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modernComment_10E_5BC1C84C.xml" ContentType="application/vnd.ms-powerpoint.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30"/>
  </p:notesMasterIdLst>
  <p:sldIdLst>
    <p:sldId id="257" r:id="rId3"/>
    <p:sldId id="258" r:id="rId4"/>
    <p:sldId id="292" r:id="rId5"/>
    <p:sldId id="293" r:id="rId6"/>
    <p:sldId id="283" r:id="rId7"/>
    <p:sldId id="294" r:id="rId8"/>
    <p:sldId id="284" r:id="rId9"/>
    <p:sldId id="288" r:id="rId10"/>
    <p:sldId id="295" r:id="rId11"/>
    <p:sldId id="268" r:id="rId12"/>
    <p:sldId id="276" r:id="rId13"/>
    <p:sldId id="265" r:id="rId14"/>
    <p:sldId id="261" r:id="rId15"/>
    <p:sldId id="262" r:id="rId16"/>
    <p:sldId id="275" r:id="rId17"/>
    <p:sldId id="266" r:id="rId18"/>
    <p:sldId id="267" r:id="rId19"/>
    <p:sldId id="269" r:id="rId20"/>
    <p:sldId id="274" r:id="rId21"/>
    <p:sldId id="277" r:id="rId22"/>
    <p:sldId id="270" r:id="rId23"/>
    <p:sldId id="271" r:id="rId24"/>
    <p:sldId id="272" r:id="rId25"/>
    <p:sldId id="259" r:id="rId26"/>
    <p:sldId id="278" r:id="rId27"/>
    <p:sldId id="264" r:id="rId28"/>
    <p:sldId id="27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0C37D3C3-FA10-F1EA-0048-E867FD8D6E19}" name="Francesco Pennazio" initials="FP" userId="S::pennazio@infn.it::6386268e-28ce-4fbe-9763-866dde43b121"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A208A0-1C57-467D-BF3F-5ABE3ACECC38}" v="4" dt="2023-11-16T15:58:14.5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4" d="100"/>
          <a:sy n="64" d="100"/>
        </p:scale>
        <p:origin x="97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37" Type="http://schemas.microsoft.com/office/2018/10/relationships/authors" Targe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cesco Pennazio" userId="6386268e-28ce-4fbe-9763-866dde43b121" providerId="ADAL" clId="{C7A208A0-1C57-467D-BF3F-5ABE3ACECC38}"/>
    <pc:docChg chg="custSel addSld delSld modSld">
      <pc:chgData name="Francesco Pennazio" userId="6386268e-28ce-4fbe-9763-866dde43b121" providerId="ADAL" clId="{C7A208A0-1C57-467D-BF3F-5ABE3ACECC38}" dt="2023-11-16T15:58:51.081" v="34" actId="57"/>
      <pc:docMkLst>
        <pc:docMk/>
      </pc:docMkLst>
      <pc:sldChg chg="addSp modSp mod">
        <pc:chgData name="Francesco Pennazio" userId="6386268e-28ce-4fbe-9763-866dde43b121" providerId="ADAL" clId="{C7A208A0-1C57-467D-BF3F-5ABE3ACECC38}" dt="2023-11-16T15:58:51.081" v="34" actId="57"/>
        <pc:sldMkLst>
          <pc:docMk/>
          <pc:sldMk cId="1844705069" sldId="257"/>
        </pc:sldMkLst>
        <pc:spChg chg="mod">
          <ac:chgData name="Francesco Pennazio" userId="6386268e-28ce-4fbe-9763-866dde43b121" providerId="ADAL" clId="{C7A208A0-1C57-467D-BF3F-5ABE3ACECC38}" dt="2023-11-16T15:58:10.505" v="8" actId="1076"/>
          <ac:spMkLst>
            <pc:docMk/>
            <pc:sldMk cId="1844705069" sldId="257"/>
            <ac:spMk id="2" creationId="{45E682CB-90A5-92C6-6925-7663BB1BD446}"/>
          </ac:spMkLst>
        </pc:spChg>
        <pc:spChg chg="mod">
          <ac:chgData name="Francesco Pennazio" userId="6386268e-28ce-4fbe-9763-866dde43b121" providerId="ADAL" clId="{C7A208A0-1C57-467D-BF3F-5ABE3ACECC38}" dt="2023-11-16T15:58:44.568" v="32" actId="20577"/>
          <ac:spMkLst>
            <pc:docMk/>
            <pc:sldMk cId="1844705069" sldId="257"/>
            <ac:spMk id="3" creationId="{192F167E-647B-84A5-81E3-0595F03E12D6}"/>
          </ac:spMkLst>
        </pc:spChg>
        <pc:spChg chg="add mod">
          <ac:chgData name="Francesco Pennazio" userId="6386268e-28ce-4fbe-9763-866dde43b121" providerId="ADAL" clId="{C7A208A0-1C57-467D-BF3F-5ABE3ACECC38}" dt="2023-11-16T15:58:51.081" v="34" actId="57"/>
          <ac:spMkLst>
            <pc:docMk/>
            <pc:sldMk cId="1844705069" sldId="257"/>
            <ac:spMk id="4" creationId="{62681F1B-CC8B-FD7F-751C-5B98F074E85C}"/>
          </ac:spMkLst>
        </pc:spChg>
      </pc:sldChg>
      <pc:sldChg chg="add del setBg">
        <pc:chgData name="Francesco Pennazio" userId="6386268e-28ce-4fbe-9763-866dde43b121" providerId="ADAL" clId="{C7A208A0-1C57-467D-BF3F-5ABE3ACECC38}" dt="2023-11-16T15:52:52.994" v="2"/>
        <pc:sldMkLst>
          <pc:docMk/>
          <pc:sldMk cId="866769112" sldId="283"/>
        </pc:sldMkLst>
      </pc:sldChg>
      <pc:sldChg chg="add del setBg">
        <pc:chgData name="Francesco Pennazio" userId="6386268e-28ce-4fbe-9763-866dde43b121" providerId="ADAL" clId="{C7A208A0-1C57-467D-BF3F-5ABE3ACECC38}" dt="2023-11-16T15:52:52.994" v="2"/>
        <pc:sldMkLst>
          <pc:docMk/>
          <pc:sldMk cId="2599270856" sldId="284"/>
        </pc:sldMkLst>
      </pc:sldChg>
      <pc:sldChg chg="add del">
        <pc:chgData name="Francesco Pennazio" userId="6386268e-28ce-4fbe-9763-866dde43b121" providerId="ADAL" clId="{C7A208A0-1C57-467D-BF3F-5ABE3ACECC38}" dt="2023-11-16T15:52:52.994" v="2"/>
        <pc:sldMkLst>
          <pc:docMk/>
          <pc:sldMk cId="2281962768" sldId="288"/>
        </pc:sldMkLst>
      </pc:sldChg>
      <pc:sldChg chg="add del">
        <pc:chgData name="Francesco Pennazio" userId="6386268e-28ce-4fbe-9763-866dde43b121" providerId="ADAL" clId="{C7A208A0-1C57-467D-BF3F-5ABE3ACECC38}" dt="2023-11-16T15:52:52.994" v="2"/>
        <pc:sldMkLst>
          <pc:docMk/>
          <pc:sldMk cId="2121555127" sldId="292"/>
        </pc:sldMkLst>
      </pc:sldChg>
      <pc:sldChg chg="add del">
        <pc:chgData name="Francesco Pennazio" userId="6386268e-28ce-4fbe-9763-866dde43b121" providerId="ADAL" clId="{C7A208A0-1C57-467D-BF3F-5ABE3ACECC38}" dt="2023-11-16T15:52:52.994" v="2"/>
        <pc:sldMkLst>
          <pc:docMk/>
          <pc:sldMk cId="2974280583" sldId="293"/>
        </pc:sldMkLst>
      </pc:sldChg>
      <pc:sldChg chg="add del setBg">
        <pc:chgData name="Francesco Pennazio" userId="6386268e-28ce-4fbe-9763-866dde43b121" providerId="ADAL" clId="{C7A208A0-1C57-467D-BF3F-5ABE3ACECC38}" dt="2023-11-16T15:52:52.994" v="2"/>
        <pc:sldMkLst>
          <pc:docMk/>
          <pc:sldMk cId="2365668310" sldId="294"/>
        </pc:sldMkLst>
      </pc:sldChg>
      <pc:sldChg chg="add del">
        <pc:chgData name="Francesco Pennazio" userId="6386268e-28ce-4fbe-9763-866dde43b121" providerId="ADAL" clId="{C7A208A0-1C57-467D-BF3F-5ABE3ACECC38}" dt="2023-11-16T15:52:52.994" v="2"/>
        <pc:sldMkLst>
          <pc:docMk/>
          <pc:sldMk cId="3741839285" sldId="295"/>
        </pc:sldMkLst>
      </pc:sldChg>
    </pc:docChg>
  </pc:docChgLst>
</pc:chgInfo>
</file>

<file path=ppt/comments/modernComment_10E_5BC1C84C.xml><?xml version="1.0" encoding="utf-8"?>
<p188:cmLst xmlns:a="http://schemas.openxmlformats.org/drawingml/2006/main" xmlns:r="http://schemas.openxmlformats.org/officeDocument/2006/relationships" xmlns:p188="http://schemas.microsoft.com/office/powerpoint/2018/8/main">
  <p188:cm id="{94CDE4C8-8126-4367-BD8A-9D75973E471E}" authorId="{0C37D3C3-FA10-F1EA-0048-E867FD8D6E19}" created="2023-11-10T02:42:39.418">
    <pc:sldMkLst xmlns:pc="http://schemas.microsoft.com/office/powerpoint/2013/main/command">
      <pc:docMk/>
      <pc:sldMk cId="1539426380" sldId="270"/>
    </pc:sldMkLst>
    <p188:txBody>
      <a:bodyPr/>
      <a:lstStyle/>
      <a:p>
        <a:r>
          <a:rPr lang="en-GB"/>
          <a:t>Provare a aggiungere immagine dei casi accettati e scartati</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95187E-8FAE-443F-A9E4-C26A9D5F5405}" type="datetimeFigureOut">
              <a:rPr lang="en-GB" smtClean="0"/>
              <a:t>16/11/2023</a:t>
            </a:fld>
            <a:endParaRPr lang="en-GB"/>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00F92-739C-4D5A-9358-06CF1139240F}" type="slidenum">
              <a:rPr lang="en-GB" smtClean="0"/>
              <a:t>‹N›</a:t>
            </a:fld>
            <a:endParaRPr lang="en-GB"/>
          </a:p>
        </p:txBody>
      </p:sp>
    </p:spTree>
    <p:extLst>
      <p:ext uri="{BB962C8B-B14F-4D97-AF65-F5344CB8AC3E}">
        <p14:creationId xmlns:p14="http://schemas.microsoft.com/office/powerpoint/2010/main" val="2822446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Good afternoon everybody, the study I'm going to present is in the field of treatment monitoring in particle therapy. We will see the experimental results of a method allowing to reconstruct the emission of prompt photons in the domain of time and space.</a:t>
            </a:r>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81D4C6-70C5-4203-8092-AD13E92EF39C}"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68117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So, now that we have seen the measurements, what can we do with them? First, we figured out that the detection can follow a linear model, where H is our model, X is the unknow emission of prompt photons along the z axis and B is the unavoidable background.</a:t>
            </a:r>
          </a:p>
          <a:p>
            <a:r>
              <a:rPr lang="en-GB" dirty="0"/>
              <a:t>Then we had to pass from the measurement to our goal that is to measure the emission, we realized that we could exploit background-corrected MLEM. The core of this part is the system model H, its elements corresponds to the probability distribution of a photon emitted at a certain depth and in a certain time to be detected in each time bin of the PGT spectra of each detector. When calculating the model, it is also possible to account for the timing resolution of the system.</a:t>
            </a:r>
          </a:p>
          <a:p>
            <a:endParaRPr lang="en-GB" dirty="0"/>
          </a:p>
          <a:p>
            <a:r>
              <a:rPr lang="en-GB" b="0"/>
              <a:t>Background </a:t>
            </a:r>
            <a:r>
              <a:rPr lang="en-GB" b="0" dirty="0"/>
              <a:t>estimation with Statistics-sensitive Non-linear Iterative Peak-clipping (</a:t>
            </a:r>
            <a:r>
              <a:rPr lang="en-GB" b="0"/>
              <a:t>SNIP) https://root.cern/root/htmldoc/guides/spectrum/Spectrum.html#dimensional-spectra </a:t>
            </a:r>
            <a:endParaRPr lang="en-GB" b="0"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81D4C6-70C5-4203-8092-AD13E92EF39C}"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11273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After very few iteration the depth versus time shows up, and with it we have our first free parameter, which is the number of iterations to early-stop the MLEM algorithm. Don't pay too much attention to the details of the plot now. Then we focus our attention on the actual emission zone discarding obvious artifacts and we apply a threshold with respect to the maximum intensity, and here comes our second free parameter. Lastly we calculate the average of each column of this </a:t>
            </a:r>
            <a:r>
              <a:rPr lang="en-GB" dirty="0" err="1"/>
              <a:t>istogram</a:t>
            </a:r>
            <a:r>
              <a:rPr lang="en-GB" dirty="0"/>
              <a:t> and what we obtain is the depth versus time emission of the prompt photons, which basically is the proton motion inside our target. </a:t>
            </a:r>
          </a:p>
          <a:p>
            <a:r>
              <a:rPr lang="en-GB" dirty="0"/>
              <a:t>As you know, it is the ionization energy loss that on average rules the proton motion inside the target, in other words with this distribution we have a direct probe on the electromagnetic </a:t>
            </a:r>
            <a:r>
              <a:rPr lang="en-GB" dirty="0" err="1"/>
              <a:t>stoppoing</a:t>
            </a:r>
            <a:r>
              <a:rPr lang="en-GB" dirty="0"/>
              <a:t> power. </a:t>
            </a:r>
          </a:p>
          <a:p>
            <a:r>
              <a:rPr lang="en-GB" dirty="0"/>
              <a:t>Last, the point at the maximum z on this plot is the particle range.</a:t>
            </a:r>
          </a:p>
          <a:p>
            <a:endParaRPr lang="en-GB"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81D4C6-70C5-4203-8092-AD13E92EF39C}"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0518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noProof="0" dirty="0"/>
          </a:p>
          <a:p>
            <a:endParaRPr lang="en-GB" noProof="0" dirty="0"/>
          </a:p>
          <a:p>
            <a:endParaRPr lang="en-GB" noProof="0" dirty="0"/>
          </a:p>
          <a:p>
            <a:r>
              <a:rPr lang="en-GB" noProof="0" dirty="0"/>
              <a:t>LGAD 8 strips 2 mm2 each, Silicon on Silicon (non </a:t>
            </a:r>
            <a:r>
              <a:rPr lang="en-GB" noProof="0" dirty="0" err="1"/>
              <a:t>epytaxial</a:t>
            </a:r>
            <a:r>
              <a:rPr lang="en-GB" noProof="0" dirty="0"/>
              <a:t>), high </a:t>
            </a:r>
            <a:r>
              <a:rPr lang="en-GB" noProof="0" dirty="0" err="1"/>
              <a:t>resistiv</a:t>
            </a:r>
            <a:r>
              <a:rPr lang="it-IT" dirty="0" err="1"/>
              <a:t>ity</a:t>
            </a:r>
            <a:r>
              <a:rPr lang="it-IT" dirty="0"/>
              <a:t> (&gt; 3000 ohm x cm), </a:t>
            </a:r>
            <a:r>
              <a:rPr lang="it-IT" dirty="0" err="1"/>
              <a:t>active</a:t>
            </a:r>
            <a:r>
              <a:rPr lang="it-IT" dirty="0"/>
              <a:t> </a:t>
            </a:r>
            <a:r>
              <a:rPr lang="it-IT" dirty="0" err="1"/>
              <a:t>thickness</a:t>
            </a:r>
            <a:r>
              <a:rPr lang="it-IT" dirty="0"/>
              <a:t> 60 </a:t>
            </a:r>
            <a:r>
              <a:rPr lang="it-IT" dirty="0" err="1"/>
              <a:t>um</a:t>
            </a:r>
            <a:r>
              <a:rPr lang="it-IT" dirty="0"/>
              <a:t>, </a:t>
            </a:r>
            <a:r>
              <a:rPr lang="it-IT" dirty="0" err="1"/>
              <a:t>thickness</a:t>
            </a:r>
            <a:r>
              <a:rPr lang="it-IT" dirty="0"/>
              <a:t> 630 </a:t>
            </a:r>
            <a:r>
              <a:rPr lang="it-IT" dirty="0" err="1"/>
              <a:t>um</a:t>
            </a:r>
            <a:r>
              <a:rPr lang="it-IT" dirty="0"/>
              <a:t> full, </a:t>
            </a:r>
            <a:r>
              <a:rPr lang="it-IT" dirty="0" err="1"/>
              <a:t>depletion</a:t>
            </a:r>
            <a:r>
              <a:rPr lang="it-IT" dirty="0"/>
              <a:t> 23 V. Gain </a:t>
            </a:r>
            <a:r>
              <a:rPr lang="it-IT" dirty="0" err="1"/>
              <a:t>less</a:t>
            </a:r>
            <a:r>
              <a:rPr lang="it-IT" dirty="0"/>
              <a:t> than10, i</a:t>
            </a:r>
            <a:r>
              <a:rPr lang="en-GB" dirty="0"/>
              <a:t>t depends on polarization actually used, it is actually around </a:t>
            </a:r>
            <a:r>
              <a:rPr lang="it-IT" dirty="0"/>
              <a:t>6-8.</a:t>
            </a:r>
            <a:endParaRPr lang="en-GB"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81D4C6-70C5-4203-8092-AD13E92EF39C}"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64990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buFont typeface="Arial" panose="020B0604020202020204" pitchFamily="34" charset="0"/>
              <a:buChar char="•"/>
            </a:pPr>
            <a:r>
              <a:rPr lang="en-GB" dirty="0"/>
              <a:t>We wit the profile of the reconstructed emission with a motion model of time over position t(z) based on </a:t>
            </a:r>
            <a:r>
              <a:rPr lang="en-GB" dirty="0" err="1"/>
              <a:t>Bortfeld</a:t>
            </a:r>
            <a:r>
              <a:rPr lang="en-GB" dirty="0"/>
              <a:t> 1997</a:t>
            </a:r>
          </a:p>
          <a:p>
            <a:pPr>
              <a:buFont typeface="Arial" panose="020B0604020202020204" pitchFamily="34" charset="0"/>
              <a:buChar char="•"/>
            </a:pPr>
            <a:r>
              <a:rPr lang="en-GB" dirty="0"/>
              <a:t>Initial kinetic energy, target position and  the measured particle range range as boundary condition of fit</a:t>
            </a:r>
          </a:p>
          <a:p>
            <a:r>
              <a:rPr lang="en-GB" dirty="0"/>
              <a:t>Evaluate stopping power equation with the parameters obtained from the fit.</a:t>
            </a:r>
          </a:p>
          <a:p>
            <a:r>
              <a:rPr lang="en-GB" dirty="0"/>
              <a:t>The figures of merit are satisfactory, because if we compared the experimental results with the NIST </a:t>
            </a:r>
            <a:r>
              <a:rPr lang="en-GB" dirty="0" err="1"/>
              <a:t>pstar</a:t>
            </a:r>
            <a:r>
              <a:rPr lang="en-GB" dirty="0"/>
              <a:t> tables, we have that the error with respect to the stopping power ratio to water at 100 MeV is 3.3% and the mean absolute error with respect to the PMMA stopping power is 2.7%</a:t>
            </a:r>
          </a:p>
          <a:p>
            <a:r>
              <a:rPr lang="en-GB" dirty="0"/>
              <a:t>The details of the method tested with simulations are in this publication.</a:t>
            </a:r>
          </a:p>
          <a:p>
            <a:endParaRPr lang="en-GB"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81D4C6-70C5-4203-8092-AD13E92EF39C}"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72301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Part 2: range </a:t>
            </a:r>
            <a:r>
              <a:rPr lang="it-IT" dirty="0" err="1"/>
              <a:t>measurement</a:t>
            </a:r>
            <a:endParaRPr lang="en-GB"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81D4C6-70C5-4203-8092-AD13E92EF39C}"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01429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Now for range verification we pretend to forget everything that we exploited so far. We are dealing with the same dataset as before and a new one, which is the same irradiation but this time on a phantom with a 4 cm long air cavity. We divide the collected data into 10 subset, so each one corresponds to approximately 2.9 – 6.6 E6 protons each</a:t>
            </a:r>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81D4C6-70C5-4203-8092-AD13E92EF39C}"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04121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First we observe the general </a:t>
            </a:r>
            <a:r>
              <a:rPr lang="en-GB" dirty="0" err="1"/>
              <a:t>behavior</a:t>
            </a:r>
            <a:r>
              <a:rPr lang="en-GB" dirty="0"/>
              <a:t> of the reconstruction.</a:t>
            </a:r>
          </a:p>
          <a:p>
            <a:r>
              <a:rPr lang="en-GB" dirty="0"/>
              <a:t>The first feature that we notice is that the </a:t>
            </a:r>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81D4C6-70C5-4203-8092-AD13E92EF39C}"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06614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81D4C6-70C5-4203-8092-AD13E92EF39C}"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14257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81D4C6-70C5-4203-8092-AD13E92EF39C}"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6116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dirty="0"/>
              <a:t>As you know, in short the energy loss of charged particles in the matter allows to precisely cover the </a:t>
            </a:r>
            <a:r>
              <a:rPr lang="en-GB" dirty="0" err="1"/>
              <a:t>tumor</a:t>
            </a:r>
            <a:r>
              <a:rPr lang="en-GB" dirty="0"/>
              <a:t> while sparing as much as possible the healthy tissues surrounding. This happens of course thanks to the </a:t>
            </a:r>
            <a:r>
              <a:rPr lang="en-GB" dirty="0" err="1"/>
              <a:t>bragg</a:t>
            </a:r>
            <a:r>
              <a:rPr lang="en-GB" dirty="0"/>
              <a:t> peak. But if the tissues properties are different with respect to what was calculated during the treatment planning, there is the risk of under-dosing the target volume and over-dosing the healthy tissues. To tackle this, safety margins are considered in TP and verification CT during the treatment. In this context, treatment quality assessment and range verification would be a welcome tool to verify in-vivo the irradiation, and then help clinicians in re-scheduling treatment planning, increase the treatment safety, reduce the safety margins and so on</a:t>
            </a:r>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81D4C6-70C5-4203-8092-AD13E92EF39C}"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6515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approaching the end of the conference, and maybe we are a bit tired. So, before diving into formulas, we can start with an example. There is a straight road, and we see a bike travelling. It is easy for us to measure its motion.</a:t>
            </a:r>
            <a:endParaRPr lang="it-IT"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BF9DC4-4BAC-4684-8119-CFEE1F5F33E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52254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then the night comes. Luckily for us, the bike has a light, so we are still able to see the motion</a:t>
            </a:r>
            <a:endParaRPr lang="it-IT"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BF9DC4-4BAC-4684-8119-CFEE1F5F33E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4231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you know, we're in northern Italy here, and we have plenty of fog. What we see now is something very </a:t>
            </a:r>
            <a:r>
              <a:rPr lang="en-US" dirty="0" err="1"/>
              <a:t>very</a:t>
            </a:r>
            <a:r>
              <a:rPr lang="en-US" dirty="0"/>
              <a:t> blurred</a:t>
            </a:r>
            <a:endParaRPr lang="it-IT"/>
          </a:p>
          <a:p>
            <a:endParaRPr lang="it-IT"/>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BF9DC4-4BAC-4684-8119-CFEE1F5F33E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9475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you know, we're in northern Italy here, and we have plenty of fog. What we see now is something very </a:t>
            </a:r>
            <a:r>
              <a:rPr lang="en-US" dirty="0" err="1"/>
              <a:t>very</a:t>
            </a:r>
            <a:r>
              <a:rPr lang="en-US" dirty="0"/>
              <a:t> blurred</a:t>
            </a:r>
            <a:endParaRPr lang="it-IT"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BF9DC4-4BAC-4684-8119-CFEE1F5F33E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9060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go inside our cozy home, we have a few windows to look outside. What we see now? A light coming from the windows, changing over time.</a:t>
            </a:r>
            <a:br>
              <a:rPr lang="en-US" dirty="0"/>
            </a:br>
            <a:r>
              <a:rPr lang="en-US" dirty="0"/>
              <a:t>Our problem here is to reconstruct the motion of the bike, with just the blurred information coming from the windows observation.</a:t>
            </a:r>
          </a:p>
          <a:p>
            <a:r>
              <a:rPr lang="en-US" dirty="0"/>
              <a:t>But, as you may now expect, our bike is travelling at relativistic speed….</a:t>
            </a:r>
            <a:endParaRPr lang="it-IT"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BF9DC4-4BAC-4684-8119-CFEE1F5F33E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8947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windows are particle detectors, and the light is some prompt photons emitted by a proton beam crossing a phantom, and everything is happening on nanosecond scale.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protons cross a detector giving the start of a time measurement, we have a set of detectors around the phantom providing the measurement stop. For a given prompt photon emission, each detector measures a different time distribution which depends on its position with respect to the phantom and the beam. </a:t>
            </a:r>
            <a:endParaRPr lang="it-IT"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BF9DC4-4BAC-4684-8119-CFEE1F5F33E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0116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what is Prompt gamma timing? We implemented a multi detector version. We have a fast low gain avalanche diode silicon strip sensor on the beam, which very fast and allows single proton discrimination and measurement. We have also a set of scintillators around the target in different positions along the beam axis. What is measured is the distribution of the time of flight between the primary particles crossing the LGAD detector and the prompt photons interacting in the scintillator. What is measured depends on proton energy, target density and composition and on the position of each detector with respect to the target.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BF9DC4-4BAC-4684-8119-CFEE1F5F33E5}"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757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3A756C9-9BD5-BB55-1C58-9167F6811DAF}"/>
              </a:ext>
            </a:extLst>
          </p:cNvPr>
          <p:cNvSpPr>
            <a:spLocks noGrp="1"/>
          </p:cNvSpPr>
          <p:nvPr>
            <p:ph type="ctrTitle"/>
          </p:nvPr>
        </p:nvSpPr>
        <p:spPr>
          <a:xfrm>
            <a:off x="1524000" y="1122363"/>
            <a:ext cx="9144000" cy="2387600"/>
          </a:xfrm>
        </p:spPr>
        <p:txBody>
          <a:bodyPr anchor="b"/>
          <a:lstStyle>
            <a:lvl1pPr algn="ctr">
              <a:defRPr sz="6000"/>
            </a:lvl1pPr>
          </a:lstStyle>
          <a:p>
            <a:r>
              <a:rPr lang="en-GB" noProof="0"/>
              <a:t>Fare </a:t>
            </a:r>
            <a:r>
              <a:rPr lang="en-GB" noProof="0" err="1"/>
              <a:t>clic</a:t>
            </a:r>
            <a:r>
              <a:rPr lang="en-GB" noProof="0"/>
              <a:t> per </a:t>
            </a:r>
            <a:r>
              <a:rPr lang="en-GB" noProof="0" err="1"/>
              <a:t>modificare</a:t>
            </a:r>
            <a:r>
              <a:rPr lang="en-GB" noProof="0"/>
              <a:t> lo stile del </a:t>
            </a:r>
            <a:r>
              <a:rPr lang="en-GB" noProof="0" err="1"/>
              <a:t>titolo</a:t>
            </a:r>
            <a:r>
              <a:rPr lang="en-GB" noProof="0"/>
              <a:t> </a:t>
            </a:r>
            <a:r>
              <a:rPr lang="en-GB" noProof="0" err="1"/>
              <a:t>dello</a:t>
            </a:r>
            <a:r>
              <a:rPr lang="en-GB" noProof="0"/>
              <a:t> schema</a:t>
            </a:r>
          </a:p>
        </p:txBody>
      </p:sp>
      <p:sp>
        <p:nvSpPr>
          <p:cNvPr id="3" name="Sottotitolo 2">
            <a:extLst>
              <a:ext uri="{FF2B5EF4-FFF2-40B4-BE49-F238E27FC236}">
                <a16:creationId xmlns:a16="http://schemas.microsoft.com/office/drawing/2014/main" id="{A533BA11-90D5-F1B1-977C-AB7987859B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Fare </a:t>
            </a:r>
            <a:r>
              <a:rPr lang="en-GB" noProof="0" err="1"/>
              <a:t>clic</a:t>
            </a:r>
            <a:r>
              <a:rPr lang="en-GB" noProof="0"/>
              <a:t> per </a:t>
            </a:r>
            <a:r>
              <a:rPr lang="en-GB" noProof="0" err="1"/>
              <a:t>modificare</a:t>
            </a:r>
            <a:r>
              <a:rPr lang="en-GB" noProof="0"/>
              <a:t> lo stile del </a:t>
            </a:r>
            <a:r>
              <a:rPr lang="en-GB" noProof="0" err="1"/>
              <a:t>sottotitolo</a:t>
            </a:r>
            <a:r>
              <a:rPr lang="en-GB" noProof="0"/>
              <a:t> </a:t>
            </a:r>
            <a:r>
              <a:rPr lang="en-GB" noProof="0" err="1"/>
              <a:t>dello</a:t>
            </a:r>
            <a:r>
              <a:rPr lang="en-GB" noProof="0"/>
              <a:t> schema</a:t>
            </a:r>
          </a:p>
        </p:txBody>
      </p:sp>
      <p:sp>
        <p:nvSpPr>
          <p:cNvPr id="4" name="Segnaposto data 3">
            <a:extLst>
              <a:ext uri="{FF2B5EF4-FFF2-40B4-BE49-F238E27FC236}">
                <a16:creationId xmlns:a16="http://schemas.microsoft.com/office/drawing/2014/main" id="{E23E1127-7E7C-6F43-E565-36A509C57B46}"/>
              </a:ext>
            </a:extLst>
          </p:cNvPr>
          <p:cNvSpPr>
            <a:spLocks noGrp="1"/>
          </p:cNvSpPr>
          <p:nvPr>
            <p:ph type="dt" sz="half" idx="10"/>
          </p:nvPr>
        </p:nvSpPr>
        <p:spPr/>
        <p:txBody>
          <a:bodyPr/>
          <a:lstStyle/>
          <a:p>
            <a:fld id="{0658D679-6317-460D-A817-4ADD7FC9D074}" type="datetime1">
              <a:rPr lang="en-GB" noProof="0" smtClean="0"/>
              <a:t>16/11/2023</a:t>
            </a:fld>
            <a:endParaRPr lang="en-GB" noProof="0"/>
          </a:p>
        </p:txBody>
      </p:sp>
      <p:sp>
        <p:nvSpPr>
          <p:cNvPr id="5" name="Segnaposto piè di pagina 4">
            <a:extLst>
              <a:ext uri="{FF2B5EF4-FFF2-40B4-BE49-F238E27FC236}">
                <a16:creationId xmlns:a16="http://schemas.microsoft.com/office/drawing/2014/main" id="{1DD590AA-E8FC-C7A0-DDB6-732E7A4227ED}"/>
              </a:ext>
            </a:extLst>
          </p:cNvPr>
          <p:cNvSpPr>
            <a:spLocks noGrp="1"/>
          </p:cNvSpPr>
          <p:nvPr>
            <p:ph type="ftr" sz="quarter" idx="11"/>
          </p:nvPr>
        </p:nvSpPr>
        <p:spPr/>
        <p:txBody>
          <a:bodyPr/>
          <a:lstStyle/>
          <a:p>
            <a:r>
              <a:rPr lang="en-GB" noProof="0"/>
              <a:t>francesco.pennazio@to.infn.it</a:t>
            </a:r>
          </a:p>
        </p:txBody>
      </p:sp>
      <p:sp>
        <p:nvSpPr>
          <p:cNvPr id="6" name="Segnaposto numero diapositiva 5">
            <a:extLst>
              <a:ext uri="{FF2B5EF4-FFF2-40B4-BE49-F238E27FC236}">
                <a16:creationId xmlns:a16="http://schemas.microsoft.com/office/drawing/2014/main" id="{9F2912CA-82C6-4FB7-72E7-057740425BD2}"/>
              </a:ext>
            </a:extLst>
          </p:cNvPr>
          <p:cNvSpPr>
            <a:spLocks noGrp="1"/>
          </p:cNvSpPr>
          <p:nvPr>
            <p:ph type="sldNum" sz="quarter" idx="12"/>
          </p:nvPr>
        </p:nvSpPr>
        <p:spPr/>
        <p:txBody>
          <a:bodyPr/>
          <a:lstStyle/>
          <a:p>
            <a:fld id="{B8A89593-0B1D-4BAB-AEF3-C0D996DC4467}" type="slidenum">
              <a:rPr lang="en-GB" noProof="0" smtClean="0"/>
              <a:t>‹N›</a:t>
            </a:fld>
            <a:endParaRPr lang="en-GB" noProof="0"/>
          </a:p>
        </p:txBody>
      </p:sp>
    </p:spTree>
    <p:extLst>
      <p:ext uri="{BB962C8B-B14F-4D97-AF65-F5344CB8AC3E}">
        <p14:creationId xmlns:p14="http://schemas.microsoft.com/office/powerpoint/2010/main" val="3397143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164527B-11C4-3AE8-5BB4-F5941E9EFEF8}"/>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046665A1-9C58-C342-EA7D-B0E586FC59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2919CC7D-C551-1118-8DF2-D9E9B6A28E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245320D1-D46F-6691-13CA-F6330E677AFD}"/>
              </a:ext>
            </a:extLst>
          </p:cNvPr>
          <p:cNvSpPr>
            <a:spLocks noGrp="1"/>
          </p:cNvSpPr>
          <p:nvPr>
            <p:ph type="dt" sz="half" idx="10"/>
          </p:nvPr>
        </p:nvSpPr>
        <p:spPr/>
        <p:txBody>
          <a:bodyPr/>
          <a:lstStyle/>
          <a:p>
            <a:fld id="{DEDF4CD8-E546-42CC-BA74-8BF2A0603C08}" type="datetime1">
              <a:rPr lang="en-GB" smtClean="0"/>
              <a:t>16/11/2023</a:t>
            </a:fld>
            <a:endParaRPr lang="it-IT"/>
          </a:p>
        </p:txBody>
      </p:sp>
      <p:sp>
        <p:nvSpPr>
          <p:cNvPr id="6" name="Segnaposto piè di pagina 5">
            <a:extLst>
              <a:ext uri="{FF2B5EF4-FFF2-40B4-BE49-F238E27FC236}">
                <a16:creationId xmlns:a16="http://schemas.microsoft.com/office/drawing/2014/main" id="{4A4DFA65-1C55-ACF9-3EC1-E8EFCFA02536}"/>
              </a:ext>
            </a:extLst>
          </p:cNvPr>
          <p:cNvSpPr>
            <a:spLocks noGrp="1"/>
          </p:cNvSpPr>
          <p:nvPr>
            <p:ph type="ftr" sz="quarter" idx="11"/>
          </p:nvPr>
        </p:nvSpPr>
        <p:spPr/>
        <p:txBody>
          <a:bodyPr/>
          <a:lstStyle/>
          <a:p>
            <a:r>
              <a:rPr lang="it-IT"/>
              <a:t>francesco.pennazio@to.infn.it</a:t>
            </a:r>
          </a:p>
        </p:txBody>
      </p:sp>
      <p:sp>
        <p:nvSpPr>
          <p:cNvPr id="7" name="Segnaposto numero diapositiva 6">
            <a:extLst>
              <a:ext uri="{FF2B5EF4-FFF2-40B4-BE49-F238E27FC236}">
                <a16:creationId xmlns:a16="http://schemas.microsoft.com/office/drawing/2014/main" id="{A459D84A-361C-D765-6E85-2AC8C1BCEA35}"/>
              </a:ext>
            </a:extLst>
          </p:cNvPr>
          <p:cNvSpPr>
            <a:spLocks noGrp="1"/>
          </p:cNvSpPr>
          <p:nvPr>
            <p:ph type="sldNum" sz="quarter" idx="12"/>
          </p:nvPr>
        </p:nvSpPr>
        <p:spPr/>
        <p:txBody>
          <a:bodyPr/>
          <a:lstStyle/>
          <a:p>
            <a:fld id="{B8A89593-0B1D-4BAB-AEF3-C0D996DC4467}" type="slidenum">
              <a:rPr lang="it-IT" smtClean="0"/>
              <a:t>‹N›</a:t>
            </a:fld>
            <a:endParaRPr lang="it-IT"/>
          </a:p>
        </p:txBody>
      </p:sp>
    </p:spTree>
    <p:extLst>
      <p:ext uri="{BB962C8B-B14F-4D97-AF65-F5344CB8AC3E}">
        <p14:creationId xmlns:p14="http://schemas.microsoft.com/office/powerpoint/2010/main" val="2614981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8FD5FE3-D58F-6FE1-A302-956E8A2FD66A}"/>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6C698E1F-C23C-9F39-6C1A-40AD57E9CA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662D3CCB-AAC5-F0DE-0018-31B64D1646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8D01873F-9F61-DFDD-6FB8-F836A20F45F0}"/>
              </a:ext>
            </a:extLst>
          </p:cNvPr>
          <p:cNvSpPr>
            <a:spLocks noGrp="1"/>
          </p:cNvSpPr>
          <p:nvPr>
            <p:ph type="dt" sz="half" idx="10"/>
          </p:nvPr>
        </p:nvSpPr>
        <p:spPr/>
        <p:txBody>
          <a:bodyPr/>
          <a:lstStyle/>
          <a:p>
            <a:fld id="{48629F1C-BE78-47B1-BE01-595E301619FB}" type="datetime1">
              <a:rPr lang="en-GB" smtClean="0"/>
              <a:t>16/11/2023</a:t>
            </a:fld>
            <a:endParaRPr lang="it-IT"/>
          </a:p>
        </p:txBody>
      </p:sp>
      <p:sp>
        <p:nvSpPr>
          <p:cNvPr id="6" name="Segnaposto piè di pagina 5">
            <a:extLst>
              <a:ext uri="{FF2B5EF4-FFF2-40B4-BE49-F238E27FC236}">
                <a16:creationId xmlns:a16="http://schemas.microsoft.com/office/drawing/2014/main" id="{89014E4D-B730-4E63-6F7D-5D6EDE3F632A}"/>
              </a:ext>
            </a:extLst>
          </p:cNvPr>
          <p:cNvSpPr>
            <a:spLocks noGrp="1"/>
          </p:cNvSpPr>
          <p:nvPr>
            <p:ph type="ftr" sz="quarter" idx="11"/>
          </p:nvPr>
        </p:nvSpPr>
        <p:spPr/>
        <p:txBody>
          <a:bodyPr/>
          <a:lstStyle/>
          <a:p>
            <a:r>
              <a:rPr lang="it-IT"/>
              <a:t>francesco.pennazio@to.infn.it</a:t>
            </a:r>
          </a:p>
        </p:txBody>
      </p:sp>
      <p:sp>
        <p:nvSpPr>
          <p:cNvPr id="7" name="Segnaposto numero diapositiva 6">
            <a:extLst>
              <a:ext uri="{FF2B5EF4-FFF2-40B4-BE49-F238E27FC236}">
                <a16:creationId xmlns:a16="http://schemas.microsoft.com/office/drawing/2014/main" id="{A2D399FB-E999-49E6-BFCF-3E60B47EF4A1}"/>
              </a:ext>
            </a:extLst>
          </p:cNvPr>
          <p:cNvSpPr>
            <a:spLocks noGrp="1"/>
          </p:cNvSpPr>
          <p:nvPr>
            <p:ph type="sldNum" sz="quarter" idx="12"/>
          </p:nvPr>
        </p:nvSpPr>
        <p:spPr/>
        <p:txBody>
          <a:bodyPr/>
          <a:lstStyle/>
          <a:p>
            <a:fld id="{B8A89593-0B1D-4BAB-AEF3-C0D996DC4467}" type="slidenum">
              <a:rPr lang="it-IT" smtClean="0"/>
              <a:t>‹N›</a:t>
            </a:fld>
            <a:endParaRPr lang="it-IT"/>
          </a:p>
        </p:txBody>
      </p:sp>
    </p:spTree>
    <p:extLst>
      <p:ext uri="{BB962C8B-B14F-4D97-AF65-F5344CB8AC3E}">
        <p14:creationId xmlns:p14="http://schemas.microsoft.com/office/powerpoint/2010/main" val="13122127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0443FA-A5F6-4435-D59E-BDF348727F42}"/>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9C709256-6DEB-3797-9F77-918883A47838}"/>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A87B702-C8DF-4A9C-79EE-7908015E085C}"/>
              </a:ext>
            </a:extLst>
          </p:cNvPr>
          <p:cNvSpPr>
            <a:spLocks noGrp="1"/>
          </p:cNvSpPr>
          <p:nvPr>
            <p:ph type="dt" sz="half" idx="10"/>
          </p:nvPr>
        </p:nvSpPr>
        <p:spPr/>
        <p:txBody>
          <a:bodyPr/>
          <a:lstStyle/>
          <a:p>
            <a:fld id="{E528A002-CA73-4883-99CE-4740F1F3A187}" type="datetime1">
              <a:rPr lang="en-GB" smtClean="0"/>
              <a:t>16/11/2023</a:t>
            </a:fld>
            <a:endParaRPr lang="it-IT"/>
          </a:p>
        </p:txBody>
      </p:sp>
      <p:sp>
        <p:nvSpPr>
          <p:cNvPr id="5" name="Segnaposto piè di pagina 4">
            <a:extLst>
              <a:ext uri="{FF2B5EF4-FFF2-40B4-BE49-F238E27FC236}">
                <a16:creationId xmlns:a16="http://schemas.microsoft.com/office/drawing/2014/main" id="{BCD77B15-D365-3EE5-9047-2CE6906CD4D9}"/>
              </a:ext>
            </a:extLst>
          </p:cNvPr>
          <p:cNvSpPr>
            <a:spLocks noGrp="1"/>
          </p:cNvSpPr>
          <p:nvPr>
            <p:ph type="ftr" sz="quarter" idx="11"/>
          </p:nvPr>
        </p:nvSpPr>
        <p:spPr/>
        <p:txBody>
          <a:bodyPr/>
          <a:lstStyle/>
          <a:p>
            <a:r>
              <a:rPr lang="it-IT"/>
              <a:t>francesco.pennazio@to.infn.it</a:t>
            </a:r>
          </a:p>
        </p:txBody>
      </p:sp>
      <p:sp>
        <p:nvSpPr>
          <p:cNvPr id="6" name="Segnaposto numero diapositiva 5">
            <a:extLst>
              <a:ext uri="{FF2B5EF4-FFF2-40B4-BE49-F238E27FC236}">
                <a16:creationId xmlns:a16="http://schemas.microsoft.com/office/drawing/2014/main" id="{168993AD-1AE8-1EA0-A2DE-070CFCEBEAB2}"/>
              </a:ext>
            </a:extLst>
          </p:cNvPr>
          <p:cNvSpPr>
            <a:spLocks noGrp="1"/>
          </p:cNvSpPr>
          <p:nvPr>
            <p:ph type="sldNum" sz="quarter" idx="12"/>
          </p:nvPr>
        </p:nvSpPr>
        <p:spPr/>
        <p:txBody>
          <a:bodyPr/>
          <a:lstStyle/>
          <a:p>
            <a:fld id="{B8A89593-0B1D-4BAB-AEF3-C0D996DC4467}" type="slidenum">
              <a:rPr lang="it-IT" smtClean="0"/>
              <a:t>‹N›</a:t>
            </a:fld>
            <a:endParaRPr lang="it-IT"/>
          </a:p>
        </p:txBody>
      </p:sp>
    </p:spTree>
    <p:extLst>
      <p:ext uri="{BB962C8B-B14F-4D97-AF65-F5344CB8AC3E}">
        <p14:creationId xmlns:p14="http://schemas.microsoft.com/office/powerpoint/2010/main" val="39708037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FEB1193C-B8D5-3994-3B0E-3939CCEC5B81}"/>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CFFFA886-BAE3-0617-FC53-ED9D6115B94A}"/>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C0FEA5F-52D7-7611-F217-2281A6475380}"/>
              </a:ext>
            </a:extLst>
          </p:cNvPr>
          <p:cNvSpPr>
            <a:spLocks noGrp="1"/>
          </p:cNvSpPr>
          <p:nvPr>
            <p:ph type="dt" sz="half" idx="10"/>
          </p:nvPr>
        </p:nvSpPr>
        <p:spPr/>
        <p:txBody>
          <a:bodyPr/>
          <a:lstStyle/>
          <a:p>
            <a:fld id="{4A57E6DB-264D-43A0-993C-F3EDFCB80F5E}" type="datetime1">
              <a:rPr lang="en-GB" smtClean="0"/>
              <a:t>16/11/2023</a:t>
            </a:fld>
            <a:endParaRPr lang="it-IT"/>
          </a:p>
        </p:txBody>
      </p:sp>
      <p:sp>
        <p:nvSpPr>
          <p:cNvPr id="5" name="Segnaposto piè di pagina 4">
            <a:extLst>
              <a:ext uri="{FF2B5EF4-FFF2-40B4-BE49-F238E27FC236}">
                <a16:creationId xmlns:a16="http://schemas.microsoft.com/office/drawing/2014/main" id="{AD8B93D0-BF4F-C4EA-4DAF-6889D76D1B0D}"/>
              </a:ext>
            </a:extLst>
          </p:cNvPr>
          <p:cNvSpPr>
            <a:spLocks noGrp="1"/>
          </p:cNvSpPr>
          <p:nvPr>
            <p:ph type="ftr" sz="quarter" idx="11"/>
          </p:nvPr>
        </p:nvSpPr>
        <p:spPr/>
        <p:txBody>
          <a:bodyPr/>
          <a:lstStyle/>
          <a:p>
            <a:r>
              <a:rPr lang="it-IT"/>
              <a:t>francesco.pennazio@to.infn.it</a:t>
            </a:r>
          </a:p>
        </p:txBody>
      </p:sp>
      <p:sp>
        <p:nvSpPr>
          <p:cNvPr id="6" name="Segnaposto numero diapositiva 5">
            <a:extLst>
              <a:ext uri="{FF2B5EF4-FFF2-40B4-BE49-F238E27FC236}">
                <a16:creationId xmlns:a16="http://schemas.microsoft.com/office/drawing/2014/main" id="{B916A40A-BDDD-C02E-2C6E-FA8046E66A17}"/>
              </a:ext>
            </a:extLst>
          </p:cNvPr>
          <p:cNvSpPr>
            <a:spLocks noGrp="1"/>
          </p:cNvSpPr>
          <p:nvPr>
            <p:ph type="sldNum" sz="quarter" idx="12"/>
          </p:nvPr>
        </p:nvSpPr>
        <p:spPr/>
        <p:txBody>
          <a:bodyPr/>
          <a:lstStyle/>
          <a:p>
            <a:fld id="{B8A89593-0B1D-4BAB-AEF3-C0D996DC4467}" type="slidenum">
              <a:rPr lang="it-IT" smtClean="0"/>
              <a:t>‹N›</a:t>
            </a:fld>
            <a:endParaRPr lang="it-IT"/>
          </a:p>
        </p:txBody>
      </p:sp>
    </p:spTree>
    <p:extLst>
      <p:ext uri="{BB962C8B-B14F-4D97-AF65-F5344CB8AC3E}">
        <p14:creationId xmlns:p14="http://schemas.microsoft.com/office/powerpoint/2010/main" val="18040229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3ED-1831-EE83-B094-3BD9A1D367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t-IT"/>
          </a:p>
        </p:txBody>
      </p:sp>
      <p:sp>
        <p:nvSpPr>
          <p:cNvPr id="3" name="Subtitle 2">
            <a:extLst>
              <a:ext uri="{FF2B5EF4-FFF2-40B4-BE49-F238E27FC236}">
                <a16:creationId xmlns:a16="http://schemas.microsoft.com/office/drawing/2014/main" id="{D62A8B62-293F-8D3D-4850-68AE2EC9BD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t-IT"/>
          </a:p>
        </p:txBody>
      </p:sp>
      <p:sp>
        <p:nvSpPr>
          <p:cNvPr id="4" name="Date Placeholder 3">
            <a:extLst>
              <a:ext uri="{FF2B5EF4-FFF2-40B4-BE49-F238E27FC236}">
                <a16:creationId xmlns:a16="http://schemas.microsoft.com/office/drawing/2014/main" id="{0247C8D7-68E3-4F17-038C-0ED1232BE56E}"/>
              </a:ext>
            </a:extLst>
          </p:cNvPr>
          <p:cNvSpPr>
            <a:spLocks noGrp="1"/>
          </p:cNvSpPr>
          <p:nvPr>
            <p:ph type="dt" sz="half" idx="10"/>
          </p:nvPr>
        </p:nvSpPr>
        <p:spPr/>
        <p:txBody>
          <a:bodyPr/>
          <a:lstStyle/>
          <a:p>
            <a:fld id="{FA041828-4937-4D7F-A943-55BB2303E92D}" type="datetime1">
              <a:rPr lang="en-US" smtClean="0"/>
              <a:t>11/16/2023</a:t>
            </a:fld>
            <a:endParaRPr lang="it-IT"/>
          </a:p>
        </p:txBody>
      </p:sp>
      <p:sp>
        <p:nvSpPr>
          <p:cNvPr id="5" name="Footer Placeholder 4">
            <a:extLst>
              <a:ext uri="{FF2B5EF4-FFF2-40B4-BE49-F238E27FC236}">
                <a16:creationId xmlns:a16="http://schemas.microsoft.com/office/drawing/2014/main" id="{D49A6DEF-5EAF-2A5B-3C00-A36E3792AB1A}"/>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D1E36BEA-D083-AAC9-5355-4599002B7AC8}"/>
              </a:ext>
            </a:extLst>
          </p:cNvPr>
          <p:cNvSpPr>
            <a:spLocks noGrp="1"/>
          </p:cNvSpPr>
          <p:nvPr>
            <p:ph type="sldNum" sz="quarter" idx="12"/>
          </p:nvPr>
        </p:nvSpPr>
        <p:spPr/>
        <p:txBody>
          <a:bodyPr/>
          <a:lstStyle/>
          <a:p>
            <a:fld id="{1F5F1FF9-0CE3-42D8-B2A6-1890196C1AA4}" type="slidenum">
              <a:rPr lang="it-IT" smtClean="0"/>
              <a:t>‹N›</a:t>
            </a:fld>
            <a:endParaRPr lang="it-IT"/>
          </a:p>
        </p:txBody>
      </p:sp>
    </p:spTree>
    <p:extLst>
      <p:ext uri="{BB962C8B-B14F-4D97-AF65-F5344CB8AC3E}">
        <p14:creationId xmlns:p14="http://schemas.microsoft.com/office/powerpoint/2010/main" val="1494045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7714B-D13D-8889-0F50-8165134A3827}"/>
              </a:ext>
            </a:extLst>
          </p:cNvPr>
          <p:cNvSpPr>
            <a:spLocks noGrp="1"/>
          </p:cNvSpPr>
          <p:nvPr>
            <p:ph type="title"/>
          </p:nvPr>
        </p:nvSpPr>
        <p:spPr>
          <a:xfrm>
            <a:off x="0" y="18255"/>
            <a:ext cx="9860189" cy="1325563"/>
          </a:xfrm>
        </p:spPr>
        <p:txBody>
          <a:bodyPr/>
          <a:lstStyle>
            <a:lvl1pPr>
              <a:defRPr>
                <a:latin typeface="Rockwell" panose="02060603020205020403" pitchFamily="18" charset="0"/>
              </a:defRPr>
            </a:lvl1pPr>
          </a:lstStyle>
          <a:p>
            <a:r>
              <a:rPr lang="en-US" dirty="0"/>
              <a:t>Click to edit Master title style</a:t>
            </a:r>
            <a:endParaRPr lang="it-IT" dirty="0"/>
          </a:p>
        </p:txBody>
      </p:sp>
      <p:sp>
        <p:nvSpPr>
          <p:cNvPr id="3" name="Content Placeholder 2">
            <a:extLst>
              <a:ext uri="{FF2B5EF4-FFF2-40B4-BE49-F238E27FC236}">
                <a16:creationId xmlns:a16="http://schemas.microsoft.com/office/drawing/2014/main" id="{935BE373-AEA5-ABCC-E0A2-1D8AA6549D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C5674209-B10D-635F-FF45-4645EE1E8686}"/>
              </a:ext>
            </a:extLst>
          </p:cNvPr>
          <p:cNvSpPr>
            <a:spLocks noGrp="1"/>
          </p:cNvSpPr>
          <p:nvPr>
            <p:ph type="dt" sz="half" idx="10"/>
          </p:nvPr>
        </p:nvSpPr>
        <p:spPr/>
        <p:txBody>
          <a:bodyPr/>
          <a:lstStyle/>
          <a:p>
            <a:fld id="{4DA4D3B8-2A62-4FEA-9133-865CB6300598}" type="datetime1">
              <a:rPr lang="en-US" noProof="0" smtClean="0"/>
              <a:t>11/16/2023</a:t>
            </a:fld>
            <a:endParaRPr lang="en-US" noProof="0"/>
          </a:p>
        </p:txBody>
      </p:sp>
      <p:sp>
        <p:nvSpPr>
          <p:cNvPr id="5" name="Footer Placeholder 4">
            <a:extLst>
              <a:ext uri="{FF2B5EF4-FFF2-40B4-BE49-F238E27FC236}">
                <a16:creationId xmlns:a16="http://schemas.microsoft.com/office/drawing/2014/main" id="{A5877C83-7FC0-708C-D6C0-0A718901E3C1}"/>
              </a:ext>
            </a:extLst>
          </p:cNvPr>
          <p:cNvSpPr>
            <a:spLocks noGrp="1"/>
          </p:cNvSpPr>
          <p:nvPr>
            <p:ph type="ftr" sz="quarter" idx="11"/>
          </p:nvPr>
        </p:nvSpPr>
        <p:spPr/>
        <p:txBody>
          <a:bodyPr/>
          <a:lstStyle/>
          <a:p>
            <a:endParaRPr lang="en-US" noProof="0"/>
          </a:p>
        </p:txBody>
      </p:sp>
      <p:sp>
        <p:nvSpPr>
          <p:cNvPr id="6" name="Slide Number Placeholder 5">
            <a:extLst>
              <a:ext uri="{FF2B5EF4-FFF2-40B4-BE49-F238E27FC236}">
                <a16:creationId xmlns:a16="http://schemas.microsoft.com/office/drawing/2014/main" id="{32FA90D9-D296-B8FB-E557-8B2D90D96D9E}"/>
              </a:ext>
            </a:extLst>
          </p:cNvPr>
          <p:cNvSpPr>
            <a:spLocks noGrp="1"/>
          </p:cNvSpPr>
          <p:nvPr>
            <p:ph type="sldNum" sz="quarter" idx="12"/>
          </p:nvPr>
        </p:nvSpPr>
        <p:spPr>
          <a:xfrm>
            <a:off x="11710218" y="6463173"/>
            <a:ext cx="481781" cy="365125"/>
          </a:xfrm>
        </p:spPr>
        <p:txBody>
          <a:bodyPr/>
          <a:lstStyle>
            <a:lvl1pPr>
              <a:defRPr sz="1200" b="1" i="0">
                <a:solidFill>
                  <a:schemeClr val="tx1"/>
                </a:solidFill>
                <a:latin typeface="Rockwell" panose="02060603020205020403" pitchFamily="18" charset="0"/>
              </a:defRPr>
            </a:lvl1pPr>
          </a:lstStyle>
          <a:p>
            <a:fld id="{1F5F1FF9-0CE3-42D8-B2A6-1890196C1AA4}" type="slidenum">
              <a:rPr lang="en-US" smtClean="0"/>
              <a:pPr/>
              <a:t>‹N›</a:t>
            </a:fld>
            <a:endParaRPr lang="en-US" dirty="0"/>
          </a:p>
        </p:txBody>
      </p:sp>
    </p:spTree>
    <p:extLst>
      <p:ext uri="{BB962C8B-B14F-4D97-AF65-F5344CB8AC3E}">
        <p14:creationId xmlns:p14="http://schemas.microsoft.com/office/powerpoint/2010/main" val="40581007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37AF5-B23D-4593-25A5-653CCFCA48E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t-IT"/>
          </a:p>
        </p:txBody>
      </p:sp>
      <p:sp>
        <p:nvSpPr>
          <p:cNvPr id="3" name="Text Placeholder 2">
            <a:extLst>
              <a:ext uri="{FF2B5EF4-FFF2-40B4-BE49-F238E27FC236}">
                <a16:creationId xmlns:a16="http://schemas.microsoft.com/office/drawing/2014/main" id="{23D30E44-B07C-2785-1882-8791DF20FD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948FA95-7EEA-7E9D-6F05-59FD52F20AB3}"/>
              </a:ext>
            </a:extLst>
          </p:cNvPr>
          <p:cNvSpPr>
            <a:spLocks noGrp="1"/>
          </p:cNvSpPr>
          <p:nvPr>
            <p:ph type="dt" sz="half" idx="10"/>
          </p:nvPr>
        </p:nvSpPr>
        <p:spPr/>
        <p:txBody>
          <a:bodyPr/>
          <a:lstStyle/>
          <a:p>
            <a:fld id="{8CA23679-0546-4365-9490-A15D6906B199}" type="datetime1">
              <a:rPr lang="en-US" smtClean="0"/>
              <a:t>11/16/2023</a:t>
            </a:fld>
            <a:endParaRPr lang="it-IT"/>
          </a:p>
        </p:txBody>
      </p:sp>
      <p:sp>
        <p:nvSpPr>
          <p:cNvPr id="5" name="Footer Placeholder 4">
            <a:extLst>
              <a:ext uri="{FF2B5EF4-FFF2-40B4-BE49-F238E27FC236}">
                <a16:creationId xmlns:a16="http://schemas.microsoft.com/office/drawing/2014/main" id="{F667D3C1-6C57-D7F9-94BA-3C04CB216F48}"/>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1D8728BD-A13C-717D-7C25-12746D01FE6D}"/>
              </a:ext>
            </a:extLst>
          </p:cNvPr>
          <p:cNvSpPr>
            <a:spLocks noGrp="1"/>
          </p:cNvSpPr>
          <p:nvPr>
            <p:ph type="sldNum" sz="quarter" idx="12"/>
          </p:nvPr>
        </p:nvSpPr>
        <p:spPr/>
        <p:txBody>
          <a:bodyPr/>
          <a:lstStyle/>
          <a:p>
            <a:fld id="{1F5F1FF9-0CE3-42D8-B2A6-1890196C1AA4}" type="slidenum">
              <a:rPr lang="it-IT" smtClean="0"/>
              <a:t>‹N›</a:t>
            </a:fld>
            <a:endParaRPr lang="it-IT"/>
          </a:p>
        </p:txBody>
      </p:sp>
    </p:spTree>
    <p:extLst>
      <p:ext uri="{BB962C8B-B14F-4D97-AF65-F5344CB8AC3E}">
        <p14:creationId xmlns:p14="http://schemas.microsoft.com/office/powerpoint/2010/main" val="10882036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8FBFA-B565-17A5-6BA3-D506E9B6A796}"/>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E9427CB9-27DF-34E1-3C76-40109B92576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a:extLst>
              <a:ext uri="{FF2B5EF4-FFF2-40B4-BE49-F238E27FC236}">
                <a16:creationId xmlns:a16="http://schemas.microsoft.com/office/drawing/2014/main" id="{5C46D467-6AE8-096B-E3C8-61D53E7355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4">
            <a:extLst>
              <a:ext uri="{FF2B5EF4-FFF2-40B4-BE49-F238E27FC236}">
                <a16:creationId xmlns:a16="http://schemas.microsoft.com/office/drawing/2014/main" id="{2EBFBA15-C94D-0D4C-24D3-EB92BDEA36FB}"/>
              </a:ext>
            </a:extLst>
          </p:cNvPr>
          <p:cNvSpPr>
            <a:spLocks noGrp="1"/>
          </p:cNvSpPr>
          <p:nvPr>
            <p:ph type="dt" sz="half" idx="10"/>
          </p:nvPr>
        </p:nvSpPr>
        <p:spPr/>
        <p:txBody>
          <a:bodyPr/>
          <a:lstStyle/>
          <a:p>
            <a:fld id="{9540CBE9-DF7A-4D25-95EB-89F5F9A8D2A5}" type="datetime1">
              <a:rPr lang="en-US" smtClean="0"/>
              <a:t>11/16/2023</a:t>
            </a:fld>
            <a:endParaRPr lang="it-IT"/>
          </a:p>
        </p:txBody>
      </p:sp>
      <p:sp>
        <p:nvSpPr>
          <p:cNvPr id="6" name="Footer Placeholder 5">
            <a:extLst>
              <a:ext uri="{FF2B5EF4-FFF2-40B4-BE49-F238E27FC236}">
                <a16:creationId xmlns:a16="http://schemas.microsoft.com/office/drawing/2014/main" id="{4D3CFDC2-95F1-C9C7-DC52-6653D90BFE5D}"/>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95BAB2F1-56E7-87CC-AB28-77C5B27B2AF8}"/>
              </a:ext>
            </a:extLst>
          </p:cNvPr>
          <p:cNvSpPr>
            <a:spLocks noGrp="1"/>
          </p:cNvSpPr>
          <p:nvPr>
            <p:ph type="sldNum" sz="quarter" idx="12"/>
          </p:nvPr>
        </p:nvSpPr>
        <p:spPr/>
        <p:txBody>
          <a:bodyPr/>
          <a:lstStyle/>
          <a:p>
            <a:fld id="{1F5F1FF9-0CE3-42D8-B2A6-1890196C1AA4}" type="slidenum">
              <a:rPr lang="it-IT" smtClean="0"/>
              <a:t>‹N›</a:t>
            </a:fld>
            <a:endParaRPr lang="it-IT"/>
          </a:p>
        </p:txBody>
      </p:sp>
    </p:spTree>
    <p:extLst>
      <p:ext uri="{BB962C8B-B14F-4D97-AF65-F5344CB8AC3E}">
        <p14:creationId xmlns:p14="http://schemas.microsoft.com/office/powerpoint/2010/main" val="42744001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0536A-93EA-3FDF-7DA9-07BC8A2E2271}"/>
              </a:ext>
            </a:extLst>
          </p:cNvPr>
          <p:cNvSpPr>
            <a:spLocks noGrp="1"/>
          </p:cNvSpPr>
          <p:nvPr>
            <p:ph type="title"/>
          </p:nvPr>
        </p:nvSpPr>
        <p:spPr>
          <a:xfrm>
            <a:off x="839788" y="365125"/>
            <a:ext cx="10515600" cy="1325563"/>
          </a:xfrm>
        </p:spPr>
        <p:txBody>
          <a:bodyPr/>
          <a:lstStyle/>
          <a:p>
            <a:r>
              <a:rPr lang="en-US"/>
              <a:t>Click to edit Master title style</a:t>
            </a:r>
            <a:endParaRPr lang="it-IT"/>
          </a:p>
        </p:txBody>
      </p:sp>
      <p:sp>
        <p:nvSpPr>
          <p:cNvPr id="3" name="Text Placeholder 2">
            <a:extLst>
              <a:ext uri="{FF2B5EF4-FFF2-40B4-BE49-F238E27FC236}">
                <a16:creationId xmlns:a16="http://schemas.microsoft.com/office/drawing/2014/main" id="{DDA31D3F-255C-B52F-D16E-485155D382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8BC8C6-80D8-1451-4453-6DE69352D1D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a:extLst>
              <a:ext uri="{FF2B5EF4-FFF2-40B4-BE49-F238E27FC236}">
                <a16:creationId xmlns:a16="http://schemas.microsoft.com/office/drawing/2014/main" id="{91AC9936-DE1A-F100-BDC2-3D7EF2A115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6D2C8D-2C87-4103-302C-0725E828C08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6">
            <a:extLst>
              <a:ext uri="{FF2B5EF4-FFF2-40B4-BE49-F238E27FC236}">
                <a16:creationId xmlns:a16="http://schemas.microsoft.com/office/drawing/2014/main" id="{B983A9DE-E8F2-3B70-ACBD-F21E3D0A5B69}"/>
              </a:ext>
            </a:extLst>
          </p:cNvPr>
          <p:cNvSpPr>
            <a:spLocks noGrp="1"/>
          </p:cNvSpPr>
          <p:nvPr>
            <p:ph type="dt" sz="half" idx="10"/>
          </p:nvPr>
        </p:nvSpPr>
        <p:spPr/>
        <p:txBody>
          <a:bodyPr/>
          <a:lstStyle/>
          <a:p>
            <a:fld id="{0FD2A6FA-DC19-4FC9-A99D-883AFA71D5A8}" type="datetime1">
              <a:rPr lang="en-US" smtClean="0"/>
              <a:t>11/16/2023</a:t>
            </a:fld>
            <a:endParaRPr lang="it-IT"/>
          </a:p>
        </p:txBody>
      </p:sp>
      <p:sp>
        <p:nvSpPr>
          <p:cNvPr id="8" name="Footer Placeholder 7">
            <a:extLst>
              <a:ext uri="{FF2B5EF4-FFF2-40B4-BE49-F238E27FC236}">
                <a16:creationId xmlns:a16="http://schemas.microsoft.com/office/drawing/2014/main" id="{FAF0FC92-46D9-7B92-B53C-094BC85C225B}"/>
              </a:ext>
            </a:extLst>
          </p:cNvPr>
          <p:cNvSpPr>
            <a:spLocks noGrp="1"/>
          </p:cNvSpPr>
          <p:nvPr>
            <p:ph type="ftr" sz="quarter" idx="11"/>
          </p:nvPr>
        </p:nvSpPr>
        <p:spPr/>
        <p:txBody>
          <a:bodyPr/>
          <a:lstStyle/>
          <a:p>
            <a:endParaRPr lang="it-IT"/>
          </a:p>
        </p:txBody>
      </p:sp>
      <p:sp>
        <p:nvSpPr>
          <p:cNvPr id="9" name="Slide Number Placeholder 8">
            <a:extLst>
              <a:ext uri="{FF2B5EF4-FFF2-40B4-BE49-F238E27FC236}">
                <a16:creationId xmlns:a16="http://schemas.microsoft.com/office/drawing/2014/main" id="{EF1B092C-5586-8A8A-7821-C085FCD02169}"/>
              </a:ext>
            </a:extLst>
          </p:cNvPr>
          <p:cNvSpPr>
            <a:spLocks noGrp="1"/>
          </p:cNvSpPr>
          <p:nvPr>
            <p:ph type="sldNum" sz="quarter" idx="12"/>
          </p:nvPr>
        </p:nvSpPr>
        <p:spPr/>
        <p:txBody>
          <a:bodyPr/>
          <a:lstStyle/>
          <a:p>
            <a:fld id="{1F5F1FF9-0CE3-42D8-B2A6-1890196C1AA4}" type="slidenum">
              <a:rPr lang="it-IT" smtClean="0"/>
              <a:t>‹N›</a:t>
            </a:fld>
            <a:endParaRPr lang="it-IT"/>
          </a:p>
        </p:txBody>
      </p:sp>
    </p:spTree>
    <p:extLst>
      <p:ext uri="{BB962C8B-B14F-4D97-AF65-F5344CB8AC3E}">
        <p14:creationId xmlns:p14="http://schemas.microsoft.com/office/powerpoint/2010/main" val="30412507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A4063-A658-3F11-B7C5-095A3283ED5F}"/>
              </a:ext>
            </a:extLst>
          </p:cNvPr>
          <p:cNvSpPr>
            <a:spLocks noGrp="1"/>
          </p:cNvSpPr>
          <p:nvPr>
            <p:ph type="title"/>
          </p:nvPr>
        </p:nvSpPr>
        <p:spPr/>
        <p:txBody>
          <a:bodyPr/>
          <a:lstStyle/>
          <a:p>
            <a:r>
              <a:rPr lang="en-US"/>
              <a:t>Click to edit Master title style</a:t>
            </a:r>
            <a:endParaRPr lang="it-IT"/>
          </a:p>
        </p:txBody>
      </p:sp>
      <p:sp>
        <p:nvSpPr>
          <p:cNvPr id="3" name="Date Placeholder 2">
            <a:extLst>
              <a:ext uri="{FF2B5EF4-FFF2-40B4-BE49-F238E27FC236}">
                <a16:creationId xmlns:a16="http://schemas.microsoft.com/office/drawing/2014/main" id="{DC5DD9CC-F622-942D-42BD-BAC12658494B}"/>
              </a:ext>
            </a:extLst>
          </p:cNvPr>
          <p:cNvSpPr>
            <a:spLocks noGrp="1"/>
          </p:cNvSpPr>
          <p:nvPr>
            <p:ph type="dt" sz="half" idx="10"/>
          </p:nvPr>
        </p:nvSpPr>
        <p:spPr/>
        <p:txBody>
          <a:bodyPr/>
          <a:lstStyle/>
          <a:p>
            <a:fld id="{16BB333E-9EC6-42F3-B0FF-24EF0C536789}" type="datetime1">
              <a:rPr lang="en-US" smtClean="0"/>
              <a:t>11/16/2023</a:t>
            </a:fld>
            <a:endParaRPr lang="it-IT"/>
          </a:p>
        </p:txBody>
      </p:sp>
      <p:sp>
        <p:nvSpPr>
          <p:cNvPr id="4" name="Footer Placeholder 3">
            <a:extLst>
              <a:ext uri="{FF2B5EF4-FFF2-40B4-BE49-F238E27FC236}">
                <a16:creationId xmlns:a16="http://schemas.microsoft.com/office/drawing/2014/main" id="{5ADA87ED-277E-0C85-A132-5A7448E77C77}"/>
              </a:ext>
            </a:extLst>
          </p:cNvPr>
          <p:cNvSpPr>
            <a:spLocks noGrp="1"/>
          </p:cNvSpPr>
          <p:nvPr>
            <p:ph type="ftr" sz="quarter" idx="11"/>
          </p:nvPr>
        </p:nvSpPr>
        <p:spPr/>
        <p:txBody>
          <a:bodyPr/>
          <a:lstStyle/>
          <a:p>
            <a:endParaRPr lang="it-IT"/>
          </a:p>
        </p:txBody>
      </p:sp>
      <p:sp>
        <p:nvSpPr>
          <p:cNvPr id="5" name="Slide Number Placeholder 4">
            <a:extLst>
              <a:ext uri="{FF2B5EF4-FFF2-40B4-BE49-F238E27FC236}">
                <a16:creationId xmlns:a16="http://schemas.microsoft.com/office/drawing/2014/main" id="{553A3C9D-6792-BC28-1774-9C1C986317F1}"/>
              </a:ext>
            </a:extLst>
          </p:cNvPr>
          <p:cNvSpPr>
            <a:spLocks noGrp="1"/>
          </p:cNvSpPr>
          <p:nvPr>
            <p:ph type="sldNum" sz="quarter" idx="12"/>
          </p:nvPr>
        </p:nvSpPr>
        <p:spPr/>
        <p:txBody>
          <a:bodyPr/>
          <a:lstStyle/>
          <a:p>
            <a:fld id="{1F5F1FF9-0CE3-42D8-B2A6-1890196C1AA4}" type="slidenum">
              <a:rPr lang="it-IT" smtClean="0"/>
              <a:t>‹N›</a:t>
            </a:fld>
            <a:endParaRPr lang="it-IT"/>
          </a:p>
        </p:txBody>
      </p:sp>
    </p:spTree>
    <p:extLst>
      <p:ext uri="{BB962C8B-B14F-4D97-AF65-F5344CB8AC3E}">
        <p14:creationId xmlns:p14="http://schemas.microsoft.com/office/powerpoint/2010/main" val="3816140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CA2F46B-5017-D7EF-DC78-2ACC02C03DC3}"/>
              </a:ext>
            </a:extLst>
          </p:cNvPr>
          <p:cNvSpPr>
            <a:spLocks noGrp="1"/>
          </p:cNvSpPr>
          <p:nvPr>
            <p:ph type="title"/>
          </p:nvPr>
        </p:nvSpPr>
        <p:spPr/>
        <p:txBody>
          <a:bodyPr/>
          <a:lstStyle/>
          <a:p>
            <a:r>
              <a:rPr lang="en-GB" noProof="0"/>
              <a:t>Fare </a:t>
            </a:r>
            <a:r>
              <a:rPr lang="en-GB" noProof="0" err="1"/>
              <a:t>clic</a:t>
            </a:r>
            <a:r>
              <a:rPr lang="en-GB" noProof="0"/>
              <a:t> per </a:t>
            </a:r>
            <a:r>
              <a:rPr lang="en-GB" noProof="0" err="1"/>
              <a:t>modificare</a:t>
            </a:r>
            <a:r>
              <a:rPr lang="en-GB" noProof="0"/>
              <a:t> lo stile del </a:t>
            </a:r>
            <a:r>
              <a:rPr lang="en-GB" noProof="0" err="1"/>
              <a:t>titolo</a:t>
            </a:r>
            <a:r>
              <a:rPr lang="en-GB" noProof="0"/>
              <a:t> </a:t>
            </a:r>
            <a:r>
              <a:rPr lang="en-GB" noProof="0" err="1"/>
              <a:t>dello</a:t>
            </a:r>
            <a:r>
              <a:rPr lang="en-GB" noProof="0"/>
              <a:t> schema</a:t>
            </a:r>
          </a:p>
        </p:txBody>
      </p:sp>
      <p:sp>
        <p:nvSpPr>
          <p:cNvPr id="3" name="Segnaposto contenuto 2">
            <a:extLst>
              <a:ext uri="{FF2B5EF4-FFF2-40B4-BE49-F238E27FC236}">
                <a16:creationId xmlns:a16="http://schemas.microsoft.com/office/drawing/2014/main" id="{86613834-6AD3-C778-4227-4BA737BA22FD}"/>
              </a:ext>
            </a:extLst>
          </p:cNvPr>
          <p:cNvSpPr>
            <a:spLocks noGrp="1"/>
          </p:cNvSpPr>
          <p:nvPr>
            <p:ph idx="1"/>
          </p:nvPr>
        </p:nvSpPr>
        <p:spPr/>
        <p:txBody>
          <a:bodyPr/>
          <a:lstStyle/>
          <a:p>
            <a:pPr lvl="0"/>
            <a:r>
              <a:rPr lang="en-GB" noProof="0"/>
              <a:t>Fare </a:t>
            </a:r>
            <a:r>
              <a:rPr lang="en-GB" noProof="0" err="1"/>
              <a:t>clic</a:t>
            </a:r>
            <a:r>
              <a:rPr lang="en-GB" noProof="0"/>
              <a:t> per </a:t>
            </a:r>
            <a:r>
              <a:rPr lang="en-GB" noProof="0" err="1"/>
              <a:t>modificare</a:t>
            </a:r>
            <a:r>
              <a:rPr lang="en-GB" noProof="0"/>
              <a:t> </a:t>
            </a:r>
            <a:r>
              <a:rPr lang="en-GB" noProof="0" err="1"/>
              <a:t>gli</a:t>
            </a:r>
            <a:r>
              <a:rPr lang="en-GB" noProof="0"/>
              <a:t> </a:t>
            </a:r>
            <a:r>
              <a:rPr lang="en-GB" noProof="0" err="1"/>
              <a:t>stili</a:t>
            </a:r>
            <a:r>
              <a:rPr lang="en-GB" noProof="0"/>
              <a:t> del testo </a:t>
            </a:r>
            <a:r>
              <a:rPr lang="en-GB" noProof="0" err="1"/>
              <a:t>dello</a:t>
            </a:r>
            <a:r>
              <a:rPr lang="en-GB" noProof="0"/>
              <a:t> schema</a:t>
            </a:r>
          </a:p>
          <a:p>
            <a:pPr lvl="1"/>
            <a:r>
              <a:rPr lang="en-GB" noProof="0"/>
              <a:t>Secondo </a:t>
            </a:r>
            <a:r>
              <a:rPr lang="en-GB" noProof="0" err="1"/>
              <a:t>livello</a:t>
            </a:r>
            <a:endParaRPr lang="en-GB" noProof="0"/>
          </a:p>
          <a:p>
            <a:pPr lvl="2"/>
            <a:r>
              <a:rPr lang="en-GB" noProof="0" err="1"/>
              <a:t>Terzo</a:t>
            </a:r>
            <a:r>
              <a:rPr lang="en-GB" noProof="0"/>
              <a:t> </a:t>
            </a:r>
            <a:r>
              <a:rPr lang="en-GB" noProof="0" err="1"/>
              <a:t>livello</a:t>
            </a:r>
            <a:endParaRPr lang="en-GB" noProof="0"/>
          </a:p>
          <a:p>
            <a:pPr lvl="3"/>
            <a:r>
              <a:rPr lang="en-GB" noProof="0"/>
              <a:t>Quarto </a:t>
            </a:r>
            <a:r>
              <a:rPr lang="en-GB" noProof="0" err="1"/>
              <a:t>livello</a:t>
            </a:r>
            <a:endParaRPr lang="en-GB" noProof="0"/>
          </a:p>
          <a:p>
            <a:pPr lvl="4"/>
            <a:r>
              <a:rPr lang="en-GB" noProof="0"/>
              <a:t>Quinto </a:t>
            </a:r>
            <a:r>
              <a:rPr lang="en-GB" noProof="0" err="1"/>
              <a:t>livello</a:t>
            </a:r>
            <a:endParaRPr lang="en-GB" noProof="0"/>
          </a:p>
        </p:txBody>
      </p:sp>
      <p:sp>
        <p:nvSpPr>
          <p:cNvPr id="4" name="Segnaposto data 3">
            <a:extLst>
              <a:ext uri="{FF2B5EF4-FFF2-40B4-BE49-F238E27FC236}">
                <a16:creationId xmlns:a16="http://schemas.microsoft.com/office/drawing/2014/main" id="{85C0E63C-31F4-6694-C8A2-34048EE85C37}"/>
              </a:ext>
            </a:extLst>
          </p:cNvPr>
          <p:cNvSpPr>
            <a:spLocks noGrp="1"/>
          </p:cNvSpPr>
          <p:nvPr>
            <p:ph type="dt" sz="half" idx="10"/>
          </p:nvPr>
        </p:nvSpPr>
        <p:spPr/>
        <p:txBody>
          <a:bodyPr/>
          <a:lstStyle/>
          <a:p>
            <a:fld id="{FA736DE4-2AB0-47A0-95E9-B1553F96606D}" type="datetime1">
              <a:rPr lang="en-GB" noProof="0" smtClean="0"/>
              <a:t>16/11/2023</a:t>
            </a:fld>
            <a:endParaRPr lang="en-GB" noProof="0"/>
          </a:p>
        </p:txBody>
      </p:sp>
      <p:sp>
        <p:nvSpPr>
          <p:cNvPr id="5" name="Segnaposto piè di pagina 4">
            <a:extLst>
              <a:ext uri="{FF2B5EF4-FFF2-40B4-BE49-F238E27FC236}">
                <a16:creationId xmlns:a16="http://schemas.microsoft.com/office/drawing/2014/main" id="{42659C44-C3EC-6FDB-8FF8-1AEC747E2C82}"/>
              </a:ext>
            </a:extLst>
          </p:cNvPr>
          <p:cNvSpPr>
            <a:spLocks noGrp="1"/>
          </p:cNvSpPr>
          <p:nvPr>
            <p:ph type="ftr" sz="quarter" idx="11"/>
          </p:nvPr>
        </p:nvSpPr>
        <p:spPr>
          <a:xfrm>
            <a:off x="4038600" y="6484686"/>
            <a:ext cx="4114800" cy="365125"/>
          </a:xfrm>
        </p:spPr>
        <p:txBody>
          <a:bodyPr/>
          <a:lstStyle/>
          <a:p>
            <a:r>
              <a:rPr lang="en-GB" noProof="0"/>
              <a:t>francesco.pennazio@to.infn.it</a:t>
            </a:r>
          </a:p>
        </p:txBody>
      </p:sp>
      <p:sp>
        <p:nvSpPr>
          <p:cNvPr id="6" name="Segnaposto numero diapositiva 5">
            <a:extLst>
              <a:ext uri="{FF2B5EF4-FFF2-40B4-BE49-F238E27FC236}">
                <a16:creationId xmlns:a16="http://schemas.microsoft.com/office/drawing/2014/main" id="{05FC206C-011A-0F17-C8AA-74E9BD132577}"/>
              </a:ext>
            </a:extLst>
          </p:cNvPr>
          <p:cNvSpPr>
            <a:spLocks noGrp="1"/>
          </p:cNvSpPr>
          <p:nvPr>
            <p:ph type="sldNum" sz="quarter" idx="12"/>
          </p:nvPr>
        </p:nvSpPr>
        <p:spPr>
          <a:xfrm>
            <a:off x="11744942" y="18255"/>
            <a:ext cx="447058" cy="365125"/>
          </a:xfrm>
        </p:spPr>
        <p:txBody>
          <a:bodyPr/>
          <a:lstStyle>
            <a:lvl1pPr>
              <a:defRPr sz="1400"/>
            </a:lvl1pPr>
          </a:lstStyle>
          <a:p>
            <a:fld id="{B8A89593-0B1D-4BAB-AEF3-C0D996DC4467}" type="slidenum">
              <a:rPr lang="en-GB" smtClean="0"/>
              <a:pPr/>
              <a:t>‹N›</a:t>
            </a:fld>
            <a:endParaRPr lang="en-GB" dirty="0"/>
          </a:p>
        </p:txBody>
      </p:sp>
      <p:pic>
        <p:nvPicPr>
          <p:cNvPr id="7" name="Picture 12">
            <a:extLst>
              <a:ext uri="{FF2B5EF4-FFF2-40B4-BE49-F238E27FC236}">
                <a16:creationId xmlns:a16="http://schemas.microsoft.com/office/drawing/2014/main" id="{E50BF072-CFAF-FD43-57BE-5FF25C6F7C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68497" y="15575"/>
            <a:ext cx="1060199" cy="479210"/>
          </a:xfrm>
          <a:prstGeom prst="rect">
            <a:avLst/>
          </a:prstGeom>
        </p:spPr>
      </p:pic>
      <p:pic>
        <p:nvPicPr>
          <p:cNvPr id="8" name="Immagine 7" descr="Immagine che contiene Carattere, logo, Elementi grafici, testo&#10;&#10;Descrizione generata automaticamente">
            <a:extLst>
              <a:ext uri="{FF2B5EF4-FFF2-40B4-BE49-F238E27FC236}">
                <a16:creationId xmlns:a16="http://schemas.microsoft.com/office/drawing/2014/main" id="{40D429E8-7600-BD45-1089-843875A4159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36124" y="624167"/>
            <a:ext cx="1124946" cy="331506"/>
          </a:xfrm>
          <a:prstGeom prst="rect">
            <a:avLst/>
          </a:prstGeom>
        </p:spPr>
      </p:pic>
      <p:pic>
        <p:nvPicPr>
          <p:cNvPr id="9" name="Immagine 8" descr="Immagine che contiene logo, testo, Carattere, design&#10;&#10;Descrizione generata automaticamente">
            <a:extLst>
              <a:ext uri="{FF2B5EF4-FFF2-40B4-BE49-F238E27FC236}">
                <a16:creationId xmlns:a16="http://schemas.microsoft.com/office/drawing/2014/main" id="{28425CB2-D92D-DFA6-5C0F-D563A1EE74C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7721" t="13064" r="8491" b="12114"/>
          <a:stretch/>
        </p:blipFill>
        <p:spPr>
          <a:xfrm>
            <a:off x="10536124" y="971315"/>
            <a:ext cx="1406013" cy="502219"/>
          </a:xfrm>
          <a:prstGeom prst="rect">
            <a:avLst/>
          </a:prstGeom>
        </p:spPr>
      </p:pic>
      <p:pic>
        <p:nvPicPr>
          <p:cNvPr id="10" name="Graphic 12">
            <a:extLst>
              <a:ext uri="{FF2B5EF4-FFF2-40B4-BE49-F238E27FC236}">
                <a16:creationId xmlns:a16="http://schemas.microsoft.com/office/drawing/2014/main" id="{92B9F645-DCB1-5024-C234-615588AC51CD}"/>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711094" y="497464"/>
            <a:ext cx="447058" cy="670587"/>
          </a:xfrm>
          <a:prstGeom prst="rect">
            <a:avLst/>
          </a:prstGeom>
        </p:spPr>
      </p:pic>
    </p:spTree>
    <p:extLst>
      <p:ext uri="{BB962C8B-B14F-4D97-AF65-F5344CB8AC3E}">
        <p14:creationId xmlns:p14="http://schemas.microsoft.com/office/powerpoint/2010/main" val="36481971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677D71-3455-147C-6FF1-3C70793E75E4}"/>
              </a:ext>
            </a:extLst>
          </p:cNvPr>
          <p:cNvSpPr>
            <a:spLocks noGrp="1"/>
          </p:cNvSpPr>
          <p:nvPr>
            <p:ph type="dt" sz="half" idx="10"/>
          </p:nvPr>
        </p:nvSpPr>
        <p:spPr/>
        <p:txBody>
          <a:bodyPr/>
          <a:lstStyle/>
          <a:p>
            <a:fld id="{025F7FBE-577F-4F99-9FCD-C6E0BC51FC34}" type="datetime1">
              <a:rPr lang="en-US" smtClean="0"/>
              <a:t>11/16/2023</a:t>
            </a:fld>
            <a:endParaRPr lang="it-IT"/>
          </a:p>
        </p:txBody>
      </p:sp>
      <p:sp>
        <p:nvSpPr>
          <p:cNvPr id="3" name="Footer Placeholder 2">
            <a:extLst>
              <a:ext uri="{FF2B5EF4-FFF2-40B4-BE49-F238E27FC236}">
                <a16:creationId xmlns:a16="http://schemas.microsoft.com/office/drawing/2014/main" id="{89F0EAF8-129C-27B9-7E0C-FA2E93D7E9F5}"/>
              </a:ext>
            </a:extLst>
          </p:cNvPr>
          <p:cNvSpPr>
            <a:spLocks noGrp="1"/>
          </p:cNvSpPr>
          <p:nvPr>
            <p:ph type="ftr" sz="quarter" idx="11"/>
          </p:nvPr>
        </p:nvSpPr>
        <p:spPr/>
        <p:txBody>
          <a:bodyPr/>
          <a:lstStyle/>
          <a:p>
            <a:endParaRPr lang="it-IT"/>
          </a:p>
        </p:txBody>
      </p:sp>
      <p:sp>
        <p:nvSpPr>
          <p:cNvPr id="4" name="Slide Number Placeholder 3">
            <a:extLst>
              <a:ext uri="{FF2B5EF4-FFF2-40B4-BE49-F238E27FC236}">
                <a16:creationId xmlns:a16="http://schemas.microsoft.com/office/drawing/2014/main" id="{9CF901CA-5E2D-6E7E-8EC9-2DFB2F625CDF}"/>
              </a:ext>
            </a:extLst>
          </p:cNvPr>
          <p:cNvSpPr>
            <a:spLocks noGrp="1"/>
          </p:cNvSpPr>
          <p:nvPr>
            <p:ph type="sldNum" sz="quarter" idx="12"/>
          </p:nvPr>
        </p:nvSpPr>
        <p:spPr/>
        <p:txBody>
          <a:bodyPr/>
          <a:lstStyle/>
          <a:p>
            <a:fld id="{1F5F1FF9-0CE3-42D8-B2A6-1890196C1AA4}" type="slidenum">
              <a:rPr lang="it-IT" smtClean="0"/>
              <a:t>‹N›</a:t>
            </a:fld>
            <a:endParaRPr lang="it-IT"/>
          </a:p>
        </p:txBody>
      </p:sp>
    </p:spTree>
    <p:extLst>
      <p:ext uri="{BB962C8B-B14F-4D97-AF65-F5344CB8AC3E}">
        <p14:creationId xmlns:p14="http://schemas.microsoft.com/office/powerpoint/2010/main" val="16978998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10E63-DEED-99A6-6F7D-62CC483DFD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Content Placeholder 2">
            <a:extLst>
              <a:ext uri="{FF2B5EF4-FFF2-40B4-BE49-F238E27FC236}">
                <a16:creationId xmlns:a16="http://schemas.microsoft.com/office/drawing/2014/main" id="{D2AB4003-5A37-35CA-0553-19879C78AC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a:extLst>
              <a:ext uri="{FF2B5EF4-FFF2-40B4-BE49-F238E27FC236}">
                <a16:creationId xmlns:a16="http://schemas.microsoft.com/office/drawing/2014/main" id="{26259B73-C9FA-D51B-46E7-19D9EA1540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A535F6-D3DF-52E4-3460-6CF6000F26AD}"/>
              </a:ext>
            </a:extLst>
          </p:cNvPr>
          <p:cNvSpPr>
            <a:spLocks noGrp="1"/>
          </p:cNvSpPr>
          <p:nvPr>
            <p:ph type="dt" sz="half" idx="10"/>
          </p:nvPr>
        </p:nvSpPr>
        <p:spPr/>
        <p:txBody>
          <a:bodyPr/>
          <a:lstStyle/>
          <a:p>
            <a:fld id="{2D682470-D622-4CB7-8FE3-501F7A85EC71}" type="datetime1">
              <a:rPr lang="en-US" smtClean="0"/>
              <a:t>11/16/2023</a:t>
            </a:fld>
            <a:endParaRPr lang="it-IT"/>
          </a:p>
        </p:txBody>
      </p:sp>
      <p:sp>
        <p:nvSpPr>
          <p:cNvPr id="6" name="Footer Placeholder 5">
            <a:extLst>
              <a:ext uri="{FF2B5EF4-FFF2-40B4-BE49-F238E27FC236}">
                <a16:creationId xmlns:a16="http://schemas.microsoft.com/office/drawing/2014/main" id="{9AD61DB7-2A44-B1A5-F70C-FEDCA115CF8A}"/>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FDF4E03E-76C0-DBC9-7F50-F31F5AA2A31E}"/>
              </a:ext>
            </a:extLst>
          </p:cNvPr>
          <p:cNvSpPr>
            <a:spLocks noGrp="1"/>
          </p:cNvSpPr>
          <p:nvPr>
            <p:ph type="sldNum" sz="quarter" idx="12"/>
          </p:nvPr>
        </p:nvSpPr>
        <p:spPr/>
        <p:txBody>
          <a:bodyPr/>
          <a:lstStyle/>
          <a:p>
            <a:fld id="{1F5F1FF9-0CE3-42D8-B2A6-1890196C1AA4}" type="slidenum">
              <a:rPr lang="it-IT" smtClean="0"/>
              <a:t>‹N›</a:t>
            </a:fld>
            <a:endParaRPr lang="it-IT"/>
          </a:p>
        </p:txBody>
      </p:sp>
    </p:spTree>
    <p:extLst>
      <p:ext uri="{BB962C8B-B14F-4D97-AF65-F5344CB8AC3E}">
        <p14:creationId xmlns:p14="http://schemas.microsoft.com/office/powerpoint/2010/main" val="3986988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D286C-A4C4-1913-E2AB-5B99A0E642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t-IT"/>
          </a:p>
        </p:txBody>
      </p:sp>
      <p:sp>
        <p:nvSpPr>
          <p:cNvPr id="3" name="Picture Placeholder 2">
            <a:extLst>
              <a:ext uri="{FF2B5EF4-FFF2-40B4-BE49-F238E27FC236}">
                <a16:creationId xmlns:a16="http://schemas.microsoft.com/office/drawing/2014/main" id="{859C9282-F3F5-837D-D4F0-EC0AD12A3E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a:extLst>
              <a:ext uri="{FF2B5EF4-FFF2-40B4-BE49-F238E27FC236}">
                <a16:creationId xmlns:a16="http://schemas.microsoft.com/office/drawing/2014/main" id="{1E779186-C9F1-4AAF-7DB3-1E44A27377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1E1487-16F8-EBEB-BB47-8CDB4B174BF4}"/>
              </a:ext>
            </a:extLst>
          </p:cNvPr>
          <p:cNvSpPr>
            <a:spLocks noGrp="1"/>
          </p:cNvSpPr>
          <p:nvPr>
            <p:ph type="dt" sz="half" idx="10"/>
          </p:nvPr>
        </p:nvSpPr>
        <p:spPr/>
        <p:txBody>
          <a:bodyPr/>
          <a:lstStyle/>
          <a:p>
            <a:fld id="{861EDAA6-A482-4A78-A34F-5C41813938DA}" type="datetime1">
              <a:rPr lang="en-US" smtClean="0"/>
              <a:t>11/16/2023</a:t>
            </a:fld>
            <a:endParaRPr lang="it-IT"/>
          </a:p>
        </p:txBody>
      </p:sp>
      <p:sp>
        <p:nvSpPr>
          <p:cNvPr id="6" name="Footer Placeholder 5">
            <a:extLst>
              <a:ext uri="{FF2B5EF4-FFF2-40B4-BE49-F238E27FC236}">
                <a16:creationId xmlns:a16="http://schemas.microsoft.com/office/drawing/2014/main" id="{E0802BCE-C8DA-C570-8030-DE2CC3DC0953}"/>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1FFEDC43-7F1F-3637-C820-8DE67562E364}"/>
              </a:ext>
            </a:extLst>
          </p:cNvPr>
          <p:cNvSpPr>
            <a:spLocks noGrp="1"/>
          </p:cNvSpPr>
          <p:nvPr>
            <p:ph type="sldNum" sz="quarter" idx="12"/>
          </p:nvPr>
        </p:nvSpPr>
        <p:spPr/>
        <p:txBody>
          <a:bodyPr/>
          <a:lstStyle/>
          <a:p>
            <a:fld id="{1F5F1FF9-0CE3-42D8-B2A6-1890196C1AA4}" type="slidenum">
              <a:rPr lang="it-IT" smtClean="0"/>
              <a:t>‹N›</a:t>
            </a:fld>
            <a:endParaRPr lang="it-IT"/>
          </a:p>
        </p:txBody>
      </p:sp>
    </p:spTree>
    <p:extLst>
      <p:ext uri="{BB962C8B-B14F-4D97-AF65-F5344CB8AC3E}">
        <p14:creationId xmlns:p14="http://schemas.microsoft.com/office/powerpoint/2010/main" val="14628431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9647A-E03A-3DC6-2C55-9479AAA09200}"/>
              </a:ext>
            </a:extLst>
          </p:cNvPr>
          <p:cNvSpPr>
            <a:spLocks noGrp="1"/>
          </p:cNvSpPr>
          <p:nvPr>
            <p:ph type="title"/>
          </p:nvPr>
        </p:nvSpPr>
        <p:spPr/>
        <p:txBody>
          <a:bodyPr/>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9B95436E-CFE1-2692-B43A-8493F5B300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3344DC6C-9F05-C989-246C-0E19B3C4EF04}"/>
              </a:ext>
            </a:extLst>
          </p:cNvPr>
          <p:cNvSpPr>
            <a:spLocks noGrp="1"/>
          </p:cNvSpPr>
          <p:nvPr>
            <p:ph type="dt" sz="half" idx="10"/>
          </p:nvPr>
        </p:nvSpPr>
        <p:spPr/>
        <p:txBody>
          <a:bodyPr/>
          <a:lstStyle/>
          <a:p>
            <a:fld id="{14D03A99-17E5-4F40-A6CE-7D0D6ABD1339}" type="datetime1">
              <a:rPr lang="en-US" smtClean="0"/>
              <a:t>11/16/2023</a:t>
            </a:fld>
            <a:endParaRPr lang="it-IT"/>
          </a:p>
        </p:txBody>
      </p:sp>
      <p:sp>
        <p:nvSpPr>
          <p:cNvPr id="5" name="Footer Placeholder 4">
            <a:extLst>
              <a:ext uri="{FF2B5EF4-FFF2-40B4-BE49-F238E27FC236}">
                <a16:creationId xmlns:a16="http://schemas.microsoft.com/office/drawing/2014/main" id="{52F1C2DA-2588-65B5-F490-F7DF0605959B}"/>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BFA7A6F2-4161-A23F-0E61-9FF554E7E66D}"/>
              </a:ext>
            </a:extLst>
          </p:cNvPr>
          <p:cNvSpPr>
            <a:spLocks noGrp="1"/>
          </p:cNvSpPr>
          <p:nvPr>
            <p:ph type="sldNum" sz="quarter" idx="12"/>
          </p:nvPr>
        </p:nvSpPr>
        <p:spPr/>
        <p:txBody>
          <a:bodyPr/>
          <a:lstStyle/>
          <a:p>
            <a:fld id="{1F5F1FF9-0CE3-42D8-B2A6-1890196C1AA4}" type="slidenum">
              <a:rPr lang="it-IT" smtClean="0"/>
              <a:t>‹N›</a:t>
            </a:fld>
            <a:endParaRPr lang="it-IT"/>
          </a:p>
        </p:txBody>
      </p:sp>
    </p:spTree>
    <p:extLst>
      <p:ext uri="{BB962C8B-B14F-4D97-AF65-F5344CB8AC3E}">
        <p14:creationId xmlns:p14="http://schemas.microsoft.com/office/powerpoint/2010/main" val="31016286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3473F6-2A59-E351-5AAA-B138604C5CC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F962C830-7316-9D46-31BA-E08C4E92571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9DD3F959-FADF-839C-7B79-16006CF7BD96}"/>
              </a:ext>
            </a:extLst>
          </p:cNvPr>
          <p:cNvSpPr>
            <a:spLocks noGrp="1"/>
          </p:cNvSpPr>
          <p:nvPr>
            <p:ph type="dt" sz="half" idx="10"/>
          </p:nvPr>
        </p:nvSpPr>
        <p:spPr/>
        <p:txBody>
          <a:bodyPr/>
          <a:lstStyle/>
          <a:p>
            <a:fld id="{EC59B5F3-3EB1-4C12-9AE7-977F1DC7CD98}" type="datetime1">
              <a:rPr lang="en-US" smtClean="0"/>
              <a:t>11/16/2023</a:t>
            </a:fld>
            <a:endParaRPr lang="it-IT"/>
          </a:p>
        </p:txBody>
      </p:sp>
      <p:sp>
        <p:nvSpPr>
          <p:cNvPr id="5" name="Footer Placeholder 4">
            <a:extLst>
              <a:ext uri="{FF2B5EF4-FFF2-40B4-BE49-F238E27FC236}">
                <a16:creationId xmlns:a16="http://schemas.microsoft.com/office/drawing/2014/main" id="{1FC1B28C-B8DB-09BA-6017-5393DC8DB6F4}"/>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512F3CD5-B984-7796-1A39-3427AF0FF491}"/>
              </a:ext>
            </a:extLst>
          </p:cNvPr>
          <p:cNvSpPr>
            <a:spLocks noGrp="1"/>
          </p:cNvSpPr>
          <p:nvPr>
            <p:ph type="sldNum" sz="quarter" idx="12"/>
          </p:nvPr>
        </p:nvSpPr>
        <p:spPr/>
        <p:txBody>
          <a:bodyPr/>
          <a:lstStyle/>
          <a:p>
            <a:fld id="{1F5F1FF9-0CE3-42D8-B2A6-1890196C1AA4}" type="slidenum">
              <a:rPr lang="it-IT" smtClean="0"/>
              <a:t>‹N›</a:t>
            </a:fld>
            <a:endParaRPr lang="it-IT"/>
          </a:p>
        </p:txBody>
      </p:sp>
    </p:spTree>
    <p:extLst>
      <p:ext uri="{BB962C8B-B14F-4D97-AF65-F5344CB8AC3E}">
        <p14:creationId xmlns:p14="http://schemas.microsoft.com/office/powerpoint/2010/main" val="171088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olo e contenuto loghi allinea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CA2F46B-5017-D7EF-DC78-2ACC02C03DC3}"/>
              </a:ext>
            </a:extLst>
          </p:cNvPr>
          <p:cNvSpPr>
            <a:spLocks noGrp="1"/>
          </p:cNvSpPr>
          <p:nvPr>
            <p:ph type="title"/>
          </p:nvPr>
        </p:nvSpPr>
        <p:spPr>
          <a:xfrm>
            <a:off x="0" y="18255"/>
            <a:ext cx="5467350" cy="1325563"/>
          </a:xfrm>
        </p:spPr>
        <p:txBody>
          <a:bodyPr/>
          <a:lstStyle/>
          <a:p>
            <a:r>
              <a:rPr lang="en-GB" noProof="0" dirty="0"/>
              <a:t>Fare </a:t>
            </a:r>
            <a:r>
              <a:rPr lang="en-GB" noProof="0" dirty="0" err="1"/>
              <a:t>clic</a:t>
            </a:r>
            <a:r>
              <a:rPr lang="en-GB" noProof="0" dirty="0"/>
              <a:t> per </a:t>
            </a:r>
            <a:r>
              <a:rPr lang="en-GB" noProof="0" dirty="0" err="1"/>
              <a:t>modificare</a:t>
            </a:r>
            <a:r>
              <a:rPr lang="en-GB" noProof="0" dirty="0"/>
              <a:t> lo stile del </a:t>
            </a:r>
            <a:r>
              <a:rPr lang="en-GB" noProof="0" dirty="0" err="1"/>
              <a:t>titolo</a:t>
            </a:r>
            <a:r>
              <a:rPr lang="en-GB" noProof="0" dirty="0"/>
              <a:t> </a:t>
            </a:r>
            <a:r>
              <a:rPr lang="en-GB" noProof="0" dirty="0" err="1"/>
              <a:t>dello</a:t>
            </a:r>
            <a:r>
              <a:rPr lang="en-GB" noProof="0" dirty="0"/>
              <a:t> schema</a:t>
            </a:r>
          </a:p>
        </p:txBody>
      </p:sp>
      <p:sp>
        <p:nvSpPr>
          <p:cNvPr id="3" name="Segnaposto contenuto 2">
            <a:extLst>
              <a:ext uri="{FF2B5EF4-FFF2-40B4-BE49-F238E27FC236}">
                <a16:creationId xmlns:a16="http://schemas.microsoft.com/office/drawing/2014/main" id="{86613834-6AD3-C778-4227-4BA737BA22FD}"/>
              </a:ext>
            </a:extLst>
          </p:cNvPr>
          <p:cNvSpPr>
            <a:spLocks noGrp="1"/>
          </p:cNvSpPr>
          <p:nvPr>
            <p:ph idx="1"/>
          </p:nvPr>
        </p:nvSpPr>
        <p:spPr/>
        <p:txBody>
          <a:bodyPr/>
          <a:lstStyle/>
          <a:p>
            <a:pPr lvl="0"/>
            <a:r>
              <a:rPr lang="en-GB" noProof="0"/>
              <a:t>Fare </a:t>
            </a:r>
            <a:r>
              <a:rPr lang="en-GB" noProof="0" err="1"/>
              <a:t>clic</a:t>
            </a:r>
            <a:r>
              <a:rPr lang="en-GB" noProof="0"/>
              <a:t> per </a:t>
            </a:r>
            <a:r>
              <a:rPr lang="en-GB" noProof="0" err="1"/>
              <a:t>modificare</a:t>
            </a:r>
            <a:r>
              <a:rPr lang="en-GB" noProof="0"/>
              <a:t> </a:t>
            </a:r>
            <a:r>
              <a:rPr lang="en-GB" noProof="0" err="1"/>
              <a:t>gli</a:t>
            </a:r>
            <a:r>
              <a:rPr lang="en-GB" noProof="0"/>
              <a:t> </a:t>
            </a:r>
            <a:r>
              <a:rPr lang="en-GB" noProof="0" err="1"/>
              <a:t>stili</a:t>
            </a:r>
            <a:r>
              <a:rPr lang="en-GB" noProof="0"/>
              <a:t> del testo </a:t>
            </a:r>
            <a:r>
              <a:rPr lang="en-GB" noProof="0" err="1"/>
              <a:t>dello</a:t>
            </a:r>
            <a:r>
              <a:rPr lang="en-GB" noProof="0"/>
              <a:t> schema</a:t>
            </a:r>
          </a:p>
          <a:p>
            <a:pPr lvl="1"/>
            <a:r>
              <a:rPr lang="en-GB" noProof="0"/>
              <a:t>Secondo </a:t>
            </a:r>
            <a:r>
              <a:rPr lang="en-GB" noProof="0" err="1"/>
              <a:t>livello</a:t>
            </a:r>
            <a:endParaRPr lang="en-GB" noProof="0"/>
          </a:p>
          <a:p>
            <a:pPr lvl="2"/>
            <a:r>
              <a:rPr lang="en-GB" noProof="0" err="1"/>
              <a:t>Terzo</a:t>
            </a:r>
            <a:r>
              <a:rPr lang="en-GB" noProof="0"/>
              <a:t> </a:t>
            </a:r>
            <a:r>
              <a:rPr lang="en-GB" noProof="0" err="1"/>
              <a:t>livello</a:t>
            </a:r>
            <a:endParaRPr lang="en-GB" noProof="0"/>
          </a:p>
          <a:p>
            <a:pPr lvl="3"/>
            <a:r>
              <a:rPr lang="en-GB" noProof="0"/>
              <a:t>Quarto </a:t>
            </a:r>
            <a:r>
              <a:rPr lang="en-GB" noProof="0" err="1"/>
              <a:t>livello</a:t>
            </a:r>
            <a:endParaRPr lang="en-GB" noProof="0"/>
          </a:p>
          <a:p>
            <a:pPr lvl="4"/>
            <a:r>
              <a:rPr lang="en-GB" noProof="0"/>
              <a:t>Quinto </a:t>
            </a:r>
            <a:r>
              <a:rPr lang="en-GB" noProof="0" err="1"/>
              <a:t>livello</a:t>
            </a:r>
            <a:endParaRPr lang="en-GB" noProof="0"/>
          </a:p>
        </p:txBody>
      </p:sp>
      <p:sp>
        <p:nvSpPr>
          <p:cNvPr id="4" name="Segnaposto data 3">
            <a:extLst>
              <a:ext uri="{FF2B5EF4-FFF2-40B4-BE49-F238E27FC236}">
                <a16:creationId xmlns:a16="http://schemas.microsoft.com/office/drawing/2014/main" id="{85C0E63C-31F4-6694-C8A2-34048EE85C37}"/>
              </a:ext>
            </a:extLst>
          </p:cNvPr>
          <p:cNvSpPr>
            <a:spLocks noGrp="1"/>
          </p:cNvSpPr>
          <p:nvPr>
            <p:ph type="dt" sz="half" idx="10"/>
          </p:nvPr>
        </p:nvSpPr>
        <p:spPr/>
        <p:txBody>
          <a:bodyPr/>
          <a:lstStyle/>
          <a:p>
            <a:fld id="{FA736DE4-2AB0-47A0-95E9-B1553F96606D}" type="datetime1">
              <a:rPr lang="en-GB" noProof="0" smtClean="0"/>
              <a:t>16/11/2023</a:t>
            </a:fld>
            <a:endParaRPr lang="en-GB" noProof="0"/>
          </a:p>
        </p:txBody>
      </p:sp>
      <p:sp>
        <p:nvSpPr>
          <p:cNvPr id="5" name="Segnaposto piè di pagina 4">
            <a:extLst>
              <a:ext uri="{FF2B5EF4-FFF2-40B4-BE49-F238E27FC236}">
                <a16:creationId xmlns:a16="http://schemas.microsoft.com/office/drawing/2014/main" id="{42659C44-C3EC-6FDB-8FF8-1AEC747E2C82}"/>
              </a:ext>
            </a:extLst>
          </p:cNvPr>
          <p:cNvSpPr>
            <a:spLocks noGrp="1"/>
          </p:cNvSpPr>
          <p:nvPr>
            <p:ph type="ftr" sz="quarter" idx="11"/>
          </p:nvPr>
        </p:nvSpPr>
        <p:spPr>
          <a:xfrm>
            <a:off x="4038600" y="6484686"/>
            <a:ext cx="4114800" cy="365125"/>
          </a:xfrm>
        </p:spPr>
        <p:txBody>
          <a:bodyPr/>
          <a:lstStyle/>
          <a:p>
            <a:r>
              <a:rPr lang="en-GB" noProof="0"/>
              <a:t>francesco.pennazio@to.infn.it</a:t>
            </a:r>
          </a:p>
        </p:txBody>
      </p:sp>
      <p:sp>
        <p:nvSpPr>
          <p:cNvPr id="6" name="Segnaposto numero diapositiva 5">
            <a:extLst>
              <a:ext uri="{FF2B5EF4-FFF2-40B4-BE49-F238E27FC236}">
                <a16:creationId xmlns:a16="http://schemas.microsoft.com/office/drawing/2014/main" id="{05FC206C-011A-0F17-C8AA-74E9BD132577}"/>
              </a:ext>
            </a:extLst>
          </p:cNvPr>
          <p:cNvSpPr>
            <a:spLocks noGrp="1"/>
          </p:cNvSpPr>
          <p:nvPr>
            <p:ph type="sldNum" sz="quarter" idx="12"/>
          </p:nvPr>
        </p:nvSpPr>
        <p:spPr>
          <a:xfrm>
            <a:off x="11744942" y="18255"/>
            <a:ext cx="447058" cy="365125"/>
          </a:xfrm>
        </p:spPr>
        <p:txBody>
          <a:bodyPr/>
          <a:lstStyle>
            <a:lvl1pPr>
              <a:defRPr sz="1400"/>
            </a:lvl1pPr>
          </a:lstStyle>
          <a:p>
            <a:fld id="{B8A89593-0B1D-4BAB-AEF3-C0D996DC4467}" type="slidenum">
              <a:rPr lang="en-GB" smtClean="0"/>
              <a:pPr/>
              <a:t>‹N›</a:t>
            </a:fld>
            <a:endParaRPr lang="en-GB" dirty="0"/>
          </a:p>
        </p:txBody>
      </p:sp>
      <p:pic>
        <p:nvPicPr>
          <p:cNvPr id="7" name="Picture 12">
            <a:extLst>
              <a:ext uri="{FF2B5EF4-FFF2-40B4-BE49-F238E27FC236}">
                <a16:creationId xmlns:a16="http://schemas.microsoft.com/office/drawing/2014/main" id="{E50BF072-CFAF-FD43-57BE-5FF25C6F7C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49641" y="396475"/>
            <a:ext cx="1206681" cy="545420"/>
          </a:xfrm>
          <a:prstGeom prst="rect">
            <a:avLst/>
          </a:prstGeom>
        </p:spPr>
      </p:pic>
      <p:pic>
        <p:nvPicPr>
          <p:cNvPr id="8" name="Immagine 7" descr="Immagine che contiene Carattere, logo, Elementi grafici, testo&#10;&#10;Descrizione generata automaticamente">
            <a:extLst>
              <a:ext uri="{FF2B5EF4-FFF2-40B4-BE49-F238E27FC236}">
                <a16:creationId xmlns:a16="http://schemas.microsoft.com/office/drawing/2014/main" id="{40D429E8-7600-BD45-1089-843875A4159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40298" y="492774"/>
            <a:ext cx="1280372" cy="377308"/>
          </a:xfrm>
          <a:prstGeom prst="rect">
            <a:avLst/>
          </a:prstGeom>
        </p:spPr>
      </p:pic>
      <p:pic>
        <p:nvPicPr>
          <p:cNvPr id="9" name="Immagine 8" descr="Immagine che contiene logo, testo, Carattere, design&#10;&#10;Descrizione generata automaticamente">
            <a:extLst>
              <a:ext uri="{FF2B5EF4-FFF2-40B4-BE49-F238E27FC236}">
                <a16:creationId xmlns:a16="http://schemas.microsoft.com/office/drawing/2014/main" id="{28425CB2-D92D-DFA6-5C0F-D563A1EE74C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7721" t="13064" r="8491" b="12114"/>
          <a:stretch/>
        </p:blipFill>
        <p:spPr>
          <a:xfrm>
            <a:off x="9179657" y="383381"/>
            <a:ext cx="1600275" cy="571608"/>
          </a:xfrm>
          <a:prstGeom prst="rect">
            <a:avLst/>
          </a:prstGeom>
        </p:spPr>
      </p:pic>
      <p:pic>
        <p:nvPicPr>
          <p:cNvPr id="10" name="Graphic 12">
            <a:extLst>
              <a:ext uri="{FF2B5EF4-FFF2-40B4-BE49-F238E27FC236}">
                <a16:creationId xmlns:a16="http://schemas.microsoft.com/office/drawing/2014/main" id="{92B9F645-DCB1-5024-C234-615588AC51CD}"/>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47884" y="275932"/>
            <a:ext cx="508826" cy="763239"/>
          </a:xfrm>
          <a:prstGeom prst="rect">
            <a:avLst/>
          </a:prstGeom>
        </p:spPr>
      </p:pic>
    </p:spTree>
    <p:extLst>
      <p:ext uri="{BB962C8B-B14F-4D97-AF65-F5344CB8AC3E}">
        <p14:creationId xmlns:p14="http://schemas.microsoft.com/office/powerpoint/2010/main" val="523921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olo e contenuto senza logh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CA2F46B-5017-D7EF-DC78-2ACC02C03DC3}"/>
              </a:ext>
            </a:extLst>
          </p:cNvPr>
          <p:cNvSpPr>
            <a:spLocks noGrp="1"/>
          </p:cNvSpPr>
          <p:nvPr>
            <p:ph type="title"/>
          </p:nvPr>
        </p:nvSpPr>
        <p:spPr/>
        <p:txBody>
          <a:bodyPr/>
          <a:lstStyle/>
          <a:p>
            <a:r>
              <a:rPr lang="en-GB" noProof="0"/>
              <a:t>Fare </a:t>
            </a:r>
            <a:r>
              <a:rPr lang="en-GB" noProof="0" err="1"/>
              <a:t>clic</a:t>
            </a:r>
            <a:r>
              <a:rPr lang="en-GB" noProof="0"/>
              <a:t> per </a:t>
            </a:r>
            <a:r>
              <a:rPr lang="en-GB" noProof="0" err="1"/>
              <a:t>modificare</a:t>
            </a:r>
            <a:r>
              <a:rPr lang="en-GB" noProof="0"/>
              <a:t> lo stile del </a:t>
            </a:r>
            <a:r>
              <a:rPr lang="en-GB" noProof="0" err="1"/>
              <a:t>titolo</a:t>
            </a:r>
            <a:r>
              <a:rPr lang="en-GB" noProof="0"/>
              <a:t> </a:t>
            </a:r>
            <a:r>
              <a:rPr lang="en-GB" noProof="0" err="1"/>
              <a:t>dello</a:t>
            </a:r>
            <a:r>
              <a:rPr lang="en-GB" noProof="0"/>
              <a:t> schema</a:t>
            </a:r>
          </a:p>
        </p:txBody>
      </p:sp>
      <p:sp>
        <p:nvSpPr>
          <p:cNvPr id="3" name="Segnaposto contenuto 2">
            <a:extLst>
              <a:ext uri="{FF2B5EF4-FFF2-40B4-BE49-F238E27FC236}">
                <a16:creationId xmlns:a16="http://schemas.microsoft.com/office/drawing/2014/main" id="{86613834-6AD3-C778-4227-4BA737BA22FD}"/>
              </a:ext>
            </a:extLst>
          </p:cNvPr>
          <p:cNvSpPr>
            <a:spLocks noGrp="1"/>
          </p:cNvSpPr>
          <p:nvPr>
            <p:ph idx="1"/>
          </p:nvPr>
        </p:nvSpPr>
        <p:spPr/>
        <p:txBody>
          <a:bodyPr/>
          <a:lstStyle/>
          <a:p>
            <a:pPr lvl="0"/>
            <a:r>
              <a:rPr lang="en-GB" noProof="0"/>
              <a:t>Fare </a:t>
            </a:r>
            <a:r>
              <a:rPr lang="en-GB" noProof="0" err="1"/>
              <a:t>clic</a:t>
            </a:r>
            <a:r>
              <a:rPr lang="en-GB" noProof="0"/>
              <a:t> per </a:t>
            </a:r>
            <a:r>
              <a:rPr lang="en-GB" noProof="0" err="1"/>
              <a:t>modificare</a:t>
            </a:r>
            <a:r>
              <a:rPr lang="en-GB" noProof="0"/>
              <a:t> </a:t>
            </a:r>
            <a:r>
              <a:rPr lang="en-GB" noProof="0" err="1"/>
              <a:t>gli</a:t>
            </a:r>
            <a:r>
              <a:rPr lang="en-GB" noProof="0"/>
              <a:t> </a:t>
            </a:r>
            <a:r>
              <a:rPr lang="en-GB" noProof="0" err="1"/>
              <a:t>stili</a:t>
            </a:r>
            <a:r>
              <a:rPr lang="en-GB" noProof="0"/>
              <a:t> del testo </a:t>
            </a:r>
            <a:r>
              <a:rPr lang="en-GB" noProof="0" err="1"/>
              <a:t>dello</a:t>
            </a:r>
            <a:r>
              <a:rPr lang="en-GB" noProof="0"/>
              <a:t> schema</a:t>
            </a:r>
          </a:p>
          <a:p>
            <a:pPr lvl="1"/>
            <a:r>
              <a:rPr lang="en-GB" noProof="0"/>
              <a:t>Secondo </a:t>
            </a:r>
            <a:r>
              <a:rPr lang="en-GB" noProof="0" err="1"/>
              <a:t>livello</a:t>
            </a:r>
            <a:endParaRPr lang="en-GB" noProof="0"/>
          </a:p>
          <a:p>
            <a:pPr lvl="2"/>
            <a:r>
              <a:rPr lang="en-GB" noProof="0" err="1"/>
              <a:t>Terzo</a:t>
            </a:r>
            <a:r>
              <a:rPr lang="en-GB" noProof="0"/>
              <a:t> </a:t>
            </a:r>
            <a:r>
              <a:rPr lang="en-GB" noProof="0" err="1"/>
              <a:t>livello</a:t>
            </a:r>
            <a:endParaRPr lang="en-GB" noProof="0"/>
          </a:p>
          <a:p>
            <a:pPr lvl="3"/>
            <a:r>
              <a:rPr lang="en-GB" noProof="0"/>
              <a:t>Quarto </a:t>
            </a:r>
            <a:r>
              <a:rPr lang="en-GB" noProof="0" err="1"/>
              <a:t>livello</a:t>
            </a:r>
            <a:endParaRPr lang="en-GB" noProof="0"/>
          </a:p>
          <a:p>
            <a:pPr lvl="4"/>
            <a:r>
              <a:rPr lang="en-GB" noProof="0"/>
              <a:t>Quinto </a:t>
            </a:r>
            <a:r>
              <a:rPr lang="en-GB" noProof="0" err="1"/>
              <a:t>livello</a:t>
            </a:r>
            <a:endParaRPr lang="en-GB" noProof="0"/>
          </a:p>
        </p:txBody>
      </p:sp>
      <p:sp>
        <p:nvSpPr>
          <p:cNvPr id="4" name="Segnaposto data 3">
            <a:extLst>
              <a:ext uri="{FF2B5EF4-FFF2-40B4-BE49-F238E27FC236}">
                <a16:creationId xmlns:a16="http://schemas.microsoft.com/office/drawing/2014/main" id="{85C0E63C-31F4-6694-C8A2-34048EE85C37}"/>
              </a:ext>
            </a:extLst>
          </p:cNvPr>
          <p:cNvSpPr>
            <a:spLocks noGrp="1"/>
          </p:cNvSpPr>
          <p:nvPr>
            <p:ph type="dt" sz="half" idx="10"/>
          </p:nvPr>
        </p:nvSpPr>
        <p:spPr/>
        <p:txBody>
          <a:bodyPr/>
          <a:lstStyle/>
          <a:p>
            <a:fld id="{E55F9F47-557C-427A-A1FA-902721DF3E88}" type="datetime1">
              <a:rPr lang="en-GB" noProof="0" smtClean="0"/>
              <a:t>16/11/2023</a:t>
            </a:fld>
            <a:endParaRPr lang="en-GB" noProof="0"/>
          </a:p>
        </p:txBody>
      </p:sp>
      <p:sp>
        <p:nvSpPr>
          <p:cNvPr id="5" name="Segnaposto piè di pagina 4">
            <a:extLst>
              <a:ext uri="{FF2B5EF4-FFF2-40B4-BE49-F238E27FC236}">
                <a16:creationId xmlns:a16="http://schemas.microsoft.com/office/drawing/2014/main" id="{42659C44-C3EC-6FDB-8FF8-1AEC747E2C82}"/>
              </a:ext>
            </a:extLst>
          </p:cNvPr>
          <p:cNvSpPr>
            <a:spLocks noGrp="1"/>
          </p:cNvSpPr>
          <p:nvPr>
            <p:ph type="ftr" sz="quarter" idx="11"/>
          </p:nvPr>
        </p:nvSpPr>
        <p:spPr/>
        <p:txBody>
          <a:bodyPr/>
          <a:lstStyle/>
          <a:p>
            <a:r>
              <a:rPr lang="en-GB" noProof="0"/>
              <a:t>francesco.pennazio@to.infn.it</a:t>
            </a:r>
          </a:p>
        </p:txBody>
      </p:sp>
      <p:sp>
        <p:nvSpPr>
          <p:cNvPr id="6" name="Segnaposto numero diapositiva 5">
            <a:extLst>
              <a:ext uri="{FF2B5EF4-FFF2-40B4-BE49-F238E27FC236}">
                <a16:creationId xmlns:a16="http://schemas.microsoft.com/office/drawing/2014/main" id="{05FC206C-011A-0F17-C8AA-74E9BD132577}"/>
              </a:ext>
            </a:extLst>
          </p:cNvPr>
          <p:cNvSpPr>
            <a:spLocks noGrp="1"/>
          </p:cNvSpPr>
          <p:nvPr>
            <p:ph type="sldNum" sz="quarter" idx="12"/>
          </p:nvPr>
        </p:nvSpPr>
        <p:spPr>
          <a:xfrm>
            <a:off x="10825316" y="18255"/>
            <a:ext cx="1366684" cy="365125"/>
          </a:xfrm>
        </p:spPr>
        <p:txBody>
          <a:bodyPr/>
          <a:lstStyle>
            <a:lvl1pPr>
              <a:defRPr sz="1400"/>
            </a:lvl1pPr>
          </a:lstStyle>
          <a:p>
            <a:fld id="{B8A89593-0B1D-4BAB-AEF3-C0D996DC4467}" type="slidenum">
              <a:rPr lang="en-GB" smtClean="0"/>
              <a:pPr/>
              <a:t>‹N›</a:t>
            </a:fld>
            <a:endParaRPr lang="en-GB" dirty="0"/>
          </a:p>
        </p:txBody>
      </p:sp>
    </p:spTree>
    <p:extLst>
      <p:ext uri="{BB962C8B-B14F-4D97-AF65-F5344CB8AC3E}">
        <p14:creationId xmlns:p14="http://schemas.microsoft.com/office/powerpoint/2010/main" val="1378866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6FF9FCC-FEC4-043B-850E-7258CBD77ADF}"/>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C3C3939D-B16D-8258-AB03-BAE6797C95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38A10D06-52CF-8CA6-5657-EB57DD98F035}"/>
              </a:ext>
            </a:extLst>
          </p:cNvPr>
          <p:cNvSpPr>
            <a:spLocks noGrp="1"/>
          </p:cNvSpPr>
          <p:nvPr>
            <p:ph type="dt" sz="half" idx="10"/>
          </p:nvPr>
        </p:nvSpPr>
        <p:spPr/>
        <p:txBody>
          <a:bodyPr/>
          <a:lstStyle/>
          <a:p>
            <a:fld id="{81C2D6BD-CAD0-4CB3-8605-63A27643F6E9}" type="datetime1">
              <a:rPr lang="en-GB" smtClean="0"/>
              <a:t>16/11/2023</a:t>
            </a:fld>
            <a:endParaRPr lang="it-IT"/>
          </a:p>
        </p:txBody>
      </p:sp>
      <p:sp>
        <p:nvSpPr>
          <p:cNvPr id="5" name="Segnaposto piè di pagina 4">
            <a:extLst>
              <a:ext uri="{FF2B5EF4-FFF2-40B4-BE49-F238E27FC236}">
                <a16:creationId xmlns:a16="http://schemas.microsoft.com/office/drawing/2014/main" id="{0F60A3B8-4BAB-B464-CDB8-F20AFD51128D}"/>
              </a:ext>
            </a:extLst>
          </p:cNvPr>
          <p:cNvSpPr>
            <a:spLocks noGrp="1"/>
          </p:cNvSpPr>
          <p:nvPr>
            <p:ph type="ftr" sz="quarter" idx="11"/>
          </p:nvPr>
        </p:nvSpPr>
        <p:spPr/>
        <p:txBody>
          <a:bodyPr/>
          <a:lstStyle/>
          <a:p>
            <a:r>
              <a:rPr lang="it-IT"/>
              <a:t>francesco.pennazio@to.infn.it</a:t>
            </a:r>
          </a:p>
        </p:txBody>
      </p:sp>
      <p:sp>
        <p:nvSpPr>
          <p:cNvPr id="6" name="Segnaposto numero diapositiva 5">
            <a:extLst>
              <a:ext uri="{FF2B5EF4-FFF2-40B4-BE49-F238E27FC236}">
                <a16:creationId xmlns:a16="http://schemas.microsoft.com/office/drawing/2014/main" id="{7F2967C7-069C-D348-10ED-83BF886E2E0D}"/>
              </a:ext>
            </a:extLst>
          </p:cNvPr>
          <p:cNvSpPr>
            <a:spLocks noGrp="1"/>
          </p:cNvSpPr>
          <p:nvPr>
            <p:ph type="sldNum" sz="quarter" idx="12"/>
          </p:nvPr>
        </p:nvSpPr>
        <p:spPr/>
        <p:txBody>
          <a:bodyPr/>
          <a:lstStyle/>
          <a:p>
            <a:fld id="{B8A89593-0B1D-4BAB-AEF3-C0D996DC4467}" type="slidenum">
              <a:rPr lang="it-IT" smtClean="0"/>
              <a:t>‹N›</a:t>
            </a:fld>
            <a:endParaRPr lang="it-IT"/>
          </a:p>
        </p:txBody>
      </p:sp>
    </p:spTree>
    <p:extLst>
      <p:ext uri="{BB962C8B-B14F-4D97-AF65-F5344CB8AC3E}">
        <p14:creationId xmlns:p14="http://schemas.microsoft.com/office/powerpoint/2010/main" val="1609740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C25A6C2-3A5F-9C9F-D641-E4C57B988DF1}"/>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89CA90A-1C5A-13DB-6536-18F3AFE2FEDC}"/>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E6838C55-6144-3B14-C88C-0EC5C73A8394}"/>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72C6106D-9C2F-12CB-0389-49647EAFC8D3}"/>
              </a:ext>
            </a:extLst>
          </p:cNvPr>
          <p:cNvSpPr>
            <a:spLocks noGrp="1"/>
          </p:cNvSpPr>
          <p:nvPr>
            <p:ph type="dt" sz="half" idx="10"/>
          </p:nvPr>
        </p:nvSpPr>
        <p:spPr/>
        <p:txBody>
          <a:bodyPr/>
          <a:lstStyle/>
          <a:p>
            <a:fld id="{101DDC8F-1063-49F9-A872-448A9C19BB0C}" type="datetime1">
              <a:rPr lang="en-GB" smtClean="0"/>
              <a:t>16/11/2023</a:t>
            </a:fld>
            <a:endParaRPr lang="it-IT"/>
          </a:p>
        </p:txBody>
      </p:sp>
      <p:sp>
        <p:nvSpPr>
          <p:cNvPr id="6" name="Segnaposto piè di pagina 5">
            <a:extLst>
              <a:ext uri="{FF2B5EF4-FFF2-40B4-BE49-F238E27FC236}">
                <a16:creationId xmlns:a16="http://schemas.microsoft.com/office/drawing/2014/main" id="{D55F8A69-D1D2-A89E-D151-80C4CBC1D6DB}"/>
              </a:ext>
            </a:extLst>
          </p:cNvPr>
          <p:cNvSpPr>
            <a:spLocks noGrp="1"/>
          </p:cNvSpPr>
          <p:nvPr>
            <p:ph type="ftr" sz="quarter" idx="11"/>
          </p:nvPr>
        </p:nvSpPr>
        <p:spPr/>
        <p:txBody>
          <a:bodyPr/>
          <a:lstStyle/>
          <a:p>
            <a:r>
              <a:rPr lang="it-IT"/>
              <a:t>francesco.pennazio@to.infn.it</a:t>
            </a:r>
          </a:p>
        </p:txBody>
      </p:sp>
      <p:sp>
        <p:nvSpPr>
          <p:cNvPr id="7" name="Segnaposto numero diapositiva 6">
            <a:extLst>
              <a:ext uri="{FF2B5EF4-FFF2-40B4-BE49-F238E27FC236}">
                <a16:creationId xmlns:a16="http://schemas.microsoft.com/office/drawing/2014/main" id="{F478398B-0D4F-0597-8688-D019808AC68D}"/>
              </a:ext>
            </a:extLst>
          </p:cNvPr>
          <p:cNvSpPr>
            <a:spLocks noGrp="1"/>
          </p:cNvSpPr>
          <p:nvPr>
            <p:ph type="sldNum" sz="quarter" idx="12"/>
          </p:nvPr>
        </p:nvSpPr>
        <p:spPr/>
        <p:txBody>
          <a:bodyPr/>
          <a:lstStyle/>
          <a:p>
            <a:fld id="{B8A89593-0B1D-4BAB-AEF3-C0D996DC4467}" type="slidenum">
              <a:rPr lang="it-IT" smtClean="0"/>
              <a:t>‹N›</a:t>
            </a:fld>
            <a:endParaRPr lang="it-IT"/>
          </a:p>
        </p:txBody>
      </p:sp>
    </p:spTree>
    <p:extLst>
      <p:ext uri="{BB962C8B-B14F-4D97-AF65-F5344CB8AC3E}">
        <p14:creationId xmlns:p14="http://schemas.microsoft.com/office/powerpoint/2010/main" val="3598624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A4296FD-EEB6-46F6-726D-701AA0D57CB3}"/>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32D9C80A-64B3-1E09-D692-A9C9F4011C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34B3138F-ABB2-FBB8-9DC1-78CCDDD2D6C8}"/>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56964C65-827E-561E-BFB1-20D8DB5903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84A551A9-50A7-5834-BF87-B6C870A3AE64}"/>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AAF9E7C8-DCE2-EB5F-5275-E9A4020FBA03}"/>
              </a:ext>
            </a:extLst>
          </p:cNvPr>
          <p:cNvSpPr>
            <a:spLocks noGrp="1"/>
          </p:cNvSpPr>
          <p:nvPr>
            <p:ph type="dt" sz="half" idx="10"/>
          </p:nvPr>
        </p:nvSpPr>
        <p:spPr/>
        <p:txBody>
          <a:bodyPr/>
          <a:lstStyle/>
          <a:p>
            <a:fld id="{9974A040-2856-49F6-B677-F0857784FCCA}" type="datetime1">
              <a:rPr lang="en-GB" smtClean="0"/>
              <a:t>16/11/2023</a:t>
            </a:fld>
            <a:endParaRPr lang="it-IT"/>
          </a:p>
        </p:txBody>
      </p:sp>
      <p:sp>
        <p:nvSpPr>
          <p:cNvPr id="8" name="Segnaposto piè di pagina 7">
            <a:extLst>
              <a:ext uri="{FF2B5EF4-FFF2-40B4-BE49-F238E27FC236}">
                <a16:creationId xmlns:a16="http://schemas.microsoft.com/office/drawing/2014/main" id="{70A6BCB9-4F21-F104-9719-D0E3C096E07A}"/>
              </a:ext>
            </a:extLst>
          </p:cNvPr>
          <p:cNvSpPr>
            <a:spLocks noGrp="1"/>
          </p:cNvSpPr>
          <p:nvPr>
            <p:ph type="ftr" sz="quarter" idx="11"/>
          </p:nvPr>
        </p:nvSpPr>
        <p:spPr/>
        <p:txBody>
          <a:bodyPr/>
          <a:lstStyle/>
          <a:p>
            <a:r>
              <a:rPr lang="it-IT"/>
              <a:t>francesco.pennazio@to.infn.it</a:t>
            </a:r>
          </a:p>
        </p:txBody>
      </p:sp>
      <p:sp>
        <p:nvSpPr>
          <p:cNvPr id="9" name="Segnaposto numero diapositiva 8">
            <a:extLst>
              <a:ext uri="{FF2B5EF4-FFF2-40B4-BE49-F238E27FC236}">
                <a16:creationId xmlns:a16="http://schemas.microsoft.com/office/drawing/2014/main" id="{8BB1704A-0AB8-E0FA-F29B-0D7F5B0CFB15}"/>
              </a:ext>
            </a:extLst>
          </p:cNvPr>
          <p:cNvSpPr>
            <a:spLocks noGrp="1"/>
          </p:cNvSpPr>
          <p:nvPr>
            <p:ph type="sldNum" sz="quarter" idx="12"/>
          </p:nvPr>
        </p:nvSpPr>
        <p:spPr/>
        <p:txBody>
          <a:bodyPr/>
          <a:lstStyle/>
          <a:p>
            <a:fld id="{B8A89593-0B1D-4BAB-AEF3-C0D996DC4467}" type="slidenum">
              <a:rPr lang="it-IT" smtClean="0"/>
              <a:t>‹N›</a:t>
            </a:fld>
            <a:endParaRPr lang="it-IT"/>
          </a:p>
        </p:txBody>
      </p:sp>
    </p:spTree>
    <p:extLst>
      <p:ext uri="{BB962C8B-B14F-4D97-AF65-F5344CB8AC3E}">
        <p14:creationId xmlns:p14="http://schemas.microsoft.com/office/powerpoint/2010/main" val="1737312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57C0DC5-9CBB-C797-0EA0-E9B52AB4CAFA}"/>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FC31E9D3-52F7-9771-89C0-718FB7F6C261}"/>
              </a:ext>
            </a:extLst>
          </p:cNvPr>
          <p:cNvSpPr>
            <a:spLocks noGrp="1"/>
          </p:cNvSpPr>
          <p:nvPr>
            <p:ph type="dt" sz="half" idx="10"/>
          </p:nvPr>
        </p:nvSpPr>
        <p:spPr/>
        <p:txBody>
          <a:bodyPr/>
          <a:lstStyle/>
          <a:p>
            <a:fld id="{5A3C041D-915E-4B1C-98D2-A330EEE0769C}" type="datetime1">
              <a:rPr lang="en-GB" smtClean="0"/>
              <a:t>16/11/2023</a:t>
            </a:fld>
            <a:endParaRPr lang="it-IT"/>
          </a:p>
        </p:txBody>
      </p:sp>
      <p:sp>
        <p:nvSpPr>
          <p:cNvPr id="4" name="Segnaposto piè di pagina 3">
            <a:extLst>
              <a:ext uri="{FF2B5EF4-FFF2-40B4-BE49-F238E27FC236}">
                <a16:creationId xmlns:a16="http://schemas.microsoft.com/office/drawing/2014/main" id="{CE468D25-EDEE-1E2C-1F98-2997CC0B8E84}"/>
              </a:ext>
            </a:extLst>
          </p:cNvPr>
          <p:cNvSpPr>
            <a:spLocks noGrp="1"/>
          </p:cNvSpPr>
          <p:nvPr>
            <p:ph type="ftr" sz="quarter" idx="11"/>
          </p:nvPr>
        </p:nvSpPr>
        <p:spPr/>
        <p:txBody>
          <a:bodyPr/>
          <a:lstStyle/>
          <a:p>
            <a:r>
              <a:rPr lang="it-IT"/>
              <a:t>francesco.pennazio@to.infn.it</a:t>
            </a:r>
          </a:p>
        </p:txBody>
      </p:sp>
      <p:sp>
        <p:nvSpPr>
          <p:cNvPr id="5" name="Segnaposto numero diapositiva 4">
            <a:extLst>
              <a:ext uri="{FF2B5EF4-FFF2-40B4-BE49-F238E27FC236}">
                <a16:creationId xmlns:a16="http://schemas.microsoft.com/office/drawing/2014/main" id="{8528BB44-CA4F-6089-753A-DEC2A2566451}"/>
              </a:ext>
            </a:extLst>
          </p:cNvPr>
          <p:cNvSpPr>
            <a:spLocks noGrp="1"/>
          </p:cNvSpPr>
          <p:nvPr>
            <p:ph type="sldNum" sz="quarter" idx="12"/>
          </p:nvPr>
        </p:nvSpPr>
        <p:spPr/>
        <p:txBody>
          <a:bodyPr/>
          <a:lstStyle/>
          <a:p>
            <a:fld id="{B8A89593-0B1D-4BAB-AEF3-C0D996DC4467}" type="slidenum">
              <a:rPr lang="it-IT" smtClean="0"/>
              <a:t>‹N›</a:t>
            </a:fld>
            <a:endParaRPr lang="it-IT"/>
          </a:p>
        </p:txBody>
      </p:sp>
    </p:spTree>
    <p:extLst>
      <p:ext uri="{BB962C8B-B14F-4D97-AF65-F5344CB8AC3E}">
        <p14:creationId xmlns:p14="http://schemas.microsoft.com/office/powerpoint/2010/main" val="26492085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E576F39C-0A39-2601-C867-C31346CE6843}"/>
              </a:ext>
            </a:extLst>
          </p:cNvPr>
          <p:cNvSpPr>
            <a:spLocks noGrp="1"/>
          </p:cNvSpPr>
          <p:nvPr>
            <p:ph type="dt" sz="half" idx="10"/>
          </p:nvPr>
        </p:nvSpPr>
        <p:spPr/>
        <p:txBody>
          <a:bodyPr/>
          <a:lstStyle/>
          <a:p>
            <a:fld id="{58FCEFCF-40AE-4172-8942-F425AC82815A}" type="datetime1">
              <a:rPr lang="en-GB" smtClean="0"/>
              <a:t>16/11/2023</a:t>
            </a:fld>
            <a:endParaRPr lang="it-IT"/>
          </a:p>
        </p:txBody>
      </p:sp>
      <p:sp>
        <p:nvSpPr>
          <p:cNvPr id="3" name="Segnaposto piè di pagina 2">
            <a:extLst>
              <a:ext uri="{FF2B5EF4-FFF2-40B4-BE49-F238E27FC236}">
                <a16:creationId xmlns:a16="http://schemas.microsoft.com/office/drawing/2014/main" id="{EC03A435-9ADB-343F-FC39-AA26723E6DF3}"/>
              </a:ext>
            </a:extLst>
          </p:cNvPr>
          <p:cNvSpPr>
            <a:spLocks noGrp="1"/>
          </p:cNvSpPr>
          <p:nvPr>
            <p:ph type="ftr" sz="quarter" idx="11"/>
          </p:nvPr>
        </p:nvSpPr>
        <p:spPr/>
        <p:txBody>
          <a:bodyPr/>
          <a:lstStyle/>
          <a:p>
            <a:r>
              <a:rPr lang="it-IT"/>
              <a:t>francesco.pennazio@to.infn.it</a:t>
            </a:r>
          </a:p>
        </p:txBody>
      </p:sp>
      <p:sp>
        <p:nvSpPr>
          <p:cNvPr id="4" name="Segnaposto numero diapositiva 3">
            <a:extLst>
              <a:ext uri="{FF2B5EF4-FFF2-40B4-BE49-F238E27FC236}">
                <a16:creationId xmlns:a16="http://schemas.microsoft.com/office/drawing/2014/main" id="{2D232FA6-F3D2-83F9-6B63-1669F693F227}"/>
              </a:ext>
            </a:extLst>
          </p:cNvPr>
          <p:cNvSpPr>
            <a:spLocks noGrp="1"/>
          </p:cNvSpPr>
          <p:nvPr>
            <p:ph type="sldNum" sz="quarter" idx="12"/>
          </p:nvPr>
        </p:nvSpPr>
        <p:spPr/>
        <p:txBody>
          <a:bodyPr/>
          <a:lstStyle/>
          <a:p>
            <a:fld id="{B8A89593-0B1D-4BAB-AEF3-C0D996DC4467}" type="slidenum">
              <a:rPr lang="it-IT" smtClean="0"/>
              <a:t>‹N›</a:t>
            </a:fld>
            <a:endParaRPr lang="it-IT"/>
          </a:p>
        </p:txBody>
      </p:sp>
    </p:spTree>
    <p:extLst>
      <p:ext uri="{BB962C8B-B14F-4D97-AF65-F5344CB8AC3E}">
        <p14:creationId xmlns:p14="http://schemas.microsoft.com/office/powerpoint/2010/main" val="34550317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B011F50E-E701-F255-808C-F5B16E48A90D}"/>
              </a:ext>
            </a:extLst>
          </p:cNvPr>
          <p:cNvSpPr>
            <a:spLocks noGrp="1"/>
          </p:cNvSpPr>
          <p:nvPr>
            <p:ph type="title"/>
          </p:nvPr>
        </p:nvSpPr>
        <p:spPr>
          <a:xfrm>
            <a:off x="0" y="18255"/>
            <a:ext cx="10515600" cy="1325563"/>
          </a:xfrm>
          <a:prstGeom prst="rect">
            <a:avLst/>
          </a:prstGeom>
        </p:spPr>
        <p:txBody>
          <a:bodyPr vert="horz" lIns="91440" tIns="45720" rIns="91440" bIns="45720" rtlCol="0" anchor="ctr">
            <a:normAutofit/>
          </a:bodyPr>
          <a:lstStyle/>
          <a:p>
            <a:r>
              <a:rPr lang="en-GB" noProof="0"/>
              <a:t>Fare </a:t>
            </a:r>
            <a:r>
              <a:rPr lang="en-GB" noProof="0" err="1"/>
              <a:t>clic</a:t>
            </a:r>
            <a:r>
              <a:rPr lang="en-GB" noProof="0"/>
              <a:t> per </a:t>
            </a:r>
            <a:r>
              <a:rPr lang="en-GB" noProof="0" err="1"/>
              <a:t>modificare</a:t>
            </a:r>
            <a:r>
              <a:rPr lang="en-GB" noProof="0"/>
              <a:t> lo stile del </a:t>
            </a:r>
            <a:r>
              <a:rPr lang="en-GB" noProof="0" err="1"/>
              <a:t>titolo</a:t>
            </a:r>
            <a:r>
              <a:rPr lang="en-GB" noProof="0"/>
              <a:t> </a:t>
            </a:r>
            <a:r>
              <a:rPr lang="en-GB" noProof="0" err="1"/>
              <a:t>dello</a:t>
            </a:r>
            <a:r>
              <a:rPr lang="en-GB" noProof="0"/>
              <a:t> schema</a:t>
            </a:r>
          </a:p>
        </p:txBody>
      </p:sp>
      <p:sp>
        <p:nvSpPr>
          <p:cNvPr id="3" name="Segnaposto testo 2">
            <a:extLst>
              <a:ext uri="{FF2B5EF4-FFF2-40B4-BE49-F238E27FC236}">
                <a16:creationId xmlns:a16="http://schemas.microsoft.com/office/drawing/2014/main" id="{06B4BF94-EEFB-7F4A-DA8B-D05A4A2DB3BD}"/>
              </a:ext>
            </a:extLst>
          </p:cNvPr>
          <p:cNvSpPr>
            <a:spLocks noGrp="1"/>
          </p:cNvSpPr>
          <p:nvPr>
            <p:ph type="body" idx="1"/>
          </p:nvPr>
        </p:nvSpPr>
        <p:spPr>
          <a:xfrm>
            <a:off x="218768" y="1528518"/>
            <a:ext cx="11754465" cy="4643131"/>
          </a:xfrm>
          <a:prstGeom prst="rect">
            <a:avLst/>
          </a:prstGeom>
        </p:spPr>
        <p:txBody>
          <a:bodyPr vert="horz" lIns="91440" tIns="45720" rIns="91440" bIns="45720" rtlCol="0">
            <a:normAutofit/>
          </a:bodyPr>
          <a:lstStyle/>
          <a:p>
            <a:pPr lvl="0"/>
            <a:r>
              <a:rPr lang="en-GB" noProof="0"/>
              <a:t>Fare </a:t>
            </a:r>
            <a:r>
              <a:rPr lang="en-GB" noProof="0" err="1"/>
              <a:t>clic</a:t>
            </a:r>
            <a:r>
              <a:rPr lang="en-GB" noProof="0"/>
              <a:t> per </a:t>
            </a:r>
            <a:r>
              <a:rPr lang="en-GB" noProof="0" err="1"/>
              <a:t>modificare</a:t>
            </a:r>
            <a:r>
              <a:rPr lang="en-GB" noProof="0"/>
              <a:t> </a:t>
            </a:r>
            <a:r>
              <a:rPr lang="en-GB" noProof="0" err="1"/>
              <a:t>gli</a:t>
            </a:r>
            <a:r>
              <a:rPr lang="en-GB" noProof="0"/>
              <a:t> </a:t>
            </a:r>
            <a:r>
              <a:rPr lang="en-GB" noProof="0" err="1"/>
              <a:t>stili</a:t>
            </a:r>
            <a:r>
              <a:rPr lang="en-GB" noProof="0"/>
              <a:t> del testo </a:t>
            </a:r>
            <a:r>
              <a:rPr lang="en-GB" noProof="0" err="1"/>
              <a:t>dello</a:t>
            </a:r>
            <a:r>
              <a:rPr lang="en-GB" noProof="0"/>
              <a:t> schema</a:t>
            </a:r>
          </a:p>
          <a:p>
            <a:pPr lvl="1"/>
            <a:r>
              <a:rPr lang="en-GB" noProof="0"/>
              <a:t>Secondo </a:t>
            </a:r>
            <a:r>
              <a:rPr lang="en-GB" noProof="0" err="1"/>
              <a:t>livello</a:t>
            </a:r>
            <a:endParaRPr lang="en-GB" noProof="0"/>
          </a:p>
          <a:p>
            <a:pPr lvl="2"/>
            <a:r>
              <a:rPr lang="en-GB" noProof="0" err="1"/>
              <a:t>Terzo</a:t>
            </a:r>
            <a:r>
              <a:rPr lang="en-GB" noProof="0"/>
              <a:t> </a:t>
            </a:r>
            <a:r>
              <a:rPr lang="en-GB" noProof="0" err="1"/>
              <a:t>livello</a:t>
            </a:r>
            <a:endParaRPr lang="en-GB" noProof="0"/>
          </a:p>
          <a:p>
            <a:pPr lvl="3"/>
            <a:r>
              <a:rPr lang="en-GB" noProof="0"/>
              <a:t>Quarto </a:t>
            </a:r>
            <a:r>
              <a:rPr lang="en-GB" noProof="0" err="1"/>
              <a:t>livello</a:t>
            </a:r>
            <a:endParaRPr lang="en-GB" noProof="0"/>
          </a:p>
          <a:p>
            <a:pPr lvl="4"/>
            <a:r>
              <a:rPr lang="en-GB" noProof="0"/>
              <a:t>Quinto </a:t>
            </a:r>
            <a:r>
              <a:rPr lang="en-GB" noProof="0" err="1"/>
              <a:t>livello</a:t>
            </a:r>
            <a:endParaRPr lang="en-GB" noProof="0"/>
          </a:p>
        </p:txBody>
      </p:sp>
      <p:sp>
        <p:nvSpPr>
          <p:cNvPr id="4" name="Segnaposto data 3">
            <a:extLst>
              <a:ext uri="{FF2B5EF4-FFF2-40B4-BE49-F238E27FC236}">
                <a16:creationId xmlns:a16="http://schemas.microsoft.com/office/drawing/2014/main" id="{94EEDF40-63E0-B65F-A883-3B5B21B35E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2904C2-D31C-4EF0-8A52-99846498753F}" type="datetime1">
              <a:rPr lang="en-GB" noProof="0" smtClean="0"/>
              <a:t>16/11/2023</a:t>
            </a:fld>
            <a:endParaRPr lang="en-GB" noProof="0"/>
          </a:p>
        </p:txBody>
      </p:sp>
      <p:sp>
        <p:nvSpPr>
          <p:cNvPr id="5" name="Segnaposto piè di pagina 4">
            <a:extLst>
              <a:ext uri="{FF2B5EF4-FFF2-40B4-BE49-F238E27FC236}">
                <a16:creationId xmlns:a16="http://schemas.microsoft.com/office/drawing/2014/main" id="{116C8F16-3B3D-EC37-36BB-FF51563D2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noProof="0"/>
              <a:t>francesco.pennazio@to.infn.it</a:t>
            </a:r>
            <a:endParaRPr lang="en-GB" noProof="0" dirty="0"/>
          </a:p>
        </p:txBody>
      </p:sp>
      <p:sp>
        <p:nvSpPr>
          <p:cNvPr id="6" name="Segnaposto numero diapositiva 5">
            <a:extLst>
              <a:ext uri="{FF2B5EF4-FFF2-40B4-BE49-F238E27FC236}">
                <a16:creationId xmlns:a16="http://schemas.microsoft.com/office/drawing/2014/main" id="{D299D199-137E-F759-EC23-3E841FF561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89593-0B1D-4BAB-AEF3-C0D996DC4467}" type="slidenum">
              <a:rPr lang="en-GB" noProof="0" smtClean="0"/>
              <a:t>‹N›</a:t>
            </a:fld>
            <a:endParaRPr lang="en-GB" noProof="0"/>
          </a:p>
        </p:txBody>
      </p:sp>
    </p:spTree>
    <p:extLst>
      <p:ext uri="{BB962C8B-B14F-4D97-AF65-F5344CB8AC3E}">
        <p14:creationId xmlns:p14="http://schemas.microsoft.com/office/powerpoint/2010/main" val="7947208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12B6F4-4A71-85CB-7CB1-62514444B6A1}"/>
              </a:ext>
            </a:extLst>
          </p:cNvPr>
          <p:cNvSpPr>
            <a:spLocks noGrp="1"/>
          </p:cNvSpPr>
          <p:nvPr>
            <p:ph type="title"/>
          </p:nvPr>
        </p:nvSpPr>
        <p:spPr>
          <a:xfrm>
            <a:off x="0" y="18255"/>
            <a:ext cx="10515600" cy="1325563"/>
          </a:xfrm>
          <a:prstGeom prst="rect">
            <a:avLst/>
          </a:prstGeom>
        </p:spPr>
        <p:txBody>
          <a:bodyPr vert="horz" lIns="91440" tIns="45720" rIns="91440" bIns="45720" rtlCol="0" anchor="ctr">
            <a:normAutofit/>
          </a:bodyPr>
          <a:lstStyle/>
          <a:p>
            <a:r>
              <a:rPr lang="en-US" dirty="0"/>
              <a:t>Click to edit Master title style</a:t>
            </a:r>
            <a:endParaRPr lang="it-IT" dirty="0"/>
          </a:p>
        </p:txBody>
      </p:sp>
      <p:sp>
        <p:nvSpPr>
          <p:cNvPr id="3" name="Text Placeholder 2">
            <a:extLst>
              <a:ext uri="{FF2B5EF4-FFF2-40B4-BE49-F238E27FC236}">
                <a16:creationId xmlns:a16="http://schemas.microsoft.com/office/drawing/2014/main" id="{4B5A8FFC-B44A-8AE3-FE8B-033AA199F436}"/>
              </a:ext>
            </a:extLst>
          </p:cNvPr>
          <p:cNvSpPr>
            <a:spLocks noGrp="1"/>
          </p:cNvSpPr>
          <p:nvPr>
            <p:ph type="body" idx="1"/>
          </p:nvPr>
        </p:nvSpPr>
        <p:spPr>
          <a:xfrm>
            <a:off x="0" y="1343818"/>
            <a:ext cx="12192000" cy="48947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F6E21589-EC58-989C-27BE-727AA69A2A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C6EA62-A423-4A75-AA47-2415151ED191}" type="datetime1">
              <a:rPr lang="en-US" smtClean="0"/>
              <a:t>11/16/2023</a:t>
            </a:fld>
            <a:endParaRPr lang="it-IT"/>
          </a:p>
        </p:txBody>
      </p:sp>
      <p:sp>
        <p:nvSpPr>
          <p:cNvPr id="5" name="Footer Placeholder 4">
            <a:extLst>
              <a:ext uri="{FF2B5EF4-FFF2-40B4-BE49-F238E27FC236}">
                <a16:creationId xmlns:a16="http://schemas.microsoft.com/office/drawing/2014/main" id="{D0F73387-F852-70E7-B81B-6B81B7FBE8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a:extLst>
              <a:ext uri="{FF2B5EF4-FFF2-40B4-BE49-F238E27FC236}">
                <a16:creationId xmlns:a16="http://schemas.microsoft.com/office/drawing/2014/main" id="{B14B6818-5006-6ADE-0AB0-7C4D6A3D20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5F1FF9-0CE3-42D8-B2A6-1890196C1AA4}" type="slidenum">
              <a:rPr lang="it-IT" smtClean="0"/>
              <a:t>‹N›</a:t>
            </a:fld>
            <a:endParaRPr lang="it-IT"/>
          </a:p>
        </p:txBody>
      </p:sp>
    </p:spTree>
    <p:extLst>
      <p:ext uri="{BB962C8B-B14F-4D97-AF65-F5344CB8AC3E}">
        <p14:creationId xmlns:p14="http://schemas.microsoft.com/office/powerpoint/2010/main" val="39619067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Rockwell" panose="020606030202050204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notesSlide" Target="../notesSlides/notesSlide9.xml"/><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19.png"/><Relationship Id="rId11" Type="http://schemas.openxmlformats.org/officeDocument/2006/relationships/image" Target="../media/image28.png"/><Relationship Id="rId5" Type="http://schemas.microsoft.com/office/2007/relationships/hdphoto" Target="../media/hdphoto4.wdp"/><Relationship Id="rId10" Type="http://schemas.openxmlformats.org/officeDocument/2006/relationships/image" Target="../media/image27.png"/><Relationship Id="rId4" Type="http://schemas.openxmlformats.org/officeDocument/2006/relationships/image" Target="../media/image25.png"/><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20.png"/><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microsoft.com/office/2018/10/relationships/comments" Target="../comments/modernComment_10E_5BC1C84C.xm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 Id="rId5" Type="http://schemas.openxmlformats.org/officeDocument/2006/relationships/image" Target="../media/image53.pn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56.pn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10.pn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0.xml"/><Relationship Id="rId1" Type="http://schemas.openxmlformats.org/officeDocument/2006/relationships/tags" Target="../tags/tag1.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8.png"/><Relationship Id="rId2" Type="http://schemas.openxmlformats.org/officeDocument/2006/relationships/slideLayout" Target="../slideLayouts/slideLayout20.xml"/><Relationship Id="rId1" Type="http://schemas.openxmlformats.org/officeDocument/2006/relationships/tags" Target="../tags/tag2.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0.xml"/><Relationship Id="rId1" Type="http://schemas.openxmlformats.org/officeDocument/2006/relationships/tags" Target="../tags/tag3.xml"/><Relationship Id="rId5" Type="http://schemas.microsoft.com/office/2007/relationships/hdphoto" Target="../media/hdphoto3.wdp"/><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7.xml"/><Relationship Id="rId7" Type="http://schemas.openxmlformats.org/officeDocument/2006/relationships/image" Target="../media/image16.jpg"/><Relationship Id="rId2" Type="http://schemas.openxmlformats.org/officeDocument/2006/relationships/slideLayout" Target="../slideLayouts/slideLayout20.xml"/><Relationship Id="rId1" Type="http://schemas.openxmlformats.org/officeDocument/2006/relationships/tags" Target="../tags/tag4.xml"/><Relationship Id="rId6" Type="http://schemas.openxmlformats.org/officeDocument/2006/relationships/image" Target="../media/image15.jp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8.xml"/><Relationship Id="rId7" Type="http://schemas.openxmlformats.org/officeDocument/2006/relationships/image" Target="../media/image21.png"/><Relationship Id="rId2" Type="http://schemas.openxmlformats.org/officeDocument/2006/relationships/slideLayout" Target="../slideLayouts/slideLayout15.xml"/><Relationship Id="rId1" Type="http://schemas.openxmlformats.org/officeDocument/2006/relationships/tags" Target="../tags/tag5.xml"/><Relationship Id="rId6" Type="http://schemas.openxmlformats.org/officeDocument/2006/relationships/image" Target="../media/image20.png"/><Relationship Id="rId11" Type="http://schemas.openxmlformats.org/officeDocument/2006/relationships/image" Target="../media/image1.jpe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5E682CB-90A5-92C6-6925-7663BB1BD446}"/>
              </a:ext>
            </a:extLst>
          </p:cNvPr>
          <p:cNvSpPr>
            <a:spLocks noGrp="1"/>
          </p:cNvSpPr>
          <p:nvPr>
            <p:ph type="ctrTitle"/>
          </p:nvPr>
        </p:nvSpPr>
        <p:spPr>
          <a:xfrm>
            <a:off x="1524000" y="237943"/>
            <a:ext cx="9144000" cy="2387600"/>
          </a:xfrm>
        </p:spPr>
        <p:txBody>
          <a:bodyPr>
            <a:normAutofit fontScale="90000"/>
          </a:bodyPr>
          <a:lstStyle/>
          <a:p>
            <a:r>
              <a:rPr lang="en-US" dirty="0"/>
              <a:t>HONEY kick-off meeting:</a:t>
            </a:r>
            <a:br>
              <a:rPr lang="en-US" dirty="0"/>
            </a:br>
            <a:r>
              <a:rPr lang="en-GB" dirty="0"/>
              <a:t>Introduction to PGT measurements</a:t>
            </a:r>
            <a:endParaRPr lang="it-IT" dirty="0"/>
          </a:p>
        </p:txBody>
      </p:sp>
      <p:sp>
        <p:nvSpPr>
          <p:cNvPr id="3" name="Sottotitolo 2">
            <a:extLst>
              <a:ext uri="{FF2B5EF4-FFF2-40B4-BE49-F238E27FC236}">
                <a16:creationId xmlns:a16="http://schemas.microsoft.com/office/drawing/2014/main" id="{192F167E-647B-84A5-81E3-0595F03E12D6}"/>
              </a:ext>
            </a:extLst>
          </p:cNvPr>
          <p:cNvSpPr>
            <a:spLocks noGrp="1"/>
          </p:cNvSpPr>
          <p:nvPr>
            <p:ph type="subTitle" idx="1"/>
          </p:nvPr>
        </p:nvSpPr>
        <p:spPr>
          <a:xfrm>
            <a:off x="1524000" y="3602038"/>
            <a:ext cx="9144000" cy="707591"/>
          </a:xfrm>
        </p:spPr>
        <p:txBody>
          <a:bodyPr>
            <a:normAutofit fontScale="92500"/>
          </a:bodyPr>
          <a:lstStyle/>
          <a:p>
            <a:r>
              <a:rPr lang="it-IT" dirty="0"/>
              <a:t>V. Ferrero</a:t>
            </a:r>
            <a:r>
              <a:rPr lang="it-IT" baseline="30000" dirty="0"/>
              <a:t>1</a:t>
            </a:r>
            <a:r>
              <a:rPr lang="it-IT" dirty="0"/>
              <a:t>, J. Werner</a:t>
            </a:r>
            <a:r>
              <a:rPr lang="it-IT" baseline="30000" dirty="0"/>
              <a:t>2</a:t>
            </a:r>
            <a:r>
              <a:rPr lang="it-IT" dirty="0"/>
              <a:t>, M. Aglietta</a:t>
            </a:r>
            <a:r>
              <a:rPr lang="it-IT" baseline="30000" dirty="0"/>
              <a:t>1</a:t>
            </a:r>
            <a:r>
              <a:rPr lang="it-IT" dirty="0"/>
              <a:t>, P. Cerello</a:t>
            </a:r>
            <a:r>
              <a:rPr lang="it-IT" baseline="30000" dirty="0"/>
              <a:t>1</a:t>
            </a:r>
            <a:r>
              <a:rPr lang="it-IT" dirty="0"/>
              <a:t>, E. Fiorina</a:t>
            </a:r>
            <a:r>
              <a:rPr lang="it-IT" baseline="30000" dirty="0"/>
              <a:t>1</a:t>
            </a:r>
            <a:r>
              <a:rPr lang="it-IT" dirty="0"/>
              <a:t>, F. Mas Milian</a:t>
            </a:r>
            <a:r>
              <a:rPr lang="it-IT" baseline="30000" dirty="0"/>
              <a:t>1,3</a:t>
            </a:r>
            <a:r>
              <a:rPr lang="it-IT" dirty="0"/>
              <a:t>, </a:t>
            </a:r>
            <a:br>
              <a:rPr lang="it-IT" dirty="0"/>
            </a:br>
            <a:r>
              <a:rPr lang="it-IT" dirty="0"/>
              <a:t>F. Mostardi</a:t>
            </a:r>
            <a:r>
              <a:rPr lang="it-IT" baseline="30000" dirty="0"/>
              <a:t>4</a:t>
            </a:r>
            <a:r>
              <a:rPr lang="it-IT" dirty="0"/>
              <a:t>, M. Pullia</a:t>
            </a:r>
            <a:r>
              <a:rPr lang="it-IT" baseline="30000" dirty="0"/>
              <a:t>5</a:t>
            </a:r>
            <a:r>
              <a:rPr lang="it-IT" dirty="0"/>
              <a:t>, R. Sacchi</a:t>
            </a:r>
            <a:r>
              <a:rPr lang="it-IT" baseline="30000" dirty="0"/>
              <a:t>4</a:t>
            </a:r>
            <a:r>
              <a:rPr lang="it-IT" dirty="0"/>
              <a:t>, A. Vignati</a:t>
            </a:r>
            <a:r>
              <a:rPr lang="it-IT" baseline="30000" dirty="0"/>
              <a:t>4</a:t>
            </a:r>
            <a:r>
              <a:rPr lang="it-IT" dirty="0"/>
              <a:t>, and M. Rafecas</a:t>
            </a:r>
            <a:r>
              <a:rPr lang="it-IT" baseline="30000" dirty="0"/>
              <a:t>2</a:t>
            </a:r>
            <a:endParaRPr lang="it-IT" dirty="0"/>
          </a:p>
        </p:txBody>
      </p:sp>
      <p:sp>
        <p:nvSpPr>
          <p:cNvPr id="13" name="Sottotitolo 2">
            <a:extLst>
              <a:ext uri="{FF2B5EF4-FFF2-40B4-BE49-F238E27FC236}">
                <a16:creationId xmlns:a16="http://schemas.microsoft.com/office/drawing/2014/main" id="{A33EFC2B-4A6B-9780-D854-DA0598CC2227}"/>
              </a:ext>
            </a:extLst>
          </p:cNvPr>
          <p:cNvSpPr txBox="1">
            <a:spLocks/>
          </p:cNvSpPr>
          <p:nvPr/>
        </p:nvSpPr>
        <p:spPr>
          <a:xfrm>
            <a:off x="0" y="4387962"/>
            <a:ext cx="12188609" cy="32132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1300" b="0" i="0" u="none" strike="noStrike" kern="1200" cap="none" spc="0" normalizeH="0" baseline="0" noProof="0" dirty="0">
                <a:ln>
                  <a:noFill/>
                </a:ln>
                <a:solidFill>
                  <a:prstClr val="black"/>
                </a:solidFill>
                <a:effectLst/>
                <a:uLnTx/>
                <a:uFillTx/>
                <a:latin typeface="Calibri" panose="020F0502020204030204"/>
                <a:ea typeface="+mn-ea"/>
                <a:cs typeface="+mn-cs"/>
              </a:rPr>
              <a:t>1. INFN, Torino, </a:t>
            </a:r>
            <a:r>
              <a:rPr kumimoji="0" lang="it-IT" sz="1300" b="0" i="0" u="none" strike="noStrike" kern="1200" cap="none" spc="0" normalizeH="0" baseline="0" noProof="0" dirty="0" err="1">
                <a:ln>
                  <a:noFill/>
                </a:ln>
                <a:solidFill>
                  <a:prstClr val="black"/>
                </a:solidFill>
                <a:effectLst/>
                <a:uLnTx/>
                <a:uFillTx/>
                <a:latin typeface="Calibri" panose="020F0502020204030204"/>
                <a:ea typeface="+mn-ea"/>
                <a:cs typeface="+mn-cs"/>
              </a:rPr>
              <a:t>Italy</a:t>
            </a:r>
            <a:r>
              <a:rPr kumimoji="0" lang="it-IT" sz="1300" b="0" i="0" u="none" strike="noStrike" kern="1200" cap="none" spc="0" normalizeH="0" baseline="0" noProof="0" dirty="0">
                <a:ln>
                  <a:noFill/>
                </a:ln>
                <a:solidFill>
                  <a:prstClr val="black"/>
                </a:solidFill>
                <a:effectLst/>
                <a:uLnTx/>
                <a:uFillTx/>
                <a:latin typeface="Calibri" panose="020F0502020204030204"/>
                <a:ea typeface="+mn-ea"/>
                <a:cs typeface="+mn-cs"/>
              </a:rPr>
              <a:t>  2. Institute of </a:t>
            </a:r>
            <a:r>
              <a:rPr kumimoji="0" lang="it-IT" sz="1300" b="0" i="0" u="none" strike="noStrike" kern="1200" cap="none" spc="0" normalizeH="0" baseline="0" noProof="0" dirty="0" err="1">
                <a:ln>
                  <a:noFill/>
                </a:ln>
                <a:solidFill>
                  <a:prstClr val="black"/>
                </a:solidFill>
                <a:effectLst/>
                <a:uLnTx/>
                <a:uFillTx/>
                <a:latin typeface="Calibri" panose="020F0502020204030204"/>
                <a:ea typeface="+mn-ea"/>
                <a:cs typeface="+mn-cs"/>
              </a:rPr>
              <a:t>Medical</a:t>
            </a:r>
            <a:r>
              <a:rPr kumimoji="0" lang="it-IT" sz="1300" b="0" i="0" u="none" strike="noStrike" kern="1200" cap="none" spc="0" normalizeH="0" baseline="0" noProof="0" dirty="0">
                <a:ln>
                  <a:noFill/>
                </a:ln>
                <a:solidFill>
                  <a:prstClr val="black"/>
                </a:solidFill>
                <a:effectLst/>
                <a:uLnTx/>
                <a:uFillTx/>
                <a:latin typeface="Calibri" panose="020F0502020204030204"/>
                <a:ea typeface="+mn-ea"/>
                <a:cs typeface="+mn-cs"/>
              </a:rPr>
              <a:t> Engineering, </a:t>
            </a:r>
            <a:r>
              <a:rPr kumimoji="0" lang="it-IT" sz="1300" b="0" i="0" u="none" strike="noStrike" kern="1200" cap="none" spc="0" normalizeH="0" baseline="0" noProof="0" dirty="0" err="1">
                <a:ln>
                  <a:noFill/>
                </a:ln>
                <a:solidFill>
                  <a:prstClr val="black"/>
                </a:solidFill>
                <a:effectLst/>
                <a:uLnTx/>
                <a:uFillTx/>
                <a:latin typeface="Calibri" panose="020F0502020204030204"/>
                <a:ea typeface="+mn-ea"/>
                <a:cs typeface="+mn-cs"/>
              </a:rPr>
              <a:t>Universitat</a:t>
            </a:r>
            <a:r>
              <a:rPr kumimoji="0" lang="it-IT" sz="13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300" b="0" i="0" u="none" strike="noStrike" kern="1200" cap="none" spc="0" normalizeH="0" baseline="0" noProof="0" dirty="0" err="1">
                <a:ln>
                  <a:noFill/>
                </a:ln>
                <a:solidFill>
                  <a:prstClr val="black"/>
                </a:solidFill>
                <a:effectLst/>
                <a:uLnTx/>
                <a:uFillTx/>
                <a:latin typeface="Calibri" panose="020F0502020204030204"/>
                <a:ea typeface="+mn-ea"/>
                <a:cs typeface="+mn-cs"/>
              </a:rPr>
              <a:t>zu</a:t>
            </a:r>
            <a:r>
              <a:rPr kumimoji="0" lang="it-IT" sz="1300" b="0" i="0" u="none" strike="noStrike" kern="1200" cap="none" spc="0" normalizeH="0" baseline="0" noProof="0" dirty="0">
                <a:ln>
                  <a:noFill/>
                </a:ln>
                <a:solidFill>
                  <a:prstClr val="black"/>
                </a:solidFill>
                <a:effectLst/>
                <a:uLnTx/>
                <a:uFillTx/>
                <a:latin typeface="Calibri" panose="020F0502020204030204"/>
                <a:ea typeface="+mn-ea"/>
                <a:cs typeface="+mn-cs"/>
              </a:rPr>
              <a:t> Lübeck, Germany 3. UESC, Bahia, Brazil  4. </a:t>
            </a:r>
            <a:r>
              <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rPr>
              <a:t>Physics Dept., University of Torino, Italy  </a:t>
            </a:r>
            <a:r>
              <a:rPr kumimoji="0" lang="it-IT" sz="1300" b="0" i="0" u="none" strike="noStrike" kern="1200" cap="none" spc="0" normalizeH="0" baseline="0" noProof="0" dirty="0">
                <a:ln>
                  <a:noFill/>
                </a:ln>
                <a:solidFill>
                  <a:prstClr val="black"/>
                </a:solidFill>
                <a:effectLst/>
                <a:uLnTx/>
                <a:uFillTx/>
                <a:latin typeface="Calibri" panose="020F0502020204030204"/>
                <a:ea typeface="+mn-ea"/>
                <a:cs typeface="+mn-cs"/>
              </a:rPr>
              <a:t>5. CNAO, Pavia, </a:t>
            </a:r>
            <a:r>
              <a:rPr kumimoji="0" lang="it-IT" sz="1300" b="0" i="0" u="none" strike="noStrike" kern="1200" cap="none" spc="0" normalizeH="0" baseline="0" noProof="0" dirty="0" err="1">
                <a:ln>
                  <a:noFill/>
                </a:ln>
                <a:solidFill>
                  <a:prstClr val="black"/>
                </a:solidFill>
                <a:effectLst/>
                <a:uLnTx/>
                <a:uFillTx/>
                <a:latin typeface="Calibri" panose="020F0502020204030204"/>
                <a:ea typeface="+mn-ea"/>
                <a:cs typeface="+mn-cs"/>
              </a:rPr>
              <a:t>Italy</a:t>
            </a:r>
            <a:endParaRPr kumimoji="0" lang="it-IT"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CasellaDiTesto 3">
            <a:extLst>
              <a:ext uri="{FF2B5EF4-FFF2-40B4-BE49-F238E27FC236}">
                <a16:creationId xmlns:a16="http://schemas.microsoft.com/office/drawing/2014/main" id="{62681F1B-CC8B-FD7F-751C-5B98F074E85C}"/>
              </a:ext>
            </a:extLst>
          </p:cNvPr>
          <p:cNvSpPr txBox="1"/>
          <p:nvPr/>
        </p:nvSpPr>
        <p:spPr>
          <a:xfrm>
            <a:off x="4779168" y="2703876"/>
            <a:ext cx="2785763" cy="461665"/>
          </a:xfrm>
          <a:prstGeom prst="rect">
            <a:avLst/>
          </a:prstGeom>
          <a:noFill/>
        </p:spPr>
        <p:txBody>
          <a:bodyPr wrap="none" rtlCol="0">
            <a:spAutoFit/>
          </a:bodyPr>
          <a:lstStyle/>
          <a:p>
            <a:r>
              <a:rPr lang="en-GB" sz="2400" dirty="0"/>
              <a:t>Francesco Pennazio</a:t>
            </a:r>
            <a:r>
              <a:rPr lang="en-GB" sz="2400" baseline="30000" dirty="0"/>
              <a:t>1</a:t>
            </a:r>
          </a:p>
        </p:txBody>
      </p:sp>
    </p:spTree>
    <p:extLst>
      <p:ext uri="{BB962C8B-B14F-4D97-AF65-F5344CB8AC3E}">
        <p14:creationId xmlns:p14="http://schemas.microsoft.com/office/powerpoint/2010/main" val="18447050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Immagine 31" descr="Immagine che contiene schermata, design&#10;&#10;Descrizione generata automaticamente">
            <a:extLst>
              <a:ext uri="{FF2B5EF4-FFF2-40B4-BE49-F238E27FC236}">
                <a16:creationId xmlns:a16="http://schemas.microsoft.com/office/drawing/2014/main" id="{77E47E7D-BB1A-06DB-EA46-310FB5FD0501}"/>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l="21115" t="11188" r="13274"/>
          <a:stretch/>
        </p:blipFill>
        <p:spPr>
          <a:xfrm rot="10800000">
            <a:off x="2452914" y="-357529"/>
            <a:ext cx="7997372" cy="6090672"/>
          </a:xfrm>
          <a:prstGeom prst="rect">
            <a:avLst/>
          </a:prstGeom>
        </p:spPr>
      </p:pic>
      <p:sp>
        <p:nvSpPr>
          <p:cNvPr id="45" name="Rettangolo 44">
            <a:extLst>
              <a:ext uri="{FF2B5EF4-FFF2-40B4-BE49-F238E27FC236}">
                <a16:creationId xmlns:a16="http://schemas.microsoft.com/office/drawing/2014/main" id="{27E7CEC7-F60B-78C1-11E1-15070A97D525}"/>
              </a:ext>
            </a:extLst>
          </p:cNvPr>
          <p:cNvSpPr/>
          <p:nvPr/>
        </p:nvSpPr>
        <p:spPr>
          <a:xfrm>
            <a:off x="5449905" y="2002969"/>
            <a:ext cx="2079592" cy="1039615"/>
          </a:xfrm>
          <a:prstGeom prst="rect">
            <a:avLst/>
          </a:prstGeom>
          <a:solidFill>
            <a:srgbClr val="FFFFFF">
              <a:alpha val="58824"/>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3A94B6-FE2E-BE78-206C-029235041CC1}"/>
              </a:ext>
            </a:extLst>
          </p:cNvPr>
          <p:cNvSpPr>
            <a:spLocks noGrp="1"/>
          </p:cNvSpPr>
          <p:nvPr>
            <p:ph type="title"/>
          </p:nvPr>
        </p:nvSpPr>
        <p:spPr>
          <a:xfrm>
            <a:off x="0" y="18255"/>
            <a:ext cx="12160192" cy="1325563"/>
          </a:xfrm>
          <a:solidFill>
            <a:schemeClr val="bg1"/>
          </a:solidFill>
        </p:spPr>
        <p:txBody>
          <a:bodyPr>
            <a:normAutofit/>
          </a:bodyPr>
          <a:lstStyle/>
          <a:p>
            <a:r>
              <a:rPr lang="en-US" sz="4000" dirty="0"/>
              <a:t>Multi-detector Prompt Gamma Timing (PGT) measurement</a:t>
            </a:r>
            <a:endParaRPr lang="it-IT" sz="4000" dirty="0"/>
          </a:p>
        </p:txBody>
      </p:sp>
      <p:sp>
        <p:nvSpPr>
          <p:cNvPr id="8" name="TextBox 7">
            <a:extLst>
              <a:ext uri="{FF2B5EF4-FFF2-40B4-BE49-F238E27FC236}">
                <a16:creationId xmlns:a16="http://schemas.microsoft.com/office/drawing/2014/main" id="{F92E2E90-6D6D-A387-DB74-FDD051610A84}"/>
              </a:ext>
            </a:extLst>
          </p:cNvPr>
          <p:cNvSpPr txBox="1"/>
          <p:nvPr/>
        </p:nvSpPr>
        <p:spPr>
          <a:xfrm>
            <a:off x="247182" y="2241795"/>
            <a:ext cx="180857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Proton beam</a:t>
            </a:r>
            <a:endParaRPr kumimoji="0" lang="it-IT"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DDF835B4-03C5-3250-F08C-ABAF5A385368}"/>
              </a:ext>
            </a:extLst>
          </p:cNvPr>
          <p:cNvPicPr>
            <a:picLocks noChangeAspect="1" noChangeArrowheads="1"/>
          </p:cNvPicPr>
          <p:nvPr/>
        </p:nvPicPr>
        <p:blipFill>
          <a:blip r:embed="rId6">
            <a:clrChange>
              <a:clrFrom>
                <a:srgbClr val="EDEDED"/>
              </a:clrFrom>
              <a:clrTo>
                <a:srgbClr val="EDEDED">
                  <a:alpha val="0"/>
                </a:srgbClr>
              </a:clrTo>
            </a:clrChange>
          </a:blip>
          <a:stretch>
            <a:fillRect/>
          </a:stretch>
        </p:blipFill>
        <p:spPr bwMode="auto">
          <a:xfrm>
            <a:off x="4081962" y="1238436"/>
            <a:ext cx="898717" cy="898717"/>
          </a:xfrm>
          <a:prstGeom prst="rect">
            <a:avLst/>
          </a:prstGeom>
          <a:solidFill>
            <a:schemeClr val="bg1"/>
          </a:solidFill>
          <a:ln w="9525">
            <a:noFill/>
            <a:miter lim="800000"/>
            <a:headEnd/>
            <a:tailEnd/>
          </a:ln>
          <a:effectLst/>
        </p:spPr>
      </p:pic>
      <p:sp>
        <p:nvSpPr>
          <p:cNvPr id="13" name="CasellaDiTesto 33">
            <a:extLst>
              <a:ext uri="{FF2B5EF4-FFF2-40B4-BE49-F238E27FC236}">
                <a16:creationId xmlns:a16="http://schemas.microsoft.com/office/drawing/2014/main" id="{34069692-3DEE-3923-B679-46E2B77DFA5E}"/>
              </a:ext>
            </a:extLst>
          </p:cNvPr>
          <p:cNvSpPr txBox="1"/>
          <p:nvPr/>
        </p:nvSpPr>
        <p:spPr>
          <a:xfrm>
            <a:off x="3858486" y="2066394"/>
            <a:ext cx="1343480" cy="461665"/>
          </a:xfrm>
          <a:prstGeom prst="rect">
            <a:avLst/>
          </a:prstGeom>
          <a:solidFill>
            <a:schemeClr val="bg1"/>
          </a:solid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TOF start</a:t>
            </a:r>
          </a:p>
        </p:txBody>
      </p:sp>
      <p:grpSp>
        <p:nvGrpSpPr>
          <p:cNvPr id="16" name="Group 15">
            <a:extLst>
              <a:ext uri="{FF2B5EF4-FFF2-40B4-BE49-F238E27FC236}">
                <a16:creationId xmlns:a16="http://schemas.microsoft.com/office/drawing/2014/main" id="{C70B1F66-16A5-8D72-0C66-577900D11E66}"/>
              </a:ext>
            </a:extLst>
          </p:cNvPr>
          <p:cNvGrpSpPr/>
          <p:nvPr/>
        </p:nvGrpSpPr>
        <p:grpSpPr>
          <a:xfrm>
            <a:off x="6497089" y="3603237"/>
            <a:ext cx="1020023" cy="819163"/>
            <a:chOff x="6524241" y="1416993"/>
            <a:chExt cx="1648362" cy="1323769"/>
          </a:xfrm>
        </p:grpSpPr>
        <p:pic>
          <p:nvPicPr>
            <p:cNvPr id="12" name="Immagine 32">
              <a:extLst>
                <a:ext uri="{FF2B5EF4-FFF2-40B4-BE49-F238E27FC236}">
                  <a16:creationId xmlns:a16="http://schemas.microsoft.com/office/drawing/2014/main" id="{A5C54431-2403-28DF-667B-74D787C4A4C2}"/>
                </a:ext>
              </a:extLst>
            </p:cNvPr>
            <p:cNvPicPr>
              <a:picLocks noChangeAspect="1"/>
            </p:cNvPicPr>
            <p:nvPr/>
          </p:nvPicPr>
          <p:blipFill>
            <a:blip r:embed="rId7"/>
            <a:stretch>
              <a:fillRect/>
            </a:stretch>
          </p:blipFill>
          <p:spPr>
            <a:xfrm>
              <a:off x="7191350" y="1416993"/>
              <a:ext cx="892607" cy="892607"/>
            </a:xfrm>
            <a:prstGeom prst="rect">
              <a:avLst/>
            </a:prstGeom>
          </p:spPr>
        </p:pic>
        <p:sp>
          <p:nvSpPr>
            <p:cNvPr id="14" name="CasellaDiTesto 34">
              <a:extLst>
                <a:ext uri="{FF2B5EF4-FFF2-40B4-BE49-F238E27FC236}">
                  <a16:creationId xmlns:a16="http://schemas.microsoft.com/office/drawing/2014/main" id="{41992FDE-DA71-2320-0EC9-842D63C44EEF}"/>
                </a:ext>
              </a:extLst>
            </p:cNvPr>
            <p:cNvSpPr txBox="1"/>
            <p:nvPr/>
          </p:nvSpPr>
          <p:spPr>
            <a:xfrm>
              <a:off x="6524241" y="2143921"/>
              <a:ext cx="1648362" cy="59684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TOF stop</a:t>
              </a:r>
            </a:p>
          </p:txBody>
        </p:sp>
      </p:grpSp>
      <p:sp>
        <p:nvSpPr>
          <p:cNvPr id="31" name="Freeform: Shape 30">
            <a:extLst>
              <a:ext uri="{FF2B5EF4-FFF2-40B4-BE49-F238E27FC236}">
                <a16:creationId xmlns:a16="http://schemas.microsoft.com/office/drawing/2014/main" id="{52710B87-579F-6660-CB81-4BA7D690C21A}"/>
              </a:ext>
            </a:extLst>
          </p:cNvPr>
          <p:cNvSpPr/>
          <p:nvPr/>
        </p:nvSpPr>
        <p:spPr>
          <a:xfrm rot="9506046">
            <a:off x="4529098" y="3009967"/>
            <a:ext cx="1856847" cy="158071"/>
          </a:xfrm>
          <a:custGeom>
            <a:avLst/>
            <a:gdLst>
              <a:gd name="connsiteX0" fmla="*/ 0 w 3091543"/>
              <a:gd name="connsiteY0" fmla="*/ 391932 h 421005"/>
              <a:gd name="connsiteX1" fmla="*/ 319314 w 3091543"/>
              <a:gd name="connsiteY1" fmla="*/ 14561 h 421005"/>
              <a:gd name="connsiteX2" fmla="*/ 580571 w 3091543"/>
              <a:gd name="connsiteY2" fmla="*/ 377418 h 421005"/>
              <a:gd name="connsiteX3" fmla="*/ 870857 w 3091543"/>
              <a:gd name="connsiteY3" fmla="*/ 14561 h 421005"/>
              <a:gd name="connsiteX4" fmla="*/ 1146628 w 3091543"/>
              <a:gd name="connsiteY4" fmla="*/ 420961 h 421005"/>
              <a:gd name="connsiteX5" fmla="*/ 1465943 w 3091543"/>
              <a:gd name="connsiteY5" fmla="*/ 46 h 421005"/>
              <a:gd name="connsiteX6" fmla="*/ 1770743 w 3091543"/>
              <a:gd name="connsiteY6" fmla="*/ 420961 h 421005"/>
              <a:gd name="connsiteX7" fmla="*/ 2075543 w 3091543"/>
              <a:gd name="connsiteY7" fmla="*/ 29075 h 421005"/>
              <a:gd name="connsiteX8" fmla="*/ 2365828 w 3091543"/>
              <a:gd name="connsiteY8" fmla="*/ 377418 h 421005"/>
              <a:gd name="connsiteX9" fmla="*/ 2627086 w 3091543"/>
              <a:gd name="connsiteY9" fmla="*/ 46 h 421005"/>
              <a:gd name="connsiteX10" fmla="*/ 2902857 w 3091543"/>
              <a:gd name="connsiteY10" fmla="*/ 406446 h 421005"/>
              <a:gd name="connsiteX11" fmla="*/ 3091543 w 3091543"/>
              <a:gd name="connsiteY11" fmla="*/ 188732 h 42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91543" h="421005">
                <a:moveTo>
                  <a:pt x="0" y="391932"/>
                </a:moveTo>
                <a:cubicBezTo>
                  <a:pt x="111276" y="204456"/>
                  <a:pt x="222552" y="16980"/>
                  <a:pt x="319314" y="14561"/>
                </a:cubicBezTo>
                <a:cubicBezTo>
                  <a:pt x="416076" y="12142"/>
                  <a:pt x="488647" y="377418"/>
                  <a:pt x="580571" y="377418"/>
                </a:cubicBezTo>
                <a:cubicBezTo>
                  <a:pt x="672495" y="377418"/>
                  <a:pt x="776514" y="7304"/>
                  <a:pt x="870857" y="14561"/>
                </a:cubicBezTo>
                <a:cubicBezTo>
                  <a:pt x="965200" y="21818"/>
                  <a:pt x="1047447" y="423380"/>
                  <a:pt x="1146628" y="420961"/>
                </a:cubicBezTo>
                <a:cubicBezTo>
                  <a:pt x="1245809" y="418542"/>
                  <a:pt x="1361924" y="46"/>
                  <a:pt x="1465943" y="46"/>
                </a:cubicBezTo>
                <a:cubicBezTo>
                  <a:pt x="1569962" y="46"/>
                  <a:pt x="1669143" y="416123"/>
                  <a:pt x="1770743" y="420961"/>
                </a:cubicBezTo>
                <a:cubicBezTo>
                  <a:pt x="1872343" y="425799"/>
                  <a:pt x="1976362" y="36332"/>
                  <a:pt x="2075543" y="29075"/>
                </a:cubicBezTo>
                <a:cubicBezTo>
                  <a:pt x="2174724" y="21818"/>
                  <a:pt x="2273904" y="382256"/>
                  <a:pt x="2365828" y="377418"/>
                </a:cubicBezTo>
                <a:cubicBezTo>
                  <a:pt x="2457752" y="372580"/>
                  <a:pt x="2537581" y="-4792"/>
                  <a:pt x="2627086" y="46"/>
                </a:cubicBezTo>
                <a:cubicBezTo>
                  <a:pt x="2716591" y="4884"/>
                  <a:pt x="2825448" y="374998"/>
                  <a:pt x="2902857" y="406446"/>
                </a:cubicBezTo>
                <a:cubicBezTo>
                  <a:pt x="2980266" y="437894"/>
                  <a:pt x="3004457" y="200827"/>
                  <a:pt x="3091543" y="188732"/>
                </a:cubicBezTo>
              </a:path>
            </a:pathLst>
          </a:custGeom>
          <a:noFill/>
          <a:ln w="28575">
            <a:solidFill>
              <a:schemeClr val="bg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3" name="Straight Arrow Connector 32">
            <a:extLst>
              <a:ext uri="{FF2B5EF4-FFF2-40B4-BE49-F238E27FC236}">
                <a16:creationId xmlns:a16="http://schemas.microsoft.com/office/drawing/2014/main" id="{AF1459BD-BDEA-CF0D-8F89-FA6114CDE704}"/>
              </a:ext>
            </a:extLst>
          </p:cNvPr>
          <p:cNvCxnSpPr>
            <a:cxnSpLocks/>
          </p:cNvCxnSpPr>
          <p:nvPr/>
        </p:nvCxnSpPr>
        <p:spPr>
          <a:xfrm>
            <a:off x="2087301" y="2559712"/>
            <a:ext cx="4865914" cy="0"/>
          </a:xfrm>
          <a:prstGeom prst="straightConnector1">
            <a:avLst/>
          </a:prstGeom>
          <a:ln w="76200">
            <a:solidFill>
              <a:schemeClr val="tx1"/>
            </a:solidFill>
            <a:prstDash val="sysDot"/>
            <a:miter lim="800000"/>
            <a:headEnd type="none" w="med" len="med"/>
            <a:tailEnd type="none" w="med" len="med"/>
          </a:ln>
          <a:effectLst>
            <a:softEdge rad="0"/>
          </a:effectLst>
        </p:spPr>
        <p:style>
          <a:lnRef idx="1">
            <a:schemeClr val="accent1"/>
          </a:lnRef>
          <a:fillRef idx="0">
            <a:schemeClr val="accent1"/>
          </a:fillRef>
          <a:effectRef idx="0">
            <a:schemeClr val="accent1"/>
          </a:effectRef>
          <a:fontRef idx="minor">
            <a:schemeClr val="tx1"/>
          </a:fontRef>
        </p:style>
      </p:cxnSp>
      <p:sp>
        <p:nvSpPr>
          <p:cNvPr id="35" name="Freeform: Shape 34">
            <a:extLst>
              <a:ext uri="{FF2B5EF4-FFF2-40B4-BE49-F238E27FC236}">
                <a16:creationId xmlns:a16="http://schemas.microsoft.com/office/drawing/2014/main" id="{093FA661-1605-B050-516C-550B0A31AE5A}"/>
              </a:ext>
            </a:extLst>
          </p:cNvPr>
          <p:cNvSpPr/>
          <p:nvPr/>
        </p:nvSpPr>
        <p:spPr>
          <a:xfrm rot="3460774" flipV="1">
            <a:off x="6210122" y="3339688"/>
            <a:ext cx="2031906" cy="90898"/>
          </a:xfrm>
          <a:custGeom>
            <a:avLst/>
            <a:gdLst>
              <a:gd name="connsiteX0" fmla="*/ 0 w 3091543"/>
              <a:gd name="connsiteY0" fmla="*/ 391932 h 421005"/>
              <a:gd name="connsiteX1" fmla="*/ 319314 w 3091543"/>
              <a:gd name="connsiteY1" fmla="*/ 14561 h 421005"/>
              <a:gd name="connsiteX2" fmla="*/ 580571 w 3091543"/>
              <a:gd name="connsiteY2" fmla="*/ 377418 h 421005"/>
              <a:gd name="connsiteX3" fmla="*/ 870857 w 3091543"/>
              <a:gd name="connsiteY3" fmla="*/ 14561 h 421005"/>
              <a:gd name="connsiteX4" fmla="*/ 1146628 w 3091543"/>
              <a:gd name="connsiteY4" fmla="*/ 420961 h 421005"/>
              <a:gd name="connsiteX5" fmla="*/ 1465943 w 3091543"/>
              <a:gd name="connsiteY5" fmla="*/ 46 h 421005"/>
              <a:gd name="connsiteX6" fmla="*/ 1770743 w 3091543"/>
              <a:gd name="connsiteY6" fmla="*/ 420961 h 421005"/>
              <a:gd name="connsiteX7" fmla="*/ 2075543 w 3091543"/>
              <a:gd name="connsiteY7" fmla="*/ 29075 h 421005"/>
              <a:gd name="connsiteX8" fmla="*/ 2365828 w 3091543"/>
              <a:gd name="connsiteY8" fmla="*/ 377418 h 421005"/>
              <a:gd name="connsiteX9" fmla="*/ 2627086 w 3091543"/>
              <a:gd name="connsiteY9" fmla="*/ 46 h 421005"/>
              <a:gd name="connsiteX10" fmla="*/ 2902857 w 3091543"/>
              <a:gd name="connsiteY10" fmla="*/ 406446 h 421005"/>
              <a:gd name="connsiteX11" fmla="*/ 3091543 w 3091543"/>
              <a:gd name="connsiteY11" fmla="*/ 188732 h 42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91543" h="421005">
                <a:moveTo>
                  <a:pt x="0" y="391932"/>
                </a:moveTo>
                <a:cubicBezTo>
                  <a:pt x="111276" y="204456"/>
                  <a:pt x="222552" y="16980"/>
                  <a:pt x="319314" y="14561"/>
                </a:cubicBezTo>
                <a:cubicBezTo>
                  <a:pt x="416076" y="12142"/>
                  <a:pt x="488647" y="377418"/>
                  <a:pt x="580571" y="377418"/>
                </a:cubicBezTo>
                <a:cubicBezTo>
                  <a:pt x="672495" y="377418"/>
                  <a:pt x="776514" y="7304"/>
                  <a:pt x="870857" y="14561"/>
                </a:cubicBezTo>
                <a:cubicBezTo>
                  <a:pt x="965200" y="21818"/>
                  <a:pt x="1047447" y="423380"/>
                  <a:pt x="1146628" y="420961"/>
                </a:cubicBezTo>
                <a:cubicBezTo>
                  <a:pt x="1245809" y="418542"/>
                  <a:pt x="1361924" y="46"/>
                  <a:pt x="1465943" y="46"/>
                </a:cubicBezTo>
                <a:cubicBezTo>
                  <a:pt x="1569962" y="46"/>
                  <a:pt x="1669143" y="416123"/>
                  <a:pt x="1770743" y="420961"/>
                </a:cubicBezTo>
                <a:cubicBezTo>
                  <a:pt x="1872343" y="425799"/>
                  <a:pt x="1976362" y="36332"/>
                  <a:pt x="2075543" y="29075"/>
                </a:cubicBezTo>
                <a:cubicBezTo>
                  <a:pt x="2174724" y="21818"/>
                  <a:pt x="2273904" y="382256"/>
                  <a:pt x="2365828" y="377418"/>
                </a:cubicBezTo>
                <a:cubicBezTo>
                  <a:pt x="2457752" y="372580"/>
                  <a:pt x="2537581" y="-4792"/>
                  <a:pt x="2627086" y="46"/>
                </a:cubicBezTo>
                <a:cubicBezTo>
                  <a:pt x="2716591" y="4884"/>
                  <a:pt x="2825448" y="374998"/>
                  <a:pt x="2902857" y="406446"/>
                </a:cubicBezTo>
                <a:cubicBezTo>
                  <a:pt x="2980266" y="437894"/>
                  <a:pt x="3004457" y="200827"/>
                  <a:pt x="3091543" y="188732"/>
                </a:cubicBezTo>
              </a:path>
            </a:pathLst>
          </a:custGeom>
          <a:noFill/>
          <a:ln w="28575">
            <a:solidFill>
              <a:schemeClr val="bg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57D3369A-D946-4AD2-F26B-083DF7300D42}"/>
              </a:ext>
            </a:extLst>
          </p:cNvPr>
          <p:cNvGrpSpPr/>
          <p:nvPr/>
        </p:nvGrpSpPr>
        <p:grpSpPr>
          <a:xfrm>
            <a:off x="5083182" y="3130496"/>
            <a:ext cx="1020023" cy="892755"/>
            <a:chOff x="7106827" y="1416993"/>
            <a:chExt cx="1648361" cy="1442694"/>
          </a:xfrm>
        </p:grpSpPr>
        <p:pic>
          <p:nvPicPr>
            <p:cNvPr id="19" name="Immagine 32">
              <a:extLst>
                <a:ext uri="{FF2B5EF4-FFF2-40B4-BE49-F238E27FC236}">
                  <a16:creationId xmlns:a16="http://schemas.microsoft.com/office/drawing/2014/main" id="{25690104-7B34-40A5-82A6-EFEB3979A2C8}"/>
                </a:ext>
              </a:extLst>
            </p:cNvPr>
            <p:cNvPicPr>
              <a:picLocks noChangeAspect="1"/>
            </p:cNvPicPr>
            <p:nvPr/>
          </p:nvPicPr>
          <p:blipFill>
            <a:blip r:embed="rId7"/>
            <a:stretch>
              <a:fillRect/>
            </a:stretch>
          </p:blipFill>
          <p:spPr>
            <a:xfrm>
              <a:off x="7191350" y="1416993"/>
              <a:ext cx="892607" cy="892607"/>
            </a:xfrm>
            <a:prstGeom prst="rect">
              <a:avLst/>
            </a:prstGeom>
          </p:spPr>
        </p:pic>
        <p:sp>
          <p:nvSpPr>
            <p:cNvPr id="20" name="CasellaDiTesto 34">
              <a:extLst>
                <a:ext uri="{FF2B5EF4-FFF2-40B4-BE49-F238E27FC236}">
                  <a16:creationId xmlns:a16="http://schemas.microsoft.com/office/drawing/2014/main" id="{C7419641-A4A7-86EB-BDD5-A902302F157C}"/>
                </a:ext>
              </a:extLst>
            </p:cNvPr>
            <p:cNvSpPr txBox="1"/>
            <p:nvPr/>
          </p:nvSpPr>
          <p:spPr>
            <a:xfrm>
              <a:off x="7106827" y="2262845"/>
              <a:ext cx="1648361" cy="59684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TOF stop</a:t>
              </a:r>
            </a:p>
          </p:txBody>
        </p:sp>
      </p:grpSp>
      <p:sp>
        <p:nvSpPr>
          <p:cNvPr id="23" name="Rectangle 22">
            <a:extLst>
              <a:ext uri="{FF2B5EF4-FFF2-40B4-BE49-F238E27FC236}">
                <a16:creationId xmlns:a16="http://schemas.microsoft.com/office/drawing/2014/main" id="{E5823DA1-5A6D-B2A8-CA11-481FF5207191}"/>
              </a:ext>
            </a:extLst>
          </p:cNvPr>
          <p:cNvSpPr/>
          <p:nvPr/>
        </p:nvSpPr>
        <p:spPr>
          <a:xfrm rot="19955996">
            <a:off x="4220481" y="3399013"/>
            <a:ext cx="642928" cy="364668"/>
          </a:xfrm>
          <a:prstGeom prst="rect">
            <a:avLst/>
          </a:prstGeom>
          <a:noFill/>
          <a:ln w="381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8" name="Straight Arrow Connector 27">
            <a:extLst>
              <a:ext uri="{FF2B5EF4-FFF2-40B4-BE49-F238E27FC236}">
                <a16:creationId xmlns:a16="http://schemas.microsoft.com/office/drawing/2014/main" id="{12F31AE5-EBE6-5C10-C50C-06489677D3B7}"/>
              </a:ext>
            </a:extLst>
          </p:cNvPr>
          <p:cNvCxnSpPr>
            <a:cxnSpLocks/>
            <a:endCxn id="23" idx="1"/>
          </p:cNvCxnSpPr>
          <p:nvPr/>
        </p:nvCxnSpPr>
        <p:spPr>
          <a:xfrm flipV="1">
            <a:off x="2999122" y="3729285"/>
            <a:ext cx="1257422" cy="942041"/>
          </a:xfrm>
          <a:prstGeom prst="straightConnector1">
            <a:avLst/>
          </a:prstGeom>
          <a:ln w="38100">
            <a:solidFill>
              <a:schemeClr val="bg1"/>
            </a:solidFill>
            <a:tailEnd type="triangl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4ED7FFDB-F24B-637A-1D0A-59A86A76BF53}"/>
              </a:ext>
            </a:extLst>
          </p:cNvPr>
          <p:cNvSpPr/>
          <p:nvPr/>
        </p:nvSpPr>
        <p:spPr>
          <a:xfrm rot="16200000">
            <a:off x="6351759" y="4518612"/>
            <a:ext cx="562804" cy="343967"/>
          </a:xfrm>
          <a:prstGeom prst="rect">
            <a:avLst/>
          </a:prstGeom>
          <a:noFill/>
          <a:ln w="381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6" name="Straight Arrow Connector 35">
            <a:extLst>
              <a:ext uri="{FF2B5EF4-FFF2-40B4-BE49-F238E27FC236}">
                <a16:creationId xmlns:a16="http://schemas.microsoft.com/office/drawing/2014/main" id="{CF78814D-F273-3A3D-52D1-EAE2912CF471}"/>
              </a:ext>
            </a:extLst>
          </p:cNvPr>
          <p:cNvCxnSpPr>
            <a:cxnSpLocks/>
            <a:stCxn id="15" idx="3"/>
            <a:endCxn id="24" idx="1"/>
          </p:cNvCxnSpPr>
          <p:nvPr/>
        </p:nvCxnSpPr>
        <p:spPr>
          <a:xfrm flipV="1">
            <a:off x="6451600" y="4971998"/>
            <a:ext cx="181562" cy="917609"/>
          </a:xfrm>
          <a:prstGeom prst="straightConnector1">
            <a:avLst/>
          </a:prstGeom>
          <a:ln w="38100">
            <a:solidFill>
              <a:schemeClr val="bg1"/>
            </a:solidFill>
            <a:tailEnd type="triangl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5D8AF80C-95A4-42DA-BBB2-719CF1113232}"/>
              </a:ext>
            </a:extLst>
          </p:cNvPr>
          <p:cNvSpPr/>
          <p:nvPr/>
        </p:nvSpPr>
        <p:spPr>
          <a:xfrm rot="12751490">
            <a:off x="8364317" y="3369778"/>
            <a:ext cx="570659" cy="331346"/>
          </a:xfrm>
          <a:prstGeom prst="rect">
            <a:avLst/>
          </a:prstGeom>
          <a:noFill/>
          <a:ln w="381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2" name="Straight Arrow Connector 41">
            <a:extLst>
              <a:ext uri="{FF2B5EF4-FFF2-40B4-BE49-F238E27FC236}">
                <a16:creationId xmlns:a16="http://schemas.microsoft.com/office/drawing/2014/main" id="{46039BA6-7F72-C692-DABD-217763FE85B1}"/>
              </a:ext>
            </a:extLst>
          </p:cNvPr>
          <p:cNvCxnSpPr>
            <a:cxnSpLocks/>
            <a:stCxn id="21" idx="0"/>
            <a:endCxn id="26" idx="1"/>
          </p:cNvCxnSpPr>
          <p:nvPr/>
        </p:nvCxnSpPr>
        <p:spPr>
          <a:xfrm flipH="1" flipV="1">
            <a:off x="8890224" y="3688863"/>
            <a:ext cx="1508735" cy="1061960"/>
          </a:xfrm>
          <a:prstGeom prst="straightConnector1">
            <a:avLst/>
          </a:prstGeom>
          <a:ln w="38100">
            <a:solidFill>
              <a:schemeClr val="bg1"/>
            </a:solidFill>
            <a:tailEnd type="triangl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50" name="Picture 49">
            <a:extLst>
              <a:ext uri="{FF2B5EF4-FFF2-40B4-BE49-F238E27FC236}">
                <a16:creationId xmlns:a16="http://schemas.microsoft.com/office/drawing/2014/main" id="{1C59B9DA-E444-FB2B-9915-417ABD496E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780" y="6308714"/>
            <a:ext cx="1215234" cy="549286"/>
          </a:xfrm>
          <a:prstGeom prst="rect">
            <a:avLst/>
          </a:prstGeom>
        </p:spPr>
      </p:pic>
      <p:sp>
        <p:nvSpPr>
          <p:cNvPr id="29" name="Slide Number Placeholder 28">
            <a:extLst>
              <a:ext uri="{FF2B5EF4-FFF2-40B4-BE49-F238E27FC236}">
                <a16:creationId xmlns:a16="http://schemas.microsoft.com/office/drawing/2014/main" id="{36364F0A-0FC4-322D-CB39-2405D7CD260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F1FF9-0CE3-42D8-B2A6-1890196C1AA4}" type="slidenum">
              <a:rPr kumimoji="0" lang="en-US" sz="1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Immagine 4" descr="Immagine che contiene testo, diagramma, linea, Diagramma&#10;&#10;Descrizione generata automaticamente">
            <a:extLst>
              <a:ext uri="{FF2B5EF4-FFF2-40B4-BE49-F238E27FC236}">
                <a16:creationId xmlns:a16="http://schemas.microsoft.com/office/drawing/2014/main" id="{66436294-506C-FF9B-4D54-FC0FD60658A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5135" y="3623018"/>
            <a:ext cx="3181074" cy="2307041"/>
          </a:xfrm>
          <a:prstGeom prst="rect">
            <a:avLst/>
          </a:prstGeom>
        </p:spPr>
      </p:pic>
      <p:pic>
        <p:nvPicPr>
          <p:cNvPr id="15" name="Immagine 14" descr="Immagine che contiene testo, diagramma, linea, Diagramma&#10;&#10;Descrizione generata automaticamente">
            <a:extLst>
              <a:ext uri="{FF2B5EF4-FFF2-40B4-BE49-F238E27FC236}">
                <a16:creationId xmlns:a16="http://schemas.microsoft.com/office/drawing/2014/main" id="{B28F1618-31FE-EB10-8DF8-5C3A6B40693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91867" y="5017282"/>
            <a:ext cx="2859733" cy="1744650"/>
          </a:xfrm>
          <a:prstGeom prst="rect">
            <a:avLst/>
          </a:prstGeom>
        </p:spPr>
      </p:pic>
      <p:pic>
        <p:nvPicPr>
          <p:cNvPr id="21" name="Immagine 20" descr="Immagine che contiene testo, diagramma, linea, Diagramma&#10;&#10;Descrizione generata automaticamente">
            <a:extLst>
              <a:ext uri="{FF2B5EF4-FFF2-40B4-BE49-F238E27FC236}">
                <a16:creationId xmlns:a16="http://schemas.microsoft.com/office/drawing/2014/main" id="{B0750196-CF67-7206-1AC1-BCE196F2EFC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97887" y="4750823"/>
            <a:ext cx="3402143" cy="2075561"/>
          </a:xfrm>
          <a:prstGeom prst="rect">
            <a:avLst/>
          </a:prstGeom>
        </p:spPr>
      </p:pic>
    </p:spTree>
    <p:custDataLst>
      <p:tags r:id="rId1"/>
    </p:custDataLst>
    <p:extLst>
      <p:ext uri="{BB962C8B-B14F-4D97-AF65-F5344CB8AC3E}">
        <p14:creationId xmlns:p14="http://schemas.microsoft.com/office/powerpoint/2010/main" val="17137003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6">
            <a:extLst>
              <a:ext uri="{FF2B5EF4-FFF2-40B4-BE49-F238E27FC236}">
                <a16:creationId xmlns:a16="http://schemas.microsoft.com/office/drawing/2014/main" id="{2DA16331-5131-8ED5-6D52-C3FA58D77272}"/>
              </a:ext>
            </a:extLst>
          </p:cNvPr>
          <p:cNvSpPr txBox="1">
            <a:spLocks/>
          </p:cNvSpPr>
          <p:nvPr/>
        </p:nvSpPr>
        <p:spPr>
          <a:xfrm>
            <a:off x="0" y="1343818"/>
            <a:ext cx="12192000" cy="46434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ct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de-DE" sz="2400" b="0" i="0" u="none" strike="noStrike" kern="1200" cap="none" spc="-15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Goal: from multi-detector PGT measurements</a:t>
            </a:r>
            <a:br>
              <a:rPr kumimoji="0" lang="de-DE" sz="2400" b="0" i="0" u="none" strike="noStrike" kern="1200" cap="none" spc="-15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br>
            <a:r>
              <a:rPr kumimoji="0" lang="de-DE" sz="2400" b="0" i="0" u="none" strike="noStrike" kern="1200" cap="none" spc="-15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to reconstruction of PG emission in space and time</a:t>
            </a:r>
          </a:p>
          <a:p>
            <a:pPr marL="0" marR="0" lvl="1" indent="0" algn="ct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de-DE" sz="2800" b="0" i="0" u="none" strike="noStrike" kern="1200" cap="none" spc="-15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endParaRPr>
          </a:p>
          <a:p>
            <a:pPr marL="171450" marR="0" lvl="1" indent="-1714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2400" b="0" i="0" u="none" strike="noStrike" kern="1200" cap="none" spc="-15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Linear detection model</a:t>
            </a:r>
          </a:p>
          <a:p>
            <a:pPr marL="171450" marR="0" lvl="1" indent="-1714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de-DE" sz="2400" b="0" i="0" u="none" strike="noStrike" kern="1200" cap="none" spc="-15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endParaRPr>
          </a:p>
          <a:p>
            <a:pPr marL="171450" marR="0" lvl="1" indent="-1714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de-DE" sz="2400" b="0" i="0" u="none" strike="noStrike" kern="1200" cap="none" spc="-15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endParaRPr>
          </a:p>
          <a:p>
            <a:pPr marL="171450" marR="0" lvl="1" indent="-1714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de-DE" sz="2400" b="0" i="0" u="none" strike="noStrike" kern="1200" cap="none" spc="-15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endParaRPr>
          </a:p>
          <a:p>
            <a:pPr marL="171450" marR="0" lvl="1" indent="-1714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de-DE" sz="2400" b="0" i="0" u="none" strike="noStrike" kern="1200" cap="none" spc="-15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endParaRPr>
          </a:p>
          <a:p>
            <a:pPr marL="171450" marR="0" lvl="1" indent="-1714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de-DE" sz="2400" b="0" i="0" u="none" strike="noStrike" kern="1200" cap="none" spc="-15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endParaRPr>
          </a:p>
          <a:p>
            <a:pPr marL="171450" marR="0" lvl="1" indent="-1714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2400" b="0" i="0" u="none" strike="noStrike" kern="1200" cap="none" spc="-15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MLEM solution</a:t>
            </a:r>
          </a:p>
        </p:txBody>
      </p:sp>
      <p:sp>
        <p:nvSpPr>
          <p:cNvPr id="2" name="Titolo 1">
            <a:extLst>
              <a:ext uri="{FF2B5EF4-FFF2-40B4-BE49-F238E27FC236}">
                <a16:creationId xmlns:a16="http://schemas.microsoft.com/office/drawing/2014/main" id="{09D25FD6-6960-A58F-0E3B-5B75851F43C9}"/>
              </a:ext>
            </a:extLst>
          </p:cNvPr>
          <p:cNvSpPr>
            <a:spLocks noGrp="1"/>
          </p:cNvSpPr>
          <p:nvPr>
            <p:ph type="title"/>
          </p:nvPr>
        </p:nvSpPr>
        <p:spPr/>
        <p:txBody>
          <a:bodyPr/>
          <a:lstStyle/>
          <a:p>
            <a:r>
              <a:rPr lang="en-US" sz="4400"/>
              <a:t>The Spatiotemporal Emission Reconstruction MLEM-based solution</a:t>
            </a:r>
            <a:endParaRPr lang="en-GB"/>
          </a:p>
        </p:txBody>
      </p:sp>
      <p:sp>
        <p:nvSpPr>
          <p:cNvPr id="3" name="CasellaDiTesto 2">
            <a:extLst>
              <a:ext uri="{FF2B5EF4-FFF2-40B4-BE49-F238E27FC236}">
                <a16:creationId xmlns:a16="http://schemas.microsoft.com/office/drawing/2014/main" id="{D2048006-475B-1A7B-5886-A53379C52378}"/>
              </a:ext>
            </a:extLst>
          </p:cNvPr>
          <p:cNvSpPr txBox="1"/>
          <p:nvPr/>
        </p:nvSpPr>
        <p:spPr>
          <a:xfrm>
            <a:off x="0" y="6226416"/>
            <a:ext cx="815695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Pennazio, F, et al. "Proton therapy monitoring: Spatiotemporal emission reconstruction with prompt gamma timing and implementation with PET detectors." </a:t>
            </a:r>
            <a:r>
              <a:rPr kumimoji="0" lang="en-GB" sz="1400" b="0" i="1" u="none" strike="noStrike" kern="1200" cap="none" spc="0" normalizeH="0" baseline="0" noProof="0" dirty="0">
                <a:ln>
                  <a:noFill/>
                </a:ln>
                <a:solidFill>
                  <a:prstClr val="black"/>
                </a:solidFill>
                <a:effectLst/>
                <a:uLnTx/>
                <a:uFillTx/>
                <a:latin typeface="Calibri" panose="020F0502020204030204"/>
                <a:ea typeface="+mn-ea"/>
                <a:cs typeface="+mn-cs"/>
              </a:rPr>
              <a:t>PMB</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 67.6 (2022): 065005.</a:t>
            </a:r>
          </a:p>
        </p:txBody>
      </p:sp>
      <p:sp>
        <p:nvSpPr>
          <p:cNvPr id="5" name="Segnaposto numero diapositiva 4">
            <a:extLst>
              <a:ext uri="{FF2B5EF4-FFF2-40B4-BE49-F238E27FC236}">
                <a16:creationId xmlns:a16="http://schemas.microsoft.com/office/drawing/2014/main" id="{51194E64-4CAE-AED1-6B60-EAF0C100CC6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89593-0B1D-4BAB-AEF3-C0D996DC4467}" type="slidenum">
              <a:rPr kumimoji="0" lang="en-GB" sz="1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Immagine 6">
            <a:extLst>
              <a:ext uri="{FF2B5EF4-FFF2-40B4-BE49-F238E27FC236}">
                <a16:creationId xmlns:a16="http://schemas.microsoft.com/office/drawing/2014/main" id="{A9CDD60B-F058-1E32-A4F7-F8073B7B4DFA}"/>
              </a:ext>
            </a:extLst>
          </p:cNvPr>
          <p:cNvPicPr>
            <a:picLocks noChangeAspect="1"/>
          </p:cNvPicPr>
          <p:nvPr/>
        </p:nvPicPr>
        <p:blipFill rotWithShape="1">
          <a:blip r:embed="rId3"/>
          <a:srcRect b="46432"/>
          <a:stretch/>
        </p:blipFill>
        <p:spPr>
          <a:xfrm>
            <a:off x="1917263" y="4310292"/>
            <a:ext cx="5153744" cy="1510506"/>
          </a:xfrm>
          <a:prstGeom prst="rect">
            <a:avLst/>
          </a:prstGeom>
        </p:spPr>
      </p:pic>
      <p:pic>
        <p:nvPicPr>
          <p:cNvPr id="8" name="Immagine 7">
            <a:extLst>
              <a:ext uri="{FF2B5EF4-FFF2-40B4-BE49-F238E27FC236}">
                <a16:creationId xmlns:a16="http://schemas.microsoft.com/office/drawing/2014/main" id="{9AE51838-A918-9F07-6F8A-61BCA5ABD054}"/>
              </a:ext>
            </a:extLst>
          </p:cNvPr>
          <p:cNvPicPr>
            <a:picLocks noChangeAspect="1"/>
          </p:cNvPicPr>
          <p:nvPr/>
        </p:nvPicPr>
        <p:blipFill rotWithShape="1">
          <a:blip r:embed="rId3">
            <a:clrChange>
              <a:clrFrom>
                <a:srgbClr val="FFFFFF"/>
              </a:clrFrom>
              <a:clrTo>
                <a:srgbClr val="FFFFFF">
                  <a:alpha val="0"/>
                </a:srgbClr>
              </a:clrTo>
            </a:clrChange>
          </a:blip>
          <a:srcRect l="26517" t="68271" r="23455"/>
          <a:stretch/>
        </p:blipFill>
        <p:spPr>
          <a:xfrm>
            <a:off x="2600692" y="2333480"/>
            <a:ext cx="2578308" cy="894698"/>
          </a:xfrm>
          <a:prstGeom prst="rect">
            <a:avLst/>
          </a:prstGeom>
        </p:spPr>
      </p:pic>
      <p:pic>
        <p:nvPicPr>
          <p:cNvPr id="11" name="Picture 36">
            <a:extLst>
              <a:ext uri="{FF2B5EF4-FFF2-40B4-BE49-F238E27FC236}">
                <a16:creationId xmlns:a16="http://schemas.microsoft.com/office/drawing/2014/main" id="{0295CB08-C348-413A-EDF1-108E4404C188}"/>
              </a:ext>
            </a:extLst>
          </p:cNvPr>
          <p:cNvPicPr>
            <a:picLocks noChangeAspect="1"/>
          </p:cNvPicPr>
          <p:nvPr/>
        </p:nvPicPr>
        <p:blipFill rotWithShape="1">
          <a:blip r:embed="rId4"/>
          <a:srcRect l="64084" t="18649" r="13494" b="39749"/>
          <a:stretch/>
        </p:blipFill>
        <p:spPr>
          <a:xfrm>
            <a:off x="339381" y="3209617"/>
            <a:ext cx="739467" cy="410747"/>
          </a:xfrm>
          <a:prstGeom prst="rect">
            <a:avLst/>
          </a:prstGeom>
        </p:spPr>
      </p:pic>
      <p:sp>
        <p:nvSpPr>
          <p:cNvPr id="12" name="TextBox 38">
            <a:extLst>
              <a:ext uri="{FF2B5EF4-FFF2-40B4-BE49-F238E27FC236}">
                <a16:creationId xmlns:a16="http://schemas.microsoft.com/office/drawing/2014/main" id="{89F0B27E-DDC8-9610-A618-10D8F1F22EB4}"/>
              </a:ext>
            </a:extLst>
          </p:cNvPr>
          <p:cNvSpPr txBox="1"/>
          <p:nvPr/>
        </p:nvSpPr>
        <p:spPr>
          <a:xfrm>
            <a:off x="1418229" y="2999493"/>
            <a:ext cx="538552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System Matrix element: probability of a photon emitted at spatial bin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j</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time bin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p</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to be detected by detector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in time bin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n</a:t>
            </a:r>
            <a:endParaRPr kumimoji="0" lang="it-IT" sz="24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0" name="Gruppo 19">
            <a:extLst>
              <a:ext uri="{FF2B5EF4-FFF2-40B4-BE49-F238E27FC236}">
                <a16:creationId xmlns:a16="http://schemas.microsoft.com/office/drawing/2014/main" id="{0738535B-A8A2-2697-B99E-FDFD1639D423}"/>
              </a:ext>
            </a:extLst>
          </p:cNvPr>
          <p:cNvGrpSpPr/>
          <p:nvPr/>
        </p:nvGrpSpPr>
        <p:grpSpPr>
          <a:xfrm>
            <a:off x="7961775" y="2155451"/>
            <a:ext cx="3638274" cy="2764241"/>
            <a:chOff x="8454813" y="2585269"/>
            <a:chExt cx="3638274" cy="2764241"/>
          </a:xfrm>
        </p:grpSpPr>
        <p:pic>
          <p:nvPicPr>
            <p:cNvPr id="13" name="Immagine 12" descr="Immagine che contiene testo, diagramma, linea, Diagramma&#10;&#10;Descrizione generata automaticamente">
              <a:extLst>
                <a:ext uri="{FF2B5EF4-FFF2-40B4-BE49-F238E27FC236}">
                  <a16:creationId xmlns:a16="http://schemas.microsoft.com/office/drawing/2014/main" id="{36E4EECD-41A3-C297-59F8-28FF195316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4813" y="2585269"/>
              <a:ext cx="3181074" cy="2307041"/>
            </a:xfrm>
            <a:prstGeom prst="rect">
              <a:avLst/>
            </a:prstGeom>
            <a:ln>
              <a:solidFill>
                <a:schemeClr val="tx1"/>
              </a:solidFill>
            </a:ln>
          </p:spPr>
        </p:pic>
        <p:pic>
          <p:nvPicPr>
            <p:cNvPr id="17" name="Immagine 16" descr="Immagine che contiene testo, diagramma, linea, Diagramma&#10;&#10;Descrizione generata automaticamente">
              <a:extLst>
                <a:ext uri="{FF2B5EF4-FFF2-40B4-BE49-F238E27FC236}">
                  <a16:creationId xmlns:a16="http://schemas.microsoft.com/office/drawing/2014/main" id="{5FED360A-2B50-F094-4A96-A93EB585EC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07213" y="2737669"/>
              <a:ext cx="3181074" cy="2307041"/>
            </a:xfrm>
            <a:prstGeom prst="rect">
              <a:avLst/>
            </a:prstGeom>
            <a:ln>
              <a:solidFill>
                <a:schemeClr val="tx1"/>
              </a:solidFill>
            </a:ln>
          </p:spPr>
        </p:pic>
        <p:pic>
          <p:nvPicPr>
            <p:cNvPr id="18" name="Immagine 17" descr="Immagine che contiene testo, diagramma, linea, Diagramma&#10;&#10;Descrizione generata automaticamente">
              <a:extLst>
                <a:ext uri="{FF2B5EF4-FFF2-40B4-BE49-F238E27FC236}">
                  <a16:creationId xmlns:a16="http://schemas.microsoft.com/office/drawing/2014/main" id="{A9257381-2EB6-1B56-EB3D-75BDFB6BDE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59613" y="2890069"/>
              <a:ext cx="3181074" cy="2307041"/>
            </a:xfrm>
            <a:prstGeom prst="rect">
              <a:avLst/>
            </a:prstGeom>
            <a:ln>
              <a:solidFill>
                <a:schemeClr val="tx1"/>
              </a:solidFill>
            </a:ln>
          </p:spPr>
        </p:pic>
        <p:pic>
          <p:nvPicPr>
            <p:cNvPr id="19" name="Immagine 18" descr="Immagine che contiene testo, diagramma, linea, Diagramma&#10;&#10;Descrizione generata automaticamente">
              <a:extLst>
                <a:ext uri="{FF2B5EF4-FFF2-40B4-BE49-F238E27FC236}">
                  <a16:creationId xmlns:a16="http://schemas.microsoft.com/office/drawing/2014/main" id="{B5A941C7-7DA0-CB31-F2F6-EEF77A1A0C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12013" y="3042469"/>
              <a:ext cx="3181074" cy="2307041"/>
            </a:xfrm>
            <a:prstGeom prst="rect">
              <a:avLst/>
            </a:prstGeom>
            <a:ln>
              <a:solidFill>
                <a:schemeClr val="tx1"/>
              </a:solidFill>
            </a:ln>
          </p:spPr>
        </p:pic>
      </p:grpSp>
      <p:sp>
        <p:nvSpPr>
          <p:cNvPr id="23" name="CasellaDiTesto 22">
            <a:extLst>
              <a:ext uri="{FF2B5EF4-FFF2-40B4-BE49-F238E27FC236}">
                <a16:creationId xmlns:a16="http://schemas.microsoft.com/office/drawing/2014/main" id="{10895FED-95DB-5E43-C646-B2A72FA52AC7}"/>
              </a:ext>
            </a:extLst>
          </p:cNvPr>
          <p:cNvSpPr txBox="1"/>
          <p:nvPr/>
        </p:nvSpPr>
        <p:spPr>
          <a:xfrm>
            <a:off x="8156955" y="5010300"/>
            <a:ext cx="3315138" cy="1477328"/>
          </a:xfrm>
          <a:prstGeom prst="rect">
            <a:avLst/>
          </a:prstGeom>
          <a:noFill/>
        </p:spPr>
        <p:txBody>
          <a:bodyPr wrap="none" rtlCol="0">
            <a:spAutoFit/>
          </a:bodyPr>
          <a:lstStyle/>
          <a:p>
            <a:pPr marL="171450" marR="0" lvl="1" indent="-171450" algn="l" defTabSz="914400" rtl="0" eaLnBrk="1" fontAlgn="auto" latinLnBrk="0" hangingPunct="1">
              <a:lnSpc>
                <a:spcPct val="100000"/>
              </a:lnSpc>
              <a:spcBef>
                <a:spcPts val="0"/>
              </a:spcBef>
              <a:spcAft>
                <a:spcPts val="0"/>
              </a:spcAft>
              <a:buClrTx/>
              <a:buSzTx/>
              <a:buFontTx/>
              <a:buNone/>
              <a:tabLst/>
              <a:defRPr/>
            </a:pPr>
            <a:r>
              <a:rPr kumimoji="0" lang="de-DE" sz="1800" b="1" i="1" u="none" strike="noStrike" kern="1200" cap="none" spc="-15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Y</a:t>
            </a:r>
            <a:r>
              <a:rPr kumimoji="0" lang="de-DE" sz="1800" b="0" i="0" u="none" strike="noStrike" kern="1200" cap="none" spc="-15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multi-detector PGT measurements</a:t>
            </a:r>
          </a:p>
          <a:p>
            <a:pPr marL="171450" marR="0" lvl="1" indent="-171450" algn="l" defTabSz="914400" rtl="0" eaLnBrk="1" fontAlgn="auto" latinLnBrk="0" hangingPunct="1">
              <a:lnSpc>
                <a:spcPct val="100000"/>
              </a:lnSpc>
              <a:spcBef>
                <a:spcPts val="0"/>
              </a:spcBef>
              <a:spcAft>
                <a:spcPts val="0"/>
              </a:spcAft>
              <a:buClrTx/>
              <a:buSzTx/>
              <a:buFontTx/>
              <a:buNone/>
              <a:tabLst/>
              <a:defRPr/>
            </a:pPr>
            <a:r>
              <a:rPr kumimoji="0" lang="de-DE" sz="1800" b="1" i="1" u="none" strike="noStrike" kern="1200" cap="none" spc="-15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X</a:t>
            </a:r>
            <a:r>
              <a:rPr kumimoji="0" lang="de-DE" sz="1800" b="0" i="0" u="none" strike="noStrike" kern="1200" cap="none" spc="-15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PG emission (unknown)</a:t>
            </a:r>
          </a:p>
          <a:p>
            <a:pPr marL="171450" marR="0" lvl="1" indent="-171450" algn="l" defTabSz="914400" rtl="0" eaLnBrk="1" fontAlgn="auto" latinLnBrk="0" hangingPunct="1">
              <a:lnSpc>
                <a:spcPct val="100000"/>
              </a:lnSpc>
              <a:spcBef>
                <a:spcPts val="0"/>
              </a:spcBef>
              <a:spcAft>
                <a:spcPts val="0"/>
              </a:spcAft>
              <a:buClrTx/>
              <a:buSzTx/>
              <a:buFontTx/>
              <a:buNone/>
              <a:tabLst/>
              <a:defRPr/>
            </a:pPr>
            <a:r>
              <a:rPr kumimoji="0" lang="de-DE" sz="1800" b="1" i="1" u="none" strike="noStrike" kern="1200" cap="none" spc="-15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B	</a:t>
            </a:r>
            <a:r>
              <a:rPr kumimoji="0" lang="de-DE" sz="1800" b="0" i="0" u="none" strike="noStrike" kern="1200" cap="none" spc="-15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expected background in the data space</a:t>
            </a:r>
          </a:p>
          <a:p>
            <a:pPr marL="171450" marR="0" lvl="1" indent="-171450" algn="l" defTabSz="914400" rtl="0" eaLnBrk="1" fontAlgn="auto" latinLnBrk="0" hangingPunct="1">
              <a:lnSpc>
                <a:spcPct val="100000"/>
              </a:lnSpc>
              <a:spcBef>
                <a:spcPts val="0"/>
              </a:spcBef>
              <a:spcAft>
                <a:spcPts val="0"/>
              </a:spcAft>
              <a:buClrTx/>
              <a:buSzTx/>
              <a:buFontTx/>
              <a:buNone/>
              <a:tabLst/>
              <a:defRPr/>
            </a:pPr>
            <a:r>
              <a:rPr kumimoji="0" lang="de-DE" sz="1800" b="1" i="1" u="none" strike="noStrike" kern="1200" cap="none" spc="-15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S</a:t>
            </a:r>
            <a:r>
              <a:rPr kumimoji="0" lang="de-DE" sz="1800" b="0" i="0" u="none" strike="noStrike" kern="1200" cap="none" spc="-15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sensitivity</a:t>
            </a:r>
          </a:p>
          <a:p>
            <a:pPr marL="171450" marR="0" lvl="1" indent="-171450" algn="l" defTabSz="914400" rtl="0" eaLnBrk="1" fontAlgn="auto" latinLnBrk="0" hangingPunct="1">
              <a:lnSpc>
                <a:spcPct val="100000"/>
              </a:lnSpc>
              <a:spcBef>
                <a:spcPts val="0"/>
              </a:spcBef>
              <a:spcAft>
                <a:spcPts val="0"/>
              </a:spcAft>
              <a:buClrTx/>
              <a:buSzTx/>
              <a:buFontTx/>
              <a:buNone/>
              <a:tabLst/>
              <a:defRPr/>
            </a:pPr>
            <a:r>
              <a:rPr kumimoji="0" lang="de-DE" sz="1800" b="0" i="1" u="none" strike="noStrike" kern="1200" cap="none" spc="-15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k</a:t>
            </a:r>
            <a:r>
              <a:rPr kumimoji="0" lang="de-DE" sz="1800" b="0" i="0" u="none" strike="noStrike" kern="1200" cap="none" spc="-15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iteration index</a:t>
            </a:r>
          </a:p>
        </p:txBody>
      </p:sp>
      <p:sp>
        <p:nvSpPr>
          <p:cNvPr id="24" name="CasellaDiTesto 23">
            <a:extLst>
              <a:ext uri="{FF2B5EF4-FFF2-40B4-BE49-F238E27FC236}">
                <a16:creationId xmlns:a16="http://schemas.microsoft.com/office/drawing/2014/main" id="{71E2233C-361B-8D7C-5C73-D6B305B032DB}"/>
              </a:ext>
            </a:extLst>
          </p:cNvPr>
          <p:cNvSpPr txBox="1"/>
          <p:nvPr/>
        </p:nvSpPr>
        <p:spPr>
          <a:xfrm>
            <a:off x="8206417" y="2213286"/>
            <a:ext cx="425116" cy="646331"/>
          </a:xfrm>
          <a:prstGeom prst="rect">
            <a:avLst/>
          </a:prstGeom>
          <a:solidFill>
            <a:schemeClr val="bg1"/>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1" u="none" strike="noStrike" kern="1200" cap="none" spc="0" normalizeH="0" baseline="0" noProof="0" dirty="0">
                <a:ln>
                  <a:noFill/>
                </a:ln>
                <a:solidFill>
                  <a:prstClr val="black"/>
                </a:solidFill>
                <a:effectLst/>
                <a:uLnTx/>
                <a:uFillTx/>
                <a:latin typeface="Calibri" panose="020F0502020204030204"/>
                <a:ea typeface="+mn-ea"/>
                <a:cs typeface="+mn-cs"/>
              </a:rPr>
              <a:t>Y</a:t>
            </a:r>
            <a:endParaRPr kumimoji="0" lang="en-GB" sz="18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Rettangolo 29">
            <a:extLst>
              <a:ext uri="{FF2B5EF4-FFF2-40B4-BE49-F238E27FC236}">
                <a16:creationId xmlns:a16="http://schemas.microsoft.com/office/drawing/2014/main" id="{3392656F-69E3-69DB-09CC-212F5EAEE8E1}"/>
              </a:ext>
            </a:extLst>
          </p:cNvPr>
          <p:cNvSpPr/>
          <p:nvPr/>
        </p:nvSpPr>
        <p:spPr>
          <a:xfrm>
            <a:off x="9382081" y="2328863"/>
            <a:ext cx="831100" cy="111873"/>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ttangolo 30">
            <a:extLst>
              <a:ext uri="{FF2B5EF4-FFF2-40B4-BE49-F238E27FC236}">
                <a16:creationId xmlns:a16="http://schemas.microsoft.com/office/drawing/2014/main" id="{288DE8E5-57D5-4B62-62A9-53FAFDB51E18}"/>
              </a:ext>
            </a:extLst>
          </p:cNvPr>
          <p:cNvSpPr/>
          <p:nvPr/>
        </p:nvSpPr>
        <p:spPr>
          <a:xfrm>
            <a:off x="9534481" y="2481263"/>
            <a:ext cx="831100" cy="111873"/>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ttangolo 31">
            <a:extLst>
              <a:ext uri="{FF2B5EF4-FFF2-40B4-BE49-F238E27FC236}">
                <a16:creationId xmlns:a16="http://schemas.microsoft.com/office/drawing/2014/main" id="{4B2BA3E1-CE25-AC1C-70AB-5B3AE0696BA1}"/>
              </a:ext>
            </a:extLst>
          </p:cNvPr>
          <p:cNvSpPr/>
          <p:nvPr/>
        </p:nvSpPr>
        <p:spPr>
          <a:xfrm>
            <a:off x="9686881" y="2633663"/>
            <a:ext cx="831100" cy="111873"/>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ttangolo 28">
            <a:extLst>
              <a:ext uri="{FF2B5EF4-FFF2-40B4-BE49-F238E27FC236}">
                <a16:creationId xmlns:a16="http://schemas.microsoft.com/office/drawing/2014/main" id="{AE77115E-28F5-DBA1-14C9-CC08D1F7E2E4}"/>
              </a:ext>
            </a:extLst>
          </p:cNvPr>
          <p:cNvSpPr/>
          <p:nvPr/>
        </p:nvSpPr>
        <p:spPr>
          <a:xfrm>
            <a:off x="9229681" y="2176463"/>
            <a:ext cx="831100" cy="111873"/>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sellaDiTesto 24">
            <a:extLst>
              <a:ext uri="{FF2B5EF4-FFF2-40B4-BE49-F238E27FC236}">
                <a16:creationId xmlns:a16="http://schemas.microsoft.com/office/drawing/2014/main" id="{745D28E9-E09E-549F-B6A1-2C932656242A}"/>
              </a:ext>
            </a:extLst>
          </p:cNvPr>
          <p:cNvSpPr txBox="1"/>
          <p:nvPr/>
        </p:nvSpPr>
        <p:spPr>
          <a:xfrm>
            <a:off x="9206339" y="2125135"/>
            <a:ext cx="854442"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mn-cs"/>
              </a:rPr>
              <a:t>PGT detector N</a:t>
            </a:r>
          </a:p>
        </p:txBody>
      </p:sp>
      <p:sp>
        <p:nvSpPr>
          <p:cNvPr id="33" name="CasellaDiTesto 32">
            <a:extLst>
              <a:ext uri="{FF2B5EF4-FFF2-40B4-BE49-F238E27FC236}">
                <a16:creationId xmlns:a16="http://schemas.microsoft.com/office/drawing/2014/main" id="{55C6426B-3FDB-4275-A71C-B4D31F558B51}"/>
              </a:ext>
            </a:extLst>
          </p:cNvPr>
          <p:cNvSpPr txBox="1"/>
          <p:nvPr/>
        </p:nvSpPr>
        <p:spPr>
          <a:xfrm>
            <a:off x="9358739" y="2277535"/>
            <a:ext cx="854442"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mn-cs"/>
              </a:rPr>
              <a:t>PGT detector …</a:t>
            </a:r>
          </a:p>
        </p:txBody>
      </p:sp>
      <p:sp>
        <p:nvSpPr>
          <p:cNvPr id="34" name="CasellaDiTesto 33">
            <a:extLst>
              <a:ext uri="{FF2B5EF4-FFF2-40B4-BE49-F238E27FC236}">
                <a16:creationId xmlns:a16="http://schemas.microsoft.com/office/drawing/2014/main" id="{29B0CC2F-3B79-EF82-E226-0E4F1448DE67}"/>
              </a:ext>
            </a:extLst>
          </p:cNvPr>
          <p:cNvSpPr txBox="1"/>
          <p:nvPr/>
        </p:nvSpPr>
        <p:spPr>
          <a:xfrm>
            <a:off x="9511139" y="2429935"/>
            <a:ext cx="854442"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mn-cs"/>
              </a:rPr>
              <a:t>PGT detector 2</a:t>
            </a:r>
          </a:p>
        </p:txBody>
      </p:sp>
      <p:sp>
        <p:nvSpPr>
          <p:cNvPr id="35" name="CasellaDiTesto 34">
            <a:extLst>
              <a:ext uri="{FF2B5EF4-FFF2-40B4-BE49-F238E27FC236}">
                <a16:creationId xmlns:a16="http://schemas.microsoft.com/office/drawing/2014/main" id="{62AC91B6-BE86-8755-57E5-0603FA56874D}"/>
              </a:ext>
            </a:extLst>
          </p:cNvPr>
          <p:cNvSpPr txBox="1"/>
          <p:nvPr/>
        </p:nvSpPr>
        <p:spPr>
          <a:xfrm>
            <a:off x="9663539" y="2582335"/>
            <a:ext cx="854442"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black"/>
                </a:solidFill>
                <a:effectLst/>
                <a:uLnTx/>
                <a:uFillTx/>
                <a:latin typeface="Calibri" panose="020F0502020204030204"/>
                <a:ea typeface="+mn-ea"/>
                <a:cs typeface="+mn-cs"/>
              </a:rPr>
              <a:t>PGT detector 1</a:t>
            </a:r>
          </a:p>
        </p:txBody>
      </p:sp>
    </p:spTree>
    <p:extLst>
      <p:ext uri="{BB962C8B-B14F-4D97-AF65-F5344CB8AC3E}">
        <p14:creationId xmlns:p14="http://schemas.microsoft.com/office/powerpoint/2010/main" val="37679917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1C244B4-0A40-13B7-4A4D-2C842B1BC099}"/>
              </a:ext>
            </a:extLst>
          </p:cNvPr>
          <p:cNvSpPr>
            <a:spLocks noGrp="1"/>
          </p:cNvSpPr>
          <p:nvPr>
            <p:ph type="title"/>
          </p:nvPr>
        </p:nvSpPr>
        <p:spPr/>
        <p:txBody>
          <a:bodyPr/>
          <a:lstStyle/>
          <a:p>
            <a:r>
              <a:rPr lang="en-GB"/>
              <a:t>Parameter optimization and post-processing of reconstructed emission</a:t>
            </a:r>
          </a:p>
        </p:txBody>
      </p:sp>
      <p:pic>
        <p:nvPicPr>
          <p:cNvPr id="19" name="Content Placeholder 4" descr="Chart&#10;&#10;Description automatically generated">
            <a:extLst>
              <a:ext uri="{FF2B5EF4-FFF2-40B4-BE49-F238E27FC236}">
                <a16:creationId xmlns:a16="http://schemas.microsoft.com/office/drawing/2014/main" id="{F68F6AAA-306D-9501-79FC-C943D7CA9521}"/>
              </a:ext>
            </a:extLst>
          </p:cNvPr>
          <p:cNvPicPr>
            <a:picLocks noChangeAspect="1"/>
          </p:cNvPicPr>
          <p:nvPr/>
        </p:nvPicPr>
        <p:blipFill rotWithShape="1">
          <a:blip r:embed="rId3">
            <a:extLst>
              <a:ext uri="{28A0092B-C50C-407E-A947-70E740481C1C}">
                <a14:useLocalDpi xmlns:a14="http://schemas.microsoft.com/office/drawing/2010/main" val="0"/>
              </a:ext>
            </a:extLst>
          </a:blip>
          <a:srcRect l="8605" t="4378" r="3466" b="8946"/>
          <a:stretch/>
        </p:blipFill>
        <p:spPr>
          <a:xfrm>
            <a:off x="207587" y="1391039"/>
            <a:ext cx="4059274" cy="2250845"/>
          </a:xfrm>
          <a:prstGeom prst="rect">
            <a:avLst/>
          </a:prstGeom>
        </p:spPr>
      </p:pic>
      <p:pic>
        <p:nvPicPr>
          <p:cNvPr id="20" name="Picture 6" descr="Chart, waterfall chart&#10;&#10;Description automatically generated">
            <a:extLst>
              <a:ext uri="{FF2B5EF4-FFF2-40B4-BE49-F238E27FC236}">
                <a16:creationId xmlns:a16="http://schemas.microsoft.com/office/drawing/2014/main" id="{940A932A-C2B5-D8CE-98BE-2ACF6FBAF012}"/>
              </a:ext>
            </a:extLst>
          </p:cNvPr>
          <p:cNvPicPr>
            <a:picLocks noChangeAspect="1"/>
          </p:cNvPicPr>
          <p:nvPr/>
        </p:nvPicPr>
        <p:blipFill rotWithShape="1">
          <a:blip r:embed="rId4">
            <a:extLst>
              <a:ext uri="{28A0092B-C50C-407E-A947-70E740481C1C}">
                <a14:useLocalDpi xmlns:a14="http://schemas.microsoft.com/office/drawing/2010/main" val="0"/>
              </a:ext>
            </a:extLst>
          </a:blip>
          <a:srcRect l="4952" b="4965"/>
          <a:stretch/>
        </p:blipFill>
        <p:spPr>
          <a:xfrm>
            <a:off x="6860444" y="1400969"/>
            <a:ext cx="3886715" cy="2250846"/>
          </a:xfrm>
          <a:prstGeom prst="rect">
            <a:avLst/>
          </a:prstGeom>
        </p:spPr>
      </p:pic>
      <p:pic>
        <p:nvPicPr>
          <p:cNvPr id="21" name="Graphic 9" descr="Scissors with solid fill">
            <a:extLst>
              <a:ext uri="{FF2B5EF4-FFF2-40B4-BE49-F238E27FC236}">
                <a16:creationId xmlns:a16="http://schemas.microsoft.com/office/drawing/2014/main" id="{6DCD9558-F1D8-B529-353D-7C111B19B8D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2551734" y="1569603"/>
            <a:ext cx="629823" cy="629823"/>
          </a:xfrm>
          <a:prstGeom prst="rect">
            <a:avLst/>
          </a:prstGeom>
        </p:spPr>
      </p:pic>
      <p:cxnSp>
        <p:nvCxnSpPr>
          <p:cNvPr id="23" name="Straight Arrow Connector 11">
            <a:extLst>
              <a:ext uri="{FF2B5EF4-FFF2-40B4-BE49-F238E27FC236}">
                <a16:creationId xmlns:a16="http://schemas.microsoft.com/office/drawing/2014/main" id="{B5E882F6-73A1-2038-C43F-ED5CABD7DDE7}"/>
              </a:ext>
            </a:extLst>
          </p:cNvPr>
          <p:cNvCxnSpPr>
            <a:cxnSpLocks/>
            <a:stCxn id="19" idx="3"/>
            <a:endCxn id="20" idx="1"/>
          </p:cNvCxnSpPr>
          <p:nvPr/>
        </p:nvCxnSpPr>
        <p:spPr>
          <a:xfrm>
            <a:off x="4266861" y="2516462"/>
            <a:ext cx="2593583" cy="993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4" name="TextBox 14">
            <a:extLst>
              <a:ext uri="{FF2B5EF4-FFF2-40B4-BE49-F238E27FC236}">
                <a16:creationId xmlns:a16="http://schemas.microsoft.com/office/drawing/2014/main" id="{1D5F8AD0-EE44-5000-A76F-C6EED2F091EF}"/>
              </a:ext>
            </a:extLst>
          </p:cNvPr>
          <p:cNvSpPr txBox="1"/>
          <p:nvPr/>
        </p:nvSpPr>
        <p:spPr>
          <a:xfrm>
            <a:off x="4971279" y="2052589"/>
            <a:ext cx="138287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threshold</a:t>
            </a:r>
            <a:endPar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5" name="Straight Arrow Connector 15">
            <a:extLst>
              <a:ext uri="{FF2B5EF4-FFF2-40B4-BE49-F238E27FC236}">
                <a16:creationId xmlns:a16="http://schemas.microsoft.com/office/drawing/2014/main" id="{4F0AB610-967E-A99D-FA4C-391ADD3FD2FF}"/>
              </a:ext>
            </a:extLst>
          </p:cNvPr>
          <p:cNvCxnSpPr>
            <a:cxnSpLocks/>
          </p:cNvCxnSpPr>
          <p:nvPr/>
        </p:nvCxnSpPr>
        <p:spPr>
          <a:xfrm flipH="1">
            <a:off x="6096000" y="3433795"/>
            <a:ext cx="910808" cy="49344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6" name="TextBox 16">
            <a:extLst>
              <a:ext uri="{FF2B5EF4-FFF2-40B4-BE49-F238E27FC236}">
                <a16:creationId xmlns:a16="http://schemas.microsoft.com/office/drawing/2014/main" id="{97BF7086-7ED8-C81D-D93C-7C0401817F54}"/>
              </a:ext>
            </a:extLst>
          </p:cNvPr>
          <p:cNvSpPr txBox="1"/>
          <p:nvPr/>
        </p:nvSpPr>
        <p:spPr>
          <a:xfrm rot="19688022">
            <a:off x="5889033" y="3347615"/>
            <a:ext cx="86504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profile</a:t>
            </a:r>
            <a:endParaRPr kumimoji="0" lang="it-IT"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Gruppo 10">
            <a:extLst>
              <a:ext uri="{FF2B5EF4-FFF2-40B4-BE49-F238E27FC236}">
                <a16:creationId xmlns:a16="http://schemas.microsoft.com/office/drawing/2014/main" id="{69547FED-52E5-DB8D-0BBE-06C34962AAFC}"/>
              </a:ext>
            </a:extLst>
          </p:cNvPr>
          <p:cNvGrpSpPr/>
          <p:nvPr/>
        </p:nvGrpSpPr>
        <p:grpSpPr>
          <a:xfrm>
            <a:off x="3476847" y="3990745"/>
            <a:ext cx="7175607" cy="2676572"/>
            <a:chOff x="417040" y="3987443"/>
            <a:chExt cx="7175607" cy="2676572"/>
          </a:xfrm>
        </p:grpSpPr>
        <p:grpSp>
          <p:nvGrpSpPr>
            <p:cNvPr id="10" name="Gruppo 9">
              <a:extLst>
                <a:ext uri="{FF2B5EF4-FFF2-40B4-BE49-F238E27FC236}">
                  <a16:creationId xmlns:a16="http://schemas.microsoft.com/office/drawing/2014/main" id="{069614F4-371B-C614-DEB5-0A73F627B657}"/>
                </a:ext>
              </a:extLst>
            </p:cNvPr>
            <p:cNvGrpSpPr/>
            <p:nvPr/>
          </p:nvGrpSpPr>
          <p:grpSpPr>
            <a:xfrm>
              <a:off x="417040" y="3987443"/>
              <a:ext cx="4416069" cy="2676572"/>
              <a:chOff x="417040" y="3987443"/>
              <a:chExt cx="4416069" cy="2676572"/>
            </a:xfrm>
          </p:grpSpPr>
          <p:pic>
            <p:nvPicPr>
              <p:cNvPr id="17" name="Picture 25">
                <a:extLst>
                  <a:ext uri="{FF2B5EF4-FFF2-40B4-BE49-F238E27FC236}">
                    <a16:creationId xmlns:a16="http://schemas.microsoft.com/office/drawing/2014/main" id="{09747945-560D-060B-02B3-A6A7319DE629}"/>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5473" r="673" b="5396"/>
              <a:stretch/>
            </p:blipFill>
            <p:spPr>
              <a:xfrm>
                <a:off x="417040" y="3987443"/>
                <a:ext cx="3592758" cy="2676572"/>
              </a:xfrm>
              <a:prstGeom prst="rect">
                <a:avLst/>
              </a:prstGeom>
            </p:spPr>
          </p:pic>
          <p:sp>
            <p:nvSpPr>
              <p:cNvPr id="18" name="Oval 27">
                <a:extLst>
                  <a:ext uri="{FF2B5EF4-FFF2-40B4-BE49-F238E27FC236}">
                    <a16:creationId xmlns:a16="http://schemas.microsoft.com/office/drawing/2014/main" id="{3B1CEC6F-78B3-DC5B-77BE-9887B5F52CAB}"/>
                  </a:ext>
                </a:extLst>
              </p:cNvPr>
              <p:cNvSpPr/>
              <p:nvPr/>
            </p:nvSpPr>
            <p:spPr>
              <a:xfrm>
                <a:off x="3414348" y="4404671"/>
                <a:ext cx="254358" cy="25435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7" name="Straight Arrow Connector 29">
                <a:extLst>
                  <a:ext uri="{FF2B5EF4-FFF2-40B4-BE49-F238E27FC236}">
                    <a16:creationId xmlns:a16="http://schemas.microsoft.com/office/drawing/2014/main" id="{596DD23D-E2BD-43BB-6093-E3050C8269B7}"/>
                  </a:ext>
                </a:extLst>
              </p:cNvPr>
              <p:cNvCxnSpPr>
                <a:cxnSpLocks/>
                <a:stCxn id="28" idx="1"/>
              </p:cNvCxnSpPr>
              <p:nvPr/>
            </p:nvCxnSpPr>
            <p:spPr>
              <a:xfrm flipH="1" flipV="1">
                <a:off x="3621446" y="4615889"/>
                <a:ext cx="1211663" cy="41549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
          <p:nvSpPr>
            <p:cNvPr id="28" name="TextBox 30">
              <a:extLst>
                <a:ext uri="{FF2B5EF4-FFF2-40B4-BE49-F238E27FC236}">
                  <a16:creationId xmlns:a16="http://schemas.microsoft.com/office/drawing/2014/main" id="{C75A7BA6-37FE-1AA7-FEA1-C703C41A4254}"/>
                </a:ext>
              </a:extLst>
            </p:cNvPr>
            <p:cNvSpPr txBox="1"/>
            <p:nvPr/>
          </p:nvSpPr>
          <p:spPr>
            <a:xfrm>
              <a:off x="4833109" y="4800555"/>
              <a:ext cx="275953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Reconstructed range</a:t>
              </a:r>
              <a:endPar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9" name="Slide Number Placeholder 2">
            <a:extLst>
              <a:ext uri="{FF2B5EF4-FFF2-40B4-BE49-F238E27FC236}">
                <a16:creationId xmlns:a16="http://schemas.microsoft.com/office/drawing/2014/main" id="{BB603A13-B7AF-152B-F0CC-6E9FC98CE33F}"/>
              </a:ext>
            </a:extLst>
          </p:cNvPr>
          <p:cNvSpPr>
            <a:spLocks noGrp="1"/>
          </p:cNvSpPr>
          <p:nvPr>
            <p:ph type="sldNum" sz="quarter" idx="12"/>
          </p:nvPr>
        </p:nvSpPr>
        <p:spPr>
          <a:xfrm>
            <a:off x="11710218" y="6463173"/>
            <a:ext cx="481781"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F1FF9-0CE3-42D8-B2A6-1890196C1AA4}" type="slidenum">
              <a:rPr kumimoji="0" lang="en-US" sz="1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4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EB7EB775-40DF-51E7-AACD-8F1BC085D836}"/>
              </a:ext>
            </a:extLst>
          </p:cNvPr>
          <p:cNvSpPr txBox="1"/>
          <p:nvPr/>
        </p:nvSpPr>
        <p:spPr>
          <a:xfrm>
            <a:off x="79593" y="4619190"/>
            <a:ext cx="2648110"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Calibri" panose="020F0502020204030204"/>
                <a:ea typeface="+mn-ea"/>
                <a:cs typeface="+mn-cs"/>
              </a:rPr>
              <a:t>F. Pennazio et. al, Proton therapy treatment monitoring: Prompt Gamma Emission Reconstruction in the time and space domain, IEEE 2022 NSS MIC and RTSD Conference, Milano, Italy</a:t>
            </a:r>
          </a:p>
        </p:txBody>
      </p:sp>
      <p:sp>
        <p:nvSpPr>
          <p:cNvPr id="6" name="CasellaDiTesto 5">
            <a:extLst>
              <a:ext uri="{FF2B5EF4-FFF2-40B4-BE49-F238E27FC236}">
                <a16:creationId xmlns:a16="http://schemas.microsoft.com/office/drawing/2014/main" id="{3CD56B4B-6DE7-9D8F-54AF-F0A051890B09}"/>
              </a:ext>
            </a:extLst>
          </p:cNvPr>
          <p:cNvSpPr txBox="1"/>
          <p:nvPr/>
        </p:nvSpPr>
        <p:spPr>
          <a:xfrm>
            <a:off x="207587" y="2761961"/>
            <a:ext cx="4309193"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free parameter: number of MLEM iterations</a:t>
            </a:r>
          </a:p>
        </p:txBody>
      </p:sp>
      <p:sp>
        <p:nvSpPr>
          <p:cNvPr id="7" name="CasellaDiTesto 6">
            <a:extLst>
              <a:ext uri="{FF2B5EF4-FFF2-40B4-BE49-F238E27FC236}">
                <a16:creationId xmlns:a16="http://schemas.microsoft.com/office/drawing/2014/main" id="{825DFFA9-539C-9888-6621-9FEDDC63293A}"/>
              </a:ext>
            </a:extLst>
          </p:cNvPr>
          <p:cNvSpPr txBox="1"/>
          <p:nvPr/>
        </p:nvSpPr>
        <p:spPr>
          <a:xfrm>
            <a:off x="6527939" y="2761961"/>
            <a:ext cx="3981603"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free parameter: threshold </a:t>
            </a:r>
            <a:r>
              <a:rPr kumimoji="0" lang="en-GB" sz="1800" b="0" i="0" u="none" strike="noStrike" kern="1200" cap="none" spc="0" normalizeH="0" baseline="0" noProof="0" err="1">
                <a:ln>
                  <a:noFill/>
                </a:ln>
                <a:solidFill>
                  <a:prstClr val="black"/>
                </a:solidFill>
                <a:effectLst/>
                <a:uLnTx/>
                <a:uFillTx/>
                <a:latin typeface="Calibri" panose="020F0502020204030204"/>
                <a:ea typeface="+mn-ea"/>
                <a:cs typeface="+mn-cs"/>
              </a:rPr>
              <a:t>wrt</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maximum</a:t>
            </a:r>
          </a:p>
        </p:txBody>
      </p:sp>
      <p:sp>
        <p:nvSpPr>
          <p:cNvPr id="3" name="CasellaDiTesto 2">
            <a:extLst>
              <a:ext uri="{FF2B5EF4-FFF2-40B4-BE49-F238E27FC236}">
                <a16:creationId xmlns:a16="http://schemas.microsoft.com/office/drawing/2014/main" id="{2F0F4774-B072-D6FD-487C-0971DF4912E2}"/>
              </a:ext>
            </a:extLst>
          </p:cNvPr>
          <p:cNvSpPr txBox="1"/>
          <p:nvPr/>
        </p:nvSpPr>
        <p:spPr>
          <a:xfrm>
            <a:off x="1779439" y="3641884"/>
            <a:ext cx="6142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t(ns)</a:t>
            </a:r>
          </a:p>
        </p:txBody>
      </p:sp>
      <p:sp>
        <p:nvSpPr>
          <p:cNvPr id="4" name="CasellaDiTesto 3">
            <a:extLst>
              <a:ext uri="{FF2B5EF4-FFF2-40B4-BE49-F238E27FC236}">
                <a16:creationId xmlns:a16="http://schemas.microsoft.com/office/drawing/2014/main" id="{2615034E-30A8-764D-5867-4FCD70223360}"/>
              </a:ext>
            </a:extLst>
          </p:cNvPr>
          <p:cNvSpPr txBox="1"/>
          <p:nvPr/>
        </p:nvSpPr>
        <p:spPr>
          <a:xfrm rot="16200000">
            <a:off x="-171963" y="2136458"/>
            <a:ext cx="69923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z(cm)</a:t>
            </a:r>
          </a:p>
        </p:txBody>
      </p:sp>
      <p:sp>
        <p:nvSpPr>
          <p:cNvPr id="8" name="CasellaDiTesto 7">
            <a:extLst>
              <a:ext uri="{FF2B5EF4-FFF2-40B4-BE49-F238E27FC236}">
                <a16:creationId xmlns:a16="http://schemas.microsoft.com/office/drawing/2014/main" id="{4584B10A-03CD-7480-101F-3F6B58FD8A4E}"/>
              </a:ext>
            </a:extLst>
          </p:cNvPr>
          <p:cNvSpPr txBox="1"/>
          <p:nvPr/>
        </p:nvSpPr>
        <p:spPr>
          <a:xfrm>
            <a:off x="8385367" y="3621413"/>
            <a:ext cx="6142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t(ns)</a:t>
            </a:r>
          </a:p>
        </p:txBody>
      </p:sp>
      <p:sp>
        <p:nvSpPr>
          <p:cNvPr id="9" name="CasellaDiTesto 8">
            <a:extLst>
              <a:ext uri="{FF2B5EF4-FFF2-40B4-BE49-F238E27FC236}">
                <a16:creationId xmlns:a16="http://schemas.microsoft.com/office/drawing/2014/main" id="{CD792982-6B51-2C9A-CD20-D99082C0B8EB}"/>
              </a:ext>
            </a:extLst>
          </p:cNvPr>
          <p:cNvSpPr txBox="1"/>
          <p:nvPr/>
        </p:nvSpPr>
        <p:spPr>
          <a:xfrm rot="16200000">
            <a:off x="6433965" y="1988391"/>
            <a:ext cx="69923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z(cm)</a:t>
            </a:r>
          </a:p>
        </p:txBody>
      </p:sp>
      <p:sp>
        <p:nvSpPr>
          <p:cNvPr id="12" name="CasellaDiTesto 11">
            <a:extLst>
              <a:ext uri="{FF2B5EF4-FFF2-40B4-BE49-F238E27FC236}">
                <a16:creationId xmlns:a16="http://schemas.microsoft.com/office/drawing/2014/main" id="{480DB60C-975E-B68B-DAC9-2D2BBC27CA6B}"/>
              </a:ext>
            </a:extLst>
          </p:cNvPr>
          <p:cNvSpPr txBox="1"/>
          <p:nvPr/>
        </p:nvSpPr>
        <p:spPr>
          <a:xfrm>
            <a:off x="4971279" y="6488668"/>
            <a:ext cx="6142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t(ns)</a:t>
            </a:r>
          </a:p>
        </p:txBody>
      </p:sp>
      <p:sp>
        <p:nvSpPr>
          <p:cNvPr id="13" name="CasellaDiTesto 12">
            <a:extLst>
              <a:ext uri="{FF2B5EF4-FFF2-40B4-BE49-F238E27FC236}">
                <a16:creationId xmlns:a16="http://schemas.microsoft.com/office/drawing/2014/main" id="{028AD3B4-6994-8635-0C6B-9A0B7C227A77}"/>
              </a:ext>
            </a:extLst>
          </p:cNvPr>
          <p:cNvSpPr txBox="1"/>
          <p:nvPr/>
        </p:nvSpPr>
        <p:spPr>
          <a:xfrm rot="16200000">
            <a:off x="3019877" y="4855646"/>
            <a:ext cx="69923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z(cm)</a:t>
            </a:r>
          </a:p>
        </p:txBody>
      </p:sp>
    </p:spTree>
    <p:extLst>
      <p:ext uri="{BB962C8B-B14F-4D97-AF65-F5344CB8AC3E}">
        <p14:creationId xmlns:p14="http://schemas.microsoft.com/office/powerpoint/2010/main" val="8107570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6DA4957-BD9E-1FEB-52F5-59787DE6A81A}"/>
              </a:ext>
            </a:extLst>
          </p:cNvPr>
          <p:cNvSpPr>
            <a:spLocks noGrp="1"/>
          </p:cNvSpPr>
          <p:nvPr>
            <p:ph type="title"/>
          </p:nvPr>
        </p:nvSpPr>
        <p:spPr/>
        <p:txBody>
          <a:bodyPr/>
          <a:lstStyle/>
          <a:p>
            <a:r>
              <a:rPr lang="en-GB"/>
              <a:t>Experimental setup</a:t>
            </a:r>
          </a:p>
        </p:txBody>
      </p:sp>
      <p:pic>
        <p:nvPicPr>
          <p:cNvPr id="5" name="Segnaposto contenuto 4" descr="Immagine che contiene schermata, Modellazione 3D, Modello in scala&#10;&#10;Descrizione generata automaticamente">
            <a:extLst>
              <a:ext uri="{FF2B5EF4-FFF2-40B4-BE49-F238E27FC236}">
                <a16:creationId xmlns:a16="http://schemas.microsoft.com/office/drawing/2014/main" id="{E75F15F8-45EC-DBD7-35AC-7818F9855668}"/>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969466" y="1528763"/>
            <a:ext cx="8253068" cy="4643437"/>
          </a:xfrm>
        </p:spPr>
      </p:pic>
      <p:sp>
        <p:nvSpPr>
          <p:cNvPr id="4" name="Segnaposto numero diapositiva 3">
            <a:extLst>
              <a:ext uri="{FF2B5EF4-FFF2-40B4-BE49-F238E27FC236}">
                <a16:creationId xmlns:a16="http://schemas.microsoft.com/office/drawing/2014/main" id="{85AA1383-6A60-7827-84DE-4A8E892D020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89593-0B1D-4BAB-AEF3-C0D996DC4467}" type="slidenum">
              <a:rPr kumimoji="0" lang="en-GB" sz="1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CasellaDiTesto 5">
            <a:extLst>
              <a:ext uri="{FF2B5EF4-FFF2-40B4-BE49-F238E27FC236}">
                <a16:creationId xmlns:a16="http://schemas.microsoft.com/office/drawing/2014/main" id="{4CE1C2B6-B3B7-2400-44DD-B4EEC1E5F2D3}"/>
              </a:ext>
            </a:extLst>
          </p:cNvPr>
          <p:cNvSpPr txBox="1"/>
          <p:nvPr/>
        </p:nvSpPr>
        <p:spPr>
          <a:xfrm rot="19779374">
            <a:off x="8829439" y="785398"/>
            <a:ext cx="323174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Proton beam 226.9 MeV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Average rate about 2 – 4 E 7 </a:t>
            </a:r>
            <a:r>
              <a:rPr kumimoji="0" lang="en-GB" sz="2000" b="0" i="0" u="none" strike="noStrike" kern="1200" cap="none" spc="0" normalizeH="0" baseline="0" noProof="0" err="1">
                <a:ln>
                  <a:noFill/>
                </a:ln>
                <a:solidFill>
                  <a:prstClr val="black"/>
                </a:solidFill>
                <a:effectLst/>
                <a:uLnTx/>
                <a:uFillTx/>
                <a:latin typeface="Calibri" panose="020F0502020204030204"/>
                <a:ea typeface="+mn-ea"/>
                <a:cs typeface="+mn-cs"/>
              </a:rPr>
              <a:t>pps</a:t>
            </a: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5">
            <a:extLst>
              <a:ext uri="{FF2B5EF4-FFF2-40B4-BE49-F238E27FC236}">
                <a16:creationId xmlns:a16="http://schemas.microsoft.com/office/drawing/2014/main" id="{974D3D52-590A-EBF9-916D-AB0E0BC49C7A}"/>
              </a:ext>
            </a:extLst>
          </p:cNvPr>
          <p:cNvSpPr txBox="1"/>
          <p:nvPr/>
        </p:nvSpPr>
        <p:spPr>
          <a:xfrm>
            <a:off x="2334388" y="1127632"/>
            <a:ext cx="2670429" cy="1631216"/>
          </a:xfrm>
          <a:prstGeom prst="rect">
            <a:avLst/>
          </a:prstGeom>
          <a:solidFill>
            <a:srgbClr val="FFFFFF">
              <a:alpha val="65098"/>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14 x MERLINO detectors</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LaBr</a:t>
            </a:r>
            <a:r>
              <a:rPr kumimoji="0" lang="en-US" sz="2000" b="0" i="0" u="none" strike="noStrike" kern="1200" cap="none" spc="0" normalizeH="0" baseline="-25000" noProof="0">
                <a:ln>
                  <a:noFill/>
                </a:ln>
                <a:solidFill>
                  <a:prstClr val="black"/>
                </a:solidFill>
                <a:effectLst/>
                <a:uLnTx/>
                <a:uFillTx/>
                <a:latin typeface="Calibri" panose="020F0502020204030204"/>
                <a:ea typeface="+mn-ea"/>
                <a:cs typeface="+mn-cs"/>
              </a:rPr>
              <a:t>3</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cylinder scintillator 3.81 cm diameter 3.81 cm height + PMTs</a:t>
            </a:r>
            <a:endParaRPr kumimoji="0" lang="it-IT"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Box 6">
            <a:extLst>
              <a:ext uri="{FF2B5EF4-FFF2-40B4-BE49-F238E27FC236}">
                <a16:creationId xmlns:a16="http://schemas.microsoft.com/office/drawing/2014/main" id="{15BC3032-BEB2-28C1-3640-D7D5763DDEA6}"/>
              </a:ext>
            </a:extLst>
          </p:cNvPr>
          <p:cNvSpPr txBox="1"/>
          <p:nvPr/>
        </p:nvSpPr>
        <p:spPr>
          <a:xfrm rot="19119041">
            <a:off x="5867285" y="3566071"/>
            <a:ext cx="2027783" cy="707886"/>
          </a:xfrm>
          <a:prstGeom prst="rect">
            <a:avLst/>
          </a:prstGeom>
          <a:solidFill>
            <a:srgbClr val="FFFFFF">
              <a:alpha val="65098"/>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15 x 15 x 30 cm</a:t>
            </a:r>
            <a:r>
              <a:rPr kumimoji="0" lang="en-US" sz="2000" b="0" i="0" u="none" strike="noStrike" kern="1200" cap="none" spc="0" normalizeH="0" baseline="30000" noProof="0" dirty="0">
                <a:ln>
                  <a:noFill/>
                </a:ln>
                <a:solidFill>
                  <a:prstClr val="black"/>
                </a:solidFill>
                <a:effectLst/>
                <a:uLnTx/>
                <a:uFillTx/>
                <a:latin typeface="Calibri" panose="020F0502020204030204"/>
                <a:ea typeface="+mn-ea"/>
                <a:cs typeface="+mn-cs"/>
              </a:rPr>
              <a:t>3</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PMMA target</a:t>
            </a:r>
            <a:endPar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4" name="Straight Arrow Connector 9">
            <a:extLst>
              <a:ext uri="{FF2B5EF4-FFF2-40B4-BE49-F238E27FC236}">
                <a16:creationId xmlns:a16="http://schemas.microsoft.com/office/drawing/2014/main" id="{32586D08-0EFD-BF6E-31B4-451F28063C0C}"/>
              </a:ext>
            </a:extLst>
          </p:cNvPr>
          <p:cNvCxnSpPr>
            <a:cxnSpLocks/>
          </p:cNvCxnSpPr>
          <p:nvPr/>
        </p:nvCxnSpPr>
        <p:spPr>
          <a:xfrm>
            <a:off x="3701143" y="2847376"/>
            <a:ext cx="1506446" cy="360281"/>
          </a:xfrm>
          <a:prstGeom prst="straightConnector1">
            <a:avLst/>
          </a:prstGeom>
          <a:ln w="57150">
            <a:solidFill>
              <a:schemeClr val="bg1">
                <a:alpha val="74902"/>
              </a:schemeClr>
            </a:solidFill>
            <a:tailEnd type="triangle"/>
          </a:ln>
          <a:effectLst>
            <a:outerShdw blurRad="63500" sx="102000" sy="102000" algn="ctr" rotWithShape="0">
              <a:prstClr val="black">
                <a:alpha val="40000"/>
              </a:prstClr>
            </a:outerShdw>
          </a:effectLst>
        </p:spPr>
        <p:style>
          <a:lnRef idx="1">
            <a:schemeClr val="dk1"/>
          </a:lnRef>
          <a:fillRef idx="0">
            <a:schemeClr val="dk1"/>
          </a:fillRef>
          <a:effectRef idx="0">
            <a:schemeClr val="dk1"/>
          </a:effectRef>
          <a:fontRef idx="minor">
            <a:schemeClr val="tx1"/>
          </a:fontRef>
        </p:style>
      </p:cxnSp>
      <p:pic>
        <p:nvPicPr>
          <p:cNvPr id="15" name="Immagine 32">
            <a:extLst>
              <a:ext uri="{FF2B5EF4-FFF2-40B4-BE49-F238E27FC236}">
                <a16:creationId xmlns:a16="http://schemas.microsoft.com/office/drawing/2014/main" id="{9BFC2F51-1EDE-959F-20F3-A396FD44C55F}"/>
              </a:ext>
            </a:extLst>
          </p:cNvPr>
          <p:cNvPicPr>
            <a:picLocks noChangeAspect="1"/>
          </p:cNvPicPr>
          <p:nvPr/>
        </p:nvPicPr>
        <p:blipFill>
          <a:blip r:embed="rId5"/>
          <a:stretch>
            <a:fillRect/>
          </a:stretch>
        </p:blipFill>
        <p:spPr>
          <a:xfrm>
            <a:off x="4207513" y="889157"/>
            <a:ext cx="599127" cy="599128"/>
          </a:xfrm>
          <a:prstGeom prst="rect">
            <a:avLst/>
          </a:prstGeom>
        </p:spPr>
      </p:pic>
      <p:sp>
        <p:nvSpPr>
          <p:cNvPr id="20" name="CasellaDiTesto 6">
            <a:extLst>
              <a:ext uri="{FF2B5EF4-FFF2-40B4-BE49-F238E27FC236}">
                <a16:creationId xmlns:a16="http://schemas.microsoft.com/office/drawing/2014/main" id="{4992DEE1-2926-069E-7CB5-B6B3E4EA0107}"/>
              </a:ext>
            </a:extLst>
          </p:cNvPr>
          <p:cNvSpPr txBox="1"/>
          <p:nvPr/>
        </p:nvSpPr>
        <p:spPr>
          <a:xfrm>
            <a:off x="9640367" y="2413337"/>
            <a:ext cx="1750466" cy="1323439"/>
          </a:xfrm>
          <a:prstGeom prst="rect">
            <a:avLst/>
          </a:prstGeom>
          <a:solidFill>
            <a:srgbClr val="FFFFFF">
              <a:alpha val="65098"/>
            </a:srgb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Calibri"/>
              </a:rPr>
              <a:t>LGAD</a:t>
            </a:r>
            <a:r>
              <a:rPr kumimoji="0" lang="it-IT" sz="2000" b="0" i="0" u="none" strike="noStrike" kern="1200" cap="none" spc="0" normalizeH="0" baseline="30000" noProof="0" dirty="0">
                <a:ln>
                  <a:noFill/>
                </a:ln>
                <a:solidFill>
                  <a:prstClr val="black"/>
                </a:solidFill>
                <a:effectLst/>
                <a:uLnTx/>
                <a:uFillTx/>
                <a:latin typeface="Calibri" panose="020F0502020204030204"/>
                <a:ea typeface="+mn-ea"/>
                <a:cs typeface="Calibri"/>
              </a:rPr>
              <a:t>1</a:t>
            </a: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Calibri"/>
              </a:rPr>
              <a:t> silicon </a:t>
            </a:r>
            <a:r>
              <a:rPr kumimoji="0" lang="it-IT" sz="2000" b="0" i="0" u="none" strike="noStrike" kern="1200" cap="none" spc="0" normalizeH="0" baseline="0" noProof="0" dirty="0" err="1">
                <a:ln>
                  <a:noFill/>
                </a:ln>
                <a:solidFill>
                  <a:prstClr val="black"/>
                </a:solidFill>
                <a:effectLst/>
                <a:uLnTx/>
                <a:uFillTx/>
                <a:latin typeface="Calibri" panose="020F0502020204030204"/>
                <a:ea typeface="+mn-ea"/>
                <a:cs typeface="Calibri"/>
              </a:rPr>
              <a:t>sensor</a:t>
            </a: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Calibri"/>
              </a:rPr>
              <a:t> 8 strip + fast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Calibri"/>
              </a:rPr>
              <a:t>amplifier</a:t>
            </a: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Calibri"/>
              </a:rPr>
              <a:t> board</a:t>
            </a:r>
            <a:endPar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1" name="Picture 11">
            <a:extLst>
              <a:ext uri="{FF2B5EF4-FFF2-40B4-BE49-F238E27FC236}">
                <a16:creationId xmlns:a16="http://schemas.microsoft.com/office/drawing/2014/main" id="{DF4E1FC1-C0D8-D267-860C-A2AC26362E73}"/>
              </a:ext>
            </a:extLst>
          </p:cNvPr>
          <p:cNvPicPr>
            <a:picLocks noChangeAspect="1" noChangeArrowheads="1"/>
          </p:cNvPicPr>
          <p:nvPr/>
        </p:nvPicPr>
        <p:blipFill>
          <a:blip r:embed="rId6">
            <a:clrChange>
              <a:clrFrom>
                <a:srgbClr val="EDEDED"/>
              </a:clrFrom>
              <a:clrTo>
                <a:srgbClr val="EDEDED">
                  <a:alpha val="0"/>
                </a:srgbClr>
              </a:clrTo>
            </a:clrChange>
          </a:blip>
          <a:stretch>
            <a:fillRect/>
          </a:stretch>
        </p:blipFill>
        <p:spPr bwMode="auto">
          <a:xfrm>
            <a:off x="11037790" y="2248250"/>
            <a:ext cx="599126" cy="599126"/>
          </a:xfrm>
          <a:prstGeom prst="rect">
            <a:avLst/>
          </a:prstGeom>
          <a:noFill/>
          <a:ln w="9525">
            <a:noFill/>
            <a:miter lim="800000"/>
            <a:headEnd/>
            <a:tailEnd/>
          </a:ln>
          <a:effectLst/>
        </p:spPr>
      </p:pic>
      <p:sp>
        <p:nvSpPr>
          <p:cNvPr id="3" name="CasellaDiTesto 6">
            <a:extLst>
              <a:ext uri="{FF2B5EF4-FFF2-40B4-BE49-F238E27FC236}">
                <a16:creationId xmlns:a16="http://schemas.microsoft.com/office/drawing/2014/main" id="{33FED1B7-2081-DF00-D507-E8EE308CC55B}"/>
              </a:ext>
            </a:extLst>
          </p:cNvPr>
          <p:cNvSpPr txBox="1"/>
          <p:nvPr/>
        </p:nvSpPr>
        <p:spPr>
          <a:xfrm>
            <a:off x="5886220" y="735278"/>
            <a:ext cx="2908028" cy="830997"/>
          </a:xfrm>
          <a:prstGeom prst="rect">
            <a:avLst/>
          </a:prstGeom>
          <a:solidFill>
            <a:srgbClr val="FFFFFF">
              <a:alpha val="65098"/>
            </a:srgb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Calibri"/>
              </a:rPr>
              <a:t>About 2.9-6.6 E7 irradiated protons</a:t>
            </a:r>
            <a:endParaRPr kumimoji="0" lang="it-IT" sz="2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egnaposto piè di pagina 6">
            <a:extLst>
              <a:ext uri="{FF2B5EF4-FFF2-40B4-BE49-F238E27FC236}">
                <a16:creationId xmlns:a16="http://schemas.microsoft.com/office/drawing/2014/main" id="{F5148DE6-5498-9471-D647-38043E6B3A7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francesco.pennazio@to.infn.it</a:t>
            </a:r>
          </a:p>
        </p:txBody>
      </p:sp>
      <p:sp>
        <p:nvSpPr>
          <p:cNvPr id="8" name="CasellaDiTesto 7">
            <a:extLst>
              <a:ext uri="{FF2B5EF4-FFF2-40B4-BE49-F238E27FC236}">
                <a16:creationId xmlns:a16="http://schemas.microsoft.com/office/drawing/2014/main" id="{FA6FD46F-64AF-707C-8340-292C13134E1D}"/>
              </a:ext>
            </a:extLst>
          </p:cNvPr>
          <p:cNvSpPr txBox="1"/>
          <p:nvPr/>
        </p:nvSpPr>
        <p:spPr>
          <a:xfrm>
            <a:off x="2546417" y="2529493"/>
            <a:ext cx="789889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9600" b="1" i="0" u="none" strike="noStrike" kern="1200" cap="none" spc="0" normalizeH="0" baseline="0" noProof="0" dirty="0">
                <a:ln w="57150">
                  <a:solidFill>
                    <a:prstClr val="black"/>
                  </a:solidFill>
                </a:ln>
                <a:solidFill>
                  <a:prstClr val="white"/>
                </a:solidFill>
                <a:effectLst>
                  <a:outerShdw blurRad="38100" dist="19050" dir="2700000" algn="tl" rotWithShape="0">
                    <a:prstClr val="black">
                      <a:alpha val="40000"/>
                    </a:prstClr>
                  </a:outerShdw>
                </a:effectLst>
                <a:uLnTx/>
                <a:uFillTx/>
                <a:latin typeface="Arial Narrow" panose="020B0606020202030204" pitchFamily="34" charset="0"/>
                <a:ea typeface="+mn-ea"/>
                <a:cs typeface="+mn-cs"/>
              </a:rPr>
              <a:t>EXPECTATION</a:t>
            </a:r>
            <a:endParaRPr kumimoji="0" lang="en-GB" sz="9600" b="1" i="0" u="none" strike="noStrike" kern="1200" cap="none" spc="0" normalizeH="0" baseline="0" noProof="0" dirty="0">
              <a:ln w="57150">
                <a:solidFill>
                  <a:prstClr val="black"/>
                </a:solidFill>
              </a:ln>
              <a:solidFill>
                <a:prstClr val="white"/>
              </a:solidFill>
              <a:effectLst/>
              <a:uLnTx/>
              <a:uFillTx/>
              <a:latin typeface="Arial Narrow" panose="020B0606020202030204" pitchFamily="34" charset="0"/>
              <a:ea typeface="+mn-ea"/>
              <a:cs typeface="+mn-cs"/>
            </a:endParaRPr>
          </a:p>
        </p:txBody>
      </p:sp>
      <p:sp>
        <p:nvSpPr>
          <p:cNvPr id="9" name="CasellaDiTesto 8">
            <a:extLst>
              <a:ext uri="{FF2B5EF4-FFF2-40B4-BE49-F238E27FC236}">
                <a16:creationId xmlns:a16="http://schemas.microsoft.com/office/drawing/2014/main" id="{5E3ACFF8-E735-303F-5C49-70EA645DB6FF}"/>
              </a:ext>
            </a:extLst>
          </p:cNvPr>
          <p:cNvSpPr txBox="1"/>
          <p:nvPr/>
        </p:nvSpPr>
        <p:spPr>
          <a:xfrm>
            <a:off x="8706363" y="6228767"/>
            <a:ext cx="347789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en-GB" sz="1400" b="0" i="0" u="none" strike="noStrike" kern="1200" cap="none" spc="0" normalizeH="0" baseline="0" noProof="0" dirty="0" err="1">
                <a:ln>
                  <a:noFill/>
                </a:ln>
                <a:solidFill>
                  <a:prstClr val="black"/>
                </a:solidFill>
                <a:effectLst/>
                <a:uLnTx/>
                <a:uFillTx/>
                <a:latin typeface="Calibri" panose="020F0502020204030204"/>
                <a:ea typeface="+mn-ea"/>
                <a:cs typeface="+mn-cs"/>
              </a:rPr>
              <a:t>Cartiglia</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 N., et al. "LGAD designs for future particle trackers." </a:t>
            </a:r>
            <a:r>
              <a:rPr kumimoji="0" lang="en-GB" sz="1400" b="0" i="1" u="none" strike="noStrike" kern="1200" cap="none" spc="0" normalizeH="0" baseline="0" noProof="0" dirty="0">
                <a:ln>
                  <a:noFill/>
                </a:ln>
                <a:solidFill>
                  <a:prstClr val="black"/>
                </a:solidFill>
                <a:effectLst/>
                <a:uLnTx/>
                <a:uFillTx/>
                <a:latin typeface="Calibri" panose="020F0502020204030204"/>
                <a:ea typeface="+mn-ea"/>
                <a:cs typeface="+mn-cs"/>
              </a:rPr>
              <a:t>NIM A </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979 (2020)</a:t>
            </a:r>
          </a:p>
        </p:txBody>
      </p:sp>
    </p:spTree>
    <p:extLst>
      <p:ext uri="{BB962C8B-B14F-4D97-AF65-F5344CB8AC3E}">
        <p14:creationId xmlns:p14="http://schemas.microsoft.com/office/powerpoint/2010/main" val="2542957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E7D64EC-CF6C-6470-8DD7-642236A78CA9}"/>
              </a:ext>
            </a:extLst>
          </p:cNvPr>
          <p:cNvSpPr>
            <a:spLocks noGrp="1"/>
          </p:cNvSpPr>
          <p:nvPr>
            <p:ph type="title"/>
          </p:nvPr>
        </p:nvSpPr>
        <p:spPr/>
        <p:txBody>
          <a:bodyPr/>
          <a:lstStyle/>
          <a:p>
            <a:r>
              <a:rPr lang="en-GB"/>
              <a:t>Experimental setup</a:t>
            </a:r>
          </a:p>
        </p:txBody>
      </p:sp>
      <p:pic>
        <p:nvPicPr>
          <p:cNvPr id="5" name="Segnaposto contenuto 4" descr="Immagine che contiene interno, muro&#10;&#10;Descrizione generata automaticamente">
            <a:extLst>
              <a:ext uri="{FF2B5EF4-FFF2-40B4-BE49-F238E27FC236}">
                <a16:creationId xmlns:a16="http://schemas.microsoft.com/office/drawing/2014/main" id="{69BEFC4F-0EC8-EC57-9ADE-F2FD0670EBC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8071" b="8071"/>
          <a:stretch/>
        </p:blipFill>
        <p:spPr>
          <a:xfrm>
            <a:off x="6450149" y="1809252"/>
            <a:ext cx="5059680" cy="3794760"/>
          </a:xfrm>
        </p:spPr>
      </p:pic>
      <p:pic>
        <p:nvPicPr>
          <p:cNvPr id="7" name="Immagine 6" descr="Immagine che contiene testo, interno, muro, arte&#10;&#10;Descrizione generata automaticamente">
            <a:extLst>
              <a:ext uri="{FF2B5EF4-FFF2-40B4-BE49-F238E27FC236}">
                <a16:creationId xmlns:a16="http://schemas.microsoft.com/office/drawing/2014/main" id="{73DACCE4-B21E-55A3-1F9B-62E2F2FB68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230" y="1809252"/>
            <a:ext cx="5059680" cy="3794760"/>
          </a:xfrm>
          <a:prstGeom prst="rect">
            <a:avLst/>
          </a:prstGeom>
        </p:spPr>
      </p:pic>
      <p:sp>
        <p:nvSpPr>
          <p:cNvPr id="8" name="CasellaDiTesto 6">
            <a:extLst>
              <a:ext uri="{FF2B5EF4-FFF2-40B4-BE49-F238E27FC236}">
                <a16:creationId xmlns:a16="http://schemas.microsoft.com/office/drawing/2014/main" id="{E597D9E4-ACD7-544B-C388-39A149892455}"/>
              </a:ext>
            </a:extLst>
          </p:cNvPr>
          <p:cNvSpPr txBox="1"/>
          <p:nvPr/>
        </p:nvSpPr>
        <p:spPr>
          <a:xfrm>
            <a:off x="9599160" y="2500423"/>
            <a:ext cx="1750466" cy="1077218"/>
          </a:xfrm>
          <a:prstGeom prst="rect">
            <a:avLst/>
          </a:prstGeom>
          <a:solidFill>
            <a:srgbClr val="FFFFFF">
              <a:alpha val="65098"/>
            </a:srgb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a:ln>
                  <a:noFill/>
                </a:ln>
                <a:solidFill>
                  <a:prstClr val="black"/>
                </a:solidFill>
                <a:effectLst/>
                <a:uLnTx/>
                <a:uFillTx/>
                <a:latin typeface="Calibri" panose="020F0502020204030204"/>
                <a:ea typeface="+mn-ea"/>
                <a:cs typeface="Calibri"/>
              </a:rPr>
              <a:t>LGAD silicon </a:t>
            </a:r>
            <a:r>
              <a:rPr kumimoji="0" lang="it-IT" sz="1600" b="0" i="0" u="none" strike="noStrike" kern="1200" cap="none" spc="0" normalizeH="0" baseline="0" noProof="0" err="1">
                <a:ln>
                  <a:noFill/>
                </a:ln>
                <a:solidFill>
                  <a:prstClr val="black"/>
                </a:solidFill>
                <a:effectLst/>
                <a:uLnTx/>
                <a:uFillTx/>
                <a:latin typeface="Calibri" panose="020F0502020204030204"/>
                <a:ea typeface="+mn-ea"/>
                <a:cs typeface="Calibri"/>
              </a:rPr>
              <a:t>sensor</a:t>
            </a:r>
            <a:r>
              <a:rPr kumimoji="0" lang="it-IT" sz="1600" b="0" i="0" u="none" strike="noStrike" kern="1200" cap="none" spc="0" normalizeH="0" baseline="0" noProof="0">
                <a:ln>
                  <a:noFill/>
                </a:ln>
                <a:solidFill>
                  <a:prstClr val="black"/>
                </a:solidFill>
                <a:effectLst/>
                <a:uLnTx/>
                <a:uFillTx/>
                <a:latin typeface="Calibri" panose="020F0502020204030204"/>
                <a:ea typeface="+mn-ea"/>
                <a:cs typeface="Calibri"/>
              </a:rPr>
              <a:t> 5 strip + fast </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Calibri"/>
              </a:rPr>
              <a:t>amplifier</a:t>
            </a:r>
            <a:r>
              <a:rPr kumimoji="0" lang="it-IT" sz="1600" b="0" i="0" u="none" strike="noStrike" kern="1200" cap="none" spc="0" normalizeH="0" baseline="0" noProof="0">
                <a:ln>
                  <a:noFill/>
                </a:ln>
                <a:solidFill>
                  <a:prstClr val="black"/>
                </a:solidFill>
                <a:effectLst/>
                <a:uLnTx/>
                <a:uFillTx/>
                <a:latin typeface="Calibri" panose="020F0502020204030204"/>
                <a:ea typeface="+mn-ea"/>
                <a:cs typeface="Calibri"/>
              </a:rPr>
              <a:t> board</a:t>
            </a:r>
            <a:endParaRPr kumimoji="0" lang="it-IT"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11">
            <a:extLst>
              <a:ext uri="{FF2B5EF4-FFF2-40B4-BE49-F238E27FC236}">
                <a16:creationId xmlns:a16="http://schemas.microsoft.com/office/drawing/2014/main" id="{BB1ED02F-20FA-B385-87DF-21096D2D27F2}"/>
              </a:ext>
            </a:extLst>
          </p:cNvPr>
          <p:cNvPicPr>
            <a:picLocks noChangeAspect="1" noChangeArrowheads="1"/>
          </p:cNvPicPr>
          <p:nvPr/>
        </p:nvPicPr>
        <p:blipFill>
          <a:blip r:embed="rId4">
            <a:clrChange>
              <a:clrFrom>
                <a:srgbClr val="EDEDED"/>
              </a:clrFrom>
              <a:clrTo>
                <a:srgbClr val="EDEDED">
                  <a:alpha val="0"/>
                </a:srgbClr>
              </a:clrTo>
            </a:clrChange>
          </a:blip>
          <a:stretch>
            <a:fillRect/>
          </a:stretch>
        </p:blipFill>
        <p:spPr bwMode="auto">
          <a:xfrm>
            <a:off x="10691242" y="3022568"/>
            <a:ext cx="599126" cy="599126"/>
          </a:xfrm>
          <a:prstGeom prst="rect">
            <a:avLst/>
          </a:prstGeom>
          <a:noFill/>
          <a:ln w="9525">
            <a:noFill/>
            <a:miter lim="800000"/>
            <a:headEnd/>
            <a:tailEnd/>
          </a:ln>
          <a:effectLst/>
        </p:spPr>
      </p:pic>
      <p:sp>
        <p:nvSpPr>
          <p:cNvPr id="10" name="TextBox 5">
            <a:extLst>
              <a:ext uri="{FF2B5EF4-FFF2-40B4-BE49-F238E27FC236}">
                <a16:creationId xmlns:a16="http://schemas.microsoft.com/office/drawing/2014/main" id="{C0B757C9-0438-445C-1ECC-3FA36312A974}"/>
              </a:ext>
            </a:extLst>
          </p:cNvPr>
          <p:cNvSpPr txBox="1"/>
          <p:nvPr/>
        </p:nvSpPr>
        <p:spPr>
          <a:xfrm>
            <a:off x="4768315" y="749536"/>
            <a:ext cx="2670429" cy="1015663"/>
          </a:xfrm>
          <a:prstGeom prst="rect">
            <a:avLst/>
          </a:prstGeom>
          <a:solidFill>
            <a:srgbClr val="FFFFFF">
              <a:alpha val="65098"/>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2 x MERLINO detectors in seven different positions</a:t>
            </a:r>
            <a:endParaRPr kumimoji="0" lang="it-IT"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Immagine 32">
            <a:extLst>
              <a:ext uri="{FF2B5EF4-FFF2-40B4-BE49-F238E27FC236}">
                <a16:creationId xmlns:a16="http://schemas.microsoft.com/office/drawing/2014/main" id="{FD0FCEEA-63CA-21EB-50E8-59F880A7DC51}"/>
              </a:ext>
            </a:extLst>
          </p:cNvPr>
          <p:cNvPicPr>
            <a:picLocks noChangeAspect="1"/>
          </p:cNvPicPr>
          <p:nvPr/>
        </p:nvPicPr>
        <p:blipFill>
          <a:blip r:embed="rId5"/>
          <a:stretch>
            <a:fillRect/>
          </a:stretch>
        </p:blipFill>
        <p:spPr>
          <a:xfrm>
            <a:off x="6641440" y="1132820"/>
            <a:ext cx="599127" cy="599128"/>
          </a:xfrm>
          <a:prstGeom prst="rect">
            <a:avLst/>
          </a:prstGeom>
        </p:spPr>
      </p:pic>
      <p:cxnSp>
        <p:nvCxnSpPr>
          <p:cNvPr id="12" name="Straight Arrow Connector 9">
            <a:extLst>
              <a:ext uri="{FF2B5EF4-FFF2-40B4-BE49-F238E27FC236}">
                <a16:creationId xmlns:a16="http://schemas.microsoft.com/office/drawing/2014/main" id="{312069D0-DC32-370A-C326-B4FE13118FB7}"/>
              </a:ext>
            </a:extLst>
          </p:cNvPr>
          <p:cNvCxnSpPr>
            <a:cxnSpLocks/>
          </p:cNvCxnSpPr>
          <p:nvPr/>
        </p:nvCxnSpPr>
        <p:spPr>
          <a:xfrm>
            <a:off x="4001838" y="2312925"/>
            <a:ext cx="1133179" cy="633475"/>
          </a:xfrm>
          <a:prstGeom prst="straightConnector1">
            <a:avLst/>
          </a:prstGeom>
          <a:ln w="57150">
            <a:solidFill>
              <a:schemeClr val="bg2">
                <a:lumMod val="50000"/>
                <a:alpha val="74902"/>
              </a:schemeClr>
            </a:solidFill>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9">
            <a:extLst>
              <a:ext uri="{FF2B5EF4-FFF2-40B4-BE49-F238E27FC236}">
                <a16:creationId xmlns:a16="http://schemas.microsoft.com/office/drawing/2014/main" id="{1AC5145C-5D82-7C1F-FABC-3ECB98EA4856}"/>
              </a:ext>
            </a:extLst>
          </p:cNvPr>
          <p:cNvCxnSpPr>
            <a:cxnSpLocks/>
            <a:stCxn id="10" idx="2"/>
          </p:cNvCxnSpPr>
          <p:nvPr/>
        </p:nvCxnSpPr>
        <p:spPr>
          <a:xfrm flipH="1">
            <a:off x="4807062" y="1765199"/>
            <a:ext cx="1296468" cy="1515030"/>
          </a:xfrm>
          <a:prstGeom prst="straightConnector1">
            <a:avLst/>
          </a:prstGeom>
          <a:ln w="57150">
            <a:solidFill>
              <a:schemeClr val="bg1">
                <a:alpha val="74902"/>
              </a:schemeClr>
            </a:solidFill>
            <a:tailEnd type="triangle"/>
          </a:ln>
          <a:effectLst>
            <a:outerShdw blurRad="63500" sx="102000" sy="102000" algn="ctr"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14" name="Straight Arrow Connector 9">
            <a:extLst>
              <a:ext uri="{FF2B5EF4-FFF2-40B4-BE49-F238E27FC236}">
                <a16:creationId xmlns:a16="http://schemas.microsoft.com/office/drawing/2014/main" id="{CE060858-274B-AAB3-AA32-0DD4F0849300}"/>
              </a:ext>
            </a:extLst>
          </p:cNvPr>
          <p:cNvCxnSpPr>
            <a:cxnSpLocks/>
            <a:stCxn id="10" idx="2"/>
          </p:cNvCxnSpPr>
          <p:nvPr/>
        </p:nvCxnSpPr>
        <p:spPr>
          <a:xfrm>
            <a:off x="6103530" y="1765199"/>
            <a:ext cx="827328" cy="1097668"/>
          </a:xfrm>
          <a:prstGeom prst="straightConnector1">
            <a:avLst/>
          </a:prstGeom>
          <a:ln w="57150">
            <a:solidFill>
              <a:schemeClr val="bg1">
                <a:alpha val="74902"/>
              </a:schemeClr>
            </a:solidFill>
            <a:tailEnd type="triangle"/>
          </a:ln>
          <a:effectLst>
            <a:outerShdw blurRad="63500" sx="102000" sy="102000" algn="ctr"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15" name="Straight Arrow Connector 9">
            <a:extLst>
              <a:ext uri="{FF2B5EF4-FFF2-40B4-BE49-F238E27FC236}">
                <a16:creationId xmlns:a16="http://schemas.microsoft.com/office/drawing/2014/main" id="{B2F0B232-FEF4-DD64-B882-2909BF02D7B7}"/>
              </a:ext>
            </a:extLst>
          </p:cNvPr>
          <p:cNvCxnSpPr>
            <a:cxnSpLocks/>
            <a:stCxn id="10" idx="2"/>
          </p:cNvCxnSpPr>
          <p:nvPr/>
        </p:nvCxnSpPr>
        <p:spPr>
          <a:xfrm>
            <a:off x="6103530" y="1765199"/>
            <a:ext cx="2314755" cy="353887"/>
          </a:xfrm>
          <a:prstGeom prst="straightConnector1">
            <a:avLst/>
          </a:prstGeom>
          <a:ln w="57150">
            <a:solidFill>
              <a:schemeClr val="bg1">
                <a:alpha val="74902"/>
              </a:schemeClr>
            </a:solidFill>
            <a:tailEnd type="triangle"/>
          </a:ln>
          <a:effectLst>
            <a:outerShdw blurRad="63500" sx="102000" sy="102000" algn="ctr"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21" name="Straight Arrow Connector 9">
            <a:extLst>
              <a:ext uri="{FF2B5EF4-FFF2-40B4-BE49-F238E27FC236}">
                <a16:creationId xmlns:a16="http://schemas.microsoft.com/office/drawing/2014/main" id="{43E8A0EB-04DB-4DB1-3747-9987AD25A064}"/>
              </a:ext>
            </a:extLst>
          </p:cNvPr>
          <p:cNvCxnSpPr>
            <a:cxnSpLocks/>
            <a:stCxn id="10" idx="2"/>
          </p:cNvCxnSpPr>
          <p:nvPr/>
        </p:nvCxnSpPr>
        <p:spPr>
          <a:xfrm flipH="1">
            <a:off x="3227070" y="1765199"/>
            <a:ext cx="2876460" cy="757515"/>
          </a:xfrm>
          <a:prstGeom prst="straightConnector1">
            <a:avLst/>
          </a:prstGeom>
          <a:ln w="57150">
            <a:solidFill>
              <a:schemeClr val="bg1">
                <a:alpha val="74902"/>
              </a:schemeClr>
            </a:solidFill>
            <a:tailEnd type="triangle"/>
          </a:ln>
          <a:effectLst>
            <a:outerShdw blurRad="63500" sx="102000" sy="102000" algn="ctr"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25" name="CasellaDiTesto 6">
            <a:extLst>
              <a:ext uri="{FF2B5EF4-FFF2-40B4-BE49-F238E27FC236}">
                <a16:creationId xmlns:a16="http://schemas.microsoft.com/office/drawing/2014/main" id="{E504AA34-4F00-EA0F-3D31-D568F2541F40}"/>
              </a:ext>
            </a:extLst>
          </p:cNvPr>
          <p:cNvSpPr txBox="1"/>
          <p:nvPr/>
        </p:nvSpPr>
        <p:spPr>
          <a:xfrm rot="5400000">
            <a:off x="10655851" y="4353386"/>
            <a:ext cx="1387550" cy="369332"/>
          </a:xfrm>
          <a:prstGeom prst="rect">
            <a:avLst/>
          </a:prstGeom>
          <a:solidFill>
            <a:srgbClr val="FFFFFF">
              <a:alpha val="65098"/>
            </a:srgb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Calibri"/>
              </a:rPr>
              <a:t>Beam nozzle</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7" name="Immagine 26">
            <a:extLst>
              <a:ext uri="{FF2B5EF4-FFF2-40B4-BE49-F238E27FC236}">
                <a16:creationId xmlns:a16="http://schemas.microsoft.com/office/drawing/2014/main" id="{5E87A708-488A-4FEB-9227-77859FD4534E}"/>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4613925" y="3865343"/>
            <a:ext cx="3061885" cy="2317102"/>
          </a:xfrm>
          <a:prstGeom prst="rect">
            <a:avLst/>
          </a:prstGeom>
          <a:effectLst>
            <a:outerShdw blurRad="63500" sx="102000" sy="102000" algn="ctr" rotWithShape="0">
              <a:prstClr val="black">
                <a:alpha val="40000"/>
              </a:prstClr>
            </a:outerShdw>
          </a:effectLst>
        </p:spPr>
      </p:pic>
      <p:sp>
        <p:nvSpPr>
          <p:cNvPr id="30" name="TextBox 5">
            <a:extLst>
              <a:ext uri="{FF2B5EF4-FFF2-40B4-BE49-F238E27FC236}">
                <a16:creationId xmlns:a16="http://schemas.microsoft.com/office/drawing/2014/main" id="{8D6A2DEC-97B9-4236-F813-10B9DE222EB8}"/>
              </a:ext>
            </a:extLst>
          </p:cNvPr>
          <p:cNvSpPr txBox="1"/>
          <p:nvPr/>
        </p:nvSpPr>
        <p:spPr>
          <a:xfrm>
            <a:off x="3984977" y="5898602"/>
            <a:ext cx="4222046" cy="707886"/>
          </a:xfrm>
          <a:prstGeom prst="rect">
            <a:avLst/>
          </a:prstGeom>
          <a:solidFill>
            <a:srgbClr val="FFFFFF">
              <a:alpha val="65098"/>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CAEN DT5742 DRS-4 based, 8 channels @ 2.5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Gsample</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/s</a:t>
            </a:r>
            <a:endParaRPr kumimoji="0" lang="it-IT"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Segnaposto numero diapositiva 2">
            <a:extLst>
              <a:ext uri="{FF2B5EF4-FFF2-40B4-BE49-F238E27FC236}">
                <a16:creationId xmlns:a16="http://schemas.microsoft.com/office/drawing/2014/main" id="{4395AD21-39EE-628C-2CEA-0EAD86318A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89593-0B1D-4BAB-AEF3-C0D996DC4467}" type="slidenum">
              <a:rPr kumimoji="0" lang="en-GB" sz="1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egnaposto piè di pagina 3">
            <a:extLst>
              <a:ext uri="{FF2B5EF4-FFF2-40B4-BE49-F238E27FC236}">
                <a16:creationId xmlns:a16="http://schemas.microsoft.com/office/drawing/2014/main" id="{EE374011-09EE-72E8-5773-4043CD334F1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francesco.pennazio@to.infn.it</a:t>
            </a:r>
          </a:p>
        </p:txBody>
      </p:sp>
      <p:sp>
        <p:nvSpPr>
          <p:cNvPr id="6" name="CasellaDiTesto 5">
            <a:extLst>
              <a:ext uri="{FF2B5EF4-FFF2-40B4-BE49-F238E27FC236}">
                <a16:creationId xmlns:a16="http://schemas.microsoft.com/office/drawing/2014/main" id="{F8FF09AF-CAB3-5A97-E3B4-19AD08AD7F0C}"/>
              </a:ext>
            </a:extLst>
          </p:cNvPr>
          <p:cNvSpPr txBox="1"/>
          <p:nvPr/>
        </p:nvSpPr>
        <p:spPr>
          <a:xfrm>
            <a:off x="3748925" y="2529493"/>
            <a:ext cx="469415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9600" b="1" i="0" u="none" strike="noStrike" kern="1200" cap="none" spc="0" normalizeH="0" baseline="0" noProof="0" dirty="0">
                <a:ln w="57150">
                  <a:solidFill>
                    <a:prstClr val="black"/>
                  </a:solidFill>
                </a:ln>
                <a:solidFill>
                  <a:prstClr val="white"/>
                </a:solidFill>
                <a:effectLst>
                  <a:outerShdw blurRad="38100" dist="19050" dir="2700000" algn="tl" rotWithShape="0">
                    <a:prstClr val="black">
                      <a:alpha val="40000"/>
                    </a:prstClr>
                  </a:outerShdw>
                </a:effectLst>
                <a:uLnTx/>
                <a:uFillTx/>
                <a:latin typeface="Arial Narrow" panose="020B0606020202030204" pitchFamily="34" charset="0"/>
                <a:ea typeface="+mn-ea"/>
                <a:cs typeface="+mn-cs"/>
              </a:rPr>
              <a:t>REALITY</a:t>
            </a:r>
            <a:endParaRPr kumimoji="0" lang="en-GB" sz="9600" b="1" i="0" u="none" strike="noStrike" kern="1200" cap="none" spc="0" normalizeH="0" baseline="0" noProof="0" dirty="0">
              <a:ln w="57150">
                <a:solidFill>
                  <a:prstClr val="black"/>
                </a:solidFill>
              </a:ln>
              <a:solidFill>
                <a:prstClr val="white"/>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835098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Slide Background">
            <a:extLst>
              <a:ext uri="{FF2B5EF4-FFF2-40B4-BE49-F238E27FC236}">
                <a16:creationId xmlns:a16="http://schemas.microsoft.com/office/drawing/2014/main" id="{958792C8-CDC2-4839-86AD-5627A395A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magine 4">
            <a:extLst>
              <a:ext uri="{FF2B5EF4-FFF2-40B4-BE49-F238E27FC236}">
                <a16:creationId xmlns:a16="http://schemas.microsoft.com/office/drawing/2014/main" id="{83EBF0D5-0060-B3CD-A815-2F34B0B2A2E3}"/>
              </a:ext>
            </a:extLst>
          </p:cNvPr>
          <p:cNvPicPr>
            <a:picLocks noChangeAspect="1"/>
          </p:cNvPicPr>
          <p:nvPr/>
        </p:nvPicPr>
        <p:blipFill rotWithShape="1">
          <a:blip r:embed="rId2">
            <a:extLst>
              <a:ext uri="{28A0092B-C50C-407E-A947-70E740481C1C}">
                <a14:useLocalDpi xmlns:a14="http://schemas.microsoft.com/office/drawing/2010/main" val="0"/>
              </a:ext>
            </a:extLst>
          </a:blip>
          <a:srcRect l="17269" t="21880" r="7880" b="21822"/>
          <a:stretch/>
        </p:blipFill>
        <p:spPr>
          <a:xfrm>
            <a:off x="29980" y="625"/>
            <a:ext cx="9125856" cy="6863813"/>
          </a:xfrm>
          <a:prstGeom prst="rect">
            <a:avLst/>
          </a:prstGeom>
          <a:effectLst>
            <a:outerShdw blurRad="596900" dist="330200" dir="8820000" sx="87000" sy="87000" algn="ctr" rotWithShape="0">
              <a:srgbClr val="000000">
                <a:alpha val="29000"/>
              </a:srgbClr>
            </a:outerShdw>
          </a:effectLst>
        </p:spPr>
      </p:pic>
      <p:sp useBgFill="1">
        <p:nvSpPr>
          <p:cNvPr id="16" name="Rectangle 11">
            <a:extLst>
              <a:ext uri="{FF2B5EF4-FFF2-40B4-BE49-F238E27FC236}">
                <a16:creationId xmlns:a16="http://schemas.microsoft.com/office/drawing/2014/main" id="{86247B4D-AF5F-47E0-A726-02F7414AC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1134" y="0"/>
            <a:ext cx="4150865" cy="6858000"/>
          </a:xfrm>
          <a:prstGeom prst="rect">
            <a:avLst/>
          </a:prstGeom>
          <a:ln>
            <a:noFill/>
          </a:ln>
          <a:effectLst>
            <a:outerShdw blurRad="596900" dist="330200" dir="8820000" sx="87000" sy="87000" algn="t" rotWithShape="0">
              <a:srgbClr val="000000">
                <a:alpha val="2666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B159F68C-6477-9A93-D9D3-D93F0FF3BE72}"/>
              </a:ext>
            </a:extLst>
          </p:cNvPr>
          <p:cNvSpPr>
            <a:spLocks noGrp="1"/>
          </p:cNvSpPr>
          <p:nvPr>
            <p:ph type="ctrTitle"/>
          </p:nvPr>
        </p:nvSpPr>
        <p:spPr>
          <a:xfrm>
            <a:off x="8484742" y="699248"/>
            <a:ext cx="3272804" cy="3466352"/>
          </a:xfrm>
        </p:spPr>
        <p:txBody>
          <a:bodyPr anchor="t">
            <a:normAutofit/>
          </a:bodyPr>
          <a:lstStyle/>
          <a:p>
            <a:pPr algn="l"/>
            <a:r>
              <a:rPr lang="en-GB" sz="3600" dirty="0">
                <a:latin typeface="Times New Roman" panose="02020603050405020304" pitchFamily="18" charset="0"/>
                <a:cs typeface="Times New Roman" panose="02020603050405020304" pitchFamily="18" charset="0"/>
              </a:rPr>
              <a:t>Part I:</a:t>
            </a:r>
            <a:br>
              <a:rPr lang="en-GB" sz="3600" dirty="0">
                <a:latin typeface="Times New Roman" panose="02020603050405020304" pitchFamily="18" charset="0"/>
                <a:cs typeface="Times New Roman" panose="02020603050405020304" pitchFamily="18" charset="0"/>
              </a:rPr>
            </a:br>
            <a:r>
              <a:rPr lang="en-GB" sz="3600" dirty="0">
                <a:latin typeface="Times New Roman" panose="02020603050405020304" pitchFamily="18" charset="0"/>
                <a:cs typeface="Times New Roman" panose="02020603050405020304" pitchFamily="18" charset="0"/>
              </a:rPr>
              <a:t>Preliminary results of stopping power measurement</a:t>
            </a:r>
          </a:p>
        </p:txBody>
      </p:sp>
      <p:sp useBgFill="1">
        <p:nvSpPr>
          <p:cNvPr id="14" name="Rectangle 13">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1136" y="5486401"/>
            <a:ext cx="4150863" cy="1378037"/>
          </a:xfrm>
          <a:prstGeom prst="rect">
            <a:avLst/>
          </a:prstGeom>
          <a:ln>
            <a:noFill/>
          </a:ln>
          <a:effectLst>
            <a:outerShdw blurRad="254000" dist="25400" dir="14760000" sx="91000" sy="91000" algn="t"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ottotitolo 2">
            <a:extLst>
              <a:ext uri="{FF2B5EF4-FFF2-40B4-BE49-F238E27FC236}">
                <a16:creationId xmlns:a16="http://schemas.microsoft.com/office/drawing/2014/main" id="{2DF95BA7-FCA4-3FB8-799F-4C7D3622EA13}"/>
              </a:ext>
            </a:extLst>
          </p:cNvPr>
          <p:cNvSpPr>
            <a:spLocks noGrp="1"/>
          </p:cNvSpPr>
          <p:nvPr>
            <p:ph type="subTitle" idx="1"/>
          </p:nvPr>
        </p:nvSpPr>
        <p:spPr>
          <a:xfrm>
            <a:off x="8484742" y="5703799"/>
            <a:ext cx="3272803" cy="943241"/>
          </a:xfrm>
        </p:spPr>
        <p:txBody>
          <a:bodyPr anchor="ctr">
            <a:normAutofit/>
          </a:bodyPr>
          <a:lstStyle/>
          <a:p>
            <a:pPr algn="l"/>
            <a:r>
              <a:rPr lang="it-IT" sz="700" dirty="0" err="1"/>
              <a:t>Generated</a:t>
            </a:r>
            <a:r>
              <a:rPr lang="it-IT" sz="700" dirty="0"/>
              <a:t> with AI ∙ 7 novembre 2023 alle ore 3:28 PM </a:t>
            </a:r>
            <a:r>
              <a:rPr lang="en-GB" sz="700" dirty="0"/>
              <a:t>https://www.bing.com/images/create/a-stream-of-many-plastic-balls-of-the-same-size/654ac80dd0104208907f59dcbec2b989?id=jzuka84w6HVe%2f1OMaZvcRg%3d%3d&amp;view=detailv2&amp;idpp=genimg</a:t>
            </a:r>
          </a:p>
        </p:txBody>
      </p:sp>
    </p:spTree>
    <p:extLst>
      <p:ext uri="{BB962C8B-B14F-4D97-AF65-F5344CB8AC3E}">
        <p14:creationId xmlns:p14="http://schemas.microsoft.com/office/powerpoint/2010/main" val="42073421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36CAF12-EBEB-E5D6-EBEE-19A3065F79A7}"/>
              </a:ext>
            </a:extLst>
          </p:cNvPr>
          <p:cNvSpPr>
            <a:spLocks noGrp="1"/>
          </p:cNvSpPr>
          <p:nvPr>
            <p:ph type="title"/>
          </p:nvPr>
        </p:nvSpPr>
        <p:spPr/>
        <p:txBody>
          <a:bodyPr>
            <a:normAutofit/>
          </a:bodyPr>
          <a:lstStyle/>
          <a:p>
            <a:r>
              <a:rPr lang="en-GB" dirty="0"/>
              <a:t>Experimental results: parameter optimization with homogeneous target</a:t>
            </a:r>
          </a:p>
        </p:txBody>
      </p:sp>
      <p:pic>
        <p:nvPicPr>
          <p:cNvPr id="5" name="Segnaposto contenuto 4" descr="Immagine che contiene testo, schermata, Policromia, linea&#10;&#10;Descrizione generata automaticamente">
            <a:extLst>
              <a:ext uri="{FF2B5EF4-FFF2-40B4-BE49-F238E27FC236}">
                <a16:creationId xmlns:a16="http://schemas.microsoft.com/office/drawing/2014/main" id="{F1AC47D0-3820-FF5F-38DA-AC2267F88EB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6226" y="1999802"/>
            <a:ext cx="7873448" cy="4803391"/>
          </a:xfrm>
        </p:spPr>
      </p:pic>
      <p:grpSp>
        <p:nvGrpSpPr>
          <p:cNvPr id="18" name="Gruppo 17">
            <a:extLst>
              <a:ext uri="{FF2B5EF4-FFF2-40B4-BE49-F238E27FC236}">
                <a16:creationId xmlns:a16="http://schemas.microsoft.com/office/drawing/2014/main" id="{22E4C3C8-868D-F7C2-E6C1-709BD41BCC9C}"/>
              </a:ext>
            </a:extLst>
          </p:cNvPr>
          <p:cNvGrpSpPr/>
          <p:nvPr/>
        </p:nvGrpSpPr>
        <p:grpSpPr>
          <a:xfrm>
            <a:off x="2179212" y="4837183"/>
            <a:ext cx="10012788" cy="1631216"/>
            <a:chOff x="2179212" y="4933435"/>
            <a:chExt cx="9671602" cy="1631216"/>
          </a:xfrm>
        </p:grpSpPr>
        <p:sp>
          <p:nvSpPr>
            <p:cNvPr id="6" name="Rettangolo 5">
              <a:extLst>
                <a:ext uri="{FF2B5EF4-FFF2-40B4-BE49-F238E27FC236}">
                  <a16:creationId xmlns:a16="http://schemas.microsoft.com/office/drawing/2014/main" id="{728D0050-4AB7-4749-D324-68C0F256AB04}"/>
                </a:ext>
              </a:extLst>
            </p:cNvPr>
            <p:cNvSpPr/>
            <p:nvPr/>
          </p:nvSpPr>
          <p:spPr>
            <a:xfrm>
              <a:off x="2179212" y="5450870"/>
              <a:ext cx="5516217" cy="596347"/>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5">
              <a:extLst>
                <a:ext uri="{FF2B5EF4-FFF2-40B4-BE49-F238E27FC236}">
                  <a16:creationId xmlns:a16="http://schemas.microsoft.com/office/drawing/2014/main" id="{2628FD92-E87B-6828-E5E2-AEC08766E9C2}"/>
                </a:ext>
              </a:extLst>
            </p:cNvPr>
            <p:cNvSpPr txBox="1"/>
            <p:nvPr/>
          </p:nvSpPr>
          <p:spPr>
            <a:xfrm>
              <a:off x="9180385" y="4933435"/>
              <a:ext cx="2670429" cy="1631216"/>
            </a:xfrm>
            <a:prstGeom prst="rect">
              <a:avLst/>
            </a:prstGeom>
            <a:solidFill>
              <a:srgbClr val="FFFFFF">
                <a:alpha val="65098"/>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Large stable region between 500 and 4000 iterations of range reconstruction error &lt; 1 mm</a:t>
              </a:r>
              <a:endParaRPr kumimoji="0" lang="it-IT"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8" name="Straight Arrow Connector 9">
              <a:extLst>
                <a:ext uri="{FF2B5EF4-FFF2-40B4-BE49-F238E27FC236}">
                  <a16:creationId xmlns:a16="http://schemas.microsoft.com/office/drawing/2014/main" id="{6A8A3B35-BF83-3E6D-2E71-DA8175C2F5D4}"/>
                </a:ext>
              </a:extLst>
            </p:cNvPr>
            <p:cNvCxnSpPr>
              <a:cxnSpLocks/>
            </p:cNvCxnSpPr>
            <p:nvPr/>
          </p:nvCxnSpPr>
          <p:spPr>
            <a:xfrm flipH="1">
              <a:off x="7695429" y="5719075"/>
              <a:ext cx="1484956" cy="1"/>
            </a:xfrm>
            <a:prstGeom prst="straightConnector1">
              <a:avLst/>
            </a:prstGeom>
            <a:ln w="57150">
              <a:solidFill>
                <a:schemeClr val="bg1">
                  <a:alpha val="74902"/>
                </a:schemeClr>
              </a:solidFill>
              <a:tailEnd type="triangle"/>
            </a:ln>
            <a:effectLst>
              <a:outerShdw blurRad="63500" sx="102000" sy="102000" algn="ctr" rotWithShape="0">
                <a:prstClr val="black">
                  <a:alpha val="40000"/>
                </a:prstClr>
              </a:outerShdw>
            </a:effectLst>
          </p:spPr>
          <p:style>
            <a:lnRef idx="1">
              <a:schemeClr val="dk1"/>
            </a:lnRef>
            <a:fillRef idx="0">
              <a:schemeClr val="dk1"/>
            </a:fillRef>
            <a:effectRef idx="0">
              <a:schemeClr val="dk1"/>
            </a:effectRef>
            <a:fontRef idx="minor">
              <a:schemeClr val="tx1"/>
            </a:fontRef>
          </p:style>
        </p:cxnSp>
      </p:grpSp>
      <p:sp>
        <p:nvSpPr>
          <p:cNvPr id="15" name="TextBox 5">
            <a:extLst>
              <a:ext uri="{FF2B5EF4-FFF2-40B4-BE49-F238E27FC236}">
                <a16:creationId xmlns:a16="http://schemas.microsoft.com/office/drawing/2014/main" id="{F5FF5D35-8642-073B-D599-614000A60FC7}"/>
              </a:ext>
            </a:extLst>
          </p:cNvPr>
          <p:cNvSpPr txBox="1"/>
          <p:nvPr/>
        </p:nvSpPr>
        <p:spPr>
          <a:xfrm>
            <a:off x="1470995" y="1397923"/>
            <a:ext cx="7873448" cy="1015663"/>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226.9 MeV proton range in PMMA = 28.0 cm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Error in range reconstruction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wrt</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MLEM number of iterations </a:t>
            </a:r>
            <a:b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and post-processing threshold</a:t>
            </a:r>
            <a:endParaRPr kumimoji="0" lang="it-IT"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CasellaDiTesto 15">
            <a:extLst>
              <a:ext uri="{FF2B5EF4-FFF2-40B4-BE49-F238E27FC236}">
                <a16:creationId xmlns:a16="http://schemas.microsoft.com/office/drawing/2014/main" id="{87E8841A-60D1-85FF-E574-A0ACBC9F2042}"/>
              </a:ext>
            </a:extLst>
          </p:cNvPr>
          <p:cNvSpPr txBox="1"/>
          <p:nvPr/>
        </p:nvSpPr>
        <p:spPr>
          <a:xfrm>
            <a:off x="5194271" y="6470413"/>
            <a:ext cx="2775375"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number of MLEM iterations</a:t>
            </a:r>
          </a:p>
        </p:txBody>
      </p:sp>
      <p:sp>
        <p:nvSpPr>
          <p:cNvPr id="17" name="CasellaDiTesto 16">
            <a:extLst>
              <a:ext uri="{FF2B5EF4-FFF2-40B4-BE49-F238E27FC236}">
                <a16:creationId xmlns:a16="http://schemas.microsoft.com/office/drawing/2014/main" id="{9B706608-15C7-2ADB-D82C-3E200E6B9506}"/>
              </a:ext>
            </a:extLst>
          </p:cNvPr>
          <p:cNvSpPr txBox="1"/>
          <p:nvPr/>
        </p:nvSpPr>
        <p:spPr>
          <a:xfrm rot="16200000">
            <a:off x="-521769" y="3368097"/>
            <a:ext cx="2604111"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Post-processing threshold</a:t>
            </a:r>
          </a:p>
        </p:txBody>
      </p:sp>
      <p:sp>
        <p:nvSpPr>
          <p:cNvPr id="3" name="Segnaposto numero diapositiva 2">
            <a:extLst>
              <a:ext uri="{FF2B5EF4-FFF2-40B4-BE49-F238E27FC236}">
                <a16:creationId xmlns:a16="http://schemas.microsoft.com/office/drawing/2014/main" id="{87C7A822-827D-0280-FD99-A975CBDF402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89593-0B1D-4BAB-AEF3-C0D996DC4467}" type="slidenum">
              <a:rPr kumimoji="0" lang="en-GB" sz="1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55829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97D749-A42B-AB7C-CFE8-9D6A0955F4E0}"/>
              </a:ext>
            </a:extLst>
          </p:cNvPr>
          <p:cNvSpPr>
            <a:spLocks noGrp="1"/>
          </p:cNvSpPr>
          <p:nvPr>
            <p:ph type="title"/>
          </p:nvPr>
        </p:nvSpPr>
        <p:spPr/>
        <p:txBody>
          <a:bodyPr/>
          <a:lstStyle/>
          <a:p>
            <a:r>
              <a:rPr lang="en-GB"/>
              <a:t>Experimental reconstruction of proton motion</a:t>
            </a:r>
          </a:p>
        </p:txBody>
      </p:sp>
      <p:grpSp>
        <p:nvGrpSpPr>
          <p:cNvPr id="8" name="Gruppo 7">
            <a:extLst>
              <a:ext uri="{FF2B5EF4-FFF2-40B4-BE49-F238E27FC236}">
                <a16:creationId xmlns:a16="http://schemas.microsoft.com/office/drawing/2014/main" id="{B468A72E-E65A-6F37-8043-880F8EB33B12}"/>
              </a:ext>
            </a:extLst>
          </p:cNvPr>
          <p:cNvGrpSpPr/>
          <p:nvPr/>
        </p:nvGrpSpPr>
        <p:grpSpPr>
          <a:xfrm>
            <a:off x="328776" y="1252330"/>
            <a:ext cx="5767224" cy="3568771"/>
            <a:chOff x="604528" y="1075740"/>
            <a:chExt cx="7885146" cy="4879345"/>
          </a:xfrm>
        </p:grpSpPr>
        <p:pic>
          <p:nvPicPr>
            <p:cNvPr id="5" name="Segnaposto contenuto 4" descr="Immagine che contiene testo, schermata, Policromia, linea&#10;&#10;Descrizione generata automaticamente">
              <a:extLst>
                <a:ext uri="{FF2B5EF4-FFF2-40B4-BE49-F238E27FC236}">
                  <a16:creationId xmlns:a16="http://schemas.microsoft.com/office/drawing/2014/main" id="{E7AB5EC1-1EEB-C131-2639-A99D81C97B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226" y="1075740"/>
              <a:ext cx="7873448" cy="4803390"/>
            </a:xfrm>
            <a:prstGeom prst="rect">
              <a:avLst/>
            </a:prstGeom>
          </p:spPr>
        </p:pic>
        <p:sp>
          <p:nvSpPr>
            <p:cNvPr id="6" name="CasellaDiTesto 5">
              <a:extLst>
                <a:ext uri="{FF2B5EF4-FFF2-40B4-BE49-F238E27FC236}">
                  <a16:creationId xmlns:a16="http://schemas.microsoft.com/office/drawing/2014/main" id="{5D922C81-39F7-CCFF-C43F-40E2C1F5C6B7}"/>
                </a:ext>
              </a:extLst>
            </p:cNvPr>
            <p:cNvSpPr txBox="1"/>
            <p:nvPr/>
          </p:nvSpPr>
          <p:spPr>
            <a:xfrm>
              <a:off x="4676995" y="5585753"/>
              <a:ext cx="2775375"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number of MLEM iterations</a:t>
              </a:r>
            </a:p>
          </p:txBody>
        </p:sp>
        <p:sp>
          <p:nvSpPr>
            <p:cNvPr id="7" name="CasellaDiTesto 6">
              <a:extLst>
                <a:ext uri="{FF2B5EF4-FFF2-40B4-BE49-F238E27FC236}">
                  <a16:creationId xmlns:a16="http://schemas.microsoft.com/office/drawing/2014/main" id="{32C5539A-D4A9-C9E0-C9A1-8B10FB5AD706}"/>
                </a:ext>
              </a:extLst>
            </p:cNvPr>
            <p:cNvSpPr txBox="1"/>
            <p:nvPr/>
          </p:nvSpPr>
          <p:spPr>
            <a:xfrm rot="16200000">
              <a:off x="-963594" y="2768947"/>
              <a:ext cx="3641208" cy="504963"/>
            </a:xfrm>
            <a:prstGeom prst="rect">
              <a:avLst/>
            </a:prstGeom>
            <a:solidFill>
              <a:schemeClr val="bg1"/>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Post-processing threshold</a:t>
              </a:r>
            </a:p>
          </p:txBody>
        </p:sp>
      </p:grpSp>
      <p:sp>
        <p:nvSpPr>
          <p:cNvPr id="9" name="Ovale 8">
            <a:extLst>
              <a:ext uri="{FF2B5EF4-FFF2-40B4-BE49-F238E27FC236}">
                <a16:creationId xmlns:a16="http://schemas.microsoft.com/office/drawing/2014/main" id="{7085529E-C5F1-6A8D-F76E-BE03B87AB16D}"/>
              </a:ext>
            </a:extLst>
          </p:cNvPr>
          <p:cNvSpPr/>
          <p:nvPr/>
        </p:nvSpPr>
        <p:spPr>
          <a:xfrm>
            <a:off x="1987825" y="3861876"/>
            <a:ext cx="198783" cy="19878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Immagine 14" descr="Immagine che contiene testo, schermata, Diagramma, diagramma&#10;&#10;Descrizione generata automaticamente">
            <a:extLst>
              <a:ext uri="{FF2B5EF4-FFF2-40B4-BE49-F238E27FC236}">
                <a16:creationId xmlns:a16="http://schemas.microsoft.com/office/drawing/2014/main" id="{A28E2813-CA9C-F794-835F-1928A5ECFB83}"/>
              </a:ext>
            </a:extLst>
          </p:cNvPr>
          <p:cNvPicPr>
            <a:picLocks noChangeAspect="1"/>
          </p:cNvPicPr>
          <p:nvPr/>
        </p:nvPicPr>
        <p:blipFill rotWithShape="1">
          <a:blip r:embed="rId3">
            <a:extLst>
              <a:ext uri="{28A0092B-C50C-407E-A947-70E740481C1C}">
                <a14:useLocalDpi xmlns:a14="http://schemas.microsoft.com/office/drawing/2010/main" val="0"/>
              </a:ext>
            </a:extLst>
          </a:blip>
          <a:srcRect l="5296" b="5012"/>
          <a:stretch/>
        </p:blipFill>
        <p:spPr>
          <a:xfrm>
            <a:off x="6061030" y="2623251"/>
            <a:ext cx="6031580" cy="4125567"/>
          </a:xfrm>
          <a:prstGeom prst="rect">
            <a:avLst/>
          </a:prstGeom>
          <a:ln w="38100">
            <a:solidFill>
              <a:srgbClr val="FF0000"/>
            </a:solidFill>
          </a:ln>
        </p:spPr>
      </p:pic>
      <p:cxnSp>
        <p:nvCxnSpPr>
          <p:cNvPr id="17" name="Connettore 2 16">
            <a:extLst>
              <a:ext uri="{FF2B5EF4-FFF2-40B4-BE49-F238E27FC236}">
                <a16:creationId xmlns:a16="http://schemas.microsoft.com/office/drawing/2014/main" id="{767614CD-18ED-28FF-91FA-C3DD9B00F1DE}"/>
              </a:ext>
            </a:extLst>
          </p:cNvPr>
          <p:cNvCxnSpPr>
            <a:cxnSpLocks/>
          </p:cNvCxnSpPr>
          <p:nvPr/>
        </p:nvCxnSpPr>
        <p:spPr>
          <a:xfrm>
            <a:off x="2186608" y="3956115"/>
            <a:ext cx="3909392" cy="515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CasellaDiTesto 19">
            <a:extLst>
              <a:ext uri="{FF2B5EF4-FFF2-40B4-BE49-F238E27FC236}">
                <a16:creationId xmlns:a16="http://schemas.microsoft.com/office/drawing/2014/main" id="{AB2DA6F4-28EF-FED8-2E0A-38FC794C5E27}"/>
              </a:ext>
            </a:extLst>
          </p:cNvPr>
          <p:cNvSpPr txBox="1"/>
          <p:nvPr/>
        </p:nvSpPr>
        <p:spPr>
          <a:xfrm>
            <a:off x="2325757" y="3617843"/>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CasellaDiTesto 6">
            <a:extLst>
              <a:ext uri="{FF2B5EF4-FFF2-40B4-BE49-F238E27FC236}">
                <a16:creationId xmlns:a16="http://schemas.microsoft.com/office/drawing/2014/main" id="{78B47E49-CBBC-E4A2-06B0-DB142F9F387C}"/>
              </a:ext>
            </a:extLst>
          </p:cNvPr>
          <p:cNvSpPr txBox="1"/>
          <p:nvPr/>
        </p:nvSpPr>
        <p:spPr>
          <a:xfrm>
            <a:off x="2166729" y="3307009"/>
            <a:ext cx="3366348" cy="584775"/>
          </a:xfrm>
          <a:prstGeom prst="rect">
            <a:avLst/>
          </a:prstGeom>
          <a:solidFill>
            <a:srgbClr val="FFFFFF">
              <a:alpha val="65098"/>
            </a:srgb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Calibri"/>
              </a:rPr>
              <a:t>Preliminary result with 1k iteration, 0.12 threshold</a:t>
            </a:r>
            <a:endParaRPr kumimoji="0" lang="it-IT"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Segnaposto numero diapositiva 2">
            <a:extLst>
              <a:ext uri="{FF2B5EF4-FFF2-40B4-BE49-F238E27FC236}">
                <a16:creationId xmlns:a16="http://schemas.microsoft.com/office/drawing/2014/main" id="{D058485A-C0B0-6AC9-CA93-85E968358B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89593-0B1D-4BAB-AEF3-C0D996DC4467}" type="slidenum">
              <a:rPr kumimoji="0" lang="en-GB" sz="1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11036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5C741A6-17AC-9FFC-7856-094829A6ACD4}"/>
              </a:ext>
            </a:extLst>
          </p:cNvPr>
          <p:cNvSpPr>
            <a:spLocks noGrp="1"/>
          </p:cNvSpPr>
          <p:nvPr>
            <p:ph type="title"/>
          </p:nvPr>
        </p:nvSpPr>
        <p:spPr/>
        <p:txBody>
          <a:bodyPr/>
          <a:lstStyle/>
          <a:p>
            <a:r>
              <a:rPr lang="en-GB"/>
              <a:t>Reconstruction of stopping power</a:t>
            </a:r>
          </a:p>
        </p:txBody>
      </p:sp>
      <p:pic>
        <p:nvPicPr>
          <p:cNvPr id="5" name="Immagine 4" descr="Immagine che contiene testo, schermata, diagramma, linea&#10;&#10;Descrizione generata automaticamente">
            <a:extLst>
              <a:ext uri="{FF2B5EF4-FFF2-40B4-BE49-F238E27FC236}">
                <a16:creationId xmlns:a16="http://schemas.microsoft.com/office/drawing/2014/main" id="{828F9368-329B-9A38-1A80-A70825C560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6887" y="1132570"/>
            <a:ext cx="6569909" cy="4480340"/>
          </a:xfrm>
          <a:prstGeom prst="rect">
            <a:avLst/>
          </a:prstGeom>
        </p:spPr>
      </p:pic>
      <p:sp>
        <p:nvSpPr>
          <p:cNvPr id="6" name="CasellaDiTesto 5">
            <a:extLst>
              <a:ext uri="{FF2B5EF4-FFF2-40B4-BE49-F238E27FC236}">
                <a16:creationId xmlns:a16="http://schemas.microsoft.com/office/drawing/2014/main" id="{DE38763E-E3F1-D5EF-16C4-B4E7A2C1A80B}"/>
              </a:ext>
            </a:extLst>
          </p:cNvPr>
          <p:cNvSpPr txBox="1"/>
          <p:nvPr/>
        </p:nvSpPr>
        <p:spPr>
          <a:xfrm>
            <a:off x="0" y="6270308"/>
            <a:ext cx="12192000" cy="667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Details of the method: Ferrero V., Werner J., et al. "Estimating the stopping power distribution during proton therapy: A proof of concept." </a:t>
            </a:r>
            <a:r>
              <a:rPr kumimoji="0" lang="en-GB" sz="1800" b="0" i="1" u="none" strike="noStrike" kern="1200" cap="none" spc="0" normalizeH="0" baseline="0" noProof="0">
                <a:ln>
                  <a:noFill/>
                </a:ln>
                <a:solidFill>
                  <a:prstClr val="black"/>
                </a:solidFill>
                <a:effectLst/>
                <a:uLnTx/>
                <a:uFillTx/>
                <a:latin typeface="Calibri" panose="020F0502020204030204"/>
                <a:ea typeface="+mn-ea"/>
                <a:cs typeface="+mn-cs"/>
              </a:rPr>
              <a:t>Frontiers in Physics</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10 (2022): 971767.</a:t>
            </a:r>
          </a:p>
        </p:txBody>
      </p:sp>
      <p:pic>
        <p:nvPicPr>
          <p:cNvPr id="7" name="Immagine 6" descr="Immagine che contiene testo, schermata, Diagramma, diagramma&#10;&#10;Descrizione generata automaticamente">
            <a:extLst>
              <a:ext uri="{FF2B5EF4-FFF2-40B4-BE49-F238E27FC236}">
                <a16:creationId xmlns:a16="http://schemas.microsoft.com/office/drawing/2014/main" id="{80036FE1-0D12-E322-DE73-C6A1E9AF9D1F}"/>
              </a:ext>
            </a:extLst>
          </p:cNvPr>
          <p:cNvPicPr>
            <a:picLocks noChangeAspect="1"/>
          </p:cNvPicPr>
          <p:nvPr/>
        </p:nvPicPr>
        <p:blipFill rotWithShape="1">
          <a:blip r:embed="rId4">
            <a:extLst>
              <a:ext uri="{28A0092B-C50C-407E-A947-70E740481C1C}">
                <a14:useLocalDpi xmlns:a14="http://schemas.microsoft.com/office/drawing/2010/main" val="0"/>
              </a:ext>
            </a:extLst>
          </a:blip>
          <a:srcRect l="5296" b="5012"/>
          <a:stretch/>
        </p:blipFill>
        <p:spPr>
          <a:xfrm>
            <a:off x="553134" y="1076631"/>
            <a:ext cx="2703485" cy="1849169"/>
          </a:xfrm>
          <a:prstGeom prst="rect">
            <a:avLst/>
          </a:prstGeom>
          <a:ln w="38100">
            <a:noFill/>
          </a:ln>
        </p:spPr>
      </p:pic>
      <p:sp>
        <p:nvSpPr>
          <p:cNvPr id="8" name="CasellaDiTesto 7">
            <a:extLst>
              <a:ext uri="{FF2B5EF4-FFF2-40B4-BE49-F238E27FC236}">
                <a16:creationId xmlns:a16="http://schemas.microsoft.com/office/drawing/2014/main" id="{5AB75275-57C2-61B7-213A-FA0F4B9331E4}"/>
              </a:ext>
            </a:extLst>
          </p:cNvPr>
          <p:cNvSpPr txBox="1"/>
          <p:nvPr/>
        </p:nvSpPr>
        <p:spPr>
          <a:xfrm>
            <a:off x="5257800" y="5289744"/>
            <a:ext cx="65699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error of stopping power ratio </a:t>
            </a:r>
            <a:r>
              <a:rPr kumimoji="0" lang="en-GB" sz="1800" b="1" i="0" u="none" strike="noStrike" kern="1200" cap="none" spc="0" normalizeH="0" baseline="0" noProof="0" err="1">
                <a:ln>
                  <a:noFill/>
                </a:ln>
                <a:solidFill>
                  <a:srgbClr val="000000"/>
                </a:solidFill>
                <a:effectLst/>
                <a:uLnTx/>
                <a:uFillTx/>
                <a:latin typeface="Arial" panose="020B0604020202020204" pitchFamily="34" charset="0"/>
                <a:ea typeface="+mn-ea"/>
                <a:cs typeface="+mn-cs"/>
              </a:rPr>
              <a:t>wrt</a:t>
            </a:r>
            <a:r>
              <a:rPr kumimoji="0" lang="en-GB"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water @ 100 MeV:  3.3%</a:t>
            </a:r>
            <a:endParaRPr kumimoji="0" lang="en-GB" sz="18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mean relative distance to NIST </a:t>
            </a:r>
            <a:r>
              <a:rPr kumimoji="0" lang="en-GB" sz="1800" b="1" i="0" u="none" strike="noStrike" kern="1200" cap="none" spc="0" normalizeH="0" baseline="0" noProof="0" err="1">
                <a:ln>
                  <a:noFill/>
                </a:ln>
                <a:solidFill>
                  <a:srgbClr val="000000"/>
                </a:solidFill>
                <a:effectLst/>
                <a:uLnTx/>
                <a:uFillTx/>
                <a:latin typeface="Arial" panose="020B0604020202020204" pitchFamily="34" charset="0"/>
                <a:ea typeface="+mn-ea"/>
                <a:cs typeface="+mn-cs"/>
              </a:rPr>
              <a:t>pstar</a:t>
            </a:r>
            <a:r>
              <a:rPr kumimoji="0" lang="en-GB"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2.7 %</a:t>
            </a:r>
            <a:endParaRPr kumimoji="0" lang="en-GB" sz="18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Google Shape;181;p29">
            <a:extLst>
              <a:ext uri="{FF2B5EF4-FFF2-40B4-BE49-F238E27FC236}">
                <a16:creationId xmlns:a16="http://schemas.microsoft.com/office/drawing/2014/main" id="{62340203-E273-F1B8-5345-D0A2BF642402}"/>
              </a:ext>
            </a:extLst>
          </p:cNvPr>
          <p:cNvPicPr preferRelativeResize="0"/>
          <p:nvPr/>
        </p:nvPicPr>
        <p:blipFill>
          <a:blip r:embed="rId5">
            <a:alphaModFix/>
          </a:blip>
          <a:stretch>
            <a:fillRect/>
          </a:stretch>
        </p:blipFill>
        <p:spPr>
          <a:xfrm>
            <a:off x="651203" y="3125685"/>
            <a:ext cx="2662922" cy="768335"/>
          </a:xfrm>
          <a:prstGeom prst="rect">
            <a:avLst/>
          </a:prstGeom>
          <a:noFill/>
          <a:ln>
            <a:noFill/>
          </a:ln>
        </p:spPr>
      </p:pic>
      <p:pic>
        <p:nvPicPr>
          <p:cNvPr id="10" name="Google Shape;178;p29">
            <a:extLst>
              <a:ext uri="{FF2B5EF4-FFF2-40B4-BE49-F238E27FC236}">
                <a16:creationId xmlns:a16="http://schemas.microsoft.com/office/drawing/2014/main" id="{A3227D7A-B2E5-1B30-550F-F1A98BDDBD5D}"/>
              </a:ext>
            </a:extLst>
          </p:cNvPr>
          <p:cNvPicPr preferRelativeResize="0"/>
          <p:nvPr/>
        </p:nvPicPr>
        <p:blipFill rotWithShape="1">
          <a:blip r:embed="rId6">
            <a:alphaModFix/>
          </a:blip>
          <a:srcRect b="31395"/>
          <a:stretch/>
        </p:blipFill>
        <p:spPr>
          <a:xfrm>
            <a:off x="607405" y="4106737"/>
            <a:ext cx="3458627" cy="735251"/>
          </a:xfrm>
          <a:prstGeom prst="rect">
            <a:avLst/>
          </a:prstGeom>
          <a:noFill/>
          <a:ln w="19050">
            <a:noFill/>
          </a:ln>
        </p:spPr>
      </p:pic>
      <p:sp>
        <p:nvSpPr>
          <p:cNvPr id="13" name="CasellaDiTesto 12">
            <a:extLst>
              <a:ext uri="{FF2B5EF4-FFF2-40B4-BE49-F238E27FC236}">
                <a16:creationId xmlns:a16="http://schemas.microsoft.com/office/drawing/2014/main" id="{072E091E-E0CB-4724-3595-690EF41E61DA}"/>
              </a:ext>
            </a:extLst>
          </p:cNvPr>
          <p:cNvSpPr txBox="1"/>
          <p:nvPr/>
        </p:nvSpPr>
        <p:spPr>
          <a:xfrm>
            <a:off x="678684" y="4695042"/>
            <a:ext cx="2117034"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Calibri" panose="020F0502020204030204"/>
                <a:ea typeface="Lato"/>
                <a:cs typeface="Lato"/>
                <a:sym typeface="Lato"/>
              </a:rPr>
              <a:t>(T. </a:t>
            </a:r>
            <a:r>
              <a:rPr kumimoji="0" lang="en-GB" sz="1200" b="1" i="0" u="none" strike="noStrike" kern="1200" cap="none" spc="0" normalizeH="0" baseline="0" noProof="0" err="1">
                <a:ln>
                  <a:noFill/>
                </a:ln>
                <a:solidFill>
                  <a:prstClr val="black"/>
                </a:solidFill>
                <a:effectLst/>
                <a:uLnTx/>
                <a:uFillTx/>
                <a:latin typeface="Calibri" panose="020F0502020204030204"/>
                <a:ea typeface="Lato"/>
                <a:cs typeface="Lato"/>
                <a:sym typeface="Lato"/>
              </a:rPr>
              <a:t>Bortfeld</a:t>
            </a:r>
            <a:r>
              <a:rPr kumimoji="0" lang="en-GB" sz="1200" b="1" i="0" u="none" strike="noStrike" kern="1200" cap="none" spc="0" normalizeH="0" baseline="0" noProof="0">
                <a:ln>
                  <a:noFill/>
                </a:ln>
                <a:solidFill>
                  <a:prstClr val="black"/>
                </a:solidFill>
                <a:effectLst/>
                <a:uLnTx/>
                <a:uFillTx/>
                <a:latin typeface="Calibri" panose="020F0502020204030204"/>
                <a:ea typeface="Lato"/>
                <a:cs typeface="Lato"/>
                <a:sym typeface="Lato"/>
              </a:rPr>
              <a:t> 1997)</a:t>
            </a:r>
          </a:p>
        </p:txBody>
      </p:sp>
      <p:grpSp>
        <p:nvGrpSpPr>
          <p:cNvPr id="16" name="Gruppo 15">
            <a:extLst>
              <a:ext uri="{FF2B5EF4-FFF2-40B4-BE49-F238E27FC236}">
                <a16:creationId xmlns:a16="http://schemas.microsoft.com/office/drawing/2014/main" id="{6C2D4815-B0FA-4BC0-F96B-E0C6F38F3848}"/>
              </a:ext>
            </a:extLst>
          </p:cNvPr>
          <p:cNvGrpSpPr/>
          <p:nvPr/>
        </p:nvGrpSpPr>
        <p:grpSpPr>
          <a:xfrm>
            <a:off x="651203" y="3772092"/>
            <a:ext cx="3873829" cy="430857"/>
            <a:chOff x="664593" y="3772092"/>
            <a:chExt cx="3873829" cy="430857"/>
          </a:xfrm>
        </p:grpSpPr>
        <p:sp>
          <p:nvSpPr>
            <p:cNvPr id="11" name="Google Shape;188;p29">
              <a:extLst>
                <a:ext uri="{FF2B5EF4-FFF2-40B4-BE49-F238E27FC236}">
                  <a16:creationId xmlns:a16="http://schemas.microsoft.com/office/drawing/2014/main" id="{0C9E2F14-CD66-5C99-A467-4DBC2AD78E7D}"/>
                </a:ext>
              </a:extLst>
            </p:cNvPr>
            <p:cNvSpPr txBox="1"/>
            <p:nvPr/>
          </p:nvSpPr>
          <p:spPr>
            <a:xfrm>
              <a:off x="664593" y="3772092"/>
              <a:ext cx="1574777" cy="430857"/>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err="1">
                  <a:ln>
                    <a:noFill/>
                  </a:ln>
                  <a:solidFill>
                    <a:prstClr val="black"/>
                  </a:solidFill>
                  <a:effectLst/>
                  <a:uLnTx/>
                  <a:uFillTx/>
                  <a:latin typeface="Times New Roman" panose="02020603050405020304" pitchFamily="18" charset="0"/>
                  <a:ea typeface="Lato"/>
                  <a:cs typeface="Times New Roman" panose="02020603050405020304" pitchFamily="18" charset="0"/>
                  <a:sym typeface="Lato"/>
                </a:rPr>
                <a:t>Particle</a:t>
              </a:r>
              <a:r>
                <a:rPr kumimoji="0" lang="it-IT" sz="1600" b="0" i="0" u="none" strike="noStrike" kern="1200" cap="none" spc="0" normalizeH="0" baseline="0" noProof="0">
                  <a:ln>
                    <a:noFill/>
                  </a:ln>
                  <a:solidFill>
                    <a:prstClr val="black"/>
                  </a:solidFill>
                  <a:effectLst/>
                  <a:uLnTx/>
                  <a:uFillTx/>
                  <a:latin typeface="Times New Roman" panose="02020603050405020304" pitchFamily="18" charset="0"/>
                  <a:ea typeface="Lato"/>
                  <a:cs typeface="Times New Roman" panose="02020603050405020304" pitchFamily="18" charset="0"/>
                  <a:sym typeface="Lato"/>
                </a:rPr>
                <a:t> range = </a:t>
              </a:r>
              <a:endParaRPr kumimoji="0" sz="1600" b="0" i="0" u="none" strike="noStrike" kern="1200" cap="none" spc="0" normalizeH="0" baseline="0" noProof="0">
                <a:ln>
                  <a:noFill/>
                </a:ln>
                <a:solidFill>
                  <a:prstClr val="black"/>
                </a:solidFill>
                <a:effectLst/>
                <a:uLnTx/>
                <a:uFillTx/>
                <a:latin typeface="Times New Roman" panose="02020603050405020304" pitchFamily="18" charset="0"/>
                <a:ea typeface="Lato"/>
                <a:cs typeface="Times New Roman" panose="02020603050405020304" pitchFamily="18" charset="0"/>
                <a:sym typeface="Lato"/>
              </a:endParaRPr>
            </a:p>
          </p:txBody>
        </p:sp>
        <p:pic>
          <p:nvPicPr>
            <p:cNvPr id="14" name="Google Shape;178;p29">
              <a:extLst>
                <a:ext uri="{FF2B5EF4-FFF2-40B4-BE49-F238E27FC236}">
                  <a16:creationId xmlns:a16="http://schemas.microsoft.com/office/drawing/2014/main" id="{D8F57AE4-BCDD-B22C-7842-8B4BBAE55836}"/>
                </a:ext>
              </a:extLst>
            </p:cNvPr>
            <p:cNvPicPr preferRelativeResize="0"/>
            <p:nvPr/>
          </p:nvPicPr>
          <p:blipFill rotWithShape="1">
            <a:blip r:embed="rId6">
              <a:clrChange>
                <a:clrFrom>
                  <a:srgbClr val="FFFFFF"/>
                </a:clrFrom>
                <a:clrTo>
                  <a:srgbClr val="FFFFFF">
                    <a:alpha val="0"/>
                  </a:srgbClr>
                </a:clrTo>
              </a:clrChange>
              <a:alphaModFix/>
            </a:blip>
            <a:srcRect t="65539"/>
            <a:stretch/>
          </p:blipFill>
          <p:spPr>
            <a:xfrm>
              <a:off x="1079795" y="3782883"/>
              <a:ext cx="3458627" cy="369332"/>
            </a:xfrm>
            <a:prstGeom prst="rect">
              <a:avLst/>
            </a:prstGeom>
            <a:noFill/>
            <a:ln w="19050">
              <a:noFill/>
            </a:ln>
          </p:spPr>
        </p:pic>
      </p:grpSp>
      <p:sp>
        <p:nvSpPr>
          <p:cNvPr id="17" name="CasellaDiTesto 16">
            <a:extLst>
              <a:ext uri="{FF2B5EF4-FFF2-40B4-BE49-F238E27FC236}">
                <a16:creationId xmlns:a16="http://schemas.microsoft.com/office/drawing/2014/main" id="{4D9CF123-1DC0-C9C5-0D30-E3567EB32190}"/>
              </a:ext>
            </a:extLst>
          </p:cNvPr>
          <p:cNvSpPr txBox="1"/>
          <p:nvPr/>
        </p:nvSpPr>
        <p:spPr>
          <a:xfrm>
            <a:off x="661051" y="5027222"/>
            <a:ext cx="386398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Boundary conditions: initial beam energy, target position, estimated range</a:t>
            </a:r>
          </a:p>
        </p:txBody>
      </p:sp>
      <p:sp>
        <p:nvSpPr>
          <p:cNvPr id="18" name="Parentesi graffa aperta 17">
            <a:extLst>
              <a:ext uri="{FF2B5EF4-FFF2-40B4-BE49-F238E27FC236}">
                <a16:creationId xmlns:a16="http://schemas.microsoft.com/office/drawing/2014/main" id="{F2345049-A3FF-24D7-C111-39A3B901037E}"/>
              </a:ext>
            </a:extLst>
          </p:cNvPr>
          <p:cNvSpPr/>
          <p:nvPr/>
        </p:nvSpPr>
        <p:spPr>
          <a:xfrm rot="10800000">
            <a:off x="3955807" y="1076630"/>
            <a:ext cx="439860" cy="5197919"/>
          </a:xfrm>
          <a:prstGeom prst="leftBrace">
            <a:avLst/>
          </a:prstGeom>
          <a:ln w="28575"/>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9" name="Freccia a destra 18">
            <a:extLst>
              <a:ext uri="{FF2B5EF4-FFF2-40B4-BE49-F238E27FC236}">
                <a16:creationId xmlns:a16="http://schemas.microsoft.com/office/drawing/2014/main" id="{C4692AE7-711B-6451-7E97-B8D532C82EC9}"/>
              </a:ext>
            </a:extLst>
          </p:cNvPr>
          <p:cNvSpPr/>
          <p:nvPr/>
        </p:nvSpPr>
        <p:spPr>
          <a:xfrm>
            <a:off x="4552154" y="3490923"/>
            <a:ext cx="569822" cy="369332"/>
          </a:xfrm>
          <a:prstGeom prst="rightArrow">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egnaposto numero diapositiva 2">
            <a:extLst>
              <a:ext uri="{FF2B5EF4-FFF2-40B4-BE49-F238E27FC236}">
                <a16:creationId xmlns:a16="http://schemas.microsoft.com/office/drawing/2014/main" id="{881E13AF-D8B8-0C21-3DED-0F16773ECB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89593-0B1D-4BAB-AEF3-C0D996DC4467}" type="slidenum">
              <a:rPr kumimoji="0" lang="en-GB" sz="1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egnaposto piè di pagina 3">
            <a:extLst>
              <a:ext uri="{FF2B5EF4-FFF2-40B4-BE49-F238E27FC236}">
                <a16:creationId xmlns:a16="http://schemas.microsoft.com/office/drawing/2014/main" id="{BD597FA4-55CA-8D32-C745-77097382178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francesco.pennazio@to.infn.it</a:t>
            </a:r>
          </a:p>
        </p:txBody>
      </p:sp>
    </p:spTree>
    <p:extLst>
      <p:ext uri="{BB962C8B-B14F-4D97-AF65-F5344CB8AC3E}">
        <p14:creationId xmlns:p14="http://schemas.microsoft.com/office/powerpoint/2010/main" val="17674532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Slide Background">
            <a:extLst>
              <a:ext uri="{FF2B5EF4-FFF2-40B4-BE49-F238E27FC236}">
                <a16:creationId xmlns:a16="http://schemas.microsoft.com/office/drawing/2014/main" id="{958792C8-CDC2-4839-86AD-5627A395A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magine 4" descr="Immagine che contiene cancelleria, Policromia, forniture per ufficio, colori&#10;&#10;Descrizione generata automaticamente">
            <a:extLst>
              <a:ext uri="{FF2B5EF4-FFF2-40B4-BE49-F238E27FC236}">
                <a16:creationId xmlns:a16="http://schemas.microsoft.com/office/drawing/2014/main" id="{83EBF0D5-0060-B3CD-A815-2F34B0B2A2E3}"/>
              </a:ext>
            </a:extLst>
          </p:cNvPr>
          <p:cNvPicPr>
            <a:picLocks noChangeAspect="1"/>
          </p:cNvPicPr>
          <p:nvPr/>
        </p:nvPicPr>
        <p:blipFill rotWithShape="1">
          <a:blip r:embed="rId3">
            <a:extLst>
              <a:ext uri="{28A0092B-C50C-407E-A947-70E740481C1C}">
                <a14:useLocalDpi xmlns:a14="http://schemas.microsoft.com/office/drawing/2010/main" val="0"/>
              </a:ext>
            </a:extLst>
          </a:blip>
          <a:srcRect b="43702"/>
          <a:stretch/>
        </p:blipFill>
        <p:spPr>
          <a:xfrm>
            <a:off x="20" y="10"/>
            <a:ext cx="12191979" cy="6863813"/>
          </a:xfrm>
          <a:prstGeom prst="rect">
            <a:avLst/>
          </a:prstGeom>
          <a:effectLst>
            <a:outerShdw blurRad="596900" dist="330200" dir="8820000" sx="87000" sy="87000" algn="ctr" rotWithShape="0">
              <a:srgbClr val="000000">
                <a:alpha val="29000"/>
              </a:srgbClr>
            </a:outerShdw>
          </a:effectLst>
        </p:spPr>
      </p:pic>
      <p:sp useBgFill="1">
        <p:nvSpPr>
          <p:cNvPr id="16" name="Rectangle 11">
            <a:extLst>
              <a:ext uri="{FF2B5EF4-FFF2-40B4-BE49-F238E27FC236}">
                <a16:creationId xmlns:a16="http://schemas.microsoft.com/office/drawing/2014/main" id="{86247B4D-AF5F-47E0-A726-02F7414AC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1134" y="0"/>
            <a:ext cx="4150865" cy="6858000"/>
          </a:xfrm>
          <a:prstGeom prst="rect">
            <a:avLst/>
          </a:prstGeom>
          <a:ln>
            <a:noFill/>
          </a:ln>
          <a:effectLst>
            <a:outerShdw blurRad="596900" dist="330200" dir="8820000" sx="87000" sy="87000" algn="t" rotWithShape="0">
              <a:srgbClr val="000000">
                <a:alpha val="2666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B159F68C-6477-9A93-D9D3-D93F0FF3BE72}"/>
              </a:ext>
            </a:extLst>
          </p:cNvPr>
          <p:cNvSpPr>
            <a:spLocks noGrp="1"/>
          </p:cNvSpPr>
          <p:nvPr>
            <p:ph type="ctrTitle"/>
          </p:nvPr>
        </p:nvSpPr>
        <p:spPr>
          <a:xfrm>
            <a:off x="8484742" y="699248"/>
            <a:ext cx="3272804" cy="3466352"/>
          </a:xfrm>
        </p:spPr>
        <p:txBody>
          <a:bodyPr anchor="t">
            <a:normAutofit/>
          </a:bodyPr>
          <a:lstStyle/>
          <a:p>
            <a:pPr algn="l"/>
            <a:r>
              <a:rPr lang="en-GB" sz="3600">
                <a:latin typeface="Times New Roman" panose="02020603050405020304" pitchFamily="18" charset="0"/>
                <a:cs typeface="Times New Roman" panose="02020603050405020304" pitchFamily="18" charset="0"/>
              </a:rPr>
              <a:t>Part II:</a:t>
            </a:r>
            <a:br>
              <a:rPr lang="en-GB" sz="3600">
                <a:latin typeface="Times New Roman" panose="02020603050405020304" pitchFamily="18" charset="0"/>
                <a:cs typeface="Times New Roman" panose="02020603050405020304" pitchFamily="18" charset="0"/>
              </a:rPr>
            </a:br>
            <a:r>
              <a:rPr lang="en-GB" sz="3600">
                <a:latin typeface="Times New Roman" panose="02020603050405020304" pitchFamily="18" charset="0"/>
                <a:cs typeface="Times New Roman" panose="02020603050405020304" pitchFamily="18" charset="0"/>
              </a:rPr>
              <a:t>Range measurement</a:t>
            </a:r>
          </a:p>
        </p:txBody>
      </p:sp>
      <p:sp useBgFill="1">
        <p:nvSpPr>
          <p:cNvPr id="14" name="Rectangle 13">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1136" y="5486401"/>
            <a:ext cx="4150863" cy="1378037"/>
          </a:xfrm>
          <a:prstGeom prst="rect">
            <a:avLst/>
          </a:prstGeom>
          <a:ln>
            <a:noFill/>
          </a:ln>
          <a:effectLst>
            <a:outerShdw blurRad="254000" dist="25400" dir="14760000" sx="91000" sy="91000" algn="t"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ottotitolo 2">
            <a:extLst>
              <a:ext uri="{FF2B5EF4-FFF2-40B4-BE49-F238E27FC236}">
                <a16:creationId xmlns:a16="http://schemas.microsoft.com/office/drawing/2014/main" id="{2DF95BA7-FCA4-3FB8-799F-4C7D3622EA13}"/>
              </a:ext>
            </a:extLst>
          </p:cNvPr>
          <p:cNvSpPr>
            <a:spLocks noGrp="1"/>
          </p:cNvSpPr>
          <p:nvPr>
            <p:ph type="subTitle" idx="1"/>
          </p:nvPr>
        </p:nvSpPr>
        <p:spPr>
          <a:xfrm>
            <a:off x="8484742" y="5703799"/>
            <a:ext cx="3272803" cy="943241"/>
          </a:xfrm>
        </p:spPr>
        <p:txBody>
          <a:bodyPr anchor="ctr">
            <a:normAutofit/>
          </a:bodyPr>
          <a:lstStyle/>
          <a:p>
            <a:pPr algn="l"/>
            <a:r>
              <a:rPr lang="it-IT" sz="700" dirty="0" err="1"/>
              <a:t>Generated</a:t>
            </a:r>
            <a:r>
              <a:rPr lang="it-IT" sz="700" dirty="0"/>
              <a:t> with AI ∙ 7 novembre 2023 alle ore 3:33 PM</a:t>
            </a:r>
          </a:p>
          <a:p>
            <a:pPr algn="l"/>
            <a:r>
              <a:rPr lang="en-GB" sz="700" dirty="0"/>
              <a:t>https://www.bing.com/images/create/a-sheet-of-graph-paper-with-many-colored-rulers-on/654ac92734504570ae63daa3cbb547f9?id=olswNPnTIStOcXsT6K9ICw%3d%3d&amp;view=detailv2&amp;idpp=genimg</a:t>
            </a:r>
          </a:p>
        </p:txBody>
      </p:sp>
    </p:spTree>
    <p:extLst>
      <p:ext uri="{BB962C8B-B14F-4D97-AF65-F5344CB8AC3E}">
        <p14:creationId xmlns:p14="http://schemas.microsoft.com/office/powerpoint/2010/main" val="29118985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589AB21-56A9-E040-D6AC-6B3053E98EC1}"/>
              </a:ext>
            </a:extLst>
          </p:cNvPr>
          <p:cNvSpPr>
            <a:spLocks noGrp="1"/>
          </p:cNvSpPr>
          <p:nvPr>
            <p:ph type="title"/>
          </p:nvPr>
        </p:nvSpPr>
        <p:spPr/>
        <p:txBody>
          <a:bodyPr/>
          <a:lstStyle/>
          <a:p>
            <a:r>
              <a:rPr lang="en-GB"/>
              <a:t>Introduction: particle therapy range verification </a:t>
            </a:r>
          </a:p>
        </p:txBody>
      </p:sp>
      <p:sp>
        <p:nvSpPr>
          <p:cNvPr id="3" name="Segnaposto contenuto 2">
            <a:extLst>
              <a:ext uri="{FF2B5EF4-FFF2-40B4-BE49-F238E27FC236}">
                <a16:creationId xmlns:a16="http://schemas.microsoft.com/office/drawing/2014/main" id="{7DFF3DF6-5C45-7B13-8A04-FC2E29688361}"/>
              </a:ext>
            </a:extLst>
          </p:cNvPr>
          <p:cNvSpPr>
            <a:spLocks noGrp="1"/>
          </p:cNvSpPr>
          <p:nvPr>
            <p:ph idx="1"/>
          </p:nvPr>
        </p:nvSpPr>
        <p:spPr>
          <a:xfrm>
            <a:off x="218769" y="1528518"/>
            <a:ext cx="6955314" cy="4967532"/>
          </a:xfrm>
        </p:spPr>
        <p:txBody>
          <a:bodyPr>
            <a:normAutofit/>
          </a:bodyPr>
          <a:lstStyle/>
          <a:p>
            <a:r>
              <a:rPr lang="en-GB"/>
              <a:t>Particle therapy planning and delivery must ensure:</a:t>
            </a:r>
          </a:p>
          <a:p>
            <a:pPr lvl="1"/>
            <a:r>
              <a:rPr lang="en-GB"/>
              <a:t>Complete target coverage with the prescribed dose</a:t>
            </a:r>
          </a:p>
          <a:p>
            <a:pPr lvl="1"/>
            <a:r>
              <a:rPr lang="en-GB"/>
              <a:t>Sparing of the surrounding healthy tissues</a:t>
            </a:r>
          </a:p>
          <a:p>
            <a:pPr lvl="1">
              <a:buFont typeface="Wingdings" panose="05000000000000000000" pitchFamily="2" charset="2"/>
              <a:buChar char="è"/>
            </a:pPr>
            <a:r>
              <a:rPr lang="en-GB"/>
              <a:t>Treatment planning accounts for range deviation</a:t>
            </a:r>
          </a:p>
          <a:p>
            <a:r>
              <a:rPr lang="en-GB"/>
              <a:t>Range verification goals:</a:t>
            </a:r>
          </a:p>
          <a:p>
            <a:pPr lvl="1"/>
            <a:r>
              <a:rPr lang="en-GB"/>
              <a:t>Verify in-vivo the patient irradiation</a:t>
            </a:r>
          </a:p>
          <a:p>
            <a:pPr lvl="1"/>
            <a:r>
              <a:rPr lang="en-GB"/>
              <a:t>Help clinicians in scheduling treatment replanning when needed</a:t>
            </a:r>
          </a:p>
          <a:p>
            <a:pPr lvl="1"/>
            <a:r>
              <a:rPr lang="en-GB"/>
              <a:t>Provide a further layer of safety</a:t>
            </a:r>
          </a:p>
          <a:p>
            <a:pPr lvl="1"/>
            <a:endParaRPr lang="en-GB"/>
          </a:p>
        </p:txBody>
      </p:sp>
      <p:grpSp>
        <p:nvGrpSpPr>
          <p:cNvPr id="4" name="Google Shape;283;p54">
            <a:extLst>
              <a:ext uri="{FF2B5EF4-FFF2-40B4-BE49-F238E27FC236}">
                <a16:creationId xmlns:a16="http://schemas.microsoft.com/office/drawing/2014/main" id="{400A7ACE-BCD7-7004-7A8D-55B2310558FD}"/>
              </a:ext>
            </a:extLst>
          </p:cNvPr>
          <p:cNvGrpSpPr/>
          <p:nvPr/>
        </p:nvGrpSpPr>
        <p:grpSpPr>
          <a:xfrm>
            <a:off x="7174082" y="2117211"/>
            <a:ext cx="4396994" cy="3465743"/>
            <a:chOff x="4669221" y="1620787"/>
            <a:chExt cx="3960899" cy="2919750"/>
          </a:xfrm>
        </p:grpSpPr>
        <p:pic>
          <p:nvPicPr>
            <p:cNvPr id="5" name="Google Shape;284;p54">
              <a:extLst>
                <a:ext uri="{FF2B5EF4-FFF2-40B4-BE49-F238E27FC236}">
                  <a16:creationId xmlns:a16="http://schemas.microsoft.com/office/drawing/2014/main" id="{B9FEBE91-71ED-E9DC-8FD1-B3FA98418938}"/>
                </a:ext>
              </a:extLst>
            </p:cNvPr>
            <p:cNvPicPr preferRelativeResize="0"/>
            <p:nvPr/>
          </p:nvPicPr>
          <p:blipFill rotWithShape="1">
            <a:blip r:embed="rId3">
              <a:alphaModFix/>
            </a:blip>
            <a:srcRect/>
            <a:stretch/>
          </p:blipFill>
          <p:spPr>
            <a:xfrm>
              <a:off x="4669221" y="1620787"/>
              <a:ext cx="3960899" cy="2919750"/>
            </a:xfrm>
            <a:prstGeom prst="rect">
              <a:avLst/>
            </a:prstGeom>
            <a:noFill/>
            <a:ln>
              <a:noFill/>
            </a:ln>
          </p:spPr>
        </p:pic>
        <p:grpSp>
          <p:nvGrpSpPr>
            <p:cNvPr id="6" name="Google Shape;285;p54">
              <a:extLst>
                <a:ext uri="{FF2B5EF4-FFF2-40B4-BE49-F238E27FC236}">
                  <a16:creationId xmlns:a16="http://schemas.microsoft.com/office/drawing/2014/main" id="{CCC56655-27DA-6C9F-2A21-C204D3448122}"/>
                </a:ext>
              </a:extLst>
            </p:cNvPr>
            <p:cNvGrpSpPr/>
            <p:nvPr/>
          </p:nvGrpSpPr>
          <p:grpSpPr>
            <a:xfrm>
              <a:off x="5206904" y="2265194"/>
              <a:ext cx="2944527" cy="1894932"/>
              <a:chOff x="5206904" y="2265194"/>
              <a:chExt cx="2857654" cy="1894932"/>
            </a:xfrm>
          </p:grpSpPr>
          <p:sp>
            <p:nvSpPr>
              <p:cNvPr id="7" name="Google Shape;286;p54">
                <a:extLst>
                  <a:ext uri="{FF2B5EF4-FFF2-40B4-BE49-F238E27FC236}">
                    <a16:creationId xmlns:a16="http://schemas.microsoft.com/office/drawing/2014/main" id="{4472C2A2-A3E6-56BC-7FAB-CCBE4EC5934C}"/>
                  </a:ext>
                </a:extLst>
              </p:cNvPr>
              <p:cNvSpPr/>
              <p:nvPr/>
            </p:nvSpPr>
            <p:spPr>
              <a:xfrm>
                <a:off x="5206904" y="2265194"/>
                <a:ext cx="2213810" cy="729060"/>
              </a:xfrm>
              <a:custGeom>
                <a:avLst/>
                <a:gdLst/>
                <a:ahLst/>
                <a:cxnLst/>
                <a:rect l="l" t="t" r="r" b="b"/>
                <a:pathLst>
                  <a:path w="92425" h="27779" extrusionOk="0">
                    <a:moveTo>
                      <a:pt x="0" y="27158"/>
                    </a:moveTo>
                    <a:cubicBezTo>
                      <a:pt x="4526" y="27231"/>
                      <a:pt x="16937" y="27961"/>
                      <a:pt x="27158" y="27596"/>
                    </a:cubicBezTo>
                    <a:cubicBezTo>
                      <a:pt x="37379" y="27231"/>
                      <a:pt x="53659" y="25844"/>
                      <a:pt x="61325" y="24968"/>
                    </a:cubicBezTo>
                    <a:cubicBezTo>
                      <a:pt x="68991" y="24092"/>
                      <a:pt x="69283" y="23800"/>
                      <a:pt x="73152" y="22340"/>
                    </a:cubicBezTo>
                    <a:cubicBezTo>
                      <a:pt x="77021" y="20880"/>
                      <a:pt x="81548" y="18689"/>
                      <a:pt x="84541" y="16207"/>
                    </a:cubicBezTo>
                    <a:cubicBezTo>
                      <a:pt x="87534" y="13725"/>
                      <a:pt x="89797" y="10147"/>
                      <a:pt x="91111" y="7446"/>
                    </a:cubicBezTo>
                    <a:cubicBezTo>
                      <a:pt x="92425" y="4745"/>
                      <a:pt x="92206" y="1241"/>
                      <a:pt x="92425" y="0"/>
                    </a:cubicBezTo>
                  </a:path>
                </a:pathLst>
              </a:cu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8" name="Google Shape;287;p54">
                <a:extLst>
                  <a:ext uri="{FF2B5EF4-FFF2-40B4-BE49-F238E27FC236}">
                    <a16:creationId xmlns:a16="http://schemas.microsoft.com/office/drawing/2014/main" id="{ED20D41A-B336-7D18-49CD-FEEBAD2216A1}"/>
                  </a:ext>
                </a:extLst>
              </p:cNvPr>
              <p:cNvSpPr/>
              <p:nvPr/>
            </p:nvSpPr>
            <p:spPr>
              <a:xfrm>
                <a:off x="7973429" y="2265194"/>
                <a:ext cx="91129" cy="1894932"/>
              </a:xfrm>
              <a:custGeom>
                <a:avLst/>
                <a:gdLst/>
                <a:ahLst/>
                <a:cxnLst/>
                <a:rect l="l" t="t" r="r" b="b"/>
                <a:pathLst>
                  <a:path w="3942" h="74028" extrusionOk="0">
                    <a:moveTo>
                      <a:pt x="0" y="0"/>
                    </a:moveTo>
                    <a:cubicBezTo>
                      <a:pt x="219" y="9564"/>
                      <a:pt x="657" y="45044"/>
                      <a:pt x="1314" y="57382"/>
                    </a:cubicBezTo>
                    <a:cubicBezTo>
                      <a:pt x="1971" y="69720"/>
                      <a:pt x="3504" y="71254"/>
                      <a:pt x="3942" y="74028"/>
                    </a:cubicBezTo>
                  </a:path>
                </a:pathLst>
              </a:cu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9" name="Google Shape;288;p54">
                <a:extLst>
                  <a:ext uri="{FF2B5EF4-FFF2-40B4-BE49-F238E27FC236}">
                    <a16:creationId xmlns:a16="http://schemas.microsoft.com/office/drawing/2014/main" id="{D4962D72-9C4F-A3D1-6252-496898FB822D}"/>
                  </a:ext>
                </a:extLst>
              </p:cNvPr>
              <p:cNvSpPr/>
              <p:nvPr/>
            </p:nvSpPr>
            <p:spPr>
              <a:xfrm>
                <a:off x="7413129" y="2271519"/>
                <a:ext cx="561906" cy="204800"/>
              </a:xfrm>
              <a:custGeom>
                <a:avLst/>
                <a:gdLst/>
                <a:ahLst/>
                <a:cxnLst/>
                <a:rect l="l" t="t" r="r" b="b"/>
                <a:pathLst>
                  <a:path w="22289" h="8192" extrusionOk="0">
                    <a:moveTo>
                      <a:pt x="0" y="4763"/>
                    </a:moveTo>
                    <a:lnTo>
                      <a:pt x="0" y="572"/>
                    </a:lnTo>
                    <a:lnTo>
                      <a:pt x="22289" y="0"/>
                    </a:lnTo>
                    <a:lnTo>
                      <a:pt x="22289" y="8192"/>
                    </a:lnTo>
                  </a:path>
                </a:pathLst>
              </a:custGeom>
              <a:noFill/>
              <a:ln w="38100" cap="flat" cmpd="sng">
                <a:solidFill>
                  <a:srgbClr val="000000"/>
                </a:solidFill>
                <a:prstDash val="solid"/>
                <a:roun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0" name="Google Shape;292;p54">
            <a:extLst>
              <a:ext uri="{FF2B5EF4-FFF2-40B4-BE49-F238E27FC236}">
                <a16:creationId xmlns:a16="http://schemas.microsoft.com/office/drawing/2014/main" id="{9915EB9B-6D47-183B-E720-6FA8B3C8702B}"/>
              </a:ext>
            </a:extLst>
          </p:cNvPr>
          <p:cNvSpPr/>
          <p:nvPr/>
        </p:nvSpPr>
        <p:spPr>
          <a:xfrm>
            <a:off x="6990694" y="5520396"/>
            <a:ext cx="5201306" cy="73990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1800" b="0" i="0" u="none" strike="noStrike" kern="1200" cap="none" spc="0" normalizeH="0" baseline="0" noProof="0">
                <a:ln>
                  <a:noFill/>
                </a:ln>
                <a:solidFill>
                  <a:srgbClr val="000000"/>
                </a:solidFill>
                <a:effectLst/>
                <a:uLnTx/>
                <a:uFillTx/>
                <a:latin typeface="Calibri"/>
                <a:ea typeface="Calibri"/>
                <a:cs typeface="Calibri"/>
                <a:sym typeface="Calibri"/>
              </a:rPr>
              <a:t>Zhu X, Fakhri GE. </a:t>
            </a:r>
            <a:r>
              <a:rPr kumimoji="0" lang="en-US" sz="1800" b="0" i="1" u="none" strike="noStrike" kern="1200" cap="none" spc="0" normalizeH="0" baseline="0" noProof="0" err="1">
                <a:ln>
                  <a:noFill/>
                </a:ln>
                <a:solidFill>
                  <a:srgbClr val="000000"/>
                </a:solidFill>
                <a:effectLst/>
                <a:uLnTx/>
                <a:uFillTx/>
                <a:latin typeface="Calibri"/>
                <a:ea typeface="Calibri"/>
                <a:cs typeface="Calibri"/>
                <a:sym typeface="Calibri"/>
              </a:rPr>
              <a:t>Theranostics</a:t>
            </a:r>
            <a:r>
              <a:rPr kumimoji="0" lang="en-US" sz="1800" b="0" i="1" u="none" strike="noStrike" kern="1200" cap="none" spc="0" normalizeH="0" baseline="0" noProof="0">
                <a:ln>
                  <a:noFill/>
                </a:ln>
                <a:solidFill>
                  <a:srgbClr val="000000"/>
                </a:solidFill>
                <a:effectLst/>
                <a:uLnTx/>
                <a:uFillTx/>
                <a:latin typeface="Calibri"/>
                <a:ea typeface="Calibri"/>
                <a:cs typeface="Calibri"/>
                <a:sym typeface="Calibri"/>
              </a:rPr>
              <a:t>. 2013;3(10):731-740</a:t>
            </a:r>
            <a:r>
              <a:rPr kumimoji="0" lang="en-US" sz="3600" b="0" i="1" u="none" strike="noStrike" kern="1200" cap="none" spc="0" normalizeH="0" baseline="0" noProof="0">
                <a:ln>
                  <a:noFill/>
                </a:ln>
                <a:solidFill>
                  <a:srgbClr val="000000"/>
                </a:solidFill>
                <a:effectLst/>
                <a:uLnTx/>
                <a:uFillTx/>
                <a:latin typeface="Calibri"/>
                <a:ea typeface="Calibri"/>
                <a:cs typeface="Calibri"/>
                <a:sym typeface="Calibri"/>
              </a:rPr>
              <a:t>.</a:t>
            </a: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 name="Segnaposto numero diapositiva 10">
            <a:extLst>
              <a:ext uri="{FF2B5EF4-FFF2-40B4-BE49-F238E27FC236}">
                <a16:creationId xmlns:a16="http://schemas.microsoft.com/office/drawing/2014/main" id="{05DDF330-3E0A-2D40-E864-1B0F1E1F85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89593-0B1D-4BAB-AEF3-C0D996DC4467}" type="slidenum">
              <a:rPr kumimoji="0" lang="en-GB" sz="1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2" name="Segnaposto piè di pagina 11">
            <a:extLst>
              <a:ext uri="{FF2B5EF4-FFF2-40B4-BE49-F238E27FC236}">
                <a16:creationId xmlns:a16="http://schemas.microsoft.com/office/drawing/2014/main" id="{1CF98478-B9AD-4BBE-E382-512B99AAD29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francesco.pennazio@to.infn.it</a:t>
            </a:r>
          </a:p>
        </p:txBody>
      </p:sp>
    </p:spTree>
    <p:extLst>
      <p:ext uri="{BB962C8B-B14F-4D97-AF65-F5344CB8AC3E}">
        <p14:creationId xmlns:p14="http://schemas.microsoft.com/office/powerpoint/2010/main" val="37798817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624E2F2-4CF2-321E-F28E-5AC299DE4236}"/>
              </a:ext>
            </a:extLst>
          </p:cNvPr>
          <p:cNvSpPr>
            <a:spLocks noGrp="1"/>
          </p:cNvSpPr>
          <p:nvPr>
            <p:ph type="title"/>
          </p:nvPr>
        </p:nvSpPr>
        <p:spPr/>
        <p:txBody>
          <a:bodyPr/>
          <a:lstStyle/>
          <a:p>
            <a:r>
              <a:rPr lang="en-GB"/>
              <a:t>Range verification 1: setup</a:t>
            </a:r>
          </a:p>
        </p:txBody>
      </p:sp>
      <p:sp>
        <p:nvSpPr>
          <p:cNvPr id="3" name="Segnaposto contenuto 2">
            <a:extLst>
              <a:ext uri="{FF2B5EF4-FFF2-40B4-BE49-F238E27FC236}">
                <a16:creationId xmlns:a16="http://schemas.microsoft.com/office/drawing/2014/main" id="{301D50F4-4F45-8168-19B3-D673CD710E19}"/>
              </a:ext>
            </a:extLst>
          </p:cNvPr>
          <p:cNvSpPr>
            <a:spLocks noGrp="1"/>
          </p:cNvSpPr>
          <p:nvPr>
            <p:ph idx="1"/>
          </p:nvPr>
        </p:nvSpPr>
        <p:spPr>
          <a:xfrm>
            <a:off x="2266951" y="1496218"/>
            <a:ext cx="3981450" cy="5026666"/>
          </a:xfrm>
        </p:spPr>
        <p:txBody>
          <a:bodyPr>
            <a:normAutofit lnSpcReduction="10000"/>
          </a:bodyPr>
          <a:lstStyle/>
          <a:p>
            <a:r>
              <a:rPr lang="en-GB" dirty="0"/>
              <a:t>For range verification we compared two measurements setups: </a:t>
            </a:r>
            <a:br>
              <a:rPr lang="en-GB" dirty="0"/>
            </a:br>
            <a:endParaRPr lang="en-GB" dirty="0"/>
          </a:p>
          <a:p>
            <a:endParaRPr lang="en-GB" dirty="0"/>
          </a:p>
          <a:p>
            <a:r>
              <a:rPr lang="en-GB" b="1" dirty="0"/>
              <a:t>Each setup measurement has been divided into 10 subsets about 2.9-6.6 E6 protons each</a:t>
            </a:r>
          </a:p>
          <a:p>
            <a:r>
              <a:rPr lang="en-GB" dirty="0"/>
              <a:t>No prior information exploited</a:t>
            </a:r>
          </a:p>
        </p:txBody>
      </p:sp>
      <p:grpSp>
        <p:nvGrpSpPr>
          <p:cNvPr id="14" name="Gruppo 13">
            <a:extLst>
              <a:ext uri="{FF2B5EF4-FFF2-40B4-BE49-F238E27FC236}">
                <a16:creationId xmlns:a16="http://schemas.microsoft.com/office/drawing/2014/main" id="{0AD3CAF9-B087-8CF3-6B01-6E403FF17F34}"/>
              </a:ext>
            </a:extLst>
          </p:cNvPr>
          <p:cNvGrpSpPr/>
          <p:nvPr/>
        </p:nvGrpSpPr>
        <p:grpSpPr>
          <a:xfrm>
            <a:off x="6555336" y="609045"/>
            <a:ext cx="3234191" cy="5476082"/>
            <a:chOff x="4516986" y="220261"/>
            <a:chExt cx="3234191" cy="5476082"/>
          </a:xfrm>
        </p:grpSpPr>
        <p:pic>
          <p:nvPicPr>
            <p:cNvPr id="6" name="Immagine 5" descr="Immagine che contiene testo, interno, muro&#10;&#10;Descrizione generata automaticamente">
              <a:extLst>
                <a:ext uri="{FF2B5EF4-FFF2-40B4-BE49-F238E27FC236}">
                  <a16:creationId xmlns:a16="http://schemas.microsoft.com/office/drawing/2014/main" id="{69CCDE5C-217F-B427-AD45-CC4459550FF2}"/>
                </a:ext>
              </a:extLst>
            </p:cNvPr>
            <p:cNvPicPr>
              <a:picLocks noChangeAspect="1"/>
            </p:cNvPicPr>
            <p:nvPr/>
          </p:nvPicPr>
          <p:blipFill rotWithShape="1">
            <a:blip r:embed="rId3">
              <a:extLst>
                <a:ext uri="{28A0092B-C50C-407E-A947-70E740481C1C}">
                  <a14:useLocalDpi xmlns:a14="http://schemas.microsoft.com/office/drawing/2010/main" val="0"/>
                </a:ext>
              </a:extLst>
            </a:blip>
            <a:srcRect l="12500" t="5217" b="11600"/>
            <a:stretch/>
          </p:blipFill>
          <p:spPr>
            <a:xfrm>
              <a:off x="4516986" y="3476080"/>
              <a:ext cx="3113990" cy="2220263"/>
            </a:xfrm>
            <a:prstGeom prst="rect">
              <a:avLst/>
            </a:prstGeom>
          </p:spPr>
        </p:pic>
        <p:pic>
          <p:nvPicPr>
            <p:cNvPr id="8" name="Immagine 7" descr="Immagine che contiene interno, muro&#10;&#10;Descrizione generata automaticamente">
              <a:extLst>
                <a:ext uri="{FF2B5EF4-FFF2-40B4-BE49-F238E27FC236}">
                  <a16:creationId xmlns:a16="http://schemas.microsoft.com/office/drawing/2014/main" id="{0496DA4C-4DE8-C8CD-D178-B2A8A2FB6A4D}"/>
                </a:ext>
              </a:extLst>
            </p:cNvPr>
            <p:cNvPicPr>
              <a:picLocks noChangeAspect="1"/>
            </p:cNvPicPr>
            <p:nvPr/>
          </p:nvPicPr>
          <p:blipFill rotWithShape="1">
            <a:blip r:embed="rId4">
              <a:extLst>
                <a:ext uri="{28A0092B-C50C-407E-A947-70E740481C1C}">
                  <a14:useLocalDpi xmlns:a14="http://schemas.microsoft.com/office/drawing/2010/main" val="0"/>
                </a:ext>
              </a:extLst>
            </a:blip>
            <a:srcRect l="10208" t="5217" b="11600"/>
            <a:stretch/>
          </p:blipFill>
          <p:spPr>
            <a:xfrm>
              <a:off x="4516986" y="220261"/>
              <a:ext cx="3234191" cy="2247113"/>
            </a:xfrm>
            <a:prstGeom prst="rect">
              <a:avLst/>
            </a:prstGeom>
          </p:spPr>
        </p:pic>
        <p:sp>
          <p:nvSpPr>
            <p:cNvPr id="10" name="CasellaDiTesto 9">
              <a:extLst>
                <a:ext uri="{FF2B5EF4-FFF2-40B4-BE49-F238E27FC236}">
                  <a16:creationId xmlns:a16="http://schemas.microsoft.com/office/drawing/2014/main" id="{F3F2D534-B569-1BEF-64DA-82E9C8B7A3CD}"/>
                </a:ext>
              </a:extLst>
            </p:cNvPr>
            <p:cNvSpPr txBox="1"/>
            <p:nvPr/>
          </p:nvSpPr>
          <p:spPr>
            <a:xfrm>
              <a:off x="4516986" y="2447544"/>
              <a:ext cx="3034499"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homogeneous PMMA</a:t>
              </a:r>
            </a:p>
          </p:txBody>
        </p:sp>
        <p:sp>
          <p:nvSpPr>
            <p:cNvPr id="11" name="CasellaDiTesto 10">
              <a:extLst>
                <a:ext uri="{FF2B5EF4-FFF2-40B4-BE49-F238E27FC236}">
                  <a16:creationId xmlns:a16="http://schemas.microsoft.com/office/drawing/2014/main" id="{BB116475-8B87-A681-13F3-1B1E8485E067}"/>
                </a:ext>
              </a:extLst>
            </p:cNvPr>
            <p:cNvSpPr txBox="1"/>
            <p:nvPr/>
          </p:nvSpPr>
          <p:spPr>
            <a:xfrm>
              <a:off x="4516986" y="3072744"/>
              <a:ext cx="3034499"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target with a 4 cm air cavity</a:t>
              </a:r>
            </a:p>
          </p:txBody>
        </p:sp>
      </p:grpSp>
      <p:sp>
        <p:nvSpPr>
          <p:cNvPr id="12" name="Freccia a destra 11">
            <a:extLst>
              <a:ext uri="{FF2B5EF4-FFF2-40B4-BE49-F238E27FC236}">
                <a16:creationId xmlns:a16="http://schemas.microsoft.com/office/drawing/2014/main" id="{4B3A8283-1F8F-E618-AF35-27813B6D34F8}"/>
              </a:ext>
            </a:extLst>
          </p:cNvPr>
          <p:cNvSpPr/>
          <p:nvPr/>
        </p:nvSpPr>
        <p:spPr>
          <a:xfrm>
            <a:off x="4517405" y="3127519"/>
            <a:ext cx="2042263" cy="334009"/>
          </a:xfrm>
          <a:prstGeom prst="rightArrow">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egnaposto numero diapositiva 3">
            <a:extLst>
              <a:ext uri="{FF2B5EF4-FFF2-40B4-BE49-F238E27FC236}">
                <a16:creationId xmlns:a16="http://schemas.microsoft.com/office/drawing/2014/main" id="{9FEB4EF4-2E2E-D24E-49CC-86C3C8EA7FF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89593-0B1D-4BAB-AEF3-C0D996DC4467}" type="slidenum">
              <a:rPr kumimoji="0" lang="en-GB" sz="1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egnaposto piè di pagina 4">
            <a:extLst>
              <a:ext uri="{FF2B5EF4-FFF2-40B4-BE49-F238E27FC236}">
                <a16:creationId xmlns:a16="http://schemas.microsoft.com/office/drawing/2014/main" id="{D6184CF3-5FF2-3039-CF7E-53D18EE2560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francesco.pennazio@to.infn.it</a:t>
            </a:r>
          </a:p>
        </p:txBody>
      </p:sp>
    </p:spTree>
    <p:extLst>
      <p:ext uri="{BB962C8B-B14F-4D97-AF65-F5344CB8AC3E}">
        <p14:creationId xmlns:p14="http://schemas.microsoft.com/office/powerpoint/2010/main" val="37523856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9864239-8F6B-B2F7-640E-CFF9AA477D7B}"/>
              </a:ext>
            </a:extLst>
          </p:cNvPr>
          <p:cNvSpPr>
            <a:spLocks noGrp="1"/>
          </p:cNvSpPr>
          <p:nvPr>
            <p:ph type="title"/>
          </p:nvPr>
        </p:nvSpPr>
        <p:spPr/>
        <p:txBody>
          <a:bodyPr/>
          <a:lstStyle/>
          <a:p>
            <a:r>
              <a:rPr lang="en-GB"/>
              <a:t>Range verification 2: training subset analysis</a:t>
            </a:r>
          </a:p>
        </p:txBody>
      </p:sp>
      <p:sp>
        <p:nvSpPr>
          <p:cNvPr id="3" name="Segnaposto contenuto 2">
            <a:extLst>
              <a:ext uri="{FF2B5EF4-FFF2-40B4-BE49-F238E27FC236}">
                <a16:creationId xmlns:a16="http://schemas.microsoft.com/office/drawing/2014/main" id="{4A6A93BD-4790-2700-6E5E-A28BE2BFA4F4}"/>
              </a:ext>
            </a:extLst>
          </p:cNvPr>
          <p:cNvSpPr>
            <a:spLocks noGrp="1"/>
          </p:cNvSpPr>
          <p:nvPr>
            <p:ph idx="1"/>
          </p:nvPr>
        </p:nvSpPr>
        <p:spPr>
          <a:xfrm>
            <a:off x="218768" y="1143000"/>
            <a:ext cx="11754465" cy="5257800"/>
          </a:xfrm>
        </p:spPr>
        <p:txBody>
          <a:bodyPr/>
          <a:lstStyle/>
          <a:p>
            <a:r>
              <a:rPr lang="en-GB"/>
              <a:t>Blind analysis of the first subset of homogeneous target:</a:t>
            </a:r>
          </a:p>
        </p:txBody>
      </p:sp>
      <p:grpSp>
        <p:nvGrpSpPr>
          <p:cNvPr id="14" name="Gruppo 13">
            <a:extLst>
              <a:ext uri="{FF2B5EF4-FFF2-40B4-BE49-F238E27FC236}">
                <a16:creationId xmlns:a16="http://schemas.microsoft.com/office/drawing/2014/main" id="{1F9DF348-8302-02F7-6547-E4B8B95D702D}"/>
              </a:ext>
            </a:extLst>
          </p:cNvPr>
          <p:cNvGrpSpPr/>
          <p:nvPr/>
        </p:nvGrpSpPr>
        <p:grpSpPr>
          <a:xfrm>
            <a:off x="218767" y="1791655"/>
            <a:ext cx="5059072" cy="3307135"/>
            <a:chOff x="0" y="1533224"/>
            <a:chExt cx="3343702" cy="2185791"/>
          </a:xfrm>
        </p:grpSpPr>
        <p:pic>
          <p:nvPicPr>
            <p:cNvPr id="7" name="Immagine 6" descr="Immagine che contiene testo, linea, diagramma, Diagramma&#10;&#10;Descrizione generata automaticamente">
              <a:extLst>
                <a:ext uri="{FF2B5EF4-FFF2-40B4-BE49-F238E27FC236}">
                  <a16:creationId xmlns:a16="http://schemas.microsoft.com/office/drawing/2014/main" id="{B6EC9340-ABC0-0AC3-A451-240EF29BEF07}"/>
                </a:ext>
              </a:extLst>
            </p:cNvPr>
            <p:cNvPicPr>
              <a:picLocks noChangeAspect="1"/>
            </p:cNvPicPr>
            <p:nvPr/>
          </p:nvPicPr>
          <p:blipFill rotWithShape="1">
            <a:blip r:embed="rId4">
              <a:extLst>
                <a:ext uri="{28A0092B-C50C-407E-A947-70E740481C1C}">
                  <a14:useLocalDpi xmlns:a14="http://schemas.microsoft.com/office/drawing/2010/main" val="0"/>
                </a:ext>
              </a:extLst>
            </a:blip>
            <a:srcRect l="1972" r="6906" b="2362"/>
            <a:stretch/>
          </p:blipFill>
          <p:spPr>
            <a:xfrm>
              <a:off x="0" y="1533224"/>
              <a:ext cx="3343702" cy="2185791"/>
            </a:xfrm>
            <a:prstGeom prst="rect">
              <a:avLst/>
            </a:prstGeom>
          </p:spPr>
        </p:pic>
        <p:sp>
          <p:nvSpPr>
            <p:cNvPr id="8" name="Rettangolo 7">
              <a:extLst>
                <a:ext uri="{FF2B5EF4-FFF2-40B4-BE49-F238E27FC236}">
                  <a16:creationId xmlns:a16="http://schemas.microsoft.com/office/drawing/2014/main" id="{CBBB3666-97E3-0319-184E-318D317435C9}"/>
                </a:ext>
              </a:extLst>
            </p:cNvPr>
            <p:cNvSpPr/>
            <p:nvPr/>
          </p:nvSpPr>
          <p:spPr>
            <a:xfrm>
              <a:off x="288638" y="1766719"/>
              <a:ext cx="73570" cy="1779987"/>
            </a:xfrm>
            <a:prstGeom prst="rect">
              <a:avLst/>
            </a:prstGeom>
            <a:solidFill>
              <a:srgbClr val="FF0000">
                <a:alpha val="4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 name="CasellaDiTesto 10">
            <a:extLst>
              <a:ext uri="{FF2B5EF4-FFF2-40B4-BE49-F238E27FC236}">
                <a16:creationId xmlns:a16="http://schemas.microsoft.com/office/drawing/2014/main" id="{3B910A0A-6CDC-8F93-B9A1-02FFEC23A3B4}"/>
              </a:ext>
            </a:extLst>
          </p:cNvPr>
          <p:cNvSpPr txBox="1"/>
          <p:nvPr/>
        </p:nvSpPr>
        <p:spPr>
          <a:xfrm>
            <a:off x="465436" y="5412031"/>
            <a:ext cx="352401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Minimum number of iteration for having a stable range measurement = 100</a:t>
            </a:r>
          </a:p>
        </p:txBody>
      </p:sp>
      <p:grpSp>
        <p:nvGrpSpPr>
          <p:cNvPr id="16" name="Gruppo 15">
            <a:extLst>
              <a:ext uri="{FF2B5EF4-FFF2-40B4-BE49-F238E27FC236}">
                <a16:creationId xmlns:a16="http://schemas.microsoft.com/office/drawing/2014/main" id="{5C322EDD-8963-B1C1-575C-CBBC31740728}"/>
              </a:ext>
            </a:extLst>
          </p:cNvPr>
          <p:cNvGrpSpPr/>
          <p:nvPr/>
        </p:nvGrpSpPr>
        <p:grpSpPr>
          <a:xfrm>
            <a:off x="5945196" y="1791655"/>
            <a:ext cx="5059071" cy="3397178"/>
            <a:chOff x="6393787" y="1533224"/>
            <a:chExt cx="3617524" cy="2429176"/>
          </a:xfrm>
        </p:grpSpPr>
        <p:pic>
          <p:nvPicPr>
            <p:cNvPr id="5" name="Immagine 4" descr="Immagine che contiene testo, schermata, linea, Diagramma&#10;&#10;Descrizione generata automaticamente">
              <a:extLst>
                <a:ext uri="{FF2B5EF4-FFF2-40B4-BE49-F238E27FC236}">
                  <a16:creationId xmlns:a16="http://schemas.microsoft.com/office/drawing/2014/main" id="{AB1A8325-5101-6BBC-BC76-BF1CEC09991E}"/>
                </a:ext>
              </a:extLst>
            </p:cNvPr>
            <p:cNvPicPr>
              <a:picLocks noChangeAspect="1"/>
            </p:cNvPicPr>
            <p:nvPr/>
          </p:nvPicPr>
          <p:blipFill rotWithShape="1">
            <a:blip r:embed="rId5">
              <a:extLst>
                <a:ext uri="{28A0092B-C50C-407E-A947-70E740481C1C}">
                  <a14:useLocalDpi xmlns:a14="http://schemas.microsoft.com/office/drawing/2010/main" val="0"/>
                </a:ext>
              </a:extLst>
            </a:blip>
            <a:srcRect l="649" r="8499"/>
            <a:stretch/>
          </p:blipFill>
          <p:spPr>
            <a:xfrm>
              <a:off x="6393787" y="1533224"/>
              <a:ext cx="3617524" cy="2429176"/>
            </a:xfrm>
            <a:prstGeom prst="rect">
              <a:avLst/>
            </a:prstGeom>
          </p:spPr>
        </p:pic>
        <p:sp>
          <p:nvSpPr>
            <p:cNvPr id="12" name="Rettangolo 11">
              <a:extLst>
                <a:ext uri="{FF2B5EF4-FFF2-40B4-BE49-F238E27FC236}">
                  <a16:creationId xmlns:a16="http://schemas.microsoft.com/office/drawing/2014/main" id="{1653A56B-1C2D-7BB8-7FDF-A71B06E00CCA}"/>
                </a:ext>
              </a:extLst>
            </p:cNvPr>
            <p:cNvSpPr/>
            <p:nvPr/>
          </p:nvSpPr>
          <p:spPr>
            <a:xfrm>
              <a:off x="6761240" y="1759296"/>
              <a:ext cx="90410" cy="1952297"/>
            </a:xfrm>
            <a:prstGeom prst="rect">
              <a:avLst/>
            </a:prstGeom>
            <a:solidFill>
              <a:srgbClr val="FF0000">
                <a:alpha val="4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ttangolo 12">
              <a:extLst>
                <a:ext uri="{FF2B5EF4-FFF2-40B4-BE49-F238E27FC236}">
                  <a16:creationId xmlns:a16="http://schemas.microsoft.com/office/drawing/2014/main" id="{A51A2A17-5B56-71C2-B48E-727FD6C81F9F}"/>
                </a:ext>
              </a:extLst>
            </p:cNvPr>
            <p:cNvSpPr/>
            <p:nvPr/>
          </p:nvSpPr>
          <p:spPr>
            <a:xfrm>
              <a:off x="7842250" y="1766718"/>
              <a:ext cx="2117045" cy="1952297"/>
            </a:xfrm>
            <a:prstGeom prst="rect">
              <a:avLst/>
            </a:prstGeom>
            <a:solidFill>
              <a:srgbClr val="FF0000">
                <a:alpha val="4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 name="CasellaDiTesto 14">
            <a:extLst>
              <a:ext uri="{FF2B5EF4-FFF2-40B4-BE49-F238E27FC236}">
                <a16:creationId xmlns:a16="http://schemas.microsoft.com/office/drawing/2014/main" id="{F4DB8DE6-EA76-16F6-94E9-FBC458E00D34}"/>
              </a:ext>
            </a:extLst>
          </p:cNvPr>
          <p:cNvSpPr txBox="1"/>
          <p:nvPr/>
        </p:nvSpPr>
        <p:spPr>
          <a:xfrm>
            <a:off x="6095999" y="5412031"/>
            <a:ext cx="483552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Number of pixels above threshold (cluster size) N</a:t>
            </a:r>
            <a:b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50 &lt; N &lt; 500</a:t>
            </a:r>
          </a:p>
        </p:txBody>
      </p:sp>
      <p:sp>
        <p:nvSpPr>
          <p:cNvPr id="4" name="Segnaposto numero diapositiva 3">
            <a:extLst>
              <a:ext uri="{FF2B5EF4-FFF2-40B4-BE49-F238E27FC236}">
                <a16:creationId xmlns:a16="http://schemas.microsoft.com/office/drawing/2014/main" id="{0F7ECB06-9646-1431-E093-4511E7EC791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89593-0B1D-4BAB-AEF3-C0D996DC4467}" type="slidenum">
              <a:rPr kumimoji="0" lang="en-GB" sz="1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egnaposto piè di pagina 5">
            <a:extLst>
              <a:ext uri="{FF2B5EF4-FFF2-40B4-BE49-F238E27FC236}">
                <a16:creationId xmlns:a16="http://schemas.microsoft.com/office/drawing/2014/main" id="{06A00A3C-527E-241D-B793-ABB9041D4F7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francesco.pennazio@to.infn.it</a:t>
            </a:r>
          </a:p>
        </p:txBody>
      </p:sp>
    </p:spTree>
    <p:extLst>
      <p:ext uri="{BB962C8B-B14F-4D97-AF65-F5344CB8AC3E}">
        <p14:creationId xmlns:p14="http://schemas.microsoft.com/office/powerpoint/2010/main" val="1539426380"/>
      </p:ext>
    </p:extLst>
  </p:cSld>
  <p:clrMapOvr>
    <a:masterClrMapping/>
  </p:clrMapOvr>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9864239-8F6B-B2F7-640E-CFF9AA477D7B}"/>
              </a:ext>
            </a:extLst>
          </p:cNvPr>
          <p:cNvSpPr>
            <a:spLocks noGrp="1"/>
          </p:cNvSpPr>
          <p:nvPr>
            <p:ph type="title"/>
          </p:nvPr>
        </p:nvSpPr>
        <p:spPr/>
        <p:txBody>
          <a:bodyPr/>
          <a:lstStyle/>
          <a:p>
            <a:r>
              <a:rPr lang="en-GB" dirty="0"/>
              <a:t>Range verification 3: range difference</a:t>
            </a:r>
          </a:p>
        </p:txBody>
      </p:sp>
      <p:sp>
        <p:nvSpPr>
          <p:cNvPr id="5" name="Segnaposto piè di pagina 4">
            <a:extLst>
              <a:ext uri="{FF2B5EF4-FFF2-40B4-BE49-F238E27FC236}">
                <a16:creationId xmlns:a16="http://schemas.microsoft.com/office/drawing/2014/main" id="{5A11CA9F-53FA-6C98-067F-5A8DC7B5EA9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francesco.pennazio@to.infn.it</a:t>
            </a:r>
          </a:p>
        </p:txBody>
      </p:sp>
      <p:sp>
        <p:nvSpPr>
          <p:cNvPr id="4" name="Segnaposto numero diapositiva 3">
            <a:extLst>
              <a:ext uri="{FF2B5EF4-FFF2-40B4-BE49-F238E27FC236}">
                <a16:creationId xmlns:a16="http://schemas.microsoft.com/office/drawing/2014/main" id="{EE0115D1-298A-8C2C-178D-839A64BEF4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89593-0B1D-4BAB-AEF3-C0D996DC4467}" type="slidenum">
              <a:rPr kumimoji="0" lang="en-GB" sz="1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4" name="CasellaDiTesto 13">
            <a:extLst>
              <a:ext uri="{FF2B5EF4-FFF2-40B4-BE49-F238E27FC236}">
                <a16:creationId xmlns:a16="http://schemas.microsoft.com/office/drawing/2014/main" id="{7AAF9683-0555-4B8B-0A72-EF806082384A}"/>
              </a:ext>
            </a:extLst>
          </p:cNvPr>
          <p:cNvSpPr txBox="1"/>
          <p:nvPr/>
        </p:nvSpPr>
        <p:spPr>
          <a:xfrm>
            <a:off x="0" y="1060536"/>
            <a:ext cx="610244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10 subsets of cavity phantom vs 10 subset homogeneous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CasellaDiTesto 14">
            <a:extLst>
              <a:ext uri="{FF2B5EF4-FFF2-40B4-BE49-F238E27FC236}">
                <a16:creationId xmlns:a16="http://schemas.microsoft.com/office/drawing/2014/main" id="{9F6222DE-6A2D-B34D-FD27-0EB708F70B42}"/>
              </a:ext>
            </a:extLst>
          </p:cNvPr>
          <p:cNvSpPr txBox="1"/>
          <p:nvPr/>
        </p:nvSpPr>
        <p:spPr>
          <a:xfrm>
            <a:off x="1900166" y="4534798"/>
            <a:ext cx="2251397" cy="1200329"/>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Moving 1 cm wide window on the distribution to identify the peak</a:t>
            </a:r>
          </a:p>
        </p:txBody>
      </p:sp>
      <p:sp>
        <p:nvSpPr>
          <p:cNvPr id="16" name="CasellaDiTesto 15">
            <a:extLst>
              <a:ext uri="{FF2B5EF4-FFF2-40B4-BE49-F238E27FC236}">
                <a16:creationId xmlns:a16="http://schemas.microsoft.com/office/drawing/2014/main" id="{C6D45E38-945C-7B2C-0672-34C9F017C043}"/>
              </a:ext>
            </a:extLst>
          </p:cNvPr>
          <p:cNvSpPr txBox="1"/>
          <p:nvPr/>
        </p:nvSpPr>
        <p:spPr>
          <a:xfrm>
            <a:off x="8665774" y="493910"/>
            <a:ext cx="333608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Range difference for each (iteration number, threshold) pair </a:t>
            </a:r>
          </a:p>
        </p:txBody>
      </p:sp>
      <p:grpSp>
        <p:nvGrpSpPr>
          <p:cNvPr id="30" name="Gruppo 29">
            <a:extLst>
              <a:ext uri="{FF2B5EF4-FFF2-40B4-BE49-F238E27FC236}">
                <a16:creationId xmlns:a16="http://schemas.microsoft.com/office/drawing/2014/main" id="{833F1B73-BDD1-1715-74DA-576EA635A2E9}"/>
              </a:ext>
            </a:extLst>
          </p:cNvPr>
          <p:cNvGrpSpPr/>
          <p:nvPr/>
        </p:nvGrpSpPr>
        <p:grpSpPr>
          <a:xfrm>
            <a:off x="4354481" y="1490479"/>
            <a:ext cx="3634839" cy="2197086"/>
            <a:chOff x="180139" y="1490479"/>
            <a:chExt cx="4321458" cy="2612114"/>
          </a:xfrm>
        </p:grpSpPr>
        <p:pic>
          <p:nvPicPr>
            <p:cNvPr id="8" name="Immagine 7" descr="Immagine che contiene testo, schermata, pendio, Diagramma&#10;&#10;Descrizione generata automaticamente">
              <a:extLst>
                <a:ext uri="{FF2B5EF4-FFF2-40B4-BE49-F238E27FC236}">
                  <a16:creationId xmlns:a16="http://schemas.microsoft.com/office/drawing/2014/main" id="{B362A24F-94AC-8B1D-54BF-324E2221D7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139" y="1490479"/>
              <a:ext cx="3966270" cy="2256926"/>
            </a:xfrm>
            <a:prstGeom prst="rect">
              <a:avLst/>
            </a:prstGeom>
            <a:ln>
              <a:solidFill>
                <a:schemeClr val="tx1"/>
              </a:solidFill>
            </a:ln>
          </p:spPr>
        </p:pic>
        <p:pic>
          <p:nvPicPr>
            <p:cNvPr id="18" name="Immagine 17" descr="Immagine che contiene testo, schermata, pendio, Diagramma&#10;&#10;Descrizione generata automaticamente">
              <a:extLst>
                <a:ext uri="{FF2B5EF4-FFF2-40B4-BE49-F238E27FC236}">
                  <a16:creationId xmlns:a16="http://schemas.microsoft.com/office/drawing/2014/main" id="{86974FB3-C6F5-1DB9-A778-3F696E0B66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535" y="1608875"/>
              <a:ext cx="3966270" cy="2256926"/>
            </a:xfrm>
            <a:prstGeom prst="rect">
              <a:avLst/>
            </a:prstGeom>
            <a:ln>
              <a:solidFill>
                <a:schemeClr val="tx1"/>
              </a:solidFill>
            </a:ln>
          </p:spPr>
        </p:pic>
        <p:pic>
          <p:nvPicPr>
            <p:cNvPr id="20" name="Immagine 19" descr="Immagine che contiene testo, schermata, pendio, Diagramma&#10;&#10;Descrizione generata automaticamente">
              <a:extLst>
                <a:ext uri="{FF2B5EF4-FFF2-40B4-BE49-F238E27FC236}">
                  <a16:creationId xmlns:a16="http://schemas.microsoft.com/office/drawing/2014/main" id="{84ED67E7-3C96-5233-5BB9-4ACDC1D8D2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931" y="1727271"/>
              <a:ext cx="3966270" cy="2256926"/>
            </a:xfrm>
            <a:prstGeom prst="rect">
              <a:avLst/>
            </a:prstGeom>
            <a:ln>
              <a:solidFill>
                <a:schemeClr val="tx1"/>
              </a:solidFill>
            </a:ln>
          </p:spPr>
        </p:pic>
        <p:pic>
          <p:nvPicPr>
            <p:cNvPr id="21" name="Immagine 20" descr="Immagine che contiene testo, schermata, pendio, Diagramma&#10;&#10;Descrizione generata automaticamente">
              <a:extLst>
                <a:ext uri="{FF2B5EF4-FFF2-40B4-BE49-F238E27FC236}">
                  <a16:creationId xmlns:a16="http://schemas.microsoft.com/office/drawing/2014/main" id="{93CEED73-B815-AC90-9880-0684DE1C67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327" y="1845667"/>
              <a:ext cx="3966270" cy="2256926"/>
            </a:xfrm>
            <a:prstGeom prst="rect">
              <a:avLst/>
            </a:prstGeom>
            <a:ln>
              <a:solidFill>
                <a:schemeClr val="tx1"/>
              </a:solidFill>
            </a:ln>
          </p:spPr>
        </p:pic>
      </p:grpSp>
      <p:sp>
        <p:nvSpPr>
          <p:cNvPr id="23" name="CasellaDiTesto 22">
            <a:extLst>
              <a:ext uri="{FF2B5EF4-FFF2-40B4-BE49-F238E27FC236}">
                <a16:creationId xmlns:a16="http://schemas.microsoft.com/office/drawing/2014/main" id="{794DB146-FC9E-B92D-909C-7AC7E6AD2FAA}"/>
              </a:ext>
            </a:extLst>
          </p:cNvPr>
          <p:cNvSpPr txBox="1"/>
          <p:nvPr/>
        </p:nvSpPr>
        <p:spPr>
          <a:xfrm>
            <a:off x="332539" y="1629450"/>
            <a:ext cx="518091" cy="369332"/>
          </a:xfrm>
          <a:prstGeom prst="rect">
            <a:avLst/>
          </a:prstGeom>
          <a:solidFill>
            <a:schemeClr val="bg1"/>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10x</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9" name="Gruppo 38">
            <a:extLst>
              <a:ext uri="{FF2B5EF4-FFF2-40B4-BE49-F238E27FC236}">
                <a16:creationId xmlns:a16="http://schemas.microsoft.com/office/drawing/2014/main" id="{F6F14776-1077-C68F-2B8A-AAB87CB8BE3F}"/>
              </a:ext>
            </a:extLst>
          </p:cNvPr>
          <p:cNvGrpSpPr/>
          <p:nvPr/>
        </p:nvGrpSpPr>
        <p:grpSpPr>
          <a:xfrm>
            <a:off x="316919" y="1490479"/>
            <a:ext cx="3720643" cy="2282890"/>
            <a:chOff x="3962073" y="1490479"/>
            <a:chExt cx="3720643" cy="2282890"/>
          </a:xfrm>
        </p:grpSpPr>
        <p:pic>
          <p:nvPicPr>
            <p:cNvPr id="24" name="Immagine 23" descr="Immagine che contiene testo, schermata, Diagramma, diagramma&#10;&#10;Descrizione generata automaticamente">
              <a:extLst>
                <a:ext uri="{FF2B5EF4-FFF2-40B4-BE49-F238E27FC236}">
                  <a16:creationId xmlns:a16="http://schemas.microsoft.com/office/drawing/2014/main" id="{141496C0-48B6-2FC2-3F39-7FFB793193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2073" y="1490479"/>
              <a:ext cx="3336086" cy="1898333"/>
            </a:xfrm>
            <a:prstGeom prst="rect">
              <a:avLst/>
            </a:prstGeom>
            <a:ln>
              <a:solidFill>
                <a:schemeClr val="tx1"/>
              </a:solidFill>
            </a:ln>
          </p:spPr>
        </p:pic>
        <p:pic>
          <p:nvPicPr>
            <p:cNvPr id="25" name="Immagine 24" descr="Immagine che contiene testo, schermata, Diagramma, diagramma&#10;&#10;Descrizione generata automaticamente">
              <a:extLst>
                <a:ext uri="{FF2B5EF4-FFF2-40B4-BE49-F238E27FC236}">
                  <a16:creationId xmlns:a16="http://schemas.microsoft.com/office/drawing/2014/main" id="{44C8FC69-C5F2-C30E-77EB-4D9DD73030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0259" y="1618665"/>
              <a:ext cx="3336086" cy="1898333"/>
            </a:xfrm>
            <a:prstGeom prst="rect">
              <a:avLst/>
            </a:prstGeom>
            <a:ln>
              <a:solidFill>
                <a:schemeClr val="tx1"/>
              </a:solidFill>
            </a:ln>
          </p:spPr>
        </p:pic>
        <p:pic>
          <p:nvPicPr>
            <p:cNvPr id="26" name="Immagine 25" descr="Immagine che contiene testo, schermata, Diagramma, diagramma&#10;&#10;Descrizione generata automaticamente">
              <a:extLst>
                <a:ext uri="{FF2B5EF4-FFF2-40B4-BE49-F238E27FC236}">
                  <a16:creationId xmlns:a16="http://schemas.microsoft.com/office/drawing/2014/main" id="{54262486-4DA0-DF77-53D6-1E2866DCB9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8445" y="1746851"/>
              <a:ext cx="3336086" cy="1898333"/>
            </a:xfrm>
            <a:prstGeom prst="rect">
              <a:avLst/>
            </a:prstGeom>
            <a:ln>
              <a:solidFill>
                <a:schemeClr val="tx1"/>
              </a:solidFill>
            </a:ln>
          </p:spPr>
        </p:pic>
        <p:pic>
          <p:nvPicPr>
            <p:cNvPr id="27" name="Immagine 26" descr="Immagine che contiene testo, schermata, Diagramma, diagramma&#10;&#10;Descrizione generata automaticamente">
              <a:extLst>
                <a:ext uri="{FF2B5EF4-FFF2-40B4-BE49-F238E27FC236}">
                  <a16:creationId xmlns:a16="http://schemas.microsoft.com/office/drawing/2014/main" id="{293F8D56-2728-0551-94A7-7431D22C4D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6630" y="1875036"/>
              <a:ext cx="3336086" cy="1898333"/>
            </a:xfrm>
            <a:prstGeom prst="rect">
              <a:avLst/>
            </a:prstGeom>
            <a:ln>
              <a:solidFill>
                <a:schemeClr val="tx1"/>
              </a:solidFill>
            </a:ln>
          </p:spPr>
        </p:pic>
      </p:grpSp>
      <p:sp>
        <p:nvSpPr>
          <p:cNvPr id="31" name="CasellaDiTesto 30">
            <a:extLst>
              <a:ext uri="{FF2B5EF4-FFF2-40B4-BE49-F238E27FC236}">
                <a16:creationId xmlns:a16="http://schemas.microsoft.com/office/drawing/2014/main" id="{E089F08D-DE35-BE21-34F5-5CFEE8BA4C86}"/>
              </a:ext>
            </a:extLst>
          </p:cNvPr>
          <p:cNvSpPr txBox="1"/>
          <p:nvPr/>
        </p:nvSpPr>
        <p:spPr>
          <a:xfrm>
            <a:off x="4547347" y="1745572"/>
            <a:ext cx="518091" cy="369332"/>
          </a:xfrm>
          <a:prstGeom prst="rect">
            <a:avLst/>
          </a:prstGeom>
          <a:solidFill>
            <a:schemeClr val="bg1"/>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10x</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CasellaDiTesto 31">
            <a:extLst>
              <a:ext uri="{FF2B5EF4-FFF2-40B4-BE49-F238E27FC236}">
                <a16:creationId xmlns:a16="http://schemas.microsoft.com/office/drawing/2014/main" id="{BCF05107-FB7F-FD0E-0544-09C6443D5B1F}"/>
              </a:ext>
            </a:extLst>
          </p:cNvPr>
          <p:cNvSpPr txBox="1"/>
          <p:nvPr/>
        </p:nvSpPr>
        <p:spPr>
          <a:xfrm>
            <a:off x="3499227" y="1346933"/>
            <a:ext cx="837089" cy="2646878"/>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600" b="0" i="0" u="none" strike="noStrike" kern="1200" cap="none" spc="0" normalizeH="0" baseline="0" noProof="0" dirty="0">
                <a:ln w="19050">
                  <a:solidFill>
                    <a:prstClr val="black"/>
                  </a:solidFill>
                  <a:prstDash val="solid"/>
                </a:ln>
                <a:solidFill>
                  <a:srgbClr val="44546A"/>
                </a:solidFill>
                <a:effectLst>
                  <a:outerShdw blurRad="38100" dist="22860" dir="5400000" algn="tl" rotWithShape="0">
                    <a:srgbClr val="000000">
                      <a:alpha val="30000"/>
                    </a:srgbClr>
                  </a:outerShdw>
                </a:effectLst>
                <a:uLnTx/>
                <a:uFillTx/>
                <a:latin typeface="Courier New" panose="02070309020205020404" pitchFamily="49" charset="0"/>
                <a:ea typeface="+mn-ea"/>
                <a:cs typeface="Courier New" panose="02070309020205020404" pitchFamily="49" charset="0"/>
              </a:rPr>
              <a:t>-</a:t>
            </a:r>
            <a:endParaRPr kumimoji="0" lang="en-GB" sz="16600" b="0" i="0" u="none" strike="noStrike" kern="1200" cap="none" spc="0" normalizeH="0" baseline="0" noProof="0" dirty="0">
              <a:ln w="19050">
                <a:solidFill>
                  <a:prstClr val="black"/>
                </a:solidFill>
                <a:prstDash val="solid"/>
              </a:ln>
              <a:solidFill>
                <a:srgbClr val="44546A"/>
              </a:solidFill>
              <a:effectLst>
                <a:outerShdw blurRad="38100" dist="22860" dir="5400000" algn="tl" rotWithShape="0">
                  <a:srgbClr val="000000">
                    <a:alpha val="30000"/>
                  </a:srgbClr>
                </a:outerShdw>
              </a:effectLst>
              <a:uLnTx/>
              <a:uFillTx/>
              <a:latin typeface="Courier New" panose="02070309020205020404" pitchFamily="49" charset="0"/>
              <a:ea typeface="+mn-ea"/>
              <a:cs typeface="Courier New" panose="02070309020205020404" pitchFamily="49" charset="0"/>
            </a:endParaRPr>
          </a:p>
        </p:txBody>
      </p:sp>
      <p:grpSp>
        <p:nvGrpSpPr>
          <p:cNvPr id="41" name="Gruppo 40">
            <a:extLst>
              <a:ext uri="{FF2B5EF4-FFF2-40B4-BE49-F238E27FC236}">
                <a16:creationId xmlns:a16="http://schemas.microsoft.com/office/drawing/2014/main" id="{5295AC83-4540-4ECE-BECB-7C59C3C74C3C}"/>
              </a:ext>
            </a:extLst>
          </p:cNvPr>
          <p:cNvGrpSpPr/>
          <p:nvPr/>
        </p:nvGrpSpPr>
        <p:grpSpPr>
          <a:xfrm>
            <a:off x="8306239" y="1490479"/>
            <a:ext cx="3568841" cy="2355533"/>
            <a:chOff x="8306239" y="1490479"/>
            <a:chExt cx="3568841" cy="2355533"/>
          </a:xfrm>
        </p:grpSpPr>
        <p:pic>
          <p:nvPicPr>
            <p:cNvPr id="6" name="Immagine 5" descr="Immagine che contiene testo, diagramma, schermata, Diagramma&#10;&#10;Descrizione generata automaticamente">
              <a:extLst>
                <a:ext uri="{FF2B5EF4-FFF2-40B4-BE49-F238E27FC236}">
                  <a16:creationId xmlns:a16="http://schemas.microsoft.com/office/drawing/2014/main" id="{F17530C9-D7CF-CD10-5042-BD309E0032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6239" y="1490479"/>
              <a:ext cx="3111641" cy="1898333"/>
            </a:xfrm>
            <a:prstGeom prst="rect">
              <a:avLst/>
            </a:prstGeom>
            <a:ln>
              <a:solidFill>
                <a:schemeClr val="tx1"/>
              </a:solidFill>
            </a:ln>
          </p:spPr>
        </p:pic>
        <p:pic>
          <p:nvPicPr>
            <p:cNvPr id="34" name="Immagine 33" descr="Immagine che contiene testo, diagramma, schermata, Diagramma&#10;&#10;Descrizione generata automaticamente">
              <a:extLst>
                <a:ext uri="{FF2B5EF4-FFF2-40B4-BE49-F238E27FC236}">
                  <a16:creationId xmlns:a16="http://schemas.microsoft.com/office/drawing/2014/main" id="{856DD9BE-5295-5948-5099-824A4641C5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8639" y="1642879"/>
              <a:ext cx="3111641" cy="1898333"/>
            </a:xfrm>
            <a:prstGeom prst="rect">
              <a:avLst/>
            </a:prstGeom>
            <a:ln>
              <a:solidFill>
                <a:schemeClr val="tx1"/>
              </a:solidFill>
            </a:ln>
          </p:spPr>
        </p:pic>
        <p:pic>
          <p:nvPicPr>
            <p:cNvPr id="35" name="Immagine 34" descr="Immagine che contiene testo, diagramma, schermata, Diagramma&#10;&#10;Descrizione generata automaticamente">
              <a:extLst>
                <a:ext uri="{FF2B5EF4-FFF2-40B4-BE49-F238E27FC236}">
                  <a16:creationId xmlns:a16="http://schemas.microsoft.com/office/drawing/2014/main" id="{BB402C1A-6BD6-FEFB-3DDA-6957EA5947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11039" y="1795279"/>
              <a:ext cx="3111641" cy="1898333"/>
            </a:xfrm>
            <a:prstGeom prst="rect">
              <a:avLst/>
            </a:prstGeom>
            <a:ln>
              <a:solidFill>
                <a:schemeClr val="tx1"/>
              </a:solidFill>
            </a:ln>
          </p:spPr>
        </p:pic>
        <p:pic>
          <p:nvPicPr>
            <p:cNvPr id="36" name="Immagine 35" descr="Immagine che contiene testo, diagramma, schermata, Diagramma&#10;&#10;Descrizione generata automaticamente">
              <a:extLst>
                <a:ext uri="{FF2B5EF4-FFF2-40B4-BE49-F238E27FC236}">
                  <a16:creationId xmlns:a16="http://schemas.microsoft.com/office/drawing/2014/main" id="{E5334F63-BAA5-A936-2FDF-BE6FC18B1E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3439" y="1947679"/>
              <a:ext cx="3111641" cy="1898333"/>
            </a:xfrm>
            <a:prstGeom prst="rect">
              <a:avLst/>
            </a:prstGeom>
            <a:ln>
              <a:solidFill>
                <a:schemeClr val="tx1"/>
              </a:solidFill>
            </a:ln>
          </p:spPr>
        </p:pic>
      </p:grpSp>
      <p:sp>
        <p:nvSpPr>
          <p:cNvPr id="33" name="CasellaDiTesto 32">
            <a:extLst>
              <a:ext uri="{FF2B5EF4-FFF2-40B4-BE49-F238E27FC236}">
                <a16:creationId xmlns:a16="http://schemas.microsoft.com/office/drawing/2014/main" id="{30B7E236-A127-AE74-7641-F26EDDE36679}"/>
              </a:ext>
            </a:extLst>
          </p:cNvPr>
          <p:cNvSpPr txBox="1"/>
          <p:nvPr/>
        </p:nvSpPr>
        <p:spPr>
          <a:xfrm>
            <a:off x="7464686" y="1346933"/>
            <a:ext cx="1462260" cy="2646878"/>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600" b="0" i="0" u="none" strike="noStrike" kern="1200" cap="none" spc="0" normalizeH="0" baseline="0" noProof="0" dirty="0">
                <a:ln w="19050">
                  <a:solidFill>
                    <a:prstClr val="black"/>
                  </a:solidFill>
                  <a:prstDash val="solid"/>
                </a:ln>
                <a:solidFill>
                  <a:srgbClr val="44546A"/>
                </a:solidFill>
                <a:effectLst>
                  <a:outerShdw blurRad="38100" dist="22860" dir="5400000" algn="tl" rotWithShape="0">
                    <a:srgbClr val="000000">
                      <a:alpha val="30000"/>
                    </a:srgbClr>
                  </a:outerShdw>
                </a:effectLst>
                <a:uLnTx/>
                <a:uFillTx/>
                <a:latin typeface="Courier New" panose="02070309020205020404" pitchFamily="49" charset="0"/>
                <a:ea typeface="+mn-ea"/>
                <a:cs typeface="Courier New" panose="02070309020205020404" pitchFamily="49" charset="0"/>
              </a:rPr>
              <a:t>=</a:t>
            </a:r>
            <a:endParaRPr kumimoji="0" lang="en-GB" sz="16600" b="0" i="0" u="none" strike="noStrike" kern="1200" cap="none" spc="0" normalizeH="0" baseline="0" noProof="0" dirty="0">
              <a:ln w="19050">
                <a:solidFill>
                  <a:prstClr val="black"/>
                </a:solidFill>
                <a:prstDash val="solid"/>
              </a:ln>
              <a:solidFill>
                <a:srgbClr val="44546A"/>
              </a:solidFill>
              <a:effectLst>
                <a:outerShdw blurRad="38100" dist="22860" dir="5400000" algn="tl" rotWithShape="0">
                  <a:srgbClr val="000000">
                    <a:alpha val="30000"/>
                  </a:srgbClr>
                </a:outerShdw>
              </a:effectLst>
              <a:uLnTx/>
              <a:uFillTx/>
              <a:latin typeface="Courier New" panose="02070309020205020404" pitchFamily="49" charset="0"/>
              <a:ea typeface="+mn-ea"/>
              <a:cs typeface="Courier New" panose="02070309020205020404" pitchFamily="49" charset="0"/>
            </a:endParaRPr>
          </a:p>
        </p:txBody>
      </p:sp>
      <p:sp>
        <p:nvSpPr>
          <p:cNvPr id="40" name="CasellaDiTesto 39">
            <a:extLst>
              <a:ext uri="{FF2B5EF4-FFF2-40B4-BE49-F238E27FC236}">
                <a16:creationId xmlns:a16="http://schemas.microsoft.com/office/drawing/2014/main" id="{25E1FC08-849F-3B9F-AA23-EFEDD42F17BC}"/>
              </a:ext>
            </a:extLst>
          </p:cNvPr>
          <p:cNvSpPr txBox="1"/>
          <p:nvPr/>
        </p:nvSpPr>
        <p:spPr>
          <a:xfrm>
            <a:off x="8649301" y="1729893"/>
            <a:ext cx="635110" cy="369332"/>
          </a:xfrm>
          <a:prstGeom prst="rect">
            <a:avLst/>
          </a:prstGeom>
          <a:solidFill>
            <a:schemeClr val="bg1"/>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100x</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CasellaDiTesto 50">
            <a:extLst>
              <a:ext uri="{FF2B5EF4-FFF2-40B4-BE49-F238E27FC236}">
                <a16:creationId xmlns:a16="http://schemas.microsoft.com/office/drawing/2014/main" id="{4BED45AA-4D9B-E4B7-8FDE-E93536FC8E69}"/>
              </a:ext>
            </a:extLst>
          </p:cNvPr>
          <p:cNvSpPr txBox="1"/>
          <p:nvPr/>
        </p:nvSpPr>
        <p:spPr>
          <a:xfrm>
            <a:off x="8763439" y="4516032"/>
            <a:ext cx="1273747" cy="369332"/>
          </a:xfrm>
          <a:prstGeom prst="rect">
            <a:avLst/>
          </a:prstGeom>
          <a:no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distribution</a:t>
            </a:r>
          </a:p>
        </p:txBody>
      </p:sp>
      <p:cxnSp>
        <p:nvCxnSpPr>
          <p:cNvPr id="53" name="Connettore a gomito 52">
            <a:extLst>
              <a:ext uri="{FF2B5EF4-FFF2-40B4-BE49-F238E27FC236}">
                <a16:creationId xmlns:a16="http://schemas.microsoft.com/office/drawing/2014/main" id="{AC345A36-AF78-FEF8-148E-0B5948A21A42}"/>
              </a:ext>
            </a:extLst>
          </p:cNvPr>
          <p:cNvCxnSpPr>
            <a:cxnSpLocks/>
            <a:stCxn id="36" idx="2"/>
            <a:endCxn id="51" idx="3"/>
          </p:cNvCxnSpPr>
          <p:nvPr/>
        </p:nvCxnSpPr>
        <p:spPr>
          <a:xfrm rot="5400000">
            <a:off x="9750880" y="4132318"/>
            <a:ext cx="854686" cy="282074"/>
          </a:xfrm>
          <a:prstGeom prst="bentConnector2">
            <a:avLst/>
          </a:prstGeom>
          <a:ln w="38100">
            <a:tailEnd type="triangle"/>
          </a:ln>
          <a:effectLst>
            <a:outerShdw blurRad="63500" sx="102000" sy="102000" algn="ctr" rotWithShape="0">
              <a:prstClr val="black">
                <a:alpha val="40000"/>
              </a:prstClr>
            </a:outerShdw>
          </a:effectLst>
        </p:spPr>
        <p:style>
          <a:lnRef idx="3">
            <a:schemeClr val="dk1"/>
          </a:lnRef>
          <a:fillRef idx="0">
            <a:schemeClr val="dk1"/>
          </a:fillRef>
          <a:effectRef idx="2">
            <a:schemeClr val="dk1"/>
          </a:effectRef>
          <a:fontRef idx="minor">
            <a:schemeClr val="tx1"/>
          </a:fontRef>
        </p:style>
      </p:cxnSp>
      <p:cxnSp>
        <p:nvCxnSpPr>
          <p:cNvPr id="62" name="Connettore a gomito 61">
            <a:extLst>
              <a:ext uri="{FF2B5EF4-FFF2-40B4-BE49-F238E27FC236}">
                <a16:creationId xmlns:a16="http://schemas.microsoft.com/office/drawing/2014/main" id="{37633DD1-60F5-1FA1-94FB-DD98B62155DE}"/>
              </a:ext>
            </a:extLst>
          </p:cNvPr>
          <p:cNvCxnSpPr>
            <a:cxnSpLocks/>
            <a:stCxn id="51" idx="1"/>
            <a:endCxn id="47" idx="3"/>
          </p:cNvCxnSpPr>
          <p:nvPr/>
        </p:nvCxnSpPr>
        <p:spPr>
          <a:xfrm rot="10800000" flipV="1">
            <a:off x="8458639" y="4700698"/>
            <a:ext cx="304800" cy="856380"/>
          </a:xfrm>
          <a:prstGeom prst="bentConnector3">
            <a:avLst>
              <a:gd name="adj1" fmla="val 50000"/>
            </a:avLst>
          </a:prstGeom>
          <a:ln w="38100">
            <a:tailEnd type="triangle"/>
          </a:ln>
          <a:effectLst>
            <a:outerShdw blurRad="63500" sx="102000" sy="102000" algn="ctr" rotWithShape="0">
              <a:prstClr val="black">
                <a:alpha val="40000"/>
              </a:prstClr>
            </a:outerShdw>
          </a:effectLst>
        </p:spPr>
        <p:style>
          <a:lnRef idx="3">
            <a:schemeClr val="dk1"/>
          </a:lnRef>
          <a:fillRef idx="0">
            <a:schemeClr val="dk1"/>
          </a:fillRef>
          <a:effectRef idx="2">
            <a:schemeClr val="dk1"/>
          </a:effectRef>
          <a:fontRef idx="minor">
            <a:schemeClr val="tx1"/>
          </a:fontRef>
        </p:style>
      </p:cxnSp>
      <p:grpSp>
        <p:nvGrpSpPr>
          <p:cNvPr id="50" name="Gruppo 49">
            <a:extLst>
              <a:ext uri="{FF2B5EF4-FFF2-40B4-BE49-F238E27FC236}">
                <a16:creationId xmlns:a16="http://schemas.microsoft.com/office/drawing/2014/main" id="{D3CA133A-EF25-98F4-6895-C682382C6A17}"/>
              </a:ext>
            </a:extLst>
          </p:cNvPr>
          <p:cNvGrpSpPr/>
          <p:nvPr/>
        </p:nvGrpSpPr>
        <p:grpSpPr>
          <a:xfrm>
            <a:off x="4450786" y="4041759"/>
            <a:ext cx="4007853" cy="2609357"/>
            <a:chOff x="6048803" y="4237100"/>
            <a:chExt cx="4349580" cy="2831842"/>
          </a:xfrm>
        </p:grpSpPr>
        <p:grpSp>
          <p:nvGrpSpPr>
            <p:cNvPr id="48" name="Gruppo 47">
              <a:extLst>
                <a:ext uri="{FF2B5EF4-FFF2-40B4-BE49-F238E27FC236}">
                  <a16:creationId xmlns:a16="http://schemas.microsoft.com/office/drawing/2014/main" id="{7E2DE935-3C91-6D38-A102-D75CCA571779}"/>
                </a:ext>
              </a:extLst>
            </p:cNvPr>
            <p:cNvGrpSpPr/>
            <p:nvPr/>
          </p:nvGrpSpPr>
          <p:grpSpPr>
            <a:xfrm>
              <a:off x="6048803" y="4237100"/>
              <a:ext cx="4349580" cy="2831842"/>
              <a:chOff x="6048803" y="4237100"/>
              <a:chExt cx="4349580" cy="2831842"/>
            </a:xfrm>
          </p:grpSpPr>
          <p:pic>
            <p:nvPicPr>
              <p:cNvPr id="10" name="Immagine 9" descr="Immagine che contiene testo, diagramma, linea, schermata&#10;&#10;Descrizione generata automaticamente">
                <a:extLst>
                  <a:ext uri="{FF2B5EF4-FFF2-40B4-BE49-F238E27FC236}">
                    <a16:creationId xmlns:a16="http://schemas.microsoft.com/office/drawing/2014/main" id="{9705DD91-5C24-656B-0E47-09419DCE82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48803" y="4237100"/>
                <a:ext cx="3892380" cy="2374642"/>
              </a:xfrm>
              <a:prstGeom prst="rect">
                <a:avLst/>
              </a:prstGeom>
              <a:ln>
                <a:solidFill>
                  <a:schemeClr val="tx1"/>
                </a:solidFill>
              </a:ln>
            </p:spPr>
          </p:pic>
          <p:pic>
            <p:nvPicPr>
              <p:cNvPr id="45" name="Immagine 44" descr="Immagine che contiene testo, diagramma, linea, schermata&#10;&#10;Descrizione generata automaticamente">
                <a:extLst>
                  <a:ext uri="{FF2B5EF4-FFF2-40B4-BE49-F238E27FC236}">
                    <a16:creationId xmlns:a16="http://schemas.microsoft.com/office/drawing/2014/main" id="{65CE2687-E700-3E7A-F734-4437E31F30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1203" y="4389500"/>
                <a:ext cx="3892380" cy="2374642"/>
              </a:xfrm>
              <a:prstGeom prst="rect">
                <a:avLst/>
              </a:prstGeom>
              <a:ln>
                <a:solidFill>
                  <a:schemeClr val="tx1"/>
                </a:solidFill>
              </a:ln>
            </p:spPr>
          </p:pic>
          <p:pic>
            <p:nvPicPr>
              <p:cNvPr id="46" name="Immagine 45" descr="Immagine che contiene testo, diagramma, linea, schermata&#10;&#10;Descrizione generata automaticamente">
                <a:extLst>
                  <a:ext uri="{FF2B5EF4-FFF2-40B4-BE49-F238E27FC236}">
                    <a16:creationId xmlns:a16="http://schemas.microsoft.com/office/drawing/2014/main" id="{1E7F0DCA-7AC0-C27C-2420-8357F97A9E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3603" y="4541900"/>
                <a:ext cx="3892380" cy="2374642"/>
              </a:xfrm>
              <a:prstGeom prst="rect">
                <a:avLst/>
              </a:prstGeom>
              <a:ln>
                <a:solidFill>
                  <a:schemeClr val="tx1"/>
                </a:solidFill>
              </a:ln>
            </p:spPr>
          </p:pic>
          <p:pic>
            <p:nvPicPr>
              <p:cNvPr id="47" name="Immagine 46" descr="Immagine che contiene testo, diagramma, linea, schermata&#10;&#10;Descrizione generata automaticamente">
                <a:extLst>
                  <a:ext uri="{FF2B5EF4-FFF2-40B4-BE49-F238E27FC236}">
                    <a16:creationId xmlns:a16="http://schemas.microsoft.com/office/drawing/2014/main" id="{6A920859-D74B-E518-0EE8-C3888681FC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6003" y="4694300"/>
                <a:ext cx="3892380" cy="2374642"/>
              </a:xfrm>
              <a:prstGeom prst="rect">
                <a:avLst/>
              </a:prstGeom>
              <a:ln>
                <a:solidFill>
                  <a:schemeClr val="tx1"/>
                </a:solidFill>
              </a:ln>
            </p:spPr>
          </p:pic>
        </p:grpSp>
        <p:sp>
          <p:nvSpPr>
            <p:cNvPr id="49" name="CasellaDiTesto 48">
              <a:extLst>
                <a:ext uri="{FF2B5EF4-FFF2-40B4-BE49-F238E27FC236}">
                  <a16:creationId xmlns:a16="http://schemas.microsoft.com/office/drawing/2014/main" id="{CFEE2091-4391-1832-A289-7C68149C9B3A}"/>
                </a:ext>
              </a:extLst>
            </p:cNvPr>
            <p:cNvSpPr txBox="1"/>
            <p:nvPr/>
          </p:nvSpPr>
          <p:spPr>
            <a:xfrm>
              <a:off x="6483291" y="4588054"/>
              <a:ext cx="635110" cy="369332"/>
            </a:xfrm>
            <a:prstGeom prst="rect">
              <a:avLst/>
            </a:prstGeom>
            <a:solidFill>
              <a:schemeClr val="bg1"/>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100x</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7" name="Rettangolo 16">
            <a:extLst>
              <a:ext uri="{FF2B5EF4-FFF2-40B4-BE49-F238E27FC236}">
                <a16:creationId xmlns:a16="http://schemas.microsoft.com/office/drawing/2014/main" id="{C5CFA328-AB87-9235-9FC1-6C3379086EDF}"/>
              </a:ext>
            </a:extLst>
          </p:cNvPr>
          <p:cNvSpPr/>
          <p:nvPr/>
        </p:nvSpPr>
        <p:spPr>
          <a:xfrm>
            <a:off x="5249737" y="4705455"/>
            <a:ext cx="186613" cy="1696749"/>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ttangolo 18">
            <a:extLst>
              <a:ext uri="{FF2B5EF4-FFF2-40B4-BE49-F238E27FC236}">
                <a16:creationId xmlns:a16="http://schemas.microsoft.com/office/drawing/2014/main" id="{6445E87C-3ABB-F0F6-1126-48E1452938E2}"/>
              </a:ext>
            </a:extLst>
          </p:cNvPr>
          <p:cNvSpPr/>
          <p:nvPr/>
        </p:nvSpPr>
        <p:spPr>
          <a:xfrm>
            <a:off x="7211296" y="4705455"/>
            <a:ext cx="186613" cy="1696750"/>
          </a:xfrm>
          <a:prstGeom prst="rect">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CasellaDiTesto 69">
            <a:extLst>
              <a:ext uri="{FF2B5EF4-FFF2-40B4-BE49-F238E27FC236}">
                <a16:creationId xmlns:a16="http://schemas.microsoft.com/office/drawing/2014/main" id="{892D3AFC-D0ED-5BAD-5298-5B6EC10FEA51}"/>
              </a:ext>
            </a:extLst>
          </p:cNvPr>
          <p:cNvSpPr txBox="1"/>
          <p:nvPr/>
        </p:nvSpPr>
        <p:spPr>
          <a:xfrm>
            <a:off x="594866" y="1736676"/>
            <a:ext cx="518091" cy="369332"/>
          </a:xfrm>
          <a:prstGeom prst="rect">
            <a:avLst/>
          </a:prstGeom>
          <a:solidFill>
            <a:schemeClr val="bg1"/>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10x</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1" name="CasellaDiTesto 80">
            <a:extLst>
              <a:ext uri="{FF2B5EF4-FFF2-40B4-BE49-F238E27FC236}">
                <a16:creationId xmlns:a16="http://schemas.microsoft.com/office/drawing/2014/main" id="{F57D309A-92C2-36F0-B637-8466157DC4CD}"/>
              </a:ext>
            </a:extLst>
          </p:cNvPr>
          <p:cNvSpPr txBox="1"/>
          <p:nvPr/>
        </p:nvSpPr>
        <p:spPr>
          <a:xfrm>
            <a:off x="1664917" y="4236455"/>
            <a:ext cx="585212" cy="340315"/>
          </a:xfrm>
          <a:prstGeom prst="rect">
            <a:avLst/>
          </a:prstGeom>
          <a:solidFill>
            <a:schemeClr val="bg1"/>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100x</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82" name="Connettore a gomito 81">
            <a:extLst>
              <a:ext uri="{FF2B5EF4-FFF2-40B4-BE49-F238E27FC236}">
                <a16:creationId xmlns:a16="http://schemas.microsoft.com/office/drawing/2014/main" id="{82370E28-C243-C5DF-D098-BCD280B814B2}"/>
              </a:ext>
            </a:extLst>
          </p:cNvPr>
          <p:cNvCxnSpPr>
            <a:cxnSpLocks/>
            <a:stCxn id="10" idx="1"/>
            <a:endCxn id="15" idx="3"/>
          </p:cNvCxnSpPr>
          <p:nvPr/>
        </p:nvCxnSpPr>
        <p:spPr>
          <a:xfrm rot="10800000">
            <a:off x="4151564" y="5134964"/>
            <a:ext cx="299223" cy="835"/>
          </a:xfrm>
          <a:prstGeom prst="bentConnector3">
            <a:avLst>
              <a:gd name="adj1" fmla="val 50000"/>
            </a:avLst>
          </a:prstGeom>
          <a:ln w="38100">
            <a:tailEnd type="triangle"/>
          </a:ln>
          <a:effectLst>
            <a:outerShdw blurRad="63500" sx="102000" sy="102000" algn="ctr" rotWithShape="0">
              <a:prstClr val="black">
                <a:alpha val="40000"/>
              </a:prstClr>
            </a:outerShdw>
          </a:effectLst>
        </p:spPr>
        <p:style>
          <a:lnRef idx="3">
            <a:schemeClr val="dk1"/>
          </a:lnRef>
          <a:fillRef idx="0">
            <a:schemeClr val="dk1"/>
          </a:fillRef>
          <a:effectRef idx="2">
            <a:schemeClr val="dk1"/>
          </a:effectRef>
          <a:fontRef idx="minor">
            <a:schemeClr val="tx1"/>
          </a:fontRef>
        </p:style>
      </p:cxnSp>
      <p:cxnSp>
        <p:nvCxnSpPr>
          <p:cNvPr id="86" name="Connettore a gomito 85">
            <a:extLst>
              <a:ext uri="{FF2B5EF4-FFF2-40B4-BE49-F238E27FC236}">
                <a16:creationId xmlns:a16="http://schemas.microsoft.com/office/drawing/2014/main" id="{A5E2ADBC-CA42-1186-D888-8D19EC274BD8}"/>
              </a:ext>
            </a:extLst>
          </p:cNvPr>
          <p:cNvCxnSpPr>
            <a:cxnSpLocks/>
          </p:cNvCxnSpPr>
          <p:nvPr/>
        </p:nvCxnSpPr>
        <p:spPr>
          <a:xfrm rot="10800000">
            <a:off x="1610127" y="5135382"/>
            <a:ext cx="299223" cy="835"/>
          </a:xfrm>
          <a:prstGeom prst="bentConnector3">
            <a:avLst>
              <a:gd name="adj1" fmla="val 50000"/>
            </a:avLst>
          </a:prstGeom>
          <a:ln w="38100">
            <a:tailEnd type="triangle"/>
          </a:ln>
          <a:effectLst>
            <a:outerShdw blurRad="63500" sx="102000" sy="102000" algn="ctr" rotWithShape="0">
              <a:prstClr val="black">
                <a:alpha val="40000"/>
              </a:prstClr>
            </a:outerShdw>
          </a:effectLst>
        </p:spPr>
        <p:style>
          <a:lnRef idx="3">
            <a:schemeClr val="dk1"/>
          </a:lnRef>
          <a:fillRef idx="0">
            <a:schemeClr val="dk1"/>
          </a:fillRef>
          <a:effectRef idx="2">
            <a:schemeClr val="dk1"/>
          </a:effectRef>
          <a:fontRef idx="minor">
            <a:schemeClr val="tx1"/>
          </a:fontRef>
        </p:style>
      </p:cxnSp>
      <p:sp>
        <p:nvSpPr>
          <p:cNvPr id="87" name="CasellaDiTesto 86">
            <a:extLst>
              <a:ext uri="{FF2B5EF4-FFF2-40B4-BE49-F238E27FC236}">
                <a16:creationId xmlns:a16="http://schemas.microsoft.com/office/drawing/2014/main" id="{EA24193D-C752-2914-C431-341815F62097}"/>
              </a:ext>
            </a:extLst>
          </p:cNvPr>
          <p:cNvSpPr txBox="1"/>
          <p:nvPr/>
        </p:nvSpPr>
        <p:spPr>
          <a:xfrm>
            <a:off x="594866" y="4950716"/>
            <a:ext cx="1028994" cy="369332"/>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Results…</a:t>
            </a:r>
          </a:p>
        </p:txBody>
      </p:sp>
    </p:spTree>
    <p:extLst>
      <p:ext uri="{BB962C8B-B14F-4D97-AF65-F5344CB8AC3E}">
        <p14:creationId xmlns:p14="http://schemas.microsoft.com/office/powerpoint/2010/main" val="3179940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1.04167E-6 -2.22222E-6 L 0.21719 0.0007 " pathEditMode="relative" rAng="0" ptsTypes="AA">
                                      <p:cBhvr>
                                        <p:cTn id="6" dur="4000" fill="hold"/>
                                        <p:tgtEl>
                                          <p:spTgt spid="17"/>
                                        </p:tgtEl>
                                        <p:attrNameLst>
                                          <p:attrName>ppt_x</p:attrName>
                                          <p:attrName>ppt_y</p:attrName>
                                        </p:attrNameLst>
                                      </p:cBhvr>
                                      <p:rCtr x="10859" y="23"/>
                                    </p:animMotion>
                                  </p:childTnLst>
                                </p:cTn>
                              </p:par>
                            </p:childTnLst>
                          </p:cTn>
                        </p:par>
                        <p:par>
                          <p:cTn id="7" fill="hold">
                            <p:stCondLst>
                              <p:cond delay="4000"/>
                            </p:stCondLst>
                            <p:childTnLst>
                              <p:par>
                                <p:cTn id="8" presetID="10" presetClass="exit" presetSubtype="0" fill="hold" grpId="1" nodeType="afterEffect">
                                  <p:stCondLst>
                                    <p:cond delay="0"/>
                                  </p:stCondLst>
                                  <p:childTnLst>
                                    <p:animEffect transition="out" filter="fade">
                                      <p:cBhvr>
                                        <p:cTn id="9" dur="500"/>
                                        <p:tgtEl>
                                          <p:spTgt spid="17"/>
                                        </p:tgtEl>
                                      </p:cBhvr>
                                    </p:animEffect>
                                    <p:set>
                                      <p:cBhvr>
                                        <p:cTn id="10" dur="1" fill="hold">
                                          <p:stCondLst>
                                            <p:cond delay="499"/>
                                          </p:stCondLst>
                                        </p:cTn>
                                        <p:tgtEl>
                                          <p:spTgt spid="17"/>
                                        </p:tgtEl>
                                        <p:attrNameLst>
                                          <p:attrName>style.visibility</p:attrName>
                                        </p:attrNameLst>
                                      </p:cBhvr>
                                      <p:to>
                                        <p:strVal val="hidden"/>
                                      </p:to>
                                    </p:set>
                                  </p:childTnLst>
                                </p:cTn>
                              </p:par>
                            </p:childTnLst>
                          </p:cTn>
                        </p:par>
                        <p:par>
                          <p:cTn id="11" fill="hold">
                            <p:stCondLst>
                              <p:cond delay="4500"/>
                            </p:stCondLst>
                            <p:childTnLst>
                              <p:par>
                                <p:cTn id="12" presetID="10" presetClass="entr" presetSubtype="0"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D5BAF1D-0844-E05D-7AAF-8B34335058A4}"/>
              </a:ext>
            </a:extLst>
          </p:cNvPr>
          <p:cNvSpPr>
            <a:spLocks noGrp="1"/>
          </p:cNvSpPr>
          <p:nvPr>
            <p:ph type="title"/>
          </p:nvPr>
        </p:nvSpPr>
        <p:spPr/>
        <p:txBody>
          <a:bodyPr/>
          <a:lstStyle/>
          <a:p>
            <a:r>
              <a:rPr lang="en-GB"/>
              <a:t>Range verification 4: results</a:t>
            </a:r>
          </a:p>
        </p:txBody>
      </p:sp>
      <p:sp>
        <p:nvSpPr>
          <p:cNvPr id="9" name="Segnaposto piè di pagina 8">
            <a:extLst>
              <a:ext uri="{FF2B5EF4-FFF2-40B4-BE49-F238E27FC236}">
                <a16:creationId xmlns:a16="http://schemas.microsoft.com/office/drawing/2014/main" id="{92FAF5DE-B841-94AE-8676-EF6E2A440C8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francesco.pennazio@to.infn.it</a:t>
            </a:r>
          </a:p>
        </p:txBody>
      </p:sp>
      <p:sp>
        <p:nvSpPr>
          <p:cNvPr id="3" name="Segnaposto numero diapositiva 2">
            <a:extLst>
              <a:ext uri="{FF2B5EF4-FFF2-40B4-BE49-F238E27FC236}">
                <a16:creationId xmlns:a16="http://schemas.microsoft.com/office/drawing/2014/main" id="{579E7524-FC73-996D-99D9-5A4FAE87E80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89593-0B1D-4BAB-AEF3-C0D996DC4467}" type="slidenum">
              <a:rPr kumimoji="0" lang="en-GB" sz="1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523696EE-0C52-760B-3FAB-F6E3D3632F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399"/>
          <a:stretch/>
        </p:blipFill>
        <p:spPr bwMode="auto">
          <a:xfrm>
            <a:off x="182402" y="1556455"/>
            <a:ext cx="4828674" cy="3085690"/>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A35AE8E7-D5DA-5EBB-A9B7-02F7F6A71A52}"/>
              </a:ext>
            </a:extLst>
          </p:cNvPr>
          <p:cNvSpPr txBox="1"/>
          <p:nvPr/>
        </p:nvSpPr>
        <p:spPr>
          <a:xfrm>
            <a:off x="383854" y="4800191"/>
            <a:ext cx="707884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10 cavity subsets vs 10 homogeneous subsets (100 comparisons):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3.8 ± 0.3 cm, no outliers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Expected value: 4.0 cm</a:t>
            </a:r>
          </a:p>
        </p:txBody>
      </p:sp>
      <p:pic>
        <p:nvPicPr>
          <p:cNvPr id="6" name="Segnaposto contenuto 4">
            <a:extLst>
              <a:ext uri="{FF2B5EF4-FFF2-40B4-BE49-F238E27FC236}">
                <a16:creationId xmlns:a16="http://schemas.microsoft.com/office/drawing/2014/main" id="{EF54F319-2645-7030-CA78-62D43F1A2570}"/>
              </a:ext>
            </a:extLst>
          </p:cNvPr>
          <p:cNvPicPr>
            <a:picLocks noChangeAspect="1"/>
          </p:cNvPicPr>
          <p:nvPr/>
        </p:nvPicPr>
        <p:blipFill rotWithShape="1">
          <a:blip r:embed="rId4"/>
          <a:srcRect t="10514" b="-801"/>
          <a:stretch/>
        </p:blipFill>
        <p:spPr>
          <a:xfrm>
            <a:off x="7976626" y="2886015"/>
            <a:ext cx="3574063" cy="2178922"/>
          </a:xfrm>
          <a:prstGeom prst="rect">
            <a:avLst/>
          </a:prstGeom>
        </p:spPr>
      </p:pic>
      <p:sp>
        <p:nvSpPr>
          <p:cNvPr id="7" name="CasellaDiTesto 6">
            <a:extLst>
              <a:ext uri="{FF2B5EF4-FFF2-40B4-BE49-F238E27FC236}">
                <a16:creationId xmlns:a16="http://schemas.microsoft.com/office/drawing/2014/main" id="{F51D3A2B-766F-3020-C587-61B8D64DD7A7}"/>
              </a:ext>
            </a:extLst>
          </p:cNvPr>
          <p:cNvSpPr txBox="1"/>
          <p:nvPr/>
        </p:nvSpPr>
        <p:spPr>
          <a:xfrm>
            <a:off x="8156833" y="5341383"/>
            <a:ext cx="3907788"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10 cavity subsets vs each other,</a:t>
            </a:r>
            <a:b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10 homogeneous subsets vs each other (49 comparisons):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0.08 ± 0.3 cm, no outliers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Expected value: 0.0 cm</a:t>
            </a:r>
          </a:p>
        </p:txBody>
      </p:sp>
      <p:sp>
        <p:nvSpPr>
          <p:cNvPr id="8" name="CasellaDiTesto 7">
            <a:extLst>
              <a:ext uri="{FF2B5EF4-FFF2-40B4-BE49-F238E27FC236}">
                <a16:creationId xmlns:a16="http://schemas.microsoft.com/office/drawing/2014/main" id="{17E878CD-012F-60E5-80EE-74CF31BB1C19}"/>
              </a:ext>
            </a:extLst>
          </p:cNvPr>
          <p:cNvSpPr txBox="1"/>
          <p:nvPr/>
        </p:nvSpPr>
        <p:spPr>
          <a:xfrm>
            <a:off x="383854" y="1134479"/>
            <a:ext cx="494096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Comparison of subsets of different measurements</a:t>
            </a:r>
          </a:p>
        </p:txBody>
      </p:sp>
      <p:sp>
        <p:nvSpPr>
          <p:cNvPr id="10" name="CasellaDiTesto 9">
            <a:extLst>
              <a:ext uri="{FF2B5EF4-FFF2-40B4-BE49-F238E27FC236}">
                <a16:creationId xmlns:a16="http://schemas.microsoft.com/office/drawing/2014/main" id="{1703B053-F104-D76E-EEC7-D1583E9B73C7}"/>
              </a:ext>
            </a:extLst>
          </p:cNvPr>
          <p:cNvSpPr txBox="1"/>
          <p:nvPr/>
        </p:nvSpPr>
        <p:spPr>
          <a:xfrm>
            <a:off x="8156833" y="115453"/>
            <a:ext cx="34328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Subsets of the same measurement</a:t>
            </a:r>
          </a:p>
        </p:txBody>
      </p:sp>
      <p:pic>
        <p:nvPicPr>
          <p:cNvPr id="11" name="Segnaposto contenuto 6">
            <a:extLst>
              <a:ext uri="{FF2B5EF4-FFF2-40B4-BE49-F238E27FC236}">
                <a16:creationId xmlns:a16="http://schemas.microsoft.com/office/drawing/2014/main" id="{6868F8F5-0FA0-9AAB-AD30-F9EE8CBD7372}"/>
              </a:ext>
            </a:extLst>
          </p:cNvPr>
          <p:cNvPicPr>
            <a:picLocks noChangeAspect="1"/>
          </p:cNvPicPr>
          <p:nvPr/>
        </p:nvPicPr>
        <p:blipFill rotWithShape="1">
          <a:blip r:embed="rId5"/>
          <a:srcRect t="15363"/>
          <a:stretch/>
        </p:blipFill>
        <p:spPr>
          <a:xfrm>
            <a:off x="7955283" y="431963"/>
            <a:ext cx="3616747" cy="2126708"/>
          </a:xfrm>
          <a:prstGeom prst="rect">
            <a:avLst/>
          </a:prstGeom>
        </p:spPr>
      </p:pic>
      <p:pic>
        <p:nvPicPr>
          <p:cNvPr id="14" name="Picture 2">
            <a:extLst>
              <a:ext uri="{FF2B5EF4-FFF2-40B4-BE49-F238E27FC236}">
                <a16:creationId xmlns:a16="http://schemas.microsoft.com/office/drawing/2014/main" id="{4D783834-B919-98AB-CB63-9BEF5D61538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110" t="1232" r="31581" b="93914"/>
          <a:stretch/>
        </p:blipFill>
        <p:spPr bwMode="auto">
          <a:xfrm>
            <a:off x="1744251" y="4560201"/>
            <a:ext cx="1704975" cy="15999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9EF15D99-7DC0-322E-7ED4-3B3D59F15E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110" t="1232" r="31581" b="93914"/>
          <a:stretch/>
        </p:blipFill>
        <p:spPr bwMode="auto">
          <a:xfrm>
            <a:off x="8911168" y="5030943"/>
            <a:ext cx="1704975" cy="15999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AD7A22C5-7531-7479-65BA-4802CEEC7B6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110" t="1232" r="31581" b="93914"/>
          <a:stretch/>
        </p:blipFill>
        <p:spPr bwMode="auto">
          <a:xfrm>
            <a:off x="8911168" y="2587799"/>
            <a:ext cx="1704975" cy="159993"/>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76567A92-9AD1-B3A7-3B26-C7F565383753}"/>
              </a:ext>
            </a:extLst>
          </p:cNvPr>
          <p:cNvSpPr txBox="1"/>
          <p:nvPr/>
        </p:nvSpPr>
        <p:spPr>
          <a:xfrm>
            <a:off x="8461633" y="627463"/>
            <a:ext cx="115861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cavity</a:t>
            </a:r>
          </a:p>
        </p:txBody>
      </p:sp>
      <p:sp>
        <p:nvSpPr>
          <p:cNvPr id="12" name="CasellaDiTesto 11">
            <a:extLst>
              <a:ext uri="{FF2B5EF4-FFF2-40B4-BE49-F238E27FC236}">
                <a16:creationId xmlns:a16="http://schemas.microsoft.com/office/drawing/2014/main" id="{AFD69531-0D78-800C-A7C9-E31552C04D06}"/>
              </a:ext>
            </a:extLst>
          </p:cNvPr>
          <p:cNvSpPr txBox="1"/>
          <p:nvPr/>
        </p:nvSpPr>
        <p:spPr>
          <a:xfrm>
            <a:off x="8461633" y="3076541"/>
            <a:ext cx="115861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homogeneous</a:t>
            </a:r>
          </a:p>
        </p:txBody>
      </p:sp>
    </p:spTree>
    <p:extLst>
      <p:ext uri="{BB962C8B-B14F-4D97-AF65-F5344CB8AC3E}">
        <p14:creationId xmlns:p14="http://schemas.microsoft.com/office/powerpoint/2010/main" val="42869562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6FAF05F-8281-77CB-40D8-D11234A8E111}"/>
              </a:ext>
            </a:extLst>
          </p:cNvPr>
          <p:cNvSpPr>
            <a:spLocks noGrp="1"/>
          </p:cNvSpPr>
          <p:nvPr>
            <p:ph type="title"/>
          </p:nvPr>
        </p:nvSpPr>
        <p:spPr>
          <a:xfrm>
            <a:off x="0" y="18255"/>
            <a:ext cx="6096000" cy="1325563"/>
          </a:xfrm>
        </p:spPr>
        <p:txBody>
          <a:bodyPr/>
          <a:lstStyle/>
          <a:p>
            <a:r>
              <a:rPr lang="en-GB" dirty="0"/>
              <a:t>Conclusions </a:t>
            </a:r>
          </a:p>
        </p:txBody>
      </p:sp>
      <p:sp>
        <p:nvSpPr>
          <p:cNvPr id="4" name="Segnaposto contenuto 3">
            <a:extLst>
              <a:ext uri="{FF2B5EF4-FFF2-40B4-BE49-F238E27FC236}">
                <a16:creationId xmlns:a16="http://schemas.microsoft.com/office/drawing/2014/main" id="{D5394409-68D8-C577-3F64-E9359DAD8D47}"/>
              </a:ext>
            </a:extLst>
          </p:cNvPr>
          <p:cNvSpPr>
            <a:spLocks noGrp="1"/>
          </p:cNvSpPr>
          <p:nvPr>
            <p:ph idx="1"/>
          </p:nvPr>
        </p:nvSpPr>
        <p:spPr/>
        <p:txBody>
          <a:bodyPr>
            <a:normAutofit fontScale="92500" lnSpcReduction="10000"/>
          </a:bodyPr>
          <a:lstStyle/>
          <a:p>
            <a:r>
              <a:rPr lang="en-GB" b="1" dirty="0"/>
              <a:t>First experimental verification of the SER-PGT algorithm with homogeneous targets</a:t>
            </a:r>
          </a:p>
          <a:p>
            <a:r>
              <a:rPr lang="en-GB" dirty="0"/>
              <a:t>LGAD fast detectors on beam line to measure TOF starts allows measurements of each primary particle time</a:t>
            </a:r>
          </a:p>
          <a:p>
            <a:r>
              <a:rPr lang="en-GB" dirty="0"/>
              <a:t>Emission reconstruction corresponds to proton motion inside the target</a:t>
            </a:r>
          </a:p>
          <a:p>
            <a:pPr lvl="1"/>
            <a:r>
              <a:rPr lang="en-GB" dirty="0"/>
              <a:t>Fit of proton motion model and kinematic-based stopping power measurements</a:t>
            </a:r>
          </a:p>
          <a:p>
            <a:pPr lvl="1"/>
            <a:r>
              <a:rPr lang="en-GB" dirty="0"/>
              <a:t>Preliminary results are very promising (3% agreement with NIST values)</a:t>
            </a:r>
          </a:p>
          <a:p>
            <a:r>
              <a:rPr lang="en-GB" dirty="0"/>
              <a:t>Splitting data into subsets allows uncertainty estimation in range difference measurements with a cavity phantom</a:t>
            </a:r>
          </a:p>
          <a:p>
            <a:pPr lvl="1"/>
            <a:r>
              <a:rPr lang="en-GB" dirty="0"/>
              <a:t>Error of -0.2 ± 0.3 cm</a:t>
            </a:r>
          </a:p>
          <a:p>
            <a:pPr marL="0" indent="0">
              <a:buNone/>
            </a:pPr>
            <a:r>
              <a:rPr lang="en-GB" b="1" dirty="0" err="1"/>
              <a:t>Spatio</a:t>
            </a:r>
            <a:r>
              <a:rPr lang="en-GB" b="1" dirty="0"/>
              <a:t>-temporal emission reconstruction allows the reconstruction of the average beam particle motion inside a target</a:t>
            </a:r>
            <a:r>
              <a:rPr lang="en-GB" dirty="0"/>
              <a:t>.</a:t>
            </a:r>
            <a:endParaRPr lang="en-GB" b="1" dirty="0"/>
          </a:p>
        </p:txBody>
      </p:sp>
      <p:sp>
        <p:nvSpPr>
          <p:cNvPr id="5" name="Segnaposto piè di pagina 4">
            <a:extLst>
              <a:ext uri="{FF2B5EF4-FFF2-40B4-BE49-F238E27FC236}">
                <a16:creationId xmlns:a16="http://schemas.microsoft.com/office/drawing/2014/main" id="{18C1458F-1A36-F239-4538-B161B26F2986}"/>
              </a:ext>
            </a:extLst>
          </p:cNvPr>
          <p:cNvSpPr>
            <a:spLocks noGrp="1"/>
          </p:cNvSpPr>
          <p:nvPr>
            <p:ph type="ftr" sz="quarter" idx="11"/>
          </p:nvPr>
        </p:nvSpPr>
        <p:spPr>
          <a:xfrm>
            <a:off x="8077200" y="647462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veronica.Ferrero@to.infn.it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francesco.pennazio@to.infn.it</a:t>
            </a:r>
          </a:p>
        </p:txBody>
      </p:sp>
      <p:sp>
        <p:nvSpPr>
          <p:cNvPr id="3" name="Segnaposto numero diapositiva 2">
            <a:extLst>
              <a:ext uri="{FF2B5EF4-FFF2-40B4-BE49-F238E27FC236}">
                <a16:creationId xmlns:a16="http://schemas.microsoft.com/office/drawing/2014/main" id="{A6FE9E15-CFA0-7534-29B8-66A0EBCFF1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89593-0B1D-4BAB-AEF3-C0D996DC4467}" type="slidenum">
              <a:rPr kumimoji="0" lang="en-GB" sz="1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Content Placeholder 2">
            <a:extLst>
              <a:ext uri="{FF2B5EF4-FFF2-40B4-BE49-F238E27FC236}">
                <a16:creationId xmlns:a16="http://schemas.microsoft.com/office/drawing/2014/main" id="{380DD61A-3BB6-5193-5D91-C3D72D53F411}"/>
              </a:ext>
            </a:extLst>
          </p:cNvPr>
          <p:cNvSpPr txBox="1">
            <a:spLocks/>
          </p:cNvSpPr>
          <p:nvPr/>
        </p:nvSpPr>
        <p:spPr>
          <a:xfrm>
            <a:off x="-1" y="6171648"/>
            <a:ext cx="9004664" cy="6863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This study is supported by the INFN Group 5 Young Investigators Grant MERLINO, N. 23246/21 and by the DFG Grant PROSIT, N. 383681334</a:t>
            </a:r>
          </a:p>
        </p:txBody>
      </p:sp>
    </p:spTree>
    <p:extLst>
      <p:ext uri="{BB962C8B-B14F-4D97-AF65-F5344CB8AC3E}">
        <p14:creationId xmlns:p14="http://schemas.microsoft.com/office/powerpoint/2010/main" val="42073067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9C8B58F-FDB7-D73E-0635-BCEDCB2A5BCE}"/>
              </a:ext>
            </a:extLst>
          </p:cNvPr>
          <p:cNvSpPr>
            <a:spLocks noGrp="1"/>
          </p:cNvSpPr>
          <p:nvPr>
            <p:ph type="title"/>
          </p:nvPr>
        </p:nvSpPr>
        <p:spPr/>
        <p:txBody>
          <a:bodyPr/>
          <a:lstStyle/>
          <a:p>
            <a:endParaRPr lang="en-GB"/>
          </a:p>
        </p:txBody>
      </p:sp>
      <p:sp>
        <p:nvSpPr>
          <p:cNvPr id="3" name="Segnaposto contenuto 2">
            <a:extLst>
              <a:ext uri="{FF2B5EF4-FFF2-40B4-BE49-F238E27FC236}">
                <a16:creationId xmlns:a16="http://schemas.microsoft.com/office/drawing/2014/main" id="{142F8683-453E-73D4-988F-02ABA294BA5D}"/>
              </a:ext>
            </a:extLst>
          </p:cNvPr>
          <p:cNvSpPr>
            <a:spLocks noGrp="1"/>
          </p:cNvSpPr>
          <p:nvPr>
            <p:ph idx="1"/>
          </p:nvPr>
        </p:nvSpPr>
        <p:spPr/>
        <p:txBody>
          <a:bodyPr/>
          <a:lstStyle/>
          <a:p>
            <a:endParaRPr lang="en-GB"/>
          </a:p>
        </p:txBody>
      </p:sp>
      <p:sp>
        <p:nvSpPr>
          <p:cNvPr id="4" name="Segnaposto piè di pagina 3">
            <a:extLst>
              <a:ext uri="{FF2B5EF4-FFF2-40B4-BE49-F238E27FC236}">
                <a16:creationId xmlns:a16="http://schemas.microsoft.com/office/drawing/2014/main" id="{48554D3D-CA1F-950D-43D7-3A6DA21E257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francesco.pennazio@to.infn.it</a:t>
            </a:r>
          </a:p>
        </p:txBody>
      </p:sp>
      <p:sp>
        <p:nvSpPr>
          <p:cNvPr id="5" name="Segnaposto numero diapositiva 4">
            <a:extLst>
              <a:ext uri="{FF2B5EF4-FFF2-40B4-BE49-F238E27FC236}">
                <a16:creationId xmlns:a16="http://schemas.microsoft.com/office/drawing/2014/main" id="{CDE8B2BE-E21A-79B7-0D20-99FC8FB3657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89593-0B1D-4BAB-AEF3-C0D996DC4467}" type="slidenum">
              <a:rPr kumimoji="0" lang="en-GB" sz="1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45719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9D25FD6-6960-A58F-0E3B-5B75851F43C9}"/>
              </a:ext>
            </a:extLst>
          </p:cNvPr>
          <p:cNvSpPr>
            <a:spLocks noGrp="1"/>
          </p:cNvSpPr>
          <p:nvPr>
            <p:ph type="title"/>
          </p:nvPr>
        </p:nvSpPr>
        <p:spPr/>
        <p:txBody>
          <a:bodyPr/>
          <a:lstStyle/>
          <a:p>
            <a:r>
              <a:rPr lang="en-US" sz="4400"/>
              <a:t>The Spatiotemporal Emission Reconstruction MLEM-based solution</a:t>
            </a:r>
            <a:endParaRPr lang="en-GB"/>
          </a:p>
        </p:txBody>
      </p:sp>
      <mc:AlternateContent xmlns:mc="http://schemas.openxmlformats.org/markup-compatibility/2006" xmlns:a14="http://schemas.microsoft.com/office/drawing/2010/main">
        <mc:Choice Requires="a14">
          <p:sp>
            <p:nvSpPr>
              <p:cNvPr id="4" name="Textplatzhalter 6">
                <a:extLst>
                  <a:ext uri="{FF2B5EF4-FFF2-40B4-BE49-F238E27FC236}">
                    <a16:creationId xmlns:a16="http://schemas.microsoft.com/office/drawing/2014/main" id="{03CD93AB-742C-89BC-DE7B-DB55F2E54504}"/>
                  </a:ext>
                </a:extLst>
              </p:cNvPr>
              <p:cNvSpPr>
                <a:spLocks noGrp="1"/>
              </p:cNvSpPr>
              <p:nvPr>
                <p:ph idx="1"/>
              </p:nvPr>
            </p:nvSpPr>
            <p:spPr>
              <a:xfrm>
                <a:off x="219075" y="1528763"/>
                <a:ext cx="11753850" cy="4643437"/>
              </a:xfrm>
            </p:spPr>
            <p:txBody>
              <a:bodyPr>
                <a:normAutofit fontScale="92500" lnSpcReduction="10000"/>
              </a:bodyPr>
              <a:lstStyle/>
              <a:p>
                <a:pPr marL="0" lvl="1" indent="0" algn="ctr">
                  <a:buNone/>
                </a:pPr>
                <a:r>
                  <a:rPr lang="de-DE" sz="2800" spc="-150" dirty="0">
                    <a:sym typeface="Wingdings" panose="05000000000000000000" pitchFamily="2" charset="2"/>
                  </a:rPr>
                  <a:t>Goal: from multi-detector PGT measurements to reconstruction of PG emission in space and time</a:t>
                </a:r>
                <a:endParaRPr lang="de-DE" sz="1000" spc="-150" dirty="0">
                  <a:sym typeface="Wingdings" panose="05000000000000000000" pitchFamily="2" charset="2"/>
                </a:endParaRPr>
              </a:p>
              <a:p>
                <a:pPr marL="0" lvl="1" indent="0" algn="ctr">
                  <a:buNone/>
                </a:pPr>
                <a:endParaRPr lang="de-DE" sz="900" spc="-150" dirty="0">
                  <a:sym typeface="Wingdings" panose="05000000000000000000" pitchFamily="2" charset="2"/>
                </a:endParaRPr>
              </a:p>
              <a:p>
                <a:pPr marL="285750" lvl="1" indent="-285750"/>
                <a14:m>
                  <m:oMath xmlns:m="http://schemas.openxmlformats.org/officeDocument/2006/math">
                    <m:sSub>
                      <m:sSubPr>
                        <m:ctrlPr>
                          <a:rPr lang="en-GB" i="1" smtClean="0">
                            <a:latin typeface="Cambria Math" panose="02040503050406030204" pitchFamily="18" charset="0"/>
                            <a:sym typeface="Wingdings" panose="05000000000000000000" pitchFamily="2" charset="2"/>
                          </a:rPr>
                        </m:ctrlPr>
                      </m:sSubPr>
                      <m:e>
                        <m:r>
                          <a:rPr lang="en-GB" b="0" i="1" smtClean="0">
                            <a:latin typeface="Cambria Math" panose="02040503050406030204" pitchFamily="18" charset="0"/>
                            <a:sym typeface="Wingdings" panose="05000000000000000000" pitchFamily="2" charset="2"/>
                          </a:rPr>
                          <m:t>𝑦</m:t>
                        </m:r>
                      </m:e>
                      <m:sub>
                        <m:r>
                          <a:rPr lang="en-GB" i="1">
                            <a:latin typeface="Cambria Math" panose="02040503050406030204" pitchFamily="18" charset="0"/>
                            <a:sym typeface="Wingdings" panose="05000000000000000000" pitchFamily="2" charset="2"/>
                          </a:rPr>
                          <m:t>𝒏𝒅</m:t>
                        </m:r>
                      </m:sub>
                    </m:sSub>
                  </m:oMath>
                </a14:m>
                <a:r>
                  <a:rPr lang="de-DE" dirty="0">
                    <a:sym typeface="Wingdings" panose="05000000000000000000" pitchFamily="2" charset="2"/>
                  </a:rPr>
                  <a:t>: number of detections in temporal bin n of detector d</a:t>
                </a:r>
              </a:p>
              <a:p>
                <a:pPr marL="285750" lvl="1" indent="-285750"/>
                <a14:m>
                  <m:oMath xmlns:m="http://schemas.openxmlformats.org/officeDocument/2006/math">
                    <m:sSub>
                      <m:sSubPr>
                        <m:ctrlPr>
                          <a:rPr lang="en-GB" i="1" smtClean="0">
                            <a:latin typeface="Cambria Math" panose="02040503050406030204" pitchFamily="18" charset="0"/>
                            <a:sym typeface="Wingdings" panose="05000000000000000000" pitchFamily="2" charset="2"/>
                          </a:rPr>
                        </m:ctrlPr>
                      </m:sSubPr>
                      <m:e>
                        <m:r>
                          <a:rPr lang="en-GB" i="1">
                            <a:latin typeface="Cambria Math" panose="02040503050406030204" pitchFamily="18" charset="0"/>
                            <a:sym typeface="Wingdings" panose="05000000000000000000" pitchFamily="2" charset="2"/>
                          </a:rPr>
                          <m:t>𝒉</m:t>
                        </m:r>
                      </m:e>
                      <m:sub>
                        <m:r>
                          <a:rPr lang="en-GB" i="1">
                            <a:latin typeface="Cambria Math" panose="02040503050406030204" pitchFamily="18" charset="0"/>
                            <a:sym typeface="Wingdings" panose="05000000000000000000" pitchFamily="2" charset="2"/>
                          </a:rPr>
                          <m:t>𝒏𝒅𝒋𝒑</m:t>
                        </m:r>
                      </m:sub>
                    </m:sSub>
                  </m:oMath>
                </a14:m>
                <a:r>
                  <a:rPr lang="de-DE" dirty="0">
                    <a:sym typeface="Wingdings" panose="05000000000000000000" pitchFamily="2" charset="2"/>
                  </a:rPr>
                  <a:t> </a:t>
                </a:r>
                <a:r>
                  <a:rPr lang="en-GB" dirty="0">
                    <a:sym typeface="Wingdings" panose="05000000000000000000" pitchFamily="2" charset="2"/>
                  </a:rPr>
                  <a:t>(system matrix element): probability of an emission in spatial bin j emitted in time bin p to be detected in detector d in time bin n</a:t>
                </a:r>
                <a:endParaRPr lang="de-DE" dirty="0">
                  <a:sym typeface="Wingdings" panose="05000000000000000000" pitchFamily="2" charset="2"/>
                </a:endParaRPr>
              </a:p>
              <a:p>
                <a:pPr marL="0" lvl="1" indent="0">
                  <a:buNone/>
                </a:pPr>
                <a:r>
                  <a:rPr lang="de-DE" dirty="0">
                    <a:sym typeface="Wingdings" panose="05000000000000000000" pitchFamily="2" charset="2"/>
                  </a:rPr>
                  <a:t>Maximum Likelihood Expectation Maximization (ML-EM) with background compensation</a:t>
                </a:r>
                <a:br>
                  <a:rPr lang="de-DE" dirty="0">
                    <a:sym typeface="Wingdings" panose="05000000000000000000" pitchFamily="2" charset="2"/>
                  </a:rPr>
                </a:br>
                <a:br>
                  <a:rPr lang="de-DE" dirty="0">
                    <a:sym typeface="Wingdings" panose="05000000000000000000" pitchFamily="2" charset="2"/>
                  </a:rPr>
                </a:br>
                <a14:m>
                  <m:oMathPara xmlns:m="http://schemas.openxmlformats.org/officeDocument/2006/math">
                    <m:oMathParaPr>
                      <m:jc m:val="centerGroup"/>
                    </m:oMathParaPr>
                    <m:oMath xmlns:m="http://schemas.openxmlformats.org/officeDocument/2006/math">
                      <m:sSubSup>
                        <m:sSubSupPr>
                          <m:ctrlPr>
                            <a:rPr lang="de-DE" i="1" smtClean="0">
                              <a:latin typeface="Cambria Math" panose="02040503050406030204" pitchFamily="18" charset="0"/>
                              <a:sym typeface="Wingdings" panose="05000000000000000000" pitchFamily="2" charset="2"/>
                            </a:rPr>
                          </m:ctrlPr>
                        </m:sSubSupPr>
                        <m:e>
                          <m:r>
                            <a:rPr lang="en-GB" b="1" i="1" smtClean="0">
                              <a:latin typeface="Cambria Math" panose="02040503050406030204" pitchFamily="18" charset="0"/>
                              <a:sym typeface="Wingdings" panose="05000000000000000000" pitchFamily="2" charset="2"/>
                            </a:rPr>
                            <m:t>𝒙</m:t>
                          </m:r>
                        </m:e>
                        <m:sub>
                          <m:r>
                            <a:rPr lang="en-GB" b="1" i="1" smtClean="0">
                              <a:latin typeface="Cambria Math" panose="02040503050406030204" pitchFamily="18" charset="0"/>
                              <a:sym typeface="Wingdings" panose="05000000000000000000" pitchFamily="2" charset="2"/>
                            </a:rPr>
                            <m:t>𝒋𝒑</m:t>
                          </m:r>
                        </m:sub>
                        <m:sup>
                          <m:r>
                            <a:rPr lang="en-GB" b="1" i="1" smtClean="0">
                              <a:latin typeface="Cambria Math" panose="02040503050406030204" pitchFamily="18" charset="0"/>
                              <a:sym typeface="Wingdings" panose="05000000000000000000" pitchFamily="2" charset="2"/>
                            </a:rPr>
                            <m:t>(</m:t>
                          </m:r>
                          <m:r>
                            <a:rPr lang="en-GB" b="1" i="1" smtClean="0">
                              <a:latin typeface="Cambria Math" panose="02040503050406030204" pitchFamily="18" charset="0"/>
                              <a:sym typeface="Wingdings" panose="05000000000000000000" pitchFamily="2" charset="2"/>
                            </a:rPr>
                            <m:t>𝒌</m:t>
                          </m:r>
                          <m:r>
                            <a:rPr lang="en-GB" b="1" i="1" smtClean="0">
                              <a:latin typeface="Cambria Math" panose="02040503050406030204" pitchFamily="18" charset="0"/>
                              <a:sym typeface="Wingdings" panose="05000000000000000000" pitchFamily="2" charset="2"/>
                            </a:rPr>
                            <m:t>+</m:t>
                          </m:r>
                          <m:r>
                            <a:rPr lang="en-GB" b="1" i="1" smtClean="0">
                              <a:latin typeface="Cambria Math" panose="02040503050406030204" pitchFamily="18" charset="0"/>
                              <a:sym typeface="Wingdings" panose="05000000000000000000" pitchFamily="2" charset="2"/>
                            </a:rPr>
                            <m:t>𝟏</m:t>
                          </m:r>
                          <m:r>
                            <a:rPr lang="en-GB" b="1" i="1" smtClean="0">
                              <a:latin typeface="Cambria Math" panose="02040503050406030204" pitchFamily="18" charset="0"/>
                              <a:sym typeface="Wingdings" panose="05000000000000000000" pitchFamily="2" charset="2"/>
                            </a:rPr>
                            <m:t>)</m:t>
                          </m:r>
                        </m:sup>
                      </m:sSubSup>
                      <m:r>
                        <a:rPr lang="en-GB" b="1" i="1" smtClean="0">
                          <a:latin typeface="Cambria Math" panose="02040503050406030204" pitchFamily="18" charset="0"/>
                          <a:sym typeface="Wingdings" panose="05000000000000000000" pitchFamily="2" charset="2"/>
                        </a:rPr>
                        <m:t>=</m:t>
                      </m:r>
                      <m:f>
                        <m:fPr>
                          <m:ctrlPr>
                            <a:rPr lang="en-GB" b="1" i="1" smtClean="0">
                              <a:latin typeface="Cambria Math" panose="02040503050406030204" pitchFamily="18" charset="0"/>
                              <a:sym typeface="Wingdings" panose="05000000000000000000" pitchFamily="2" charset="2"/>
                            </a:rPr>
                          </m:ctrlPr>
                        </m:fPr>
                        <m:num>
                          <m:sSubSup>
                            <m:sSubSupPr>
                              <m:ctrlPr>
                                <a:rPr lang="en-GB" b="1" i="1" smtClean="0">
                                  <a:latin typeface="Cambria Math" panose="02040503050406030204" pitchFamily="18" charset="0"/>
                                  <a:sym typeface="Wingdings" panose="05000000000000000000" pitchFamily="2" charset="2"/>
                                </a:rPr>
                              </m:ctrlPr>
                            </m:sSubSupPr>
                            <m:e>
                              <m:r>
                                <a:rPr lang="en-GB" b="1" i="1" smtClean="0">
                                  <a:latin typeface="Cambria Math" panose="02040503050406030204" pitchFamily="18" charset="0"/>
                                  <a:sym typeface="Wingdings" panose="05000000000000000000" pitchFamily="2" charset="2"/>
                                </a:rPr>
                                <m:t>𝒙</m:t>
                              </m:r>
                            </m:e>
                            <m:sub>
                              <m:r>
                                <a:rPr lang="en-GB" b="1" i="1" smtClean="0">
                                  <a:latin typeface="Cambria Math" panose="02040503050406030204" pitchFamily="18" charset="0"/>
                                  <a:sym typeface="Wingdings" panose="05000000000000000000" pitchFamily="2" charset="2"/>
                                </a:rPr>
                                <m:t>𝒋𝒑</m:t>
                              </m:r>
                            </m:sub>
                            <m:sup>
                              <m:r>
                                <a:rPr lang="en-GB" b="1" i="1" smtClean="0">
                                  <a:latin typeface="Cambria Math" panose="02040503050406030204" pitchFamily="18" charset="0"/>
                                  <a:sym typeface="Wingdings" panose="05000000000000000000" pitchFamily="2" charset="2"/>
                                </a:rPr>
                                <m:t>(</m:t>
                              </m:r>
                              <m:r>
                                <a:rPr lang="en-GB" b="1" i="1" smtClean="0">
                                  <a:latin typeface="Cambria Math" panose="02040503050406030204" pitchFamily="18" charset="0"/>
                                  <a:sym typeface="Wingdings" panose="05000000000000000000" pitchFamily="2" charset="2"/>
                                </a:rPr>
                                <m:t>𝒌</m:t>
                              </m:r>
                              <m:r>
                                <a:rPr lang="en-GB" b="1" i="1" smtClean="0">
                                  <a:latin typeface="Cambria Math" panose="02040503050406030204" pitchFamily="18" charset="0"/>
                                  <a:sym typeface="Wingdings" panose="05000000000000000000" pitchFamily="2" charset="2"/>
                                </a:rPr>
                                <m:t>)</m:t>
                              </m:r>
                            </m:sup>
                          </m:sSubSup>
                        </m:num>
                        <m:den>
                          <m:sSub>
                            <m:sSubPr>
                              <m:ctrlPr>
                                <a:rPr lang="en-GB" b="1" i="1" smtClean="0">
                                  <a:latin typeface="Cambria Math" panose="02040503050406030204" pitchFamily="18" charset="0"/>
                                  <a:sym typeface="Wingdings" panose="05000000000000000000" pitchFamily="2" charset="2"/>
                                </a:rPr>
                              </m:ctrlPr>
                            </m:sSubPr>
                            <m:e>
                              <m:r>
                                <a:rPr lang="en-GB" b="1" i="1" smtClean="0">
                                  <a:latin typeface="Cambria Math" panose="02040503050406030204" pitchFamily="18" charset="0"/>
                                  <a:sym typeface="Wingdings" panose="05000000000000000000" pitchFamily="2" charset="2"/>
                                </a:rPr>
                                <m:t>𝒔</m:t>
                              </m:r>
                            </m:e>
                            <m:sub>
                              <m:r>
                                <a:rPr lang="en-GB" b="1" i="1" smtClean="0">
                                  <a:latin typeface="Cambria Math" panose="02040503050406030204" pitchFamily="18" charset="0"/>
                                  <a:sym typeface="Wingdings" panose="05000000000000000000" pitchFamily="2" charset="2"/>
                                </a:rPr>
                                <m:t>𝒋𝒑</m:t>
                              </m:r>
                            </m:sub>
                          </m:sSub>
                        </m:den>
                      </m:f>
                      <m:nary>
                        <m:naryPr>
                          <m:chr m:val="∑"/>
                          <m:supHide m:val="on"/>
                          <m:ctrlPr>
                            <a:rPr lang="en-GB" b="1" i="1" smtClean="0">
                              <a:latin typeface="Cambria Math" panose="02040503050406030204" pitchFamily="18" charset="0"/>
                              <a:sym typeface="Wingdings" panose="05000000000000000000" pitchFamily="2" charset="2"/>
                            </a:rPr>
                          </m:ctrlPr>
                        </m:naryPr>
                        <m:sub>
                          <m:r>
                            <m:rPr>
                              <m:brk m:alnAt="7"/>
                            </m:rPr>
                            <a:rPr lang="en-GB" b="1" i="1" smtClean="0">
                              <a:latin typeface="Cambria Math" panose="02040503050406030204" pitchFamily="18" charset="0"/>
                              <a:sym typeface="Wingdings" panose="05000000000000000000" pitchFamily="2" charset="2"/>
                            </a:rPr>
                            <m:t>𝒅</m:t>
                          </m:r>
                        </m:sub>
                        <m:sup/>
                        <m:e>
                          <m:nary>
                            <m:naryPr>
                              <m:chr m:val="∑"/>
                              <m:supHide m:val="on"/>
                              <m:ctrlPr>
                                <a:rPr lang="en-GB" b="1" i="1" smtClean="0">
                                  <a:latin typeface="Cambria Math" panose="02040503050406030204" pitchFamily="18" charset="0"/>
                                  <a:sym typeface="Wingdings" panose="05000000000000000000" pitchFamily="2" charset="2"/>
                                </a:rPr>
                              </m:ctrlPr>
                            </m:naryPr>
                            <m:sub>
                              <m:r>
                                <m:rPr>
                                  <m:brk m:alnAt="7"/>
                                </m:rPr>
                                <a:rPr lang="en-GB" b="1" i="1" smtClean="0">
                                  <a:latin typeface="Cambria Math" panose="02040503050406030204" pitchFamily="18" charset="0"/>
                                  <a:sym typeface="Wingdings" panose="05000000000000000000" pitchFamily="2" charset="2"/>
                                </a:rPr>
                                <m:t>𝒏</m:t>
                              </m:r>
                            </m:sub>
                            <m:sup/>
                            <m:e>
                              <m:f>
                                <m:fPr>
                                  <m:ctrlPr>
                                    <a:rPr lang="en-GB" b="1" i="1" smtClean="0">
                                      <a:latin typeface="Cambria Math" panose="02040503050406030204" pitchFamily="18" charset="0"/>
                                      <a:sym typeface="Wingdings" panose="05000000000000000000" pitchFamily="2" charset="2"/>
                                    </a:rPr>
                                  </m:ctrlPr>
                                </m:fPr>
                                <m:num>
                                  <m:sSub>
                                    <m:sSubPr>
                                      <m:ctrlPr>
                                        <a:rPr lang="en-GB" b="1" i="1" smtClean="0">
                                          <a:latin typeface="Cambria Math" panose="02040503050406030204" pitchFamily="18" charset="0"/>
                                          <a:sym typeface="Wingdings" panose="05000000000000000000" pitchFamily="2" charset="2"/>
                                        </a:rPr>
                                      </m:ctrlPr>
                                    </m:sSubPr>
                                    <m:e>
                                      <m:r>
                                        <a:rPr lang="en-GB" b="1" i="1" smtClean="0">
                                          <a:latin typeface="Cambria Math" panose="02040503050406030204" pitchFamily="18" charset="0"/>
                                          <a:sym typeface="Wingdings" panose="05000000000000000000" pitchFamily="2" charset="2"/>
                                        </a:rPr>
                                        <m:t>𝒚</m:t>
                                      </m:r>
                                    </m:e>
                                    <m:sub>
                                      <m:r>
                                        <a:rPr lang="en-GB" b="1" i="1" smtClean="0">
                                          <a:latin typeface="Cambria Math" panose="02040503050406030204" pitchFamily="18" charset="0"/>
                                          <a:sym typeface="Wingdings" panose="05000000000000000000" pitchFamily="2" charset="2"/>
                                        </a:rPr>
                                        <m:t>𝒅𝒏</m:t>
                                      </m:r>
                                    </m:sub>
                                  </m:sSub>
                                  <m:sSub>
                                    <m:sSubPr>
                                      <m:ctrlPr>
                                        <a:rPr lang="en-GB" b="1" i="1" smtClean="0">
                                          <a:latin typeface="Cambria Math" panose="02040503050406030204" pitchFamily="18" charset="0"/>
                                          <a:sym typeface="Wingdings" panose="05000000000000000000" pitchFamily="2" charset="2"/>
                                        </a:rPr>
                                      </m:ctrlPr>
                                    </m:sSubPr>
                                    <m:e>
                                      <m:r>
                                        <a:rPr lang="en-GB" b="1" i="1" smtClean="0">
                                          <a:latin typeface="Cambria Math" panose="02040503050406030204" pitchFamily="18" charset="0"/>
                                          <a:sym typeface="Wingdings" panose="05000000000000000000" pitchFamily="2" charset="2"/>
                                        </a:rPr>
                                        <m:t>𝒉</m:t>
                                      </m:r>
                                    </m:e>
                                    <m:sub>
                                      <m:r>
                                        <a:rPr lang="en-GB" b="1" i="1" smtClean="0">
                                          <a:latin typeface="Cambria Math" panose="02040503050406030204" pitchFamily="18" charset="0"/>
                                          <a:sym typeface="Wingdings" panose="05000000000000000000" pitchFamily="2" charset="2"/>
                                        </a:rPr>
                                        <m:t>𝒏𝒅𝒋𝒑</m:t>
                                      </m:r>
                                    </m:sub>
                                  </m:sSub>
                                </m:num>
                                <m:den>
                                  <m:nary>
                                    <m:naryPr>
                                      <m:chr m:val="∑"/>
                                      <m:supHide m:val="on"/>
                                      <m:ctrlPr>
                                        <a:rPr lang="en-GB" b="1" i="1" smtClean="0">
                                          <a:latin typeface="Cambria Math" panose="02040503050406030204" pitchFamily="18" charset="0"/>
                                          <a:sym typeface="Wingdings" panose="05000000000000000000" pitchFamily="2" charset="2"/>
                                        </a:rPr>
                                      </m:ctrlPr>
                                    </m:naryPr>
                                    <m:sub>
                                      <m:sSup>
                                        <m:sSupPr>
                                          <m:ctrlPr>
                                            <a:rPr lang="en-GB" b="1" i="1" smtClean="0">
                                              <a:latin typeface="Cambria Math" panose="02040503050406030204" pitchFamily="18" charset="0"/>
                                              <a:sym typeface="Wingdings" panose="05000000000000000000" pitchFamily="2" charset="2"/>
                                            </a:rPr>
                                          </m:ctrlPr>
                                        </m:sSupPr>
                                        <m:e>
                                          <m:r>
                                            <m:rPr>
                                              <m:brk m:alnAt="7"/>
                                            </m:rPr>
                                            <a:rPr lang="en-GB" b="1" i="1" smtClean="0">
                                              <a:latin typeface="Cambria Math" panose="02040503050406030204" pitchFamily="18" charset="0"/>
                                              <a:sym typeface="Wingdings" panose="05000000000000000000" pitchFamily="2" charset="2"/>
                                            </a:rPr>
                                            <m:t>𝒋</m:t>
                                          </m:r>
                                        </m:e>
                                        <m:sup>
                                          <m:r>
                                            <a:rPr lang="en-GB" b="1" i="1" smtClean="0">
                                              <a:latin typeface="Cambria Math" panose="02040503050406030204" pitchFamily="18" charset="0"/>
                                              <a:sym typeface="Wingdings" panose="05000000000000000000" pitchFamily="2" charset="2"/>
                                            </a:rPr>
                                            <m:t>′</m:t>
                                          </m:r>
                                        </m:sup>
                                      </m:sSup>
                                    </m:sub>
                                    <m:sup/>
                                    <m:e>
                                      <m:nary>
                                        <m:naryPr>
                                          <m:chr m:val="∑"/>
                                          <m:supHide m:val="on"/>
                                          <m:ctrlPr>
                                            <a:rPr lang="en-GB" b="1" i="1" smtClean="0">
                                              <a:latin typeface="Cambria Math" panose="02040503050406030204" pitchFamily="18" charset="0"/>
                                              <a:sym typeface="Wingdings" panose="05000000000000000000" pitchFamily="2" charset="2"/>
                                            </a:rPr>
                                          </m:ctrlPr>
                                        </m:naryPr>
                                        <m:sub>
                                          <m:sSup>
                                            <m:sSupPr>
                                              <m:ctrlPr>
                                                <a:rPr lang="en-GB" b="1" i="1" smtClean="0">
                                                  <a:latin typeface="Cambria Math" panose="02040503050406030204" pitchFamily="18" charset="0"/>
                                                  <a:sym typeface="Wingdings" panose="05000000000000000000" pitchFamily="2" charset="2"/>
                                                </a:rPr>
                                              </m:ctrlPr>
                                            </m:sSupPr>
                                            <m:e>
                                              <m:r>
                                                <m:rPr>
                                                  <m:brk m:alnAt="7"/>
                                                </m:rPr>
                                                <a:rPr lang="en-GB" b="1" i="1" smtClean="0">
                                                  <a:latin typeface="Cambria Math" panose="02040503050406030204" pitchFamily="18" charset="0"/>
                                                  <a:sym typeface="Wingdings" panose="05000000000000000000" pitchFamily="2" charset="2"/>
                                                </a:rPr>
                                                <m:t>𝒑</m:t>
                                              </m:r>
                                            </m:e>
                                            <m:sup>
                                              <m:r>
                                                <a:rPr lang="en-GB" b="1" i="1" smtClean="0">
                                                  <a:latin typeface="Cambria Math" panose="02040503050406030204" pitchFamily="18" charset="0"/>
                                                  <a:sym typeface="Wingdings" panose="05000000000000000000" pitchFamily="2" charset="2"/>
                                                </a:rPr>
                                                <m:t>′</m:t>
                                              </m:r>
                                            </m:sup>
                                          </m:sSup>
                                        </m:sub>
                                        <m:sup/>
                                        <m:e>
                                          <m:sSub>
                                            <m:sSubPr>
                                              <m:ctrlPr>
                                                <a:rPr lang="en-GB" b="1" i="1" smtClean="0">
                                                  <a:latin typeface="Cambria Math" panose="02040503050406030204" pitchFamily="18" charset="0"/>
                                                  <a:sym typeface="Wingdings" panose="05000000000000000000" pitchFamily="2" charset="2"/>
                                                </a:rPr>
                                              </m:ctrlPr>
                                            </m:sSubPr>
                                            <m:e>
                                              <m:r>
                                                <a:rPr lang="en-GB" b="1" i="1" smtClean="0">
                                                  <a:latin typeface="Cambria Math" panose="02040503050406030204" pitchFamily="18" charset="0"/>
                                                  <a:sym typeface="Wingdings" panose="05000000000000000000" pitchFamily="2" charset="2"/>
                                                </a:rPr>
                                                <m:t>𝒉</m:t>
                                              </m:r>
                                            </m:e>
                                            <m:sub>
                                              <m:r>
                                                <a:rPr lang="en-GB" b="1" i="1" smtClean="0">
                                                  <a:latin typeface="Cambria Math" panose="02040503050406030204" pitchFamily="18" charset="0"/>
                                                  <a:sym typeface="Wingdings" panose="05000000000000000000" pitchFamily="2" charset="2"/>
                                                </a:rPr>
                                                <m:t>𝒏𝒅</m:t>
                                              </m:r>
                                              <m:sSup>
                                                <m:sSupPr>
                                                  <m:ctrlPr>
                                                    <a:rPr lang="en-GB" b="1" i="1" smtClean="0">
                                                      <a:latin typeface="Cambria Math" panose="02040503050406030204" pitchFamily="18" charset="0"/>
                                                      <a:sym typeface="Wingdings" panose="05000000000000000000" pitchFamily="2" charset="2"/>
                                                    </a:rPr>
                                                  </m:ctrlPr>
                                                </m:sSupPr>
                                                <m:e>
                                                  <m:r>
                                                    <a:rPr lang="en-GB" b="1" i="1" smtClean="0">
                                                      <a:latin typeface="Cambria Math" panose="02040503050406030204" pitchFamily="18" charset="0"/>
                                                      <a:sym typeface="Wingdings" panose="05000000000000000000" pitchFamily="2" charset="2"/>
                                                    </a:rPr>
                                                    <m:t>𝒋</m:t>
                                                  </m:r>
                                                </m:e>
                                                <m:sup>
                                                  <m:r>
                                                    <a:rPr lang="en-GB" b="1" i="1" smtClean="0">
                                                      <a:latin typeface="Cambria Math" panose="02040503050406030204" pitchFamily="18" charset="0"/>
                                                      <a:sym typeface="Wingdings" panose="05000000000000000000" pitchFamily="2" charset="2"/>
                                                    </a:rPr>
                                                    <m:t>′</m:t>
                                                  </m:r>
                                                </m:sup>
                                              </m:sSup>
                                              <m:sSup>
                                                <m:sSupPr>
                                                  <m:ctrlPr>
                                                    <a:rPr lang="en-GB" b="1" i="1" smtClean="0">
                                                      <a:latin typeface="Cambria Math" panose="02040503050406030204" pitchFamily="18" charset="0"/>
                                                      <a:sym typeface="Wingdings" panose="05000000000000000000" pitchFamily="2" charset="2"/>
                                                    </a:rPr>
                                                  </m:ctrlPr>
                                                </m:sSupPr>
                                                <m:e>
                                                  <m:r>
                                                    <a:rPr lang="en-GB" b="1" i="1" smtClean="0">
                                                      <a:latin typeface="Cambria Math" panose="02040503050406030204" pitchFamily="18" charset="0"/>
                                                      <a:sym typeface="Wingdings" panose="05000000000000000000" pitchFamily="2" charset="2"/>
                                                    </a:rPr>
                                                    <m:t>𝒑</m:t>
                                                  </m:r>
                                                </m:e>
                                                <m:sup>
                                                  <m:r>
                                                    <a:rPr lang="en-GB" b="1" i="1" smtClean="0">
                                                      <a:latin typeface="Cambria Math" panose="02040503050406030204" pitchFamily="18" charset="0"/>
                                                      <a:sym typeface="Wingdings" panose="05000000000000000000" pitchFamily="2" charset="2"/>
                                                    </a:rPr>
                                                    <m:t>′</m:t>
                                                  </m:r>
                                                </m:sup>
                                              </m:sSup>
                                              <m:r>
                                                <a:rPr lang="en-GB" b="1" i="1" smtClean="0">
                                                  <a:latin typeface="Cambria Math" panose="02040503050406030204" pitchFamily="18" charset="0"/>
                                                  <a:sym typeface="Wingdings" panose="05000000000000000000" pitchFamily="2" charset="2"/>
                                                </a:rPr>
                                                <m:t> </m:t>
                                              </m:r>
                                            </m:sub>
                                          </m:sSub>
                                          <m:sSubSup>
                                            <m:sSubSupPr>
                                              <m:ctrlPr>
                                                <a:rPr lang="en-GB" b="1" i="1" smtClean="0">
                                                  <a:latin typeface="Cambria Math" panose="02040503050406030204" pitchFamily="18" charset="0"/>
                                                  <a:sym typeface="Wingdings" panose="05000000000000000000" pitchFamily="2" charset="2"/>
                                                </a:rPr>
                                              </m:ctrlPr>
                                            </m:sSubSupPr>
                                            <m:e>
                                              <m:r>
                                                <a:rPr lang="en-GB" b="1" i="1" smtClean="0">
                                                  <a:latin typeface="Cambria Math" panose="02040503050406030204" pitchFamily="18" charset="0"/>
                                                  <a:sym typeface="Wingdings" panose="05000000000000000000" pitchFamily="2" charset="2"/>
                                                </a:rPr>
                                                <m:t>𝒙</m:t>
                                              </m:r>
                                            </m:e>
                                            <m:sub>
                                              <m:sSup>
                                                <m:sSupPr>
                                                  <m:ctrlPr>
                                                    <a:rPr lang="en-GB" b="1" i="1" smtClean="0">
                                                      <a:latin typeface="Cambria Math" panose="02040503050406030204" pitchFamily="18" charset="0"/>
                                                      <a:sym typeface="Wingdings" panose="05000000000000000000" pitchFamily="2" charset="2"/>
                                                    </a:rPr>
                                                  </m:ctrlPr>
                                                </m:sSupPr>
                                                <m:e>
                                                  <m:r>
                                                    <a:rPr lang="en-GB" b="1" i="1" smtClean="0">
                                                      <a:latin typeface="Cambria Math" panose="02040503050406030204" pitchFamily="18" charset="0"/>
                                                      <a:sym typeface="Wingdings" panose="05000000000000000000" pitchFamily="2" charset="2"/>
                                                    </a:rPr>
                                                    <m:t>𝒋</m:t>
                                                  </m:r>
                                                </m:e>
                                                <m:sup>
                                                  <m:r>
                                                    <a:rPr lang="en-GB" b="1" i="1" smtClean="0">
                                                      <a:latin typeface="Cambria Math" panose="02040503050406030204" pitchFamily="18" charset="0"/>
                                                      <a:sym typeface="Wingdings" panose="05000000000000000000" pitchFamily="2" charset="2"/>
                                                    </a:rPr>
                                                    <m:t>′</m:t>
                                                  </m:r>
                                                </m:sup>
                                              </m:sSup>
                                              <m:sSup>
                                                <m:sSupPr>
                                                  <m:ctrlPr>
                                                    <a:rPr lang="en-GB" b="1" i="1" smtClean="0">
                                                      <a:latin typeface="Cambria Math" panose="02040503050406030204" pitchFamily="18" charset="0"/>
                                                      <a:sym typeface="Wingdings" panose="05000000000000000000" pitchFamily="2" charset="2"/>
                                                    </a:rPr>
                                                  </m:ctrlPr>
                                                </m:sSupPr>
                                                <m:e>
                                                  <m:r>
                                                    <a:rPr lang="en-GB" b="1" i="1" smtClean="0">
                                                      <a:latin typeface="Cambria Math" panose="02040503050406030204" pitchFamily="18" charset="0"/>
                                                      <a:sym typeface="Wingdings" panose="05000000000000000000" pitchFamily="2" charset="2"/>
                                                    </a:rPr>
                                                    <m:t>𝒑</m:t>
                                                  </m:r>
                                                </m:e>
                                                <m:sup>
                                                  <m:r>
                                                    <a:rPr lang="en-GB" b="1" i="1" smtClean="0">
                                                      <a:latin typeface="Cambria Math" panose="02040503050406030204" pitchFamily="18" charset="0"/>
                                                      <a:sym typeface="Wingdings" panose="05000000000000000000" pitchFamily="2" charset="2"/>
                                                    </a:rPr>
                                                    <m:t>′</m:t>
                                                  </m:r>
                                                </m:sup>
                                              </m:sSup>
                                            </m:sub>
                                            <m:sup>
                                              <m:r>
                                                <a:rPr lang="en-GB" b="1" i="1" smtClean="0">
                                                  <a:latin typeface="Cambria Math" panose="02040503050406030204" pitchFamily="18" charset="0"/>
                                                  <a:sym typeface="Wingdings" panose="05000000000000000000" pitchFamily="2" charset="2"/>
                                                </a:rPr>
                                                <m:t>(</m:t>
                                              </m:r>
                                              <m:r>
                                                <a:rPr lang="en-GB" b="1" i="1" smtClean="0">
                                                  <a:latin typeface="Cambria Math" panose="02040503050406030204" pitchFamily="18" charset="0"/>
                                                  <a:sym typeface="Wingdings" panose="05000000000000000000" pitchFamily="2" charset="2"/>
                                                </a:rPr>
                                                <m:t>𝒌</m:t>
                                              </m:r>
                                              <m:r>
                                                <a:rPr lang="en-GB" b="1" i="1" smtClean="0">
                                                  <a:latin typeface="Cambria Math" panose="02040503050406030204" pitchFamily="18" charset="0"/>
                                                  <a:sym typeface="Wingdings" panose="05000000000000000000" pitchFamily="2" charset="2"/>
                                                </a:rPr>
                                                <m:t>)</m:t>
                                              </m:r>
                                            </m:sup>
                                          </m:sSubSup>
                                        </m:e>
                                      </m:nary>
                                    </m:e>
                                  </m:nary>
                                  <m:r>
                                    <a:rPr lang="it-IT" b="1" i="1" smtClean="0">
                                      <a:latin typeface="Cambria Math" panose="02040503050406030204" pitchFamily="18" charset="0"/>
                                      <a:sym typeface="Wingdings" panose="05000000000000000000" pitchFamily="2" charset="2"/>
                                    </a:rPr>
                                    <m:t>+</m:t>
                                  </m:r>
                                  <m:acc>
                                    <m:accPr>
                                      <m:chr m:val="̅"/>
                                      <m:ctrlPr>
                                        <a:rPr lang="it-IT" b="1" i="1" smtClean="0">
                                          <a:latin typeface="Cambria Math" panose="02040503050406030204" pitchFamily="18" charset="0"/>
                                          <a:sym typeface="Wingdings" panose="05000000000000000000" pitchFamily="2" charset="2"/>
                                        </a:rPr>
                                      </m:ctrlPr>
                                    </m:accPr>
                                    <m:e>
                                      <m:sSub>
                                        <m:sSubPr>
                                          <m:ctrlPr>
                                            <a:rPr lang="it-IT" b="1" i="1" smtClean="0">
                                              <a:latin typeface="Cambria Math" panose="02040503050406030204" pitchFamily="18" charset="0"/>
                                              <a:sym typeface="Wingdings" panose="05000000000000000000" pitchFamily="2" charset="2"/>
                                            </a:rPr>
                                          </m:ctrlPr>
                                        </m:sSubPr>
                                        <m:e>
                                          <m:r>
                                            <a:rPr lang="it-IT" b="0" i="1" smtClean="0">
                                              <a:latin typeface="Cambria Math" panose="02040503050406030204" pitchFamily="18" charset="0"/>
                                              <a:sym typeface="Wingdings" panose="05000000000000000000" pitchFamily="2" charset="2"/>
                                            </a:rPr>
                                            <m:t>𝑏</m:t>
                                          </m:r>
                                        </m:e>
                                        <m:sub>
                                          <m:r>
                                            <a:rPr lang="it-IT" b="1" i="1" smtClean="0">
                                              <a:latin typeface="Cambria Math" panose="02040503050406030204" pitchFamily="18" charset="0"/>
                                              <a:sym typeface="Wingdings" panose="05000000000000000000" pitchFamily="2" charset="2"/>
                                            </a:rPr>
                                            <m:t>𝒏𝒅</m:t>
                                          </m:r>
                                        </m:sub>
                                      </m:sSub>
                                    </m:e>
                                  </m:acc>
                                </m:den>
                              </m:f>
                            </m:e>
                          </m:nary>
                        </m:e>
                      </m:nary>
                    </m:oMath>
                  </m:oMathPara>
                </a14:m>
                <a:endParaRPr lang="de-DE" dirty="0">
                  <a:sym typeface="Wingdings" panose="05000000000000000000" pitchFamily="2" charset="2"/>
                </a:endParaRPr>
              </a:p>
              <a:p>
                <a:pPr marL="285750" lvl="1" indent="-285750"/>
                <a14:m>
                  <m:oMath xmlns:m="http://schemas.openxmlformats.org/officeDocument/2006/math">
                    <m:sSub>
                      <m:sSubPr>
                        <m:ctrlPr>
                          <a:rPr lang="en-GB" i="1" smtClean="0">
                            <a:latin typeface="Cambria Math" panose="02040503050406030204" pitchFamily="18" charset="0"/>
                            <a:sym typeface="Wingdings" panose="05000000000000000000" pitchFamily="2" charset="2"/>
                          </a:rPr>
                        </m:ctrlPr>
                      </m:sSubPr>
                      <m:e>
                        <m:r>
                          <a:rPr lang="en-GB" b="0" i="1" smtClean="0">
                            <a:latin typeface="Cambria Math" panose="02040503050406030204" pitchFamily="18" charset="0"/>
                            <a:sym typeface="Wingdings" panose="05000000000000000000" pitchFamily="2" charset="2"/>
                          </a:rPr>
                          <m:t>𝑥</m:t>
                        </m:r>
                      </m:e>
                      <m:sub>
                        <m:r>
                          <a:rPr lang="en-GB" i="1">
                            <a:latin typeface="Cambria Math" panose="02040503050406030204" pitchFamily="18" charset="0"/>
                            <a:sym typeface="Wingdings" panose="05000000000000000000" pitchFamily="2" charset="2"/>
                          </a:rPr>
                          <m:t>𝒋𝒑</m:t>
                        </m:r>
                      </m:sub>
                    </m:sSub>
                  </m:oMath>
                </a14:m>
                <a:r>
                  <a:rPr lang="de-DE" dirty="0">
                    <a:sym typeface="Wingdings" panose="05000000000000000000" pitchFamily="2" charset="2"/>
                  </a:rPr>
                  <a:t>: emission at spatial bin j and temporal bin p</a:t>
                </a:r>
              </a:p>
              <a:p>
                <a:pPr marL="285750" lvl="1" indent="-285750"/>
                <a14:m>
                  <m:oMath xmlns:m="http://schemas.openxmlformats.org/officeDocument/2006/math">
                    <m:sSub>
                      <m:sSubPr>
                        <m:ctrlPr>
                          <a:rPr lang="en-GB" i="1" smtClean="0">
                            <a:latin typeface="Cambria Math" panose="02040503050406030204" pitchFamily="18" charset="0"/>
                            <a:sym typeface="Wingdings" panose="05000000000000000000" pitchFamily="2" charset="2"/>
                          </a:rPr>
                        </m:ctrlPr>
                      </m:sSubPr>
                      <m:e>
                        <m:r>
                          <a:rPr lang="it-IT" b="0" i="1" smtClean="0">
                            <a:latin typeface="Cambria Math" panose="02040503050406030204" pitchFamily="18" charset="0"/>
                            <a:sym typeface="Wingdings" panose="05000000000000000000" pitchFamily="2" charset="2"/>
                          </a:rPr>
                          <m:t>𝑠</m:t>
                        </m:r>
                      </m:e>
                      <m:sub>
                        <m:r>
                          <a:rPr lang="en-GB" i="1">
                            <a:latin typeface="Cambria Math" panose="02040503050406030204" pitchFamily="18" charset="0"/>
                            <a:sym typeface="Wingdings" panose="05000000000000000000" pitchFamily="2" charset="2"/>
                          </a:rPr>
                          <m:t>𝒋𝒑</m:t>
                        </m:r>
                      </m:sub>
                    </m:sSub>
                  </m:oMath>
                </a14:m>
                <a:r>
                  <a:rPr lang="de-DE" dirty="0">
                    <a:sym typeface="Wingdings" panose="05000000000000000000" pitchFamily="2" charset="2"/>
                  </a:rPr>
                  <a:t>: sensitivity</a:t>
                </a:r>
                <a:endParaRPr lang="en-GB" i="1" dirty="0">
                  <a:latin typeface="Cambria Math" panose="02040503050406030204" pitchFamily="18" charset="0"/>
                  <a:sym typeface="Wingdings" panose="05000000000000000000" pitchFamily="2" charset="2"/>
                </a:endParaRPr>
              </a:p>
              <a:p>
                <a:pPr marL="285750" lvl="1" indent="-285750"/>
                <a14:m>
                  <m:oMath xmlns:m="http://schemas.openxmlformats.org/officeDocument/2006/math">
                    <m:acc>
                      <m:accPr>
                        <m:chr m:val="̅"/>
                        <m:ctrlPr>
                          <a:rPr lang="en-GB" i="1" smtClean="0">
                            <a:latin typeface="Cambria Math" panose="02040503050406030204" pitchFamily="18" charset="0"/>
                            <a:sym typeface="Wingdings" panose="05000000000000000000" pitchFamily="2" charset="2"/>
                          </a:rPr>
                        </m:ctrlPr>
                      </m:accPr>
                      <m:e>
                        <m:sSub>
                          <m:sSubPr>
                            <m:ctrlPr>
                              <a:rPr lang="en-GB" i="1">
                                <a:latin typeface="Cambria Math" panose="02040503050406030204" pitchFamily="18" charset="0"/>
                                <a:sym typeface="Wingdings" panose="05000000000000000000" pitchFamily="2" charset="2"/>
                              </a:rPr>
                            </m:ctrlPr>
                          </m:sSubPr>
                          <m:e>
                            <m:r>
                              <a:rPr lang="it-IT" b="0" i="1" smtClean="0">
                                <a:latin typeface="Cambria Math" panose="02040503050406030204" pitchFamily="18" charset="0"/>
                                <a:sym typeface="Wingdings" panose="05000000000000000000" pitchFamily="2" charset="2"/>
                              </a:rPr>
                              <m:t>𝑏</m:t>
                            </m:r>
                          </m:e>
                          <m:sub>
                            <m:r>
                              <a:rPr lang="en-GB" i="1">
                                <a:latin typeface="Cambria Math" panose="02040503050406030204" pitchFamily="18" charset="0"/>
                                <a:sym typeface="Wingdings" panose="05000000000000000000" pitchFamily="2" charset="2"/>
                              </a:rPr>
                              <m:t>𝒏𝒅</m:t>
                            </m:r>
                          </m:sub>
                        </m:sSub>
                      </m:e>
                    </m:acc>
                  </m:oMath>
                </a14:m>
                <a:r>
                  <a:rPr lang="de-DE" dirty="0">
                    <a:sym typeface="Wingdings" panose="05000000000000000000" pitchFamily="2" charset="2"/>
                  </a:rPr>
                  <a:t>: expected number of background counts in temporal bin n of detector d</a:t>
                </a:r>
              </a:p>
              <a:p>
                <a:pPr marL="0" lvl="1" indent="0">
                  <a:buNone/>
                </a:pPr>
                <a:r>
                  <a:rPr lang="de-DE" dirty="0">
                    <a:sym typeface="Wingdings" panose="05000000000000000000" pitchFamily="2" charset="2"/>
                  </a:rPr>
                  <a:t>Implementation in C++ is </a:t>
                </a:r>
                <a:r>
                  <a:rPr lang="de-DE" i="1" dirty="0">
                    <a:sym typeface="Wingdings" panose="05000000000000000000" pitchFamily="2" charset="2"/>
                  </a:rPr>
                  <a:t>fast</a:t>
                </a:r>
                <a:endParaRPr lang="de-DE" dirty="0">
                  <a:sym typeface="Wingdings" panose="05000000000000000000" pitchFamily="2" charset="2"/>
                </a:endParaRPr>
              </a:p>
            </p:txBody>
          </p:sp>
        </mc:Choice>
        <mc:Fallback xmlns="">
          <p:sp>
            <p:nvSpPr>
              <p:cNvPr id="4" name="Textplatzhalter 6">
                <a:extLst>
                  <a:ext uri="{FF2B5EF4-FFF2-40B4-BE49-F238E27FC236}">
                    <a16:creationId xmlns:a16="http://schemas.microsoft.com/office/drawing/2014/main" id="{03CD93AB-742C-89BC-DE7B-DB55F2E54504}"/>
                  </a:ext>
                </a:extLst>
              </p:cNvPr>
              <p:cNvSpPr>
                <a:spLocks noGrp="1" noRot="1" noChangeAspect="1" noMove="1" noResize="1" noEditPoints="1" noAdjustHandles="1" noChangeArrowheads="1" noChangeShapeType="1" noTextEdit="1"/>
              </p:cNvSpPr>
              <p:nvPr>
                <p:ph idx="1"/>
              </p:nvPr>
            </p:nvSpPr>
            <p:spPr>
              <a:xfrm>
                <a:off x="219075" y="1528763"/>
                <a:ext cx="11753850" cy="4643437"/>
              </a:xfrm>
              <a:blipFill>
                <a:blip r:embed="rId4"/>
                <a:stretch>
                  <a:fillRect l="-674" t="-2625" r="-1089"/>
                </a:stretch>
              </a:blipFill>
            </p:spPr>
            <p:txBody>
              <a:bodyPr/>
              <a:lstStyle/>
              <a:p>
                <a:r>
                  <a:rPr lang="en-GB">
                    <a:noFill/>
                  </a:rPr>
                  <a:t> </a:t>
                </a:r>
              </a:p>
            </p:txBody>
          </p:sp>
        </mc:Fallback>
      </mc:AlternateContent>
      <p:sp>
        <p:nvSpPr>
          <p:cNvPr id="3" name="CasellaDiTesto 2">
            <a:extLst>
              <a:ext uri="{FF2B5EF4-FFF2-40B4-BE49-F238E27FC236}">
                <a16:creationId xmlns:a16="http://schemas.microsoft.com/office/drawing/2014/main" id="{D2048006-475B-1A7B-5886-A53379C52378}"/>
              </a:ext>
            </a:extLst>
          </p:cNvPr>
          <p:cNvSpPr txBox="1"/>
          <p:nvPr/>
        </p:nvSpPr>
        <p:spPr>
          <a:xfrm>
            <a:off x="0" y="6172199"/>
            <a:ext cx="12192000" cy="667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Pennazio, F, et al. "Proton therapy monitoring: Spatiotemporal emission reconstruction with prompt gamma timing and implementation with PET detectors." </a:t>
            </a:r>
            <a:r>
              <a:rPr kumimoji="0" lang="en-GB" sz="1800" b="0" i="1" u="none" strike="noStrike" kern="1200" cap="none" spc="0" normalizeH="0" baseline="0" noProof="0" dirty="0">
                <a:ln>
                  <a:noFill/>
                </a:ln>
                <a:solidFill>
                  <a:prstClr val="black"/>
                </a:solidFill>
                <a:effectLst/>
                <a:uLnTx/>
                <a:uFillTx/>
                <a:latin typeface="Calibri" panose="020F0502020204030204"/>
                <a:ea typeface="+mn-ea"/>
                <a:cs typeface="+mn-cs"/>
              </a:rPr>
              <a:t>PMB</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67.6 (2022): 065005.</a:t>
            </a:r>
          </a:p>
        </p:txBody>
      </p:sp>
      <p:sp>
        <p:nvSpPr>
          <p:cNvPr id="5" name="Segnaposto numero diapositiva 4">
            <a:extLst>
              <a:ext uri="{FF2B5EF4-FFF2-40B4-BE49-F238E27FC236}">
                <a16:creationId xmlns:a16="http://schemas.microsoft.com/office/drawing/2014/main" id="{51194E64-4CAE-AED1-6B60-EAF0C100CC6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89593-0B1D-4BAB-AEF3-C0D996DC4467}" type="slidenum">
              <a:rPr kumimoji="0" lang="en-GB" sz="1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20060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E571D18-6428-7725-C970-BDF53786FD83}"/>
              </a:ext>
            </a:extLst>
          </p:cNvPr>
          <p:cNvSpPr>
            <a:spLocks noGrp="1"/>
          </p:cNvSpPr>
          <p:nvPr>
            <p:ph type="title"/>
          </p:nvPr>
        </p:nvSpPr>
        <p:spPr/>
        <p:txBody>
          <a:bodyPr/>
          <a:lstStyle/>
          <a:p>
            <a:r>
              <a:rPr lang="en-GB" dirty="0"/>
              <a:t>The LGAD and fast amplifier board</a:t>
            </a:r>
          </a:p>
        </p:txBody>
      </p:sp>
      <p:sp>
        <p:nvSpPr>
          <p:cNvPr id="3" name="Segnaposto contenuto 2">
            <a:extLst>
              <a:ext uri="{FF2B5EF4-FFF2-40B4-BE49-F238E27FC236}">
                <a16:creationId xmlns:a16="http://schemas.microsoft.com/office/drawing/2014/main" id="{F52EA12F-3C2D-B84A-105F-E79527190BD5}"/>
              </a:ext>
            </a:extLst>
          </p:cNvPr>
          <p:cNvSpPr>
            <a:spLocks noGrp="1"/>
          </p:cNvSpPr>
          <p:nvPr>
            <p:ph idx="1"/>
          </p:nvPr>
        </p:nvSpPr>
        <p:spPr>
          <a:xfrm>
            <a:off x="218768" y="1101436"/>
            <a:ext cx="6437293" cy="5383250"/>
          </a:xfrm>
        </p:spPr>
        <p:txBody>
          <a:bodyPr>
            <a:normAutofit fontScale="85000" lnSpcReduction="20000"/>
          </a:bodyPr>
          <a:lstStyle/>
          <a:p>
            <a:r>
              <a:rPr lang="en-GB" sz="2400" dirty="0"/>
              <a:t>The board used for reading the sensor signal is an 8-channel board based on two stages of amplification specially optimized for our apparatus, as detailed below.</a:t>
            </a:r>
          </a:p>
          <a:p>
            <a:r>
              <a:rPr lang="en-GB" sz="2400" dirty="0"/>
              <a:t>1.	A hole was drilled on the board at the position of the sensor so as to minimize the material passed through, thus the energy loss and beam deflection. The sensor rests on the board only along the short sides of the sensor.</a:t>
            </a:r>
          </a:p>
          <a:p>
            <a:r>
              <a:rPr lang="en-GB" sz="2400" dirty="0"/>
              <a:t>2.	The dynamic range of the charge (3-150 </a:t>
            </a:r>
            <a:r>
              <a:rPr lang="en-GB" sz="2400" dirty="0" err="1"/>
              <a:t>fC</a:t>
            </a:r>
            <a:r>
              <a:rPr lang="en-GB" sz="2400" dirty="0"/>
              <a:t>) was defined based on the signal produced by clinical proton beams (60-250 MeV) in sensors with a gain of 10.</a:t>
            </a:r>
          </a:p>
          <a:p>
            <a:r>
              <a:rPr lang="en-GB" sz="2400" dirty="0"/>
              <a:t>3.	Short signal duration (~2 ns) and fast pedestal recovery were set to allow separation of single proton signals at high fluxes (up to 10E9 p/s cm2; i.e., &gt; 10 MHz/</a:t>
            </a:r>
            <a:r>
              <a:rPr lang="en-GB" sz="2400" dirty="0" err="1"/>
              <a:t>ch</a:t>
            </a:r>
            <a:r>
              <a:rPr lang="en-GB" sz="2400" dirty="0"/>
              <a:t>)</a:t>
            </a:r>
          </a:p>
          <a:p>
            <a:r>
              <a:rPr lang="en-GB" sz="2400" dirty="0"/>
              <a:t>4. 2.5-3 mV noise; 24-30 signal-to-noise ratio; 25-30 </a:t>
            </a:r>
            <a:r>
              <a:rPr lang="en-GB" sz="2400" dirty="0" err="1"/>
              <a:t>ps</a:t>
            </a:r>
            <a:r>
              <a:rPr lang="en-GB" sz="2400" dirty="0"/>
              <a:t> jitter.</a:t>
            </a:r>
          </a:p>
          <a:p>
            <a:r>
              <a:rPr lang="en-GB" sz="2400" dirty="0"/>
              <a:t>5.	Time resolution on single protons of a few tens of </a:t>
            </a:r>
            <a:r>
              <a:rPr lang="en-GB" sz="2400" dirty="0" err="1"/>
              <a:t>ps</a:t>
            </a:r>
            <a:r>
              <a:rPr lang="en-GB" sz="2400" dirty="0"/>
              <a:t> after applying corrections of time dependence on input charge (Constant Fraction Discrimination algorithms).</a:t>
            </a:r>
          </a:p>
          <a:p>
            <a:r>
              <a:rPr lang="en-GB" sz="2400" dirty="0"/>
              <a:t>6.	Input capacitance of 4 pF per channel.</a:t>
            </a:r>
          </a:p>
        </p:txBody>
      </p:sp>
      <p:sp>
        <p:nvSpPr>
          <p:cNvPr id="4" name="Segnaposto piè di pagina 3">
            <a:extLst>
              <a:ext uri="{FF2B5EF4-FFF2-40B4-BE49-F238E27FC236}">
                <a16:creationId xmlns:a16="http://schemas.microsoft.com/office/drawing/2014/main" id="{88B0A5AA-9729-71A4-7B44-129BF6CE46D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francesco.pennazio@to.infn.it</a:t>
            </a:r>
          </a:p>
        </p:txBody>
      </p:sp>
      <p:sp>
        <p:nvSpPr>
          <p:cNvPr id="5" name="Segnaposto numero diapositiva 4">
            <a:extLst>
              <a:ext uri="{FF2B5EF4-FFF2-40B4-BE49-F238E27FC236}">
                <a16:creationId xmlns:a16="http://schemas.microsoft.com/office/drawing/2014/main" id="{984B20D4-76E4-2C63-DCD2-A43AB67DBEE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89593-0B1D-4BAB-AEF3-C0D996DC4467}" type="slidenum">
              <a:rPr kumimoji="0" lang="en-GB" sz="14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pSp>
        <p:nvGrpSpPr>
          <p:cNvPr id="6" name="Gruppo 5">
            <a:extLst>
              <a:ext uri="{FF2B5EF4-FFF2-40B4-BE49-F238E27FC236}">
                <a16:creationId xmlns:a16="http://schemas.microsoft.com/office/drawing/2014/main" id="{91B1CCF0-EDFB-7F52-6937-7A206185C193}"/>
              </a:ext>
            </a:extLst>
          </p:cNvPr>
          <p:cNvGrpSpPr/>
          <p:nvPr/>
        </p:nvGrpSpPr>
        <p:grpSpPr>
          <a:xfrm>
            <a:off x="6656061" y="1245673"/>
            <a:ext cx="5312410" cy="2512060"/>
            <a:chOff x="0" y="0"/>
            <a:chExt cx="5312410" cy="2512060"/>
          </a:xfrm>
        </p:grpSpPr>
        <p:pic>
          <p:nvPicPr>
            <p:cNvPr id="7" name="Immagine 6">
              <a:extLst>
                <a:ext uri="{FF2B5EF4-FFF2-40B4-BE49-F238E27FC236}">
                  <a16:creationId xmlns:a16="http://schemas.microsoft.com/office/drawing/2014/main" id="{E60B6F95-79C4-E064-DAFB-AE3C6B1EC71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638" r="8962"/>
            <a:stretch/>
          </p:blipFill>
          <p:spPr bwMode="auto">
            <a:xfrm rot="5400000">
              <a:off x="2899410" y="99060"/>
              <a:ext cx="2512060" cy="2313940"/>
            </a:xfrm>
            <a:prstGeom prst="rect">
              <a:avLst/>
            </a:prstGeom>
            <a:ln>
              <a:noFill/>
            </a:ln>
            <a:extLst>
              <a:ext uri="{53640926-AAD7-44D8-BBD7-CCE9431645EC}">
                <a14:shadowObscured xmlns:a14="http://schemas.microsoft.com/office/drawing/2010/main"/>
              </a:ext>
            </a:extLst>
          </p:spPr>
        </p:pic>
        <p:pic>
          <p:nvPicPr>
            <p:cNvPr id="8" name="Immagine 7">
              <a:extLst>
                <a:ext uri="{FF2B5EF4-FFF2-40B4-BE49-F238E27FC236}">
                  <a16:creationId xmlns:a16="http://schemas.microsoft.com/office/drawing/2014/main" id="{4E4D1CB8-0B49-39D9-C650-C6B122F435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10"/>
              <a:ext cx="2570480" cy="2425700"/>
            </a:xfrm>
            <a:prstGeom prst="rect">
              <a:avLst/>
            </a:prstGeom>
          </p:spPr>
        </p:pic>
      </p:grpSp>
      <p:sp>
        <p:nvSpPr>
          <p:cNvPr id="9" name="CasellaDiTesto 8">
            <a:extLst>
              <a:ext uri="{FF2B5EF4-FFF2-40B4-BE49-F238E27FC236}">
                <a16:creationId xmlns:a16="http://schemas.microsoft.com/office/drawing/2014/main" id="{CA563E73-F404-F9AD-9D59-7AA39F382167}"/>
              </a:ext>
            </a:extLst>
          </p:cNvPr>
          <p:cNvSpPr txBox="1"/>
          <p:nvPr/>
        </p:nvSpPr>
        <p:spPr>
          <a:xfrm>
            <a:off x="6904635" y="4464919"/>
            <a:ext cx="506383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Isidori</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T, et al. "Performance of a low gain avalanche detector in a medical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linac</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and characterisation of the beam profile." </a:t>
            </a:r>
            <a:r>
              <a:rPr kumimoji="0" lang="en-GB" sz="1800" b="0" i="1" u="none" strike="noStrike" kern="1200" cap="none" spc="0" normalizeH="0" baseline="0" noProof="0" dirty="0">
                <a:ln>
                  <a:noFill/>
                </a:ln>
                <a:solidFill>
                  <a:prstClr val="black"/>
                </a:solidFill>
                <a:effectLst/>
                <a:uLnTx/>
                <a:uFillTx/>
                <a:latin typeface="Calibri" panose="020F0502020204030204"/>
                <a:ea typeface="+mn-ea"/>
                <a:cs typeface="+mn-cs"/>
              </a:rPr>
              <a:t>Physics in Medicine &amp; Biology</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66.13 (2021): 135002.</a:t>
            </a:r>
          </a:p>
        </p:txBody>
      </p:sp>
    </p:spTree>
    <p:extLst>
      <p:ext uri="{BB962C8B-B14F-4D97-AF65-F5344CB8AC3E}">
        <p14:creationId xmlns:p14="http://schemas.microsoft.com/office/powerpoint/2010/main" val="31643432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21375-047D-20AE-F69C-BE4C48D4B049}"/>
              </a:ext>
            </a:extLst>
          </p:cNvPr>
          <p:cNvSpPr>
            <a:spLocks noGrp="1"/>
          </p:cNvSpPr>
          <p:nvPr>
            <p:ph type="title"/>
          </p:nvPr>
        </p:nvSpPr>
        <p:spPr/>
        <p:txBody>
          <a:bodyPr/>
          <a:lstStyle/>
          <a:p>
            <a:r>
              <a:rPr lang="en-US" dirty="0"/>
              <a:t>Outline</a:t>
            </a:r>
            <a:endParaRPr lang="it-IT" dirty="0"/>
          </a:p>
        </p:txBody>
      </p:sp>
      <p:sp>
        <p:nvSpPr>
          <p:cNvPr id="3" name="Content Placeholder 2">
            <a:extLst>
              <a:ext uri="{FF2B5EF4-FFF2-40B4-BE49-F238E27FC236}">
                <a16:creationId xmlns:a16="http://schemas.microsoft.com/office/drawing/2014/main" id="{25DA0B42-81CC-AF8E-FAFC-0A2B323A338D}"/>
              </a:ext>
            </a:extLst>
          </p:cNvPr>
          <p:cNvSpPr>
            <a:spLocks noGrp="1"/>
          </p:cNvSpPr>
          <p:nvPr>
            <p:ph idx="1"/>
          </p:nvPr>
        </p:nvSpPr>
        <p:spPr/>
        <p:txBody>
          <a:bodyPr/>
          <a:lstStyle/>
          <a:p>
            <a:r>
              <a:rPr lang="en-US" dirty="0"/>
              <a:t>Prompt gamma timing offers time information about the prompt photon emission during proton therapy</a:t>
            </a:r>
          </a:p>
          <a:p>
            <a:r>
              <a:rPr lang="en-US" dirty="0"/>
              <a:t>What happens when there are multiple detectors at different longitudinal position? </a:t>
            </a:r>
          </a:p>
          <a:p>
            <a:pPr marL="457200" lvl="1" indent="0">
              <a:buNone/>
            </a:pPr>
            <a:r>
              <a:rPr lang="en-US" sz="2800" i="1" dirty="0"/>
              <a:t>We describe a new algorithm reconstructing the space versus time photon emission</a:t>
            </a:r>
          </a:p>
          <a:p>
            <a:r>
              <a:rPr lang="en-US" dirty="0"/>
              <a:t>We test the algorithm for range measurement by means of Monte Carlo simulations</a:t>
            </a:r>
          </a:p>
          <a:p>
            <a:r>
              <a:rPr lang="en-US" dirty="0"/>
              <a:t>…we also have a bit of preliminary experimental results</a:t>
            </a:r>
          </a:p>
          <a:p>
            <a:endParaRPr lang="it-IT" dirty="0"/>
          </a:p>
        </p:txBody>
      </p:sp>
      <p:sp>
        <p:nvSpPr>
          <p:cNvPr id="4" name="Slide Number Placeholder 3">
            <a:extLst>
              <a:ext uri="{FF2B5EF4-FFF2-40B4-BE49-F238E27FC236}">
                <a16:creationId xmlns:a16="http://schemas.microsoft.com/office/drawing/2014/main" id="{ECE2EBAE-62D0-254B-9849-3BA93AECC50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F1FF9-0CE3-42D8-B2A6-1890196C1AA4}" type="slidenum">
              <a:rPr kumimoji="0" lang="en-US" sz="1200" b="1" i="0" u="none" strike="noStrike" kern="1200" cap="none" spc="0" normalizeH="0" baseline="0" noProof="0" smtClean="0">
                <a:ln>
                  <a:noFill/>
                </a:ln>
                <a:solidFill>
                  <a:prstClr val="black"/>
                </a:solidFill>
                <a:effectLst/>
                <a:uLnTx/>
                <a:uFillTx/>
                <a:latin typeface="Rockwell" panose="020606030202050204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1"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Tree>
    <p:extLst>
      <p:ext uri="{BB962C8B-B14F-4D97-AF65-F5344CB8AC3E}">
        <p14:creationId xmlns:p14="http://schemas.microsoft.com/office/powerpoint/2010/main" val="21215551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grass, road, sky, outdoor&#10;&#10;Description automatically generated">
            <a:extLst>
              <a:ext uri="{FF2B5EF4-FFF2-40B4-BE49-F238E27FC236}">
                <a16:creationId xmlns:a16="http://schemas.microsoft.com/office/drawing/2014/main" id="{61CC9CAA-1320-6971-85EC-D4EBA661AB28}"/>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5127"/>
                    </a14:imgEffect>
                    <a14:imgEffect>
                      <a14:saturation sat="58000"/>
                    </a14:imgEffect>
                  </a14:imgLayer>
                </a14:imgProps>
              </a:ext>
              <a:ext uri="{28A0092B-C50C-407E-A947-70E740481C1C}">
                <a14:useLocalDpi xmlns:a14="http://schemas.microsoft.com/office/drawing/2010/main" val="0"/>
              </a:ext>
            </a:extLst>
          </a:blip>
          <a:srcRect t="66348"/>
          <a:stretch/>
        </p:blipFill>
        <p:spPr>
          <a:xfrm>
            <a:off x="0" y="3898232"/>
            <a:ext cx="12192000" cy="2959768"/>
          </a:xfrm>
          <a:prstGeom prst="rect">
            <a:avLst/>
          </a:prstGeom>
        </p:spPr>
      </p:pic>
      <p:sp>
        <p:nvSpPr>
          <p:cNvPr id="5" name="Rectangle 4">
            <a:extLst>
              <a:ext uri="{FF2B5EF4-FFF2-40B4-BE49-F238E27FC236}">
                <a16:creationId xmlns:a16="http://schemas.microsoft.com/office/drawing/2014/main" id="{5FF330EA-0F47-6147-80A1-74F9A6CD399D}"/>
              </a:ext>
            </a:extLst>
          </p:cNvPr>
          <p:cNvSpPr/>
          <p:nvPr/>
        </p:nvSpPr>
        <p:spPr>
          <a:xfrm>
            <a:off x="0" y="0"/>
            <a:ext cx="12192000" cy="3898232"/>
          </a:xfrm>
          <a:prstGeom prst="rect">
            <a:avLst/>
          </a:prstGeom>
          <a:gradFill>
            <a:gsLst>
              <a:gs pos="100000">
                <a:schemeClr val="accent1">
                  <a:lumMod val="5000"/>
                  <a:lumOff val="95000"/>
                </a:schemeClr>
              </a:gs>
              <a:gs pos="31000">
                <a:schemeClr val="accent1">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descr="Shape&#10;&#10;Description automatically generated with medium confidence">
            <a:extLst>
              <a:ext uri="{FF2B5EF4-FFF2-40B4-BE49-F238E27FC236}">
                <a16:creationId xmlns:a16="http://schemas.microsoft.com/office/drawing/2014/main" id="{8B7078E8-DBA7-CFBD-F5C0-E474A7CE1A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138863" y="3620694"/>
            <a:ext cx="3253960" cy="1882330"/>
          </a:xfrm>
          <a:prstGeom prst="rect">
            <a:avLst/>
          </a:prstGeom>
        </p:spPr>
      </p:pic>
      <p:grpSp>
        <p:nvGrpSpPr>
          <p:cNvPr id="34" name="Group 33">
            <a:extLst>
              <a:ext uri="{FF2B5EF4-FFF2-40B4-BE49-F238E27FC236}">
                <a16:creationId xmlns:a16="http://schemas.microsoft.com/office/drawing/2014/main" id="{5E664E61-155F-5804-8236-93793977627C}"/>
              </a:ext>
            </a:extLst>
          </p:cNvPr>
          <p:cNvGrpSpPr/>
          <p:nvPr/>
        </p:nvGrpSpPr>
        <p:grpSpPr>
          <a:xfrm>
            <a:off x="9513837" y="398745"/>
            <a:ext cx="2049513" cy="2367970"/>
            <a:chOff x="9513837" y="398745"/>
            <a:chExt cx="2049513" cy="2367970"/>
          </a:xfrm>
        </p:grpSpPr>
        <p:cxnSp>
          <p:nvCxnSpPr>
            <p:cNvPr id="12" name="Straight Arrow Connector 11">
              <a:extLst>
                <a:ext uri="{FF2B5EF4-FFF2-40B4-BE49-F238E27FC236}">
                  <a16:creationId xmlns:a16="http://schemas.microsoft.com/office/drawing/2014/main" id="{18E64FAD-3266-8FD0-BF64-510202303186}"/>
                </a:ext>
              </a:extLst>
            </p:cNvPr>
            <p:cNvCxnSpPr>
              <a:cxnSpLocks/>
            </p:cNvCxnSpPr>
            <p:nvPr/>
          </p:nvCxnSpPr>
          <p:spPr>
            <a:xfrm flipV="1">
              <a:off x="9927055" y="404061"/>
              <a:ext cx="0" cy="2002589"/>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a:extLst>
                <a:ext uri="{FF2B5EF4-FFF2-40B4-BE49-F238E27FC236}">
                  <a16:creationId xmlns:a16="http://schemas.microsoft.com/office/drawing/2014/main" id="{A2029B94-21F6-8404-0C56-9E482813AFA4}"/>
                </a:ext>
              </a:extLst>
            </p:cNvPr>
            <p:cNvCxnSpPr>
              <a:cxnSpLocks/>
            </p:cNvCxnSpPr>
            <p:nvPr/>
          </p:nvCxnSpPr>
          <p:spPr>
            <a:xfrm>
              <a:off x="9791700" y="2305050"/>
              <a:ext cx="1771650" cy="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20" name="TextBox 19">
              <a:extLst>
                <a:ext uri="{FF2B5EF4-FFF2-40B4-BE49-F238E27FC236}">
                  <a16:creationId xmlns:a16="http://schemas.microsoft.com/office/drawing/2014/main" id="{1728360F-1A2E-7261-6108-DBA3426DC2F1}"/>
                </a:ext>
              </a:extLst>
            </p:cNvPr>
            <p:cNvSpPr txBox="1"/>
            <p:nvPr/>
          </p:nvSpPr>
          <p:spPr>
            <a:xfrm>
              <a:off x="11170936" y="2305050"/>
              <a:ext cx="28725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a:t>
              </a:r>
              <a:endPar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370774CF-DB51-4814-357F-8CE41B06B773}"/>
                </a:ext>
              </a:extLst>
            </p:cNvPr>
            <p:cNvSpPr txBox="1"/>
            <p:nvPr/>
          </p:nvSpPr>
          <p:spPr>
            <a:xfrm rot="16200000">
              <a:off x="9591423" y="481036"/>
              <a:ext cx="30649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z</a:t>
              </a:r>
              <a:endPar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3" name="Group 32">
              <a:extLst>
                <a:ext uri="{FF2B5EF4-FFF2-40B4-BE49-F238E27FC236}">
                  <a16:creationId xmlns:a16="http://schemas.microsoft.com/office/drawing/2014/main" id="{1262A4AB-FE23-E384-D274-7E1958772AFD}"/>
                </a:ext>
              </a:extLst>
            </p:cNvPr>
            <p:cNvGrpSpPr/>
            <p:nvPr/>
          </p:nvGrpSpPr>
          <p:grpSpPr>
            <a:xfrm rot="1935830">
              <a:off x="10744093" y="398745"/>
              <a:ext cx="0" cy="2070922"/>
              <a:chOff x="8889002" y="2200958"/>
              <a:chExt cx="0" cy="2070922"/>
            </a:xfrm>
          </p:grpSpPr>
          <p:cxnSp>
            <p:nvCxnSpPr>
              <p:cNvPr id="25" name="Straight Connector 24">
                <a:extLst>
                  <a:ext uri="{FF2B5EF4-FFF2-40B4-BE49-F238E27FC236}">
                    <a16:creationId xmlns:a16="http://schemas.microsoft.com/office/drawing/2014/main" id="{A2B7A9CF-26BE-1D52-FB3B-593ACD57FBF5}"/>
                  </a:ext>
                </a:extLst>
              </p:cNvPr>
              <p:cNvCxnSpPr>
                <a:cxnSpLocks/>
              </p:cNvCxnSpPr>
              <p:nvPr/>
            </p:nvCxnSpPr>
            <p:spPr>
              <a:xfrm flipV="1">
                <a:off x="8889002" y="3241964"/>
                <a:ext cx="0" cy="102991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4847106-C360-B7B8-C896-C9C10970A788}"/>
                  </a:ext>
                </a:extLst>
              </p:cNvPr>
              <p:cNvCxnSpPr>
                <a:cxnSpLocks/>
              </p:cNvCxnSpPr>
              <p:nvPr/>
            </p:nvCxnSpPr>
            <p:spPr>
              <a:xfrm flipV="1">
                <a:off x="8889002" y="2200958"/>
                <a:ext cx="0" cy="1017506"/>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sp>
        <p:nvSpPr>
          <p:cNvPr id="2" name="Slide Number Placeholder 1">
            <a:extLst>
              <a:ext uri="{FF2B5EF4-FFF2-40B4-BE49-F238E27FC236}">
                <a16:creationId xmlns:a16="http://schemas.microsoft.com/office/drawing/2014/main" id="{80CEC5AE-7D18-A05D-CA2C-CEB2F35A3A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F1FF9-0CE3-42D8-B2A6-1890196C1AA4}"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974280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7 3.7037E-6 L 1.38438 0.00301 " pathEditMode="relative" rAng="0" ptsTypes="AA">
                                      <p:cBhvr>
                                        <p:cTn id="6" dur="5250" fill="hold"/>
                                        <p:tgtEl>
                                          <p:spTgt spid="4"/>
                                        </p:tgtEl>
                                        <p:attrNameLst>
                                          <p:attrName>ppt_x</p:attrName>
                                          <p:attrName>ppt_y</p:attrName>
                                        </p:attrNameLst>
                                      </p:cBhvr>
                                      <p:rCtr x="69219" y="139"/>
                                    </p:animMotion>
                                  </p:childTnLst>
                                </p:cTn>
                              </p:par>
                            </p:childTnLst>
                          </p:cTn>
                        </p:par>
                        <p:par>
                          <p:cTn id="7" fill="hold">
                            <p:stCondLst>
                              <p:cond delay="5250"/>
                            </p:stCondLst>
                            <p:childTnLst>
                              <p:par>
                                <p:cTn id="8" presetID="1" presetClass="entr" presetSubtype="0" fill="hold" nodeType="afterEffect">
                                  <p:stCondLst>
                                    <p:cond delay="0"/>
                                  </p:stCondLst>
                                  <p:childTnLst>
                                    <p:set>
                                      <p:cBhvr>
                                        <p:cTn id="9"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5540A6-25EA-1890-D628-0490E901D5A0}"/>
              </a:ext>
            </a:extLst>
          </p:cNvPr>
          <p:cNvSpPr/>
          <p:nvPr/>
        </p:nvSpPr>
        <p:spPr>
          <a:xfrm>
            <a:off x="0" y="0"/>
            <a:ext cx="12192000" cy="3898232"/>
          </a:xfrm>
          <a:prstGeom prst="rect">
            <a:avLst/>
          </a:prstGeom>
          <a: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0838DF12-11D4-17C8-FD4E-9E274635C25D}"/>
              </a:ext>
            </a:extLst>
          </p:cNvPr>
          <p:cNvGrpSpPr/>
          <p:nvPr/>
        </p:nvGrpSpPr>
        <p:grpSpPr>
          <a:xfrm>
            <a:off x="-3960702" y="2834985"/>
            <a:ext cx="3960702" cy="3665758"/>
            <a:chOff x="-7500315" y="2147208"/>
            <a:chExt cx="5258561" cy="4866969"/>
          </a:xfrm>
        </p:grpSpPr>
        <p:pic>
          <p:nvPicPr>
            <p:cNvPr id="2" name="Picture 1" descr="A picture containing blur, night sky&#10;&#10;Description automatically generated">
              <a:extLst>
                <a:ext uri="{FF2B5EF4-FFF2-40B4-BE49-F238E27FC236}">
                  <a16:creationId xmlns:a16="http://schemas.microsoft.com/office/drawing/2014/main" id="{91095FCF-4BC9-CF5E-38A3-3F4475E04532}"/>
                </a:ext>
              </a:extLst>
            </p:cNvPr>
            <p:cNvPicPr>
              <a:picLocks noChangeAspect="1"/>
            </p:cNvPicPr>
            <p:nvPr/>
          </p:nvPicPr>
          <p:blipFill>
            <a:blip r:embed="rId6">
              <a:clrChange>
                <a:clrFrom>
                  <a:srgbClr val="090300">
                    <a:alpha val="3529"/>
                  </a:srgbClr>
                </a:clrFrom>
                <a:clrTo>
                  <a:srgbClr val="090300">
                    <a:alpha val="0"/>
                  </a:srgbClr>
                </a:clrTo>
              </a:clrChange>
              <a:extLst>
                <a:ext uri="{28A0092B-C50C-407E-A947-70E740481C1C}">
                  <a14:useLocalDpi xmlns:a14="http://schemas.microsoft.com/office/drawing/2010/main" val="0"/>
                </a:ext>
              </a:extLst>
            </a:blip>
            <a:stretch>
              <a:fillRect/>
            </a:stretch>
          </p:blipFill>
          <p:spPr>
            <a:xfrm>
              <a:off x="-7108723" y="2147208"/>
              <a:ext cx="4866969" cy="4866969"/>
            </a:xfrm>
            <a:prstGeom prst="rect">
              <a:avLst/>
            </a:prstGeom>
          </p:spPr>
        </p:pic>
        <p:pic>
          <p:nvPicPr>
            <p:cNvPr id="4" name="Picture 3" descr="Shape&#10;&#10;Description automatically generated with medium confidence">
              <a:extLst>
                <a:ext uri="{FF2B5EF4-FFF2-40B4-BE49-F238E27FC236}">
                  <a16:creationId xmlns:a16="http://schemas.microsoft.com/office/drawing/2014/main" id="{8B7078E8-DBA7-CFBD-F5C0-E474A7CE1A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500315" y="3930445"/>
              <a:ext cx="3898231" cy="2255024"/>
            </a:xfrm>
            <a:prstGeom prst="rect">
              <a:avLst/>
            </a:prstGeom>
          </p:spPr>
        </p:pic>
      </p:grpSp>
      <p:sp>
        <p:nvSpPr>
          <p:cNvPr id="5" name="Slide Number Placeholder 4">
            <a:extLst>
              <a:ext uri="{FF2B5EF4-FFF2-40B4-BE49-F238E27FC236}">
                <a16:creationId xmlns:a16="http://schemas.microsoft.com/office/drawing/2014/main" id="{5EBE6BC3-84DD-C0F8-CD18-A6FE455F1A5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F1FF9-0CE3-42D8-B2A6-1890196C1AA4}"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866769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08333E-7 4.44444E-6 L 1.44466 4.44444E-6 " pathEditMode="relative" rAng="0" ptsTypes="AA">
                                      <p:cBhvr>
                                        <p:cTn id="6" dur="5000" fill="hold"/>
                                        <p:tgtEl>
                                          <p:spTgt spid="6"/>
                                        </p:tgtEl>
                                        <p:attrNameLst>
                                          <p:attrName>ppt_x</p:attrName>
                                          <p:attrName>ppt_y</p:attrName>
                                        </p:attrNameLst>
                                      </p:cBhvr>
                                      <p:rCtr x="7222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EBECEF"/>
            </a:gs>
            <a:gs pos="74000">
              <a:srgbClr val="A3A3A3"/>
            </a:gs>
            <a:gs pos="83000">
              <a:srgbClr val="787A77"/>
            </a:gs>
            <a:gs pos="100000">
              <a:srgbClr val="797976"/>
            </a:gs>
          </a:gsLst>
          <a:lin ang="5400000" scaled="1"/>
          <a:tileRect/>
        </a:gradFill>
        <a:effectLst/>
      </p:bgPr>
    </p:bg>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FC7998F4-3CDA-6E38-8B13-DC6DEB3F28C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F1FF9-0CE3-42D8-B2A6-1890196C1AA4}"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Immagine 3" descr="Immagine che contiene cielo, aria aperta, nebbia, foschia&#10;&#10;Descrizione generata automaticamente">
            <a:extLst>
              <a:ext uri="{FF2B5EF4-FFF2-40B4-BE49-F238E27FC236}">
                <a16:creationId xmlns:a16="http://schemas.microsoft.com/office/drawing/2014/main" id="{C3B1D932-DAC9-73AE-B44A-10EB3CAD81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23656683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5540A6-25EA-1890-D628-0490E901D5A0}"/>
              </a:ext>
            </a:extLst>
          </p:cNvPr>
          <p:cNvSpPr/>
          <p:nvPr/>
        </p:nvSpPr>
        <p:spPr>
          <a:xfrm>
            <a:off x="0" y="0"/>
            <a:ext cx="12192000" cy="3898232"/>
          </a:xfrm>
          <a:prstGeom prst="rect">
            <a:avLst/>
          </a:prstGeom>
          <a:gradFill>
            <a:gsLst>
              <a:gs pos="100000">
                <a:schemeClr val="tx1">
                  <a:lumMod val="75000"/>
                  <a:lumOff val="25000"/>
                </a:schemeClr>
              </a:gs>
              <a:gs pos="31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A picture containing blur, night sky&#10;&#10;Description automatically generated">
            <a:extLst>
              <a:ext uri="{FF2B5EF4-FFF2-40B4-BE49-F238E27FC236}">
                <a16:creationId xmlns:a16="http://schemas.microsoft.com/office/drawing/2014/main" id="{91095FCF-4BC9-CF5E-38A3-3F4475E04532}"/>
              </a:ext>
            </a:extLst>
          </p:cNvPr>
          <p:cNvPicPr>
            <a:picLocks noChangeAspect="1"/>
          </p:cNvPicPr>
          <p:nvPr/>
        </p:nvPicPr>
        <p:blipFill>
          <a:blip r:embed="rId4">
            <a:clrChange>
              <a:clrFrom>
                <a:srgbClr val="090300">
                  <a:alpha val="3529"/>
                </a:srgbClr>
              </a:clrFrom>
              <a:clrTo>
                <a:srgbClr val="090300">
                  <a:alpha val="0"/>
                </a:srgbClr>
              </a:clrTo>
            </a:clrChange>
            <a:grayscl/>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tretch>
            <a:fillRect/>
          </a:stretch>
        </p:blipFill>
        <p:spPr>
          <a:xfrm>
            <a:off x="-22959942" y="-6653971"/>
            <a:ext cx="22959942" cy="22959942"/>
          </a:xfrm>
          <a:prstGeom prst="rect">
            <a:avLst/>
          </a:prstGeom>
        </p:spPr>
      </p:pic>
      <p:sp>
        <p:nvSpPr>
          <p:cNvPr id="4" name="Slide Number Placeholder 3">
            <a:extLst>
              <a:ext uri="{FF2B5EF4-FFF2-40B4-BE49-F238E27FC236}">
                <a16:creationId xmlns:a16="http://schemas.microsoft.com/office/drawing/2014/main" id="{63A8E495-B0F3-7525-7479-4D0204DDD50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F1FF9-0CE3-42D8-B2A6-1890196C1AA4}"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599270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02083 0.25556 L 2.90404 0.25579 " pathEditMode="relative" rAng="0" ptsTypes="AA">
                                      <p:cBhvr>
                                        <p:cTn id="6" dur="5000" fill="hold"/>
                                        <p:tgtEl>
                                          <p:spTgt spid="2"/>
                                        </p:tgtEl>
                                        <p:attrNameLst>
                                          <p:attrName>ppt_x</p:attrName>
                                          <p:attrName>ppt_y</p:attrName>
                                        </p:attrNameLst>
                                      </p:cBhvr>
                                      <p:rCtr x="14623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AEE43399-88DC-8748-8810-43AC768C6CC4}"/>
              </a:ext>
            </a:extLst>
          </p:cNvPr>
          <p:cNvSpPr/>
          <p:nvPr/>
        </p:nvSpPr>
        <p:spPr>
          <a:xfrm>
            <a:off x="0" y="0"/>
            <a:ext cx="12192000" cy="3898232"/>
          </a:xfrm>
          <a:prstGeom prst="rect">
            <a:avLst/>
          </a:prstGeom>
          <a:gradFill>
            <a:gsLst>
              <a:gs pos="100000">
                <a:schemeClr val="tx1">
                  <a:lumMod val="75000"/>
                  <a:lumOff val="25000"/>
                </a:schemeClr>
              </a:gs>
              <a:gs pos="31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descr="A picture containing blur, night sky&#10;&#10;Description automatically generated">
            <a:extLst>
              <a:ext uri="{FF2B5EF4-FFF2-40B4-BE49-F238E27FC236}">
                <a16:creationId xmlns:a16="http://schemas.microsoft.com/office/drawing/2014/main" id="{87A48930-6A2C-BACC-0232-899F9D7B905B}"/>
              </a:ext>
            </a:extLst>
          </p:cNvPr>
          <p:cNvPicPr>
            <a:picLocks noChangeAspect="1"/>
          </p:cNvPicPr>
          <p:nvPr/>
        </p:nvPicPr>
        <p:blipFill>
          <a:blip r:embed="rId4">
            <a:clrChange>
              <a:clrFrom>
                <a:srgbClr val="090300">
                  <a:alpha val="3529"/>
                </a:srgbClr>
              </a:clrFrom>
              <a:clrTo>
                <a:srgbClr val="090300">
                  <a:alpha val="0"/>
                </a:srgbClr>
              </a:clrTo>
            </a:clrChange>
            <a:grayscl/>
            <a:extLst>
              <a:ext uri="{28A0092B-C50C-407E-A947-70E740481C1C}">
                <a14:useLocalDpi xmlns:a14="http://schemas.microsoft.com/office/drawing/2010/main" val="0"/>
              </a:ext>
            </a:extLst>
          </a:blip>
          <a:stretch>
            <a:fillRect/>
          </a:stretch>
        </p:blipFill>
        <p:spPr>
          <a:xfrm>
            <a:off x="-16863943" y="-7581739"/>
            <a:ext cx="22959942" cy="22959942"/>
          </a:xfrm>
          <a:prstGeom prst="rect">
            <a:avLst/>
          </a:prstGeom>
        </p:spPr>
      </p:pic>
      <p:pic>
        <p:nvPicPr>
          <p:cNvPr id="13" name="Picture 12">
            <a:extLst>
              <a:ext uri="{FF2B5EF4-FFF2-40B4-BE49-F238E27FC236}">
                <a16:creationId xmlns:a16="http://schemas.microsoft.com/office/drawing/2014/main" id="{3E7298DB-0333-ECED-4EDA-AF62512D901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0" y="1531242"/>
            <a:ext cx="12192000" cy="4382112"/>
          </a:xfrm>
          <a:prstGeom prst="rect">
            <a:avLst/>
          </a:prstGeom>
        </p:spPr>
      </p:pic>
      <p:sp>
        <p:nvSpPr>
          <p:cNvPr id="20" name="Rectangle 19">
            <a:extLst>
              <a:ext uri="{FF2B5EF4-FFF2-40B4-BE49-F238E27FC236}">
                <a16:creationId xmlns:a16="http://schemas.microsoft.com/office/drawing/2014/main" id="{485A906E-9E43-E3AE-BAFF-E33DC96CD761}"/>
              </a:ext>
            </a:extLst>
          </p:cNvPr>
          <p:cNvSpPr/>
          <p:nvPr/>
        </p:nvSpPr>
        <p:spPr>
          <a:xfrm>
            <a:off x="-1028016" y="4538651"/>
            <a:ext cx="14171829" cy="2503010"/>
          </a:xfrm>
          <a:prstGeom prst="rect">
            <a:avLst/>
          </a:prstGeom>
          <a:blipFill>
            <a:blip r:embed="rId6"/>
            <a:stretch>
              <a:fillRect/>
            </a:stretch>
          </a:blipFill>
          <a:ln>
            <a:noFill/>
          </a:ln>
          <a:scene3d>
            <a:camera prst="perspectiveRelaxedModerately"/>
            <a:lightRig rig="threePt" dir="t">
              <a:rot lat="0" lon="0" rev="108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57A9FCE9-54E1-22CA-0C89-06B46EB0B6DE}"/>
              </a:ext>
            </a:extLst>
          </p:cNvPr>
          <p:cNvSpPr/>
          <p:nvPr/>
        </p:nvSpPr>
        <p:spPr>
          <a:xfrm rot="10800000">
            <a:off x="-1759685" y="-1333500"/>
            <a:ext cx="15635166" cy="4410332"/>
          </a:xfrm>
          <a:prstGeom prst="rect">
            <a:avLst/>
          </a:prstGeom>
          <a:blipFill dpi="0" rotWithShape="1">
            <a:blip r:embed="rId7"/>
            <a:srcRect/>
            <a:tile tx="0" ty="0" sx="100000" sy="100000" flip="none" algn="tl"/>
          </a:blipFill>
          <a:ln>
            <a:noFill/>
          </a:ln>
          <a:scene3d>
            <a:camera prst="perspectiveRelaxedModerately" fov="2700000">
              <a:rot lat="17400000" lon="0" rev="0"/>
            </a:camera>
            <a:lightRig rig="threePt" dir="t">
              <a:rot lat="0" lon="0" rev="10800000"/>
            </a:lightRig>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a:extLst>
              <a:ext uri="{FF2B5EF4-FFF2-40B4-BE49-F238E27FC236}">
                <a16:creationId xmlns:a16="http://schemas.microsoft.com/office/drawing/2014/main" id="{5E4016C9-92BB-AA41-1BA6-684E133556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9431" y="3974498"/>
            <a:ext cx="4252687" cy="2503010"/>
          </a:xfrm>
          <a:prstGeom prst="rect">
            <a:avLst/>
          </a:prstGeom>
        </p:spPr>
      </p:pic>
      <p:grpSp>
        <p:nvGrpSpPr>
          <p:cNvPr id="33" name="Group 32">
            <a:extLst>
              <a:ext uri="{FF2B5EF4-FFF2-40B4-BE49-F238E27FC236}">
                <a16:creationId xmlns:a16="http://schemas.microsoft.com/office/drawing/2014/main" id="{B06F8FA3-23B8-12FE-C88F-9563FB9FA954}"/>
              </a:ext>
            </a:extLst>
          </p:cNvPr>
          <p:cNvGrpSpPr/>
          <p:nvPr/>
        </p:nvGrpSpPr>
        <p:grpSpPr>
          <a:xfrm>
            <a:off x="3105508" y="1235895"/>
            <a:ext cx="3542107" cy="3174439"/>
            <a:chOff x="3157267" y="1235895"/>
            <a:chExt cx="3542107" cy="3174439"/>
          </a:xfrm>
        </p:grpSpPr>
        <p:sp>
          <p:nvSpPr>
            <p:cNvPr id="32" name="Thought Bubble: Cloud 31">
              <a:extLst>
                <a:ext uri="{FF2B5EF4-FFF2-40B4-BE49-F238E27FC236}">
                  <a16:creationId xmlns:a16="http://schemas.microsoft.com/office/drawing/2014/main" id="{BE96BD2D-56E1-8B9E-F949-A92C4124459E}"/>
                </a:ext>
              </a:extLst>
            </p:cNvPr>
            <p:cNvSpPr/>
            <p:nvPr/>
          </p:nvSpPr>
          <p:spPr>
            <a:xfrm>
              <a:off x="3157267" y="1235895"/>
              <a:ext cx="3542107" cy="3174439"/>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AA77C71D-4F57-562B-DB2A-A70EA7FB1AA1}"/>
                </a:ext>
              </a:extLst>
            </p:cNvPr>
            <p:cNvSpPr/>
            <p:nvPr/>
          </p:nvSpPr>
          <p:spPr>
            <a:xfrm>
              <a:off x="4198835" y="1281911"/>
              <a:ext cx="1558236" cy="264687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rPr>
                <a:t>?</a:t>
              </a:r>
            </a:p>
          </p:txBody>
        </p:sp>
        <p:cxnSp>
          <p:nvCxnSpPr>
            <p:cNvPr id="27" name="Straight Arrow Connector 26">
              <a:extLst>
                <a:ext uri="{FF2B5EF4-FFF2-40B4-BE49-F238E27FC236}">
                  <a16:creationId xmlns:a16="http://schemas.microsoft.com/office/drawing/2014/main" id="{A59D1FA2-E117-180D-1A17-4CABC4FA422A}"/>
                </a:ext>
              </a:extLst>
            </p:cNvPr>
            <p:cNvCxnSpPr>
              <a:cxnSpLocks/>
            </p:cNvCxnSpPr>
            <p:nvPr/>
          </p:nvCxnSpPr>
          <p:spPr>
            <a:xfrm>
              <a:off x="4092128" y="3590161"/>
              <a:ext cx="1771650" cy="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26" name="Straight Arrow Connector 25">
              <a:extLst>
                <a:ext uri="{FF2B5EF4-FFF2-40B4-BE49-F238E27FC236}">
                  <a16:creationId xmlns:a16="http://schemas.microsoft.com/office/drawing/2014/main" id="{E8A457C4-93CA-F8FA-D02C-60383339813F}"/>
                </a:ext>
              </a:extLst>
            </p:cNvPr>
            <p:cNvCxnSpPr>
              <a:cxnSpLocks/>
            </p:cNvCxnSpPr>
            <p:nvPr/>
          </p:nvCxnSpPr>
          <p:spPr>
            <a:xfrm flipV="1">
              <a:off x="4198835" y="1719709"/>
              <a:ext cx="0" cy="2002589"/>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28" name="TextBox 27">
              <a:extLst>
                <a:ext uri="{FF2B5EF4-FFF2-40B4-BE49-F238E27FC236}">
                  <a16:creationId xmlns:a16="http://schemas.microsoft.com/office/drawing/2014/main" id="{7DDE53A1-1D16-94F6-EA3B-3C4842D96736}"/>
                </a:ext>
              </a:extLst>
            </p:cNvPr>
            <p:cNvSpPr txBox="1"/>
            <p:nvPr/>
          </p:nvSpPr>
          <p:spPr>
            <a:xfrm>
              <a:off x="5522439" y="3448357"/>
              <a:ext cx="32252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t</a:t>
              </a:r>
              <a:endParaRPr kumimoji="0" lang="it-IT"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8CBC4327-E6AF-B3F4-3AC5-AB6FEA71620B}"/>
                </a:ext>
              </a:extLst>
            </p:cNvPr>
            <p:cNvSpPr txBox="1"/>
            <p:nvPr/>
          </p:nvSpPr>
          <p:spPr>
            <a:xfrm rot="16200000">
              <a:off x="3669311" y="1656728"/>
              <a:ext cx="34657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z</a:t>
              </a:r>
              <a:endParaRPr kumimoji="0" lang="it-IT"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 name="Slide Number Placeholder 1">
            <a:extLst>
              <a:ext uri="{FF2B5EF4-FFF2-40B4-BE49-F238E27FC236}">
                <a16:creationId xmlns:a16="http://schemas.microsoft.com/office/drawing/2014/main" id="{196AA5B5-3E0E-5CC7-DC31-CED377D7FA5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F1FF9-0CE3-42D8-B2A6-1890196C1AA4}"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281962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3.54167E-6 2.96296E-6 L 2.92487 0.00023 " pathEditMode="relative" rAng="0" ptsTypes="AA">
                                      <p:cBhvr>
                                        <p:cTn id="6" dur="10000" fill="hold"/>
                                        <p:tgtEl>
                                          <p:spTgt spid="19"/>
                                        </p:tgtEl>
                                        <p:attrNameLst>
                                          <p:attrName>ppt_x</p:attrName>
                                          <p:attrName>ppt_y</p:attrName>
                                        </p:attrNameLst>
                                      </p:cBhvr>
                                      <p:rCtr x="146237" y="0"/>
                                    </p:animMotion>
                                  </p:childTnLst>
                                </p:cTn>
                              </p:par>
                            </p:childTnLst>
                          </p:cTn>
                        </p:par>
                        <p:par>
                          <p:cTn id="7" fill="hold">
                            <p:stCondLst>
                              <p:cond delay="10000"/>
                            </p:stCondLst>
                            <p:childTnLst>
                              <p:par>
                                <p:cTn id="8" presetID="10" presetClass="entr" presetSubtype="0" fill="hold" nodeType="after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A94B6-FE2E-BE78-206C-029235041CC1}"/>
              </a:ext>
            </a:extLst>
          </p:cNvPr>
          <p:cNvSpPr>
            <a:spLocks noGrp="1"/>
          </p:cNvSpPr>
          <p:nvPr>
            <p:ph type="title"/>
          </p:nvPr>
        </p:nvSpPr>
        <p:spPr/>
        <p:txBody>
          <a:bodyPr/>
          <a:lstStyle/>
          <a:p>
            <a:r>
              <a:rPr lang="en-US" dirty="0"/>
              <a:t>The Spatiotemporal Emission Reconstruction (SER) PGT problem</a:t>
            </a:r>
            <a:endParaRPr lang="it-IT" dirty="0"/>
          </a:p>
        </p:txBody>
      </p:sp>
      <p:pic>
        <p:nvPicPr>
          <p:cNvPr id="7" name="Content Placeholder 6" descr="Chart, box and whisker chart&#10;&#10;Description automatically generated">
            <a:extLst>
              <a:ext uri="{FF2B5EF4-FFF2-40B4-BE49-F238E27FC236}">
                <a16:creationId xmlns:a16="http://schemas.microsoft.com/office/drawing/2014/main" id="{951DB8EC-164E-E982-1BD0-37CA71E13A96}"/>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b="21664"/>
          <a:stretch/>
        </p:blipFill>
        <p:spPr>
          <a:xfrm>
            <a:off x="3215611" y="1292041"/>
            <a:ext cx="5820738" cy="3348531"/>
          </a:xfrm>
        </p:spPr>
      </p:pic>
      <p:cxnSp>
        <p:nvCxnSpPr>
          <p:cNvPr id="5" name="Straight Arrow Connector 4">
            <a:extLst>
              <a:ext uri="{FF2B5EF4-FFF2-40B4-BE49-F238E27FC236}">
                <a16:creationId xmlns:a16="http://schemas.microsoft.com/office/drawing/2014/main" id="{5958875B-2E3F-D23A-08D8-8DE239EE3BDE}"/>
              </a:ext>
            </a:extLst>
          </p:cNvPr>
          <p:cNvCxnSpPr>
            <a:cxnSpLocks/>
          </p:cNvCxnSpPr>
          <p:nvPr/>
        </p:nvCxnSpPr>
        <p:spPr>
          <a:xfrm>
            <a:off x="2087301" y="2472628"/>
            <a:ext cx="2624013" cy="3470"/>
          </a:xfrm>
          <a:prstGeom prst="straightConnector1">
            <a:avLst/>
          </a:prstGeom>
          <a:ln w="76200">
            <a:solidFill>
              <a:schemeClr val="tx1"/>
            </a:solidFill>
            <a:prstDash val="sysDot"/>
            <a:miter lim="800000"/>
            <a:tailEnd type="triangle"/>
          </a:ln>
          <a:effectLst>
            <a:softEdge rad="0"/>
          </a:effectLst>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92E2E90-6D6D-A387-DB74-FDD051610A84}"/>
              </a:ext>
            </a:extLst>
          </p:cNvPr>
          <p:cNvSpPr txBox="1"/>
          <p:nvPr/>
        </p:nvSpPr>
        <p:spPr>
          <a:xfrm>
            <a:off x="247182" y="2241795"/>
            <a:ext cx="180857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Proton beam</a:t>
            </a:r>
            <a:endPar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0" name="Group 29">
            <a:extLst>
              <a:ext uri="{FF2B5EF4-FFF2-40B4-BE49-F238E27FC236}">
                <a16:creationId xmlns:a16="http://schemas.microsoft.com/office/drawing/2014/main" id="{E1D0C511-9C38-EC6D-1BA9-253280C1C490}"/>
              </a:ext>
            </a:extLst>
          </p:cNvPr>
          <p:cNvGrpSpPr/>
          <p:nvPr/>
        </p:nvGrpSpPr>
        <p:grpSpPr>
          <a:xfrm>
            <a:off x="1787113" y="1207457"/>
            <a:ext cx="1091132" cy="1146994"/>
            <a:chOff x="1787113" y="1207457"/>
            <a:chExt cx="1091132" cy="1146994"/>
          </a:xfrm>
        </p:grpSpPr>
        <p:pic>
          <p:nvPicPr>
            <p:cNvPr id="10" name="Picture 9">
              <a:extLst>
                <a:ext uri="{FF2B5EF4-FFF2-40B4-BE49-F238E27FC236}">
                  <a16:creationId xmlns:a16="http://schemas.microsoft.com/office/drawing/2014/main" id="{DDF835B4-03C5-3250-F08C-ABAF5A385368}"/>
                </a:ext>
              </a:extLst>
            </p:cNvPr>
            <p:cNvPicPr>
              <a:picLocks noChangeAspect="1" noChangeArrowheads="1"/>
            </p:cNvPicPr>
            <p:nvPr/>
          </p:nvPicPr>
          <p:blipFill>
            <a:blip r:embed="rId5">
              <a:clrChange>
                <a:clrFrom>
                  <a:srgbClr val="EDEDED"/>
                </a:clrFrom>
                <a:clrTo>
                  <a:srgbClr val="EDEDED">
                    <a:alpha val="0"/>
                  </a:srgbClr>
                </a:clrTo>
              </a:clrChange>
            </a:blip>
            <a:stretch>
              <a:fillRect/>
            </a:stretch>
          </p:blipFill>
          <p:spPr bwMode="auto">
            <a:xfrm>
              <a:off x="1892317" y="1207457"/>
              <a:ext cx="894288" cy="894288"/>
            </a:xfrm>
            <a:prstGeom prst="rect">
              <a:avLst/>
            </a:prstGeom>
            <a:noFill/>
            <a:ln w="9525">
              <a:noFill/>
              <a:miter lim="800000"/>
              <a:headEnd/>
              <a:tailEnd/>
            </a:ln>
            <a:effectLst/>
          </p:spPr>
        </p:pic>
        <p:sp>
          <p:nvSpPr>
            <p:cNvPr id="13" name="CasellaDiTesto 33">
              <a:extLst>
                <a:ext uri="{FF2B5EF4-FFF2-40B4-BE49-F238E27FC236}">
                  <a16:creationId xmlns:a16="http://schemas.microsoft.com/office/drawing/2014/main" id="{34069692-3DEE-3923-B679-46E2B77DFA5E}"/>
                </a:ext>
              </a:extLst>
            </p:cNvPr>
            <p:cNvSpPr txBox="1"/>
            <p:nvPr/>
          </p:nvSpPr>
          <p:spPr>
            <a:xfrm>
              <a:off x="1787113" y="1978558"/>
              <a:ext cx="1091132" cy="375893"/>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TOF start</a:t>
              </a:r>
            </a:p>
          </p:txBody>
        </p:sp>
      </p:grpSp>
      <p:grpSp>
        <p:nvGrpSpPr>
          <p:cNvPr id="16" name="Group 15">
            <a:extLst>
              <a:ext uri="{FF2B5EF4-FFF2-40B4-BE49-F238E27FC236}">
                <a16:creationId xmlns:a16="http://schemas.microsoft.com/office/drawing/2014/main" id="{C70B1F66-16A5-8D72-0C66-577900D11E66}"/>
              </a:ext>
            </a:extLst>
          </p:cNvPr>
          <p:cNvGrpSpPr/>
          <p:nvPr/>
        </p:nvGrpSpPr>
        <p:grpSpPr>
          <a:xfrm>
            <a:off x="6221402" y="3180588"/>
            <a:ext cx="965168" cy="739944"/>
            <a:chOff x="6524241" y="1416993"/>
            <a:chExt cx="1559716" cy="1195751"/>
          </a:xfrm>
        </p:grpSpPr>
        <p:pic>
          <p:nvPicPr>
            <p:cNvPr id="12" name="Immagine 32">
              <a:extLst>
                <a:ext uri="{FF2B5EF4-FFF2-40B4-BE49-F238E27FC236}">
                  <a16:creationId xmlns:a16="http://schemas.microsoft.com/office/drawing/2014/main" id="{A5C54431-2403-28DF-667B-74D787C4A4C2}"/>
                </a:ext>
              </a:extLst>
            </p:cNvPr>
            <p:cNvPicPr>
              <a:picLocks noChangeAspect="1"/>
            </p:cNvPicPr>
            <p:nvPr/>
          </p:nvPicPr>
          <p:blipFill>
            <a:blip r:embed="rId6"/>
            <a:stretch>
              <a:fillRect/>
            </a:stretch>
          </p:blipFill>
          <p:spPr>
            <a:xfrm>
              <a:off x="7191350" y="1416993"/>
              <a:ext cx="892607" cy="892607"/>
            </a:xfrm>
            <a:prstGeom prst="rect">
              <a:avLst/>
            </a:prstGeom>
          </p:spPr>
        </p:pic>
        <p:sp>
          <p:nvSpPr>
            <p:cNvPr id="14" name="CasellaDiTesto 34">
              <a:extLst>
                <a:ext uri="{FF2B5EF4-FFF2-40B4-BE49-F238E27FC236}">
                  <a16:creationId xmlns:a16="http://schemas.microsoft.com/office/drawing/2014/main" id="{41992FDE-DA71-2320-0EC9-842D63C44EEF}"/>
                </a:ext>
              </a:extLst>
            </p:cNvPr>
            <p:cNvSpPr txBox="1"/>
            <p:nvPr/>
          </p:nvSpPr>
          <p:spPr>
            <a:xfrm>
              <a:off x="6524241" y="2143921"/>
              <a:ext cx="1294799" cy="468823"/>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TOF stop</a:t>
              </a:r>
            </a:p>
          </p:txBody>
        </p:sp>
      </p:grpSp>
      <p:sp>
        <p:nvSpPr>
          <p:cNvPr id="31" name="Freeform: Shape 30">
            <a:extLst>
              <a:ext uri="{FF2B5EF4-FFF2-40B4-BE49-F238E27FC236}">
                <a16:creationId xmlns:a16="http://schemas.microsoft.com/office/drawing/2014/main" id="{52710B87-579F-6660-CB81-4BA7D690C21A}"/>
              </a:ext>
            </a:extLst>
          </p:cNvPr>
          <p:cNvSpPr/>
          <p:nvPr/>
        </p:nvSpPr>
        <p:spPr>
          <a:xfrm rot="7560571" flipV="1">
            <a:off x="4651543" y="3073211"/>
            <a:ext cx="1687183" cy="45719"/>
          </a:xfrm>
          <a:custGeom>
            <a:avLst/>
            <a:gdLst>
              <a:gd name="connsiteX0" fmla="*/ 0 w 3091543"/>
              <a:gd name="connsiteY0" fmla="*/ 391932 h 421005"/>
              <a:gd name="connsiteX1" fmla="*/ 319314 w 3091543"/>
              <a:gd name="connsiteY1" fmla="*/ 14561 h 421005"/>
              <a:gd name="connsiteX2" fmla="*/ 580571 w 3091543"/>
              <a:gd name="connsiteY2" fmla="*/ 377418 h 421005"/>
              <a:gd name="connsiteX3" fmla="*/ 870857 w 3091543"/>
              <a:gd name="connsiteY3" fmla="*/ 14561 h 421005"/>
              <a:gd name="connsiteX4" fmla="*/ 1146628 w 3091543"/>
              <a:gd name="connsiteY4" fmla="*/ 420961 h 421005"/>
              <a:gd name="connsiteX5" fmla="*/ 1465943 w 3091543"/>
              <a:gd name="connsiteY5" fmla="*/ 46 h 421005"/>
              <a:gd name="connsiteX6" fmla="*/ 1770743 w 3091543"/>
              <a:gd name="connsiteY6" fmla="*/ 420961 h 421005"/>
              <a:gd name="connsiteX7" fmla="*/ 2075543 w 3091543"/>
              <a:gd name="connsiteY7" fmla="*/ 29075 h 421005"/>
              <a:gd name="connsiteX8" fmla="*/ 2365828 w 3091543"/>
              <a:gd name="connsiteY8" fmla="*/ 377418 h 421005"/>
              <a:gd name="connsiteX9" fmla="*/ 2627086 w 3091543"/>
              <a:gd name="connsiteY9" fmla="*/ 46 h 421005"/>
              <a:gd name="connsiteX10" fmla="*/ 2902857 w 3091543"/>
              <a:gd name="connsiteY10" fmla="*/ 406446 h 421005"/>
              <a:gd name="connsiteX11" fmla="*/ 3091543 w 3091543"/>
              <a:gd name="connsiteY11" fmla="*/ 188732 h 42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91543" h="421005">
                <a:moveTo>
                  <a:pt x="0" y="391932"/>
                </a:moveTo>
                <a:cubicBezTo>
                  <a:pt x="111276" y="204456"/>
                  <a:pt x="222552" y="16980"/>
                  <a:pt x="319314" y="14561"/>
                </a:cubicBezTo>
                <a:cubicBezTo>
                  <a:pt x="416076" y="12142"/>
                  <a:pt x="488647" y="377418"/>
                  <a:pt x="580571" y="377418"/>
                </a:cubicBezTo>
                <a:cubicBezTo>
                  <a:pt x="672495" y="377418"/>
                  <a:pt x="776514" y="7304"/>
                  <a:pt x="870857" y="14561"/>
                </a:cubicBezTo>
                <a:cubicBezTo>
                  <a:pt x="965200" y="21818"/>
                  <a:pt x="1047447" y="423380"/>
                  <a:pt x="1146628" y="420961"/>
                </a:cubicBezTo>
                <a:cubicBezTo>
                  <a:pt x="1245809" y="418542"/>
                  <a:pt x="1361924" y="46"/>
                  <a:pt x="1465943" y="46"/>
                </a:cubicBezTo>
                <a:cubicBezTo>
                  <a:pt x="1569962" y="46"/>
                  <a:pt x="1669143" y="416123"/>
                  <a:pt x="1770743" y="420961"/>
                </a:cubicBezTo>
                <a:cubicBezTo>
                  <a:pt x="1872343" y="425799"/>
                  <a:pt x="1976362" y="36332"/>
                  <a:pt x="2075543" y="29075"/>
                </a:cubicBezTo>
                <a:cubicBezTo>
                  <a:pt x="2174724" y="21818"/>
                  <a:pt x="2273904" y="382256"/>
                  <a:pt x="2365828" y="377418"/>
                </a:cubicBezTo>
                <a:cubicBezTo>
                  <a:pt x="2457752" y="372580"/>
                  <a:pt x="2537581" y="-4792"/>
                  <a:pt x="2627086" y="46"/>
                </a:cubicBezTo>
                <a:cubicBezTo>
                  <a:pt x="2716591" y="4884"/>
                  <a:pt x="2825448" y="374998"/>
                  <a:pt x="2902857" y="406446"/>
                </a:cubicBezTo>
                <a:cubicBezTo>
                  <a:pt x="2980266" y="437894"/>
                  <a:pt x="3004457" y="200827"/>
                  <a:pt x="3091543" y="188732"/>
                </a:cubicBez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3" name="Straight Arrow Connector 32">
            <a:extLst>
              <a:ext uri="{FF2B5EF4-FFF2-40B4-BE49-F238E27FC236}">
                <a16:creationId xmlns:a16="http://schemas.microsoft.com/office/drawing/2014/main" id="{AF1459BD-BDEA-CF0D-8F89-FA6114CDE704}"/>
              </a:ext>
            </a:extLst>
          </p:cNvPr>
          <p:cNvCxnSpPr>
            <a:cxnSpLocks/>
          </p:cNvCxnSpPr>
          <p:nvPr/>
        </p:nvCxnSpPr>
        <p:spPr>
          <a:xfrm>
            <a:off x="2087301" y="2472628"/>
            <a:ext cx="4865914" cy="0"/>
          </a:xfrm>
          <a:prstGeom prst="straightConnector1">
            <a:avLst/>
          </a:prstGeom>
          <a:ln w="76200">
            <a:solidFill>
              <a:schemeClr val="tx1"/>
            </a:solidFill>
            <a:prstDash val="sysDot"/>
            <a:miter lim="800000"/>
            <a:headEnd type="none" w="med" len="med"/>
            <a:tailEnd type="none" w="med" len="med"/>
          </a:ln>
          <a:effectLst>
            <a:softEdge rad="0"/>
          </a:effectLst>
        </p:spPr>
        <p:style>
          <a:lnRef idx="1">
            <a:schemeClr val="accent1"/>
          </a:lnRef>
          <a:fillRef idx="0">
            <a:schemeClr val="accent1"/>
          </a:fillRef>
          <a:effectRef idx="0">
            <a:schemeClr val="accent1"/>
          </a:effectRef>
          <a:fontRef idx="minor">
            <a:schemeClr val="tx1"/>
          </a:fontRef>
        </p:style>
      </p:cxnSp>
      <p:sp>
        <p:nvSpPr>
          <p:cNvPr id="35" name="Freeform: Shape 34">
            <a:extLst>
              <a:ext uri="{FF2B5EF4-FFF2-40B4-BE49-F238E27FC236}">
                <a16:creationId xmlns:a16="http://schemas.microsoft.com/office/drawing/2014/main" id="{093FA661-1605-B050-516C-550B0A31AE5A}"/>
              </a:ext>
            </a:extLst>
          </p:cNvPr>
          <p:cNvSpPr/>
          <p:nvPr/>
        </p:nvSpPr>
        <p:spPr>
          <a:xfrm rot="3460774">
            <a:off x="6271853" y="3021158"/>
            <a:ext cx="1315148" cy="45719"/>
          </a:xfrm>
          <a:custGeom>
            <a:avLst/>
            <a:gdLst>
              <a:gd name="connsiteX0" fmla="*/ 0 w 3091543"/>
              <a:gd name="connsiteY0" fmla="*/ 391932 h 421005"/>
              <a:gd name="connsiteX1" fmla="*/ 319314 w 3091543"/>
              <a:gd name="connsiteY1" fmla="*/ 14561 h 421005"/>
              <a:gd name="connsiteX2" fmla="*/ 580571 w 3091543"/>
              <a:gd name="connsiteY2" fmla="*/ 377418 h 421005"/>
              <a:gd name="connsiteX3" fmla="*/ 870857 w 3091543"/>
              <a:gd name="connsiteY3" fmla="*/ 14561 h 421005"/>
              <a:gd name="connsiteX4" fmla="*/ 1146628 w 3091543"/>
              <a:gd name="connsiteY4" fmla="*/ 420961 h 421005"/>
              <a:gd name="connsiteX5" fmla="*/ 1465943 w 3091543"/>
              <a:gd name="connsiteY5" fmla="*/ 46 h 421005"/>
              <a:gd name="connsiteX6" fmla="*/ 1770743 w 3091543"/>
              <a:gd name="connsiteY6" fmla="*/ 420961 h 421005"/>
              <a:gd name="connsiteX7" fmla="*/ 2075543 w 3091543"/>
              <a:gd name="connsiteY7" fmla="*/ 29075 h 421005"/>
              <a:gd name="connsiteX8" fmla="*/ 2365828 w 3091543"/>
              <a:gd name="connsiteY8" fmla="*/ 377418 h 421005"/>
              <a:gd name="connsiteX9" fmla="*/ 2627086 w 3091543"/>
              <a:gd name="connsiteY9" fmla="*/ 46 h 421005"/>
              <a:gd name="connsiteX10" fmla="*/ 2902857 w 3091543"/>
              <a:gd name="connsiteY10" fmla="*/ 406446 h 421005"/>
              <a:gd name="connsiteX11" fmla="*/ 3091543 w 3091543"/>
              <a:gd name="connsiteY11" fmla="*/ 188732 h 42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91543" h="421005">
                <a:moveTo>
                  <a:pt x="0" y="391932"/>
                </a:moveTo>
                <a:cubicBezTo>
                  <a:pt x="111276" y="204456"/>
                  <a:pt x="222552" y="16980"/>
                  <a:pt x="319314" y="14561"/>
                </a:cubicBezTo>
                <a:cubicBezTo>
                  <a:pt x="416076" y="12142"/>
                  <a:pt x="488647" y="377418"/>
                  <a:pt x="580571" y="377418"/>
                </a:cubicBezTo>
                <a:cubicBezTo>
                  <a:pt x="672495" y="377418"/>
                  <a:pt x="776514" y="7304"/>
                  <a:pt x="870857" y="14561"/>
                </a:cubicBezTo>
                <a:cubicBezTo>
                  <a:pt x="965200" y="21818"/>
                  <a:pt x="1047447" y="423380"/>
                  <a:pt x="1146628" y="420961"/>
                </a:cubicBezTo>
                <a:cubicBezTo>
                  <a:pt x="1245809" y="418542"/>
                  <a:pt x="1361924" y="46"/>
                  <a:pt x="1465943" y="46"/>
                </a:cubicBezTo>
                <a:cubicBezTo>
                  <a:pt x="1569962" y="46"/>
                  <a:pt x="1669143" y="416123"/>
                  <a:pt x="1770743" y="420961"/>
                </a:cubicBezTo>
                <a:cubicBezTo>
                  <a:pt x="1872343" y="425799"/>
                  <a:pt x="1976362" y="36332"/>
                  <a:pt x="2075543" y="29075"/>
                </a:cubicBezTo>
                <a:cubicBezTo>
                  <a:pt x="2174724" y="21818"/>
                  <a:pt x="2273904" y="382256"/>
                  <a:pt x="2365828" y="377418"/>
                </a:cubicBezTo>
                <a:cubicBezTo>
                  <a:pt x="2457752" y="372580"/>
                  <a:pt x="2537581" y="-4792"/>
                  <a:pt x="2627086" y="46"/>
                </a:cubicBezTo>
                <a:cubicBezTo>
                  <a:pt x="2716591" y="4884"/>
                  <a:pt x="2825448" y="374998"/>
                  <a:pt x="2902857" y="406446"/>
                </a:cubicBezTo>
                <a:cubicBezTo>
                  <a:pt x="2980266" y="437894"/>
                  <a:pt x="3004457" y="200827"/>
                  <a:pt x="3091543" y="188732"/>
                </a:cubicBez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7" name="Straight Connector 16">
            <a:extLst>
              <a:ext uri="{FF2B5EF4-FFF2-40B4-BE49-F238E27FC236}">
                <a16:creationId xmlns:a16="http://schemas.microsoft.com/office/drawing/2014/main" id="{CCB90D48-B76E-9760-8BF4-A425A220FE03}"/>
              </a:ext>
            </a:extLst>
          </p:cNvPr>
          <p:cNvCxnSpPr>
            <a:cxnSpLocks/>
          </p:cNvCxnSpPr>
          <p:nvPr/>
        </p:nvCxnSpPr>
        <p:spPr>
          <a:xfrm>
            <a:off x="3123971" y="1859981"/>
            <a:ext cx="0" cy="1156392"/>
          </a:xfrm>
          <a:prstGeom prst="line">
            <a:avLst/>
          </a:prstGeom>
          <a:ln w="76200">
            <a:solidFill>
              <a:schemeClr val="accent1">
                <a:lumMod val="50000"/>
              </a:schemeClr>
            </a:solidFill>
          </a:ln>
        </p:spPr>
        <p:style>
          <a:lnRef idx="3">
            <a:schemeClr val="accent3"/>
          </a:lnRef>
          <a:fillRef idx="0">
            <a:schemeClr val="accent3"/>
          </a:fillRef>
          <a:effectRef idx="2">
            <a:schemeClr val="accent3"/>
          </a:effectRef>
          <a:fontRef idx="minor">
            <a:schemeClr val="tx1"/>
          </a:fontRef>
        </p:style>
      </p:cxnSp>
      <p:grpSp>
        <p:nvGrpSpPr>
          <p:cNvPr id="18" name="Group 17">
            <a:extLst>
              <a:ext uri="{FF2B5EF4-FFF2-40B4-BE49-F238E27FC236}">
                <a16:creationId xmlns:a16="http://schemas.microsoft.com/office/drawing/2014/main" id="{57D3369A-D946-4AD2-F26B-083DF7300D42}"/>
              </a:ext>
            </a:extLst>
          </p:cNvPr>
          <p:cNvGrpSpPr/>
          <p:nvPr/>
        </p:nvGrpSpPr>
        <p:grpSpPr>
          <a:xfrm>
            <a:off x="5191792" y="3217975"/>
            <a:ext cx="801235" cy="813535"/>
            <a:chOff x="7106827" y="1416993"/>
            <a:chExt cx="1294799" cy="1314675"/>
          </a:xfrm>
        </p:grpSpPr>
        <p:pic>
          <p:nvPicPr>
            <p:cNvPr id="19" name="Immagine 32">
              <a:extLst>
                <a:ext uri="{FF2B5EF4-FFF2-40B4-BE49-F238E27FC236}">
                  <a16:creationId xmlns:a16="http://schemas.microsoft.com/office/drawing/2014/main" id="{25690104-7B34-40A5-82A6-EFEB3979A2C8}"/>
                </a:ext>
              </a:extLst>
            </p:cNvPr>
            <p:cNvPicPr>
              <a:picLocks noChangeAspect="1"/>
            </p:cNvPicPr>
            <p:nvPr/>
          </p:nvPicPr>
          <p:blipFill>
            <a:blip r:embed="rId6"/>
            <a:stretch>
              <a:fillRect/>
            </a:stretch>
          </p:blipFill>
          <p:spPr>
            <a:xfrm>
              <a:off x="7191350" y="1416993"/>
              <a:ext cx="892607" cy="892607"/>
            </a:xfrm>
            <a:prstGeom prst="rect">
              <a:avLst/>
            </a:prstGeom>
          </p:spPr>
        </p:pic>
        <p:sp>
          <p:nvSpPr>
            <p:cNvPr id="20" name="CasellaDiTesto 34">
              <a:extLst>
                <a:ext uri="{FF2B5EF4-FFF2-40B4-BE49-F238E27FC236}">
                  <a16:creationId xmlns:a16="http://schemas.microsoft.com/office/drawing/2014/main" id="{C7419641-A4A7-86EB-BDD5-A902302F157C}"/>
                </a:ext>
              </a:extLst>
            </p:cNvPr>
            <p:cNvSpPr txBox="1"/>
            <p:nvPr/>
          </p:nvSpPr>
          <p:spPr>
            <a:xfrm>
              <a:off x="7106827" y="2262845"/>
              <a:ext cx="1294799" cy="468823"/>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TOF stop</a:t>
              </a:r>
            </a:p>
          </p:txBody>
        </p:sp>
      </p:grpSp>
      <p:grpSp>
        <p:nvGrpSpPr>
          <p:cNvPr id="3" name="Group 2">
            <a:extLst>
              <a:ext uri="{FF2B5EF4-FFF2-40B4-BE49-F238E27FC236}">
                <a16:creationId xmlns:a16="http://schemas.microsoft.com/office/drawing/2014/main" id="{879FD1DC-25B2-3B64-7DEF-6A3E0A9FD450}"/>
              </a:ext>
            </a:extLst>
          </p:cNvPr>
          <p:cNvGrpSpPr/>
          <p:nvPr/>
        </p:nvGrpSpPr>
        <p:grpSpPr>
          <a:xfrm>
            <a:off x="61813" y="3128868"/>
            <a:ext cx="4603974" cy="2799033"/>
            <a:chOff x="61813" y="3128868"/>
            <a:chExt cx="4603974" cy="2799033"/>
          </a:xfrm>
        </p:grpSpPr>
        <p:pic>
          <p:nvPicPr>
            <p:cNvPr id="4" name="Picture 3" descr="Chart, histogram&#10;&#10;Description automatically generated">
              <a:extLst>
                <a:ext uri="{FF2B5EF4-FFF2-40B4-BE49-F238E27FC236}">
                  <a16:creationId xmlns:a16="http://schemas.microsoft.com/office/drawing/2014/main" id="{53458CBF-1236-BCD1-1699-06599FB17E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813" y="3397186"/>
              <a:ext cx="3711007" cy="2530715"/>
            </a:xfrm>
            <a:prstGeom prst="rect">
              <a:avLst/>
            </a:prstGeom>
            <a:ln w="28575">
              <a:solidFill>
                <a:schemeClr val="tx1"/>
              </a:solidFill>
            </a:ln>
          </p:spPr>
        </p:pic>
        <p:sp>
          <p:nvSpPr>
            <p:cNvPr id="23" name="Rectangle 22">
              <a:extLst>
                <a:ext uri="{FF2B5EF4-FFF2-40B4-BE49-F238E27FC236}">
                  <a16:creationId xmlns:a16="http://schemas.microsoft.com/office/drawing/2014/main" id="{E5823DA1-5A6D-B2A8-CA11-481FF5207191}"/>
                </a:ext>
              </a:extLst>
            </p:cNvPr>
            <p:cNvSpPr/>
            <p:nvPr/>
          </p:nvSpPr>
          <p:spPr>
            <a:xfrm rot="19955996">
              <a:off x="4203415" y="3128868"/>
              <a:ext cx="462372" cy="31056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8" name="Straight Arrow Connector 27">
              <a:extLst>
                <a:ext uri="{FF2B5EF4-FFF2-40B4-BE49-F238E27FC236}">
                  <a16:creationId xmlns:a16="http://schemas.microsoft.com/office/drawing/2014/main" id="{12F31AE5-EBE6-5C10-C50C-06489677D3B7}"/>
                </a:ext>
              </a:extLst>
            </p:cNvPr>
            <p:cNvCxnSpPr>
              <a:cxnSpLocks/>
              <a:endCxn id="23" idx="1"/>
            </p:cNvCxnSpPr>
            <p:nvPr/>
          </p:nvCxnSpPr>
          <p:spPr>
            <a:xfrm flipV="1">
              <a:off x="3839873" y="3390544"/>
              <a:ext cx="389478" cy="36405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0128D63F-AB32-DCB8-CCCB-4928B1A8DD3B}"/>
              </a:ext>
            </a:extLst>
          </p:cNvPr>
          <p:cNvGrpSpPr/>
          <p:nvPr/>
        </p:nvGrpSpPr>
        <p:grpSpPr>
          <a:xfrm>
            <a:off x="3379495" y="3699400"/>
            <a:ext cx="3711007" cy="3153058"/>
            <a:chOff x="3379495" y="3699400"/>
            <a:chExt cx="3711007" cy="3153058"/>
          </a:xfrm>
        </p:grpSpPr>
        <p:pic>
          <p:nvPicPr>
            <p:cNvPr id="6" name="Picture 5" descr="Chart, histogram&#10;&#10;Description automatically generated">
              <a:extLst>
                <a:ext uri="{FF2B5EF4-FFF2-40B4-BE49-F238E27FC236}">
                  <a16:creationId xmlns:a16="http://schemas.microsoft.com/office/drawing/2014/main" id="{0510B216-F14F-F88E-51CC-3631B8D8E7A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79495" y="4321743"/>
              <a:ext cx="3711007" cy="2530715"/>
            </a:xfrm>
            <a:prstGeom prst="rect">
              <a:avLst/>
            </a:prstGeom>
            <a:ln w="28575">
              <a:solidFill>
                <a:schemeClr val="tx1"/>
              </a:solidFill>
            </a:ln>
          </p:spPr>
        </p:pic>
        <p:sp>
          <p:nvSpPr>
            <p:cNvPr id="24" name="Rectangle 23">
              <a:extLst>
                <a:ext uri="{FF2B5EF4-FFF2-40B4-BE49-F238E27FC236}">
                  <a16:creationId xmlns:a16="http://schemas.microsoft.com/office/drawing/2014/main" id="{4ED7FFDB-F24B-637A-1D0A-59A86A76BF53}"/>
                </a:ext>
              </a:extLst>
            </p:cNvPr>
            <p:cNvSpPr/>
            <p:nvPr/>
          </p:nvSpPr>
          <p:spPr>
            <a:xfrm rot="18483247">
              <a:off x="4808899" y="3775302"/>
              <a:ext cx="462372" cy="31056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6" name="Straight Arrow Connector 35">
              <a:extLst>
                <a:ext uri="{FF2B5EF4-FFF2-40B4-BE49-F238E27FC236}">
                  <a16:creationId xmlns:a16="http://schemas.microsoft.com/office/drawing/2014/main" id="{CF78814D-F273-3A3D-52D1-EAE2912CF471}"/>
                </a:ext>
              </a:extLst>
            </p:cNvPr>
            <p:cNvCxnSpPr>
              <a:cxnSpLocks/>
              <a:stCxn id="6" idx="0"/>
              <a:endCxn id="24" idx="2"/>
            </p:cNvCxnSpPr>
            <p:nvPr/>
          </p:nvCxnSpPr>
          <p:spPr>
            <a:xfrm flipH="1" flipV="1">
              <a:off x="5162360" y="4026304"/>
              <a:ext cx="72639" cy="29543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4AAD67B1-F80A-23AE-0375-244B645BC793}"/>
              </a:ext>
            </a:extLst>
          </p:cNvPr>
          <p:cNvGrpSpPr/>
          <p:nvPr/>
        </p:nvGrpSpPr>
        <p:grpSpPr>
          <a:xfrm>
            <a:off x="7168783" y="3529843"/>
            <a:ext cx="4266408" cy="3301473"/>
            <a:chOff x="7168783" y="3529843"/>
            <a:chExt cx="4266408" cy="3301473"/>
          </a:xfrm>
        </p:grpSpPr>
        <p:pic>
          <p:nvPicPr>
            <p:cNvPr id="9" name="Picture 8" descr="Chart&#10;&#10;Description automatically generated">
              <a:extLst>
                <a:ext uri="{FF2B5EF4-FFF2-40B4-BE49-F238E27FC236}">
                  <a16:creationId xmlns:a16="http://schemas.microsoft.com/office/drawing/2014/main" id="{854075FD-82C3-6D67-51B0-375EDDED193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24184" y="4300601"/>
              <a:ext cx="3711007" cy="2530715"/>
            </a:xfrm>
            <a:prstGeom prst="rect">
              <a:avLst/>
            </a:prstGeom>
            <a:ln w="28575">
              <a:solidFill>
                <a:schemeClr val="tx1"/>
              </a:solidFill>
            </a:ln>
          </p:spPr>
        </p:pic>
        <p:sp>
          <p:nvSpPr>
            <p:cNvPr id="25" name="Rectangle 24">
              <a:extLst>
                <a:ext uri="{FF2B5EF4-FFF2-40B4-BE49-F238E27FC236}">
                  <a16:creationId xmlns:a16="http://schemas.microsoft.com/office/drawing/2014/main" id="{CE4609A2-786C-2C18-3137-83C17FF957E9}"/>
                </a:ext>
              </a:extLst>
            </p:cNvPr>
            <p:cNvSpPr/>
            <p:nvPr/>
          </p:nvSpPr>
          <p:spPr>
            <a:xfrm rot="13824496">
              <a:off x="7092881" y="3605745"/>
              <a:ext cx="462372" cy="31056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9" name="Straight Arrow Connector 38">
              <a:extLst>
                <a:ext uri="{FF2B5EF4-FFF2-40B4-BE49-F238E27FC236}">
                  <a16:creationId xmlns:a16="http://schemas.microsoft.com/office/drawing/2014/main" id="{9DE8BDCE-0186-0008-43EF-7F4572780EEA}"/>
                </a:ext>
              </a:extLst>
            </p:cNvPr>
            <p:cNvCxnSpPr>
              <a:cxnSpLocks/>
              <a:endCxn id="25" idx="1"/>
            </p:cNvCxnSpPr>
            <p:nvPr/>
          </p:nvCxnSpPr>
          <p:spPr>
            <a:xfrm flipH="1" flipV="1">
              <a:off x="7471405" y="3939182"/>
              <a:ext cx="252779" cy="36141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4B9627D7-01AE-9658-6DD6-2E2AB9FA043D}"/>
              </a:ext>
            </a:extLst>
          </p:cNvPr>
          <p:cNvGrpSpPr/>
          <p:nvPr/>
        </p:nvGrpSpPr>
        <p:grpSpPr>
          <a:xfrm>
            <a:off x="7451521" y="1859981"/>
            <a:ext cx="4708671" cy="2536211"/>
            <a:chOff x="7451521" y="1859981"/>
            <a:chExt cx="4708671" cy="2536211"/>
          </a:xfrm>
        </p:grpSpPr>
        <p:pic>
          <p:nvPicPr>
            <p:cNvPr id="11" name="Picture 10" descr="Chart&#10;&#10;Description automatically generated">
              <a:extLst>
                <a:ext uri="{FF2B5EF4-FFF2-40B4-BE49-F238E27FC236}">
                  <a16:creationId xmlns:a16="http://schemas.microsoft.com/office/drawing/2014/main" id="{91D62CC8-66C7-9B2F-119E-9D3383225E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41126" y="1859981"/>
              <a:ext cx="3719066" cy="2536211"/>
            </a:xfrm>
            <a:prstGeom prst="rect">
              <a:avLst/>
            </a:prstGeom>
            <a:ln w="28575">
              <a:solidFill>
                <a:schemeClr val="tx1"/>
              </a:solidFill>
            </a:ln>
          </p:spPr>
        </p:pic>
        <p:sp>
          <p:nvSpPr>
            <p:cNvPr id="26" name="Rectangle 25">
              <a:extLst>
                <a:ext uri="{FF2B5EF4-FFF2-40B4-BE49-F238E27FC236}">
                  <a16:creationId xmlns:a16="http://schemas.microsoft.com/office/drawing/2014/main" id="{5D8AF80C-95A4-42DA-BBB2-719CF1113232}"/>
                </a:ext>
              </a:extLst>
            </p:cNvPr>
            <p:cNvSpPr/>
            <p:nvPr/>
          </p:nvSpPr>
          <p:spPr>
            <a:xfrm rot="12751490">
              <a:off x="7451521" y="3117894"/>
              <a:ext cx="462372" cy="31056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2" name="Straight Arrow Connector 41">
              <a:extLst>
                <a:ext uri="{FF2B5EF4-FFF2-40B4-BE49-F238E27FC236}">
                  <a16:creationId xmlns:a16="http://schemas.microsoft.com/office/drawing/2014/main" id="{46039BA6-7F72-C692-DABD-217763FE85B1}"/>
                </a:ext>
              </a:extLst>
            </p:cNvPr>
            <p:cNvCxnSpPr>
              <a:cxnSpLocks/>
              <a:stCxn id="11" idx="1"/>
              <a:endCxn id="26" idx="1"/>
            </p:cNvCxnSpPr>
            <p:nvPr/>
          </p:nvCxnSpPr>
          <p:spPr>
            <a:xfrm flipH="1">
              <a:off x="7877633" y="3128087"/>
              <a:ext cx="563493" cy="26939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50" name="Picture 49">
            <a:extLst>
              <a:ext uri="{FF2B5EF4-FFF2-40B4-BE49-F238E27FC236}">
                <a16:creationId xmlns:a16="http://schemas.microsoft.com/office/drawing/2014/main" id="{1C59B9DA-E444-FB2B-9915-417ABD496EC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780" y="6308714"/>
            <a:ext cx="1215234" cy="549286"/>
          </a:xfrm>
          <a:prstGeom prst="rect">
            <a:avLst/>
          </a:prstGeom>
        </p:spPr>
      </p:pic>
      <p:sp>
        <p:nvSpPr>
          <p:cNvPr id="29" name="Slide Number Placeholder 28">
            <a:extLst>
              <a:ext uri="{FF2B5EF4-FFF2-40B4-BE49-F238E27FC236}">
                <a16:creationId xmlns:a16="http://schemas.microsoft.com/office/drawing/2014/main" id="{36364F0A-0FC4-322D-CB39-2405D7CD260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F1FF9-0CE3-42D8-B2A6-1890196C1AA4}" type="slidenum">
              <a:rPr kumimoji="0" lang="en-US" sz="1200" b="1" i="0" u="none" strike="noStrike" kern="1200" cap="none" spc="0" normalizeH="0" baseline="0" noProof="0" smtClean="0">
                <a:ln>
                  <a:noFill/>
                </a:ln>
                <a:solidFill>
                  <a:prstClr val="black"/>
                </a:solidFill>
                <a:effectLst/>
                <a:uLnTx/>
                <a:uFillTx/>
                <a:latin typeface="Rockwell" panose="020606030202050204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1"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p:txBody>
      </p:sp>
    </p:spTree>
    <p:custDataLst>
      <p:tags r:id="rId1"/>
    </p:custDataLst>
    <p:extLst>
      <p:ext uri="{BB962C8B-B14F-4D97-AF65-F5344CB8AC3E}">
        <p14:creationId xmlns:p14="http://schemas.microsoft.com/office/powerpoint/2010/main" val="3741839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999"/>
                                          </p:stCondLst>
                                        </p:cTn>
                                        <p:tgtEl>
                                          <p:spTgt spid="21"/>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500"/>
                                  </p:stCondLst>
                                  <p:childTnLst>
                                    <p:set>
                                      <p:cBhvr>
                                        <p:cTn id="12" dur="1" fill="hold">
                                          <p:stCondLst>
                                            <p:cond delay="999"/>
                                          </p:stCondLst>
                                        </p:cTn>
                                        <p:tgtEl>
                                          <p:spTgt spid="22"/>
                                        </p:tgtEl>
                                        <p:attrNameLst>
                                          <p:attrName>style.visibility</p:attrName>
                                        </p:attrNameLst>
                                      </p:cBhvr>
                                      <p:to>
                                        <p:strVal val="visible"/>
                                      </p:to>
                                    </p:set>
                                  </p:childTnLst>
                                </p:cTn>
                              </p:par>
                            </p:childTnLst>
                          </p:cTn>
                        </p:par>
                        <p:par>
                          <p:cTn id="13" fill="hold">
                            <p:stCondLst>
                              <p:cond delay="3500"/>
                            </p:stCondLst>
                            <p:childTnLst>
                              <p:par>
                                <p:cTn id="14" presetID="1" presetClass="entr" presetSubtype="0" fill="hold" nodeType="afterEffect">
                                  <p:stCondLst>
                                    <p:cond delay="500"/>
                                  </p:stCondLst>
                                  <p:childTnLst>
                                    <p:set>
                                      <p:cBhvr>
                                        <p:cTn id="15" dur="1" fill="hold">
                                          <p:stCondLst>
                                            <p:cond delay="999"/>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8.2"/>
</p:tagLst>
</file>

<file path=ppt/tags/tag2.xml><?xml version="1.0" encoding="utf-8"?>
<p:tagLst xmlns:a="http://schemas.openxmlformats.org/drawingml/2006/main" xmlns:r="http://schemas.openxmlformats.org/officeDocument/2006/relationships" xmlns:p="http://schemas.openxmlformats.org/presentationml/2006/main">
  <p:tag name="TIMING" val="|8.7"/>
</p:tagLst>
</file>

<file path=ppt/tags/tag3.xml><?xml version="1.0" encoding="utf-8"?>
<p:tagLst xmlns:a="http://schemas.openxmlformats.org/drawingml/2006/main" xmlns:r="http://schemas.openxmlformats.org/officeDocument/2006/relationships" xmlns:p="http://schemas.openxmlformats.org/presentationml/2006/main">
  <p:tag name="TIMING" val="|10.9"/>
</p:tagLst>
</file>

<file path=ppt/tags/tag4.xml><?xml version="1.0" encoding="utf-8"?>
<p:tagLst xmlns:a="http://schemas.openxmlformats.org/drawingml/2006/main" xmlns:r="http://schemas.openxmlformats.org/officeDocument/2006/relationships" xmlns:p="http://schemas.openxmlformats.org/presentationml/2006/main">
  <p:tag name="TIMING" val="|11.3"/>
</p:tagLst>
</file>

<file path=ppt/tags/tag5.xml><?xml version="1.0" encoding="utf-8"?>
<p:tagLst xmlns:a="http://schemas.openxmlformats.org/drawingml/2006/main" xmlns:r="http://schemas.openxmlformats.org/officeDocument/2006/relationships" xmlns:p="http://schemas.openxmlformats.org/presentationml/2006/main">
  <p:tag name="TIMING" val="|51.7"/>
</p:tagLst>
</file>

<file path=ppt/tags/tag6.xml><?xml version="1.0" encoding="utf-8"?>
<p:tagLst xmlns:a="http://schemas.openxmlformats.org/drawingml/2006/main" xmlns:r="http://schemas.openxmlformats.org/officeDocument/2006/relationships" xmlns:p="http://schemas.openxmlformats.org/presentationml/2006/main">
  <p:tag name="TIMING" val="|51.7"/>
</p:tagLst>
</file>

<file path=ppt/theme/theme1.xml><?xml version="1.0" encoding="utf-8"?>
<a:theme xmlns:a="http://schemas.openxmlformats.org/drawingml/2006/main" name="1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TotalTime>
  <Words>2920</Words>
  <Application>Microsoft Office PowerPoint</Application>
  <PresentationFormat>Widescreen</PresentationFormat>
  <Paragraphs>258</Paragraphs>
  <Slides>27</Slides>
  <Notes>18</Notes>
  <HiddenSlides>0</HiddenSlides>
  <MMClips>0</MMClips>
  <ScaleCrop>false</ScaleCrop>
  <HeadingPairs>
    <vt:vector size="6" baseType="variant">
      <vt:variant>
        <vt:lpstr>Caratteri utilizzati</vt:lpstr>
      </vt:variant>
      <vt:variant>
        <vt:i4>9</vt:i4>
      </vt:variant>
      <vt:variant>
        <vt:lpstr>Tema</vt:lpstr>
      </vt:variant>
      <vt:variant>
        <vt:i4>2</vt:i4>
      </vt:variant>
      <vt:variant>
        <vt:lpstr>Titoli diapositive</vt:lpstr>
      </vt:variant>
      <vt:variant>
        <vt:i4>27</vt:i4>
      </vt:variant>
    </vt:vector>
  </HeadingPairs>
  <TitlesOfParts>
    <vt:vector size="38" baseType="lpstr">
      <vt:lpstr>Arial</vt:lpstr>
      <vt:lpstr>Arial Narrow</vt:lpstr>
      <vt:lpstr>Calibri</vt:lpstr>
      <vt:lpstr>Calibri Light</vt:lpstr>
      <vt:lpstr>Cambria Math</vt:lpstr>
      <vt:lpstr>Courier New</vt:lpstr>
      <vt:lpstr>Rockwell</vt:lpstr>
      <vt:lpstr>Times New Roman</vt:lpstr>
      <vt:lpstr>Wingdings</vt:lpstr>
      <vt:lpstr>1_Tema di Office</vt:lpstr>
      <vt:lpstr>Office Theme</vt:lpstr>
      <vt:lpstr>HONEY kick-off meeting: Introduction to PGT measurements</vt:lpstr>
      <vt:lpstr>Introduction: particle therapy range verification </vt:lpstr>
      <vt:lpstr>Outline</vt:lpstr>
      <vt:lpstr>Presentazione standard di PowerPoint</vt:lpstr>
      <vt:lpstr>Presentazione standard di PowerPoint</vt:lpstr>
      <vt:lpstr>Presentazione standard di PowerPoint</vt:lpstr>
      <vt:lpstr>Presentazione standard di PowerPoint</vt:lpstr>
      <vt:lpstr>Presentazione standard di PowerPoint</vt:lpstr>
      <vt:lpstr>The Spatiotemporal Emission Reconstruction (SER) PGT problem</vt:lpstr>
      <vt:lpstr>Multi-detector Prompt Gamma Timing (PGT) measurement</vt:lpstr>
      <vt:lpstr>The Spatiotemporal Emission Reconstruction MLEM-based solution</vt:lpstr>
      <vt:lpstr>Parameter optimization and post-processing of reconstructed emission</vt:lpstr>
      <vt:lpstr>Experimental setup</vt:lpstr>
      <vt:lpstr>Experimental setup</vt:lpstr>
      <vt:lpstr>Part I: Preliminary results of stopping power measurement</vt:lpstr>
      <vt:lpstr>Experimental results: parameter optimization with homogeneous target</vt:lpstr>
      <vt:lpstr>Experimental reconstruction of proton motion</vt:lpstr>
      <vt:lpstr>Reconstruction of stopping power</vt:lpstr>
      <vt:lpstr>Part II: Range measurement</vt:lpstr>
      <vt:lpstr>Range verification 1: setup</vt:lpstr>
      <vt:lpstr>Range verification 2: training subset analysis</vt:lpstr>
      <vt:lpstr>Range verification 3: range difference</vt:lpstr>
      <vt:lpstr>Range verification 4: results</vt:lpstr>
      <vt:lpstr>Conclusions </vt:lpstr>
      <vt:lpstr>Presentazione standard di PowerPoint</vt:lpstr>
      <vt:lpstr>The Spatiotemporal Emission Reconstruction MLEM-based solution</vt:lpstr>
      <vt:lpstr>The LGAD and fast amplifier board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HONEY kick-off meeting</dc:title>
  <dc:creator>Francesco Pennazio</dc:creator>
  <cp:lastModifiedBy>Francesco Pennazio</cp:lastModifiedBy>
  <cp:revision>1</cp:revision>
  <dcterms:created xsi:type="dcterms:W3CDTF">2023-11-16T15:45:34Z</dcterms:created>
  <dcterms:modified xsi:type="dcterms:W3CDTF">2023-11-16T15:58:52Z</dcterms:modified>
</cp:coreProperties>
</file>