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  <p:sldMasterId id="2147483735" r:id="rId2"/>
  </p:sldMasterIdLst>
  <p:notesMasterIdLst>
    <p:notesMasterId r:id="rId10"/>
  </p:notesMasterIdLst>
  <p:handoutMasterIdLst>
    <p:handoutMasterId r:id="rId11"/>
  </p:handoutMasterIdLst>
  <p:sldIdLst>
    <p:sldId id="318" r:id="rId3"/>
    <p:sldId id="317" r:id="rId4"/>
    <p:sldId id="321" r:id="rId5"/>
    <p:sldId id="324" r:id="rId6"/>
    <p:sldId id="323" r:id="rId7"/>
    <p:sldId id="308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B"/>
    <a:srgbClr val="3268AD"/>
    <a:srgbClr val="8497B0"/>
    <a:srgbClr val="FFFFE6"/>
    <a:srgbClr val="FCFBA4"/>
    <a:srgbClr val="135963"/>
    <a:srgbClr val="194666"/>
    <a:srgbClr val="660464"/>
    <a:srgbClr val="FB0D40"/>
    <a:srgbClr val="FA0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16263-FF73-4169-AD99-88DF8A5C6DE2}" v="4" dt="2023-11-13T12:07:44.104"/>
    <p1510:client id="{32D3F332-F2CA-43C3-FCF3-9703C2929CB3}" v="24" dt="2023-11-14T08:21:44.929"/>
    <p1510:client id="{D69A60F8-97B3-B00D-B4BA-4EA9128B9EAB}" v="126" dt="2023-11-13T10:42:22.233"/>
    <p1510:client id="{E48EBFFF-4CAC-5D9B-C7D5-43F94A360398}" v="1214" dt="2023-11-17T08:02:14.980"/>
    <p1510:client id="{F2F030C1-810D-CDBE-DF13-5F5E5FED5702}" v="10" dt="2023-11-14T09:39:31.889"/>
    <p1510:client id="{FA3AB348-11CF-269B-0631-5FD412E2BF61}" v="188" dt="2023-11-14T09:04:15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BF71E-BD40-EA22-3A38-B2E488033E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6B99A-7606-2093-A801-4D47EEC63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62C18-1C51-4573-9898-4A2E2CBF6B87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89462-EDF6-BEC4-4F91-33DC2C55FE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BF606-FAB0-102E-33B8-3697BB00F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42C09-90BE-4A21-9219-E007F41B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0E813-3227-419E-9629-582D3B213A41}" type="datetimeFigureOut">
              <a:t>11/16/2023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FD924-4BB7-4C69-B2B5-45CAAF31D17A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83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36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27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223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3C28-9610-9F15-D799-13EF94752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225EC-B897-C182-56D4-13CF272F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DEAA-41B0-67CC-5026-13F3923B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F3955-76AD-6205-1361-038ADDEB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37171-73DF-DA37-27A4-607CB9AF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150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1D5A-4605-8EC3-17A6-EF6FE640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564F6-5601-35AE-D7C1-428E9BFE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38886-6530-8849-14F2-6B7C8C30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15389-61A8-6359-C8C0-46E46C84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6CAE-4C49-5BE4-78E3-F75820D0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073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8738-B12E-7BF1-9404-32028EA0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79FD6-290B-1B30-EBEA-F45CF92C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B8A06-68B5-92E7-7189-300FD5DF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E792-3489-C688-96CF-D92EE5DD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64D6B-B1D2-E166-5682-BA2A7C17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106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894C-6A3A-609E-38DE-28320F9F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1C2F-F68A-80C1-F70E-91428AAFD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D6439-1875-EA40-C2AA-B9F45027F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16E88-BE94-D4FC-2E41-EB5BDE5A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2CE63-633B-4B9D-04A3-569722BF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D3F4F-DF79-CAF5-8EA8-FB8B8D96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474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91F6-3D9E-ED37-FDD7-80D06D46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8EC0-ECA8-5FE8-583E-60002613D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9E24-0FD2-797B-BB4D-2EFCD523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D0599-30D0-9141-83ED-110A08F57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917BC-54BC-5548-95C5-538A58D66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07FD4-2891-2223-9DA4-C53A1581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F08FC-73D3-3BBA-6921-0D52BD92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03F28-AD80-A1A2-42C5-2912B70E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5762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863A-E689-5E82-D1DF-8A9C3C2F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507BA-CAAE-C021-202A-FFE5BD44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F4B11-FD6C-12D0-BF72-8112F86F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49C97-7977-459E-54AB-D8F8C544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4716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02030-8CA8-0788-EF6C-1DC5FE6F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7883F-4D31-4359-4FD8-C146BB77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7066C-8F01-11BA-E14A-8DEBBC2E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317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5007-23DC-05F7-3447-DE628371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9E7E-BD01-6199-8BEF-DEF2CA46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607F2-3084-116D-A50C-73D2014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722AF-766E-57A6-2C73-0CF475A1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CF56D-5F62-80C6-5D25-B7B7A5F4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70191-9339-7EDE-BDF8-FCC5AAD1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92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9329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1A27-1C5F-3440-4798-E8235C9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48752-2F43-5A21-C542-B3AA53891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11571-FEAF-8834-983B-DF0E4E7B2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A50FE-7C74-BCE5-52C3-E6F07BE0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66DEC-DAB1-E966-1D28-5AC780D3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0E932-5913-F44E-30F7-8B2765E3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2104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E534-3704-EC6D-9A0B-93377FCB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841F4-A77F-40F1-1086-5E9D01AF0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7BC3A-E90E-3973-DB1E-CB528355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9D7F8-E254-5416-2B5F-5180FF66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9FBB6-A07D-3C8A-A5B6-7AD20C0A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422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B8576-0918-E124-3971-B3D65614B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D1CFD-FBFD-012A-9598-47090E0D9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9282-02B5-D197-2020-A3356236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055F8-309E-644E-DACF-73F064CC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5AADA-04F4-C727-33C3-180ECAA1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6438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442A-BA33-70B9-C4D3-B56BEC7F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09DF9-6B39-EC5D-60F5-73A390AA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A900B-B14E-A7BE-E8B7-1895C1C6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8921D-B9E5-AB48-E83C-56FE8F5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42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5896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13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538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354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86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16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124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AB7FB-5AAA-71A5-0AFF-9AA4C705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7CE33-08C6-8361-91AE-48D44D30A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E820C-5C2C-221F-4B22-8C35CC578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FF6DF-C1B4-DF3B-B54C-8B6D2E478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13559-6977-0122-DCBC-708BD44C9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598459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1DF3E1-79A1-56D8-574B-A8A2E36A9FBD}"/>
              </a:ext>
            </a:extLst>
          </p:cNvPr>
          <p:cNvSpPr/>
          <p:nvPr/>
        </p:nvSpPr>
        <p:spPr>
          <a:xfrm>
            <a:off x="2263764" y="2840181"/>
            <a:ext cx="9924814" cy="4985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5EE78A-3298-14F2-65C2-00589597389D}"/>
              </a:ext>
            </a:extLst>
          </p:cNvPr>
          <p:cNvSpPr/>
          <p:nvPr/>
        </p:nvSpPr>
        <p:spPr>
          <a:xfrm>
            <a:off x="2216727" y="-856"/>
            <a:ext cx="9971851" cy="3019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F1F66486-DFFF-FBCB-6115-1F75B921A9F0}"/>
              </a:ext>
            </a:extLst>
          </p:cNvPr>
          <p:cNvSpPr/>
          <p:nvPr/>
        </p:nvSpPr>
        <p:spPr>
          <a:xfrm rot="10800000">
            <a:off x="477428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3708B52-0666-6753-DADA-6DE46D07E0FD}"/>
              </a:ext>
            </a:extLst>
          </p:cNvPr>
          <p:cNvSpPr/>
          <p:nvPr/>
        </p:nvSpPr>
        <p:spPr>
          <a:xfrm rot="10800000">
            <a:off x="646760" y="-4115"/>
            <a:ext cx="1619248" cy="302566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5446FBD-52D3-2E98-85DC-D4196B01E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577696"/>
            <a:ext cx="12191999" cy="110819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ngenial"/>
              </a:rPr>
              <a:t>WP2: PET-PGT detector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C54DF6-3552-2AB9-8BE2-21272BEF4250}"/>
              </a:ext>
            </a:extLst>
          </p:cNvPr>
          <p:cNvSpPr txBox="1"/>
          <p:nvPr/>
        </p:nvSpPr>
        <p:spPr>
          <a:xfrm>
            <a:off x="2212623" y="3012253"/>
            <a:ext cx="9968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3F50"/>
                </a:solidFill>
                <a:latin typeface="Congenial"/>
              </a:rPr>
              <a:t>HONEY kick off meeting 2023, November 17th</a:t>
            </a:r>
            <a:endParaRPr lang="en-US" sz="2000" dirty="0"/>
          </a:p>
        </p:txBody>
      </p:sp>
      <p:pic>
        <p:nvPicPr>
          <p:cNvPr id="33" name="Picture 32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7AD2AD79-EAE6-D898-62D6-304EC91C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85" y="96248"/>
            <a:ext cx="1620897" cy="103987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14CACF3-662F-FD33-79D4-CBBE4991D709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10152451" y="50799"/>
            <a:chExt cx="1950602" cy="1493721"/>
          </a:xfrm>
        </p:grpSpPr>
        <p:sp>
          <p:nvSpPr>
            <p:cNvPr id="35" name="Google Shape;76;p16">
              <a:extLst>
                <a:ext uri="{FF2B5EF4-FFF2-40B4-BE49-F238E27FC236}">
                  <a16:creationId xmlns:a16="http://schemas.microsoft.com/office/drawing/2014/main" id="{983D5B5B-19BD-6F61-A754-89E5327E6672}"/>
                </a:ext>
              </a:extLst>
            </p:cNvPr>
            <p:cNvSpPr/>
            <p:nvPr/>
          </p:nvSpPr>
          <p:spPr>
            <a:xfrm>
              <a:off x="10528552" y="60207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Google Shape;77;p16">
              <a:extLst>
                <a:ext uri="{FF2B5EF4-FFF2-40B4-BE49-F238E27FC236}">
                  <a16:creationId xmlns:a16="http://schemas.microsoft.com/office/drawing/2014/main" id="{06ACED19-1642-BE62-5355-E6043ABA510F}"/>
                </a:ext>
              </a:extLst>
            </p:cNvPr>
            <p:cNvSpPr/>
            <p:nvPr/>
          </p:nvSpPr>
          <p:spPr>
            <a:xfrm>
              <a:off x="10511670" y="100426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Google Shape;78;p16">
              <a:extLst>
                <a:ext uri="{FF2B5EF4-FFF2-40B4-BE49-F238E27FC236}">
                  <a16:creationId xmlns:a16="http://schemas.microsoft.com/office/drawing/2014/main" id="{93E8AE26-BE8C-3103-F461-CABF5B0659E3}"/>
                </a:ext>
              </a:extLst>
            </p:cNvPr>
            <p:cNvSpPr/>
            <p:nvPr/>
          </p:nvSpPr>
          <p:spPr>
            <a:xfrm>
              <a:off x="10985442" y="581991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Google Shape;79;p16">
              <a:extLst>
                <a:ext uri="{FF2B5EF4-FFF2-40B4-BE49-F238E27FC236}">
                  <a16:creationId xmlns:a16="http://schemas.microsoft.com/office/drawing/2014/main" id="{52019FFB-26A6-B6BE-2EDA-6738BC99DDBD}"/>
                </a:ext>
              </a:extLst>
            </p:cNvPr>
            <p:cNvSpPr/>
            <p:nvPr/>
          </p:nvSpPr>
          <p:spPr>
            <a:xfrm>
              <a:off x="10528116" y="50799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Google Shape;80;p16">
              <a:extLst>
                <a:ext uri="{FF2B5EF4-FFF2-40B4-BE49-F238E27FC236}">
                  <a16:creationId xmlns:a16="http://schemas.microsoft.com/office/drawing/2014/main" id="{8F6E178A-0221-DF8A-70EE-E4B95E7F6D33}"/>
                </a:ext>
              </a:extLst>
            </p:cNvPr>
            <p:cNvSpPr/>
            <p:nvPr/>
          </p:nvSpPr>
          <p:spPr>
            <a:xfrm>
              <a:off x="10152451" y="85694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40" name="Picture 39" descr="A blue and black logo&#10;&#10;Description automatically generated">
            <a:extLst>
              <a:ext uri="{FF2B5EF4-FFF2-40B4-BE49-F238E27FC236}">
                <a16:creationId xmlns:a16="http://schemas.microsoft.com/office/drawing/2014/main" id="{85159D4D-84D7-03CC-70D9-B7DDE696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82" y="191205"/>
            <a:ext cx="1575155" cy="896997"/>
          </a:xfrm>
          <a:prstGeom prst="rect">
            <a:avLst/>
          </a:prstGeom>
        </p:spPr>
      </p:pic>
      <p:pic>
        <p:nvPicPr>
          <p:cNvPr id="41" name="Picture 40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D0EA24D4-76C3-9EF6-182C-004343CF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984" y="-124179"/>
            <a:ext cx="2102180" cy="1480727"/>
          </a:xfrm>
          <a:prstGeom prst="rect">
            <a:avLst/>
          </a:prstGeom>
        </p:spPr>
      </p:pic>
      <p:pic>
        <p:nvPicPr>
          <p:cNvPr id="43" name="Picture 42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C18D3BC4-DCCC-0D69-5F17-0F22BA4621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98" t="1003" r="39043" b="-1562"/>
          <a:stretch/>
        </p:blipFill>
        <p:spPr>
          <a:xfrm>
            <a:off x="7874000" y="195125"/>
            <a:ext cx="1815633" cy="838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163B40-9D12-DF72-B218-BFE4C18F7028}"/>
              </a:ext>
            </a:extLst>
          </p:cNvPr>
          <p:cNvSpPr txBox="1"/>
          <p:nvPr/>
        </p:nvSpPr>
        <p:spPr>
          <a:xfrm>
            <a:off x="1111957" y="4950178"/>
            <a:ext cx="9968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333F50"/>
                </a:solidFill>
                <a:latin typeface="Congenial"/>
              </a:rPr>
              <a:t>Elisa Fiorina</a:t>
            </a:r>
          </a:p>
        </p:txBody>
      </p:sp>
    </p:spTree>
    <p:extLst>
      <p:ext uri="{BB962C8B-B14F-4D97-AF65-F5344CB8AC3E}">
        <p14:creationId xmlns:p14="http://schemas.microsoft.com/office/powerpoint/2010/main" val="406556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29D4D34-74F7-F4CD-F69C-8A9ED4B6C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/>
          <a:stretch/>
        </p:blipFill>
        <p:spPr>
          <a:xfrm>
            <a:off x="1346507" y="2303494"/>
            <a:ext cx="8682698" cy="449886"/>
          </a:xfrm>
          <a:prstGeom prst="rect">
            <a:avLst/>
          </a:prstGeom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EC2BF5ED-AB43-2B17-0F81-3EC563C80B7D}"/>
              </a:ext>
            </a:extLst>
          </p:cNvPr>
          <p:cNvSpPr txBox="1"/>
          <p:nvPr/>
        </p:nvSpPr>
        <p:spPr>
          <a:xfrm>
            <a:off x="657049" y="4479164"/>
            <a:ext cx="1096905" cy="246221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 dirty="0">
              <a:latin typeface="Grandview Display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WP2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247C0E-99CD-1961-2AE9-7D0A8A94EF5D}"/>
              </a:ext>
            </a:extLst>
          </p:cNvPr>
          <p:cNvSpPr txBox="1">
            <a:spLocks/>
          </p:cNvSpPr>
          <p:nvPr/>
        </p:nvSpPr>
        <p:spPr>
          <a:xfrm>
            <a:off x="768352" y="1203942"/>
            <a:ext cx="9837231" cy="885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 dirty="0">
                <a:latin typeface="Grandview Display"/>
                <a:cs typeface="Calibri"/>
              </a:rPr>
              <a:t>Develop and build PET-PGT detectors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Grandview Display"/>
                <a:cs typeface="Calibri"/>
              </a:rPr>
              <a:t>Characterization, configuration and test on CPT beams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Grandview Display"/>
                <a:ea typeface="Calibri" panose="020F0502020204030204"/>
                <a:cs typeface="Calibri" panose="020F0502020204030204"/>
              </a:rPr>
              <a:t>Strong collaboration with WP1, WP3, WP4</a:t>
            </a:r>
          </a:p>
          <a:p>
            <a:pPr algn="ctr"/>
            <a:endParaRPr lang="en-US" sz="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0439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DB-4570-9A3D-B6B7-21A193D45BCF}"/>
              </a:ext>
            </a:extLst>
          </p:cNvPr>
          <p:cNvSpPr/>
          <p:nvPr/>
        </p:nvSpPr>
        <p:spPr>
          <a:xfrm>
            <a:off x="770820" y="1170046"/>
            <a:ext cx="9837796" cy="88977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2</a:t>
            </a:fld>
            <a:endParaRPr lang="en-US">
              <a:solidFill>
                <a:srgbClr val="2F5496"/>
              </a:solidFill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442EA82-C0AF-91DC-E549-D6ECC076A86E}"/>
              </a:ext>
            </a:extLst>
          </p:cNvPr>
          <p:cNvSpPr txBox="1"/>
          <p:nvPr/>
        </p:nvSpPr>
        <p:spPr>
          <a:xfrm>
            <a:off x="657049" y="4770793"/>
            <a:ext cx="1708386" cy="246221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 dirty="0">
              <a:latin typeface="Grandview Display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4DB6A6C-EC4A-057B-16DA-B3044C7531C6}"/>
              </a:ext>
            </a:extLst>
          </p:cNvPr>
          <p:cNvSpPr txBox="1">
            <a:spLocks/>
          </p:cNvSpPr>
          <p:nvPr/>
        </p:nvSpPr>
        <p:spPr>
          <a:xfrm>
            <a:off x="768352" y="4167276"/>
            <a:ext cx="9847669" cy="949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C00000"/>
                </a:solidFill>
                <a:latin typeface="Congenial"/>
                <a:ea typeface="Arial"/>
                <a:cs typeface="Arial"/>
              </a:rPr>
              <a:t>Deliverables: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ongenial"/>
                <a:ea typeface="Arial"/>
                <a:cs typeface="Arial"/>
              </a:rPr>
              <a:t>D2.1: Characterization of detector separately working in PET and PGT modalities (M18)</a:t>
            </a:r>
            <a:endParaRPr lang="en-GB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Congenial"/>
                <a:ea typeface="Calibri" panose="020F0502020204030204"/>
                <a:cs typeface="Arial"/>
              </a:rPr>
              <a:t>D2.2: Final PET-PGT system and integration in the HONEY prototype (M24)</a:t>
            </a:r>
            <a:endParaRPr lang="en-GB" sz="1800" dirty="0">
              <a:latin typeface="Congenial"/>
            </a:endParaRPr>
          </a:p>
        </p:txBody>
      </p:sp>
      <p:pic>
        <p:nvPicPr>
          <p:cNvPr id="24" name="Picture 23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4AC35CD9-DCEA-B2E6-AFA2-3128431A6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5" r="44"/>
          <a:stretch/>
        </p:blipFill>
        <p:spPr>
          <a:xfrm>
            <a:off x="1345260" y="2720550"/>
            <a:ext cx="8679251" cy="10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Detectors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0439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FA65A3-5A20-3286-31F6-7EAA8AB55FF4}"/>
              </a:ext>
            </a:extLst>
          </p:cNvPr>
          <p:cNvSpPr txBox="1">
            <a:spLocks/>
          </p:cNvSpPr>
          <p:nvPr/>
        </p:nvSpPr>
        <p:spPr>
          <a:xfrm>
            <a:off x="592075" y="1204007"/>
            <a:ext cx="3658319" cy="256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FF0000"/>
                </a:solidFill>
                <a:latin typeface="Congenial"/>
                <a:cs typeface="Calibri"/>
              </a:rPr>
              <a:t>I3PET detector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PET-PGT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ea typeface="+mn-lt"/>
                <a:cs typeface="+mn-lt"/>
              </a:rPr>
              <a:t>Pixelated LFS + SIPMs</a:t>
            </a:r>
            <a:endParaRPr lang="en-US" sz="1600">
              <a:latin typeface="Grandview Display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ea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ea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Read out: TOFPET2 ASIC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Clinical rate feasible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(data acquired in 2022 July)</a:t>
            </a:r>
            <a:endParaRPr lang="en-US"/>
          </a:p>
          <a:p>
            <a:pPr marL="0" indent="0" algn="just">
              <a:buNone/>
            </a:pPr>
            <a:endParaRPr lang="en-US" sz="1800" dirty="0">
              <a:latin typeface="Grandview Display"/>
              <a:cs typeface="Calibri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algn="just"/>
            <a:endParaRPr lang="en-US" sz="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3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19" name="Picture 18" descr="A picture containing wall, indoor, appliance, cluttered&#10;&#10;Description automatically generated">
            <a:extLst>
              <a:ext uri="{FF2B5EF4-FFF2-40B4-BE49-F238E27FC236}">
                <a16:creationId xmlns:a16="http://schemas.microsoft.com/office/drawing/2014/main" id="{10870B62-D2E0-465B-8B49-D773C980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17" y="161192"/>
            <a:ext cx="4402898" cy="3017890"/>
          </a:xfrm>
          <a:prstGeom prst="rect">
            <a:avLst/>
          </a:prstGeom>
        </p:spPr>
      </p:pic>
      <p:pic>
        <p:nvPicPr>
          <p:cNvPr id="22" name="Picture 21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B1C98C9B-364C-6DA5-B247-CB93576BC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319" y="3234508"/>
            <a:ext cx="4434213" cy="31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Detectors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FA65A3-5A20-3286-31F6-7EAA8AB55FF4}"/>
              </a:ext>
            </a:extLst>
          </p:cNvPr>
          <p:cNvSpPr txBox="1">
            <a:spLocks/>
          </p:cNvSpPr>
          <p:nvPr/>
        </p:nvSpPr>
        <p:spPr>
          <a:xfrm>
            <a:off x="592075" y="1204007"/>
            <a:ext cx="3658319" cy="256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FF0000"/>
                </a:solidFill>
                <a:latin typeface="Congenial"/>
                <a:cs typeface="Calibri"/>
              </a:rPr>
              <a:t>I3PET detector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PET-PGT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ea typeface="+mn-lt"/>
                <a:cs typeface="+mn-lt"/>
              </a:rPr>
              <a:t>Pixelated LFS + SIPMs</a:t>
            </a:r>
            <a:endParaRPr lang="en-US" sz="1600">
              <a:latin typeface="Grandview Display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ea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ea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Read out: TOFPET2 ASIC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Clinical rate feasible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(data acquired in 2022 July)</a:t>
            </a:r>
            <a:endParaRPr lang="en-US"/>
          </a:p>
          <a:p>
            <a:pPr marL="0" indent="0" algn="just">
              <a:buNone/>
            </a:pPr>
            <a:endParaRPr lang="en-US" sz="1800" dirty="0">
              <a:latin typeface="Grandview Display"/>
              <a:cs typeface="Calibri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algn="just"/>
            <a:endParaRPr lang="en-US" sz="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4</a:t>
            </a:fld>
            <a:endParaRPr lang="en-US">
              <a:solidFill>
                <a:srgbClr val="2F5496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02C172A-842A-3543-661A-BB2FE0CF7E81}"/>
              </a:ext>
            </a:extLst>
          </p:cNvPr>
          <p:cNvSpPr txBox="1">
            <a:spLocks/>
          </p:cNvSpPr>
          <p:nvPr/>
        </p:nvSpPr>
        <p:spPr>
          <a:xfrm>
            <a:off x="4245500" y="1204006"/>
            <a:ext cx="3658318" cy="2074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FF0000"/>
                </a:solidFill>
                <a:latin typeface="Congenial"/>
                <a:cs typeface="Calibri"/>
              </a:rPr>
              <a:t>MERLINO detector</a:t>
            </a:r>
            <a:endParaRPr lang="en-US" sz="2000" u="sng">
              <a:solidFill>
                <a:srgbClr val="FF0000"/>
              </a:solidFill>
              <a:latin typeface="Congenial"/>
              <a:ea typeface="Calibri" panose="020F0502020204030204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PGT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Monolithic LaBr3 + PMT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Time resolution = 100 </a:t>
            </a:r>
            <a:r>
              <a:rPr lang="en-US" sz="1600" dirty="0" err="1">
                <a:latin typeface="Grandview Display"/>
                <a:cs typeface="Calibri"/>
              </a:rPr>
              <a:t>ps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Read out: digitizer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(proton) clinical rate not feasible</a:t>
            </a:r>
          </a:p>
          <a:p>
            <a:pPr marL="0" indent="0" algn="just">
              <a:buNone/>
            </a:pPr>
            <a:endParaRPr lang="en-US" sz="1800" dirty="0">
              <a:latin typeface="Grandview Display"/>
              <a:cs typeface="Calibri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algn="just"/>
            <a:endParaRPr lang="en-US" sz="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BE36C1-B36C-DE58-FAF9-B8045C340489}"/>
              </a:ext>
            </a:extLst>
          </p:cNvPr>
          <p:cNvSpPr txBox="1">
            <a:spLocks/>
          </p:cNvSpPr>
          <p:nvPr/>
        </p:nvSpPr>
        <p:spPr>
          <a:xfrm>
            <a:off x="7898924" y="1204005"/>
            <a:ext cx="3668756" cy="2784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FF0000"/>
                </a:solidFill>
                <a:latin typeface="Congenial"/>
                <a:cs typeface="Calibri"/>
              </a:rPr>
              <a:t>SIG detector</a:t>
            </a:r>
            <a:endParaRPr lang="en-US" sz="2000">
              <a:solidFill>
                <a:srgbClr val="FF0000"/>
              </a:solidFill>
              <a:latin typeface="Congenial"/>
              <a:ea typeface="Calibri" panose="020F0502020204030204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PGT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Monolithic LaBr3 + PMT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Read out: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discriminator + CFD + </a:t>
            </a:r>
            <a:r>
              <a:rPr lang="en-US" sz="1600" dirty="0" err="1">
                <a:latin typeface="Grandview Display"/>
                <a:cs typeface="Calibri"/>
              </a:rPr>
              <a:t>picoTDC</a:t>
            </a:r>
            <a:r>
              <a:rPr lang="en-US" sz="1600" dirty="0">
                <a:latin typeface="Grandview Display"/>
                <a:cs typeface="Calibri"/>
              </a:rPr>
              <a:t>(</a:t>
            </a:r>
            <a:r>
              <a:rPr lang="en-US" sz="1600" dirty="0" err="1">
                <a:latin typeface="Grandview Display"/>
                <a:cs typeface="Calibri"/>
              </a:rPr>
              <a:t>cern</a:t>
            </a:r>
            <a:r>
              <a:rPr lang="en-US" sz="1600" dirty="0">
                <a:latin typeface="Grandview Display"/>
                <a:cs typeface="Calibri"/>
              </a:rPr>
              <a:t>)</a:t>
            </a:r>
            <a:endParaRPr lang="en-US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Clinical rate feasible (to be proven – next beam test in December)</a:t>
            </a:r>
            <a:endParaRPr lang="en-US"/>
          </a:p>
          <a:p>
            <a:pPr marL="0" indent="0" algn="just">
              <a:buNone/>
            </a:pPr>
            <a:endParaRPr lang="en-US" sz="1800" dirty="0">
              <a:latin typeface="Grandview Display"/>
              <a:cs typeface="Calibri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algn="just"/>
            <a:endParaRPr lang="en-US" sz="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9" name="Picture 18" descr="A picture containing wall, indoor, appliance, cluttered&#10;&#10;Description automatically generated">
            <a:extLst>
              <a:ext uri="{FF2B5EF4-FFF2-40B4-BE49-F238E27FC236}">
                <a16:creationId xmlns:a16="http://schemas.microsoft.com/office/drawing/2014/main" id="{10870B62-D2E0-465B-8B49-D773C980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1" y="4346973"/>
            <a:ext cx="2743200" cy="1880109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CD7B88DC-8AD4-57D2-0438-F01363358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89" y="4350483"/>
            <a:ext cx="2503118" cy="1893965"/>
          </a:xfrm>
          <a:prstGeom prst="rect">
            <a:avLst/>
          </a:prstGeom>
        </p:spPr>
      </p:pic>
      <p:pic>
        <p:nvPicPr>
          <p:cNvPr id="18" name="Picture 17" descr="fig3.png">
            <a:extLst>
              <a:ext uri="{FF2B5EF4-FFF2-40B4-BE49-F238E27FC236}">
                <a16:creationId xmlns:a16="http://schemas.microsoft.com/office/drawing/2014/main" id="{AC35F07C-5B6E-236C-3332-760652076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97" t="52321" r="55373" b="26858"/>
          <a:stretch/>
        </p:blipFill>
        <p:spPr>
          <a:xfrm>
            <a:off x="7895832" y="4348498"/>
            <a:ext cx="1774857" cy="18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9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93C4B-6BE6-37DC-CAD1-09276C5747EA}"/>
              </a:ext>
            </a:extLst>
          </p:cNvPr>
          <p:cNvSpPr/>
          <p:nvPr/>
        </p:nvSpPr>
        <p:spPr>
          <a:xfrm>
            <a:off x="-6386" y="1896"/>
            <a:ext cx="5903200" cy="68495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19658-0BD7-E4C0-E7E0-DC780235F29E}"/>
              </a:ext>
            </a:extLst>
          </p:cNvPr>
          <p:cNvSpPr/>
          <p:nvPr/>
        </p:nvSpPr>
        <p:spPr>
          <a:xfrm>
            <a:off x="5879041" y="4052"/>
            <a:ext cx="165741" cy="68544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093B01-ED27-AD2B-5379-F198F506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87706"/>
            <a:ext cx="4673600" cy="1486848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MERLINO results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E0D20F-E354-7CE0-9CEF-12F33FA8781D}"/>
              </a:ext>
            </a:extLst>
          </p:cNvPr>
          <p:cNvSpPr txBox="1">
            <a:spLocks/>
          </p:cNvSpPr>
          <p:nvPr/>
        </p:nvSpPr>
        <p:spPr>
          <a:xfrm>
            <a:off x="6442340" y="1531219"/>
            <a:ext cx="4956447" cy="369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Grandview Display"/>
                <a:cs typeface="Calibri"/>
              </a:rPr>
              <a:t>TOF distributions</a:t>
            </a:r>
            <a:endParaRPr lang="en-US" dirty="0"/>
          </a:p>
          <a:p>
            <a:pPr marL="0" indent="0" algn="ctr"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marL="0" indent="0" algn="ctr"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algn="ctr"/>
            <a:endParaRPr lang="en-US" sz="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B0E6E-AF7F-8F53-0F05-A44C58AA6231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9" name="Google Shape;76;p16">
              <a:extLst>
                <a:ext uri="{FF2B5EF4-FFF2-40B4-BE49-F238E27FC236}">
                  <a16:creationId xmlns:a16="http://schemas.microsoft.com/office/drawing/2014/main" id="{4836ABB0-998A-7F16-2917-69E4B4378126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7;p16">
              <a:extLst>
                <a:ext uri="{FF2B5EF4-FFF2-40B4-BE49-F238E27FC236}">
                  <a16:creationId xmlns:a16="http://schemas.microsoft.com/office/drawing/2014/main" id="{6961B9F2-0CF1-229A-6C9F-D691AA41D86A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Google Shape;78;p16">
              <a:extLst>
                <a:ext uri="{FF2B5EF4-FFF2-40B4-BE49-F238E27FC236}">
                  <a16:creationId xmlns:a16="http://schemas.microsoft.com/office/drawing/2014/main" id="{0A18AD9A-9427-EDC9-4598-ACF9B794589F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79;p16">
              <a:extLst>
                <a:ext uri="{FF2B5EF4-FFF2-40B4-BE49-F238E27FC236}">
                  <a16:creationId xmlns:a16="http://schemas.microsoft.com/office/drawing/2014/main" id="{45ACF7C2-A4C6-D5A7-8D42-275853ADF3A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Google Shape;80;p16">
              <a:extLst>
                <a:ext uri="{FF2B5EF4-FFF2-40B4-BE49-F238E27FC236}">
                  <a16:creationId xmlns:a16="http://schemas.microsoft.com/office/drawing/2014/main" id="{60EE9C7F-FF94-0B58-36A3-917D42FD11CC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C9841-3C0A-55F9-038C-86414B58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1609C-23B9-6047-CD15-55B2CBD5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5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61A562D8-CEFA-A32F-8CDF-BEB81DD7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42" y="750683"/>
            <a:ext cx="3251183" cy="2438388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700E8E17-98EE-77C2-9A77-EA32929F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42" y="3627855"/>
            <a:ext cx="3251183" cy="24383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51CF2A-F4EC-469A-636E-C9A8B63394BF}"/>
              </a:ext>
            </a:extLst>
          </p:cNvPr>
          <p:cNvSpPr/>
          <p:nvPr/>
        </p:nvSpPr>
        <p:spPr>
          <a:xfrm rot="21419034">
            <a:off x="2276295" y="1549273"/>
            <a:ext cx="1339273" cy="594433"/>
          </a:xfrm>
          <a:prstGeom prst="rect">
            <a:avLst/>
          </a:prstGeom>
          <a:solidFill>
            <a:srgbClr val="24E4D2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EA3DB-9631-2606-8DB6-311D846B6054}"/>
              </a:ext>
            </a:extLst>
          </p:cNvPr>
          <p:cNvSpPr/>
          <p:nvPr/>
        </p:nvSpPr>
        <p:spPr>
          <a:xfrm rot="21419034">
            <a:off x="2293407" y="4462276"/>
            <a:ext cx="602578" cy="594433"/>
          </a:xfrm>
          <a:prstGeom prst="rect">
            <a:avLst/>
          </a:prstGeom>
          <a:solidFill>
            <a:srgbClr val="24E4D2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FBE81D-3618-B16C-4527-777178F99709}"/>
              </a:ext>
            </a:extLst>
          </p:cNvPr>
          <p:cNvSpPr/>
          <p:nvPr/>
        </p:nvSpPr>
        <p:spPr>
          <a:xfrm rot="21419034">
            <a:off x="3040969" y="4423202"/>
            <a:ext cx="590681" cy="594433"/>
          </a:xfrm>
          <a:prstGeom prst="rect">
            <a:avLst/>
          </a:prstGeom>
          <a:solidFill>
            <a:srgbClr val="24E4D2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F03063-6198-2A14-C608-96EEAF9DC8D9}"/>
              </a:ext>
            </a:extLst>
          </p:cNvPr>
          <p:cNvCxnSpPr>
            <a:cxnSpLocks/>
          </p:cNvCxnSpPr>
          <p:nvPr/>
        </p:nvCxnSpPr>
        <p:spPr>
          <a:xfrm flipV="1">
            <a:off x="1309884" y="1852102"/>
            <a:ext cx="1892666" cy="94930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">
            <a:extLst>
              <a:ext uri="{FF2B5EF4-FFF2-40B4-BE49-F238E27FC236}">
                <a16:creationId xmlns:a16="http://schemas.microsoft.com/office/drawing/2014/main" id="{89D6BF82-2123-98F9-424F-D20A1D391BA1}"/>
              </a:ext>
            </a:extLst>
          </p:cNvPr>
          <p:cNvSpPr txBox="1"/>
          <p:nvPr/>
        </p:nvSpPr>
        <p:spPr>
          <a:xfrm rot="21418230">
            <a:off x="1246485" y="1602175"/>
            <a:ext cx="77035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C000"/>
                </a:solidFill>
              </a:rPr>
              <a:t>beam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D40E04-D909-14E5-73C1-FEE2A0B80B52}"/>
              </a:ext>
            </a:extLst>
          </p:cNvPr>
          <p:cNvCxnSpPr>
            <a:cxnSpLocks/>
          </p:cNvCxnSpPr>
          <p:nvPr/>
        </p:nvCxnSpPr>
        <p:spPr>
          <a:xfrm flipV="1">
            <a:off x="1332980" y="4719994"/>
            <a:ext cx="1892666" cy="94930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9">
            <a:extLst>
              <a:ext uri="{FF2B5EF4-FFF2-40B4-BE49-F238E27FC236}">
                <a16:creationId xmlns:a16="http://schemas.microsoft.com/office/drawing/2014/main" id="{8A017B08-B112-4BFE-46B8-7C6BFA48048D}"/>
              </a:ext>
            </a:extLst>
          </p:cNvPr>
          <p:cNvSpPr txBox="1"/>
          <p:nvPr/>
        </p:nvSpPr>
        <p:spPr>
          <a:xfrm rot="21418230">
            <a:off x="1269581" y="4470067"/>
            <a:ext cx="77035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C000"/>
                </a:solidFill>
              </a:rPr>
              <a:t>beam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4" name="Picture 23" descr="Chart, histogram&#10;&#10;Description automatically generated">
            <a:extLst>
              <a:ext uri="{FF2B5EF4-FFF2-40B4-BE49-F238E27FC236}">
                <a16:creationId xmlns:a16="http://schemas.microsoft.com/office/drawing/2014/main" id="{F383AE85-2D35-EF36-79A2-5CF0B0FA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33" y="1833888"/>
            <a:ext cx="3189963" cy="1877078"/>
          </a:xfrm>
          <a:prstGeom prst="rect">
            <a:avLst/>
          </a:prstGeom>
        </p:spPr>
      </p:pic>
      <p:pic>
        <p:nvPicPr>
          <p:cNvPr id="25" name="Picture 24" descr="Chart, histogram&#10;&#10;Description automatically generated">
            <a:extLst>
              <a:ext uri="{FF2B5EF4-FFF2-40B4-BE49-F238E27FC236}">
                <a16:creationId xmlns:a16="http://schemas.microsoft.com/office/drawing/2014/main" id="{E3478776-A043-A211-FB75-6E07431C5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023" y="3636462"/>
            <a:ext cx="4435389" cy="2837929"/>
          </a:xfrm>
          <a:prstGeom prst="rect">
            <a:avLst/>
          </a:prstGeom>
        </p:spPr>
      </p:pic>
      <p:pic>
        <p:nvPicPr>
          <p:cNvPr id="27" name="Picture 26" descr="An orange arrow pointing to the left&#10;&#10;Description automatically generated">
            <a:extLst>
              <a:ext uri="{FF2B5EF4-FFF2-40B4-BE49-F238E27FC236}">
                <a16:creationId xmlns:a16="http://schemas.microsoft.com/office/drawing/2014/main" id="{207DCBB9-41E2-42ED-2105-C3477A2E7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460000">
            <a:off x="7213795" y="2683836"/>
            <a:ext cx="1949884" cy="20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1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598459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78C66F-9C1E-68F0-EE6F-70AD5D49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Next 6-12 months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E8BED-A6E4-E64D-E4A3-E824B55E602B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4" name="Google Shape;76;p16">
              <a:extLst>
                <a:ext uri="{FF2B5EF4-FFF2-40B4-BE49-F238E27FC236}">
                  <a16:creationId xmlns:a16="http://schemas.microsoft.com/office/drawing/2014/main" id="{7F489E52-059A-32CA-87C3-D23D746A687A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7;p16">
              <a:extLst>
                <a:ext uri="{FF2B5EF4-FFF2-40B4-BE49-F238E27FC236}">
                  <a16:creationId xmlns:a16="http://schemas.microsoft.com/office/drawing/2014/main" id="{3487F5BA-3EDA-5290-E7FE-24AADC0CB952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78;p16">
              <a:extLst>
                <a:ext uri="{FF2B5EF4-FFF2-40B4-BE49-F238E27FC236}">
                  <a16:creationId xmlns:a16="http://schemas.microsoft.com/office/drawing/2014/main" id="{CB349F71-8815-809D-5398-9A18B0B31C72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Google Shape;79;p16">
              <a:extLst>
                <a:ext uri="{FF2B5EF4-FFF2-40B4-BE49-F238E27FC236}">
                  <a16:creationId xmlns:a16="http://schemas.microsoft.com/office/drawing/2014/main" id="{D2BD599A-BB11-080E-1035-2F985B23565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80;p16">
              <a:extLst>
                <a:ext uri="{FF2B5EF4-FFF2-40B4-BE49-F238E27FC236}">
                  <a16:creationId xmlns:a16="http://schemas.microsoft.com/office/drawing/2014/main" id="{1668B627-E1FF-71EA-6AA2-B741528BE33D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90A-DB81-06FC-0931-0952218F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4969-BF56-C83B-5834-2FC7914F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6</a:t>
            </a:fld>
            <a:endParaRPr lang="en-US">
              <a:solidFill>
                <a:srgbClr val="2F5496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69C98F-CB4C-1F29-77FF-3E1B13A7D725}"/>
              </a:ext>
            </a:extLst>
          </p:cNvPr>
          <p:cNvSpPr txBox="1">
            <a:spLocks/>
          </p:cNvSpPr>
          <p:nvPr/>
        </p:nvSpPr>
        <p:spPr>
          <a:xfrm>
            <a:off x="1202655" y="1052200"/>
            <a:ext cx="8564347" cy="2126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cs typeface="Calibri" panose="020F0502020204030204"/>
              </a:rPr>
              <a:t>Characterization of I3PET setup in lab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cs typeface="Calibri" panose="020F0502020204030204"/>
              </a:rPr>
              <a:t>Analysis of PGT data acquired in 2022: is clustering feasible for PGT application?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cs typeface="Calibri" panose="020F0502020204030204"/>
              </a:rPr>
              <a:t>Advanced software analysis for delay correction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cs typeface="Calibri" panose="020F0502020204030204"/>
              </a:rPr>
              <a:t>Design a preliminary test of TOFPET2 ASICs– DAQ FPGAs data management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algn="just">
              <a:buFont typeface="Calibri" panose="020B0604020202020204" pitchFamily="34" charset="0"/>
              <a:buChar char="-"/>
            </a:pPr>
            <a:endParaRPr lang="en-US" sz="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7F6801-44CA-EC9C-6163-6003B4FD5DB6}"/>
              </a:ext>
            </a:extLst>
          </p:cNvPr>
          <p:cNvSpPr txBox="1">
            <a:spLocks/>
          </p:cNvSpPr>
          <p:nvPr/>
        </p:nvSpPr>
        <p:spPr>
          <a:xfrm>
            <a:off x="347956" y="3755126"/>
            <a:ext cx="10515600" cy="50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Open issues?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E374DEA-C66A-7EFE-3B71-05B146FB66AC}"/>
              </a:ext>
            </a:extLst>
          </p:cNvPr>
          <p:cNvSpPr txBox="1">
            <a:spLocks/>
          </p:cNvSpPr>
          <p:nvPr/>
        </p:nvSpPr>
        <p:spPr>
          <a:xfrm>
            <a:off x="722489" y="4423786"/>
            <a:ext cx="10558073" cy="1625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cs typeface="Calibri" panose="020F0502020204030204"/>
              </a:rPr>
              <a:t>Calibration in laboratory. New radioactive sources @ </a:t>
            </a:r>
            <a:r>
              <a:rPr lang="en-US" sz="1800" dirty="0" err="1">
                <a:latin typeface="Grandview Display"/>
                <a:cs typeface="Calibri" panose="020F0502020204030204"/>
              </a:rPr>
              <a:t>Unito</a:t>
            </a:r>
            <a:r>
              <a:rPr lang="en-US" sz="1800" dirty="0">
                <a:latin typeface="Grandview Display"/>
                <a:cs typeface="Calibri" panose="020F0502020204030204"/>
              </a:rPr>
              <a:t>? Sources available are not enough in the case of LFS crystals (high radiation background)</a:t>
            </a: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cs typeface="Calibri" panose="020F0502020204030204"/>
              </a:rPr>
              <a:t>Improvement in FE electronics. New ASICs available (e.g. ALCOR) and new project funded (MET </a:t>
            </a:r>
            <a:r>
              <a:rPr lang="en-US" sz="1800" dirty="0" err="1">
                <a:latin typeface="Grandview Display"/>
                <a:cs typeface="Calibri" panose="020F0502020204030204"/>
              </a:rPr>
              <a:t>prin</a:t>
            </a:r>
            <a:r>
              <a:rPr lang="en-US" sz="1800" dirty="0">
                <a:latin typeface="Grandview Display"/>
                <a:cs typeface="Calibri" panose="020F0502020204030204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cs typeface="Calibri" panose="020F0502020204030204"/>
              </a:rPr>
              <a:t>New personnel hired by Autumn 2024</a:t>
            </a:r>
          </a:p>
          <a:p>
            <a:pPr algn="just">
              <a:buFont typeface="Calibri" panose="020B0604020202020204" pitchFamily="34" charset="0"/>
              <a:buChar char="-"/>
            </a:pPr>
            <a:endParaRPr lang="en-US" sz="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3" name="Picture 22" descr="An orange arrow pointing to the left&#10;&#10;Description automatically generated">
            <a:extLst>
              <a:ext uri="{FF2B5EF4-FFF2-40B4-BE49-F238E27FC236}">
                <a16:creationId xmlns:a16="http://schemas.microsoft.com/office/drawing/2014/main" id="{D21F0A01-0383-4331-372F-7B6542D0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580000">
            <a:off x="-1198179" y="70995"/>
            <a:ext cx="3839227" cy="40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2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78C66F-9C1E-68F0-EE6F-70AD5D49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To be discussed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E8BED-A6E4-E64D-E4A3-E824B55E602B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4" name="Google Shape;76;p16">
              <a:extLst>
                <a:ext uri="{FF2B5EF4-FFF2-40B4-BE49-F238E27FC236}">
                  <a16:creationId xmlns:a16="http://schemas.microsoft.com/office/drawing/2014/main" id="{7F489E52-059A-32CA-87C3-D23D746A687A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7;p16">
              <a:extLst>
                <a:ext uri="{FF2B5EF4-FFF2-40B4-BE49-F238E27FC236}">
                  <a16:creationId xmlns:a16="http://schemas.microsoft.com/office/drawing/2014/main" id="{3487F5BA-3EDA-5290-E7FE-24AADC0CB952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78;p16">
              <a:extLst>
                <a:ext uri="{FF2B5EF4-FFF2-40B4-BE49-F238E27FC236}">
                  <a16:creationId xmlns:a16="http://schemas.microsoft.com/office/drawing/2014/main" id="{CB349F71-8815-809D-5398-9A18B0B31C72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Google Shape;79;p16">
              <a:extLst>
                <a:ext uri="{FF2B5EF4-FFF2-40B4-BE49-F238E27FC236}">
                  <a16:creationId xmlns:a16="http://schemas.microsoft.com/office/drawing/2014/main" id="{D2BD599A-BB11-080E-1035-2F985B23565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80;p16">
              <a:extLst>
                <a:ext uri="{FF2B5EF4-FFF2-40B4-BE49-F238E27FC236}">
                  <a16:creationId xmlns:a16="http://schemas.microsoft.com/office/drawing/2014/main" id="{1668B627-E1FF-71EA-6AA2-B741528BE33D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90A-DB81-06FC-0931-0952218F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4969-BF56-C83B-5834-2FC7914F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7</a:t>
            </a:fld>
            <a:endParaRPr lang="en-US">
              <a:solidFill>
                <a:srgbClr val="2F5496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69C98F-CB4C-1F29-77FF-3E1B13A7D725}"/>
              </a:ext>
            </a:extLst>
          </p:cNvPr>
          <p:cNvSpPr txBox="1">
            <a:spLocks/>
          </p:cNvSpPr>
          <p:nvPr/>
        </p:nvSpPr>
        <p:spPr>
          <a:xfrm>
            <a:off x="1202655" y="1052200"/>
            <a:ext cx="8564347" cy="2126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cs typeface="Calibri" panose="020F0502020204030204"/>
              </a:rPr>
              <a:t>WP leaders</a:t>
            </a: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ea typeface="Calibri" panose="020F0502020204030204"/>
                <a:cs typeface="Calibri" panose="020F0502020204030204"/>
              </a:rPr>
              <a:t>Beam test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ea typeface="Calibri" panose="020F0502020204030204"/>
                <a:cs typeface="Calibri" panose="020F0502020204030204"/>
              </a:rPr>
              <a:t>Units budget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1800" dirty="0">
                <a:latin typeface="Grandview Display"/>
                <a:ea typeface="Calibri" panose="020F0502020204030204"/>
                <a:cs typeface="Calibri" panose="020F0502020204030204"/>
              </a:rPr>
              <a:t>CUP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ea typeface="Calibri" panose="020F0502020204030204"/>
              <a:cs typeface="Calibri" panose="020F0502020204030204"/>
            </a:endParaRPr>
          </a:p>
          <a:p>
            <a:pPr algn="just">
              <a:buFont typeface="Calibri" panose="020B0604020202020204" pitchFamily="34" charset="0"/>
              <a:buChar char="-"/>
            </a:pPr>
            <a:endParaRPr lang="en-US" sz="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216364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HONE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HONEY" id="{5AE580D0-D684-4345-ADAE-184777778A7C}" vid="{ABF946B4-2302-4BA7-A616-7B1DF8861E8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ThemeHONEY</Template>
  <TotalTime>0</TotalTime>
  <Words>16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ThemeHONEY</vt:lpstr>
      <vt:lpstr>Custom Design</vt:lpstr>
      <vt:lpstr>WP2: PET-PGT detector</vt:lpstr>
      <vt:lpstr>WP2</vt:lpstr>
      <vt:lpstr>Detectors</vt:lpstr>
      <vt:lpstr>Detectors</vt:lpstr>
      <vt:lpstr>MERLINO results</vt:lpstr>
      <vt:lpstr>Next 6-12 months</vt:lpstr>
      <vt:lpstr>To be discussed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Fiorina</dc:creator>
  <cp:lastModifiedBy>Elisa Fiorina</cp:lastModifiedBy>
  <cp:revision>1237</cp:revision>
  <dcterms:created xsi:type="dcterms:W3CDTF">2023-05-23T07:30:07Z</dcterms:created>
  <dcterms:modified xsi:type="dcterms:W3CDTF">2023-11-17T08:02:48Z</dcterms:modified>
</cp:coreProperties>
</file>