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8"/>
  </p:notesMasterIdLst>
  <p:handoutMasterIdLst>
    <p:handoutMasterId r:id="rId29"/>
  </p:handoutMasterIdLst>
  <p:sldIdLst>
    <p:sldId id="279" r:id="rId2"/>
    <p:sldId id="300" r:id="rId3"/>
    <p:sldId id="329" r:id="rId4"/>
    <p:sldId id="331" r:id="rId5"/>
    <p:sldId id="332" r:id="rId6"/>
    <p:sldId id="301" r:id="rId7"/>
    <p:sldId id="302" r:id="rId8"/>
    <p:sldId id="333" r:id="rId9"/>
    <p:sldId id="308" r:id="rId10"/>
    <p:sldId id="309" r:id="rId11"/>
    <p:sldId id="314" r:id="rId12"/>
    <p:sldId id="337" r:id="rId13"/>
    <p:sldId id="336" r:id="rId14"/>
    <p:sldId id="335" r:id="rId15"/>
    <p:sldId id="334" r:id="rId16"/>
    <p:sldId id="315" r:id="rId17"/>
    <p:sldId id="317" r:id="rId18"/>
    <p:sldId id="316" r:id="rId19"/>
    <p:sldId id="325" r:id="rId20"/>
    <p:sldId id="318" r:id="rId21"/>
    <p:sldId id="319" r:id="rId22"/>
    <p:sldId id="339" r:id="rId23"/>
    <p:sldId id="341" r:id="rId24"/>
    <p:sldId id="342" r:id="rId25"/>
    <p:sldId id="322" r:id="rId26"/>
    <p:sldId id="326" r:id="rId2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950"/>
    <a:srgbClr val="2D40BC"/>
    <a:srgbClr val="963262"/>
    <a:srgbClr val="883165"/>
    <a:srgbClr val="643176"/>
    <a:srgbClr val="823167"/>
    <a:srgbClr val="E19C24"/>
    <a:srgbClr val="FF383E"/>
    <a:srgbClr val="0043D9"/>
    <a:srgbClr val="893C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95033" autoAdjust="0"/>
  </p:normalViewPr>
  <p:slideViewPr>
    <p:cSldViewPr snapToGrid="0">
      <p:cViewPr varScale="1">
        <p:scale>
          <a:sx n="83" d="100"/>
          <a:sy n="83" d="100"/>
        </p:scale>
        <p:origin x="957" y="65"/>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2" d="100"/>
          <a:sy n="92" d="100"/>
        </p:scale>
        <p:origin x="411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A74C9-689E-E3D0-EA96-46511FB42A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A13A3AE-1314-71BB-EE9A-5A85958CFB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072A45-EFF2-4984-8EB2-86A8C08FC319}" type="datetimeFigureOut">
              <a:rPr lang="en-GB" smtClean="0"/>
              <a:t>24/10/2024</a:t>
            </a:fld>
            <a:endParaRPr lang="en-GB"/>
          </a:p>
        </p:txBody>
      </p:sp>
      <p:sp>
        <p:nvSpPr>
          <p:cNvPr id="4" name="Footer Placeholder 3">
            <a:extLst>
              <a:ext uri="{FF2B5EF4-FFF2-40B4-BE49-F238E27FC236}">
                <a16:creationId xmlns:a16="http://schemas.microsoft.com/office/drawing/2014/main" id="{F24594E9-B4A8-A4D5-6ED5-3E19A0AD55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4FCCF2A-17A5-4B6E-E3AD-B40785A801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620A4D-9FF6-43BF-953A-D7F85BAB5043}" type="slidenum">
              <a:rPr lang="en-GB" smtClean="0"/>
              <a:t>‹#›</a:t>
            </a:fld>
            <a:endParaRPr lang="en-GB"/>
          </a:p>
        </p:txBody>
      </p:sp>
    </p:spTree>
    <p:extLst>
      <p:ext uri="{BB962C8B-B14F-4D97-AF65-F5344CB8AC3E}">
        <p14:creationId xmlns:p14="http://schemas.microsoft.com/office/powerpoint/2010/main" val="1955544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051A9-BCAE-B048-A5C2-4A15C3D3034C}" type="datetimeFigureOut">
              <a:rPr lang="en-GB" smtClean="0"/>
              <a:t>23/10/2024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88435-C071-0E47-9E27-5EAD1123E3A7}" type="slidenum">
              <a:rPr lang="en-GB" smtClean="0"/>
              <a:t>‹#›</a:t>
            </a:fld>
            <a:endParaRPr lang="en-GB"/>
          </a:p>
        </p:txBody>
      </p:sp>
    </p:spTree>
    <p:extLst>
      <p:ext uri="{BB962C8B-B14F-4D97-AF65-F5344CB8AC3E}">
        <p14:creationId xmlns:p14="http://schemas.microsoft.com/office/powerpoint/2010/main" val="1109888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88435-C071-0E47-9E27-5EAD1123E3A7}" type="slidenum">
              <a:rPr lang="en-GB" smtClean="0"/>
              <a:t>0</a:t>
            </a:fld>
            <a:endParaRPr lang="en-GB"/>
          </a:p>
        </p:txBody>
      </p:sp>
    </p:spTree>
    <p:extLst>
      <p:ext uri="{BB962C8B-B14F-4D97-AF65-F5344CB8AC3E}">
        <p14:creationId xmlns:p14="http://schemas.microsoft.com/office/powerpoint/2010/main" val="2617487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dirty="0"/>
              <a:t>The energy at which the proton collider cross-section equals that of a muon collider. The dashed line assumes comparable Feynman amplitudes for the muon and the proton production processes. A factor of ten enhancement of the proton production amplitude squared, possibly due to QCD production, is considered in the continuous line</a:t>
            </a:r>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1</a:t>
            </a:fld>
            <a:endParaRPr lang="en-GB"/>
          </a:p>
        </p:txBody>
      </p:sp>
    </p:spTree>
    <p:extLst>
      <p:ext uri="{BB962C8B-B14F-4D97-AF65-F5344CB8AC3E}">
        <p14:creationId xmlns:p14="http://schemas.microsoft.com/office/powerpoint/2010/main" val="426303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2</a:t>
            </a:fld>
            <a:endParaRPr lang="en-GB"/>
          </a:p>
        </p:txBody>
      </p:sp>
    </p:spTree>
    <p:extLst>
      <p:ext uri="{BB962C8B-B14F-4D97-AF65-F5344CB8AC3E}">
        <p14:creationId xmlns:p14="http://schemas.microsoft.com/office/powerpoint/2010/main" val="162050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3</a:t>
            </a:fld>
            <a:endParaRPr lang="en-GB"/>
          </a:p>
        </p:txBody>
      </p:sp>
    </p:spTree>
    <p:extLst>
      <p:ext uri="{BB962C8B-B14F-4D97-AF65-F5344CB8AC3E}">
        <p14:creationId xmlns:p14="http://schemas.microsoft.com/office/powerpoint/2010/main" val="82683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700" dirty="0"/>
          </a:p>
        </p:txBody>
      </p:sp>
      <p:sp>
        <p:nvSpPr>
          <p:cNvPr id="4" name="Slide Number Placeholder 3"/>
          <p:cNvSpPr>
            <a:spLocks noGrp="1"/>
          </p:cNvSpPr>
          <p:nvPr>
            <p:ph type="sldNum" sz="quarter" idx="5"/>
          </p:nvPr>
        </p:nvSpPr>
        <p:spPr/>
        <p:txBody>
          <a:bodyPr/>
          <a:lstStyle/>
          <a:p>
            <a:fld id="{9D188435-C071-0E47-9E27-5EAD1123E3A7}" type="slidenum">
              <a:rPr lang="en-GB" smtClean="0"/>
              <a:t>4</a:t>
            </a:fld>
            <a:endParaRPr lang="en-GB"/>
          </a:p>
        </p:txBody>
      </p:sp>
    </p:spTree>
    <p:extLst>
      <p:ext uri="{BB962C8B-B14F-4D97-AF65-F5344CB8AC3E}">
        <p14:creationId xmlns:p14="http://schemas.microsoft.com/office/powerpoint/2010/main" val="2118072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188435-C071-0E47-9E27-5EAD1123E3A7}" type="slidenum">
              <a:rPr lang="en-GB" smtClean="0"/>
              <a:t>25</a:t>
            </a:fld>
            <a:endParaRPr lang="en-GB"/>
          </a:p>
        </p:txBody>
      </p:sp>
    </p:spTree>
    <p:extLst>
      <p:ext uri="{BB962C8B-B14F-4D97-AF65-F5344CB8AC3E}">
        <p14:creationId xmlns:p14="http://schemas.microsoft.com/office/powerpoint/2010/main" val="3197156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48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9ED4B7-66A8-7434-3781-5E7C9AA6C31D}"/>
              </a:ext>
            </a:extLst>
          </p:cNvPr>
          <p:cNvSpPr>
            <a:spLocks/>
          </p:cNvSpPr>
          <p:nvPr userDrawn="1"/>
        </p:nvSpPr>
        <p:spPr>
          <a:xfrm>
            <a:off x="0" y="6334854"/>
            <a:ext cx="12192000" cy="523146"/>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19" name="Segnaposto numero diapositiva 5">
            <a:extLst>
              <a:ext uri="{FF2B5EF4-FFF2-40B4-BE49-F238E27FC236}">
                <a16:creationId xmlns:a16="http://schemas.microsoft.com/office/drawing/2014/main" id="{B39162C5-9BC6-7F5F-4512-CDC3408B283E}"/>
              </a:ext>
            </a:extLst>
          </p:cNvPr>
          <p:cNvSpPr>
            <a:spLocks noGrp="1"/>
          </p:cNvSpPr>
          <p:nvPr>
            <p:ph type="sldNum" sz="quarter" idx="4"/>
          </p:nvPr>
        </p:nvSpPr>
        <p:spPr>
          <a:xfrm>
            <a:off x="11611108" y="6334854"/>
            <a:ext cx="456155" cy="523146"/>
          </a:xfrm>
          <a:prstGeom prst="rect">
            <a:avLst/>
          </a:prstGeom>
        </p:spPr>
        <p:txBody>
          <a:bodyPr vert="horz" lIns="91440" tIns="45720" rIns="91440" bIns="45720" rtlCol="0" anchor="ctr"/>
          <a:lstStyle>
            <a:lvl1pPr algn="ctr">
              <a:defRPr sz="1200" b="0">
                <a:solidFill>
                  <a:schemeClr val="bg1"/>
                </a:solidFill>
                <a:effectLst>
                  <a:outerShdw blurRad="38100" dist="38100" dir="2700000" algn="tl">
                    <a:srgbClr val="000000">
                      <a:alpha val="43137"/>
                    </a:srgbClr>
                  </a:outerShdw>
                </a:effectLst>
              </a:defRPr>
            </a:lvl1pPr>
          </a:lstStyle>
          <a:p>
            <a:fld id="{A16AB2F8-5338-F742-A59E-35F5B82165E6}" type="slidenum">
              <a:rPr lang="en-GB" smtClean="0"/>
              <a:pPr/>
              <a:t>‹#›</a:t>
            </a:fld>
            <a:endParaRPr lang="en-GB" dirty="0"/>
          </a:p>
        </p:txBody>
      </p:sp>
      <p:pic>
        <p:nvPicPr>
          <p:cNvPr id="5" name="Immagine 2">
            <a:extLst>
              <a:ext uri="{FF2B5EF4-FFF2-40B4-BE49-F238E27FC236}">
                <a16:creationId xmlns:a16="http://schemas.microsoft.com/office/drawing/2014/main" id="{6FE0499A-02D7-1D8E-9610-53F74BA347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20115" y="8786"/>
            <a:ext cx="1671885" cy="1062189"/>
          </a:xfrm>
          <a:prstGeom prst="rect">
            <a:avLst/>
          </a:prstGeom>
          <a:effectLst>
            <a:outerShdw blurRad="50800" dist="38100" dir="2700000" algn="tl" rotWithShape="0">
              <a:schemeClr val="bg1">
                <a:alpha val="40000"/>
              </a:schemeClr>
            </a:outerShdw>
          </a:effectLst>
        </p:spPr>
      </p:pic>
      <p:sp>
        <p:nvSpPr>
          <p:cNvPr id="2" name="Segnaposto data 3">
            <a:extLst>
              <a:ext uri="{FF2B5EF4-FFF2-40B4-BE49-F238E27FC236}">
                <a16:creationId xmlns:a16="http://schemas.microsoft.com/office/drawing/2014/main" id="{EF88407C-2CFB-AEB9-F536-F7BFAEF10043}"/>
              </a:ext>
            </a:extLst>
          </p:cNvPr>
          <p:cNvSpPr txBox="1">
            <a:spLocks/>
          </p:cNvSpPr>
          <p:nvPr userDrawn="1"/>
        </p:nvSpPr>
        <p:spPr>
          <a:xfrm>
            <a:off x="0" y="6334854"/>
            <a:ext cx="1753644" cy="523145"/>
          </a:xfrm>
          <a:prstGeom prst="rect">
            <a:avLst/>
          </a:prstGeom>
        </p:spPr>
        <p:txBody>
          <a:bodyPr vert="horz" lIns="91440" tIns="45720" rIns="91440" bIns="45720" rtlCol="0" anchor="ctr"/>
          <a:lstStyle>
            <a:defPPr>
              <a:defRPr lang="it-IT"/>
            </a:defPPr>
            <a:lvl1pPr marL="0" algn="ctr"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24 October 2024</a:t>
            </a:r>
            <a:endParaRPr lang="en-GB" dirty="0"/>
          </a:p>
        </p:txBody>
      </p:sp>
      <p:sp>
        <p:nvSpPr>
          <p:cNvPr id="3" name="Segnaposto data 3">
            <a:extLst>
              <a:ext uri="{FF2B5EF4-FFF2-40B4-BE49-F238E27FC236}">
                <a16:creationId xmlns:a16="http://schemas.microsoft.com/office/drawing/2014/main" id="{8981B79E-3050-F2EA-8824-A83C4D6575EC}"/>
              </a:ext>
            </a:extLst>
          </p:cNvPr>
          <p:cNvSpPr txBox="1">
            <a:spLocks/>
          </p:cNvSpPr>
          <p:nvPr userDrawn="1"/>
        </p:nvSpPr>
        <p:spPr>
          <a:xfrm>
            <a:off x="1753644" y="6334854"/>
            <a:ext cx="8962372" cy="523146"/>
          </a:xfrm>
          <a:prstGeom prst="rect">
            <a:avLst/>
          </a:prstGeom>
        </p:spPr>
        <p:txBody>
          <a:bodyPr vert="horz" lIns="91440" tIns="45720" rIns="91440" bIns="45720" rtlCol="0" anchor="ctr"/>
          <a:lstStyle>
            <a:defPPr>
              <a:defRPr lang="it-IT"/>
            </a:defPPr>
            <a:lvl1pPr marL="0" algn="l"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Daniel Novelli  –  </a:t>
            </a:r>
            <a:r>
              <a:rPr lang="en-US" sz="1200" i="0" kern="1200" dirty="0">
                <a:solidFill>
                  <a:schemeClr val="bg1"/>
                </a:solidFill>
                <a:effectLst>
                  <a:outerShdw blurRad="38100" dist="38100" dir="2700000" algn="tl">
                    <a:srgbClr val="000000">
                      <a:alpha val="43137"/>
                    </a:srgbClr>
                  </a:outerShdw>
                </a:effectLst>
                <a:latin typeface="+mn-lt"/>
                <a:ea typeface="+mn-ea"/>
                <a:cs typeface="+mn-cs"/>
              </a:rPr>
              <a:t>Development of superconducting magnets for the future Muon Collider</a:t>
            </a:r>
          </a:p>
        </p:txBody>
      </p:sp>
      <p:pic>
        <p:nvPicPr>
          <p:cNvPr id="6" name="Picture 5" descr="A close up of a logo&#10;&#10;Description automatically generated with low confidence">
            <a:extLst>
              <a:ext uri="{FF2B5EF4-FFF2-40B4-BE49-F238E27FC236}">
                <a16:creationId xmlns:a16="http://schemas.microsoft.com/office/drawing/2014/main" id="{52D64960-89DD-EAF8-7C72-9EAC92660D24}"/>
              </a:ext>
            </a:extLst>
          </p:cNvPr>
          <p:cNvPicPr>
            <a:picLocks noChangeAspect="1"/>
          </p:cNvPicPr>
          <p:nvPr userDrawn="1"/>
        </p:nvPicPr>
        <p:blipFill>
          <a:blip r:embed="rId4"/>
          <a:stretch>
            <a:fillRect/>
          </a:stretch>
        </p:blipFill>
        <p:spPr>
          <a:xfrm>
            <a:off x="260518" y="248950"/>
            <a:ext cx="1856382" cy="556190"/>
          </a:xfrm>
          <a:prstGeom prst="rect">
            <a:avLst/>
          </a:prstGeom>
        </p:spPr>
      </p:pic>
      <p:cxnSp>
        <p:nvCxnSpPr>
          <p:cNvPr id="9" name="Straight Connector 8">
            <a:extLst>
              <a:ext uri="{FF2B5EF4-FFF2-40B4-BE49-F238E27FC236}">
                <a16:creationId xmlns:a16="http://schemas.microsoft.com/office/drawing/2014/main" id="{F6AF30BD-669B-9DAD-5F59-36F3F3564BE9}"/>
              </a:ext>
            </a:extLst>
          </p:cNvPr>
          <p:cNvCxnSpPr>
            <a:cxnSpLocks/>
          </p:cNvCxnSpPr>
          <p:nvPr userDrawn="1"/>
        </p:nvCxnSpPr>
        <p:spPr>
          <a:xfrm>
            <a:off x="141221" y="1087333"/>
            <a:ext cx="11882827"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94C39081-3E0B-FDE7-3423-D7D1D1C3F021}"/>
              </a:ext>
            </a:extLst>
          </p:cNvPr>
          <p:cNvSpPr>
            <a:spLocks noGrp="1"/>
          </p:cNvSpPr>
          <p:nvPr>
            <p:ph type="title" hasCustomPrompt="1"/>
          </p:nvPr>
        </p:nvSpPr>
        <p:spPr>
          <a:xfrm>
            <a:off x="2188923" y="186465"/>
            <a:ext cx="8091814" cy="681159"/>
          </a:xfrm>
          <a:prstGeom prst="rect">
            <a:avLst/>
          </a:prstGeom>
        </p:spPr>
        <p:txBody>
          <a:bodyPr/>
          <a:lstStyle>
            <a:lvl1pPr>
              <a:defRPr/>
            </a:lvl1p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Title</a:t>
            </a:r>
            <a:endParaRPr lang="en-GB" dirty="0"/>
          </a:p>
        </p:txBody>
      </p:sp>
    </p:spTree>
    <p:extLst>
      <p:ext uri="{BB962C8B-B14F-4D97-AF65-F5344CB8AC3E}">
        <p14:creationId xmlns:p14="http://schemas.microsoft.com/office/powerpoint/2010/main" val="1762562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F94DCF-05D0-FCFB-3FCF-B7D674CE142E}"/>
              </a:ext>
            </a:extLst>
          </p:cNvPr>
          <p:cNvSpPr>
            <a:spLocks/>
          </p:cNvSpPr>
          <p:nvPr userDrawn="1"/>
        </p:nvSpPr>
        <p:spPr>
          <a:xfrm>
            <a:off x="0" y="6334854"/>
            <a:ext cx="12192000" cy="523146"/>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4" name="Segnaposto numero diapositiva 5">
            <a:extLst>
              <a:ext uri="{FF2B5EF4-FFF2-40B4-BE49-F238E27FC236}">
                <a16:creationId xmlns:a16="http://schemas.microsoft.com/office/drawing/2014/main" id="{1D386EDE-376F-39A0-B2AC-8DDE8CBCCEB0}"/>
              </a:ext>
            </a:extLst>
          </p:cNvPr>
          <p:cNvSpPr>
            <a:spLocks noGrp="1"/>
          </p:cNvSpPr>
          <p:nvPr>
            <p:ph type="sldNum" sz="quarter" idx="4"/>
          </p:nvPr>
        </p:nvSpPr>
        <p:spPr>
          <a:xfrm>
            <a:off x="11611108" y="6334854"/>
            <a:ext cx="456155" cy="523146"/>
          </a:xfrm>
          <a:prstGeom prst="rect">
            <a:avLst/>
          </a:prstGeom>
        </p:spPr>
        <p:txBody>
          <a:bodyPr vert="horz" lIns="91440" tIns="45720" rIns="91440" bIns="45720" rtlCol="0" anchor="ctr"/>
          <a:lstStyle>
            <a:lvl1pPr algn="ctr">
              <a:defRPr sz="1200" b="0">
                <a:solidFill>
                  <a:schemeClr val="bg1"/>
                </a:solidFill>
                <a:effectLst>
                  <a:outerShdw blurRad="38100" dist="38100" dir="2700000" algn="tl">
                    <a:srgbClr val="000000">
                      <a:alpha val="43137"/>
                    </a:srgbClr>
                  </a:outerShdw>
                </a:effectLst>
              </a:defRPr>
            </a:lvl1pPr>
          </a:lstStyle>
          <a:p>
            <a:fld id="{A16AB2F8-5338-F742-A59E-35F5B82165E6}" type="slidenum">
              <a:rPr lang="en-GB" smtClean="0"/>
              <a:pPr/>
              <a:t>‹#›</a:t>
            </a:fld>
            <a:endParaRPr lang="en-GB" dirty="0"/>
          </a:p>
        </p:txBody>
      </p:sp>
      <p:pic>
        <p:nvPicPr>
          <p:cNvPr id="5" name="Immagine 2">
            <a:extLst>
              <a:ext uri="{FF2B5EF4-FFF2-40B4-BE49-F238E27FC236}">
                <a16:creationId xmlns:a16="http://schemas.microsoft.com/office/drawing/2014/main" id="{A2E07D6F-6435-F55D-8200-5EF44632BB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520115" y="8786"/>
            <a:ext cx="1671885" cy="1062189"/>
          </a:xfrm>
          <a:prstGeom prst="rect">
            <a:avLst/>
          </a:prstGeom>
          <a:effectLst>
            <a:outerShdw blurRad="50800" dist="38100" dir="2700000" algn="tl" rotWithShape="0">
              <a:schemeClr val="bg1">
                <a:alpha val="40000"/>
              </a:schemeClr>
            </a:outerShdw>
          </a:effectLst>
        </p:spPr>
      </p:pic>
      <p:sp>
        <p:nvSpPr>
          <p:cNvPr id="6" name="Segnaposto data 3">
            <a:extLst>
              <a:ext uri="{FF2B5EF4-FFF2-40B4-BE49-F238E27FC236}">
                <a16:creationId xmlns:a16="http://schemas.microsoft.com/office/drawing/2014/main" id="{1D9130ED-192E-56B2-DA2A-C5FBCDAC25DF}"/>
              </a:ext>
            </a:extLst>
          </p:cNvPr>
          <p:cNvSpPr txBox="1">
            <a:spLocks/>
          </p:cNvSpPr>
          <p:nvPr userDrawn="1"/>
        </p:nvSpPr>
        <p:spPr>
          <a:xfrm>
            <a:off x="0" y="6334854"/>
            <a:ext cx="1753644" cy="523145"/>
          </a:xfrm>
          <a:prstGeom prst="rect">
            <a:avLst/>
          </a:prstGeom>
        </p:spPr>
        <p:txBody>
          <a:bodyPr vert="horz" lIns="91440" tIns="45720" rIns="91440" bIns="45720" rtlCol="0" anchor="ctr"/>
          <a:lstStyle>
            <a:defPPr>
              <a:defRPr lang="it-IT"/>
            </a:defPPr>
            <a:lvl1pPr marL="0" algn="ctr"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24 October 2024</a:t>
            </a:r>
            <a:endParaRPr lang="en-GB" dirty="0"/>
          </a:p>
        </p:txBody>
      </p:sp>
      <p:sp>
        <p:nvSpPr>
          <p:cNvPr id="7" name="Segnaposto data 3">
            <a:extLst>
              <a:ext uri="{FF2B5EF4-FFF2-40B4-BE49-F238E27FC236}">
                <a16:creationId xmlns:a16="http://schemas.microsoft.com/office/drawing/2014/main" id="{C4AFBC3B-0A1D-D9F1-AA0D-8EB166090544}"/>
              </a:ext>
            </a:extLst>
          </p:cNvPr>
          <p:cNvSpPr txBox="1">
            <a:spLocks/>
          </p:cNvSpPr>
          <p:nvPr userDrawn="1"/>
        </p:nvSpPr>
        <p:spPr>
          <a:xfrm>
            <a:off x="1753644" y="6334854"/>
            <a:ext cx="8962372" cy="523146"/>
          </a:xfrm>
          <a:prstGeom prst="rect">
            <a:avLst/>
          </a:prstGeom>
        </p:spPr>
        <p:txBody>
          <a:bodyPr vert="horz" lIns="91440" tIns="45720" rIns="91440" bIns="45720" rtlCol="0" anchor="ctr"/>
          <a:lstStyle>
            <a:defPPr>
              <a:defRPr lang="it-IT"/>
            </a:defPPr>
            <a:lvl1pPr marL="0" algn="l" defTabSz="914400" rtl="0" eaLnBrk="1" latinLnBrk="0" hangingPunct="1">
              <a:defRPr sz="1200" i="0" kern="1200">
                <a:solidFill>
                  <a:schemeClr val="bg1"/>
                </a:solidFill>
                <a:effectLst>
                  <a:outerShdw blurRad="38100" dist="38100" dir="2700000" algn="tl">
                    <a:srgbClr val="000000">
                      <a:alpha val="43137"/>
                    </a:srgb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Daniel Novelli  –  </a:t>
            </a:r>
            <a:r>
              <a:rPr lang="en-US" sz="1200" i="0" kern="1200" dirty="0">
                <a:solidFill>
                  <a:schemeClr val="bg1"/>
                </a:solidFill>
                <a:effectLst>
                  <a:outerShdw blurRad="38100" dist="38100" dir="2700000" algn="tl">
                    <a:srgbClr val="000000">
                      <a:alpha val="43137"/>
                    </a:srgbClr>
                  </a:outerShdw>
                </a:effectLst>
                <a:latin typeface="+mn-lt"/>
                <a:ea typeface="+mn-ea"/>
                <a:cs typeface="+mn-cs"/>
              </a:rPr>
              <a:t>Development of superconducting magnets for the future Muon Collider</a:t>
            </a:r>
          </a:p>
        </p:txBody>
      </p:sp>
      <p:pic>
        <p:nvPicPr>
          <p:cNvPr id="8" name="Picture 7" descr="A close up of a logo&#10;&#10;Description automatically generated with low confidence">
            <a:extLst>
              <a:ext uri="{FF2B5EF4-FFF2-40B4-BE49-F238E27FC236}">
                <a16:creationId xmlns:a16="http://schemas.microsoft.com/office/drawing/2014/main" id="{FEC3C937-AB4B-2516-5507-BC42EA184080}"/>
              </a:ext>
            </a:extLst>
          </p:cNvPr>
          <p:cNvPicPr>
            <a:picLocks noChangeAspect="1"/>
          </p:cNvPicPr>
          <p:nvPr userDrawn="1"/>
        </p:nvPicPr>
        <p:blipFill>
          <a:blip r:embed="rId4"/>
          <a:stretch>
            <a:fillRect/>
          </a:stretch>
        </p:blipFill>
        <p:spPr>
          <a:xfrm>
            <a:off x="260518" y="248950"/>
            <a:ext cx="1856382" cy="556190"/>
          </a:xfrm>
          <a:prstGeom prst="rect">
            <a:avLst/>
          </a:prstGeom>
        </p:spPr>
      </p:pic>
      <p:cxnSp>
        <p:nvCxnSpPr>
          <p:cNvPr id="9" name="Straight Connector 8">
            <a:extLst>
              <a:ext uri="{FF2B5EF4-FFF2-40B4-BE49-F238E27FC236}">
                <a16:creationId xmlns:a16="http://schemas.microsoft.com/office/drawing/2014/main" id="{EDCC37C1-727D-D8F3-0283-6B7108FB93E1}"/>
              </a:ext>
            </a:extLst>
          </p:cNvPr>
          <p:cNvCxnSpPr>
            <a:cxnSpLocks/>
          </p:cNvCxnSpPr>
          <p:nvPr userDrawn="1"/>
        </p:nvCxnSpPr>
        <p:spPr>
          <a:xfrm>
            <a:off x="141221" y="1087333"/>
            <a:ext cx="11882827"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F19E998F-E646-A95E-C375-B41EAF94C0BD}"/>
              </a:ext>
            </a:extLst>
          </p:cNvPr>
          <p:cNvSpPr>
            <a:spLocks noGrp="1"/>
          </p:cNvSpPr>
          <p:nvPr>
            <p:ph type="title" hasCustomPrompt="1"/>
          </p:nvPr>
        </p:nvSpPr>
        <p:spPr>
          <a:xfrm>
            <a:off x="2188923" y="186465"/>
            <a:ext cx="8091814" cy="681159"/>
          </a:xfrm>
          <a:prstGeom prst="rect">
            <a:avLst/>
          </a:prstGeom>
        </p:spPr>
        <p:txBody>
          <a:bodyPr/>
          <a:lstStyle>
            <a:lvl1pPr>
              <a:defRPr/>
            </a:lvl1p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Title</a:t>
            </a:r>
            <a:endParaRPr lang="en-GB" dirty="0"/>
          </a:p>
        </p:txBody>
      </p:sp>
    </p:spTree>
    <p:extLst>
      <p:ext uri="{BB962C8B-B14F-4D97-AF65-F5344CB8AC3E}">
        <p14:creationId xmlns:p14="http://schemas.microsoft.com/office/powerpoint/2010/main" val="13054689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302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p:txStyles>
    <p:titleStyle>
      <a:lvl1pPr algn="ctr" defTabSz="914400" rtl="0" eaLnBrk="1" latinLnBrk="0" hangingPunct="1">
        <a:lnSpc>
          <a:spcPct val="90000"/>
        </a:lnSpc>
        <a:spcBef>
          <a:spcPct val="0"/>
        </a:spcBef>
        <a:buNone/>
        <a:defRPr sz="4400" b="1" kern="1200">
          <a:solidFill>
            <a:srgbClr val="FC3647"/>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hyperlink" Target="https://ieeexplore.ieee.org/document/7835618"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indico.cern.ch/event/124004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doi.org/10.15161/oar.it/14335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accelconf.web.cern.ch/ipac2012/papers/thppd036.pdf" TargetMode="External"/><Relationship Id="rId3" Type="http://schemas.openxmlformats.org/officeDocument/2006/relationships/image" Target="../media/image57.png"/><Relationship Id="rId7"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0EDA1B-7C39-D5FF-45A8-ACCCD3D0E7DD}"/>
              </a:ext>
            </a:extLst>
          </p:cNvPr>
          <p:cNvSpPr>
            <a:spLocks/>
          </p:cNvSpPr>
          <p:nvPr/>
        </p:nvSpPr>
        <p:spPr>
          <a:xfrm>
            <a:off x="-90576" y="6098201"/>
            <a:ext cx="3235064" cy="799268"/>
          </a:xfrm>
          <a:prstGeom prst="rect">
            <a:avLst/>
          </a:prstGeom>
          <a:gradFill flip="none" rotWithShape="1">
            <a:gsLst>
              <a:gs pos="52000">
                <a:srgbClr val="893C89">
                  <a:lumMod val="79000"/>
                </a:srgbClr>
              </a:gs>
              <a:gs pos="100000">
                <a:srgbClr val="E8394F"/>
              </a:gs>
              <a:gs pos="0">
                <a:srgbClr val="2C40BD"/>
              </a:gs>
            </a:gsLst>
            <a:lin ang="10800000" scaled="1"/>
            <a:tileRect/>
          </a:gradFill>
          <a:ln>
            <a:noFill/>
          </a:ln>
          <a:effectLst>
            <a:softEdge rad="31750"/>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en-GB"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
        <p:nvSpPr>
          <p:cNvPr id="40" name="Oval 39">
            <a:extLst>
              <a:ext uri="{FF2B5EF4-FFF2-40B4-BE49-F238E27FC236}">
                <a16:creationId xmlns:a16="http://schemas.microsoft.com/office/drawing/2014/main" id="{AEEBA82C-7631-8D59-6FF1-4D20084633B1}"/>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82" descr="MUON-SlideGraph-LogoBkgnd2.png">
            <a:extLst>
              <a:ext uri="{FF2B5EF4-FFF2-40B4-BE49-F238E27FC236}">
                <a16:creationId xmlns:a16="http://schemas.microsoft.com/office/drawing/2014/main" id="{69D746D3-0D2E-A36F-F1DD-892A31ABDBFC}"/>
              </a:ext>
            </a:extLst>
          </p:cNvPr>
          <p:cNvPicPr>
            <a:picLocks noChangeAspect="1"/>
          </p:cNvPicPr>
          <p:nvPr/>
        </p:nvPicPr>
        <p:blipFill>
          <a:blip r:embed="rId3"/>
          <a:srcRect t="17199"/>
          <a:stretch/>
        </p:blipFill>
        <p:spPr>
          <a:xfrm rot="16200000">
            <a:off x="5812510" y="539225"/>
            <a:ext cx="7022460" cy="5746643"/>
          </a:xfrm>
          <a:prstGeom prst="rect">
            <a:avLst/>
          </a:prstGeom>
        </p:spPr>
      </p:pic>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Immagine 2">
            <a:extLst>
              <a:ext uri="{FF2B5EF4-FFF2-40B4-BE49-F238E27FC236}">
                <a16:creationId xmlns:a16="http://schemas.microsoft.com/office/drawing/2014/main" id="{5DEADFC7-6965-817B-DA53-E0480BDFBE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863277" y="161276"/>
            <a:ext cx="1947386" cy="1237221"/>
          </a:xfrm>
          <a:prstGeom prst="rect">
            <a:avLst/>
          </a:prstGeom>
          <a:effectLst>
            <a:outerShdw blurRad="50800" dist="38100" dir="2700000" algn="tl" rotWithShape="0">
              <a:schemeClr val="bg1">
                <a:alpha val="40000"/>
              </a:schemeClr>
            </a:outerShdw>
          </a:effectLst>
        </p:spPr>
      </p:pic>
      <p:pic>
        <p:nvPicPr>
          <p:cNvPr id="17" name="Picture 16" descr="A close up of a logo&#10;&#10;Description automatically generated with low confidence">
            <a:extLst>
              <a:ext uri="{FF2B5EF4-FFF2-40B4-BE49-F238E27FC236}">
                <a16:creationId xmlns:a16="http://schemas.microsoft.com/office/drawing/2014/main" id="{CB8F9C6A-37EA-94E4-A4FC-CDEAA10FBB1E}"/>
              </a:ext>
            </a:extLst>
          </p:cNvPr>
          <p:cNvPicPr>
            <a:picLocks noChangeAspect="1"/>
          </p:cNvPicPr>
          <p:nvPr/>
        </p:nvPicPr>
        <p:blipFill>
          <a:blip r:embed="rId6"/>
          <a:stretch>
            <a:fillRect/>
          </a:stretch>
        </p:blipFill>
        <p:spPr>
          <a:xfrm>
            <a:off x="4988279" y="484048"/>
            <a:ext cx="1974823" cy="591676"/>
          </a:xfrm>
          <a:prstGeom prst="rect">
            <a:avLst/>
          </a:prstGeom>
        </p:spPr>
      </p:pic>
      <p:pic>
        <p:nvPicPr>
          <p:cNvPr id="19" name="Image 85" descr="MCC-inernational-finalV01.png">
            <a:extLst>
              <a:ext uri="{FF2B5EF4-FFF2-40B4-BE49-F238E27FC236}">
                <a16:creationId xmlns:a16="http://schemas.microsoft.com/office/drawing/2014/main" id="{9F84D4F6-A100-7CD8-2271-10E726E4073A}"/>
              </a:ext>
            </a:extLst>
          </p:cNvPr>
          <p:cNvPicPr>
            <a:picLocks noChangeAspect="1"/>
          </p:cNvPicPr>
          <p:nvPr/>
        </p:nvPicPr>
        <p:blipFill>
          <a:blip r:embed="rId7"/>
          <a:stretch>
            <a:fillRect/>
          </a:stretch>
        </p:blipFill>
        <p:spPr>
          <a:xfrm>
            <a:off x="121290" y="161277"/>
            <a:ext cx="1237221" cy="1237221"/>
          </a:xfrm>
          <a:prstGeom prst="rect">
            <a:avLst/>
          </a:prstGeom>
        </p:spPr>
      </p:pic>
      <p:pic>
        <p:nvPicPr>
          <p:cNvPr id="20" name="Picture 19">
            <a:extLst>
              <a:ext uri="{FF2B5EF4-FFF2-40B4-BE49-F238E27FC236}">
                <a16:creationId xmlns:a16="http://schemas.microsoft.com/office/drawing/2014/main" id="{3192639E-FC4B-50E8-4D32-E3FC8746AF12}"/>
              </a:ext>
            </a:extLst>
          </p:cNvPr>
          <p:cNvPicPr>
            <a:picLocks noChangeAspect="1"/>
          </p:cNvPicPr>
          <p:nvPr/>
        </p:nvPicPr>
        <p:blipFill rotWithShape="1">
          <a:blip r:embed="rId8"/>
          <a:srcRect l="57356" t="8989" r="4397" b="5296"/>
          <a:stretch/>
        </p:blipFill>
        <p:spPr>
          <a:xfrm>
            <a:off x="1600561" y="161276"/>
            <a:ext cx="1033817" cy="1237221"/>
          </a:xfrm>
          <a:prstGeom prst="rect">
            <a:avLst/>
          </a:prstGeom>
        </p:spPr>
      </p:pic>
      <p:sp>
        <p:nvSpPr>
          <p:cNvPr id="27" name="Rectangle 26">
            <a:extLst>
              <a:ext uri="{FF2B5EF4-FFF2-40B4-BE49-F238E27FC236}">
                <a16:creationId xmlns:a16="http://schemas.microsoft.com/office/drawing/2014/main" id="{2F0A23E5-D6D5-A1B2-A4E4-F9445E501635}"/>
              </a:ext>
            </a:extLst>
          </p:cNvPr>
          <p:cNvSpPr/>
          <p:nvPr/>
        </p:nvSpPr>
        <p:spPr>
          <a:xfrm>
            <a:off x="309173" y="4657233"/>
            <a:ext cx="5760000" cy="1015663"/>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ln w="0"/>
                <a:effectLst>
                  <a:outerShdw blurRad="38100" dist="38100" dir="2700000" algn="tl">
                    <a:srgbClr val="000000">
                      <a:alpha val="43137"/>
                    </a:srgbClr>
                  </a:outerShdw>
                </a:effectLst>
              </a:rPr>
              <a:t>Ph</a:t>
            </a:r>
            <a:r>
              <a:rPr lang="en-US" sz="2200" b="1" kern="1200" cap="none" spc="0" dirty="0">
                <a:ln w="0"/>
                <a:effectLst>
                  <a:outerShdw blurRad="38100" dist="38100" dir="2700000" algn="tl">
                    <a:srgbClr val="000000">
                      <a:alpha val="43137"/>
                    </a:srgbClr>
                  </a:outerShdw>
                </a:effectLst>
                <a:latin typeface="+mn-lt"/>
                <a:ea typeface="+mn-ea"/>
                <a:cs typeface="+mn-cs"/>
              </a:rPr>
              <a:t>.D. in Accelerator Physics – XXXVIII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ln w="0"/>
                <a:effectLst>
                  <a:outerShdw blurRad="38100" dist="38100" dir="2700000" algn="tl">
                    <a:srgbClr val="000000">
                      <a:alpha val="43137"/>
                    </a:srgbClr>
                  </a:outerShdw>
                </a:effectLst>
              </a:rPr>
              <a:t>24 October 2024</a:t>
            </a:r>
          </a:p>
        </p:txBody>
      </p:sp>
      <p:sp>
        <p:nvSpPr>
          <p:cNvPr id="28" name="Rectangle 27">
            <a:extLst>
              <a:ext uri="{FF2B5EF4-FFF2-40B4-BE49-F238E27FC236}">
                <a16:creationId xmlns:a16="http://schemas.microsoft.com/office/drawing/2014/main" id="{0BC494EF-26C0-5B5B-6C26-15C43C7A9558}"/>
              </a:ext>
            </a:extLst>
          </p:cNvPr>
          <p:cNvSpPr/>
          <p:nvPr/>
        </p:nvSpPr>
        <p:spPr>
          <a:xfrm>
            <a:off x="119924" y="1804121"/>
            <a:ext cx="6330494" cy="17081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ln w="0"/>
                <a:effectLst>
                  <a:outerShdw blurRad="38100" dist="38100" dir="2700000" algn="tl">
                    <a:srgbClr val="000000">
                      <a:alpha val="43137"/>
                    </a:srgbClr>
                  </a:outerShdw>
                </a:effectLst>
              </a:rPr>
              <a:t>Development of superconducting magnets for the future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ln w="0"/>
                <a:effectLst>
                  <a:outerShdw blurRad="38100" dist="38100" dir="2700000" algn="tl">
                    <a:srgbClr val="000000">
                      <a:alpha val="43137"/>
                    </a:srgbClr>
                  </a:outerShdw>
                </a:effectLst>
              </a:rPr>
              <a:t>Muon Collider</a:t>
            </a:r>
          </a:p>
        </p:txBody>
      </p:sp>
      <p:sp>
        <p:nvSpPr>
          <p:cNvPr id="30" name="Rectangle 29">
            <a:extLst>
              <a:ext uri="{FF2B5EF4-FFF2-40B4-BE49-F238E27FC236}">
                <a16:creationId xmlns:a16="http://schemas.microsoft.com/office/drawing/2014/main" id="{FA30297B-CEFC-C6DC-26EB-7D9FF532BD04}"/>
              </a:ext>
            </a:extLst>
          </p:cNvPr>
          <p:cNvSpPr/>
          <p:nvPr/>
        </p:nvSpPr>
        <p:spPr>
          <a:xfrm>
            <a:off x="309174" y="4016168"/>
            <a:ext cx="5760000"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cap="none" spc="0" dirty="0">
                <a:ln w="0"/>
                <a:effectLst>
                  <a:outerShdw blurRad="38100" dist="38100" dir="2700000" algn="tl">
                    <a:srgbClr val="000000">
                      <a:alpha val="43137"/>
                    </a:srgbClr>
                  </a:outerShdw>
                </a:effectLst>
                <a:latin typeface="+mn-lt"/>
                <a:ea typeface="+mn-ea"/>
                <a:cs typeface="+mn-cs"/>
              </a:rPr>
              <a:t>Daniel Novelli</a:t>
            </a:r>
          </a:p>
        </p:txBody>
      </p:sp>
      <p:cxnSp>
        <p:nvCxnSpPr>
          <p:cNvPr id="31" name="Straight Connector 30">
            <a:extLst>
              <a:ext uri="{FF2B5EF4-FFF2-40B4-BE49-F238E27FC236}">
                <a16:creationId xmlns:a16="http://schemas.microsoft.com/office/drawing/2014/main" id="{7051FB02-59EF-01B9-0CF8-25B27F05E917}"/>
              </a:ext>
            </a:extLst>
          </p:cNvPr>
          <p:cNvCxnSpPr>
            <a:cxnSpLocks/>
          </p:cNvCxnSpPr>
          <p:nvPr/>
        </p:nvCxnSpPr>
        <p:spPr>
          <a:xfrm>
            <a:off x="309173" y="3784348"/>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pic>
        <p:nvPicPr>
          <p:cNvPr id="2" name="Image 15">
            <a:extLst>
              <a:ext uri="{FF2B5EF4-FFF2-40B4-BE49-F238E27FC236}">
                <a16:creationId xmlns:a16="http://schemas.microsoft.com/office/drawing/2014/main" id="{90F5D595-DE47-B9ED-E153-C0EEBDC5CA66}"/>
              </a:ext>
              <a:ext uri="{C183D7F6-B498-43B3-948B-1728B52AA6E4}">
                <adec:decorative xmlns:adec="http://schemas.microsoft.com/office/drawing/2017/decorative" val="0"/>
              </a:ext>
            </a:extLst>
          </p:cNvPr>
          <p:cNvPicPr>
            <a:picLocks noChangeAspect="1"/>
          </p:cNvPicPr>
          <p:nvPr/>
        </p:nvPicPr>
        <p:blipFill>
          <a:blip r:embed="rId9"/>
          <a:srcRect t="1734" r="68927" b="2132"/>
          <a:stretch/>
        </p:blipFill>
        <p:spPr>
          <a:xfrm>
            <a:off x="-39080" y="6142718"/>
            <a:ext cx="1085048" cy="701701"/>
          </a:xfrm>
          <a:prstGeom prst="rect">
            <a:avLst/>
          </a:prstGeom>
          <a:ln>
            <a:noFill/>
          </a:ln>
          <a:effectLst>
            <a:softEdge rad="31750"/>
          </a:effectLst>
        </p:spPr>
      </p:pic>
      <p:sp>
        <p:nvSpPr>
          <p:cNvPr id="3" name="TextBox 2">
            <a:extLst>
              <a:ext uri="{FF2B5EF4-FFF2-40B4-BE49-F238E27FC236}">
                <a16:creationId xmlns:a16="http://schemas.microsoft.com/office/drawing/2014/main" id="{93419E72-A28A-011A-4B61-1EA7F75D2813}"/>
              </a:ext>
            </a:extLst>
          </p:cNvPr>
          <p:cNvSpPr txBox="1"/>
          <p:nvPr/>
        </p:nvSpPr>
        <p:spPr>
          <a:xfrm>
            <a:off x="956049" y="6152549"/>
            <a:ext cx="2181857" cy="707886"/>
          </a:xfrm>
          <a:prstGeom prst="rect">
            <a:avLst/>
          </a:prstGeom>
          <a:noFill/>
        </p:spPr>
        <p:txBody>
          <a:bodyPr wrap="square">
            <a:spAutoFit/>
          </a:bodyPr>
          <a:lstStyle/>
          <a:p>
            <a:pPr algn="just"/>
            <a:r>
              <a:rPr kumimoji="0" lang="en-US" altLang="en-US" sz="800" i="0" u="none" strike="noStrike" cap="none" normalizeH="0" baseline="0" dirty="0">
                <a:ln>
                  <a:noFill/>
                </a:ln>
                <a:solidFill>
                  <a:schemeClr val="bg1"/>
                </a:solidFill>
                <a:effectLst/>
                <a:latin typeface="Arial Narrow" panose="020B0606020202030204" pitchFamily="34" charset="0"/>
                <a:cs typeface="Arial" panose="020B0604020202020204" pitchFamily="34" charset="0"/>
              </a:rPr>
              <a:t>Funded by the European Union (EU). Views and opinions expressed are however those of the author only and do not necessarily reflect those of the EU or European Research Executive Agency (REA). Neither the EU nor the REA can be held responsible for them.</a:t>
            </a:r>
            <a:endParaRPr lang="en-GB" sz="800" dirty="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304091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9</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Introduction to A-B plots</a:t>
            </a:r>
            <a:endParaRPr lang="en-GB" dirty="0"/>
          </a:p>
        </p:txBody>
      </p:sp>
      <p:sp>
        <p:nvSpPr>
          <p:cNvPr id="13" name="Content Placeholder 1">
            <a:extLst>
              <a:ext uri="{FF2B5EF4-FFF2-40B4-BE49-F238E27FC236}">
                <a16:creationId xmlns:a16="http://schemas.microsoft.com/office/drawing/2014/main" id="{8D46812E-2283-A0EA-089B-B3189141EA57}"/>
              </a:ext>
            </a:extLst>
          </p:cNvPr>
          <p:cNvSpPr txBox="1">
            <a:spLocks/>
          </p:cNvSpPr>
          <p:nvPr/>
        </p:nvSpPr>
        <p:spPr>
          <a:xfrm>
            <a:off x="1259997" y="1229710"/>
            <a:ext cx="5070553" cy="4351338"/>
          </a:xfrm>
          <a:prstGeom prst="rect">
            <a:avLst/>
          </a:prstGeom>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rgbClr val="FF0000"/>
                </a:solidFill>
              </a:rPr>
              <a:t>Need for high fields in large apertures</a:t>
            </a:r>
            <a:endParaRPr lang="en-US" sz="2000" dirty="0"/>
          </a:p>
          <a:p>
            <a:pPr>
              <a:buFont typeface="Arial" panose="020B0604020202020204" pitchFamily="34" charset="0"/>
              <a:buChar char="•"/>
            </a:pPr>
            <a:r>
              <a:rPr lang="en-US" dirty="0"/>
              <a:t>We perform plots that can show the allowed area between aperture diameter </a:t>
            </a:r>
            <a:r>
              <a:rPr lang="en-US" dirty="0">
                <a:highlight>
                  <a:srgbClr val="00FFFF"/>
                </a:highlight>
              </a:rPr>
              <a:t>(A)</a:t>
            </a:r>
            <a:r>
              <a:rPr lang="en-US" dirty="0"/>
              <a:t> and bore field </a:t>
            </a:r>
            <a:r>
              <a:rPr lang="en-US" dirty="0">
                <a:highlight>
                  <a:srgbClr val="00FF00"/>
                </a:highlight>
              </a:rPr>
              <a:t>(B)</a:t>
            </a:r>
            <a:r>
              <a:rPr lang="en-US" dirty="0"/>
              <a:t>.</a:t>
            </a:r>
          </a:p>
          <a:p>
            <a:pPr>
              <a:buFont typeface="Arial" panose="020B0604020202020204" pitchFamily="34" charset="0"/>
              <a:buChar char="•"/>
            </a:pPr>
            <a:r>
              <a:rPr lang="en-US" dirty="0"/>
              <a:t>We consider Nb</a:t>
            </a:r>
            <a:r>
              <a:rPr lang="en-US" baseline="-25000" dirty="0"/>
              <a:t>3</a:t>
            </a:r>
            <a:r>
              <a:rPr lang="en-US" dirty="0"/>
              <a:t>Sn for the 3 TeV machine and HTS (</a:t>
            </a:r>
            <a:r>
              <a:rPr lang="en-US" dirty="0" err="1"/>
              <a:t>ReBCO</a:t>
            </a:r>
            <a:r>
              <a:rPr lang="en-US" dirty="0"/>
              <a:t>) for the 10 TeV collider.</a:t>
            </a:r>
          </a:p>
        </p:txBody>
      </p:sp>
      <p:sp>
        <p:nvSpPr>
          <p:cNvPr id="15" name="CasellaDiTesto 5">
            <a:extLst>
              <a:ext uri="{FF2B5EF4-FFF2-40B4-BE49-F238E27FC236}">
                <a16:creationId xmlns:a16="http://schemas.microsoft.com/office/drawing/2014/main" id="{F6CAD203-C78F-A0AC-00D8-2EF4839DA1E7}"/>
              </a:ext>
            </a:extLst>
          </p:cNvPr>
          <p:cNvSpPr txBox="1"/>
          <p:nvPr/>
        </p:nvSpPr>
        <p:spPr>
          <a:xfrm>
            <a:off x="6662326" y="1342558"/>
            <a:ext cx="4479309" cy="1477328"/>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Limit curves are introduced by mechanical challenges (stress limit), critical current density (margin limit) </a:t>
            </a:r>
            <a:r>
              <a:rPr lang="en-US" dirty="0">
                <a:latin typeface="Calibri" panose="020F0502020204030204" pitchFamily="34" charset="0"/>
                <a:ea typeface="Calibri" panose="020F0502020204030204" pitchFamily="34" charset="0"/>
                <a:cs typeface="Calibri" panose="020F0502020204030204" pitchFamily="34" charset="0"/>
              </a:rPr>
              <a:t>and stored magnetic energy (quench protection)</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depending on the superconducting material.</a:t>
            </a:r>
          </a:p>
        </p:txBody>
      </p:sp>
      <p:pic>
        <p:nvPicPr>
          <p:cNvPr id="16" name="Immagine 15" descr="Immagine che contiene testo, diagramma, Diagramma, linea&#10;&#10;Descrizione generata automaticamente">
            <a:extLst>
              <a:ext uri="{FF2B5EF4-FFF2-40B4-BE49-F238E27FC236}">
                <a16:creationId xmlns:a16="http://schemas.microsoft.com/office/drawing/2014/main" id="{012BFB57-EB0A-691D-6D28-B51B19B21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398" y="2960504"/>
            <a:ext cx="4194412" cy="3276361"/>
          </a:xfrm>
          <a:prstGeom prst="rect">
            <a:avLst/>
          </a:prstGeom>
        </p:spPr>
      </p:pic>
      <p:pic>
        <p:nvPicPr>
          <p:cNvPr id="17" name="Immagine 17" descr="Immagine che contiene testo, diagramma, Diagramma, linea&#10;&#10;Descrizione generata automaticamente">
            <a:extLst>
              <a:ext uri="{FF2B5EF4-FFF2-40B4-BE49-F238E27FC236}">
                <a16:creationId xmlns:a16="http://schemas.microsoft.com/office/drawing/2014/main" id="{BDDF7192-EF82-6361-9D2D-35B96F7C8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634" y="2960504"/>
            <a:ext cx="4195799" cy="3276361"/>
          </a:xfrm>
          <a:prstGeom prst="rect">
            <a:avLst/>
          </a:prstGeom>
        </p:spPr>
      </p:pic>
      <p:sp>
        <p:nvSpPr>
          <p:cNvPr id="18" name="Ovale 18">
            <a:extLst>
              <a:ext uri="{FF2B5EF4-FFF2-40B4-BE49-F238E27FC236}">
                <a16:creationId xmlns:a16="http://schemas.microsoft.com/office/drawing/2014/main" id="{D3363486-0DF6-5586-4B18-A9C6711B4F38}"/>
              </a:ext>
            </a:extLst>
          </p:cNvPr>
          <p:cNvSpPr/>
          <p:nvPr/>
        </p:nvSpPr>
        <p:spPr>
          <a:xfrm>
            <a:off x="1456634" y="3828193"/>
            <a:ext cx="208206"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19" name="Ovale 19">
            <a:extLst>
              <a:ext uri="{FF2B5EF4-FFF2-40B4-BE49-F238E27FC236}">
                <a16:creationId xmlns:a16="http://schemas.microsoft.com/office/drawing/2014/main" id="{5640763B-1664-A9DA-67B0-C75BB046471F}"/>
              </a:ext>
            </a:extLst>
          </p:cNvPr>
          <p:cNvSpPr/>
          <p:nvPr/>
        </p:nvSpPr>
        <p:spPr>
          <a:xfrm>
            <a:off x="6551786" y="3873470"/>
            <a:ext cx="221081"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20" name="Ovale 20">
            <a:extLst>
              <a:ext uri="{FF2B5EF4-FFF2-40B4-BE49-F238E27FC236}">
                <a16:creationId xmlns:a16="http://schemas.microsoft.com/office/drawing/2014/main" id="{5B1179EB-5614-2483-0CE2-7871F03BE236}"/>
              </a:ext>
            </a:extLst>
          </p:cNvPr>
          <p:cNvSpPr/>
          <p:nvPr/>
        </p:nvSpPr>
        <p:spPr>
          <a:xfrm rot="16200000">
            <a:off x="3566707" y="5893464"/>
            <a:ext cx="322825" cy="439133"/>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22" name="Ovale 21">
            <a:extLst>
              <a:ext uri="{FF2B5EF4-FFF2-40B4-BE49-F238E27FC236}">
                <a16:creationId xmlns:a16="http://schemas.microsoft.com/office/drawing/2014/main" id="{90F065A1-181E-33DF-C61A-20716F782F5C}"/>
              </a:ext>
            </a:extLst>
          </p:cNvPr>
          <p:cNvSpPr/>
          <p:nvPr/>
        </p:nvSpPr>
        <p:spPr>
          <a:xfrm rot="16200000">
            <a:off x="8684386" y="5893464"/>
            <a:ext cx="322825" cy="439133"/>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6894693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10</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p>
        </p:txBody>
      </p:sp>
      <p:sp>
        <p:nvSpPr>
          <p:cNvPr id="3" name="TextBox 9">
            <a:extLst>
              <a:ext uri="{FF2B5EF4-FFF2-40B4-BE49-F238E27FC236}">
                <a16:creationId xmlns:a16="http://schemas.microsoft.com/office/drawing/2014/main" id="{59ECA72D-9DA8-C5D5-B65F-2A97DD4FBC2A}"/>
              </a:ext>
            </a:extLst>
          </p:cNvPr>
          <p:cNvSpPr txBox="1"/>
          <p:nvPr/>
        </p:nvSpPr>
        <p:spPr>
          <a:xfrm>
            <a:off x="378356" y="1144251"/>
            <a:ext cx="11433169" cy="369332"/>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p:txBody>
      </p:sp>
      <p:cxnSp>
        <p:nvCxnSpPr>
          <p:cNvPr id="5" name="Connettore diritto 1">
            <a:extLst>
              <a:ext uri="{FF2B5EF4-FFF2-40B4-BE49-F238E27FC236}">
                <a16:creationId xmlns:a16="http://schemas.microsoft.com/office/drawing/2014/main" id="{D473AB32-4DE4-A01D-49F8-61D5ADC0663D}"/>
              </a:ext>
            </a:extLst>
          </p:cNvPr>
          <p:cNvCxnSpPr>
            <a:cxnSpLocks/>
          </p:cNvCxnSpPr>
          <p:nvPr/>
        </p:nvCxnSpPr>
        <p:spPr>
          <a:xfrm>
            <a:off x="0" y="1578793"/>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5" name="Picture 7" descr="A diagram of a mathematical equation&#10;&#10;Description automatically generated with medium confidence">
            <a:extLst>
              <a:ext uri="{FF2B5EF4-FFF2-40B4-BE49-F238E27FC236}">
                <a16:creationId xmlns:a16="http://schemas.microsoft.com/office/drawing/2014/main" id="{43EF08C3-D7DC-783C-1470-3416B49DD443}"/>
              </a:ext>
            </a:extLst>
          </p:cNvPr>
          <p:cNvPicPr>
            <a:picLocks noChangeAspect="1"/>
          </p:cNvPicPr>
          <p:nvPr/>
        </p:nvPicPr>
        <p:blipFill>
          <a:blip r:embed="rId2"/>
          <a:stretch>
            <a:fillRect/>
          </a:stretch>
        </p:blipFill>
        <p:spPr>
          <a:xfrm>
            <a:off x="3268688" y="2498026"/>
            <a:ext cx="5443441" cy="2617093"/>
          </a:xfrm>
          <a:prstGeom prst="rect">
            <a:avLst/>
          </a:prstGeom>
        </p:spPr>
      </p:pic>
      <mc:AlternateContent xmlns:mc="http://schemas.openxmlformats.org/markup-compatibility/2006" xmlns:a14="http://schemas.microsoft.com/office/drawing/2010/main">
        <mc:Choice Requires="a14">
          <p:sp>
            <p:nvSpPr>
              <p:cNvPr id="46" name="TextBox 10">
                <a:extLst>
                  <a:ext uri="{FF2B5EF4-FFF2-40B4-BE49-F238E27FC236}">
                    <a16:creationId xmlns:a16="http://schemas.microsoft.com/office/drawing/2014/main" id="{A70D5CFF-916E-AEA5-0D24-BC86928868F0}"/>
                  </a:ext>
                </a:extLst>
              </p:cNvPr>
              <p:cNvSpPr txBox="1"/>
              <p:nvPr/>
            </p:nvSpPr>
            <p:spPr>
              <a:xfrm>
                <a:off x="3128223" y="5133276"/>
                <a:ext cx="2862185" cy="444032"/>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𝐵</m:t>
                      </m:r>
                      <m:d>
                        <m:dPr>
                          <m:ctrlPr>
                            <a:rPr lang="en-US" sz="120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r>
                            <a:rPr lang="en-US" sz="1200" b="0" i="1" smtClean="0">
                              <a:solidFill>
                                <a:prstClr val="black"/>
                              </a:solidFill>
                              <a:latin typeface="Cambria Math" panose="02040503050406030204" pitchFamily="18" charset="0"/>
                              <a:cs typeface="Arial" panose="020B0604020202020204" pitchFamily="34" charset="0"/>
                            </a:rPr>
                            <m:t>(</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2</m:t>
                              </m:r>
                            </m:sub>
                          </m:sSub>
                          <m:r>
                            <a:rPr lang="en-US" sz="1200" b="0" i="1" smtClean="0">
                              <a:solidFill>
                                <a:prstClr val="black"/>
                              </a:solidFill>
                              <a:latin typeface="Cambria Math" panose="02040503050406030204" pitchFamily="18" charset="0"/>
                              <a:cs typeface="Arial" panose="020B0604020202020204" pitchFamily="34" charset="0"/>
                            </a:rPr>
                            <m:t>−</m:t>
                          </m:r>
                          <m:sSub>
                            <m:sSubPr>
                              <m:ctrlPr>
                                <a:rPr lang="en-US" sz="120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1</m:t>
                              </m:r>
                            </m:sub>
                          </m:sSub>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𝑠𝑖𝑛</m:t>
                          </m:r>
                          <m:r>
                            <a:rPr lang="en-US" sz="1200" b="0" i="1" smtClean="0">
                              <a:solidFill>
                                <a:prstClr val="black"/>
                              </a:solidFill>
                              <a:latin typeface="Cambria Math" panose="02040503050406030204" pitchFamily="18" charset="0"/>
                              <a:cs typeface="Arial" panose="020B0604020202020204" pitchFamily="34" charset="0"/>
                            </a:rPr>
                            <m:t>𝛼</m:t>
                          </m:r>
                        </m:num>
                        <m:den>
                          <m:r>
                            <a:rPr lang="en-US" sz="1200" b="0" i="1" smtClean="0">
                              <a:solidFill>
                                <a:prstClr val="black"/>
                              </a:solidFill>
                              <a:latin typeface="Cambria Math" panose="02040503050406030204" pitchFamily="18" charset="0"/>
                              <a:cs typeface="Arial" panose="020B0604020202020204" pitchFamily="34" charset="0"/>
                            </a:rPr>
                            <m:t>𝜋</m:t>
                          </m:r>
                        </m:den>
                      </m:f>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46" name="TextBox 10">
                <a:extLst>
                  <a:ext uri="{FF2B5EF4-FFF2-40B4-BE49-F238E27FC236}">
                    <a16:creationId xmlns:a16="http://schemas.microsoft.com/office/drawing/2014/main" id="{A70D5CFF-916E-AEA5-0D24-BC86928868F0}"/>
                  </a:ext>
                </a:extLst>
              </p:cNvPr>
              <p:cNvSpPr txBox="1">
                <a:spLocks noRot="1" noChangeAspect="1" noMove="1" noResize="1" noEditPoints="1" noAdjustHandles="1" noChangeArrowheads="1" noChangeShapeType="1" noTextEdit="1"/>
              </p:cNvSpPr>
              <p:nvPr/>
            </p:nvSpPr>
            <p:spPr>
              <a:xfrm>
                <a:off x="3128223" y="5133276"/>
                <a:ext cx="2862185" cy="44403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7" name="TextBox 11">
                <a:extLst>
                  <a:ext uri="{FF2B5EF4-FFF2-40B4-BE49-F238E27FC236}">
                    <a16:creationId xmlns:a16="http://schemas.microsoft.com/office/drawing/2014/main" id="{9ADC720F-A776-9955-0FF0-7EF4F9395FBF}"/>
                  </a:ext>
                </a:extLst>
              </p:cNvPr>
              <p:cNvSpPr txBox="1"/>
              <p:nvPr/>
            </p:nvSpPr>
            <p:spPr>
              <a:xfrm>
                <a:off x="6053158" y="5088147"/>
                <a:ext cx="2862186" cy="507318"/>
              </a:xfrm>
              <a:prstGeom prst="rect">
                <a:avLst/>
              </a:prstGeom>
              <a:noFill/>
            </p:spPr>
            <p:txBody>
              <a:bodyPr wrap="square">
                <a:spAutoFit/>
              </a:bodyPr>
              <a:lstStyle/>
              <a:p>
                <a:pPr algn="just">
                  <a:defRPr/>
                </a:pPr>
                <a14:m>
                  <m:oMathPara xmlns:m="http://schemas.openxmlformats.org/officeDocument/2006/math">
                    <m:oMathParaPr>
                      <m:jc m:val="centerGroup"/>
                    </m:oMathParaPr>
                    <m:oMath xmlns:m="http://schemas.openxmlformats.org/officeDocument/2006/math">
                      <m:r>
                        <a:rPr lang="en-US" sz="1200" b="0" i="1" smtClean="0">
                          <a:solidFill>
                            <a:prstClr val="black"/>
                          </a:solidFill>
                          <a:latin typeface="Cambria Math" panose="02040503050406030204" pitchFamily="18" charset="0"/>
                          <a:cs typeface="Arial" panose="020B0604020202020204" pitchFamily="34" charset="0"/>
                        </a:rPr>
                        <m:t>𝐺</m:t>
                      </m:r>
                      <m:d>
                        <m:dPr>
                          <m:ctrlPr>
                            <a:rPr lang="en-US" sz="1200" b="0" i="1" smtClean="0">
                              <a:solidFill>
                                <a:prstClr val="black"/>
                              </a:solidFill>
                              <a:latin typeface="Cambria Math" panose="02040503050406030204" pitchFamily="18" charset="0"/>
                              <a:cs typeface="Arial" panose="020B0604020202020204" pitchFamily="34" charset="0"/>
                            </a:rPr>
                          </m:ctrlPr>
                        </m:dPr>
                        <m:e>
                          <m:r>
                            <a:rPr lang="en-US" sz="1200" b="0" i="1" smtClean="0">
                              <a:solidFill>
                                <a:prstClr val="black"/>
                              </a:solidFill>
                              <a:latin typeface="Cambria Math" panose="02040503050406030204" pitchFamily="18" charset="0"/>
                              <a:cs typeface="Arial" panose="020B0604020202020204" pitchFamily="34" charset="0"/>
                            </a:rPr>
                            <m:t>𝑤</m:t>
                          </m:r>
                          <m:r>
                            <a:rPr lang="en-US" sz="1200" b="0" i="1" smtClean="0">
                              <a:solidFill>
                                <a:prstClr val="black"/>
                              </a:solidFill>
                              <a:latin typeface="Cambria Math" panose="02040503050406030204" pitchFamily="18" charset="0"/>
                              <a:cs typeface="Arial" panose="020B0604020202020204" pitchFamily="34" charset="0"/>
                            </a:rPr>
                            <m:t>,</m:t>
                          </m:r>
                          <m:r>
                            <a:rPr lang="en-US" sz="1200" b="0" i="1" smtClean="0">
                              <a:solidFill>
                                <a:prstClr val="black"/>
                              </a:solidFill>
                              <a:latin typeface="Cambria Math" panose="02040503050406030204" pitchFamily="18" charset="0"/>
                              <a:cs typeface="Arial" panose="020B0604020202020204" pitchFamily="34" charset="0"/>
                            </a:rPr>
                            <m:t>𝐽</m:t>
                          </m:r>
                        </m:e>
                      </m:d>
                      <m:r>
                        <a:rPr lang="en-US" sz="1200" b="0" i="1" smtClean="0">
                          <a:solidFill>
                            <a:prstClr val="black"/>
                          </a:solidFill>
                          <a:latin typeface="Cambria Math" panose="02040503050406030204" pitchFamily="18" charset="0"/>
                          <a:cs typeface="Arial" panose="020B0604020202020204" pitchFamily="34" charset="0"/>
                        </a:rPr>
                        <m:t>=</m:t>
                      </m:r>
                      <m:f>
                        <m:fPr>
                          <m:ctrlPr>
                            <a:rPr lang="en-US" sz="1200" b="0" i="1" smtClean="0">
                              <a:solidFill>
                                <a:prstClr val="black"/>
                              </a:solidFill>
                              <a:latin typeface="Cambria Math" panose="02040503050406030204" pitchFamily="18" charset="0"/>
                              <a:cs typeface="Arial" panose="020B0604020202020204" pitchFamily="34" charset="0"/>
                            </a:rPr>
                          </m:ctrlPr>
                        </m:fPr>
                        <m:num>
                          <m:r>
                            <a:rPr lang="en-US" sz="1200" b="0" i="1" smtClean="0">
                              <a:solidFill>
                                <a:prstClr val="black"/>
                              </a:solidFill>
                              <a:latin typeface="Cambria Math" panose="02040503050406030204" pitchFamily="18" charset="0"/>
                              <a:cs typeface="Arial" panose="020B0604020202020204" pitchFamily="34" charset="0"/>
                            </a:rPr>
                            <m:t>2</m:t>
                          </m:r>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𝜇</m:t>
                              </m:r>
                            </m:e>
                            <m:sub>
                              <m:r>
                                <a:rPr lang="en-US" sz="1200" b="0" i="1" smtClean="0">
                                  <a:solidFill>
                                    <a:prstClr val="black"/>
                                  </a:solidFill>
                                  <a:latin typeface="Cambria Math" panose="02040503050406030204" pitchFamily="18" charset="0"/>
                                  <a:cs typeface="Arial" panose="020B0604020202020204" pitchFamily="34" charset="0"/>
                                </a:rPr>
                                <m:t>0</m:t>
                              </m:r>
                            </m:sub>
                          </m:sSub>
                          <m:r>
                            <a:rPr lang="en-US" sz="1200" b="0" i="1" smtClean="0">
                              <a:solidFill>
                                <a:prstClr val="black"/>
                              </a:solidFill>
                              <a:latin typeface="Cambria Math" panose="02040503050406030204" pitchFamily="18" charset="0"/>
                              <a:cs typeface="Arial" panose="020B0604020202020204" pitchFamily="34" charset="0"/>
                            </a:rPr>
                            <m:t>𝐽</m:t>
                          </m:r>
                        </m:num>
                        <m:den>
                          <m:r>
                            <a:rPr lang="en-US" sz="1200" b="0" i="1" smtClean="0">
                              <a:solidFill>
                                <a:prstClr val="black"/>
                              </a:solidFill>
                              <a:latin typeface="Cambria Math" panose="02040503050406030204" pitchFamily="18" charset="0"/>
                              <a:cs typeface="Arial" panose="020B0604020202020204" pitchFamily="34" charset="0"/>
                            </a:rPr>
                            <m:t>𝜋</m:t>
                          </m:r>
                        </m:den>
                      </m:f>
                      <m:func>
                        <m:funcPr>
                          <m:ctrlPr>
                            <a:rPr lang="en-US" sz="1200" b="0" i="1" smtClean="0">
                              <a:solidFill>
                                <a:prstClr val="black"/>
                              </a:solidFill>
                              <a:latin typeface="Cambria Math" panose="02040503050406030204" pitchFamily="18" charset="0"/>
                              <a:cs typeface="Arial" panose="020B0604020202020204" pitchFamily="34" charset="0"/>
                            </a:rPr>
                          </m:ctrlPr>
                        </m:funcPr>
                        <m:fName>
                          <m:r>
                            <m:rPr>
                              <m:sty m:val="p"/>
                            </m:rPr>
                            <a:rPr lang="en-US" sz="1200" b="0" i="0" smtClean="0">
                              <a:solidFill>
                                <a:prstClr val="black"/>
                              </a:solidFill>
                              <a:latin typeface="Cambria Math" panose="02040503050406030204" pitchFamily="18" charset="0"/>
                              <a:cs typeface="Arial" panose="020B0604020202020204" pitchFamily="34" charset="0"/>
                            </a:rPr>
                            <m:t>ln</m:t>
                          </m:r>
                        </m:fName>
                        <m:e>
                          <m:d>
                            <m:dPr>
                              <m:ctrlPr>
                                <a:rPr lang="en-US" sz="1200" b="0" i="1" smtClean="0">
                                  <a:solidFill>
                                    <a:prstClr val="black"/>
                                  </a:solidFill>
                                  <a:latin typeface="Cambria Math" panose="02040503050406030204" pitchFamily="18" charset="0"/>
                                  <a:cs typeface="Arial" panose="020B0604020202020204" pitchFamily="34" charset="0"/>
                                </a:rPr>
                              </m:ctrlPr>
                            </m:dPr>
                            <m:e>
                              <m:f>
                                <m:fPr>
                                  <m:ctrlPr>
                                    <a:rPr lang="en-US" sz="1200" b="0" i="1" smtClean="0">
                                      <a:solidFill>
                                        <a:prstClr val="black"/>
                                      </a:solidFill>
                                      <a:latin typeface="Cambria Math" panose="02040503050406030204" pitchFamily="18" charset="0"/>
                                      <a:cs typeface="Arial" panose="020B0604020202020204" pitchFamily="34" charset="0"/>
                                    </a:rPr>
                                  </m:ctrlPr>
                                </m:fPr>
                                <m:num>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2</m:t>
                                      </m:r>
                                    </m:sub>
                                  </m:sSub>
                                </m:num>
                                <m:den>
                                  <m:sSub>
                                    <m:sSubPr>
                                      <m:ctrlPr>
                                        <a:rPr lang="en-US" sz="1200" b="0" i="1" smtClean="0">
                                          <a:solidFill>
                                            <a:prstClr val="black"/>
                                          </a:solidFill>
                                          <a:latin typeface="Cambria Math" panose="02040503050406030204" pitchFamily="18" charset="0"/>
                                          <a:cs typeface="Arial" panose="020B0604020202020204" pitchFamily="34" charset="0"/>
                                        </a:rPr>
                                      </m:ctrlPr>
                                    </m:sSubPr>
                                    <m:e>
                                      <m:r>
                                        <a:rPr lang="en-US" sz="1200" b="0" i="1" smtClean="0">
                                          <a:solidFill>
                                            <a:prstClr val="black"/>
                                          </a:solidFill>
                                          <a:latin typeface="Cambria Math" panose="02040503050406030204" pitchFamily="18" charset="0"/>
                                          <a:cs typeface="Arial" panose="020B0604020202020204" pitchFamily="34" charset="0"/>
                                        </a:rPr>
                                        <m:t>𝑎</m:t>
                                      </m:r>
                                    </m:e>
                                    <m:sub>
                                      <m:r>
                                        <a:rPr lang="en-US" sz="1200" b="0" i="1" smtClean="0">
                                          <a:solidFill>
                                            <a:prstClr val="black"/>
                                          </a:solidFill>
                                          <a:latin typeface="Cambria Math" panose="02040503050406030204" pitchFamily="18" charset="0"/>
                                          <a:cs typeface="Arial" panose="020B0604020202020204" pitchFamily="34" charset="0"/>
                                        </a:rPr>
                                        <m:t>1</m:t>
                                      </m:r>
                                    </m:sub>
                                  </m:sSub>
                                </m:den>
                              </m:f>
                            </m:e>
                          </m:d>
                        </m:e>
                      </m:func>
                      <m:r>
                        <m:rPr>
                          <m:sty m:val="p"/>
                        </m:rPr>
                        <a:rPr lang="en-US" sz="1200" b="0" i="0" smtClean="0">
                          <a:solidFill>
                            <a:prstClr val="black"/>
                          </a:solidFill>
                          <a:latin typeface="Cambria Math" panose="02040503050406030204" pitchFamily="18" charset="0"/>
                          <a:cs typeface="Arial" panose="020B0604020202020204" pitchFamily="34" charset="0"/>
                        </a:rPr>
                        <m:t>sin</m:t>
                      </m:r>
                      <m:r>
                        <a:rPr lang="en-US" sz="1200" b="0" i="1" smtClean="0">
                          <a:solidFill>
                            <a:prstClr val="black"/>
                          </a:solidFill>
                          <a:latin typeface="Cambria Math" panose="02040503050406030204" pitchFamily="18" charset="0"/>
                          <a:cs typeface="Arial" panose="020B0604020202020204" pitchFamily="34" charset="0"/>
                        </a:rPr>
                        <m:t>⁡(2</m:t>
                      </m:r>
                      <m:r>
                        <a:rPr lang="en-US" sz="1200" b="0" i="1" smtClean="0">
                          <a:solidFill>
                            <a:prstClr val="black"/>
                          </a:solidFill>
                          <a:latin typeface="Cambria Math" panose="02040503050406030204" pitchFamily="18" charset="0"/>
                          <a:cs typeface="Arial" panose="020B0604020202020204" pitchFamily="34" charset="0"/>
                        </a:rPr>
                        <m:t>𝛼</m:t>
                      </m:r>
                      <m:r>
                        <a:rPr lang="en-US" sz="1200" b="0" i="1" smtClean="0">
                          <a:solidFill>
                            <a:prstClr val="black"/>
                          </a:solidFill>
                          <a:latin typeface="Cambria Math" panose="02040503050406030204" pitchFamily="18" charset="0"/>
                          <a:cs typeface="Arial" panose="020B0604020202020204" pitchFamily="34" charset="0"/>
                        </a:rPr>
                        <m:t>)</m:t>
                      </m:r>
                    </m:oMath>
                  </m:oMathPara>
                </a14:m>
                <a:endParaRPr lang="en-GB" sz="1200" i="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47" name="TextBox 11">
                <a:extLst>
                  <a:ext uri="{FF2B5EF4-FFF2-40B4-BE49-F238E27FC236}">
                    <a16:creationId xmlns:a16="http://schemas.microsoft.com/office/drawing/2014/main" id="{9ADC720F-A776-9955-0FF0-7EF4F9395FBF}"/>
                  </a:ext>
                </a:extLst>
              </p:cNvPr>
              <p:cNvSpPr txBox="1">
                <a:spLocks noRot="1" noChangeAspect="1" noMove="1" noResize="1" noEditPoints="1" noAdjustHandles="1" noChangeArrowheads="1" noChangeShapeType="1" noTextEdit="1"/>
              </p:cNvSpPr>
              <p:nvPr/>
            </p:nvSpPr>
            <p:spPr>
              <a:xfrm>
                <a:off x="6053158" y="5088147"/>
                <a:ext cx="2862186" cy="507318"/>
              </a:xfrm>
              <a:prstGeom prst="rect">
                <a:avLst/>
              </a:prstGeom>
              <a:blipFill>
                <a:blip r:embed="rId4"/>
                <a:stretch>
                  <a:fillRect/>
                </a:stretch>
              </a:blipFill>
            </p:spPr>
            <p:txBody>
              <a:bodyPr/>
              <a:lstStyle/>
              <a:p>
                <a:r>
                  <a:rPr lang="en-GB">
                    <a:noFill/>
                  </a:rPr>
                  <a:t> </a:t>
                </a:r>
              </a:p>
            </p:txBody>
          </p:sp>
        </mc:Fallback>
      </mc:AlternateContent>
      <p:sp>
        <p:nvSpPr>
          <p:cNvPr id="48" name="TextBox 15">
            <a:extLst>
              <a:ext uri="{FF2B5EF4-FFF2-40B4-BE49-F238E27FC236}">
                <a16:creationId xmlns:a16="http://schemas.microsoft.com/office/drawing/2014/main" id="{C33BD3F2-71ED-A3AB-C26E-7F3A15EB3242}"/>
              </a:ext>
            </a:extLst>
          </p:cNvPr>
          <p:cNvSpPr txBox="1"/>
          <p:nvPr/>
        </p:nvSpPr>
        <p:spPr>
          <a:xfrm>
            <a:off x="4077006" y="2149303"/>
            <a:ext cx="790860" cy="369332"/>
          </a:xfrm>
          <a:prstGeom prst="rect">
            <a:avLst/>
          </a:prstGeom>
          <a:noFill/>
        </p:spPr>
        <p:txBody>
          <a:bodyPr wrap="square">
            <a:spAutoFit/>
          </a:bodyPr>
          <a:lstStyle/>
          <a:p>
            <a:r>
              <a:rPr lang="en-GB" dirty="0">
                <a:solidFill>
                  <a:srgbClr val="00B0F0"/>
                </a:solidFill>
                <a:latin typeface="Calibri" panose="020F0502020204030204" pitchFamily="34" charset="0"/>
                <a:ea typeface="Calibri" panose="020F0502020204030204" pitchFamily="34" charset="0"/>
                <a:cs typeface="Calibri" panose="020F0502020204030204" pitchFamily="34" charset="0"/>
              </a:rPr>
              <a:t>Dipole</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49" name="TextBox 16">
            <a:extLst>
              <a:ext uri="{FF2B5EF4-FFF2-40B4-BE49-F238E27FC236}">
                <a16:creationId xmlns:a16="http://schemas.microsoft.com/office/drawing/2014/main" id="{AFD8ABE2-54DB-C259-167C-70679FC3E88B}"/>
              </a:ext>
            </a:extLst>
          </p:cNvPr>
          <p:cNvSpPr txBox="1"/>
          <p:nvPr/>
        </p:nvSpPr>
        <p:spPr>
          <a:xfrm>
            <a:off x="6586469" y="2125443"/>
            <a:ext cx="1307181" cy="369332"/>
          </a:xfrm>
          <a:prstGeom prst="rect">
            <a:avLst/>
          </a:prstGeom>
          <a:noFill/>
        </p:spPr>
        <p:txBody>
          <a:bodyPr wrap="square">
            <a:spAutoFit/>
          </a:bodyPr>
          <a:lstStyle/>
          <a:p>
            <a:r>
              <a:rPr lang="en-GB" dirty="0">
                <a:solidFill>
                  <a:srgbClr val="00B0F0"/>
                </a:solidFill>
                <a:latin typeface="Calibri" panose="020F0502020204030204" pitchFamily="34" charset="0"/>
                <a:ea typeface="Calibri" panose="020F0502020204030204" pitchFamily="34" charset="0"/>
                <a:cs typeface="Calibri" panose="020F0502020204030204" pitchFamily="34" charset="0"/>
              </a:rPr>
              <a:t>Quadrupole</a:t>
            </a:r>
            <a:endParaRPr lang="en-GB"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0" name="TextBox 22">
                <a:extLst>
                  <a:ext uri="{FF2B5EF4-FFF2-40B4-BE49-F238E27FC236}">
                    <a16:creationId xmlns:a16="http://schemas.microsoft.com/office/drawing/2014/main" id="{42B31A2E-223E-1D5E-AA40-4C6F3F04FE85}"/>
                  </a:ext>
                </a:extLst>
              </p:cNvPr>
              <p:cNvSpPr txBox="1"/>
              <p:nvPr/>
            </p:nvSpPr>
            <p:spPr>
              <a:xfrm>
                <a:off x="5306277" y="5571412"/>
                <a:ext cx="1762572" cy="276999"/>
              </a:xfrm>
              <a:prstGeom prst="rect">
                <a:avLst/>
              </a:prstGeom>
              <a:noFill/>
            </p:spPr>
            <p:txBody>
              <a:bodyPr wrap="square">
                <a:spAutoFit/>
              </a:bodyPr>
              <a:lstStyle/>
              <a:p>
                <a:pPr algn="just">
                  <a:defRPr/>
                </a:pPr>
                <a:r>
                  <a:rPr lang="en-US" sz="1200" b="0"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en-US" sz="1200" b="0" i="0"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𝑐𝑜𝑖𝑙</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𝑤𝑖𝑑𝑡h</m:t>
                    </m:r>
                    <m:r>
                      <a:rPr lang="en-US" sz="1200" b="0" i="1" smtClean="0">
                        <a:solidFill>
                          <a:prstClr val="black"/>
                        </a:solidFill>
                        <a:highlight>
                          <a:srgbClr val="FFFFFF"/>
                        </a:highlight>
                        <a:latin typeface="Cambria Math" panose="02040503050406030204" pitchFamily="18" charset="0"/>
                        <a:cs typeface="Arial" panose="020B0604020202020204" pitchFamily="34" charset="0"/>
                      </a:rPr>
                      <m:t> )</m:t>
                    </m:r>
                  </m:oMath>
                </a14:m>
                <a:endParaRPr lang="en-GB" sz="1200" i="1" dirty="0">
                  <a:solidFill>
                    <a:prstClr val="black"/>
                  </a:solidFill>
                  <a:highlight>
                    <a:srgbClr val="FFFFFF"/>
                  </a:highlight>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0" name="TextBox 22">
                <a:extLst>
                  <a:ext uri="{FF2B5EF4-FFF2-40B4-BE49-F238E27FC236}">
                    <a16:creationId xmlns:a16="http://schemas.microsoft.com/office/drawing/2014/main" id="{42B31A2E-223E-1D5E-AA40-4C6F3F04FE85}"/>
                  </a:ext>
                </a:extLst>
              </p:cNvPr>
              <p:cNvSpPr txBox="1">
                <a:spLocks noRot="1" noChangeAspect="1" noMove="1" noResize="1" noEditPoints="1" noAdjustHandles="1" noChangeArrowheads="1" noChangeShapeType="1" noTextEdit="1"/>
              </p:cNvSpPr>
              <p:nvPr/>
            </p:nvSpPr>
            <p:spPr>
              <a:xfrm>
                <a:off x="5306277" y="5571412"/>
                <a:ext cx="1762572" cy="276999"/>
              </a:xfrm>
              <a:prstGeom prst="rect">
                <a:avLst/>
              </a:prstGeom>
              <a:blipFill>
                <a:blip r:embed="rId5"/>
                <a:stretch>
                  <a:fillRect t="-2222" b="-1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CasellaDiTesto 17">
                <a:extLst>
                  <a:ext uri="{FF2B5EF4-FFF2-40B4-BE49-F238E27FC236}">
                    <a16:creationId xmlns:a16="http://schemas.microsoft.com/office/drawing/2014/main" id="{6170FFEB-D7D6-09EB-094A-FF066580AD81}"/>
                  </a:ext>
                </a:extLst>
              </p:cNvPr>
              <p:cNvSpPr txBox="1"/>
              <p:nvPr/>
            </p:nvSpPr>
            <p:spPr>
              <a:xfrm>
                <a:off x="3534620" y="1761968"/>
                <a:ext cx="6094948" cy="369332"/>
              </a:xfrm>
              <a:prstGeom prst="rect">
                <a:avLst/>
              </a:prstGeom>
              <a:noFill/>
            </p:spPr>
            <p:txBody>
              <a:bodyPr wrap="square">
                <a:spAutoFit/>
              </a:bodyPr>
              <a:lstStyle/>
              <a:p>
                <a:pPr>
                  <a:buClr>
                    <a:srgbClr val="FF0000"/>
                  </a:buClr>
                </a:pPr>
                <a:r>
                  <a:rPr lang="en-GB" sz="1800" dirty="0">
                    <a:latin typeface="Calibri" panose="020F0502020204030204" pitchFamily="34" charset="0"/>
                    <a:ea typeface="Calibri" panose="020F0502020204030204" pitchFamily="34" charset="0"/>
                    <a:cs typeface="Calibri" panose="020F0502020204030204" pitchFamily="34" charset="0"/>
                  </a:rPr>
                  <a:t>(</a:t>
                </a:r>
                <a14:m>
                  <m:oMath xmlns:m="http://schemas.openxmlformats.org/officeDocument/2006/math">
                    <m:r>
                      <a:rPr lang="it-IT" sz="1800" i="1">
                        <a:latin typeface="Cambria Math" panose="02040503050406030204" pitchFamily="18" charset="0"/>
                      </a:rPr>
                      <m:t>𝛼</m:t>
                    </m:r>
                  </m:oMath>
                </a14:m>
                <a:r>
                  <a:rPr lang="en-GB" sz="1800" dirty="0">
                    <a:latin typeface="Calibri" panose="020F0502020204030204" pitchFamily="34" charset="0"/>
                    <a:ea typeface="Calibri" panose="020F0502020204030204" pitchFamily="34" charset="0"/>
                    <a:cs typeface="Calibri" panose="020F0502020204030204" pitchFamily="34" charset="0"/>
                  </a:rPr>
                  <a:t> is 60° for the dipole and 30° for the quadrupole)</a:t>
                </a:r>
              </a:p>
            </p:txBody>
          </p:sp>
        </mc:Choice>
        <mc:Fallback xmlns="">
          <p:sp>
            <p:nvSpPr>
              <p:cNvPr id="51" name="CasellaDiTesto 17">
                <a:extLst>
                  <a:ext uri="{FF2B5EF4-FFF2-40B4-BE49-F238E27FC236}">
                    <a16:creationId xmlns:a16="http://schemas.microsoft.com/office/drawing/2014/main" id="{6170FFEB-D7D6-09EB-094A-FF066580AD81}"/>
                  </a:ext>
                </a:extLst>
              </p:cNvPr>
              <p:cNvSpPr txBox="1">
                <a:spLocks noRot="1" noChangeAspect="1" noMove="1" noResize="1" noEditPoints="1" noAdjustHandles="1" noChangeArrowheads="1" noChangeShapeType="1" noTextEdit="1"/>
              </p:cNvSpPr>
              <p:nvPr/>
            </p:nvSpPr>
            <p:spPr>
              <a:xfrm>
                <a:off x="3534620" y="1761968"/>
                <a:ext cx="6094948" cy="369332"/>
              </a:xfrm>
              <a:prstGeom prst="rect">
                <a:avLst/>
              </a:prstGeom>
              <a:blipFill>
                <a:blip r:embed="rId6"/>
                <a:stretch>
                  <a:fillRect l="-900" t="-8197" b="-24590"/>
                </a:stretch>
              </a:blipFill>
            </p:spPr>
            <p:txBody>
              <a:bodyPr/>
              <a:lstStyle/>
              <a:p>
                <a:r>
                  <a:rPr lang="en-GB">
                    <a:noFill/>
                  </a:rPr>
                  <a:t> </a:t>
                </a:r>
              </a:p>
            </p:txBody>
          </p:sp>
        </mc:Fallback>
      </mc:AlternateContent>
    </p:spTree>
    <p:extLst>
      <p:ext uri="{BB962C8B-B14F-4D97-AF65-F5344CB8AC3E}">
        <p14:creationId xmlns:p14="http://schemas.microsoft.com/office/powerpoint/2010/main" val="427442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11</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p>
        </p:txBody>
      </p:sp>
      <p:sp>
        <p:nvSpPr>
          <p:cNvPr id="3" name="TextBox 9">
            <a:extLst>
              <a:ext uri="{FF2B5EF4-FFF2-40B4-BE49-F238E27FC236}">
                <a16:creationId xmlns:a16="http://schemas.microsoft.com/office/drawing/2014/main" id="{59ECA72D-9DA8-C5D5-B65F-2A97DD4FBC2A}"/>
              </a:ext>
            </a:extLst>
          </p:cNvPr>
          <p:cNvSpPr txBox="1"/>
          <p:nvPr/>
        </p:nvSpPr>
        <p:spPr>
          <a:xfrm>
            <a:off x="378356" y="1144251"/>
            <a:ext cx="11433169" cy="1077218"/>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Connettore diritto 1">
            <a:extLst>
              <a:ext uri="{FF2B5EF4-FFF2-40B4-BE49-F238E27FC236}">
                <a16:creationId xmlns:a16="http://schemas.microsoft.com/office/drawing/2014/main" id="{D473AB32-4DE4-A01D-49F8-61D5ADC0663D}"/>
              </a:ext>
            </a:extLst>
          </p:cNvPr>
          <p:cNvCxnSpPr>
            <a:cxnSpLocks/>
          </p:cNvCxnSpPr>
          <p:nvPr/>
        </p:nvCxnSpPr>
        <p:spPr>
          <a:xfrm>
            <a:off x="0" y="2210320"/>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8">
                <a:extLst>
                  <a:ext uri="{FF2B5EF4-FFF2-40B4-BE49-F238E27FC236}">
                    <a16:creationId xmlns:a16="http://schemas.microsoft.com/office/drawing/2014/main" id="{E3844B7A-23CE-8BF4-BB58-DE25D136E62B}"/>
                  </a:ext>
                </a:extLst>
              </p:cNvPr>
              <p:cNvSpPr txBox="1"/>
              <p:nvPr/>
            </p:nvSpPr>
            <p:spPr>
              <a:xfrm>
                <a:off x="7765870" y="2330471"/>
                <a:ext cx="3942471" cy="1054135"/>
              </a:xfrm>
              <a:prstGeom prst="rect">
                <a:avLst/>
              </a:prstGeom>
              <a:noFill/>
            </p:spPr>
            <p:txBody>
              <a:bodyPr wrap="square">
                <a:spAutoFit/>
              </a:bodyPr>
              <a:lstStyle/>
              <a:p>
                <a:pPr algn="ctr">
                  <a:buClr>
                    <a:srgbClr val="FF0000"/>
                  </a:buClr>
                </a:pPr>
                <a:r>
                  <a:rPr lang="en-US" b="0" dirty="0">
                    <a:ea typeface="Calibri" panose="020F0502020204030204" pitchFamily="34" charset="0"/>
                    <a:cs typeface="Calibri" panose="020F0502020204030204" pitchFamily="34" charset="0"/>
                  </a:rPr>
                  <a:t>Total cost of the magnet = 400 </a:t>
                </a:r>
                <a:r>
                  <a:rPr lang="en-US" b="0" dirty="0" err="1">
                    <a:ea typeface="Calibri" panose="020F0502020204030204" pitchFamily="34" charset="0"/>
                    <a:cs typeface="Calibri" panose="020F0502020204030204" pitchFamily="34" charset="0"/>
                  </a:rPr>
                  <a:t>kEUR</a:t>
                </a:r>
                <a:r>
                  <a:rPr lang="en-US" b="0" dirty="0">
                    <a:ea typeface="Calibri" panose="020F0502020204030204" pitchFamily="34" charset="0"/>
                    <a:cs typeface="Calibri" panose="020F0502020204030204" pitchFamily="34" charset="0"/>
                  </a:rPr>
                  <a:t>/m (</a:t>
                </a:r>
                <a:r>
                  <a:rPr lang="en-US" dirty="0">
                    <a:ea typeface="Calibri" panose="020F0502020204030204" pitchFamily="34" charset="0"/>
                    <a:cs typeface="Calibri" panose="020F0502020204030204" pitchFamily="34" charset="0"/>
                  </a:rPr>
                  <a:t>FCC-hh</a:t>
                </a:r>
                <a:r>
                  <a:rPr lang="en-US" i="1" dirty="0">
                    <a:ea typeface="Calibri" panose="020F0502020204030204" pitchFamily="34" charset="0"/>
                    <a:cs typeface="Calibri" panose="020F0502020204030204" pitchFamily="34" charset="0"/>
                  </a:rPr>
                  <a:t> </a:t>
                </a:r>
                <a14:m>
                  <m:oMath xmlns:m="http://schemas.openxmlformats.org/officeDocument/2006/math">
                    <m:r>
                      <a:rPr lang="en-US" dirty="0">
                        <a:latin typeface="Cambria Math" panose="02040503050406030204" pitchFamily="18" charset="0"/>
                      </a:rPr>
                      <m:t>175 </m:t>
                    </m:r>
                    <m:r>
                      <m:rPr>
                        <m:nor/>
                      </m:rPr>
                      <a:rPr lang="en-US" dirty="0">
                        <a:ea typeface="Calibri" panose="020F0502020204030204" pitchFamily="34" charset="0"/>
                        <a:cs typeface="Calibri" panose="020F0502020204030204" pitchFamily="34" charset="0"/>
                      </a:rPr>
                      <m:t>k</m:t>
                    </m:r>
                    <m:r>
                      <m:rPr>
                        <m:nor/>
                      </m:rPr>
                      <a:rPr lang="it-IT" dirty="0">
                        <a:ea typeface="Calibri" panose="020F0502020204030204" pitchFamily="34" charset="0"/>
                        <a:cs typeface="Calibri" panose="020F0502020204030204" pitchFamily="34" charset="0"/>
                      </a:rPr>
                      <m:t>EUR</m:t>
                    </m:r>
                    <m:r>
                      <m:rPr>
                        <m:nor/>
                      </m:rPr>
                      <a:rPr lang="en-US" dirty="0">
                        <a:ea typeface="Calibri" panose="020F0502020204030204" pitchFamily="34" charset="0"/>
                        <a:cs typeface="Calibri" panose="020F0502020204030204" pitchFamily="34" charset="0"/>
                      </a:rPr>
                      <m:t>/</m:t>
                    </m:r>
                    <m:r>
                      <m:rPr>
                        <m:nor/>
                      </m:rPr>
                      <a:rPr lang="en-US" dirty="0">
                        <a:ea typeface="Calibri" panose="020F0502020204030204" pitchFamily="34" charset="0"/>
                        <a:cs typeface="Calibri" panose="020F0502020204030204" pitchFamily="34" charset="0"/>
                      </a:rPr>
                      <m:t>m</m:t>
                    </m:r>
                  </m:oMath>
                </a14:m>
                <a:r>
                  <a:rPr lang="en-US" dirty="0">
                    <a:ea typeface="Calibri" panose="020F0502020204030204" pitchFamily="34" charset="0"/>
                    <a:cs typeface="Calibri" panose="020F0502020204030204" pitchFamily="34" charset="0"/>
                  </a:rPr>
                  <a:t> [</a:t>
                </a:r>
                <a:r>
                  <a:rPr lang="en-US" dirty="0">
                    <a:ea typeface="Calibri" panose="020F0502020204030204" pitchFamily="34" charset="0"/>
                    <a:cs typeface="Calibri" panose="020F0502020204030204" pitchFamily="34" charset="0"/>
                    <a:hlinkClick r:id="rId2"/>
                  </a:rPr>
                  <a:t>ref</a:t>
                </a:r>
                <a:r>
                  <a:rPr lang="en-US" dirty="0">
                    <a:ea typeface="Calibri" panose="020F0502020204030204" pitchFamily="34" charset="0"/>
                    <a:cs typeface="Calibri" panose="020F0502020204030204" pitchFamily="34" charset="0"/>
                  </a:rPr>
                  <a:t>]</a:t>
                </a:r>
                <a:r>
                  <a:rPr lang="en-US" b="0" dirty="0">
                    <a:ea typeface="Calibri" panose="020F0502020204030204" pitchFamily="34" charset="0"/>
                    <a:cs typeface="Calibri" panose="020F0502020204030204" pitchFamily="34" charset="0"/>
                  </a:rPr>
                  <a:t>)</a:t>
                </a:r>
              </a:p>
              <a:p>
                <a:pPr algn="ctr">
                  <a:buClr>
                    <a:srgbClr val="FF0000"/>
                  </a:buClr>
                </a:pPr>
                <a:endParaRPr lang="en-US" sz="1050" b="0" dirty="0">
                  <a:ea typeface="Calibri" panose="020F0502020204030204" pitchFamily="34" charset="0"/>
                  <a:cs typeface="Calibri" panose="020F0502020204030204" pitchFamily="34" charset="0"/>
                </a:endParaRPr>
              </a:p>
              <a:p>
                <a:pPr algn="ctr">
                  <a:buClr>
                    <a:srgbClr val="FF0000"/>
                  </a:buClr>
                </a:pPr>
                <a:r>
                  <a:rPr lang="en-US" sz="1600" dirty="0">
                    <a:ea typeface="Calibri" panose="020F0502020204030204" pitchFamily="34" charset="0"/>
                    <a:cs typeface="Calibri" panose="020F0502020204030204" pitchFamily="34" charset="0"/>
                  </a:rPr>
                  <a:t>Cost of the </a:t>
                </a:r>
                <a:r>
                  <a:rPr lang="en-US" sz="1600" dirty="0" err="1">
                    <a:ea typeface="Calibri" panose="020F0502020204030204" pitchFamily="34" charset="0"/>
                    <a:cs typeface="Calibri" panose="020F0502020204030204" pitchFamily="34" charset="0"/>
                  </a:rPr>
                  <a:t>labour</a:t>
                </a:r>
                <a:r>
                  <a:rPr lang="en-US" sz="1600" dirty="0">
                    <a:ea typeface="Calibri" panose="020F0502020204030204" pitchFamily="34" charset="0"/>
                    <a:cs typeface="Calibri" panose="020F0502020204030204" pitchFamily="34" charset="0"/>
                  </a:rPr>
                  <a:t> = 20 </a:t>
                </a:r>
                <a:r>
                  <a:rPr lang="en-US" sz="1600" dirty="0" err="1">
                    <a:ea typeface="Calibri" panose="020F0502020204030204" pitchFamily="34" charset="0"/>
                    <a:cs typeface="Calibri" panose="020F0502020204030204" pitchFamily="34" charset="0"/>
                  </a:rPr>
                  <a:t>kEUR</a:t>
                </a:r>
                <a:r>
                  <a:rPr lang="en-US" sz="1600" dirty="0">
                    <a:ea typeface="Calibri" panose="020F0502020204030204" pitchFamily="34" charset="0"/>
                    <a:cs typeface="Calibri" panose="020F0502020204030204" pitchFamily="34" charset="0"/>
                  </a:rPr>
                  <a:t>/m (LHC)</a:t>
                </a:r>
                <a:endParaRPr lang="it-IT" sz="1600" dirty="0">
                  <a:ea typeface="Calibri" panose="020F0502020204030204" pitchFamily="34" charset="0"/>
                  <a:cs typeface="Calibri" panose="020F0502020204030204" pitchFamily="34" charset="0"/>
                </a:endParaRPr>
              </a:p>
            </p:txBody>
          </p:sp>
        </mc:Choice>
        <mc:Fallback xmlns="">
          <p:sp>
            <p:nvSpPr>
              <p:cNvPr id="25" name="TextBox 8">
                <a:extLst>
                  <a:ext uri="{FF2B5EF4-FFF2-40B4-BE49-F238E27FC236}">
                    <a16:creationId xmlns:a16="http://schemas.microsoft.com/office/drawing/2014/main" id="{E3844B7A-23CE-8BF4-BB58-DE25D136E62B}"/>
                  </a:ext>
                </a:extLst>
              </p:cNvPr>
              <p:cNvSpPr txBox="1">
                <a:spLocks noRot="1" noChangeAspect="1" noMove="1" noResize="1" noEditPoints="1" noAdjustHandles="1" noChangeArrowheads="1" noChangeShapeType="1" noTextEdit="1"/>
              </p:cNvSpPr>
              <p:nvPr/>
            </p:nvSpPr>
            <p:spPr>
              <a:xfrm>
                <a:off x="7765870" y="2330471"/>
                <a:ext cx="3942471" cy="1054135"/>
              </a:xfrm>
              <a:prstGeom prst="rect">
                <a:avLst/>
              </a:prstGeom>
              <a:blipFill>
                <a:blip r:embed="rId3"/>
                <a:stretch>
                  <a:fillRect t="-2890" r="-618" b="-6358"/>
                </a:stretch>
              </a:blipFill>
            </p:spPr>
            <p:txBody>
              <a:bodyPr/>
              <a:lstStyle/>
              <a:p>
                <a:r>
                  <a:rPr lang="en-GB">
                    <a:noFill/>
                  </a:rPr>
                  <a:t> </a:t>
                </a:r>
              </a:p>
            </p:txBody>
          </p:sp>
        </mc:Fallback>
      </mc:AlternateContent>
      <p:grpSp>
        <p:nvGrpSpPr>
          <p:cNvPr id="26" name="Group 87">
            <a:extLst>
              <a:ext uri="{FF2B5EF4-FFF2-40B4-BE49-F238E27FC236}">
                <a16:creationId xmlns:a16="http://schemas.microsoft.com/office/drawing/2014/main" id="{734E5F71-F4F6-CAA3-4F21-2FA0196E023C}"/>
              </a:ext>
            </a:extLst>
          </p:cNvPr>
          <p:cNvGrpSpPr>
            <a:grpSpLocks noChangeAspect="1"/>
          </p:cNvGrpSpPr>
          <p:nvPr/>
        </p:nvGrpSpPr>
        <p:grpSpPr>
          <a:xfrm>
            <a:off x="166019" y="2252438"/>
            <a:ext cx="3890940" cy="4022171"/>
            <a:chOff x="-24592" y="1979213"/>
            <a:chExt cx="4170492" cy="4311155"/>
          </a:xfrm>
          <a:effectLst/>
        </p:grpSpPr>
        <p:grpSp>
          <p:nvGrpSpPr>
            <p:cNvPr id="27" name="Group 86">
              <a:extLst>
                <a:ext uri="{FF2B5EF4-FFF2-40B4-BE49-F238E27FC236}">
                  <a16:creationId xmlns:a16="http://schemas.microsoft.com/office/drawing/2014/main" id="{F08C67A7-E542-1F6F-6F3E-DF0871822C64}"/>
                </a:ext>
              </a:extLst>
            </p:cNvPr>
            <p:cNvGrpSpPr/>
            <p:nvPr/>
          </p:nvGrpSpPr>
          <p:grpSpPr>
            <a:xfrm>
              <a:off x="31100" y="2020214"/>
              <a:ext cx="4114800" cy="4270154"/>
              <a:chOff x="31100" y="2020214"/>
              <a:chExt cx="4114800" cy="4270154"/>
            </a:xfrm>
          </p:grpSpPr>
          <p:pic>
            <p:nvPicPr>
              <p:cNvPr id="29" name="Immagine 18">
                <a:extLst>
                  <a:ext uri="{FF2B5EF4-FFF2-40B4-BE49-F238E27FC236}">
                    <a16:creationId xmlns:a16="http://schemas.microsoft.com/office/drawing/2014/main" id="{8406ECA4-B3DB-5853-3D7D-BE183989B3C1}"/>
                  </a:ext>
                </a:extLst>
              </p:cNvPr>
              <p:cNvPicPr>
                <a:picLocks noChangeAspect="1"/>
              </p:cNvPicPr>
              <p:nvPr/>
            </p:nvPicPr>
            <p:blipFill>
              <a:blip r:embed="rId4"/>
              <a:srcRect/>
              <a:stretch/>
            </p:blipFill>
            <p:spPr>
              <a:xfrm>
                <a:off x="31100" y="2020214"/>
                <a:ext cx="4114800" cy="4270154"/>
              </a:xfrm>
              <a:prstGeom prst="rect">
                <a:avLst/>
              </a:prstGeom>
              <a:ln>
                <a:solidFill>
                  <a:schemeClr val="bg2">
                    <a:lumMod val="90000"/>
                  </a:schemeClr>
                </a:solidFill>
              </a:ln>
            </p:spPr>
          </p:pic>
          <p:sp>
            <p:nvSpPr>
              <p:cNvPr id="30" name="TextBox 83">
                <a:extLst>
                  <a:ext uri="{FF2B5EF4-FFF2-40B4-BE49-F238E27FC236}">
                    <a16:creationId xmlns:a16="http://schemas.microsoft.com/office/drawing/2014/main" id="{82DA9B34-7B4C-B9EE-D466-E937B45B8D90}"/>
                  </a:ext>
                </a:extLst>
              </p:cNvPr>
              <p:cNvSpPr txBox="1"/>
              <p:nvPr/>
            </p:nvSpPr>
            <p:spPr>
              <a:xfrm>
                <a:off x="1690902" y="3954158"/>
                <a:ext cx="850707" cy="412362"/>
              </a:xfrm>
              <a:prstGeom prst="rect">
                <a:avLst/>
              </a:prstGeom>
              <a:noFill/>
            </p:spPr>
            <p:txBody>
              <a:bodyPr wrap="square">
                <a:spAutoFit/>
              </a:bodyPr>
              <a:lstStyle/>
              <a:p>
                <a:pPr algn="ctr"/>
                <a:r>
                  <a:rPr lang="en-US" sz="95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95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950" dirty="0">
                  <a:latin typeface="Calibri" panose="020F0502020204030204" pitchFamily="34" charset="0"/>
                  <a:ea typeface="Calibri" panose="020F0502020204030204" pitchFamily="34" charset="0"/>
                  <a:cs typeface="Calibri" panose="020F0502020204030204" pitchFamily="34" charset="0"/>
                </a:endParaRPr>
              </a:p>
            </p:txBody>
          </p:sp>
          <p:sp>
            <p:nvSpPr>
              <p:cNvPr id="31" name="CasellaDiTesto 41">
                <a:extLst>
                  <a:ext uri="{FF2B5EF4-FFF2-40B4-BE49-F238E27FC236}">
                    <a16:creationId xmlns:a16="http://schemas.microsoft.com/office/drawing/2014/main" id="{0018CED2-C4F9-0936-DA6B-5DF31D547B27}"/>
                  </a:ext>
                </a:extLst>
              </p:cNvPr>
              <p:cNvSpPr txBox="1"/>
              <p:nvPr/>
            </p:nvSpPr>
            <p:spPr>
              <a:xfrm>
                <a:off x="1466538" y="5302282"/>
                <a:ext cx="1224246" cy="954107"/>
              </a:xfrm>
              <a:prstGeom prst="rect">
                <a:avLst/>
              </a:prstGeom>
              <a:noFill/>
            </p:spPr>
            <p:txBody>
              <a:bodyPr wrap="none" rtlCol="0">
                <a:spAutoFit/>
              </a:bodyPr>
              <a:lstStyle/>
              <a:p>
                <a:pPr marL="285750" indent="-285750">
                  <a:buFont typeface="Wingdings" panose="05000000000000000000" pitchFamily="2" charset="2"/>
                  <a:buChar char="§"/>
                </a:pPr>
                <a:r>
                  <a:rPr lang="it-IT" sz="1400" dirty="0">
                    <a:solidFill>
                      <a:schemeClr val="bg1"/>
                    </a:solidFill>
                    <a:latin typeface="Calibri" panose="020F0502020204030204" pitchFamily="34" charset="0"/>
                    <a:ea typeface="Calibri" panose="020F0502020204030204" pitchFamily="34" charset="0"/>
                    <a:cs typeface="Calibri" panose="020F0502020204030204" pitchFamily="34" charset="0"/>
                  </a:rPr>
                  <a:t>Bore</a:t>
                </a:r>
              </a:p>
              <a:p>
                <a:pPr marL="285750" indent="-285750">
                  <a:buFont typeface="Wingdings" panose="05000000000000000000" pitchFamily="2" charset="2"/>
                  <a:buChar char="§"/>
                </a:pPr>
                <a:r>
                  <a:rPr lang="it-IT" sz="1400" dirty="0">
                    <a:solidFill>
                      <a:srgbClr val="FF3745"/>
                    </a:solidFill>
                    <a:latin typeface="Calibri" panose="020F0502020204030204" pitchFamily="34" charset="0"/>
                    <a:ea typeface="Calibri" panose="020F0502020204030204" pitchFamily="34" charset="0"/>
                    <a:cs typeface="Calibri" panose="020F0502020204030204" pitchFamily="34" charset="0"/>
                  </a:rPr>
                  <a:t>Coil</a:t>
                </a:r>
              </a:p>
              <a:p>
                <a:pPr marL="285750" indent="-285750">
                  <a:buFont typeface="Wingdings" panose="05000000000000000000" pitchFamily="2" charset="2"/>
                  <a:buChar char="§"/>
                </a:pPr>
                <a:r>
                  <a:rPr lang="it-IT" sz="14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Structures</a:t>
                </a:r>
              </a:p>
              <a:p>
                <a:pPr marL="285750" indent="-285750">
                  <a:buFont typeface="Wingdings" panose="05000000000000000000" pitchFamily="2" charset="2"/>
                  <a:buChar char="§"/>
                </a:pPr>
                <a:r>
                  <a:rPr lang="it-IT" sz="1400" dirty="0">
                    <a:solidFill>
                      <a:srgbClr val="2A43B9"/>
                    </a:solidFill>
                    <a:latin typeface="Calibri" panose="020F0502020204030204" pitchFamily="34" charset="0"/>
                    <a:ea typeface="Calibri" panose="020F0502020204030204" pitchFamily="34" charset="0"/>
                    <a:cs typeface="Calibri" panose="020F0502020204030204" pitchFamily="34" charset="0"/>
                  </a:rPr>
                  <a:t>Iron</a:t>
                </a:r>
              </a:p>
            </p:txBody>
          </p:sp>
        </p:grpSp>
        <p:sp>
          <p:nvSpPr>
            <p:cNvPr id="28" name="TextBox 85">
              <a:extLst>
                <a:ext uri="{FF2B5EF4-FFF2-40B4-BE49-F238E27FC236}">
                  <a16:creationId xmlns:a16="http://schemas.microsoft.com/office/drawing/2014/main" id="{7361B071-E4CD-06CA-A283-7502399A23E2}"/>
                </a:ext>
              </a:extLst>
            </p:cNvPr>
            <p:cNvSpPr txBox="1"/>
            <p:nvPr/>
          </p:nvSpPr>
          <p:spPr>
            <a:xfrm>
              <a:off x="-24592" y="1979213"/>
              <a:ext cx="3660278" cy="247417"/>
            </a:xfrm>
            <a:prstGeom prst="rect">
              <a:avLst/>
            </a:prstGeom>
            <a:noFill/>
          </p:spPr>
          <p:txBody>
            <a:bodyPr wrap="square">
              <a:spAutoFit/>
            </a:bodyPr>
            <a:lstStyle/>
            <a:p>
              <a:r>
                <a:rPr lang="en-GB" sz="900" i="1" dirty="0">
                  <a:latin typeface="Calibri" panose="020F0502020204030204" pitchFamily="34" charset="0"/>
                  <a:ea typeface="Calibri" panose="020F0502020204030204" pitchFamily="34" charset="0"/>
                  <a:cs typeface="Calibri" panose="020F0502020204030204" pitchFamily="34" charset="0"/>
                </a:rPr>
                <a:t>Example diagram with bore aperture set at 150 mm.</a:t>
              </a:r>
            </a:p>
          </p:txBody>
        </p:sp>
      </p:grpSp>
      <p:grpSp>
        <p:nvGrpSpPr>
          <p:cNvPr id="32" name="Group 6">
            <a:extLst>
              <a:ext uri="{FF2B5EF4-FFF2-40B4-BE49-F238E27FC236}">
                <a16:creationId xmlns:a16="http://schemas.microsoft.com/office/drawing/2014/main" id="{1CE4364F-2A1D-20A0-0334-55A7EF82B821}"/>
              </a:ext>
            </a:extLst>
          </p:cNvPr>
          <p:cNvGrpSpPr/>
          <p:nvPr/>
        </p:nvGrpSpPr>
        <p:grpSpPr>
          <a:xfrm>
            <a:off x="4495370" y="2667814"/>
            <a:ext cx="850708" cy="632643"/>
            <a:chOff x="5593012" y="2038880"/>
            <a:chExt cx="850708" cy="632643"/>
          </a:xfrm>
        </p:grpSpPr>
        <p:pic>
          <p:nvPicPr>
            <p:cNvPr id="33" name="Immagine 5" descr="Immagine che contiene cerchio, schermata, diagramma, Policromia&#10;&#10;Descrizione generata automaticamente">
              <a:extLst>
                <a:ext uri="{FF2B5EF4-FFF2-40B4-BE49-F238E27FC236}">
                  <a16:creationId xmlns:a16="http://schemas.microsoft.com/office/drawing/2014/main" id="{039E0DF8-3D93-2323-6F6C-18C26CFA4E30}"/>
                </a:ext>
              </a:extLst>
            </p:cNvPr>
            <p:cNvPicPr>
              <a:picLocks noChangeAspect="1"/>
            </p:cNvPicPr>
            <p:nvPr/>
          </p:nvPicPr>
          <p:blipFill rotWithShape="1">
            <a:blip r:embed="rId5"/>
            <a:srcRect l="14069" t="3581" r="15323" b="3457"/>
            <a:stretch/>
          </p:blipFill>
          <p:spPr>
            <a:xfrm>
              <a:off x="5689403" y="2038880"/>
              <a:ext cx="640021" cy="632643"/>
            </a:xfrm>
            <a:prstGeom prst="rect">
              <a:avLst/>
            </a:prstGeom>
            <a:ln>
              <a:solidFill>
                <a:schemeClr val="bg2">
                  <a:lumMod val="90000"/>
                </a:schemeClr>
              </a:solidFill>
            </a:ln>
          </p:spPr>
        </p:pic>
        <p:sp>
          <p:nvSpPr>
            <p:cNvPr id="34" name="TextBox 8">
              <a:extLst>
                <a:ext uri="{FF2B5EF4-FFF2-40B4-BE49-F238E27FC236}">
                  <a16:creationId xmlns:a16="http://schemas.microsoft.com/office/drawing/2014/main" id="{2E310A4A-BC23-BDE2-6820-8E68C63DB357}"/>
                </a:ext>
              </a:extLst>
            </p:cNvPr>
            <p:cNvSpPr txBox="1"/>
            <p:nvPr/>
          </p:nvSpPr>
          <p:spPr>
            <a:xfrm>
              <a:off x="5593012" y="2155146"/>
              <a:ext cx="850708" cy="400110"/>
            </a:xfrm>
            <a:prstGeom prst="rect">
              <a:avLst/>
            </a:prstGeom>
            <a:noFill/>
          </p:spPr>
          <p:txBody>
            <a:bodyPr wrap="square">
              <a:spAutoFit/>
            </a:bodyPr>
            <a:lstStyle/>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10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5" name="Group 9">
            <a:extLst>
              <a:ext uri="{FF2B5EF4-FFF2-40B4-BE49-F238E27FC236}">
                <a16:creationId xmlns:a16="http://schemas.microsoft.com/office/drawing/2014/main" id="{C6D39682-86F5-AC0E-030C-DFAEA6FBBDBF}"/>
              </a:ext>
            </a:extLst>
          </p:cNvPr>
          <p:cNvGrpSpPr/>
          <p:nvPr/>
        </p:nvGrpSpPr>
        <p:grpSpPr>
          <a:xfrm>
            <a:off x="5496092" y="2465003"/>
            <a:ext cx="1142460" cy="1133069"/>
            <a:chOff x="4298227" y="1788667"/>
            <a:chExt cx="1142460" cy="1133069"/>
          </a:xfrm>
        </p:grpSpPr>
        <p:pic>
          <p:nvPicPr>
            <p:cNvPr id="36" name="Immagine 8" descr="Immagine che contiene cerchio, schermata, Elementi grafici, testo&#10;&#10;Descrizione generata automaticamente">
              <a:extLst>
                <a:ext uri="{FF2B5EF4-FFF2-40B4-BE49-F238E27FC236}">
                  <a16:creationId xmlns:a16="http://schemas.microsoft.com/office/drawing/2014/main" id="{571710C7-564C-B939-C205-AFDE2D6F3DC6}"/>
                </a:ext>
              </a:extLst>
            </p:cNvPr>
            <p:cNvPicPr>
              <a:picLocks noChangeAspect="1"/>
            </p:cNvPicPr>
            <p:nvPr/>
          </p:nvPicPr>
          <p:blipFill rotWithShape="1">
            <a:blip r:embed="rId6"/>
            <a:srcRect l="14735" t="3334" r="14704" b="3457"/>
            <a:stretch/>
          </p:blipFill>
          <p:spPr>
            <a:xfrm>
              <a:off x="4298227" y="1788667"/>
              <a:ext cx="1142460" cy="1133069"/>
            </a:xfrm>
            <a:prstGeom prst="rect">
              <a:avLst/>
            </a:prstGeom>
            <a:ln>
              <a:solidFill>
                <a:schemeClr val="bg2">
                  <a:lumMod val="90000"/>
                </a:schemeClr>
              </a:solidFill>
            </a:ln>
          </p:spPr>
        </p:pic>
        <p:sp>
          <p:nvSpPr>
            <p:cNvPr id="37" name="TextBox 11">
              <a:extLst>
                <a:ext uri="{FF2B5EF4-FFF2-40B4-BE49-F238E27FC236}">
                  <a16:creationId xmlns:a16="http://schemas.microsoft.com/office/drawing/2014/main" id="{835ECD75-A995-98AF-F4C3-40407CF5CAF3}"/>
                </a:ext>
              </a:extLst>
            </p:cNvPr>
            <p:cNvSpPr txBox="1"/>
            <p:nvPr/>
          </p:nvSpPr>
          <p:spPr>
            <a:xfrm>
              <a:off x="4447558" y="2146489"/>
              <a:ext cx="850708" cy="400110"/>
            </a:xfrm>
            <a:prstGeom prst="rect">
              <a:avLst/>
            </a:prstGeom>
            <a:noFill/>
          </p:spPr>
          <p:txBody>
            <a:bodyPr wrap="square">
              <a:spAutoFit/>
            </a:bodyPr>
            <a:lstStyle/>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Aperture</a:t>
              </a:r>
            </a:p>
            <a:p>
              <a:pPr algn="ct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150 mm</a:t>
              </a:r>
              <a:endParaRPr lang="en-GB" sz="1000" dirty="0">
                <a:latin typeface="Calibri" panose="020F0502020204030204" pitchFamily="34" charset="0"/>
                <a:ea typeface="Calibri" panose="020F0502020204030204" pitchFamily="34" charset="0"/>
                <a:cs typeface="Calibri" panose="020F0502020204030204" pitchFamily="34" charset="0"/>
              </a:endParaRPr>
            </a:p>
          </p:txBody>
        </p:sp>
      </p:grpSp>
      <mc:AlternateContent xmlns:mc="http://schemas.openxmlformats.org/markup-compatibility/2006" xmlns:a14="http://schemas.microsoft.com/office/drawing/2010/main">
        <mc:Choice Requires="a14">
          <p:sp>
            <p:nvSpPr>
              <p:cNvPr id="38" name="TextBox 8">
                <a:extLst>
                  <a:ext uri="{FF2B5EF4-FFF2-40B4-BE49-F238E27FC236}">
                    <a16:creationId xmlns:a16="http://schemas.microsoft.com/office/drawing/2014/main" id="{4E6600C0-75F5-F284-1E07-3BB5639E8C1E}"/>
                  </a:ext>
                </a:extLst>
              </p:cNvPr>
              <p:cNvSpPr txBox="1"/>
              <p:nvPr/>
            </p:nvSpPr>
            <p:spPr>
              <a:xfrm>
                <a:off x="4280819" y="3839225"/>
                <a:ext cx="3194224" cy="1877437"/>
              </a:xfrm>
              <a:prstGeom prst="rect">
                <a:avLst/>
              </a:prstGeom>
              <a:noFill/>
            </p:spPr>
            <p:txBody>
              <a:bodyPr wrap="square">
                <a:spAutoFit/>
              </a:bodyPr>
              <a:lstStyle/>
              <a:p>
                <a:pPr algn="ctr">
                  <a:buClr>
                    <a:srgbClr val="FF0000"/>
                  </a:buClr>
                </a:pPr>
                <a:r>
                  <a:rPr lang="it-IT" sz="1400" b="0" dirty="0">
                    <a:solidFill>
                      <a:srgbClr val="FF0000"/>
                    </a:solidFill>
                    <a:latin typeface="Calibri" panose="020F0502020204030204" pitchFamily="34" charset="0"/>
                    <a:ea typeface="Calibri" panose="020F0502020204030204" pitchFamily="34" charset="0"/>
                    <a:cs typeface="Calibri" panose="020F0502020204030204" pitchFamily="34" charset="0"/>
                  </a:rPr>
                  <a:t>Coil </a:t>
                </a:r>
                <a:r>
                  <a:rPr lang="it-IT" sz="1400" b="0" dirty="0" err="1">
                    <a:solidFill>
                      <a:srgbClr val="FF0000"/>
                    </a:solidFill>
                    <a:latin typeface="Calibri" panose="020F0502020204030204" pitchFamily="34" charset="0"/>
                    <a:ea typeface="Calibri" panose="020F0502020204030204" pitchFamily="34" charset="0"/>
                    <a:cs typeface="Calibri" panose="020F0502020204030204" pitchFamily="34" charset="0"/>
                  </a:rPr>
                  <a:t>width</a:t>
                </a:r>
                <a:r>
                  <a:rPr lang="it-IT" sz="1400" b="0" dirty="0">
                    <a:solidFill>
                      <a:srgbClr val="FF0000"/>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it-IT" sz="1400" b="0" i="1" smtClean="0">
                        <a:solidFill>
                          <a:srgbClr val="FF0000"/>
                        </a:solidFill>
                        <a:latin typeface="Cambria Math" panose="02040503050406030204" pitchFamily="18" charset="0"/>
                      </a:rPr>
                      <m:t>10 </m:t>
                    </m:r>
                    <m:r>
                      <a:rPr lang="it-IT" sz="1400" b="0" i="1" smtClean="0">
                        <a:solidFill>
                          <a:srgbClr val="FF0000"/>
                        </a:solidFill>
                        <a:latin typeface="Cambria Math" panose="02040503050406030204" pitchFamily="18" charset="0"/>
                      </a:rPr>
                      <m:t>𝑚𝑚</m:t>
                    </m:r>
                    <m:r>
                      <a:rPr lang="it-IT" sz="1400" b="0" i="1" smtClean="0">
                        <a:solidFill>
                          <a:srgbClr val="FF0000"/>
                        </a:solidFill>
                        <a:latin typeface="Cambria Math" panose="02040503050406030204" pitchFamily="18" charset="0"/>
                      </a:rPr>
                      <m:t>≤</m:t>
                    </m:r>
                    <m:sSub>
                      <m:sSubPr>
                        <m:ctrlPr>
                          <a:rPr lang="it-IT" sz="1400" b="0" i="1" smtClean="0">
                            <a:solidFill>
                              <a:srgbClr val="FF0000"/>
                            </a:solidFill>
                            <a:latin typeface="Cambria Math" panose="02040503050406030204" pitchFamily="18" charset="0"/>
                          </a:rPr>
                        </m:ctrlPr>
                      </m:sSubPr>
                      <m:e>
                        <m:r>
                          <a:rPr lang="it-IT" sz="1400" b="0" i="1" smtClean="0">
                            <a:solidFill>
                              <a:srgbClr val="FF0000"/>
                            </a:solidFill>
                            <a:latin typeface="Cambria Math" panose="02040503050406030204" pitchFamily="18" charset="0"/>
                          </a:rPr>
                          <m:t>𝑤</m:t>
                        </m:r>
                      </m:e>
                      <m:sub>
                        <m:r>
                          <a:rPr lang="it-IT" sz="1400" b="0" i="1" smtClean="0">
                            <a:solidFill>
                              <a:srgbClr val="FF0000"/>
                            </a:solidFill>
                            <a:latin typeface="Cambria Math" panose="02040503050406030204" pitchFamily="18" charset="0"/>
                          </a:rPr>
                          <m:t>𝑐</m:t>
                        </m:r>
                      </m:sub>
                    </m:sSub>
                    <m:r>
                      <a:rPr lang="it-IT" sz="1400" b="0" i="1" smtClean="0">
                        <a:solidFill>
                          <a:srgbClr val="FF0000"/>
                        </a:solidFill>
                        <a:latin typeface="Cambria Math" panose="02040503050406030204" pitchFamily="18" charset="0"/>
                      </a:rPr>
                      <m:t>≤80 </m:t>
                    </m:r>
                    <m:r>
                      <a:rPr lang="it-IT" sz="1400" b="0" i="1" smtClean="0">
                        <a:solidFill>
                          <a:srgbClr val="FF0000"/>
                        </a:solidFill>
                        <a:latin typeface="Cambria Math" panose="02040503050406030204" pitchFamily="18" charset="0"/>
                      </a:rPr>
                      <m:t>𝑚𝑚</m:t>
                    </m:r>
                  </m:oMath>
                </a14:m>
                <a:endParaRPr lang="en-US" sz="1400" b="0" dirty="0">
                  <a:solidFill>
                    <a:srgbClr val="FF0000"/>
                  </a:solidFill>
                  <a:latin typeface="Calibri" panose="020F0502020204030204" pitchFamily="34" charset="0"/>
                </a:endParaRPr>
              </a:p>
              <a:p>
                <a:pPr algn="ctr">
                  <a:buClr>
                    <a:srgbClr val="FF0000"/>
                  </a:buClr>
                </a:pPr>
                <a14:m>
                  <m:oMathPara xmlns:m="http://schemas.openxmlformats.org/officeDocument/2006/math">
                    <m:oMathParaPr>
                      <m:jc m:val="centerGroup"/>
                    </m:oMathParaPr>
                    <m:oMath xmlns:m="http://schemas.openxmlformats.org/officeDocument/2006/math">
                      <m:sSub>
                        <m:sSubPr>
                          <m:ctrlPr>
                            <a:rPr lang="en-US" sz="1200" b="0" i="1" smtClean="0">
                              <a:solidFill>
                                <a:srgbClr val="FF0000"/>
                              </a:solidFill>
                              <a:latin typeface="Cambria Math" panose="02040503050406030204" pitchFamily="18" charset="0"/>
                            </a:rPr>
                          </m:ctrlPr>
                        </m:sSubPr>
                        <m:e>
                          <m:r>
                            <a:rPr lang="en-US" sz="1200" b="0" i="1" smtClean="0">
                              <a:solidFill>
                                <a:srgbClr val="FF0000"/>
                              </a:solidFill>
                              <a:latin typeface="Cambria Math" panose="02040503050406030204" pitchFamily="18" charset="0"/>
                            </a:rPr>
                            <m:t>𝜌</m:t>
                          </m:r>
                        </m:e>
                        <m:sub>
                          <m:r>
                            <a:rPr lang="en-US" sz="1200" b="0" i="1" smtClean="0">
                              <a:solidFill>
                                <a:srgbClr val="FF0000"/>
                              </a:solidFill>
                              <a:latin typeface="Cambria Math" panose="02040503050406030204" pitchFamily="18" charset="0"/>
                            </a:rPr>
                            <m:t>𝑐𝑜𝑖𝑙</m:t>
                          </m:r>
                        </m:sub>
                      </m:sSub>
                      <m:r>
                        <a:rPr lang="en-US" sz="1200" b="0" i="1" smtClean="0">
                          <a:solidFill>
                            <a:srgbClr val="FF0000"/>
                          </a:solidFill>
                          <a:latin typeface="Cambria Math" panose="02040503050406030204" pitchFamily="18" charset="0"/>
                        </a:rPr>
                        <m:t>=8000 </m:t>
                      </m:r>
                      <m:r>
                        <a:rPr lang="en-US" sz="1200" b="0" i="1" smtClean="0">
                          <a:solidFill>
                            <a:srgbClr val="FF0000"/>
                          </a:solidFill>
                          <a:latin typeface="Cambria Math" panose="02040503050406030204" pitchFamily="18" charset="0"/>
                        </a:rPr>
                        <m:t>𝑘𝑔</m:t>
                      </m:r>
                      <m:r>
                        <a:rPr lang="en-US" sz="1200" b="0" i="1" smtClean="0">
                          <a:solidFill>
                            <a:srgbClr val="FF0000"/>
                          </a:solidFill>
                          <a:latin typeface="Cambria Math" panose="02040503050406030204" pitchFamily="18" charset="0"/>
                        </a:rPr>
                        <m:t>/</m:t>
                      </m:r>
                      <m:sSup>
                        <m:sSupPr>
                          <m:ctrlPr>
                            <a:rPr lang="en-US" sz="1200" b="0" i="1" smtClean="0">
                              <a:solidFill>
                                <a:srgbClr val="FF0000"/>
                              </a:solidFill>
                              <a:latin typeface="Cambria Math" panose="02040503050406030204" pitchFamily="18" charset="0"/>
                            </a:rPr>
                          </m:ctrlPr>
                        </m:sSupPr>
                        <m:e>
                          <m:r>
                            <a:rPr lang="en-US" sz="1200" b="0" i="1" smtClean="0">
                              <a:solidFill>
                                <a:srgbClr val="FF0000"/>
                              </a:solidFill>
                              <a:latin typeface="Cambria Math" panose="02040503050406030204" pitchFamily="18" charset="0"/>
                            </a:rPr>
                            <m:t>𝑚</m:t>
                          </m:r>
                        </m:e>
                        <m:sup>
                          <m:r>
                            <a:rPr lang="en-US" sz="1200" b="0" i="1" smtClean="0">
                              <a:solidFill>
                                <a:srgbClr val="FF0000"/>
                              </a:solidFill>
                              <a:latin typeface="Cambria Math" panose="02040503050406030204" pitchFamily="18" charset="0"/>
                            </a:rPr>
                            <m:t>3</m:t>
                          </m:r>
                        </m:sup>
                      </m:sSup>
                    </m:oMath>
                  </m:oMathPara>
                </a14:m>
                <a:endParaRPr lang="en-US" sz="1200" b="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endParaRPr lang="it-IT" sz="500" b="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400" b="0" dirty="0">
                    <a:solidFill>
                      <a:srgbClr val="848484"/>
                    </a:solidFill>
                    <a:latin typeface="Calibri" panose="020F0502020204030204" pitchFamily="34" charset="0"/>
                    <a:ea typeface="Calibri" panose="020F0502020204030204" pitchFamily="34" charset="0"/>
                    <a:cs typeface="Calibri" panose="020F0502020204030204" pitchFamily="34" charset="0"/>
                  </a:rPr>
                  <a:t>Structures: </a:t>
                </a:r>
                <a14:m>
                  <m:oMath xmlns:m="http://schemas.openxmlformats.org/officeDocument/2006/math">
                    <m:sSub>
                      <m:sSubPr>
                        <m:ctrlPr>
                          <a:rPr lang="it-IT" sz="1400" b="0" i="1" smtClean="0">
                            <a:solidFill>
                              <a:srgbClr val="848484"/>
                            </a:solidFill>
                            <a:latin typeface="Cambria Math" panose="02040503050406030204" pitchFamily="18" charset="0"/>
                          </a:rPr>
                        </m:ctrlPr>
                      </m:sSubPr>
                      <m:e>
                        <m:r>
                          <a:rPr lang="it-IT" sz="1400" b="0" i="1" smtClean="0">
                            <a:solidFill>
                              <a:srgbClr val="848484"/>
                            </a:solidFill>
                            <a:latin typeface="Cambria Math" panose="02040503050406030204" pitchFamily="18" charset="0"/>
                          </a:rPr>
                          <m:t>𝑤</m:t>
                        </m:r>
                      </m:e>
                      <m:sub>
                        <m:r>
                          <a:rPr lang="it-IT" sz="1400" b="0" i="1" smtClean="0">
                            <a:solidFill>
                              <a:srgbClr val="848484"/>
                            </a:solidFill>
                            <a:latin typeface="Cambria Math" panose="02040503050406030204" pitchFamily="18" charset="0"/>
                          </a:rPr>
                          <m:t>𝑠</m:t>
                        </m:r>
                      </m:sub>
                    </m:sSub>
                    <m:r>
                      <a:rPr lang="it-IT" sz="1400" b="0" i="1" smtClean="0">
                        <a:solidFill>
                          <a:srgbClr val="848484"/>
                        </a:solidFill>
                        <a:latin typeface="Cambria Math" panose="02040503050406030204" pitchFamily="18" charset="0"/>
                      </a:rPr>
                      <m:t>≤60 </m:t>
                    </m:r>
                    <m:r>
                      <a:rPr lang="it-IT" sz="1400" b="0" i="1" smtClean="0">
                        <a:solidFill>
                          <a:srgbClr val="848484"/>
                        </a:solidFill>
                        <a:latin typeface="Cambria Math" panose="02040503050406030204" pitchFamily="18" charset="0"/>
                      </a:rPr>
                      <m:t>𝑚𝑚</m:t>
                    </m:r>
                  </m:oMath>
                </a14:m>
                <a:endParaRPr lang="it-IT" sz="1400" dirty="0">
                  <a:solidFill>
                    <a:srgbClr val="848484"/>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300" dirty="0">
                    <a:solidFill>
                      <a:srgbClr val="848484"/>
                    </a:solidFill>
                    <a:latin typeface="Calibri" panose="020F0502020204030204" pitchFamily="34" charset="0"/>
                    <a:ea typeface="Calibri" panose="020F0502020204030204" pitchFamily="34" charset="0"/>
                    <a:cs typeface="Calibri" panose="020F0502020204030204" pitchFamily="34" charset="0"/>
                  </a:rPr>
                  <a:t>SS cost: 10 EUR/kg   (HL-LHC)</a:t>
                </a:r>
              </a:p>
              <a:p>
                <a:pPr algn="ctr">
                  <a:buClr>
                    <a:srgbClr val="FF0000"/>
                  </a:buClr>
                </a:pPr>
                <a14:m>
                  <m:oMath xmlns:m="http://schemas.openxmlformats.org/officeDocument/2006/math">
                    <m:sSub>
                      <m:sSubPr>
                        <m:ctrlPr>
                          <a:rPr lang="en-US" sz="1200" b="0" i="1" smtClean="0">
                            <a:solidFill>
                              <a:schemeClr val="bg2">
                                <a:lumMod val="50000"/>
                              </a:schemeClr>
                            </a:solidFill>
                            <a:latin typeface="Cambria Math" panose="02040503050406030204" pitchFamily="18" charset="0"/>
                          </a:rPr>
                        </m:ctrlPr>
                      </m:sSubPr>
                      <m:e>
                        <m:r>
                          <a:rPr lang="en-US" sz="1200" b="0" i="1" smtClean="0">
                            <a:solidFill>
                              <a:schemeClr val="bg2">
                                <a:lumMod val="50000"/>
                              </a:schemeClr>
                            </a:solidFill>
                            <a:latin typeface="Cambria Math" panose="02040503050406030204" pitchFamily="18" charset="0"/>
                          </a:rPr>
                          <m:t>𝜌</m:t>
                        </m:r>
                      </m:e>
                      <m:sub>
                        <m:r>
                          <a:rPr lang="en-US" sz="1200" b="0" i="1" smtClean="0">
                            <a:solidFill>
                              <a:schemeClr val="bg2">
                                <a:lumMod val="50000"/>
                              </a:schemeClr>
                            </a:solidFill>
                            <a:latin typeface="Cambria Math" panose="02040503050406030204" pitchFamily="18" charset="0"/>
                          </a:rPr>
                          <m:t>𝑠𝑠</m:t>
                        </m:r>
                      </m:sub>
                    </m:sSub>
                    <m:r>
                      <a:rPr lang="en-US" sz="1200" b="0" i="1" smtClean="0">
                        <a:solidFill>
                          <a:schemeClr val="bg2">
                            <a:lumMod val="50000"/>
                          </a:schemeClr>
                        </a:solidFill>
                        <a:latin typeface="Cambria Math" panose="02040503050406030204" pitchFamily="18" charset="0"/>
                      </a:rPr>
                      <m:t>=7800 </m:t>
                    </m:r>
                    <m:r>
                      <a:rPr lang="en-US" sz="1200" b="0" i="1" smtClean="0">
                        <a:solidFill>
                          <a:schemeClr val="bg2">
                            <a:lumMod val="50000"/>
                          </a:schemeClr>
                        </a:solidFill>
                        <a:latin typeface="Cambria Math" panose="02040503050406030204" pitchFamily="18" charset="0"/>
                      </a:rPr>
                      <m:t>𝑘𝑔</m:t>
                    </m:r>
                    <m:r>
                      <a:rPr lang="en-US" sz="1200" b="0" i="1" smtClean="0">
                        <a:solidFill>
                          <a:schemeClr val="bg2">
                            <a:lumMod val="50000"/>
                          </a:schemeClr>
                        </a:solidFill>
                        <a:latin typeface="Cambria Math" panose="02040503050406030204" pitchFamily="18" charset="0"/>
                      </a:rPr>
                      <m:t>/</m:t>
                    </m:r>
                    <m:sSup>
                      <m:sSupPr>
                        <m:ctrlPr>
                          <a:rPr lang="en-US" sz="1200" b="0" i="1" smtClean="0">
                            <a:solidFill>
                              <a:schemeClr val="bg2">
                                <a:lumMod val="50000"/>
                              </a:schemeClr>
                            </a:solidFill>
                            <a:latin typeface="Cambria Math" panose="02040503050406030204" pitchFamily="18" charset="0"/>
                          </a:rPr>
                        </m:ctrlPr>
                      </m:sSupPr>
                      <m:e>
                        <m:r>
                          <a:rPr lang="en-US" sz="1200" b="0" i="1" smtClean="0">
                            <a:solidFill>
                              <a:schemeClr val="bg2">
                                <a:lumMod val="50000"/>
                              </a:schemeClr>
                            </a:solidFill>
                            <a:latin typeface="Cambria Math" panose="02040503050406030204" pitchFamily="18" charset="0"/>
                          </a:rPr>
                          <m:t>𝑚</m:t>
                        </m:r>
                      </m:e>
                      <m:sup>
                        <m:r>
                          <a:rPr lang="en-US" sz="1200" b="0" i="1" smtClean="0">
                            <a:solidFill>
                              <a:schemeClr val="bg2">
                                <a:lumMod val="50000"/>
                              </a:schemeClr>
                            </a:solidFill>
                            <a:latin typeface="Cambria Math" panose="02040503050406030204" pitchFamily="18" charset="0"/>
                          </a:rPr>
                          <m:t>3</m:t>
                        </m:r>
                      </m:sup>
                    </m:sSup>
                  </m:oMath>
                </a14:m>
                <a:r>
                  <a:rPr lang="it-IT" sz="12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rPr>
                  <a:t>   </a:t>
                </a:r>
                <a:endParaRPr lang="it-IT" sz="1300" dirty="0">
                  <a:solidFill>
                    <a:schemeClr val="bg2">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endParaRPr lang="it-IT" sz="500" dirty="0">
                  <a:solidFill>
                    <a:srgbClr val="848484"/>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rPr>
                  <a:t>Iron </a:t>
                </a:r>
                <a:r>
                  <a:rPr lang="it-IT" sz="1400" dirty="0" err="1">
                    <a:solidFill>
                      <a:srgbClr val="0000FF"/>
                    </a:solidFill>
                    <a:latin typeface="Calibri" panose="020F0502020204030204" pitchFamily="34" charset="0"/>
                    <a:ea typeface="Calibri" panose="020F0502020204030204" pitchFamily="34" charset="0"/>
                    <a:cs typeface="Calibri" panose="020F0502020204030204" pitchFamily="34" charset="0"/>
                  </a:rPr>
                  <a:t>yoke</a:t>
                </a:r>
                <a:r>
                  <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it-IT" sz="1400" i="1">
                            <a:solidFill>
                              <a:srgbClr val="0000FF"/>
                            </a:solidFill>
                            <a:latin typeface="Cambria Math" panose="02040503050406030204" pitchFamily="18" charset="0"/>
                          </a:rPr>
                        </m:ctrlPr>
                      </m:sSubPr>
                      <m:e>
                        <m:r>
                          <a:rPr lang="it-IT" sz="1400" i="1">
                            <a:solidFill>
                              <a:srgbClr val="0000FF"/>
                            </a:solidFill>
                            <a:latin typeface="Cambria Math" panose="02040503050406030204" pitchFamily="18" charset="0"/>
                          </a:rPr>
                          <m:t>𝑤</m:t>
                        </m:r>
                      </m:e>
                      <m:sub>
                        <m:r>
                          <a:rPr lang="it-IT" sz="1400" i="1">
                            <a:solidFill>
                              <a:srgbClr val="0000FF"/>
                            </a:solidFill>
                            <a:latin typeface="Cambria Math" panose="02040503050406030204" pitchFamily="18" charset="0"/>
                          </a:rPr>
                          <m:t>𝑖</m:t>
                        </m:r>
                      </m:sub>
                    </m:sSub>
                    <m:r>
                      <a:rPr lang="it-IT" sz="1400" i="1">
                        <a:solidFill>
                          <a:srgbClr val="0000FF"/>
                        </a:solidFill>
                        <a:latin typeface="Cambria Math" panose="02040503050406030204" pitchFamily="18" charset="0"/>
                      </a:rPr>
                      <m:t>≤350 </m:t>
                    </m:r>
                    <m:r>
                      <a:rPr lang="it-IT" sz="1400" i="1">
                        <a:solidFill>
                          <a:srgbClr val="0000FF"/>
                        </a:solidFill>
                        <a:latin typeface="Cambria Math" panose="02040503050406030204" pitchFamily="18" charset="0"/>
                      </a:rPr>
                      <m:t>𝑚𝑚</m:t>
                    </m:r>
                  </m:oMath>
                </a14:m>
                <a:endParaRPr lang="it-IT" sz="1400" dirty="0">
                  <a:solidFill>
                    <a:srgbClr val="0000FF"/>
                  </a:solidFill>
                  <a:latin typeface="Calibri" panose="020F0502020204030204" pitchFamily="34" charset="0"/>
                  <a:ea typeface="Calibri" panose="020F0502020204030204" pitchFamily="34" charset="0"/>
                  <a:cs typeface="Calibri" panose="020F0502020204030204" pitchFamily="34" charset="0"/>
                </a:endParaRPr>
              </a:p>
              <a:p>
                <a:pPr algn="ctr">
                  <a:buClr>
                    <a:srgbClr val="FF0000"/>
                  </a:buClr>
                </a:pPr>
                <a:r>
                  <a:rPr lang="it-IT" sz="1300" dirty="0">
                    <a:solidFill>
                      <a:srgbClr val="0000FF"/>
                    </a:solidFill>
                    <a:latin typeface="Calibri" panose="020F0502020204030204" pitchFamily="34" charset="0"/>
                    <a:ea typeface="Calibri" panose="020F0502020204030204" pitchFamily="34" charset="0"/>
                    <a:cs typeface="Calibri" panose="020F0502020204030204" pitchFamily="34" charset="0"/>
                  </a:rPr>
                  <a:t>Fe cost: 8 EUR/kg   (HL-LHC)</a:t>
                </a:r>
              </a:p>
              <a:p>
                <a:pPr algn="ctr">
                  <a:buClr>
                    <a:srgbClr val="FF0000"/>
                  </a:buClr>
                </a:pPr>
                <a14:m>
                  <m:oMathPara xmlns:m="http://schemas.openxmlformats.org/officeDocument/2006/math">
                    <m:oMathParaPr>
                      <m:jc m:val="centerGroup"/>
                    </m:oMathParaPr>
                    <m:oMath xmlns:m="http://schemas.openxmlformats.org/officeDocument/2006/math">
                      <m:sSub>
                        <m:sSubPr>
                          <m:ctrlPr>
                            <a:rPr lang="en-US" sz="1200" b="0" i="1" smtClean="0">
                              <a:solidFill>
                                <a:srgbClr val="0000FF"/>
                              </a:solidFill>
                              <a:latin typeface="Cambria Math" panose="02040503050406030204" pitchFamily="18" charset="0"/>
                            </a:rPr>
                          </m:ctrlPr>
                        </m:sSubPr>
                        <m:e>
                          <m:r>
                            <a:rPr lang="en-US" sz="1200" b="0" i="1" smtClean="0">
                              <a:solidFill>
                                <a:srgbClr val="0000FF"/>
                              </a:solidFill>
                              <a:latin typeface="Cambria Math" panose="02040503050406030204" pitchFamily="18" charset="0"/>
                            </a:rPr>
                            <m:t>𝜌</m:t>
                          </m:r>
                        </m:e>
                        <m:sub>
                          <m:r>
                            <a:rPr lang="en-US" sz="1200" b="0" i="1" smtClean="0">
                              <a:solidFill>
                                <a:srgbClr val="0000FF"/>
                              </a:solidFill>
                              <a:latin typeface="Cambria Math" panose="02040503050406030204" pitchFamily="18" charset="0"/>
                            </a:rPr>
                            <m:t>𝐹𝑒</m:t>
                          </m:r>
                        </m:sub>
                      </m:sSub>
                      <m:r>
                        <a:rPr lang="en-US" sz="1200" b="0" i="1" smtClean="0">
                          <a:solidFill>
                            <a:srgbClr val="0000FF"/>
                          </a:solidFill>
                          <a:latin typeface="Cambria Math" panose="02040503050406030204" pitchFamily="18" charset="0"/>
                        </a:rPr>
                        <m:t>=7800 </m:t>
                      </m:r>
                      <m:r>
                        <a:rPr lang="en-US" sz="1200" b="0" i="1" smtClean="0">
                          <a:solidFill>
                            <a:srgbClr val="0000FF"/>
                          </a:solidFill>
                          <a:latin typeface="Cambria Math" panose="02040503050406030204" pitchFamily="18" charset="0"/>
                        </a:rPr>
                        <m:t>𝑘𝑔</m:t>
                      </m:r>
                      <m:r>
                        <a:rPr lang="en-US" sz="1200" b="0" i="1" smtClean="0">
                          <a:solidFill>
                            <a:srgbClr val="0000FF"/>
                          </a:solidFill>
                          <a:latin typeface="Cambria Math" panose="02040503050406030204" pitchFamily="18" charset="0"/>
                        </a:rPr>
                        <m:t>/</m:t>
                      </m:r>
                      <m:sSup>
                        <m:sSupPr>
                          <m:ctrlPr>
                            <a:rPr lang="en-US" sz="1200" b="0" i="1" smtClean="0">
                              <a:solidFill>
                                <a:srgbClr val="0000FF"/>
                              </a:solidFill>
                              <a:latin typeface="Cambria Math" panose="02040503050406030204" pitchFamily="18" charset="0"/>
                            </a:rPr>
                          </m:ctrlPr>
                        </m:sSupPr>
                        <m:e>
                          <m:r>
                            <a:rPr lang="en-US" sz="1200" b="0" i="1" smtClean="0">
                              <a:solidFill>
                                <a:srgbClr val="0000FF"/>
                              </a:solidFill>
                              <a:latin typeface="Cambria Math" panose="02040503050406030204" pitchFamily="18" charset="0"/>
                            </a:rPr>
                            <m:t>𝑚</m:t>
                          </m:r>
                        </m:e>
                        <m:sup>
                          <m:r>
                            <a:rPr lang="en-US" sz="1200" b="0" i="1" smtClean="0">
                              <a:solidFill>
                                <a:srgbClr val="0000FF"/>
                              </a:solidFill>
                              <a:latin typeface="Cambria Math" panose="02040503050406030204" pitchFamily="18" charset="0"/>
                            </a:rPr>
                            <m:t>3</m:t>
                          </m:r>
                        </m:sup>
                      </m:sSup>
                    </m:oMath>
                  </m:oMathPara>
                </a14:m>
                <a:endParaRPr lang="it-IT" sz="1200" dirty="0">
                  <a:solidFill>
                    <a:srgbClr val="0000FF"/>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38" name="TextBox 8">
                <a:extLst>
                  <a:ext uri="{FF2B5EF4-FFF2-40B4-BE49-F238E27FC236}">
                    <a16:creationId xmlns:a16="http://schemas.microsoft.com/office/drawing/2014/main" id="{4E6600C0-75F5-F284-1E07-3BB5639E8C1E}"/>
                  </a:ext>
                </a:extLst>
              </p:cNvPr>
              <p:cNvSpPr txBox="1">
                <a:spLocks noRot="1" noChangeAspect="1" noMove="1" noResize="1" noEditPoints="1" noAdjustHandles="1" noChangeArrowheads="1" noChangeShapeType="1" noTextEdit="1"/>
              </p:cNvSpPr>
              <p:nvPr/>
            </p:nvSpPr>
            <p:spPr>
              <a:xfrm>
                <a:off x="4280819" y="3839225"/>
                <a:ext cx="3194224" cy="1877437"/>
              </a:xfrm>
              <a:prstGeom prst="rect">
                <a:avLst/>
              </a:prstGeom>
              <a:blipFill>
                <a:blip r:embed="rId7"/>
                <a:stretch>
                  <a:fillRect t="-649"/>
                </a:stretch>
              </a:blipFill>
            </p:spPr>
            <p:txBody>
              <a:bodyPr/>
              <a:lstStyle/>
              <a:p>
                <a:r>
                  <a:rPr lang="en-GB">
                    <a:noFill/>
                  </a:rPr>
                  <a:t> </a:t>
                </a:r>
              </a:p>
            </p:txBody>
          </p:sp>
        </mc:Fallback>
      </mc:AlternateContent>
      <p:cxnSp>
        <p:nvCxnSpPr>
          <p:cNvPr id="39" name="Connettore 2 22">
            <a:extLst>
              <a:ext uri="{FF2B5EF4-FFF2-40B4-BE49-F238E27FC236}">
                <a16:creationId xmlns:a16="http://schemas.microsoft.com/office/drawing/2014/main" id="{A42ABD09-9AF0-06C6-D9FF-D19F92587047}"/>
              </a:ext>
            </a:extLst>
          </p:cNvPr>
          <p:cNvCxnSpPr>
            <a:cxnSpLocks/>
          </p:cNvCxnSpPr>
          <p:nvPr/>
        </p:nvCxnSpPr>
        <p:spPr>
          <a:xfrm flipH="1" flipV="1">
            <a:off x="6496131" y="3443245"/>
            <a:ext cx="191892" cy="4347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Connettore 2 24">
            <a:extLst>
              <a:ext uri="{FF2B5EF4-FFF2-40B4-BE49-F238E27FC236}">
                <a16:creationId xmlns:a16="http://schemas.microsoft.com/office/drawing/2014/main" id="{C06D2347-0DBC-798C-90F2-55DDAFB77860}"/>
              </a:ext>
            </a:extLst>
          </p:cNvPr>
          <p:cNvCxnSpPr>
            <a:cxnSpLocks/>
          </p:cNvCxnSpPr>
          <p:nvPr/>
        </p:nvCxnSpPr>
        <p:spPr>
          <a:xfrm flipH="1" flipV="1">
            <a:off x="5171179" y="3324156"/>
            <a:ext cx="324913" cy="5463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41" name="Table 40">
            <a:extLst>
              <a:ext uri="{FF2B5EF4-FFF2-40B4-BE49-F238E27FC236}">
                <a16:creationId xmlns:a16="http://schemas.microsoft.com/office/drawing/2014/main" id="{2BE56928-CC97-9EC5-825A-27655D503E17}"/>
              </a:ext>
            </a:extLst>
          </p:cNvPr>
          <p:cNvGraphicFramePr>
            <a:graphicFrameLocks noGrp="1"/>
          </p:cNvGraphicFramePr>
          <p:nvPr/>
        </p:nvGraphicFramePr>
        <p:xfrm>
          <a:off x="7365316" y="3531933"/>
          <a:ext cx="4743578" cy="914400"/>
        </p:xfrm>
        <a:graphic>
          <a:graphicData uri="http://schemas.openxmlformats.org/drawingml/2006/table">
            <a:tbl>
              <a:tblPr firstRow="1" bandRow="1">
                <a:tableStyleId>{5C22544A-7EE6-4342-B048-85BDC9FD1C3A}</a:tableStyleId>
              </a:tblPr>
              <a:tblGrid>
                <a:gridCol w="923608">
                  <a:extLst>
                    <a:ext uri="{9D8B030D-6E8A-4147-A177-3AD203B41FA5}">
                      <a16:colId xmlns:a16="http://schemas.microsoft.com/office/drawing/2014/main" val="1283212972"/>
                    </a:ext>
                  </a:extLst>
                </a:gridCol>
                <a:gridCol w="1443673">
                  <a:extLst>
                    <a:ext uri="{9D8B030D-6E8A-4147-A177-3AD203B41FA5}">
                      <a16:colId xmlns:a16="http://schemas.microsoft.com/office/drawing/2014/main" val="3300600104"/>
                    </a:ext>
                  </a:extLst>
                </a:gridCol>
                <a:gridCol w="2376297">
                  <a:extLst>
                    <a:ext uri="{9D8B030D-6E8A-4147-A177-3AD203B41FA5}">
                      <a16:colId xmlns:a16="http://schemas.microsoft.com/office/drawing/2014/main" val="1987542376"/>
                    </a:ext>
                  </a:extLst>
                </a:gridCol>
              </a:tblGrid>
              <a:tr h="240339">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Materials</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SC cost [EUR/kg]</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Aspirational SC cost [EUR/kg]</a:t>
                      </a:r>
                      <a:endParaRPr lang="en-GB" sz="14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400" b="1" dirty="0">
                          <a:latin typeface="Calibri" panose="020F0502020204030204" pitchFamily="34" charset="0"/>
                          <a:ea typeface="Calibri" panose="020F0502020204030204" pitchFamily="34" charset="0"/>
                          <a:cs typeface="Calibri" panose="020F0502020204030204" pitchFamily="34" charset="0"/>
                        </a:rPr>
                        <a:t>Nb</a:t>
                      </a:r>
                      <a:r>
                        <a:rPr lang="en-US" sz="1400" b="1" baseline="-25000" dirty="0">
                          <a:latin typeface="Calibri" panose="020F0502020204030204" pitchFamily="34" charset="0"/>
                          <a:ea typeface="Calibri" panose="020F0502020204030204" pitchFamily="34" charset="0"/>
                          <a:cs typeface="Calibri" panose="020F0502020204030204" pitchFamily="34" charset="0"/>
                        </a:rPr>
                        <a:t>3</a:t>
                      </a:r>
                      <a:r>
                        <a:rPr lang="en-US" sz="14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4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2000</a:t>
                      </a:r>
                      <a:endPar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700 (FCC </a:t>
                      </a: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target)*</a:t>
                      </a:r>
                      <a:endParaRPr lang="en-GB"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400" b="1" dirty="0" err="1">
                          <a:latin typeface="Calibri" panose="020F0502020204030204" pitchFamily="34" charset="0"/>
                          <a:ea typeface="Calibri" panose="020F0502020204030204" pitchFamily="34" charset="0"/>
                          <a:cs typeface="Calibri" panose="020F0502020204030204" pitchFamily="34" charset="0"/>
                        </a:rPr>
                        <a:t>ReBCO</a:t>
                      </a:r>
                      <a:endParaRPr lang="en-GB" sz="14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400" dirty="0">
                          <a:solidFill>
                            <a:schemeClr val="tx1"/>
                          </a:solidFill>
                          <a:latin typeface="Calibri" panose="020F0502020204030204" pitchFamily="34" charset="0"/>
                          <a:ea typeface="Calibri" panose="020F0502020204030204" pitchFamily="34" charset="0"/>
                          <a:cs typeface="Calibri" panose="020F0502020204030204" pitchFamily="34" charset="0"/>
                        </a:rPr>
                        <a:t>8000</a:t>
                      </a:r>
                      <a:endParaRPr lang="en-GB" sz="1400"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400" dirty="0">
                          <a:solidFill>
                            <a:srgbClr val="FF0000"/>
                          </a:solidFill>
                          <a:latin typeface="Calibri" panose="020F0502020204030204" pitchFamily="34" charset="0"/>
                          <a:ea typeface="Calibri" panose="020F0502020204030204" pitchFamily="34" charset="0"/>
                          <a:cs typeface="Calibri" panose="020F0502020204030204" pitchFamily="34" charset="0"/>
                        </a:rPr>
                        <a:t>2500 (realistic </a:t>
                      </a:r>
                      <a:r>
                        <a:rPr lang="en-US" sz="1400">
                          <a:solidFill>
                            <a:srgbClr val="FF0000"/>
                          </a:solidFill>
                          <a:latin typeface="Calibri" panose="020F0502020204030204" pitchFamily="34" charset="0"/>
                          <a:ea typeface="Calibri" panose="020F0502020204030204" pitchFamily="34" charset="0"/>
                          <a:cs typeface="Calibri" panose="020F0502020204030204" pitchFamily="34" charset="0"/>
                        </a:rPr>
                        <a:t>projection)**</a:t>
                      </a:r>
                      <a:endParaRPr lang="en-GB" sz="14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sp>
        <p:nvSpPr>
          <p:cNvPr id="42" name="TextBox 89">
            <a:extLst>
              <a:ext uri="{FF2B5EF4-FFF2-40B4-BE49-F238E27FC236}">
                <a16:creationId xmlns:a16="http://schemas.microsoft.com/office/drawing/2014/main" id="{5BAA03E7-46FB-7EB1-E46C-2F1A98DA3FBA}"/>
              </a:ext>
            </a:extLst>
          </p:cNvPr>
          <p:cNvSpPr txBox="1"/>
          <p:nvPr/>
        </p:nvSpPr>
        <p:spPr>
          <a:xfrm>
            <a:off x="7274439" y="5286424"/>
            <a:ext cx="3915649" cy="646331"/>
          </a:xfrm>
          <a:prstGeom prst="rect">
            <a:avLst/>
          </a:prstGeom>
          <a:noFill/>
          <a:ln>
            <a:solidFill>
              <a:schemeClr val="tx1"/>
            </a:solidFill>
          </a:ln>
        </p:spPr>
        <p:txBody>
          <a:bodyPr wrap="square">
            <a:spAutoFit/>
          </a:bodyPr>
          <a:lstStyle/>
          <a:p>
            <a:pPr algn="ctr"/>
            <a:r>
              <a:rPr lang="en-US" altLang="en-US" b="1" dirty="0">
                <a:latin typeface="Calibri" panose="020F0502020204030204" pitchFamily="34" charset="0"/>
                <a:ea typeface="Calibri" panose="020F0502020204030204" pitchFamily="34" charset="0"/>
                <a:cs typeface="Calibri" panose="020F0502020204030204" pitchFamily="34" charset="0"/>
              </a:rPr>
              <a:t>The maximum total cost of the magnet is the same for both materials.</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sp>
        <p:nvSpPr>
          <p:cNvPr id="43" name="CasellaDiTesto 12">
            <a:extLst>
              <a:ext uri="{FF2B5EF4-FFF2-40B4-BE49-F238E27FC236}">
                <a16:creationId xmlns:a16="http://schemas.microsoft.com/office/drawing/2014/main" id="{938E702E-E403-335E-81A7-D84B93E244C9}"/>
              </a:ext>
            </a:extLst>
          </p:cNvPr>
          <p:cNvSpPr txBox="1"/>
          <p:nvPr/>
        </p:nvSpPr>
        <p:spPr>
          <a:xfrm>
            <a:off x="8591811" y="4508639"/>
            <a:ext cx="3457059" cy="646331"/>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r>
              <a:rPr lang="en-GB" sz="1200" dirty="0">
                <a:latin typeface="Calibri" panose="020F0502020204030204" pitchFamily="34" charset="0"/>
                <a:cs typeface="Calibri" panose="020F0502020204030204" pitchFamily="34" charset="0"/>
              </a:rPr>
              <a:t>** 50 </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 1/3 of today prize (150</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a:t>
            </a:r>
          </a:p>
          <a:p>
            <a:pPr lvl="1"/>
            <a:r>
              <a:rPr lang="en-GB" sz="1200" dirty="0">
                <a:latin typeface="Calibri" panose="020F0502020204030204" pitchFamily="34" charset="0"/>
                <a:cs typeface="Calibri" panose="020F0502020204030204" pitchFamily="34" charset="0"/>
              </a:rPr>
              <a:t>Also based on projection of ref </a:t>
            </a:r>
          </a:p>
          <a:p>
            <a:pPr lvl="1"/>
            <a:r>
              <a:rPr lang="en-GB" sz="1200" dirty="0">
                <a:latin typeface="Calibri" panose="020F0502020204030204" pitchFamily="34" charset="0"/>
                <a:cs typeface="Calibri" panose="020F0502020204030204" pitchFamily="34" charset="0"/>
              </a:rPr>
              <a:t>A. </a:t>
            </a:r>
            <a:r>
              <a:rPr lang="en-GB" sz="1200" dirty="0" err="1">
                <a:latin typeface="Calibri" panose="020F0502020204030204" pitchFamily="34" charset="0"/>
                <a:cs typeface="Calibri" panose="020F0502020204030204" pitchFamily="34" charset="0"/>
              </a:rPr>
              <a:t>Molodyk</a:t>
            </a:r>
            <a:r>
              <a:rPr lang="en-GB" sz="1200" dirty="0">
                <a:latin typeface="Calibri" panose="020F0502020204030204" pitchFamily="34" charset="0"/>
                <a:cs typeface="Calibri" panose="020F0502020204030204" pitchFamily="34" charset="0"/>
              </a:rPr>
              <a:t> and C. </a:t>
            </a:r>
            <a:r>
              <a:rPr lang="en-GB" sz="1200" dirty="0" err="1">
                <a:latin typeface="Calibri" panose="020F0502020204030204" pitchFamily="34" charset="0"/>
                <a:cs typeface="Calibri" panose="020F0502020204030204" pitchFamily="34" charset="0"/>
              </a:rPr>
              <a:t>Larbalestier</a:t>
            </a:r>
            <a:r>
              <a:rPr lang="en-GB" sz="1200" dirty="0">
                <a:latin typeface="Calibri" panose="020F0502020204030204" pitchFamily="34" charset="0"/>
                <a:cs typeface="Calibri" panose="020F0502020204030204" pitchFamily="34" charset="0"/>
              </a:rPr>
              <a:t>, Science, 2023</a:t>
            </a:r>
          </a:p>
        </p:txBody>
      </p:sp>
      <p:sp>
        <p:nvSpPr>
          <p:cNvPr id="44" name="CasellaDiTesto 11">
            <a:extLst>
              <a:ext uri="{FF2B5EF4-FFF2-40B4-BE49-F238E27FC236}">
                <a16:creationId xmlns:a16="http://schemas.microsoft.com/office/drawing/2014/main" id="{1F0D3917-92EB-7EDE-7B85-C54DCB826CEA}"/>
              </a:ext>
            </a:extLst>
          </p:cNvPr>
          <p:cNvSpPr txBox="1"/>
          <p:nvPr/>
        </p:nvSpPr>
        <p:spPr>
          <a:xfrm>
            <a:off x="7854793" y="4499456"/>
            <a:ext cx="1127318" cy="646331"/>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t>* 7</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latin typeface="Calibri" panose="020F0502020204030204" pitchFamily="34" charset="0"/>
                <a:cs typeface="Calibri" panose="020F0502020204030204" pitchFamily="34" charset="0"/>
              </a:rPr>
              <a:t>, </a:t>
            </a:r>
            <a:r>
              <a:rPr lang="en-GB" sz="1200" dirty="0"/>
              <a:t>FCC target 5</a:t>
            </a:r>
            <a:r>
              <a:rPr lang="it-IT" sz="1200" dirty="0"/>
              <a:t>€</a:t>
            </a:r>
            <a:r>
              <a:rPr lang="en-GB" sz="1200" dirty="0">
                <a:latin typeface="Calibri" panose="020F0502020204030204" pitchFamily="34" charset="0"/>
                <a:cs typeface="Calibri" panose="020F0502020204030204" pitchFamily="34" charset="0"/>
              </a:rPr>
              <a:t>/</a:t>
            </a:r>
            <a:r>
              <a:rPr lang="en-GB" sz="1200" dirty="0" err="1">
                <a:latin typeface="Calibri" panose="020F0502020204030204" pitchFamily="34" charset="0"/>
                <a:cs typeface="Calibri" panose="020F0502020204030204" pitchFamily="34" charset="0"/>
              </a:rPr>
              <a:t>kAm</a:t>
            </a:r>
            <a:r>
              <a:rPr lang="en-GB" sz="1200" dirty="0"/>
              <a:t> </a:t>
            </a:r>
          </a:p>
        </p:txBody>
      </p:sp>
    </p:spTree>
    <p:extLst>
      <p:ext uri="{BB962C8B-B14F-4D97-AF65-F5344CB8AC3E}">
        <p14:creationId xmlns:p14="http://schemas.microsoft.com/office/powerpoint/2010/main" val="378665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12</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p>
        </p:txBody>
      </p:sp>
      <p:sp>
        <p:nvSpPr>
          <p:cNvPr id="3" name="TextBox 9">
            <a:extLst>
              <a:ext uri="{FF2B5EF4-FFF2-40B4-BE49-F238E27FC236}">
                <a16:creationId xmlns:a16="http://schemas.microsoft.com/office/drawing/2014/main" id="{59ECA72D-9DA8-C5D5-B65F-2A97DD4FBC2A}"/>
              </a:ext>
            </a:extLst>
          </p:cNvPr>
          <p:cNvSpPr txBox="1"/>
          <p:nvPr/>
        </p:nvSpPr>
        <p:spPr>
          <a:xfrm>
            <a:off x="378356" y="1144251"/>
            <a:ext cx="11433169" cy="1785104"/>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Connettore diritto 1">
            <a:extLst>
              <a:ext uri="{FF2B5EF4-FFF2-40B4-BE49-F238E27FC236}">
                <a16:creationId xmlns:a16="http://schemas.microsoft.com/office/drawing/2014/main" id="{D473AB32-4DE4-A01D-49F8-61D5ADC0663D}"/>
              </a:ext>
            </a:extLst>
          </p:cNvPr>
          <p:cNvCxnSpPr>
            <a:cxnSpLocks/>
          </p:cNvCxnSpPr>
          <p:nvPr/>
        </p:nvCxnSpPr>
        <p:spPr>
          <a:xfrm>
            <a:off x="0" y="2993141"/>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9" descr="A diagram of a voltage&#10;&#10;Description automatically generated">
            <a:extLst>
              <a:ext uri="{FF2B5EF4-FFF2-40B4-BE49-F238E27FC236}">
                <a16:creationId xmlns:a16="http://schemas.microsoft.com/office/drawing/2014/main" id="{46AE37CB-AAF6-1E3D-9F05-3AC9134C997F}"/>
              </a:ext>
            </a:extLst>
          </p:cNvPr>
          <p:cNvPicPr>
            <a:picLocks noChangeAspect="1"/>
          </p:cNvPicPr>
          <p:nvPr/>
        </p:nvPicPr>
        <p:blipFill>
          <a:blip r:embed="rId2"/>
          <a:stretch>
            <a:fillRect/>
          </a:stretch>
        </p:blipFill>
        <p:spPr>
          <a:xfrm>
            <a:off x="128455" y="3237555"/>
            <a:ext cx="4664854" cy="3016646"/>
          </a:xfrm>
          <a:prstGeom prst="rect">
            <a:avLst/>
          </a:prstGeom>
        </p:spPr>
      </p:pic>
      <p:graphicFrame>
        <p:nvGraphicFramePr>
          <p:cNvPr id="16" name="Table 8">
            <a:extLst>
              <a:ext uri="{FF2B5EF4-FFF2-40B4-BE49-F238E27FC236}">
                <a16:creationId xmlns:a16="http://schemas.microsoft.com/office/drawing/2014/main" id="{F7F8BB8A-8ECD-90D5-C629-133C8835CF6B}"/>
              </a:ext>
            </a:extLst>
          </p:cNvPr>
          <p:cNvGraphicFramePr>
            <a:graphicFrameLocks noGrp="1"/>
          </p:cNvGraphicFramePr>
          <p:nvPr/>
        </p:nvGraphicFramePr>
        <p:xfrm>
          <a:off x="4968745" y="3901818"/>
          <a:ext cx="2369567"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343343">
                  <a:extLst>
                    <a:ext uri="{9D8B030D-6E8A-4147-A177-3AD203B41FA5}">
                      <a16:colId xmlns:a16="http://schemas.microsoft.com/office/drawing/2014/main" val="1865468436"/>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Hotspot T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350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err="1">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pic>
        <p:nvPicPr>
          <p:cNvPr id="17" name="Immagine 7" descr="Immagine che contiene testo, schermata, linea, diagramma&#10;&#10;Descrizione generata automaticamente">
            <a:extLst>
              <a:ext uri="{FF2B5EF4-FFF2-40B4-BE49-F238E27FC236}">
                <a16:creationId xmlns:a16="http://schemas.microsoft.com/office/drawing/2014/main" id="{98E4B614-8579-D357-9A22-756AFB844F6E}"/>
              </a:ext>
            </a:extLst>
          </p:cNvPr>
          <p:cNvPicPr>
            <a:picLocks noChangeAspect="1"/>
          </p:cNvPicPr>
          <p:nvPr/>
        </p:nvPicPr>
        <p:blipFill rotWithShape="1">
          <a:blip r:embed="rId3">
            <a:extLst>
              <a:ext uri="{28A0092B-C50C-407E-A947-70E740481C1C}">
                <a14:useLocalDpi xmlns:a14="http://schemas.microsoft.com/office/drawing/2010/main" val="0"/>
              </a:ext>
            </a:extLst>
          </a:blip>
          <a:srcRect l="4833" t="2043" r="1603"/>
          <a:stretch/>
        </p:blipFill>
        <p:spPr>
          <a:xfrm>
            <a:off x="7639519" y="4255322"/>
            <a:ext cx="3907145" cy="1980734"/>
          </a:xfrm>
          <a:prstGeom prst="rect">
            <a:avLst/>
          </a:prstGeom>
          <a:effectLst>
            <a:outerShdw blurRad="63500" sx="102000" sy="102000" algn="ctr" rotWithShape="0">
              <a:prstClr val="black">
                <a:alpha val="40000"/>
              </a:prstClr>
            </a:outerShdw>
          </a:effectLst>
        </p:spPr>
      </p:pic>
      <p:sp>
        <p:nvSpPr>
          <p:cNvPr id="18" name="CasellaDiTesto 9">
            <a:extLst>
              <a:ext uri="{FF2B5EF4-FFF2-40B4-BE49-F238E27FC236}">
                <a16:creationId xmlns:a16="http://schemas.microsoft.com/office/drawing/2014/main" id="{7BCF91C3-7A36-A83A-B703-C9103E83FF90}"/>
              </a:ext>
            </a:extLst>
          </p:cNvPr>
          <p:cNvSpPr txBox="1"/>
          <p:nvPr/>
        </p:nvSpPr>
        <p:spPr>
          <a:xfrm>
            <a:off x="5189352" y="5093678"/>
            <a:ext cx="1811175" cy="1077218"/>
          </a:xfrm>
          <a:prstGeom prst="rect">
            <a:avLst/>
          </a:prstGeom>
          <a:noFill/>
          <a:ln>
            <a:solidFill>
              <a:schemeClr val="tx1"/>
            </a:solidFill>
          </a:ln>
        </p:spPr>
        <p:txBody>
          <a:bodyPr wrap="square">
            <a:spAutoFit/>
          </a:bodyPr>
          <a:lstStyle/>
          <a:p>
            <a:pPr algn="ctr"/>
            <a:r>
              <a:rPr lang="en-US" sz="800" i="1" u="sng" dirty="0"/>
              <a:t>Courtesy of </a:t>
            </a:r>
            <a:r>
              <a:rPr lang="en-US" sz="800" i="1" u="sng" dirty="0" err="1"/>
              <a:t>Tiina</a:t>
            </a:r>
            <a:r>
              <a:rPr lang="en-US" sz="800" i="1" u="sng" dirty="0"/>
              <a:t> Salmi  </a:t>
            </a:r>
            <a:r>
              <a:rPr lang="en-US" sz="800" i="1" u="sng" dirty="0">
                <a:hlinkClick r:id="rId4">
                  <a:extLst>
                    <a:ext uri="{A12FA001-AC4F-418D-AE19-62706E023703}">
                      <ahyp:hlinkClr xmlns:ahyp="http://schemas.microsoft.com/office/drawing/2018/hyperlinkcolor" val="tx"/>
                    </a:ext>
                  </a:extLst>
                </a:hlinkClick>
              </a:rPr>
              <a:t>https://indico.cern.ch/event/1240045/</a:t>
            </a:r>
            <a:endParaRPr lang="en-US" sz="800" i="1" u="sng" dirty="0"/>
          </a:p>
          <a:p>
            <a:pPr algn="ctr"/>
            <a:endParaRPr lang="en-US" sz="800" i="1" u="sng" dirty="0"/>
          </a:p>
          <a:p>
            <a:pPr algn="ctr"/>
            <a:endParaRPr lang="en-US" sz="800" i="1" u="sng" dirty="0"/>
          </a:p>
          <a:p>
            <a:pPr algn="ctr"/>
            <a:endParaRPr lang="en-US" sz="800" i="1" u="sng" dirty="0"/>
          </a:p>
          <a:p>
            <a:pPr algn="ctr"/>
            <a:endParaRPr lang="en-US" sz="800" i="1" u="sng" dirty="0"/>
          </a:p>
          <a:p>
            <a:pPr algn="ctr"/>
            <a:endParaRPr lang="en-US" sz="800" i="1" u="sng" dirty="0"/>
          </a:p>
          <a:p>
            <a:pPr algn="ctr"/>
            <a:r>
              <a:rPr lang="en-US" sz="800" i="1" u="sng" dirty="0"/>
              <a:t> </a:t>
            </a:r>
            <a:endParaRPr lang="it-IT" sz="800" i="1" u="sng" dirty="0"/>
          </a:p>
        </p:txBody>
      </p:sp>
      <p:sp>
        <p:nvSpPr>
          <p:cNvPr id="19" name="CasellaDiTesto 11">
            <a:extLst>
              <a:ext uri="{FF2B5EF4-FFF2-40B4-BE49-F238E27FC236}">
                <a16:creationId xmlns:a16="http://schemas.microsoft.com/office/drawing/2014/main" id="{284A7F74-757A-73D8-2751-FA99FD984F80}"/>
              </a:ext>
            </a:extLst>
          </p:cNvPr>
          <p:cNvSpPr txBox="1"/>
          <p:nvPr/>
        </p:nvSpPr>
        <p:spPr>
          <a:xfrm>
            <a:off x="6842251" y="3044918"/>
            <a:ext cx="5219175" cy="1138773"/>
          </a:xfrm>
          <a:prstGeom prst="rect">
            <a:avLst/>
          </a:prstGeom>
          <a:noFill/>
        </p:spPr>
        <p:txBody>
          <a:bodyPr wrap="square">
            <a:spAutoFit/>
          </a:bodyPr>
          <a:lstStyle/>
          <a:p>
            <a:r>
              <a:rPr lang="fi-FI" sz="1700" dirty="0">
                <a:latin typeface="Calibri" panose="020F0502020204030204" pitchFamily="34" charset="0"/>
                <a:ea typeface="Calibri" panose="020F0502020204030204" pitchFamily="34" charset="0"/>
                <a:cs typeface="Calibri" panose="020F0502020204030204" pitchFamily="34" charset="0"/>
              </a:rPr>
              <a:t>For the ReBCO, high cost requires small coil and very high current density </a:t>
            </a:r>
            <a:r>
              <a:rPr lang="fi-FI" sz="17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u="sng"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Protection will be a limiting factor </a:t>
            </a:r>
          </a:p>
          <a:p>
            <a:pPr lvl="1">
              <a:buClr>
                <a:srgbClr val="FF0000"/>
              </a:buClr>
            </a:pPr>
            <a:r>
              <a:rPr lang="fi-FI" sz="17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Need to devise alternative protection schemes!</a:t>
            </a:r>
          </a:p>
          <a:p>
            <a:pPr marL="914400" lvl="2" indent="0">
              <a:buClr>
                <a:srgbClr val="FF0000"/>
              </a:buClr>
              <a:buNone/>
            </a:pPr>
            <a:r>
              <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fi-FI" sz="1700" b="1" dirty="0">
                <a:latin typeface="Calibri" panose="020F0502020204030204" pitchFamily="34" charset="0"/>
                <a:ea typeface="Calibri" panose="020F0502020204030204" pitchFamily="34" charset="0"/>
                <a:cs typeface="Calibri" panose="020F0502020204030204" pitchFamily="34" charset="0"/>
              </a:rPr>
              <a:t>Non-Insulated and Metal-Insulated coils</a:t>
            </a:r>
            <a:endParaRPr lang="fi-FI" sz="17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p:txBody>
      </p:sp>
      <p:sp>
        <p:nvSpPr>
          <p:cNvPr id="20" name="CasellaDiTesto 16">
            <a:extLst>
              <a:ext uri="{FF2B5EF4-FFF2-40B4-BE49-F238E27FC236}">
                <a16:creationId xmlns:a16="http://schemas.microsoft.com/office/drawing/2014/main" id="{846B5847-28A9-99F9-E2F4-7FC4D69610CB}"/>
              </a:ext>
            </a:extLst>
          </p:cNvPr>
          <p:cNvSpPr txBox="1"/>
          <p:nvPr/>
        </p:nvSpPr>
        <p:spPr>
          <a:xfrm>
            <a:off x="2493881" y="3255361"/>
            <a:ext cx="1659777" cy="276999"/>
          </a:xfrm>
          <a:prstGeom prst="rect">
            <a:avLst/>
          </a:prstGeom>
          <a:noFill/>
        </p:spPr>
        <p:txBody>
          <a:bodyPr wrap="square">
            <a:spAutoFit/>
          </a:bodyPr>
          <a:lstStyle/>
          <a:p>
            <a:r>
              <a:rPr lang="fi-FI" sz="1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40 ms protection delay</a:t>
            </a:r>
            <a:endParaRPr lang="it-IT" sz="1200" dirty="0"/>
          </a:p>
        </p:txBody>
      </p:sp>
      <p:cxnSp>
        <p:nvCxnSpPr>
          <p:cNvPr id="22" name="Connettore 2 18">
            <a:extLst>
              <a:ext uri="{FF2B5EF4-FFF2-40B4-BE49-F238E27FC236}">
                <a16:creationId xmlns:a16="http://schemas.microsoft.com/office/drawing/2014/main" id="{34F96A2E-7764-9226-F572-C7FAE9892E03}"/>
              </a:ext>
            </a:extLst>
          </p:cNvPr>
          <p:cNvCxnSpPr>
            <a:cxnSpLocks/>
            <a:endCxn id="20" idx="1"/>
          </p:cNvCxnSpPr>
          <p:nvPr/>
        </p:nvCxnSpPr>
        <p:spPr>
          <a:xfrm flipV="1">
            <a:off x="1854230" y="3393861"/>
            <a:ext cx="639651" cy="246766"/>
          </a:xfrm>
          <a:prstGeom prst="straightConnector1">
            <a:avLst/>
          </a:prstGeom>
          <a:ln>
            <a:solidFill>
              <a:srgbClr val="7030A0"/>
            </a:solidFill>
            <a:tailEnd type="triangle"/>
          </a:ln>
        </p:spPr>
        <p:style>
          <a:lnRef idx="2">
            <a:schemeClr val="dk1"/>
          </a:lnRef>
          <a:fillRef idx="0">
            <a:schemeClr val="dk1"/>
          </a:fillRef>
          <a:effectRef idx="1">
            <a:schemeClr val="dk1"/>
          </a:effectRef>
          <a:fontRef idx="minor">
            <a:schemeClr val="tx1"/>
          </a:fontRef>
        </p:style>
      </p:cxnSp>
      <p:pic>
        <p:nvPicPr>
          <p:cNvPr id="24" name="Picture 10" descr="A close-up of a logo&#10;&#10;Description automatically generated">
            <a:extLst>
              <a:ext uri="{FF2B5EF4-FFF2-40B4-BE49-F238E27FC236}">
                <a16:creationId xmlns:a16="http://schemas.microsoft.com/office/drawing/2014/main" id="{DB060401-ED68-4DAD-F640-3C5DD10D3DC5}"/>
              </a:ext>
            </a:extLst>
          </p:cNvPr>
          <p:cNvPicPr>
            <a:picLocks noChangeAspect="1"/>
          </p:cNvPicPr>
          <p:nvPr/>
        </p:nvPicPr>
        <p:blipFill>
          <a:blip r:embed="rId5"/>
          <a:stretch>
            <a:fillRect/>
          </a:stretch>
        </p:blipFill>
        <p:spPr>
          <a:xfrm>
            <a:off x="5366026" y="5511551"/>
            <a:ext cx="1482912" cy="570097"/>
          </a:xfrm>
          <a:prstGeom prst="rect">
            <a:avLst/>
          </a:prstGeom>
        </p:spPr>
      </p:pic>
    </p:spTree>
    <p:extLst>
      <p:ext uri="{BB962C8B-B14F-4D97-AF65-F5344CB8AC3E}">
        <p14:creationId xmlns:p14="http://schemas.microsoft.com/office/powerpoint/2010/main" val="197322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13</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p>
        </p:txBody>
      </p:sp>
      <p:sp>
        <p:nvSpPr>
          <p:cNvPr id="3" name="TextBox 9">
            <a:extLst>
              <a:ext uri="{FF2B5EF4-FFF2-40B4-BE49-F238E27FC236}">
                <a16:creationId xmlns:a16="http://schemas.microsoft.com/office/drawing/2014/main" id="{59ECA72D-9DA8-C5D5-B65F-2A97DD4FBC2A}"/>
              </a:ext>
            </a:extLst>
          </p:cNvPr>
          <p:cNvSpPr txBox="1"/>
          <p:nvPr/>
        </p:nvSpPr>
        <p:spPr>
          <a:xfrm>
            <a:off x="378356" y="1144251"/>
            <a:ext cx="11433169" cy="2492990"/>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margin limit </a:t>
            </a:r>
            <a:r>
              <a:rPr lang="en-US" sz="1800" dirty="0">
                <a:latin typeface="Calibri" panose="020F0502020204030204" pitchFamily="34" charset="0"/>
                <a:ea typeface="Calibri" panose="020F0502020204030204" pitchFamily="34" charset="0"/>
                <a:cs typeface="Calibri" panose="020F0502020204030204" pitchFamily="34" charset="0"/>
              </a:rPr>
              <a:t>is the limit due to the SC material itself, starting from the </a:t>
            </a:r>
            <a:r>
              <a:rPr lang="en-US" sz="1800" dirty="0" err="1">
                <a:latin typeface="Calibri" panose="020F0502020204030204" pitchFamily="34" charset="0"/>
                <a:ea typeface="Calibri" panose="020F0502020204030204" pitchFamily="34" charset="0"/>
                <a:cs typeface="Calibri" panose="020F0502020204030204" pitchFamily="34" charset="0"/>
              </a:rPr>
              <a:t>Bottura’s</a:t>
            </a:r>
            <a:r>
              <a:rPr lang="en-US" sz="1800" dirty="0">
                <a:latin typeface="Calibri" panose="020F0502020204030204" pitchFamily="34" charset="0"/>
                <a:ea typeface="Calibri" panose="020F0502020204030204" pitchFamily="34" charset="0"/>
                <a:cs typeface="Calibri" panose="020F0502020204030204" pitchFamily="34" charset="0"/>
              </a:rPr>
              <a:t> fit for the critical current density.</a:t>
            </a: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p:txBody>
      </p:sp>
      <p:cxnSp>
        <p:nvCxnSpPr>
          <p:cNvPr id="5" name="Connettore diritto 1">
            <a:extLst>
              <a:ext uri="{FF2B5EF4-FFF2-40B4-BE49-F238E27FC236}">
                <a16:creationId xmlns:a16="http://schemas.microsoft.com/office/drawing/2014/main" id="{D473AB32-4DE4-A01D-49F8-61D5ADC0663D}"/>
              </a:ext>
            </a:extLst>
          </p:cNvPr>
          <p:cNvCxnSpPr>
            <a:cxnSpLocks/>
          </p:cNvCxnSpPr>
          <p:nvPr/>
        </p:nvCxnSpPr>
        <p:spPr>
          <a:xfrm>
            <a:off x="0" y="3453625"/>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11" name="Table 8">
            <a:extLst>
              <a:ext uri="{FF2B5EF4-FFF2-40B4-BE49-F238E27FC236}">
                <a16:creationId xmlns:a16="http://schemas.microsoft.com/office/drawing/2014/main" id="{BCF9D3BC-C0DD-AD52-D4AC-6B47617A2DD5}"/>
              </a:ext>
            </a:extLst>
          </p:cNvPr>
          <p:cNvGraphicFramePr>
            <a:graphicFrameLocks noGrp="1"/>
          </p:cNvGraphicFramePr>
          <p:nvPr/>
        </p:nvGraphicFramePr>
        <p:xfrm>
          <a:off x="7941615" y="3711316"/>
          <a:ext cx="3789871"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506855">
                  <a:extLst>
                    <a:ext uri="{9D8B030D-6E8A-4147-A177-3AD203B41FA5}">
                      <a16:colId xmlns:a16="http://schemas.microsoft.com/office/drawing/2014/main" val="1865468436"/>
                    </a:ext>
                  </a:extLst>
                </a:gridCol>
                <a:gridCol w="1256792">
                  <a:extLst>
                    <a:ext uri="{9D8B030D-6E8A-4147-A177-3AD203B41FA5}">
                      <a16:colId xmlns:a16="http://schemas.microsoft.com/office/drawing/2014/main" val="1397215111"/>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Operating T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ea typeface="Calibri" panose="020F0502020204030204" pitchFamily="34" charset="0"/>
                          <a:cs typeface="Calibri" panose="020F0502020204030204" pitchFamily="34" charset="0"/>
                        </a:rPr>
                        <a:t>T margin [K]</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4.5</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 (HL-LHC)</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err="1">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2.5</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pic>
        <p:nvPicPr>
          <p:cNvPr id="12" name="Picture 11">
            <a:extLst>
              <a:ext uri="{FF2B5EF4-FFF2-40B4-BE49-F238E27FC236}">
                <a16:creationId xmlns:a16="http://schemas.microsoft.com/office/drawing/2014/main" id="{347194FD-2260-DD6E-4C79-9D5B5F2D15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322" y="3538996"/>
            <a:ext cx="3664183" cy="2722079"/>
          </a:xfrm>
          <a:prstGeom prst="rect">
            <a:avLst/>
          </a:prstGeom>
        </p:spPr>
      </p:pic>
      <p:pic>
        <p:nvPicPr>
          <p:cNvPr id="13" name="Picture 26" descr="A graph with a blue line&#10;&#10;Description automatically generated">
            <a:extLst>
              <a:ext uri="{FF2B5EF4-FFF2-40B4-BE49-F238E27FC236}">
                <a16:creationId xmlns:a16="http://schemas.microsoft.com/office/drawing/2014/main" id="{5A254619-55DA-F6BB-6180-AE5E2FFAE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555" y="3527468"/>
            <a:ext cx="3664183" cy="2738976"/>
          </a:xfrm>
          <a:prstGeom prst="rect">
            <a:avLst/>
          </a:prstGeom>
        </p:spPr>
      </p:pic>
      <p:sp>
        <p:nvSpPr>
          <p:cNvPr id="14" name="CasellaDiTesto 12">
            <a:extLst>
              <a:ext uri="{FF2B5EF4-FFF2-40B4-BE49-F238E27FC236}">
                <a16:creationId xmlns:a16="http://schemas.microsoft.com/office/drawing/2014/main" id="{E56E3C22-EBAB-29FD-5B84-84443993AF0C}"/>
              </a:ext>
            </a:extLst>
          </p:cNvPr>
          <p:cNvSpPr txBox="1"/>
          <p:nvPr/>
        </p:nvSpPr>
        <p:spPr>
          <a:xfrm>
            <a:off x="7758351" y="4883800"/>
            <a:ext cx="4059752" cy="1113125"/>
          </a:xfrm>
          <a:prstGeom prst="rect">
            <a:avLst/>
          </a:prstGeom>
          <a:noFill/>
        </p:spPr>
        <p:txBody>
          <a:bodyPr wrap="square">
            <a:spAutoFit/>
          </a:bodyPr>
          <a:lstStyle/>
          <a:p>
            <a:r>
              <a:rPr lang="en-US" sz="2000" dirty="0" err="1">
                <a:latin typeface="Calibri" panose="020F0502020204030204" pitchFamily="34" charset="0"/>
                <a:ea typeface="Calibri" panose="020F0502020204030204" pitchFamily="34" charset="0"/>
                <a:cs typeface="Calibri" panose="020F0502020204030204" pitchFamily="34" charset="0"/>
              </a:rPr>
              <a:t>J</a:t>
            </a:r>
            <a:r>
              <a:rPr lang="en-US" sz="2000" baseline="-25000" dirty="0" err="1">
                <a:latin typeface="Calibri" panose="020F0502020204030204" pitchFamily="34" charset="0"/>
                <a:ea typeface="Calibri" panose="020F0502020204030204" pitchFamily="34" charset="0"/>
                <a:cs typeface="Calibri" panose="020F0502020204030204" pitchFamily="34" charset="0"/>
              </a:rPr>
              <a:t>c</a:t>
            </a:r>
            <a:r>
              <a:rPr lang="en-US" baseline="-2500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refers to:</a:t>
            </a:r>
          </a:p>
          <a:p>
            <a:endParaRPr lang="en-US" sz="800" baseline="-250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Nb</a:t>
            </a:r>
            <a:r>
              <a:rPr lang="en-US" baseline="-25000" dirty="0">
                <a:latin typeface="Calibri" panose="020F0502020204030204" pitchFamily="34" charset="0"/>
                <a:ea typeface="Calibri" panose="020F0502020204030204" pitchFamily="34" charset="0"/>
                <a:cs typeface="Calibri" panose="020F0502020204030204" pitchFamily="34" charset="0"/>
              </a:rPr>
              <a:t>3</a:t>
            </a:r>
            <a:r>
              <a:rPr lang="en-US" dirty="0">
                <a:latin typeface="Calibri" panose="020F0502020204030204" pitchFamily="34" charset="0"/>
                <a:ea typeface="Calibri" panose="020F0502020204030204" pitchFamily="34" charset="0"/>
                <a:cs typeface="Calibri" panose="020F0502020204030204" pitchFamily="34" charset="0"/>
              </a:rPr>
              <a:t>Sn: </a:t>
            </a:r>
            <a:r>
              <a:rPr lang="en-US" sz="1800" dirty="0">
                <a:latin typeface="Calibri" panose="020F0502020204030204" pitchFamily="34" charset="0"/>
                <a:ea typeface="Calibri" panose="020F0502020204030204" pitchFamily="34" charset="0"/>
                <a:cs typeface="Calibri" panose="020F0502020204030204" pitchFamily="34" charset="0"/>
              </a:rPr>
              <a:t>FCC cable target performance</a:t>
            </a:r>
          </a:p>
          <a:p>
            <a:pPr marL="285750" indent="-285750">
              <a:buFont typeface="Arial" panose="020B0604020202020204" pitchFamily="34" charset="0"/>
              <a:buChar cha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err="1">
                <a:latin typeface="Calibri" panose="020F0502020204030204" pitchFamily="34" charset="0"/>
                <a:ea typeface="Calibri" panose="020F0502020204030204" pitchFamily="34" charset="0"/>
                <a:cs typeface="Calibri" panose="020F0502020204030204" pitchFamily="34" charset="0"/>
              </a:rPr>
              <a:t>ReBCO</a:t>
            </a:r>
            <a:r>
              <a:rPr lang="en-US" dirty="0">
                <a:latin typeface="Calibri" panose="020F0502020204030204" pitchFamily="34" charset="0"/>
                <a:ea typeface="Calibri" panose="020F0502020204030204" pitchFamily="34" charset="0"/>
                <a:cs typeface="Calibri" panose="020F0502020204030204" pitchFamily="34" charset="0"/>
              </a:rPr>
              <a:t>: Fujikura FESC-AP tape</a:t>
            </a:r>
            <a:endParaRPr lang="it-IT"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3638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14</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Method and Assumptions</a:t>
            </a:r>
            <a:endParaRPr lang="en-GB" dirty="0"/>
          </a:p>
        </p:txBody>
      </p:sp>
      <p:sp>
        <p:nvSpPr>
          <p:cNvPr id="3" name="TextBox 9">
            <a:extLst>
              <a:ext uri="{FF2B5EF4-FFF2-40B4-BE49-F238E27FC236}">
                <a16:creationId xmlns:a16="http://schemas.microsoft.com/office/drawing/2014/main" id="{59ECA72D-9DA8-C5D5-B65F-2A97DD4FBC2A}"/>
              </a:ext>
            </a:extLst>
          </p:cNvPr>
          <p:cNvSpPr txBox="1"/>
          <p:nvPr/>
        </p:nvSpPr>
        <p:spPr>
          <a:xfrm>
            <a:off x="378356" y="1144251"/>
            <a:ext cx="11433169" cy="3631763"/>
          </a:xfrm>
          <a:prstGeom prst="rect">
            <a:avLst/>
          </a:prstGeom>
          <a:noFill/>
        </p:spPr>
        <p:txBody>
          <a:bodyPr wrap="square">
            <a:spAutoFit/>
          </a:bodyPr>
          <a:lstStyle/>
          <a:p>
            <a:pPr marL="285750" indent="-285750">
              <a:buClr>
                <a:srgbClr val="FF0000"/>
              </a:buClr>
              <a:buFont typeface="Wingdings" panose="05000000000000000000" pitchFamily="2" charset="2"/>
              <a:buChar char="§"/>
            </a:pPr>
            <a:r>
              <a:rPr lang="en-GB" dirty="0">
                <a:latin typeface="Calibri" panose="020F0502020204030204" pitchFamily="34" charset="0"/>
                <a:ea typeface="Calibri" panose="020F0502020204030204" pitchFamily="34" charset="0"/>
                <a:cs typeface="Calibri" panose="020F0502020204030204" pitchFamily="34" charset="0"/>
              </a:rPr>
              <a:t>A Python code is used to implement the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analytic formulas </a:t>
            </a:r>
            <a:r>
              <a:rPr lang="en-GB" dirty="0">
                <a:latin typeface="Calibri" panose="020F0502020204030204" pitchFamily="34" charset="0"/>
                <a:ea typeface="Calibri" panose="020F0502020204030204" pitchFamily="34" charset="0"/>
                <a:cs typeface="Calibri" panose="020F0502020204030204" pitchFamily="34" charset="0"/>
              </a:rPr>
              <a:t>for the cos-theta magnets in </a:t>
            </a:r>
            <a:r>
              <a:rPr lang="en-GB"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sector coil </a:t>
            </a:r>
            <a:r>
              <a:rPr lang="en-GB" dirty="0">
                <a:latin typeface="Calibri" panose="020F0502020204030204" pitchFamily="34" charset="0"/>
                <a:ea typeface="Calibri" panose="020F0502020204030204" pitchFamily="34" charset="0"/>
                <a:cs typeface="Calibri" panose="020F0502020204030204" pitchFamily="34" charset="0"/>
              </a:rPr>
              <a:t>approximation.</a:t>
            </a:r>
          </a:p>
          <a:p>
            <a:pPr marL="285750" indent="-285750">
              <a:buClr>
                <a:srgbClr val="FF0000"/>
              </a:buClr>
              <a:buFont typeface="Wingdings" panose="05000000000000000000" pitchFamily="2" charset="2"/>
              <a:buChar char="§"/>
            </a:pPr>
            <a:endParaRPr lang="en-GB"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Cost model</a:t>
            </a:r>
            <a:r>
              <a:rPr lang="en-US" dirty="0">
                <a:latin typeface="Calibri" panose="020F0502020204030204" pitchFamily="34" charset="0"/>
                <a:ea typeface="Calibri" panose="020F0502020204030204" pitchFamily="34" charset="0"/>
                <a:cs typeface="Calibri" panose="020F0502020204030204" pitchFamily="34" charset="0"/>
              </a:rPr>
              <a:t>: by setting an upper limit to the cost of the magnet, the maximum coil width can be calculated for each aperture, taking into account the other components.</a:t>
            </a: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protection scheme </a:t>
            </a:r>
            <a:r>
              <a:rPr lang="en-US" sz="1800" dirty="0">
                <a:latin typeface="Calibri" panose="020F0502020204030204" pitchFamily="34" charset="0"/>
                <a:ea typeface="Calibri" panose="020F0502020204030204" pitchFamily="34" charset="0"/>
                <a:cs typeface="Calibri" panose="020F0502020204030204" pitchFamily="34" charset="0"/>
              </a:rPr>
              <a:t>consists in QH (or CLIQ) for classical insulated coils, limiting the hotspot temperature and the stored energy in the coils.</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margin limit </a:t>
            </a:r>
            <a:r>
              <a:rPr lang="en-US" sz="1800" dirty="0">
                <a:latin typeface="Calibri" panose="020F0502020204030204" pitchFamily="34" charset="0"/>
                <a:ea typeface="Calibri" panose="020F0502020204030204" pitchFamily="34" charset="0"/>
                <a:cs typeface="Calibri" panose="020F0502020204030204" pitchFamily="34" charset="0"/>
              </a:rPr>
              <a:t>is the limit due to the SC material itself, starting from the </a:t>
            </a:r>
            <a:r>
              <a:rPr lang="en-US" sz="1800" dirty="0" err="1">
                <a:latin typeface="Calibri" panose="020F0502020204030204" pitchFamily="34" charset="0"/>
                <a:ea typeface="Calibri" panose="020F0502020204030204" pitchFamily="34" charset="0"/>
                <a:cs typeface="Calibri" panose="020F0502020204030204" pitchFamily="34" charset="0"/>
              </a:rPr>
              <a:t>Bottura’s</a:t>
            </a:r>
            <a:r>
              <a:rPr lang="en-US" sz="1800" dirty="0">
                <a:latin typeface="Calibri" panose="020F0502020204030204" pitchFamily="34" charset="0"/>
                <a:ea typeface="Calibri" panose="020F0502020204030204" pitchFamily="34" charset="0"/>
                <a:cs typeface="Calibri" panose="020F0502020204030204" pitchFamily="34" charset="0"/>
              </a:rPr>
              <a:t> fit for the critical current density.</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The </a:t>
            </a:r>
            <a:r>
              <a:rPr lang="en-US"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stress limit </a:t>
            </a:r>
            <a:r>
              <a:rPr lang="en-US" sz="1800" dirty="0">
                <a:latin typeface="Calibri" panose="020F0502020204030204" pitchFamily="34" charset="0"/>
                <a:ea typeface="Calibri" panose="020F0502020204030204" pitchFamily="34" charset="0"/>
                <a:cs typeface="Calibri" panose="020F0502020204030204" pitchFamily="34" charset="0"/>
              </a:rPr>
              <a:t>considers the maximum mechanical stress we can have on the coils, starting from the analytical formula for the midplane pressure of cos-theta magnet in sector coil approx. </a:t>
            </a:r>
            <a:r>
              <a:rPr lang="en-US" sz="1200" i="1" dirty="0">
                <a:latin typeface="Calibri" panose="020F0502020204030204" pitchFamily="34" charset="0"/>
                <a:ea typeface="Calibri" panose="020F0502020204030204" pitchFamily="34" charset="0"/>
                <a:cs typeface="Calibri" panose="020F0502020204030204" pitchFamily="34" charset="0"/>
              </a:rPr>
              <a:t>(Reference: </a:t>
            </a:r>
            <a:r>
              <a:rPr lang="en-US" altLang="en-US" sz="1200" i="1" u="sng" dirty="0">
                <a:latin typeface="Calibri" panose="020F0502020204030204" pitchFamily="34" charset="0"/>
                <a:ea typeface="Calibri" panose="020F0502020204030204" pitchFamily="34" charset="0"/>
                <a:cs typeface="Calibri" panose="020F0502020204030204" pitchFamily="34" charset="0"/>
                <a:hlinkClick r:id="rId2"/>
              </a:rPr>
              <a:t>https://doi.org/10.15161/oar.it/143359</a:t>
            </a:r>
            <a:r>
              <a:rPr lang="en-US" sz="1200" i="1" u="sng" dirty="0">
                <a:latin typeface="Calibri" panose="020F0502020204030204" pitchFamily="34" charset="0"/>
                <a:ea typeface="Calibri" panose="020F0502020204030204" pitchFamily="34" charset="0"/>
                <a:cs typeface="Calibri" panose="020F0502020204030204" pitchFamily="34" charset="0"/>
              </a:rPr>
              <a:t> </a:t>
            </a:r>
            <a:r>
              <a:rPr lang="en-US" sz="1200" i="1" dirty="0">
                <a:latin typeface="Calibri" panose="020F0502020204030204" pitchFamily="34" charset="0"/>
                <a:ea typeface="Calibri" panose="020F0502020204030204" pitchFamily="34" charset="0"/>
                <a:cs typeface="Calibri" panose="020F0502020204030204" pitchFamily="34" charset="0"/>
              </a:rPr>
              <a:t>)</a:t>
            </a:r>
          </a:p>
          <a:p>
            <a:pPr marL="285750" indent="-285750">
              <a:buClr>
                <a:srgbClr val="FF0000"/>
              </a:buClr>
              <a:buFont typeface="Wingdings" panose="05000000000000000000" pitchFamily="2" charset="2"/>
              <a:buChar char="§"/>
            </a:pPr>
            <a:endParaRPr lang="en-US" sz="1000"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endParaRPr lang="en-GB"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4" name="Table 8">
            <a:extLst>
              <a:ext uri="{FF2B5EF4-FFF2-40B4-BE49-F238E27FC236}">
                <a16:creationId xmlns:a16="http://schemas.microsoft.com/office/drawing/2014/main" id="{285B42A2-2A8C-6429-E441-BB5D37C3CE99}"/>
              </a:ext>
            </a:extLst>
          </p:cNvPr>
          <p:cNvGraphicFramePr>
            <a:graphicFrameLocks noGrp="1"/>
          </p:cNvGraphicFramePr>
          <p:nvPr/>
        </p:nvGraphicFramePr>
        <p:xfrm>
          <a:off x="1014808" y="4273094"/>
          <a:ext cx="2780412" cy="1005840"/>
        </p:xfrm>
        <a:graphic>
          <a:graphicData uri="http://schemas.openxmlformats.org/drawingml/2006/table">
            <a:tbl>
              <a:tblPr firstRow="1" bandRow="1">
                <a:tableStyleId>{5C22544A-7EE6-4342-B048-85BDC9FD1C3A}</a:tableStyleId>
              </a:tblPr>
              <a:tblGrid>
                <a:gridCol w="1026224">
                  <a:extLst>
                    <a:ext uri="{9D8B030D-6E8A-4147-A177-3AD203B41FA5}">
                      <a16:colId xmlns:a16="http://schemas.microsoft.com/office/drawing/2014/main" val="1283212972"/>
                    </a:ext>
                  </a:extLst>
                </a:gridCol>
                <a:gridCol w="1754188">
                  <a:extLst>
                    <a:ext uri="{9D8B030D-6E8A-4147-A177-3AD203B41FA5}">
                      <a16:colId xmlns:a16="http://schemas.microsoft.com/office/drawing/2014/main" val="2855434630"/>
                    </a:ext>
                  </a:extLst>
                </a:gridCol>
              </a:tblGrid>
              <a:tr h="240339">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Materials</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tc>
                  <a:txBody>
                    <a:bodyPr/>
                    <a:lstStyle/>
                    <a:p>
                      <a:r>
                        <a:rPr lang="en-US" sz="1600" dirty="0">
                          <a:latin typeface="Calibri" panose="020F0502020204030204" pitchFamily="34" charset="0"/>
                          <a:ea typeface="Calibri" panose="020F0502020204030204" pitchFamily="34" charset="0"/>
                          <a:cs typeface="Calibri" panose="020F0502020204030204" pitchFamily="34" charset="0"/>
                        </a:rPr>
                        <a:t>Peak Stress [MPa]</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solidFill>
                      <a:srgbClr val="1346C7"/>
                    </a:solidFill>
                  </a:tcPr>
                </a:tc>
                <a:extLst>
                  <a:ext uri="{0D108BD9-81ED-4DB2-BD59-A6C34878D82A}">
                    <a16:rowId xmlns:a16="http://schemas.microsoft.com/office/drawing/2014/main" val="766179709"/>
                  </a:ext>
                </a:extLst>
              </a:tr>
              <a:tr h="240339">
                <a:tc>
                  <a:txBody>
                    <a:bodyPr/>
                    <a:lstStyle/>
                    <a:p>
                      <a:r>
                        <a:rPr lang="en-US" sz="1600" b="1" dirty="0">
                          <a:latin typeface="Calibri" panose="020F0502020204030204" pitchFamily="34" charset="0"/>
                          <a:ea typeface="Calibri" panose="020F0502020204030204" pitchFamily="34" charset="0"/>
                          <a:cs typeface="Calibri" panose="020F0502020204030204" pitchFamily="34" charset="0"/>
                        </a:rPr>
                        <a:t>Nb</a:t>
                      </a:r>
                      <a:r>
                        <a:rPr lang="en-US" sz="1600" b="1" baseline="-25000" dirty="0">
                          <a:latin typeface="Calibri" panose="020F0502020204030204" pitchFamily="34" charset="0"/>
                          <a:ea typeface="Calibri" panose="020F0502020204030204" pitchFamily="34" charset="0"/>
                          <a:cs typeface="Calibri" panose="020F0502020204030204" pitchFamily="34" charset="0"/>
                        </a:rPr>
                        <a:t>3</a:t>
                      </a:r>
                      <a:r>
                        <a:rPr lang="en-US" sz="1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Sn</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150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27453802"/>
                  </a:ext>
                </a:extLst>
              </a:tr>
              <a:tr h="240339">
                <a:tc>
                  <a:txBody>
                    <a:bodyPr/>
                    <a:lstStyle/>
                    <a:p>
                      <a:r>
                        <a:rPr lang="en-US" sz="1600" b="1" dirty="0" err="1">
                          <a:latin typeface="Calibri" panose="020F0502020204030204" pitchFamily="34" charset="0"/>
                          <a:ea typeface="Calibri" panose="020F0502020204030204" pitchFamily="34" charset="0"/>
                          <a:cs typeface="Calibri" panose="020F0502020204030204" pitchFamily="34" charset="0"/>
                        </a:rPr>
                        <a:t>ReBCO</a:t>
                      </a:r>
                      <a:endParaRPr lang="en-GB" sz="1600" b="1" dirty="0">
                        <a:latin typeface="Calibri" panose="020F0502020204030204" pitchFamily="34" charset="0"/>
                        <a:ea typeface="Calibri" panose="020F0502020204030204" pitchFamily="34" charset="0"/>
                        <a:cs typeface="Calibri" panose="020F0502020204030204" pitchFamily="34" charset="0"/>
                      </a:endParaRPr>
                    </a:p>
                  </a:txBody>
                  <a:tcPr>
                    <a:solidFill>
                      <a:srgbClr val="FC354C">
                        <a:alpha val="50196"/>
                      </a:srgbClr>
                    </a:solidFill>
                  </a:tcPr>
                </a:tc>
                <a:tc>
                  <a:txBody>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400</a:t>
                      </a:r>
                      <a:endParaRPr lang="en-GB" sz="16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9311380"/>
                  </a:ext>
                </a:extLst>
              </a:tr>
            </a:tbl>
          </a:graphicData>
        </a:graphic>
      </p:graphicFrame>
      <p:cxnSp>
        <p:nvCxnSpPr>
          <p:cNvPr id="5" name="Connettore diritto 1">
            <a:extLst>
              <a:ext uri="{FF2B5EF4-FFF2-40B4-BE49-F238E27FC236}">
                <a16:creationId xmlns:a16="http://schemas.microsoft.com/office/drawing/2014/main" id="{D473AB32-4DE4-A01D-49F8-61D5ADC0663D}"/>
              </a:ext>
            </a:extLst>
          </p:cNvPr>
          <p:cNvCxnSpPr>
            <a:cxnSpLocks/>
          </p:cNvCxnSpPr>
          <p:nvPr/>
        </p:nvCxnSpPr>
        <p:spPr>
          <a:xfrm>
            <a:off x="0" y="4124620"/>
            <a:ext cx="121920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CasellaDiTesto 16">
            <a:extLst>
              <a:ext uri="{FF2B5EF4-FFF2-40B4-BE49-F238E27FC236}">
                <a16:creationId xmlns:a16="http://schemas.microsoft.com/office/drawing/2014/main" id="{A582D77B-74E7-51C9-E27E-195078B71C85}"/>
              </a:ext>
            </a:extLst>
          </p:cNvPr>
          <p:cNvSpPr txBox="1"/>
          <p:nvPr/>
        </p:nvSpPr>
        <p:spPr>
          <a:xfrm>
            <a:off x="988942" y="5357142"/>
            <a:ext cx="2743200" cy="923330"/>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Currently, only stresses generated by Lorentz forces are considered.</a:t>
            </a:r>
            <a:endParaRPr lang="it-IT" dirty="0">
              <a:latin typeface="Calibri" panose="020F0502020204030204" pitchFamily="34" charset="0"/>
              <a:ea typeface="Calibri" panose="020F0502020204030204" pitchFamily="34" charset="0"/>
              <a:cs typeface="Calibri" panose="020F0502020204030204" pitchFamily="34" charset="0"/>
            </a:endParaRPr>
          </a:p>
        </p:txBody>
      </p:sp>
      <p:pic>
        <p:nvPicPr>
          <p:cNvPr id="7" name="Immagine 20">
            <a:extLst>
              <a:ext uri="{FF2B5EF4-FFF2-40B4-BE49-F238E27FC236}">
                <a16:creationId xmlns:a16="http://schemas.microsoft.com/office/drawing/2014/main" id="{B7371224-D2C6-CF08-6D09-AF8EAC92A84A}"/>
              </a:ext>
            </a:extLst>
          </p:cNvPr>
          <p:cNvPicPr>
            <a:picLocks noChangeAspect="1"/>
          </p:cNvPicPr>
          <p:nvPr/>
        </p:nvPicPr>
        <p:blipFill>
          <a:blip r:embed="rId3"/>
          <a:stretch>
            <a:fillRect/>
          </a:stretch>
        </p:blipFill>
        <p:spPr>
          <a:xfrm>
            <a:off x="4405806" y="4206408"/>
            <a:ext cx="7300632" cy="1891502"/>
          </a:xfrm>
          <a:prstGeom prst="rect">
            <a:avLst/>
          </a:prstGeom>
        </p:spPr>
      </p:pic>
      <p:sp>
        <p:nvSpPr>
          <p:cNvPr id="8" name="CasellaDiTesto 22">
            <a:extLst>
              <a:ext uri="{FF2B5EF4-FFF2-40B4-BE49-F238E27FC236}">
                <a16:creationId xmlns:a16="http://schemas.microsoft.com/office/drawing/2014/main" id="{337A6360-12C4-5E4F-EA36-B63A9C0C3477}"/>
              </a:ext>
            </a:extLst>
          </p:cNvPr>
          <p:cNvSpPr txBox="1"/>
          <p:nvPr/>
        </p:nvSpPr>
        <p:spPr>
          <a:xfrm>
            <a:off x="10637390" y="4137614"/>
            <a:ext cx="835370" cy="338554"/>
          </a:xfrm>
          <a:prstGeom prst="rect">
            <a:avLst/>
          </a:prstGeom>
          <a:noFill/>
        </p:spPr>
        <p:txBody>
          <a:bodyPr wrap="square">
            <a:spAutoFit/>
          </a:bodyPr>
          <a:lstStyle/>
          <a:p>
            <a:pPr algn="ctr"/>
            <a:r>
              <a:rPr lang="it-IT" sz="800" i="1" u="sng" dirty="0"/>
              <a:t>LARP TQ</a:t>
            </a:r>
          </a:p>
          <a:p>
            <a:pPr algn="ctr"/>
            <a:r>
              <a:rPr lang="it-IT" sz="800" i="1" u="sng" dirty="0"/>
              <a:t>(P. </a:t>
            </a:r>
            <a:r>
              <a:rPr lang="it-IT" sz="800" i="1" u="sng" dirty="0" err="1"/>
              <a:t>Ferracin</a:t>
            </a:r>
            <a:r>
              <a:rPr lang="it-IT" sz="800" i="1" u="sng" dirty="0"/>
              <a:t>)</a:t>
            </a:r>
          </a:p>
        </p:txBody>
      </p:sp>
      <p:sp>
        <p:nvSpPr>
          <p:cNvPr id="9" name="CasellaDiTesto 24">
            <a:extLst>
              <a:ext uri="{FF2B5EF4-FFF2-40B4-BE49-F238E27FC236}">
                <a16:creationId xmlns:a16="http://schemas.microsoft.com/office/drawing/2014/main" id="{5083C421-7162-D60C-423A-6885D271922F}"/>
              </a:ext>
            </a:extLst>
          </p:cNvPr>
          <p:cNvSpPr txBox="1"/>
          <p:nvPr/>
        </p:nvSpPr>
        <p:spPr>
          <a:xfrm>
            <a:off x="6393830" y="5637986"/>
            <a:ext cx="872448" cy="338554"/>
          </a:xfrm>
          <a:prstGeom prst="rect">
            <a:avLst/>
          </a:prstGeom>
          <a:noFill/>
        </p:spPr>
        <p:txBody>
          <a:bodyPr wrap="square">
            <a:spAutoFit/>
          </a:bodyPr>
          <a:lstStyle/>
          <a:p>
            <a:pPr algn="ctr"/>
            <a:r>
              <a:rPr lang="it-IT" sz="800" i="1" u="sng" dirty="0" err="1"/>
              <a:t>Tevatron</a:t>
            </a:r>
            <a:r>
              <a:rPr lang="it-IT" sz="800" i="1" u="sng" dirty="0"/>
              <a:t> </a:t>
            </a:r>
            <a:r>
              <a:rPr lang="it-IT" sz="800" i="1" u="sng" dirty="0" err="1"/>
              <a:t>dipole</a:t>
            </a:r>
            <a:endParaRPr lang="it-IT" sz="800" i="1" u="sng" dirty="0"/>
          </a:p>
          <a:p>
            <a:pPr algn="ctr"/>
            <a:r>
              <a:rPr lang="it-IT" sz="800" i="1" u="sng" dirty="0"/>
              <a:t>(P. </a:t>
            </a:r>
            <a:r>
              <a:rPr lang="it-IT" sz="800" i="1" u="sng" dirty="0" err="1"/>
              <a:t>Ferracin</a:t>
            </a:r>
            <a:r>
              <a:rPr lang="it-IT" sz="800" i="1" u="sng" dirty="0"/>
              <a:t>)</a:t>
            </a:r>
          </a:p>
        </p:txBody>
      </p:sp>
      <p:cxnSp>
        <p:nvCxnSpPr>
          <p:cNvPr id="10" name="Connettore diritto 26">
            <a:extLst>
              <a:ext uri="{FF2B5EF4-FFF2-40B4-BE49-F238E27FC236}">
                <a16:creationId xmlns:a16="http://schemas.microsoft.com/office/drawing/2014/main" id="{10579C85-2770-9C2A-3583-6337E82F4CC1}"/>
              </a:ext>
            </a:extLst>
          </p:cNvPr>
          <p:cNvCxnSpPr>
            <a:cxnSpLocks/>
          </p:cNvCxnSpPr>
          <p:nvPr/>
        </p:nvCxnSpPr>
        <p:spPr>
          <a:xfrm>
            <a:off x="8232996" y="4177724"/>
            <a:ext cx="0" cy="201600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2926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15</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Dipole A-B Plots</a:t>
            </a:r>
            <a:endParaRPr lang="en-GB" dirty="0"/>
          </a:p>
        </p:txBody>
      </p:sp>
      <p:pic>
        <p:nvPicPr>
          <p:cNvPr id="5" name="Picture 4">
            <a:extLst>
              <a:ext uri="{FF2B5EF4-FFF2-40B4-BE49-F238E27FC236}">
                <a16:creationId xmlns:a16="http://schemas.microsoft.com/office/drawing/2014/main" id="{71268CBB-C70A-E486-B7BA-2A094809E5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6964" y="1130852"/>
            <a:ext cx="4801102" cy="3750152"/>
          </a:xfrm>
          <a:prstGeom prst="rect">
            <a:avLst/>
          </a:prstGeom>
        </p:spPr>
      </p:pic>
      <p:sp>
        <p:nvSpPr>
          <p:cNvPr id="6" name="Oval 32">
            <a:extLst>
              <a:ext uri="{FF2B5EF4-FFF2-40B4-BE49-F238E27FC236}">
                <a16:creationId xmlns:a16="http://schemas.microsoft.com/office/drawing/2014/main" id="{5FE5B720-F11E-4F91-92EC-20797C045E9B}"/>
              </a:ext>
            </a:extLst>
          </p:cNvPr>
          <p:cNvSpPr/>
          <p:nvPr/>
        </p:nvSpPr>
        <p:spPr>
          <a:xfrm>
            <a:off x="437270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8F24E9AC-AC6F-9A19-E812-81286DFAE0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2736" y="1130852"/>
            <a:ext cx="4801927" cy="3750152"/>
          </a:xfrm>
          <a:prstGeom prst="rect">
            <a:avLst/>
          </a:prstGeom>
        </p:spPr>
      </p:pic>
      <p:sp>
        <p:nvSpPr>
          <p:cNvPr id="8" name="Oval 32">
            <a:extLst>
              <a:ext uri="{FF2B5EF4-FFF2-40B4-BE49-F238E27FC236}">
                <a16:creationId xmlns:a16="http://schemas.microsoft.com/office/drawing/2014/main" id="{2F2D1DD8-7DBF-47B8-A3BB-C5DF1FF42F0A}"/>
              </a:ext>
            </a:extLst>
          </p:cNvPr>
          <p:cNvSpPr/>
          <p:nvPr/>
        </p:nvSpPr>
        <p:spPr>
          <a:xfrm>
            <a:off x="339442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asellaDiTesto 11">
            <a:extLst>
              <a:ext uri="{FF2B5EF4-FFF2-40B4-BE49-F238E27FC236}">
                <a16:creationId xmlns:a16="http://schemas.microsoft.com/office/drawing/2014/main" id="{317D5B21-9198-7A94-01F0-05E23A1AE35C}"/>
              </a:ext>
            </a:extLst>
          </p:cNvPr>
          <p:cNvSpPr txBox="1"/>
          <p:nvPr/>
        </p:nvSpPr>
        <p:spPr>
          <a:xfrm>
            <a:off x="6652926" y="4904326"/>
            <a:ext cx="4271737" cy="1200329"/>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HTS falls short of required performance with classical insulated coils. Assuming MI or NI magnets, the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protection</a:t>
            </a:r>
            <a:r>
              <a:rPr lang="en-US" dirty="0">
                <a:latin typeface="Calibri" panose="020F0502020204030204" pitchFamily="34" charset="0"/>
                <a:ea typeface="Calibri" panose="020F0502020204030204" pitchFamily="34" charset="0"/>
                <a:cs typeface="Calibri" panose="020F0502020204030204" pitchFamily="34" charset="0"/>
              </a:rPr>
              <a:t> limit becomes comparable with the other limits.</a:t>
            </a:r>
            <a:endParaRPr lang="it-IT" dirty="0">
              <a:latin typeface="Calibri" panose="020F0502020204030204" pitchFamily="34" charset="0"/>
              <a:ea typeface="Calibri" panose="020F0502020204030204" pitchFamily="34" charset="0"/>
              <a:cs typeface="Calibri" panose="020F0502020204030204" pitchFamily="34" charset="0"/>
            </a:endParaRPr>
          </a:p>
        </p:txBody>
      </p:sp>
      <p:sp>
        <p:nvSpPr>
          <p:cNvPr id="11" name="CasellaDiTesto 41">
            <a:extLst>
              <a:ext uri="{FF2B5EF4-FFF2-40B4-BE49-F238E27FC236}">
                <a16:creationId xmlns:a16="http://schemas.microsoft.com/office/drawing/2014/main" id="{D70B3C3D-F901-5E47-7AE3-0D1B4CF0DABC}"/>
              </a:ext>
            </a:extLst>
          </p:cNvPr>
          <p:cNvSpPr txBox="1"/>
          <p:nvPr/>
        </p:nvSpPr>
        <p:spPr>
          <a:xfrm>
            <a:off x="1619475" y="5041437"/>
            <a:ext cx="4423513" cy="923330"/>
          </a:xfrm>
          <a:prstGeom prst="rect">
            <a:avLst/>
          </a:prstGeom>
          <a:noFill/>
        </p:spPr>
        <p:txBody>
          <a:bodyPr wrap="square">
            <a:spAutoFit/>
          </a:bodyPr>
          <a:lstStyle/>
          <a:p>
            <a:pPr algn="ctr">
              <a:buClr>
                <a:schemeClr val="bg1">
                  <a:lumMod val="50000"/>
                </a:schemeClr>
              </a:buClr>
            </a:pPr>
            <a:r>
              <a:rPr lang="en-CH" b="1" dirty="0">
                <a:latin typeface="Calibri" panose="020F0502020204030204" pitchFamily="34" charset="0"/>
                <a:ea typeface="Calibri" panose="020F0502020204030204" pitchFamily="34" charset="0"/>
                <a:cs typeface="Calibri" panose="020F0502020204030204" pitchFamily="34" charset="0"/>
              </a:rPr>
              <a:t>Nb</a:t>
            </a:r>
            <a:r>
              <a:rPr lang="en-CH" b="1" baseline="-25000" dirty="0">
                <a:latin typeface="Calibri" panose="020F0502020204030204" pitchFamily="34" charset="0"/>
                <a:ea typeface="Calibri" panose="020F0502020204030204" pitchFamily="34" charset="0"/>
                <a:cs typeface="Calibri" panose="020F0502020204030204" pitchFamily="34" charset="0"/>
              </a:rPr>
              <a:t>3</a:t>
            </a:r>
            <a:r>
              <a:rPr lang="en-CH" b="1" dirty="0">
                <a:latin typeface="Calibri" panose="020F0502020204030204" pitchFamily="34" charset="0"/>
                <a:ea typeface="Calibri" panose="020F0502020204030204" pitchFamily="34" charset="0"/>
                <a:cs typeface="Calibri" panose="020F0502020204030204" pitchFamily="34" charset="0"/>
              </a:rPr>
              <a:t>Sn</a:t>
            </a:r>
            <a:r>
              <a:rPr lang="en-CH" dirty="0">
                <a:latin typeface="Calibri" panose="020F0502020204030204" pitchFamily="34" charset="0"/>
                <a:ea typeface="Calibri" panose="020F0502020204030204" pitchFamily="34" charset="0"/>
                <a:cs typeface="Calibri" panose="020F0502020204030204" pitchFamily="34" charset="0"/>
              </a:rPr>
              <a:t> falls short of required performance because of </a:t>
            </a:r>
            <a:r>
              <a:rPr lang="en-CH" b="1" dirty="0">
                <a:solidFill>
                  <a:srgbClr val="FF0000"/>
                </a:solidFill>
                <a:latin typeface="Calibri" panose="020F0502020204030204" pitchFamily="34" charset="0"/>
                <a:ea typeface="Calibri" panose="020F0502020204030204" pitchFamily="34" charset="0"/>
                <a:cs typeface="Calibri" panose="020F0502020204030204" pitchFamily="34" charset="0"/>
              </a:rPr>
              <a:t>operating margin </a:t>
            </a:r>
            <a:r>
              <a:rPr lang="en-CH" dirty="0">
                <a:latin typeface="Calibri" panose="020F0502020204030204" pitchFamily="34" charset="0"/>
                <a:ea typeface="Calibri" panose="020F0502020204030204" pitchFamily="34" charset="0"/>
                <a:cs typeface="Calibri" panose="020F0502020204030204" pitchFamily="34" charset="0"/>
              </a:rPr>
              <a:t>and peak stress (at affordable cost !)</a:t>
            </a:r>
          </a:p>
        </p:txBody>
      </p:sp>
      <p:sp>
        <p:nvSpPr>
          <p:cNvPr id="13" name="CasellaDiTesto 27">
            <a:extLst>
              <a:ext uri="{FF2B5EF4-FFF2-40B4-BE49-F238E27FC236}">
                <a16:creationId xmlns:a16="http://schemas.microsoft.com/office/drawing/2014/main" id="{00AE81AD-AC39-4363-60B0-205E701F56A6}"/>
              </a:ext>
            </a:extLst>
          </p:cNvPr>
          <p:cNvSpPr txBox="1"/>
          <p:nvPr/>
        </p:nvSpPr>
        <p:spPr>
          <a:xfrm>
            <a:off x="440003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14" name="CasellaDiTesto 34">
            <a:extLst>
              <a:ext uri="{FF2B5EF4-FFF2-40B4-BE49-F238E27FC236}">
                <a16:creationId xmlns:a16="http://schemas.microsoft.com/office/drawing/2014/main" id="{151622B0-2CAD-CCA5-B1E0-A90F43A6F78D}"/>
              </a:ext>
            </a:extLst>
          </p:cNvPr>
          <p:cNvSpPr txBox="1"/>
          <p:nvPr/>
        </p:nvSpPr>
        <p:spPr>
          <a:xfrm>
            <a:off x="3394421" y="1458112"/>
            <a:ext cx="1354850" cy="276999"/>
          </a:xfrm>
          <a:prstGeom prst="rect">
            <a:avLst/>
          </a:prstGeom>
          <a:noFill/>
        </p:spPr>
        <p:txBody>
          <a:bodyPr wrap="square" rtlCol="0">
            <a:spAutoFit/>
          </a:bodyPr>
          <a:lstStyle/>
          <a:p>
            <a:r>
              <a:rPr lang="en-GB" sz="1200" dirty="0">
                <a:highlight>
                  <a:srgbClr val="FFDB69"/>
                </a:highlight>
              </a:rPr>
              <a:t>IR [10T, 300 mm]</a:t>
            </a:r>
          </a:p>
        </p:txBody>
      </p:sp>
      <p:sp>
        <p:nvSpPr>
          <p:cNvPr id="15" name="Oval 32">
            <a:extLst>
              <a:ext uri="{FF2B5EF4-FFF2-40B4-BE49-F238E27FC236}">
                <a16:creationId xmlns:a16="http://schemas.microsoft.com/office/drawing/2014/main" id="{A96B4752-48ED-C0F7-3542-17C22FC16B54}"/>
              </a:ext>
            </a:extLst>
          </p:cNvPr>
          <p:cNvSpPr/>
          <p:nvPr/>
        </p:nvSpPr>
        <p:spPr>
          <a:xfrm>
            <a:off x="922209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32">
            <a:extLst>
              <a:ext uri="{FF2B5EF4-FFF2-40B4-BE49-F238E27FC236}">
                <a16:creationId xmlns:a16="http://schemas.microsoft.com/office/drawing/2014/main" id="{12FF2CEA-BFEE-4868-01E7-71AB4728CFB2}"/>
              </a:ext>
            </a:extLst>
          </p:cNvPr>
          <p:cNvSpPr/>
          <p:nvPr/>
        </p:nvSpPr>
        <p:spPr>
          <a:xfrm>
            <a:off x="824381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27">
            <a:extLst>
              <a:ext uri="{FF2B5EF4-FFF2-40B4-BE49-F238E27FC236}">
                <a16:creationId xmlns:a16="http://schemas.microsoft.com/office/drawing/2014/main" id="{1E2563F8-0127-7BD6-5450-BC93C522FCCF}"/>
              </a:ext>
            </a:extLst>
          </p:cNvPr>
          <p:cNvSpPr txBox="1"/>
          <p:nvPr/>
        </p:nvSpPr>
        <p:spPr>
          <a:xfrm>
            <a:off x="924942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18" name="CasellaDiTesto 34">
            <a:extLst>
              <a:ext uri="{FF2B5EF4-FFF2-40B4-BE49-F238E27FC236}">
                <a16:creationId xmlns:a16="http://schemas.microsoft.com/office/drawing/2014/main" id="{C4B7FE3F-A888-5CB3-ED50-DE914F3BDB8F}"/>
              </a:ext>
            </a:extLst>
          </p:cNvPr>
          <p:cNvSpPr txBox="1"/>
          <p:nvPr/>
        </p:nvSpPr>
        <p:spPr>
          <a:xfrm>
            <a:off x="8243811" y="1458112"/>
            <a:ext cx="1354850" cy="276999"/>
          </a:xfrm>
          <a:prstGeom prst="rect">
            <a:avLst/>
          </a:prstGeom>
          <a:noFill/>
        </p:spPr>
        <p:txBody>
          <a:bodyPr wrap="square" rtlCol="0">
            <a:spAutoFit/>
          </a:bodyPr>
          <a:lstStyle/>
          <a:p>
            <a:r>
              <a:rPr lang="en-GB" sz="1200" dirty="0">
                <a:highlight>
                  <a:srgbClr val="FFDB69"/>
                </a:highlight>
              </a:rPr>
              <a:t>IR [10T, 300 mm]</a:t>
            </a:r>
          </a:p>
        </p:txBody>
      </p:sp>
    </p:spTree>
    <p:extLst>
      <p:ext uri="{BB962C8B-B14F-4D97-AF65-F5344CB8AC3E}">
        <p14:creationId xmlns:p14="http://schemas.microsoft.com/office/powerpoint/2010/main" val="1037806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16</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dipole A-B Plots</a:t>
            </a:r>
            <a:endParaRPr lang="en-GB" dirty="0"/>
          </a:p>
        </p:txBody>
      </p:sp>
      <p:pic>
        <p:nvPicPr>
          <p:cNvPr id="3" name="Picture 19">
            <a:extLst>
              <a:ext uri="{FF2B5EF4-FFF2-40B4-BE49-F238E27FC236}">
                <a16:creationId xmlns:a16="http://schemas.microsoft.com/office/drawing/2014/main" id="{F04CCA67-D26B-70A9-C60C-17DD98EDEA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22809" y="1130852"/>
            <a:ext cx="4801781" cy="3750152"/>
          </a:xfrm>
          <a:prstGeom prst="rect">
            <a:avLst/>
          </a:prstGeom>
        </p:spPr>
      </p:pic>
      <p:pic>
        <p:nvPicPr>
          <p:cNvPr id="5" name="Picture 20">
            <a:extLst>
              <a:ext uri="{FF2B5EF4-FFF2-40B4-BE49-F238E27FC236}">
                <a16:creationId xmlns:a16="http://schemas.microsoft.com/office/drawing/2014/main" id="{2D5CFFDF-C1EC-FCA0-03AD-EF740CBA39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76964" y="1132795"/>
            <a:ext cx="4801102" cy="3746266"/>
          </a:xfrm>
          <a:prstGeom prst="rect">
            <a:avLst/>
          </a:prstGeom>
        </p:spPr>
      </p:pic>
      <p:sp>
        <p:nvSpPr>
          <p:cNvPr id="6" name="CasellaDiTesto 81">
            <a:extLst>
              <a:ext uri="{FF2B5EF4-FFF2-40B4-BE49-F238E27FC236}">
                <a16:creationId xmlns:a16="http://schemas.microsoft.com/office/drawing/2014/main" id="{43CDF962-4895-27DD-5161-73E1DF391F88}"/>
              </a:ext>
            </a:extLst>
          </p:cNvPr>
          <p:cNvSpPr txBox="1"/>
          <p:nvPr/>
        </p:nvSpPr>
        <p:spPr>
          <a:xfrm>
            <a:off x="3293388" y="5109763"/>
            <a:ext cx="5643059" cy="923330"/>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The curves shown in the plots are the limit curves, </a:t>
            </a:r>
          </a:p>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i.e., for each aperture value the strictest limit is taken, excluding the limit for insulated magnets.</a:t>
            </a:r>
          </a:p>
        </p:txBody>
      </p:sp>
      <mc:AlternateContent xmlns:mc="http://schemas.openxmlformats.org/markup-compatibility/2006" xmlns:a14="http://schemas.microsoft.com/office/drawing/2010/main">
        <mc:Choice Requires="a14">
          <p:sp>
            <p:nvSpPr>
              <p:cNvPr id="7" name="CasellaDiTesto 85">
                <a:extLst>
                  <a:ext uri="{FF2B5EF4-FFF2-40B4-BE49-F238E27FC236}">
                    <a16:creationId xmlns:a16="http://schemas.microsoft.com/office/drawing/2014/main" id="{806F8BAC-6533-C4CF-9450-71BE56A2A461}"/>
                  </a:ext>
                </a:extLst>
              </p:cNvPr>
              <p:cNvSpPr txBox="1"/>
              <p:nvPr/>
            </p:nvSpPr>
            <p:spPr>
              <a:xfrm>
                <a:off x="4642898" y="4142234"/>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7" name="CasellaDiTesto 85">
                <a:extLst>
                  <a:ext uri="{FF2B5EF4-FFF2-40B4-BE49-F238E27FC236}">
                    <a16:creationId xmlns:a16="http://schemas.microsoft.com/office/drawing/2014/main" id="{806F8BAC-6533-C4CF-9450-71BE56A2A461}"/>
                  </a:ext>
                </a:extLst>
              </p:cNvPr>
              <p:cNvSpPr txBox="1">
                <a:spLocks noRot="1" noChangeAspect="1" noMove="1" noResize="1" noEditPoints="1" noAdjustHandles="1" noChangeArrowheads="1" noChangeShapeType="1" noTextEdit="1"/>
              </p:cNvSpPr>
              <p:nvPr/>
            </p:nvSpPr>
            <p:spPr>
              <a:xfrm>
                <a:off x="4642898" y="4142234"/>
                <a:ext cx="1382685" cy="343812"/>
              </a:xfrm>
              <a:prstGeom prst="rect">
                <a:avLst/>
              </a:prstGeom>
              <a:blipFill>
                <a:blip r:embed="rId6"/>
                <a:stretch>
                  <a:fillRect t="-3571" b="-14286"/>
                </a:stretch>
              </a:blipFill>
            </p:spPr>
            <p:txBody>
              <a:bodyPr/>
              <a:lstStyle/>
              <a:p>
                <a:r>
                  <a:rPr lang="en-GB">
                    <a:noFill/>
                  </a:rPr>
                  <a:t> </a:t>
                </a:r>
              </a:p>
            </p:txBody>
          </p:sp>
        </mc:Fallback>
      </mc:AlternateContent>
      <p:sp>
        <p:nvSpPr>
          <p:cNvPr id="8" name="CasellaDiTesto 87">
            <a:extLst>
              <a:ext uri="{FF2B5EF4-FFF2-40B4-BE49-F238E27FC236}">
                <a16:creationId xmlns:a16="http://schemas.microsoft.com/office/drawing/2014/main" id="{C4FF2624-CD9C-9132-1A80-0A75FF5379B1}"/>
              </a:ext>
            </a:extLst>
          </p:cNvPr>
          <p:cNvSpPr txBox="1"/>
          <p:nvPr/>
        </p:nvSpPr>
        <p:spPr>
          <a:xfrm>
            <a:off x="9392934" y="1662605"/>
            <a:ext cx="1230439"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9" name="Connettore 2 89">
            <a:extLst>
              <a:ext uri="{FF2B5EF4-FFF2-40B4-BE49-F238E27FC236}">
                <a16:creationId xmlns:a16="http://schemas.microsoft.com/office/drawing/2014/main" id="{E9473100-1B75-891A-DFBD-E0DADAF92DE8}"/>
              </a:ext>
            </a:extLst>
          </p:cNvPr>
          <p:cNvCxnSpPr>
            <a:cxnSpLocks/>
          </p:cNvCxnSpPr>
          <p:nvPr/>
        </p:nvCxnSpPr>
        <p:spPr>
          <a:xfrm>
            <a:off x="4714898" y="4135928"/>
            <a:ext cx="1061070" cy="63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ttore 2 93">
            <a:extLst>
              <a:ext uri="{FF2B5EF4-FFF2-40B4-BE49-F238E27FC236}">
                <a16:creationId xmlns:a16="http://schemas.microsoft.com/office/drawing/2014/main" id="{71A2B4F8-6AF7-A066-7DDA-3608D0E33276}"/>
              </a:ext>
            </a:extLst>
          </p:cNvPr>
          <p:cNvCxnSpPr>
            <a:cxnSpLocks/>
          </p:cNvCxnSpPr>
          <p:nvPr/>
        </p:nvCxnSpPr>
        <p:spPr>
          <a:xfrm flipV="1">
            <a:off x="7710886" y="1892884"/>
            <a:ext cx="1637305" cy="64388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CasellaDiTesto 97">
            <a:extLst>
              <a:ext uri="{FF2B5EF4-FFF2-40B4-BE49-F238E27FC236}">
                <a16:creationId xmlns:a16="http://schemas.microsoft.com/office/drawing/2014/main" id="{BDA7685F-D1E4-CD97-695C-E7966545A5F5}"/>
              </a:ext>
            </a:extLst>
          </p:cNvPr>
          <p:cNvSpPr txBox="1"/>
          <p:nvPr/>
        </p:nvSpPr>
        <p:spPr>
          <a:xfrm>
            <a:off x="9075956" y="5078233"/>
            <a:ext cx="2357197" cy="923330"/>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HTS cost will result in wider design A-B range</a:t>
            </a:r>
          </a:p>
        </p:txBody>
      </p:sp>
      <p:sp>
        <p:nvSpPr>
          <p:cNvPr id="12" name="CasellaDiTesto 98">
            <a:extLst>
              <a:ext uri="{FF2B5EF4-FFF2-40B4-BE49-F238E27FC236}">
                <a16:creationId xmlns:a16="http://schemas.microsoft.com/office/drawing/2014/main" id="{387B8676-0A0C-91EB-6FB4-145425413B9C}"/>
              </a:ext>
            </a:extLst>
          </p:cNvPr>
          <p:cNvSpPr txBox="1"/>
          <p:nvPr/>
        </p:nvSpPr>
        <p:spPr>
          <a:xfrm>
            <a:off x="758847" y="5000617"/>
            <a:ext cx="2357197" cy="1200329"/>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a:t>
            </a:r>
            <a:r>
              <a:rPr lang="it-IT" dirty="0">
                <a:latin typeface="Calibri" panose="020F0502020204030204" pitchFamily="34" charset="0"/>
                <a:ea typeface="Calibri" panose="020F0502020204030204" pitchFamily="34" charset="0"/>
                <a:cs typeface="Calibri" panose="020F0502020204030204" pitchFamily="34" charset="0"/>
              </a:rPr>
              <a:t>operating temperature </a:t>
            </a:r>
            <a:r>
              <a:rPr lang="en-CH" dirty="0">
                <a:latin typeface="Calibri" panose="020F0502020204030204" pitchFamily="34" charset="0"/>
                <a:ea typeface="Calibri" panose="020F0502020204030204" pitchFamily="34" charset="0"/>
                <a:cs typeface="Calibri" panose="020F0502020204030204" pitchFamily="34" charset="0"/>
              </a:rPr>
              <a:t>will result in wider design A-B range</a:t>
            </a:r>
          </a:p>
        </p:txBody>
      </p:sp>
      <p:sp>
        <p:nvSpPr>
          <p:cNvPr id="21" name="Oval 32">
            <a:extLst>
              <a:ext uri="{FF2B5EF4-FFF2-40B4-BE49-F238E27FC236}">
                <a16:creationId xmlns:a16="http://schemas.microsoft.com/office/drawing/2014/main" id="{C9C749B8-3805-52DA-F7CA-EAA2D5AE1080}"/>
              </a:ext>
            </a:extLst>
          </p:cNvPr>
          <p:cNvSpPr/>
          <p:nvPr/>
        </p:nvSpPr>
        <p:spPr>
          <a:xfrm>
            <a:off x="437270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32">
            <a:extLst>
              <a:ext uri="{FF2B5EF4-FFF2-40B4-BE49-F238E27FC236}">
                <a16:creationId xmlns:a16="http://schemas.microsoft.com/office/drawing/2014/main" id="{2577EE04-9FC0-3E03-17E5-6D2B94F951AA}"/>
              </a:ext>
            </a:extLst>
          </p:cNvPr>
          <p:cNvSpPr/>
          <p:nvPr/>
        </p:nvSpPr>
        <p:spPr>
          <a:xfrm>
            <a:off x="339442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27">
            <a:extLst>
              <a:ext uri="{FF2B5EF4-FFF2-40B4-BE49-F238E27FC236}">
                <a16:creationId xmlns:a16="http://schemas.microsoft.com/office/drawing/2014/main" id="{65046588-F4B2-96C9-D842-840A2F03DF45}"/>
              </a:ext>
            </a:extLst>
          </p:cNvPr>
          <p:cNvSpPr txBox="1"/>
          <p:nvPr/>
        </p:nvSpPr>
        <p:spPr>
          <a:xfrm>
            <a:off x="440003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24" name="CasellaDiTesto 34">
            <a:extLst>
              <a:ext uri="{FF2B5EF4-FFF2-40B4-BE49-F238E27FC236}">
                <a16:creationId xmlns:a16="http://schemas.microsoft.com/office/drawing/2014/main" id="{4698DCD2-AB40-D270-4969-EBB57F3C54D0}"/>
              </a:ext>
            </a:extLst>
          </p:cNvPr>
          <p:cNvSpPr txBox="1"/>
          <p:nvPr/>
        </p:nvSpPr>
        <p:spPr>
          <a:xfrm>
            <a:off x="3394421" y="1458112"/>
            <a:ext cx="1354850" cy="276999"/>
          </a:xfrm>
          <a:prstGeom prst="rect">
            <a:avLst/>
          </a:prstGeom>
          <a:noFill/>
        </p:spPr>
        <p:txBody>
          <a:bodyPr wrap="square" rtlCol="0">
            <a:spAutoFit/>
          </a:bodyPr>
          <a:lstStyle/>
          <a:p>
            <a:r>
              <a:rPr lang="en-GB" sz="1200" dirty="0">
                <a:highlight>
                  <a:srgbClr val="FFDB69"/>
                </a:highlight>
              </a:rPr>
              <a:t>IR [10T, 300 mm]</a:t>
            </a:r>
          </a:p>
        </p:txBody>
      </p:sp>
      <p:sp>
        <p:nvSpPr>
          <p:cNvPr id="25" name="Oval 32">
            <a:extLst>
              <a:ext uri="{FF2B5EF4-FFF2-40B4-BE49-F238E27FC236}">
                <a16:creationId xmlns:a16="http://schemas.microsoft.com/office/drawing/2014/main" id="{3AA6E11D-CEB8-810E-5762-20E562952A79}"/>
              </a:ext>
            </a:extLst>
          </p:cNvPr>
          <p:cNvSpPr/>
          <p:nvPr/>
        </p:nvSpPr>
        <p:spPr>
          <a:xfrm>
            <a:off x="9222098" y="293704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32">
            <a:extLst>
              <a:ext uri="{FF2B5EF4-FFF2-40B4-BE49-F238E27FC236}">
                <a16:creationId xmlns:a16="http://schemas.microsoft.com/office/drawing/2014/main" id="{E0A0C47C-AEBE-6DF3-0919-86D803B26EEA}"/>
              </a:ext>
            </a:extLst>
          </p:cNvPr>
          <p:cNvSpPr/>
          <p:nvPr/>
        </p:nvSpPr>
        <p:spPr>
          <a:xfrm>
            <a:off x="8243811" y="134858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27">
            <a:extLst>
              <a:ext uri="{FF2B5EF4-FFF2-40B4-BE49-F238E27FC236}">
                <a16:creationId xmlns:a16="http://schemas.microsoft.com/office/drawing/2014/main" id="{835D2AF0-EBC5-10F5-DE74-0FDD7177E93B}"/>
              </a:ext>
            </a:extLst>
          </p:cNvPr>
          <p:cNvSpPr txBox="1"/>
          <p:nvPr/>
        </p:nvSpPr>
        <p:spPr>
          <a:xfrm>
            <a:off x="9249425" y="2694511"/>
            <a:ext cx="1794701" cy="278173"/>
          </a:xfrm>
          <a:prstGeom prst="rect">
            <a:avLst/>
          </a:prstGeom>
          <a:noFill/>
        </p:spPr>
        <p:txBody>
          <a:bodyPr wrap="square" rtlCol="0">
            <a:spAutoFit/>
          </a:bodyPr>
          <a:lstStyle/>
          <a:p>
            <a:r>
              <a:rPr lang="en-GB" sz="1200" dirty="0">
                <a:highlight>
                  <a:srgbClr val="FFDB69"/>
                </a:highlight>
                <a:latin typeface="Calibri" panose="020F0502020204030204" pitchFamily="34" charset="0"/>
                <a:ea typeface="Calibri" panose="020F0502020204030204" pitchFamily="34" charset="0"/>
                <a:cs typeface="Calibri" panose="020F0502020204030204" pitchFamily="34" charset="0"/>
              </a:rPr>
              <a:t>ARC [16T, 140 mm]</a:t>
            </a:r>
          </a:p>
        </p:txBody>
      </p:sp>
      <p:sp>
        <p:nvSpPr>
          <p:cNvPr id="28" name="CasellaDiTesto 34">
            <a:extLst>
              <a:ext uri="{FF2B5EF4-FFF2-40B4-BE49-F238E27FC236}">
                <a16:creationId xmlns:a16="http://schemas.microsoft.com/office/drawing/2014/main" id="{D45B140B-43AB-62EF-577D-A75811B5C12B}"/>
              </a:ext>
            </a:extLst>
          </p:cNvPr>
          <p:cNvSpPr txBox="1"/>
          <p:nvPr/>
        </p:nvSpPr>
        <p:spPr>
          <a:xfrm>
            <a:off x="8243811" y="1458112"/>
            <a:ext cx="1354850" cy="276999"/>
          </a:xfrm>
          <a:prstGeom prst="rect">
            <a:avLst/>
          </a:prstGeom>
          <a:noFill/>
        </p:spPr>
        <p:txBody>
          <a:bodyPr wrap="square" rtlCol="0">
            <a:spAutoFit/>
          </a:bodyPr>
          <a:lstStyle/>
          <a:p>
            <a:r>
              <a:rPr lang="en-GB" sz="1200" dirty="0">
                <a:highlight>
                  <a:srgbClr val="FFDB69"/>
                </a:highlight>
              </a:rPr>
              <a:t>IR [10T, 300 mm]</a:t>
            </a:r>
          </a:p>
        </p:txBody>
      </p:sp>
    </p:spTree>
    <p:extLst>
      <p:ext uri="{BB962C8B-B14F-4D97-AF65-F5344CB8AC3E}">
        <p14:creationId xmlns:p14="http://schemas.microsoft.com/office/powerpoint/2010/main" val="11826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17</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Quadrupole A-B Plots</a:t>
            </a:r>
            <a:endParaRPr lang="en-GB" dirty="0"/>
          </a:p>
        </p:txBody>
      </p:sp>
      <p:pic>
        <p:nvPicPr>
          <p:cNvPr id="3" name="Picture 19">
            <a:extLst>
              <a:ext uri="{FF2B5EF4-FFF2-40B4-BE49-F238E27FC236}">
                <a16:creationId xmlns:a16="http://schemas.microsoft.com/office/drawing/2014/main" id="{3E30477A-927C-AF60-6776-EEEC02175D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22736" y="1146441"/>
            <a:ext cx="4801927" cy="3718974"/>
          </a:xfrm>
          <a:prstGeom prst="rect">
            <a:avLst/>
          </a:prstGeom>
        </p:spPr>
      </p:pic>
      <p:pic>
        <p:nvPicPr>
          <p:cNvPr id="5" name="Picture 20">
            <a:extLst>
              <a:ext uri="{FF2B5EF4-FFF2-40B4-BE49-F238E27FC236}">
                <a16:creationId xmlns:a16="http://schemas.microsoft.com/office/drawing/2014/main" id="{3992BC52-DE6D-86F4-CDA1-6CC25E13C8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76964" y="1144349"/>
            <a:ext cx="4801102" cy="3723158"/>
          </a:xfrm>
          <a:prstGeom prst="rect">
            <a:avLst/>
          </a:prstGeom>
        </p:spPr>
      </p:pic>
      <p:sp>
        <p:nvSpPr>
          <p:cNvPr id="6" name="CasellaDiTesto 28">
            <a:extLst>
              <a:ext uri="{FF2B5EF4-FFF2-40B4-BE49-F238E27FC236}">
                <a16:creationId xmlns:a16="http://schemas.microsoft.com/office/drawing/2014/main" id="{72F90807-DB83-02F8-270A-2A4CE8718CA8}"/>
              </a:ext>
            </a:extLst>
          </p:cNvPr>
          <p:cNvSpPr txBox="1"/>
          <p:nvPr/>
        </p:nvSpPr>
        <p:spPr>
          <a:xfrm>
            <a:off x="1844157" y="5112103"/>
            <a:ext cx="3906348" cy="646331"/>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CH" dirty="0">
                <a:latin typeface="Calibri" panose="020F0502020204030204" pitchFamily="34" charset="0"/>
                <a:ea typeface="Calibri" panose="020F0502020204030204" pitchFamily="34" charset="0"/>
                <a:cs typeface="Calibri" panose="020F0502020204030204" pitchFamily="34" charset="0"/>
              </a:rPr>
              <a:t>Nb</a:t>
            </a:r>
            <a:r>
              <a:rPr lang="en-CH" baseline="-25000" dirty="0">
                <a:latin typeface="Calibri" panose="020F0502020204030204" pitchFamily="34" charset="0"/>
                <a:ea typeface="Calibri" panose="020F0502020204030204" pitchFamily="34" charset="0"/>
                <a:cs typeface="Calibri" panose="020F0502020204030204" pitchFamily="34" charset="0"/>
              </a:rPr>
              <a:t>3</a:t>
            </a:r>
            <a:r>
              <a:rPr lang="en-CH" dirty="0">
                <a:latin typeface="Calibri" panose="020F0502020204030204" pitchFamily="34" charset="0"/>
                <a:ea typeface="Calibri" panose="020F0502020204030204" pitchFamily="34" charset="0"/>
                <a:cs typeface="Calibri" panose="020F0502020204030204" pitchFamily="34" charset="0"/>
              </a:rPr>
              <a:t>Sn </a:t>
            </a:r>
            <a:r>
              <a:rPr lang="en-US" dirty="0">
                <a:latin typeface="Calibri" panose="020F0502020204030204" pitchFamily="34" charset="0"/>
                <a:ea typeface="Calibri" panose="020F0502020204030204" pitchFamily="34" charset="0"/>
                <a:cs typeface="Calibri" panose="020F0502020204030204" pitchFamily="34" charset="0"/>
              </a:rPr>
              <a:t>is limited by </a:t>
            </a:r>
            <a:r>
              <a:rPr lang="en-CH" dirty="0">
                <a:latin typeface="Calibri" panose="020F0502020204030204" pitchFamily="34" charset="0"/>
                <a:ea typeface="Calibri" panose="020F0502020204030204" pitchFamily="34" charset="0"/>
                <a:cs typeface="Calibri" panose="020F0502020204030204" pitchFamily="34" charset="0"/>
              </a:rPr>
              <a:t>peak stress and</a:t>
            </a:r>
            <a:r>
              <a:rPr lang="en-US" dirty="0">
                <a:latin typeface="Calibri" panose="020F0502020204030204" pitchFamily="34" charset="0"/>
                <a:ea typeface="Calibri" panose="020F0502020204030204" pitchFamily="34" charset="0"/>
                <a:cs typeface="Calibri" panose="020F0502020204030204" pitchFamily="34" charset="0"/>
              </a:rPr>
              <a:t> </a:t>
            </a:r>
            <a:r>
              <a:rPr lang="en-CH" dirty="0">
                <a:latin typeface="Calibri" panose="020F0502020204030204" pitchFamily="34" charset="0"/>
                <a:ea typeface="Calibri" panose="020F0502020204030204" pitchFamily="34" charset="0"/>
                <a:cs typeface="Calibri" panose="020F0502020204030204" pitchFamily="34" charset="0"/>
              </a:rPr>
              <a:t>operating margin</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7" name="Content Placeholder 51">
            <a:extLst>
              <a:ext uri="{FF2B5EF4-FFF2-40B4-BE49-F238E27FC236}">
                <a16:creationId xmlns:a16="http://schemas.microsoft.com/office/drawing/2014/main" id="{D868792B-7F38-403A-20A1-89E070FDFC6E}"/>
              </a:ext>
            </a:extLst>
          </p:cNvPr>
          <p:cNvSpPr txBox="1">
            <a:spLocks/>
          </p:cNvSpPr>
          <p:nvPr/>
        </p:nvSpPr>
        <p:spPr>
          <a:xfrm>
            <a:off x="6594189" y="5022519"/>
            <a:ext cx="4237878" cy="92332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FF0000"/>
              </a:buClr>
              <a:buFont typeface="Wingdings" panose="05000000000000000000" pitchFamily="2" charset="2"/>
              <a:buChar char="§"/>
            </a:pPr>
            <a:r>
              <a:rPr lang="en-CH" sz="1800" dirty="0">
                <a:latin typeface="Calibri" panose="020F0502020204030204" pitchFamily="34" charset="0"/>
                <a:ea typeface="Calibri" panose="020F0502020204030204" pitchFamily="34" charset="0"/>
                <a:cs typeface="Calibri" panose="020F0502020204030204" pitchFamily="34" charset="0"/>
              </a:rPr>
              <a:t>HTS</a:t>
            </a:r>
            <a:r>
              <a:rPr lang="en-US" sz="1800" dirty="0">
                <a:latin typeface="Calibri" panose="020F0502020204030204" pitchFamily="34" charset="0"/>
                <a:ea typeface="Calibri" panose="020F0502020204030204" pitchFamily="34" charset="0"/>
                <a:cs typeface="Calibri" panose="020F0502020204030204" pitchFamily="34" charset="0"/>
              </a:rPr>
              <a:t> is mainly limited by cost production and protection. Working @20K the margin curve is also a limiting factor.</a:t>
            </a:r>
            <a:endParaRPr lang="en-CH" sz="18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9" name="Ovale 13">
            <a:extLst>
              <a:ext uri="{FF2B5EF4-FFF2-40B4-BE49-F238E27FC236}">
                <a16:creationId xmlns:a16="http://schemas.microsoft.com/office/drawing/2014/main" id="{BA91F8C6-47FE-946F-16FE-B356A28EB893}"/>
              </a:ext>
            </a:extLst>
          </p:cNvPr>
          <p:cNvSpPr/>
          <p:nvPr/>
        </p:nvSpPr>
        <p:spPr>
          <a:xfrm>
            <a:off x="5141754" y="3252346"/>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6">
            <a:extLst>
              <a:ext uri="{FF2B5EF4-FFF2-40B4-BE49-F238E27FC236}">
                <a16:creationId xmlns:a16="http://schemas.microsoft.com/office/drawing/2014/main" id="{154B9DD5-A822-B8AC-33EA-0C83074B207C}"/>
              </a:ext>
            </a:extLst>
          </p:cNvPr>
          <p:cNvSpPr/>
          <p:nvPr/>
        </p:nvSpPr>
        <p:spPr>
          <a:xfrm>
            <a:off x="4189531" y="2782527"/>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9">
            <a:extLst>
              <a:ext uri="{FF2B5EF4-FFF2-40B4-BE49-F238E27FC236}">
                <a16:creationId xmlns:a16="http://schemas.microsoft.com/office/drawing/2014/main" id="{3350D05D-91D2-C45C-1BF3-CDD0F3D3D50E}"/>
              </a:ext>
            </a:extLst>
          </p:cNvPr>
          <p:cNvSpPr/>
          <p:nvPr/>
        </p:nvSpPr>
        <p:spPr>
          <a:xfrm>
            <a:off x="2869819" y="1862712"/>
            <a:ext cx="117987" cy="110613"/>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32">
            <a:extLst>
              <a:ext uri="{FF2B5EF4-FFF2-40B4-BE49-F238E27FC236}">
                <a16:creationId xmlns:a16="http://schemas.microsoft.com/office/drawing/2014/main" id="{4EF0E1A9-780F-B031-ED61-3DD26A6DA613}"/>
              </a:ext>
            </a:extLst>
          </p:cNvPr>
          <p:cNvSpPr/>
          <p:nvPr/>
        </p:nvSpPr>
        <p:spPr>
          <a:xfrm>
            <a:off x="2856812" y="1846018"/>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CasellaDiTesto 34">
            <a:extLst>
              <a:ext uri="{FF2B5EF4-FFF2-40B4-BE49-F238E27FC236}">
                <a16:creationId xmlns:a16="http://schemas.microsoft.com/office/drawing/2014/main" id="{9E49E477-71BA-2193-A1C5-3C6EEBAC6111}"/>
              </a:ext>
            </a:extLst>
          </p:cNvPr>
          <p:cNvSpPr txBox="1"/>
          <p:nvPr/>
        </p:nvSpPr>
        <p:spPr>
          <a:xfrm>
            <a:off x="2856812" y="1588866"/>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22" name="Oval 32">
            <a:extLst>
              <a:ext uri="{FF2B5EF4-FFF2-40B4-BE49-F238E27FC236}">
                <a16:creationId xmlns:a16="http://schemas.microsoft.com/office/drawing/2014/main" id="{D4796091-7B63-EE33-B13A-604E2ABA2F39}"/>
              </a:ext>
            </a:extLst>
          </p:cNvPr>
          <p:cNvSpPr/>
          <p:nvPr/>
        </p:nvSpPr>
        <p:spPr>
          <a:xfrm>
            <a:off x="4182953" y="276423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sellaDiTesto 34">
            <a:extLst>
              <a:ext uri="{FF2B5EF4-FFF2-40B4-BE49-F238E27FC236}">
                <a16:creationId xmlns:a16="http://schemas.microsoft.com/office/drawing/2014/main" id="{9D113EA3-A674-98B9-2122-940BBE1D0095}"/>
              </a:ext>
            </a:extLst>
          </p:cNvPr>
          <p:cNvSpPr txBox="1"/>
          <p:nvPr/>
        </p:nvSpPr>
        <p:spPr>
          <a:xfrm>
            <a:off x="3694391" y="2485187"/>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24" name="Oval 32">
            <a:extLst>
              <a:ext uri="{FF2B5EF4-FFF2-40B4-BE49-F238E27FC236}">
                <a16:creationId xmlns:a16="http://schemas.microsoft.com/office/drawing/2014/main" id="{77998698-C378-7523-33CF-DB65DA1213A3}"/>
              </a:ext>
            </a:extLst>
          </p:cNvPr>
          <p:cNvSpPr/>
          <p:nvPr/>
        </p:nvSpPr>
        <p:spPr>
          <a:xfrm>
            <a:off x="5139154" y="323123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asellaDiTesto 34">
            <a:extLst>
              <a:ext uri="{FF2B5EF4-FFF2-40B4-BE49-F238E27FC236}">
                <a16:creationId xmlns:a16="http://schemas.microsoft.com/office/drawing/2014/main" id="{6EFD2E35-A5F8-97AF-457B-27069EB5B7C9}"/>
              </a:ext>
            </a:extLst>
          </p:cNvPr>
          <p:cNvSpPr txBox="1"/>
          <p:nvPr/>
        </p:nvSpPr>
        <p:spPr>
          <a:xfrm>
            <a:off x="4471771" y="2963076"/>
            <a:ext cx="1664668" cy="276999"/>
          </a:xfrm>
          <a:prstGeom prst="rect">
            <a:avLst/>
          </a:prstGeom>
          <a:noFill/>
        </p:spPr>
        <p:txBody>
          <a:bodyPr wrap="square" rtlCol="0">
            <a:spAutoFit/>
          </a:bodyPr>
          <a:lstStyle/>
          <a:p>
            <a:r>
              <a:rPr lang="en-GB" sz="1200" dirty="0">
                <a:highlight>
                  <a:srgbClr val="FFDB69"/>
                </a:highlight>
              </a:rPr>
              <a:t>ARC [330T/m, 130 mm]</a:t>
            </a:r>
          </a:p>
        </p:txBody>
      </p:sp>
      <p:sp>
        <p:nvSpPr>
          <p:cNvPr id="26" name="Oval 32">
            <a:extLst>
              <a:ext uri="{FF2B5EF4-FFF2-40B4-BE49-F238E27FC236}">
                <a16:creationId xmlns:a16="http://schemas.microsoft.com/office/drawing/2014/main" id="{23EF276E-41DD-5866-3B5F-32E7D2C1419D}"/>
              </a:ext>
            </a:extLst>
          </p:cNvPr>
          <p:cNvSpPr/>
          <p:nvPr/>
        </p:nvSpPr>
        <p:spPr>
          <a:xfrm>
            <a:off x="7716287" y="1858289"/>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asellaDiTesto 34">
            <a:extLst>
              <a:ext uri="{FF2B5EF4-FFF2-40B4-BE49-F238E27FC236}">
                <a16:creationId xmlns:a16="http://schemas.microsoft.com/office/drawing/2014/main" id="{9FE3939B-1B40-9D2D-8880-4470B280A079}"/>
              </a:ext>
            </a:extLst>
          </p:cNvPr>
          <p:cNvSpPr txBox="1"/>
          <p:nvPr/>
        </p:nvSpPr>
        <p:spPr>
          <a:xfrm>
            <a:off x="7687531" y="1580849"/>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28" name="Oval 32">
            <a:extLst>
              <a:ext uri="{FF2B5EF4-FFF2-40B4-BE49-F238E27FC236}">
                <a16:creationId xmlns:a16="http://schemas.microsoft.com/office/drawing/2014/main" id="{7ADEF396-7126-99D0-F0F3-5CBC5C16D18C}"/>
              </a:ext>
            </a:extLst>
          </p:cNvPr>
          <p:cNvSpPr/>
          <p:nvPr/>
        </p:nvSpPr>
        <p:spPr>
          <a:xfrm>
            <a:off x="9042428" y="277650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asellaDiTesto 34">
            <a:extLst>
              <a:ext uri="{FF2B5EF4-FFF2-40B4-BE49-F238E27FC236}">
                <a16:creationId xmlns:a16="http://schemas.microsoft.com/office/drawing/2014/main" id="{0C4D410B-0A35-6566-9E19-4147B7A8F289}"/>
              </a:ext>
            </a:extLst>
          </p:cNvPr>
          <p:cNvSpPr txBox="1"/>
          <p:nvPr/>
        </p:nvSpPr>
        <p:spPr>
          <a:xfrm>
            <a:off x="8553866" y="2497458"/>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30" name="Oval 32">
            <a:extLst>
              <a:ext uri="{FF2B5EF4-FFF2-40B4-BE49-F238E27FC236}">
                <a16:creationId xmlns:a16="http://schemas.microsoft.com/office/drawing/2014/main" id="{822E2344-7B61-6A6F-A39F-DE8EC159D3DE}"/>
              </a:ext>
            </a:extLst>
          </p:cNvPr>
          <p:cNvSpPr/>
          <p:nvPr/>
        </p:nvSpPr>
        <p:spPr>
          <a:xfrm>
            <a:off x="9998629" y="324350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asellaDiTesto 34">
            <a:extLst>
              <a:ext uri="{FF2B5EF4-FFF2-40B4-BE49-F238E27FC236}">
                <a16:creationId xmlns:a16="http://schemas.microsoft.com/office/drawing/2014/main" id="{D3EA7C2A-C414-C445-D5C0-E50CDFA04AC9}"/>
              </a:ext>
            </a:extLst>
          </p:cNvPr>
          <p:cNvSpPr txBox="1"/>
          <p:nvPr/>
        </p:nvSpPr>
        <p:spPr>
          <a:xfrm>
            <a:off x="9331246" y="2975347"/>
            <a:ext cx="1664668" cy="276999"/>
          </a:xfrm>
          <a:prstGeom prst="rect">
            <a:avLst/>
          </a:prstGeom>
          <a:noFill/>
        </p:spPr>
        <p:txBody>
          <a:bodyPr wrap="square" rtlCol="0">
            <a:spAutoFit/>
          </a:bodyPr>
          <a:lstStyle/>
          <a:p>
            <a:r>
              <a:rPr lang="en-GB" sz="1200" dirty="0">
                <a:highlight>
                  <a:srgbClr val="FFDB69"/>
                </a:highlight>
              </a:rPr>
              <a:t>ARC [330T/m, 130 mm]</a:t>
            </a:r>
          </a:p>
        </p:txBody>
      </p:sp>
    </p:spTree>
    <p:extLst>
      <p:ext uri="{BB962C8B-B14F-4D97-AF65-F5344CB8AC3E}">
        <p14:creationId xmlns:p14="http://schemas.microsoft.com/office/powerpoint/2010/main" val="2860949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18</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HTS quadrupole A-B Plots</a:t>
            </a:r>
            <a:endParaRPr lang="en-GB" dirty="0"/>
          </a:p>
        </p:txBody>
      </p:sp>
      <p:pic>
        <p:nvPicPr>
          <p:cNvPr id="3" name="Picture 19">
            <a:extLst>
              <a:ext uri="{FF2B5EF4-FFF2-40B4-BE49-F238E27FC236}">
                <a16:creationId xmlns:a16="http://schemas.microsoft.com/office/drawing/2014/main" id="{8C311952-064A-5D38-1CBE-F4EDF6DD5B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3936" y="1147935"/>
            <a:ext cx="4801781" cy="3715985"/>
          </a:xfrm>
          <a:prstGeom prst="rect">
            <a:avLst/>
          </a:prstGeom>
        </p:spPr>
      </p:pic>
      <p:pic>
        <p:nvPicPr>
          <p:cNvPr id="5" name="Picture 20">
            <a:extLst>
              <a:ext uri="{FF2B5EF4-FFF2-40B4-BE49-F238E27FC236}">
                <a16:creationId xmlns:a16="http://schemas.microsoft.com/office/drawing/2014/main" id="{061DBBF5-51FB-952B-8D31-AE4854E3BB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76964" y="1144695"/>
            <a:ext cx="4801102" cy="3722466"/>
          </a:xfrm>
          <a:prstGeom prst="rect">
            <a:avLst/>
          </a:prstGeom>
        </p:spPr>
      </p:pic>
      <p:sp>
        <p:nvSpPr>
          <p:cNvPr id="6" name="CasellaDiTesto 41">
            <a:extLst>
              <a:ext uri="{FF2B5EF4-FFF2-40B4-BE49-F238E27FC236}">
                <a16:creationId xmlns:a16="http://schemas.microsoft.com/office/drawing/2014/main" id="{A67D537E-F46E-2672-4A03-A581932F815D}"/>
              </a:ext>
            </a:extLst>
          </p:cNvPr>
          <p:cNvSpPr txBox="1"/>
          <p:nvPr/>
        </p:nvSpPr>
        <p:spPr>
          <a:xfrm>
            <a:off x="9075956" y="5078233"/>
            <a:ext cx="2357197" cy="923330"/>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HTS cost will result in wider design A-B range</a:t>
            </a:r>
          </a:p>
        </p:txBody>
      </p:sp>
      <p:sp>
        <p:nvSpPr>
          <p:cNvPr id="7" name="CasellaDiTesto 42">
            <a:extLst>
              <a:ext uri="{FF2B5EF4-FFF2-40B4-BE49-F238E27FC236}">
                <a16:creationId xmlns:a16="http://schemas.microsoft.com/office/drawing/2014/main" id="{9AF83E4C-DC16-9F3B-2809-ACB68228C5E1}"/>
              </a:ext>
            </a:extLst>
          </p:cNvPr>
          <p:cNvSpPr txBox="1"/>
          <p:nvPr/>
        </p:nvSpPr>
        <p:spPr>
          <a:xfrm>
            <a:off x="758847" y="5000617"/>
            <a:ext cx="2357197" cy="1200329"/>
          </a:xfrm>
          <a:prstGeom prst="rect">
            <a:avLst/>
          </a:prstGeom>
          <a:noFill/>
          <a:ln>
            <a:solidFill>
              <a:schemeClr val="tx1">
                <a:lumMod val="65000"/>
                <a:lumOff val="35000"/>
              </a:schemeClr>
            </a:solidFill>
          </a:ln>
        </p:spPr>
        <p:txBody>
          <a:bodyPr wrap="square">
            <a:spAutoFit/>
          </a:bodyPr>
          <a:lstStyle/>
          <a:p>
            <a:pPr algn="ctr"/>
            <a:r>
              <a:rPr lang="en-CH" dirty="0">
                <a:latin typeface="Calibri" panose="020F0502020204030204" pitchFamily="34" charset="0"/>
                <a:ea typeface="Calibri" panose="020F0502020204030204" pitchFamily="34" charset="0"/>
                <a:cs typeface="Calibri" panose="020F0502020204030204" pitchFamily="34" charset="0"/>
              </a:rPr>
              <a:t>A reduction of </a:t>
            </a:r>
            <a:r>
              <a:rPr lang="it-IT" dirty="0">
                <a:latin typeface="Calibri" panose="020F0502020204030204" pitchFamily="34" charset="0"/>
                <a:ea typeface="Calibri" panose="020F0502020204030204" pitchFamily="34" charset="0"/>
                <a:cs typeface="Calibri" panose="020F0502020204030204" pitchFamily="34" charset="0"/>
              </a:rPr>
              <a:t>operating temperature </a:t>
            </a:r>
            <a:r>
              <a:rPr lang="en-CH" dirty="0">
                <a:latin typeface="Calibri" panose="020F0502020204030204" pitchFamily="34" charset="0"/>
                <a:ea typeface="Calibri" panose="020F0502020204030204" pitchFamily="34" charset="0"/>
                <a:cs typeface="Calibri" panose="020F0502020204030204" pitchFamily="34" charset="0"/>
              </a:rPr>
              <a:t>will result in wider design A-B range</a:t>
            </a:r>
          </a:p>
        </p:txBody>
      </p:sp>
      <mc:AlternateContent xmlns:mc="http://schemas.openxmlformats.org/markup-compatibility/2006" xmlns:a14="http://schemas.microsoft.com/office/drawing/2010/main">
        <mc:Choice Requires="a14">
          <p:sp>
            <p:nvSpPr>
              <p:cNvPr id="8" name="CasellaDiTesto 43">
                <a:extLst>
                  <a:ext uri="{FF2B5EF4-FFF2-40B4-BE49-F238E27FC236}">
                    <a16:creationId xmlns:a16="http://schemas.microsoft.com/office/drawing/2014/main" id="{1F07AF57-0D8E-8B75-8862-3A469A34C901}"/>
                  </a:ext>
                </a:extLst>
              </p:cNvPr>
              <p:cNvSpPr txBox="1"/>
              <p:nvPr/>
            </p:nvSpPr>
            <p:spPr>
              <a:xfrm>
                <a:off x="4651054" y="3777383"/>
                <a:ext cx="1382685" cy="343812"/>
              </a:xfrm>
              <a:prstGeom prst="rect">
                <a:avLst/>
              </a:prstGeom>
              <a:noFill/>
            </p:spPr>
            <p:txBody>
              <a:bodyPr wrap="square">
                <a:spAutoFit/>
              </a:bodyPr>
              <a:lstStyle/>
              <a:p>
                <a14:m>
                  <m:oMath xmlns:m="http://schemas.openxmlformats.org/officeDocument/2006/math">
                    <m:sSub>
                      <m:sSubPr>
                        <m:ctrlPr>
                          <a:rPr lang="it-IT" sz="1500" b="1" i="1" dirty="0" smtClean="0">
                            <a:latin typeface="Cambria Math" panose="02040503050406030204" pitchFamily="18" charset="0"/>
                            <a:ea typeface="Calibri" panose="020F0502020204030204" pitchFamily="34" charset="0"/>
                            <a:cs typeface="Calibri" panose="020F0502020204030204" pitchFamily="34" charset="0"/>
                          </a:rPr>
                        </m:ctrlPr>
                      </m:sSubPr>
                      <m:e>
                        <m:r>
                          <a:rPr lang="it-IT" sz="1500" b="1" i="0" dirty="0" smtClean="0">
                            <a:latin typeface="Cambria Math" panose="02040503050406030204" pitchFamily="18" charset="0"/>
                            <a:ea typeface="Calibri" panose="020F0502020204030204" pitchFamily="34" charset="0"/>
                            <a:cs typeface="Calibri" panose="020F0502020204030204" pitchFamily="34" charset="0"/>
                          </a:rPr>
                          <m:t>𝐓</m:t>
                        </m:r>
                      </m:e>
                      <m:sub>
                        <m:r>
                          <a:rPr lang="it-IT" sz="1500" b="1" i="0" dirty="0" smtClean="0">
                            <a:latin typeface="Cambria Math" panose="02040503050406030204" pitchFamily="18" charset="0"/>
                            <a:ea typeface="Calibri" panose="020F0502020204030204" pitchFamily="34" charset="0"/>
                            <a:cs typeface="Calibri" panose="020F0502020204030204" pitchFamily="34" charset="0"/>
                          </a:rPr>
                          <m:t>𝐨𝐩</m:t>
                        </m:r>
                      </m:sub>
                    </m:sSub>
                    <m:r>
                      <a:rPr lang="it-IT" sz="1500" b="1" i="0" dirty="0" smtClean="0">
                        <a:latin typeface="Cambria Math" panose="02040503050406030204" pitchFamily="18" charset="0"/>
                        <a:ea typeface="Calibri" panose="020F0502020204030204" pitchFamily="34" charset="0"/>
                        <a:cs typeface="Calibri" panose="020F0502020204030204" pitchFamily="34" charset="0"/>
                      </a:rPr>
                      <m:t> </m:t>
                    </m:r>
                  </m:oMath>
                </a14:m>
                <a:r>
                  <a:rPr lang="it-IT" sz="1500" b="1" dirty="0" err="1">
                    <a:latin typeface="Calibri" panose="020F0502020204030204" pitchFamily="34" charset="0"/>
                    <a:ea typeface="Calibri" panose="020F0502020204030204" pitchFamily="34" charset="0"/>
                    <a:cs typeface="Calibri" panose="020F0502020204030204" pitchFamily="34" charset="0"/>
                  </a:rPr>
                  <a:t>reduction</a:t>
                </a:r>
                <a:endParaRPr lang="it-IT" sz="1500" b="1"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8" name="CasellaDiTesto 43">
                <a:extLst>
                  <a:ext uri="{FF2B5EF4-FFF2-40B4-BE49-F238E27FC236}">
                    <a16:creationId xmlns:a16="http://schemas.microsoft.com/office/drawing/2014/main" id="{1F07AF57-0D8E-8B75-8862-3A469A34C901}"/>
                  </a:ext>
                </a:extLst>
              </p:cNvPr>
              <p:cNvSpPr txBox="1">
                <a:spLocks noRot="1" noChangeAspect="1" noMove="1" noResize="1" noEditPoints="1" noAdjustHandles="1" noChangeArrowheads="1" noChangeShapeType="1" noTextEdit="1"/>
              </p:cNvSpPr>
              <p:nvPr/>
            </p:nvSpPr>
            <p:spPr>
              <a:xfrm>
                <a:off x="4651054" y="3777383"/>
                <a:ext cx="1382685" cy="343812"/>
              </a:xfrm>
              <a:prstGeom prst="rect">
                <a:avLst/>
              </a:prstGeom>
              <a:blipFill>
                <a:blip r:embed="rId6"/>
                <a:stretch>
                  <a:fillRect t="-3571" b="-14286"/>
                </a:stretch>
              </a:blipFill>
            </p:spPr>
            <p:txBody>
              <a:bodyPr/>
              <a:lstStyle/>
              <a:p>
                <a:r>
                  <a:rPr lang="en-GB">
                    <a:noFill/>
                  </a:rPr>
                  <a:t> </a:t>
                </a:r>
              </a:p>
            </p:txBody>
          </p:sp>
        </mc:Fallback>
      </mc:AlternateContent>
      <p:cxnSp>
        <p:nvCxnSpPr>
          <p:cNvPr id="9" name="Connettore 2 44">
            <a:extLst>
              <a:ext uri="{FF2B5EF4-FFF2-40B4-BE49-F238E27FC236}">
                <a16:creationId xmlns:a16="http://schemas.microsoft.com/office/drawing/2014/main" id="{DDFB9F72-5733-7D1C-02B6-FC351E5AFA69}"/>
              </a:ext>
            </a:extLst>
          </p:cNvPr>
          <p:cNvCxnSpPr>
            <a:cxnSpLocks/>
          </p:cNvCxnSpPr>
          <p:nvPr/>
        </p:nvCxnSpPr>
        <p:spPr>
          <a:xfrm flipV="1">
            <a:off x="5420539" y="3315501"/>
            <a:ext cx="166106" cy="4797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CasellaDiTesto 46">
            <a:extLst>
              <a:ext uri="{FF2B5EF4-FFF2-40B4-BE49-F238E27FC236}">
                <a16:creationId xmlns:a16="http://schemas.microsoft.com/office/drawing/2014/main" id="{100ADF5C-3924-8CCA-CC0B-D26568D165ED}"/>
              </a:ext>
            </a:extLst>
          </p:cNvPr>
          <p:cNvSpPr txBox="1"/>
          <p:nvPr/>
        </p:nvSpPr>
        <p:spPr>
          <a:xfrm>
            <a:off x="8084557" y="1754628"/>
            <a:ext cx="1230439" cy="553998"/>
          </a:xfrm>
          <a:prstGeom prst="rect">
            <a:avLst/>
          </a:prstGeom>
          <a:noFill/>
        </p:spPr>
        <p:txBody>
          <a:bodyPr wrap="square">
            <a:spAutoFit/>
          </a:bodyPr>
          <a:lstStyle/>
          <a:p>
            <a:r>
              <a:rPr lang="it-IT" sz="1500" b="1" dirty="0">
                <a:latin typeface="Calibri" panose="020F0502020204030204" pitchFamily="34" charset="0"/>
                <a:ea typeface="Calibri" panose="020F0502020204030204" pitchFamily="34" charset="0"/>
                <a:cs typeface="Calibri" panose="020F0502020204030204" pitchFamily="34" charset="0"/>
              </a:rPr>
              <a:t>Cost</a:t>
            </a:r>
          </a:p>
          <a:p>
            <a:r>
              <a:rPr lang="en-US" sz="1500" b="1" dirty="0">
                <a:latin typeface="Calibri" panose="020F0502020204030204" pitchFamily="34" charset="0"/>
                <a:ea typeface="Calibri" panose="020F0502020204030204" pitchFamily="34" charset="0"/>
                <a:cs typeface="Calibri" panose="020F0502020204030204" pitchFamily="34" charset="0"/>
              </a:rPr>
              <a:t>reduction</a:t>
            </a:r>
          </a:p>
        </p:txBody>
      </p:sp>
      <p:cxnSp>
        <p:nvCxnSpPr>
          <p:cNvPr id="11" name="Connettore 2 47">
            <a:extLst>
              <a:ext uri="{FF2B5EF4-FFF2-40B4-BE49-F238E27FC236}">
                <a16:creationId xmlns:a16="http://schemas.microsoft.com/office/drawing/2014/main" id="{C2CB8142-3CCE-B344-D9F3-04206433B249}"/>
              </a:ext>
            </a:extLst>
          </p:cNvPr>
          <p:cNvCxnSpPr>
            <a:cxnSpLocks/>
          </p:cNvCxnSpPr>
          <p:nvPr/>
        </p:nvCxnSpPr>
        <p:spPr>
          <a:xfrm flipV="1">
            <a:off x="7334747" y="2093661"/>
            <a:ext cx="749810" cy="3881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CasellaDiTesto 52">
            <a:extLst>
              <a:ext uri="{FF2B5EF4-FFF2-40B4-BE49-F238E27FC236}">
                <a16:creationId xmlns:a16="http://schemas.microsoft.com/office/drawing/2014/main" id="{3F958219-4300-4DD6-1273-9741A1DA75E0}"/>
              </a:ext>
            </a:extLst>
          </p:cNvPr>
          <p:cNvSpPr txBox="1"/>
          <p:nvPr/>
        </p:nvSpPr>
        <p:spPr>
          <a:xfrm>
            <a:off x="3054832" y="5141293"/>
            <a:ext cx="6094948" cy="923330"/>
          </a:xfrm>
          <a:prstGeom prst="rect">
            <a:avLst/>
          </a:prstGeom>
          <a:noFill/>
        </p:spPr>
        <p:txBody>
          <a:bodyPr wrap="square">
            <a:spAutoFit/>
          </a:bodyPr>
          <a:lstStyle/>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The curves shown in the plots are the limit curves, </a:t>
            </a:r>
          </a:p>
          <a:p>
            <a:pPr algn="ctr">
              <a:buClr>
                <a:schemeClr val="bg1">
                  <a:lumMod val="50000"/>
                </a:schemeClr>
              </a:buClr>
            </a:pPr>
            <a:r>
              <a:rPr lang="en-US" dirty="0">
                <a:latin typeface="Calibri" panose="020F0502020204030204" pitchFamily="34" charset="0"/>
                <a:ea typeface="Calibri" panose="020F0502020204030204" pitchFamily="34" charset="0"/>
                <a:cs typeface="Calibri" panose="020F0502020204030204" pitchFamily="34" charset="0"/>
              </a:rPr>
              <a:t>i.e., for each aperture value the strictest limit is taken, excluding the limit for insulated magnets.</a:t>
            </a:r>
          </a:p>
        </p:txBody>
      </p:sp>
      <p:sp>
        <p:nvSpPr>
          <p:cNvPr id="13" name="Oval 32">
            <a:extLst>
              <a:ext uri="{FF2B5EF4-FFF2-40B4-BE49-F238E27FC236}">
                <a16:creationId xmlns:a16="http://schemas.microsoft.com/office/drawing/2014/main" id="{D86798EF-BAD6-2929-4F8E-0C8B3234A15C}"/>
              </a:ext>
            </a:extLst>
          </p:cNvPr>
          <p:cNvSpPr/>
          <p:nvPr/>
        </p:nvSpPr>
        <p:spPr>
          <a:xfrm>
            <a:off x="2856812" y="1846018"/>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34">
            <a:extLst>
              <a:ext uri="{FF2B5EF4-FFF2-40B4-BE49-F238E27FC236}">
                <a16:creationId xmlns:a16="http://schemas.microsoft.com/office/drawing/2014/main" id="{EB802C8B-7FFF-A595-56D8-EAB58C952D61}"/>
              </a:ext>
            </a:extLst>
          </p:cNvPr>
          <p:cNvSpPr txBox="1"/>
          <p:nvPr/>
        </p:nvSpPr>
        <p:spPr>
          <a:xfrm>
            <a:off x="2856133" y="1587812"/>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15" name="Oval 32">
            <a:extLst>
              <a:ext uri="{FF2B5EF4-FFF2-40B4-BE49-F238E27FC236}">
                <a16:creationId xmlns:a16="http://schemas.microsoft.com/office/drawing/2014/main" id="{2BE75E6C-CC1E-09FC-0B8C-483A7E8BD778}"/>
              </a:ext>
            </a:extLst>
          </p:cNvPr>
          <p:cNvSpPr/>
          <p:nvPr/>
        </p:nvSpPr>
        <p:spPr>
          <a:xfrm>
            <a:off x="4182953" y="276423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CasellaDiTesto 34">
            <a:extLst>
              <a:ext uri="{FF2B5EF4-FFF2-40B4-BE49-F238E27FC236}">
                <a16:creationId xmlns:a16="http://schemas.microsoft.com/office/drawing/2014/main" id="{0411B01E-1381-EF72-8F02-A73B519F1A87}"/>
              </a:ext>
            </a:extLst>
          </p:cNvPr>
          <p:cNvSpPr txBox="1"/>
          <p:nvPr/>
        </p:nvSpPr>
        <p:spPr>
          <a:xfrm>
            <a:off x="3694391" y="2485187"/>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17" name="Oval 32">
            <a:extLst>
              <a:ext uri="{FF2B5EF4-FFF2-40B4-BE49-F238E27FC236}">
                <a16:creationId xmlns:a16="http://schemas.microsoft.com/office/drawing/2014/main" id="{9C59A597-596A-F748-AF0E-4BFE24B2BB26}"/>
              </a:ext>
            </a:extLst>
          </p:cNvPr>
          <p:cNvSpPr/>
          <p:nvPr/>
        </p:nvSpPr>
        <p:spPr>
          <a:xfrm>
            <a:off x="5139154" y="3231230"/>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asellaDiTesto 34">
            <a:extLst>
              <a:ext uri="{FF2B5EF4-FFF2-40B4-BE49-F238E27FC236}">
                <a16:creationId xmlns:a16="http://schemas.microsoft.com/office/drawing/2014/main" id="{34541BCB-1A6A-A41A-1D63-EC846178755A}"/>
              </a:ext>
            </a:extLst>
          </p:cNvPr>
          <p:cNvSpPr txBox="1"/>
          <p:nvPr/>
        </p:nvSpPr>
        <p:spPr>
          <a:xfrm>
            <a:off x="4471771" y="2963076"/>
            <a:ext cx="1664668" cy="276999"/>
          </a:xfrm>
          <a:prstGeom prst="rect">
            <a:avLst/>
          </a:prstGeom>
          <a:noFill/>
        </p:spPr>
        <p:txBody>
          <a:bodyPr wrap="square" rtlCol="0">
            <a:spAutoFit/>
          </a:bodyPr>
          <a:lstStyle/>
          <a:p>
            <a:r>
              <a:rPr lang="en-GB" sz="1200" dirty="0">
                <a:highlight>
                  <a:srgbClr val="FFDB69"/>
                </a:highlight>
              </a:rPr>
              <a:t>ARC [330T/m, 130 mm]</a:t>
            </a:r>
          </a:p>
        </p:txBody>
      </p:sp>
      <p:sp>
        <p:nvSpPr>
          <p:cNvPr id="19" name="Oval 32">
            <a:extLst>
              <a:ext uri="{FF2B5EF4-FFF2-40B4-BE49-F238E27FC236}">
                <a16:creationId xmlns:a16="http://schemas.microsoft.com/office/drawing/2014/main" id="{FB54B650-65CC-54DD-0CD5-54E68C7481A7}"/>
              </a:ext>
            </a:extLst>
          </p:cNvPr>
          <p:cNvSpPr/>
          <p:nvPr/>
        </p:nvSpPr>
        <p:spPr>
          <a:xfrm>
            <a:off x="7716287" y="1858289"/>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CasellaDiTesto 34">
            <a:extLst>
              <a:ext uri="{FF2B5EF4-FFF2-40B4-BE49-F238E27FC236}">
                <a16:creationId xmlns:a16="http://schemas.microsoft.com/office/drawing/2014/main" id="{7DA677C6-D239-7389-2FA4-C82C15F6BD16}"/>
              </a:ext>
            </a:extLst>
          </p:cNvPr>
          <p:cNvSpPr txBox="1"/>
          <p:nvPr/>
        </p:nvSpPr>
        <p:spPr>
          <a:xfrm>
            <a:off x="7657914" y="1587813"/>
            <a:ext cx="1585441" cy="276999"/>
          </a:xfrm>
          <a:prstGeom prst="rect">
            <a:avLst/>
          </a:prstGeom>
          <a:noFill/>
        </p:spPr>
        <p:txBody>
          <a:bodyPr wrap="square" rtlCol="0">
            <a:spAutoFit/>
          </a:bodyPr>
          <a:lstStyle/>
          <a:p>
            <a:r>
              <a:rPr lang="en-GB" sz="1200" dirty="0">
                <a:highlight>
                  <a:srgbClr val="FFDB69"/>
                </a:highlight>
              </a:rPr>
              <a:t>IR [115T/m, 290 mm]</a:t>
            </a:r>
          </a:p>
        </p:txBody>
      </p:sp>
      <p:sp>
        <p:nvSpPr>
          <p:cNvPr id="21" name="Oval 32">
            <a:extLst>
              <a:ext uri="{FF2B5EF4-FFF2-40B4-BE49-F238E27FC236}">
                <a16:creationId xmlns:a16="http://schemas.microsoft.com/office/drawing/2014/main" id="{39CB0644-5834-0EEF-B888-F6A449E53D94}"/>
              </a:ext>
            </a:extLst>
          </p:cNvPr>
          <p:cNvSpPr/>
          <p:nvPr/>
        </p:nvSpPr>
        <p:spPr>
          <a:xfrm>
            <a:off x="9042428" y="2776502"/>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asellaDiTesto 34">
            <a:extLst>
              <a:ext uri="{FF2B5EF4-FFF2-40B4-BE49-F238E27FC236}">
                <a16:creationId xmlns:a16="http://schemas.microsoft.com/office/drawing/2014/main" id="{580329F7-354E-9B48-FA00-280266145A5E}"/>
              </a:ext>
            </a:extLst>
          </p:cNvPr>
          <p:cNvSpPr txBox="1"/>
          <p:nvPr/>
        </p:nvSpPr>
        <p:spPr>
          <a:xfrm>
            <a:off x="8553866" y="2497458"/>
            <a:ext cx="1664668" cy="276999"/>
          </a:xfrm>
          <a:prstGeom prst="rect">
            <a:avLst/>
          </a:prstGeom>
          <a:noFill/>
        </p:spPr>
        <p:txBody>
          <a:bodyPr wrap="square" rtlCol="0">
            <a:spAutoFit/>
          </a:bodyPr>
          <a:lstStyle/>
          <a:p>
            <a:r>
              <a:rPr lang="en-GB" sz="1200" dirty="0">
                <a:highlight>
                  <a:srgbClr val="FFDB69"/>
                </a:highlight>
              </a:rPr>
              <a:t>ARC [240T/m, 170 mm]</a:t>
            </a:r>
          </a:p>
        </p:txBody>
      </p:sp>
      <p:sp>
        <p:nvSpPr>
          <p:cNvPr id="23" name="Oval 32">
            <a:extLst>
              <a:ext uri="{FF2B5EF4-FFF2-40B4-BE49-F238E27FC236}">
                <a16:creationId xmlns:a16="http://schemas.microsoft.com/office/drawing/2014/main" id="{C1E4A45C-9305-1D68-3652-793247957491}"/>
              </a:ext>
            </a:extLst>
          </p:cNvPr>
          <p:cNvSpPr/>
          <p:nvPr/>
        </p:nvSpPr>
        <p:spPr>
          <a:xfrm>
            <a:off x="9998629" y="3243501"/>
            <a:ext cx="144000" cy="144000"/>
          </a:xfrm>
          <a:prstGeom prst="ellipse">
            <a:avLst/>
          </a:prstGeom>
          <a:solidFill>
            <a:srgbClr val="FFFF00"/>
          </a:solidFill>
          <a:ln>
            <a:noFill/>
          </a:ln>
          <a:effectLst>
            <a:glow rad="63500">
              <a:srgbClr val="B4B0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CasellaDiTesto 34">
            <a:extLst>
              <a:ext uri="{FF2B5EF4-FFF2-40B4-BE49-F238E27FC236}">
                <a16:creationId xmlns:a16="http://schemas.microsoft.com/office/drawing/2014/main" id="{3FF90C3A-0943-B931-6F8B-A02BB96F77D0}"/>
              </a:ext>
            </a:extLst>
          </p:cNvPr>
          <p:cNvSpPr txBox="1"/>
          <p:nvPr/>
        </p:nvSpPr>
        <p:spPr>
          <a:xfrm>
            <a:off x="9331246" y="2975347"/>
            <a:ext cx="1664668" cy="276999"/>
          </a:xfrm>
          <a:prstGeom prst="rect">
            <a:avLst/>
          </a:prstGeom>
          <a:noFill/>
        </p:spPr>
        <p:txBody>
          <a:bodyPr wrap="square" rtlCol="0">
            <a:spAutoFit/>
          </a:bodyPr>
          <a:lstStyle/>
          <a:p>
            <a:r>
              <a:rPr lang="en-GB" sz="1200" dirty="0">
                <a:highlight>
                  <a:srgbClr val="FFDB69"/>
                </a:highlight>
              </a:rPr>
              <a:t>ARC [330T/m, 130 mm]</a:t>
            </a:r>
          </a:p>
        </p:txBody>
      </p:sp>
    </p:spTree>
    <p:extLst>
      <p:ext uri="{BB962C8B-B14F-4D97-AF65-F5344CB8AC3E}">
        <p14:creationId xmlns:p14="http://schemas.microsoft.com/office/powerpoint/2010/main" val="63100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1</a:t>
            </a:fld>
            <a:endParaRPr lang="en-GB" dirty="0"/>
          </a:p>
        </p:txBody>
      </p:sp>
      <p:sp>
        <p:nvSpPr>
          <p:cNvPr id="3" name="Title 2">
            <a:extLst>
              <a:ext uri="{FF2B5EF4-FFF2-40B4-BE49-F238E27FC236}">
                <a16:creationId xmlns:a16="http://schemas.microsoft.com/office/drawing/2014/main" id="{51B48B70-23D5-F8D5-3176-7719C169969F}"/>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0" name="CasellaDiTesto 11">
                <a:extLst>
                  <a:ext uri="{FF2B5EF4-FFF2-40B4-BE49-F238E27FC236}">
                    <a16:creationId xmlns:a16="http://schemas.microsoft.com/office/drawing/2014/main" id="{A711F783-BD41-99DF-CA05-AD2AA062EB78}"/>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30" name="CasellaDiTesto 11">
                <a:extLst>
                  <a:ext uri="{FF2B5EF4-FFF2-40B4-BE49-F238E27FC236}">
                    <a16:creationId xmlns:a16="http://schemas.microsoft.com/office/drawing/2014/main" id="{A711F783-BD41-99DF-CA05-AD2AA062EB78}"/>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3"/>
                <a:stretch>
                  <a:fillRect l="-465" t="-2174" b="-6087"/>
                </a:stretch>
              </a:blipFill>
            </p:spPr>
            <p:txBody>
              <a:bodyPr/>
              <a:lstStyle/>
              <a:p>
                <a:r>
                  <a:rPr lang="en-GB">
                    <a:noFill/>
                  </a:rPr>
                  <a:t> </a:t>
                </a:r>
              </a:p>
            </p:txBody>
          </p:sp>
        </mc:Fallback>
      </mc:AlternateContent>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spTree>
    <p:extLst>
      <p:ext uri="{BB962C8B-B14F-4D97-AF65-F5344CB8AC3E}">
        <p14:creationId xmlns:p14="http://schemas.microsoft.com/office/powerpoint/2010/main" val="2762428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A291328C-5D3B-C2B1-D91F-340466D149E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02961" y="1115045"/>
            <a:ext cx="4609939" cy="3585509"/>
          </a:xfrm>
          <a:prstGeom prst="rect">
            <a:avLst/>
          </a:prstGeom>
        </p:spPr>
      </p:pic>
      <p:pic>
        <p:nvPicPr>
          <p:cNvPr id="6" name="Picture 20">
            <a:extLst>
              <a:ext uri="{FF2B5EF4-FFF2-40B4-BE49-F238E27FC236}">
                <a16:creationId xmlns:a16="http://schemas.microsoft.com/office/drawing/2014/main" id="{879CA8B6-996F-04AB-0DB9-CED55C018D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8101" y="1111805"/>
            <a:ext cx="4591414" cy="3588749"/>
          </a:xfrm>
          <a:prstGeom prst="rect">
            <a:avLst/>
          </a:prstGeom>
        </p:spPr>
      </p:pic>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19</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FEM Crosscheck for Stress Curves</a:t>
            </a:r>
            <a:endParaRPr lang="en-GB" dirty="0"/>
          </a:p>
        </p:txBody>
      </p:sp>
      <p:sp>
        <p:nvSpPr>
          <p:cNvPr id="3" name="CasellaDiTesto 31">
            <a:extLst>
              <a:ext uri="{FF2B5EF4-FFF2-40B4-BE49-F238E27FC236}">
                <a16:creationId xmlns:a16="http://schemas.microsoft.com/office/drawing/2014/main" id="{31A7FC65-7736-6FA8-8685-D93C12C4E18E}"/>
              </a:ext>
            </a:extLst>
          </p:cNvPr>
          <p:cNvSpPr txBox="1"/>
          <p:nvPr/>
        </p:nvSpPr>
        <p:spPr>
          <a:xfrm>
            <a:off x="19557" y="4700276"/>
            <a:ext cx="12188758" cy="1631216"/>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FEM model for a sector </a:t>
            </a:r>
            <a:r>
              <a:rPr lang="en-US" b="1" dirty="0">
                <a:latin typeface="Calibri" panose="020F0502020204030204" pitchFamily="34" charset="0"/>
                <a:ea typeface="Calibri" panose="020F0502020204030204" pitchFamily="34" charset="0"/>
                <a:cs typeface="Calibri" panose="020F0502020204030204" pitchFamily="34" charset="0"/>
              </a:rPr>
              <a:t>dipole</a:t>
            </a:r>
            <a:r>
              <a:rPr lang="en-US" dirty="0">
                <a:latin typeface="Calibri" panose="020F0502020204030204" pitchFamily="34" charset="0"/>
                <a:ea typeface="Calibri" panose="020F0502020204030204" pitchFamily="34" charset="0"/>
                <a:cs typeface="Calibri" panose="020F0502020204030204" pitchFamily="34" charset="0"/>
              </a:rPr>
              <a:t> in ANSYS.</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a:t>
            </a:r>
            <a:r>
              <a:rPr lang="en-US" b="1" dirty="0">
                <a:latin typeface="Calibri" panose="020F0502020204030204" pitchFamily="34" charset="0"/>
                <a:ea typeface="Calibri" panose="020F0502020204030204" pitchFamily="34" charset="0"/>
                <a:cs typeface="Calibri" panose="020F0502020204030204" pitchFamily="34" charset="0"/>
              </a:rPr>
              <a:t>Python</a:t>
            </a:r>
            <a:r>
              <a:rPr lang="en-US" dirty="0">
                <a:latin typeface="Calibri" panose="020F0502020204030204" pitchFamily="34" charset="0"/>
                <a:ea typeface="Calibri" panose="020F0502020204030204" pitchFamily="34" charset="0"/>
                <a:cs typeface="Calibri" panose="020F0502020204030204" pitchFamily="34" charset="0"/>
              </a:rPr>
              <a:t> code able to work with </a:t>
            </a:r>
            <a:r>
              <a:rPr lang="en-US" b="1" dirty="0">
                <a:latin typeface="Calibri" panose="020F0502020204030204" pitchFamily="34" charset="0"/>
                <a:ea typeface="Calibri" panose="020F0502020204030204" pitchFamily="34" charset="0"/>
                <a:cs typeface="Calibri" panose="020F0502020204030204" pitchFamily="34" charset="0"/>
              </a:rPr>
              <a:t>Ansys</a:t>
            </a:r>
            <a:r>
              <a:rPr lang="en-US" dirty="0">
                <a:latin typeface="Calibri" panose="020F0502020204030204" pitchFamily="34" charset="0"/>
                <a:ea typeface="Calibri" panose="020F0502020204030204" pitchFamily="34" charset="0"/>
                <a:cs typeface="Calibri" panose="020F0502020204030204" pitchFamily="34" charset="0"/>
              </a:rPr>
              <a:t> software </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to run FEM simulations with the same inputs as the analytical study.</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In the comparison, the FEM curves are always more restricting than the analytical ones</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since they take the maximum pressure on the midplane instead of an average over the coil width. </a:t>
            </a:r>
          </a:p>
        </p:txBody>
      </p:sp>
    </p:spTree>
    <p:extLst>
      <p:ext uri="{BB962C8B-B14F-4D97-AF65-F5344CB8AC3E}">
        <p14:creationId xmlns:p14="http://schemas.microsoft.com/office/powerpoint/2010/main" val="3154471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8" descr="Immagine che contiene testo, linea, Diagramma, diagramma&#10;&#10;Descrizione generata automaticamente">
            <a:extLst>
              <a:ext uri="{FF2B5EF4-FFF2-40B4-BE49-F238E27FC236}">
                <a16:creationId xmlns:a16="http://schemas.microsoft.com/office/drawing/2014/main" id="{BC8054DE-8D91-7126-AFD7-CA460F6B9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3830" y="1143118"/>
            <a:ext cx="9229520" cy="3561898"/>
          </a:xfrm>
          <a:prstGeom prst="rect">
            <a:avLst/>
          </a:prstGeom>
        </p:spPr>
      </p:pic>
      <p:sp>
        <p:nvSpPr>
          <p:cNvPr id="8" name="CasellaDiTesto 31">
            <a:extLst>
              <a:ext uri="{FF2B5EF4-FFF2-40B4-BE49-F238E27FC236}">
                <a16:creationId xmlns:a16="http://schemas.microsoft.com/office/drawing/2014/main" id="{7BD2DAB5-E566-78BC-D7CA-45902AAD3E01}"/>
              </a:ext>
            </a:extLst>
          </p:cNvPr>
          <p:cNvSpPr txBox="1"/>
          <p:nvPr/>
        </p:nvSpPr>
        <p:spPr>
          <a:xfrm>
            <a:off x="0" y="4699615"/>
            <a:ext cx="12188758" cy="1631216"/>
          </a:xfrm>
          <a:prstGeom prst="rect">
            <a:avLst/>
          </a:prstGeom>
          <a:noFill/>
        </p:spPr>
        <p:txBody>
          <a:bodyPr wrap="square">
            <a:spAutoFit/>
          </a:bodyPr>
          <a:lstStyle/>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We implemented a FEM model for a sector </a:t>
            </a:r>
            <a:r>
              <a:rPr lang="en-US" b="1" dirty="0">
                <a:latin typeface="Calibri" panose="020F0502020204030204" pitchFamily="34" charset="0"/>
                <a:ea typeface="Calibri" panose="020F0502020204030204" pitchFamily="34" charset="0"/>
                <a:cs typeface="Calibri" panose="020F0502020204030204" pitchFamily="34" charset="0"/>
              </a:rPr>
              <a:t>quadrupole</a:t>
            </a:r>
            <a:r>
              <a:rPr lang="en-US" dirty="0">
                <a:latin typeface="Calibri" panose="020F0502020204030204" pitchFamily="34" charset="0"/>
                <a:ea typeface="Calibri" panose="020F0502020204030204" pitchFamily="34" charset="0"/>
                <a:cs typeface="Calibri" panose="020F0502020204030204" pitchFamily="34" charset="0"/>
              </a:rPr>
              <a:t> in ANSYS.</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sz="1800" dirty="0">
                <a:latin typeface="Calibri" panose="020F0502020204030204" pitchFamily="34" charset="0"/>
                <a:ea typeface="Calibri" panose="020F0502020204030204" pitchFamily="34" charset="0"/>
                <a:cs typeface="Calibri" panose="020F0502020204030204" pitchFamily="34" charset="0"/>
              </a:rPr>
              <a:t>We implemented a </a:t>
            </a:r>
            <a:r>
              <a:rPr lang="en-US" sz="1800" b="1" dirty="0">
                <a:latin typeface="Calibri" panose="020F0502020204030204" pitchFamily="34" charset="0"/>
                <a:ea typeface="Calibri" panose="020F0502020204030204" pitchFamily="34" charset="0"/>
                <a:cs typeface="Calibri" panose="020F0502020204030204" pitchFamily="34" charset="0"/>
              </a:rPr>
              <a:t>Python</a:t>
            </a:r>
            <a:r>
              <a:rPr lang="en-US" sz="1800" dirty="0">
                <a:latin typeface="Calibri" panose="020F0502020204030204" pitchFamily="34" charset="0"/>
                <a:ea typeface="Calibri" panose="020F0502020204030204" pitchFamily="34" charset="0"/>
                <a:cs typeface="Calibri" panose="020F0502020204030204" pitchFamily="34" charset="0"/>
              </a:rPr>
              <a:t> code able to work with </a:t>
            </a:r>
            <a:r>
              <a:rPr lang="en-US" sz="1800" b="1" dirty="0">
                <a:latin typeface="Calibri" panose="020F0502020204030204" pitchFamily="34" charset="0"/>
                <a:ea typeface="Calibri" panose="020F0502020204030204" pitchFamily="34" charset="0"/>
                <a:cs typeface="Calibri" panose="020F0502020204030204" pitchFamily="34" charset="0"/>
              </a:rPr>
              <a:t>Ansys</a:t>
            </a:r>
            <a:r>
              <a:rPr lang="en-US" sz="1800" dirty="0">
                <a:latin typeface="Calibri" panose="020F0502020204030204" pitchFamily="34" charset="0"/>
                <a:ea typeface="Calibri" panose="020F0502020204030204" pitchFamily="34" charset="0"/>
                <a:cs typeface="Calibri" panose="020F0502020204030204" pitchFamily="34" charset="0"/>
              </a:rPr>
              <a:t> software </a:t>
            </a:r>
          </a:p>
          <a:p>
            <a:pPr algn="ctr">
              <a:buClr>
                <a:srgbClr val="FF0000"/>
              </a:buClr>
            </a:pPr>
            <a:r>
              <a:rPr lang="en-US" sz="1800" dirty="0">
                <a:latin typeface="Calibri" panose="020F0502020204030204" pitchFamily="34" charset="0"/>
                <a:ea typeface="Calibri" panose="020F0502020204030204" pitchFamily="34" charset="0"/>
                <a:cs typeface="Calibri" panose="020F0502020204030204" pitchFamily="34" charset="0"/>
              </a:rPr>
              <a:t>to run FEM simulations with the same inputs as the analytical study.</a:t>
            </a:r>
          </a:p>
          <a:p>
            <a:pPr algn="ctr">
              <a:buClr>
                <a:srgbClr val="FF0000"/>
              </a:buClr>
            </a:pPr>
            <a:endParaRPr lang="en-US" sz="500" dirty="0">
              <a:latin typeface="Calibri" panose="020F0502020204030204" pitchFamily="34" charset="0"/>
              <a:ea typeface="Calibri" panose="020F0502020204030204" pitchFamily="34" charset="0"/>
              <a:cs typeface="Calibri" panose="020F0502020204030204" pitchFamily="34" charset="0"/>
            </a:endParaRPr>
          </a:p>
          <a:p>
            <a:pPr marL="285750" indent="-285750" algn="ctr">
              <a:buClr>
                <a:srgbClr val="FF0000"/>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Calibri" panose="020F0502020204030204" pitchFamily="34" charset="0"/>
              </a:rPr>
              <a:t>In the comparison, the FEM curves are always more restricting than the analytical ones</a:t>
            </a:r>
          </a:p>
          <a:p>
            <a:pPr algn="ctr">
              <a:buClr>
                <a:srgbClr val="FF0000"/>
              </a:buClr>
            </a:pPr>
            <a:r>
              <a:rPr lang="en-US" dirty="0">
                <a:latin typeface="Calibri" panose="020F0502020204030204" pitchFamily="34" charset="0"/>
                <a:ea typeface="Calibri" panose="020F0502020204030204" pitchFamily="34" charset="0"/>
                <a:cs typeface="Calibri" panose="020F0502020204030204" pitchFamily="34" charset="0"/>
              </a:rPr>
              <a:t>since they take the maximum pressure on the midplane instead of an average over the coil width. </a:t>
            </a:r>
          </a:p>
        </p:txBody>
      </p:sp>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20</a:t>
            </a:fld>
            <a:endParaRPr lang="en-GB" dirty="0"/>
          </a:p>
        </p:txBody>
      </p:sp>
      <p:sp>
        <p:nvSpPr>
          <p:cNvPr id="6" name="Title 2">
            <a:extLst>
              <a:ext uri="{FF2B5EF4-FFF2-40B4-BE49-F238E27FC236}">
                <a16:creationId xmlns:a16="http://schemas.microsoft.com/office/drawing/2014/main" id="{0DE602C6-91A5-96C1-C861-0762B8811642}"/>
              </a:ext>
            </a:extLst>
          </p:cNvPr>
          <p:cNvSpPr>
            <a:spLocks noGrp="1"/>
          </p:cNvSpPr>
          <p:nvPr>
            <p:ph type="title"/>
          </p:nvPr>
        </p:nvSpPr>
        <p:spPr>
          <a:xfrm>
            <a:off x="2188923" y="186465"/>
            <a:ext cx="8091814" cy="681159"/>
          </a:xfrm>
          <a:prstGeom prst="rect">
            <a:avLst/>
          </a:prstGeom>
        </p:spPr>
        <p:txBody>
          <a:bodyPr/>
          <a:lstStyle/>
          <a:p>
            <a:r>
              <a:rPr lang="en-US">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FEM Crosscheck for Stress Curves</a:t>
            </a:r>
            <a:endParaRPr lang="en-GB" dirty="0"/>
          </a:p>
        </p:txBody>
      </p:sp>
    </p:spTree>
    <p:extLst>
      <p:ext uri="{BB962C8B-B14F-4D97-AF65-F5344CB8AC3E}">
        <p14:creationId xmlns:p14="http://schemas.microsoft.com/office/powerpoint/2010/main" val="4045968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21</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 Function Magnet</a:t>
            </a:r>
            <a:endParaRPr lang="en-GB" dirty="0"/>
          </a:p>
        </p:txBody>
      </p:sp>
      <p:grpSp>
        <p:nvGrpSpPr>
          <p:cNvPr id="3" name="Group 2">
            <a:extLst>
              <a:ext uri="{FF2B5EF4-FFF2-40B4-BE49-F238E27FC236}">
                <a16:creationId xmlns:a16="http://schemas.microsoft.com/office/drawing/2014/main" id="{215D4C1F-48CC-65C9-28CD-24B1D9C0D475}"/>
              </a:ext>
            </a:extLst>
          </p:cNvPr>
          <p:cNvGrpSpPr/>
          <p:nvPr/>
        </p:nvGrpSpPr>
        <p:grpSpPr>
          <a:xfrm>
            <a:off x="1020265" y="943935"/>
            <a:ext cx="10151470" cy="1492716"/>
            <a:chOff x="1866360" y="995907"/>
            <a:chExt cx="9933754" cy="1492716"/>
          </a:xfrm>
        </p:grpSpPr>
        <p:sp>
          <p:nvSpPr>
            <p:cNvPr id="5" name="TextBox 4">
              <a:extLst>
                <a:ext uri="{FF2B5EF4-FFF2-40B4-BE49-F238E27FC236}">
                  <a16:creationId xmlns:a16="http://schemas.microsoft.com/office/drawing/2014/main" id="{1A9C5EDB-B9B1-53A6-75BE-EF786F215765}"/>
                </a:ext>
              </a:extLst>
            </p:cNvPr>
            <p:cNvSpPr txBox="1"/>
            <p:nvPr/>
          </p:nvSpPr>
          <p:spPr>
            <a:xfrm>
              <a:off x="1866360" y="1127828"/>
              <a:ext cx="5168921" cy="1107996"/>
            </a:xfrm>
            <a:prstGeom prst="rect">
              <a:avLst/>
            </a:prstGeom>
            <a:noFill/>
          </p:spPr>
          <p:txBody>
            <a:bodyPr wrap="square">
              <a:spAutoFit/>
            </a:bodyPr>
            <a:lstStyle/>
            <a:p>
              <a:pPr>
                <a:buClr>
                  <a:srgbClr val="FF0000"/>
                </a:buClr>
              </a:pP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Arc:</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Combined function magnets: B1,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B1+B2  </a:t>
              </a:r>
              <a:r>
                <a:rPr lang="en-US" sz="1600" dirty="0">
                  <a:latin typeface="Calibri" panose="020F0502020204030204" pitchFamily="34" charset="0"/>
                  <a:ea typeface="Calibri" panose="020F0502020204030204" pitchFamily="34" charset="0"/>
                  <a:cs typeface="Calibri" panose="020F0502020204030204" pitchFamily="34" charset="0"/>
                </a:rPr>
                <a:t>and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B1+B3</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 ≈ 8…16 T; G ≈ 320 T/m; G’ ≈ 7100 T/m</a:t>
              </a:r>
              <a:r>
                <a:rPr lang="en-US" sz="1600" baseline="30000" dirty="0">
                  <a:latin typeface="Calibri" panose="020F0502020204030204" pitchFamily="34" charset="0"/>
                  <a:ea typeface="Calibri" panose="020F0502020204030204" pitchFamily="34" charset="0"/>
                  <a:cs typeface="Calibri" panose="020F0502020204030204" pitchFamily="34" charset="0"/>
                </a:rPr>
                <a:t>2</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Aperture ≈ 160 mm</a:t>
              </a:r>
            </a:p>
          </p:txBody>
        </p:sp>
        <p:sp>
          <p:nvSpPr>
            <p:cNvPr id="6" name="TextBox 5">
              <a:extLst>
                <a:ext uri="{FF2B5EF4-FFF2-40B4-BE49-F238E27FC236}">
                  <a16:creationId xmlns:a16="http://schemas.microsoft.com/office/drawing/2014/main" id="{C7A44CA0-2F93-FEFA-D2FD-BFD141387704}"/>
                </a:ext>
              </a:extLst>
            </p:cNvPr>
            <p:cNvSpPr txBox="1"/>
            <p:nvPr/>
          </p:nvSpPr>
          <p:spPr>
            <a:xfrm>
              <a:off x="7035281" y="995907"/>
              <a:ext cx="4764833" cy="1492716"/>
            </a:xfrm>
            <a:prstGeom prst="rect">
              <a:avLst/>
            </a:prstGeom>
            <a:noFill/>
          </p:spPr>
          <p:txBody>
            <a:bodyPr wrap="square">
              <a:spAutoFit/>
            </a:bodyPr>
            <a:lstStyle/>
            <a:p>
              <a:pPr>
                <a:lnSpc>
                  <a:spcPct val="150000"/>
                </a:lnSpc>
                <a:buClr>
                  <a:srgbClr val="FF0000"/>
                </a:buClr>
              </a:pPr>
              <a:r>
                <a:rPr lang="en-US" sz="1800" b="1" dirty="0">
                  <a:solidFill>
                    <a:srgbClr val="FF0000"/>
                  </a:solidFill>
                  <a:latin typeface="Calibri" panose="020F0502020204030204" pitchFamily="34" charset="0"/>
                  <a:ea typeface="Calibri" panose="020F0502020204030204" pitchFamily="34" charset="0"/>
                  <a:cs typeface="Calibri" panose="020F0502020204030204" pitchFamily="34" charset="0"/>
                </a:rPr>
                <a:t>Final focus:</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Combined function magnets: B1, B2,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B1+B2  </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B1+B3</a:t>
              </a: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B ≈ 4…16 T; G ≈ 100…300 T/m; G’ ≈ 12000 T/m</a:t>
              </a:r>
              <a:r>
                <a:rPr lang="en-US" sz="1600" baseline="30000" dirty="0">
                  <a:latin typeface="Calibri" panose="020F0502020204030204" pitchFamily="34" charset="0"/>
                  <a:ea typeface="Calibri" panose="020F0502020204030204" pitchFamily="34" charset="0"/>
                  <a:cs typeface="Calibri" panose="020F0502020204030204" pitchFamily="34" charset="0"/>
                </a:rPr>
                <a:t>2</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0000"/>
                </a:buClr>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Aperture ≈ 120…300 mm</a:t>
              </a:r>
            </a:p>
          </p:txBody>
        </p:sp>
      </p:grpSp>
      <p:sp>
        <p:nvSpPr>
          <p:cNvPr id="7" name="Rectangle: Rounded Corners 6">
            <a:extLst>
              <a:ext uri="{FF2B5EF4-FFF2-40B4-BE49-F238E27FC236}">
                <a16:creationId xmlns:a16="http://schemas.microsoft.com/office/drawing/2014/main" id="{44CC3BD0-B4DB-10A4-FE1C-0E039F6808F3}"/>
              </a:ext>
            </a:extLst>
          </p:cNvPr>
          <p:cNvSpPr/>
          <p:nvPr/>
        </p:nvSpPr>
        <p:spPr>
          <a:xfrm>
            <a:off x="4224337" y="1386440"/>
            <a:ext cx="603380" cy="261257"/>
          </a:xfrm>
          <a:prstGeom prst="roundRect">
            <a:avLst/>
          </a:prstGeom>
          <a:noFill/>
          <a:ln w="12700">
            <a:solidFill>
              <a:srgbClr val="FF0000"/>
            </a:solidFill>
          </a:ln>
          <a:effectLst>
            <a:glow rad="381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89226A60-97AA-C996-BC4A-B74E69AFEC8D}"/>
              </a:ext>
            </a:extLst>
          </p:cNvPr>
          <p:cNvSpPr/>
          <p:nvPr/>
        </p:nvSpPr>
        <p:spPr>
          <a:xfrm>
            <a:off x="9759427" y="1383330"/>
            <a:ext cx="607446" cy="261257"/>
          </a:xfrm>
          <a:prstGeom prst="roundRect">
            <a:avLst/>
          </a:prstGeom>
          <a:noFill/>
          <a:ln w="12700">
            <a:solidFill>
              <a:srgbClr val="FF0000"/>
            </a:solidFill>
          </a:ln>
          <a:effectLst>
            <a:glow rad="38100">
              <a:srgbClr val="FF0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18B61D3F-B38A-07F5-8CD8-B7834EADA37F}"/>
              </a:ext>
            </a:extLst>
          </p:cNvPr>
          <p:cNvGrpSpPr>
            <a:grpSpLocks noChangeAspect="1"/>
          </p:cNvGrpSpPr>
          <p:nvPr/>
        </p:nvGrpSpPr>
        <p:grpSpPr>
          <a:xfrm>
            <a:off x="6116087" y="2613253"/>
            <a:ext cx="4290656" cy="3190059"/>
            <a:chOff x="6095999" y="2379911"/>
            <a:chExt cx="4768759" cy="3545524"/>
          </a:xfrm>
        </p:grpSpPr>
        <p:pic>
          <p:nvPicPr>
            <p:cNvPr id="10" name="Picture 9" descr="A rainbow colored circle with lines and dots&#10;&#10;Description automatically generated with medium confidence">
              <a:extLst>
                <a:ext uri="{FF2B5EF4-FFF2-40B4-BE49-F238E27FC236}">
                  <a16:creationId xmlns:a16="http://schemas.microsoft.com/office/drawing/2014/main" id="{46F5A009-4934-EC8E-A987-D8D78C232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79911"/>
              <a:ext cx="4768758" cy="3545524"/>
            </a:xfrm>
            <a:prstGeom prst="rect">
              <a:avLst/>
            </a:prstGeom>
          </p:spPr>
        </p:pic>
        <p:pic>
          <p:nvPicPr>
            <p:cNvPr id="11" name="Picture 10" descr="A black background with white lines and red dots&#10;&#10;Description automatically generated">
              <a:extLst>
                <a:ext uri="{FF2B5EF4-FFF2-40B4-BE49-F238E27FC236}">
                  <a16:creationId xmlns:a16="http://schemas.microsoft.com/office/drawing/2014/main" id="{14BABDAF-072A-20AD-B8AE-DF1A8B69F8C8}"/>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9282" t="41827" r="13832" b="2188"/>
            <a:stretch/>
          </p:blipFill>
          <p:spPr>
            <a:xfrm>
              <a:off x="6095999" y="2379911"/>
              <a:ext cx="4768758" cy="2947740"/>
            </a:xfrm>
            <a:prstGeom prst="rect">
              <a:avLst/>
            </a:prstGeom>
          </p:spPr>
        </p:pic>
      </p:grpSp>
      <p:grpSp>
        <p:nvGrpSpPr>
          <p:cNvPr id="12" name="Group 11">
            <a:extLst>
              <a:ext uri="{FF2B5EF4-FFF2-40B4-BE49-F238E27FC236}">
                <a16:creationId xmlns:a16="http://schemas.microsoft.com/office/drawing/2014/main" id="{86BD7BBE-FE3F-F521-3B09-41BFEBBC9D57}"/>
              </a:ext>
            </a:extLst>
          </p:cNvPr>
          <p:cNvGrpSpPr>
            <a:grpSpLocks noChangeAspect="1"/>
          </p:cNvGrpSpPr>
          <p:nvPr/>
        </p:nvGrpSpPr>
        <p:grpSpPr>
          <a:xfrm>
            <a:off x="63953" y="2608140"/>
            <a:ext cx="4246790" cy="3190374"/>
            <a:chOff x="128259" y="2379910"/>
            <a:chExt cx="4719540" cy="3545524"/>
          </a:xfrm>
        </p:grpSpPr>
        <p:pic>
          <p:nvPicPr>
            <p:cNvPr id="13" name="Picture 12" descr="A rainbow colored circle with lines and dots&#10;&#10;Description automatically generated with medium confidence">
              <a:extLst>
                <a:ext uri="{FF2B5EF4-FFF2-40B4-BE49-F238E27FC236}">
                  <a16:creationId xmlns:a16="http://schemas.microsoft.com/office/drawing/2014/main" id="{E15A8B04-B260-C332-0F6B-68DEC30A7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60" y="2379910"/>
              <a:ext cx="4719539" cy="3545524"/>
            </a:xfrm>
            <a:prstGeom prst="rect">
              <a:avLst/>
            </a:prstGeom>
          </p:spPr>
        </p:pic>
        <p:pic>
          <p:nvPicPr>
            <p:cNvPr id="14" name="Picture 13" descr="A black background with red and white lines&#10;&#10;Description automatically generated">
              <a:extLst>
                <a:ext uri="{FF2B5EF4-FFF2-40B4-BE49-F238E27FC236}">
                  <a16:creationId xmlns:a16="http://schemas.microsoft.com/office/drawing/2014/main" id="{9895E860-2CE2-626A-DD7B-11ACCF68C6D1}"/>
                </a:ext>
              </a:extLst>
            </p:cNvPr>
            <p:cNvPicPr>
              <a:picLocks noChangeAspect="1"/>
            </p:cNvPicPr>
            <p:nvPr/>
          </p:nvPicPr>
          <p:blipFill rotWithShape="1">
            <a:blip r:embed="rId5">
              <a:alphaModFix amt="15000"/>
              <a:extLst>
                <a:ext uri="{28A0092B-C50C-407E-A947-70E740481C1C}">
                  <a14:useLocalDpi xmlns:a14="http://schemas.microsoft.com/office/drawing/2010/main" val="0"/>
                </a:ext>
              </a:extLst>
            </a:blip>
            <a:srcRect l="5754" t="38074" r="9662" b="1208"/>
            <a:stretch/>
          </p:blipFill>
          <p:spPr>
            <a:xfrm>
              <a:off x="128259" y="2401187"/>
              <a:ext cx="4719539" cy="2926464"/>
            </a:xfrm>
            <a:prstGeom prst="rect">
              <a:avLst/>
            </a:prstGeom>
          </p:spPr>
        </p:pic>
      </p:grpSp>
      <p:cxnSp>
        <p:nvCxnSpPr>
          <p:cNvPr id="15" name="Straight Connector 14">
            <a:extLst>
              <a:ext uri="{FF2B5EF4-FFF2-40B4-BE49-F238E27FC236}">
                <a16:creationId xmlns:a16="http://schemas.microsoft.com/office/drawing/2014/main" id="{DDF650DD-DDDB-7DCA-571D-D1E2F25AC184}"/>
              </a:ext>
            </a:extLst>
          </p:cNvPr>
          <p:cNvCxnSpPr>
            <a:cxnSpLocks/>
          </p:cNvCxnSpPr>
          <p:nvPr/>
        </p:nvCxnSpPr>
        <p:spPr>
          <a:xfrm>
            <a:off x="0" y="2186784"/>
            <a:ext cx="12192000" cy="0"/>
          </a:xfrm>
          <a:prstGeom prst="line">
            <a:avLst/>
          </a:prstGeom>
          <a:ln w="28575">
            <a:gradFill>
              <a:gsLst>
                <a:gs pos="0">
                  <a:schemeClr val="accent1">
                    <a:lumMod val="5000"/>
                    <a:lumOff val="95000"/>
                  </a:schemeClr>
                </a:gs>
                <a:gs pos="100000">
                  <a:srgbClr val="FF0000"/>
                </a:gs>
              </a:gsLst>
              <a:lin ang="5400000" scaled="1"/>
            </a:gra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0FED18E-1FE0-EA2B-9C59-CE395C68D50F}"/>
                  </a:ext>
                </a:extLst>
              </p:cNvPr>
              <p:cNvSpPr txBox="1"/>
              <p:nvPr/>
            </p:nvSpPr>
            <p:spPr>
              <a:xfrm>
                <a:off x="4259617" y="2841111"/>
                <a:ext cx="1743076" cy="2172261"/>
              </a:xfrm>
              <a:prstGeom prst="rect">
                <a:avLst/>
              </a:prstGeom>
              <a:noFill/>
            </p:spPr>
            <p:txBody>
              <a:bodyPr wrap="square">
                <a:spAutoFit/>
              </a:bodyPr>
              <a:lstStyle/>
              <a:p>
                <a:r>
                  <a:rPr lang="en-GB" sz="1600" u="sng" dirty="0">
                    <a:latin typeface="Calibri" panose="020F0502020204030204" pitchFamily="34" charset="0"/>
                    <a:ea typeface="Calibri" panose="020F0502020204030204" pitchFamily="34" charset="0"/>
                    <a:cs typeface="Calibri" panose="020F0502020204030204" pitchFamily="34" charset="0"/>
                  </a:rPr>
                  <a:t>Quad into dipole:</a:t>
                </a:r>
              </a:p>
              <a:p>
                <a:endParaRPr lang="en-GB" sz="500" u="sng"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   (ReBCO @20 K)</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US" sz="1400" b="0" dirty="0"/>
                  <a:t>   </a:t>
                </a:r>
                <a14:m>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=3.5⋅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8</m:t>
                        </m:r>
                      </m:sup>
                    </m:sSup>
                    <m:r>
                      <a:rPr lang="en-US" sz="1400" b="0" i="1" smtClean="0">
                        <a:latin typeface="Cambria Math" panose="02040503050406030204" pitchFamily="18" charset="0"/>
                      </a:rPr>
                      <m:t>𝐴</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2</m:t>
                        </m:r>
                      </m:sup>
                    </m:sSup>
                  </m:oMath>
                </a14:m>
                <a:endParaRPr lang="en-GB" sz="1400" dirty="0"/>
              </a:p>
              <a:p>
                <a:endParaRPr lang="en-GB" sz="500" dirty="0"/>
              </a:p>
              <a:p>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it-IT" sz="1400" b="0" i="1" smtClean="0">
                        <a:latin typeface="Cambria Math" panose="02040503050406030204" pitchFamily="18" charset="0"/>
                      </a:rPr>
                      <m:t>11.7</m:t>
                    </m:r>
                    <m:r>
                      <a:rPr lang="en-US" sz="1400" b="0" i="1" smtClean="0">
                        <a:latin typeface="Cambria Math" panose="02040503050406030204" pitchFamily="18" charset="0"/>
                      </a:rPr>
                      <m:t> </m:t>
                    </m:r>
                    <m:r>
                      <a:rPr lang="en-US" sz="1400" b="0" i="1" smtClean="0">
                        <a:latin typeface="Cambria Math" panose="02040503050406030204" pitchFamily="18" charset="0"/>
                      </a:rPr>
                      <m:t>𝑇</m:t>
                    </m:r>
                  </m:oMath>
                </a14:m>
                <a:endParaRPr lang="en-US" sz="1400" b="0" dirty="0"/>
              </a:p>
              <a:p>
                <a:endParaRPr lang="en-US" sz="500" b="0" dirty="0"/>
              </a:p>
              <a:p>
                <a:r>
                  <a:rPr lang="en-US" sz="1400" b="0" dirty="0"/>
                  <a:t>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it-IT" sz="1400" b="0" i="0" smtClean="0">
                        <a:latin typeface="Cambria Math" panose="02040503050406030204" pitchFamily="18" charset="0"/>
                      </a:rPr>
                      <m:t>143.3</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T</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m</m:t>
                    </m:r>
                  </m:oMath>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𝑎𝑝𝑒𝑟𝑡𝑢𝑟𝑒</m:t>
                          </m:r>
                        </m:sub>
                      </m:sSub>
                      <m:r>
                        <a:rPr lang="en-US" sz="1400" b="0" i="1" smtClean="0">
                          <a:latin typeface="Cambria Math" panose="02040503050406030204" pitchFamily="18" charset="0"/>
                        </a:rPr>
                        <m:t>=70 </m:t>
                      </m:r>
                      <m:r>
                        <a:rPr lang="en-US" sz="1400" b="0" i="1" smtClean="0">
                          <a:latin typeface="Cambria Math" panose="02040503050406030204" pitchFamily="18" charset="0"/>
                        </a:rPr>
                        <m:t>𝑚𝑚</m:t>
                      </m:r>
                    </m:oMath>
                  </m:oMathPara>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𝑤</m:t>
                          </m:r>
                        </m:e>
                        <m:sub>
                          <m:r>
                            <a:rPr lang="en-US" sz="1400" b="0" i="1" smtClean="0">
                              <a:latin typeface="Cambria Math" panose="02040503050406030204" pitchFamily="18" charset="0"/>
                            </a:rPr>
                            <m:t>𝑐𝑜𝑖𝑙</m:t>
                          </m:r>
                        </m:sub>
                      </m:sSub>
                      <m:r>
                        <a:rPr lang="en-US" sz="1400" i="1">
                          <a:latin typeface="Cambria Math" panose="02040503050406030204" pitchFamily="18" charset="0"/>
                        </a:rPr>
                        <m:t>=</m:t>
                      </m:r>
                      <m:r>
                        <a:rPr lang="en-US" sz="1400" b="0" i="1" smtClean="0">
                          <a:latin typeface="Cambria Math" panose="02040503050406030204" pitchFamily="18" charset="0"/>
                        </a:rPr>
                        <m:t>8</m:t>
                      </m:r>
                      <m:r>
                        <a:rPr lang="en-US" sz="1400" i="1">
                          <a:latin typeface="Cambria Math" panose="02040503050406030204" pitchFamily="18" charset="0"/>
                        </a:rPr>
                        <m:t>0 </m:t>
                      </m:r>
                      <m:r>
                        <a:rPr lang="en-US" sz="1400" i="1">
                          <a:latin typeface="Cambria Math" panose="02040503050406030204" pitchFamily="18" charset="0"/>
                        </a:rPr>
                        <m:t>𝑚𝑚</m:t>
                      </m:r>
                    </m:oMath>
                  </m:oMathPara>
                </a14:m>
                <a:endParaRPr lang="en-GB" sz="1400" dirty="0"/>
              </a:p>
            </p:txBody>
          </p:sp>
        </mc:Choice>
        <mc:Fallback xmlns="">
          <p:sp>
            <p:nvSpPr>
              <p:cNvPr id="17" name="TextBox 16">
                <a:extLst>
                  <a:ext uri="{FF2B5EF4-FFF2-40B4-BE49-F238E27FC236}">
                    <a16:creationId xmlns:a16="http://schemas.microsoft.com/office/drawing/2014/main" id="{90FED18E-1FE0-EA2B-9C59-CE395C68D50F}"/>
                  </a:ext>
                </a:extLst>
              </p:cNvPr>
              <p:cNvSpPr txBox="1">
                <a:spLocks noRot="1" noChangeAspect="1" noMove="1" noResize="1" noEditPoints="1" noAdjustHandles="1" noChangeArrowheads="1" noChangeShapeType="1" noTextEdit="1"/>
              </p:cNvSpPr>
              <p:nvPr/>
            </p:nvSpPr>
            <p:spPr>
              <a:xfrm>
                <a:off x="4259617" y="2841111"/>
                <a:ext cx="1743076" cy="2172261"/>
              </a:xfrm>
              <a:prstGeom prst="rect">
                <a:avLst/>
              </a:prstGeom>
              <a:blipFill>
                <a:blip r:embed="rId6"/>
                <a:stretch>
                  <a:fillRect l="-2098" t="-84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CBD75EA-DEB5-2562-8707-D155FA7C5B03}"/>
                  </a:ext>
                </a:extLst>
              </p:cNvPr>
              <p:cNvSpPr txBox="1"/>
              <p:nvPr/>
            </p:nvSpPr>
            <p:spPr>
              <a:xfrm>
                <a:off x="10362233" y="2837204"/>
                <a:ext cx="1785189" cy="2448042"/>
              </a:xfrm>
              <a:prstGeom prst="rect">
                <a:avLst/>
              </a:prstGeom>
              <a:noFill/>
            </p:spPr>
            <p:txBody>
              <a:bodyPr wrap="square">
                <a:spAutoFit/>
              </a:bodyPr>
              <a:lstStyle/>
              <a:p>
                <a:r>
                  <a:rPr lang="en-GB" sz="1600" u="sng" dirty="0">
                    <a:latin typeface="Calibri" panose="020F0502020204030204" pitchFamily="34" charset="0"/>
                    <a:ea typeface="Calibri" panose="020F0502020204030204" pitchFamily="34" charset="0"/>
                    <a:cs typeface="Calibri" panose="020F0502020204030204" pitchFamily="34" charset="0"/>
                  </a:rPr>
                  <a:t>Dipole into quad:</a:t>
                </a:r>
              </a:p>
              <a:p>
                <a:endParaRPr lang="en-GB" sz="500" u="sng" dirty="0">
                  <a:latin typeface="Calibri" panose="020F0502020204030204" pitchFamily="34" charset="0"/>
                  <a:ea typeface="Calibri" panose="020F0502020204030204" pitchFamily="34" charset="0"/>
                  <a:cs typeface="Calibri" panose="020F0502020204030204" pitchFamily="34" charset="0"/>
                </a:endParaRPr>
              </a:p>
              <a:p>
                <a:r>
                  <a:rPr lang="en-GB" sz="1400" dirty="0">
                    <a:latin typeface="Calibri" panose="020F0502020204030204" pitchFamily="34" charset="0"/>
                    <a:ea typeface="Calibri" panose="020F0502020204030204" pitchFamily="34" charset="0"/>
                    <a:cs typeface="Calibri" panose="020F0502020204030204" pitchFamily="34" charset="0"/>
                  </a:rPr>
                  <a:t>   (ReBCO @20 K)</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US" sz="1400" b="0" dirty="0"/>
                  <a:t>   </a:t>
                </a:r>
                <a14:m>
                  <m:oMath xmlns:m="http://schemas.openxmlformats.org/officeDocument/2006/math">
                    <m:r>
                      <a:rPr lang="en-US" sz="1400" b="0" i="1" smtClean="0">
                        <a:latin typeface="Cambria Math" panose="02040503050406030204" pitchFamily="18" charset="0"/>
                      </a:rPr>
                      <m:t>𝐽</m:t>
                    </m:r>
                    <m:r>
                      <a:rPr lang="en-US" sz="1400" b="0" i="1" smtClean="0">
                        <a:latin typeface="Cambria Math" panose="02040503050406030204" pitchFamily="18" charset="0"/>
                      </a:rPr>
                      <m:t>=3.5⋅</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8</m:t>
                        </m:r>
                      </m:sup>
                    </m:sSup>
                    <m:r>
                      <a:rPr lang="en-US" sz="1400" b="0" i="1" smtClean="0">
                        <a:latin typeface="Cambria Math" panose="02040503050406030204" pitchFamily="18" charset="0"/>
                      </a:rPr>
                      <m:t>𝐴</m:t>
                    </m:r>
                    <m:r>
                      <a:rPr lang="en-US" sz="1400" b="0" i="1" smtClean="0">
                        <a:latin typeface="Cambria Math" panose="02040503050406030204" pitchFamily="18" charset="0"/>
                      </a:rPr>
                      <m:t>/</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2</m:t>
                        </m:r>
                      </m:sup>
                    </m:sSup>
                  </m:oMath>
                </a14:m>
                <a:endParaRPr lang="en-GB" sz="1400" dirty="0"/>
              </a:p>
              <a:p>
                <a:endParaRPr lang="en-GB" sz="500" dirty="0"/>
              </a:p>
              <a:p>
                <a:r>
                  <a:rPr lang="en-US" sz="1400" b="0" dirty="0"/>
                  <a:t>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𝐵</m:t>
                        </m:r>
                      </m:e>
                      <m:sub>
                        <m:r>
                          <a:rPr lang="en-US" sz="1400" b="0" i="1" smtClean="0">
                            <a:latin typeface="Cambria Math" panose="02040503050406030204" pitchFamily="18" charset="0"/>
                          </a:rPr>
                          <m:t> </m:t>
                        </m:r>
                      </m:sub>
                    </m:sSub>
                    <m:r>
                      <a:rPr lang="en-US" sz="1400" b="0" i="1" smtClean="0">
                        <a:latin typeface="Cambria Math" panose="02040503050406030204" pitchFamily="18" charset="0"/>
                      </a:rPr>
                      <m:t>∼</m:t>
                    </m:r>
                    <m:r>
                      <a:rPr lang="it-IT" sz="1400" b="0" i="1" smtClean="0">
                        <a:latin typeface="Cambria Math" panose="02040503050406030204" pitchFamily="18" charset="0"/>
                      </a:rPr>
                      <m:t>12.4</m:t>
                    </m:r>
                    <m:r>
                      <a:rPr lang="en-US" sz="1400" b="0" i="1" smtClean="0">
                        <a:latin typeface="Cambria Math" panose="02040503050406030204" pitchFamily="18" charset="0"/>
                      </a:rPr>
                      <m:t> </m:t>
                    </m:r>
                    <m:r>
                      <a:rPr lang="en-US" sz="1400" b="0" i="1" smtClean="0">
                        <a:latin typeface="Cambria Math" panose="02040503050406030204" pitchFamily="18" charset="0"/>
                      </a:rPr>
                      <m:t>𝑇</m:t>
                    </m:r>
                  </m:oMath>
                </a14:m>
                <a:endParaRPr lang="en-US" sz="1400" b="0" dirty="0"/>
              </a:p>
              <a:p>
                <a:endParaRPr lang="en-US" sz="500" b="0" dirty="0"/>
              </a:p>
              <a:p>
                <a:r>
                  <a:rPr lang="en-US" sz="1400" b="0" dirty="0"/>
                  <a:t>   </a:t>
                </a:r>
                <a14:m>
                  <m:oMath xmlns:m="http://schemas.openxmlformats.org/officeDocument/2006/math">
                    <m:r>
                      <a:rPr lang="en-US" sz="1400" b="0" i="1" smtClean="0">
                        <a:latin typeface="Cambria Math" panose="02040503050406030204" pitchFamily="18" charset="0"/>
                      </a:rPr>
                      <m:t>𝐺</m:t>
                    </m:r>
                    <m:r>
                      <a:rPr lang="en-US" sz="1400" b="0" i="1" smtClean="0">
                        <a:latin typeface="Cambria Math" panose="02040503050406030204" pitchFamily="18" charset="0"/>
                      </a:rPr>
                      <m:t>∼</m:t>
                    </m:r>
                    <m:r>
                      <a:rPr lang="it-IT" sz="1400" b="0" i="0" smtClean="0">
                        <a:latin typeface="Cambria Math" panose="02040503050406030204" pitchFamily="18" charset="0"/>
                      </a:rPr>
                      <m:t>90.4</m:t>
                    </m:r>
                    <m:r>
                      <a:rPr lang="en-US" sz="1400" b="0" i="0" smtClean="0">
                        <a:latin typeface="Cambria Math" panose="02040503050406030204" pitchFamily="18" charset="0"/>
                      </a:rPr>
                      <m:t> </m:t>
                    </m:r>
                    <m:r>
                      <m:rPr>
                        <m:sty m:val="p"/>
                      </m:rPr>
                      <a:rPr lang="en-US" sz="1400" b="0" i="0" smtClean="0">
                        <a:latin typeface="Cambria Math" panose="02040503050406030204" pitchFamily="18" charset="0"/>
                      </a:rPr>
                      <m:t>T</m:t>
                    </m:r>
                    <m:r>
                      <a:rPr lang="en-US" sz="1400" b="0" i="0" smtClean="0">
                        <a:latin typeface="Cambria Math" panose="02040503050406030204" pitchFamily="18" charset="0"/>
                      </a:rPr>
                      <m:t>/</m:t>
                    </m:r>
                    <m:r>
                      <m:rPr>
                        <m:sty m:val="p"/>
                      </m:rPr>
                      <a:rPr lang="en-US" sz="1400" b="0" i="0" smtClean="0">
                        <a:latin typeface="Cambria Math" panose="02040503050406030204" pitchFamily="18" charset="0"/>
                      </a:rPr>
                      <m:t>m</m:t>
                    </m:r>
                  </m:oMath>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𝑟</m:t>
                          </m:r>
                        </m:e>
                        <m:sub>
                          <m:r>
                            <a:rPr lang="en-US" sz="1400" i="1">
                              <a:latin typeface="Cambria Math" panose="02040503050406030204" pitchFamily="18" charset="0"/>
                            </a:rPr>
                            <m:t>𝑎𝑝𝑒𝑟𝑡𝑢𝑟𝑒</m:t>
                          </m:r>
                        </m:sub>
                      </m:sSub>
                      <m:r>
                        <a:rPr lang="en-US" sz="1400" i="1">
                          <a:latin typeface="Cambria Math" panose="02040503050406030204" pitchFamily="18" charset="0"/>
                        </a:rPr>
                        <m:t>=70 </m:t>
                      </m:r>
                      <m:r>
                        <a:rPr lang="en-US" sz="1400" i="1">
                          <a:latin typeface="Cambria Math" panose="02040503050406030204" pitchFamily="18" charset="0"/>
                        </a:rPr>
                        <m:t>𝑚𝑚</m:t>
                      </m:r>
                    </m:oMath>
                  </m:oMathPara>
                </a14:m>
                <a:endParaRPr lang="en-GB" sz="1400" dirty="0"/>
              </a:p>
              <a:p>
                <a:endParaRPr lang="en-GB" sz="500" dirty="0"/>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r>
                            <a:rPr lang="en-US" sz="1400" i="1">
                              <a:latin typeface="Cambria Math" panose="02040503050406030204" pitchFamily="18" charset="0"/>
                            </a:rPr>
                            <m:t>𝑐𝑜𝑖𝑙</m:t>
                          </m:r>
                        </m:sub>
                      </m:sSub>
                      <m:r>
                        <a:rPr lang="en-US" sz="1400" i="1">
                          <a:latin typeface="Cambria Math" panose="02040503050406030204" pitchFamily="18" charset="0"/>
                        </a:rPr>
                        <m:t>=80 </m:t>
                      </m:r>
                      <m:r>
                        <a:rPr lang="en-US" sz="1400" i="1">
                          <a:latin typeface="Cambria Math" panose="02040503050406030204" pitchFamily="18" charset="0"/>
                        </a:rPr>
                        <m:t>𝑚𝑚</m:t>
                      </m:r>
                    </m:oMath>
                  </m:oMathPara>
                </a14:m>
                <a:endParaRPr lang="en-GB" sz="1400" dirty="0"/>
              </a:p>
              <a:p>
                <a:endParaRPr lang="en-GB" sz="1600" dirty="0"/>
              </a:p>
            </p:txBody>
          </p:sp>
        </mc:Choice>
        <mc:Fallback xmlns="">
          <p:sp>
            <p:nvSpPr>
              <p:cNvPr id="18" name="TextBox 17">
                <a:extLst>
                  <a:ext uri="{FF2B5EF4-FFF2-40B4-BE49-F238E27FC236}">
                    <a16:creationId xmlns:a16="http://schemas.microsoft.com/office/drawing/2014/main" id="{ECBD75EA-DEB5-2562-8707-D155FA7C5B03}"/>
                  </a:ext>
                </a:extLst>
              </p:cNvPr>
              <p:cNvSpPr txBox="1">
                <a:spLocks noRot="1" noChangeAspect="1" noMove="1" noResize="1" noEditPoints="1" noAdjustHandles="1" noChangeArrowheads="1" noChangeShapeType="1" noTextEdit="1"/>
              </p:cNvSpPr>
              <p:nvPr/>
            </p:nvSpPr>
            <p:spPr>
              <a:xfrm>
                <a:off x="10362233" y="2837204"/>
                <a:ext cx="1785189" cy="2448042"/>
              </a:xfrm>
              <a:prstGeom prst="rect">
                <a:avLst/>
              </a:prstGeom>
              <a:blipFill>
                <a:blip r:embed="rId7"/>
                <a:stretch>
                  <a:fillRect l="-2048" t="-746"/>
                </a:stretch>
              </a:blipFill>
            </p:spPr>
            <p:txBody>
              <a:bodyPr/>
              <a:lstStyle/>
              <a:p>
                <a:r>
                  <a:rPr lang="en-GB">
                    <a:noFill/>
                  </a:rPr>
                  <a:t> </a:t>
                </a:r>
              </a:p>
            </p:txBody>
          </p:sp>
        </mc:Fallback>
      </mc:AlternateContent>
      <p:sp>
        <p:nvSpPr>
          <p:cNvPr id="16" name="TextBox 15">
            <a:extLst>
              <a:ext uri="{FF2B5EF4-FFF2-40B4-BE49-F238E27FC236}">
                <a16:creationId xmlns:a16="http://schemas.microsoft.com/office/drawing/2014/main" id="{EF95D2FD-4706-7805-9CD3-1F7FD2D2ACF3}"/>
              </a:ext>
            </a:extLst>
          </p:cNvPr>
          <p:cNvSpPr txBox="1"/>
          <p:nvPr/>
        </p:nvSpPr>
        <p:spPr>
          <a:xfrm>
            <a:off x="1837941" y="2209366"/>
            <a:ext cx="6716488" cy="369332"/>
          </a:xfrm>
          <a:prstGeom prst="rect">
            <a:avLst/>
          </a:prstGeom>
          <a:noFill/>
          <a:ln>
            <a:noFill/>
          </a:ln>
        </p:spPr>
        <p:txBody>
          <a:bodyPr wrap="square">
            <a:spAutoFit/>
          </a:bodyPr>
          <a:lstStyle/>
          <a:p>
            <a:pPr algn="ctr"/>
            <a:r>
              <a:rPr lang="en-US" u="sng" dirty="0">
                <a:latin typeface="Calibri" panose="020F0502020204030204" pitchFamily="34" charset="0"/>
                <a:ea typeface="Calibri" panose="020F0502020204030204" pitchFamily="34" charset="0"/>
                <a:cs typeface="Calibri" panose="020F0502020204030204" pitchFamily="34" charset="0"/>
              </a:rPr>
              <a:t>Preliminary results obtained with ANSYS in a sector coil approximation</a:t>
            </a:r>
            <a:endParaRPr lang="en-GB" u="sng" dirty="0"/>
          </a:p>
        </p:txBody>
      </p:sp>
      <p:sp>
        <p:nvSpPr>
          <p:cNvPr id="20" name="Rectangle 19">
            <a:extLst>
              <a:ext uri="{FF2B5EF4-FFF2-40B4-BE49-F238E27FC236}">
                <a16:creationId xmlns:a16="http://schemas.microsoft.com/office/drawing/2014/main" id="{C13A0E71-80A5-51DC-B8FF-26BFEC4F0AD0}"/>
              </a:ext>
            </a:extLst>
          </p:cNvPr>
          <p:cNvSpPr/>
          <p:nvPr/>
        </p:nvSpPr>
        <p:spPr>
          <a:xfrm>
            <a:off x="4297586" y="2890547"/>
            <a:ext cx="1570363" cy="2122826"/>
          </a:xfrm>
          <a:prstGeom prst="rect">
            <a:avLst/>
          </a:prstGeom>
          <a:noFill/>
          <a:ln>
            <a:solidFill>
              <a:srgbClr val="FF0000"/>
            </a:solidFill>
          </a:ln>
          <a:effectLst>
            <a:glow rad="25400">
              <a:srgbClr val="FF0000">
                <a:alpha val="68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Down 20">
            <a:extLst>
              <a:ext uri="{FF2B5EF4-FFF2-40B4-BE49-F238E27FC236}">
                <a16:creationId xmlns:a16="http://schemas.microsoft.com/office/drawing/2014/main" id="{DD1EB5B4-C6E2-674A-6223-EC0A2D93E3CF}"/>
              </a:ext>
            </a:extLst>
          </p:cNvPr>
          <p:cNvSpPr/>
          <p:nvPr/>
        </p:nvSpPr>
        <p:spPr>
          <a:xfrm>
            <a:off x="4827717" y="5182096"/>
            <a:ext cx="447332" cy="651131"/>
          </a:xfrm>
          <a:prstGeom prst="downArrow">
            <a:avLst/>
          </a:prstGeom>
          <a:solidFill>
            <a:srgbClr val="E439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058398E-B596-EB1D-4B4A-BB780D59F679}"/>
              </a:ext>
            </a:extLst>
          </p:cNvPr>
          <p:cNvSpPr txBox="1"/>
          <p:nvPr/>
        </p:nvSpPr>
        <p:spPr>
          <a:xfrm>
            <a:off x="63953" y="5902508"/>
            <a:ext cx="10342789" cy="369332"/>
          </a:xfrm>
          <a:prstGeom prst="rect">
            <a:avLst/>
          </a:prstGeom>
          <a:noFill/>
          <a:ln>
            <a:noFill/>
          </a:ln>
        </p:spPr>
        <p:txBody>
          <a:bodyPr wrap="square">
            <a:spAutoFit/>
          </a:bodyPr>
          <a:lstStyle/>
          <a:p>
            <a:pPr algn="ctr"/>
            <a:r>
              <a:rPr lang="en-US" dirty="0">
                <a:solidFill>
                  <a:srgbClr val="E43950"/>
                </a:solidFill>
              </a:rPr>
              <a:t>Quadrupole inside dipole is more efficient, in agreement with </a:t>
            </a:r>
            <a:r>
              <a:rPr lang="en-US" i="1" dirty="0">
                <a:solidFill>
                  <a:srgbClr val="E43950"/>
                </a:solidFill>
                <a:latin typeface="Calibri" panose="020F0502020204030204" pitchFamily="34" charset="0"/>
                <a:ea typeface="Calibri" panose="020F0502020204030204" pitchFamily="34" charset="0"/>
                <a:cs typeface="Calibri" panose="020F0502020204030204" pitchFamily="34" charset="0"/>
              </a:rPr>
              <a:t>US-MAP</a:t>
            </a:r>
            <a:r>
              <a:rPr lang="en-US" sz="1600" i="1" dirty="0">
                <a:solidFill>
                  <a:srgbClr val="E43950"/>
                </a:solidFill>
              </a:rPr>
              <a:t> [</a:t>
            </a:r>
            <a:r>
              <a:rPr lang="en-US" sz="1600" i="1" dirty="0">
                <a:solidFill>
                  <a:srgbClr val="E43950"/>
                </a:solidFill>
                <a:hlinkClick r:id="rId8">
                  <a:extLst>
                    <a:ext uri="{A12FA001-AC4F-418D-AE19-62706E023703}">
                      <ahyp:hlinkClr xmlns:ahyp="http://schemas.microsoft.com/office/drawing/2018/hyperlinkcolor" val="tx"/>
                    </a:ext>
                  </a:extLst>
                </a:hlinkClick>
              </a:rPr>
              <a:t>ref</a:t>
            </a:r>
            <a:r>
              <a:rPr lang="en-US" sz="1600" i="1" dirty="0">
                <a:solidFill>
                  <a:srgbClr val="E43950"/>
                </a:solidFill>
              </a:rPr>
              <a:t>]</a:t>
            </a:r>
            <a:endParaRPr lang="en-GB" u="sng" dirty="0">
              <a:solidFill>
                <a:srgbClr val="E43950"/>
              </a:solidFill>
            </a:endParaRPr>
          </a:p>
        </p:txBody>
      </p:sp>
    </p:spTree>
    <p:extLst>
      <p:ext uri="{BB962C8B-B14F-4D97-AF65-F5344CB8AC3E}">
        <p14:creationId xmlns:p14="http://schemas.microsoft.com/office/powerpoint/2010/main" val="16081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p:bldP spid="18" grpId="0"/>
      <p:bldP spid="16" grpId="0"/>
      <p:bldP spid="20" grpId="0" animBg="1"/>
      <p:bldP spid="21" grpId="0" animBg="1"/>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22</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 Function Magnet</a:t>
            </a:r>
            <a:endParaRPr lang="en-GB" dirty="0"/>
          </a:p>
        </p:txBody>
      </p:sp>
      <p:grpSp>
        <p:nvGrpSpPr>
          <p:cNvPr id="19" name="Group 18">
            <a:extLst>
              <a:ext uri="{FF2B5EF4-FFF2-40B4-BE49-F238E27FC236}">
                <a16:creationId xmlns:a16="http://schemas.microsoft.com/office/drawing/2014/main" id="{F13D58A7-5795-4160-62F9-2FCC639CF141}"/>
              </a:ext>
            </a:extLst>
          </p:cNvPr>
          <p:cNvGrpSpPr>
            <a:grpSpLocks noChangeAspect="1"/>
          </p:cNvGrpSpPr>
          <p:nvPr/>
        </p:nvGrpSpPr>
        <p:grpSpPr>
          <a:xfrm>
            <a:off x="63138" y="1556765"/>
            <a:ext cx="4559177" cy="3425053"/>
            <a:chOff x="128259" y="2379910"/>
            <a:chExt cx="4719540" cy="3545524"/>
          </a:xfrm>
        </p:grpSpPr>
        <p:pic>
          <p:nvPicPr>
            <p:cNvPr id="23" name="Picture 22" descr="A rainbow colored circle with lines and dots&#10;&#10;Description automatically generated with medium confidence">
              <a:extLst>
                <a:ext uri="{FF2B5EF4-FFF2-40B4-BE49-F238E27FC236}">
                  <a16:creationId xmlns:a16="http://schemas.microsoft.com/office/drawing/2014/main" id="{6F19537C-EA52-C233-DFA1-C0744EDE0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60" y="2379910"/>
              <a:ext cx="4719539" cy="3545524"/>
            </a:xfrm>
            <a:prstGeom prst="rect">
              <a:avLst/>
            </a:prstGeom>
          </p:spPr>
        </p:pic>
        <p:pic>
          <p:nvPicPr>
            <p:cNvPr id="24" name="Picture 23" descr="A black background with red and white lines&#10;&#10;Description automatically generated">
              <a:extLst>
                <a:ext uri="{FF2B5EF4-FFF2-40B4-BE49-F238E27FC236}">
                  <a16:creationId xmlns:a16="http://schemas.microsoft.com/office/drawing/2014/main" id="{E63982E6-ED47-D745-4731-05D0D78CB2FE}"/>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l="5754" t="38074" r="9662" b="1208"/>
            <a:stretch/>
          </p:blipFill>
          <p:spPr>
            <a:xfrm>
              <a:off x="128259" y="2401187"/>
              <a:ext cx="4719539" cy="2926464"/>
            </a:xfrm>
            <a:prstGeom prst="rect">
              <a:avLst/>
            </a:prstGeom>
          </p:spPr>
        </p:pic>
      </p:grpSp>
      <p:sp>
        <p:nvSpPr>
          <p:cNvPr id="25" name="TextBox 24">
            <a:extLst>
              <a:ext uri="{FF2B5EF4-FFF2-40B4-BE49-F238E27FC236}">
                <a16:creationId xmlns:a16="http://schemas.microsoft.com/office/drawing/2014/main" id="{A55994F0-07A2-F223-00F7-52DD0C19C392}"/>
              </a:ext>
            </a:extLst>
          </p:cNvPr>
          <p:cNvSpPr txBox="1"/>
          <p:nvPr/>
        </p:nvSpPr>
        <p:spPr>
          <a:xfrm>
            <a:off x="1203852" y="1207934"/>
            <a:ext cx="2310410" cy="338554"/>
          </a:xfrm>
          <a:prstGeom prst="rect">
            <a:avLst/>
          </a:prstGeom>
          <a:noFill/>
        </p:spPr>
        <p:txBody>
          <a:bodyPr wrap="square">
            <a:spAutoFit/>
          </a:bodyPr>
          <a:lstStyle/>
          <a:p>
            <a:r>
              <a:rPr lang="en-GB" sz="1600" b="1" u="sng" dirty="0">
                <a:solidFill>
                  <a:srgbClr val="2D40BC"/>
                </a:solidFill>
                <a:latin typeface="Calibri" panose="020F0502020204030204" pitchFamily="34" charset="0"/>
                <a:ea typeface="Calibri" panose="020F0502020204030204" pitchFamily="34" charset="0"/>
                <a:cs typeface="Calibri" panose="020F0502020204030204" pitchFamily="34" charset="0"/>
              </a:rPr>
              <a:t>Nested: Quad into dipole</a:t>
            </a:r>
            <a:endParaRPr lang="en-GB" sz="1400" b="1" dirty="0">
              <a:solidFill>
                <a:srgbClr val="2D40BC"/>
              </a:solidFill>
            </a:endParaRPr>
          </a:p>
        </p:txBody>
      </p:sp>
      <p:pic>
        <p:nvPicPr>
          <p:cNvPr id="26" name="Picture 25" descr="A red lines on a black background&#10;&#10;Description automatically generated">
            <a:extLst>
              <a:ext uri="{FF2B5EF4-FFF2-40B4-BE49-F238E27FC236}">
                <a16:creationId xmlns:a16="http://schemas.microsoft.com/office/drawing/2014/main" id="{47F85834-8CE8-CF2C-5693-BAF14D81321A}"/>
              </a:ext>
            </a:extLst>
          </p:cNvPr>
          <p:cNvPicPr>
            <a:picLocks noChangeAspect="1"/>
          </p:cNvPicPr>
          <p:nvPr/>
        </p:nvPicPr>
        <p:blipFill>
          <a:blip r:embed="rId4"/>
          <a:stretch>
            <a:fillRect/>
          </a:stretch>
        </p:blipFill>
        <p:spPr>
          <a:xfrm>
            <a:off x="4708446" y="1556765"/>
            <a:ext cx="3490731" cy="3425053"/>
          </a:xfrm>
          <a:prstGeom prst="rect">
            <a:avLst/>
          </a:prstGeom>
        </p:spPr>
      </p:pic>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7425B2E-2EA2-9498-63FD-2157C3DA6680}"/>
                  </a:ext>
                </a:extLst>
              </p:cNvPr>
              <p:cNvSpPr txBox="1"/>
              <p:nvPr/>
            </p:nvSpPr>
            <p:spPr>
              <a:xfrm>
                <a:off x="4708445" y="1577319"/>
                <a:ext cx="1113454" cy="5770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050" b="0" i="0" smtClean="0">
                          <a:solidFill>
                            <a:schemeClr val="bg1"/>
                          </a:solidFill>
                          <a:latin typeface="Cambria Math" panose="02040503050406030204" pitchFamily="18" charset="0"/>
                        </a:rPr>
                        <m:t>B</m:t>
                      </m:r>
                      <m:r>
                        <a:rPr lang="en-US" sz="1050" b="0" i="0" smtClean="0">
                          <a:solidFill>
                            <a:schemeClr val="bg1"/>
                          </a:solidFill>
                          <a:latin typeface="Cambria Math" panose="02040503050406030204" pitchFamily="18" charset="0"/>
                        </a:rPr>
                        <m:t>=13 </m:t>
                      </m:r>
                      <m:r>
                        <m:rPr>
                          <m:sty m:val="p"/>
                        </m:rPr>
                        <a:rPr lang="en-US" sz="1050" b="0" i="0" smtClean="0">
                          <a:solidFill>
                            <a:schemeClr val="bg1"/>
                          </a:solidFill>
                          <a:latin typeface="Cambria Math" panose="02040503050406030204" pitchFamily="18" charset="0"/>
                        </a:rPr>
                        <m:t>T</m:t>
                      </m:r>
                    </m:oMath>
                  </m:oMathPara>
                </a14:m>
                <a:endParaRPr lang="en-US" sz="1050" dirty="0">
                  <a:solidFill>
                    <a:schemeClr val="bg1"/>
                  </a:solidFill>
                </a:endParaRPr>
              </a:p>
              <a:p>
                <a:pPr/>
                <a14:m>
                  <m:oMathPara xmlns:m="http://schemas.openxmlformats.org/officeDocument/2006/math">
                    <m:oMathParaPr>
                      <m:jc m:val="centerGroup"/>
                    </m:oMathParaPr>
                    <m:oMath xmlns:m="http://schemas.openxmlformats.org/officeDocument/2006/math">
                      <m:r>
                        <m:rPr>
                          <m:sty m:val="p"/>
                        </m:rPr>
                        <a:rPr lang="en-US" sz="1050" b="0" i="0" smtClean="0">
                          <a:solidFill>
                            <a:schemeClr val="bg1"/>
                          </a:solidFill>
                          <a:latin typeface="Cambria Math" panose="02040503050406030204" pitchFamily="18" charset="0"/>
                        </a:rPr>
                        <m:t>G</m:t>
                      </m:r>
                      <m:r>
                        <a:rPr lang="en-US" sz="1050" b="0" i="0" smtClean="0">
                          <a:solidFill>
                            <a:schemeClr val="bg1"/>
                          </a:solidFill>
                          <a:latin typeface="Cambria Math" panose="02040503050406030204" pitchFamily="18" charset="0"/>
                        </a:rPr>
                        <m:t>=140 </m:t>
                      </m:r>
                      <m:r>
                        <m:rPr>
                          <m:sty m:val="p"/>
                        </m:rPr>
                        <a:rPr lang="en-US" sz="1050" b="0" i="0" smtClean="0">
                          <a:solidFill>
                            <a:schemeClr val="bg1"/>
                          </a:solidFill>
                          <a:latin typeface="Cambria Math" panose="02040503050406030204" pitchFamily="18" charset="0"/>
                        </a:rPr>
                        <m:t>T</m:t>
                      </m:r>
                      <m:r>
                        <a:rPr lang="en-US" sz="1050" b="0" i="0" smtClean="0">
                          <a:solidFill>
                            <a:schemeClr val="bg1"/>
                          </a:solidFill>
                          <a:latin typeface="Cambria Math" panose="02040503050406030204" pitchFamily="18" charset="0"/>
                        </a:rPr>
                        <m:t>/</m:t>
                      </m:r>
                      <m:r>
                        <m:rPr>
                          <m:sty m:val="p"/>
                        </m:rPr>
                        <a:rPr lang="en-US" sz="1050" b="0" i="0" smtClean="0">
                          <a:solidFill>
                            <a:schemeClr val="bg1"/>
                          </a:solidFill>
                          <a:latin typeface="Cambria Math" panose="02040503050406030204" pitchFamily="18" charset="0"/>
                        </a:rPr>
                        <m:t>m</m:t>
                      </m:r>
                    </m:oMath>
                  </m:oMathPara>
                </a14:m>
                <a:endParaRPr lang="en-US" sz="1050" dirty="0">
                  <a:solidFill>
                    <a:schemeClr val="bg1"/>
                  </a:solidFill>
                </a:endParaRPr>
              </a:p>
              <a:p>
                <a:pPr/>
                <a14:m>
                  <m:oMathPara xmlns:m="http://schemas.openxmlformats.org/officeDocument/2006/math">
                    <m:oMathParaPr>
                      <m:jc m:val="centerGroup"/>
                    </m:oMathParaPr>
                    <m:oMath xmlns:m="http://schemas.openxmlformats.org/officeDocument/2006/math">
                      <m:r>
                        <m:rPr>
                          <m:sty m:val="p"/>
                        </m:rPr>
                        <a:rPr lang="en-US" sz="1050" b="0" i="0" smtClean="0">
                          <a:solidFill>
                            <a:schemeClr val="bg1"/>
                          </a:solidFill>
                          <a:latin typeface="Cambria Math" panose="02040503050406030204" pitchFamily="18" charset="0"/>
                        </a:rPr>
                        <m:t>Ratio</m:t>
                      </m:r>
                      <m:r>
                        <a:rPr lang="en-US" sz="1050" b="0" i="0" smtClean="0">
                          <a:solidFill>
                            <a:schemeClr val="bg1"/>
                          </a:solidFill>
                          <a:latin typeface="Cambria Math" panose="02040503050406030204" pitchFamily="18" charset="0"/>
                        </a:rPr>
                        <m:t>=0.5</m:t>
                      </m:r>
                    </m:oMath>
                  </m:oMathPara>
                </a14:m>
                <a:endParaRPr lang="en-US" sz="1050" dirty="0">
                  <a:solidFill>
                    <a:schemeClr val="bg1"/>
                  </a:solidFill>
                </a:endParaRPr>
              </a:p>
            </p:txBody>
          </p:sp>
        </mc:Choice>
        <mc:Fallback xmlns="">
          <p:sp>
            <p:nvSpPr>
              <p:cNvPr id="27" name="TextBox 26">
                <a:extLst>
                  <a:ext uri="{FF2B5EF4-FFF2-40B4-BE49-F238E27FC236}">
                    <a16:creationId xmlns:a16="http://schemas.microsoft.com/office/drawing/2014/main" id="{67425B2E-2EA2-9498-63FD-2157C3DA6680}"/>
                  </a:ext>
                </a:extLst>
              </p:cNvPr>
              <p:cNvSpPr txBox="1">
                <a:spLocks noRot="1" noChangeAspect="1" noMove="1" noResize="1" noEditPoints="1" noAdjustHandles="1" noChangeArrowheads="1" noChangeShapeType="1" noTextEdit="1"/>
              </p:cNvSpPr>
              <p:nvPr/>
            </p:nvSpPr>
            <p:spPr>
              <a:xfrm>
                <a:off x="4708445" y="1577319"/>
                <a:ext cx="1113454" cy="577081"/>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1F13ED2-47DB-CF10-4896-16769DF082A8}"/>
                  </a:ext>
                </a:extLst>
              </p:cNvPr>
              <p:cNvSpPr txBox="1"/>
              <p:nvPr/>
            </p:nvSpPr>
            <p:spPr>
              <a:xfrm>
                <a:off x="4708446" y="2155220"/>
                <a:ext cx="1113454" cy="3804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000" b="0" i="0" smtClean="0">
                          <a:solidFill>
                            <a:schemeClr val="bg1"/>
                          </a:solidFill>
                          <a:latin typeface="Cambria Math" panose="02040503050406030204" pitchFamily="18" charset="0"/>
                        </a:rPr>
                        <m:t>Ratio</m:t>
                      </m:r>
                      <m:r>
                        <a:rPr lang="en-US" sz="1000" b="0" i="0" smtClean="0">
                          <a:solidFill>
                            <a:schemeClr val="bg1"/>
                          </a:solidFill>
                          <a:latin typeface="Cambria Math" panose="02040503050406030204" pitchFamily="18" charset="0"/>
                        </a:rPr>
                        <m:t>=</m:t>
                      </m:r>
                      <m:f>
                        <m:fPr>
                          <m:ctrlPr>
                            <a:rPr lang="en-US" sz="1000" b="0" i="1" smtClean="0">
                              <a:solidFill>
                                <a:schemeClr val="bg1"/>
                              </a:solidFill>
                              <a:latin typeface="Cambria Math" panose="02040503050406030204" pitchFamily="18" charset="0"/>
                            </a:rPr>
                          </m:ctrlPr>
                        </m:fPr>
                        <m:num>
                          <m:sSub>
                            <m:sSubPr>
                              <m:ctrlPr>
                                <a:rPr lang="en-US" sz="1000" b="0" i="1" smtClean="0">
                                  <a:solidFill>
                                    <a:schemeClr val="bg1"/>
                                  </a:solidFill>
                                  <a:latin typeface="Cambria Math" panose="02040503050406030204" pitchFamily="18" charset="0"/>
                                </a:rPr>
                              </m:ctrlPr>
                            </m:sSubPr>
                            <m:e>
                              <m:r>
                                <m:rPr>
                                  <m:sty m:val="p"/>
                                </m:rPr>
                                <a:rPr lang="en-US" sz="1000" b="0" i="0" smtClean="0">
                                  <a:solidFill>
                                    <a:schemeClr val="bg1"/>
                                  </a:solidFill>
                                  <a:latin typeface="Cambria Math" panose="02040503050406030204" pitchFamily="18" charset="0"/>
                                </a:rPr>
                                <m:t>B</m:t>
                              </m:r>
                            </m:e>
                            <m:sub>
                              <m:r>
                                <a:rPr lang="en-US" sz="1000" b="0" i="0" smtClean="0">
                                  <a:solidFill>
                                    <a:schemeClr val="bg1"/>
                                  </a:solidFill>
                                  <a:latin typeface="Cambria Math" panose="02040503050406030204" pitchFamily="18" charset="0"/>
                                </a:rPr>
                                <m:t>2</m:t>
                              </m:r>
                            </m:sub>
                          </m:sSub>
                          <m:r>
                            <a:rPr lang="en-US" sz="1000" b="0" i="0" smtClean="0">
                              <a:solidFill>
                                <a:schemeClr val="bg1"/>
                              </a:solidFill>
                              <a:latin typeface="Cambria Math" panose="02040503050406030204" pitchFamily="18" charset="0"/>
                            </a:rPr>
                            <m:t>@</m:t>
                          </m:r>
                          <m:sSub>
                            <m:sSubPr>
                              <m:ctrlPr>
                                <a:rPr lang="en-US" sz="1000" b="0" i="1" smtClean="0">
                                  <a:solidFill>
                                    <a:schemeClr val="bg1"/>
                                  </a:solidFill>
                                  <a:latin typeface="Cambria Math" panose="02040503050406030204" pitchFamily="18" charset="0"/>
                                </a:rPr>
                              </m:ctrlPr>
                            </m:sSubPr>
                            <m:e>
                              <m:r>
                                <m:rPr>
                                  <m:sty m:val="p"/>
                                </m:rPr>
                                <a:rPr lang="en-US" sz="1000" b="0" i="0" smtClean="0">
                                  <a:solidFill>
                                    <a:schemeClr val="bg1"/>
                                  </a:solidFill>
                                  <a:latin typeface="Cambria Math" panose="02040503050406030204" pitchFamily="18" charset="0"/>
                                </a:rPr>
                                <m:t>R</m:t>
                              </m:r>
                            </m:e>
                            <m:sub>
                              <m:r>
                                <m:rPr>
                                  <m:sty m:val="p"/>
                                </m:rPr>
                                <a:rPr lang="en-US" sz="1000" b="0" i="0" smtClean="0">
                                  <a:solidFill>
                                    <a:schemeClr val="bg1"/>
                                  </a:solidFill>
                                  <a:latin typeface="Cambria Math" panose="02040503050406030204" pitchFamily="18" charset="0"/>
                                </a:rPr>
                                <m:t>ref</m:t>
                              </m:r>
                            </m:sub>
                          </m:sSub>
                        </m:num>
                        <m:den>
                          <m:r>
                            <m:rPr>
                              <m:sty m:val="p"/>
                            </m:rPr>
                            <a:rPr lang="en-US" sz="1000" b="0" i="0" smtClean="0">
                              <a:solidFill>
                                <a:schemeClr val="bg1"/>
                              </a:solidFill>
                              <a:latin typeface="Cambria Math" panose="02040503050406030204" pitchFamily="18" charset="0"/>
                            </a:rPr>
                            <m:t>B</m:t>
                          </m:r>
                          <m:r>
                            <a:rPr lang="en-US" sz="1000" b="0" i="0" smtClean="0">
                              <a:solidFill>
                                <a:schemeClr val="bg1"/>
                              </a:solidFill>
                              <a:latin typeface="Cambria Math" panose="02040503050406030204" pitchFamily="18" charset="0"/>
                            </a:rPr>
                            <m:t>1</m:t>
                          </m:r>
                        </m:den>
                      </m:f>
                    </m:oMath>
                  </m:oMathPara>
                </a14:m>
                <a:endParaRPr lang="en-GB" sz="1000" dirty="0">
                  <a:solidFill>
                    <a:schemeClr val="bg1"/>
                  </a:solidFill>
                </a:endParaRPr>
              </a:p>
            </p:txBody>
          </p:sp>
        </mc:Choice>
        <mc:Fallback xmlns="">
          <p:sp>
            <p:nvSpPr>
              <p:cNvPr id="28" name="TextBox 27">
                <a:extLst>
                  <a:ext uri="{FF2B5EF4-FFF2-40B4-BE49-F238E27FC236}">
                    <a16:creationId xmlns:a16="http://schemas.microsoft.com/office/drawing/2014/main" id="{31F13ED2-47DB-CF10-4896-16769DF082A8}"/>
                  </a:ext>
                </a:extLst>
              </p:cNvPr>
              <p:cNvSpPr txBox="1">
                <a:spLocks noRot="1" noChangeAspect="1" noMove="1" noResize="1" noEditPoints="1" noAdjustHandles="1" noChangeArrowheads="1" noChangeShapeType="1" noTextEdit="1"/>
              </p:cNvSpPr>
              <p:nvPr/>
            </p:nvSpPr>
            <p:spPr>
              <a:xfrm>
                <a:off x="4708446" y="2155220"/>
                <a:ext cx="1113454" cy="380489"/>
              </a:xfrm>
              <a:prstGeom prst="rect">
                <a:avLst/>
              </a:prstGeom>
              <a:blipFill>
                <a:blip r:embed="rId6"/>
                <a:stretch>
                  <a:fillRect/>
                </a:stretch>
              </a:blipFill>
            </p:spPr>
            <p:txBody>
              <a:bodyPr/>
              <a:lstStyle/>
              <a:p>
                <a:r>
                  <a:rPr lang="en-GB">
                    <a:noFill/>
                  </a:rPr>
                  <a:t> </a:t>
                </a:r>
              </a:p>
            </p:txBody>
          </p:sp>
        </mc:Fallback>
      </mc:AlternateContent>
      <p:pic>
        <p:nvPicPr>
          <p:cNvPr id="29" name="Picture 28">
            <a:extLst>
              <a:ext uri="{FF2B5EF4-FFF2-40B4-BE49-F238E27FC236}">
                <a16:creationId xmlns:a16="http://schemas.microsoft.com/office/drawing/2014/main" id="{17C4FD7D-C582-6FA7-7085-09E960965E17}"/>
              </a:ext>
            </a:extLst>
          </p:cNvPr>
          <p:cNvPicPr>
            <a:picLocks noChangeAspect="1"/>
          </p:cNvPicPr>
          <p:nvPr/>
        </p:nvPicPr>
        <p:blipFill>
          <a:blip r:embed="rId7"/>
          <a:srcRect/>
          <a:stretch/>
        </p:blipFill>
        <p:spPr>
          <a:xfrm>
            <a:off x="8376491" y="1556765"/>
            <a:ext cx="3568175" cy="3425053"/>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AC37E69-4A86-1337-4475-835B171919E3}"/>
                  </a:ext>
                </a:extLst>
              </p:cNvPr>
              <p:cNvSpPr txBox="1"/>
              <p:nvPr/>
            </p:nvSpPr>
            <p:spPr>
              <a:xfrm>
                <a:off x="10835655" y="1577319"/>
                <a:ext cx="1109011" cy="57708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sty m:val="p"/>
                        </m:rPr>
                        <a:rPr lang="en-US" sz="1050" b="0" i="0" smtClean="0">
                          <a:solidFill>
                            <a:schemeClr val="bg1"/>
                          </a:solidFill>
                          <a:latin typeface="Cambria Math" panose="02040503050406030204" pitchFamily="18" charset="0"/>
                        </a:rPr>
                        <m:t>B</m:t>
                      </m:r>
                      <m:r>
                        <a:rPr lang="en-US" sz="1050" b="0" i="0" smtClean="0">
                          <a:solidFill>
                            <a:schemeClr val="bg1"/>
                          </a:solidFill>
                          <a:latin typeface="Cambria Math" panose="02040503050406030204" pitchFamily="18" charset="0"/>
                        </a:rPr>
                        <m:t>=4 </m:t>
                      </m:r>
                      <m:r>
                        <m:rPr>
                          <m:sty m:val="p"/>
                        </m:rPr>
                        <a:rPr lang="en-US" sz="1050" b="0" i="0" smtClean="0">
                          <a:solidFill>
                            <a:schemeClr val="bg1"/>
                          </a:solidFill>
                          <a:latin typeface="Cambria Math" panose="02040503050406030204" pitchFamily="18" charset="0"/>
                        </a:rPr>
                        <m:t>T</m:t>
                      </m:r>
                    </m:oMath>
                  </m:oMathPara>
                </a14:m>
                <a:endParaRPr lang="en-US" sz="1050" dirty="0">
                  <a:solidFill>
                    <a:schemeClr val="bg1"/>
                  </a:solidFill>
                </a:endParaRPr>
              </a:p>
              <a:p>
                <a:pPr algn="ctr"/>
                <a14:m>
                  <m:oMathPara xmlns:m="http://schemas.openxmlformats.org/officeDocument/2006/math">
                    <m:oMathParaPr>
                      <m:jc m:val="centerGroup"/>
                    </m:oMathParaPr>
                    <m:oMath xmlns:m="http://schemas.openxmlformats.org/officeDocument/2006/math">
                      <m:r>
                        <m:rPr>
                          <m:sty m:val="p"/>
                        </m:rPr>
                        <a:rPr lang="en-US" sz="1050" b="0" i="0" smtClean="0">
                          <a:solidFill>
                            <a:schemeClr val="bg1"/>
                          </a:solidFill>
                          <a:latin typeface="Cambria Math" panose="02040503050406030204" pitchFamily="18" charset="0"/>
                        </a:rPr>
                        <m:t>G</m:t>
                      </m:r>
                      <m:r>
                        <a:rPr lang="en-US" sz="1050" b="0" i="0" smtClean="0">
                          <a:solidFill>
                            <a:schemeClr val="bg1"/>
                          </a:solidFill>
                          <a:latin typeface="Cambria Math" panose="02040503050406030204" pitchFamily="18" charset="0"/>
                        </a:rPr>
                        <m:t>=80 </m:t>
                      </m:r>
                      <m:r>
                        <m:rPr>
                          <m:sty m:val="p"/>
                        </m:rPr>
                        <a:rPr lang="en-US" sz="1050" b="0" i="0" smtClean="0">
                          <a:solidFill>
                            <a:schemeClr val="bg1"/>
                          </a:solidFill>
                          <a:latin typeface="Cambria Math" panose="02040503050406030204" pitchFamily="18" charset="0"/>
                        </a:rPr>
                        <m:t>T</m:t>
                      </m:r>
                      <m:r>
                        <a:rPr lang="en-US" sz="1050" b="0" i="0" smtClean="0">
                          <a:solidFill>
                            <a:schemeClr val="bg1"/>
                          </a:solidFill>
                          <a:latin typeface="Cambria Math" panose="02040503050406030204" pitchFamily="18" charset="0"/>
                        </a:rPr>
                        <m:t>/</m:t>
                      </m:r>
                      <m:r>
                        <m:rPr>
                          <m:sty m:val="p"/>
                        </m:rPr>
                        <a:rPr lang="en-US" sz="1050" b="0" i="0" smtClean="0">
                          <a:solidFill>
                            <a:schemeClr val="bg1"/>
                          </a:solidFill>
                          <a:latin typeface="Cambria Math" panose="02040503050406030204" pitchFamily="18" charset="0"/>
                        </a:rPr>
                        <m:t>m</m:t>
                      </m:r>
                    </m:oMath>
                  </m:oMathPara>
                </a14:m>
                <a:endParaRPr lang="en-US" sz="1050" dirty="0">
                  <a:solidFill>
                    <a:schemeClr val="bg1"/>
                  </a:solidFill>
                </a:endParaRPr>
              </a:p>
              <a:p>
                <a:pPr algn="ctr"/>
                <a14:m>
                  <m:oMath xmlns:m="http://schemas.openxmlformats.org/officeDocument/2006/math">
                    <m:r>
                      <m:rPr>
                        <m:sty m:val="p"/>
                      </m:rPr>
                      <a:rPr lang="en-US" sz="1050" b="0" i="0" smtClean="0">
                        <a:solidFill>
                          <a:schemeClr val="bg1"/>
                        </a:solidFill>
                        <a:latin typeface="Cambria Math" panose="02040503050406030204" pitchFamily="18" charset="0"/>
                      </a:rPr>
                      <m:t>Ratio</m:t>
                    </m:r>
                    <m:r>
                      <a:rPr lang="en-US" sz="1050" b="0" i="0" smtClean="0">
                        <a:solidFill>
                          <a:schemeClr val="bg1"/>
                        </a:solidFill>
                        <a:latin typeface="Cambria Math" panose="02040503050406030204" pitchFamily="18" charset="0"/>
                      </a:rPr>
                      <m:t>=0.</m:t>
                    </m:r>
                  </m:oMath>
                </a14:m>
                <a:r>
                  <a:rPr lang="en-US" sz="1050" dirty="0">
                    <a:solidFill>
                      <a:schemeClr val="bg1"/>
                    </a:solidFill>
                  </a:rPr>
                  <a:t>2</a:t>
                </a:r>
              </a:p>
            </p:txBody>
          </p:sp>
        </mc:Choice>
        <mc:Fallback xmlns="">
          <p:sp>
            <p:nvSpPr>
              <p:cNvPr id="30" name="TextBox 29">
                <a:extLst>
                  <a:ext uri="{FF2B5EF4-FFF2-40B4-BE49-F238E27FC236}">
                    <a16:creationId xmlns:a16="http://schemas.microsoft.com/office/drawing/2014/main" id="{2AC37E69-4A86-1337-4475-835B171919E3}"/>
                  </a:ext>
                </a:extLst>
              </p:cNvPr>
              <p:cNvSpPr txBox="1">
                <a:spLocks noRot="1" noChangeAspect="1" noMove="1" noResize="1" noEditPoints="1" noAdjustHandles="1" noChangeArrowheads="1" noChangeShapeType="1" noTextEdit="1"/>
              </p:cNvSpPr>
              <p:nvPr/>
            </p:nvSpPr>
            <p:spPr>
              <a:xfrm>
                <a:off x="10835655" y="1577319"/>
                <a:ext cx="1109011" cy="577081"/>
              </a:xfrm>
              <a:prstGeom prst="rect">
                <a:avLst/>
              </a:prstGeom>
              <a:blipFill>
                <a:blip r:embed="rId8"/>
                <a:stretch>
                  <a:fillRect b="-63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6C7DBF1-0CD0-623E-6BB8-7FE29103A90A}"/>
                  </a:ext>
                </a:extLst>
              </p:cNvPr>
              <p:cNvSpPr txBox="1"/>
              <p:nvPr/>
            </p:nvSpPr>
            <p:spPr>
              <a:xfrm>
                <a:off x="10835655" y="2128225"/>
                <a:ext cx="1109011" cy="4074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000" b="0" i="0" smtClean="0">
                          <a:solidFill>
                            <a:schemeClr val="bg1"/>
                          </a:solidFill>
                          <a:latin typeface="Cambria Math" panose="02040503050406030204" pitchFamily="18" charset="0"/>
                        </a:rPr>
                        <m:t>Ratio</m:t>
                      </m:r>
                      <m:r>
                        <a:rPr lang="en-US" sz="1000" b="0" i="0" smtClean="0">
                          <a:solidFill>
                            <a:schemeClr val="bg1"/>
                          </a:solidFill>
                          <a:latin typeface="Cambria Math" panose="02040503050406030204" pitchFamily="18" charset="0"/>
                        </a:rPr>
                        <m:t>=</m:t>
                      </m:r>
                      <m:f>
                        <m:fPr>
                          <m:ctrlPr>
                            <a:rPr lang="en-US" sz="1000" b="0" i="1" smtClean="0">
                              <a:solidFill>
                                <a:schemeClr val="bg1"/>
                              </a:solidFill>
                              <a:latin typeface="Cambria Math" panose="02040503050406030204" pitchFamily="18" charset="0"/>
                            </a:rPr>
                          </m:ctrlPr>
                        </m:fPr>
                        <m:num>
                          <m:r>
                            <m:rPr>
                              <m:sty m:val="p"/>
                            </m:rPr>
                            <a:rPr lang="en-US" sz="1000" b="0" i="0" smtClean="0">
                              <a:solidFill>
                                <a:schemeClr val="bg1"/>
                              </a:solidFill>
                              <a:latin typeface="Cambria Math" panose="02040503050406030204" pitchFamily="18" charset="0"/>
                            </a:rPr>
                            <m:t>B</m:t>
                          </m:r>
                          <m:r>
                            <a:rPr lang="en-US" sz="1000" b="0" i="0" smtClean="0">
                              <a:solidFill>
                                <a:schemeClr val="bg1"/>
                              </a:solidFill>
                              <a:latin typeface="Cambria Math" panose="02040503050406030204" pitchFamily="18" charset="0"/>
                            </a:rPr>
                            <m:t>1</m:t>
                          </m:r>
                        </m:num>
                        <m:den>
                          <m:sSub>
                            <m:sSubPr>
                              <m:ctrlPr>
                                <a:rPr lang="en-US" sz="1000" i="1">
                                  <a:solidFill>
                                    <a:schemeClr val="bg1"/>
                                  </a:solidFill>
                                  <a:latin typeface="Cambria Math" panose="02040503050406030204" pitchFamily="18" charset="0"/>
                                </a:rPr>
                              </m:ctrlPr>
                            </m:sSubPr>
                            <m:e>
                              <m:r>
                                <m:rPr>
                                  <m:sty m:val="p"/>
                                </m:rPr>
                                <a:rPr lang="en-US" sz="1000">
                                  <a:solidFill>
                                    <a:schemeClr val="bg1"/>
                                  </a:solidFill>
                                  <a:latin typeface="Cambria Math" panose="02040503050406030204" pitchFamily="18" charset="0"/>
                                </a:rPr>
                                <m:t>B</m:t>
                              </m:r>
                            </m:e>
                            <m:sub>
                              <m:r>
                                <a:rPr lang="en-US" sz="1000">
                                  <a:solidFill>
                                    <a:schemeClr val="bg1"/>
                                  </a:solidFill>
                                  <a:latin typeface="Cambria Math" panose="02040503050406030204" pitchFamily="18" charset="0"/>
                                </a:rPr>
                                <m:t>2</m:t>
                              </m:r>
                            </m:sub>
                          </m:sSub>
                          <m:r>
                            <a:rPr lang="en-US" sz="1000">
                              <a:solidFill>
                                <a:schemeClr val="bg1"/>
                              </a:solidFill>
                              <a:latin typeface="Cambria Math" panose="02040503050406030204" pitchFamily="18" charset="0"/>
                            </a:rPr>
                            <m:t>@</m:t>
                          </m:r>
                          <m:sSub>
                            <m:sSubPr>
                              <m:ctrlPr>
                                <a:rPr lang="en-US" sz="1000" i="1">
                                  <a:solidFill>
                                    <a:schemeClr val="bg1"/>
                                  </a:solidFill>
                                  <a:latin typeface="Cambria Math" panose="02040503050406030204" pitchFamily="18" charset="0"/>
                                </a:rPr>
                              </m:ctrlPr>
                            </m:sSubPr>
                            <m:e>
                              <m:r>
                                <m:rPr>
                                  <m:sty m:val="p"/>
                                </m:rPr>
                                <a:rPr lang="en-US" sz="1000">
                                  <a:solidFill>
                                    <a:schemeClr val="bg1"/>
                                  </a:solidFill>
                                  <a:latin typeface="Cambria Math" panose="02040503050406030204" pitchFamily="18" charset="0"/>
                                </a:rPr>
                                <m:t>R</m:t>
                              </m:r>
                            </m:e>
                            <m:sub>
                              <m:r>
                                <m:rPr>
                                  <m:sty m:val="p"/>
                                </m:rPr>
                                <a:rPr lang="en-US" sz="1000">
                                  <a:solidFill>
                                    <a:schemeClr val="bg1"/>
                                  </a:solidFill>
                                  <a:latin typeface="Cambria Math" panose="02040503050406030204" pitchFamily="18" charset="0"/>
                                </a:rPr>
                                <m:t>ref</m:t>
                              </m:r>
                            </m:sub>
                          </m:sSub>
                        </m:den>
                      </m:f>
                    </m:oMath>
                  </m:oMathPara>
                </a14:m>
                <a:endParaRPr lang="en-GB" sz="1000" dirty="0">
                  <a:solidFill>
                    <a:schemeClr val="bg1"/>
                  </a:solidFill>
                </a:endParaRPr>
              </a:p>
            </p:txBody>
          </p:sp>
        </mc:Choice>
        <mc:Fallback xmlns="">
          <p:sp>
            <p:nvSpPr>
              <p:cNvPr id="31" name="TextBox 30">
                <a:extLst>
                  <a:ext uri="{FF2B5EF4-FFF2-40B4-BE49-F238E27FC236}">
                    <a16:creationId xmlns:a16="http://schemas.microsoft.com/office/drawing/2014/main" id="{96C7DBF1-0CD0-623E-6BB8-7FE29103A90A}"/>
                  </a:ext>
                </a:extLst>
              </p:cNvPr>
              <p:cNvSpPr txBox="1">
                <a:spLocks noRot="1" noChangeAspect="1" noMove="1" noResize="1" noEditPoints="1" noAdjustHandles="1" noChangeArrowheads="1" noChangeShapeType="1" noTextEdit="1"/>
              </p:cNvSpPr>
              <p:nvPr/>
            </p:nvSpPr>
            <p:spPr>
              <a:xfrm>
                <a:off x="10835655" y="2128225"/>
                <a:ext cx="1109011" cy="407484"/>
              </a:xfrm>
              <a:prstGeom prst="rect">
                <a:avLst/>
              </a:prstGeom>
              <a:blipFill>
                <a:blip r:embed="rId9"/>
                <a:stretch>
                  <a:fillRect/>
                </a:stretch>
              </a:blipFill>
            </p:spPr>
            <p:txBody>
              <a:bodyPr/>
              <a:lstStyle/>
              <a:p>
                <a:r>
                  <a:rPr lang="en-GB">
                    <a:noFill/>
                  </a:rPr>
                  <a:t> </a:t>
                </a:r>
              </a:p>
            </p:txBody>
          </p:sp>
        </mc:Fallback>
      </mc:AlternateContent>
      <p:sp>
        <p:nvSpPr>
          <p:cNvPr id="32" name="TextBox 31">
            <a:extLst>
              <a:ext uri="{FF2B5EF4-FFF2-40B4-BE49-F238E27FC236}">
                <a16:creationId xmlns:a16="http://schemas.microsoft.com/office/drawing/2014/main" id="{8CBE3EEB-76E6-3A0A-655C-1BA25EE765A9}"/>
              </a:ext>
            </a:extLst>
          </p:cNvPr>
          <p:cNvSpPr txBox="1"/>
          <p:nvPr/>
        </p:nvSpPr>
        <p:spPr>
          <a:xfrm>
            <a:off x="5551324" y="1203207"/>
            <a:ext cx="1795457" cy="338554"/>
          </a:xfrm>
          <a:prstGeom prst="rect">
            <a:avLst/>
          </a:prstGeom>
          <a:noFill/>
        </p:spPr>
        <p:txBody>
          <a:bodyPr wrap="square">
            <a:spAutoFit/>
          </a:bodyPr>
          <a:lstStyle/>
          <a:p>
            <a:r>
              <a:rPr lang="en-GB" sz="1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Asymmetric Dipole</a:t>
            </a:r>
            <a:endParaRPr lang="en-GB" sz="1400" b="1" dirty="0">
              <a:solidFill>
                <a:srgbClr val="FF0000"/>
              </a:solidFill>
            </a:endParaRPr>
          </a:p>
        </p:txBody>
      </p:sp>
      <p:sp>
        <p:nvSpPr>
          <p:cNvPr id="33" name="TextBox 32">
            <a:extLst>
              <a:ext uri="{FF2B5EF4-FFF2-40B4-BE49-F238E27FC236}">
                <a16:creationId xmlns:a16="http://schemas.microsoft.com/office/drawing/2014/main" id="{6737C936-C08D-A5FD-0420-DB70C6785F73}"/>
              </a:ext>
            </a:extLst>
          </p:cNvPr>
          <p:cNvSpPr txBox="1"/>
          <p:nvPr/>
        </p:nvSpPr>
        <p:spPr>
          <a:xfrm>
            <a:off x="9057093" y="1203207"/>
            <a:ext cx="2310411" cy="338554"/>
          </a:xfrm>
          <a:prstGeom prst="rect">
            <a:avLst/>
          </a:prstGeom>
          <a:noFill/>
        </p:spPr>
        <p:txBody>
          <a:bodyPr wrap="square">
            <a:spAutoFit/>
          </a:bodyPr>
          <a:lstStyle/>
          <a:p>
            <a:r>
              <a:rPr lang="en-GB" sz="1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Asymmetric Quadrupole</a:t>
            </a:r>
            <a:endParaRPr lang="en-GB" sz="1400" b="1" dirty="0">
              <a:solidFill>
                <a:srgbClr val="FF0000"/>
              </a:solidFill>
            </a:endParaRPr>
          </a:p>
        </p:txBody>
      </p:sp>
      <p:sp>
        <p:nvSpPr>
          <p:cNvPr id="36" name="TextBox 35">
            <a:extLst>
              <a:ext uri="{FF2B5EF4-FFF2-40B4-BE49-F238E27FC236}">
                <a16:creationId xmlns:a16="http://schemas.microsoft.com/office/drawing/2014/main" id="{80D2553F-789B-3068-60B2-401C99DAB0AC}"/>
              </a:ext>
            </a:extLst>
          </p:cNvPr>
          <p:cNvSpPr txBox="1"/>
          <p:nvPr/>
        </p:nvSpPr>
        <p:spPr>
          <a:xfrm>
            <a:off x="4708444" y="5103767"/>
            <a:ext cx="7236221" cy="353943"/>
          </a:xfrm>
          <a:prstGeom prst="rect">
            <a:avLst/>
          </a:prstGeom>
          <a:noFill/>
          <a:ln>
            <a:noFill/>
          </a:ln>
        </p:spPr>
        <p:txBody>
          <a:bodyPr wrap="square">
            <a:spAutoFit/>
          </a:bodyPr>
          <a:lstStyle/>
          <a:p>
            <a:r>
              <a:rPr lang="en-US" sz="1700" dirty="0">
                <a:solidFill>
                  <a:srgbClr val="E43950"/>
                </a:solidFill>
              </a:rPr>
              <a:t>B and G are not independent and the feasibility of windability still to be studied</a:t>
            </a:r>
            <a:endParaRPr lang="en-GB" sz="1700" dirty="0">
              <a:solidFill>
                <a:srgbClr val="E43950"/>
              </a:solidFill>
            </a:endParaRPr>
          </a:p>
        </p:txBody>
      </p:sp>
      <p:sp>
        <p:nvSpPr>
          <p:cNvPr id="37" name="Arrow: Down 36">
            <a:extLst>
              <a:ext uri="{FF2B5EF4-FFF2-40B4-BE49-F238E27FC236}">
                <a16:creationId xmlns:a16="http://schemas.microsoft.com/office/drawing/2014/main" id="{169D65B7-BE88-A314-F451-28DBD158823D}"/>
              </a:ext>
            </a:extLst>
          </p:cNvPr>
          <p:cNvSpPr/>
          <p:nvPr/>
        </p:nvSpPr>
        <p:spPr>
          <a:xfrm>
            <a:off x="2046716" y="5133812"/>
            <a:ext cx="592017" cy="516253"/>
          </a:xfrm>
          <a:prstGeom prst="downArrow">
            <a:avLst/>
          </a:prstGeom>
          <a:solidFill>
            <a:srgbClr val="E439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7D4BF448-4150-1059-DA38-2F8EA21B4050}"/>
              </a:ext>
            </a:extLst>
          </p:cNvPr>
          <p:cNvSpPr txBox="1"/>
          <p:nvPr/>
        </p:nvSpPr>
        <p:spPr>
          <a:xfrm>
            <a:off x="63139" y="5741725"/>
            <a:ext cx="9140068" cy="369332"/>
          </a:xfrm>
          <a:prstGeom prst="rect">
            <a:avLst/>
          </a:prstGeom>
          <a:noFill/>
          <a:ln>
            <a:noFill/>
          </a:ln>
        </p:spPr>
        <p:txBody>
          <a:bodyPr wrap="square">
            <a:spAutoFit/>
          </a:bodyPr>
          <a:lstStyle/>
          <a:p>
            <a:pPr algn="ctr"/>
            <a:r>
              <a:rPr lang="en-US" dirty="0">
                <a:solidFill>
                  <a:srgbClr val="E43950"/>
                </a:solidFill>
              </a:rPr>
              <a:t>Quadrupole inside dipole is the primary choice for the combined functions of the muon collider</a:t>
            </a:r>
            <a:endParaRPr lang="en-GB" u="sng" dirty="0">
              <a:solidFill>
                <a:srgbClr val="E43950"/>
              </a:solidFill>
            </a:endParaRPr>
          </a:p>
        </p:txBody>
      </p:sp>
    </p:spTree>
    <p:extLst>
      <p:ext uri="{BB962C8B-B14F-4D97-AF65-F5344CB8AC3E}">
        <p14:creationId xmlns:p14="http://schemas.microsoft.com/office/powerpoint/2010/main" val="105310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23</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Combined Function Magnet</a:t>
            </a:r>
            <a:endParaRPr lang="en-GB" dirty="0"/>
          </a:p>
        </p:txBody>
      </p:sp>
      <p:sp>
        <p:nvSpPr>
          <p:cNvPr id="3" name="Title 5">
            <a:extLst>
              <a:ext uri="{FF2B5EF4-FFF2-40B4-BE49-F238E27FC236}">
                <a16:creationId xmlns:a16="http://schemas.microsoft.com/office/drawing/2014/main" id="{E5775879-B1F5-53B5-692C-8E2F9D45A280}"/>
              </a:ext>
            </a:extLst>
          </p:cNvPr>
          <p:cNvSpPr txBox="1">
            <a:spLocks/>
          </p:cNvSpPr>
          <p:nvPr/>
        </p:nvSpPr>
        <p:spPr>
          <a:xfrm>
            <a:off x="249979" y="1464775"/>
            <a:ext cx="3958818" cy="681159"/>
          </a:xfrm>
          <a:prstGeom prst="rect">
            <a:avLst/>
          </a:prstGeom>
        </p:spPr>
        <p:txBody>
          <a:bodyPr/>
          <a:lstStyle>
            <a:lvl1pPr algn="ctr" defTabSz="914400" rtl="0" eaLnBrk="1" latinLnBrk="0" hangingPunct="1">
              <a:lnSpc>
                <a:spcPct val="90000"/>
              </a:lnSpc>
              <a:spcBef>
                <a:spcPct val="0"/>
              </a:spcBef>
              <a:buNone/>
              <a:defRPr sz="4400" b="1" kern="1200">
                <a:solidFill>
                  <a:srgbClr val="FC3647"/>
                </a:solidFill>
                <a:latin typeface="+mn-lt"/>
                <a:ea typeface="+mj-ea"/>
                <a:cs typeface="+mj-cs"/>
              </a:defRPr>
            </a:lvl1pPr>
          </a:lstStyle>
          <a:p>
            <a:pPr marL="285750" indent="-285750" algn="l">
              <a:buFont typeface="Arial" panose="020B0604020202020204" pitchFamily="34" charset="0"/>
              <a:buChar char="•"/>
            </a:pPr>
            <a:r>
              <a:rPr lang="en-US" sz="2800" dirty="0">
                <a:gradFill flip="none" rotWithShape="1">
                  <a:gsLst>
                    <a:gs pos="100000">
                      <a:srgbClr val="182C4D"/>
                    </a:gs>
                    <a:gs pos="0">
                      <a:srgbClr val="4293B5">
                        <a:lumMod val="90000"/>
                        <a:lumOff val="10000"/>
                      </a:srgbClr>
                    </a:gs>
                  </a:gsLst>
                  <a:lin ang="10800000" scaled="1"/>
                  <a:tileRect/>
                </a:gradFill>
                <a:effectLst>
                  <a:outerShdw blurRad="50800" dist="38100" dir="5400000" algn="t" rotWithShape="0">
                    <a:prstClr val="black">
                      <a:alpha val="40000"/>
                    </a:prstClr>
                  </a:outerShdw>
                </a:effectLst>
              </a:rPr>
              <a:t>Python-Ansys Interface</a:t>
            </a:r>
            <a:endParaRPr lang="en-GB" sz="2800" dirty="0">
              <a:gradFill flip="none" rotWithShape="1">
                <a:gsLst>
                  <a:gs pos="100000">
                    <a:srgbClr val="182C4D"/>
                  </a:gs>
                  <a:gs pos="0">
                    <a:srgbClr val="4293B5">
                      <a:lumMod val="90000"/>
                      <a:lumOff val="10000"/>
                    </a:srgbClr>
                  </a:gs>
                </a:gsLst>
                <a:lin ang="10800000" scaled="1"/>
                <a:tileRect/>
              </a:gradFill>
              <a:effectLst>
                <a:outerShdw blurRad="50800" dist="38100" dir="5400000" algn="t" rotWithShape="0">
                  <a:prstClr val="black">
                    <a:alpha val="40000"/>
                  </a:prstClr>
                </a:outerShdw>
              </a:effectLst>
            </a:endParaRPr>
          </a:p>
        </p:txBody>
      </p:sp>
      <p:grpSp>
        <p:nvGrpSpPr>
          <p:cNvPr id="63" name="Group 62">
            <a:extLst>
              <a:ext uri="{FF2B5EF4-FFF2-40B4-BE49-F238E27FC236}">
                <a16:creationId xmlns:a16="http://schemas.microsoft.com/office/drawing/2014/main" id="{AF6ADD09-8740-E303-4BA4-F24F3DFDE56B}"/>
              </a:ext>
            </a:extLst>
          </p:cNvPr>
          <p:cNvGrpSpPr>
            <a:grpSpLocks noChangeAspect="1"/>
          </p:cNvGrpSpPr>
          <p:nvPr/>
        </p:nvGrpSpPr>
        <p:grpSpPr>
          <a:xfrm>
            <a:off x="0" y="1807267"/>
            <a:ext cx="4555068" cy="4204304"/>
            <a:chOff x="248825" y="942081"/>
            <a:chExt cx="5800175" cy="5353532"/>
          </a:xfrm>
        </p:grpSpPr>
        <p:pic>
          <p:nvPicPr>
            <p:cNvPr id="9" name="Picture 8" descr="A circular object with a circular design&#10;&#10;Description automatically generated">
              <a:extLst>
                <a:ext uri="{FF2B5EF4-FFF2-40B4-BE49-F238E27FC236}">
                  <a16:creationId xmlns:a16="http://schemas.microsoft.com/office/drawing/2014/main" id="{5E43CE42-22E0-433F-5151-E1D1D7F0AD7F}"/>
                </a:ext>
              </a:extLst>
            </p:cNvPr>
            <p:cNvPicPr/>
            <p:nvPr/>
          </p:nvPicPr>
          <p:blipFill>
            <a:blip r:embed="rId2"/>
            <a:stretch>
              <a:fillRect/>
            </a:stretch>
          </p:blipFill>
          <p:spPr>
            <a:xfrm>
              <a:off x="248825" y="942081"/>
              <a:ext cx="5800175" cy="5353532"/>
            </a:xfrm>
            <a:prstGeom prst="rect">
              <a:avLst/>
            </a:prstGeom>
            <a:ln>
              <a:noFill/>
            </a:ln>
            <a:effectLst>
              <a:softEdge rad="112500"/>
            </a:effectLst>
          </p:spPr>
        </p:pic>
        <p:sp>
          <p:nvSpPr>
            <p:cNvPr id="21" name="TextBox 20">
              <a:extLst>
                <a:ext uri="{FF2B5EF4-FFF2-40B4-BE49-F238E27FC236}">
                  <a16:creationId xmlns:a16="http://schemas.microsoft.com/office/drawing/2014/main" id="{56616D5C-0AB0-F6B0-8A36-7D85F9E36E95}"/>
                </a:ext>
              </a:extLst>
            </p:cNvPr>
            <p:cNvSpPr txBox="1"/>
            <p:nvPr/>
          </p:nvSpPr>
          <p:spPr>
            <a:xfrm>
              <a:off x="2911954" y="3093186"/>
              <a:ext cx="830677" cy="307777"/>
            </a:xfrm>
            <a:prstGeom prst="rect">
              <a:avLst/>
            </a:prstGeom>
            <a:noFill/>
          </p:spPr>
          <p:txBody>
            <a:bodyPr wrap="none" rtlCol="0">
              <a:spAutoFit/>
            </a:bodyPr>
            <a:lstStyle/>
            <a:p>
              <a:r>
                <a:rPr lang="en-US" sz="1400" b="1" dirty="0"/>
                <a:t>a1_quad</a:t>
              </a:r>
              <a:endParaRPr lang="en-GB" sz="1400" b="1" dirty="0"/>
            </a:p>
          </p:txBody>
        </p:sp>
        <p:cxnSp>
          <p:nvCxnSpPr>
            <p:cNvPr id="50" name="Straight Arrow Connector 49">
              <a:extLst>
                <a:ext uri="{FF2B5EF4-FFF2-40B4-BE49-F238E27FC236}">
                  <a16:creationId xmlns:a16="http://schemas.microsoft.com/office/drawing/2014/main" id="{6E0E89AE-D900-CD26-5612-F944D2826B00}"/>
                </a:ext>
              </a:extLst>
            </p:cNvPr>
            <p:cNvCxnSpPr>
              <a:cxnSpLocks/>
            </p:cNvCxnSpPr>
            <p:nvPr/>
          </p:nvCxnSpPr>
          <p:spPr>
            <a:xfrm flipH="1">
              <a:off x="2999760" y="3519691"/>
              <a:ext cx="269713"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1" name="TextBox 50">
              <a:extLst>
                <a:ext uri="{FF2B5EF4-FFF2-40B4-BE49-F238E27FC236}">
                  <a16:creationId xmlns:a16="http://schemas.microsoft.com/office/drawing/2014/main" id="{74284C15-38AA-4D75-7947-FED8C59852A3}"/>
                </a:ext>
              </a:extLst>
            </p:cNvPr>
            <p:cNvSpPr txBox="1"/>
            <p:nvPr/>
          </p:nvSpPr>
          <p:spPr>
            <a:xfrm>
              <a:off x="3450557" y="3513185"/>
              <a:ext cx="784189" cy="307777"/>
            </a:xfrm>
            <a:prstGeom prst="rect">
              <a:avLst/>
            </a:prstGeom>
            <a:noFill/>
          </p:spPr>
          <p:txBody>
            <a:bodyPr wrap="none" rtlCol="0">
              <a:spAutoFit/>
            </a:bodyPr>
            <a:lstStyle/>
            <a:p>
              <a:r>
                <a:rPr lang="en-US" sz="1400" b="1" dirty="0"/>
                <a:t>w_quad</a:t>
              </a:r>
              <a:endParaRPr lang="en-GB" sz="1400" b="1" dirty="0"/>
            </a:p>
          </p:txBody>
        </p:sp>
        <p:cxnSp>
          <p:nvCxnSpPr>
            <p:cNvPr id="52" name="Straight Arrow Connector 51">
              <a:extLst>
                <a:ext uri="{FF2B5EF4-FFF2-40B4-BE49-F238E27FC236}">
                  <a16:creationId xmlns:a16="http://schemas.microsoft.com/office/drawing/2014/main" id="{5138C55E-0DDC-F447-EC0E-59CE1246ADDE}"/>
                </a:ext>
              </a:extLst>
            </p:cNvPr>
            <p:cNvCxnSpPr>
              <a:cxnSpLocks/>
            </p:cNvCxnSpPr>
            <p:nvPr/>
          </p:nvCxnSpPr>
          <p:spPr>
            <a:xfrm flipH="1" flipV="1">
              <a:off x="3509780" y="3518105"/>
              <a:ext cx="792000" cy="158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3" name="TextBox 52">
              <a:extLst>
                <a:ext uri="{FF2B5EF4-FFF2-40B4-BE49-F238E27FC236}">
                  <a16:creationId xmlns:a16="http://schemas.microsoft.com/office/drawing/2014/main" id="{2A1008F9-039A-AA20-C266-271F4EFD9D12}"/>
                </a:ext>
              </a:extLst>
            </p:cNvPr>
            <p:cNvSpPr txBox="1"/>
            <p:nvPr/>
          </p:nvSpPr>
          <p:spPr>
            <a:xfrm>
              <a:off x="4604991" y="3075741"/>
              <a:ext cx="644728" cy="307777"/>
            </a:xfrm>
            <a:prstGeom prst="rect">
              <a:avLst/>
            </a:prstGeom>
            <a:noFill/>
          </p:spPr>
          <p:txBody>
            <a:bodyPr wrap="none" rtlCol="0">
              <a:spAutoFit/>
            </a:bodyPr>
            <a:lstStyle/>
            <a:p>
              <a:r>
                <a:rPr lang="en-US" sz="1400" b="1" dirty="0"/>
                <a:t>w_dip</a:t>
              </a:r>
              <a:endParaRPr lang="en-GB" sz="1400" b="1" dirty="0"/>
            </a:p>
          </p:txBody>
        </p:sp>
        <p:cxnSp>
          <p:nvCxnSpPr>
            <p:cNvPr id="54" name="Straight Arrow Connector 53">
              <a:extLst>
                <a:ext uri="{FF2B5EF4-FFF2-40B4-BE49-F238E27FC236}">
                  <a16:creationId xmlns:a16="http://schemas.microsoft.com/office/drawing/2014/main" id="{7136EAFB-CF34-31E1-2292-E8935B8BB1E2}"/>
                </a:ext>
              </a:extLst>
            </p:cNvPr>
            <p:cNvCxnSpPr>
              <a:cxnSpLocks/>
            </p:cNvCxnSpPr>
            <p:nvPr/>
          </p:nvCxnSpPr>
          <p:spPr>
            <a:xfrm flipH="1" flipV="1">
              <a:off x="4591536" y="3482073"/>
              <a:ext cx="792000" cy="1586"/>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C014FFCA-226E-333C-E8F9-B50BDDF30278}"/>
                </a:ext>
              </a:extLst>
            </p:cNvPr>
            <p:cNvSpPr txBox="1"/>
            <p:nvPr/>
          </p:nvSpPr>
          <p:spPr>
            <a:xfrm>
              <a:off x="1878953" y="3328184"/>
              <a:ext cx="699230" cy="307777"/>
            </a:xfrm>
            <a:prstGeom prst="rect">
              <a:avLst/>
            </a:prstGeom>
            <a:noFill/>
          </p:spPr>
          <p:txBody>
            <a:bodyPr wrap="none" rtlCol="0">
              <a:spAutoFit/>
            </a:bodyPr>
            <a:lstStyle/>
            <a:p>
              <a:r>
                <a:rPr lang="en-US" sz="1400" b="1" dirty="0"/>
                <a:t>30 mm</a:t>
              </a:r>
              <a:endParaRPr lang="en-GB" sz="1400" b="1" dirty="0"/>
            </a:p>
          </p:txBody>
        </p:sp>
        <p:cxnSp>
          <p:nvCxnSpPr>
            <p:cNvPr id="56" name="Straight Arrow Connector 55">
              <a:extLst>
                <a:ext uri="{FF2B5EF4-FFF2-40B4-BE49-F238E27FC236}">
                  <a16:creationId xmlns:a16="http://schemas.microsoft.com/office/drawing/2014/main" id="{A654CD88-BA45-B5E4-F0A5-EE7E9D9E6EE7}"/>
                </a:ext>
              </a:extLst>
            </p:cNvPr>
            <p:cNvCxnSpPr>
              <a:cxnSpLocks/>
            </p:cNvCxnSpPr>
            <p:nvPr/>
          </p:nvCxnSpPr>
          <p:spPr>
            <a:xfrm flipH="1" flipV="1">
              <a:off x="1872855" y="3229630"/>
              <a:ext cx="288000" cy="127975"/>
            </a:xfrm>
            <a:prstGeom prst="straightConnector1">
              <a:avLst/>
            </a:prstGeom>
            <a:ln>
              <a:headEnd type="triangle"/>
              <a:tailEnd type="triangle"/>
            </a:ln>
            <a:effectLst>
              <a:outerShdw blurRad="50800" dist="38100" dir="5400000" algn="t" rotWithShape="0">
                <a:prstClr val="black">
                  <a:alpha val="40000"/>
                </a:prstClr>
              </a:outerShdw>
            </a:effectLst>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DB436B62-B0DF-831C-ED34-5AF06D8B8594}"/>
                </a:ext>
              </a:extLst>
            </p:cNvPr>
            <p:cNvSpPr txBox="1"/>
            <p:nvPr/>
          </p:nvSpPr>
          <p:spPr>
            <a:xfrm>
              <a:off x="780909" y="2297937"/>
              <a:ext cx="699230" cy="307777"/>
            </a:xfrm>
            <a:prstGeom prst="rect">
              <a:avLst/>
            </a:prstGeom>
            <a:noFill/>
          </p:spPr>
          <p:txBody>
            <a:bodyPr wrap="none" rtlCol="0">
              <a:spAutoFit/>
            </a:bodyPr>
            <a:lstStyle/>
            <a:p>
              <a:r>
                <a:rPr lang="en-US" sz="1400" b="1" dirty="0"/>
                <a:t>30 mm</a:t>
              </a:r>
              <a:endParaRPr lang="en-GB" sz="1400" b="1" dirty="0"/>
            </a:p>
          </p:txBody>
        </p:sp>
        <p:cxnSp>
          <p:nvCxnSpPr>
            <p:cNvPr id="58" name="Straight Arrow Connector 57">
              <a:extLst>
                <a:ext uri="{FF2B5EF4-FFF2-40B4-BE49-F238E27FC236}">
                  <a16:creationId xmlns:a16="http://schemas.microsoft.com/office/drawing/2014/main" id="{CE84DA94-B0A3-23C1-5064-1760BA265837}"/>
                </a:ext>
              </a:extLst>
            </p:cNvPr>
            <p:cNvCxnSpPr>
              <a:cxnSpLocks/>
            </p:cNvCxnSpPr>
            <p:nvPr/>
          </p:nvCxnSpPr>
          <p:spPr>
            <a:xfrm>
              <a:off x="1004569" y="2227560"/>
              <a:ext cx="251909" cy="140754"/>
            </a:xfrm>
            <a:prstGeom prst="straightConnector1">
              <a:avLst/>
            </a:prstGeom>
            <a:ln>
              <a:headEnd type="triangle"/>
              <a:tailEnd type="triangle"/>
            </a:ln>
            <a:effectLst>
              <a:outerShdw blurRad="50800" dist="38100" dir="5400000" algn="t" rotWithShape="0">
                <a:prstClr val="black">
                  <a:alpha val="40000"/>
                </a:prstClr>
              </a:outerShdw>
            </a:effectLst>
          </p:spPr>
          <p:style>
            <a:lnRef idx="2">
              <a:schemeClr val="dk1"/>
            </a:lnRef>
            <a:fillRef idx="0">
              <a:schemeClr val="dk1"/>
            </a:fillRef>
            <a:effectRef idx="1">
              <a:schemeClr val="dk1"/>
            </a:effectRef>
            <a:fontRef idx="minor">
              <a:schemeClr val="tx1"/>
            </a:fontRef>
          </p:style>
        </p:cxnSp>
      </p:grpSp>
      <p:pic>
        <p:nvPicPr>
          <p:cNvPr id="97" name="Picture 96">
            <a:extLst>
              <a:ext uri="{FF2B5EF4-FFF2-40B4-BE49-F238E27FC236}">
                <a16:creationId xmlns:a16="http://schemas.microsoft.com/office/drawing/2014/main" id="{C79A18B9-8EE4-7936-21FD-F214964D527C}"/>
              </a:ext>
            </a:extLst>
          </p:cNvPr>
          <p:cNvPicPr>
            <a:picLocks noChangeAspect="1"/>
          </p:cNvPicPr>
          <p:nvPr/>
        </p:nvPicPr>
        <p:blipFill>
          <a:blip r:embed="rId3"/>
          <a:stretch>
            <a:fillRect/>
          </a:stretch>
        </p:blipFill>
        <p:spPr>
          <a:xfrm>
            <a:off x="4328599" y="1546431"/>
            <a:ext cx="4702735" cy="4727229"/>
          </a:xfrm>
          <a:prstGeom prst="rect">
            <a:avLst/>
          </a:prstGeom>
        </p:spPr>
      </p:pic>
      <p:pic>
        <p:nvPicPr>
          <p:cNvPr id="98" name="Picture 97" descr="A table with numbers and letters&#10;&#10;Description automatically generated">
            <a:extLst>
              <a:ext uri="{FF2B5EF4-FFF2-40B4-BE49-F238E27FC236}">
                <a16:creationId xmlns:a16="http://schemas.microsoft.com/office/drawing/2014/main" id="{759E57C2-66C5-E849-E8ED-6F9052E7E42D}"/>
              </a:ext>
            </a:extLst>
          </p:cNvPr>
          <p:cNvPicPr>
            <a:picLocks noChangeAspect="1"/>
          </p:cNvPicPr>
          <p:nvPr/>
        </p:nvPicPr>
        <p:blipFill>
          <a:blip r:embed="rId4"/>
          <a:stretch>
            <a:fillRect/>
          </a:stretch>
        </p:blipFill>
        <p:spPr>
          <a:xfrm>
            <a:off x="9168250" y="1710463"/>
            <a:ext cx="3023750" cy="2237124"/>
          </a:xfrm>
          <a:prstGeom prst="rect">
            <a:avLst/>
          </a:prstGeom>
          <a:ln>
            <a:noFill/>
          </a:ln>
          <a:effectLst>
            <a:softEdge rad="112500"/>
          </a:effectLst>
        </p:spPr>
      </p:pic>
      <p:pic>
        <p:nvPicPr>
          <p:cNvPr id="102" name="Picture 101">
            <a:extLst>
              <a:ext uri="{FF2B5EF4-FFF2-40B4-BE49-F238E27FC236}">
                <a16:creationId xmlns:a16="http://schemas.microsoft.com/office/drawing/2014/main" id="{C4B8CFAC-9B55-88E6-DC8B-4A28A60C571A}"/>
              </a:ext>
            </a:extLst>
          </p:cNvPr>
          <p:cNvPicPr>
            <a:picLocks noChangeAspect="1"/>
          </p:cNvPicPr>
          <p:nvPr/>
        </p:nvPicPr>
        <p:blipFill>
          <a:blip r:embed="rId5"/>
          <a:srcRect r="11346"/>
          <a:stretch/>
        </p:blipFill>
        <p:spPr>
          <a:xfrm>
            <a:off x="9151137" y="4018189"/>
            <a:ext cx="2939854" cy="2297085"/>
          </a:xfrm>
          <a:prstGeom prst="rect">
            <a:avLst/>
          </a:prstGeom>
        </p:spPr>
      </p:pic>
      <p:sp>
        <p:nvSpPr>
          <p:cNvPr id="103" name="TextBox 102">
            <a:extLst>
              <a:ext uri="{FF2B5EF4-FFF2-40B4-BE49-F238E27FC236}">
                <a16:creationId xmlns:a16="http://schemas.microsoft.com/office/drawing/2014/main" id="{2CF17045-5BBD-C5D9-689C-3C1EDF72C74D}"/>
              </a:ext>
            </a:extLst>
          </p:cNvPr>
          <p:cNvSpPr txBox="1"/>
          <p:nvPr/>
        </p:nvSpPr>
        <p:spPr>
          <a:xfrm>
            <a:off x="805876" y="5945204"/>
            <a:ext cx="2571134" cy="369332"/>
          </a:xfrm>
          <a:prstGeom prst="rect">
            <a:avLst/>
          </a:prstGeom>
          <a:noFill/>
          <a:ln>
            <a:noFill/>
          </a:ln>
        </p:spPr>
        <p:txBody>
          <a:bodyPr wrap="square">
            <a:spAutoFit/>
          </a:bodyPr>
          <a:lstStyle/>
          <a:p>
            <a:pPr algn="ctr"/>
            <a:r>
              <a:rPr lang="en-US" u="sng" dirty="0">
                <a:solidFill>
                  <a:srgbClr val="FF0000"/>
                </a:solidFill>
                <a:latin typeface="Calibri" panose="020F0502020204030204" pitchFamily="34" charset="0"/>
                <a:ea typeface="Calibri" panose="020F0502020204030204" pitchFamily="34" charset="0"/>
                <a:cs typeface="Calibri" panose="020F0502020204030204" pitchFamily="34" charset="0"/>
              </a:rPr>
              <a:t>Graphical representation</a:t>
            </a:r>
            <a:endParaRPr lang="en-GB" u="sng" dirty="0">
              <a:solidFill>
                <a:srgbClr val="FF0000"/>
              </a:solidFill>
            </a:endParaRPr>
          </a:p>
        </p:txBody>
      </p:sp>
      <p:sp>
        <p:nvSpPr>
          <p:cNvPr id="104" name="TextBox 103">
            <a:extLst>
              <a:ext uri="{FF2B5EF4-FFF2-40B4-BE49-F238E27FC236}">
                <a16:creationId xmlns:a16="http://schemas.microsoft.com/office/drawing/2014/main" id="{24590D75-DB88-0B11-7D3A-9D51CA705DC1}"/>
              </a:ext>
            </a:extLst>
          </p:cNvPr>
          <p:cNvSpPr txBox="1"/>
          <p:nvPr/>
        </p:nvSpPr>
        <p:spPr>
          <a:xfrm>
            <a:off x="6754758" y="1515436"/>
            <a:ext cx="2128909" cy="369332"/>
          </a:xfrm>
          <a:prstGeom prst="rect">
            <a:avLst/>
          </a:prstGeom>
          <a:noFill/>
          <a:ln>
            <a:noFill/>
          </a:ln>
        </p:spPr>
        <p:txBody>
          <a:bodyPr wrap="square">
            <a:spAutoFit/>
          </a:bodyPr>
          <a:lstStyle/>
          <a:p>
            <a:pPr algn="ctr"/>
            <a:r>
              <a:rPr lang="en-US" u="sng" dirty="0">
                <a:solidFill>
                  <a:srgbClr val="FF0000"/>
                </a:solidFill>
                <a:latin typeface="Calibri" panose="020F0502020204030204" pitchFamily="34" charset="0"/>
                <a:ea typeface="Calibri" panose="020F0502020204030204" pitchFamily="34" charset="0"/>
                <a:cs typeface="Calibri" panose="020F0502020204030204" pitchFamily="34" charset="0"/>
              </a:rPr>
              <a:t>Scheme of the code</a:t>
            </a:r>
            <a:endParaRPr lang="en-GB" u="sng" dirty="0">
              <a:solidFill>
                <a:srgbClr val="FF0000"/>
              </a:solidFill>
            </a:endParaRPr>
          </a:p>
        </p:txBody>
      </p:sp>
      <p:sp>
        <p:nvSpPr>
          <p:cNvPr id="105" name="TextBox 104">
            <a:extLst>
              <a:ext uri="{FF2B5EF4-FFF2-40B4-BE49-F238E27FC236}">
                <a16:creationId xmlns:a16="http://schemas.microsoft.com/office/drawing/2014/main" id="{BBA8D712-0A63-41E6-06D5-22F395527EF2}"/>
              </a:ext>
            </a:extLst>
          </p:cNvPr>
          <p:cNvSpPr txBox="1"/>
          <p:nvPr/>
        </p:nvSpPr>
        <p:spPr>
          <a:xfrm>
            <a:off x="9615670" y="1418585"/>
            <a:ext cx="2128909" cy="307777"/>
          </a:xfrm>
          <a:prstGeom prst="rect">
            <a:avLst/>
          </a:prstGeom>
          <a:noFill/>
          <a:ln>
            <a:noFill/>
          </a:ln>
        </p:spPr>
        <p:txBody>
          <a:bodyPr wrap="square">
            <a:spAutoFit/>
          </a:bodyPr>
          <a:lstStyle/>
          <a:p>
            <a:pPr algn="ctr"/>
            <a:r>
              <a:rPr lang="en-US" sz="1400" u="sng" dirty="0">
                <a:solidFill>
                  <a:srgbClr val="FF0000"/>
                </a:solidFill>
                <a:latin typeface="Calibri" panose="020F0502020204030204" pitchFamily="34" charset="0"/>
                <a:ea typeface="Calibri" panose="020F0502020204030204" pitchFamily="34" charset="0"/>
                <a:cs typeface="Calibri" panose="020F0502020204030204" pitchFamily="34" charset="0"/>
              </a:rPr>
              <a:t>Data saving</a:t>
            </a:r>
            <a:endParaRPr lang="en-GB" sz="1400" u="sng" dirty="0">
              <a:solidFill>
                <a:srgbClr val="FF0000"/>
              </a:solidFill>
            </a:endParaRPr>
          </a:p>
        </p:txBody>
      </p:sp>
      <p:sp>
        <p:nvSpPr>
          <p:cNvPr id="106" name="TextBox 105">
            <a:extLst>
              <a:ext uri="{FF2B5EF4-FFF2-40B4-BE49-F238E27FC236}">
                <a16:creationId xmlns:a16="http://schemas.microsoft.com/office/drawing/2014/main" id="{16B7BE7A-C603-B8B3-8FD6-22846CD5DC5E}"/>
              </a:ext>
            </a:extLst>
          </p:cNvPr>
          <p:cNvSpPr txBox="1"/>
          <p:nvPr/>
        </p:nvSpPr>
        <p:spPr>
          <a:xfrm>
            <a:off x="9551677" y="3912762"/>
            <a:ext cx="2128909" cy="307777"/>
          </a:xfrm>
          <a:prstGeom prst="rect">
            <a:avLst/>
          </a:prstGeom>
          <a:noFill/>
          <a:ln>
            <a:noFill/>
          </a:ln>
        </p:spPr>
        <p:txBody>
          <a:bodyPr wrap="square">
            <a:spAutoFit/>
          </a:bodyPr>
          <a:lstStyle/>
          <a:p>
            <a:pPr algn="ctr"/>
            <a:r>
              <a:rPr lang="en-US" sz="1400" u="sng" dirty="0">
                <a:solidFill>
                  <a:srgbClr val="FF0000"/>
                </a:solidFill>
                <a:latin typeface="Calibri" panose="020F0502020204030204" pitchFamily="34" charset="0"/>
                <a:ea typeface="Calibri" panose="020F0502020204030204" pitchFamily="34" charset="0"/>
                <a:cs typeface="Calibri" panose="020F0502020204030204" pitchFamily="34" charset="0"/>
              </a:rPr>
              <a:t>Data study</a:t>
            </a:r>
            <a:endParaRPr lang="en-GB" sz="1400" u="sng" dirty="0">
              <a:solidFill>
                <a:srgbClr val="FF0000"/>
              </a:solidFill>
            </a:endParaRPr>
          </a:p>
        </p:txBody>
      </p:sp>
      <p:sp>
        <p:nvSpPr>
          <p:cNvPr id="107" name="TextBox 106">
            <a:extLst>
              <a:ext uri="{FF2B5EF4-FFF2-40B4-BE49-F238E27FC236}">
                <a16:creationId xmlns:a16="http://schemas.microsoft.com/office/drawing/2014/main" id="{31CBDF9E-8B1F-EFE9-5BD5-C7B375DCB480}"/>
              </a:ext>
            </a:extLst>
          </p:cNvPr>
          <p:cNvSpPr txBox="1"/>
          <p:nvPr/>
        </p:nvSpPr>
        <p:spPr>
          <a:xfrm>
            <a:off x="105255" y="1091221"/>
            <a:ext cx="11962008" cy="369332"/>
          </a:xfrm>
          <a:prstGeom prst="rect">
            <a:avLst/>
          </a:prstGeom>
          <a:noFill/>
          <a:ln>
            <a:noFill/>
          </a:ln>
        </p:spPr>
        <p:txBody>
          <a:bodyPr wrap="square">
            <a:spAutoFit/>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What’s next? </a:t>
            </a:r>
            <a:r>
              <a:rPr lang="en-US" dirty="0">
                <a:latin typeface="Calibri" panose="020F0502020204030204" pitchFamily="34" charset="0"/>
                <a:ea typeface="Calibri" panose="020F0502020204030204" pitchFamily="34" charset="0"/>
                <a:cs typeface="Calibri" panose="020F0502020204030204" pitchFamily="34" charset="0"/>
              </a:rPr>
              <a:t>We would like to produce B-G plots in order to provide the allowed area for the combined function magnets</a:t>
            </a:r>
            <a:endParaRPr lang="en-GB" dirty="0"/>
          </a:p>
        </p:txBody>
      </p:sp>
    </p:spTree>
    <p:extLst>
      <p:ext uri="{BB962C8B-B14F-4D97-AF65-F5344CB8AC3E}">
        <p14:creationId xmlns:p14="http://schemas.microsoft.com/office/powerpoint/2010/main" val="254519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F7B91-7C75-BBDE-FD8B-8F568AA2887F}"/>
              </a:ext>
            </a:extLst>
          </p:cNvPr>
          <p:cNvSpPr>
            <a:spLocks noGrp="1"/>
          </p:cNvSpPr>
          <p:nvPr>
            <p:ph type="sldNum" sz="quarter" idx="4"/>
          </p:nvPr>
        </p:nvSpPr>
        <p:spPr/>
        <p:txBody>
          <a:bodyPr/>
          <a:lstStyle/>
          <a:p>
            <a:fld id="{A16AB2F8-5338-F742-A59E-35F5B82165E6}" type="slidenum">
              <a:rPr lang="en-GB" smtClean="0"/>
              <a:pPr/>
              <a:t>24</a:t>
            </a:fld>
            <a:endParaRPr lang="en-GB" dirty="0"/>
          </a:p>
        </p:txBody>
      </p:sp>
      <p:sp>
        <p:nvSpPr>
          <p:cNvPr id="4" name="Title 2">
            <a:extLst>
              <a:ext uri="{FF2B5EF4-FFF2-40B4-BE49-F238E27FC236}">
                <a16:creationId xmlns:a16="http://schemas.microsoft.com/office/drawing/2014/main" id="{516FE211-E292-4D8C-3F43-B9CF45498DC1}"/>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Conclusions</a:t>
            </a:r>
            <a:endParaRPr lang="en-GB" dirty="0"/>
          </a:p>
        </p:txBody>
      </p:sp>
      <p:sp>
        <p:nvSpPr>
          <p:cNvPr id="3" name="Content Placeholder 51">
            <a:extLst>
              <a:ext uri="{FF2B5EF4-FFF2-40B4-BE49-F238E27FC236}">
                <a16:creationId xmlns:a16="http://schemas.microsoft.com/office/drawing/2014/main" id="{DFF0E10A-085C-1C17-982A-375E0F1F4F3B}"/>
              </a:ext>
            </a:extLst>
          </p:cNvPr>
          <p:cNvSpPr txBox="1">
            <a:spLocks/>
          </p:cNvSpPr>
          <p:nvPr/>
        </p:nvSpPr>
        <p:spPr>
          <a:xfrm>
            <a:off x="124738" y="1202784"/>
            <a:ext cx="8742968" cy="5132070"/>
          </a:xfrm>
          <a:prstGeom prst="rect">
            <a:avLst/>
          </a:prstGeom>
        </p:spPr>
        <p:txBody>
          <a:bodyPr vert="horz">
            <a:noAutofit/>
          </a:bodyPr>
          <a:lst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buClr>
                <a:srgbClr val="FF0000"/>
              </a:buClr>
              <a:buFont typeface="Wingdings" panose="05000000000000000000" pitchFamily="2" charset="2"/>
              <a:buChar char="Ø"/>
            </a:pP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The allowed magnet aperture (A) - magnetic field (B) phase spaces are provided and discussed, representing the starting point to define possible beam optics which are also </a:t>
            </a:r>
            <a:r>
              <a:rPr lang="en-US" sz="2000" b="1" i="0" u="none" strike="noStrike" baseline="0" dirty="0">
                <a:latin typeface="Calibri" panose="020F0502020204030204" pitchFamily="34" charset="0"/>
                <a:ea typeface="Calibri" panose="020F0502020204030204" pitchFamily="34" charset="0"/>
                <a:cs typeface="Calibri" panose="020F0502020204030204" pitchFamily="34" charset="0"/>
              </a:rPr>
              <a:t>acceptable</a:t>
            </a:r>
            <a:r>
              <a:rPr lang="en-US" sz="2000" b="0" i="0" u="none" strike="noStrike" baseline="0" dirty="0">
                <a:latin typeface="Calibri" panose="020F0502020204030204" pitchFamily="34" charset="0"/>
                <a:ea typeface="Calibri" panose="020F0502020204030204" pitchFamily="34" charset="0"/>
                <a:cs typeface="Calibri" panose="020F0502020204030204" pitchFamily="34" charset="0"/>
              </a:rPr>
              <a:t> from a technological point of view.</a:t>
            </a: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18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endParaRPr lang="en-US" sz="200" dirty="0">
              <a:latin typeface="Calibri" panose="020F0502020204030204" pitchFamily="34" charset="0"/>
              <a:ea typeface="Calibri" panose="020F0502020204030204" pitchFamily="34" charset="0"/>
              <a:cs typeface="Calibri" panose="020F0502020204030204" pitchFamily="34" charset="0"/>
            </a:endParaRPr>
          </a:p>
          <a:p>
            <a:pPr>
              <a:buClr>
                <a:srgbClr val="FF0000"/>
              </a:buClr>
              <a:buFont typeface="Wingdings" panose="05000000000000000000" pitchFamily="2" charset="2"/>
              <a:buChar char="Ø"/>
            </a:pPr>
            <a:r>
              <a:rPr lang="en-US" sz="2000" dirty="0"/>
              <a:t>To address the issue of neutrino flux in the straight sections, combined function magnets must be used in the Muon Collider. In this regard, we are working to identify realistic target designs from a technological point of view.</a:t>
            </a:r>
            <a:endParaRPr lang="en-US" sz="2400" dirty="0">
              <a:latin typeface="Calibri" panose="020F0502020204030204" pitchFamily="34" charset="0"/>
              <a:ea typeface="Calibri" panose="020F0502020204030204" pitchFamily="34" charset="0"/>
              <a:cs typeface="Calibri" panose="020F0502020204030204" pitchFamily="34" charset="0"/>
            </a:endParaRPr>
          </a:p>
          <a:p>
            <a:pPr lvl="1">
              <a:buClr>
                <a:srgbClr val="FF0000"/>
              </a:buClr>
              <a:buSzPct val="100000"/>
              <a:buFont typeface="Wingdings" panose="05000000000000000000" pitchFamily="2" charset="2"/>
              <a:buChar char="Ø"/>
            </a:pPr>
            <a:endParaRPr lang="en-US" sz="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1099566" lvl="3" indent="-171450">
              <a:buClr>
                <a:srgbClr val="FF0000"/>
              </a:buClr>
              <a:buSzPct val="100000"/>
              <a:buFont typeface="Wingdings" panose="05000000000000000000" pitchFamily="2" charset="2"/>
              <a:buChar char="Ø"/>
            </a:pPr>
            <a:endParaRPr lang="en-US" sz="600"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1BA5FAB-3142-1FB5-FB1D-9E770147A6D9}"/>
              </a:ext>
            </a:extLst>
          </p:cNvPr>
          <p:cNvPicPr>
            <a:picLocks noChangeAspect="1"/>
          </p:cNvPicPr>
          <p:nvPr/>
        </p:nvPicPr>
        <p:blipFill>
          <a:blip r:embed="rId2"/>
          <a:srcRect l="-5784" t="5000" r="4130" b="-4039"/>
          <a:stretch/>
        </p:blipFill>
        <p:spPr>
          <a:xfrm>
            <a:off x="8683511" y="1119248"/>
            <a:ext cx="3245610" cy="2184763"/>
          </a:xfrm>
          <a:prstGeom prst="ellipse">
            <a:avLst/>
          </a:prstGeom>
          <a:ln>
            <a:noFill/>
          </a:ln>
          <a:effectLst>
            <a:softEdge rad="112500"/>
          </a:effectLst>
        </p:spPr>
      </p:pic>
      <p:sp>
        <p:nvSpPr>
          <p:cNvPr id="18" name="TextBox 17">
            <a:extLst>
              <a:ext uri="{FF2B5EF4-FFF2-40B4-BE49-F238E27FC236}">
                <a16:creationId xmlns:a16="http://schemas.microsoft.com/office/drawing/2014/main" id="{EAA2F254-684A-373B-C9C9-DBE65955CCE8}"/>
              </a:ext>
            </a:extLst>
          </p:cNvPr>
          <p:cNvSpPr txBox="1"/>
          <p:nvPr/>
        </p:nvSpPr>
        <p:spPr>
          <a:xfrm>
            <a:off x="5558762" y="3244816"/>
            <a:ext cx="6633237" cy="1384995"/>
          </a:xfrm>
          <a:prstGeom prst="rect">
            <a:avLst/>
          </a:prstGeom>
          <a:noFill/>
        </p:spPr>
        <p:txBody>
          <a:bodyPr wrap="square">
            <a:spAutoFit/>
          </a:bodyPr>
          <a:lstStyle/>
          <a:p>
            <a:pPr marL="493776" indent="-457200">
              <a:spcBef>
                <a:spcPct val="20000"/>
              </a:spcBef>
              <a:buClr>
                <a:srgbClr val="FF0000"/>
              </a:buClr>
              <a:buSzPct val="800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Thanks to the A-B plots, we were able to identify a target design, allowing us to begin studying specific designs. </a:t>
            </a:r>
          </a:p>
          <a:p>
            <a:pPr marL="493776" lvl="1">
              <a:spcBef>
                <a:spcPct val="20000"/>
              </a:spcBef>
              <a:buClr>
                <a:srgbClr val="FF0000"/>
              </a:buClr>
              <a:buSzPct val="80000"/>
            </a:pPr>
            <a:r>
              <a:rPr lang="en-US" sz="2000" dirty="0">
                <a:latin typeface="Calibri" panose="020F0502020204030204" pitchFamily="34" charset="0"/>
                <a:ea typeface="Calibri" panose="020F0502020204030204" pitchFamily="34" charset="0"/>
                <a:cs typeface="Calibri" panose="020F0502020204030204" pitchFamily="34" charset="0"/>
              </a:rPr>
              <a:t>In particular, we are exploring a cos-theta design and a block coil design.</a:t>
            </a:r>
          </a:p>
        </p:txBody>
      </p:sp>
      <p:pic>
        <p:nvPicPr>
          <p:cNvPr id="20" name="Picture 19" descr="A diagram of a graph&#10;&#10;Description automatically generated">
            <a:extLst>
              <a:ext uri="{FF2B5EF4-FFF2-40B4-BE49-F238E27FC236}">
                <a16:creationId xmlns:a16="http://schemas.microsoft.com/office/drawing/2014/main" id="{B6CF6D2F-2EEA-5000-AF93-F9B19843B387}"/>
              </a:ext>
            </a:extLst>
          </p:cNvPr>
          <p:cNvPicPr>
            <a:picLocks noChangeAspect="1"/>
          </p:cNvPicPr>
          <p:nvPr/>
        </p:nvPicPr>
        <p:blipFill>
          <a:blip r:embed="rId3"/>
          <a:srcRect l="717" t="1709" r="1884" b="3775"/>
          <a:stretch/>
        </p:blipFill>
        <p:spPr>
          <a:xfrm>
            <a:off x="13401" y="2407089"/>
            <a:ext cx="2635518" cy="25524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22" name="Picture 21" descr="A rainbow colored rainbow colored rainbows&#10;&#10;Description automatically generated with medium confidence">
            <a:extLst>
              <a:ext uri="{FF2B5EF4-FFF2-40B4-BE49-F238E27FC236}">
                <a16:creationId xmlns:a16="http://schemas.microsoft.com/office/drawing/2014/main" id="{57AF3C5F-ABA2-68A4-2C9C-AF799143A08D}"/>
              </a:ext>
            </a:extLst>
          </p:cNvPr>
          <p:cNvPicPr>
            <a:picLocks noChangeAspect="1"/>
          </p:cNvPicPr>
          <p:nvPr/>
        </p:nvPicPr>
        <p:blipFill>
          <a:blip r:embed="rId4"/>
          <a:srcRect l="2683" t="3625" r="-2683" b="-8582"/>
          <a:stretch/>
        </p:blipFill>
        <p:spPr>
          <a:xfrm>
            <a:off x="2778515" y="2868203"/>
            <a:ext cx="2892577" cy="213140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3" name="CasellaDiTesto 24">
            <a:extLst>
              <a:ext uri="{FF2B5EF4-FFF2-40B4-BE49-F238E27FC236}">
                <a16:creationId xmlns:a16="http://schemas.microsoft.com/office/drawing/2014/main" id="{125F45CE-27F1-35F9-ACE5-156DBE4A359F}"/>
              </a:ext>
            </a:extLst>
          </p:cNvPr>
          <p:cNvSpPr txBox="1"/>
          <p:nvPr/>
        </p:nvSpPr>
        <p:spPr>
          <a:xfrm>
            <a:off x="4813842" y="2916133"/>
            <a:ext cx="714567" cy="338554"/>
          </a:xfrm>
          <a:prstGeom prst="rect">
            <a:avLst/>
          </a:prstGeom>
          <a:noFill/>
        </p:spPr>
        <p:txBody>
          <a:bodyPr wrap="square">
            <a:spAutoFit/>
          </a:bodyPr>
          <a:lstStyle/>
          <a:p>
            <a:pPr algn="ctr"/>
            <a:r>
              <a:rPr lang="it-IT" sz="800" i="1" u="sng" dirty="0" err="1"/>
              <a:t>Courtesy</a:t>
            </a:r>
            <a:r>
              <a:rPr lang="it-IT" sz="800" i="1" u="sng" dirty="0"/>
              <a:t> of F. Mariani</a:t>
            </a:r>
          </a:p>
        </p:txBody>
      </p:sp>
      <p:sp>
        <p:nvSpPr>
          <p:cNvPr id="24" name="CasellaDiTesto 24">
            <a:extLst>
              <a:ext uri="{FF2B5EF4-FFF2-40B4-BE49-F238E27FC236}">
                <a16:creationId xmlns:a16="http://schemas.microsoft.com/office/drawing/2014/main" id="{7B629C77-23D8-D235-CA95-76D9F8A19DC8}"/>
              </a:ext>
            </a:extLst>
          </p:cNvPr>
          <p:cNvSpPr txBox="1"/>
          <p:nvPr/>
        </p:nvSpPr>
        <p:spPr>
          <a:xfrm>
            <a:off x="1275749" y="2499186"/>
            <a:ext cx="714567" cy="338554"/>
          </a:xfrm>
          <a:prstGeom prst="rect">
            <a:avLst/>
          </a:prstGeom>
          <a:solidFill>
            <a:schemeClr val="bg1"/>
          </a:solidFill>
        </p:spPr>
        <p:txBody>
          <a:bodyPr wrap="square">
            <a:spAutoFit/>
          </a:bodyPr>
          <a:lstStyle/>
          <a:p>
            <a:pPr algn="ctr"/>
            <a:r>
              <a:rPr lang="it-IT" sz="800" i="1" u="sng" dirty="0" err="1"/>
              <a:t>Courtesy</a:t>
            </a:r>
            <a:r>
              <a:rPr lang="it-IT" sz="800" i="1" u="sng" dirty="0"/>
              <a:t> of L. Alfonso</a:t>
            </a:r>
          </a:p>
        </p:txBody>
      </p:sp>
      <p:pic>
        <p:nvPicPr>
          <p:cNvPr id="32" name="Picture 31">
            <a:extLst>
              <a:ext uri="{FF2B5EF4-FFF2-40B4-BE49-F238E27FC236}">
                <a16:creationId xmlns:a16="http://schemas.microsoft.com/office/drawing/2014/main" id="{0971B258-C5C5-FCFC-A061-84D522539331}"/>
              </a:ext>
            </a:extLst>
          </p:cNvPr>
          <p:cNvPicPr>
            <a:picLocks noChangeAspect="1"/>
          </p:cNvPicPr>
          <p:nvPr/>
        </p:nvPicPr>
        <p:blipFill>
          <a:blip r:embed="rId5"/>
          <a:srcRect t="23146" b="10503"/>
          <a:stretch/>
        </p:blipFill>
        <p:spPr>
          <a:xfrm>
            <a:off x="8920292" y="4682434"/>
            <a:ext cx="3271707" cy="1652419"/>
          </a:xfrm>
          <a:prstGeom prst="ellipse">
            <a:avLst/>
          </a:prstGeom>
          <a:ln>
            <a:noFill/>
          </a:ln>
          <a:effectLst>
            <a:softEdge rad="112500"/>
          </a:effectLst>
        </p:spPr>
      </p:pic>
    </p:spTree>
    <p:extLst>
      <p:ext uri="{BB962C8B-B14F-4D97-AF65-F5344CB8AC3E}">
        <p14:creationId xmlns:p14="http://schemas.microsoft.com/office/powerpoint/2010/main" val="3709200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val 39">
            <a:extLst>
              <a:ext uri="{FF2B5EF4-FFF2-40B4-BE49-F238E27FC236}">
                <a16:creationId xmlns:a16="http://schemas.microsoft.com/office/drawing/2014/main" id="{AEEBA82C-7631-8D59-6FF1-4D20084633B1}"/>
              </a:ext>
            </a:extLst>
          </p:cNvPr>
          <p:cNvSpPr/>
          <p:nvPr/>
        </p:nvSpPr>
        <p:spPr>
          <a:xfrm>
            <a:off x="6758068" y="-249977"/>
            <a:ext cx="7247384" cy="7374405"/>
          </a:xfrm>
          <a:prstGeom prst="ellipse">
            <a:avLst/>
          </a:prstGeom>
          <a:gradFill flip="none" rotWithShape="1">
            <a:gsLst>
              <a:gs pos="16000">
                <a:srgbClr val="0043D9">
                  <a:alpha val="52000"/>
                </a:srgbClr>
              </a:gs>
              <a:gs pos="74000">
                <a:srgbClr val="FF383E">
                  <a:alpha val="24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 82" descr="MUON-SlideGraph-LogoBkgnd2.png">
            <a:extLst>
              <a:ext uri="{FF2B5EF4-FFF2-40B4-BE49-F238E27FC236}">
                <a16:creationId xmlns:a16="http://schemas.microsoft.com/office/drawing/2014/main" id="{69D746D3-0D2E-A36F-F1DD-892A31ABDBFC}"/>
              </a:ext>
            </a:extLst>
          </p:cNvPr>
          <p:cNvPicPr>
            <a:picLocks noChangeAspect="1"/>
          </p:cNvPicPr>
          <p:nvPr/>
        </p:nvPicPr>
        <p:blipFill>
          <a:blip r:embed="rId3"/>
          <a:srcRect t="17199"/>
          <a:stretch/>
        </p:blipFill>
        <p:spPr>
          <a:xfrm rot="16200000">
            <a:off x="5812510" y="539225"/>
            <a:ext cx="7022460" cy="5746643"/>
          </a:xfrm>
          <a:prstGeom prst="rect">
            <a:avLst/>
          </a:prstGeom>
        </p:spPr>
      </p:pic>
      <p:pic>
        <p:nvPicPr>
          <p:cNvPr id="16" name="Immagine 2">
            <a:extLst>
              <a:ext uri="{FF2B5EF4-FFF2-40B4-BE49-F238E27FC236}">
                <a16:creationId xmlns:a16="http://schemas.microsoft.com/office/drawing/2014/main" id="{5DEADFC7-6965-817B-DA53-E0480BDFBE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863277" y="161276"/>
            <a:ext cx="1947386" cy="1237221"/>
          </a:xfrm>
          <a:prstGeom prst="rect">
            <a:avLst/>
          </a:prstGeom>
          <a:effectLst>
            <a:outerShdw blurRad="50800" dist="38100" dir="2700000" algn="tl" rotWithShape="0">
              <a:schemeClr val="bg1">
                <a:alpha val="40000"/>
              </a:schemeClr>
            </a:outerShdw>
          </a:effectLst>
        </p:spPr>
      </p:pic>
      <p:pic>
        <p:nvPicPr>
          <p:cNvPr id="17" name="Picture 16" descr="A close up of a logo&#10;&#10;Description automatically generated with low confidence">
            <a:extLst>
              <a:ext uri="{FF2B5EF4-FFF2-40B4-BE49-F238E27FC236}">
                <a16:creationId xmlns:a16="http://schemas.microsoft.com/office/drawing/2014/main" id="{CB8F9C6A-37EA-94E4-A4FC-CDEAA10FBB1E}"/>
              </a:ext>
            </a:extLst>
          </p:cNvPr>
          <p:cNvPicPr>
            <a:picLocks noChangeAspect="1"/>
          </p:cNvPicPr>
          <p:nvPr/>
        </p:nvPicPr>
        <p:blipFill>
          <a:blip r:embed="rId6"/>
          <a:stretch>
            <a:fillRect/>
          </a:stretch>
        </p:blipFill>
        <p:spPr>
          <a:xfrm>
            <a:off x="4988279" y="484048"/>
            <a:ext cx="1974823" cy="591676"/>
          </a:xfrm>
          <a:prstGeom prst="rect">
            <a:avLst/>
          </a:prstGeom>
        </p:spPr>
      </p:pic>
      <p:pic>
        <p:nvPicPr>
          <p:cNvPr id="19" name="Image 85" descr="MCC-inernational-finalV01.png">
            <a:extLst>
              <a:ext uri="{FF2B5EF4-FFF2-40B4-BE49-F238E27FC236}">
                <a16:creationId xmlns:a16="http://schemas.microsoft.com/office/drawing/2014/main" id="{9F84D4F6-A100-7CD8-2271-10E726E4073A}"/>
              </a:ext>
            </a:extLst>
          </p:cNvPr>
          <p:cNvPicPr>
            <a:picLocks noChangeAspect="1"/>
          </p:cNvPicPr>
          <p:nvPr/>
        </p:nvPicPr>
        <p:blipFill>
          <a:blip r:embed="rId7"/>
          <a:stretch>
            <a:fillRect/>
          </a:stretch>
        </p:blipFill>
        <p:spPr>
          <a:xfrm>
            <a:off x="121290" y="161277"/>
            <a:ext cx="1237221" cy="1237221"/>
          </a:xfrm>
          <a:prstGeom prst="rect">
            <a:avLst/>
          </a:prstGeom>
        </p:spPr>
      </p:pic>
      <p:pic>
        <p:nvPicPr>
          <p:cNvPr id="20" name="Picture 19">
            <a:extLst>
              <a:ext uri="{FF2B5EF4-FFF2-40B4-BE49-F238E27FC236}">
                <a16:creationId xmlns:a16="http://schemas.microsoft.com/office/drawing/2014/main" id="{3192639E-FC4B-50E8-4D32-E3FC8746AF12}"/>
              </a:ext>
            </a:extLst>
          </p:cNvPr>
          <p:cNvPicPr>
            <a:picLocks noChangeAspect="1"/>
          </p:cNvPicPr>
          <p:nvPr/>
        </p:nvPicPr>
        <p:blipFill rotWithShape="1">
          <a:blip r:embed="rId8"/>
          <a:srcRect l="57356" t="8989" r="4397" b="5296"/>
          <a:stretch/>
        </p:blipFill>
        <p:spPr>
          <a:xfrm>
            <a:off x="1600561" y="161276"/>
            <a:ext cx="1033817" cy="1237221"/>
          </a:xfrm>
          <a:prstGeom prst="rect">
            <a:avLst/>
          </a:prstGeom>
        </p:spPr>
      </p:pic>
      <p:cxnSp>
        <p:nvCxnSpPr>
          <p:cNvPr id="31" name="Straight Connector 30">
            <a:extLst>
              <a:ext uri="{FF2B5EF4-FFF2-40B4-BE49-F238E27FC236}">
                <a16:creationId xmlns:a16="http://schemas.microsoft.com/office/drawing/2014/main" id="{7051FB02-59EF-01B9-0CF8-25B27F05E917}"/>
              </a:ext>
            </a:extLst>
          </p:cNvPr>
          <p:cNvCxnSpPr>
            <a:cxnSpLocks/>
          </p:cNvCxnSpPr>
          <p:nvPr/>
        </p:nvCxnSpPr>
        <p:spPr>
          <a:xfrm>
            <a:off x="309173" y="3784348"/>
            <a:ext cx="5760000" cy="0"/>
          </a:xfrm>
          <a:prstGeom prst="line">
            <a:avLst/>
          </a:prstGeom>
          <a:ln w="28575" cap="rnd">
            <a:gradFill flip="none" rotWithShape="1">
              <a:gsLst>
                <a:gs pos="0">
                  <a:srgbClr val="FE383F"/>
                </a:gs>
                <a:gs pos="100000">
                  <a:srgbClr val="0F41CB"/>
                </a:gs>
              </a:gsLst>
              <a:lin ang="0" scaled="1"/>
              <a:tileRect/>
            </a:gradFill>
            <a:miter lim="800000"/>
          </a:ln>
          <a:effectLst>
            <a:softEdge rad="12700"/>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F1BC2CD6-4979-2212-D5CB-C53DDFE8C38D}"/>
              </a:ext>
            </a:extLst>
          </p:cNvPr>
          <p:cNvSpPr/>
          <p:nvPr/>
        </p:nvSpPr>
        <p:spPr>
          <a:xfrm>
            <a:off x="119924" y="1804121"/>
            <a:ext cx="6330494" cy="1569660"/>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effectLst>
                  <a:outerShdw blurRad="38100" dist="38100" dir="2700000" algn="tl">
                    <a:srgbClr val="000000">
                      <a:alpha val="43137"/>
                    </a:srgbClr>
                  </a:outerShdw>
                </a:effectLst>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0"/>
                <a:effectLst>
                  <a:outerShdw blurRad="38100" dist="38100" dir="2700000" algn="tl">
                    <a:srgbClr val="000000">
                      <a:alpha val="43137"/>
                    </a:srgbClr>
                  </a:outerShdw>
                </a:effectLst>
              </a:rPr>
              <a:t>for your attention</a:t>
            </a:r>
          </a:p>
        </p:txBody>
      </p:sp>
      <p:sp>
        <p:nvSpPr>
          <p:cNvPr id="3" name="Rectangle 2">
            <a:extLst>
              <a:ext uri="{FF2B5EF4-FFF2-40B4-BE49-F238E27FC236}">
                <a16:creationId xmlns:a16="http://schemas.microsoft.com/office/drawing/2014/main" id="{3513E9D9-08C1-E2B4-A7A4-99C51536121F}"/>
              </a:ext>
            </a:extLst>
          </p:cNvPr>
          <p:cNvSpPr/>
          <p:nvPr/>
        </p:nvSpPr>
        <p:spPr>
          <a:xfrm>
            <a:off x="309173" y="4657233"/>
            <a:ext cx="5760000" cy="1015663"/>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ln w="0"/>
                <a:effectLst>
                  <a:outerShdw blurRad="38100" dist="38100" dir="2700000" algn="tl">
                    <a:srgbClr val="000000">
                      <a:alpha val="43137"/>
                    </a:srgbClr>
                  </a:outerShdw>
                </a:effectLst>
              </a:rPr>
              <a:t>Ph</a:t>
            </a:r>
            <a:r>
              <a:rPr lang="en-US" sz="2200" b="1" kern="1200" cap="none" spc="0" dirty="0">
                <a:ln w="0"/>
                <a:effectLst>
                  <a:outerShdw blurRad="38100" dist="38100" dir="2700000" algn="tl">
                    <a:srgbClr val="000000">
                      <a:alpha val="43137"/>
                    </a:srgbClr>
                  </a:outerShdw>
                </a:effectLst>
                <a:latin typeface="+mn-lt"/>
                <a:ea typeface="+mn-ea"/>
                <a:cs typeface="+mn-cs"/>
              </a:rPr>
              <a:t>.D. in Accelerator Physics – XXXVIII cycle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200" b="1" dirty="0">
              <a:ln w="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i="1" dirty="0">
                <a:ln w="0"/>
                <a:effectLst>
                  <a:outerShdw blurRad="38100" dist="38100" dir="2700000" algn="tl">
                    <a:srgbClr val="000000">
                      <a:alpha val="43137"/>
                    </a:srgbClr>
                  </a:outerShdw>
                </a:effectLst>
              </a:rPr>
              <a:t>24 October 2024</a:t>
            </a:r>
          </a:p>
        </p:txBody>
      </p:sp>
      <p:sp>
        <p:nvSpPr>
          <p:cNvPr id="4" name="Rectangle 3">
            <a:extLst>
              <a:ext uri="{FF2B5EF4-FFF2-40B4-BE49-F238E27FC236}">
                <a16:creationId xmlns:a16="http://schemas.microsoft.com/office/drawing/2014/main" id="{D1AEAD51-2F4E-CE2D-5A5F-3160871D69BD}"/>
              </a:ext>
            </a:extLst>
          </p:cNvPr>
          <p:cNvSpPr/>
          <p:nvPr/>
        </p:nvSpPr>
        <p:spPr>
          <a:xfrm>
            <a:off x="309174" y="4016168"/>
            <a:ext cx="5760000" cy="523220"/>
          </a:xfrm>
          <a:prstGeom prst="rect">
            <a:avLst/>
          </a:prstGeom>
          <a:noFill/>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kern="1200" cap="none" spc="0" dirty="0">
                <a:ln w="0"/>
                <a:effectLst>
                  <a:outerShdw blurRad="38100" dist="38100" dir="2700000" algn="tl">
                    <a:srgbClr val="000000">
                      <a:alpha val="43137"/>
                    </a:srgbClr>
                  </a:outerShdw>
                </a:effectLst>
                <a:latin typeface="+mn-lt"/>
                <a:ea typeface="+mn-ea"/>
                <a:cs typeface="+mn-cs"/>
              </a:rPr>
              <a:t>Daniel Novelli</a:t>
            </a:r>
          </a:p>
        </p:txBody>
      </p:sp>
    </p:spTree>
    <p:extLst>
      <p:ext uri="{BB962C8B-B14F-4D97-AF65-F5344CB8AC3E}">
        <p14:creationId xmlns:p14="http://schemas.microsoft.com/office/powerpoint/2010/main" val="1983817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2</a:t>
            </a:fld>
            <a:endParaRPr lang="en-GB" dirty="0"/>
          </a:p>
        </p:txBody>
      </p:sp>
      <p:sp>
        <p:nvSpPr>
          <p:cNvPr id="3" name="Title 2">
            <a:extLst>
              <a:ext uri="{FF2B5EF4-FFF2-40B4-BE49-F238E27FC236}">
                <a16:creationId xmlns:a16="http://schemas.microsoft.com/office/drawing/2014/main" id="{51B48B70-23D5-F8D5-3176-7719C169969F}"/>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bwMode="auto">
          <a:xfrm>
            <a:off x="250522" y="3538624"/>
            <a:ext cx="4271509" cy="2686606"/>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927560" y="3720171"/>
            <a:ext cx="1736700" cy="338554"/>
          </a:xfrm>
          <a:prstGeom prst="rect">
            <a:avLst/>
          </a:prstGeom>
          <a:noFill/>
        </p:spPr>
        <p:txBody>
          <a:bodyPr wrap="square">
            <a:spAutoFit/>
          </a:bodyPr>
          <a:lstStyle/>
          <a:p>
            <a:r>
              <a:rPr lang="en-GB" sz="800" i="1" dirty="0"/>
              <a:t>J.P. </a:t>
            </a:r>
            <a:r>
              <a:rPr lang="en-GB" sz="800" i="1" dirty="0" err="1"/>
              <a:t>Delahaye</a:t>
            </a:r>
            <a:r>
              <a:rPr lang="en-GB" sz="800" i="1" dirty="0"/>
              <a:t> et al.,  Muon colliders, </a:t>
            </a:r>
          </a:p>
          <a:p>
            <a:r>
              <a:rPr lang="en-GB" sz="800" i="1" dirty="0"/>
              <a:t>arXiv:1901.06150 [</a:t>
            </a:r>
            <a:r>
              <a:rPr lang="en-GB" sz="800" i="1" dirty="0" err="1"/>
              <a:t>physics.acc-ph</a:t>
            </a:r>
            <a:r>
              <a:rPr lang="en-GB" sz="800" i="1" dirty="0"/>
              <a:t>].</a:t>
            </a:r>
            <a:endParaRPr lang="en-GB" sz="100" i="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FEA8D3A-0862-59C5-E5A6-C818FF8B29A8}"/>
              </a:ext>
            </a:extLst>
          </p:cNvPr>
          <p:cNvSpPr txBox="1"/>
          <p:nvPr/>
        </p:nvSpPr>
        <p:spPr>
          <a:xfrm>
            <a:off x="5406636" y="3663976"/>
            <a:ext cx="5330163" cy="1384995"/>
          </a:xfrm>
          <a:prstGeom prst="rect">
            <a:avLst/>
          </a:prstGeom>
          <a:noFill/>
          <a:ln w="12700">
            <a:solidFill>
              <a:srgbClr val="FF383E"/>
            </a:solidFill>
          </a:ln>
        </p:spPr>
        <p:txBody>
          <a:bodyPr wrap="square">
            <a:spAutoFit/>
          </a:bodyPr>
          <a:lstStyle/>
          <a:p>
            <a:pPr algn="ctr"/>
            <a:r>
              <a:rPr lang="en-US" sz="2000" b="1" dirty="0">
                <a:solidFill>
                  <a:srgbClr val="FF0000"/>
                </a:solidFill>
              </a:rPr>
              <a:t>Physics?</a:t>
            </a:r>
          </a:p>
          <a:p>
            <a:pPr algn="ctr"/>
            <a:endParaRPr lang="en-US" sz="1000" b="1" dirty="0"/>
          </a:p>
          <a:p>
            <a:pPr algn="ctr"/>
            <a:r>
              <a:rPr lang="en-US" sz="1800" dirty="0"/>
              <a:t>M</a:t>
            </a:r>
            <a:r>
              <a:rPr lang="en-CH" sz="1800" dirty="0"/>
              <a:t>uon collisions in the range of 1</a:t>
            </a:r>
            <a:r>
              <a:rPr lang="en-US" sz="1800" dirty="0"/>
              <a:t>4</a:t>
            </a:r>
            <a:r>
              <a:rPr lang="en-CH" sz="1800" dirty="0"/>
              <a:t> TeV </a:t>
            </a:r>
            <a:endParaRPr lang="en-US" sz="1800" dirty="0"/>
          </a:p>
          <a:p>
            <a:pPr algn="ctr"/>
            <a:r>
              <a:rPr lang="en-CH" sz="1800" dirty="0"/>
              <a:t>have comparable discovery potential to hadron </a:t>
            </a:r>
            <a:r>
              <a:rPr lang="en-US" sz="1800" dirty="0"/>
              <a:t>(proton) </a:t>
            </a:r>
            <a:r>
              <a:rPr lang="en-CH" sz="1800" dirty="0"/>
              <a:t>collision</a:t>
            </a:r>
            <a:r>
              <a:rPr lang="en-US" sz="1800" dirty="0"/>
              <a:t>s</a:t>
            </a:r>
            <a:r>
              <a:rPr lang="en-CH" sz="1800" dirty="0"/>
              <a:t> in the range of 100 TeV</a:t>
            </a:r>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8303642D-B012-C902-DD9F-AC8891AFDA03}"/>
              </a:ext>
            </a:extLst>
          </p:cNvPr>
          <p:cNvSpPr txBox="1"/>
          <p:nvPr/>
        </p:nvSpPr>
        <p:spPr>
          <a:xfrm>
            <a:off x="5205304" y="5283948"/>
            <a:ext cx="6405804" cy="815608"/>
          </a:xfrm>
          <a:prstGeom prst="rect">
            <a:avLst/>
          </a:prstGeom>
          <a:noFill/>
        </p:spPr>
        <p:txBody>
          <a:bodyPr wrap="square">
            <a:spAutoFit/>
          </a:bodyPr>
          <a:lstStyle/>
          <a:p>
            <a:r>
              <a:rPr lang="en-US" sz="1400" dirty="0"/>
              <a:t>Comparable Feynman amplitudes for the muon and the proton production processes.</a:t>
            </a:r>
          </a:p>
          <a:p>
            <a:endParaRPr lang="en-US" sz="500" dirty="0"/>
          </a:p>
          <a:p>
            <a:r>
              <a:rPr lang="en-US" sz="1400" dirty="0"/>
              <a:t>A factor of ten enhancement of the proton production amplitude squared, </a:t>
            </a:r>
          </a:p>
          <a:p>
            <a:r>
              <a:rPr lang="en-US" sz="1400" dirty="0"/>
              <a:t>possibly due to QCD production, is considered.</a:t>
            </a:r>
            <a:endParaRPr lang="en-GB" sz="1400" dirty="0"/>
          </a:p>
        </p:txBody>
      </p:sp>
      <p:cxnSp>
        <p:nvCxnSpPr>
          <p:cNvPr id="22" name="Straight Connector 21">
            <a:extLst>
              <a:ext uri="{FF2B5EF4-FFF2-40B4-BE49-F238E27FC236}">
                <a16:creationId xmlns:a16="http://schemas.microsoft.com/office/drawing/2014/main" id="{5EFA0FB3-643A-96E1-3990-9E9CBDAD40E8}"/>
              </a:ext>
            </a:extLst>
          </p:cNvPr>
          <p:cNvCxnSpPr>
            <a:cxnSpLocks/>
          </p:cNvCxnSpPr>
          <p:nvPr/>
        </p:nvCxnSpPr>
        <p:spPr>
          <a:xfrm>
            <a:off x="4845304" y="5431239"/>
            <a:ext cx="381548" cy="0"/>
          </a:xfrm>
          <a:prstGeom prst="line">
            <a:avLst/>
          </a:prstGeom>
          <a:ln w="19050" cap="flat" cmpd="sng" algn="ctr">
            <a:solidFill>
              <a:srgbClr val="E19C2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CA86BCF1-4CCF-5E89-00A5-8EF56A3EEFA6}"/>
              </a:ext>
            </a:extLst>
          </p:cNvPr>
          <p:cNvCxnSpPr>
            <a:cxnSpLocks/>
          </p:cNvCxnSpPr>
          <p:nvPr/>
        </p:nvCxnSpPr>
        <p:spPr>
          <a:xfrm>
            <a:off x="4866852" y="5734942"/>
            <a:ext cx="36000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022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3</a:t>
            </a:fld>
            <a:endParaRPr lang="en-GB" dirty="0"/>
          </a:p>
        </p:txBody>
      </p:sp>
      <p:sp>
        <p:nvSpPr>
          <p:cNvPr id="3" name="Title 2">
            <a:extLst>
              <a:ext uri="{FF2B5EF4-FFF2-40B4-BE49-F238E27FC236}">
                <a16:creationId xmlns:a16="http://schemas.microsoft.com/office/drawing/2014/main" id="{51B48B70-23D5-F8D5-3176-7719C169969F}"/>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srcRect/>
          <a:stretch/>
        </p:blipFill>
        <p:spPr bwMode="auto">
          <a:xfrm>
            <a:off x="170784" y="3289346"/>
            <a:ext cx="3865899" cy="3041354"/>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2407579" y="3373509"/>
            <a:ext cx="1555232" cy="338554"/>
          </a:xfrm>
          <a:prstGeom prst="rect">
            <a:avLst/>
          </a:prstGeom>
          <a:noFill/>
        </p:spPr>
        <p:txBody>
          <a:bodyPr wrap="square">
            <a:spAutoFit/>
          </a:bodyPr>
          <a:lstStyle/>
          <a:p>
            <a:r>
              <a:rPr lang="en-GB" sz="800" i="1" dirty="0"/>
              <a:t>K. R. Long </a:t>
            </a:r>
            <a:r>
              <a:rPr lang="en-US" sz="800" i="1" dirty="0">
                <a:latin typeface="Calibri" panose="020F0502020204030204" pitchFamily="34" charset="0"/>
              </a:rPr>
              <a:t>et al, Nature Physics, v.17, p.289, 2021.</a:t>
            </a:r>
            <a:endParaRPr lang="en-US" sz="800" i="1" dirty="0"/>
          </a:p>
        </p:txBody>
      </p:sp>
      <p:sp>
        <p:nvSpPr>
          <p:cNvPr id="10" name="TextBox 9">
            <a:extLst>
              <a:ext uri="{FF2B5EF4-FFF2-40B4-BE49-F238E27FC236}">
                <a16:creationId xmlns:a16="http://schemas.microsoft.com/office/drawing/2014/main" id="{4FEA8D3A-0862-59C5-E5A6-C818FF8B29A8}"/>
              </a:ext>
            </a:extLst>
          </p:cNvPr>
          <p:cNvSpPr txBox="1"/>
          <p:nvPr/>
        </p:nvSpPr>
        <p:spPr>
          <a:xfrm>
            <a:off x="4166741" y="3900450"/>
            <a:ext cx="4408362" cy="1384995"/>
          </a:xfrm>
          <a:prstGeom prst="rect">
            <a:avLst/>
          </a:prstGeom>
          <a:noFill/>
          <a:ln w="12700">
            <a:solidFill>
              <a:srgbClr val="FF383E"/>
            </a:solidFill>
          </a:ln>
        </p:spPr>
        <p:txBody>
          <a:bodyPr wrap="square">
            <a:spAutoFit/>
          </a:bodyPr>
          <a:lstStyle/>
          <a:p>
            <a:pPr algn="ctr"/>
            <a:r>
              <a:rPr lang="en-US" sz="2000" b="1" dirty="0">
                <a:solidFill>
                  <a:srgbClr val="FF0000"/>
                </a:solidFill>
              </a:rPr>
              <a:t>Sustainability?</a:t>
            </a:r>
          </a:p>
          <a:p>
            <a:pPr algn="ctr"/>
            <a:endParaRPr lang="en-US" sz="1000" b="1" dirty="0"/>
          </a:p>
          <a:p>
            <a:pPr algn="ctr"/>
            <a:r>
              <a:rPr lang="en-US" sz="1800" dirty="0"/>
              <a:t>A 10 TeV muon collider </a:t>
            </a:r>
          </a:p>
          <a:p>
            <a:pPr algn="ctr"/>
            <a:r>
              <a:rPr lang="en-US" sz="1800" dirty="0"/>
              <a:t>can provide the highest integrated luminosity </a:t>
            </a:r>
          </a:p>
          <a:p>
            <a:pPr algn="ctr"/>
            <a:r>
              <a:rPr lang="en-US" sz="1800" dirty="0"/>
              <a:t>per unit of energy consumption.</a:t>
            </a:r>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pic>
        <p:nvPicPr>
          <p:cNvPr id="9" name="Picture 8" descr="A group of circles with different colors&#10;&#10;Description automatically generated">
            <a:extLst>
              <a:ext uri="{FF2B5EF4-FFF2-40B4-BE49-F238E27FC236}">
                <a16:creationId xmlns:a16="http://schemas.microsoft.com/office/drawing/2014/main" id="{841489A6-1C02-F3D0-1053-EF40BAD13DF6}"/>
              </a:ext>
            </a:extLst>
          </p:cNvPr>
          <p:cNvPicPr>
            <a:picLocks noChangeAspect="1"/>
          </p:cNvPicPr>
          <p:nvPr/>
        </p:nvPicPr>
        <p:blipFill>
          <a:blip r:embed="rId5"/>
          <a:stretch>
            <a:fillRect/>
          </a:stretch>
        </p:blipFill>
        <p:spPr>
          <a:xfrm>
            <a:off x="8875890" y="3813054"/>
            <a:ext cx="3080616" cy="2242221"/>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923A9528-4F73-D623-7472-19FFB503348E}"/>
              </a:ext>
            </a:extLst>
          </p:cNvPr>
          <p:cNvSpPr txBox="1"/>
          <p:nvPr/>
        </p:nvSpPr>
        <p:spPr>
          <a:xfrm>
            <a:off x="8829844" y="3498385"/>
            <a:ext cx="2254794" cy="307777"/>
          </a:xfrm>
          <a:prstGeom prst="rect">
            <a:avLst/>
          </a:prstGeom>
          <a:noFill/>
        </p:spPr>
        <p:txBody>
          <a:bodyPr wrap="square">
            <a:spAutoFit/>
          </a:bodyPr>
          <a:lstStyle/>
          <a:p>
            <a:r>
              <a:rPr lang="en-GB" sz="1400" u="sng" dirty="0">
                <a:solidFill>
                  <a:schemeClr val="tx1">
                    <a:lumMod val="75000"/>
                    <a:lumOff val="25000"/>
                  </a:schemeClr>
                </a:solidFill>
                <a:latin typeface="Times New Roman" panose="02020603050405020304" pitchFamily="18" charset="0"/>
                <a:cs typeface="Times New Roman" panose="02020603050405020304" pitchFamily="18" charset="0"/>
              </a:rPr>
              <a:t>Collider size comparison</a:t>
            </a:r>
          </a:p>
        </p:txBody>
      </p:sp>
      <p:sp>
        <p:nvSpPr>
          <p:cNvPr id="13" name="TextBox 13">
            <a:extLst>
              <a:ext uri="{FF2B5EF4-FFF2-40B4-BE49-F238E27FC236}">
                <a16:creationId xmlns:a16="http://schemas.microsoft.com/office/drawing/2014/main" id="{F4EFED48-B858-AB40-18C1-B39F2436117A}"/>
              </a:ext>
            </a:extLst>
          </p:cNvPr>
          <p:cNvSpPr txBox="1"/>
          <p:nvPr/>
        </p:nvSpPr>
        <p:spPr>
          <a:xfrm>
            <a:off x="10554266" y="3814195"/>
            <a:ext cx="1447216" cy="338554"/>
          </a:xfrm>
          <a:prstGeom prst="rect">
            <a:avLst/>
          </a:prstGeom>
          <a:noFill/>
        </p:spPr>
        <p:txBody>
          <a:bodyPr wrap="square">
            <a:spAutoFit/>
          </a:bodyPr>
          <a:lstStyle/>
          <a:p>
            <a:r>
              <a:rPr lang="en-US" sz="800" i="1" dirty="0"/>
              <a:t>D. Schulte, The muon collider, IPAC2022, </a:t>
            </a:r>
            <a:r>
              <a:rPr lang="en-GB" sz="800" i="1" dirty="0"/>
              <a:t>Bangkok, Thailand</a:t>
            </a:r>
            <a:r>
              <a:rPr lang="en-US" sz="800" i="1" dirty="0"/>
              <a:t>.</a:t>
            </a:r>
          </a:p>
        </p:txBody>
      </p:sp>
    </p:spTree>
    <p:extLst>
      <p:ext uri="{BB962C8B-B14F-4D97-AF65-F5344CB8AC3E}">
        <p14:creationId xmlns:p14="http://schemas.microsoft.com/office/powerpoint/2010/main" val="389465048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E9C079-3553-A1B7-510C-A7F6BBCDF849}"/>
              </a:ext>
            </a:extLst>
          </p:cNvPr>
          <p:cNvSpPr>
            <a:spLocks noGrp="1"/>
          </p:cNvSpPr>
          <p:nvPr>
            <p:ph type="sldNum" sz="quarter" idx="4"/>
          </p:nvPr>
        </p:nvSpPr>
        <p:spPr/>
        <p:txBody>
          <a:bodyPr/>
          <a:lstStyle/>
          <a:p>
            <a:fld id="{A16AB2F8-5338-F742-A59E-35F5B82165E6}" type="slidenum">
              <a:rPr lang="en-GB" smtClean="0"/>
              <a:pPr/>
              <a:t>4</a:t>
            </a:fld>
            <a:endParaRPr lang="en-GB" dirty="0"/>
          </a:p>
        </p:txBody>
      </p:sp>
      <p:sp>
        <p:nvSpPr>
          <p:cNvPr id="3" name="Title 2">
            <a:extLst>
              <a:ext uri="{FF2B5EF4-FFF2-40B4-BE49-F238E27FC236}">
                <a16:creationId xmlns:a16="http://schemas.microsoft.com/office/drawing/2014/main" id="{51B48B70-23D5-F8D5-3176-7719C169969F}"/>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Why a Muon Collider?</a:t>
            </a:r>
            <a:endParaRPr lang="en-GB"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endParaRPr>
          </a:p>
        </p:txBody>
      </p:sp>
      <p:sp>
        <p:nvSpPr>
          <p:cNvPr id="31" name="CasellaDiTesto 12">
            <a:extLst>
              <a:ext uri="{FF2B5EF4-FFF2-40B4-BE49-F238E27FC236}">
                <a16:creationId xmlns:a16="http://schemas.microsoft.com/office/drawing/2014/main" id="{5EA7EB8F-6CFD-CC41-5C87-B7D35C9ADA3C}"/>
              </a:ext>
            </a:extLst>
          </p:cNvPr>
          <p:cNvSpPr txBox="1"/>
          <p:nvPr/>
        </p:nvSpPr>
        <p:spPr>
          <a:xfrm>
            <a:off x="364329" y="1266665"/>
            <a:ext cx="11618483" cy="646331"/>
          </a:xfrm>
          <a:prstGeom prst="rect">
            <a:avLst/>
          </a:prstGeom>
          <a:noFill/>
        </p:spPr>
        <p:txBody>
          <a:bodyPr wrap="square" rtlCol="0">
            <a:spAutoFit/>
          </a:bodyPr>
          <a:lstStyle/>
          <a:p>
            <a:r>
              <a:rPr lang="en-GB" dirty="0"/>
              <a:t>IMCC (Internation Muon Collider Collaboration) aims at studying the feasibility of a 10 km, 10 </a:t>
            </a:r>
            <a:r>
              <a:rPr lang="en-GB" dirty="0" err="1"/>
              <a:t>TeV</a:t>
            </a:r>
            <a:r>
              <a:rPr lang="en-GB" dirty="0"/>
              <a:t> </a:t>
            </a:r>
            <a:r>
              <a:rPr lang="en-GB" dirty="0" err="1"/>
              <a:t>center</a:t>
            </a:r>
            <a:r>
              <a:rPr lang="en-GB" dirty="0"/>
              <a:t> of mass energy </a:t>
            </a:r>
            <a:r>
              <a:rPr lang="en-GB" b="1" dirty="0">
                <a:solidFill>
                  <a:srgbClr val="E63341"/>
                </a:solidFill>
              </a:rPr>
              <a:t>Muon Collider</a:t>
            </a:r>
            <a:r>
              <a:rPr lang="en-GB" dirty="0"/>
              <a:t>, as indicated by the European Strategy for Particle Physics.</a:t>
            </a:r>
          </a:p>
        </p:txBody>
      </p:sp>
      <p:sp>
        <p:nvSpPr>
          <p:cNvPr id="34" name="CasellaDiTesto 23">
            <a:extLst>
              <a:ext uri="{FF2B5EF4-FFF2-40B4-BE49-F238E27FC236}">
                <a16:creationId xmlns:a16="http://schemas.microsoft.com/office/drawing/2014/main" id="{6AE6D356-516F-408F-E8B4-E6A66F44ADB1}"/>
              </a:ext>
            </a:extLst>
          </p:cNvPr>
          <p:cNvSpPr txBox="1"/>
          <p:nvPr/>
        </p:nvSpPr>
        <p:spPr>
          <a:xfrm>
            <a:off x="4006256" y="2782669"/>
            <a:ext cx="8262492" cy="646331"/>
          </a:xfrm>
          <a:prstGeom prst="rect">
            <a:avLst/>
          </a:prstGeom>
          <a:noFill/>
        </p:spPr>
        <p:txBody>
          <a:bodyPr wrap="square">
            <a:spAutoFit/>
          </a:bodyPr>
          <a:lstStyle/>
          <a:p>
            <a:pPr marL="285750" indent="-285750">
              <a:buFont typeface="Courier New" panose="02070309020205020404" pitchFamily="49" charset="0"/>
              <a:buChar char="o"/>
            </a:pPr>
            <a:r>
              <a:rPr lang="en-GB" dirty="0"/>
              <a:t>must be produced, accelerated and collided ASAP</a:t>
            </a:r>
          </a:p>
          <a:p>
            <a:pPr marL="285750" indent="-285750">
              <a:buFont typeface="Courier New" panose="02070309020205020404" pitchFamily="49" charset="0"/>
              <a:buChar char="o"/>
            </a:pPr>
            <a:r>
              <a:rPr lang="en-GB" dirty="0"/>
              <a:t>decay products must be shielded to avoid damage to the machine or radiation</a:t>
            </a:r>
          </a:p>
        </p:txBody>
      </p:sp>
      <p:pic>
        <p:nvPicPr>
          <p:cNvPr id="7" name="Picture 6">
            <a:extLst>
              <a:ext uri="{FF2B5EF4-FFF2-40B4-BE49-F238E27FC236}">
                <a16:creationId xmlns:a16="http://schemas.microsoft.com/office/drawing/2014/main" id="{0A95344A-F137-B613-AD8A-9DAF4BDFE50A}"/>
              </a:ext>
            </a:extLst>
          </p:cNvPr>
          <p:cNvPicPr>
            <a:picLocks noChangeAspect="1"/>
          </p:cNvPicPr>
          <p:nvPr/>
        </p:nvPicPr>
        <p:blipFill>
          <a:blip r:embed="rId3"/>
          <a:srcRect/>
          <a:stretch/>
        </p:blipFill>
        <p:spPr bwMode="auto">
          <a:xfrm>
            <a:off x="145106" y="3283077"/>
            <a:ext cx="3540914" cy="3051778"/>
          </a:xfrm>
          <a:prstGeom prst="rect">
            <a:avLst/>
          </a:prstGeom>
        </p:spPr>
      </p:pic>
      <p:sp>
        <p:nvSpPr>
          <p:cNvPr id="8" name="TextBox 13">
            <a:extLst>
              <a:ext uri="{FF2B5EF4-FFF2-40B4-BE49-F238E27FC236}">
                <a16:creationId xmlns:a16="http://schemas.microsoft.com/office/drawing/2014/main" id="{B33F5420-9BB1-7311-5CAF-C773760BC584}"/>
              </a:ext>
            </a:extLst>
          </p:cNvPr>
          <p:cNvSpPr txBox="1"/>
          <p:nvPr/>
        </p:nvSpPr>
        <p:spPr>
          <a:xfrm>
            <a:off x="3017412" y="5983144"/>
            <a:ext cx="1245403" cy="338554"/>
          </a:xfrm>
          <a:prstGeom prst="rect">
            <a:avLst/>
          </a:prstGeom>
          <a:noFill/>
        </p:spPr>
        <p:txBody>
          <a:bodyPr wrap="square">
            <a:spAutoFit/>
          </a:bodyPr>
          <a:lstStyle/>
          <a:p>
            <a:r>
              <a:rPr lang="en-US" sz="800" i="1" dirty="0"/>
              <a:t>D. </a:t>
            </a:r>
            <a:r>
              <a:rPr lang="en-US" sz="800" i="1" dirty="0" err="1"/>
              <a:t>Neuffer</a:t>
            </a:r>
            <a:r>
              <a:rPr lang="en-US" sz="800" i="1" dirty="0"/>
              <a:t> and V. </a:t>
            </a:r>
            <a:r>
              <a:rPr lang="en-US" sz="800" i="1" dirty="0" err="1"/>
              <a:t>Shiltsev</a:t>
            </a:r>
            <a:r>
              <a:rPr lang="en-US" sz="800" i="1" dirty="0"/>
              <a:t> 2018 JINST 13 T10003</a:t>
            </a:r>
          </a:p>
        </p:txBody>
      </p:sp>
      <p:sp>
        <p:nvSpPr>
          <p:cNvPr id="10" name="TextBox 9">
            <a:extLst>
              <a:ext uri="{FF2B5EF4-FFF2-40B4-BE49-F238E27FC236}">
                <a16:creationId xmlns:a16="http://schemas.microsoft.com/office/drawing/2014/main" id="{4FEA8D3A-0862-59C5-E5A6-C818FF8B29A8}"/>
              </a:ext>
            </a:extLst>
          </p:cNvPr>
          <p:cNvSpPr txBox="1"/>
          <p:nvPr/>
        </p:nvSpPr>
        <p:spPr>
          <a:xfrm>
            <a:off x="4006256" y="3929342"/>
            <a:ext cx="4499726" cy="1785104"/>
          </a:xfrm>
          <a:prstGeom prst="rect">
            <a:avLst/>
          </a:prstGeom>
          <a:noFill/>
          <a:ln w="12700">
            <a:solidFill>
              <a:srgbClr val="FF383E"/>
            </a:solidFill>
          </a:ln>
        </p:spPr>
        <p:txBody>
          <a:bodyPr wrap="square">
            <a:spAutoFit/>
          </a:bodyPr>
          <a:lstStyle/>
          <a:p>
            <a:pPr algn="ctr"/>
            <a:r>
              <a:rPr lang="en-US" sz="2000" b="1" dirty="0">
                <a:solidFill>
                  <a:srgbClr val="FF0000"/>
                </a:solidFill>
              </a:rPr>
              <a:t>Affordability?</a:t>
            </a:r>
          </a:p>
          <a:p>
            <a:pPr algn="ctr"/>
            <a:endParaRPr lang="en-US" sz="1000" b="1" dirty="0"/>
          </a:p>
          <a:p>
            <a:pPr algn="ctr"/>
            <a:r>
              <a:rPr lang="en-US" dirty="0"/>
              <a:t>Its size is competitive because it is compact.</a:t>
            </a:r>
          </a:p>
          <a:p>
            <a:pPr algn="ctr"/>
            <a:endParaRPr lang="en-US" sz="800" dirty="0"/>
          </a:p>
          <a:p>
            <a:pPr algn="ctr"/>
            <a:r>
              <a:rPr lang="en-US" sz="1800" dirty="0"/>
              <a:t>A 10 TeV muon collider making use of the LHC infrastructure could be the most cost-effective energy frontier collider</a:t>
            </a:r>
            <a:endParaRPr lang="en-CH" sz="1800" dirty="0"/>
          </a:p>
        </p:txBody>
      </p:sp>
      <mc:AlternateContent xmlns:mc="http://schemas.openxmlformats.org/markup-compatibility/2006" xmlns:a14="http://schemas.microsoft.com/office/drawing/2010/main">
        <mc:Choice Requires="a14">
          <p:sp>
            <p:nvSpPr>
              <p:cNvPr id="4" name="CasellaDiTesto 11">
                <a:extLst>
                  <a:ext uri="{FF2B5EF4-FFF2-40B4-BE49-F238E27FC236}">
                    <a16:creationId xmlns:a16="http://schemas.microsoft.com/office/drawing/2014/main" id="{6C6E144A-082B-95B8-FB02-15075894D2E1}"/>
                  </a:ext>
                </a:extLst>
              </p:cNvPr>
              <p:cNvSpPr txBox="1"/>
              <p:nvPr/>
            </p:nvSpPr>
            <p:spPr>
              <a:xfrm>
                <a:off x="364329" y="1884039"/>
                <a:ext cx="11807753" cy="1399037"/>
              </a:xfrm>
              <a:prstGeom prst="rect">
                <a:avLst/>
              </a:prstGeom>
              <a:noFill/>
            </p:spPr>
            <p:txBody>
              <a:bodyPr wrap="square" rtlCol="0">
                <a:spAutoFit/>
              </a:bodyPr>
              <a:lstStyle/>
              <a:p>
                <a:r>
                  <a:rPr lang="en-GB" dirty="0"/>
                  <a:t>The Muon Collider is a very promising post-LHC high physics facility:</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oMath>
                </a14:m>
                <a:r>
                  <a:rPr lang="en-GB" dirty="0"/>
                  <a:t> 200 times heavier than electron (</a:t>
                </a:r>
                <a:r>
                  <a:rPr lang="en-GB" sz="800" dirty="0"/>
                  <a:t> </a:t>
                </a:r>
                <a:r>
                  <a:rPr lang="en-GB" dirty="0"/>
                  <a:t>m</a:t>
                </a:r>
                <a14:m>
                  <m:oMath xmlns:m="http://schemas.openxmlformats.org/officeDocument/2006/math">
                    <m:r>
                      <a:rPr lang="en-GB" i="1" baseline="-25000">
                        <a:latin typeface="Cambria Math" panose="02040503050406030204" pitchFamily="18" charset="0"/>
                        <a:ea typeface="Cambria Math" panose="02040503050406030204" pitchFamily="18" charset="0"/>
                      </a:rPr>
                      <m:t>𝜇</m:t>
                    </m:r>
                    <m:r>
                      <a:rPr lang="en-GB" i="1">
                        <a:latin typeface="Cambria Math" panose="02040503050406030204" pitchFamily="18" charset="0"/>
                        <a:ea typeface="Cambria Math" panose="02040503050406030204" pitchFamily="18" charset="0"/>
                      </a:rPr>
                      <m:t> </m:t>
                    </m:r>
                  </m:oMath>
                </a14:m>
                <a:r>
                  <a:rPr lang="en-GB" dirty="0"/>
                  <a:t>=105.7 </a:t>
                </a:r>
                <a:r>
                  <a:rPr lang="it-IT" dirty="0"/>
                  <a:t>MeV/c</a:t>
                </a:r>
                <a:r>
                  <a:rPr lang="it-IT" baseline="30000" dirty="0"/>
                  <a:t>2 </a:t>
                </a:r>
                <a:r>
                  <a:rPr lang="en-GB" dirty="0"/>
                  <a:t>,m</a:t>
                </a:r>
                <a:r>
                  <a:rPr lang="en-GB" baseline="-25000" dirty="0"/>
                  <a:t>e</a:t>
                </a:r>
                <a:r>
                  <a:rPr lang="en-GB" dirty="0"/>
                  <a:t>=0.511 </a:t>
                </a:r>
                <a:r>
                  <a:rPr lang="it-IT" dirty="0"/>
                  <a:t>MeV/c</a:t>
                </a:r>
                <a:r>
                  <a:rPr lang="it-IT" baseline="30000" dirty="0"/>
                  <a:t>2 </a:t>
                </a:r>
                <a:r>
                  <a:rPr lang="en-GB" dirty="0"/>
                  <a:t>) → 10</a:t>
                </a:r>
                <a:r>
                  <a:rPr lang="en-GB" baseline="30000" dirty="0"/>
                  <a:t>9</a:t>
                </a:r>
                <a:r>
                  <a:rPr lang="en-GB" dirty="0"/>
                  <a:t> times less radiation loss. </a:t>
                </a:r>
              </a:p>
              <a:p>
                <a:pPr marL="742950" lvl="1" indent="-285750">
                  <a:buFont typeface="Wingdings" pitchFamily="2" charset="2"/>
                  <a:buChar char="Ø"/>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oMath>
                </a14:m>
                <a:r>
                  <a:rPr lang="en-GB" dirty="0"/>
                  <a:t>elementary particle: all COM energy available for the collision, contrary to hadron machines.</a:t>
                </a:r>
              </a:p>
              <a:p>
                <a:pPr>
                  <a:lnSpc>
                    <a:spcPct val="200000"/>
                  </a:lnSpc>
                </a:pPr>
                <a:r>
                  <a:rPr lang="en-GB" b="1" dirty="0"/>
                  <a:t>BUT</a:t>
                </a:r>
                <a:r>
                  <a:rPr lang="en-GB" dirty="0"/>
                  <a:t>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d</m:t>
                    </m:r>
                  </m:oMath>
                </a14:m>
                <a:r>
                  <a:rPr lang="en-GB" dirty="0"/>
                  <a:t>ecays in 2.2 </a:t>
                </a: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𝑠</m:t>
                    </m:r>
                    <m:r>
                      <a:rPr lang="en-US" b="0" i="1" smtClean="0">
                        <a:latin typeface="Cambria Math" panose="02040503050406030204" pitchFamily="18" charset="0"/>
                        <a:ea typeface="Cambria Math" panose="02040503050406030204" pitchFamily="18" charset="0"/>
                      </a:rPr>
                      <m:t> </m:t>
                    </m:r>
                  </m:oMath>
                </a14:m>
                <a:r>
                  <a:rPr lang="en-GB" dirty="0"/>
                  <a:t>in rest frame:</a:t>
                </a:r>
              </a:p>
            </p:txBody>
          </p:sp>
        </mc:Choice>
        <mc:Fallback xmlns="">
          <p:sp>
            <p:nvSpPr>
              <p:cNvPr id="4" name="CasellaDiTesto 11">
                <a:extLst>
                  <a:ext uri="{FF2B5EF4-FFF2-40B4-BE49-F238E27FC236}">
                    <a16:creationId xmlns:a16="http://schemas.microsoft.com/office/drawing/2014/main" id="{6C6E144A-082B-95B8-FB02-15075894D2E1}"/>
                  </a:ext>
                </a:extLst>
              </p:cNvPr>
              <p:cNvSpPr txBox="1">
                <a:spLocks noRot="1" noChangeAspect="1" noMove="1" noResize="1" noEditPoints="1" noAdjustHandles="1" noChangeArrowheads="1" noChangeShapeType="1" noTextEdit="1"/>
              </p:cNvSpPr>
              <p:nvPr/>
            </p:nvSpPr>
            <p:spPr>
              <a:xfrm>
                <a:off x="364329" y="1884039"/>
                <a:ext cx="11807753" cy="1399037"/>
              </a:xfrm>
              <a:prstGeom prst="rect">
                <a:avLst/>
              </a:prstGeom>
              <a:blipFill>
                <a:blip r:embed="rId4"/>
                <a:stretch>
                  <a:fillRect l="-465" t="-2174" b="-6087"/>
                </a:stretch>
              </a:blipFill>
            </p:spPr>
            <p:txBody>
              <a:bodyPr/>
              <a:lstStyle/>
              <a:p>
                <a:r>
                  <a:rPr lang="en-GB">
                    <a:noFill/>
                  </a:rPr>
                  <a:t> </a:t>
                </a:r>
              </a:p>
            </p:txBody>
          </p:sp>
        </mc:Fallback>
      </mc:AlternateContent>
      <p:pic>
        <p:nvPicPr>
          <p:cNvPr id="5" name="Picture 4" descr="A group of circles with different colors&#10;&#10;Description automatically generated">
            <a:extLst>
              <a:ext uri="{FF2B5EF4-FFF2-40B4-BE49-F238E27FC236}">
                <a16:creationId xmlns:a16="http://schemas.microsoft.com/office/drawing/2014/main" id="{BE207537-21EA-54F1-D4E3-75EFC42CC135}"/>
              </a:ext>
            </a:extLst>
          </p:cNvPr>
          <p:cNvPicPr>
            <a:picLocks noChangeAspect="1"/>
          </p:cNvPicPr>
          <p:nvPr/>
        </p:nvPicPr>
        <p:blipFill>
          <a:blip r:embed="rId5"/>
          <a:stretch>
            <a:fillRect/>
          </a:stretch>
        </p:blipFill>
        <p:spPr>
          <a:xfrm>
            <a:off x="8875890" y="3813054"/>
            <a:ext cx="3080616" cy="224222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299801A1-8718-31CD-2090-37423E0ACFAD}"/>
              </a:ext>
            </a:extLst>
          </p:cNvPr>
          <p:cNvSpPr txBox="1"/>
          <p:nvPr/>
        </p:nvSpPr>
        <p:spPr>
          <a:xfrm>
            <a:off x="8829844" y="3498385"/>
            <a:ext cx="2254794" cy="307777"/>
          </a:xfrm>
          <a:prstGeom prst="rect">
            <a:avLst/>
          </a:prstGeom>
          <a:noFill/>
        </p:spPr>
        <p:txBody>
          <a:bodyPr wrap="square">
            <a:spAutoFit/>
          </a:bodyPr>
          <a:lstStyle/>
          <a:p>
            <a:r>
              <a:rPr lang="en-GB" sz="1400" u="sng" dirty="0">
                <a:solidFill>
                  <a:schemeClr val="tx1">
                    <a:lumMod val="75000"/>
                    <a:lumOff val="25000"/>
                  </a:schemeClr>
                </a:solidFill>
                <a:latin typeface="Times New Roman" panose="02020603050405020304" pitchFamily="18" charset="0"/>
                <a:cs typeface="Times New Roman" panose="02020603050405020304" pitchFamily="18" charset="0"/>
              </a:rPr>
              <a:t>Collider size comparison</a:t>
            </a:r>
          </a:p>
        </p:txBody>
      </p:sp>
      <p:sp>
        <p:nvSpPr>
          <p:cNvPr id="9" name="TextBox 13">
            <a:extLst>
              <a:ext uri="{FF2B5EF4-FFF2-40B4-BE49-F238E27FC236}">
                <a16:creationId xmlns:a16="http://schemas.microsoft.com/office/drawing/2014/main" id="{19FF0A6B-011B-76C6-DA00-58F152D43CDC}"/>
              </a:ext>
            </a:extLst>
          </p:cNvPr>
          <p:cNvSpPr txBox="1"/>
          <p:nvPr/>
        </p:nvSpPr>
        <p:spPr>
          <a:xfrm>
            <a:off x="10554266" y="3814195"/>
            <a:ext cx="1447216" cy="338554"/>
          </a:xfrm>
          <a:prstGeom prst="rect">
            <a:avLst/>
          </a:prstGeom>
          <a:noFill/>
        </p:spPr>
        <p:txBody>
          <a:bodyPr wrap="square">
            <a:spAutoFit/>
          </a:bodyPr>
          <a:lstStyle/>
          <a:p>
            <a:r>
              <a:rPr lang="en-US" sz="800" i="1" dirty="0"/>
              <a:t>D. Schulte, The muon collider, IPAC2022, </a:t>
            </a:r>
            <a:r>
              <a:rPr lang="en-GB" sz="800" i="1" dirty="0"/>
              <a:t>Bangkok, Thailand</a:t>
            </a:r>
            <a:r>
              <a:rPr lang="en-US" sz="800" i="1" dirty="0"/>
              <a:t>.</a:t>
            </a:r>
          </a:p>
        </p:txBody>
      </p:sp>
    </p:spTree>
    <p:extLst>
      <p:ext uri="{BB962C8B-B14F-4D97-AF65-F5344CB8AC3E}">
        <p14:creationId xmlns:p14="http://schemas.microsoft.com/office/powerpoint/2010/main" val="22938950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2CD6A3-73FD-DD43-8D78-BE0FE5636A2B}"/>
              </a:ext>
            </a:extLst>
          </p:cNvPr>
          <p:cNvSpPr>
            <a:spLocks noGrp="1"/>
          </p:cNvSpPr>
          <p:nvPr>
            <p:ph type="sldNum" sz="quarter" idx="4"/>
          </p:nvPr>
        </p:nvSpPr>
        <p:spPr/>
        <p:txBody>
          <a:bodyPr/>
          <a:lstStyle/>
          <a:p>
            <a:fld id="{A16AB2F8-5338-F742-A59E-35F5B82165E6}" type="slidenum">
              <a:rPr lang="en-GB" smtClean="0"/>
              <a:pPr/>
              <a:t>5</a:t>
            </a:fld>
            <a:endParaRPr lang="en-GB" dirty="0"/>
          </a:p>
        </p:txBody>
      </p:sp>
      <p:sp>
        <p:nvSpPr>
          <p:cNvPr id="3" name="Title 2">
            <a:extLst>
              <a:ext uri="{FF2B5EF4-FFF2-40B4-BE49-F238E27FC236}">
                <a16:creationId xmlns:a16="http://schemas.microsoft.com/office/drawing/2014/main" id="{1605F880-CED4-6A39-3C42-C717A549DF3D}"/>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The Muon Collider Complex</a:t>
            </a:r>
            <a:endParaRPr lang="en-GB" dirty="0"/>
          </a:p>
        </p:txBody>
      </p:sp>
      <p:pic>
        <p:nvPicPr>
          <p:cNvPr id="20" name="Picture 2" descr="Fig. 1">
            <a:extLst>
              <a:ext uri="{FF2B5EF4-FFF2-40B4-BE49-F238E27FC236}">
                <a16:creationId xmlns:a16="http://schemas.microsoft.com/office/drawing/2014/main" id="{18163B54-874B-4C0F-89B7-3D39C75A3CF2}"/>
              </a:ext>
            </a:extLst>
          </p:cNvPr>
          <p:cNvPicPr>
            <a:picLocks noChangeAspect="1" noChangeArrowheads="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a:stretch>
            <a:fillRect/>
          </a:stretch>
        </p:blipFill>
        <p:spPr bwMode="auto">
          <a:xfrm>
            <a:off x="5263315" y="2903126"/>
            <a:ext cx="6763425" cy="3210280"/>
          </a:xfrm>
          <a:prstGeom prst="rect">
            <a:avLst/>
          </a:prstGeom>
          <a:noFill/>
          <a:extLst>
            <a:ext uri="{909E8E84-426E-40DD-AFC4-6F175D3DCCD1}">
              <a14:hiddenFill xmlns:a14="http://schemas.microsoft.com/office/drawing/2010/main">
                <a:solidFill>
                  <a:srgbClr val="FFFFFF"/>
                </a:solidFill>
              </a14:hiddenFill>
            </a:ext>
          </a:extLst>
        </p:spPr>
      </p:pic>
      <p:pic>
        <p:nvPicPr>
          <p:cNvPr id="21" name="Immagine 8" descr="Immagine che contiene testo, schermata, diagramma, cerchio&#10;&#10;Descrizione generata automaticamente">
            <a:extLst>
              <a:ext uri="{FF2B5EF4-FFF2-40B4-BE49-F238E27FC236}">
                <a16:creationId xmlns:a16="http://schemas.microsoft.com/office/drawing/2014/main" id="{5F83C1FC-2092-7F1B-5CC6-F0979EF8F72F}"/>
              </a:ext>
            </a:extLst>
          </p:cNvPr>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5265957" y="2905578"/>
            <a:ext cx="6756021" cy="3210106"/>
          </a:xfrm>
          <a:prstGeom prst="rect">
            <a:avLst/>
          </a:prstGeom>
        </p:spPr>
      </p:pic>
      <p:pic>
        <p:nvPicPr>
          <p:cNvPr id="22" name="Immagine 27" descr="Immagine che contiene testo, cerchio, Carattere, schermata&#10;&#10;Descrizione generata automaticamente">
            <a:extLst>
              <a:ext uri="{FF2B5EF4-FFF2-40B4-BE49-F238E27FC236}">
                <a16:creationId xmlns:a16="http://schemas.microsoft.com/office/drawing/2014/main" id="{66B1DE2F-9570-2B18-6CE8-939E760EFD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0561" y="3215822"/>
            <a:ext cx="2355841" cy="2527550"/>
          </a:xfrm>
          <a:prstGeom prst="rect">
            <a:avLst/>
          </a:prstGeom>
        </p:spPr>
      </p:pic>
      <p:sp>
        <p:nvSpPr>
          <p:cNvPr id="23" name="CasellaDiTesto 9">
            <a:extLst>
              <a:ext uri="{FF2B5EF4-FFF2-40B4-BE49-F238E27FC236}">
                <a16:creationId xmlns:a16="http://schemas.microsoft.com/office/drawing/2014/main" id="{927BFD92-6276-45CE-DBB4-8458AD3F8A47}"/>
              </a:ext>
            </a:extLst>
          </p:cNvPr>
          <p:cNvSpPr txBox="1"/>
          <p:nvPr/>
        </p:nvSpPr>
        <p:spPr>
          <a:xfrm>
            <a:off x="197509" y="1173183"/>
            <a:ext cx="6094948" cy="400110"/>
          </a:xfrm>
          <a:prstGeom prst="rect">
            <a:avLst/>
          </a:prstGeom>
          <a:noFill/>
        </p:spPr>
        <p:txBody>
          <a:bodyPr wrap="square">
            <a:spAutoFit/>
          </a:bodyPr>
          <a:lstStyle/>
          <a:p>
            <a:r>
              <a:rPr lang="en-US" sz="2000" dirty="0">
                <a:solidFill>
                  <a:srgbClr val="1744C3"/>
                </a:solidFill>
                <a:latin typeface="Calibri" panose="020F0502020204030204" pitchFamily="34" charset="0"/>
                <a:ea typeface="Calibri" panose="020F0502020204030204" pitchFamily="34" charset="0"/>
                <a:cs typeface="Calibri" panose="020F0502020204030204" pitchFamily="34" charset="0"/>
              </a:rPr>
              <a:t>Main stages of a muon collider complex</a:t>
            </a:r>
            <a:endParaRPr lang="it-IT" sz="2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p:txBody>
      </p:sp>
      <p:pic>
        <p:nvPicPr>
          <p:cNvPr id="24" name="Picture 6" descr="p4.tiff">
            <a:extLst>
              <a:ext uri="{FF2B5EF4-FFF2-40B4-BE49-F238E27FC236}">
                <a16:creationId xmlns:a16="http://schemas.microsoft.com/office/drawing/2014/main" id="{4B087A8E-D2D9-EB8C-02F7-DEAAA497F695}"/>
              </a:ext>
            </a:extLst>
          </p:cNvPr>
          <p:cNvPicPr>
            <a:picLocks noChangeAspect="1"/>
          </p:cNvPicPr>
          <p:nvPr/>
        </p:nvPicPr>
        <p:blipFill>
          <a:blip r:embed="rId5">
            <a:alphaModFix/>
          </a:blip>
          <a:srcRect b="50107"/>
          <a:stretch>
            <a:fillRect/>
          </a:stretch>
        </p:blipFill>
        <p:spPr>
          <a:xfrm>
            <a:off x="203815" y="1548821"/>
            <a:ext cx="7647413" cy="1891663"/>
          </a:xfrm>
          <a:prstGeom prst="rect">
            <a:avLst/>
          </a:prstGeom>
        </p:spPr>
      </p:pic>
      <p:pic>
        <p:nvPicPr>
          <p:cNvPr id="25" name="Picture 6" descr="p4.tiff">
            <a:extLst>
              <a:ext uri="{FF2B5EF4-FFF2-40B4-BE49-F238E27FC236}">
                <a16:creationId xmlns:a16="http://schemas.microsoft.com/office/drawing/2014/main" id="{02CF9CFB-6ECE-5D41-A96E-89E79982B9E3}"/>
              </a:ext>
            </a:extLst>
          </p:cNvPr>
          <p:cNvPicPr>
            <a:picLocks noChangeAspect="1"/>
          </p:cNvPicPr>
          <p:nvPr/>
        </p:nvPicPr>
        <p:blipFill rotWithShape="1">
          <a:blip r:embed="rId5">
            <a:alphaModFix/>
            <a:duotone>
              <a:schemeClr val="bg2">
                <a:shade val="45000"/>
                <a:satMod val="135000"/>
              </a:schemeClr>
              <a:prstClr val="white"/>
            </a:duotone>
          </a:blip>
          <a:srcRect l="1" r="15233" b="50107"/>
          <a:stretch/>
        </p:blipFill>
        <p:spPr>
          <a:xfrm>
            <a:off x="203815" y="1548821"/>
            <a:ext cx="6482413" cy="1891663"/>
          </a:xfrm>
          <a:prstGeom prst="rect">
            <a:avLst/>
          </a:prstGeom>
        </p:spPr>
      </p:pic>
      <p:sp>
        <p:nvSpPr>
          <p:cNvPr id="26" name="Parentesi graffa aperta 15">
            <a:extLst>
              <a:ext uri="{FF2B5EF4-FFF2-40B4-BE49-F238E27FC236}">
                <a16:creationId xmlns:a16="http://schemas.microsoft.com/office/drawing/2014/main" id="{D1C57B05-7FD8-37EB-464C-3889BC03FC9D}"/>
              </a:ext>
            </a:extLst>
          </p:cNvPr>
          <p:cNvSpPr/>
          <p:nvPr/>
        </p:nvSpPr>
        <p:spPr>
          <a:xfrm rot="16200000">
            <a:off x="7181528" y="2976617"/>
            <a:ext cx="167527" cy="1121425"/>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t-IT"/>
          </a:p>
        </p:txBody>
      </p:sp>
      <p:sp>
        <p:nvSpPr>
          <p:cNvPr id="27" name="CasellaDiTesto 16">
            <a:extLst>
              <a:ext uri="{FF2B5EF4-FFF2-40B4-BE49-F238E27FC236}">
                <a16:creationId xmlns:a16="http://schemas.microsoft.com/office/drawing/2014/main" id="{44926D74-6BB5-8D68-0FE8-376812A201D6}"/>
              </a:ext>
            </a:extLst>
          </p:cNvPr>
          <p:cNvSpPr txBox="1"/>
          <p:nvPr/>
        </p:nvSpPr>
        <p:spPr>
          <a:xfrm>
            <a:off x="439347" y="3697360"/>
            <a:ext cx="4588436" cy="2416046"/>
          </a:xfrm>
          <a:prstGeom prst="rect">
            <a:avLst/>
          </a:prstGeom>
          <a:noFill/>
        </p:spPr>
        <p:txBody>
          <a:bodyPr wrap="square">
            <a:spAutoFit/>
          </a:bodyPr>
          <a:lstStyle/>
          <a:p>
            <a:pPr>
              <a:buClr>
                <a:srgbClr val="FF0000"/>
              </a:buClr>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Purpose:</a:t>
            </a:r>
          </a:p>
          <a:p>
            <a:pPr>
              <a:buClr>
                <a:srgbClr val="FF0000"/>
              </a:buClr>
            </a:pPr>
            <a:endParaRPr lang="en-US" sz="5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Evaluate realistic performance targets for the collider magnets, in close collaboration with studies of beam physics, cryogenics, and energy storage.</a:t>
            </a:r>
          </a:p>
          <a:p>
            <a:pPr marL="285750" indent="-285750" fontAlgn="base">
              <a:buClr>
                <a:srgbClr val="FF0000"/>
              </a:buClr>
              <a:buFont typeface="Wingdings" panose="05000000000000000000" pitchFamily="2" charset="2"/>
              <a:buChar char="§"/>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Produce a credible and affordable design study (contain costs, energy efficiency, sustainable operation).</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28" name="CasellaDiTesto 18">
            <a:extLst>
              <a:ext uri="{FF2B5EF4-FFF2-40B4-BE49-F238E27FC236}">
                <a16:creationId xmlns:a16="http://schemas.microsoft.com/office/drawing/2014/main" id="{F64C8D68-741E-2A7B-47A3-A0BFF3406FEC}"/>
              </a:ext>
            </a:extLst>
          </p:cNvPr>
          <p:cNvSpPr txBox="1"/>
          <p:nvPr/>
        </p:nvSpPr>
        <p:spPr>
          <a:xfrm>
            <a:off x="6305510" y="3583473"/>
            <a:ext cx="1958510" cy="369332"/>
          </a:xfrm>
          <a:prstGeom prst="rect">
            <a:avLst/>
          </a:prstGeom>
          <a:noFill/>
        </p:spPr>
        <p:txBody>
          <a:bodyPr wrap="square">
            <a:spAutoFit/>
          </a:bodyPr>
          <a:lstStyle/>
          <a:p>
            <a:pPr algn="ctr"/>
            <a:r>
              <a:rPr lang="en-US" sz="1800" dirty="0">
                <a:solidFill>
                  <a:srgbClr val="FF0000"/>
                </a:solidFill>
                <a:latin typeface="Calibri" panose="020F0502020204030204" pitchFamily="34" charset="0"/>
                <a:ea typeface="Calibri" panose="020F0502020204030204" pitchFamily="34" charset="0"/>
                <a:cs typeface="Calibri" panose="020F0502020204030204" pitchFamily="34" charset="0"/>
              </a:rPr>
              <a:t>Task 7.4 </a:t>
            </a:r>
            <a:endParaRPr lang="en-US" sz="8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CasellaDiTesto 2">
            <a:extLst>
              <a:ext uri="{FF2B5EF4-FFF2-40B4-BE49-F238E27FC236}">
                <a16:creationId xmlns:a16="http://schemas.microsoft.com/office/drawing/2014/main" id="{B9D417B8-E52D-97FE-1E83-0157881B95E3}"/>
              </a:ext>
            </a:extLst>
          </p:cNvPr>
          <p:cNvSpPr txBox="1"/>
          <p:nvPr/>
        </p:nvSpPr>
        <p:spPr>
          <a:xfrm>
            <a:off x="9297048" y="1171213"/>
            <a:ext cx="2091961" cy="1323439"/>
          </a:xfrm>
          <a:prstGeom prst="rect">
            <a:avLst/>
          </a:prstGeom>
          <a:noFill/>
        </p:spPr>
        <p:txBody>
          <a:bodyPr wrap="square">
            <a:spAutoFit/>
          </a:bodyPr>
          <a:lstStyle/>
          <a:p>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Magnets:</a:t>
            </a:r>
          </a:p>
          <a:p>
            <a:pPr marL="342900" indent="-342900">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Dipoles</a:t>
            </a:r>
          </a:p>
          <a:p>
            <a:pPr marL="342900" indent="-342900">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Quadrupoles</a:t>
            </a:r>
          </a:p>
          <a:p>
            <a:pPr marL="342900" indent="-342900">
              <a:buFont typeface="Arial" panose="020B0604020202020204" pitchFamily="34" charset="0"/>
              <a:buChar char="•"/>
            </a:pPr>
            <a:r>
              <a:rPr lang="en-US" sz="2000" dirty="0">
                <a:solidFill>
                  <a:schemeClr val="bg1">
                    <a:lumMod val="65000"/>
                  </a:schemeClr>
                </a:solidFill>
                <a:latin typeface="Calibri" panose="020F0502020204030204" pitchFamily="34" charset="0"/>
                <a:ea typeface="Calibri" panose="020F0502020204030204" pitchFamily="34" charset="0"/>
                <a:cs typeface="Calibri" panose="020F0502020204030204" pitchFamily="34" charset="0"/>
              </a:rPr>
              <a:t>Sextupoles</a:t>
            </a:r>
          </a:p>
        </p:txBody>
      </p:sp>
      <p:cxnSp>
        <p:nvCxnSpPr>
          <p:cNvPr id="30" name="Connettore 2 10">
            <a:extLst>
              <a:ext uri="{FF2B5EF4-FFF2-40B4-BE49-F238E27FC236}">
                <a16:creationId xmlns:a16="http://schemas.microsoft.com/office/drawing/2014/main" id="{7037E320-8D18-79EC-17A7-177F9D080908}"/>
              </a:ext>
            </a:extLst>
          </p:cNvPr>
          <p:cNvCxnSpPr>
            <a:cxnSpLocks/>
          </p:cNvCxnSpPr>
          <p:nvPr/>
        </p:nvCxnSpPr>
        <p:spPr>
          <a:xfrm flipV="1">
            <a:off x="8035333" y="1832932"/>
            <a:ext cx="1058217" cy="1332986"/>
          </a:xfrm>
          <a:prstGeom prst="straightConnector1">
            <a:avLst/>
          </a:prstGeom>
          <a:ln>
            <a:solidFill>
              <a:srgbClr val="FF0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627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xit" presetSubtype="0" fill="hold"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6</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Collider Magnets Requirements</a:t>
            </a:r>
            <a:endParaRPr lang="en-GB" dirty="0"/>
          </a:p>
        </p:txBody>
      </p:sp>
      <mc:AlternateContent xmlns:mc="http://schemas.openxmlformats.org/markup-compatibility/2006" xmlns:a14="http://schemas.microsoft.com/office/drawing/2010/main">
        <mc:Choice Requires="a14">
          <p:sp>
            <p:nvSpPr>
              <p:cNvPr id="24" name="TextBox 8">
                <a:extLst>
                  <a:ext uri="{FF2B5EF4-FFF2-40B4-BE49-F238E27FC236}">
                    <a16:creationId xmlns:a16="http://schemas.microsoft.com/office/drawing/2014/main" id="{156CCB3F-6973-60FD-24F8-E022D44C34E7}"/>
                  </a:ext>
                </a:extLst>
              </p:cNvPr>
              <p:cNvSpPr txBox="1"/>
              <p:nvPr/>
            </p:nvSpPr>
            <p:spPr>
              <a:xfrm>
                <a:off x="162717" y="1251821"/>
                <a:ext cx="5161368" cy="2862322"/>
              </a:xfrm>
              <a:prstGeom prst="rect">
                <a:avLst/>
              </a:prstGeom>
              <a:solidFill>
                <a:schemeClr val="bg1"/>
              </a:solidFill>
              <a:ln>
                <a:solidFill>
                  <a:srgbClr val="1744C3"/>
                </a:solidFill>
              </a:ln>
              <a:effectLst>
                <a:outerShdw blurRad="50800" dist="38100" dir="2700000" algn="tl" rotWithShape="0">
                  <a:prstClr val="black">
                    <a:alpha val="40000"/>
                  </a:prstClr>
                </a:outerShdw>
              </a:effectLst>
            </p:spPr>
            <p:txBody>
              <a:bodyPr wrap="square">
                <a:spAutoFit/>
              </a:bodyPr>
              <a:lstStyle/>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3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(5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Close to state of the art</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11T/150mm (Nb</a:t>
                </a:r>
                <a:r>
                  <a:rPr lang="en-GB" sz="1600" baseline="-25000" dirty="0">
                    <a:solidFill>
                      <a:srgbClr val="1744C3"/>
                    </a:solidFill>
                    <a:latin typeface="Calibri" panose="020F0502020204030204" pitchFamily="34" charset="0"/>
                    <a:ea typeface="Calibri" panose="020F0502020204030204" pitchFamily="34" charset="0"/>
                    <a:cs typeface="Calibri" panose="020F0502020204030204" pitchFamily="34" charset="0"/>
                  </a:rPr>
                  <a:t>3</a:t>
                </a: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Sn)</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600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 K</a:t>
                </a:r>
              </a:p>
              <a:p>
                <a:endParaRPr lang="en-GB" sz="1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10+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(10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HTS magnets, R&amp;D is required</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15T/150mm (ReBCO, hybrid)</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1200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4.5…20 K</a:t>
                </a:r>
              </a:p>
            </p:txBody>
          </p:sp>
        </mc:Choice>
        <mc:Fallback xmlns="">
          <p:sp>
            <p:nvSpPr>
              <p:cNvPr id="24" name="TextBox 8">
                <a:extLst>
                  <a:ext uri="{FF2B5EF4-FFF2-40B4-BE49-F238E27FC236}">
                    <a16:creationId xmlns:a16="http://schemas.microsoft.com/office/drawing/2014/main" id="{156CCB3F-6973-60FD-24F8-E022D44C34E7}"/>
                  </a:ext>
                </a:extLst>
              </p:cNvPr>
              <p:cNvSpPr txBox="1">
                <a:spLocks noRot="1" noChangeAspect="1" noMove="1" noResize="1" noEditPoints="1" noAdjustHandles="1" noChangeArrowheads="1" noChangeShapeType="1" noTextEdit="1"/>
              </p:cNvSpPr>
              <p:nvPr/>
            </p:nvSpPr>
            <p:spPr>
              <a:xfrm>
                <a:off x="162717" y="1251821"/>
                <a:ext cx="5161368" cy="2862322"/>
              </a:xfrm>
              <a:prstGeom prst="rect">
                <a:avLst/>
              </a:prstGeom>
              <a:blipFill>
                <a:blip r:embed="rId2"/>
                <a:stretch>
                  <a:fillRect/>
                </a:stretch>
              </a:blipFill>
              <a:ln>
                <a:solidFill>
                  <a:srgbClr val="1744C3"/>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25" name="CasellaDiTesto 21">
            <a:extLst>
              <a:ext uri="{FF2B5EF4-FFF2-40B4-BE49-F238E27FC236}">
                <a16:creationId xmlns:a16="http://schemas.microsoft.com/office/drawing/2014/main" id="{C72DB1A2-9BC9-1427-67B9-32D8C592B463}"/>
              </a:ext>
            </a:extLst>
          </p:cNvPr>
          <p:cNvSpPr txBox="1"/>
          <p:nvPr/>
        </p:nvSpPr>
        <p:spPr>
          <a:xfrm>
            <a:off x="219750" y="4245944"/>
            <a:ext cx="4440537" cy="707886"/>
          </a:xfrm>
          <a:prstGeom prst="rect">
            <a:avLst/>
          </a:prstGeom>
          <a:noFill/>
        </p:spPr>
        <p:txBody>
          <a:bodyPr wrap="square">
            <a:spAutoFit/>
          </a:bodyPr>
          <a:lstStyle/>
          <a:p>
            <a:pPr marL="342900" indent="-342900">
              <a:buFont typeface="Wingdings" panose="05000000000000000000" pitchFamily="2" charset="2"/>
              <a:buChar char="Ø"/>
            </a:pPr>
            <a:r>
              <a:rPr lang="en-US" sz="2000" b="1" dirty="0">
                <a:solidFill>
                  <a:srgbClr val="00A44A"/>
                </a:solidFill>
                <a:latin typeface="Calibri" panose="020F0502020204030204" pitchFamily="34" charset="0"/>
                <a:ea typeface="Calibri" panose="020F0502020204030204" pitchFamily="34" charset="0"/>
                <a:cs typeface="Calibri" panose="020F0502020204030204" pitchFamily="34" charset="0"/>
              </a:rPr>
              <a:t>High field </a:t>
            </a:r>
            <a:r>
              <a:rPr lang="en-US" sz="2000" dirty="0">
                <a:solidFill>
                  <a:srgbClr val="00A44A"/>
                </a:solidFill>
                <a:latin typeface="Calibri" panose="020F0502020204030204" pitchFamily="34" charset="0"/>
                <a:ea typeface="Calibri" panose="020F0502020204030204" pitchFamily="34" charset="0"/>
                <a:cs typeface="Calibri" panose="020F0502020204030204" pitchFamily="34" charset="0"/>
              </a:rPr>
              <a:t>dipoles to minimize collider ring size and maximize luminosity.</a:t>
            </a:r>
            <a:endParaRPr lang="it-IT" sz="20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CasellaDiTesto 23">
            <a:extLst>
              <a:ext uri="{FF2B5EF4-FFF2-40B4-BE49-F238E27FC236}">
                <a16:creationId xmlns:a16="http://schemas.microsoft.com/office/drawing/2014/main" id="{50DE2862-6344-4567-3558-F55FA70396C2}"/>
              </a:ext>
            </a:extLst>
          </p:cNvPr>
          <p:cNvSpPr txBox="1"/>
          <p:nvPr/>
        </p:nvSpPr>
        <p:spPr>
          <a:xfrm>
            <a:off x="219750" y="4948719"/>
            <a:ext cx="4768630" cy="1138773"/>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Beam loss protection</a:t>
            </a:r>
          </a:p>
          <a:p>
            <a:r>
              <a:rPr lang="it-IT" sz="1600" dirty="0">
                <a:latin typeface="Calibri" panose="020F0502020204030204" pitchFamily="34" charset="0"/>
                <a:ea typeface="Calibri" panose="020F0502020204030204" pitchFamily="34" charset="0"/>
                <a:cs typeface="Calibri" panose="020F0502020204030204" pitchFamily="34" charset="0"/>
              </a:rPr>
              <a:t>High-energy </a:t>
            </a:r>
            <a:r>
              <a:rPr lang="it-IT" sz="1600" dirty="0" err="1">
                <a:latin typeface="Calibri" panose="020F0502020204030204" pitchFamily="34" charset="0"/>
                <a:ea typeface="Calibri" panose="020F0502020204030204" pitchFamily="34" charset="0"/>
                <a:cs typeface="Calibri" panose="020F0502020204030204" pitchFamily="34" charset="0"/>
              </a:rPr>
              <a:t>electrons</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positrons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arising</a:t>
            </a:r>
            <a:r>
              <a:rPr lang="it-IT" sz="1600" dirty="0">
                <a:latin typeface="Calibri" panose="020F0502020204030204" pitchFamily="34" charset="0"/>
                <a:ea typeface="Calibri" panose="020F0502020204030204" pitchFamily="34" charset="0"/>
                <a:cs typeface="Calibri" panose="020F0502020204030204" pitchFamily="34" charset="0"/>
              </a:rPr>
              <a:t> from </a:t>
            </a:r>
            <a:r>
              <a:rPr lang="it-IT" sz="1600" dirty="0" err="1">
                <a:latin typeface="Calibri" panose="020F0502020204030204" pitchFamily="34" charset="0"/>
                <a:ea typeface="Calibri" panose="020F0502020204030204" pitchFamily="34" charset="0"/>
                <a:cs typeface="Calibri" panose="020F0502020204030204" pitchFamily="34" charset="0"/>
              </a:rPr>
              <a:t>muon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decay</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striking</a:t>
            </a:r>
            <a:r>
              <a:rPr lang="it-IT" sz="1600" dirty="0">
                <a:latin typeface="Calibri" panose="020F0502020204030204" pitchFamily="34" charset="0"/>
                <a:ea typeface="Calibri" panose="020F0502020204030204" pitchFamily="34" charset="0"/>
                <a:cs typeface="Calibri" panose="020F0502020204030204" pitchFamily="34" charset="0"/>
              </a:rPr>
              <a:t> the collider ring magnets can cause </a:t>
            </a:r>
            <a:r>
              <a:rPr lang="it-IT" sz="1600" dirty="0" err="1">
                <a:latin typeface="Calibri" panose="020F0502020204030204" pitchFamily="34" charset="0"/>
                <a:ea typeface="Calibri" panose="020F0502020204030204" pitchFamily="34" charset="0"/>
                <a:cs typeface="Calibri" panose="020F0502020204030204" pitchFamily="34" charset="0"/>
              </a:rPr>
              <a:t>radiation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damage</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unwanted</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heat</a:t>
            </a:r>
            <a:r>
              <a:rPr lang="it-IT" sz="1600" dirty="0">
                <a:latin typeface="Calibri" panose="020F0502020204030204" pitchFamily="34" charset="0"/>
                <a:ea typeface="Calibri" panose="020F0502020204030204" pitchFamily="34" charset="0"/>
                <a:cs typeface="Calibri" panose="020F0502020204030204" pitchFamily="34" charset="0"/>
              </a:rPr>
              <a:t> load.</a:t>
            </a:r>
          </a:p>
        </p:txBody>
      </p:sp>
      <p:sp>
        <p:nvSpPr>
          <p:cNvPr id="27" name="Rettangolo con angoli arrotondati 26">
            <a:extLst>
              <a:ext uri="{FF2B5EF4-FFF2-40B4-BE49-F238E27FC236}">
                <a16:creationId xmlns:a16="http://schemas.microsoft.com/office/drawing/2014/main" id="{41F28BF5-7C61-14F2-6B27-1E643A5DFC24}"/>
              </a:ext>
            </a:extLst>
          </p:cNvPr>
          <p:cNvSpPr/>
          <p:nvPr/>
        </p:nvSpPr>
        <p:spPr>
          <a:xfrm>
            <a:off x="674812" y="1868578"/>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8" name="Rettangolo con angoli arrotondati 28">
            <a:extLst>
              <a:ext uri="{FF2B5EF4-FFF2-40B4-BE49-F238E27FC236}">
                <a16:creationId xmlns:a16="http://schemas.microsoft.com/office/drawing/2014/main" id="{4340E1B1-9594-8BDE-26DE-3B26446BF6D9}"/>
              </a:ext>
            </a:extLst>
          </p:cNvPr>
          <p:cNvSpPr/>
          <p:nvPr/>
        </p:nvSpPr>
        <p:spPr>
          <a:xfrm>
            <a:off x="681117" y="3313659"/>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9" name="Rettangolo con angoli arrotondati 29">
            <a:extLst>
              <a:ext uri="{FF2B5EF4-FFF2-40B4-BE49-F238E27FC236}">
                <a16:creationId xmlns:a16="http://schemas.microsoft.com/office/drawing/2014/main" id="{FAF484DA-DDAC-CA6F-DDF0-D42D6EE4783E}"/>
              </a:ext>
            </a:extLst>
          </p:cNvPr>
          <p:cNvSpPr/>
          <p:nvPr/>
        </p:nvSpPr>
        <p:spPr>
          <a:xfrm>
            <a:off x="1231558" y="1863340"/>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0" name="Rettangolo con angoli arrotondati 30">
            <a:extLst>
              <a:ext uri="{FF2B5EF4-FFF2-40B4-BE49-F238E27FC236}">
                <a16:creationId xmlns:a16="http://schemas.microsoft.com/office/drawing/2014/main" id="{8C4280D9-9BB9-0C6C-1D39-24B4F634B23B}"/>
              </a:ext>
            </a:extLst>
          </p:cNvPr>
          <p:cNvSpPr/>
          <p:nvPr/>
        </p:nvSpPr>
        <p:spPr>
          <a:xfrm>
            <a:off x="1231558" y="3317121"/>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31" name="Picture 6" descr="p4.tiff">
            <a:extLst>
              <a:ext uri="{FF2B5EF4-FFF2-40B4-BE49-F238E27FC236}">
                <a16:creationId xmlns:a16="http://schemas.microsoft.com/office/drawing/2014/main" id="{5444661D-0D82-BE19-FD05-05CC6CC38F77}"/>
              </a:ext>
            </a:extLst>
          </p:cNvPr>
          <p:cNvPicPr>
            <a:picLocks noChangeAspect="1"/>
          </p:cNvPicPr>
          <p:nvPr/>
        </p:nvPicPr>
        <p:blipFill rotWithShape="1">
          <a:blip r:embed="rId3">
            <a:alphaModFix/>
          </a:blip>
          <a:srcRect l="84838" t="719" b="50015"/>
          <a:stretch/>
        </p:blipFill>
        <p:spPr>
          <a:xfrm>
            <a:off x="3575624" y="1288771"/>
            <a:ext cx="1742154" cy="2806453"/>
          </a:xfrm>
          <a:prstGeom prst="rect">
            <a:avLst/>
          </a:prstGeom>
        </p:spPr>
      </p:pic>
      <p:pic>
        <p:nvPicPr>
          <p:cNvPr id="32" name="Picture 2">
            <a:extLst>
              <a:ext uri="{FF2B5EF4-FFF2-40B4-BE49-F238E27FC236}">
                <a16:creationId xmlns:a16="http://schemas.microsoft.com/office/drawing/2014/main" id="{A296B417-61AD-6BD4-67E5-F75546706B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1" t="7528" r="2722" b="3776"/>
          <a:stretch/>
        </p:blipFill>
        <p:spPr bwMode="auto">
          <a:xfrm>
            <a:off x="6019251" y="1181417"/>
            <a:ext cx="5981095" cy="3011175"/>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TextBox 13">
            <a:extLst>
              <a:ext uri="{FF2B5EF4-FFF2-40B4-BE49-F238E27FC236}">
                <a16:creationId xmlns:a16="http://schemas.microsoft.com/office/drawing/2014/main" id="{69462DDC-15F2-C58E-6905-172D034D2B62}"/>
              </a:ext>
            </a:extLst>
          </p:cNvPr>
          <p:cNvSpPr txBox="1"/>
          <p:nvPr/>
        </p:nvSpPr>
        <p:spPr>
          <a:xfrm>
            <a:off x="6068162" y="3337784"/>
            <a:ext cx="2979752" cy="338554"/>
          </a:xfrm>
          <a:prstGeom prst="rect">
            <a:avLst/>
          </a:prstGeom>
          <a:noFill/>
        </p:spPr>
        <p:txBody>
          <a:bodyPr wrap="square">
            <a:spAutoFit/>
          </a:bodyPr>
          <a:lstStyle/>
          <a:p>
            <a:r>
              <a:rPr lang="en-US" sz="800" i="1" u="sng" dirty="0"/>
              <a:t>Courtesy of </a:t>
            </a:r>
            <a:r>
              <a:rPr lang="en-GB" sz="800" i="1" u="sng" dirty="0"/>
              <a:t>Patricia Borges de Sousa</a:t>
            </a:r>
          </a:p>
          <a:p>
            <a:r>
              <a:rPr lang="en-US" sz="800" i="1" u="sng" dirty="0"/>
              <a:t>https://indico.cern.ch/event/1250075/contributions/5357594/ </a:t>
            </a:r>
            <a:endParaRPr lang="en-GB" sz="800" i="1" u="sng" dirty="0"/>
          </a:p>
        </p:txBody>
      </p:sp>
      <p:pic>
        <p:nvPicPr>
          <p:cNvPr id="34" name="Immagine 12">
            <a:extLst>
              <a:ext uri="{FF2B5EF4-FFF2-40B4-BE49-F238E27FC236}">
                <a16:creationId xmlns:a16="http://schemas.microsoft.com/office/drawing/2014/main" id="{178570C5-2A6A-FC8F-2FFE-53D2F75D1F10}"/>
              </a:ext>
            </a:extLst>
          </p:cNvPr>
          <p:cNvPicPr>
            <a:picLocks noChangeAspect="1"/>
          </p:cNvPicPr>
          <p:nvPr/>
        </p:nvPicPr>
        <p:blipFill>
          <a:blip r:embed="rId5"/>
          <a:stretch>
            <a:fillRect/>
          </a:stretch>
        </p:blipFill>
        <p:spPr>
          <a:xfrm>
            <a:off x="8194116" y="4339820"/>
            <a:ext cx="3339879" cy="1969716"/>
          </a:xfrm>
          <a:prstGeom prst="rect">
            <a:avLst/>
          </a:prstGeom>
        </p:spPr>
      </p:pic>
      <p:sp>
        <p:nvSpPr>
          <p:cNvPr id="35" name="TextBox 17">
            <a:extLst>
              <a:ext uri="{FF2B5EF4-FFF2-40B4-BE49-F238E27FC236}">
                <a16:creationId xmlns:a16="http://schemas.microsoft.com/office/drawing/2014/main" id="{7734873F-E7F9-9ABD-64A3-7CCF7DD4FB77}"/>
              </a:ext>
            </a:extLst>
          </p:cNvPr>
          <p:cNvSpPr txBox="1"/>
          <p:nvPr/>
        </p:nvSpPr>
        <p:spPr>
          <a:xfrm>
            <a:off x="5985424" y="1148524"/>
            <a:ext cx="3309881" cy="307777"/>
          </a:xfrm>
          <a:prstGeom prst="rect">
            <a:avLst/>
          </a:prstGeom>
          <a:solidFill>
            <a:schemeClr val="bg1"/>
          </a:solidFill>
          <a:ln w="3175">
            <a:solidFill>
              <a:schemeClr val="bg1">
                <a:lumMod val="65000"/>
              </a:schemeClr>
            </a:solidFill>
          </a:ln>
        </p:spPr>
        <p:txBody>
          <a:bodyPr wrap="square">
            <a:spAutoFit/>
          </a:bodyPr>
          <a:lstStyle/>
          <a:p>
            <a:r>
              <a:rPr lang="en-GB" sz="1400" b="1" dirty="0">
                <a:latin typeface="Calibri" panose="020F0502020204030204" pitchFamily="34" charset="0"/>
                <a:ea typeface="Calibri" panose="020F0502020204030204" pitchFamily="34" charset="0"/>
                <a:cs typeface="Calibri" panose="020F0502020204030204" pitchFamily="34" charset="0"/>
              </a:rPr>
              <a:t>Assuming 10 </a:t>
            </a:r>
            <a:r>
              <a:rPr lang="en-GB" sz="1400" b="1" dirty="0" err="1">
                <a:latin typeface="Calibri" panose="020F0502020204030204" pitchFamily="34" charset="0"/>
                <a:ea typeface="Calibri" panose="020F0502020204030204" pitchFamily="34" charset="0"/>
                <a:cs typeface="Calibri" panose="020F0502020204030204" pitchFamily="34" charset="0"/>
              </a:rPr>
              <a:t>TeV</a:t>
            </a:r>
            <a:r>
              <a:rPr lang="en-GB" sz="1400" b="1" dirty="0">
                <a:latin typeface="Calibri" panose="020F0502020204030204" pitchFamily="34" charset="0"/>
                <a:ea typeface="Calibri" panose="020F0502020204030204" pitchFamily="34" charset="0"/>
                <a:cs typeface="Calibri" panose="020F0502020204030204" pitchFamily="34" charset="0"/>
              </a:rPr>
              <a:t> machine and coil at 4.5 K</a:t>
            </a:r>
          </a:p>
        </p:txBody>
      </p:sp>
      <p:sp>
        <p:nvSpPr>
          <p:cNvPr id="36" name="CasellaDiTesto 34">
            <a:extLst>
              <a:ext uri="{FF2B5EF4-FFF2-40B4-BE49-F238E27FC236}">
                <a16:creationId xmlns:a16="http://schemas.microsoft.com/office/drawing/2014/main" id="{BE179FC7-EC89-B998-AD4B-8B13BE109B29}"/>
              </a:ext>
            </a:extLst>
          </p:cNvPr>
          <p:cNvSpPr txBox="1"/>
          <p:nvPr/>
        </p:nvSpPr>
        <p:spPr>
          <a:xfrm>
            <a:off x="5768774" y="4269870"/>
            <a:ext cx="2199514" cy="584775"/>
          </a:xfrm>
          <a:prstGeom prst="rect">
            <a:avLst/>
          </a:prstGeom>
          <a:solidFill>
            <a:schemeClr val="bg1"/>
          </a:solidFill>
          <a:ln>
            <a:solidFill>
              <a:srgbClr val="FF0000"/>
            </a:solidFill>
          </a:ln>
        </p:spPr>
        <p:txBody>
          <a:bodyPr wrap="square" rtlCol="0">
            <a:spAutoFit/>
          </a:bodyPr>
          <a:lstStyle/>
          <a:p>
            <a:r>
              <a:rPr lang="en-US" sz="1600" dirty="0">
                <a:solidFill>
                  <a:srgbClr val="224D71"/>
                </a:solidFill>
                <a:latin typeface="Calibri" panose="020F0502020204030204" pitchFamily="34" charset="0"/>
                <a:ea typeface="Calibri" panose="020F0502020204030204" pitchFamily="34" charset="0"/>
                <a:cs typeface="Calibri" panose="020F0502020204030204" pitchFamily="34" charset="0"/>
              </a:rPr>
              <a:t>with HTS @20K the absorber can be thinner</a:t>
            </a:r>
            <a:endParaRPr lang="en-GB" sz="1600" dirty="0">
              <a:solidFill>
                <a:srgbClr val="224D71"/>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TextBox 13">
            <a:extLst>
              <a:ext uri="{FF2B5EF4-FFF2-40B4-BE49-F238E27FC236}">
                <a16:creationId xmlns:a16="http://schemas.microsoft.com/office/drawing/2014/main" id="{8E22AE2F-0672-8D9F-1B05-CDC0C8874767}"/>
              </a:ext>
            </a:extLst>
          </p:cNvPr>
          <p:cNvSpPr txBox="1"/>
          <p:nvPr/>
        </p:nvSpPr>
        <p:spPr>
          <a:xfrm>
            <a:off x="10484336" y="6115766"/>
            <a:ext cx="1153084" cy="215444"/>
          </a:xfrm>
          <a:prstGeom prst="rect">
            <a:avLst/>
          </a:prstGeom>
          <a:noFill/>
        </p:spPr>
        <p:txBody>
          <a:bodyPr wrap="square">
            <a:spAutoFit/>
          </a:bodyPr>
          <a:lstStyle/>
          <a:p>
            <a:r>
              <a:rPr lang="en-US" sz="800" i="1" u="sng" dirty="0">
                <a:solidFill>
                  <a:schemeClr val="bg1"/>
                </a:solidFill>
              </a:rPr>
              <a:t>Courtesy of A. Lechner    </a:t>
            </a:r>
            <a:endParaRPr lang="en-GB" sz="800" i="1" u="sng" dirty="0">
              <a:solidFill>
                <a:schemeClr val="bg1"/>
              </a:solidFill>
            </a:endParaRPr>
          </a:p>
        </p:txBody>
      </p:sp>
      <p:cxnSp>
        <p:nvCxnSpPr>
          <p:cNvPr id="38" name="Straight Arrow Connector 20">
            <a:extLst>
              <a:ext uri="{FF2B5EF4-FFF2-40B4-BE49-F238E27FC236}">
                <a16:creationId xmlns:a16="http://schemas.microsoft.com/office/drawing/2014/main" id="{48ABD28B-6B84-131A-6386-6CC44162F06E}"/>
              </a:ext>
            </a:extLst>
          </p:cNvPr>
          <p:cNvCxnSpPr>
            <a:cxnSpLocks/>
          </p:cNvCxnSpPr>
          <p:nvPr/>
        </p:nvCxnSpPr>
        <p:spPr>
          <a:xfrm flipH="1">
            <a:off x="7758426" y="4161004"/>
            <a:ext cx="466531" cy="239651"/>
          </a:xfrm>
          <a:prstGeom prst="straightConnector1">
            <a:avLst/>
          </a:prstGeom>
          <a:ln w="28575">
            <a:solidFill>
              <a:srgbClr val="254F7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9" name="Rettangolo con angoli arrotondati 56">
            <a:extLst>
              <a:ext uri="{FF2B5EF4-FFF2-40B4-BE49-F238E27FC236}">
                <a16:creationId xmlns:a16="http://schemas.microsoft.com/office/drawing/2014/main" id="{F3776EF8-721C-9A89-2362-9E2AAD3AF016}"/>
              </a:ext>
            </a:extLst>
          </p:cNvPr>
          <p:cNvSpPr/>
          <p:nvPr/>
        </p:nvSpPr>
        <p:spPr>
          <a:xfrm>
            <a:off x="6068161" y="1824045"/>
            <a:ext cx="2916000" cy="144000"/>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40" name="Rettangolo con angoli arrotondati 57">
            <a:extLst>
              <a:ext uri="{FF2B5EF4-FFF2-40B4-BE49-F238E27FC236}">
                <a16:creationId xmlns:a16="http://schemas.microsoft.com/office/drawing/2014/main" id="{F35FAEA0-A075-DC9D-5741-9A88D7B15751}"/>
              </a:ext>
            </a:extLst>
          </p:cNvPr>
          <p:cNvSpPr/>
          <p:nvPr/>
        </p:nvSpPr>
        <p:spPr>
          <a:xfrm>
            <a:off x="10666177" y="1624766"/>
            <a:ext cx="973806" cy="179545"/>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41" name="Freccia a destra 60">
            <a:extLst>
              <a:ext uri="{FF2B5EF4-FFF2-40B4-BE49-F238E27FC236}">
                <a16:creationId xmlns:a16="http://schemas.microsoft.com/office/drawing/2014/main" id="{C27D3E30-814F-48F1-D1F6-86DAE23857C0}"/>
              </a:ext>
            </a:extLst>
          </p:cNvPr>
          <p:cNvSpPr/>
          <p:nvPr/>
        </p:nvSpPr>
        <p:spPr>
          <a:xfrm>
            <a:off x="5069681" y="5471592"/>
            <a:ext cx="409904" cy="51030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42" name="Rettangolo con angoli arrotondati 61">
            <a:extLst>
              <a:ext uri="{FF2B5EF4-FFF2-40B4-BE49-F238E27FC236}">
                <a16:creationId xmlns:a16="http://schemas.microsoft.com/office/drawing/2014/main" id="{D3E67303-C7B2-C987-5B15-5E353C2630F1}"/>
              </a:ext>
            </a:extLst>
          </p:cNvPr>
          <p:cNvSpPr/>
          <p:nvPr/>
        </p:nvSpPr>
        <p:spPr>
          <a:xfrm>
            <a:off x="10334694" y="4710148"/>
            <a:ext cx="1098596" cy="164460"/>
          </a:xfrm>
          <a:prstGeom prst="roundRect">
            <a:avLst/>
          </a:prstGeom>
          <a:solidFill>
            <a:srgbClr val="FF5D5D">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43" name="Ovale 62">
            <a:extLst>
              <a:ext uri="{FF2B5EF4-FFF2-40B4-BE49-F238E27FC236}">
                <a16:creationId xmlns:a16="http://schemas.microsoft.com/office/drawing/2014/main" id="{2CD36A25-FA32-0687-9133-50C2A01BACAA}"/>
              </a:ext>
            </a:extLst>
          </p:cNvPr>
          <p:cNvSpPr/>
          <p:nvPr/>
        </p:nvSpPr>
        <p:spPr>
          <a:xfrm rot="19193230">
            <a:off x="9660969" y="2557766"/>
            <a:ext cx="743860" cy="1236840"/>
          </a:xfrm>
          <a:prstGeom prst="ellipse">
            <a:avLst/>
          </a:prstGeom>
          <a:solidFill>
            <a:srgbClr val="FF0000">
              <a:alpha val="10196"/>
            </a:srgbClr>
          </a:solidFill>
          <a:ln>
            <a:solidFill>
              <a:srgbClr val="FF0000">
                <a:alpha val="4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Segnaposto contenuto 1">
            <a:extLst>
              <a:ext uri="{FF2B5EF4-FFF2-40B4-BE49-F238E27FC236}">
                <a16:creationId xmlns:a16="http://schemas.microsoft.com/office/drawing/2014/main" id="{5DBE7EBA-ECF7-6224-1AC1-6260033DB18E}"/>
              </a:ext>
            </a:extLst>
          </p:cNvPr>
          <p:cNvSpPr txBox="1">
            <a:spLocks/>
          </p:cNvSpPr>
          <p:nvPr/>
        </p:nvSpPr>
        <p:spPr>
          <a:xfrm>
            <a:off x="5591531" y="5297349"/>
            <a:ext cx="2166895" cy="8914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Ø"/>
            </a:pPr>
            <a:r>
              <a:rPr lang="en-US" sz="2000" dirty="0">
                <a:solidFill>
                  <a:srgbClr val="E43950"/>
                </a:solidFill>
              </a:rPr>
              <a:t>Shielding</a:t>
            </a:r>
          </a:p>
          <a:p>
            <a:pPr>
              <a:buSzPct val="70000"/>
              <a:buFont typeface="Wingdings" panose="05000000000000000000" pitchFamily="2" charset="2"/>
              <a:buChar char="Ø"/>
            </a:pPr>
            <a:r>
              <a:rPr lang="it-IT" sz="2000" b="1" dirty="0">
                <a:solidFill>
                  <a:srgbClr val="E43950"/>
                </a:solidFill>
              </a:rPr>
              <a:t>Large aperture</a:t>
            </a:r>
          </a:p>
        </p:txBody>
      </p:sp>
    </p:spTree>
    <p:extLst>
      <p:ext uri="{BB962C8B-B14F-4D97-AF65-F5344CB8AC3E}">
        <p14:creationId xmlns:p14="http://schemas.microsoft.com/office/powerpoint/2010/main" val="307323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10"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4">
                                            <p:txEl>
                                              <p:pRg st="0" end="0"/>
                                            </p:txEl>
                                          </p:spTgt>
                                        </p:tgtEl>
                                        <p:attrNameLst>
                                          <p:attrName>style.visibility</p:attrName>
                                        </p:attrNameLst>
                                      </p:cBhvr>
                                      <p:to>
                                        <p:strVal val="visible"/>
                                      </p:to>
                                    </p:set>
                                    <p:animEffect transition="in" filter="fade">
                                      <p:cBhvr>
                                        <p:cTn id="63" dur="500"/>
                                        <p:tgtEl>
                                          <p:spTgt spid="44">
                                            <p:txEl>
                                              <p:pRg st="0" end="0"/>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4">
                                            <p:txEl>
                                              <p:pRg st="1" end="1"/>
                                            </p:txEl>
                                          </p:spTgt>
                                        </p:tgtEl>
                                        <p:attrNameLst>
                                          <p:attrName>style.visibility</p:attrName>
                                        </p:attrNameLst>
                                      </p:cBhvr>
                                      <p:to>
                                        <p:strVal val="visible"/>
                                      </p:to>
                                    </p:set>
                                    <p:animEffect transition="in" filter="fade">
                                      <p:cBhvr>
                                        <p:cTn id="66" dur="500"/>
                                        <p:tgtEl>
                                          <p:spTgt spid="4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animBg="1"/>
      <p:bldP spid="28" grpId="0" animBg="1"/>
      <p:bldP spid="29" grpId="0" animBg="1"/>
      <p:bldP spid="30" grpId="0" animBg="1"/>
      <p:bldP spid="33" grpId="0"/>
      <p:bldP spid="35" grpId="0" animBg="1"/>
      <p:bldP spid="36" grpId="0" animBg="1"/>
      <p:bldP spid="37" grpId="0"/>
      <p:bldP spid="39" grpId="0" animBg="1"/>
      <p:bldP spid="40" grpId="0" animBg="1"/>
      <p:bldP spid="41" grpId="0" animBg="1"/>
      <p:bldP spid="42" grpId="0" animBg="1"/>
      <p:bldP spid="43" grpId="0" animBg="1"/>
      <p:bldP spid="4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7</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Collider Magnets Requirements</a:t>
            </a:r>
            <a:endParaRPr lang="en-GB" dirty="0"/>
          </a:p>
        </p:txBody>
      </p:sp>
      <mc:AlternateContent xmlns:mc="http://schemas.openxmlformats.org/markup-compatibility/2006" xmlns:a14="http://schemas.microsoft.com/office/drawing/2010/main">
        <mc:Choice Requires="a14">
          <p:sp>
            <p:nvSpPr>
              <p:cNvPr id="24" name="TextBox 8">
                <a:extLst>
                  <a:ext uri="{FF2B5EF4-FFF2-40B4-BE49-F238E27FC236}">
                    <a16:creationId xmlns:a16="http://schemas.microsoft.com/office/drawing/2014/main" id="{156CCB3F-6973-60FD-24F8-E022D44C34E7}"/>
                  </a:ext>
                </a:extLst>
              </p:cNvPr>
              <p:cNvSpPr txBox="1"/>
              <p:nvPr/>
            </p:nvSpPr>
            <p:spPr>
              <a:xfrm>
                <a:off x="162717" y="1251821"/>
                <a:ext cx="5161368" cy="2862322"/>
              </a:xfrm>
              <a:prstGeom prst="rect">
                <a:avLst/>
              </a:prstGeom>
              <a:solidFill>
                <a:schemeClr val="bg1"/>
              </a:solidFill>
              <a:ln>
                <a:solidFill>
                  <a:srgbClr val="1744C3"/>
                </a:solidFill>
              </a:ln>
              <a:effectLst>
                <a:outerShdw blurRad="50800" dist="38100" dir="2700000" algn="tl" rotWithShape="0">
                  <a:prstClr val="black">
                    <a:alpha val="40000"/>
                  </a:prstClr>
                </a:outerShdw>
              </a:effectLst>
            </p:spPr>
            <p:txBody>
              <a:bodyPr wrap="square">
                <a:spAutoFit/>
              </a:bodyPr>
              <a:lstStyle/>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3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(5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Close to state of the art</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11T/150mm (Nb</a:t>
                </a:r>
                <a:r>
                  <a:rPr lang="en-GB" sz="1600" baseline="-25000" dirty="0">
                    <a:solidFill>
                      <a:srgbClr val="1744C3"/>
                    </a:solidFill>
                    <a:latin typeface="Calibri" panose="020F0502020204030204" pitchFamily="34" charset="0"/>
                    <a:ea typeface="Calibri" panose="020F0502020204030204" pitchFamily="34" charset="0"/>
                    <a:cs typeface="Calibri" panose="020F0502020204030204" pitchFamily="34" charset="0"/>
                  </a:rPr>
                  <a:t>3</a:t>
                </a: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Sn)</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600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 K</a:t>
                </a:r>
              </a:p>
              <a:p>
                <a:endParaRPr lang="en-GB" sz="1000"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10+ </a:t>
                </a:r>
                <a:r>
                  <a:rPr lang="en-GB" sz="1600" b="1" u="sng" dirty="0" err="1">
                    <a:solidFill>
                      <a:srgbClr val="1744C3"/>
                    </a:solidFill>
                    <a:latin typeface="Calibri" panose="020F0502020204030204" pitchFamily="34" charset="0"/>
                    <a:ea typeface="Calibri" panose="020F0502020204030204" pitchFamily="34" charset="0"/>
                    <a:cs typeface="Calibri" panose="020F0502020204030204" pitchFamily="34" charset="0"/>
                  </a:rPr>
                  <a:t>TeV</a:t>
                </a:r>
                <a:r>
                  <a:rPr lang="en-GB" sz="1600" b="1" u="sng" dirty="0">
                    <a:solidFill>
                      <a:srgbClr val="1744C3"/>
                    </a:solidFill>
                    <a:latin typeface="Calibri" panose="020F0502020204030204" pitchFamily="34" charset="0"/>
                    <a:ea typeface="Calibri" panose="020F0502020204030204" pitchFamily="34" charset="0"/>
                    <a:cs typeface="Calibri" panose="020F0502020204030204" pitchFamily="34" charset="0"/>
                  </a:rPr>
                  <a:t> collider (10 km ring): </a:t>
                </a:r>
              </a:p>
              <a:p>
                <a:endParaRPr lang="en-GB" sz="500" b="1" u="sng" dirty="0">
                  <a:solidFill>
                    <a:srgbClr val="1744C3"/>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HTS magnets, R&amp;D is required</a:t>
                </a:r>
              </a:p>
              <a:p>
                <a:pPr marL="457200" indent="-457200">
                  <a:buFont typeface="Arial" panose="020B0604020202020204" pitchFamily="34" charset="0"/>
                  <a:buChar char="•"/>
                </a:pPr>
                <a14:m>
                  <m:oMath xmlns:m="http://schemas.openxmlformats.org/officeDocument/2006/math">
                    <m:r>
                      <a:rPr lang="it-IT" sz="1600" b="0" i="1" smtClean="0">
                        <a:solidFill>
                          <a:srgbClr val="1744C3"/>
                        </a:solidFill>
                        <a:latin typeface="Cambria Math" panose="02040503050406030204" pitchFamily="18" charset="0"/>
                        <a:ea typeface="Calibri" panose="020F0502020204030204" pitchFamily="34" charset="0"/>
                        <a:cs typeface="Calibri" panose="020F0502020204030204" pitchFamily="34" charset="0"/>
                      </a:rPr>
                      <m:t>∼</m:t>
                    </m:r>
                  </m:oMath>
                </a14:m>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15T/150mm (ReBCO, hybrid)</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1200 magnets, 5 m length</a:t>
                </a:r>
              </a:p>
              <a:p>
                <a:pPr marL="457200" indent="-457200">
                  <a:buFont typeface="Arial" panose="020B0604020202020204" pitchFamily="34" charset="0"/>
                  <a:buChar char="•"/>
                </a:pPr>
                <a:r>
                  <a:rPr lang="en-GB" sz="1600" dirty="0">
                    <a:solidFill>
                      <a:srgbClr val="1744C3"/>
                    </a:solidFill>
                    <a:latin typeface="Calibri" panose="020F0502020204030204" pitchFamily="34" charset="0"/>
                    <a:ea typeface="Calibri" panose="020F0502020204030204" pitchFamily="34" charset="0"/>
                    <a:cs typeface="Calibri" panose="020F0502020204030204" pitchFamily="34" charset="0"/>
                  </a:rPr>
                  <a:t>Operating temperature: 4.5…20 K</a:t>
                </a:r>
              </a:p>
            </p:txBody>
          </p:sp>
        </mc:Choice>
        <mc:Fallback xmlns="">
          <p:sp>
            <p:nvSpPr>
              <p:cNvPr id="24" name="TextBox 8">
                <a:extLst>
                  <a:ext uri="{FF2B5EF4-FFF2-40B4-BE49-F238E27FC236}">
                    <a16:creationId xmlns:a16="http://schemas.microsoft.com/office/drawing/2014/main" id="{156CCB3F-6973-60FD-24F8-E022D44C34E7}"/>
                  </a:ext>
                </a:extLst>
              </p:cNvPr>
              <p:cNvSpPr txBox="1">
                <a:spLocks noRot="1" noChangeAspect="1" noMove="1" noResize="1" noEditPoints="1" noAdjustHandles="1" noChangeArrowheads="1" noChangeShapeType="1" noTextEdit="1"/>
              </p:cNvSpPr>
              <p:nvPr/>
            </p:nvSpPr>
            <p:spPr>
              <a:xfrm>
                <a:off x="162717" y="1251821"/>
                <a:ext cx="5161368" cy="2862322"/>
              </a:xfrm>
              <a:prstGeom prst="rect">
                <a:avLst/>
              </a:prstGeom>
              <a:blipFill>
                <a:blip r:embed="rId2"/>
                <a:stretch>
                  <a:fillRect/>
                </a:stretch>
              </a:blipFill>
              <a:ln>
                <a:solidFill>
                  <a:srgbClr val="1744C3"/>
                </a:solidFill>
              </a:ln>
              <a:effectLst>
                <a:outerShdw blurRad="50800" dist="38100" dir="2700000" algn="tl" rotWithShape="0">
                  <a:prstClr val="black">
                    <a:alpha val="40000"/>
                  </a:prstClr>
                </a:outerShdw>
              </a:effectLst>
            </p:spPr>
            <p:txBody>
              <a:bodyPr/>
              <a:lstStyle/>
              <a:p>
                <a:r>
                  <a:rPr lang="en-GB">
                    <a:noFill/>
                  </a:rPr>
                  <a:t> </a:t>
                </a:r>
              </a:p>
            </p:txBody>
          </p:sp>
        </mc:Fallback>
      </mc:AlternateContent>
      <p:sp>
        <p:nvSpPr>
          <p:cNvPr id="25" name="CasellaDiTesto 21">
            <a:extLst>
              <a:ext uri="{FF2B5EF4-FFF2-40B4-BE49-F238E27FC236}">
                <a16:creationId xmlns:a16="http://schemas.microsoft.com/office/drawing/2014/main" id="{C72DB1A2-9BC9-1427-67B9-32D8C592B463}"/>
              </a:ext>
            </a:extLst>
          </p:cNvPr>
          <p:cNvSpPr txBox="1"/>
          <p:nvPr/>
        </p:nvSpPr>
        <p:spPr>
          <a:xfrm>
            <a:off x="219750" y="4245944"/>
            <a:ext cx="4440537" cy="707886"/>
          </a:xfrm>
          <a:prstGeom prst="rect">
            <a:avLst/>
          </a:prstGeom>
          <a:noFill/>
        </p:spPr>
        <p:txBody>
          <a:bodyPr wrap="square">
            <a:spAutoFit/>
          </a:bodyPr>
          <a:lstStyle/>
          <a:p>
            <a:pPr marL="342900" indent="-342900">
              <a:buFont typeface="Wingdings" panose="05000000000000000000" pitchFamily="2" charset="2"/>
              <a:buChar char="Ø"/>
            </a:pPr>
            <a:r>
              <a:rPr lang="en-US" sz="2000" b="1" dirty="0">
                <a:solidFill>
                  <a:srgbClr val="00A44A"/>
                </a:solidFill>
                <a:latin typeface="Calibri" panose="020F0502020204030204" pitchFamily="34" charset="0"/>
                <a:ea typeface="Calibri" panose="020F0502020204030204" pitchFamily="34" charset="0"/>
                <a:cs typeface="Calibri" panose="020F0502020204030204" pitchFamily="34" charset="0"/>
              </a:rPr>
              <a:t>High field </a:t>
            </a:r>
            <a:r>
              <a:rPr lang="en-US" sz="2000" dirty="0">
                <a:solidFill>
                  <a:srgbClr val="00A44A"/>
                </a:solidFill>
                <a:latin typeface="Calibri" panose="020F0502020204030204" pitchFamily="34" charset="0"/>
                <a:ea typeface="Calibri" panose="020F0502020204030204" pitchFamily="34" charset="0"/>
                <a:cs typeface="Calibri" panose="020F0502020204030204" pitchFamily="34" charset="0"/>
              </a:rPr>
              <a:t>dipoles to minimize collider ring size and maximize luminosity.</a:t>
            </a:r>
            <a:endParaRPr lang="it-IT" sz="2000" dirty="0">
              <a:solidFill>
                <a:srgbClr val="00A44A"/>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CasellaDiTesto 23">
            <a:extLst>
              <a:ext uri="{FF2B5EF4-FFF2-40B4-BE49-F238E27FC236}">
                <a16:creationId xmlns:a16="http://schemas.microsoft.com/office/drawing/2014/main" id="{50DE2862-6344-4567-3558-F55FA70396C2}"/>
              </a:ext>
            </a:extLst>
          </p:cNvPr>
          <p:cNvSpPr txBox="1"/>
          <p:nvPr/>
        </p:nvSpPr>
        <p:spPr>
          <a:xfrm>
            <a:off x="219750" y="4948719"/>
            <a:ext cx="4768630" cy="1138773"/>
          </a:xfrm>
          <a:prstGeom prst="rect">
            <a:avLst/>
          </a:prstGeom>
          <a:noFill/>
        </p:spPr>
        <p:txBody>
          <a:bodyPr wrap="square">
            <a:spAutoFit/>
          </a:bodyPr>
          <a:lstStyle/>
          <a:p>
            <a:pPr marL="342900" indent="-342900">
              <a:buFont typeface="Wingdings" panose="05000000000000000000" pitchFamily="2" charset="2"/>
              <a:buChar char="Ø"/>
            </a:pPr>
            <a:r>
              <a:rPr lang="en-US" sz="2000" dirty="0">
                <a:solidFill>
                  <a:srgbClr val="FF0000"/>
                </a:solidFill>
                <a:latin typeface="Calibri" panose="020F0502020204030204" pitchFamily="34" charset="0"/>
                <a:ea typeface="Calibri" panose="020F0502020204030204" pitchFamily="34" charset="0"/>
                <a:cs typeface="Calibri" panose="020F0502020204030204" pitchFamily="34" charset="0"/>
              </a:rPr>
              <a:t>Beam loss protection</a:t>
            </a:r>
          </a:p>
          <a:p>
            <a:r>
              <a:rPr lang="it-IT" sz="1600" dirty="0">
                <a:latin typeface="Calibri" panose="020F0502020204030204" pitchFamily="34" charset="0"/>
                <a:ea typeface="Calibri" panose="020F0502020204030204" pitchFamily="34" charset="0"/>
                <a:cs typeface="Calibri" panose="020F0502020204030204" pitchFamily="34" charset="0"/>
              </a:rPr>
              <a:t>High-energy </a:t>
            </a:r>
            <a:r>
              <a:rPr lang="it-IT" sz="1600" dirty="0" err="1">
                <a:latin typeface="Calibri" panose="020F0502020204030204" pitchFamily="34" charset="0"/>
                <a:ea typeface="Calibri" panose="020F0502020204030204" pitchFamily="34" charset="0"/>
                <a:cs typeface="Calibri" panose="020F0502020204030204" pitchFamily="34" charset="0"/>
              </a:rPr>
              <a:t>electrons</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positrons</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arising</a:t>
            </a:r>
            <a:r>
              <a:rPr lang="it-IT" sz="1600" dirty="0">
                <a:latin typeface="Calibri" panose="020F0502020204030204" pitchFamily="34" charset="0"/>
                <a:ea typeface="Calibri" panose="020F0502020204030204" pitchFamily="34" charset="0"/>
                <a:cs typeface="Calibri" panose="020F0502020204030204" pitchFamily="34" charset="0"/>
              </a:rPr>
              <a:t> from </a:t>
            </a:r>
            <a:r>
              <a:rPr lang="it-IT" sz="1600" dirty="0" err="1">
                <a:latin typeface="Calibri" panose="020F0502020204030204" pitchFamily="34" charset="0"/>
                <a:ea typeface="Calibri" panose="020F0502020204030204" pitchFamily="34" charset="0"/>
                <a:cs typeface="Calibri" panose="020F0502020204030204" pitchFamily="34" charset="0"/>
              </a:rPr>
              <a:t>muon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decay</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striking</a:t>
            </a:r>
            <a:r>
              <a:rPr lang="it-IT" sz="1600" dirty="0">
                <a:latin typeface="Calibri" panose="020F0502020204030204" pitchFamily="34" charset="0"/>
                <a:ea typeface="Calibri" panose="020F0502020204030204" pitchFamily="34" charset="0"/>
                <a:cs typeface="Calibri" panose="020F0502020204030204" pitchFamily="34" charset="0"/>
              </a:rPr>
              <a:t> the collider ring magnets can cause </a:t>
            </a:r>
            <a:r>
              <a:rPr lang="it-IT" sz="1600" dirty="0" err="1">
                <a:latin typeface="Calibri" panose="020F0502020204030204" pitchFamily="34" charset="0"/>
                <a:ea typeface="Calibri" panose="020F0502020204030204" pitchFamily="34" charset="0"/>
                <a:cs typeface="Calibri" panose="020F0502020204030204" pitchFamily="34" charset="0"/>
              </a:rPr>
              <a:t>radiation</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damage</a:t>
            </a:r>
            <a:r>
              <a:rPr lang="it-IT" sz="1600" dirty="0">
                <a:latin typeface="Calibri" panose="020F0502020204030204" pitchFamily="34" charset="0"/>
                <a:ea typeface="Calibri" panose="020F0502020204030204" pitchFamily="34" charset="0"/>
                <a:cs typeface="Calibri" panose="020F0502020204030204" pitchFamily="34" charset="0"/>
              </a:rPr>
              <a:t> and </a:t>
            </a:r>
            <a:r>
              <a:rPr lang="it-IT" sz="1600" dirty="0" err="1">
                <a:latin typeface="Calibri" panose="020F0502020204030204" pitchFamily="34" charset="0"/>
                <a:ea typeface="Calibri" panose="020F0502020204030204" pitchFamily="34" charset="0"/>
                <a:cs typeface="Calibri" panose="020F0502020204030204" pitchFamily="34" charset="0"/>
              </a:rPr>
              <a:t>unwanted</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heat</a:t>
            </a:r>
            <a:r>
              <a:rPr lang="it-IT" sz="1600" dirty="0">
                <a:latin typeface="Calibri" panose="020F0502020204030204" pitchFamily="34" charset="0"/>
                <a:ea typeface="Calibri" panose="020F0502020204030204" pitchFamily="34" charset="0"/>
                <a:cs typeface="Calibri" panose="020F0502020204030204" pitchFamily="34" charset="0"/>
              </a:rPr>
              <a:t> load.</a:t>
            </a:r>
          </a:p>
        </p:txBody>
      </p:sp>
      <p:sp>
        <p:nvSpPr>
          <p:cNvPr id="27" name="Rettangolo con angoli arrotondati 26">
            <a:extLst>
              <a:ext uri="{FF2B5EF4-FFF2-40B4-BE49-F238E27FC236}">
                <a16:creationId xmlns:a16="http://schemas.microsoft.com/office/drawing/2014/main" id="{41F28BF5-7C61-14F2-6B27-1E643A5DFC24}"/>
              </a:ext>
            </a:extLst>
          </p:cNvPr>
          <p:cNvSpPr/>
          <p:nvPr/>
        </p:nvSpPr>
        <p:spPr>
          <a:xfrm>
            <a:off x="674812" y="1868578"/>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8" name="Rettangolo con angoli arrotondati 28">
            <a:extLst>
              <a:ext uri="{FF2B5EF4-FFF2-40B4-BE49-F238E27FC236}">
                <a16:creationId xmlns:a16="http://schemas.microsoft.com/office/drawing/2014/main" id="{4340E1B1-9594-8BDE-26DE-3B26446BF6D9}"/>
              </a:ext>
            </a:extLst>
          </p:cNvPr>
          <p:cNvSpPr/>
          <p:nvPr/>
        </p:nvSpPr>
        <p:spPr>
          <a:xfrm>
            <a:off x="681117" y="3313659"/>
            <a:ext cx="529721" cy="253923"/>
          </a:xfrm>
          <a:prstGeom prst="roundRect">
            <a:avLst/>
          </a:prstGeom>
          <a:solidFill>
            <a:srgbClr val="4EA72E">
              <a:alpha val="20000"/>
            </a:srgbClr>
          </a:solidFill>
          <a:ln w="9525">
            <a:solidFill>
              <a:srgbClr val="00A44A">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29" name="Rettangolo con angoli arrotondati 29">
            <a:extLst>
              <a:ext uri="{FF2B5EF4-FFF2-40B4-BE49-F238E27FC236}">
                <a16:creationId xmlns:a16="http://schemas.microsoft.com/office/drawing/2014/main" id="{FAF484DA-DDAC-CA6F-DDF0-D42D6EE4783E}"/>
              </a:ext>
            </a:extLst>
          </p:cNvPr>
          <p:cNvSpPr/>
          <p:nvPr/>
        </p:nvSpPr>
        <p:spPr>
          <a:xfrm>
            <a:off x="1231558" y="1863340"/>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sp>
        <p:nvSpPr>
          <p:cNvPr id="30" name="Rettangolo con angoli arrotondati 30">
            <a:extLst>
              <a:ext uri="{FF2B5EF4-FFF2-40B4-BE49-F238E27FC236}">
                <a16:creationId xmlns:a16="http://schemas.microsoft.com/office/drawing/2014/main" id="{8C4280D9-9BB9-0C6C-1D39-24B4F634B23B}"/>
              </a:ext>
            </a:extLst>
          </p:cNvPr>
          <p:cNvSpPr/>
          <p:nvPr/>
        </p:nvSpPr>
        <p:spPr>
          <a:xfrm>
            <a:off x="1231558" y="3317121"/>
            <a:ext cx="635128" cy="253923"/>
          </a:xfrm>
          <a:prstGeom prst="roundRect">
            <a:avLst/>
          </a:prstGeom>
          <a:solidFill>
            <a:srgbClr val="FF0000">
              <a:alpha val="20000"/>
            </a:srgbClr>
          </a:solidFill>
          <a:ln w="9525">
            <a:solidFill>
              <a:srgbClr val="FF0000">
                <a:alpha val="40000"/>
              </a:srgb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it-IT"/>
          </a:p>
        </p:txBody>
      </p:sp>
      <p:pic>
        <p:nvPicPr>
          <p:cNvPr id="31" name="Picture 6" descr="p4.tiff">
            <a:extLst>
              <a:ext uri="{FF2B5EF4-FFF2-40B4-BE49-F238E27FC236}">
                <a16:creationId xmlns:a16="http://schemas.microsoft.com/office/drawing/2014/main" id="{5444661D-0D82-BE19-FD05-05CC6CC38F77}"/>
              </a:ext>
            </a:extLst>
          </p:cNvPr>
          <p:cNvPicPr>
            <a:picLocks noChangeAspect="1"/>
          </p:cNvPicPr>
          <p:nvPr/>
        </p:nvPicPr>
        <p:blipFill rotWithShape="1">
          <a:blip r:embed="rId3">
            <a:alphaModFix/>
          </a:blip>
          <a:srcRect l="84838" t="719" b="50015"/>
          <a:stretch/>
        </p:blipFill>
        <p:spPr>
          <a:xfrm>
            <a:off x="3575624" y="1288771"/>
            <a:ext cx="1742154" cy="2806453"/>
          </a:xfrm>
          <a:prstGeom prst="rect">
            <a:avLst/>
          </a:prstGeom>
        </p:spPr>
      </p:pic>
      <p:sp>
        <p:nvSpPr>
          <p:cNvPr id="37" name="TextBox 13">
            <a:extLst>
              <a:ext uri="{FF2B5EF4-FFF2-40B4-BE49-F238E27FC236}">
                <a16:creationId xmlns:a16="http://schemas.microsoft.com/office/drawing/2014/main" id="{8E22AE2F-0672-8D9F-1B05-CDC0C8874767}"/>
              </a:ext>
            </a:extLst>
          </p:cNvPr>
          <p:cNvSpPr txBox="1"/>
          <p:nvPr/>
        </p:nvSpPr>
        <p:spPr>
          <a:xfrm>
            <a:off x="10484336" y="6115766"/>
            <a:ext cx="1153084" cy="215444"/>
          </a:xfrm>
          <a:prstGeom prst="rect">
            <a:avLst/>
          </a:prstGeom>
          <a:noFill/>
        </p:spPr>
        <p:txBody>
          <a:bodyPr wrap="square">
            <a:spAutoFit/>
          </a:bodyPr>
          <a:lstStyle/>
          <a:p>
            <a:r>
              <a:rPr lang="en-US" sz="800" i="1" u="sng" dirty="0">
                <a:solidFill>
                  <a:schemeClr val="bg1"/>
                </a:solidFill>
              </a:rPr>
              <a:t>Courtesy of A. Lechner    </a:t>
            </a:r>
            <a:endParaRPr lang="en-GB" sz="800" i="1" u="sng" dirty="0">
              <a:solidFill>
                <a:schemeClr val="bg1"/>
              </a:solidFill>
            </a:endParaRPr>
          </a:p>
        </p:txBody>
      </p:sp>
      <p:sp>
        <p:nvSpPr>
          <p:cNvPr id="41" name="Freccia a destra 60">
            <a:extLst>
              <a:ext uri="{FF2B5EF4-FFF2-40B4-BE49-F238E27FC236}">
                <a16:creationId xmlns:a16="http://schemas.microsoft.com/office/drawing/2014/main" id="{C27D3E30-814F-48F1-D1F6-86DAE23857C0}"/>
              </a:ext>
            </a:extLst>
          </p:cNvPr>
          <p:cNvSpPr/>
          <p:nvPr/>
        </p:nvSpPr>
        <p:spPr>
          <a:xfrm>
            <a:off x="5069681" y="5471592"/>
            <a:ext cx="409904" cy="510304"/>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it-IT"/>
          </a:p>
        </p:txBody>
      </p:sp>
      <p:sp>
        <p:nvSpPr>
          <p:cNvPr id="44" name="Segnaposto contenuto 1">
            <a:extLst>
              <a:ext uri="{FF2B5EF4-FFF2-40B4-BE49-F238E27FC236}">
                <a16:creationId xmlns:a16="http://schemas.microsoft.com/office/drawing/2014/main" id="{5DBE7EBA-ECF7-6224-1AC1-6260033DB18E}"/>
              </a:ext>
            </a:extLst>
          </p:cNvPr>
          <p:cNvSpPr txBox="1">
            <a:spLocks/>
          </p:cNvSpPr>
          <p:nvPr/>
        </p:nvSpPr>
        <p:spPr>
          <a:xfrm>
            <a:off x="5591531" y="5297349"/>
            <a:ext cx="2166895" cy="8914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E3AA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E3AA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A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E3A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70000"/>
              <a:buFont typeface="Wingdings" panose="05000000000000000000" pitchFamily="2" charset="2"/>
              <a:buChar char="Ø"/>
            </a:pPr>
            <a:r>
              <a:rPr lang="en-US" sz="2000" dirty="0">
                <a:solidFill>
                  <a:srgbClr val="E43950"/>
                </a:solidFill>
              </a:rPr>
              <a:t>Shielding</a:t>
            </a:r>
          </a:p>
          <a:p>
            <a:pPr>
              <a:buSzPct val="70000"/>
              <a:buFont typeface="Wingdings" panose="05000000000000000000" pitchFamily="2" charset="2"/>
              <a:buChar char="Ø"/>
            </a:pPr>
            <a:r>
              <a:rPr lang="it-IT" sz="2000" b="1" dirty="0">
                <a:solidFill>
                  <a:srgbClr val="E43950"/>
                </a:solidFill>
              </a:rPr>
              <a:t>Large aperture</a:t>
            </a:r>
          </a:p>
        </p:txBody>
      </p:sp>
      <p:pic>
        <p:nvPicPr>
          <p:cNvPr id="3" name="Picture 2" descr="Chart, sunburst chart&#10;&#10;Description automatically generated">
            <a:extLst>
              <a:ext uri="{FF2B5EF4-FFF2-40B4-BE49-F238E27FC236}">
                <a16:creationId xmlns:a16="http://schemas.microsoft.com/office/drawing/2014/main" id="{69979F30-4C20-7DAA-3469-3A5689E9AF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9"/>
          <a:stretch/>
        </p:blipFill>
        <p:spPr bwMode="auto">
          <a:xfrm>
            <a:off x="8591811" y="3774462"/>
            <a:ext cx="3577964" cy="2279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a16="http://schemas.microsoft.com/office/drawing/2014/main" id="{88488732-E84F-29B9-BEA8-113A1DF01E30}"/>
              </a:ext>
            </a:extLst>
          </p:cNvPr>
          <p:cNvSpPr txBox="1"/>
          <p:nvPr/>
        </p:nvSpPr>
        <p:spPr>
          <a:xfrm>
            <a:off x="5498678" y="3774462"/>
            <a:ext cx="3320955" cy="1107996"/>
          </a:xfrm>
          <a:prstGeom prst="rect">
            <a:avLst/>
          </a:prstGeom>
          <a:noFill/>
        </p:spPr>
        <p:txBody>
          <a:bodyPr wrap="square" rtlCol="0">
            <a:spAutoFit/>
          </a:bodyPr>
          <a:lstStyle/>
          <a:p>
            <a:pPr algn="ctr"/>
            <a:r>
              <a:rPr lang="en-US" sz="2200" b="1" dirty="0">
                <a:solidFill>
                  <a:srgbClr val="963262"/>
                </a:solidFill>
                <a:latin typeface="Calibri" panose="020F0502020204030204" pitchFamily="34" charset="0"/>
                <a:ea typeface="Calibri" panose="020F0502020204030204" pitchFamily="34" charset="0"/>
                <a:cs typeface="Calibri" panose="020F0502020204030204" pitchFamily="34" charset="0"/>
              </a:rPr>
              <a:t>Difficult to define </a:t>
            </a:r>
          </a:p>
          <a:p>
            <a:pPr algn="ctr"/>
            <a:r>
              <a:rPr lang="en-US" sz="2200" b="1" dirty="0">
                <a:solidFill>
                  <a:srgbClr val="963262"/>
                </a:solidFill>
                <a:latin typeface="Calibri" panose="020F0502020204030204" pitchFamily="34" charset="0"/>
                <a:ea typeface="Calibri" panose="020F0502020204030204" pitchFamily="34" charset="0"/>
                <a:cs typeface="Calibri" panose="020F0502020204030204" pitchFamily="34" charset="0"/>
              </a:rPr>
              <a:t>a single magnet </a:t>
            </a:r>
          </a:p>
          <a:p>
            <a:pPr algn="ctr"/>
            <a:r>
              <a:rPr lang="en-US" sz="2200" b="1" dirty="0">
                <a:solidFill>
                  <a:srgbClr val="963262"/>
                </a:solidFill>
                <a:latin typeface="Calibri" panose="020F0502020204030204" pitchFamily="34" charset="0"/>
                <a:ea typeface="Calibri" panose="020F0502020204030204" pitchFamily="34" charset="0"/>
                <a:cs typeface="Calibri" panose="020F0502020204030204" pitchFamily="34" charset="0"/>
              </a:rPr>
              <a:t>specification</a:t>
            </a:r>
            <a:endParaRPr lang="en-CH" sz="2200" b="1" dirty="0">
              <a:solidFill>
                <a:srgbClr val="963262"/>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9">
            <a:extLst>
              <a:ext uri="{FF2B5EF4-FFF2-40B4-BE49-F238E27FC236}">
                <a16:creationId xmlns:a16="http://schemas.microsoft.com/office/drawing/2014/main" id="{953032F7-E52F-0107-CDA2-B5C5EBD4597D}"/>
              </a:ext>
            </a:extLst>
          </p:cNvPr>
          <p:cNvSpPr txBox="1"/>
          <p:nvPr/>
        </p:nvSpPr>
        <p:spPr>
          <a:xfrm>
            <a:off x="5789757" y="1194038"/>
            <a:ext cx="5881856" cy="2369880"/>
          </a:xfrm>
          <a:prstGeom prst="rect">
            <a:avLst/>
          </a:prstGeom>
          <a:solidFill>
            <a:schemeClr val="bg1"/>
          </a:solidFill>
          <a:ln>
            <a:solidFill>
              <a:srgbClr val="963262"/>
            </a:solidFill>
          </a:ln>
          <a:effectLst>
            <a:outerShdw blurRad="50800" dist="38100" dir="2700000" algn="tl" rotWithShape="0">
              <a:prstClr val="black">
                <a:alpha val="40000"/>
              </a:prstClr>
            </a:outerShdw>
          </a:effectLst>
        </p:spPr>
        <p:txBody>
          <a:bodyPr wrap="square" rtlCol="0">
            <a:spAutoFit/>
          </a:bodyPr>
          <a:lstStyle/>
          <a:p>
            <a:r>
              <a:rPr lang="en-US" sz="2000" b="1" dirty="0">
                <a:solidFill>
                  <a:srgbClr val="963262"/>
                </a:solidFill>
                <a:latin typeface="Calibri" panose="020F0502020204030204" pitchFamily="34" charset="0"/>
                <a:ea typeface="Calibri" panose="020F0502020204030204" pitchFamily="34" charset="0"/>
                <a:cs typeface="Calibri" panose="020F0502020204030204" pitchFamily="34" charset="0"/>
              </a:rPr>
              <a:t>Arc:</a:t>
            </a: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Combined function magnets: B1, B1+B2 and B1+B3</a:t>
            </a: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B ≈ 8…16 T; G ≈ 320 T/m; G’ ≈ 7100 T/m</a:t>
            </a:r>
            <a:r>
              <a:rPr lang="en-US" baseline="30000" dirty="0">
                <a:solidFill>
                  <a:srgbClr val="963262"/>
                </a:solidFill>
                <a:latin typeface="Calibri" panose="020F0502020204030204" pitchFamily="34" charset="0"/>
                <a:ea typeface="Calibri" panose="020F0502020204030204" pitchFamily="34" charset="0"/>
                <a:cs typeface="Calibri" panose="020F0502020204030204" pitchFamily="34" charset="0"/>
              </a:rPr>
              <a:t>2</a:t>
            </a: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Aperture ≈ 160 mm</a:t>
            </a:r>
          </a:p>
          <a:p>
            <a:r>
              <a:rPr lang="en-US" sz="2000" b="1" dirty="0">
                <a:solidFill>
                  <a:srgbClr val="963262"/>
                </a:solidFill>
                <a:latin typeface="Calibri" panose="020F0502020204030204" pitchFamily="34" charset="0"/>
                <a:ea typeface="Calibri" panose="020F0502020204030204" pitchFamily="34" charset="0"/>
                <a:cs typeface="Calibri" panose="020F0502020204030204" pitchFamily="34" charset="0"/>
              </a:rPr>
              <a:t>Final focus:</a:t>
            </a: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Combined function magnets: B1, B2, B1+B2, B1+B3</a:t>
            </a: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B ≈ 4…16 T; G ≈ 100…300 T/m; G’ ≈ 12000 T/m</a:t>
            </a:r>
            <a:r>
              <a:rPr lang="en-US" baseline="30000" dirty="0">
                <a:solidFill>
                  <a:srgbClr val="963262"/>
                </a:solidFill>
                <a:latin typeface="Calibri" panose="020F0502020204030204" pitchFamily="34" charset="0"/>
                <a:ea typeface="Calibri" panose="020F0502020204030204" pitchFamily="34" charset="0"/>
                <a:cs typeface="Calibri" panose="020F0502020204030204" pitchFamily="34" charset="0"/>
              </a:rPr>
              <a:t>2</a:t>
            </a:r>
            <a:endParaRPr lang="en-US" dirty="0">
              <a:solidFill>
                <a:srgbClr val="963262"/>
              </a:solidFill>
              <a:latin typeface="Calibri" panose="020F0502020204030204" pitchFamily="34" charset="0"/>
              <a:ea typeface="Calibri" panose="020F0502020204030204" pitchFamily="34" charset="0"/>
              <a:cs typeface="Calibri" panose="020F0502020204030204" pitchFamily="34" charset="0"/>
            </a:endParaRPr>
          </a:p>
          <a:p>
            <a:pPr marL="342874" indent="-342874">
              <a:buFont typeface="Arial" panose="020B0604020202020204" pitchFamily="34" charset="0"/>
              <a:buChar char="•"/>
            </a:pPr>
            <a:r>
              <a:rPr lang="en-US" dirty="0">
                <a:solidFill>
                  <a:srgbClr val="963262"/>
                </a:solidFill>
                <a:latin typeface="Calibri" panose="020F0502020204030204" pitchFamily="34" charset="0"/>
                <a:ea typeface="Calibri" panose="020F0502020204030204" pitchFamily="34" charset="0"/>
                <a:cs typeface="Calibri" panose="020F0502020204030204" pitchFamily="34" charset="0"/>
              </a:rPr>
              <a:t>Aperture ≈ 150…330 mm</a:t>
            </a:r>
          </a:p>
        </p:txBody>
      </p:sp>
      <p:sp>
        <p:nvSpPr>
          <p:cNvPr id="6" name="CasellaDiTesto 14">
            <a:extLst>
              <a:ext uri="{FF2B5EF4-FFF2-40B4-BE49-F238E27FC236}">
                <a16:creationId xmlns:a16="http://schemas.microsoft.com/office/drawing/2014/main" id="{08FDDF19-5A86-BFF9-3146-8072A078CDB8}"/>
              </a:ext>
            </a:extLst>
          </p:cNvPr>
          <p:cNvSpPr txBox="1"/>
          <p:nvPr/>
        </p:nvSpPr>
        <p:spPr>
          <a:xfrm>
            <a:off x="8747311" y="5835621"/>
            <a:ext cx="1153084" cy="215444"/>
          </a:xfrm>
          <a:prstGeom prst="rect">
            <a:avLst/>
          </a:prstGeom>
          <a:noFill/>
        </p:spPr>
        <p:txBody>
          <a:bodyPr wrap="square">
            <a:spAutoFit/>
          </a:bodyPr>
          <a:lstStyle/>
          <a:p>
            <a:r>
              <a:rPr lang="nb-NO" sz="800" i="1" u="sng" dirty="0"/>
              <a:t>V.V. Kashikhin et al.</a:t>
            </a:r>
            <a:endParaRPr lang="it-IT" sz="800" i="1" u="sng" dirty="0"/>
          </a:p>
        </p:txBody>
      </p:sp>
    </p:spTree>
    <p:extLst>
      <p:ext uri="{BB962C8B-B14F-4D97-AF65-F5344CB8AC3E}">
        <p14:creationId xmlns:p14="http://schemas.microsoft.com/office/powerpoint/2010/main" val="136648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08D91A-8EE7-D0FB-F18A-B1AD388096DE}"/>
              </a:ext>
            </a:extLst>
          </p:cNvPr>
          <p:cNvSpPr>
            <a:spLocks noGrp="1"/>
          </p:cNvSpPr>
          <p:nvPr>
            <p:ph type="sldNum" sz="quarter" idx="4"/>
          </p:nvPr>
        </p:nvSpPr>
        <p:spPr/>
        <p:txBody>
          <a:bodyPr/>
          <a:lstStyle/>
          <a:p>
            <a:fld id="{A16AB2F8-5338-F742-A59E-35F5B82165E6}" type="slidenum">
              <a:rPr lang="en-GB" smtClean="0"/>
              <a:pPr/>
              <a:t>8</a:t>
            </a:fld>
            <a:endParaRPr lang="en-GB" dirty="0"/>
          </a:p>
        </p:txBody>
      </p:sp>
      <p:sp>
        <p:nvSpPr>
          <p:cNvPr id="21" name="Title 2">
            <a:extLst>
              <a:ext uri="{FF2B5EF4-FFF2-40B4-BE49-F238E27FC236}">
                <a16:creationId xmlns:a16="http://schemas.microsoft.com/office/drawing/2014/main" id="{5BF3EAD1-651C-8B4D-5C8C-426EC6D7985A}"/>
              </a:ext>
            </a:extLst>
          </p:cNvPr>
          <p:cNvSpPr>
            <a:spLocks noGrp="1"/>
          </p:cNvSpPr>
          <p:nvPr>
            <p:ph type="title"/>
          </p:nvPr>
        </p:nvSpPr>
        <p:spPr>
          <a:xfrm>
            <a:off x="2188923" y="186465"/>
            <a:ext cx="8091814" cy="681159"/>
          </a:xfrm>
          <a:prstGeom prst="rect">
            <a:avLst/>
          </a:prstGeom>
        </p:spPr>
        <p:txBody>
          <a:bodyPr/>
          <a:lstStyle/>
          <a:p>
            <a:r>
              <a:rPr lang="en-US" dirty="0">
                <a:gradFill>
                  <a:gsLst>
                    <a:gs pos="4000">
                      <a:srgbClr val="0C43F2"/>
                    </a:gs>
                    <a:gs pos="100000">
                      <a:srgbClr val="FF0000">
                        <a:lumMod val="57000"/>
                      </a:srgbClr>
                    </a:gs>
                  </a:gsLst>
                  <a:lin ang="10800000" scaled="1"/>
                </a:gradFill>
                <a:effectLst>
                  <a:outerShdw blurRad="38100" dist="38100" dir="2700000" algn="tl">
                    <a:srgbClr val="000000">
                      <a:alpha val="43137"/>
                    </a:srgbClr>
                  </a:outerShdw>
                </a:effectLst>
                <a:latin typeface="Titillium Lt"/>
                <a:ea typeface="+mn-ea"/>
                <a:cs typeface="Arial" panose="020B0604020202020204" pitchFamily="34" charset="0"/>
              </a:rPr>
              <a:t>Introduction to A-B plots</a:t>
            </a:r>
            <a:endParaRPr lang="en-GB" dirty="0"/>
          </a:p>
        </p:txBody>
      </p:sp>
      <p:sp>
        <p:nvSpPr>
          <p:cNvPr id="3" name="Content Placeholder 1">
            <a:extLst>
              <a:ext uri="{FF2B5EF4-FFF2-40B4-BE49-F238E27FC236}">
                <a16:creationId xmlns:a16="http://schemas.microsoft.com/office/drawing/2014/main" id="{CFA630FB-ABAF-DEA2-CFDD-426979140F91}"/>
              </a:ext>
            </a:extLst>
          </p:cNvPr>
          <p:cNvSpPr txBox="1">
            <a:spLocks/>
          </p:cNvSpPr>
          <p:nvPr/>
        </p:nvSpPr>
        <p:spPr>
          <a:xfrm>
            <a:off x="1259997" y="1229710"/>
            <a:ext cx="5070553" cy="4351338"/>
          </a:xfrm>
          <a:prstGeom prst="rect">
            <a:avLst/>
          </a:prstGeom>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u="sng" dirty="0">
                <a:solidFill>
                  <a:srgbClr val="FF0000"/>
                </a:solidFill>
              </a:rPr>
              <a:t>Need for high fields in large apertures</a:t>
            </a:r>
            <a:endParaRPr lang="en-US" sz="2000" dirty="0"/>
          </a:p>
          <a:p>
            <a:pPr>
              <a:buFont typeface="Arial" panose="020B0604020202020204" pitchFamily="34" charset="0"/>
              <a:buChar char="•"/>
            </a:pPr>
            <a:r>
              <a:rPr lang="en-US" dirty="0"/>
              <a:t>We perform plots that can show the allowed area between aperture diameter </a:t>
            </a:r>
            <a:r>
              <a:rPr lang="en-US" dirty="0">
                <a:highlight>
                  <a:srgbClr val="00FFFF"/>
                </a:highlight>
              </a:rPr>
              <a:t>(A)</a:t>
            </a:r>
            <a:r>
              <a:rPr lang="en-US" dirty="0"/>
              <a:t> and bore field </a:t>
            </a:r>
            <a:r>
              <a:rPr lang="en-US" dirty="0">
                <a:highlight>
                  <a:srgbClr val="00FF00"/>
                </a:highlight>
              </a:rPr>
              <a:t>(</a:t>
            </a:r>
            <a:r>
              <a:rPr lang="en-US">
                <a:highlight>
                  <a:srgbClr val="00FF00"/>
                </a:highlight>
              </a:rPr>
              <a:t>B)</a:t>
            </a:r>
            <a:r>
              <a:rPr lang="en-US"/>
              <a:t>.</a:t>
            </a:r>
          </a:p>
          <a:p>
            <a:pPr marL="0" indent="0">
              <a:buNone/>
            </a:pPr>
            <a:r>
              <a:rPr lang="en-US">
                <a:solidFill>
                  <a:schemeClr val="bg1"/>
                </a:solidFill>
              </a:rPr>
              <a:t>We consider Nb</a:t>
            </a:r>
            <a:r>
              <a:rPr lang="en-US" baseline="-25000">
                <a:solidFill>
                  <a:schemeClr val="bg1"/>
                </a:solidFill>
              </a:rPr>
              <a:t>3</a:t>
            </a:r>
            <a:r>
              <a:rPr lang="en-US">
                <a:solidFill>
                  <a:schemeClr val="bg1"/>
                </a:solidFill>
              </a:rPr>
              <a:t>Sn for the 3 TeV machine and HTS (ReBCO) for the 10 TeV collider.</a:t>
            </a:r>
            <a:endParaRPr lang="en-US" dirty="0">
              <a:solidFill>
                <a:schemeClr val="bg1"/>
              </a:solidFill>
            </a:endParaRPr>
          </a:p>
        </p:txBody>
      </p:sp>
      <p:pic>
        <p:nvPicPr>
          <p:cNvPr id="4" name="Immagine 15" descr="Immagine che contiene testo, diagramma, Diagramma, linea&#10;&#10;Descrizione generata automaticamente">
            <a:extLst>
              <a:ext uri="{FF2B5EF4-FFF2-40B4-BE49-F238E27FC236}">
                <a16:creationId xmlns:a16="http://schemas.microsoft.com/office/drawing/2014/main" id="{87E618E8-2820-B674-9DBD-891311F0E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4398" y="2960504"/>
            <a:ext cx="4194412" cy="3276361"/>
          </a:xfrm>
          <a:prstGeom prst="rect">
            <a:avLst/>
          </a:prstGeom>
        </p:spPr>
      </p:pic>
      <p:pic>
        <p:nvPicPr>
          <p:cNvPr id="5" name="Immagine 17" descr="Immagine che contiene testo, diagramma, Diagramma, linea&#10;&#10;Descrizione generata automaticamente">
            <a:extLst>
              <a:ext uri="{FF2B5EF4-FFF2-40B4-BE49-F238E27FC236}">
                <a16:creationId xmlns:a16="http://schemas.microsoft.com/office/drawing/2014/main" id="{F9969518-083D-3F48-9380-E52429EB2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634" y="2960504"/>
            <a:ext cx="4195799" cy="3276361"/>
          </a:xfrm>
          <a:prstGeom prst="rect">
            <a:avLst/>
          </a:prstGeom>
        </p:spPr>
      </p:pic>
      <p:sp>
        <p:nvSpPr>
          <p:cNvPr id="6" name="Ovale 18">
            <a:extLst>
              <a:ext uri="{FF2B5EF4-FFF2-40B4-BE49-F238E27FC236}">
                <a16:creationId xmlns:a16="http://schemas.microsoft.com/office/drawing/2014/main" id="{1C373CFD-20A8-4C9D-DDDE-83323E8554BB}"/>
              </a:ext>
            </a:extLst>
          </p:cNvPr>
          <p:cNvSpPr/>
          <p:nvPr/>
        </p:nvSpPr>
        <p:spPr>
          <a:xfrm>
            <a:off x="1456634" y="3828193"/>
            <a:ext cx="208206"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7" name="Ovale 19">
            <a:extLst>
              <a:ext uri="{FF2B5EF4-FFF2-40B4-BE49-F238E27FC236}">
                <a16:creationId xmlns:a16="http://schemas.microsoft.com/office/drawing/2014/main" id="{94B9EACF-0D2A-31E4-7F82-F5FED507E55A}"/>
              </a:ext>
            </a:extLst>
          </p:cNvPr>
          <p:cNvSpPr/>
          <p:nvPr/>
        </p:nvSpPr>
        <p:spPr>
          <a:xfrm>
            <a:off x="6551786" y="3873470"/>
            <a:ext cx="221081" cy="1450427"/>
          </a:xfrm>
          <a:prstGeom prst="ellipse">
            <a:avLst/>
          </a:prstGeom>
          <a:solidFill>
            <a:srgbClr val="00B0F0">
              <a:alpha val="20000"/>
            </a:srgbClr>
          </a:solidFill>
          <a:ln>
            <a:solidFill>
              <a:srgbClr val="00B0F0">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8" name="Ovale 20">
            <a:extLst>
              <a:ext uri="{FF2B5EF4-FFF2-40B4-BE49-F238E27FC236}">
                <a16:creationId xmlns:a16="http://schemas.microsoft.com/office/drawing/2014/main" id="{A5DBCB9E-9005-2BA9-5FCD-70E3B3A60F91}"/>
              </a:ext>
            </a:extLst>
          </p:cNvPr>
          <p:cNvSpPr/>
          <p:nvPr/>
        </p:nvSpPr>
        <p:spPr>
          <a:xfrm rot="16200000">
            <a:off x="3566707" y="5893464"/>
            <a:ext cx="322825" cy="439133"/>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9" name="Ovale 21">
            <a:extLst>
              <a:ext uri="{FF2B5EF4-FFF2-40B4-BE49-F238E27FC236}">
                <a16:creationId xmlns:a16="http://schemas.microsoft.com/office/drawing/2014/main" id="{B77F017B-7B97-D47B-2D8D-D1F16AF5D469}"/>
              </a:ext>
            </a:extLst>
          </p:cNvPr>
          <p:cNvSpPr/>
          <p:nvPr/>
        </p:nvSpPr>
        <p:spPr>
          <a:xfrm rot="16200000">
            <a:off x="8684386" y="5893464"/>
            <a:ext cx="322825" cy="439133"/>
          </a:xfrm>
          <a:prstGeom prst="ellipse">
            <a:avLst/>
          </a:prstGeom>
          <a:solidFill>
            <a:srgbClr val="11E11B">
              <a:alpha val="20000"/>
            </a:srgbClr>
          </a:solidFill>
          <a:ln>
            <a:solidFill>
              <a:srgbClr val="11E11B">
                <a:alpha val="40000"/>
              </a:srgb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10" name="Content Placeholder 1">
            <a:extLst>
              <a:ext uri="{FF2B5EF4-FFF2-40B4-BE49-F238E27FC236}">
                <a16:creationId xmlns:a16="http://schemas.microsoft.com/office/drawing/2014/main" id="{E7409551-08B6-8E69-E9A1-0EC0690DE570}"/>
              </a:ext>
            </a:extLst>
          </p:cNvPr>
          <p:cNvSpPr txBox="1">
            <a:spLocks/>
          </p:cNvSpPr>
          <p:nvPr/>
        </p:nvSpPr>
        <p:spPr>
          <a:xfrm>
            <a:off x="6551786" y="1174311"/>
            <a:ext cx="5070553" cy="1759090"/>
          </a:xfrm>
          <a:prstGeom prst="rect">
            <a:avLst/>
          </a:prstGeom>
          <a:ln>
            <a:solidFill>
              <a:srgbClr val="FF0000"/>
            </a:solidFill>
          </a:ln>
        </p:spPr>
        <p:txBody>
          <a:bodyPr vert="horz" lIns="91440" tIns="45720" rIns="91440" bIns="45720" rtlCol="0">
            <a:normAutofit/>
          </a:bodyPr>
          <a:lstStyle>
            <a:lvl1pPr marL="228584" indent="-228584" algn="l" defTabSz="914332" rtl="0" eaLnBrk="1" latinLnBrk="0" hangingPunct="1">
              <a:lnSpc>
                <a:spcPct val="90000"/>
              </a:lnSpc>
              <a:spcBef>
                <a:spcPts val="1000"/>
              </a:spcBef>
              <a:buClr>
                <a:srgbClr val="FF0000"/>
              </a:buClr>
              <a:buFont typeface="Wingdings" panose="05000000000000000000" pitchFamily="2" charset="2"/>
              <a:buChar char="§"/>
              <a:defRPr lang="it-IT"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750" indent="-228584" algn="l" defTabSz="914332" rtl="0" eaLnBrk="1" latinLnBrk="0" hangingPunct="1">
              <a:lnSpc>
                <a:spcPct val="90000"/>
              </a:lnSpc>
              <a:spcBef>
                <a:spcPts val="500"/>
              </a:spcBef>
              <a:buClr>
                <a:srgbClr val="FF0000"/>
              </a:buClr>
              <a:buFont typeface="Wingdings" panose="05000000000000000000" pitchFamily="2" charset="2"/>
              <a:buChar char="§"/>
              <a:defRPr lang="it-IT"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2914" indent="-228584" algn="l" defTabSz="914332" rtl="0" eaLnBrk="1" latinLnBrk="0" hangingPunct="1">
              <a:lnSpc>
                <a:spcPct val="90000"/>
              </a:lnSpc>
              <a:spcBef>
                <a:spcPts val="500"/>
              </a:spcBef>
              <a:buClr>
                <a:srgbClr val="FF0000"/>
              </a:buClr>
              <a:buFont typeface="Wingdings" panose="05000000000000000000" pitchFamily="2" charset="2"/>
              <a:buChar char="§"/>
              <a:defRPr lang="it-IT" sz="1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080" indent="-228584" algn="l" defTabSz="914332" rtl="0" eaLnBrk="1" latinLnBrk="0" hangingPunct="1">
              <a:lnSpc>
                <a:spcPct val="90000"/>
              </a:lnSpc>
              <a:spcBef>
                <a:spcPts val="500"/>
              </a:spcBef>
              <a:buClr>
                <a:srgbClr val="FF0000"/>
              </a:buClr>
              <a:buFont typeface="Wingdings" panose="05000000000000000000" pitchFamily="2" charset="2"/>
              <a:buChar char="§"/>
              <a:defRPr lang="it-IT" sz="1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247" indent="-228584" algn="l" defTabSz="914332" rtl="0" eaLnBrk="1" latinLnBrk="0" hangingPunct="1">
              <a:lnSpc>
                <a:spcPct val="90000"/>
              </a:lnSpc>
              <a:spcBef>
                <a:spcPts val="500"/>
              </a:spcBef>
              <a:buClr>
                <a:srgbClr val="FF0000"/>
              </a:buClr>
              <a:buFont typeface="Wingdings" panose="05000000000000000000" pitchFamily="2" charset="2"/>
              <a:buChar char="§"/>
              <a:defRPr lang="en-GB" sz="1051"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anose="05000000000000000000" pitchFamily="2" charset="2"/>
              <a:buChar char="ü"/>
            </a:pPr>
            <a:r>
              <a:rPr lang="en-US"/>
              <a:t>Innovative approach, useful for interfacing the needs of beam dynamics with the technological limits (of today and the near future) related to superconducting magnets.</a:t>
            </a:r>
          </a:p>
          <a:p>
            <a:pPr algn="ctr">
              <a:buFont typeface="Wingdings" panose="05000000000000000000" pitchFamily="2" charset="2"/>
              <a:buChar char="ü"/>
            </a:pPr>
            <a:r>
              <a:rPr lang="en-US"/>
              <a:t>Immediate feedback capable of analyzing many possible configurations in a single plot</a:t>
            </a:r>
            <a:endParaRPr lang="en-US" dirty="0"/>
          </a:p>
        </p:txBody>
      </p:sp>
    </p:spTree>
    <p:extLst>
      <p:ext uri="{BB962C8B-B14F-4D97-AF65-F5344CB8AC3E}">
        <p14:creationId xmlns:p14="http://schemas.microsoft.com/office/powerpoint/2010/main" val="158090956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57941</TotalTime>
  <Words>3269</Words>
  <Application>Microsoft Office PowerPoint</Application>
  <PresentationFormat>Widescreen</PresentationFormat>
  <Paragraphs>434</Paragraphs>
  <Slides>26</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 Narrow</vt:lpstr>
      <vt:lpstr>Calibri</vt:lpstr>
      <vt:lpstr>Cambria Math</vt:lpstr>
      <vt:lpstr>Courier New</vt:lpstr>
      <vt:lpstr>Times New Roman</vt:lpstr>
      <vt:lpstr>Titillium Lt</vt:lpstr>
      <vt:lpstr>Wingdings</vt:lpstr>
      <vt:lpstr>Tema di Office</vt:lpstr>
      <vt:lpstr>PowerPoint Presentation</vt:lpstr>
      <vt:lpstr>Why a Muon Collider?</vt:lpstr>
      <vt:lpstr>Why a Muon Collider?</vt:lpstr>
      <vt:lpstr>Why a Muon Collider?</vt:lpstr>
      <vt:lpstr>Why a Muon Collider?</vt:lpstr>
      <vt:lpstr>The Muon Collider Complex</vt:lpstr>
      <vt:lpstr>Collider Magnets Requirements</vt:lpstr>
      <vt:lpstr>Collider Magnets Requirements</vt:lpstr>
      <vt:lpstr>Introduction to A-B plots</vt:lpstr>
      <vt:lpstr>Introduction to A-B plots</vt:lpstr>
      <vt:lpstr>Method and Assumptions</vt:lpstr>
      <vt:lpstr>Method and Assumptions</vt:lpstr>
      <vt:lpstr>Method and Assumptions</vt:lpstr>
      <vt:lpstr>Method and Assumptions</vt:lpstr>
      <vt:lpstr>Method and Assumptions</vt:lpstr>
      <vt:lpstr>Dipole A-B Plots</vt:lpstr>
      <vt:lpstr>HTS dipole A-B Plots</vt:lpstr>
      <vt:lpstr>Quadrupole A-B Plots</vt:lpstr>
      <vt:lpstr>HTS quadrupole A-B Plots</vt:lpstr>
      <vt:lpstr>FEM Crosscheck for Stress Curves</vt:lpstr>
      <vt:lpstr>FEM Crosscheck for Stress Curves</vt:lpstr>
      <vt:lpstr>Combined Function Magnet</vt:lpstr>
      <vt:lpstr>Combined Function Magnet</vt:lpstr>
      <vt:lpstr>Combined Function Magnet</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MuColl WP7 – task 4 Collider Complex</dc:title>
  <dc:creator>BARBARA CAIFFI</dc:creator>
  <cp:lastModifiedBy>Daniel Novelli</cp:lastModifiedBy>
  <cp:revision>349</cp:revision>
  <dcterms:created xsi:type="dcterms:W3CDTF">2022-09-13T13:16:53Z</dcterms:created>
  <dcterms:modified xsi:type="dcterms:W3CDTF">2024-10-24T07:42:00Z</dcterms:modified>
</cp:coreProperties>
</file>