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58" r:id="rId3"/>
    <p:sldId id="260" r:id="rId4"/>
    <p:sldId id="259" r:id="rId5"/>
    <p:sldId id="263" r:id="rId6"/>
    <p:sldId id="262" r:id="rId7"/>
    <p:sldId id="264" r:id="rId8"/>
    <p:sldId id="274" r:id="rId9"/>
    <p:sldId id="275" r:id="rId10"/>
    <p:sldId id="277" r:id="rId11"/>
    <p:sldId id="278" r:id="rId12"/>
    <p:sldId id="261" r:id="rId13"/>
    <p:sldId id="287" r:id="rId14"/>
    <p:sldId id="288" r:id="rId15"/>
    <p:sldId id="267" r:id="rId16"/>
    <p:sldId id="268" r:id="rId17"/>
    <p:sldId id="269" r:id="rId18"/>
    <p:sldId id="290" r:id="rId19"/>
    <p:sldId id="291" r:id="rId20"/>
    <p:sldId id="292" r:id="rId21"/>
    <p:sldId id="293" r:id="rId22"/>
    <p:sldId id="294" r:id="rId23"/>
    <p:sldId id="295" r:id="rId24"/>
    <p:sldId id="296" r:id="rId25"/>
    <p:sldId id="284" r:id="rId26"/>
    <p:sldId id="286" r:id="rId27"/>
    <p:sldId id="276" r:id="rId28"/>
    <p:sldId id="279" r:id="rId29"/>
    <p:sldId id="302" r:id="rId30"/>
    <p:sldId id="297" r:id="rId31"/>
    <p:sldId id="298" r:id="rId32"/>
    <p:sldId id="299" r:id="rId33"/>
    <p:sldId id="300" r:id="rId34"/>
    <p:sldId id="301" r:id="rId35"/>
    <p:sldId id="280" r:id="rId36"/>
    <p:sldId id="281" r:id="rId37"/>
    <p:sldId id="282" r:id="rId38"/>
    <p:sldId id="283" r:id="rId39"/>
    <p:sldId id="303" r:id="rId40"/>
    <p:sldId id="304" r:id="rId41"/>
    <p:sldId id="289" r:id="rId42"/>
    <p:sldId id="265" r:id="rId43"/>
    <p:sldId id="266" r:id="rId44"/>
    <p:sldId id="305" r:id="rId45"/>
    <p:sldId id="270" r:id="rId46"/>
    <p:sldId id="306" r:id="rId4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2433"/>
    <a:srgbClr val="FFD13F"/>
    <a:srgbClr val="E6E6E6"/>
    <a:srgbClr val="F8B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94"/>
  </p:normalViewPr>
  <p:slideViewPr>
    <p:cSldViewPr snapToGrid="0">
      <p:cViewPr varScale="1">
        <p:scale>
          <a:sx n="121" d="100"/>
          <a:sy n="121" d="100"/>
        </p:scale>
        <p:origin x="2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3AF857-24E1-4454-AEB3-95EA57137E47}" type="doc">
      <dgm:prSet loTypeId="urn:microsoft.com/office/officeart/2008/layout/VerticalCurvedList" loCatId="list" qsTypeId="urn:microsoft.com/office/officeart/2005/8/quickstyle/simple4" qsCatId="simple" csTypeId="urn:microsoft.com/office/officeart/2005/8/colors/accent3_4" csCatId="accent3" phldr="1"/>
      <dgm:spPr/>
      <dgm:t>
        <a:bodyPr/>
        <a:lstStyle/>
        <a:p>
          <a:endParaRPr lang="en-GB"/>
        </a:p>
      </dgm:t>
    </dgm:pt>
    <dgm:pt modelId="{781BF2F6-DE88-49A2-9752-DC52DC70E2B9}">
      <dgm:prSet phldrT="[Testo]" custT="1"/>
      <dgm:spPr>
        <a:gradFill flip="none" rotWithShape="1">
          <a:gsLst>
            <a:gs pos="0">
              <a:schemeClr val="bg1">
                <a:lumMod val="95000"/>
              </a:schemeClr>
            </a:gs>
            <a:gs pos="75000">
              <a:schemeClr val="bg1">
                <a:lumMod val="75000"/>
              </a:schemeClr>
            </a:gs>
            <a:gs pos="100000">
              <a:schemeClr val="bg1">
                <a:lumMod val="50000"/>
              </a:schemeClr>
            </a:gs>
          </a:gsLst>
          <a:path path="circle">
            <a:fillToRect l="50000" t="50000" r="50000" b="50000"/>
          </a:path>
          <a:tileRect/>
        </a:gradFill>
      </dgm:spPr>
      <dgm:t>
        <a:bodyPr/>
        <a:lstStyle/>
        <a:p>
          <a:pPr marL="0"/>
          <a:r>
            <a:rPr lang="en-GB" sz="2800" b="1" dirty="0">
              <a:solidFill>
                <a:schemeClr val="tx1"/>
              </a:solidFill>
            </a:rPr>
            <a:t>Particle Accelerators as THz/IR Radiation Sources – Design of optical beamlines</a:t>
          </a:r>
        </a:p>
        <a:p>
          <a:pPr marL="0"/>
          <a:endParaRPr lang="en-GB" sz="2800" b="1" dirty="0">
            <a:solidFill>
              <a:schemeClr val="tx1"/>
            </a:solidFill>
          </a:endParaRPr>
        </a:p>
        <a:p>
          <a:pPr marL="0" indent="0"/>
          <a:endParaRPr lang="en-GB" sz="1800" b="1" dirty="0">
            <a:solidFill>
              <a:schemeClr val="tx1"/>
            </a:solidFill>
          </a:endParaRPr>
        </a:p>
      </dgm:t>
    </dgm:pt>
    <dgm:pt modelId="{84BEEE95-458C-404A-AD04-D25166197E94}" type="parTrans" cxnId="{9F7794FE-A775-4D26-A3F7-B23E09CD94D3}">
      <dgm:prSet/>
      <dgm:spPr/>
      <dgm:t>
        <a:bodyPr/>
        <a:lstStyle/>
        <a:p>
          <a:endParaRPr lang="en-GB"/>
        </a:p>
      </dgm:t>
    </dgm:pt>
    <dgm:pt modelId="{A3450450-6A99-41B1-BA60-8A4A03F4BF56}" type="sibTrans" cxnId="{9F7794FE-A775-4D26-A3F7-B23E09CD94D3}">
      <dgm:prSet/>
      <dgm:spPr/>
      <dgm:t>
        <a:bodyPr/>
        <a:lstStyle/>
        <a:p>
          <a:endParaRPr lang="en-GB"/>
        </a:p>
      </dgm:t>
    </dgm:pt>
    <dgm:pt modelId="{25175430-7E21-4CB5-9876-9EE47AFD06E3}">
      <dgm:prSet phldrT="[Testo]" custT="1"/>
      <dgm:spPr>
        <a:gradFill flip="none" rotWithShape="1">
          <a:gsLst>
            <a:gs pos="0">
              <a:schemeClr val="bg1">
                <a:lumMod val="95000"/>
              </a:schemeClr>
            </a:gs>
            <a:gs pos="70000">
              <a:schemeClr val="bg1">
                <a:lumMod val="75000"/>
              </a:schemeClr>
            </a:gs>
            <a:gs pos="100000">
              <a:schemeClr val="bg1">
                <a:lumMod val="50000"/>
              </a:schemeClr>
            </a:gs>
          </a:gsLst>
          <a:path path="circle">
            <a:fillToRect l="50000" t="50000" r="50000" b="50000"/>
          </a:path>
          <a:tileRect/>
        </a:gradFill>
      </dgm:spPr>
      <dgm:t>
        <a:bodyPr/>
        <a:lstStyle/>
        <a:p>
          <a:r>
            <a:rPr lang="en-GB" sz="2800" b="1" dirty="0">
              <a:solidFill>
                <a:schemeClr val="tx1"/>
              </a:solidFill>
            </a:rPr>
            <a:t>THz/IR Radiation for Material Characterization in Accelerator Technologies</a:t>
          </a:r>
        </a:p>
        <a:p>
          <a:endParaRPr lang="en-GB" sz="2800" b="1" dirty="0">
            <a:solidFill>
              <a:schemeClr val="tx1"/>
            </a:solidFill>
          </a:endParaRPr>
        </a:p>
        <a:p>
          <a:endParaRPr lang="en-GB" sz="1800" b="1" dirty="0">
            <a:solidFill>
              <a:schemeClr val="tx1"/>
            </a:solidFill>
          </a:endParaRPr>
        </a:p>
      </dgm:t>
    </dgm:pt>
    <dgm:pt modelId="{9AF47E4F-9D84-4DF0-AED4-3D71B61DF33F}" type="parTrans" cxnId="{92B83157-BD06-4E77-ACFC-BBF52D16BE73}">
      <dgm:prSet/>
      <dgm:spPr/>
      <dgm:t>
        <a:bodyPr/>
        <a:lstStyle/>
        <a:p>
          <a:endParaRPr lang="en-GB"/>
        </a:p>
      </dgm:t>
    </dgm:pt>
    <dgm:pt modelId="{0E274F62-9F89-4F5F-A6E4-AC16B476DA8C}" type="sibTrans" cxnId="{92B83157-BD06-4E77-ACFC-BBF52D16BE73}">
      <dgm:prSet/>
      <dgm:spPr/>
      <dgm:t>
        <a:bodyPr/>
        <a:lstStyle/>
        <a:p>
          <a:endParaRPr lang="en-GB"/>
        </a:p>
      </dgm:t>
    </dgm:pt>
    <dgm:pt modelId="{1C013AC9-6F13-407F-B317-9955F20DA509}" type="pres">
      <dgm:prSet presAssocID="{273AF857-24E1-4454-AEB3-95EA57137E47}" presName="Name0" presStyleCnt="0">
        <dgm:presLayoutVars>
          <dgm:chMax val="7"/>
          <dgm:chPref val="7"/>
          <dgm:dir/>
        </dgm:presLayoutVars>
      </dgm:prSet>
      <dgm:spPr/>
    </dgm:pt>
    <dgm:pt modelId="{188CEDF8-9A94-4433-A900-08366968BD82}" type="pres">
      <dgm:prSet presAssocID="{273AF857-24E1-4454-AEB3-95EA57137E47}" presName="Name1" presStyleCnt="0"/>
      <dgm:spPr/>
    </dgm:pt>
    <dgm:pt modelId="{5C229777-F929-4A7E-9EF6-3A36B2FF298E}" type="pres">
      <dgm:prSet presAssocID="{273AF857-24E1-4454-AEB3-95EA57137E47}" presName="cycle" presStyleCnt="0"/>
      <dgm:spPr/>
    </dgm:pt>
    <dgm:pt modelId="{7EC1F32E-B6B8-486F-98F1-7AA98A17E872}" type="pres">
      <dgm:prSet presAssocID="{273AF857-24E1-4454-AEB3-95EA57137E47}" presName="srcNode" presStyleLbl="node1" presStyleIdx="0" presStyleCnt="2"/>
      <dgm:spPr/>
    </dgm:pt>
    <dgm:pt modelId="{57E16940-652E-4879-AC23-CCB28BF9BE67}" type="pres">
      <dgm:prSet presAssocID="{273AF857-24E1-4454-AEB3-95EA57137E47}" presName="conn" presStyleLbl="parChTrans1D2" presStyleIdx="0" presStyleCnt="1"/>
      <dgm:spPr/>
    </dgm:pt>
    <dgm:pt modelId="{839B9FAB-EB2E-4ADC-8CD7-5FD0C5B36668}" type="pres">
      <dgm:prSet presAssocID="{273AF857-24E1-4454-AEB3-95EA57137E47}" presName="extraNode" presStyleLbl="node1" presStyleIdx="0" presStyleCnt="2"/>
      <dgm:spPr/>
    </dgm:pt>
    <dgm:pt modelId="{3AB88C90-6FF1-42B4-9CB2-94B7611E8809}" type="pres">
      <dgm:prSet presAssocID="{273AF857-24E1-4454-AEB3-95EA57137E47}" presName="dstNode" presStyleLbl="node1" presStyleIdx="0" presStyleCnt="2"/>
      <dgm:spPr/>
    </dgm:pt>
    <dgm:pt modelId="{B35CB4DF-DAFF-4ED7-BD72-6B0C98B39D88}" type="pres">
      <dgm:prSet presAssocID="{781BF2F6-DE88-49A2-9752-DC52DC70E2B9}" presName="text_1" presStyleLbl="node1" presStyleIdx="0" presStyleCnt="2" custScaleY="118863">
        <dgm:presLayoutVars>
          <dgm:bulletEnabled val="1"/>
        </dgm:presLayoutVars>
      </dgm:prSet>
      <dgm:spPr/>
    </dgm:pt>
    <dgm:pt modelId="{2FF8C722-3F2B-4C7F-B382-539D37723E5A}" type="pres">
      <dgm:prSet presAssocID="{781BF2F6-DE88-49A2-9752-DC52DC70E2B9}" presName="accent_1" presStyleCnt="0"/>
      <dgm:spPr/>
    </dgm:pt>
    <dgm:pt modelId="{EF2D9504-82B9-4B45-BE4E-A7B2CD03CDA8}" type="pres">
      <dgm:prSet presAssocID="{781BF2F6-DE88-49A2-9752-DC52DC70E2B9}" presName="accentRepeatNode" presStyleLbl="solidFgAcc1" presStyleIdx="0" presStyleCnt="2"/>
      <dgm:spPr>
        <a:ln>
          <a:solidFill>
            <a:schemeClr val="bg1">
              <a:lumMod val="85000"/>
            </a:schemeClr>
          </a:solidFill>
        </a:ln>
      </dgm:spPr>
    </dgm:pt>
    <dgm:pt modelId="{8541435C-D287-4E1A-BE58-0FB0A3F35A73}" type="pres">
      <dgm:prSet presAssocID="{25175430-7E21-4CB5-9876-9EE47AFD06E3}" presName="text_2" presStyleLbl="node1" presStyleIdx="1" presStyleCnt="2" custScaleY="114528">
        <dgm:presLayoutVars>
          <dgm:bulletEnabled val="1"/>
        </dgm:presLayoutVars>
      </dgm:prSet>
      <dgm:spPr/>
    </dgm:pt>
    <dgm:pt modelId="{4AF4DFA5-04F5-4376-A7F4-778F553D4736}" type="pres">
      <dgm:prSet presAssocID="{25175430-7E21-4CB5-9876-9EE47AFD06E3}" presName="accent_2" presStyleCnt="0"/>
      <dgm:spPr/>
    </dgm:pt>
    <dgm:pt modelId="{7982AE39-1EA9-4634-8A10-8A47FD8E7184}" type="pres">
      <dgm:prSet presAssocID="{25175430-7E21-4CB5-9876-9EE47AFD06E3}" presName="accentRepeatNode" presStyleLbl="solidFgAcc1" presStyleIdx="1" presStyleCnt="2"/>
      <dgm:spPr/>
    </dgm:pt>
  </dgm:ptLst>
  <dgm:cxnLst>
    <dgm:cxn modelId="{91AE9D4E-7698-47FA-A330-31237E002733}" type="presOf" srcId="{25175430-7E21-4CB5-9876-9EE47AFD06E3}" destId="{8541435C-D287-4E1A-BE58-0FB0A3F35A73}" srcOrd="0" destOrd="0" presId="urn:microsoft.com/office/officeart/2008/layout/VerticalCurvedList"/>
    <dgm:cxn modelId="{92B83157-BD06-4E77-ACFC-BBF52D16BE73}" srcId="{273AF857-24E1-4454-AEB3-95EA57137E47}" destId="{25175430-7E21-4CB5-9876-9EE47AFD06E3}" srcOrd="1" destOrd="0" parTransId="{9AF47E4F-9D84-4DF0-AED4-3D71B61DF33F}" sibTransId="{0E274F62-9F89-4F5F-A6E4-AC16B476DA8C}"/>
    <dgm:cxn modelId="{B948CED5-818E-4BE0-A935-F8448B0324CE}" type="presOf" srcId="{A3450450-6A99-41B1-BA60-8A4A03F4BF56}" destId="{57E16940-652E-4879-AC23-CCB28BF9BE67}" srcOrd="0" destOrd="0" presId="urn:microsoft.com/office/officeart/2008/layout/VerticalCurvedList"/>
    <dgm:cxn modelId="{EF6614EA-C567-46BB-88FC-50333AA55904}" type="presOf" srcId="{781BF2F6-DE88-49A2-9752-DC52DC70E2B9}" destId="{B35CB4DF-DAFF-4ED7-BD72-6B0C98B39D88}" srcOrd="0" destOrd="0" presId="urn:microsoft.com/office/officeart/2008/layout/VerticalCurvedList"/>
    <dgm:cxn modelId="{20BC01FE-FE19-4230-B6A6-290E5029E095}" type="presOf" srcId="{273AF857-24E1-4454-AEB3-95EA57137E47}" destId="{1C013AC9-6F13-407F-B317-9955F20DA509}" srcOrd="0" destOrd="0" presId="urn:microsoft.com/office/officeart/2008/layout/VerticalCurvedList"/>
    <dgm:cxn modelId="{9F7794FE-A775-4D26-A3F7-B23E09CD94D3}" srcId="{273AF857-24E1-4454-AEB3-95EA57137E47}" destId="{781BF2F6-DE88-49A2-9752-DC52DC70E2B9}" srcOrd="0" destOrd="0" parTransId="{84BEEE95-458C-404A-AD04-D25166197E94}" sibTransId="{A3450450-6A99-41B1-BA60-8A4A03F4BF56}"/>
    <dgm:cxn modelId="{8BA9BE7E-A967-4A53-BB70-0066946DE68A}" type="presParOf" srcId="{1C013AC9-6F13-407F-B317-9955F20DA509}" destId="{188CEDF8-9A94-4433-A900-08366968BD82}" srcOrd="0" destOrd="0" presId="urn:microsoft.com/office/officeart/2008/layout/VerticalCurvedList"/>
    <dgm:cxn modelId="{D096BED3-E0A7-4C5D-93E1-08BB63B4354D}" type="presParOf" srcId="{188CEDF8-9A94-4433-A900-08366968BD82}" destId="{5C229777-F929-4A7E-9EF6-3A36B2FF298E}" srcOrd="0" destOrd="0" presId="urn:microsoft.com/office/officeart/2008/layout/VerticalCurvedList"/>
    <dgm:cxn modelId="{4CCA4778-8026-4580-B980-2C2206335504}" type="presParOf" srcId="{5C229777-F929-4A7E-9EF6-3A36B2FF298E}" destId="{7EC1F32E-B6B8-486F-98F1-7AA98A17E872}" srcOrd="0" destOrd="0" presId="urn:microsoft.com/office/officeart/2008/layout/VerticalCurvedList"/>
    <dgm:cxn modelId="{1C65A84A-0B00-4F6D-A437-CEE90B9A4CB4}" type="presParOf" srcId="{5C229777-F929-4A7E-9EF6-3A36B2FF298E}" destId="{57E16940-652E-4879-AC23-CCB28BF9BE67}" srcOrd="1" destOrd="0" presId="urn:microsoft.com/office/officeart/2008/layout/VerticalCurvedList"/>
    <dgm:cxn modelId="{F6844F40-8072-49CD-9520-67DADC5BBB38}" type="presParOf" srcId="{5C229777-F929-4A7E-9EF6-3A36B2FF298E}" destId="{839B9FAB-EB2E-4ADC-8CD7-5FD0C5B36668}" srcOrd="2" destOrd="0" presId="urn:microsoft.com/office/officeart/2008/layout/VerticalCurvedList"/>
    <dgm:cxn modelId="{D667323E-E9E9-4394-80E6-771DDED1B63F}" type="presParOf" srcId="{5C229777-F929-4A7E-9EF6-3A36B2FF298E}" destId="{3AB88C90-6FF1-42B4-9CB2-94B7611E8809}" srcOrd="3" destOrd="0" presId="urn:microsoft.com/office/officeart/2008/layout/VerticalCurvedList"/>
    <dgm:cxn modelId="{6D42155D-F309-4F17-A8B8-84CCE233B9C0}" type="presParOf" srcId="{188CEDF8-9A94-4433-A900-08366968BD82}" destId="{B35CB4DF-DAFF-4ED7-BD72-6B0C98B39D88}" srcOrd="1" destOrd="0" presId="urn:microsoft.com/office/officeart/2008/layout/VerticalCurvedList"/>
    <dgm:cxn modelId="{EC4FA098-A4A0-40A3-AABE-315E4A14EF65}" type="presParOf" srcId="{188CEDF8-9A94-4433-A900-08366968BD82}" destId="{2FF8C722-3F2B-4C7F-B382-539D37723E5A}" srcOrd="2" destOrd="0" presId="urn:microsoft.com/office/officeart/2008/layout/VerticalCurvedList"/>
    <dgm:cxn modelId="{99CB1F58-BFBD-40D0-9CF1-5AEC24340418}" type="presParOf" srcId="{2FF8C722-3F2B-4C7F-B382-539D37723E5A}" destId="{EF2D9504-82B9-4B45-BE4E-A7B2CD03CDA8}" srcOrd="0" destOrd="0" presId="urn:microsoft.com/office/officeart/2008/layout/VerticalCurvedList"/>
    <dgm:cxn modelId="{4FE38031-1DB7-4674-B0C6-44CD0715A513}" type="presParOf" srcId="{188CEDF8-9A94-4433-A900-08366968BD82}" destId="{8541435C-D287-4E1A-BE58-0FB0A3F35A73}" srcOrd="3" destOrd="0" presId="urn:microsoft.com/office/officeart/2008/layout/VerticalCurvedList"/>
    <dgm:cxn modelId="{3A6F4A86-8356-42D2-AA9C-56FE5D006FD1}" type="presParOf" srcId="{188CEDF8-9A94-4433-A900-08366968BD82}" destId="{4AF4DFA5-04F5-4376-A7F4-778F553D4736}" srcOrd="4" destOrd="0" presId="urn:microsoft.com/office/officeart/2008/layout/VerticalCurvedList"/>
    <dgm:cxn modelId="{22C9B520-72DB-49A5-83F2-9CD8918303D2}" type="presParOf" srcId="{4AF4DFA5-04F5-4376-A7F4-778F553D4736}" destId="{7982AE39-1EA9-4634-8A10-8A47FD8E718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73AF857-24E1-4454-AEB3-95EA57137E47}" type="doc">
      <dgm:prSet loTypeId="urn:microsoft.com/office/officeart/2008/layout/VerticalCurvedList" loCatId="list" qsTypeId="urn:microsoft.com/office/officeart/2005/8/quickstyle/simple4" qsCatId="simple" csTypeId="urn:microsoft.com/office/officeart/2005/8/colors/accent3_4" csCatId="accent3" phldr="1"/>
      <dgm:spPr/>
      <dgm:t>
        <a:bodyPr/>
        <a:lstStyle/>
        <a:p>
          <a:endParaRPr lang="en-GB"/>
        </a:p>
      </dgm:t>
    </dgm:pt>
    <dgm:pt modelId="{781BF2F6-DE88-49A2-9752-DC52DC70E2B9}">
      <dgm:prSet phldrT="[Testo]" custT="1"/>
      <dgm:spPr>
        <a:gradFill flip="none" rotWithShape="1">
          <a:gsLst>
            <a:gs pos="0">
              <a:schemeClr val="bg1">
                <a:lumMod val="95000"/>
              </a:schemeClr>
            </a:gs>
            <a:gs pos="75000">
              <a:schemeClr val="bg1">
                <a:lumMod val="75000"/>
              </a:schemeClr>
            </a:gs>
            <a:gs pos="100000">
              <a:schemeClr val="bg1">
                <a:lumMod val="50000"/>
              </a:schemeClr>
            </a:gs>
          </a:gsLst>
          <a:path path="circle">
            <a:fillToRect l="50000" t="50000" r="50000" b="50000"/>
          </a:path>
          <a:tileRect/>
        </a:gradFill>
      </dgm:spPr>
      <dgm:t>
        <a:bodyPr/>
        <a:lstStyle/>
        <a:p>
          <a:pPr marL="0"/>
          <a:r>
            <a:rPr lang="en-GB" sz="2800" b="1" dirty="0">
              <a:solidFill>
                <a:schemeClr val="tx1"/>
              </a:solidFill>
            </a:rPr>
            <a:t>Particle Accelerators as THz/IR Radiation Sources – Design of optical beamlines</a:t>
          </a:r>
        </a:p>
        <a:p>
          <a:pPr marL="0"/>
          <a:endParaRPr lang="en-GB" sz="2800" b="1" dirty="0">
            <a:solidFill>
              <a:schemeClr val="tx1"/>
            </a:solidFill>
          </a:endParaRPr>
        </a:p>
        <a:p>
          <a:pPr marL="0" indent="0"/>
          <a:endParaRPr lang="en-GB" sz="1800" b="1" dirty="0">
            <a:solidFill>
              <a:schemeClr val="tx1"/>
            </a:solidFill>
          </a:endParaRPr>
        </a:p>
      </dgm:t>
    </dgm:pt>
    <dgm:pt modelId="{84BEEE95-458C-404A-AD04-D25166197E94}" type="parTrans" cxnId="{9F7794FE-A775-4D26-A3F7-B23E09CD94D3}">
      <dgm:prSet/>
      <dgm:spPr/>
      <dgm:t>
        <a:bodyPr/>
        <a:lstStyle/>
        <a:p>
          <a:endParaRPr lang="en-GB"/>
        </a:p>
      </dgm:t>
    </dgm:pt>
    <dgm:pt modelId="{A3450450-6A99-41B1-BA60-8A4A03F4BF56}" type="sibTrans" cxnId="{9F7794FE-A775-4D26-A3F7-B23E09CD94D3}">
      <dgm:prSet/>
      <dgm:spPr/>
      <dgm:t>
        <a:bodyPr/>
        <a:lstStyle/>
        <a:p>
          <a:endParaRPr lang="en-GB"/>
        </a:p>
      </dgm:t>
    </dgm:pt>
    <dgm:pt modelId="{25175430-7E21-4CB5-9876-9EE47AFD06E3}">
      <dgm:prSet phldrT="[Testo]" custT="1"/>
      <dgm:spPr>
        <a:gradFill flip="none" rotWithShape="1">
          <a:gsLst>
            <a:gs pos="0">
              <a:schemeClr val="bg1">
                <a:lumMod val="95000"/>
              </a:schemeClr>
            </a:gs>
            <a:gs pos="70000">
              <a:schemeClr val="bg1">
                <a:lumMod val="75000"/>
              </a:schemeClr>
            </a:gs>
            <a:gs pos="100000">
              <a:schemeClr val="bg1">
                <a:lumMod val="50000"/>
              </a:schemeClr>
            </a:gs>
          </a:gsLst>
          <a:path path="circle">
            <a:fillToRect l="50000" t="50000" r="50000" b="50000"/>
          </a:path>
          <a:tileRect/>
        </a:gradFill>
      </dgm:spPr>
      <dgm:t>
        <a:bodyPr/>
        <a:lstStyle/>
        <a:p>
          <a:r>
            <a:rPr lang="en-GB" sz="2800" b="1" dirty="0">
              <a:solidFill>
                <a:schemeClr val="tx1"/>
              </a:solidFill>
            </a:rPr>
            <a:t>THz/IR Radiation for Material Characterization in Accelerator Technologies</a:t>
          </a:r>
        </a:p>
        <a:p>
          <a:endParaRPr lang="en-GB" sz="2800" b="1" dirty="0">
            <a:solidFill>
              <a:schemeClr val="tx1"/>
            </a:solidFill>
          </a:endParaRPr>
        </a:p>
        <a:p>
          <a:endParaRPr lang="en-GB" sz="1800" b="1" dirty="0">
            <a:solidFill>
              <a:schemeClr val="tx1"/>
            </a:solidFill>
          </a:endParaRPr>
        </a:p>
      </dgm:t>
    </dgm:pt>
    <dgm:pt modelId="{9AF47E4F-9D84-4DF0-AED4-3D71B61DF33F}" type="parTrans" cxnId="{92B83157-BD06-4E77-ACFC-BBF52D16BE73}">
      <dgm:prSet/>
      <dgm:spPr/>
      <dgm:t>
        <a:bodyPr/>
        <a:lstStyle/>
        <a:p>
          <a:endParaRPr lang="en-GB"/>
        </a:p>
      </dgm:t>
    </dgm:pt>
    <dgm:pt modelId="{0E274F62-9F89-4F5F-A6E4-AC16B476DA8C}" type="sibTrans" cxnId="{92B83157-BD06-4E77-ACFC-BBF52D16BE73}">
      <dgm:prSet/>
      <dgm:spPr/>
      <dgm:t>
        <a:bodyPr/>
        <a:lstStyle/>
        <a:p>
          <a:endParaRPr lang="en-GB"/>
        </a:p>
      </dgm:t>
    </dgm:pt>
    <dgm:pt modelId="{1C013AC9-6F13-407F-B317-9955F20DA509}" type="pres">
      <dgm:prSet presAssocID="{273AF857-24E1-4454-AEB3-95EA57137E47}" presName="Name0" presStyleCnt="0">
        <dgm:presLayoutVars>
          <dgm:chMax val="7"/>
          <dgm:chPref val="7"/>
          <dgm:dir/>
        </dgm:presLayoutVars>
      </dgm:prSet>
      <dgm:spPr/>
    </dgm:pt>
    <dgm:pt modelId="{188CEDF8-9A94-4433-A900-08366968BD82}" type="pres">
      <dgm:prSet presAssocID="{273AF857-24E1-4454-AEB3-95EA57137E47}" presName="Name1" presStyleCnt="0"/>
      <dgm:spPr/>
    </dgm:pt>
    <dgm:pt modelId="{5C229777-F929-4A7E-9EF6-3A36B2FF298E}" type="pres">
      <dgm:prSet presAssocID="{273AF857-24E1-4454-AEB3-95EA57137E47}" presName="cycle" presStyleCnt="0"/>
      <dgm:spPr/>
    </dgm:pt>
    <dgm:pt modelId="{7EC1F32E-B6B8-486F-98F1-7AA98A17E872}" type="pres">
      <dgm:prSet presAssocID="{273AF857-24E1-4454-AEB3-95EA57137E47}" presName="srcNode" presStyleLbl="node1" presStyleIdx="0" presStyleCnt="2"/>
      <dgm:spPr/>
    </dgm:pt>
    <dgm:pt modelId="{57E16940-652E-4879-AC23-CCB28BF9BE67}" type="pres">
      <dgm:prSet presAssocID="{273AF857-24E1-4454-AEB3-95EA57137E47}" presName="conn" presStyleLbl="parChTrans1D2" presStyleIdx="0" presStyleCnt="1"/>
      <dgm:spPr/>
    </dgm:pt>
    <dgm:pt modelId="{839B9FAB-EB2E-4ADC-8CD7-5FD0C5B36668}" type="pres">
      <dgm:prSet presAssocID="{273AF857-24E1-4454-AEB3-95EA57137E47}" presName="extraNode" presStyleLbl="node1" presStyleIdx="0" presStyleCnt="2"/>
      <dgm:spPr/>
    </dgm:pt>
    <dgm:pt modelId="{3AB88C90-6FF1-42B4-9CB2-94B7611E8809}" type="pres">
      <dgm:prSet presAssocID="{273AF857-24E1-4454-AEB3-95EA57137E47}" presName="dstNode" presStyleLbl="node1" presStyleIdx="0" presStyleCnt="2"/>
      <dgm:spPr/>
    </dgm:pt>
    <dgm:pt modelId="{B35CB4DF-DAFF-4ED7-BD72-6B0C98B39D88}" type="pres">
      <dgm:prSet presAssocID="{781BF2F6-DE88-49A2-9752-DC52DC70E2B9}" presName="text_1" presStyleLbl="node1" presStyleIdx="0" presStyleCnt="2" custScaleY="118863">
        <dgm:presLayoutVars>
          <dgm:bulletEnabled val="1"/>
        </dgm:presLayoutVars>
      </dgm:prSet>
      <dgm:spPr/>
    </dgm:pt>
    <dgm:pt modelId="{2FF8C722-3F2B-4C7F-B382-539D37723E5A}" type="pres">
      <dgm:prSet presAssocID="{781BF2F6-DE88-49A2-9752-DC52DC70E2B9}" presName="accent_1" presStyleCnt="0"/>
      <dgm:spPr/>
    </dgm:pt>
    <dgm:pt modelId="{EF2D9504-82B9-4B45-BE4E-A7B2CD03CDA8}" type="pres">
      <dgm:prSet presAssocID="{781BF2F6-DE88-49A2-9752-DC52DC70E2B9}" presName="accentRepeatNode" presStyleLbl="solidFgAcc1" presStyleIdx="0" presStyleCnt="2"/>
      <dgm:spPr>
        <a:ln>
          <a:solidFill>
            <a:schemeClr val="bg1">
              <a:lumMod val="85000"/>
            </a:schemeClr>
          </a:solidFill>
        </a:ln>
      </dgm:spPr>
    </dgm:pt>
    <dgm:pt modelId="{8541435C-D287-4E1A-BE58-0FB0A3F35A73}" type="pres">
      <dgm:prSet presAssocID="{25175430-7E21-4CB5-9876-9EE47AFD06E3}" presName="text_2" presStyleLbl="node1" presStyleIdx="1" presStyleCnt="2" custScaleY="114528">
        <dgm:presLayoutVars>
          <dgm:bulletEnabled val="1"/>
        </dgm:presLayoutVars>
      </dgm:prSet>
      <dgm:spPr/>
    </dgm:pt>
    <dgm:pt modelId="{4AF4DFA5-04F5-4376-A7F4-778F553D4736}" type="pres">
      <dgm:prSet presAssocID="{25175430-7E21-4CB5-9876-9EE47AFD06E3}" presName="accent_2" presStyleCnt="0"/>
      <dgm:spPr/>
    </dgm:pt>
    <dgm:pt modelId="{7982AE39-1EA9-4634-8A10-8A47FD8E7184}" type="pres">
      <dgm:prSet presAssocID="{25175430-7E21-4CB5-9876-9EE47AFD06E3}" presName="accentRepeatNode" presStyleLbl="solidFgAcc1" presStyleIdx="1" presStyleCnt="2"/>
      <dgm:spPr/>
    </dgm:pt>
  </dgm:ptLst>
  <dgm:cxnLst>
    <dgm:cxn modelId="{91AE9D4E-7698-47FA-A330-31237E002733}" type="presOf" srcId="{25175430-7E21-4CB5-9876-9EE47AFD06E3}" destId="{8541435C-D287-4E1A-BE58-0FB0A3F35A73}" srcOrd="0" destOrd="0" presId="urn:microsoft.com/office/officeart/2008/layout/VerticalCurvedList"/>
    <dgm:cxn modelId="{92B83157-BD06-4E77-ACFC-BBF52D16BE73}" srcId="{273AF857-24E1-4454-AEB3-95EA57137E47}" destId="{25175430-7E21-4CB5-9876-9EE47AFD06E3}" srcOrd="1" destOrd="0" parTransId="{9AF47E4F-9D84-4DF0-AED4-3D71B61DF33F}" sibTransId="{0E274F62-9F89-4F5F-A6E4-AC16B476DA8C}"/>
    <dgm:cxn modelId="{B948CED5-818E-4BE0-A935-F8448B0324CE}" type="presOf" srcId="{A3450450-6A99-41B1-BA60-8A4A03F4BF56}" destId="{57E16940-652E-4879-AC23-CCB28BF9BE67}" srcOrd="0" destOrd="0" presId="urn:microsoft.com/office/officeart/2008/layout/VerticalCurvedList"/>
    <dgm:cxn modelId="{EF6614EA-C567-46BB-88FC-50333AA55904}" type="presOf" srcId="{781BF2F6-DE88-49A2-9752-DC52DC70E2B9}" destId="{B35CB4DF-DAFF-4ED7-BD72-6B0C98B39D88}" srcOrd="0" destOrd="0" presId="urn:microsoft.com/office/officeart/2008/layout/VerticalCurvedList"/>
    <dgm:cxn modelId="{20BC01FE-FE19-4230-B6A6-290E5029E095}" type="presOf" srcId="{273AF857-24E1-4454-AEB3-95EA57137E47}" destId="{1C013AC9-6F13-407F-B317-9955F20DA509}" srcOrd="0" destOrd="0" presId="urn:microsoft.com/office/officeart/2008/layout/VerticalCurvedList"/>
    <dgm:cxn modelId="{9F7794FE-A775-4D26-A3F7-B23E09CD94D3}" srcId="{273AF857-24E1-4454-AEB3-95EA57137E47}" destId="{781BF2F6-DE88-49A2-9752-DC52DC70E2B9}" srcOrd="0" destOrd="0" parTransId="{84BEEE95-458C-404A-AD04-D25166197E94}" sibTransId="{A3450450-6A99-41B1-BA60-8A4A03F4BF56}"/>
    <dgm:cxn modelId="{8BA9BE7E-A967-4A53-BB70-0066946DE68A}" type="presParOf" srcId="{1C013AC9-6F13-407F-B317-9955F20DA509}" destId="{188CEDF8-9A94-4433-A900-08366968BD82}" srcOrd="0" destOrd="0" presId="urn:microsoft.com/office/officeart/2008/layout/VerticalCurvedList"/>
    <dgm:cxn modelId="{D096BED3-E0A7-4C5D-93E1-08BB63B4354D}" type="presParOf" srcId="{188CEDF8-9A94-4433-A900-08366968BD82}" destId="{5C229777-F929-4A7E-9EF6-3A36B2FF298E}" srcOrd="0" destOrd="0" presId="urn:microsoft.com/office/officeart/2008/layout/VerticalCurvedList"/>
    <dgm:cxn modelId="{4CCA4778-8026-4580-B980-2C2206335504}" type="presParOf" srcId="{5C229777-F929-4A7E-9EF6-3A36B2FF298E}" destId="{7EC1F32E-B6B8-486F-98F1-7AA98A17E872}" srcOrd="0" destOrd="0" presId="urn:microsoft.com/office/officeart/2008/layout/VerticalCurvedList"/>
    <dgm:cxn modelId="{1C65A84A-0B00-4F6D-A437-CEE90B9A4CB4}" type="presParOf" srcId="{5C229777-F929-4A7E-9EF6-3A36B2FF298E}" destId="{57E16940-652E-4879-AC23-CCB28BF9BE67}" srcOrd="1" destOrd="0" presId="urn:microsoft.com/office/officeart/2008/layout/VerticalCurvedList"/>
    <dgm:cxn modelId="{F6844F40-8072-49CD-9520-67DADC5BBB38}" type="presParOf" srcId="{5C229777-F929-4A7E-9EF6-3A36B2FF298E}" destId="{839B9FAB-EB2E-4ADC-8CD7-5FD0C5B36668}" srcOrd="2" destOrd="0" presId="urn:microsoft.com/office/officeart/2008/layout/VerticalCurvedList"/>
    <dgm:cxn modelId="{D667323E-E9E9-4394-80E6-771DDED1B63F}" type="presParOf" srcId="{5C229777-F929-4A7E-9EF6-3A36B2FF298E}" destId="{3AB88C90-6FF1-42B4-9CB2-94B7611E8809}" srcOrd="3" destOrd="0" presId="urn:microsoft.com/office/officeart/2008/layout/VerticalCurvedList"/>
    <dgm:cxn modelId="{6D42155D-F309-4F17-A8B8-84CCE233B9C0}" type="presParOf" srcId="{188CEDF8-9A94-4433-A900-08366968BD82}" destId="{B35CB4DF-DAFF-4ED7-BD72-6B0C98B39D88}" srcOrd="1" destOrd="0" presId="urn:microsoft.com/office/officeart/2008/layout/VerticalCurvedList"/>
    <dgm:cxn modelId="{EC4FA098-A4A0-40A3-AABE-315E4A14EF65}" type="presParOf" srcId="{188CEDF8-9A94-4433-A900-08366968BD82}" destId="{2FF8C722-3F2B-4C7F-B382-539D37723E5A}" srcOrd="2" destOrd="0" presId="urn:microsoft.com/office/officeart/2008/layout/VerticalCurvedList"/>
    <dgm:cxn modelId="{99CB1F58-BFBD-40D0-9CF1-5AEC24340418}" type="presParOf" srcId="{2FF8C722-3F2B-4C7F-B382-539D37723E5A}" destId="{EF2D9504-82B9-4B45-BE4E-A7B2CD03CDA8}" srcOrd="0" destOrd="0" presId="urn:microsoft.com/office/officeart/2008/layout/VerticalCurvedList"/>
    <dgm:cxn modelId="{4FE38031-1DB7-4674-B0C6-44CD0715A513}" type="presParOf" srcId="{188CEDF8-9A94-4433-A900-08366968BD82}" destId="{8541435C-D287-4E1A-BE58-0FB0A3F35A73}" srcOrd="3" destOrd="0" presId="urn:microsoft.com/office/officeart/2008/layout/VerticalCurvedList"/>
    <dgm:cxn modelId="{3A6F4A86-8356-42D2-AA9C-56FE5D006FD1}" type="presParOf" srcId="{188CEDF8-9A94-4433-A900-08366968BD82}" destId="{4AF4DFA5-04F5-4376-A7F4-778F553D4736}" srcOrd="4" destOrd="0" presId="urn:microsoft.com/office/officeart/2008/layout/VerticalCurvedList"/>
    <dgm:cxn modelId="{22C9B520-72DB-49A5-83F2-9CD8918303D2}" type="presParOf" srcId="{4AF4DFA5-04F5-4376-A7F4-778F553D4736}" destId="{7982AE39-1EA9-4634-8A10-8A47FD8E718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16940-652E-4879-AC23-CCB28BF9BE67}">
      <dsp:nvSpPr>
        <dsp:cNvPr id="0" name=""/>
        <dsp:cNvSpPr/>
      </dsp:nvSpPr>
      <dsp:spPr>
        <a:xfrm>
          <a:off x="-6078982" y="-937410"/>
          <a:ext cx="7293488" cy="7293488"/>
        </a:xfrm>
        <a:prstGeom prst="blockArc">
          <a:avLst>
            <a:gd name="adj1" fmla="val 18900000"/>
            <a:gd name="adj2" fmla="val 2700000"/>
            <a:gd name="adj3" fmla="val 296"/>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5CB4DF-DAFF-4ED7-BD72-6B0C98B39D88}">
      <dsp:nvSpPr>
        <dsp:cNvPr id="0" name=""/>
        <dsp:cNvSpPr/>
      </dsp:nvSpPr>
      <dsp:spPr>
        <a:xfrm>
          <a:off x="996086" y="628110"/>
          <a:ext cx="9391352" cy="1840004"/>
        </a:xfrm>
        <a:prstGeom prst="rect">
          <a:avLst/>
        </a:prstGeom>
        <a:gradFill flip="none" rotWithShape="1">
          <a:gsLst>
            <a:gs pos="0">
              <a:schemeClr val="bg1">
                <a:lumMod val="95000"/>
              </a:schemeClr>
            </a:gs>
            <a:gs pos="75000">
              <a:schemeClr val="bg1">
                <a:lumMod val="75000"/>
              </a:schemeClr>
            </a:gs>
            <a:gs pos="100000">
              <a:schemeClr val="bg1">
                <a:lumMod val="5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28729" tIns="71120" rIns="71120" bIns="71120" numCol="1" spcCol="1270" anchor="ctr" anchorCtr="0">
          <a:noAutofit/>
        </a:bodyPr>
        <a:lstStyle/>
        <a:p>
          <a:pPr marL="0" lvl="0" algn="l" defTabSz="1244600">
            <a:lnSpc>
              <a:spcPct val="90000"/>
            </a:lnSpc>
            <a:spcBef>
              <a:spcPct val="0"/>
            </a:spcBef>
            <a:spcAft>
              <a:spcPct val="35000"/>
            </a:spcAft>
            <a:buNone/>
          </a:pPr>
          <a:r>
            <a:rPr lang="en-GB" sz="2800" b="1" kern="1200" dirty="0">
              <a:solidFill>
                <a:schemeClr val="tx1"/>
              </a:solidFill>
            </a:rPr>
            <a:t>Particle Accelerators as THz/IR Radiation Sources – Design of optical beamlines</a:t>
          </a:r>
        </a:p>
        <a:p>
          <a:pPr marL="0" lvl="0" algn="l" defTabSz="1244600">
            <a:lnSpc>
              <a:spcPct val="90000"/>
            </a:lnSpc>
            <a:spcBef>
              <a:spcPct val="0"/>
            </a:spcBef>
            <a:spcAft>
              <a:spcPct val="35000"/>
            </a:spcAft>
            <a:buNone/>
          </a:pPr>
          <a:endParaRPr lang="en-GB" sz="2800" b="1" kern="1200" dirty="0">
            <a:solidFill>
              <a:schemeClr val="tx1"/>
            </a:solidFill>
          </a:endParaRPr>
        </a:p>
        <a:p>
          <a:pPr marL="0" lvl="0" indent="0" algn="l" defTabSz="1244600">
            <a:lnSpc>
              <a:spcPct val="90000"/>
            </a:lnSpc>
            <a:spcBef>
              <a:spcPct val="0"/>
            </a:spcBef>
            <a:spcAft>
              <a:spcPct val="35000"/>
            </a:spcAft>
            <a:buNone/>
          </a:pPr>
          <a:endParaRPr lang="en-GB" sz="1800" b="1" kern="1200" dirty="0">
            <a:solidFill>
              <a:schemeClr val="tx1"/>
            </a:solidFill>
          </a:endParaRPr>
        </a:p>
      </dsp:txBody>
      <dsp:txXfrm>
        <a:off x="996086" y="628110"/>
        <a:ext cx="9391352" cy="1840004"/>
      </dsp:txXfrm>
    </dsp:sp>
    <dsp:sp modelId="{EF2D9504-82B9-4B45-BE4E-A7B2CD03CDA8}">
      <dsp:nvSpPr>
        <dsp:cNvPr id="0" name=""/>
        <dsp:cNvSpPr/>
      </dsp:nvSpPr>
      <dsp:spPr>
        <a:xfrm>
          <a:off x="28583" y="580610"/>
          <a:ext cx="1935005" cy="1935005"/>
        </a:xfrm>
        <a:prstGeom prst="ellipse">
          <a:avLst/>
        </a:prstGeom>
        <a:solidFill>
          <a:schemeClr val="lt1">
            <a:hueOff val="0"/>
            <a:satOff val="0"/>
            <a:lumOff val="0"/>
            <a:alphaOff val="0"/>
          </a:schemeClr>
        </a:solidFill>
        <a:ln w="6350" cap="flat" cmpd="sng" algn="ctr">
          <a:solidFill>
            <a:schemeClr val="bg1">
              <a:lumMod val="85000"/>
            </a:schemeClr>
          </a:solidFill>
          <a:prstDash val="solid"/>
          <a:miter lim="800000"/>
        </a:ln>
        <a:effectLst/>
      </dsp:spPr>
      <dsp:style>
        <a:lnRef idx="1">
          <a:scrgbClr r="0" g="0" b="0"/>
        </a:lnRef>
        <a:fillRef idx="1">
          <a:scrgbClr r="0" g="0" b="0"/>
        </a:fillRef>
        <a:effectRef idx="0">
          <a:scrgbClr r="0" g="0" b="0"/>
        </a:effectRef>
        <a:fontRef idx="minor"/>
      </dsp:style>
    </dsp:sp>
    <dsp:sp modelId="{8541435C-D287-4E1A-BE58-0FB0A3F35A73}">
      <dsp:nvSpPr>
        <dsp:cNvPr id="0" name=""/>
        <dsp:cNvSpPr/>
      </dsp:nvSpPr>
      <dsp:spPr>
        <a:xfrm>
          <a:off x="996086" y="2984104"/>
          <a:ext cx="9391352" cy="1772898"/>
        </a:xfrm>
        <a:prstGeom prst="rect">
          <a:avLst/>
        </a:prstGeom>
        <a:gradFill flip="none" rotWithShape="1">
          <a:gsLst>
            <a:gs pos="0">
              <a:schemeClr val="bg1">
                <a:lumMod val="95000"/>
              </a:schemeClr>
            </a:gs>
            <a:gs pos="70000">
              <a:schemeClr val="bg1">
                <a:lumMod val="75000"/>
              </a:schemeClr>
            </a:gs>
            <a:gs pos="100000">
              <a:schemeClr val="bg1">
                <a:lumMod val="5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28729"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tx1"/>
              </a:solidFill>
            </a:rPr>
            <a:t>THz/IR Radiation for Material Characterization in Accelerator Technologies</a:t>
          </a:r>
        </a:p>
        <a:p>
          <a:pPr marL="0" lvl="0" indent="0" algn="l" defTabSz="1244600">
            <a:lnSpc>
              <a:spcPct val="90000"/>
            </a:lnSpc>
            <a:spcBef>
              <a:spcPct val="0"/>
            </a:spcBef>
            <a:spcAft>
              <a:spcPct val="35000"/>
            </a:spcAft>
            <a:buNone/>
          </a:pPr>
          <a:endParaRPr lang="en-GB" sz="2800" b="1" kern="1200" dirty="0">
            <a:solidFill>
              <a:schemeClr val="tx1"/>
            </a:solidFill>
          </a:endParaRPr>
        </a:p>
        <a:p>
          <a:pPr marL="0" lvl="0" indent="0" algn="l" defTabSz="1244600">
            <a:lnSpc>
              <a:spcPct val="90000"/>
            </a:lnSpc>
            <a:spcBef>
              <a:spcPct val="0"/>
            </a:spcBef>
            <a:spcAft>
              <a:spcPct val="35000"/>
            </a:spcAft>
            <a:buNone/>
          </a:pPr>
          <a:endParaRPr lang="en-GB" sz="1800" b="1" kern="1200" dirty="0">
            <a:solidFill>
              <a:schemeClr val="tx1"/>
            </a:solidFill>
          </a:endParaRPr>
        </a:p>
      </dsp:txBody>
      <dsp:txXfrm>
        <a:off x="996086" y="2984104"/>
        <a:ext cx="9391352" cy="1772898"/>
      </dsp:txXfrm>
    </dsp:sp>
    <dsp:sp modelId="{7982AE39-1EA9-4634-8A10-8A47FD8E7184}">
      <dsp:nvSpPr>
        <dsp:cNvPr id="0" name=""/>
        <dsp:cNvSpPr/>
      </dsp:nvSpPr>
      <dsp:spPr>
        <a:xfrm>
          <a:off x="28583" y="2903050"/>
          <a:ext cx="1935005" cy="1935005"/>
        </a:xfrm>
        <a:prstGeom prst="ellipse">
          <a:avLst/>
        </a:prstGeom>
        <a:solidFill>
          <a:schemeClr val="lt1">
            <a:hueOff val="0"/>
            <a:satOff val="0"/>
            <a:lumOff val="0"/>
            <a:alphaOff val="0"/>
          </a:schemeClr>
        </a:solidFill>
        <a:ln w="6350" cap="flat" cmpd="sng" algn="ctr">
          <a:solidFill>
            <a:schemeClr val="accent3">
              <a:shade val="50000"/>
              <a:hueOff val="0"/>
              <a:satOff val="0"/>
              <a:lumOff val="35962"/>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16940-652E-4879-AC23-CCB28BF9BE67}">
      <dsp:nvSpPr>
        <dsp:cNvPr id="0" name=""/>
        <dsp:cNvSpPr/>
      </dsp:nvSpPr>
      <dsp:spPr>
        <a:xfrm>
          <a:off x="-6078982" y="-937410"/>
          <a:ext cx="7293488" cy="7293488"/>
        </a:xfrm>
        <a:prstGeom prst="blockArc">
          <a:avLst>
            <a:gd name="adj1" fmla="val 18900000"/>
            <a:gd name="adj2" fmla="val 2700000"/>
            <a:gd name="adj3" fmla="val 296"/>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5CB4DF-DAFF-4ED7-BD72-6B0C98B39D88}">
      <dsp:nvSpPr>
        <dsp:cNvPr id="0" name=""/>
        <dsp:cNvSpPr/>
      </dsp:nvSpPr>
      <dsp:spPr>
        <a:xfrm>
          <a:off x="996086" y="628110"/>
          <a:ext cx="9391352" cy="1840004"/>
        </a:xfrm>
        <a:prstGeom prst="rect">
          <a:avLst/>
        </a:prstGeom>
        <a:gradFill flip="none" rotWithShape="1">
          <a:gsLst>
            <a:gs pos="0">
              <a:schemeClr val="bg1">
                <a:lumMod val="95000"/>
              </a:schemeClr>
            </a:gs>
            <a:gs pos="75000">
              <a:schemeClr val="bg1">
                <a:lumMod val="75000"/>
              </a:schemeClr>
            </a:gs>
            <a:gs pos="100000">
              <a:schemeClr val="bg1">
                <a:lumMod val="5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28729" tIns="71120" rIns="71120" bIns="71120" numCol="1" spcCol="1270" anchor="ctr" anchorCtr="0">
          <a:noAutofit/>
        </a:bodyPr>
        <a:lstStyle/>
        <a:p>
          <a:pPr marL="0" lvl="0" algn="l" defTabSz="1244600">
            <a:lnSpc>
              <a:spcPct val="90000"/>
            </a:lnSpc>
            <a:spcBef>
              <a:spcPct val="0"/>
            </a:spcBef>
            <a:spcAft>
              <a:spcPct val="35000"/>
            </a:spcAft>
            <a:buNone/>
          </a:pPr>
          <a:r>
            <a:rPr lang="en-GB" sz="2800" b="1" kern="1200" dirty="0">
              <a:solidFill>
                <a:schemeClr val="tx1"/>
              </a:solidFill>
            </a:rPr>
            <a:t>Particle Accelerators as THz/IR Radiation Sources – Design of optical beamlines</a:t>
          </a:r>
        </a:p>
        <a:p>
          <a:pPr marL="0" lvl="0" algn="l" defTabSz="1244600">
            <a:lnSpc>
              <a:spcPct val="90000"/>
            </a:lnSpc>
            <a:spcBef>
              <a:spcPct val="0"/>
            </a:spcBef>
            <a:spcAft>
              <a:spcPct val="35000"/>
            </a:spcAft>
            <a:buNone/>
          </a:pPr>
          <a:endParaRPr lang="en-GB" sz="2800" b="1" kern="1200" dirty="0">
            <a:solidFill>
              <a:schemeClr val="tx1"/>
            </a:solidFill>
          </a:endParaRPr>
        </a:p>
        <a:p>
          <a:pPr marL="0" lvl="0" indent="0" algn="l" defTabSz="1244600">
            <a:lnSpc>
              <a:spcPct val="90000"/>
            </a:lnSpc>
            <a:spcBef>
              <a:spcPct val="0"/>
            </a:spcBef>
            <a:spcAft>
              <a:spcPct val="35000"/>
            </a:spcAft>
            <a:buNone/>
          </a:pPr>
          <a:endParaRPr lang="en-GB" sz="1800" b="1" kern="1200" dirty="0">
            <a:solidFill>
              <a:schemeClr val="tx1"/>
            </a:solidFill>
          </a:endParaRPr>
        </a:p>
      </dsp:txBody>
      <dsp:txXfrm>
        <a:off x="996086" y="628110"/>
        <a:ext cx="9391352" cy="1840004"/>
      </dsp:txXfrm>
    </dsp:sp>
    <dsp:sp modelId="{EF2D9504-82B9-4B45-BE4E-A7B2CD03CDA8}">
      <dsp:nvSpPr>
        <dsp:cNvPr id="0" name=""/>
        <dsp:cNvSpPr/>
      </dsp:nvSpPr>
      <dsp:spPr>
        <a:xfrm>
          <a:off x="28583" y="580610"/>
          <a:ext cx="1935005" cy="1935005"/>
        </a:xfrm>
        <a:prstGeom prst="ellipse">
          <a:avLst/>
        </a:prstGeom>
        <a:solidFill>
          <a:schemeClr val="lt1">
            <a:hueOff val="0"/>
            <a:satOff val="0"/>
            <a:lumOff val="0"/>
            <a:alphaOff val="0"/>
          </a:schemeClr>
        </a:solidFill>
        <a:ln w="6350" cap="flat" cmpd="sng" algn="ctr">
          <a:solidFill>
            <a:schemeClr val="bg1">
              <a:lumMod val="85000"/>
            </a:schemeClr>
          </a:solidFill>
          <a:prstDash val="solid"/>
          <a:miter lim="800000"/>
        </a:ln>
        <a:effectLst/>
      </dsp:spPr>
      <dsp:style>
        <a:lnRef idx="1">
          <a:scrgbClr r="0" g="0" b="0"/>
        </a:lnRef>
        <a:fillRef idx="1">
          <a:scrgbClr r="0" g="0" b="0"/>
        </a:fillRef>
        <a:effectRef idx="0">
          <a:scrgbClr r="0" g="0" b="0"/>
        </a:effectRef>
        <a:fontRef idx="minor"/>
      </dsp:style>
    </dsp:sp>
    <dsp:sp modelId="{8541435C-D287-4E1A-BE58-0FB0A3F35A73}">
      <dsp:nvSpPr>
        <dsp:cNvPr id="0" name=""/>
        <dsp:cNvSpPr/>
      </dsp:nvSpPr>
      <dsp:spPr>
        <a:xfrm>
          <a:off x="996086" y="2984104"/>
          <a:ext cx="9391352" cy="1772898"/>
        </a:xfrm>
        <a:prstGeom prst="rect">
          <a:avLst/>
        </a:prstGeom>
        <a:gradFill flip="none" rotWithShape="1">
          <a:gsLst>
            <a:gs pos="0">
              <a:schemeClr val="bg1">
                <a:lumMod val="95000"/>
              </a:schemeClr>
            </a:gs>
            <a:gs pos="70000">
              <a:schemeClr val="bg1">
                <a:lumMod val="75000"/>
              </a:schemeClr>
            </a:gs>
            <a:gs pos="100000">
              <a:schemeClr val="bg1">
                <a:lumMod val="5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28729"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tx1"/>
              </a:solidFill>
            </a:rPr>
            <a:t>THz/IR Radiation for Material Characterization in Accelerator Technologies</a:t>
          </a:r>
        </a:p>
        <a:p>
          <a:pPr marL="0" lvl="0" indent="0" algn="l" defTabSz="1244600">
            <a:lnSpc>
              <a:spcPct val="90000"/>
            </a:lnSpc>
            <a:spcBef>
              <a:spcPct val="0"/>
            </a:spcBef>
            <a:spcAft>
              <a:spcPct val="35000"/>
            </a:spcAft>
            <a:buNone/>
          </a:pPr>
          <a:endParaRPr lang="en-GB" sz="2800" b="1" kern="1200" dirty="0">
            <a:solidFill>
              <a:schemeClr val="tx1"/>
            </a:solidFill>
          </a:endParaRPr>
        </a:p>
        <a:p>
          <a:pPr marL="0" lvl="0" indent="0" algn="l" defTabSz="1244600">
            <a:lnSpc>
              <a:spcPct val="90000"/>
            </a:lnSpc>
            <a:spcBef>
              <a:spcPct val="0"/>
            </a:spcBef>
            <a:spcAft>
              <a:spcPct val="35000"/>
            </a:spcAft>
            <a:buNone/>
          </a:pPr>
          <a:endParaRPr lang="en-GB" sz="1800" b="1" kern="1200" dirty="0">
            <a:solidFill>
              <a:schemeClr val="tx1"/>
            </a:solidFill>
          </a:endParaRPr>
        </a:p>
      </dsp:txBody>
      <dsp:txXfrm>
        <a:off x="996086" y="2984104"/>
        <a:ext cx="9391352" cy="1772898"/>
      </dsp:txXfrm>
    </dsp:sp>
    <dsp:sp modelId="{7982AE39-1EA9-4634-8A10-8A47FD8E7184}">
      <dsp:nvSpPr>
        <dsp:cNvPr id="0" name=""/>
        <dsp:cNvSpPr/>
      </dsp:nvSpPr>
      <dsp:spPr>
        <a:xfrm>
          <a:off x="28583" y="2903050"/>
          <a:ext cx="1935005" cy="1935005"/>
        </a:xfrm>
        <a:prstGeom prst="ellipse">
          <a:avLst/>
        </a:prstGeom>
        <a:solidFill>
          <a:schemeClr val="lt1">
            <a:hueOff val="0"/>
            <a:satOff val="0"/>
            <a:lumOff val="0"/>
            <a:alphaOff val="0"/>
          </a:schemeClr>
        </a:solidFill>
        <a:ln w="6350" cap="flat" cmpd="sng" algn="ctr">
          <a:solidFill>
            <a:schemeClr val="accent3">
              <a:shade val="50000"/>
              <a:hueOff val="0"/>
              <a:satOff val="0"/>
              <a:lumOff val="35962"/>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9292A-4B50-4CE7-89FD-FAF25C0CE998}" type="datetimeFigureOut">
              <a:rPr lang="en-GB" smtClean="0"/>
              <a:t>24/10/2024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6F513-82FA-4482-82DD-0F0749986E44}" type="slidenum">
              <a:rPr lang="en-GB" smtClean="0"/>
              <a:t>‹#›</a:t>
            </a:fld>
            <a:endParaRPr lang="en-GB"/>
          </a:p>
        </p:txBody>
      </p:sp>
    </p:spTree>
    <p:extLst>
      <p:ext uri="{BB962C8B-B14F-4D97-AF65-F5344CB8AC3E}">
        <p14:creationId xmlns:p14="http://schemas.microsoft.com/office/powerpoint/2010/main" val="386676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first part of my PhD project deals with the THz/IR radiation intended as the product of particle acceleration.</a:t>
            </a:r>
          </a:p>
        </p:txBody>
      </p:sp>
      <p:sp>
        <p:nvSpPr>
          <p:cNvPr id="4" name="Segnaposto numero diapositiva 3"/>
          <p:cNvSpPr>
            <a:spLocks noGrp="1"/>
          </p:cNvSpPr>
          <p:nvPr>
            <p:ph type="sldNum" sz="quarter" idx="5"/>
          </p:nvPr>
        </p:nvSpPr>
        <p:spPr/>
        <p:txBody>
          <a:bodyPr/>
          <a:lstStyle/>
          <a:p>
            <a:fld id="{97A6F513-82FA-4482-82DD-0F0749986E44}" type="slidenum">
              <a:rPr lang="en-GB" smtClean="0"/>
              <a:t>3</a:t>
            </a:fld>
            <a:endParaRPr lang="en-GB"/>
          </a:p>
        </p:txBody>
      </p:sp>
    </p:spTree>
    <p:extLst>
      <p:ext uri="{BB962C8B-B14F-4D97-AF65-F5344CB8AC3E}">
        <p14:creationId xmlns:p14="http://schemas.microsoft.com/office/powerpoint/2010/main" val="132173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6668D-46E8-45F9-83CA-019FB15E4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52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6668D-46E8-45F9-83CA-019FB15E4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29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7A6F513-82FA-4482-82DD-0F0749986E44}" type="slidenum">
              <a:rPr lang="en-GB" smtClean="0"/>
              <a:t>9</a:t>
            </a:fld>
            <a:endParaRPr lang="en-GB"/>
          </a:p>
        </p:txBody>
      </p:sp>
    </p:spTree>
    <p:extLst>
      <p:ext uri="{BB962C8B-B14F-4D97-AF65-F5344CB8AC3E}">
        <p14:creationId xmlns:p14="http://schemas.microsoft.com/office/powerpoint/2010/main" val="89665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7A6F513-82FA-4482-82DD-0F0749986E44}" type="slidenum">
              <a:rPr lang="en-GB" smtClean="0"/>
              <a:t>10</a:t>
            </a:fld>
            <a:endParaRPr lang="en-GB"/>
          </a:p>
        </p:txBody>
      </p:sp>
    </p:spTree>
    <p:extLst>
      <p:ext uri="{BB962C8B-B14F-4D97-AF65-F5344CB8AC3E}">
        <p14:creationId xmlns:p14="http://schemas.microsoft.com/office/powerpoint/2010/main" val="343944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7A6F513-82FA-4482-82DD-0F0749986E44}" type="slidenum">
              <a:rPr lang="en-GB" smtClean="0"/>
              <a:t>20</a:t>
            </a:fld>
            <a:endParaRPr lang="en-GB"/>
          </a:p>
        </p:txBody>
      </p:sp>
    </p:spTree>
    <p:extLst>
      <p:ext uri="{BB962C8B-B14F-4D97-AF65-F5344CB8AC3E}">
        <p14:creationId xmlns:p14="http://schemas.microsoft.com/office/powerpoint/2010/main" val="288239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6A9371-DDDC-916D-66A2-8BC0E464725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93537243-3874-BC09-9B72-71433923C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5529C8B0-CF04-CA1E-3260-6D18215A5FA7}"/>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5" name="Segnaposto piè di pagina 4">
            <a:extLst>
              <a:ext uri="{FF2B5EF4-FFF2-40B4-BE49-F238E27FC236}">
                <a16:creationId xmlns:a16="http://schemas.microsoft.com/office/drawing/2014/main" id="{0A9A0B51-871A-1C51-B504-92DA53A6733E}"/>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618781B-6746-D649-3D20-A2CCAFF17FC2}"/>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318106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2AF524-F783-69B4-813C-208793E8A40F}"/>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C75BA2F0-CE1B-7FA3-181D-956B1CB2BE5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F3D9FCE4-96AA-6E81-5742-36043E5B8789}"/>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5" name="Segnaposto piè di pagina 4">
            <a:extLst>
              <a:ext uri="{FF2B5EF4-FFF2-40B4-BE49-F238E27FC236}">
                <a16:creationId xmlns:a16="http://schemas.microsoft.com/office/drawing/2014/main" id="{E1212C44-E600-6A13-E309-64800DD46E83}"/>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B913BCD-8B8C-0862-FDB7-B57BAB1BC551}"/>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2887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F12254D-83E9-6A21-9564-335D470C705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6634FF3D-4E06-1747-BD35-541C27FBC5F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B8E4793B-1222-9510-DD49-2005CFDE8C7F}"/>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5" name="Segnaposto piè di pagina 4">
            <a:extLst>
              <a:ext uri="{FF2B5EF4-FFF2-40B4-BE49-F238E27FC236}">
                <a16:creationId xmlns:a16="http://schemas.microsoft.com/office/drawing/2014/main" id="{58A688C6-B7CE-E99B-2487-F3B9E44900C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B8908DD-8091-A45D-1BDB-FFBBDAD45531}"/>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1930150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FF8BAE-11C5-1A12-3857-9B66958A4BF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397638B9-866A-8AE4-7441-9AFB920D3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CC80F23A-9A35-0B1A-7569-6B4D2862F791}"/>
              </a:ext>
            </a:extLst>
          </p:cNvPr>
          <p:cNvSpPr>
            <a:spLocks noGrp="1"/>
          </p:cNvSpPr>
          <p:nvPr>
            <p:ph type="dt" sz="half" idx="10"/>
          </p:nvPr>
        </p:nvSpPr>
        <p:spPr/>
        <p:txBody>
          <a:bodyPr/>
          <a:lstStyle/>
          <a:p>
            <a:fld id="{C2DF8ED3-D810-4387-BECE-06C83EB6DA3B}" type="datetime1">
              <a:rPr lang="en-GB" smtClean="0"/>
              <a:t>24/10/2024</a:t>
            </a:fld>
            <a:endParaRPr lang="en-GB"/>
          </a:p>
        </p:txBody>
      </p:sp>
      <p:sp>
        <p:nvSpPr>
          <p:cNvPr id="5" name="Segnaposto piè di pagina 4">
            <a:extLst>
              <a:ext uri="{FF2B5EF4-FFF2-40B4-BE49-F238E27FC236}">
                <a16:creationId xmlns:a16="http://schemas.microsoft.com/office/drawing/2014/main" id="{5A728E76-F5CC-3E01-FBC3-C4D15111C89D}"/>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3395531-9CD7-674B-E169-3C6A40682223}"/>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2766709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D297DC-66E7-BD25-CF01-7DF19D08B09A}"/>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1E3EC780-90C4-3FD7-287D-0557A1C643F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BF09DC42-A2B0-EC22-3DD7-F06387FE1305}"/>
              </a:ext>
            </a:extLst>
          </p:cNvPr>
          <p:cNvSpPr>
            <a:spLocks noGrp="1"/>
          </p:cNvSpPr>
          <p:nvPr>
            <p:ph type="dt" sz="half" idx="10"/>
          </p:nvPr>
        </p:nvSpPr>
        <p:spPr/>
        <p:txBody>
          <a:bodyPr/>
          <a:lstStyle/>
          <a:p>
            <a:fld id="{0192EDD4-A806-490E-8258-F9BB09BCC3C1}" type="datetime1">
              <a:rPr lang="en-GB" smtClean="0"/>
              <a:t>24/10/2024</a:t>
            </a:fld>
            <a:endParaRPr lang="en-GB"/>
          </a:p>
        </p:txBody>
      </p:sp>
      <p:sp>
        <p:nvSpPr>
          <p:cNvPr id="5" name="Segnaposto piè di pagina 4">
            <a:extLst>
              <a:ext uri="{FF2B5EF4-FFF2-40B4-BE49-F238E27FC236}">
                <a16:creationId xmlns:a16="http://schemas.microsoft.com/office/drawing/2014/main" id="{98120156-037D-5175-C4D7-0FDEA8BF8112}"/>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FF1DCD71-6A76-E3F4-AD13-718C3B75BC7E}"/>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3556246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968B66-52D8-8DE9-2DD0-C89294F02D3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9D75EFEF-DC93-33EA-C115-67BB12C23C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0E9F8FB-A9E7-8C2B-C5C5-465570B0F578}"/>
              </a:ext>
            </a:extLst>
          </p:cNvPr>
          <p:cNvSpPr>
            <a:spLocks noGrp="1"/>
          </p:cNvSpPr>
          <p:nvPr>
            <p:ph type="dt" sz="half" idx="10"/>
          </p:nvPr>
        </p:nvSpPr>
        <p:spPr/>
        <p:txBody>
          <a:bodyPr/>
          <a:lstStyle/>
          <a:p>
            <a:fld id="{32F987FA-EC0E-407A-BB88-C04D160B8C9F}" type="datetime1">
              <a:rPr lang="en-GB" smtClean="0"/>
              <a:t>24/10/2024</a:t>
            </a:fld>
            <a:endParaRPr lang="en-GB"/>
          </a:p>
        </p:txBody>
      </p:sp>
      <p:sp>
        <p:nvSpPr>
          <p:cNvPr id="5" name="Segnaposto piè di pagina 4">
            <a:extLst>
              <a:ext uri="{FF2B5EF4-FFF2-40B4-BE49-F238E27FC236}">
                <a16:creationId xmlns:a16="http://schemas.microsoft.com/office/drawing/2014/main" id="{BB19DE03-EB21-BC74-DA22-A33EAFAFFB3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7976CE63-8300-D005-E9AB-D17082491461}"/>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3570378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1378D9-2135-5529-8DA4-8B6105D5C16A}"/>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12C143B9-6EB2-F65B-618A-3E86430D168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D8736722-21BA-F03F-2273-B027234094A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C69FF4BA-1503-3C32-2832-BB04D01355EB}"/>
              </a:ext>
            </a:extLst>
          </p:cNvPr>
          <p:cNvSpPr>
            <a:spLocks noGrp="1"/>
          </p:cNvSpPr>
          <p:nvPr>
            <p:ph type="dt" sz="half" idx="10"/>
          </p:nvPr>
        </p:nvSpPr>
        <p:spPr/>
        <p:txBody>
          <a:bodyPr/>
          <a:lstStyle/>
          <a:p>
            <a:fld id="{1529DB0A-D937-4AF0-A309-E61CBEE77DCE}" type="datetime1">
              <a:rPr lang="en-GB" smtClean="0"/>
              <a:t>24/10/2024</a:t>
            </a:fld>
            <a:endParaRPr lang="en-GB"/>
          </a:p>
        </p:txBody>
      </p:sp>
      <p:sp>
        <p:nvSpPr>
          <p:cNvPr id="6" name="Segnaposto piè di pagina 5">
            <a:extLst>
              <a:ext uri="{FF2B5EF4-FFF2-40B4-BE49-F238E27FC236}">
                <a16:creationId xmlns:a16="http://schemas.microsoft.com/office/drawing/2014/main" id="{BBDC66C2-1BA4-8466-52B6-318F25B16A30}"/>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7CCAA61-0AE5-1D8D-4FE7-C1E96A535526}"/>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246791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5A968C-0DC4-7991-AC65-8D4F7B7B7978}"/>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14821C1B-04CB-82A0-D0BD-D908BFE20B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253A4EC-FB20-29D9-C3AC-51A5913F176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58E18E24-66B2-A4B9-74DD-5630AE9809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E357D70-08E7-4975-FDC9-2A63BE51B69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EF6D4296-4DC7-4F73-91F0-29E92114BA44}"/>
              </a:ext>
            </a:extLst>
          </p:cNvPr>
          <p:cNvSpPr>
            <a:spLocks noGrp="1"/>
          </p:cNvSpPr>
          <p:nvPr>
            <p:ph type="dt" sz="half" idx="10"/>
          </p:nvPr>
        </p:nvSpPr>
        <p:spPr/>
        <p:txBody>
          <a:bodyPr/>
          <a:lstStyle/>
          <a:p>
            <a:fld id="{9F11F314-0D27-4FD9-A2FA-3060BD1C32A2}" type="datetime1">
              <a:rPr lang="en-GB" smtClean="0"/>
              <a:t>24/10/2024</a:t>
            </a:fld>
            <a:endParaRPr lang="en-GB"/>
          </a:p>
        </p:txBody>
      </p:sp>
      <p:sp>
        <p:nvSpPr>
          <p:cNvPr id="8" name="Segnaposto piè di pagina 7">
            <a:extLst>
              <a:ext uri="{FF2B5EF4-FFF2-40B4-BE49-F238E27FC236}">
                <a16:creationId xmlns:a16="http://schemas.microsoft.com/office/drawing/2014/main" id="{A9958E52-C770-BF5F-7CD7-011CA10B8F0D}"/>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99996BD2-9832-40CA-1292-7944B9D79B40}"/>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80596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63DB2C-EB2E-785D-971E-DCAAF2F1E81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818685AD-BD34-A7A1-84A5-B30FE01795DA}"/>
              </a:ext>
            </a:extLst>
          </p:cNvPr>
          <p:cNvSpPr>
            <a:spLocks noGrp="1"/>
          </p:cNvSpPr>
          <p:nvPr>
            <p:ph type="dt" sz="half" idx="10"/>
          </p:nvPr>
        </p:nvSpPr>
        <p:spPr/>
        <p:txBody>
          <a:bodyPr/>
          <a:lstStyle/>
          <a:p>
            <a:fld id="{418E0DB4-F459-4E0E-9DBF-9A02FF8E8D7B}" type="datetime1">
              <a:rPr lang="en-GB" smtClean="0"/>
              <a:t>24/10/2024</a:t>
            </a:fld>
            <a:endParaRPr lang="en-GB"/>
          </a:p>
        </p:txBody>
      </p:sp>
      <p:sp>
        <p:nvSpPr>
          <p:cNvPr id="4" name="Segnaposto piè di pagina 3">
            <a:extLst>
              <a:ext uri="{FF2B5EF4-FFF2-40B4-BE49-F238E27FC236}">
                <a16:creationId xmlns:a16="http://schemas.microsoft.com/office/drawing/2014/main" id="{4032B644-51EE-34A7-4073-DC4C4866BA37}"/>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36FFEEAD-060E-1540-62C0-DD6D20592F3A}"/>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3901205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A95593B-F592-7EB9-D3E5-0B42EE98C512}"/>
              </a:ext>
            </a:extLst>
          </p:cNvPr>
          <p:cNvSpPr>
            <a:spLocks noGrp="1"/>
          </p:cNvSpPr>
          <p:nvPr>
            <p:ph type="dt" sz="half" idx="10"/>
          </p:nvPr>
        </p:nvSpPr>
        <p:spPr/>
        <p:txBody>
          <a:bodyPr/>
          <a:lstStyle/>
          <a:p>
            <a:fld id="{64E74AAA-F7A2-4144-AFEF-249A62A6F6A8}" type="datetime1">
              <a:rPr lang="en-GB" smtClean="0"/>
              <a:t>24/10/2024</a:t>
            </a:fld>
            <a:endParaRPr lang="en-GB"/>
          </a:p>
        </p:txBody>
      </p:sp>
      <p:sp>
        <p:nvSpPr>
          <p:cNvPr id="3" name="Segnaposto piè di pagina 2">
            <a:extLst>
              <a:ext uri="{FF2B5EF4-FFF2-40B4-BE49-F238E27FC236}">
                <a16:creationId xmlns:a16="http://schemas.microsoft.com/office/drawing/2014/main" id="{630941C2-2DED-7C64-BD99-1018653ED5DC}"/>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94DB65CC-16CE-997A-65A1-F7D7ECE520A5}"/>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4196674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ED7F41-9CF9-987B-6CA2-7D2123CE880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E94BDDA-C0AC-3B25-999F-2A586DFF8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950501A8-3E55-9E6E-0970-37C6E4299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6724F44-2CC1-0F48-B8BF-DA8B6F374DCD}"/>
              </a:ext>
            </a:extLst>
          </p:cNvPr>
          <p:cNvSpPr>
            <a:spLocks noGrp="1"/>
          </p:cNvSpPr>
          <p:nvPr>
            <p:ph type="dt" sz="half" idx="10"/>
          </p:nvPr>
        </p:nvSpPr>
        <p:spPr/>
        <p:txBody>
          <a:bodyPr/>
          <a:lstStyle/>
          <a:p>
            <a:fld id="{41830DC3-3693-463A-9F01-C3292CF87054}" type="datetime1">
              <a:rPr lang="en-GB" smtClean="0"/>
              <a:t>24/10/2024</a:t>
            </a:fld>
            <a:endParaRPr lang="en-GB"/>
          </a:p>
        </p:txBody>
      </p:sp>
      <p:sp>
        <p:nvSpPr>
          <p:cNvPr id="6" name="Segnaposto piè di pagina 5">
            <a:extLst>
              <a:ext uri="{FF2B5EF4-FFF2-40B4-BE49-F238E27FC236}">
                <a16:creationId xmlns:a16="http://schemas.microsoft.com/office/drawing/2014/main" id="{253C1FFE-4B32-C31B-511C-0A4A184B0E6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55EF1F9-B46A-4997-2234-B9B9B5AE1B4F}"/>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238974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D0A344-DF03-1B8F-C21E-757CD47D183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D005F6E4-4558-21F2-3505-E32B5F3D8D4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086D6B7-69F1-07FE-98F8-38444CAC09F8}"/>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5" name="Segnaposto piè di pagina 4">
            <a:extLst>
              <a:ext uri="{FF2B5EF4-FFF2-40B4-BE49-F238E27FC236}">
                <a16:creationId xmlns:a16="http://schemas.microsoft.com/office/drawing/2014/main" id="{A9A89A2E-C07B-386F-1F3D-14D87D705D4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F363BA9-F4B7-D6A7-6BD3-E35E37FC4520}"/>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1479341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489D0-B11F-3FE6-2303-9142D2009F5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04BAACB7-76D6-96CA-9F0B-F42810872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07433CFE-005E-C6E9-DE4B-0CE39CD0C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7102550-AFF0-BB59-7D0B-B9A3825ADA53}"/>
              </a:ext>
            </a:extLst>
          </p:cNvPr>
          <p:cNvSpPr>
            <a:spLocks noGrp="1"/>
          </p:cNvSpPr>
          <p:nvPr>
            <p:ph type="dt" sz="half" idx="10"/>
          </p:nvPr>
        </p:nvSpPr>
        <p:spPr/>
        <p:txBody>
          <a:bodyPr/>
          <a:lstStyle/>
          <a:p>
            <a:fld id="{13D2C385-ADAF-4AFF-A16B-C6F3DC3780E1}" type="datetime1">
              <a:rPr lang="en-GB" smtClean="0"/>
              <a:t>24/10/2024</a:t>
            </a:fld>
            <a:endParaRPr lang="en-GB"/>
          </a:p>
        </p:txBody>
      </p:sp>
      <p:sp>
        <p:nvSpPr>
          <p:cNvPr id="6" name="Segnaposto piè di pagina 5">
            <a:extLst>
              <a:ext uri="{FF2B5EF4-FFF2-40B4-BE49-F238E27FC236}">
                <a16:creationId xmlns:a16="http://schemas.microsoft.com/office/drawing/2014/main" id="{C8B6DC97-4B9A-D61B-3C52-5D86BA8355F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EEF25FDC-2837-A9E1-C650-CF3CB7576A8E}"/>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15814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528872-7CC2-D7E9-6173-99EC45D3D95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E8393A42-57B0-751D-0998-78F07C7C769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729A9CF-A7DA-8B3C-1AB4-26CCF515A75C}"/>
              </a:ext>
            </a:extLst>
          </p:cNvPr>
          <p:cNvSpPr>
            <a:spLocks noGrp="1"/>
          </p:cNvSpPr>
          <p:nvPr>
            <p:ph type="dt" sz="half" idx="10"/>
          </p:nvPr>
        </p:nvSpPr>
        <p:spPr/>
        <p:txBody>
          <a:bodyPr/>
          <a:lstStyle/>
          <a:p>
            <a:fld id="{8D62FAE3-2697-42DF-8ED6-B7FAAB54DEA0}" type="datetime1">
              <a:rPr lang="en-GB" smtClean="0"/>
              <a:t>24/10/2024</a:t>
            </a:fld>
            <a:endParaRPr lang="en-GB"/>
          </a:p>
        </p:txBody>
      </p:sp>
      <p:sp>
        <p:nvSpPr>
          <p:cNvPr id="5" name="Segnaposto piè di pagina 4">
            <a:extLst>
              <a:ext uri="{FF2B5EF4-FFF2-40B4-BE49-F238E27FC236}">
                <a16:creationId xmlns:a16="http://schemas.microsoft.com/office/drawing/2014/main" id="{7D8CFEE9-6065-4389-7F56-C0001B988EF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8063ABF4-AAE2-ADC2-9319-5248156E0A01}"/>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208978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4C15765-AFE7-AC09-EA45-B2BCD1CEB80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CE47BC1E-E6E6-0A0C-5226-C2605A9709B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B38D077D-1973-ABCB-952A-C7B08F96D59D}"/>
              </a:ext>
            </a:extLst>
          </p:cNvPr>
          <p:cNvSpPr>
            <a:spLocks noGrp="1"/>
          </p:cNvSpPr>
          <p:nvPr>
            <p:ph type="dt" sz="half" idx="10"/>
          </p:nvPr>
        </p:nvSpPr>
        <p:spPr/>
        <p:txBody>
          <a:bodyPr/>
          <a:lstStyle/>
          <a:p>
            <a:fld id="{B0CD1506-90A3-417E-B6E3-E347F595FF44}" type="datetime1">
              <a:rPr lang="en-GB" smtClean="0"/>
              <a:t>24/10/2024</a:t>
            </a:fld>
            <a:endParaRPr lang="en-GB"/>
          </a:p>
        </p:txBody>
      </p:sp>
      <p:sp>
        <p:nvSpPr>
          <p:cNvPr id="5" name="Segnaposto piè di pagina 4">
            <a:extLst>
              <a:ext uri="{FF2B5EF4-FFF2-40B4-BE49-F238E27FC236}">
                <a16:creationId xmlns:a16="http://schemas.microsoft.com/office/drawing/2014/main" id="{0B8085DE-9B9D-6940-F9B8-A9E0D9AADBA9}"/>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8F425F9-80CB-9E82-D6BB-1BDC44A57DB9}"/>
              </a:ext>
            </a:extLst>
          </p:cNvPr>
          <p:cNvSpPr>
            <a:spLocks noGrp="1"/>
          </p:cNvSpPr>
          <p:nvPr>
            <p:ph type="sldNum" sz="quarter" idx="12"/>
          </p:nvPr>
        </p:nvSpPr>
        <p:spPr/>
        <p:txBody>
          <a:bodyPr/>
          <a:lstStyle/>
          <a:p>
            <a:fld id="{44E5A60F-5D4B-4198-A148-04E621050767}" type="slidenum">
              <a:rPr lang="en-GB" smtClean="0"/>
              <a:t>‹#›</a:t>
            </a:fld>
            <a:endParaRPr lang="en-GB"/>
          </a:p>
        </p:txBody>
      </p:sp>
    </p:spTree>
    <p:extLst>
      <p:ext uri="{BB962C8B-B14F-4D97-AF65-F5344CB8AC3E}">
        <p14:creationId xmlns:p14="http://schemas.microsoft.com/office/powerpoint/2010/main" val="254358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DAF9B5-EFB0-88F5-2623-63B3358CDBD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03FE3D91-2748-E0D7-EE7D-33259E347F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D21EC6D-4427-C52F-E0E1-1C1A1E7D007D}"/>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5" name="Segnaposto piè di pagina 4">
            <a:extLst>
              <a:ext uri="{FF2B5EF4-FFF2-40B4-BE49-F238E27FC236}">
                <a16:creationId xmlns:a16="http://schemas.microsoft.com/office/drawing/2014/main" id="{F29F12FA-E454-885D-B84E-E6B7FE49CF9A}"/>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70B92E7-CCEF-AEBB-FEE8-044BA1FF268D}"/>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87817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4DBC4-C24F-89E0-08BC-B69BBBA7666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72125266-A573-49B8-B5AF-165A520B9E4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E9FDD331-F472-F5A7-0D12-27CD7410C31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0D53B39B-E697-035F-B4AC-40559386D01B}"/>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6" name="Segnaposto piè di pagina 5">
            <a:extLst>
              <a:ext uri="{FF2B5EF4-FFF2-40B4-BE49-F238E27FC236}">
                <a16:creationId xmlns:a16="http://schemas.microsoft.com/office/drawing/2014/main" id="{CE19B048-427D-0F4B-E673-6EEAC8FDA2D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4066DECC-1887-49A4-0CA2-E8D4135BD061}"/>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269762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E6F215-4510-8FDC-3F6E-58940A1E080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F54E5C72-8403-905D-92F2-5CC0C5EFF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0A58499-B1CE-FD99-F4F9-8D6338F2653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103D1299-0653-1832-585D-9E8B1BE2F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3ADF227-2724-3802-1B83-88BD191D497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870DEBF5-83E3-AB91-3578-294D19533814}"/>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8" name="Segnaposto piè di pagina 7">
            <a:extLst>
              <a:ext uri="{FF2B5EF4-FFF2-40B4-BE49-F238E27FC236}">
                <a16:creationId xmlns:a16="http://schemas.microsoft.com/office/drawing/2014/main" id="{657C67F2-97AB-5B7F-6313-B460FC6C3815}"/>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377129A9-1651-91CC-B963-5E28DCD3FB7E}"/>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99909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EAB2E-F742-F5C6-F78C-9404DB239FB9}"/>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4E56905C-6783-09C3-45AE-F0FA176F004B}"/>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4" name="Segnaposto piè di pagina 3">
            <a:extLst>
              <a:ext uri="{FF2B5EF4-FFF2-40B4-BE49-F238E27FC236}">
                <a16:creationId xmlns:a16="http://schemas.microsoft.com/office/drawing/2014/main" id="{AD24687E-BB94-8328-9F8D-69B94211F1F3}"/>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3DCCEBD1-1F36-71F0-ADB6-74698097403E}"/>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338818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D33504F-B755-55FA-C175-5546E7C460CC}"/>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3" name="Segnaposto piè di pagina 2">
            <a:extLst>
              <a:ext uri="{FF2B5EF4-FFF2-40B4-BE49-F238E27FC236}">
                <a16:creationId xmlns:a16="http://schemas.microsoft.com/office/drawing/2014/main" id="{C2FA76E9-D18B-3B57-A509-37E866353CC9}"/>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D42972F2-FBA5-2A88-3750-228765FF0723}"/>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317103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F6BE34-23D5-E389-CDC1-81637BD1F97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00DB997F-DD6C-E5E7-207A-A08FEE56F2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55884333-23C1-DDEA-943E-0D19DA7CC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B473DFE-3C1A-9C3E-51F5-CAF6E563ABB2}"/>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6" name="Segnaposto piè di pagina 5">
            <a:extLst>
              <a:ext uri="{FF2B5EF4-FFF2-40B4-BE49-F238E27FC236}">
                <a16:creationId xmlns:a16="http://schemas.microsoft.com/office/drawing/2014/main" id="{CB75E975-A29C-6EA7-5DCA-072BEA77CE9B}"/>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02791905-AD95-B124-6543-E60F2685E6F6}"/>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236797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F12C5D-0319-1799-379C-F87EF5990A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F720C75-0019-D1AB-6826-3FF207048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192BF761-F32C-60F5-A3EF-37344FE26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C0AAE9F-3B3C-5004-AB47-84A0EB00D43E}"/>
              </a:ext>
            </a:extLst>
          </p:cNvPr>
          <p:cNvSpPr>
            <a:spLocks noGrp="1"/>
          </p:cNvSpPr>
          <p:nvPr>
            <p:ph type="dt" sz="half" idx="10"/>
          </p:nvPr>
        </p:nvSpPr>
        <p:spPr/>
        <p:txBody>
          <a:bodyPr/>
          <a:lstStyle/>
          <a:p>
            <a:fld id="{919837E7-3C7A-42F1-96D6-715FCACE2462}" type="datetimeFigureOut">
              <a:rPr lang="en-GB" smtClean="0"/>
              <a:t>24/10/2024</a:t>
            </a:fld>
            <a:endParaRPr lang="en-GB"/>
          </a:p>
        </p:txBody>
      </p:sp>
      <p:sp>
        <p:nvSpPr>
          <p:cNvPr id="6" name="Segnaposto piè di pagina 5">
            <a:extLst>
              <a:ext uri="{FF2B5EF4-FFF2-40B4-BE49-F238E27FC236}">
                <a16:creationId xmlns:a16="http://schemas.microsoft.com/office/drawing/2014/main" id="{CEDD5260-608B-4160-05C3-FAA85545B6F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F5D855F0-5601-4391-9FC0-4AC34FB4AF23}"/>
              </a:ext>
            </a:extLst>
          </p:cNvPr>
          <p:cNvSpPr>
            <a:spLocks noGrp="1"/>
          </p:cNvSpPr>
          <p:nvPr>
            <p:ph type="sldNum" sz="quarter" idx="12"/>
          </p:nvPr>
        </p:nvSpPr>
        <p:spPr/>
        <p:txBody>
          <a:bodyPr/>
          <a:lstStyle/>
          <a:p>
            <a:fld id="{BC7B5D14-3B53-435A-8631-7EB8A93D8641}" type="slidenum">
              <a:rPr lang="en-GB" smtClean="0"/>
              <a:t>‹#›</a:t>
            </a:fld>
            <a:endParaRPr lang="en-GB"/>
          </a:p>
        </p:txBody>
      </p:sp>
    </p:spTree>
    <p:extLst>
      <p:ext uri="{BB962C8B-B14F-4D97-AF65-F5344CB8AC3E}">
        <p14:creationId xmlns:p14="http://schemas.microsoft.com/office/powerpoint/2010/main" val="319855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AC79ADD-245E-FB30-556E-F71343C98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E6BE768E-2D38-A998-335F-11A5F5718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DCC40684-21BE-9F89-6745-E4F343558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837E7-3C7A-42F1-96D6-715FCACE2462}" type="datetimeFigureOut">
              <a:rPr lang="en-GB" smtClean="0"/>
              <a:t>24/10/2024</a:t>
            </a:fld>
            <a:endParaRPr lang="en-GB"/>
          </a:p>
        </p:txBody>
      </p:sp>
      <p:sp>
        <p:nvSpPr>
          <p:cNvPr id="5" name="Segnaposto piè di pagina 4">
            <a:extLst>
              <a:ext uri="{FF2B5EF4-FFF2-40B4-BE49-F238E27FC236}">
                <a16:creationId xmlns:a16="http://schemas.microsoft.com/office/drawing/2014/main" id="{6452893C-5623-AFE4-8829-540F296B1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FDD43496-740D-EE48-960C-8F83F2A02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B5D14-3B53-435A-8631-7EB8A93D8641}" type="slidenum">
              <a:rPr lang="en-GB" smtClean="0"/>
              <a:t>‹#›</a:t>
            </a:fld>
            <a:endParaRPr lang="en-GB"/>
          </a:p>
        </p:txBody>
      </p:sp>
    </p:spTree>
    <p:extLst>
      <p:ext uri="{BB962C8B-B14F-4D97-AF65-F5344CB8AC3E}">
        <p14:creationId xmlns:p14="http://schemas.microsoft.com/office/powerpoint/2010/main" val="296802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F6838D7-99F3-C045-7203-7C604E754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0B428D4-1F8B-B5BE-0D30-005ECA9CAC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B1403704-C549-71EB-6F16-8A2ED585C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B293D-0271-4A54-8223-C00FA0800253}" type="datetime1">
              <a:rPr lang="en-GB" smtClean="0"/>
              <a:t>24/10/2024</a:t>
            </a:fld>
            <a:endParaRPr lang="en-GB"/>
          </a:p>
        </p:txBody>
      </p:sp>
      <p:sp>
        <p:nvSpPr>
          <p:cNvPr id="5" name="Segnaposto piè di pagina 4">
            <a:extLst>
              <a:ext uri="{FF2B5EF4-FFF2-40B4-BE49-F238E27FC236}">
                <a16:creationId xmlns:a16="http://schemas.microsoft.com/office/drawing/2014/main" id="{336A0C5B-C036-611D-7CD4-6B0D2A0B2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E70717F5-D774-96E2-EE8F-E59B2816A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E5A60F-5D4B-4198-A148-04E621050767}" type="slidenum">
              <a:rPr lang="en-GB" smtClean="0"/>
              <a:t>‹#›</a:t>
            </a:fld>
            <a:endParaRPr lang="en-GB"/>
          </a:p>
        </p:txBody>
      </p:sp>
    </p:spTree>
    <p:extLst>
      <p:ext uri="{BB962C8B-B14F-4D97-AF65-F5344CB8AC3E}">
        <p14:creationId xmlns:p14="http://schemas.microsoft.com/office/powerpoint/2010/main" val="2153228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1.png"/><Relationship Id="rId7" Type="http://schemas.openxmlformats.org/officeDocument/2006/relationships/image" Target="../media/image48.png"/><Relationship Id="rId12"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6.png"/><Relationship Id="rId5" Type="http://schemas.openxmlformats.org/officeDocument/2006/relationships/image" Target="../media/image53.png"/><Relationship Id="rId1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0.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7" Type="http://schemas.openxmlformats.org/officeDocument/2006/relationships/image" Target="../media/image48.png"/><Relationship Id="rId12"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7.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8.png"/><Relationship Id="rId4" Type="http://schemas.openxmlformats.org/officeDocument/2006/relationships/diagramLayout" Target="../diagrams/layout2.xml"/><Relationship Id="rId9"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620.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0.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7.jpg"/><Relationship Id="rId4" Type="http://schemas.openxmlformats.org/officeDocument/2006/relationships/diagramData" Target="../diagrams/data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30.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660.png"/><Relationship Id="rId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3" Type="http://schemas.openxmlformats.org/officeDocument/2006/relationships/image" Target="../media/image710.png"/><Relationship Id="rId7" Type="http://schemas.openxmlformats.org/officeDocument/2006/relationships/image" Target="../media/image750.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20.png"/></Relationships>
</file>

<file path=ppt/slides/_rels/slide39.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200.png"/></Relationships>
</file>

<file path=ppt/slides/_rels/slide42.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290.png"/><Relationship Id="rId3" Type="http://schemas.openxmlformats.org/officeDocument/2006/relationships/image" Target="../media/image1.png"/><Relationship Id="rId7" Type="http://schemas.openxmlformats.org/officeDocument/2006/relationships/image" Target="../media/image121.PNG"/><Relationship Id="rId12" Type="http://schemas.openxmlformats.org/officeDocument/2006/relationships/image" Target="../media/image122.PNG"/><Relationship Id="rId2"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image" Target="../media/image119.PNG"/><Relationship Id="rId11" Type="http://schemas.openxmlformats.org/officeDocument/2006/relationships/image" Target="../media/image270.png"/><Relationship Id="rId5" Type="http://schemas.openxmlformats.org/officeDocument/2006/relationships/image" Target="../media/image118.PNG"/><Relationship Id="rId10" Type="http://schemas.openxmlformats.org/officeDocument/2006/relationships/image" Target="../media/image440.png"/><Relationship Id="rId4" Type="http://schemas.openxmlformats.org/officeDocument/2006/relationships/image" Target="../media/image117.PNG"/><Relationship Id="rId9" Type="http://schemas.openxmlformats.org/officeDocument/2006/relationships/image" Target="../media/image261.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870.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90.png"/><Relationship Id="rId5" Type="http://schemas.openxmlformats.org/officeDocument/2006/relationships/image" Target="../media/image57.jpeg"/><Relationship Id="rId4" Type="http://schemas.openxmlformats.org/officeDocument/2006/relationships/image" Target="../media/image370.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900.png"/><Relationship Id="rId4" Type="http://schemas.openxmlformats.org/officeDocument/2006/relationships/image" Target="../media/image12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6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50.png"/><Relationship Id="rId5" Type="http://schemas.openxmlformats.org/officeDocument/2006/relationships/image" Target="../media/image1.png"/><Relationship Id="rId10" Type="http://schemas.openxmlformats.org/officeDocument/2006/relationships/image" Target="../media/image240.png"/><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BA8F92"/>
            </a:gs>
            <a:gs pos="0">
              <a:srgbClr val="D9949E"/>
            </a:gs>
            <a:gs pos="81000">
              <a:srgbClr val="9D9CA0"/>
            </a:gs>
            <a:gs pos="63000">
              <a:srgbClr val="929191"/>
            </a:gs>
            <a:gs pos="100000">
              <a:srgbClr val="AEB1B7"/>
            </a:gs>
          </a:gsLst>
          <a:lin ang="18900000" scaled="1"/>
          <a:tileRect/>
        </a:gradFill>
        <a:effectLst/>
      </p:bgPr>
    </p:bg>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3EE75617-6C29-6870-DEC2-AB1FBEF529CE}"/>
              </a:ext>
            </a:extLst>
          </p:cNvPr>
          <p:cNvSpPr/>
          <p:nvPr/>
        </p:nvSpPr>
        <p:spPr>
          <a:xfrm>
            <a:off x="0" y="0"/>
            <a:ext cx="7118971" cy="1064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prstClr val="black"/>
                </a:solidFill>
                <a:uLnTx/>
                <a:uFillTx/>
                <a:latin typeface="Calibri" panose="020F0502020204030204"/>
                <a:ea typeface="+mn-ea"/>
                <a:cs typeface="+mn-cs"/>
              </a:rPr>
              <a:t>PhD Seminars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prstClr val="black"/>
              </a:solidFill>
              <a:latin typeface="Calibri" panose="020F0502020204030204"/>
            </a:endParaRPr>
          </a:p>
        </p:txBody>
      </p:sp>
      <p:sp>
        <p:nvSpPr>
          <p:cNvPr id="21" name="Rettangolo 20">
            <a:extLst>
              <a:ext uri="{FF2B5EF4-FFF2-40B4-BE49-F238E27FC236}">
                <a16:creationId xmlns:a16="http://schemas.microsoft.com/office/drawing/2014/main" id="{3DD2CB42-F8F8-4763-8C53-DC8197FA0D47}"/>
              </a:ext>
            </a:extLst>
          </p:cNvPr>
          <p:cNvSpPr/>
          <p:nvPr/>
        </p:nvSpPr>
        <p:spPr>
          <a:xfrm>
            <a:off x="0" y="1613832"/>
            <a:ext cx="4630057" cy="8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1289D28-EE87-6EF6-257C-E46941B5F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470" y="0"/>
            <a:ext cx="2665792" cy="798697"/>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0DAD4372-5B14-AB9B-2553-67A36841AB6E}"/>
              </a:ext>
            </a:extLst>
          </p:cNvPr>
          <p:cNvPicPr>
            <a:picLocks noChangeAspect="1"/>
          </p:cNvPicPr>
          <p:nvPr/>
        </p:nvPicPr>
        <p:blipFill>
          <a:blip r:embed="rId3"/>
          <a:stretch>
            <a:fillRect/>
          </a:stretch>
        </p:blipFill>
        <p:spPr>
          <a:xfrm>
            <a:off x="-247037" y="4038072"/>
            <a:ext cx="12724171" cy="3690627"/>
          </a:xfrm>
          <a:prstGeom prst="rect">
            <a:avLst/>
          </a:prstGeom>
          <a:effectLst>
            <a:softEdge rad="203200"/>
          </a:effectLst>
        </p:spPr>
      </p:pic>
      <p:sp>
        <p:nvSpPr>
          <p:cNvPr id="8" name="Rettangolo 7">
            <a:extLst>
              <a:ext uri="{FF2B5EF4-FFF2-40B4-BE49-F238E27FC236}">
                <a16:creationId xmlns:a16="http://schemas.microsoft.com/office/drawing/2014/main" id="{B2363C0E-EDAA-D0A7-A484-221AB19D9E38}"/>
              </a:ext>
            </a:extLst>
          </p:cNvPr>
          <p:cNvSpPr/>
          <p:nvPr/>
        </p:nvSpPr>
        <p:spPr>
          <a:xfrm>
            <a:off x="0" y="931832"/>
            <a:ext cx="11902698" cy="17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Terahertz/Infrared Radiation: From the Production with Accelerator Based Sources to the Use in Material Characterization for Accelerator Cavities</a:t>
            </a:r>
            <a:endParaRPr kumimoji="0" lang="en-GB"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26B0F99A-C35B-A1A5-C6DC-1C37FB9F27F2}"/>
              </a:ext>
            </a:extLst>
          </p:cNvPr>
          <p:cNvSpPr/>
          <p:nvPr/>
        </p:nvSpPr>
        <p:spPr>
          <a:xfrm>
            <a:off x="0" y="2973466"/>
            <a:ext cx="5021451" cy="1064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uLnTx/>
                <a:uFillTx/>
                <a:latin typeface="Calibri" panose="020F0502020204030204"/>
                <a:ea typeface="+mn-ea"/>
                <a:cs typeface="+mn-cs"/>
              </a:rPr>
              <a:t>PhD Student: </a:t>
            </a:r>
            <a:r>
              <a:rPr kumimoji="0" lang="en-GB" sz="2800" b="1" i="0" u="sng" strike="noStrike" kern="1200" cap="none" spc="0" normalizeH="0" baseline="0" noProof="0" dirty="0">
                <a:ln>
                  <a:noFill/>
                </a:ln>
                <a:solidFill>
                  <a:prstClr val="black"/>
                </a:solidFill>
                <a:uLnTx/>
                <a:uFillTx/>
                <a:latin typeface="Calibri" panose="020F0502020204030204"/>
                <a:ea typeface="+mn-ea"/>
                <a:cs typeface="+mn-cs"/>
              </a:rPr>
              <a:t>Lorenzo Mosesso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prstClr val="black"/>
              </a:solidFill>
              <a:latin typeface="Calibri" panose="020F0502020204030204"/>
            </a:endParaRPr>
          </a:p>
        </p:txBody>
      </p:sp>
      <p:sp>
        <p:nvSpPr>
          <p:cNvPr id="10" name="Rettangolo 9">
            <a:extLst>
              <a:ext uri="{FF2B5EF4-FFF2-40B4-BE49-F238E27FC236}">
                <a16:creationId xmlns:a16="http://schemas.microsoft.com/office/drawing/2014/main" id="{7B9A5B5A-2656-AB0B-6A22-4EDEF1695715}"/>
              </a:ext>
            </a:extLst>
          </p:cNvPr>
          <p:cNvSpPr/>
          <p:nvPr/>
        </p:nvSpPr>
        <p:spPr>
          <a:xfrm>
            <a:off x="6013341" y="3100588"/>
            <a:ext cx="5793782" cy="1258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uLnTx/>
                <a:uFillTx/>
                <a:latin typeface="Calibri" panose="020F0502020204030204"/>
                <a:ea typeface="+mn-ea"/>
                <a:cs typeface="+mn-cs"/>
              </a:rPr>
              <a:t>PhD Supervisor: Stefano </a:t>
            </a:r>
            <a:r>
              <a:rPr kumimoji="0" lang="en-GB" sz="2800" b="1" i="0" u="none" strike="noStrike" kern="1200" cap="none" spc="0" normalizeH="0" baseline="0" noProof="0" dirty="0" err="1">
                <a:ln>
                  <a:noFill/>
                </a:ln>
                <a:solidFill>
                  <a:prstClr val="black"/>
                </a:solidFill>
                <a:uLnTx/>
                <a:uFillTx/>
                <a:latin typeface="Calibri" panose="020F0502020204030204"/>
                <a:ea typeface="+mn-ea"/>
                <a:cs typeface="+mn-cs"/>
              </a:rPr>
              <a:t>Lupi</a:t>
            </a:r>
            <a:endParaRPr kumimoji="0" lang="en-GB" sz="2800" b="1" i="0" u="none" strike="noStrike" kern="1200" cap="none" spc="0" normalizeH="0" baseline="0" noProof="0" dirty="0">
              <a:ln>
                <a:noFill/>
              </a:ln>
              <a:solidFill>
                <a:prstClr val="black"/>
              </a:solidFill>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Calibri" panose="020F0502020204030204"/>
              </a:rPr>
              <a:t>PhD Co-Supervisor: Salvatore </a:t>
            </a:r>
            <a:r>
              <a:rPr lang="en-GB" sz="2800" b="1" dirty="0" err="1">
                <a:solidFill>
                  <a:prstClr val="black"/>
                </a:solidFill>
                <a:latin typeface="Calibri" panose="020F0502020204030204"/>
              </a:rPr>
              <a:t>Macis</a:t>
            </a:r>
            <a:endParaRPr kumimoji="0" lang="en-GB" sz="2800" b="1" i="0" u="none" strike="noStrike" kern="1200" cap="none" spc="0" normalizeH="0" baseline="0" noProof="0" dirty="0">
              <a:ln>
                <a:noFill/>
              </a:ln>
              <a:solidFill>
                <a:prstClr val="black"/>
              </a:solidFill>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prstClr val="black"/>
              </a:solidFill>
              <a:latin typeface="Calibri" panose="020F0502020204030204"/>
            </a:endParaRPr>
          </a:p>
        </p:txBody>
      </p:sp>
    </p:spTree>
    <p:extLst>
      <p:ext uri="{BB962C8B-B14F-4D97-AF65-F5344CB8AC3E}">
        <p14:creationId xmlns:p14="http://schemas.microsoft.com/office/powerpoint/2010/main" val="255863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88032E-4CC9-EBC9-EEC0-72C2B568A42B}"/>
              </a:ext>
            </a:extLst>
          </p:cNvPr>
          <p:cNvSpPr/>
          <p:nvPr/>
        </p:nvSpPr>
        <p:spPr>
          <a:xfrm>
            <a:off x="0" y="0"/>
            <a:ext cx="12192000" cy="1161143"/>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en-GB" sz="3500" b="1" dirty="0">
                <a:solidFill>
                  <a:srgbClr val="822433"/>
                </a:solidFill>
                <a:latin typeface="+mn-lt"/>
              </a:rPr>
              <a:t>Design of the Optical Beamline: Wavefront Propagation</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a:xfrm>
            <a:off x="9160885" y="636641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A60F-5D4B-4198-A148-04E621050767}" type="slidenum">
              <a:rPr kumimoji="0" lang="en-GB" sz="1600" b="1" i="1" u="none" strike="noStrike" kern="1200" cap="none" spc="0" normalizeH="0" baseline="0" noProof="0" smtClean="0">
                <a:ln>
                  <a:noFill/>
                </a:ln>
                <a:solidFill>
                  <a:srgbClr val="8224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EC4BE690-66DE-7028-1DFB-7F25B9D23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09" y="1207199"/>
            <a:ext cx="6400332" cy="3217945"/>
          </a:xfrm>
          <a:prstGeom prst="rect">
            <a:avLst/>
          </a:prstGeom>
        </p:spPr>
      </p:pic>
      <p:sp>
        <p:nvSpPr>
          <p:cNvPr id="6" name="Memoria ad accesso diretto 5">
            <a:extLst>
              <a:ext uri="{FF2B5EF4-FFF2-40B4-BE49-F238E27FC236}">
                <a16:creationId xmlns:a16="http://schemas.microsoft.com/office/drawing/2014/main" id="{7D63F910-22A1-5065-1703-A5B9BB985483}"/>
              </a:ext>
            </a:extLst>
          </p:cNvPr>
          <p:cNvSpPr/>
          <p:nvPr/>
        </p:nvSpPr>
        <p:spPr>
          <a:xfrm rot="763552">
            <a:off x="3098673" y="2550447"/>
            <a:ext cx="233303" cy="576337"/>
          </a:xfrm>
          <a:prstGeom prst="flowChartMagneticDrum">
            <a:avLst/>
          </a:prstGeom>
          <a:gradFill flip="none" rotWithShape="1">
            <a:gsLst>
              <a:gs pos="0">
                <a:schemeClr val="tx1"/>
              </a:gs>
              <a:gs pos="100000">
                <a:srgbClr val="FDD249"/>
              </a:gs>
              <a:gs pos="60000">
                <a:schemeClr val="tx1">
                  <a:lumMod val="75000"/>
                  <a:lumOff val="25000"/>
                </a:schemeClr>
              </a:gs>
            </a:gsLst>
            <a:lin ang="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emoria ad accesso diretto 8">
            <a:extLst>
              <a:ext uri="{FF2B5EF4-FFF2-40B4-BE49-F238E27FC236}">
                <a16:creationId xmlns:a16="http://schemas.microsoft.com/office/drawing/2014/main" id="{AB2AD7A9-2083-2051-219C-DF61A17315F3}"/>
              </a:ext>
            </a:extLst>
          </p:cNvPr>
          <p:cNvSpPr/>
          <p:nvPr/>
        </p:nvSpPr>
        <p:spPr>
          <a:xfrm flipH="1">
            <a:off x="4558800" y="3616666"/>
            <a:ext cx="260351" cy="576337"/>
          </a:xfrm>
          <a:prstGeom prst="flowChartMagneticDrum">
            <a:avLst/>
          </a:prstGeom>
          <a:gradFill flip="none" rotWithShape="1">
            <a:gsLst>
              <a:gs pos="0">
                <a:schemeClr val="tx1"/>
              </a:gs>
              <a:gs pos="100000">
                <a:srgbClr val="FDD249"/>
              </a:gs>
              <a:gs pos="60000">
                <a:schemeClr val="tx1">
                  <a:lumMod val="75000"/>
                  <a:lumOff val="25000"/>
                </a:schemeClr>
              </a:gs>
            </a:gsLst>
            <a:lin ang="0" scaled="1"/>
            <a:tileRect/>
          </a:gra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Immagine 29">
            <a:extLst>
              <a:ext uri="{FF2B5EF4-FFF2-40B4-BE49-F238E27FC236}">
                <a16:creationId xmlns:a16="http://schemas.microsoft.com/office/drawing/2014/main" id="{9C49E7D3-7D74-5F84-0A6B-8226CD5EA822}"/>
              </a:ext>
            </a:extLst>
          </p:cNvPr>
          <p:cNvPicPr>
            <a:picLocks noChangeAspect="1"/>
          </p:cNvPicPr>
          <p:nvPr/>
        </p:nvPicPr>
        <p:blipFill>
          <a:blip r:embed="rId5"/>
          <a:stretch>
            <a:fillRect/>
          </a:stretch>
        </p:blipFill>
        <p:spPr>
          <a:xfrm>
            <a:off x="8201110" y="869703"/>
            <a:ext cx="3185388" cy="1698873"/>
          </a:xfrm>
          <a:prstGeom prst="rect">
            <a:avLst/>
          </a:prstGeom>
        </p:spPr>
      </p:pic>
      <p:pic>
        <p:nvPicPr>
          <p:cNvPr id="32" name="Immagine 31">
            <a:extLst>
              <a:ext uri="{FF2B5EF4-FFF2-40B4-BE49-F238E27FC236}">
                <a16:creationId xmlns:a16="http://schemas.microsoft.com/office/drawing/2014/main" id="{B66D4D1C-A92D-0DCD-7A0A-2C13716B2F95}"/>
              </a:ext>
            </a:extLst>
          </p:cNvPr>
          <p:cNvPicPr>
            <a:picLocks noChangeAspect="1"/>
          </p:cNvPicPr>
          <p:nvPr/>
        </p:nvPicPr>
        <p:blipFill>
          <a:blip r:embed="rId6"/>
          <a:stretch>
            <a:fillRect/>
          </a:stretch>
        </p:blipFill>
        <p:spPr>
          <a:xfrm>
            <a:off x="8252264" y="3026928"/>
            <a:ext cx="3185388" cy="1690025"/>
          </a:xfrm>
          <a:prstGeom prst="rect">
            <a:avLst/>
          </a:prstGeom>
        </p:spPr>
      </p:pic>
      <p:sp>
        <p:nvSpPr>
          <p:cNvPr id="33" name="Freccia in giù 32">
            <a:extLst>
              <a:ext uri="{FF2B5EF4-FFF2-40B4-BE49-F238E27FC236}">
                <a16:creationId xmlns:a16="http://schemas.microsoft.com/office/drawing/2014/main" id="{754F623E-C98D-23B1-F794-FB309BDE8842}"/>
              </a:ext>
            </a:extLst>
          </p:cNvPr>
          <p:cNvSpPr/>
          <p:nvPr/>
        </p:nvSpPr>
        <p:spPr>
          <a:xfrm rot="21442746">
            <a:off x="9723658" y="2645245"/>
            <a:ext cx="431491" cy="386740"/>
          </a:xfrm>
          <a:prstGeom prst="downArrow">
            <a:avLst/>
          </a:prstGeom>
          <a:solidFill>
            <a:srgbClr val="8224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4" name="Connettore diritto 33">
            <a:extLst>
              <a:ext uri="{FF2B5EF4-FFF2-40B4-BE49-F238E27FC236}">
                <a16:creationId xmlns:a16="http://schemas.microsoft.com/office/drawing/2014/main" id="{D90E252D-C987-40B6-7112-77F0C1999F95}"/>
              </a:ext>
            </a:extLst>
          </p:cNvPr>
          <p:cNvCxnSpPr>
            <a:cxnSpLocks/>
          </p:cNvCxnSpPr>
          <p:nvPr/>
        </p:nvCxnSpPr>
        <p:spPr>
          <a:xfrm flipH="1" flipV="1">
            <a:off x="3286131" y="2861321"/>
            <a:ext cx="2295019" cy="15321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73041D18-8EAC-02CD-F6CB-89D3309D321E}"/>
              </a:ext>
            </a:extLst>
          </p:cNvPr>
          <p:cNvCxnSpPr>
            <a:cxnSpLocks/>
          </p:cNvCxnSpPr>
          <p:nvPr/>
        </p:nvCxnSpPr>
        <p:spPr>
          <a:xfrm>
            <a:off x="3298859" y="2866709"/>
            <a:ext cx="1298041" cy="10431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DB1E97EB-16F1-250D-3862-920C96FFADF0}"/>
              </a:ext>
            </a:extLst>
          </p:cNvPr>
          <p:cNvSpPr txBox="1"/>
          <p:nvPr/>
        </p:nvSpPr>
        <p:spPr>
          <a:xfrm>
            <a:off x="10338659" y="3145402"/>
            <a:ext cx="1047839" cy="738664"/>
          </a:xfrm>
          <a:prstGeom prst="rect">
            <a:avLst/>
          </a:prstGeom>
          <a:noFill/>
        </p:spPr>
        <p:txBody>
          <a:bodyPr wrap="square" rtlCol="0">
            <a:spAutoFit/>
          </a:bodyPr>
          <a:lstStyle/>
          <a:p>
            <a:pPr algn="ctr"/>
            <a:r>
              <a:rPr lang="en-GB" sz="1400" dirty="0">
                <a:solidFill>
                  <a:schemeClr val="bg1"/>
                </a:solidFill>
                <a:effectLst>
                  <a:outerShdw blurRad="38100" dist="38100" dir="2700000" algn="tl">
                    <a:srgbClr val="000000">
                      <a:alpha val="43137"/>
                    </a:srgbClr>
                  </a:outerShdw>
                </a:effectLst>
              </a:rPr>
              <a:t>Toroidal or Parabolic for M2</a:t>
            </a:r>
          </a:p>
        </p:txBody>
      </p:sp>
      <p:sp>
        <p:nvSpPr>
          <p:cNvPr id="37" name="CasellaDiTesto 36">
            <a:extLst>
              <a:ext uri="{FF2B5EF4-FFF2-40B4-BE49-F238E27FC236}">
                <a16:creationId xmlns:a16="http://schemas.microsoft.com/office/drawing/2014/main" id="{7CC3F6C1-526E-2BB0-0EC6-970A476A85B0}"/>
              </a:ext>
            </a:extLst>
          </p:cNvPr>
          <p:cNvSpPr txBox="1"/>
          <p:nvPr/>
        </p:nvSpPr>
        <p:spPr>
          <a:xfrm>
            <a:off x="5351248" y="5084969"/>
            <a:ext cx="5699723" cy="1477328"/>
          </a:xfrm>
          <a:prstGeom prst="rect">
            <a:avLst/>
          </a:prstGeom>
          <a:noFill/>
        </p:spPr>
        <p:txBody>
          <a:bodyPr wrap="square">
            <a:spAutoFit/>
          </a:bodyPr>
          <a:lstStyle/>
          <a:p>
            <a:pPr marL="285750" indent="-285750">
              <a:buClr>
                <a:srgbClr val="822433"/>
              </a:buClr>
              <a:buSzPct val="150000"/>
              <a:buFont typeface="Calibri" panose="020F0502020204030204" pitchFamily="34" charset="0"/>
              <a:buChar char="‼"/>
            </a:pPr>
            <a:r>
              <a:rPr lang="en-GB" dirty="0">
                <a:effectLst>
                  <a:outerShdw blurRad="38100" dist="38100" dir="2700000" algn="tl">
                    <a:srgbClr val="000000">
                      <a:alpha val="43137"/>
                    </a:srgbClr>
                  </a:outerShdw>
                </a:effectLst>
              </a:rPr>
              <a:t>WORK IN PROGRESS: </a:t>
            </a:r>
            <a:r>
              <a:rPr lang="en-GB" dirty="0"/>
              <a:t>Beam Propagation through the rest of the optical beamline up to the existing end-station:</a:t>
            </a:r>
          </a:p>
          <a:p>
            <a:pPr marL="722313" indent="-457200">
              <a:buClr>
                <a:srgbClr val="822433"/>
              </a:buClr>
              <a:buSzPct val="120000"/>
              <a:buFont typeface="Wingdings" panose="05000000000000000000" pitchFamily="2" charset="2"/>
              <a:buChar char="Ø"/>
            </a:pPr>
            <a:r>
              <a:rPr lang="en-GB" dirty="0"/>
              <a:t>Installation of a conical mirror for beam reshaping (beam profile suitable for micro-spectroscopy)</a:t>
            </a:r>
          </a:p>
        </p:txBody>
      </p:sp>
      <p:sp>
        <p:nvSpPr>
          <p:cNvPr id="2" name="CasellaDiTesto 1">
            <a:extLst>
              <a:ext uri="{FF2B5EF4-FFF2-40B4-BE49-F238E27FC236}">
                <a16:creationId xmlns:a16="http://schemas.microsoft.com/office/drawing/2014/main" id="{56AAA5EB-A73A-0A2A-14F4-618CF7E98C6C}"/>
              </a:ext>
            </a:extLst>
          </p:cNvPr>
          <p:cNvSpPr txBox="1"/>
          <p:nvPr/>
        </p:nvSpPr>
        <p:spPr>
          <a:xfrm>
            <a:off x="754348" y="4630889"/>
            <a:ext cx="4064803" cy="369332"/>
          </a:xfrm>
          <a:prstGeom prst="rect">
            <a:avLst/>
          </a:prstGeom>
          <a:noFill/>
        </p:spPr>
        <p:txBody>
          <a:bodyPr wrap="square">
            <a:spAutoFit/>
          </a:bodyPr>
          <a:lstStyle/>
          <a:p>
            <a:pPr marL="285750" indent="-285750">
              <a:buClr>
                <a:srgbClr val="822433"/>
              </a:buClr>
              <a:buSzPct val="150000"/>
              <a:buFont typeface="Calibri" panose="020F0502020204030204" pitchFamily="34" charset="0"/>
              <a:buChar char="‼"/>
            </a:pPr>
            <a:endParaRPr lang="en-GB" dirty="0"/>
          </a:p>
        </p:txBody>
      </p:sp>
      <p:sp>
        <p:nvSpPr>
          <p:cNvPr id="5" name="Rettangolo con angoli arrotondati 4">
            <a:extLst>
              <a:ext uri="{FF2B5EF4-FFF2-40B4-BE49-F238E27FC236}">
                <a16:creationId xmlns:a16="http://schemas.microsoft.com/office/drawing/2014/main" id="{3E2F0ADB-915D-D0D0-40BB-9966E22C5E19}"/>
              </a:ext>
            </a:extLst>
          </p:cNvPr>
          <p:cNvSpPr/>
          <p:nvPr/>
        </p:nvSpPr>
        <p:spPr>
          <a:xfrm>
            <a:off x="1012009" y="4630889"/>
            <a:ext cx="3293466" cy="1461874"/>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Clr>
                <a:srgbClr val="822433"/>
              </a:buClr>
              <a:buSzPct val="150000"/>
              <a:buFont typeface="Calibri" panose="020F0502020204030204" pitchFamily="34" charset="0"/>
              <a:buChar char="‼"/>
            </a:pPr>
            <a:r>
              <a:rPr lang="en-GB" sz="1400" dirty="0">
                <a:solidFill>
                  <a:schemeClr val="tx1"/>
                </a:solidFill>
                <a:effectLst>
                  <a:outerShdw blurRad="38100" dist="38100" dir="2700000" algn="tl">
                    <a:srgbClr val="000000">
                      <a:alpha val="43137"/>
                    </a:srgbClr>
                  </a:outerShdw>
                </a:effectLst>
              </a:rPr>
              <a:t>Oral Contribution:</a:t>
            </a:r>
          </a:p>
          <a:p>
            <a:pPr marL="547688" indent="-285750">
              <a:buClr>
                <a:srgbClr val="822433"/>
              </a:buClr>
              <a:buSzPct val="150000"/>
              <a:buFont typeface="Calibri" panose="020F0502020204030204" pitchFamily="34" charset="0"/>
              <a:buChar char="‐"/>
            </a:pPr>
            <a:r>
              <a:rPr lang="en-GB" sz="1400" dirty="0" err="1">
                <a:solidFill>
                  <a:schemeClr val="tx1"/>
                </a:solidFill>
              </a:rPr>
              <a:t>TeraDays</a:t>
            </a:r>
            <a:r>
              <a:rPr lang="en-GB" sz="1400" dirty="0">
                <a:solidFill>
                  <a:schemeClr val="tx1"/>
                </a:solidFill>
              </a:rPr>
              <a:t> 2024 (Federico II, Napoli)</a:t>
            </a:r>
          </a:p>
          <a:p>
            <a:pPr marL="547688" indent="-285750">
              <a:buClr>
                <a:srgbClr val="822433"/>
              </a:buClr>
              <a:buSzPct val="150000"/>
              <a:buFont typeface="Calibri" panose="020F0502020204030204" pitchFamily="34" charset="0"/>
              <a:buChar char="‐"/>
            </a:pPr>
            <a:r>
              <a:rPr lang="en-GB" sz="1400" dirty="0">
                <a:solidFill>
                  <a:schemeClr val="tx1"/>
                </a:solidFill>
              </a:rPr>
              <a:t>SRI 2024 (DESY, Hamburg)</a:t>
            </a:r>
          </a:p>
          <a:p>
            <a:pPr marL="547688" indent="-285750">
              <a:buClr>
                <a:srgbClr val="822433"/>
              </a:buClr>
              <a:buSzPct val="150000"/>
              <a:buFont typeface="Calibri" panose="020F0502020204030204" pitchFamily="34" charset="0"/>
              <a:buChar char="‐"/>
            </a:pPr>
            <a:r>
              <a:rPr lang="en-GB" sz="1400" dirty="0">
                <a:solidFill>
                  <a:schemeClr val="tx1"/>
                </a:solidFill>
              </a:rPr>
              <a:t>SILS 2024 (Università della Calabria, </a:t>
            </a:r>
            <a:r>
              <a:rPr lang="en-GB" sz="1400" dirty="0" err="1">
                <a:solidFill>
                  <a:schemeClr val="tx1"/>
                </a:solidFill>
              </a:rPr>
              <a:t>Rende</a:t>
            </a:r>
            <a:r>
              <a:rPr lang="en-GB" sz="1400" dirty="0">
                <a:solidFill>
                  <a:schemeClr val="tx1"/>
                </a:solidFill>
              </a:rPr>
              <a:t>)</a:t>
            </a:r>
          </a:p>
        </p:txBody>
      </p:sp>
    </p:spTree>
    <p:extLst>
      <p:ext uri="{BB962C8B-B14F-4D97-AF65-F5344CB8AC3E}">
        <p14:creationId xmlns:p14="http://schemas.microsoft.com/office/powerpoint/2010/main" val="4034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08E82-6CAA-E724-3EFE-4AB4E1769FE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976A880A-3DEE-204E-F9B2-A9E1F3E8243E}"/>
              </a:ext>
            </a:extLst>
          </p:cNvPr>
          <p:cNvSpPr/>
          <p:nvPr/>
        </p:nvSpPr>
        <p:spPr>
          <a:xfrm>
            <a:off x="0" y="0"/>
            <a:ext cx="12192000" cy="1872343"/>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82061561-C5CC-73DA-6F13-C2A51D4F9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5A9D6176-6D90-C234-6199-5A55B8D5272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875926E4-6FFC-8496-4DB8-3C95214E1301}"/>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SABINA: About the Project</a:t>
            </a:r>
          </a:p>
        </p:txBody>
      </p:sp>
      <p:sp>
        <p:nvSpPr>
          <p:cNvPr id="12" name="Segnaposto numero diapositiva 11">
            <a:extLst>
              <a:ext uri="{FF2B5EF4-FFF2-40B4-BE49-F238E27FC236}">
                <a16:creationId xmlns:a16="http://schemas.microsoft.com/office/drawing/2014/main" id="{491B21D8-AE81-87AE-F33B-864311A4F99F}"/>
              </a:ext>
            </a:extLst>
          </p:cNvPr>
          <p:cNvSpPr>
            <a:spLocks noGrp="1"/>
          </p:cNvSpPr>
          <p:nvPr>
            <p:ph type="sldNum" sz="quarter" idx="12"/>
          </p:nvPr>
        </p:nvSpPr>
        <p:spPr/>
        <p:txBody>
          <a:bodyPr/>
          <a:lstStyle/>
          <a:p>
            <a:fld id="{44E5A60F-5D4B-4198-A148-04E621050767}" type="slidenum">
              <a:rPr lang="en-GB" sz="1600" b="1" i="1" smtClean="0">
                <a:solidFill>
                  <a:srgbClr val="822433"/>
                </a:solidFill>
              </a:rPr>
              <a:t>11</a:t>
            </a:fld>
            <a:endParaRPr lang="en-GB" sz="1600" b="1" i="1" dirty="0">
              <a:solidFill>
                <a:srgbClr val="822433"/>
              </a:solidFill>
            </a:endParaRPr>
          </a:p>
        </p:txBody>
      </p:sp>
      <p:sp>
        <p:nvSpPr>
          <p:cNvPr id="2" name="Titolo 1">
            <a:extLst>
              <a:ext uri="{FF2B5EF4-FFF2-40B4-BE49-F238E27FC236}">
                <a16:creationId xmlns:a16="http://schemas.microsoft.com/office/drawing/2014/main" id="{AF2CEC3F-BF5C-9C80-C26D-E6250B85FD28}"/>
              </a:ext>
            </a:extLst>
          </p:cNvPr>
          <p:cNvSpPr txBox="1">
            <a:spLocks/>
          </p:cNvSpPr>
          <p:nvPr/>
        </p:nvSpPr>
        <p:spPr>
          <a:xfrm>
            <a:off x="896916" y="1218490"/>
            <a:ext cx="7086600" cy="873125"/>
          </a:xfrm>
          <a:prstGeom prst="rect">
            <a:avLst/>
          </a:prstGeom>
          <a:no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b="1" dirty="0">
                <a:latin typeface="+mn-lt"/>
              </a:rPr>
              <a:t>SABINA: </a:t>
            </a:r>
            <a:br>
              <a:rPr lang="it-IT" dirty="0">
                <a:latin typeface="+mn-lt"/>
              </a:rPr>
            </a:br>
            <a:r>
              <a:rPr lang="it-IT" sz="2200" b="1" cap="small" dirty="0">
                <a:latin typeface="+mn-lt"/>
              </a:rPr>
              <a:t>S</a:t>
            </a:r>
            <a:r>
              <a:rPr lang="it-IT" sz="2200" cap="small" dirty="0">
                <a:latin typeface="+mn-lt"/>
              </a:rPr>
              <a:t>ource of </a:t>
            </a:r>
            <a:r>
              <a:rPr lang="it-IT" sz="2200" b="1" cap="small" dirty="0">
                <a:latin typeface="+mn-lt"/>
              </a:rPr>
              <a:t>A</a:t>
            </a:r>
            <a:r>
              <a:rPr lang="it-IT" sz="2200" cap="small" dirty="0">
                <a:latin typeface="+mn-lt"/>
              </a:rPr>
              <a:t>dvanced </a:t>
            </a:r>
            <a:r>
              <a:rPr lang="it-IT" sz="2200" b="1" cap="small" dirty="0" err="1">
                <a:latin typeface="+mn-lt"/>
              </a:rPr>
              <a:t>B</a:t>
            </a:r>
            <a:r>
              <a:rPr lang="it-IT" sz="2200" cap="small" dirty="0" err="1">
                <a:latin typeface="+mn-lt"/>
              </a:rPr>
              <a:t>eam</a:t>
            </a:r>
            <a:r>
              <a:rPr lang="it-IT" sz="2200" cap="small" dirty="0">
                <a:latin typeface="+mn-lt"/>
              </a:rPr>
              <a:t> </a:t>
            </a:r>
            <a:r>
              <a:rPr lang="it-IT" sz="2200" b="1" cap="small" dirty="0">
                <a:latin typeface="+mn-lt"/>
              </a:rPr>
              <a:t>I</a:t>
            </a:r>
            <a:r>
              <a:rPr lang="it-IT" sz="2200" cap="small" dirty="0">
                <a:latin typeface="+mn-lt"/>
              </a:rPr>
              <a:t>maging for </a:t>
            </a:r>
            <a:r>
              <a:rPr lang="it-IT" sz="2200" b="1" cap="small" dirty="0" err="1">
                <a:latin typeface="+mn-lt"/>
              </a:rPr>
              <a:t>N</a:t>
            </a:r>
            <a:r>
              <a:rPr lang="it-IT" sz="2200" cap="small" dirty="0" err="1">
                <a:latin typeface="+mn-lt"/>
              </a:rPr>
              <a:t>ovel</a:t>
            </a:r>
            <a:r>
              <a:rPr lang="it-IT" sz="2200" cap="small" dirty="0">
                <a:latin typeface="+mn-lt"/>
              </a:rPr>
              <a:t> </a:t>
            </a:r>
            <a:r>
              <a:rPr lang="it-IT" sz="2200" b="1" cap="small" dirty="0">
                <a:latin typeface="+mn-lt"/>
              </a:rPr>
              <a:t>A</a:t>
            </a:r>
            <a:r>
              <a:rPr lang="it-IT" sz="2200" cap="small" dirty="0">
                <a:latin typeface="+mn-lt"/>
              </a:rPr>
              <a:t>pplications</a:t>
            </a:r>
          </a:p>
        </p:txBody>
      </p:sp>
      <p:sp>
        <p:nvSpPr>
          <p:cNvPr id="3" name="Segnaposto contenuto 2">
            <a:extLst>
              <a:ext uri="{FF2B5EF4-FFF2-40B4-BE49-F238E27FC236}">
                <a16:creationId xmlns:a16="http://schemas.microsoft.com/office/drawing/2014/main" id="{C0CDF954-690D-9C02-A7A7-5EE77D97FA68}"/>
              </a:ext>
            </a:extLst>
          </p:cNvPr>
          <p:cNvSpPr>
            <a:spLocks noGrp="1"/>
          </p:cNvSpPr>
          <p:nvPr>
            <p:ph idx="1"/>
          </p:nvPr>
        </p:nvSpPr>
        <p:spPr>
          <a:xfrm>
            <a:off x="896915" y="2395319"/>
            <a:ext cx="6556829" cy="3866936"/>
          </a:xfrm>
        </p:spPr>
        <p:txBody>
          <a:bodyPr>
            <a:normAutofit/>
          </a:bodyPr>
          <a:lstStyle/>
          <a:p>
            <a:pPr>
              <a:buClr>
                <a:srgbClr val="822433"/>
              </a:buClr>
              <a:buSzPct val="120000"/>
            </a:pPr>
            <a:r>
              <a:rPr lang="it-IT" sz="1800" b="1" dirty="0"/>
              <a:t>GOAL: </a:t>
            </a:r>
            <a:r>
              <a:rPr lang="en-GB" sz="1800" dirty="0"/>
              <a:t>Enhancement of the SPARC_LAB research facility – increase of the uptime and improvement of the accelerator performances:</a:t>
            </a:r>
          </a:p>
          <a:p>
            <a:pPr marL="663575" indent="-400050">
              <a:buClr>
                <a:srgbClr val="822433"/>
              </a:buClr>
              <a:buSzPct val="120000"/>
              <a:buFont typeface="+mj-lt"/>
              <a:buAutoNum type="romanUcPeriod"/>
            </a:pPr>
            <a:r>
              <a:rPr lang="en-GB" sz="1800" dirty="0"/>
              <a:t>Technological plant renewal</a:t>
            </a:r>
          </a:p>
          <a:p>
            <a:pPr marL="663575" indent="-400050">
              <a:buClr>
                <a:srgbClr val="822433"/>
              </a:buClr>
              <a:buSzPct val="120000"/>
              <a:buFont typeface="+mj-lt"/>
              <a:buAutoNum type="romanUcPeriod"/>
            </a:pPr>
            <a:r>
              <a:rPr lang="it-IT" sz="1800" dirty="0" err="1"/>
              <a:t>Substitution</a:t>
            </a:r>
            <a:r>
              <a:rPr lang="it-IT" sz="1800" dirty="0"/>
              <a:t> of the </a:t>
            </a:r>
            <a:r>
              <a:rPr lang="it-IT" sz="1800" dirty="0" err="1"/>
              <a:t>ancillary</a:t>
            </a:r>
            <a:r>
              <a:rPr lang="it-IT" sz="1800" dirty="0"/>
              <a:t> systems and upgrade of the facility in </a:t>
            </a:r>
            <a:r>
              <a:rPr lang="it-IT" sz="1800" dirty="0" err="1"/>
              <a:t>terms</a:t>
            </a:r>
            <a:r>
              <a:rPr lang="it-IT" sz="1800" dirty="0"/>
              <a:t> of </a:t>
            </a:r>
            <a:r>
              <a:rPr lang="it-IT" sz="1800" dirty="0" err="1"/>
              <a:t>technology</a:t>
            </a:r>
            <a:endParaRPr lang="it-IT" sz="1800" dirty="0"/>
          </a:p>
          <a:p>
            <a:pPr marL="663575" indent="-400050">
              <a:buClr>
                <a:srgbClr val="822433"/>
              </a:buClr>
              <a:buSzPct val="120000"/>
              <a:buFont typeface="+mj-lt"/>
              <a:buAutoNum type="romanUcPeriod"/>
            </a:pPr>
            <a:r>
              <a:rPr lang="it-IT" sz="1800" dirty="0" err="1"/>
              <a:t>Creation</a:t>
            </a:r>
            <a:r>
              <a:rPr lang="it-IT" sz="1800" dirty="0"/>
              <a:t> of </a:t>
            </a:r>
            <a:r>
              <a:rPr lang="it-IT" sz="1800" dirty="0" err="1"/>
              <a:t>two</a:t>
            </a:r>
            <a:r>
              <a:rPr lang="it-IT" sz="1800" dirty="0"/>
              <a:t> user facilities:</a:t>
            </a:r>
          </a:p>
          <a:p>
            <a:pPr marL="984250" indent="0">
              <a:buClr>
                <a:srgbClr val="822433"/>
              </a:buClr>
              <a:buSzPct val="120000"/>
              <a:buNone/>
            </a:pPr>
            <a:r>
              <a:rPr lang="it-IT" sz="1800" dirty="0"/>
              <a:t>FLAME: High power laser for </a:t>
            </a:r>
            <a:r>
              <a:rPr lang="it-IT" sz="1800" dirty="0" err="1"/>
              <a:t>solid</a:t>
            </a:r>
            <a:r>
              <a:rPr lang="it-IT" sz="1800" dirty="0"/>
              <a:t> target </a:t>
            </a:r>
            <a:r>
              <a:rPr lang="it-IT" sz="1800" dirty="0" err="1"/>
              <a:t>experiments</a:t>
            </a:r>
            <a:endParaRPr lang="it-IT" sz="1800" dirty="0"/>
          </a:p>
          <a:p>
            <a:pPr marL="984250" indent="0">
              <a:buClr>
                <a:srgbClr val="822433"/>
              </a:buClr>
              <a:buSzPct val="120000"/>
              <a:buNone/>
            </a:pPr>
            <a:r>
              <a:rPr lang="it-IT" sz="1800" b="1" dirty="0" err="1"/>
              <a:t>THz</a:t>
            </a:r>
            <a:r>
              <a:rPr lang="it-IT" sz="1800" b="1" dirty="0"/>
              <a:t>/IR FEL</a:t>
            </a:r>
            <a:r>
              <a:rPr lang="it-IT" sz="1800" dirty="0"/>
              <a:t>: </a:t>
            </a:r>
            <a:r>
              <a:rPr lang="it-IT" sz="1800" dirty="0" err="1"/>
              <a:t>radiation</a:t>
            </a:r>
            <a:r>
              <a:rPr lang="it-IT" sz="1800" dirty="0"/>
              <a:t> source for optical </a:t>
            </a:r>
            <a:r>
              <a:rPr lang="it-IT" sz="1800" dirty="0" err="1"/>
              <a:t>spectroscopy</a:t>
            </a:r>
            <a:r>
              <a:rPr lang="it-IT" sz="1800" dirty="0"/>
              <a:t> (pump probe), </a:t>
            </a:r>
            <a:r>
              <a:rPr lang="it-IT" sz="1800" dirty="0" err="1"/>
              <a:t>also</a:t>
            </a:r>
            <a:r>
              <a:rPr lang="it-IT" sz="1800" dirty="0"/>
              <a:t> </a:t>
            </a:r>
            <a:r>
              <a:rPr lang="it-IT" sz="1800" dirty="0" err="1"/>
              <a:t>at</a:t>
            </a:r>
            <a:r>
              <a:rPr lang="it-IT" sz="1800" dirty="0"/>
              <a:t> </a:t>
            </a:r>
            <a:r>
              <a:rPr lang="it-IT" sz="1800" dirty="0" err="1"/>
              <a:t>cryogenic</a:t>
            </a:r>
            <a:r>
              <a:rPr lang="it-IT" sz="1800" dirty="0"/>
              <a:t> T</a:t>
            </a:r>
            <a:endParaRPr lang="en-US" sz="1800" dirty="0"/>
          </a:p>
          <a:p>
            <a:pPr marL="0" indent="0">
              <a:buClr>
                <a:srgbClr val="822433"/>
              </a:buClr>
              <a:buSzPct val="120000"/>
              <a:buNone/>
            </a:pPr>
            <a:endParaRPr lang="en-US" sz="1800" b="1" dirty="0"/>
          </a:p>
          <a:p>
            <a:pPr>
              <a:buClr>
                <a:srgbClr val="822433"/>
              </a:buClr>
              <a:buSzPct val="120000"/>
            </a:pPr>
            <a:r>
              <a:rPr lang="en-US" sz="1800" b="1" dirty="0"/>
              <a:t>STATUS: </a:t>
            </a:r>
            <a:r>
              <a:rPr lang="en-US" sz="1800" dirty="0"/>
              <a:t>kick off </a:t>
            </a:r>
            <a:r>
              <a:rPr lang="en-US" sz="1800" u="sng" dirty="0"/>
              <a:t>Sept. 2019</a:t>
            </a:r>
            <a:r>
              <a:rPr lang="en-US" sz="1800" dirty="0"/>
              <a:t>, project finalization: </a:t>
            </a:r>
            <a:r>
              <a:rPr lang="en-US" sz="1800" u="sng" dirty="0"/>
              <a:t>end of 2025</a:t>
            </a:r>
            <a:endParaRPr lang="en-US" sz="1800" b="1" u="sng" dirty="0"/>
          </a:p>
        </p:txBody>
      </p:sp>
      <p:pic>
        <p:nvPicPr>
          <p:cNvPr id="5" name="Immagine 4">
            <a:extLst>
              <a:ext uri="{FF2B5EF4-FFF2-40B4-BE49-F238E27FC236}">
                <a16:creationId xmlns:a16="http://schemas.microsoft.com/office/drawing/2014/main" id="{1E5F1780-A308-C6FB-D633-0A56A5DEDF20}"/>
              </a:ext>
            </a:extLst>
          </p:cNvPr>
          <p:cNvPicPr>
            <a:picLocks noChangeAspect="1"/>
          </p:cNvPicPr>
          <p:nvPr/>
        </p:nvPicPr>
        <p:blipFill>
          <a:blip r:embed="rId3"/>
          <a:stretch>
            <a:fillRect/>
          </a:stretch>
        </p:blipFill>
        <p:spPr>
          <a:xfrm>
            <a:off x="7589173" y="2091615"/>
            <a:ext cx="4131444" cy="3866936"/>
          </a:xfrm>
          <a:prstGeom prst="rect">
            <a:avLst/>
          </a:prstGeom>
        </p:spPr>
      </p:pic>
      <p:sp>
        <p:nvSpPr>
          <p:cNvPr id="6" name="Rettangolo 5">
            <a:extLst>
              <a:ext uri="{FF2B5EF4-FFF2-40B4-BE49-F238E27FC236}">
                <a16:creationId xmlns:a16="http://schemas.microsoft.com/office/drawing/2014/main" id="{A6D1B363-E149-7C80-AF45-CD65D7762E19}"/>
              </a:ext>
            </a:extLst>
          </p:cNvPr>
          <p:cNvSpPr/>
          <p:nvPr/>
        </p:nvSpPr>
        <p:spPr>
          <a:xfrm>
            <a:off x="7589173" y="1404166"/>
            <a:ext cx="4326578" cy="646331"/>
          </a:xfrm>
          <a:prstGeom prst="rect">
            <a:avLst/>
          </a:prstGeom>
        </p:spPr>
        <p:txBody>
          <a:bodyPr wrap="square">
            <a:spAutoFit/>
          </a:bodyPr>
          <a:lstStyle/>
          <a:p>
            <a:r>
              <a:rPr lang="en-US" i="1" dirty="0"/>
              <a:t>Project co-founded by </a:t>
            </a:r>
            <a:r>
              <a:rPr lang="en-US" i="1" dirty="0" err="1"/>
              <a:t>Regione</a:t>
            </a:r>
            <a:r>
              <a:rPr lang="en-US" i="1" dirty="0"/>
              <a:t> Lazio within POR-FESR 2014-2020 funds and INFN</a:t>
            </a:r>
          </a:p>
        </p:txBody>
      </p:sp>
    </p:spTree>
    <p:extLst>
      <p:ext uri="{BB962C8B-B14F-4D97-AF65-F5344CB8AC3E}">
        <p14:creationId xmlns:p14="http://schemas.microsoft.com/office/powerpoint/2010/main" val="244591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5155-6A12-D077-E6A3-41D8A64D3F9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BC782542-2984-D5B0-09D1-BB3631F60363}"/>
              </a:ext>
            </a:extLst>
          </p:cNvPr>
          <p:cNvSpPr/>
          <p:nvPr/>
        </p:nvSpPr>
        <p:spPr>
          <a:xfrm>
            <a:off x="0" y="0"/>
            <a:ext cx="12192000" cy="1473489"/>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CA345A57-7084-EC33-5C71-AB814DB3E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E2A9CB43-BA22-84E3-D5C3-23F61D26F554}"/>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96E93E44-B672-38EF-183F-4F6FA43AEBA7}"/>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The SABINA </a:t>
            </a:r>
            <a:r>
              <a:rPr lang="it-IT" sz="3500" b="1" dirty="0" err="1">
                <a:solidFill>
                  <a:srgbClr val="822433"/>
                </a:solidFill>
                <a:latin typeface="+mn-lt"/>
              </a:rPr>
              <a:t>THz</a:t>
            </a:r>
            <a:r>
              <a:rPr lang="it-IT" sz="3500" b="1" dirty="0">
                <a:solidFill>
                  <a:srgbClr val="822433"/>
                </a:solidFill>
                <a:latin typeface="+mn-lt"/>
              </a:rPr>
              <a:t>/IR FEL</a:t>
            </a:r>
          </a:p>
        </p:txBody>
      </p:sp>
      <p:sp>
        <p:nvSpPr>
          <p:cNvPr id="12" name="Segnaposto numero diapositiva 11">
            <a:extLst>
              <a:ext uri="{FF2B5EF4-FFF2-40B4-BE49-F238E27FC236}">
                <a16:creationId xmlns:a16="http://schemas.microsoft.com/office/drawing/2014/main" id="{6924EC56-3AFE-4B09-210C-D5ED7A7DA39F}"/>
              </a:ext>
            </a:extLst>
          </p:cNvPr>
          <p:cNvSpPr>
            <a:spLocks noGrp="1"/>
          </p:cNvSpPr>
          <p:nvPr>
            <p:ph type="sldNum" sz="quarter" idx="12"/>
          </p:nvPr>
        </p:nvSpPr>
        <p:spPr/>
        <p:txBody>
          <a:bodyPr/>
          <a:lstStyle/>
          <a:p>
            <a:fld id="{44E5A60F-5D4B-4198-A148-04E621050767}" type="slidenum">
              <a:rPr lang="en-GB" sz="1600" b="1" i="1" smtClean="0">
                <a:solidFill>
                  <a:srgbClr val="822433"/>
                </a:solidFill>
              </a:rPr>
              <a:t>12</a:t>
            </a:fld>
            <a:endParaRPr lang="en-GB" sz="1600" b="1" i="1" dirty="0">
              <a:solidFill>
                <a:srgbClr val="822433"/>
              </a:solidFill>
            </a:endParaRPr>
          </a:p>
        </p:txBody>
      </p:sp>
      <p:pic>
        <p:nvPicPr>
          <p:cNvPr id="13" name="Immagine 12">
            <a:extLst>
              <a:ext uri="{FF2B5EF4-FFF2-40B4-BE49-F238E27FC236}">
                <a16:creationId xmlns:a16="http://schemas.microsoft.com/office/drawing/2014/main" id="{1FB80B70-6EE8-E6CC-ACA3-8A147858B101}"/>
              </a:ext>
            </a:extLst>
          </p:cNvPr>
          <p:cNvPicPr>
            <a:picLocks noChangeAspect="1"/>
          </p:cNvPicPr>
          <p:nvPr/>
        </p:nvPicPr>
        <p:blipFill>
          <a:blip r:embed="rId3"/>
          <a:stretch>
            <a:fillRect/>
          </a:stretch>
        </p:blipFill>
        <p:spPr>
          <a:xfrm>
            <a:off x="7109844" y="1302185"/>
            <a:ext cx="4733814" cy="3567949"/>
          </a:xfrm>
          <a:prstGeom prst="rect">
            <a:avLst/>
          </a:prstGeom>
        </p:spPr>
      </p:pic>
      <mc:AlternateContent xmlns:mc="http://schemas.openxmlformats.org/markup-compatibility/2006" xmlns:a14="http://schemas.microsoft.com/office/drawing/2010/main">
        <mc:Choice Requires="a14">
          <p:sp>
            <p:nvSpPr>
              <p:cNvPr id="14" name="Segnaposto contenuto 2">
                <a:extLst>
                  <a:ext uri="{FF2B5EF4-FFF2-40B4-BE49-F238E27FC236}">
                    <a16:creationId xmlns:a16="http://schemas.microsoft.com/office/drawing/2014/main" id="{F97DF4A5-7708-4905-1141-7F37E665CE99}"/>
                  </a:ext>
                </a:extLst>
              </p:cNvPr>
              <p:cNvSpPr txBox="1">
                <a:spLocks/>
              </p:cNvSpPr>
              <p:nvPr/>
            </p:nvSpPr>
            <p:spPr>
              <a:xfrm>
                <a:off x="829534" y="1473489"/>
                <a:ext cx="5737521" cy="4386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it-IT" sz="1800" b="1" dirty="0"/>
                  <a:t>SABINA </a:t>
                </a:r>
                <a:r>
                  <a:rPr lang="it-IT" sz="1800" dirty="0" err="1"/>
                  <a:t>aims</a:t>
                </a:r>
                <a:r>
                  <a:rPr lang="it-IT" sz="1800" dirty="0"/>
                  <a:t> to </a:t>
                </a:r>
                <a:r>
                  <a:rPr lang="it-IT" sz="1800" dirty="0" err="1"/>
                  <a:t>develop</a:t>
                </a:r>
                <a:r>
                  <a:rPr lang="it-IT" sz="1800" dirty="0"/>
                  <a:t> a user facility </a:t>
                </a:r>
                <a:r>
                  <a:rPr lang="it-IT" sz="1800" dirty="0" err="1"/>
                  <a:t>based</a:t>
                </a:r>
                <a:r>
                  <a:rPr lang="it-IT" sz="1800" dirty="0"/>
                  <a:t> on a FEL </a:t>
                </a:r>
                <a:r>
                  <a:rPr lang="it-IT" sz="1800" dirty="0" err="1"/>
                  <a:t>delivering</a:t>
                </a:r>
                <a:r>
                  <a:rPr lang="it-IT" sz="1800" dirty="0"/>
                  <a:t> </a:t>
                </a:r>
                <a:r>
                  <a:rPr lang="it-IT" sz="1800" dirty="0" err="1"/>
                  <a:t>radiation</a:t>
                </a:r>
                <a:r>
                  <a:rPr lang="it-IT" sz="1800" dirty="0"/>
                  <a:t> with the following </a:t>
                </a:r>
                <a:r>
                  <a:rPr lang="it-IT" sz="1800" dirty="0" err="1"/>
                  <a:t>important</a:t>
                </a:r>
                <a:r>
                  <a:rPr lang="it-IT" sz="1800" dirty="0"/>
                  <a:t> </a:t>
                </a:r>
                <a:r>
                  <a:rPr lang="it-IT" sz="1800" dirty="0" err="1"/>
                  <a:t>properties</a:t>
                </a:r>
                <a:r>
                  <a:rPr lang="it-IT" sz="1800" dirty="0"/>
                  <a:t>:</a:t>
                </a:r>
              </a:p>
              <a:p>
                <a:pPr marL="549275" indent="-285750">
                  <a:buClr>
                    <a:srgbClr val="822433"/>
                  </a:buClr>
                  <a:buSzPct val="120000"/>
                  <a:buFont typeface="Calibri" panose="020F0502020204030204" pitchFamily="34" charset="0"/>
                  <a:buChar char="‐"/>
                </a:pPr>
                <a:r>
                  <a:rPr lang="it-IT" sz="1800" dirty="0">
                    <a:effectLst>
                      <a:outerShdw blurRad="38100" dist="38100" dir="2700000" algn="tl">
                        <a:srgbClr val="000000">
                          <a:alpha val="43137"/>
                        </a:srgbClr>
                      </a:outerShdw>
                    </a:effectLst>
                  </a:rPr>
                  <a:t> </a:t>
                </a:r>
                <a:r>
                  <a:rPr lang="it-IT" sz="1800" dirty="0" err="1">
                    <a:effectLst>
                      <a:outerShdw blurRad="38100" dist="38100" dir="2700000" algn="tl">
                        <a:srgbClr val="000000">
                          <a:alpha val="43137"/>
                        </a:srgbClr>
                      </a:outerShdw>
                    </a:effectLst>
                  </a:rPr>
                  <a:t>monochromatic</a:t>
                </a:r>
                <a:r>
                  <a:rPr lang="it-IT" sz="1800" dirty="0">
                    <a:effectLst>
                      <a:outerShdw blurRad="38100" dist="38100" dir="2700000" algn="tl">
                        <a:srgbClr val="000000">
                          <a:alpha val="43137"/>
                        </a:srgbClr>
                      </a:outerShdw>
                    </a:effectLst>
                  </a:rPr>
                  <a:t> light </a:t>
                </a:r>
                <a:r>
                  <a:rPr lang="it-IT" sz="1800" dirty="0"/>
                  <a:t>with </a:t>
                </a:r>
                <a14:m>
                  <m:oMath xmlns:m="http://schemas.openxmlformats.org/officeDocument/2006/math">
                    <m:r>
                      <a:rPr lang="it-IT" sz="1800" i="1" smtClean="0">
                        <a:latin typeface="Cambria Math" panose="02040503050406030204" pitchFamily="18" charset="0"/>
                        <a:ea typeface="Cambria Math" panose="02040503050406030204" pitchFamily="18" charset="0"/>
                      </a:rPr>
                      <m:t>~</m:t>
                    </m:r>
                    <m:r>
                      <a:rPr lang="it-IT" sz="1800" b="0" i="1" smtClean="0">
                        <a:latin typeface="Cambria Math" panose="02040503050406030204" pitchFamily="18" charset="0"/>
                        <a:ea typeface="Cambria Math" panose="02040503050406030204" pitchFamily="18" charset="0"/>
                      </a:rPr>
                      <m:t>𝑝𝑠</m:t>
                    </m:r>
                  </m:oMath>
                </a14:m>
                <a:r>
                  <a:rPr lang="en-US" sz="1800" dirty="0"/>
                  <a:t>/sub-</a:t>
                </a:r>
                <a14:m>
                  <m:oMath xmlns:m="http://schemas.openxmlformats.org/officeDocument/2006/math">
                    <m:r>
                      <a:rPr lang="it-IT" sz="1800" b="0" i="1" smtClean="0">
                        <a:latin typeface="Cambria Math" panose="02040503050406030204" pitchFamily="18" charset="0"/>
                      </a:rPr>
                      <m:t>𝑝𝑠</m:t>
                    </m:r>
                  </m:oMath>
                </a14:m>
                <a:r>
                  <a:rPr lang="en-US" sz="1800" dirty="0"/>
                  <a:t> time duration</a:t>
                </a:r>
              </a:p>
              <a:p>
                <a:pPr marL="549275" indent="-285750">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Tunable frequency </a:t>
                </a:r>
                <a:r>
                  <a:rPr lang="en-US" sz="1800" dirty="0"/>
                  <a:t>in a large spectral range between </a:t>
                </a:r>
                <a14:m>
                  <m:oMath xmlns:m="http://schemas.openxmlformats.org/officeDocument/2006/math">
                    <m:r>
                      <a:rPr lang="it-IT" sz="1800" b="0" i="1" smtClean="0">
                        <a:latin typeface="Cambria Math" panose="02040503050406030204" pitchFamily="18" charset="0"/>
                      </a:rPr>
                      <m:t>3</m:t>
                    </m:r>
                  </m:oMath>
                </a14:m>
                <a:r>
                  <a:rPr lang="en-US" sz="1800" dirty="0"/>
                  <a:t>-</a:t>
                </a:r>
                <a14:m>
                  <m:oMath xmlns:m="http://schemas.openxmlformats.org/officeDocument/2006/math">
                    <m:r>
                      <a:rPr lang="it-IT" sz="1800" b="0" i="1" dirty="0" smtClean="0">
                        <a:latin typeface="Cambria Math" panose="02040503050406030204" pitchFamily="18" charset="0"/>
                      </a:rPr>
                      <m:t>30 </m:t>
                    </m:r>
                    <m:r>
                      <a:rPr lang="it-IT" sz="1800" b="0" i="1" dirty="0" smtClean="0">
                        <a:latin typeface="Cambria Math" panose="02040503050406030204" pitchFamily="18" charset="0"/>
                      </a:rPr>
                      <m:t>𝑇𝐻𝑧</m:t>
                    </m:r>
                  </m:oMath>
                </a14:m>
                <a:r>
                  <a:rPr lang="en-US" sz="1800" dirty="0"/>
                  <a:t> (by tuning the beam energy in the LINAC)</a:t>
                </a:r>
              </a:p>
              <a:p>
                <a:pPr marL="549275" indent="-285750">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High energy </a:t>
                </a:r>
                <a:r>
                  <a:rPr lang="en-US" sz="1800" dirty="0"/>
                  <a:t>per pulse (up to </a:t>
                </a:r>
                <a14:m>
                  <m:oMath xmlns:m="http://schemas.openxmlformats.org/officeDocument/2006/math">
                    <m:r>
                      <a:rPr lang="it-IT" sz="1800" b="0" i="1" smtClean="0">
                        <a:latin typeface="Cambria Math" panose="02040503050406030204" pitchFamily="18" charset="0"/>
                      </a:rPr>
                      <m:t>100 </m:t>
                    </m:r>
                    <m:r>
                      <a:rPr lang="it-IT" sz="1800" b="0" i="1" smtClean="0">
                        <a:latin typeface="Cambria Math" panose="02040503050406030204" pitchFamily="18" charset="0"/>
                      </a:rPr>
                      <m:t>𝜇</m:t>
                    </m:r>
                    <m:r>
                      <a:rPr lang="it-IT" sz="1800" b="0" i="1" smtClean="0">
                        <a:latin typeface="Cambria Math" panose="02040503050406030204" pitchFamily="18" charset="0"/>
                      </a:rPr>
                      <m:t>𝐽</m:t>
                    </m:r>
                    <m:r>
                      <a:rPr lang="it-IT" sz="1800" b="0" i="1" smtClean="0">
                        <a:latin typeface="Cambria Math" panose="02040503050406030204" pitchFamily="18" charset="0"/>
                      </a:rPr>
                      <m:t>/</m:t>
                    </m:r>
                    <m:r>
                      <a:rPr lang="it-IT" sz="1800" b="0" i="1" smtClean="0">
                        <a:latin typeface="Cambria Math" panose="02040503050406030204" pitchFamily="18" charset="0"/>
                      </a:rPr>
                      <m:t>𝑝𝑢𝑙𝑠𝑒</m:t>
                    </m:r>
                  </m:oMath>
                </a14:m>
                <a:r>
                  <a:rPr lang="en-US" sz="1800" dirty="0"/>
                  <a:t>)</a:t>
                </a:r>
              </a:p>
              <a:p>
                <a:pPr marL="549275" indent="-285750">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Tunable polarization</a:t>
                </a:r>
                <a:r>
                  <a:rPr lang="en-US" sz="1800" dirty="0"/>
                  <a:t> (from linear, to circular, to elliptical)</a:t>
                </a:r>
              </a:p>
            </p:txBody>
          </p:sp>
        </mc:Choice>
        <mc:Fallback xmlns="">
          <p:sp>
            <p:nvSpPr>
              <p:cNvPr id="14" name="Segnaposto contenuto 2">
                <a:extLst>
                  <a:ext uri="{FF2B5EF4-FFF2-40B4-BE49-F238E27FC236}">
                    <a16:creationId xmlns:a16="http://schemas.microsoft.com/office/drawing/2014/main" id="{F97DF4A5-7708-4905-1141-7F37E665CE99}"/>
                  </a:ext>
                </a:extLst>
              </p:cNvPr>
              <p:cNvSpPr txBox="1">
                <a:spLocks noRot="1" noChangeAspect="1" noMove="1" noResize="1" noEditPoints="1" noAdjustHandles="1" noChangeArrowheads="1" noChangeShapeType="1" noTextEdit="1"/>
              </p:cNvSpPr>
              <p:nvPr/>
            </p:nvSpPr>
            <p:spPr>
              <a:xfrm>
                <a:off x="829534" y="1473489"/>
                <a:ext cx="5737521" cy="4386984"/>
              </a:xfrm>
              <a:prstGeom prst="rect">
                <a:avLst/>
              </a:prstGeom>
              <a:blipFill>
                <a:blip r:embed="rId4"/>
                <a:stretch>
                  <a:fillRect l="-1169" t="-2225" r="-213"/>
                </a:stretch>
              </a:blipFill>
            </p:spPr>
            <p:txBody>
              <a:bodyPr/>
              <a:lstStyle/>
              <a:p>
                <a:r>
                  <a:rPr lang="en-GB">
                    <a:noFill/>
                  </a:rPr>
                  <a:t> </a:t>
                </a:r>
              </a:p>
            </p:txBody>
          </p:sp>
        </mc:Fallback>
      </mc:AlternateContent>
      <p:pic>
        <p:nvPicPr>
          <p:cNvPr id="15" name="Immagine 14" descr="Immagine che contiene oggetto, orologio&#10;&#10;Descrizione generata automaticamente">
            <a:extLst>
              <a:ext uri="{FF2B5EF4-FFF2-40B4-BE49-F238E27FC236}">
                <a16:creationId xmlns:a16="http://schemas.microsoft.com/office/drawing/2014/main" id="{CD70957C-F3EF-5148-93F8-2D908F0FA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743" y="4580042"/>
            <a:ext cx="3600420" cy="1722858"/>
          </a:xfrm>
          <a:prstGeom prst="rect">
            <a:avLst/>
          </a:prstGeom>
        </p:spPr>
      </p:pic>
    </p:spTree>
    <p:extLst>
      <p:ext uri="{BB962C8B-B14F-4D97-AF65-F5344CB8AC3E}">
        <p14:creationId xmlns:p14="http://schemas.microsoft.com/office/powerpoint/2010/main" val="204286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3B265-AC2D-6D15-E658-60B1BF13D6B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FF3DEF8-0761-EB8E-AF97-1631D418AC12}"/>
              </a:ext>
            </a:extLst>
          </p:cNvPr>
          <p:cNvSpPr/>
          <p:nvPr/>
        </p:nvSpPr>
        <p:spPr>
          <a:xfrm>
            <a:off x="0" y="0"/>
            <a:ext cx="12192000" cy="1621679"/>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23C671D6-E767-91B9-5CB7-E3B870730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6465CEF-3D6D-1245-E996-D240F5B712E0}"/>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3D3AD1AA-9EFE-10E7-8722-770071D04BB0}"/>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FEL </a:t>
            </a:r>
            <a:r>
              <a:rPr lang="it-IT" sz="3500" b="1" dirty="0" err="1">
                <a:solidFill>
                  <a:srgbClr val="822433"/>
                </a:solidFill>
                <a:latin typeface="+mn-lt"/>
              </a:rPr>
              <a:t>Beamline</a:t>
            </a:r>
            <a:r>
              <a:rPr lang="it-IT" sz="3500" b="1" dirty="0">
                <a:solidFill>
                  <a:srgbClr val="822433"/>
                </a:solidFill>
                <a:latin typeface="+mn-lt"/>
              </a:rPr>
              <a:t> Layout</a:t>
            </a:r>
          </a:p>
        </p:txBody>
      </p:sp>
      <p:sp>
        <p:nvSpPr>
          <p:cNvPr id="12" name="Segnaposto numero diapositiva 11">
            <a:extLst>
              <a:ext uri="{FF2B5EF4-FFF2-40B4-BE49-F238E27FC236}">
                <a16:creationId xmlns:a16="http://schemas.microsoft.com/office/drawing/2014/main" id="{5A2E9FBD-5D88-7CC5-72DD-A814EA369A80}"/>
              </a:ext>
            </a:extLst>
          </p:cNvPr>
          <p:cNvSpPr>
            <a:spLocks noGrp="1"/>
          </p:cNvSpPr>
          <p:nvPr>
            <p:ph type="sldNum" sz="quarter" idx="12"/>
          </p:nvPr>
        </p:nvSpPr>
        <p:spPr/>
        <p:txBody>
          <a:bodyPr/>
          <a:lstStyle/>
          <a:p>
            <a:fld id="{44E5A60F-5D4B-4198-A148-04E621050767}" type="slidenum">
              <a:rPr lang="en-GB" sz="1600" b="1" i="1" smtClean="0">
                <a:solidFill>
                  <a:srgbClr val="822433"/>
                </a:solidFill>
              </a:rPr>
              <a:t>13</a:t>
            </a:fld>
            <a:endParaRPr lang="en-GB" sz="1600" b="1" i="1" dirty="0">
              <a:solidFill>
                <a:srgbClr val="822433"/>
              </a:solidFill>
            </a:endParaRPr>
          </a:p>
        </p:txBody>
      </p:sp>
      <p:grpSp>
        <p:nvGrpSpPr>
          <p:cNvPr id="2" name="Gruppo 1">
            <a:extLst>
              <a:ext uri="{FF2B5EF4-FFF2-40B4-BE49-F238E27FC236}">
                <a16:creationId xmlns:a16="http://schemas.microsoft.com/office/drawing/2014/main" id="{16397DD3-5822-85D0-81B9-63F817D34848}"/>
              </a:ext>
            </a:extLst>
          </p:cNvPr>
          <p:cNvGrpSpPr/>
          <p:nvPr/>
        </p:nvGrpSpPr>
        <p:grpSpPr>
          <a:xfrm>
            <a:off x="1556996" y="2263180"/>
            <a:ext cx="9084936" cy="2248503"/>
            <a:chOff x="1556996" y="2263180"/>
            <a:chExt cx="9084936" cy="2248503"/>
          </a:xfrm>
        </p:grpSpPr>
        <p:sp>
          <p:nvSpPr>
            <p:cNvPr id="3" name="Cilindro 2">
              <a:extLst>
                <a:ext uri="{FF2B5EF4-FFF2-40B4-BE49-F238E27FC236}">
                  <a16:creationId xmlns:a16="http://schemas.microsoft.com/office/drawing/2014/main" id="{AB25D693-92E6-2F90-22DC-158639EA367C}"/>
                </a:ext>
              </a:extLst>
            </p:cNvPr>
            <p:cNvSpPr/>
            <p:nvPr/>
          </p:nvSpPr>
          <p:spPr>
            <a:xfrm rot="16200000">
              <a:off x="3683024" y="2283588"/>
              <a:ext cx="45719" cy="3903930"/>
            </a:xfrm>
            <a:prstGeom prst="can">
              <a:avLst/>
            </a:prstGeom>
            <a:solidFill>
              <a:srgbClr val="E9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nvGrpSpPr>
            <p:cNvPr id="5" name="Gruppo 4">
              <a:extLst>
                <a:ext uri="{FF2B5EF4-FFF2-40B4-BE49-F238E27FC236}">
                  <a16:creationId xmlns:a16="http://schemas.microsoft.com/office/drawing/2014/main" id="{E8A6FE5A-1025-6996-C5B1-9A7396A23CB5}"/>
                </a:ext>
              </a:extLst>
            </p:cNvPr>
            <p:cNvGrpSpPr/>
            <p:nvPr/>
          </p:nvGrpSpPr>
          <p:grpSpPr>
            <a:xfrm>
              <a:off x="1556996" y="2263180"/>
              <a:ext cx="9084936" cy="2248503"/>
              <a:chOff x="1544964" y="2752122"/>
              <a:chExt cx="8767085" cy="1944172"/>
            </a:xfrm>
          </p:grpSpPr>
          <p:sp>
            <p:nvSpPr>
              <p:cNvPr id="6" name="Cilindro 5">
                <a:extLst>
                  <a:ext uri="{FF2B5EF4-FFF2-40B4-BE49-F238E27FC236}">
                    <a16:creationId xmlns:a16="http://schemas.microsoft.com/office/drawing/2014/main" id="{B98AE956-6BFD-7881-0B8E-38969788560A}"/>
                  </a:ext>
                </a:extLst>
              </p:cNvPr>
              <p:cNvSpPr/>
              <p:nvPr/>
            </p:nvSpPr>
            <p:spPr>
              <a:xfrm rot="2700000">
                <a:off x="6215074" y="2710353"/>
                <a:ext cx="39531" cy="2146024"/>
              </a:xfrm>
              <a:prstGeom prst="can">
                <a:avLst/>
              </a:prstGeom>
              <a:solidFill>
                <a:srgbClr val="E9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dirty="0"/>
              </a:p>
            </p:txBody>
          </p:sp>
          <p:sp>
            <p:nvSpPr>
              <p:cNvPr id="8" name="Cilindro 7">
                <a:extLst>
                  <a:ext uri="{FF2B5EF4-FFF2-40B4-BE49-F238E27FC236}">
                    <a16:creationId xmlns:a16="http://schemas.microsoft.com/office/drawing/2014/main" id="{C7092F24-EA87-742B-E5AE-0A38B7CA2B6A}"/>
                  </a:ext>
                </a:extLst>
              </p:cNvPr>
              <p:cNvSpPr/>
              <p:nvPr/>
            </p:nvSpPr>
            <p:spPr>
              <a:xfrm rot="5400000">
                <a:off x="8461661" y="1535786"/>
                <a:ext cx="34289" cy="3024000"/>
              </a:xfrm>
              <a:prstGeom prst="can">
                <a:avLst/>
              </a:prstGeom>
              <a:solidFill>
                <a:srgbClr val="E9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9" name="Cilindro 8">
                <a:extLst>
                  <a:ext uri="{FF2B5EF4-FFF2-40B4-BE49-F238E27FC236}">
                    <a16:creationId xmlns:a16="http://schemas.microsoft.com/office/drawing/2014/main" id="{F4A75EE7-DBCF-2526-1F16-73D10F37B5F9}"/>
                  </a:ext>
                </a:extLst>
              </p:cNvPr>
              <p:cNvSpPr/>
              <p:nvPr/>
            </p:nvSpPr>
            <p:spPr>
              <a:xfrm rot="16200000">
                <a:off x="1396141" y="4357437"/>
                <a:ext cx="487680" cy="190033"/>
              </a:xfrm>
              <a:prstGeom prst="can">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18" name="Cilindro 17">
                <a:extLst>
                  <a:ext uri="{FF2B5EF4-FFF2-40B4-BE49-F238E27FC236}">
                    <a16:creationId xmlns:a16="http://schemas.microsoft.com/office/drawing/2014/main" id="{2002A067-7152-353D-BF34-47979314F3C7}"/>
                  </a:ext>
                </a:extLst>
              </p:cNvPr>
              <p:cNvSpPr/>
              <p:nvPr/>
            </p:nvSpPr>
            <p:spPr>
              <a:xfrm rot="16200000">
                <a:off x="2008428" y="4036131"/>
                <a:ext cx="487680" cy="832646"/>
              </a:xfrm>
              <a:prstGeom prst="can">
                <a:avLst/>
              </a:prstGeom>
              <a:solidFill>
                <a:srgbClr val="BB6C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19" name="Cilindro 18">
                <a:extLst>
                  <a:ext uri="{FF2B5EF4-FFF2-40B4-BE49-F238E27FC236}">
                    <a16:creationId xmlns:a16="http://schemas.microsoft.com/office/drawing/2014/main" id="{B1EF3E43-A1B3-C5BA-BD89-53D300B2582F}"/>
                  </a:ext>
                </a:extLst>
              </p:cNvPr>
              <p:cNvSpPr/>
              <p:nvPr/>
            </p:nvSpPr>
            <p:spPr>
              <a:xfrm rot="16200000">
                <a:off x="2841074" y="4036131"/>
                <a:ext cx="487680" cy="832646"/>
              </a:xfrm>
              <a:prstGeom prst="can">
                <a:avLst/>
              </a:prstGeom>
              <a:solidFill>
                <a:srgbClr val="BB6C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0" name="Cilindro 19">
                <a:extLst>
                  <a:ext uri="{FF2B5EF4-FFF2-40B4-BE49-F238E27FC236}">
                    <a16:creationId xmlns:a16="http://schemas.microsoft.com/office/drawing/2014/main" id="{8B774893-EC5A-175B-4C8A-B51FC301B565}"/>
                  </a:ext>
                </a:extLst>
              </p:cNvPr>
              <p:cNvSpPr/>
              <p:nvPr/>
            </p:nvSpPr>
            <p:spPr>
              <a:xfrm rot="16200000">
                <a:off x="3631893" y="4250771"/>
                <a:ext cx="274318" cy="443865"/>
              </a:xfrm>
              <a:prstGeom prst="can">
                <a:avLst/>
              </a:prstGeom>
              <a:solidFill>
                <a:srgbClr val="DD213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1" name="Rettangolo 20">
                <a:extLst>
                  <a:ext uri="{FF2B5EF4-FFF2-40B4-BE49-F238E27FC236}">
                    <a16:creationId xmlns:a16="http://schemas.microsoft.com/office/drawing/2014/main" id="{47787434-08A1-42AC-6FF0-13724D8B3059}"/>
                  </a:ext>
                </a:extLst>
              </p:cNvPr>
              <p:cNvSpPr/>
              <p:nvPr/>
            </p:nvSpPr>
            <p:spPr>
              <a:xfrm>
                <a:off x="3922631" y="4265762"/>
                <a:ext cx="414419" cy="37338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1270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2" name="Rettangolo 21">
                <a:extLst>
                  <a:ext uri="{FF2B5EF4-FFF2-40B4-BE49-F238E27FC236}">
                    <a16:creationId xmlns:a16="http://schemas.microsoft.com/office/drawing/2014/main" id="{28A584ED-F038-3E07-65F5-36A74620252C}"/>
                  </a:ext>
                </a:extLst>
              </p:cNvPr>
              <p:cNvSpPr/>
              <p:nvPr/>
            </p:nvSpPr>
            <p:spPr>
              <a:xfrm>
                <a:off x="4075032" y="4265762"/>
                <a:ext cx="414419" cy="37338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1270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3" name="Rettangolo 22">
                <a:extLst>
                  <a:ext uri="{FF2B5EF4-FFF2-40B4-BE49-F238E27FC236}">
                    <a16:creationId xmlns:a16="http://schemas.microsoft.com/office/drawing/2014/main" id="{B95D1B47-54E3-3596-6135-A3242B99DBF0}"/>
                  </a:ext>
                </a:extLst>
              </p:cNvPr>
              <p:cNvSpPr/>
              <p:nvPr/>
            </p:nvSpPr>
            <p:spPr>
              <a:xfrm>
                <a:off x="4227433" y="4265762"/>
                <a:ext cx="414419" cy="37338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1270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4" name="Rettangolo con angoli arrotondati 15">
                <a:extLst>
                  <a:ext uri="{FF2B5EF4-FFF2-40B4-BE49-F238E27FC236}">
                    <a16:creationId xmlns:a16="http://schemas.microsoft.com/office/drawing/2014/main" id="{F64BFD8B-773D-9F9B-3AE6-47D50AAB2609}"/>
                  </a:ext>
                </a:extLst>
              </p:cNvPr>
              <p:cNvSpPr/>
              <p:nvPr/>
            </p:nvSpPr>
            <p:spPr>
              <a:xfrm>
                <a:off x="4687571" y="4341966"/>
                <a:ext cx="337395" cy="255269"/>
              </a:xfrm>
              <a:prstGeom prst="roundRect">
                <a:avLst/>
              </a:prstGeom>
              <a:solidFill>
                <a:srgbClr val="F4B1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5" name="Rettangolo con angoli in alto arrotondati 16">
                <a:extLst>
                  <a:ext uri="{FF2B5EF4-FFF2-40B4-BE49-F238E27FC236}">
                    <a16:creationId xmlns:a16="http://schemas.microsoft.com/office/drawing/2014/main" id="{8F376592-1DA1-D28B-DF20-C32B2F3983B1}"/>
                  </a:ext>
                </a:extLst>
              </p:cNvPr>
              <p:cNvSpPr/>
              <p:nvPr/>
            </p:nvSpPr>
            <p:spPr>
              <a:xfrm>
                <a:off x="5316864" y="4361013"/>
                <a:ext cx="378000" cy="139562"/>
              </a:xfrm>
              <a:prstGeom prst="round2SameRect">
                <a:avLst/>
              </a:prstGeom>
              <a:solidFill>
                <a:srgbClr val="FFFF00">
                  <a:alpha val="85000"/>
                </a:srgbClr>
              </a:solidFill>
              <a:ln>
                <a:noFill/>
              </a:ln>
              <a:scene3d>
                <a:camera prst="orthographicFront">
                  <a:rot lat="5400000" lon="0" rev="0"/>
                </a:camera>
                <a:lightRig rig="threePt" dir="t"/>
              </a:scene3d>
              <a:sp3d extrusionH="101600" contourW="12700">
                <a:extrusionClr>
                  <a:srgbClr val="FFFF00"/>
                </a:extrusionClr>
                <a:contourClr>
                  <a:srgbClr val="F4EE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6" name="Rettangolo con angoli in alto arrotondati 17">
                <a:extLst>
                  <a:ext uri="{FF2B5EF4-FFF2-40B4-BE49-F238E27FC236}">
                    <a16:creationId xmlns:a16="http://schemas.microsoft.com/office/drawing/2014/main" id="{DCED2CD0-2852-33C1-100E-19F5DEC8FCF7}"/>
                  </a:ext>
                </a:extLst>
              </p:cNvPr>
              <p:cNvSpPr/>
              <p:nvPr/>
            </p:nvSpPr>
            <p:spPr>
              <a:xfrm>
                <a:off x="5316864" y="4527454"/>
                <a:ext cx="378000" cy="139562"/>
              </a:xfrm>
              <a:prstGeom prst="round2SameRect">
                <a:avLst/>
              </a:prstGeom>
              <a:solidFill>
                <a:srgbClr val="FFFF00">
                  <a:alpha val="85000"/>
                </a:srgbClr>
              </a:solidFill>
              <a:ln>
                <a:noFill/>
              </a:ln>
              <a:scene3d>
                <a:camera prst="orthographicFront">
                  <a:rot lat="5400000" lon="0" rev="0"/>
                </a:camera>
                <a:lightRig rig="threePt" dir="t"/>
              </a:scene3d>
              <a:sp3d extrusionH="101600" contourW="12700">
                <a:extrusionClr>
                  <a:srgbClr val="FFFF00"/>
                </a:extrusionClr>
                <a:contourClr>
                  <a:srgbClr val="F4EE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7" name="Operazione manuale 26">
                <a:extLst>
                  <a:ext uri="{FF2B5EF4-FFF2-40B4-BE49-F238E27FC236}">
                    <a16:creationId xmlns:a16="http://schemas.microsoft.com/office/drawing/2014/main" id="{A9510E74-E513-EAED-7BC5-5C7F6B567A73}"/>
                  </a:ext>
                </a:extLst>
              </p:cNvPr>
              <p:cNvSpPr/>
              <p:nvPr/>
            </p:nvSpPr>
            <p:spPr>
              <a:xfrm>
                <a:off x="6839274" y="2878578"/>
                <a:ext cx="270000" cy="139562"/>
              </a:xfrm>
              <a:prstGeom prst="flowChartManualOperation">
                <a:avLst/>
              </a:prstGeom>
              <a:solidFill>
                <a:srgbClr val="FFFF00">
                  <a:alpha val="80000"/>
                </a:srgbClr>
              </a:solidFill>
              <a:ln>
                <a:noFill/>
              </a:ln>
              <a:scene3d>
                <a:camera prst="orthographicFront">
                  <a:rot lat="14400000" lon="0" rev="0"/>
                </a:camera>
                <a:lightRig rig="threePt" dir="t"/>
              </a:scene3d>
              <a:sp3d extrusionH="63500" prstMaterial="matte">
                <a:extrusionClr>
                  <a:srgbClr val="F4EE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8" name="Operazione manuale 27">
                <a:extLst>
                  <a:ext uri="{FF2B5EF4-FFF2-40B4-BE49-F238E27FC236}">
                    <a16:creationId xmlns:a16="http://schemas.microsoft.com/office/drawing/2014/main" id="{828F4EA0-AEA6-3153-301A-CA4FD0FFA77E}"/>
                  </a:ext>
                </a:extLst>
              </p:cNvPr>
              <p:cNvSpPr/>
              <p:nvPr/>
            </p:nvSpPr>
            <p:spPr>
              <a:xfrm>
                <a:off x="6839274" y="3029442"/>
                <a:ext cx="270000" cy="139562"/>
              </a:xfrm>
              <a:prstGeom prst="flowChartManualOperation">
                <a:avLst/>
              </a:prstGeom>
              <a:solidFill>
                <a:srgbClr val="FFFF00">
                  <a:alpha val="80000"/>
                </a:srgbClr>
              </a:solidFill>
              <a:ln>
                <a:noFill/>
              </a:ln>
              <a:scene3d>
                <a:camera prst="orthographicFront">
                  <a:rot lat="14400000" lon="0" rev="0"/>
                </a:camera>
                <a:lightRig rig="threePt" dir="t"/>
              </a:scene3d>
              <a:sp3d extrusionH="63500" prstMaterial="matte">
                <a:extrusionClr>
                  <a:srgbClr val="F4EE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nvGrpSpPr>
              <p:cNvPr id="29" name="Gruppo 28">
                <a:extLst>
                  <a:ext uri="{FF2B5EF4-FFF2-40B4-BE49-F238E27FC236}">
                    <a16:creationId xmlns:a16="http://schemas.microsoft.com/office/drawing/2014/main" id="{41F42C17-4D69-D38C-D575-A537DC25D374}"/>
                  </a:ext>
                </a:extLst>
              </p:cNvPr>
              <p:cNvGrpSpPr/>
              <p:nvPr/>
            </p:nvGrpSpPr>
            <p:grpSpPr>
              <a:xfrm rot="19054180">
                <a:off x="5689825" y="3603208"/>
                <a:ext cx="1001253" cy="373725"/>
                <a:chOff x="2011983" y="1520339"/>
                <a:chExt cx="1335004" cy="498300"/>
              </a:xfrm>
            </p:grpSpPr>
            <p:sp>
              <p:nvSpPr>
                <p:cNvPr id="41" name="Rettangolo 40">
                  <a:extLst>
                    <a:ext uri="{FF2B5EF4-FFF2-40B4-BE49-F238E27FC236}">
                      <a16:creationId xmlns:a16="http://schemas.microsoft.com/office/drawing/2014/main" id="{98AECE51-4377-7031-B1B3-4B6A7D19F4DB}"/>
                    </a:ext>
                  </a:extLst>
                </p:cNvPr>
                <p:cNvSpPr/>
                <p:nvPr/>
              </p:nvSpPr>
              <p:spPr>
                <a:xfrm>
                  <a:off x="2011983" y="1520799"/>
                  <a:ext cx="552558" cy="49784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1270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2" name="Rettangolo 41">
                  <a:extLst>
                    <a:ext uri="{FF2B5EF4-FFF2-40B4-BE49-F238E27FC236}">
                      <a16:creationId xmlns:a16="http://schemas.microsoft.com/office/drawing/2014/main" id="{0909C5F5-AD5F-6B69-434D-9BCEF3F7D412}"/>
                    </a:ext>
                  </a:extLst>
                </p:cNvPr>
                <p:cNvSpPr/>
                <p:nvPr/>
              </p:nvSpPr>
              <p:spPr>
                <a:xfrm>
                  <a:off x="2794429" y="1520339"/>
                  <a:ext cx="552558" cy="49784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1270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3" name="Rettangolo 42">
                  <a:extLst>
                    <a:ext uri="{FF2B5EF4-FFF2-40B4-BE49-F238E27FC236}">
                      <a16:creationId xmlns:a16="http://schemas.microsoft.com/office/drawing/2014/main" id="{3A92FB8B-C5ED-DFA2-F834-7259879917E0}"/>
                    </a:ext>
                  </a:extLst>
                </p:cNvPr>
                <p:cNvSpPr/>
                <p:nvPr/>
              </p:nvSpPr>
              <p:spPr>
                <a:xfrm>
                  <a:off x="2403206" y="1520339"/>
                  <a:ext cx="552558" cy="49784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1270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sp>
            <p:nvSpPr>
              <p:cNvPr id="30" name="Cubo 29">
                <a:extLst>
                  <a:ext uri="{FF2B5EF4-FFF2-40B4-BE49-F238E27FC236}">
                    <a16:creationId xmlns:a16="http://schemas.microsoft.com/office/drawing/2014/main" id="{FE530C74-09E9-4687-87B2-8C2EE3AE76F0}"/>
                  </a:ext>
                </a:extLst>
              </p:cNvPr>
              <p:cNvSpPr/>
              <p:nvPr/>
            </p:nvSpPr>
            <p:spPr>
              <a:xfrm>
                <a:off x="7749331" y="2909141"/>
                <a:ext cx="675000" cy="108000"/>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1" name="Cubo 30">
                <a:extLst>
                  <a:ext uri="{FF2B5EF4-FFF2-40B4-BE49-F238E27FC236}">
                    <a16:creationId xmlns:a16="http://schemas.microsoft.com/office/drawing/2014/main" id="{00AE9800-7F7B-0CC9-5FE5-6571E9D5D2ED}"/>
                  </a:ext>
                </a:extLst>
              </p:cNvPr>
              <p:cNvSpPr/>
              <p:nvPr/>
            </p:nvSpPr>
            <p:spPr>
              <a:xfrm>
                <a:off x="7749331" y="3064949"/>
                <a:ext cx="675000" cy="108000"/>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2" name="Cubo 31">
                <a:extLst>
                  <a:ext uri="{FF2B5EF4-FFF2-40B4-BE49-F238E27FC236}">
                    <a16:creationId xmlns:a16="http://schemas.microsoft.com/office/drawing/2014/main" id="{AD980324-7EBD-B214-1556-600499B0A6CE}"/>
                  </a:ext>
                </a:extLst>
              </p:cNvPr>
              <p:cNvSpPr/>
              <p:nvPr/>
            </p:nvSpPr>
            <p:spPr>
              <a:xfrm>
                <a:off x="8541947" y="3074364"/>
                <a:ext cx="675000" cy="108000"/>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3" name="Cubo 32">
                <a:extLst>
                  <a:ext uri="{FF2B5EF4-FFF2-40B4-BE49-F238E27FC236}">
                    <a16:creationId xmlns:a16="http://schemas.microsoft.com/office/drawing/2014/main" id="{33AEEE88-BEA1-8926-94E0-52CE40C09E86}"/>
                  </a:ext>
                </a:extLst>
              </p:cNvPr>
              <p:cNvSpPr/>
              <p:nvPr/>
            </p:nvSpPr>
            <p:spPr>
              <a:xfrm>
                <a:off x="8551968" y="2911538"/>
                <a:ext cx="675000" cy="108000"/>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4" name="Cubo 33">
                <a:extLst>
                  <a:ext uri="{FF2B5EF4-FFF2-40B4-BE49-F238E27FC236}">
                    <a16:creationId xmlns:a16="http://schemas.microsoft.com/office/drawing/2014/main" id="{FD60BCAA-221C-1AD7-9DCE-96F5C410F677}"/>
                  </a:ext>
                </a:extLst>
              </p:cNvPr>
              <p:cNvSpPr/>
              <p:nvPr/>
            </p:nvSpPr>
            <p:spPr>
              <a:xfrm>
                <a:off x="9338665" y="2904139"/>
                <a:ext cx="675000" cy="108000"/>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5" name="Cubo 34">
                <a:extLst>
                  <a:ext uri="{FF2B5EF4-FFF2-40B4-BE49-F238E27FC236}">
                    <a16:creationId xmlns:a16="http://schemas.microsoft.com/office/drawing/2014/main" id="{556764AD-C71C-9464-CDF4-6F424340F80A}"/>
                  </a:ext>
                </a:extLst>
              </p:cNvPr>
              <p:cNvSpPr/>
              <p:nvPr/>
            </p:nvSpPr>
            <p:spPr>
              <a:xfrm>
                <a:off x="9338665" y="3080439"/>
                <a:ext cx="675000" cy="108000"/>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6" name="Triangolo isoscele 35">
                <a:extLst>
                  <a:ext uri="{FF2B5EF4-FFF2-40B4-BE49-F238E27FC236}">
                    <a16:creationId xmlns:a16="http://schemas.microsoft.com/office/drawing/2014/main" id="{1214AFF5-0F23-6E68-3B3E-5E50BD545DE9}"/>
                  </a:ext>
                </a:extLst>
              </p:cNvPr>
              <p:cNvSpPr/>
              <p:nvPr/>
            </p:nvSpPr>
            <p:spPr>
              <a:xfrm>
                <a:off x="10236270" y="2752122"/>
                <a:ext cx="75779" cy="651249"/>
              </a:xfrm>
              <a:prstGeom prst="triangle">
                <a:avLst/>
              </a:prstGeom>
              <a:solidFill>
                <a:schemeClr val="accent1"/>
              </a:solidFill>
              <a:ln>
                <a:solidFill>
                  <a:schemeClr val="accent1"/>
                </a:solidFill>
              </a:ln>
              <a:scene3d>
                <a:camera prst="orthographicFront">
                  <a:rot lat="0" lon="0" rev="540000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7" name="Rettangolo 36">
                <a:extLst>
                  <a:ext uri="{FF2B5EF4-FFF2-40B4-BE49-F238E27FC236}">
                    <a16:creationId xmlns:a16="http://schemas.microsoft.com/office/drawing/2014/main" id="{C46489D7-4626-37BF-6BFB-0CD8B48B7F61}"/>
                  </a:ext>
                </a:extLst>
              </p:cNvPr>
              <p:cNvSpPr/>
              <p:nvPr/>
            </p:nvSpPr>
            <p:spPr>
              <a:xfrm>
                <a:off x="7013390" y="2817029"/>
                <a:ext cx="324000" cy="40500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889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8" name="Rettangolo 37">
                <a:extLst>
                  <a:ext uri="{FF2B5EF4-FFF2-40B4-BE49-F238E27FC236}">
                    <a16:creationId xmlns:a16="http://schemas.microsoft.com/office/drawing/2014/main" id="{3855744B-073C-0973-BCD9-026C44017B3B}"/>
                  </a:ext>
                </a:extLst>
              </p:cNvPr>
              <p:cNvSpPr/>
              <p:nvPr/>
            </p:nvSpPr>
            <p:spPr>
              <a:xfrm>
                <a:off x="7158647" y="2817029"/>
                <a:ext cx="324000" cy="40500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889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39" name="Rettangolo 38">
                <a:extLst>
                  <a:ext uri="{FF2B5EF4-FFF2-40B4-BE49-F238E27FC236}">
                    <a16:creationId xmlns:a16="http://schemas.microsoft.com/office/drawing/2014/main" id="{2D8FCC90-8762-E362-4043-A678B86D86DE}"/>
                  </a:ext>
                </a:extLst>
              </p:cNvPr>
              <p:cNvSpPr/>
              <p:nvPr/>
            </p:nvSpPr>
            <p:spPr>
              <a:xfrm>
                <a:off x="7303904" y="2817029"/>
                <a:ext cx="324000" cy="40500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889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0" name="Rettangolo 39">
                <a:extLst>
                  <a:ext uri="{FF2B5EF4-FFF2-40B4-BE49-F238E27FC236}">
                    <a16:creationId xmlns:a16="http://schemas.microsoft.com/office/drawing/2014/main" id="{1323958C-8F22-CDE9-77B6-D70E41F24A27}"/>
                  </a:ext>
                </a:extLst>
              </p:cNvPr>
              <p:cNvSpPr/>
              <p:nvPr/>
            </p:nvSpPr>
            <p:spPr>
              <a:xfrm>
                <a:off x="7446779" y="2817029"/>
                <a:ext cx="324000" cy="405000"/>
              </a:xfrm>
              <a:prstGeom prst="rect">
                <a:avLst/>
              </a:prstGeom>
              <a:solidFill>
                <a:srgbClr val="52A6DA">
                  <a:alpha val="62000"/>
                </a:srgbClr>
              </a:solidFill>
              <a:ln>
                <a:noFill/>
              </a:ln>
              <a:effectLst>
                <a:softEdge rad="0"/>
              </a:effectLst>
              <a:scene3d>
                <a:camera prst="orthographicFront">
                  <a:rot lat="600000" lon="5400000" rev="0"/>
                </a:camera>
                <a:lightRig rig="threePt" dir="t"/>
              </a:scene3d>
              <a:sp3d extrusionH="88900" prstMaterial="matte">
                <a:contourClr>
                  <a:srgbClr val="52A6DA"/>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grpSp>
      <p:cxnSp>
        <p:nvCxnSpPr>
          <p:cNvPr id="44" name="Connettore 2 43">
            <a:extLst>
              <a:ext uri="{FF2B5EF4-FFF2-40B4-BE49-F238E27FC236}">
                <a16:creationId xmlns:a16="http://schemas.microsoft.com/office/drawing/2014/main" id="{CB412A95-9D36-7A12-F472-3FA4A30AA1EC}"/>
              </a:ext>
            </a:extLst>
          </p:cNvPr>
          <p:cNvCxnSpPr>
            <a:cxnSpLocks/>
          </p:cNvCxnSpPr>
          <p:nvPr/>
        </p:nvCxnSpPr>
        <p:spPr>
          <a:xfrm flipV="1">
            <a:off x="1402812" y="4668186"/>
            <a:ext cx="214832" cy="439994"/>
          </a:xfrm>
          <a:prstGeom prst="straightConnector1">
            <a:avLst/>
          </a:prstGeom>
          <a:ln w="57150">
            <a:solidFill>
              <a:srgbClr val="1DD3A8"/>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F774A769-4AA8-87B6-661A-23829D025B5D}"/>
              </a:ext>
            </a:extLst>
          </p:cNvPr>
          <p:cNvSpPr txBox="1"/>
          <p:nvPr/>
        </p:nvSpPr>
        <p:spPr>
          <a:xfrm>
            <a:off x="612897" y="5108180"/>
            <a:ext cx="1450111" cy="923330"/>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RF </a:t>
            </a:r>
            <a:r>
              <a:rPr lang="en-GB" dirty="0" err="1">
                <a:effectLst>
                  <a:outerShdw blurRad="38100" dist="38100" dir="2700000" algn="tl">
                    <a:srgbClr val="000000">
                      <a:alpha val="43137"/>
                    </a:srgbClr>
                  </a:outerShdw>
                </a:effectLst>
              </a:rPr>
              <a:t>Photocatode</a:t>
            </a:r>
            <a:r>
              <a:rPr lang="en-GB" dirty="0">
                <a:effectLst>
                  <a:outerShdw blurRad="38100" dist="38100" dir="2700000" algn="tl">
                    <a:srgbClr val="000000">
                      <a:alpha val="43137"/>
                    </a:srgbClr>
                  </a:outerShdw>
                </a:effectLst>
              </a:rPr>
              <a:t> gun</a:t>
            </a:r>
          </a:p>
        </p:txBody>
      </p:sp>
      <p:pic>
        <p:nvPicPr>
          <p:cNvPr id="46" name="Immagine 45">
            <a:extLst>
              <a:ext uri="{FF2B5EF4-FFF2-40B4-BE49-F238E27FC236}">
                <a16:creationId xmlns:a16="http://schemas.microsoft.com/office/drawing/2014/main" id="{3BC1F846-6BA2-568B-C31E-6FDC7996A614}"/>
              </a:ext>
            </a:extLst>
          </p:cNvPr>
          <p:cNvPicPr>
            <a:picLocks noChangeAspect="1"/>
          </p:cNvPicPr>
          <p:nvPr/>
        </p:nvPicPr>
        <p:blipFill>
          <a:blip r:embed="rId3"/>
          <a:stretch>
            <a:fillRect/>
          </a:stretch>
        </p:blipFill>
        <p:spPr>
          <a:xfrm>
            <a:off x="978812" y="1501895"/>
            <a:ext cx="5029924" cy="1783775"/>
          </a:xfrm>
          <a:prstGeom prst="rect">
            <a:avLst/>
          </a:prstGeom>
        </p:spPr>
      </p:pic>
      <p:sp>
        <p:nvSpPr>
          <p:cNvPr id="47" name="Parentesi graffa chiusa 46">
            <a:extLst>
              <a:ext uri="{FF2B5EF4-FFF2-40B4-BE49-F238E27FC236}">
                <a16:creationId xmlns:a16="http://schemas.microsoft.com/office/drawing/2014/main" id="{58BAB982-839A-D005-35A5-63315697A2FD}"/>
              </a:ext>
            </a:extLst>
          </p:cNvPr>
          <p:cNvSpPr/>
          <p:nvPr/>
        </p:nvSpPr>
        <p:spPr>
          <a:xfrm rot="5400000">
            <a:off x="2524179" y="3978297"/>
            <a:ext cx="394361" cy="1725668"/>
          </a:xfrm>
          <a:prstGeom prst="rightBrace">
            <a:avLst>
              <a:gd name="adj1" fmla="val 8333"/>
              <a:gd name="adj2" fmla="val 40098"/>
            </a:avLst>
          </a:prstGeom>
          <a:ln w="57150">
            <a:solidFill>
              <a:srgbClr val="1DD3A8"/>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CasellaDiTesto 47">
            <a:extLst>
              <a:ext uri="{FF2B5EF4-FFF2-40B4-BE49-F238E27FC236}">
                <a16:creationId xmlns:a16="http://schemas.microsoft.com/office/drawing/2014/main" id="{F710930D-D1BC-B699-EDE6-435B2806521B}"/>
              </a:ext>
            </a:extLst>
          </p:cNvPr>
          <p:cNvSpPr txBox="1"/>
          <p:nvPr/>
        </p:nvSpPr>
        <p:spPr>
          <a:xfrm>
            <a:off x="2238477" y="3468842"/>
            <a:ext cx="2293661" cy="369332"/>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SPARC_LAB LINAC</a:t>
            </a:r>
          </a:p>
        </p:txBody>
      </p:sp>
      <p:sp>
        <p:nvSpPr>
          <p:cNvPr id="49" name="CasellaDiTesto 48">
            <a:extLst>
              <a:ext uri="{FF2B5EF4-FFF2-40B4-BE49-F238E27FC236}">
                <a16:creationId xmlns:a16="http://schemas.microsoft.com/office/drawing/2014/main" id="{779E3FA9-C9D8-9F18-448E-3996226FFC25}"/>
              </a:ext>
            </a:extLst>
          </p:cNvPr>
          <p:cNvSpPr txBox="1"/>
          <p:nvPr/>
        </p:nvSpPr>
        <p:spPr>
          <a:xfrm>
            <a:off x="8099951" y="1815737"/>
            <a:ext cx="2135647" cy="369332"/>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APPLE X Undulators</a:t>
            </a:r>
          </a:p>
        </p:txBody>
      </p:sp>
      <p:sp>
        <p:nvSpPr>
          <p:cNvPr id="50" name="CasellaDiTesto 49">
            <a:extLst>
              <a:ext uri="{FF2B5EF4-FFF2-40B4-BE49-F238E27FC236}">
                <a16:creationId xmlns:a16="http://schemas.microsoft.com/office/drawing/2014/main" id="{C28EEE53-4E7A-A662-55A2-3109FC152CB0}"/>
              </a:ext>
            </a:extLst>
          </p:cNvPr>
          <p:cNvSpPr txBox="1"/>
          <p:nvPr/>
        </p:nvSpPr>
        <p:spPr>
          <a:xfrm>
            <a:off x="2171854" y="5220644"/>
            <a:ext cx="1450111" cy="923330"/>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Two S-band accelerating RF cavities</a:t>
            </a:r>
          </a:p>
        </p:txBody>
      </p:sp>
      <p:cxnSp>
        <p:nvCxnSpPr>
          <p:cNvPr id="51" name="Connettore 2 50">
            <a:extLst>
              <a:ext uri="{FF2B5EF4-FFF2-40B4-BE49-F238E27FC236}">
                <a16:creationId xmlns:a16="http://schemas.microsoft.com/office/drawing/2014/main" id="{5A8868D2-6AB8-A043-BAFD-5D3A2747F477}"/>
              </a:ext>
            </a:extLst>
          </p:cNvPr>
          <p:cNvCxnSpPr>
            <a:cxnSpLocks/>
          </p:cNvCxnSpPr>
          <p:nvPr/>
        </p:nvCxnSpPr>
        <p:spPr>
          <a:xfrm flipH="1" flipV="1">
            <a:off x="3910193" y="4569008"/>
            <a:ext cx="241993" cy="539172"/>
          </a:xfrm>
          <a:prstGeom prst="straightConnector1">
            <a:avLst/>
          </a:prstGeom>
          <a:ln w="57150">
            <a:solidFill>
              <a:srgbClr val="1DD3A8"/>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D4B807FE-0608-A240-C228-CAAF920B11BA}"/>
              </a:ext>
            </a:extLst>
          </p:cNvPr>
          <p:cNvSpPr txBox="1"/>
          <p:nvPr/>
        </p:nvSpPr>
        <p:spPr>
          <a:xfrm>
            <a:off x="3631739" y="5194624"/>
            <a:ext cx="1450111" cy="923330"/>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One C-band accelerating section</a:t>
            </a:r>
          </a:p>
        </p:txBody>
      </p:sp>
      <p:sp>
        <p:nvSpPr>
          <p:cNvPr id="53" name="Freccia in su 52">
            <a:extLst>
              <a:ext uri="{FF2B5EF4-FFF2-40B4-BE49-F238E27FC236}">
                <a16:creationId xmlns:a16="http://schemas.microsoft.com/office/drawing/2014/main" id="{DAD0D226-D1CD-D52C-0747-1073B6451987}"/>
              </a:ext>
            </a:extLst>
          </p:cNvPr>
          <p:cNvSpPr/>
          <p:nvPr/>
        </p:nvSpPr>
        <p:spPr>
          <a:xfrm>
            <a:off x="3131924" y="2919764"/>
            <a:ext cx="484632" cy="484136"/>
          </a:xfrm>
          <a:prstGeom prst="upArrow">
            <a:avLst/>
          </a:prstGeom>
          <a:solidFill>
            <a:srgbClr val="37D8B2"/>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asellaDiTesto 53">
            <a:extLst>
              <a:ext uri="{FF2B5EF4-FFF2-40B4-BE49-F238E27FC236}">
                <a16:creationId xmlns:a16="http://schemas.microsoft.com/office/drawing/2014/main" id="{627B3A0E-0EB8-EBA5-7EB4-EDDD7D21E55D}"/>
              </a:ext>
            </a:extLst>
          </p:cNvPr>
          <p:cNvSpPr txBox="1"/>
          <p:nvPr/>
        </p:nvSpPr>
        <p:spPr>
          <a:xfrm>
            <a:off x="1681813" y="1565154"/>
            <a:ext cx="1450111" cy="369332"/>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S1 band</a:t>
            </a:r>
          </a:p>
        </p:txBody>
      </p:sp>
      <p:sp>
        <p:nvSpPr>
          <p:cNvPr id="55" name="CasellaDiTesto 54">
            <a:extLst>
              <a:ext uri="{FF2B5EF4-FFF2-40B4-BE49-F238E27FC236}">
                <a16:creationId xmlns:a16="http://schemas.microsoft.com/office/drawing/2014/main" id="{2D407F5F-52BB-9BBE-F5B1-CF229E087639}"/>
              </a:ext>
            </a:extLst>
          </p:cNvPr>
          <p:cNvSpPr txBox="1"/>
          <p:nvPr/>
        </p:nvSpPr>
        <p:spPr>
          <a:xfrm>
            <a:off x="3082027" y="1468539"/>
            <a:ext cx="1450111" cy="369332"/>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S2 band</a:t>
            </a:r>
          </a:p>
        </p:txBody>
      </p:sp>
      <p:sp>
        <p:nvSpPr>
          <p:cNvPr id="56" name="CasellaDiTesto 55">
            <a:extLst>
              <a:ext uri="{FF2B5EF4-FFF2-40B4-BE49-F238E27FC236}">
                <a16:creationId xmlns:a16="http://schemas.microsoft.com/office/drawing/2014/main" id="{024B4679-8403-8002-19F1-004603B07E27}"/>
              </a:ext>
            </a:extLst>
          </p:cNvPr>
          <p:cNvSpPr txBox="1"/>
          <p:nvPr/>
        </p:nvSpPr>
        <p:spPr>
          <a:xfrm>
            <a:off x="4178792" y="1274007"/>
            <a:ext cx="1450111" cy="369332"/>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C band</a:t>
            </a:r>
          </a:p>
        </p:txBody>
      </p:sp>
      <p:pic>
        <p:nvPicPr>
          <p:cNvPr id="13" name="Immagine 12">
            <a:extLst>
              <a:ext uri="{FF2B5EF4-FFF2-40B4-BE49-F238E27FC236}">
                <a16:creationId xmlns:a16="http://schemas.microsoft.com/office/drawing/2014/main" id="{A23D8E84-13A5-3610-4ECB-B0E9B2559A59}"/>
              </a:ext>
            </a:extLst>
          </p:cNvPr>
          <p:cNvPicPr>
            <a:picLocks noChangeAspect="1"/>
          </p:cNvPicPr>
          <p:nvPr/>
        </p:nvPicPr>
        <p:blipFill>
          <a:blip r:embed="rId4"/>
          <a:stretch>
            <a:fillRect/>
          </a:stretch>
        </p:blipFill>
        <p:spPr>
          <a:xfrm>
            <a:off x="7986303" y="3846424"/>
            <a:ext cx="4061258" cy="2101176"/>
          </a:xfrm>
          <a:prstGeom prst="rect">
            <a:avLst/>
          </a:prstGeom>
        </p:spPr>
      </p:pic>
      <p:cxnSp>
        <p:nvCxnSpPr>
          <p:cNvPr id="14" name="Connettore 2 13">
            <a:extLst>
              <a:ext uri="{FF2B5EF4-FFF2-40B4-BE49-F238E27FC236}">
                <a16:creationId xmlns:a16="http://schemas.microsoft.com/office/drawing/2014/main" id="{32597EC8-E7D6-9930-136C-3DFCA96C6F1E}"/>
              </a:ext>
            </a:extLst>
          </p:cNvPr>
          <p:cNvCxnSpPr>
            <a:cxnSpLocks/>
          </p:cNvCxnSpPr>
          <p:nvPr/>
        </p:nvCxnSpPr>
        <p:spPr>
          <a:xfrm>
            <a:off x="8507261" y="3011576"/>
            <a:ext cx="1509671" cy="1500107"/>
          </a:xfrm>
          <a:prstGeom prst="straightConnector1">
            <a:avLst/>
          </a:prstGeom>
          <a:ln w="57150">
            <a:solidFill>
              <a:srgbClr val="966285"/>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D6C6CB3-B8F8-EB89-428A-5CB311D997FD}"/>
              </a:ext>
            </a:extLst>
          </p:cNvPr>
          <p:cNvCxnSpPr>
            <a:cxnSpLocks/>
          </p:cNvCxnSpPr>
          <p:nvPr/>
        </p:nvCxnSpPr>
        <p:spPr>
          <a:xfrm>
            <a:off x="9304235" y="2972684"/>
            <a:ext cx="1123872" cy="1424434"/>
          </a:xfrm>
          <a:prstGeom prst="straightConnector1">
            <a:avLst/>
          </a:prstGeom>
          <a:ln w="57150">
            <a:solidFill>
              <a:srgbClr val="966285"/>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C07CB27D-748E-E0C2-ED1E-5A7C435DD637}"/>
              </a:ext>
            </a:extLst>
          </p:cNvPr>
          <p:cNvCxnSpPr>
            <a:cxnSpLocks/>
          </p:cNvCxnSpPr>
          <p:nvPr/>
        </p:nvCxnSpPr>
        <p:spPr>
          <a:xfrm>
            <a:off x="10031104" y="2942866"/>
            <a:ext cx="762440" cy="1438495"/>
          </a:xfrm>
          <a:prstGeom prst="straightConnector1">
            <a:avLst/>
          </a:prstGeom>
          <a:ln w="57150">
            <a:solidFill>
              <a:srgbClr val="966285"/>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Immagine 16">
            <a:extLst>
              <a:ext uri="{FF2B5EF4-FFF2-40B4-BE49-F238E27FC236}">
                <a16:creationId xmlns:a16="http://schemas.microsoft.com/office/drawing/2014/main" id="{7299564F-D3A9-16A1-CF63-951AD70E249A}"/>
              </a:ext>
            </a:extLst>
          </p:cNvPr>
          <p:cNvPicPr>
            <a:picLocks noChangeAspect="1"/>
          </p:cNvPicPr>
          <p:nvPr/>
        </p:nvPicPr>
        <p:blipFill>
          <a:blip r:embed="rId5"/>
          <a:stretch>
            <a:fillRect/>
          </a:stretch>
        </p:blipFill>
        <p:spPr>
          <a:xfrm>
            <a:off x="8019663" y="4048793"/>
            <a:ext cx="1416368" cy="914618"/>
          </a:xfrm>
          <a:prstGeom prst="rect">
            <a:avLst/>
          </a:prstGeom>
        </p:spPr>
      </p:pic>
    </p:spTree>
    <p:extLst>
      <p:ext uri="{BB962C8B-B14F-4D97-AF65-F5344CB8AC3E}">
        <p14:creationId xmlns:p14="http://schemas.microsoft.com/office/powerpoint/2010/main" val="1182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06B5-751B-3AB6-63DB-6E5A94959D7B}"/>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5A9E8DA2-2D20-8119-4315-9672E31FB7CF}"/>
              </a:ext>
            </a:extLst>
          </p:cNvPr>
          <p:cNvGrpSpPr/>
          <p:nvPr/>
        </p:nvGrpSpPr>
        <p:grpSpPr>
          <a:xfrm>
            <a:off x="787730" y="3555171"/>
            <a:ext cx="10932887" cy="2463042"/>
            <a:chOff x="787730" y="3640899"/>
            <a:chExt cx="10932887" cy="2463042"/>
          </a:xfrm>
        </p:grpSpPr>
        <p:pic>
          <p:nvPicPr>
            <p:cNvPr id="3" name="Immagine 2">
              <a:extLst>
                <a:ext uri="{FF2B5EF4-FFF2-40B4-BE49-F238E27FC236}">
                  <a16:creationId xmlns:a16="http://schemas.microsoft.com/office/drawing/2014/main" id="{132F0FA4-8BC5-0156-A368-DC1416FF9087}"/>
                </a:ext>
              </a:extLst>
            </p:cNvPr>
            <p:cNvPicPr>
              <a:picLocks noChangeAspect="1"/>
            </p:cNvPicPr>
            <p:nvPr/>
          </p:nvPicPr>
          <p:blipFill>
            <a:blip r:embed="rId2"/>
            <a:stretch>
              <a:fillRect/>
            </a:stretch>
          </p:blipFill>
          <p:spPr>
            <a:xfrm>
              <a:off x="787730" y="3640899"/>
              <a:ext cx="10932887" cy="2463042"/>
            </a:xfrm>
            <a:prstGeom prst="rect">
              <a:avLst/>
            </a:prstGeom>
          </p:spPr>
        </p:pic>
        <p:cxnSp>
          <p:nvCxnSpPr>
            <p:cNvPr id="5" name="Connettore 2 4">
              <a:extLst>
                <a:ext uri="{FF2B5EF4-FFF2-40B4-BE49-F238E27FC236}">
                  <a16:creationId xmlns:a16="http://schemas.microsoft.com/office/drawing/2014/main" id="{437FB9D1-A1DC-135D-1485-95244CDEEDA7}"/>
                </a:ext>
              </a:extLst>
            </p:cNvPr>
            <p:cNvCxnSpPr/>
            <p:nvPr/>
          </p:nvCxnSpPr>
          <p:spPr>
            <a:xfrm>
              <a:off x="2036617" y="5541818"/>
              <a:ext cx="62345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16D44698-1A53-AC66-9BC8-EF7E84BAFA90}"/>
                    </a:ext>
                  </a:extLst>
                </p:cNvPr>
                <p:cNvSpPr txBox="1"/>
                <p:nvPr/>
              </p:nvSpPr>
              <p:spPr>
                <a:xfrm>
                  <a:off x="1967341" y="5527963"/>
                  <a:ext cx="7913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0.45 </m:t>
                        </m:r>
                        <m:r>
                          <a:rPr lang="en-GB" sz="1400" i="1" dirty="0" smtClean="0">
                            <a:latin typeface="Cambria Math" panose="02040503050406030204" pitchFamily="18" charset="0"/>
                          </a:rPr>
                          <m:t>𝑚</m:t>
                        </m:r>
                      </m:oMath>
                    </m:oMathPara>
                  </a14:m>
                  <a:endParaRPr lang="en-GB" sz="1400" dirty="0"/>
                </a:p>
              </p:txBody>
            </p:sp>
          </mc:Choice>
          <mc:Fallback xmlns="">
            <p:sp>
              <p:nvSpPr>
                <p:cNvPr id="21" name="CasellaDiTesto 20">
                  <a:extLst>
                    <a:ext uri="{FF2B5EF4-FFF2-40B4-BE49-F238E27FC236}">
                      <a16:creationId xmlns:a16="http://schemas.microsoft.com/office/drawing/2014/main" id="{D4CB7DC8-4F49-F6A9-4456-C2F479E9B07D}"/>
                    </a:ext>
                  </a:extLst>
                </p:cNvPr>
                <p:cNvSpPr txBox="1">
                  <a:spLocks noRot="1" noChangeAspect="1" noMove="1" noResize="1" noEditPoints="1" noAdjustHandles="1" noChangeArrowheads="1" noChangeShapeType="1" noTextEdit="1"/>
                </p:cNvSpPr>
                <p:nvPr/>
              </p:nvSpPr>
              <p:spPr>
                <a:xfrm>
                  <a:off x="1967341" y="5527963"/>
                  <a:ext cx="791370"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83092A22-0EEA-2C63-D96F-B1F28B1EA939}"/>
                    </a:ext>
                  </a:extLst>
                </p:cNvPr>
                <p:cNvSpPr txBox="1"/>
                <p:nvPr/>
              </p:nvSpPr>
              <p:spPr>
                <a:xfrm>
                  <a:off x="1218313" y="5527963"/>
                  <a:ext cx="7913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1.2 </m:t>
                        </m:r>
                        <m:r>
                          <a:rPr lang="en-GB" i="1" dirty="0" smtClean="0">
                            <a:latin typeface="Cambria Math" panose="02040503050406030204" pitchFamily="18" charset="0"/>
                          </a:rPr>
                          <m:t>𝑚</m:t>
                        </m:r>
                      </m:oMath>
                    </m:oMathPara>
                  </a14:m>
                  <a:endParaRPr lang="en-GB" dirty="0"/>
                </a:p>
              </p:txBody>
            </p:sp>
          </mc:Choice>
          <mc:Fallback xmlns="">
            <p:sp>
              <p:nvSpPr>
                <p:cNvPr id="24" name="CasellaDiTesto 23">
                  <a:extLst>
                    <a:ext uri="{FF2B5EF4-FFF2-40B4-BE49-F238E27FC236}">
                      <a16:creationId xmlns:a16="http://schemas.microsoft.com/office/drawing/2014/main" id="{40871491-5305-8194-98B7-09FFF26D23BF}"/>
                    </a:ext>
                  </a:extLst>
                </p:cNvPr>
                <p:cNvSpPr txBox="1">
                  <a:spLocks noRot="1" noChangeAspect="1" noMove="1" noResize="1" noEditPoints="1" noAdjustHandles="1" noChangeArrowheads="1" noChangeShapeType="1" noTextEdit="1"/>
                </p:cNvSpPr>
                <p:nvPr/>
              </p:nvSpPr>
              <p:spPr>
                <a:xfrm>
                  <a:off x="1218313" y="5527963"/>
                  <a:ext cx="791370"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25662B5-B104-D07A-61AF-BB01AF414B83}"/>
                    </a:ext>
                  </a:extLst>
                </p:cNvPr>
                <p:cNvSpPr txBox="1"/>
                <p:nvPr/>
              </p:nvSpPr>
              <p:spPr>
                <a:xfrm>
                  <a:off x="2815983" y="5235077"/>
                  <a:ext cx="79137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i="1" dirty="0" smtClean="0">
                            <a:latin typeface="Cambria Math" panose="02040503050406030204" pitchFamily="18" charset="0"/>
                          </a:rPr>
                          <m:t>0</m:t>
                        </m:r>
                        <m:r>
                          <a:rPr lang="it-IT" sz="1200" b="0" i="1" dirty="0" smtClean="0">
                            <a:latin typeface="Cambria Math" panose="02040503050406030204" pitchFamily="18" charset="0"/>
                          </a:rPr>
                          <m:t>.458</m:t>
                        </m:r>
                        <m:r>
                          <a:rPr lang="en-GB" sz="1200" i="1" dirty="0" smtClean="0">
                            <a:latin typeface="Cambria Math" panose="02040503050406030204" pitchFamily="18" charset="0"/>
                          </a:rPr>
                          <m:t> </m:t>
                        </m:r>
                        <m:r>
                          <a:rPr lang="en-GB" sz="1200" i="1" dirty="0" smtClean="0">
                            <a:latin typeface="Cambria Math" panose="02040503050406030204" pitchFamily="18" charset="0"/>
                          </a:rPr>
                          <m:t>𝑚</m:t>
                        </m:r>
                      </m:oMath>
                    </m:oMathPara>
                  </a14:m>
                  <a:endParaRPr lang="en-GB" sz="1200" dirty="0"/>
                </a:p>
              </p:txBody>
            </p:sp>
          </mc:Choice>
          <mc:Fallback xmlns="">
            <p:sp>
              <p:nvSpPr>
                <p:cNvPr id="9" name="CasellaDiTesto 8">
                  <a:extLst>
                    <a:ext uri="{FF2B5EF4-FFF2-40B4-BE49-F238E27FC236}">
                      <a16:creationId xmlns:a16="http://schemas.microsoft.com/office/drawing/2014/main" id="{925662B5-B104-D07A-61AF-BB01AF414B83}"/>
                    </a:ext>
                  </a:extLst>
                </p:cNvPr>
                <p:cNvSpPr txBox="1">
                  <a:spLocks noRot="1" noChangeAspect="1" noMove="1" noResize="1" noEditPoints="1" noAdjustHandles="1" noChangeArrowheads="1" noChangeShapeType="1" noTextEdit="1"/>
                </p:cNvSpPr>
                <p:nvPr/>
              </p:nvSpPr>
              <p:spPr>
                <a:xfrm>
                  <a:off x="2815983" y="5235077"/>
                  <a:ext cx="791370" cy="2769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04A65390-552B-A0EE-1420-A1E555B82D5B}"/>
                    </a:ext>
                  </a:extLst>
                </p:cNvPr>
                <p:cNvSpPr txBox="1"/>
                <p:nvPr/>
              </p:nvSpPr>
              <p:spPr>
                <a:xfrm>
                  <a:off x="2470089" y="4585033"/>
                  <a:ext cx="10478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it-IT" b="0" i="1" dirty="0" smtClean="0">
                            <a:latin typeface="Cambria Math" panose="02040503050406030204" pitchFamily="18" charset="0"/>
                          </a:rPr>
                          <m:t>851</m:t>
                        </m:r>
                        <m:r>
                          <a:rPr lang="en-GB" i="1" dirty="0" smtClean="0">
                            <a:latin typeface="Cambria Math" panose="02040503050406030204" pitchFamily="18" charset="0"/>
                          </a:rPr>
                          <m:t> </m:t>
                        </m:r>
                        <m:r>
                          <a:rPr lang="en-GB" i="1" dirty="0" smtClean="0">
                            <a:latin typeface="Cambria Math" panose="02040503050406030204" pitchFamily="18" charset="0"/>
                          </a:rPr>
                          <m:t>𝑚</m:t>
                        </m:r>
                      </m:oMath>
                    </m:oMathPara>
                  </a14:m>
                  <a:endParaRPr lang="en-GB" dirty="0"/>
                </a:p>
              </p:txBody>
            </p:sp>
          </mc:Choice>
          <mc:Fallback xmlns="">
            <p:sp>
              <p:nvSpPr>
                <p:cNvPr id="13" name="CasellaDiTesto 12">
                  <a:extLst>
                    <a:ext uri="{FF2B5EF4-FFF2-40B4-BE49-F238E27FC236}">
                      <a16:creationId xmlns:a16="http://schemas.microsoft.com/office/drawing/2014/main" id="{04A65390-552B-A0EE-1420-A1E555B82D5B}"/>
                    </a:ext>
                  </a:extLst>
                </p:cNvPr>
                <p:cNvSpPr txBox="1">
                  <a:spLocks noRot="1" noChangeAspect="1" noMove="1" noResize="1" noEditPoints="1" noAdjustHandles="1" noChangeArrowheads="1" noChangeShapeType="1" noTextEdit="1"/>
                </p:cNvSpPr>
                <p:nvPr/>
              </p:nvSpPr>
              <p:spPr>
                <a:xfrm>
                  <a:off x="2470089" y="4585033"/>
                  <a:ext cx="104785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6E614189-D304-7035-A78E-F60E07F9C9E5}"/>
                    </a:ext>
                  </a:extLst>
                </p:cNvPr>
                <p:cNvSpPr txBox="1"/>
                <p:nvPr/>
              </p:nvSpPr>
              <p:spPr>
                <a:xfrm>
                  <a:off x="3620817" y="4687754"/>
                  <a:ext cx="10478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2</m:t>
                        </m:r>
                        <m:r>
                          <a:rPr lang="it-IT" b="0" i="1" dirty="0" smtClean="0">
                            <a:latin typeface="Cambria Math" panose="02040503050406030204" pitchFamily="18" charset="0"/>
                          </a:rPr>
                          <m:t>.662 </m:t>
                        </m:r>
                        <m:r>
                          <a:rPr lang="en-GB" i="1" dirty="0" smtClean="0">
                            <a:latin typeface="Cambria Math" panose="02040503050406030204" pitchFamily="18" charset="0"/>
                          </a:rPr>
                          <m:t>𝑚</m:t>
                        </m:r>
                      </m:oMath>
                    </m:oMathPara>
                  </a14:m>
                  <a:endParaRPr lang="en-GB" dirty="0"/>
                </a:p>
              </p:txBody>
            </p:sp>
          </mc:Choice>
          <mc:Fallback xmlns="">
            <p:sp>
              <p:nvSpPr>
                <p:cNvPr id="14" name="CasellaDiTesto 13">
                  <a:extLst>
                    <a:ext uri="{FF2B5EF4-FFF2-40B4-BE49-F238E27FC236}">
                      <a16:creationId xmlns:a16="http://schemas.microsoft.com/office/drawing/2014/main" id="{6E614189-D304-7035-A78E-F60E07F9C9E5}"/>
                    </a:ext>
                  </a:extLst>
                </p:cNvPr>
                <p:cNvSpPr txBox="1">
                  <a:spLocks noRot="1" noChangeAspect="1" noMove="1" noResize="1" noEditPoints="1" noAdjustHandles="1" noChangeArrowheads="1" noChangeShapeType="1" noTextEdit="1"/>
                </p:cNvSpPr>
                <p:nvPr/>
              </p:nvSpPr>
              <p:spPr>
                <a:xfrm>
                  <a:off x="3620817" y="4687754"/>
                  <a:ext cx="104785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34281BD9-D4A5-2C2C-9DD9-2133E5CA3E26}"/>
                    </a:ext>
                  </a:extLst>
                </p:cNvPr>
                <p:cNvSpPr txBox="1"/>
                <p:nvPr/>
              </p:nvSpPr>
              <p:spPr>
                <a:xfrm>
                  <a:off x="5506786" y="4625881"/>
                  <a:ext cx="1047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1</m:t>
                        </m:r>
                        <m:r>
                          <a:rPr lang="it-IT" b="0" i="1" dirty="0" smtClean="0">
                            <a:latin typeface="Cambria Math" panose="02040503050406030204" pitchFamily="18" charset="0"/>
                          </a:rPr>
                          <m:t>5.06 </m:t>
                        </m:r>
                        <m:r>
                          <a:rPr lang="en-GB" i="1" dirty="0" smtClean="0">
                            <a:latin typeface="Cambria Math" panose="02040503050406030204" pitchFamily="18" charset="0"/>
                          </a:rPr>
                          <m:t>𝑚</m:t>
                        </m:r>
                      </m:oMath>
                    </m:oMathPara>
                  </a14:m>
                  <a:endParaRPr lang="en-GB" dirty="0"/>
                </a:p>
              </p:txBody>
            </p:sp>
          </mc:Choice>
          <mc:Fallback xmlns="">
            <p:sp>
              <p:nvSpPr>
                <p:cNvPr id="15" name="CasellaDiTesto 14">
                  <a:extLst>
                    <a:ext uri="{FF2B5EF4-FFF2-40B4-BE49-F238E27FC236}">
                      <a16:creationId xmlns:a16="http://schemas.microsoft.com/office/drawing/2014/main" id="{34281BD9-D4A5-2C2C-9DD9-2133E5CA3E26}"/>
                    </a:ext>
                  </a:extLst>
                </p:cNvPr>
                <p:cNvSpPr txBox="1">
                  <a:spLocks noRot="1" noChangeAspect="1" noMove="1" noResize="1" noEditPoints="1" noAdjustHandles="1" noChangeArrowheads="1" noChangeShapeType="1" noTextEdit="1"/>
                </p:cNvSpPr>
                <p:nvPr/>
              </p:nvSpPr>
              <p:spPr>
                <a:xfrm>
                  <a:off x="5506786" y="4625881"/>
                  <a:ext cx="1047851"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22A24397-52AA-ED80-3A87-F0D34A8B5B8B}"/>
                    </a:ext>
                  </a:extLst>
                </p:cNvPr>
                <p:cNvSpPr txBox="1"/>
                <p:nvPr/>
              </p:nvSpPr>
              <p:spPr>
                <a:xfrm>
                  <a:off x="8069876" y="3937061"/>
                  <a:ext cx="1047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1</m:t>
                        </m:r>
                        <m:r>
                          <a:rPr lang="it-IT" b="0" i="1" dirty="0" smtClean="0">
                            <a:latin typeface="Cambria Math" panose="02040503050406030204" pitchFamily="18" charset="0"/>
                          </a:rPr>
                          <m:t>.6 </m:t>
                        </m:r>
                        <m:r>
                          <a:rPr lang="en-GB" i="1" dirty="0" smtClean="0">
                            <a:latin typeface="Cambria Math" panose="02040503050406030204" pitchFamily="18" charset="0"/>
                          </a:rPr>
                          <m:t>𝑚</m:t>
                        </m:r>
                      </m:oMath>
                    </m:oMathPara>
                  </a14:m>
                  <a:endParaRPr lang="en-GB" dirty="0"/>
                </a:p>
              </p:txBody>
            </p:sp>
          </mc:Choice>
          <mc:Fallback xmlns="">
            <p:sp>
              <p:nvSpPr>
                <p:cNvPr id="29" name="CasellaDiTesto 28">
                  <a:extLst>
                    <a:ext uri="{FF2B5EF4-FFF2-40B4-BE49-F238E27FC236}">
                      <a16:creationId xmlns:a16="http://schemas.microsoft.com/office/drawing/2014/main" id="{B39DF2EA-6C48-F442-25CA-1F9569B98D87}"/>
                    </a:ext>
                  </a:extLst>
                </p:cNvPr>
                <p:cNvSpPr txBox="1">
                  <a:spLocks noRot="1" noChangeAspect="1" noMove="1" noResize="1" noEditPoints="1" noAdjustHandles="1" noChangeArrowheads="1" noChangeShapeType="1" noTextEdit="1"/>
                </p:cNvSpPr>
                <p:nvPr/>
              </p:nvSpPr>
              <p:spPr>
                <a:xfrm>
                  <a:off x="8069876" y="3937061"/>
                  <a:ext cx="1047851" cy="369332"/>
                </a:xfrm>
                <a:prstGeom prst="rect">
                  <a:avLst/>
                </a:prstGeom>
                <a:blipFill>
                  <a:blip r:embed="rId10"/>
                  <a:stretch>
                    <a:fillRect/>
                  </a:stretch>
                </a:blipFill>
              </p:spPr>
              <p:txBody>
                <a:bodyPr/>
                <a:lstStyle/>
                <a:p>
                  <a:r>
                    <a:rPr lang="en-GB">
                      <a:noFill/>
                    </a:rPr>
                    <a:t> </a:t>
                  </a:r>
                </a:p>
              </p:txBody>
            </p:sp>
          </mc:Fallback>
        </mc:AlternateContent>
      </p:grpSp>
      <p:grpSp>
        <p:nvGrpSpPr>
          <p:cNvPr id="63" name="Gruppo 62">
            <a:extLst>
              <a:ext uri="{FF2B5EF4-FFF2-40B4-BE49-F238E27FC236}">
                <a16:creationId xmlns:a16="http://schemas.microsoft.com/office/drawing/2014/main" id="{B7E304C7-FC1D-10F8-D462-EC9FCA1F4FF3}"/>
              </a:ext>
            </a:extLst>
          </p:cNvPr>
          <p:cNvGrpSpPr/>
          <p:nvPr/>
        </p:nvGrpSpPr>
        <p:grpSpPr>
          <a:xfrm>
            <a:off x="9357061" y="2411550"/>
            <a:ext cx="2883131" cy="1763102"/>
            <a:chOff x="8656002" y="2484284"/>
            <a:chExt cx="3043208" cy="1817823"/>
          </a:xfrm>
        </p:grpSpPr>
        <p:pic>
          <p:nvPicPr>
            <p:cNvPr id="61" name="Immagine 60">
              <a:extLst>
                <a:ext uri="{FF2B5EF4-FFF2-40B4-BE49-F238E27FC236}">
                  <a16:creationId xmlns:a16="http://schemas.microsoft.com/office/drawing/2014/main" id="{D86446BA-2A82-67D9-96A0-6B38C6FE32B9}"/>
                </a:ext>
              </a:extLst>
            </p:cNvPr>
            <p:cNvPicPr>
              <a:picLocks noChangeAspect="1"/>
            </p:cNvPicPr>
            <p:nvPr/>
          </p:nvPicPr>
          <p:blipFill>
            <a:blip r:embed="rId11"/>
            <a:stretch>
              <a:fillRect/>
            </a:stretch>
          </p:blipFill>
          <p:spPr>
            <a:xfrm>
              <a:off x="8656002" y="2484284"/>
              <a:ext cx="1421071" cy="1308335"/>
            </a:xfrm>
            <a:prstGeom prst="rect">
              <a:avLst/>
            </a:prstGeom>
          </p:spPr>
        </p:pic>
        <p:sp>
          <p:nvSpPr>
            <p:cNvPr id="62" name="CasellaDiTesto 61">
              <a:extLst>
                <a:ext uri="{FF2B5EF4-FFF2-40B4-BE49-F238E27FC236}">
                  <a16:creationId xmlns:a16="http://schemas.microsoft.com/office/drawing/2014/main" id="{5BD2AE3C-77E2-1D69-0396-5A1059685C15}"/>
                </a:ext>
              </a:extLst>
            </p:cNvPr>
            <p:cNvSpPr txBox="1"/>
            <p:nvPr/>
          </p:nvSpPr>
          <p:spPr>
            <a:xfrm>
              <a:off x="9516669" y="3445318"/>
              <a:ext cx="2182541" cy="856789"/>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rPr>
                <a:t>M5 Toroidal Mirror</a:t>
              </a:r>
            </a:p>
            <a:p>
              <a:pPr algn="ctr"/>
              <a:r>
                <a:rPr lang="en-GB" sz="1600" dirty="0">
                  <a:effectLst>
                    <a:outerShdw blurRad="38100" dist="38100" dir="2700000" algn="tl">
                      <a:srgbClr val="000000">
                        <a:alpha val="43137"/>
                      </a:srgbClr>
                    </a:outerShdw>
                  </a:effectLst>
                </a:rPr>
                <a:t>(EFL1 =  7530 mm)</a:t>
              </a:r>
            </a:p>
            <a:p>
              <a:pPr algn="ctr"/>
              <a:r>
                <a:rPr lang="en-GB" sz="1600" dirty="0">
                  <a:effectLst>
                    <a:outerShdw blurRad="38100" dist="38100" dir="2700000" algn="tl">
                      <a:srgbClr val="000000">
                        <a:alpha val="43137"/>
                      </a:srgbClr>
                    </a:outerShdw>
                  </a:effectLst>
                </a:rPr>
                <a:t>(EFL2 = 3000 mm)</a:t>
              </a:r>
            </a:p>
          </p:txBody>
        </p:sp>
      </p:grpSp>
      <p:sp>
        <p:nvSpPr>
          <p:cNvPr id="4" name="Rettangolo 3">
            <a:extLst>
              <a:ext uri="{FF2B5EF4-FFF2-40B4-BE49-F238E27FC236}">
                <a16:creationId xmlns:a16="http://schemas.microsoft.com/office/drawing/2014/main" id="{27B82C20-3643-0FF8-CA61-698248A9CE61}"/>
              </a:ext>
            </a:extLst>
          </p:cNvPr>
          <p:cNvSpPr/>
          <p:nvPr/>
        </p:nvSpPr>
        <p:spPr>
          <a:xfrm>
            <a:off x="0" y="1"/>
            <a:ext cx="12192000" cy="1332854"/>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4A2E1764-3856-8FE5-E302-D1D5EBF8A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C5AA0BBF-1751-9034-76FD-4F23932ED9CD}"/>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F3FBC6C5-649E-2663-D80E-1F9E7443732C}"/>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PhD Thesis: </a:t>
            </a:r>
            <a:r>
              <a:rPr lang="it-IT" sz="3500" b="1" dirty="0" err="1">
                <a:solidFill>
                  <a:srgbClr val="822433"/>
                </a:solidFill>
                <a:latin typeface="+mn-lt"/>
              </a:rPr>
              <a:t>Extraction</a:t>
            </a:r>
            <a:r>
              <a:rPr lang="it-IT" sz="3500" b="1" dirty="0">
                <a:solidFill>
                  <a:srgbClr val="822433"/>
                </a:solidFill>
                <a:latin typeface="+mn-lt"/>
              </a:rPr>
              <a:t> </a:t>
            </a:r>
            <a:r>
              <a:rPr lang="it-IT" sz="3500" b="1" dirty="0" err="1">
                <a:solidFill>
                  <a:srgbClr val="822433"/>
                </a:solidFill>
                <a:latin typeface="+mn-lt"/>
              </a:rPr>
              <a:t>Beamline</a:t>
            </a:r>
            <a:r>
              <a:rPr lang="it-IT" sz="3500" b="1" dirty="0">
                <a:solidFill>
                  <a:srgbClr val="822433"/>
                </a:solidFill>
                <a:latin typeface="+mn-lt"/>
              </a:rPr>
              <a:t> Design</a:t>
            </a:r>
          </a:p>
        </p:txBody>
      </p:sp>
      <p:sp>
        <p:nvSpPr>
          <p:cNvPr id="12" name="Segnaposto numero diapositiva 11">
            <a:extLst>
              <a:ext uri="{FF2B5EF4-FFF2-40B4-BE49-F238E27FC236}">
                <a16:creationId xmlns:a16="http://schemas.microsoft.com/office/drawing/2014/main" id="{F1A2D3EF-08C9-47BE-0EDA-84068024EF7C}"/>
              </a:ext>
            </a:extLst>
          </p:cNvPr>
          <p:cNvSpPr>
            <a:spLocks noGrp="1"/>
          </p:cNvSpPr>
          <p:nvPr>
            <p:ph type="sldNum" sz="quarter" idx="12"/>
          </p:nvPr>
        </p:nvSpPr>
        <p:spPr/>
        <p:txBody>
          <a:bodyPr/>
          <a:lstStyle/>
          <a:p>
            <a:r>
              <a:rPr lang="en-GB" sz="1600" b="1" i="1" dirty="0">
                <a:solidFill>
                  <a:srgbClr val="822433"/>
                </a:solidFill>
              </a:rPr>
              <a:t>14</a:t>
            </a:r>
          </a:p>
        </p:txBody>
      </p:sp>
      <p:sp>
        <p:nvSpPr>
          <p:cNvPr id="37" name="Google Shape;359;p19">
            <a:extLst>
              <a:ext uri="{FF2B5EF4-FFF2-40B4-BE49-F238E27FC236}">
                <a16:creationId xmlns:a16="http://schemas.microsoft.com/office/drawing/2014/main" id="{9118A473-5330-3D77-ED99-0D1B806E3FC5}"/>
              </a:ext>
            </a:extLst>
          </p:cNvPr>
          <p:cNvSpPr/>
          <p:nvPr/>
        </p:nvSpPr>
        <p:spPr>
          <a:xfrm rot="5400000">
            <a:off x="2209767" y="2996124"/>
            <a:ext cx="1976279" cy="45719"/>
          </a:xfrm>
          <a:custGeom>
            <a:avLst/>
            <a:gdLst/>
            <a:ahLst/>
            <a:cxnLst/>
            <a:rect l="l" t="t" r="r" b="b"/>
            <a:pathLst>
              <a:path w="84399" h="1" fill="none" extrusionOk="0">
                <a:moveTo>
                  <a:pt x="84398" y="1"/>
                </a:moveTo>
                <a:lnTo>
                  <a:pt x="0" y="1"/>
                </a:lnTo>
              </a:path>
            </a:pathLst>
          </a:custGeom>
          <a:no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0;p19">
            <a:extLst>
              <a:ext uri="{FF2B5EF4-FFF2-40B4-BE49-F238E27FC236}">
                <a16:creationId xmlns:a16="http://schemas.microsoft.com/office/drawing/2014/main" id="{0980FEA4-2820-12F6-A0F6-D352726C0A96}"/>
              </a:ext>
            </a:extLst>
          </p:cNvPr>
          <p:cNvSpPr/>
          <p:nvPr/>
        </p:nvSpPr>
        <p:spPr>
          <a:xfrm>
            <a:off x="2233607" y="3998192"/>
            <a:ext cx="1882879" cy="1813375"/>
          </a:xfrm>
          <a:custGeom>
            <a:avLst/>
            <a:gdLst/>
            <a:ahLst/>
            <a:cxnLst/>
            <a:rect l="l" t="t" r="r" b="b"/>
            <a:pathLst>
              <a:path w="26793" h="26793" extrusionOk="0">
                <a:moveTo>
                  <a:pt x="13396" y="1"/>
                </a:moveTo>
                <a:cubicBezTo>
                  <a:pt x="5986" y="1"/>
                  <a:pt x="0" y="5986"/>
                  <a:pt x="0" y="13397"/>
                </a:cubicBezTo>
                <a:cubicBezTo>
                  <a:pt x="0" y="20807"/>
                  <a:pt x="5986" y="26793"/>
                  <a:pt x="13396" y="26793"/>
                </a:cubicBezTo>
                <a:cubicBezTo>
                  <a:pt x="20775" y="26793"/>
                  <a:pt x="26792" y="20807"/>
                  <a:pt x="26792" y="13397"/>
                </a:cubicBezTo>
                <a:cubicBezTo>
                  <a:pt x="26792" y="5986"/>
                  <a:pt x="20775" y="1"/>
                  <a:pt x="13396" y="1"/>
                </a:cubicBezTo>
                <a:close/>
              </a:path>
            </a:pathLst>
          </a:custGeom>
          <a:no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2;p19">
            <a:extLst>
              <a:ext uri="{FF2B5EF4-FFF2-40B4-BE49-F238E27FC236}">
                <a16:creationId xmlns:a16="http://schemas.microsoft.com/office/drawing/2014/main" id="{D92F51CA-80A1-5AED-DF2C-88F3C535B8C1}"/>
              </a:ext>
            </a:extLst>
          </p:cNvPr>
          <p:cNvSpPr txBox="1"/>
          <p:nvPr/>
        </p:nvSpPr>
        <p:spPr>
          <a:xfrm>
            <a:off x="2719831" y="1718718"/>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Extraction optics</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40" name="Rettangolo 39">
            <a:extLst>
              <a:ext uri="{FF2B5EF4-FFF2-40B4-BE49-F238E27FC236}">
                <a16:creationId xmlns:a16="http://schemas.microsoft.com/office/drawing/2014/main" id="{A5E35960-BC98-D7DE-0557-36788BB19202}"/>
              </a:ext>
            </a:extLst>
          </p:cNvPr>
          <p:cNvSpPr/>
          <p:nvPr/>
        </p:nvSpPr>
        <p:spPr>
          <a:xfrm>
            <a:off x="3211668" y="1978084"/>
            <a:ext cx="1877290" cy="1015663"/>
          </a:xfrm>
          <a:prstGeom prst="rect">
            <a:avLst/>
          </a:prstGeom>
        </p:spPr>
        <p:txBody>
          <a:bodyPr wrap="square">
            <a:spAutoFit/>
          </a:bodyPr>
          <a:lstStyle/>
          <a:p>
            <a:r>
              <a:rPr lang="en-US" sz="1500" dirty="0">
                <a:solidFill>
                  <a:srgbClr val="222222"/>
                </a:solidFill>
                <a:ea typeface="Roboto" panose="020B0604020202020204" charset="0"/>
              </a:rPr>
              <a:t>An OTR screen separate the electron beam and the THz-IR radiation</a:t>
            </a:r>
            <a:endParaRPr lang="en-US" sz="1500" dirty="0">
              <a:ea typeface="Roboto" panose="020B0604020202020204" charset="0"/>
            </a:endParaRPr>
          </a:p>
        </p:txBody>
      </p:sp>
      <p:sp>
        <p:nvSpPr>
          <p:cNvPr id="41" name="Google Shape;415;p19">
            <a:extLst>
              <a:ext uri="{FF2B5EF4-FFF2-40B4-BE49-F238E27FC236}">
                <a16:creationId xmlns:a16="http://schemas.microsoft.com/office/drawing/2014/main" id="{B7BA82B2-1FFD-A676-DF15-9920BDB5368E}"/>
              </a:ext>
            </a:extLst>
          </p:cNvPr>
          <p:cNvSpPr/>
          <p:nvPr/>
        </p:nvSpPr>
        <p:spPr>
          <a:xfrm rot="5400000" flipV="1">
            <a:off x="-118829" y="3583752"/>
            <a:ext cx="2563040" cy="212173"/>
          </a:xfrm>
          <a:custGeom>
            <a:avLst/>
            <a:gdLst/>
            <a:ahLst/>
            <a:cxnLst/>
            <a:rect l="l" t="t" r="r" b="b"/>
            <a:pathLst>
              <a:path w="84399" h="1" fill="none" extrusionOk="0">
                <a:moveTo>
                  <a:pt x="84398" y="0"/>
                </a:moveTo>
                <a:lnTo>
                  <a:pt x="0" y="0"/>
                </a:lnTo>
              </a:path>
            </a:pathLst>
          </a:custGeom>
          <a:noFill/>
          <a:ln w="28575" cap="flat" cmpd="sng">
            <a:solidFill>
              <a:srgbClr val="109AD8"/>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4;p19">
            <a:extLst>
              <a:ext uri="{FF2B5EF4-FFF2-40B4-BE49-F238E27FC236}">
                <a16:creationId xmlns:a16="http://schemas.microsoft.com/office/drawing/2014/main" id="{CFFB9F57-06CB-31AD-C5DD-592AF46DB9AA}"/>
              </a:ext>
            </a:extLst>
          </p:cNvPr>
          <p:cNvSpPr txBox="1"/>
          <p:nvPr/>
        </p:nvSpPr>
        <p:spPr>
          <a:xfrm>
            <a:off x="786443" y="2040456"/>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Undulator</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43" name="Google Shape;416;p19">
            <a:extLst>
              <a:ext uri="{FF2B5EF4-FFF2-40B4-BE49-F238E27FC236}">
                <a16:creationId xmlns:a16="http://schemas.microsoft.com/office/drawing/2014/main" id="{6E53C074-CB89-F069-7515-BB0A699129D3}"/>
              </a:ext>
            </a:extLst>
          </p:cNvPr>
          <p:cNvSpPr/>
          <p:nvPr/>
        </p:nvSpPr>
        <p:spPr>
          <a:xfrm>
            <a:off x="704075" y="4973587"/>
            <a:ext cx="710885" cy="710885"/>
          </a:xfrm>
          <a:custGeom>
            <a:avLst/>
            <a:gdLst/>
            <a:ahLst/>
            <a:cxnLst/>
            <a:rect l="l" t="t" r="r" b="b"/>
            <a:pathLst>
              <a:path w="26793" h="26793" extrusionOk="0">
                <a:moveTo>
                  <a:pt x="13396" y="0"/>
                </a:moveTo>
                <a:cubicBezTo>
                  <a:pt x="5986" y="0"/>
                  <a:pt x="0" y="6017"/>
                  <a:pt x="0" y="13396"/>
                </a:cubicBezTo>
                <a:cubicBezTo>
                  <a:pt x="0" y="20807"/>
                  <a:pt x="5986" y="26792"/>
                  <a:pt x="13396" y="26792"/>
                </a:cubicBezTo>
                <a:cubicBezTo>
                  <a:pt x="20775" y="26792"/>
                  <a:pt x="26792" y="20807"/>
                  <a:pt x="26792" y="13396"/>
                </a:cubicBezTo>
                <a:cubicBezTo>
                  <a:pt x="26792" y="6017"/>
                  <a:pt x="20775" y="0"/>
                  <a:pt x="13396" y="0"/>
                </a:cubicBezTo>
                <a:close/>
              </a:path>
            </a:pathLst>
          </a:custGeom>
          <a:noFill/>
          <a:ln w="28575" cap="flat" cmpd="sng">
            <a:solidFill>
              <a:srgbClr val="109AD8"/>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Rettangolo 43">
            <a:extLst>
              <a:ext uri="{FF2B5EF4-FFF2-40B4-BE49-F238E27FC236}">
                <a16:creationId xmlns:a16="http://schemas.microsoft.com/office/drawing/2014/main" id="{B12B53A1-3DB4-536B-3C9F-0847B883C317}"/>
              </a:ext>
            </a:extLst>
          </p:cNvPr>
          <p:cNvSpPr/>
          <p:nvPr/>
        </p:nvSpPr>
        <p:spPr>
          <a:xfrm>
            <a:off x="1098171" y="2288862"/>
            <a:ext cx="1655618" cy="1477328"/>
          </a:xfrm>
          <a:prstGeom prst="rect">
            <a:avLst/>
          </a:prstGeom>
        </p:spPr>
        <p:txBody>
          <a:bodyPr wrap="square">
            <a:spAutoFit/>
          </a:bodyPr>
          <a:lstStyle/>
          <a:p>
            <a:r>
              <a:rPr lang="en-US" sz="1500" dirty="0">
                <a:solidFill>
                  <a:srgbClr val="222222"/>
                </a:solidFill>
                <a:ea typeface="Roboto" panose="020B0604020202020204" charset="0"/>
              </a:rPr>
              <a:t>Here the accelerated electrons generate the FEL radiation in the  THz-IR</a:t>
            </a:r>
            <a:r>
              <a:rPr lang="en-US" sz="1500" dirty="0">
                <a:ea typeface="Roboto" panose="020B0604020202020204" charset="0"/>
              </a:rPr>
              <a:t> range</a:t>
            </a:r>
          </a:p>
        </p:txBody>
      </p:sp>
      <p:grpSp>
        <p:nvGrpSpPr>
          <p:cNvPr id="49" name="Gruppo 48">
            <a:extLst>
              <a:ext uri="{FF2B5EF4-FFF2-40B4-BE49-F238E27FC236}">
                <a16:creationId xmlns:a16="http://schemas.microsoft.com/office/drawing/2014/main" id="{C037FB65-B1F5-0952-0032-35861A563826}"/>
              </a:ext>
            </a:extLst>
          </p:cNvPr>
          <p:cNvGrpSpPr/>
          <p:nvPr/>
        </p:nvGrpSpPr>
        <p:grpSpPr>
          <a:xfrm>
            <a:off x="5391807" y="869703"/>
            <a:ext cx="2318128" cy="1341389"/>
            <a:chOff x="5506786" y="1013179"/>
            <a:chExt cx="2507335" cy="1487236"/>
          </a:xfrm>
        </p:grpSpPr>
        <p:pic>
          <p:nvPicPr>
            <p:cNvPr id="47" name="Immagine 46">
              <a:extLst>
                <a:ext uri="{FF2B5EF4-FFF2-40B4-BE49-F238E27FC236}">
                  <a16:creationId xmlns:a16="http://schemas.microsoft.com/office/drawing/2014/main" id="{8ACA79C1-C558-6BBF-39B9-4257ACCD446D}"/>
                </a:ext>
              </a:extLst>
            </p:cNvPr>
            <p:cNvPicPr>
              <a:picLocks noChangeAspect="1"/>
            </p:cNvPicPr>
            <p:nvPr/>
          </p:nvPicPr>
          <p:blipFill>
            <a:blip r:embed="rId13"/>
            <a:stretch>
              <a:fillRect/>
            </a:stretch>
          </p:blipFill>
          <p:spPr>
            <a:xfrm>
              <a:off x="5506786" y="1395918"/>
              <a:ext cx="2507335" cy="1104497"/>
            </a:xfrm>
            <a:prstGeom prst="rect">
              <a:avLst/>
            </a:prstGeom>
          </p:spPr>
        </p:pic>
        <p:sp>
          <p:nvSpPr>
            <p:cNvPr id="48" name="CasellaDiTesto 47">
              <a:extLst>
                <a:ext uri="{FF2B5EF4-FFF2-40B4-BE49-F238E27FC236}">
                  <a16:creationId xmlns:a16="http://schemas.microsoft.com/office/drawing/2014/main" id="{FB2AE284-82C8-AAD4-BC02-8039EAD565A0}"/>
                </a:ext>
              </a:extLst>
            </p:cNvPr>
            <p:cNvSpPr txBox="1"/>
            <p:nvPr/>
          </p:nvSpPr>
          <p:spPr>
            <a:xfrm>
              <a:off x="5669182" y="1013179"/>
              <a:ext cx="2182541" cy="375364"/>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rPr>
                <a:t>M1 OTR Screen</a:t>
              </a:r>
            </a:p>
          </p:txBody>
        </p:sp>
      </p:grpSp>
      <p:grpSp>
        <p:nvGrpSpPr>
          <p:cNvPr id="53" name="Gruppo 52">
            <a:extLst>
              <a:ext uri="{FF2B5EF4-FFF2-40B4-BE49-F238E27FC236}">
                <a16:creationId xmlns:a16="http://schemas.microsoft.com/office/drawing/2014/main" id="{EF983F03-FDF4-11B6-9BD4-713C488D086E}"/>
              </a:ext>
            </a:extLst>
          </p:cNvPr>
          <p:cNvGrpSpPr/>
          <p:nvPr/>
        </p:nvGrpSpPr>
        <p:grpSpPr>
          <a:xfrm>
            <a:off x="5430582" y="2545653"/>
            <a:ext cx="2182541" cy="1457612"/>
            <a:chOff x="5617800" y="2649651"/>
            <a:chExt cx="2182541" cy="1457612"/>
          </a:xfrm>
        </p:grpSpPr>
        <p:pic>
          <p:nvPicPr>
            <p:cNvPr id="51" name="Immagine 50">
              <a:extLst>
                <a:ext uri="{FF2B5EF4-FFF2-40B4-BE49-F238E27FC236}">
                  <a16:creationId xmlns:a16="http://schemas.microsoft.com/office/drawing/2014/main" id="{8E3961A5-8744-2C5E-1533-73550B3A8435}"/>
                </a:ext>
              </a:extLst>
            </p:cNvPr>
            <p:cNvPicPr>
              <a:picLocks noChangeAspect="1"/>
            </p:cNvPicPr>
            <p:nvPr/>
          </p:nvPicPr>
          <p:blipFill>
            <a:blip r:embed="rId14"/>
            <a:stretch>
              <a:fillRect/>
            </a:stretch>
          </p:blipFill>
          <p:spPr>
            <a:xfrm>
              <a:off x="6173954" y="3249677"/>
              <a:ext cx="1202611" cy="857586"/>
            </a:xfrm>
            <a:prstGeom prst="rect">
              <a:avLst/>
            </a:prstGeom>
          </p:spPr>
        </p:pic>
        <p:sp>
          <p:nvSpPr>
            <p:cNvPr id="52" name="CasellaDiTesto 51">
              <a:extLst>
                <a:ext uri="{FF2B5EF4-FFF2-40B4-BE49-F238E27FC236}">
                  <a16:creationId xmlns:a16="http://schemas.microsoft.com/office/drawing/2014/main" id="{86BDC1FD-3D5A-BB44-BBCB-8DBB0C07D962}"/>
                </a:ext>
              </a:extLst>
            </p:cNvPr>
            <p:cNvSpPr txBox="1"/>
            <p:nvPr/>
          </p:nvSpPr>
          <p:spPr>
            <a:xfrm>
              <a:off x="5617800" y="2649651"/>
              <a:ext cx="2182541" cy="584775"/>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rPr>
                <a:t>M2 Parabolic Mirror</a:t>
              </a:r>
            </a:p>
            <a:p>
              <a:pPr algn="ctr"/>
              <a:r>
                <a:rPr lang="en-GB" sz="1600" dirty="0">
                  <a:effectLst>
                    <a:outerShdw blurRad="38100" dist="38100" dir="2700000" algn="tl">
                      <a:srgbClr val="000000">
                        <a:alpha val="43137"/>
                      </a:srgbClr>
                    </a:outerShdw>
                  </a:effectLst>
                </a:rPr>
                <a:t>(EFL = 908 mm)</a:t>
              </a:r>
            </a:p>
          </p:txBody>
        </p:sp>
      </p:grpSp>
      <p:grpSp>
        <p:nvGrpSpPr>
          <p:cNvPr id="64" name="Gruppo 63">
            <a:extLst>
              <a:ext uri="{FF2B5EF4-FFF2-40B4-BE49-F238E27FC236}">
                <a16:creationId xmlns:a16="http://schemas.microsoft.com/office/drawing/2014/main" id="{40E1DA76-797E-EEC3-492C-53771AF83797}"/>
              </a:ext>
            </a:extLst>
          </p:cNvPr>
          <p:cNvGrpSpPr/>
          <p:nvPr/>
        </p:nvGrpSpPr>
        <p:grpSpPr>
          <a:xfrm>
            <a:off x="7815517" y="1496020"/>
            <a:ext cx="2182541" cy="1149555"/>
            <a:chOff x="8292014" y="806997"/>
            <a:chExt cx="2182541" cy="1149555"/>
          </a:xfrm>
        </p:grpSpPr>
        <p:pic>
          <p:nvPicPr>
            <p:cNvPr id="55" name="Immagine 54">
              <a:extLst>
                <a:ext uri="{FF2B5EF4-FFF2-40B4-BE49-F238E27FC236}">
                  <a16:creationId xmlns:a16="http://schemas.microsoft.com/office/drawing/2014/main" id="{DA5A0420-4290-A824-9469-695F81475C93}"/>
                </a:ext>
              </a:extLst>
            </p:cNvPr>
            <p:cNvPicPr>
              <a:picLocks noChangeAspect="1"/>
            </p:cNvPicPr>
            <p:nvPr/>
          </p:nvPicPr>
          <p:blipFill>
            <a:blip r:embed="rId15"/>
            <a:stretch>
              <a:fillRect/>
            </a:stretch>
          </p:blipFill>
          <p:spPr>
            <a:xfrm>
              <a:off x="8954973" y="1177528"/>
              <a:ext cx="856624" cy="779024"/>
            </a:xfrm>
            <a:prstGeom prst="rect">
              <a:avLst/>
            </a:prstGeom>
          </p:spPr>
        </p:pic>
        <p:sp>
          <p:nvSpPr>
            <p:cNvPr id="56" name="CasellaDiTesto 55">
              <a:extLst>
                <a:ext uri="{FF2B5EF4-FFF2-40B4-BE49-F238E27FC236}">
                  <a16:creationId xmlns:a16="http://schemas.microsoft.com/office/drawing/2014/main" id="{5F8DBDBD-83A5-5761-5EC7-9E628FFCDE91}"/>
                </a:ext>
              </a:extLst>
            </p:cNvPr>
            <p:cNvSpPr txBox="1"/>
            <p:nvPr/>
          </p:nvSpPr>
          <p:spPr>
            <a:xfrm>
              <a:off x="8292014" y="806997"/>
              <a:ext cx="2182541" cy="338554"/>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rPr>
                <a:t>M3 Plane Mirror</a:t>
              </a:r>
            </a:p>
          </p:txBody>
        </p:sp>
      </p:grpSp>
      <p:grpSp>
        <p:nvGrpSpPr>
          <p:cNvPr id="57" name="Gruppo 56">
            <a:extLst>
              <a:ext uri="{FF2B5EF4-FFF2-40B4-BE49-F238E27FC236}">
                <a16:creationId xmlns:a16="http://schemas.microsoft.com/office/drawing/2014/main" id="{BF8E1013-131C-C881-FAEC-0DAC79E4D19E}"/>
              </a:ext>
            </a:extLst>
          </p:cNvPr>
          <p:cNvGrpSpPr/>
          <p:nvPr/>
        </p:nvGrpSpPr>
        <p:grpSpPr>
          <a:xfrm>
            <a:off x="9907311" y="838127"/>
            <a:ext cx="2182541" cy="1510936"/>
            <a:chOff x="5617800" y="2649651"/>
            <a:chExt cx="2182541" cy="1518982"/>
          </a:xfrm>
        </p:grpSpPr>
        <p:pic>
          <p:nvPicPr>
            <p:cNvPr id="58" name="Immagine 57">
              <a:extLst>
                <a:ext uri="{FF2B5EF4-FFF2-40B4-BE49-F238E27FC236}">
                  <a16:creationId xmlns:a16="http://schemas.microsoft.com/office/drawing/2014/main" id="{8840F42E-2BB3-94EE-8101-7D0734608271}"/>
                </a:ext>
              </a:extLst>
            </p:cNvPr>
            <p:cNvPicPr>
              <a:picLocks noChangeAspect="1"/>
            </p:cNvPicPr>
            <p:nvPr/>
          </p:nvPicPr>
          <p:blipFill>
            <a:blip r:embed="rId14"/>
            <a:stretch>
              <a:fillRect/>
            </a:stretch>
          </p:blipFill>
          <p:spPr>
            <a:xfrm>
              <a:off x="6207233" y="3311047"/>
              <a:ext cx="1202611" cy="857586"/>
            </a:xfrm>
            <a:prstGeom prst="rect">
              <a:avLst/>
            </a:prstGeom>
          </p:spPr>
        </p:pic>
        <p:sp>
          <p:nvSpPr>
            <p:cNvPr id="59" name="CasellaDiTesto 58">
              <a:extLst>
                <a:ext uri="{FF2B5EF4-FFF2-40B4-BE49-F238E27FC236}">
                  <a16:creationId xmlns:a16="http://schemas.microsoft.com/office/drawing/2014/main" id="{F5B48F7B-E379-4F88-9849-8C2DEF65E571}"/>
                </a:ext>
              </a:extLst>
            </p:cNvPr>
            <p:cNvSpPr txBox="1"/>
            <p:nvPr/>
          </p:nvSpPr>
          <p:spPr>
            <a:xfrm>
              <a:off x="5617800" y="2649651"/>
              <a:ext cx="2182541" cy="587889"/>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rPr>
                <a:t>M4 Parabolic Mirror</a:t>
              </a:r>
            </a:p>
            <a:p>
              <a:pPr algn="ctr"/>
              <a:r>
                <a:rPr lang="en-GB" sz="1600" dirty="0">
                  <a:effectLst>
                    <a:outerShdw blurRad="38100" dist="38100" dir="2700000" algn="tl">
                      <a:srgbClr val="000000">
                        <a:alpha val="43137"/>
                      </a:srgbClr>
                    </a:outerShdw>
                  </a:effectLst>
                </a:rPr>
                <a:t>(EFL = 7530 mm)</a:t>
              </a:r>
            </a:p>
          </p:txBody>
        </p:sp>
      </p:grpSp>
    </p:spTree>
    <p:extLst>
      <p:ext uri="{BB962C8B-B14F-4D97-AF65-F5344CB8AC3E}">
        <p14:creationId xmlns:p14="http://schemas.microsoft.com/office/powerpoint/2010/main" val="50992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4"/>
                                        </p:tgtEl>
                                      </p:cBhvr>
                                    </p:animEffect>
                                    <p:set>
                                      <p:cBhvr>
                                        <p:cTn id="54" dur="1" fill="hold">
                                          <p:stCondLst>
                                            <p:cond delay="499"/>
                                          </p:stCondLst>
                                        </p:cTn>
                                        <p:tgtEl>
                                          <p:spTgt spid="6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3"/>
                                        </p:tgtEl>
                                      </p:cBhvr>
                                    </p:animEffect>
                                    <p:set>
                                      <p:cBhvr>
                                        <p:cTn id="57" dur="1" fill="hold">
                                          <p:stCondLst>
                                            <p:cond delay="499"/>
                                          </p:stCondLst>
                                        </p:cTn>
                                        <p:tgtEl>
                                          <p:spTgt spid="5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3"/>
                                        </p:tgtEl>
                                      </p:cBhvr>
                                    </p:animEffect>
                                    <p:set>
                                      <p:cBhvr>
                                        <p:cTn id="60" dur="1" fill="hold">
                                          <p:stCondLst>
                                            <p:cond delay="499"/>
                                          </p:stCondLst>
                                        </p:cTn>
                                        <p:tgtEl>
                                          <p:spTgt spid="6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P spid="41" grpId="0" animBg="1"/>
      <p:bldP spid="42" grpId="0"/>
      <p:bldP spid="43" grpId="0" animBg="1"/>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562C-59C3-001B-4AE2-9F3C927025DF}"/>
            </a:ext>
          </a:extLst>
        </p:cNvPr>
        <p:cNvGrpSpPr/>
        <p:nvPr/>
      </p:nvGrpSpPr>
      <p:grpSpPr>
        <a:xfrm>
          <a:off x="0" y="0"/>
          <a:ext cx="0" cy="0"/>
          <a:chOff x="0" y="0"/>
          <a:chExt cx="0" cy="0"/>
        </a:xfrm>
      </p:grpSpPr>
      <p:grpSp>
        <p:nvGrpSpPr>
          <p:cNvPr id="18" name="Gruppo 17">
            <a:extLst>
              <a:ext uri="{FF2B5EF4-FFF2-40B4-BE49-F238E27FC236}">
                <a16:creationId xmlns:a16="http://schemas.microsoft.com/office/drawing/2014/main" id="{338D0881-BB50-D0D7-1CBB-38A3D6B65682}"/>
              </a:ext>
            </a:extLst>
          </p:cNvPr>
          <p:cNvGrpSpPr/>
          <p:nvPr/>
        </p:nvGrpSpPr>
        <p:grpSpPr>
          <a:xfrm>
            <a:off x="787730" y="3555171"/>
            <a:ext cx="10932887" cy="2463042"/>
            <a:chOff x="787730" y="3640899"/>
            <a:chExt cx="10932887" cy="2463042"/>
          </a:xfrm>
        </p:grpSpPr>
        <p:pic>
          <p:nvPicPr>
            <p:cNvPr id="19" name="Immagine 18">
              <a:extLst>
                <a:ext uri="{FF2B5EF4-FFF2-40B4-BE49-F238E27FC236}">
                  <a16:creationId xmlns:a16="http://schemas.microsoft.com/office/drawing/2014/main" id="{51557C6C-753D-A0B1-28C1-F70BF9C533E2}"/>
                </a:ext>
              </a:extLst>
            </p:cNvPr>
            <p:cNvPicPr>
              <a:picLocks noChangeAspect="1"/>
            </p:cNvPicPr>
            <p:nvPr/>
          </p:nvPicPr>
          <p:blipFill>
            <a:blip r:embed="rId2"/>
            <a:stretch>
              <a:fillRect/>
            </a:stretch>
          </p:blipFill>
          <p:spPr>
            <a:xfrm>
              <a:off x="787730" y="3640899"/>
              <a:ext cx="10932887" cy="2463042"/>
            </a:xfrm>
            <a:prstGeom prst="rect">
              <a:avLst/>
            </a:prstGeom>
          </p:spPr>
        </p:pic>
        <p:cxnSp>
          <p:nvCxnSpPr>
            <p:cNvPr id="20" name="Connettore 2 19">
              <a:extLst>
                <a:ext uri="{FF2B5EF4-FFF2-40B4-BE49-F238E27FC236}">
                  <a16:creationId xmlns:a16="http://schemas.microsoft.com/office/drawing/2014/main" id="{53F26C22-DB47-B129-CB80-59A17ED9BDCB}"/>
                </a:ext>
              </a:extLst>
            </p:cNvPr>
            <p:cNvCxnSpPr/>
            <p:nvPr/>
          </p:nvCxnSpPr>
          <p:spPr>
            <a:xfrm>
              <a:off x="2036617" y="5541818"/>
              <a:ext cx="62345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E908145A-CF7C-4895-0777-CB6701B8FFB0}"/>
                    </a:ext>
                  </a:extLst>
                </p:cNvPr>
                <p:cNvSpPr txBox="1"/>
                <p:nvPr/>
              </p:nvSpPr>
              <p:spPr>
                <a:xfrm>
                  <a:off x="1967341" y="5527963"/>
                  <a:ext cx="7913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0.45 </m:t>
                        </m:r>
                        <m:r>
                          <a:rPr lang="en-GB" sz="1400" i="1" dirty="0" smtClean="0">
                            <a:latin typeface="Cambria Math" panose="02040503050406030204" pitchFamily="18" charset="0"/>
                          </a:rPr>
                          <m:t>𝑚</m:t>
                        </m:r>
                      </m:oMath>
                    </m:oMathPara>
                  </a14:m>
                  <a:endParaRPr lang="en-GB" sz="1400" dirty="0"/>
                </a:p>
              </p:txBody>
            </p:sp>
          </mc:Choice>
          <mc:Fallback xmlns="">
            <p:sp>
              <p:nvSpPr>
                <p:cNvPr id="21" name="CasellaDiTesto 20">
                  <a:extLst>
                    <a:ext uri="{FF2B5EF4-FFF2-40B4-BE49-F238E27FC236}">
                      <a16:creationId xmlns:a16="http://schemas.microsoft.com/office/drawing/2014/main" id="{D4CB7DC8-4F49-F6A9-4456-C2F479E9B07D}"/>
                    </a:ext>
                  </a:extLst>
                </p:cNvPr>
                <p:cNvSpPr txBox="1">
                  <a:spLocks noRot="1" noChangeAspect="1" noMove="1" noResize="1" noEditPoints="1" noAdjustHandles="1" noChangeArrowheads="1" noChangeShapeType="1" noTextEdit="1"/>
                </p:cNvSpPr>
                <p:nvPr/>
              </p:nvSpPr>
              <p:spPr>
                <a:xfrm>
                  <a:off x="1967341" y="5527963"/>
                  <a:ext cx="791370"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DD02C3F6-9A96-FC76-21B8-A05DEBDC35C0}"/>
                    </a:ext>
                  </a:extLst>
                </p:cNvPr>
                <p:cNvSpPr txBox="1"/>
                <p:nvPr/>
              </p:nvSpPr>
              <p:spPr>
                <a:xfrm>
                  <a:off x="1218313" y="5527963"/>
                  <a:ext cx="7913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1.2 </m:t>
                        </m:r>
                        <m:r>
                          <a:rPr lang="en-GB" i="1" dirty="0" smtClean="0">
                            <a:latin typeface="Cambria Math" panose="02040503050406030204" pitchFamily="18" charset="0"/>
                          </a:rPr>
                          <m:t>𝑚</m:t>
                        </m:r>
                      </m:oMath>
                    </m:oMathPara>
                  </a14:m>
                  <a:endParaRPr lang="en-GB" dirty="0"/>
                </a:p>
              </p:txBody>
            </p:sp>
          </mc:Choice>
          <mc:Fallback xmlns="">
            <p:sp>
              <p:nvSpPr>
                <p:cNvPr id="24" name="CasellaDiTesto 23">
                  <a:extLst>
                    <a:ext uri="{FF2B5EF4-FFF2-40B4-BE49-F238E27FC236}">
                      <a16:creationId xmlns:a16="http://schemas.microsoft.com/office/drawing/2014/main" id="{40871491-5305-8194-98B7-09FFF26D23BF}"/>
                    </a:ext>
                  </a:extLst>
                </p:cNvPr>
                <p:cNvSpPr txBox="1">
                  <a:spLocks noRot="1" noChangeAspect="1" noMove="1" noResize="1" noEditPoints="1" noAdjustHandles="1" noChangeArrowheads="1" noChangeShapeType="1" noTextEdit="1"/>
                </p:cNvSpPr>
                <p:nvPr/>
              </p:nvSpPr>
              <p:spPr>
                <a:xfrm>
                  <a:off x="1218313" y="5527963"/>
                  <a:ext cx="791370"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F22E5AC6-E8C2-E028-7A91-8229D2FE4257}"/>
                    </a:ext>
                  </a:extLst>
                </p:cNvPr>
                <p:cNvSpPr txBox="1"/>
                <p:nvPr/>
              </p:nvSpPr>
              <p:spPr>
                <a:xfrm>
                  <a:off x="2815983" y="5235077"/>
                  <a:ext cx="79137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i="1" dirty="0" smtClean="0">
                            <a:latin typeface="Cambria Math" panose="02040503050406030204" pitchFamily="18" charset="0"/>
                          </a:rPr>
                          <m:t>0</m:t>
                        </m:r>
                        <m:r>
                          <a:rPr lang="it-IT" sz="1200" b="0" i="1" dirty="0" smtClean="0">
                            <a:latin typeface="Cambria Math" panose="02040503050406030204" pitchFamily="18" charset="0"/>
                          </a:rPr>
                          <m:t>.458</m:t>
                        </m:r>
                        <m:r>
                          <a:rPr lang="en-GB" sz="1200" i="1" dirty="0" smtClean="0">
                            <a:latin typeface="Cambria Math" panose="02040503050406030204" pitchFamily="18" charset="0"/>
                          </a:rPr>
                          <m:t> </m:t>
                        </m:r>
                        <m:r>
                          <a:rPr lang="en-GB" sz="1200" i="1" dirty="0" smtClean="0">
                            <a:latin typeface="Cambria Math" panose="02040503050406030204" pitchFamily="18" charset="0"/>
                          </a:rPr>
                          <m:t>𝑚</m:t>
                        </m:r>
                      </m:oMath>
                    </m:oMathPara>
                  </a14:m>
                  <a:endParaRPr lang="en-GB" sz="1200" dirty="0"/>
                </a:p>
              </p:txBody>
            </p:sp>
          </mc:Choice>
          <mc:Fallback xmlns="">
            <p:sp>
              <p:nvSpPr>
                <p:cNvPr id="32" name="CasellaDiTesto 31">
                  <a:extLst>
                    <a:ext uri="{FF2B5EF4-FFF2-40B4-BE49-F238E27FC236}">
                      <a16:creationId xmlns:a16="http://schemas.microsoft.com/office/drawing/2014/main" id="{F22E5AC6-E8C2-E028-7A91-8229D2FE4257}"/>
                    </a:ext>
                  </a:extLst>
                </p:cNvPr>
                <p:cNvSpPr txBox="1">
                  <a:spLocks noRot="1" noChangeAspect="1" noMove="1" noResize="1" noEditPoints="1" noAdjustHandles="1" noChangeArrowheads="1" noChangeShapeType="1" noTextEdit="1"/>
                </p:cNvSpPr>
                <p:nvPr/>
              </p:nvSpPr>
              <p:spPr>
                <a:xfrm>
                  <a:off x="2815983" y="5235077"/>
                  <a:ext cx="791370" cy="2769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CABF4FED-17A7-CB34-EBAC-16403D1B2EAF}"/>
                    </a:ext>
                  </a:extLst>
                </p:cNvPr>
                <p:cNvSpPr txBox="1"/>
                <p:nvPr/>
              </p:nvSpPr>
              <p:spPr>
                <a:xfrm>
                  <a:off x="2470089" y="4585033"/>
                  <a:ext cx="10478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it-IT" b="0" i="1" dirty="0" smtClean="0">
                            <a:latin typeface="Cambria Math" panose="02040503050406030204" pitchFamily="18" charset="0"/>
                          </a:rPr>
                          <m:t>851</m:t>
                        </m:r>
                        <m:r>
                          <a:rPr lang="en-GB" i="1" dirty="0" smtClean="0">
                            <a:latin typeface="Cambria Math" panose="02040503050406030204" pitchFamily="18" charset="0"/>
                          </a:rPr>
                          <m:t> </m:t>
                        </m:r>
                        <m:r>
                          <a:rPr lang="en-GB" i="1" dirty="0" smtClean="0">
                            <a:latin typeface="Cambria Math" panose="02040503050406030204" pitchFamily="18" charset="0"/>
                          </a:rPr>
                          <m:t>𝑚</m:t>
                        </m:r>
                      </m:oMath>
                    </m:oMathPara>
                  </a14:m>
                  <a:endParaRPr lang="en-GB" dirty="0"/>
                </a:p>
              </p:txBody>
            </p:sp>
          </mc:Choice>
          <mc:Fallback xmlns="">
            <p:sp>
              <p:nvSpPr>
                <p:cNvPr id="33" name="CasellaDiTesto 32">
                  <a:extLst>
                    <a:ext uri="{FF2B5EF4-FFF2-40B4-BE49-F238E27FC236}">
                      <a16:creationId xmlns:a16="http://schemas.microsoft.com/office/drawing/2014/main" id="{CABF4FED-17A7-CB34-EBAC-16403D1B2EAF}"/>
                    </a:ext>
                  </a:extLst>
                </p:cNvPr>
                <p:cNvSpPr txBox="1">
                  <a:spLocks noRot="1" noChangeAspect="1" noMove="1" noResize="1" noEditPoints="1" noAdjustHandles="1" noChangeArrowheads="1" noChangeShapeType="1" noTextEdit="1"/>
                </p:cNvSpPr>
                <p:nvPr/>
              </p:nvSpPr>
              <p:spPr>
                <a:xfrm>
                  <a:off x="2470089" y="4585033"/>
                  <a:ext cx="104785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8A110677-F942-1FBB-6787-F89ACD316FD5}"/>
                    </a:ext>
                  </a:extLst>
                </p:cNvPr>
                <p:cNvSpPr txBox="1"/>
                <p:nvPr/>
              </p:nvSpPr>
              <p:spPr>
                <a:xfrm>
                  <a:off x="3620817" y="4687754"/>
                  <a:ext cx="10478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2</m:t>
                        </m:r>
                        <m:r>
                          <a:rPr lang="it-IT" b="0" i="1" dirty="0" smtClean="0">
                            <a:latin typeface="Cambria Math" panose="02040503050406030204" pitchFamily="18" charset="0"/>
                          </a:rPr>
                          <m:t>.662 </m:t>
                        </m:r>
                        <m:r>
                          <a:rPr lang="en-GB" i="1" dirty="0" smtClean="0">
                            <a:latin typeface="Cambria Math" panose="02040503050406030204" pitchFamily="18" charset="0"/>
                          </a:rPr>
                          <m:t>𝑚</m:t>
                        </m:r>
                      </m:oMath>
                    </m:oMathPara>
                  </a14:m>
                  <a:endParaRPr lang="en-GB" dirty="0"/>
                </a:p>
              </p:txBody>
            </p:sp>
          </mc:Choice>
          <mc:Fallback xmlns="">
            <p:sp>
              <p:nvSpPr>
                <p:cNvPr id="34" name="CasellaDiTesto 33">
                  <a:extLst>
                    <a:ext uri="{FF2B5EF4-FFF2-40B4-BE49-F238E27FC236}">
                      <a16:creationId xmlns:a16="http://schemas.microsoft.com/office/drawing/2014/main" id="{8A110677-F942-1FBB-6787-F89ACD316FD5}"/>
                    </a:ext>
                  </a:extLst>
                </p:cNvPr>
                <p:cNvSpPr txBox="1">
                  <a:spLocks noRot="1" noChangeAspect="1" noMove="1" noResize="1" noEditPoints="1" noAdjustHandles="1" noChangeArrowheads="1" noChangeShapeType="1" noTextEdit="1"/>
                </p:cNvSpPr>
                <p:nvPr/>
              </p:nvSpPr>
              <p:spPr>
                <a:xfrm>
                  <a:off x="3620817" y="4687754"/>
                  <a:ext cx="104785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B4432F48-499C-F04C-9F81-614268B3F5F4}"/>
                    </a:ext>
                  </a:extLst>
                </p:cNvPr>
                <p:cNvSpPr txBox="1"/>
                <p:nvPr/>
              </p:nvSpPr>
              <p:spPr>
                <a:xfrm>
                  <a:off x="5506786" y="4625881"/>
                  <a:ext cx="1047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1</m:t>
                        </m:r>
                        <m:r>
                          <a:rPr lang="it-IT" b="0" i="1" dirty="0" smtClean="0">
                            <a:latin typeface="Cambria Math" panose="02040503050406030204" pitchFamily="18" charset="0"/>
                          </a:rPr>
                          <m:t>5.06 </m:t>
                        </m:r>
                        <m:r>
                          <a:rPr lang="en-GB" i="1" dirty="0" smtClean="0">
                            <a:latin typeface="Cambria Math" panose="02040503050406030204" pitchFamily="18" charset="0"/>
                          </a:rPr>
                          <m:t>𝑚</m:t>
                        </m:r>
                      </m:oMath>
                    </m:oMathPara>
                  </a14:m>
                  <a:endParaRPr lang="en-GB" dirty="0"/>
                </a:p>
              </p:txBody>
            </p:sp>
          </mc:Choice>
          <mc:Fallback xmlns="">
            <p:sp>
              <p:nvSpPr>
                <p:cNvPr id="35" name="CasellaDiTesto 34">
                  <a:extLst>
                    <a:ext uri="{FF2B5EF4-FFF2-40B4-BE49-F238E27FC236}">
                      <a16:creationId xmlns:a16="http://schemas.microsoft.com/office/drawing/2014/main" id="{B4432F48-499C-F04C-9F81-614268B3F5F4}"/>
                    </a:ext>
                  </a:extLst>
                </p:cNvPr>
                <p:cNvSpPr txBox="1">
                  <a:spLocks noRot="1" noChangeAspect="1" noMove="1" noResize="1" noEditPoints="1" noAdjustHandles="1" noChangeArrowheads="1" noChangeShapeType="1" noTextEdit="1"/>
                </p:cNvSpPr>
                <p:nvPr/>
              </p:nvSpPr>
              <p:spPr>
                <a:xfrm>
                  <a:off x="5506786" y="4625881"/>
                  <a:ext cx="1047851"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948ADB50-6474-4D20-5911-2C7E84A63294}"/>
                    </a:ext>
                  </a:extLst>
                </p:cNvPr>
                <p:cNvSpPr txBox="1"/>
                <p:nvPr/>
              </p:nvSpPr>
              <p:spPr>
                <a:xfrm>
                  <a:off x="8069876" y="3937061"/>
                  <a:ext cx="1047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1</m:t>
                        </m:r>
                        <m:r>
                          <a:rPr lang="it-IT" b="0" i="1" dirty="0" smtClean="0">
                            <a:latin typeface="Cambria Math" panose="02040503050406030204" pitchFamily="18" charset="0"/>
                          </a:rPr>
                          <m:t>.6 </m:t>
                        </m:r>
                        <m:r>
                          <a:rPr lang="en-GB" i="1" dirty="0" smtClean="0">
                            <a:latin typeface="Cambria Math" panose="02040503050406030204" pitchFamily="18" charset="0"/>
                          </a:rPr>
                          <m:t>𝑚</m:t>
                        </m:r>
                      </m:oMath>
                    </m:oMathPara>
                  </a14:m>
                  <a:endParaRPr lang="en-GB" dirty="0"/>
                </a:p>
              </p:txBody>
            </p:sp>
          </mc:Choice>
          <mc:Fallback xmlns="">
            <p:sp>
              <p:nvSpPr>
                <p:cNvPr id="29" name="CasellaDiTesto 28">
                  <a:extLst>
                    <a:ext uri="{FF2B5EF4-FFF2-40B4-BE49-F238E27FC236}">
                      <a16:creationId xmlns:a16="http://schemas.microsoft.com/office/drawing/2014/main" id="{B39DF2EA-6C48-F442-25CA-1F9569B98D87}"/>
                    </a:ext>
                  </a:extLst>
                </p:cNvPr>
                <p:cNvSpPr txBox="1">
                  <a:spLocks noRot="1" noChangeAspect="1" noMove="1" noResize="1" noEditPoints="1" noAdjustHandles="1" noChangeArrowheads="1" noChangeShapeType="1" noTextEdit="1"/>
                </p:cNvSpPr>
                <p:nvPr/>
              </p:nvSpPr>
              <p:spPr>
                <a:xfrm>
                  <a:off x="8069876" y="3937061"/>
                  <a:ext cx="1047851" cy="369332"/>
                </a:xfrm>
                <a:prstGeom prst="rect">
                  <a:avLst/>
                </a:prstGeom>
                <a:blipFill>
                  <a:blip r:embed="rId10"/>
                  <a:stretch>
                    <a:fillRect/>
                  </a:stretch>
                </a:blipFill>
              </p:spPr>
              <p:txBody>
                <a:bodyPr/>
                <a:lstStyle/>
                <a:p>
                  <a:r>
                    <a:rPr lang="en-GB">
                      <a:noFill/>
                    </a:rPr>
                    <a:t> </a:t>
                  </a:r>
                </a:p>
              </p:txBody>
            </p:sp>
          </mc:Fallback>
        </mc:AlternateContent>
      </p:grpSp>
      <p:sp>
        <p:nvSpPr>
          <p:cNvPr id="4" name="Rettangolo 3">
            <a:extLst>
              <a:ext uri="{FF2B5EF4-FFF2-40B4-BE49-F238E27FC236}">
                <a16:creationId xmlns:a16="http://schemas.microsoft.com/office/drawing/2014/main" id="{25796A7F-84E1-0A22-67D3-779868A30AEE}"/>
              </a:ext>
            </a:extLst>
          </p:cNvPr>
          <p:cNvSpPr/>
          <p:nvPr/>
        </p:nvSpPr>
        <p:spPr>
          <a:xfrm>
            <a:off x="0" y="1"/>
            <a:ext cx="12192000" cy="1474798"/>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D20B3036-E061-376D-C0F1-DA6A901D37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A90C9EBA-5061-BC48-617E-E91BAC3C6EA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9977C582-4E36-C937-33C7-72CB674582CD}"/>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PhD Thesis: </a:t>
            </a:r>
            <a:r>
              <a:rPr lang="it-IT" sz="3500" b="1" dirty="0" err="1">
                <a:solidFill>
                  <a:srgbClr val="822433"/>
                </a:solidFill>
                <a:latin typeface="+mn-lt"/>
              </a:rPr>
              <a:t>Extraction</a:t>
            </a:r>
            <a:r>
              <a:rPr lang="it-IT" sz="3500" b="1" dirty="0">
                <a:solidFill>
                  <a:srgbClr val="822433"/>
                </a:solidFill>
                <a:latin typeface="+mn-lt"/>
              </a:rPr>
              <a:t> </a:t>
            </a:r>
            <a:r>
              <a:rPr lang="it-IT" sz="3500" b="1" dirty="0" err="1">
                <a:solidFill>
                  <a:srgbClr val="822433"/>
                </a:solidFill>
                <a:latin typeface="+mn-lt"/>
              </a:rPr>
              <a:t>Beamline</a:t>
            </a:r>
            <a:r>
              <a:rPr lang="it-IT" sz="3500" b="1" dirty="0">
                <a:solidFill>
                  <a:srgbClr val="822433"/>
                </a:solidFill>
                <a:latin typeface="+mn-lt"/>
              </a:rPr>
              <a:t> Design</a:t>
            </a:r>
          </a:p>
        </p:txBody>
      </p:sp>
      <p:sp>
        <p:nvSpPr>
          <p:cNvPr id="12" name="Segnaposto numero diapositiva 11">
            <a:extLst>
              <a:ext uri="{FF2B5EF4-FFF2-40B4-BE49-F238E27FC236}">
                <a16:creationId xmlns:a16="http://schemas.microsoft.com/office/drawing/2014/main" id="{497D7082-BE30-E3A5-4926-748300E55B93}"/>
              </a:ext>
            </a:extLst>
          </p:cNvPr>
          <p:cNvSpPr>
            <a:spLocks noGrp="1"/>
          </p:cNvSpPr>
          <p:nvPr>
            <p:ph type="sldNum" sz="quarter" idx="12"/>
          </p:nvPr>
        </p:nvSpPr>
        <p:spPr/>
        <p:txBody>
          <a:bodyPr/>
          <a:lstStyle/>
          <a:p>
            <a:r>
              <a:rPr lang="en-GB" sz="1600" b="1" i="1" dirty="0">
                <a:solidFill>
                  <a:srgbClr val="822433"/>
                </a:solidFill>
              </a:rPr>
              <a:t>14</a:t>
            </a:r>
          </a:p>
        </p:txBody>
      </p:sp>
      <p:sp>
        <p:nvSpPr>
          <p:cNvPr id="17" name="Google Shape;359;p19">
            <a:extLst>
              <a:ext uri="{FF2B5EF4-FFF2-40B4-BE49-F238E27FC236}">
                <a16:creationId xmlns:a16="http://schemas.microsoft.com/office/drawing/2014/main" id="{8B1512EA-B938-5237-37F5-E51AED4C1728}"/>
              </a:ext>
            </a:extLst>
          </p:cNvPr>
          <p:cNvSpPr/>
          <p:nvPr/>
        </p:nvSpPr>
        <p:spPr>
          <a:xfrm rot="5400000">
            <a:off x="2209767" y="2996124"/>
            <a:ext cx="1976279" cy="45719"/>
          </a:xfrm>
          <a:custGeom>
            <a:avLst/>
            <a:gdLst/>
            <a:ahLst/>
            <a:cxnLst/>
            <a:rect l="l" t="t" r="r" b="b"/>
            <a:pathLst>
              <a:path w="84399" h="1" fill="none" extrusionOk="0">
                <a:moveTo>
                  <a:pt x="84398" y="1"/>
                </a:moveTo>
                <a:lnTo>
                  <a:pt x="0" y="1"/>
                </a:lnTo>
              </a:path>
            </a:pathLst>
          </a:custGeom>
          <a:no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0;p19">
            <a:extLst>
              <a:ext uri="{FF2B5EF4-FFF2-40B4-BE49-F238E27FC236}">
                <a16:creationId xmlns:a16="http://schemas.microsoft.com/office/drawing/2014/main" id="{F830C9CB-9457-6A84-B18C-27A4354D0688}"/>
              </a:ext>
            </a:extLst>
          </p:cNvPr>
          <p:cNvSpPr/>
          <p:nvPr/>
        </p:nvSpPr>
        <p:spPr>
          <a:xfrm>
            <a:off x="2233607" y="3998192"/>
            <a:ext cx="1882879" cy="1813375"/>
          </a:xfrm>
          <a:custGeom>
            <a:avLst/>
            <a:gdLst/>
            <a:ahLst/>
            <a:cxnLst/>
            <a:rect l="l" t="t" r="r" b="b"/>
            <a:pathLst>
              <a:path w="26793" h="26793" extrusionOk="0">
                <a:moveTo>
                  <a:pt x="13396" y="1"/>
                </a:moveTo>
                <a:cubicBezTo>
                  <a:pt x="5986" y="1"/>
                  <a:pt x="0" y="5986"/>
                  <a:pt x="0" y="13397"/>
                </a:cubicBezTo>
                <a:cubicBezTo>
                  <a:pt x="0" y="20807"/>
                  <a:pt x="5986" y="26793"/>
                  <a:pt x="13396" y="26793"/>
                </a:cubicBezTo>
                <a:cubicBezTo>
                  <a:pt x="20775" y="26793"/>
                  <a:pt x="26792" y="20807"/>
                  <a:pt x="26792" y="13397"/>
                </a:cubicBezTo>
                <a:cubicBezTo>
                  <a:pt x="26792" y="5986"/>
                  <a:pt x="20775" y="1"/>
                  <a:pt x="13396" y="1"/>
                </a:cubicBezTo>
                <a:close/>
              </a:path>
            </a:pathLst>
          </a:custGeom>
          <a:no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2;p19">
            <a:extLst>
              <a:ext uri="{FF2B5EF4-FFF2-40B4-BE49-F238E27FC236}">
                <a16:creationId xmlns:a16="http://schemas.microsoft.com/office/drawing/2014/main" id="{B000DB29-4776-FBB2-ED69-A3CBA1E8D2E7}"/>
              </a:ext>
            </a:extLst>
          </p:cNvPr>
          <p:cNvSpPr txBox="1"/>
          <p:nvPr/>
        </p:nvSpPr>
        <p:spPr>
          <a:xfrm>
            <a:off x="2719831" y="1718718"/>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Extraction optics</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24" name="Rettangolo 23">
            <a:extLst>
              <a:ext uri="{FF2B5EF4-FFF2-40B4-BE49-F238E27FC236}">
                <a16:creationId xmlns:a16="http://schemas.microsoft.com/office/drawing/2014/main" id="{0B6C36BE-BCC4-F39D-EECF-CE6E88948CCC}"/>
              </a:ext>
            </a:extLst>
          </p:cNvPr>
          <p:cNvSpPr/>
          <p:nvPr/>
        </p:nvSpPr>
        <p:spPr>
          <a:xfrm>
            <a:off x="3211668" y="1978084"/>
            <a:ext cx="1877290" cy="1015663"/>
          </a:xfrm>
          <a:prstGeom prst="rect">
            <a:avLst/>
          </a:prstGeom>
        </p:spPr>
        <p:txBody>
          <a:bodyPr wrap="square">
            <a:spAutoFit/>
          </a:bodyPr>
          <a:lstStyle/>
          <a:p>
            <a:r>
              <a:rPr lang="en-US" sz="1500" dirty="0">
                <a:solidFill>
                  <a:srgbClr val="222222"/>
                </a:solidFill>
                <a:ea typeface="Roboto" panose="020B0604020202020204" charset="0"/>
              </a:rPr>
              <a:t>An OTR screen separate the electron beam and the THz-IR radiation</a:t>
            </a:r>
            <a:endParaRPr lang="en-US" sz="1500" dirty="0">
              <a:ea typeface="Roboto" panose="020B0604020202020204" charset="0"/>
            </a:endParaRPr>
          </a:p>
        </p:txBody>
      </p:sp>
      <p:sp>
        <p:nvSpPr>
          <p:cNvPr id="25" name="Google Shape;415;p19">
            <a:extLst>
              <a:ext uri="{FF2B5EF4-FFF2-40B4-BE49-F238E27FC236}">
                <a16:creationId xmlns:a16="http://schemas.microsoft.com/office/drawing/2014/main" id="{1B660A01-B0B5-5CD3-EDEE-5004DC9B16AD}"/>
              </a:ext>
            </a:extLst>
          </p:cNvPr>
          <p:cNvSpPr/>
          <p:nvPr/>
        </p:nvSpPr>
        <p:spPr>
          <a:xfrm rot="5400000" flipV="1">
            <a:off x="-118829" y="3583752"/>
            <a:ext cx="2563040" cy="212173"/>
          </a:xfrm>
          <a:custGeom>
            <a:avLst/>
            <a:gdLst/>
            <a:ahLst/>
            <a:cxnLst/>
            <a:rect l="l" t="t" r="r" b="b"/>
            <a:pathLst>
              <a:path w="84399" h="1" fill="none" extrusionOk="0">
                <a:moveTo>
                  <a:pt x="84398" y="0"/>
                </a:moveTo>
                <a:lnTo>
                  <a:pt x="0" y="0"/>
                </a:lnTo>
              </a:path>
            </a:pathLst>
          </a:custGeom>
          <a:noFill/>
          <a:ln w="28575" cap="flat" cmpd="sng">
            <a:solidFill>
              <a:srgbClr val="109AD8"/>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4;p19">
            <a:extLst>
              <a:ext uri="{FF2B5EF4-FFF2-40B4-BE49-F238E27FC236}">
                <a16:creationId xmlns:a16="http://schemas.microsoft.com/office/drawing/2014/main" id="{32B41691-D53E-78E1-93E2-FC1EE618A0AB}"/>
              </a:ext>
            </a:extLst>
          </p:cNvPr>
          <p:cNvSpPr txBox="1"/>
          <p:nvPr/>
        </p:nvSpPr>
        <p:spPr>
          <a:xfrm>
            <a:off x="786443" y="2040456"/>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Undulator</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27" name="Google Shape;416;p19">
            <a:extLst>
              <a:ext uri="{FF2B5EF4-FFF2-40B4-BE49-F238E27FC236}">
                <a16:creationId xmlns:a16="http://schemas.microsoft.com/office/drawing/2014/main" id="{3B590FB3-3E96-5FE1-66B1-5168168D9699}"/>
              </a:ext>
            </a:extLst>
          </p:cNvPr>
          <p:cNvSpPr/>
          <p:nvPr/>
        </p:nvSpPr>
        <p:spPr>
          <a:xfrm>
            <a:off x="704075" y="4973587"/>
            <a:ext cx="710885" cy="710885"/>
          </a:xfrm>
          <a:custGeom>
            <a:avLst/>
            <a:gdLst/>
            <a:ahLst/>
            <a:cxnLst/>
            <a:rect l="l" t="t" r="r" b="b"/>
            <a:pathLst>
              <a:path w="26793" h="26793" extrusionOk="0">
                <a:moveTo>
                  <a:pt x="13396" y="0"/>
                </a:moveTo>
                <a:cubicBezTo>
                  <a:pt x="5986" y="0"/>
                  <a:pt x="0" y="6017"/>
                  <a:pt x="0" y="13396"/>
                </a:cubicBezTo>
                <a:cubicBezTo>
                  <a:pt x="0" y="20807"/>
                  <a:pt x="5986" y="26792"/>
                  <a:pt x="13396" y="26792"/>
                </a:cubicBezTo>
                <a:cubicBezTo>
                  <a:pt x="20775" y="26792"/>
                  <a:pt x="26792" y="20807"/>
                  <a:pt x="26792" y="13396"/>
                </a:cubicBezTo>
                <a:cubicBezTo>
                  <a:pt x="26792" y="6017"/>
                  <a:pt x="20775" y="0"/>
                  <a:pt x="13396" y="0"/>
                </a:cubicBezTo>
                <a:close/>
              </a:path>
            </a:pathLst>
          </a:custGeom>
          <a:noFill/>
          <a:ln w="28575" cap="flat" cmpd="sng">
            <a:solidFill>
              <a:srgbClr val="109AD8"/>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ttangolo 27">
            <a:extLst>
              <a:ext uri="{FF2B5EF4-FFF2-40B4-BE49-F238E27FC236}">
                <a16:creationId xmlns:a16="http://schemas.microsoft.com/office/drawing/2014/main" id="{DB2A9976-B795-BAFA-A934-40BB9DC118C8}"/>
              </a:ext>
            </a:extLst>
          </p:cNvPr>
          <p:cNvSpPr/>
          <p:nvPr/>
        </p:nvSpPr>
        <p:spPr>
          <a:xfrm>
            <a:off x="1098171" y="2288862"/>
            <a:ext cx="1655618" cy="1477328"/>
          </a:xfrm>
          <a:prstGeom prst="rect">
            <a:avLst/>
          </a:prstGeom>
        </p:spPr>
        <p:txBody>
          <a:bodyPr wrap="square">
            <a:spAutoFit/>
          </a:bodyPr>
          <a:lstStyle/>
          <a:p>
            <a:r>
              <a:rPr lang="en-US" sz="1500" dirty="0">
                <a:solidFill>
                  <a:srgbClr val="222222"/>
                </a:solidFill>
                <a:ea typeface="Roboto" panose="020B0604020202020204" charset="0"/>
              </a:rPr>
              <a:t>Here the accelerated electrons generate the FEL radiation in the  THz-IR</a:t>
            </a:r>
            <a:r>
              <a:rPr lang="en-US" sz="1500" dirty="0">
                <a:ea typeface="Roboto" panose="020B0604020202020204" charset="0"/>
              </a:rPr>
              <a:t> range</a:t>
            </a:r>
          </a:p>
        </p:txBody>
      </p:sp>
      <p:sp>
        <p:nvSpPr>
          <p:cNvPr id="29" name="Google Shape;399;p19">
            <a:extLst>
              <a:ext uri="{FF2B5EF4-FFF2-40B4-BE49-F238E27FC236}">
                <a16:creationId xmlns:a16="http://schemas.microsoft.com/office/drawing/2014/main" id="{AA9712B9-2AAA-8197-A02C-7B129B1489C0}"/>
              </a:ext>
            </a:extLst>
          </p:cNvPr>
          <p:cNvSpPr/>
          <p:nvPr/>
        </p:nvSpPr>
        <p:spPr>
          <a:xfrm rot="16200000" flipV="1">
            <a:off x="5503372" y="3118033"/>
            <a:ext cx="1388108" cy="244417"/>
          </a:xfrm>
          <a:custGeom>
            <a:avLst/>
            <a:gdLst/>
            <a:ahLst/>
            <a:cxnLst/>
            <a:rect l="l" t="t" r="r" b="b"/>
            <a:pathLst>
              <a:path w="84399" h="1" fill="none" extrusionOk="0">
                <a:moveTo>
                  <a:pt x="1" y="1"/>
                </a:moveTo>
                <a:lnTo>
                  <a:pt x="84399" y="1"/>
                </a:lnTo>
              </a:path>
            </a:pathLst>
          </a:custGeom>
          <a:noFill/>
          <a:ln w="28575" cap="flat" cmpd="sng">
            <a:solidFill>
              <a:srgbClr val="F8B780"/>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0;p19">
            <a:extLst>
              <a:ext uri="{FF2B5EF4-FFF2-40B4-BE49-F238E27FC236}">
                <a16:creationId xmlns:a16="http://schemas.microsoft.com/office/drawing/2014/main" id="{E4739B32-3FDC-C9EB-E93F-DB95D3F5D0AB}"/>
              </a:ext>
            </a:extLst>
          </p:cNvPr>
          <p:cNvSpPr/>
          <p:nvPr/>
        </p:nvSpPr>
        <p:spPr>
          <a:xfrm>
            <a:off x="5631875" y="3920302"/>
            <a:ext cx="879004" cy="891751"/>
          </a:xfrm>
          <a:custGeom>
            <a:avLst/>
            <a:gdLst/>
            <a:ahLst/>
            <a:cxnLst/>
            <a:rect l="l" t="t" r="r" b="b"/>
            <a:pathLst>
              <a:path w="26793" h="26793" extrusionOk="0">
                <a:moveTo>
                  <a:pt x="13397" y="1"/>
                </a:moveTo>
                <a:cubicBezTo>
                  <a:pt x="6018" y="1"/>
                  <a:pt x="1" y="5986"/>
                  <a:pt x="1" y="13397"/>
                </a:cubicBezTo>
                <a:cubicBezTo>
                  <a:pt x="1" y="20807"/>
                  <a:pt x="6018" y="26793"/>
                  <a:pt x="13397" y="26793"/>
                </a:cubicBezTo>
                <a:cubicBezTo>
                  <a:pt x="20807" y="26793"/>
                  <a:pt x="26793" y="20807"/>
                  <a:pt x="26793" y="13397"/>
                </a:cubicBezTo>
                <a:cubicBezTo>
                  <a:pt x="26793" y="5986"/>
                  <a:pt x="20807" y="1"/>
                  <a:pt x="13397" y="1"/>
                </a:cubicBezTo>
                <a:close/>
              </a:path>
            </a:pathLst>
          </a:custGeom>
          <a:noFill/>
          <a:ln w="28575" cap="flat" cmpd="sng">
            <a:solidFill>
              <a:srgbClr val="F8B780"/>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8;p19">
            <a:extLst>
              <a:ext uri="{FF2B5EF4-FFF2-40B4-BE49-F238E27FC236}">
                <a16:creationId xmlns:a16="http://schemas.microsoft.com/office/drawing/2014/main" id="{D493AB2B-0720-2C80-E1ED-557A2BC6F448}"/>
              </a:ext>
            </a:extLst>
          </p:cNvPr>
          <p:cNvSpPr txBox="1"/>
          <p:nvPr/>
        </p:nvSpPr>
        <p:spPr>
          <a:xfrm>
            <a:off x="5304875" y="2227475"/>
            <a:ext cx="1451672" cy="2326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Diagnostic</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47" name="Rettangolo 46">
            <a:extLst>
              <a:ext uri="{FF2B5EF4-FFF2-40B4-BE49-F238E27FC236}">
                <a16:creationId xmlns:a16="http://schemas.microsoft.com/office/drawing/2014/main" id="{60D1199E-6922-5755-3F02-21A89C562839}"/>
              </a:ext>
            </a:extLst>
          </p:cNvPr>
          <p:cNvSpPr/>
          <p:nvPr/>
        </p:nvSpPr>
        <p:spPr>
          <a:xfrm>
            <a:off x="6112942" y="2460174"/>
            <a:ext cx="1655618" cy="1246495"/>
          </a:xfrm>
          <a:prstGeom prst="rect">
            <a:avLst/>
          </a:prstGeom>
        </p:spPr>
        <p:txBody>
          <a:bodyPr wrap="square">
            <a:spAutoFit/>
          </a:bodyPr>
          <a:lstStyle/>
          <a:p>
            <a:r>
              <a:rPr lang="en-US" sz="1500" dirty="0">
                <a:solidFill>
                  <a:srgbClr val="222222"/>
                </a:solidFill>
                <a:ea typeface="Roboto" panose="020B0604020202020204" charset="0"/>
              </a:rPr>
              <a:t>The radiation is focused on a diagnostic setup (alignment, beam characterization)</a:t>
            </a:r>
            <a:endParaRPr lang="en-US" sz="1500" dirty="0">
              <a:ea typeface="Roboto" panose="020B0604020202020204" charset="0"/>
            </a:endParaRPr>
          </a:p>
        </p:txBody>
      </p:sp>
      <p:grpSp>
        <p:nvGrpSpPr>
          <p:cNvPr id="48" name="Gruppo 47">
            <a:extLst>
              <a:ext uri="{FF2B5EF4-FFF2-40B4-BE49-F238E27FC236}">
                <a16:creationId xmlns:a16="http://schemas.microsoft.com/office/drawing/2014/main" id="{49BE48C5-5C08-5830-6A83-73B66529DB3B}"/>
              </a:ext>
            </a:extLst>
          </p:cNvPr>
          <p:cNvGrpSpPr/>
          <p:nvPr/>
        </p:nvGrpSpPr>
        <p:grpSpPr>
          <a:xfrm>
            <a:off x="8069876" y="1405133"/>
            <a:ext cx="2862450" cy="2206429"/>
            <a:chOff x="8069876" y="1405133"/>
            <a:chExt cx="2862450" cy="2206429"/>
          </a:xfrm>
        </p:grpSpPr>
        <p:pic>
          <p:nvPicPr>
            <p:cNvPr id="49" name="Picture 16" descr="01_FILI FISSI, CARPENTERI E SEZIONI">
              <a:extLst>
                <a:ext uri="{FF2B5EF4-FFF2-40B4-BE49-F238E27FC236}">
                  <a16:creationId xmlns:a16="http://schemas.microsoft.com/office/drawing/2014/main" id="{5E03C1AB-4144-DE6A-9A56-736DEE8B826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0491" t="53454" r="13617" b="12565"/>
            <a:stretch/>
          </p:blipFill>
          <p:spPr bwMode="auto">
            <a:xfrm>
              <a:off x="8069876" y="1418851"/>
              <a:ext cx="2862450" cy="219271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 name="CasellaDiTesto 49">
              <a:extLst>
                <a:ext uri="{FF2B5EF4-FFF2-40B4-BE49-F238E27FC236}">
                  <a16:creationId xmlns:a16="http://schemas.microsoft.com/office/drawing/2014/main" id="{BD183FDB-5C38-62F3-2E14-EDA8788BAA8B}"/>
                </a:ext>
              </a:extLst>
            </p:cNvPr>
            <p:cNvSpPr txBox="1"/>
            <p:nvPr/>
          </p:nvSpPr>
          <p:spPr>
            <a:xfrm>
              <a:off x="9341826" y="1405133"/>
              <a:ext cx="1590500" cy="338554"/>
            </a:xfrm>
            <a:prstGeom prst="rect">
              <a:avLst/>
            </a:prstGeom>
            <a:noFill/>
          </p:spPr>
          <p:txBody>
            <a:bodyPr wrap="none" rtlCol="0">
              <a:spAutoFit/>
            </a:bodyPr>
            <a:lstStyle/>
            <a:p>
              <a:r>
                <a:rPr lang="en-GB" sz="1600" dirty="0">
                  <a:effectLst>
                    <a:outerShdw blurRad="38100" dist="38100" dir="2700000" algn="tl">
                      <a:srgbClr val="000000">
                        <a:alpha val="43137"/>
                      </a:srgbClr>
                    </a:outerShdw>
                  </a:effectLst>
                </a:rPr>
                <a:t>Diagnostic Hutch</a:t>
              </a:r>
            </a:p>
          </p:txBody>
        </p:sp>
      </p:grpSp>
    </p:spTree>
    <p:extLst>
      <p:ext uri="{BB962C8B-B14F-4D97-AF65-F5344CB8AC3E}">
        <p14:creationId xmlns:p14="http://schemas.microsoft.com/office/powerpoint/2010/main" val="272813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C09BD-F803-9C99-708E-3D99B9ECA88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EC00881-C2BD-FD41-8C69-187BE4F19A55}"/>
              </a:ext>
            </a:extLst>
          </p:cNvPr>
          <p:cNvSpPr/>
          <p:nvPr/>
        </p:nvSpPr>
        <p:spPr>
          <a:xfrm>
            <a:off x="0" y="1"/>
            <a:ext cx="12192000" cy="1474798"/>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2BD03B7F-F254-9799-FA2B-2D95EE130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C37D48F9-BC00-69E4-F817-C88450199EE1}"/>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EA369FF9-C34B-F147-1E17-1B122BA98204}"/>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PhD Thesis: </a:t>
            </a:r>
            <a:r>
              <a:rPr lang="it-IT" sz="3500" b="1" dirty="0" err="1">
                <a:solidFill>
                  <a:srgbClr val="822433"/>
                </a:solidFill>
                <a:latin typeface="+mn-lt"/>
              </a:rPr>
              <a:t>Extraction</a:t>
            </a:r>
            <a:r>
              <a:rPr lang="it-IT" sz="3500" b="1" dirty="0">
                <a:solidFill>
                  <a:srgbClr val="822433"/>
                </a:solidFill>
                <a:latin typeface="+mn-lt"/>
              </a:rPr>
              <a:t> </a:t>
            </a:r>
            <a:r>
              <a:rPr lang="it-IT" sz="3500" b="1" dirty="0" err="1">
                <a:solidFill>
                  <a:srgbClr val="822433"/>
                </a:solidFill>
                <a:latin typeface="+mn-lt"/>
              </a:rPr>
              <a:t>Beamline</a:t>
            </a:r>
            <a:r>
              <a:rPr lang="it-IT" sz="3500" b="1" dirty="0">
                <a:solidFill>
                  <a:srgbClr val="822433"/>
                </a:solidFill>
                <a:latin typeface="+mn-lt"/>
              </a:rPr>
              <a:t> Design</a:t>
            </a:r>
          </a:p>
        </p:txBody>
      </p:sp>
      <p:sp>
        <p:nvSpPr>
          <p:cNvPr id="12" name="Segnaposto numero diapositiva 11">
            <a:extLst>
              <a:ext uri="{FF2B5EF4-FFF2-40B4-BE49-F238E27FC236}">
                <a16:creationId xmlns:a16="http://schemas.microsoft.com/office/drawing/2014/main" id="{2205D9D4-43A1-EEE0-3BE1-04EDD48EC281}"/>
              </a:ext>
            </a:extLst>
          </p:cNvPr>
          <p:cNvSpPr>
            <a:spLocks noGrp="1"/>
          </p:cNvSpPr>
          <p:nvPr>
            <p:ph type="sldNum" sz="quarter" idx="12"/>
          </p:nvPr>
        </p:nvSpPr>
        <p:spPr/>
        <p:txBody>
          <a:bodyPr/>
          <a:lstStyle/>
          <a:p>
            <a:r>
              <a:rPr lang="en-GB" sz="1600" b="1" i="1" dirty="0">
                <a:solidFill>
                  <a:srgbClr val="822433"/>
                </a:solidFill>
              </a:rPr>
              <a:t>14</a:t>
            </a:r>
          </a:p>
        </p:txBody>
      </p:sp>
      <p:grpSp>
        <p:nvGrpSpPr>
          <p:cNvPr id="18" name="Gruppo 17">
            <a:extLst>
              <a:ext uri="{FF2B5EF4-FFF2-40B4-BE49-F238E27FC236}">
                <a16:creationId xmlns:a16="http://schemas.microsoft.com/office/drawing/2014/main" id="{B0835F88-2AFD-8379-DDFE-FA767B7A89E7}"/>
              </a:ext>
            </a:extLst>
          </p:cNvPr>
          <p:cNvGrpSpPr/>
          <p:nvPr/>
        </p:nvGrpSpPr>
        <p:grpSpPr>
          <a:xfrm>
            <a:off x="787730" y="3555171"/>
            <a:ext cx="10932887" cy="2463042"/>
            <a:chOff x="787730" y="3640899"/>
            <a:chExt cx="10932887" cy="2463042"/>
          </a:xfrm>
        </p:grpSpPr>
        <p:pic>
          <p:nvPicPr>
            <p:cNvPr id="19" name="Immagine 18">
              <a:extLst>
                <a:ext uri="{FF2B5EF4-FFF2-40B4-BE49-F238E27FC236}">
                  <a16:creationId xmlns:a16="http://schemas.microsoft.com/office/drawing/2014/main" id="{E8027205-13C8-7C99-40C4-E67FC463C2DC}"/>
                </a:ext>
              </a:extLst>
            </p:cNvPr>
            <p:cNvPicPr>
              <a:picLocks noChangeAspect="1"/>
            </p:cNvPicPr>
            <p:nvPr/>
          </p:nvPicPr>
          <p:blipFill>
            <a:blip r:embed="rId3"/>
            <a:stretch>
              <a:fillRect/>
            </a:stretch>
          </p:blipFill>
          <p:spPr>
            <a:xfrm>
              <a:off x="787730" y="3640899"/>
              <a:ext cx="10932887" cy="2463042"/>
            </a:xfrm>
            <a:prstGeom prst="rect">
              <a:avLst/>
            </a:prstGeom>
          </p:spPr>
        </p:pic>
        <p:cxnSp>
          <p:nvCxnSpPr>
            <p:cNvPr id="20" name="Connettore 2 19">
              <a:extLst>
                <a:ext uri="{FF2B5EF4-FFF2-40B4-BE49-F238E27FC236}">
                  <a16:creationId xmlns:a16="http://schemas.microsoft.com/office/drawing/2014/main" id="{6B3927A2-3E36-F531-FC21-1007AE62F4BC}"/>
                </a:ext>
              </a:extLst>
            </p:cNvPr>
            <p:cNvCxnSpPr/>
            <p:nvPr/>
          </p:nvCxnSpPr>
          <p:spPr>
            <a:xfrm>
              <a:off x="2036617" y="5541818"/>
              <a:ext cx="62345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FC9DD348-20B8-F3AB-1466-C1D100AD92BF}"/>
                    </a:ext>
                  </a:extLst>
                </p:cNvPr>
                <p:cNvSpPr txBox="1"/>
                <p:nvPr/>
              </p:nvSpPr>
              <p:spPr>
                <a:xfrm>
                  <a:off x="1967341" y="5527963"/>
                  <a:ext cx="7913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0.45 </m:t>
                        </m:r>
                        <m:r>
                          <a:rPr lang="en-GB" sz="1400" i="1" dirty="0" smtClean="0">
                            <a:latin typeface="Cambria Math" panose="02040503050406030204" pitchFamily="18" charset="0"/>
                          </a:rPr>
                          <m:t>𝑚</m:t>
                        </m:r>
                      </m:oMath>
                    </m:oMathPara>
                  </a14:m>
                  <a:endParaRPr lang="en-GB" sz="1400" dirty="0"/>
                </a:p>
              </p:txBody>
            </p:sp>
          </mc:Choice>
          <mc:Fallback xmlns="">
            <p:sp>
              <p:nvSpPr>
                <p:cNvPr id="21" name="CasellaDiTesto 20">
                  <a:extLst>
                    <a:ext uri="{FF2B5EF4-FFF2-40B4-BE49-F238E27FC236}">
                      <a16:creationId xmlns:a16="http://schemas.microsoft.com/office/drawing/2014/main" id="{D4CB7DC8-4F49-F6A9-4456-C2F479E9B07D}"/>
                    </a:ext>
                  </a:extLst>
                </p:cNvPr>
                <p:cNvSpPr txBox="1">
                  <a:spLocks noRot="1" noChangeAspect="1" noMove="1" noResize="1" noEditPoints="1" noAdjustHandles="1" noChangeArrowheads="1" noChangeShapeType="1" noTextEdit="1"/>
                </p:cNvSpPr>
                <p:nvPr/>
              </p:nvSpPr>
              <p:spPr>
                <a:xfrm>
                  <a:off x="1967341" y="5527963"/>
                  <a:ext cx="791370"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F6B968D0-1A49-CAC6-1E00-96966DFBB277}"/>
                    </a:ext>
                  </a:extLst>
                </p:cNvPr>
                <p:cNvSpPr txBox="1"/>
                <p:nvPr/>
              </p:nvSpPr>
              <p:spPr>
                <a:xfrm>
                  <a:off x="1218313" y="5527963"/>
                  <a:ext cx="7913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1.2 </m:t>
                        </m:r>
                        <m:r>
                          <a:rPr lang="en-GB" i="1" dirty="0" smtClean="0">
                            <a:latin typeface="Cambria Math" panose="02040503050406030204" pitchFamily="18" charset="0"/>
                          </a:rPr>
                          <m:t>𝑚</m:t>
                        </m:r>
                      </m:oMath>
                    </m:oMathPara>
                  </a14:m>
                  <a:endParaRPr lang="en-GB" dirty="0"/>
                </a:p>
              </p:txBody>
            </p:sp>
          </mc:Choice>
          <mc:Fallback xmlns="">
            <p:sp>
              <p:nvSpPr>
                <p:cNvPr id="24" name="CasellaDiTesto 23">
                  <a:extLst>
                    <a:ext uri="{FF2B5EF4-FFF2-40B4-BE49-F238E27FC236}">
                      <a16:creationId xmlns:a16="http://schemas.microsoft.com/office/drawing/2014/main" id="{40871491-5305-8194-98B7-09FFF26D23BF}"/>
                    </a:ext>
                  </a:extLst>
                </p:cNvPr>
                <p:cNvSpPr txBox="1">
                  <a:spLocks noRot="1" noChangeAspect="1" noMove="1" noResize="1" noEditPoints="1" noAdjustHandles="1" noChangeArrowheads="1" noChangeShapeType="1" noTextEdit="1"/>
                </p:cNvSpPr>
                <p:nvPr/>
              </p:nvSpPr>
              <p:spPr>
                <a:xfrm>
                  <a:off x="1218313" y="5527963"/>
                  <a:ext cx="791370"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75E32228-9925-BAF2-0EE3-77CC062624D8}"/>
                    </a:ext>
                  </a:extLst>
                </p:cNvPr>
                <p:cNvSpPr txBox="1"/>
                <p:nvPr/>
              </p:nvSpPr>
              <p:spPr>
                <a:xfrm>
                  <a:off x="2815983" y="5235077"/>
                  <a:ext cx="79137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i="1" dirty="0" smtClean="0">
                            <a:latin typeface="Cambria Math" panose="02040503050406030204" pitchFamily="18" charset="0"/>
                          </a:rPr>
                          <m:t>0</m:t>
                        </m:r>
                        <m:r>
                          <a:rPr lang="it-IT" sz="1200" b="0" i="1" dirty="0" smtClean="0">
                            <a:latin typeface="Cambria Math" panose="02040503050406030204" pitchFamily="18" charset="0"/>
                          </a:rPr>
                          <m:t>.458</m:t>
                        </m:r>
                        <m:r>
                          <a:rPr lang="en-GB" sz="1200" i="1" dirty="0" smtClean="0">
                            <a:latin typeface="Cambria Math" panose="02040503050406030204" pitchFamily="18" charset="0"/>
                          </a:rPr>
                          <m:t> </m:t>
                        </m:r>
                        <m:r>
                          <a:rPr lang="en-GB" sz="1200" i="1" dirty="0" smtClean="0">
                            <a:latin typeface="Cambria Math" panose="02040503050406030204" pitchFamily="18" charset="0"/>
                          </a:rPr>
                          <m:t>𝑚</m:t>
                        </m:r>
                      </m:oMath>
                    </m:oMathPara>
                  </a14:m>
                  <a:endParaRPr lang="en-GB" sz="1200" dirty="0"/>
                </a:p>
              </p:txBody>
            </p:sp>
          </mc:Choice>
          <mc:Fallback xmlns="">
            <p:sp>
              <p:nvSpPr>
                <p:cNvPr id="32" name="CasellaDiTesto 31">
                  <a:extLst>
                    <a:ext uri="{FF2B5EF4-FFF2-40B4-BE49-F238E27FC236}">
                      <a16:creationId xmlns:a16="http://schemas.microsoft.com/office/drawing/2014/main" id="{75E32228-9925-BAF2-0EE3-77CC062624D8}"/>
                    </a:ext>
                  </a:extLst>
                </p:cNvPr>
                <p:cNvSpPr txBox="1">
                  <a:spLocks noRot="1" noChangeAspect="1" noMove="1" noResize="1" noEditPoints="1" noAdjustHandles="1" noChangeArrowheads="1" noChangeShapeType="1" noTextEdit="1"/>
                </p:cNvSpPr>
                <p:nvPr/>
              </p:nvSpPr>
              <p:spPr>
                <a:xfrm>
                  <a:off x="2815983" y="5235077"/>
                  <a:ext cx="791370" cy="2769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D2AC6E2D-B3AE-784B-4B8F-66BE650320A2}"/>
                    </a:ext>
                  </a:extLst>
                </p:cNvPr>
                <p:cNvSpPr txBox="1"/>
                <p:nvPr/>
              </p:nvSpPr>
              <p:spPr>
                <a:xfrm>
                  <a:off x="2470089" y="4585033"/>
                  <a:ext cx="10478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it-IT" b="0" i="1" dirty="0" smtClean="0">
                            <a:latin typeface="Cambria Math" panose="02040503050406030204" pitchFamily="18" charset="0"/>
                          </a:rPr>
                          <m:t>851</m:t>
                        </m:r>
                        <m:r>
                          <a:rPr lang="en-GB" i="1" dirty="0" smtClean="0">
                            <a:latin typeface="Cambria Math" panose="02040503050406030204" pitchFamily="18" charset="0"/>
                          </a:rPr>
                          <m:t> </m:t>
                        </m:r>
                        <m:r>
                          <a:rPr lang="en-GB" i="1" dirty="0" smtClean="0">
                            <a:latin typeface="Cambria Math" panose="02040503050406030204" pitchFamily="18" charset="0"/>
                          </a:rPr>
                          <m:t>𝑚</m:t>
                        </m:r>
                      </m:oMath>
                    </m:oMathPara>
                  </a14:m>
                  <a:endParaRPr lang="en-GB" dirty="0"/>
                </a:p>
              </p:txBody>
            </p:sp>
          </mc:Choice>
          <mc:Fallback xmlns="">
            <p:sp>
              <p:nvSpPr>
                <p:cNvPr id="33" name="CasellaDiTesto 32">
                  <a:extLst>
                    <a:ext uri="{FF2B5EF4-FFF2-40B4-BE49-F238E27FC236}">
                      <a16:creationId xmlns:a16="http://schemas.microsoft.com/office/drawing/2014/main" id="{D2AC6E2D-B3AE-784B-4B8F-66BE650320A2}"/>
                    </a:ext>
                  </a:extLst>
                </p:cNvPr>
                <p:cNvSpPr txBox="1">
                  <a:spLocks noRot="1" noChangeAspect="1" noMove="1" noResize="1" noEditPoints="1" noAdjustHandles="1" noChangeArrowheads="1" noChangeShapeType="1" noTextEdit="1"/>
                </p:cNvSpPr>
                <p:nvPr/>
              </p:nvSpPr>
              <p:spPr>
                <a:xfrm>
                  <a:off x="2470089" y="4585033"/>
                  <a:ext cx="104785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14AB0165-42B9-67A6-14C2-D75D18481EB1}"/>
                    </a:ext>
                  </a:extLst>
                </p:cNvPr>
                <p:cNvSpPr txBox="1"/>
                <p:nvPr/>
              </p:nvSpPr>
              <p:spPr>
                <a:xfrm>
                  <a:off x="3620817" y="4687754"/>
                  <a:ext cx="10478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2</m:t>
                        </m:r>
                        <m:r>
                          <a:rPr lang="it-IT" b="0" i="1" dirty="0" smtClean="0">
                            <a:latin typeface="Cambria Math" panose="02040503050406030204" pitchFamily="18" charset="0"/>
                          </a:rPr>
                          <m:t>.662 </m:t>
                        </m:r>
                        <m:r>
                          <a:rPr lang="en-GB" i="1" dirty="0" smtClean="0">
                            <a:latin typeface="Cambria Math" panose="02040503050406030204" pitchFamily="18" charset="0"/>
                          </a:rPr>
                          <m:t>𝑚</m:t>
                        </m:r>
                      </m:oMath>
                    </m:oMathPara>
                  </a14:m>
                  <a:endParaRPr lang="en-GB" dirty="0"/>
                </a:p>
              </p:txBody>
            </p:sp>
          </mc:Choice>
          <mc:Fallback xmlns="">
            <p:sp>
              <p:nvSpPr>
                <p:cNvPr id="34" name="CasellaDiTesto 33">
                  <a:extLst>
                    <a:ext uri="{FF2B5EF4-FFF2-40B4-BE49-F238E27FC236}">
                      <a16:creationId xmlns:a16="http://schemas.microsoft.com/office/drawing/2014/main" id="{14AB0165-42B9-67A6-14C2-D75D18481EB1}"/>
                    </a:ext>
                  </a:extLst>
                </p:cNvPr>
                <p:cNvSpPr txBox="1">
                  <a:spLocks noRot="1" noChangeAspect="1" noMove="1" noResize="1" noEditPoints="1" noAdjustHandles="1" noChangeArrowheads="1" noChangeShapeType="1" noTextEdit="1"/>
                </p:cNvSpPr>
                <p:nvPr/>
              </p:nvSpPr>
              <p:spPr>
                <a:xfrm>
                  <a:off x="3620817" y="4687754"/>
                  <a:ext cx="104785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812DA86A-7D50-4CAD-566E-80C334BC26BC}"/>
                    </a:ext>
                  </a:extLst>
                </p:cNvPr>
                <p:cNvSpPr txBox="1"/>
                <p:nvPr/>
              </p:nvSpPr>
              <p:spPr>
                <a:xfrm>
                  <a:off x="5506786" y="4625881"/>
                  <a:ext cx="1047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1</m:t>
                        </m:r>
                        <m:r>
                          <a:rPr lang="it-IT" b="0" i="1" dirty="0" smtClean="0">
                            <a:latin typeface="Cambria Math" panose="02040503050406030204" pitchFamily="18" charset="0"/>
                          </a:rPr>
                          <m:t>5.06 </m:t>
                        </m:r>
                        <m:r>
                          <a:rPr lang="en-GB" i="1" dirty="0" smtClean="0">
                            <a:latin typeface="Cambria Math" panose="02040503050406030204" pitchFamily="18" charset="0"/>
                          </a:rPr>
                          <m:t>𝑚</m:t>
                        </m:r>
                      </m:oMath>
                    </m:oMathPara>
                  </a14:m>
                  <a:endParaRPr lang="en-GB" dirty="0"/>
                </a:p>
              </p:txBody>
            </p:sp>
          </mc:Choice>
          <mc:Fallback xmlns="">
            <p:sp>
              <p:nvSpPr>
                <p:cNvPr id="35" name="CasellaDiTesto 34">
                  <a:extLst>
                    <a:ext uri="{FF2B5EF4-FFF2-40B4-BE49-F238E27FC236}">
                      <a16:creationId xmlns:a16="http://schemas.microsoft.com/office/drawing/2014/main" id="{812DA86A-7D50-4CAD-566E-80C334BC26BC}"/>
                    </a:ext>
                  </a:extLst>
                </p:cNvPr>
                <p:cNvSpPr txBox="1">
                  <a:spLocks noRot="1" noChangeAspect="1" noMove="1" noResize="1" noEditPoints="1" noAdjustHandles="1" noChangeArrowheads="1" noChangeShapeType="1" noTextEdit="1"/>
                </p:cNvSpPr>
                <p:nvPr/>
              </p:nvSpPr>
              <p:spPr>
                <a:xfrm>
                  <a:off x="5506786" y="4625881"/>
                  <a:ext cx="1047851"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39E4B260-764D-D8F4-CE5F-12D73C77F946}"/>
                    </a:ext>
                  </a:extLst>
                </p:cNvPr>
                <p:cNvSpPr txBox="1"/>
                <p:nvPr/>
              </p:nvSpPr>
              <p:spPr>
                <a:xfrm>
                  <a:off x="8069876" y="3937061"/>
                  <a:ext cx="1047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dirty="0" smtClean="0">
                            <a:latin typeface="Cambria Math" panose="02040503050406030204" pitchFamily="18" charset="0"/>
                          </a:rPr>
                          <m:t>1</m:t>
                        </m:r>
                        <m:r>
                          <a:rPr lang="it-IT" b="0" i="1" dirty="0" smtClean="0">
                            <a:latin typeface="Cambria Math" panose="02040503050406030204" pitchFamily="18" charset="0"/>
                          </a:rPr>
                          <m:t>.6 </m:t>
                        </m:r>
                        <m:r>
                          <a:rPr lang="en-GB" i="1" dirty="0" smtClean="0">
                            <a:latin typeface="Cambria Math" panose="02040503050406030204" pitchFamily="18" charset="0"/>
                          </a:rPr>
                          <m:t>𝑚</m:t>
                        </m:r>
                      </m:oMath>
                    </m:oMathPara>
                  </a14:m>
                  <a:endParaRPr lang="en-GB" dirty="0"/>
                </a:p>
              </p:txBody>
            </p:sp>
          </mc:Choice>
          <mc:Fallback xmlns="">
            <p:sp>
              <p:nvSpPr>
                <p:cNvPr id="29" name="CasellaDiTesto 28">
                  <a:extLst>
                    <a:ext uri="{FF2B5EF4-FFF2-40B4-BE49-F238E27FC236}">
                      <a16:creationId xmlns:a16="http://schemas.microsoft.com/office/drawing/2014/main" id="{B39DF2EA-6C48-F442-25CA-1F9569B98D87}"/>
                    </a:ext>
                  </a:extLst>
                </p:cNvPr>
                <p:cNvSpPr txBox="1">
                  <a:spLocks noRot="1" noChangeAspect="1" noMove="1" noResize="1" noEditPoints="1" noAdjustHandles="1" noChangeArrowheads="1" noChangeShapeType="1" noTextEdit="1"/>
                </p:cNvSpPr>
                <p:nvPr/>
              </p:nvSpPr>
              <p:spPr>
                <a:xfrm>
                  <a:off x="8069876" y="3937061"/>
                  <a:ext cx="1047851" cy="369332"/>
                </a:xfrm>
                <a:prstGeom prst="rect">
                  <a:avLst/>
                </a:prstGeom>
                <a:blipFill>
                  <a:blip r:embed="rId10"/>
                  <a:stretch>
                    <a:fillRect/>
                  </a:stretch>
                </a:blipFill>
              </p:spPr>
              <p:txBody>
                <a:bodyPr/>
                <a:lstStyle/>
                <a:p>
                  <a:r>
                    <a:rPr lang="en-GB">
                      <a:noFill/>
                    </a:rPr>
                    <a:t> </a:t>
                  </a:r>
                </a:p>
              </p:txBody>
            </p:sp>
          </mc:Fallback>
        </mc:AlternateContent>
      </p:grpSp>
      <p:sp>
        <p:nvSpPr>
          <p:cNvPr id="37" name="Google Shape;359;p19">
            <a:extLst>
              <a:ext uri="{FF2B5EF4-FFF2-40B4-BE49-F238E27FC236}">
                <a16:creationId xmlns:a16="http://schemas.microsoft.com/office/drawing/2014/main" id="{CFF58B8D-E3CB-1038-ACF4-947972CD6BE6}"/>
              </a:ext>
            </a:extLst>
          </p:cNvPr>
          <p:cNvSpPr/>
          <p:nvPr/>
        </p:nvSpPr>
        <p:spPr>
          <a:xfrm rot="5400000">
            <a:off x="2209767" y="2996124"/>
            <a:ext cx="1976279" cy="45719"/>
          </a:xfrm>
          <a:custGeom>
            <a:avLst/>
            <a:gdLst/>
            <a:ahLst/>
            <a:cxnLst/>
            <a:rect l="l" t="t" r="r" b="b"/>
            <a:pathLst>
              <a:path w="84399" h="1" fill="none" extrusionOk="0">
                <a:moveTo>
                  <a:pt x="84398" y="1"/>
                </a:moveTo>
                <a:lnTo>
                  <a:pt x="0" y="1"/>
                </a:lnTo>
              </a:path>
            </a:pathLst>
          </a:custGeom>
          <a:no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0;p19">
            <a:extLst>
              <a:ext uri="{FF2B5EF4-FFF2-40B4-BE49-F238E27FC236}">
                <a16:creationId xmlns:a16="http://schemas.microsoft.com/office/drawing/2014/main" id="{BA2D9CC5-9838-0638-99B2-444B6C3D3318}"/>
              </a:ext>
            </a:extLst>
          </p:cNvPr>
          <p:cNvSpPr/>
          <p:nvPr/>
        </p:nvSpPr>
        <p:spPr>
          <a:xfrm>
            <a:off x="2233607" y="3998192"/>
            <a:ext cx="1882879" cy="1813375"/>
          </a:xfrm>
          <a:custGeom>
            <a:avLst/>
            <a:gdLst/>
            <a:ahLst/>
            <a:cxnLst/>
            <a:rect l="l" t="t" r="r" b="b"/>
            <a:pathLst>
              <a:path w="26793" h="26793" extrusionOk="0">
                <a:moveTo>
                  <a:pt x="13396" y="1"/>
                </a:moveTo>
                <a:cubicBezTo>
                  <a:pt x="5986" y="1"/>
                  <a:pt x="0" y="5986"/>
                  <a:pt x="0" y="13397"/>
                </a:cubicBezTo>
                <a:cubicBezTo>
                  <a:pt x="0" y="20807"/>
                  <a:pt x="5986" y="26793"/>
                  <a:pt x="13396" y="26793"/>
                </a:cubicBezTo>
                <a:cubicBezTo>
                  <a:pt x="20775" y="26793"/>
                  <a:pt x="26792" y="20807"/>
                  <a:pt x="26792" y="13397"/>
                </a:cubicBezTo>
                <a:cubicBezTo>
                  <a:pt x="26792" y="5986"/>
                  <a:pt x="20775" y="1"/>
                  <a:pt x="13396" y="1"/>
                </a:cubicBezTo>
                <a:close/>
              </a:path>
            </a:pathLst>
          </a:custGeom>
          <a:no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2;p19">
            <a:extLst>
              <a:ext uri="{FF2B5EF4-FFF2-40B4-BE49-F238E27FC236}">
                <a16:creationId xmlns:a16="http://schemas.microsoft.com/office/drawing/2014/main" id="{0408FDCF-3986-16E8-CDDA-691A54D9E603}"/>
              </a:ext>
            </a:extLst>
          </p:cNvPr>
          <p:cNvSpPr txBox="1"/>
          <p:nvPr/>
        </p:nvSpPr>
        <p:spPr>
          <a:xfrm>
            <a:off x="2719831" y="1718718"/>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Extraction optics</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40" name="Rettangolo 39">
            <a:extLst>
              <a:ext uri="{FF2B5EF4-FFF2-40B4-BE49-F238E27FC236}">
                <a16:creationId xmlns:a16="http://schemas.microsoft.com/office/drawing/2014/main" id="{986234E7-4C73-4416-6C45-7C2D8ADCA487}"/>
              </a:ext>
            </a:extLst>
          </p:cNvPr>
          <p:cNvSpPr/>
          <p:nvPr/>
        </p:nvSpPr>
        <p:spPr>
          <a:xfrm>
            <a:off x="3211668" y="1978084"/>
            <a:ext cx="1877290" cy="1015663"/>
          </a:xfrm>
          <a:prstGeom prst="rect">
            <a:avLst/>
          </a:prstGeom>
        </p:spPr>
        <p:txBody>
          <a:bodyPr wrap="square">
            <a:spAutoFit/>
          </a:bodyPr>
          <a:lstStyle/>
          <a:p>
            <a:r>
              <a:rPr lang="en-US" sz="1500" dirty="0">
                <a:solidFill>
                  <a:srgbClr val="222222"/>
                </a:solidFill>
                <a:ea typeface="Roboto" panose="020B0604020202020204" charset="0"/>
              </a:rPr>
              <a:t>An OTR screen separate the electron beam and the THz-IR radiation</a:t>
            </a:r>
            <a:endParaRPr lang="en-US" sz="1500" dirty="0">
              <a:ea typeface="Roboto" panose="020B0604020202020204" charset="0"/>
            </a:endParaRPr>
          </a:p>
        </p:txBody>
      </p:sp>
      <p:sp>
        <p:nvSpPr>
          <p:cNvPr id="41" name="Google Shape;415;p19">
            <a:extLst>
              <a:ext uri="{FF2B5EF4-FFF2-40B4-BE49-F238E27FC236}">
                <a16:creationId xmlns:a16="http://schemas.microsoft.com/office/drawing/2014/main" id="{1ED7B791-3525-417F-9664-5BC306D268DE}"/>
              </a:ext>
            </a:extLst>
          </p:cNvPr>
          <p:cNvSpPr/>
          <p:nvPr/>
        </p:nvSpPr>
        <p:spPr>
          <a:xfrm rot="5400000" flipV="1">
            <a:off x="-118829" y="3583752"/>
            <a:ext cx="2563040" cy="212173"/>
          </a:xfrm>
          <a:custGeom>
            <a:avLst/>
            <a:gdLst/>
            <a:ahLst/>
            <a:cxnLst/>
            <a:rect l="l" t="t" r="r" b="b"/>
            <a:pathLst>
              <a:path w="84399" h="1" fill="none" extrusionOk="0">
                <a:moveTo>
                  <a:pt x="84398" y="0"/>
                </a:moveTo>
                <a:lnTo>
                  <a:pt x="0" y="0"/>
                </a:lnTo>
              </a:path>
            </a:pathLst>
          </a:custGeom>
          <a:noFill/>
          <a:ln w="28575" cap="flat" cmpd="sng">
            <a:solidFill>
              <a:srgbClr val="109AD8"/>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4;p19">
            <a:extLst>
              <a:ext uri="{FF2B5EF4-FFF2-40B4-BE49-F238E27FC236}">
                <a16:creationId xmlns:a16="http://schemas.microsoft.com/office/drawing/2014/main" id="{340346AB-19A3-0F5D-9850-08E2356882C7}"/>
              </a:ext>
            </a:extLst>
          </p:cNvPr>
          <p:cNvSpPr txBox="1"/>
          <p:nvPr/>
        </p:nvSpPr>
        <p:spPr>
          <a:xfrm>
            <a:off x="786443" y="2040456"/>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Undulator</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43" name="Rettangolo 42">
            <a:extLst>
              <a:ext uri="{FF2B5EF4-FFF2-40B4-BE49-F238E27FC236}">
                <a16:creationId xmlns:a16="http://schemas.microsoft.com/office/drawing/2014/main" id="{779609C1-A30D-A474-860F-D4383D7BD4C7}"/>
              </a:ext>
            </a:extLst>
          </p:cNvPr>
          <p:cNvSpPr/>
          <p:nvPr/>
        </p:nvSpPr>
        <p:spPr>
          <a:xfrm>
            <a:off x="1098171" y="2288862"/>
            <a:ext cx="1655618" cy="1477328"/>
          </a:xfrm>
          <a:prstGeom prst="rect">
            <a:avLst/>
          </a:prstGeom>
        </p:spPr>
        <p:txBody>
          <a:bodyPr wrap="square">
            <a:spAutoFit/>
          </a:bodyPr>
          <a:lstStyle/>
          <a:p>
            <a:r>
              <a:rPr lang="en-US" sz="1500" dirty="0">
                <a:solidFill>
                  <a:srgbClr val="222222"/>
                </a:solidFill>
                <a:ea typeface="Roboto" panose="020B0604020202020204" charset="0"/>
              </a:rPr>
              <a:t>Here the accelerated electrons generate the FEL radiation in the  THz-IR</a:t>
            </a:r>
            <a:r>
              <a:rPr lang="en-US" sz="1500" dirty="0">
                <a:ea typeface="Roboto" panose="020B0604020202020204" charset="0"/>
              </a:rPr>
              <a:t> range</a:t>
            </a:r>
          </a:p>
        </p:txBody>
      </p:sp>
      <p:sp>
        <p:nvSpPr>
          <p:cNvPr id="44" name="Google Shape;399;p19">
            <a:extLst>
              <a:ext uri="{FF2B5EF4-FFF2-40B4-BE49-F238E27FC236}">
                <a16:creationId xmlns:a16="http://schemas.microsoft.com/office/drawing/2014/main" id="{6608F6F0-7509-DA73-2EF4-B474C1C2AAEE}"/>
              </a:ext>
            </a:extLst>
          </p:cNvPr>
          <p:cNvSpPr/>
          <p:nvPr/>
        </p:nvSpPr>
        <p:spPr>
          <a:xfrm rot="16200000" flipV="1">
            <a:off x="5503372" y="3118033"/>
            <a:ext cx="1388108" cy="244417"/>
          </a:xfrm>
          <a:custGeom>
            <a:avLst/>
            <a:gdLst/>
            <a:ahLst/>
            <a:cxnLst/>
            <a:rect l="l" t="t" r="r" b="b"/>
            <a:pathLst>
              <a:path w="84399" h="1" fill="none" extrusionOk="0">
                <a:moveTo>
                  <a:pt x="1" y="1"/>
                </a:moveTo>
                <a:lnTo>
                  <a:pt x="84399" y="1"/>
                </a:lnTo>
              </a:path>
            </a:pathLst>
          </a:custGeom>
          <a:noFill/>
          <a:ln w="28575" cap="flat" cmpd="sng">
            <a:solidFill>
              <a:srgbClr val="F8B780"/>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0;p19">
            <a:extLst>
              <a:ext uri="{FF2B5EF4-FFF2-40B4-BE49-F238E27FC236}">
                <a16:creationId xmlns:a16="http://schemas.microsoft.com/office/drawing/2014/main" id="{65F6BB1A-D8D3-F1EA-A0D6-66A73313406C}"/>
              </a:ext>
            </a:extLst>
          </p:cNvPr>
          <p:cNvSpPr/>
          <p:nvPr/>
        </p:nvSpPr>
        <p:spPr>
          <a:xfrm>
            <a:off x="5631875" y="3920302"/>
            <a:ext cx="879004" cy="891751"/>
          </a:xfrm>
          <a:custGeom>
            <a:avLst/>
            <a:gdLst/>
            <a:ahLst/>
            <a:cxnLst/>
            <a:rect l="l" t="t" r="r" b="b"/>
            <a:pathLst>
              <a:path w="26793" h="26793" extrusionOk="0">
                <a:moveTo>
                  <a:pt x="13397" y="1"/>
                </a:moveTo>
                <a:cubicBezTo>
                  <a:pt x="6018" y="1"/>
                  <a:pt x="1" y="5986"/>
                  <a:pt x="1" y="13397"/>
                </a:cubicBezTo>
                <a:cubicBezTo>
                  <a:pt x="1" y="20807"/>
                  <a:pt x="6018" y="26793"/>
                  <a:pt x="13397" y="26793"/>
                </a:cubicBezTo>
                <a:cubicBezTo>
                  <a:pt x="20807" y="26793"/>
                  <a:pt x="26793" y="20807"/>
                  <a:pt x="26793" y="13397"/>
                </a:cubicBezTo>
                <a:cubicBezTo>
                  <a:pt x="26793" y="5986"/>
                  <a:pt x="20807" y="1"/>
                  <a:pt x="13397" y="1"/>
                </a:cubicBezTo>
                <a:close/>
              </a:path>
            </a:pathLst>
          </a:custGeom>
          <a:noFill/>
          <a:ln w="28575" cap="flat" cmpd="sng">
            <a:solidFill>
              <a:srgbClr val="F8B780"/>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8;p19">
            <a:extLst>
              <a:ext uri="{FF2B5EF4-FFF2-40B4-BE49-F238E27FC236}">
                <a16:creationId xmlns:a16="http://schemas.microsoft.com/office/drawing/2014/main" id="{F7B719D9-46C7-DFB7-2061-986DECFC476B}"/>
              </a:ext>
            </a:extLst>
          </p:cNvPr>
          <p:cNvSpPr txBox="1"/>
          <p:nvPr/>
        </p:nvSpPr>
        <p:spPr>
          <a:xfrm>
            <a:off x="5304875" y="2227475"/>
            <a:ext cx="1451672" cy="2326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Diagnostic</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52" name="Rettangolo 51">
            <a:extLst>
              <a:ext uri="{FF2B5EF4-FFF2-40B4-BE49-F238E27FC236}">
                <a16:creationId xmlns:a16="http://schemas.microsoft.com/office/drawing/2014/main" id="{67E0FB88-770A-B6E9-2E91-49AFB9ED63B8}"/>
              </a:ext>
            </a:extLst>
          </p:cNvPr>
          <p:cNvSpPr/>
          <p:nvPr/>
        </p:nvSpPr>
        <p:spPr>
          <a:xfrm>
            <a:off x="6112942" y="2460174"/>
            <a:ext cx="1655618" cy="1246495"/>
          </a:xfrm>
          <a:prstGeom prst="rect">
            <a:avLst/>
          </a:prstGeom>
        </p:spPr>
        <p:txBody>
          <a:bodyPr wrap="square">
            <a:spAutoFit/>
          </a:bodyPr>
          <a:lstStyle/>
          <a:p>
            <a:r>
              <a:rPr lang="en-US" sz="1500" dirty="0">
                <a:solidFill>
                  <a:srgbClr val="222222"/>
                </a:solidFill>
                <a:ea typeface="Roboto" panose="020B0604020202020204" charset="0"/>
              </a:rPr>
              <a:t>The radiation is focused on a diagnostic setup (alignment, beam characterization)</a:t>
            </a:r>
            <a:endParaRPr lang="en-US" sz="1500" dirty="0">
              <a:ea typeface="Roboto" panose="020B0604020202020204" charset="0"/>
            </a:endParaRPr>
          </a:p>
        </p:txBody>
      </p:sp>
      <p:sp>
        <p:nvSpPr>
          <p:cNvPr id="53" name="Google Shape;387;p19">
            <a:extLst>
              <a:ext uri="{FF2B5EF4-FFF2-40B4-BE49-F238E27FC236}">
                <a16:creationId xmlns:a16="http://schemas.microsoft.com/office/drawing/2014/main" id="{F86636B9-DDFE-972B-E5AE-1AA6EC7CC548}"/>
              </a:ext>
            </a:extLst>
          </p:cNvPr>
          <p:cNvSpPr/>
          <p:nvPr/>
        </p:nvSpPr>
        <p:spPr>
          <a:xfrm rot="16200000">
            <a:off x="8196488" y="2667363"/>
            <a:ext cx="1619475" cy="233389"/>
          </a:xfrm>
          <a:custGeom>
            <a:avLst/>
            <a:gdLst/>
            <a:ahLst/>
            <a:cxnLst/>
            <a:rect l="l" t="t" r="r" b="b"/>
            <a:pathLst>
              <a:path w="84399" h="1" fill="none" extrusionOk="0">
                <a:moveTo>
                  <a:pt x="1" y="0"/>
                </a:moveTo>
                <a:lnTo>
                  <a:pt x="84399" y="0"/>
                </a:lnTo>
              </a:path>
            </a:pathLst>
          </a:custGeom>
          <a:noFill/>
          <a:ln w="28575" cap="flat" cmpd="sng">
            <a:solidFill>
              <a:srgbClr val="96787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8;p19">
            <a:extLst>
              <a:ext uri="{FF2B5EF4-FFF2-40B4-BE49-F238E27FC236}">
                <a16:creationId xmlns:a16="http://schemas.microsoft.com/office/drawing/2014/main" id="{F4E95A13-79B2-206B-38D7-FEDCBEA4F68A}"/>
              </a:ext>
            </a:extLst>
          </p:cNvPr>
          <p:cNvSpPr/>
          <p:nvPr/>
        </p:nvSpPr>
        <p:spPr>
          <a:xfrm>
            <a:off x="8094178" y="3590935"/>
            <a:ext cx="1655618" cy="1504216"/>
          </a:xfrm>
          <a:custGeom>
            <a:avLst/>
            <a:gdLst/>
            <a:ahLst/>
            <a:cxnLst/>
            <a:rect l="l" t="t" r="r" b="b"/>
            <a:pathLst>
              <a:path w="26793" h="26793" extrusionOk="0">
                <a:moveTo>
                  <a:pt x="13397" y="0"/>
                </a:moveTo>
                <a:cubicBezTo>
                  <a:pt x="6018" y="0"/>
                  <a:pt x="1" y="6017"/>
                  <a:pt x="1" y="13396"/>
                </a:cubicBezTo>
                <a:cubicBezTo>
                  <a:pt x="1" y="20807"/>
                  <a:pt x="6018" y="26792"/>
                  <a:pt x="13397" y="26792"/>
                </a:cubicBezTo>
                <a:cubicBezTo>
                  <a:pt x="20807" y="26792"/>
                  <a:pt x="26793" y="20807"/>
                  <a:pt x="26793" y="13396"/>
                </a:cubicBezTo>
                <a:cubicBezTo>
                  <a:pt x="26793" y="6017"/>
                  <a:pt x="20807" y="0"/>
                  <a:pt x="13397" y="0"/>
                </a:cubicBezTo>
                <a:close/>
              </a:path>
            </a:pathLst>
          </a:custGeom>
          <a:noFill/>
          <a:ln w="28575" cap="flat" cmpd="sng">
            <a:solidFill>
              <a:srgbClr val="96787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6;p19">
            <a:extLst>
              <a:ext uri="{FF2B5EF4-FFF2-40B4-BE49-F238E27FC236}">
                <a16:creationId xmlns:a16="http://schemas.microsoft.com/office/drawing/2014/main" id="{8AAF329B-6130-8556-1C62-7004A876FF2D}"/>
              </a:ext>
            </a:extLst>
          </p:cNvPr>
          <p:cNvSpPr txBox="1"/>
          <p:nvPr/>
        </p:nvSpPr>
        <p:spPr>
          <a:xfrm>
            <a:off x="7768560" y="1650562"/>
            <a:ext cx="2142270" cy="287995"/>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effectLst>
                  <a:outerShdw blurRad="38100" dist="38100" dir="2700000" algn="tl">
                    <a:srgbClr val="000000">
                      <a:alpha val="43137"/>
                    </a:srgbClr>
                  </a:outerShdw>
                </a:effectLst>
                <a:ea typeface="Fira Sans Extra Condensed Medium"/>
                <a:cs typeface="Fira Sans Extra Condensed Medium"/>
                <a:sym typeface="Fira Sans Extra Condensed Medium"/>
              </a:rPr>
              <a:t>Experimental hutch</a:t>
            </a:r>
            <a:endParaRPr dirty="0">
              <a:effectLst>
                <a:outerShdw blurRad="38100" dist="38100" dir="2700000" algn="tl">
                  <a:srgbClr val="000000">
                    <a:alpha val="43137"/>
                  </a:srgbClr>
                </a:outerShdw>
              </a:effectLst>
              <a:ea typeface="Fira Sans Extra Condensed Medium"/>
              <a:cs typeface="Fira Sans Extra Condensed Medium"/>
              <a:sym typeface="Fira Sans Extra Condensed Medium"/>
            </a:endParaRPr>
          </a:p>
        </p:txBody>
      </p:sp>
      <p:sp>
        <p:nvSpPr>
          <p:cNvPr id="56" name="Rettangolo 55">
            <a:extLst>
              <a:ext uri="{FF2B5EF4-FFF2-40B4-BE49-F238E27FC236}">
                <a16:creationId xmlns:a16="http://schemas.microsoft.com/office/drawing/2014/main" id="{8D7BC752-733F-8CA7-06B0-2982FC05255D}"/>
              </a:ext>
            </a:extLst>
          </p:cNvPr>
          <p:cNvSpPr/>
          <p:nvPr/>
        </p:nvSpPr>
        <p:spPr>
          <a:xfrm>
            <a:off x="8956234" y="1922939"/>
            <a:ext cx="2134913" cy="1246495"/>
          </a:xfrm>
          <a:prstGeom prst="rect">
            <a:avLst/>
          </a:prstGeom>
        </p:spPr>
        <p:txBody>
          <a:bodyPr wrap="square">
            <a:spAutoFit/>
          </a:bodyPr>
          <a:lstStyle/>
          <a:p>
            <a:r>
              <a:rPr lang="en-US" sz="1500" dirty="0">
                <a:solidFill>
                  <a:srgbClr val="222222"/>
                </a:solidFill>
                <a:ea typeface="Roboto" panose="020B0604020202020204" charset="0"/>
              </a:rPr>
              <a:t>The radiation is directed inside the experimental hutch where spectroscopy measures are performed</a:t>
            </a:r>
            <a:endParaRPr lang="en-US" sz="1500" dirty="0">
              <a:ea typeface="Roboto" panose="020B0604020202020204" charset="0"/>
            </a:endParaRPr>
          </a:p>
        </p:txBody>
      </p:sp>
      <p:pic>
        <p:nvPicPr>
          <p:cNvPr id="2" name="Picture 9" descr="IMG_20220523_125332">
            <a:extLst>
              <a:ext uri="{FF2B5EF4-FFF2-40B4-BE49-F238E27FC236}">
                <a16:creationId xmlns:a16="http://schemas.microsoft.com/office/drawing/2014/main" id="{150D71FA-DEFE-936A-1AFA-43CDF7B760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71705" y="2150308"/>
            <a:ext cx="896027" cy="119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egend Elite Duo-HP Amplifier | Coherent Inc. | Photonics Spectra">
            <a:extLst>
              <a:ext uri="{FF2B5EF4-FFF2-40B4-BE49-F238E27FC236}">
                <a16:creationId xmlns:a16="http://schemas.microsoft.com/office/drawing/2014/main" id="{A63DB988-28B4-B66E-D45E-8648B96226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44036" y="3415971"/>
            <a:ext cx="1747752" cy="987860"/>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con angoli arrotondati 16">
            <a:extLst>
              <a:ext uri="{FF2B5EF4-FFF2-40B4-BE49-F238E27FC236}">
                <a16:creationId xmlns:a16="http://schemas.microsoft.com/office/drawing/2014/main" id="{326CD518-9932-8868-5D56-DCC0187004DB}"/>
              </a:ext>
            </a:extLst>
          </p:cNvPr>
          <p:cNvSpPr/>
          <p:nvPr/>
        </p:nvSpPr>
        <p:spPr>
          <a:xfrm>
            <a:off x="4794594" y="5550910"/>
            <a:ext cx="4758825" cy="1170565"/>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Clr>
                <a:srgbClr val="822433"/>
              </a:buClr>
              <a:buSzPct val="150000"/>
              <a:buFont typeface="Calibri" panose="020F0502020204030204" pitchFamily="34" charset="0"/>
              <a:buChar char="‼"/>
            </a:pPr>
            <a:r>
              <a:rPr lang="en-GB" sz="1400" dirty="0">
                <a:solidFill>
                  <a:schemeClr val="tx1"/>
                </a:solidFill>
                <a:effectLst>
                  <a:outerShdw blurRad="38100" dist="38100" dir="2700000" algn="tl">
                    <a:srgbClr val="000000">
                      <a:alpha val="43137"/>
                    </a:srgbClr>
                  </a:outerShdw>
                </a:effectLst>
              </a:rPr>
              <a:t>Oral Contributions:</a:t>
            </a:r>
          </a:p>
          <a:p>
            <a:pPr marL="547688" indent="-285750">
              <a:buClr>
                <a:srgbClr val="822433"/>
              </a:buClr>
              <a:buSzPct val="150000"/>
              <a:buFont typeface="Calibri" panose="020F0502020204030204" pitchFamily="34" charset="0"/>
              <a:buChar char="‐"/>
            </a:pPr>
            <a:r>
              <a:rPr lang="en-GB" sz="1400" dirty="0">
                <a:solidFill>
                  <a:schemeClr val="tx1"/>
                </a:solidFill>
              </a:rPr>
              <a:t>SILS 2023 (Sapienza, Roma)</a:t>
            </a:r>
          </a:p>
          <a:p>
            <a:pPr marL="547688" indent="-285750">
              <a:buClr>
                <a:srgbClr val="822433"/>
              </a:buClr>
              <a:buSzPct val="150000"/>
              <a:buFont typeface="Calibri" panose="020F0502020204030204" pitchFamily="34" charset="0"/>
              <a:buChar char="‐"/>
            </a:pPr>
            <a:r>
              <a:rPr lang="en-GB" sz="1400" dirty="0" err="1">
                <a:solidFill>
                  <a:schemeClr val="tx1"/>
                </a:solidFill>
              </a:rPr>
              <a:t>TeraDays</a:t>
            </a:r>
            <a:r>
              <a:rPr lang="en-GB" sz="1400" dirty="0">
                <a:solidFill>
                  <a:schemeClr val="tx1"/>
                </a:solidFill>
              </a:rPr>
              <a:t> 2024 (Federico II, Napoli)</a:t>
            </a:r>
          </a:p>
          <a:p>
            <a:pPr marL="547688" indent="-285750">
              <a:buClr>
                <a:srgbClr val="822433"/>
              </a:buClr>
              <a:buSzPct val="150000"/>
              <a:buFont typeface="Calibri" panose="020F0502020204030204" pitchFamily="34" charset="0"/>
              <a:buChar char="‐"/>
            </a:pPr>
            <a:r>
              <a:rPr lang="en-GB" sz="1400" dirty="0">
                <a:solidFill>
                  <a:schemeClr val="tx1"/>
                </a:solidFill>
              </a:rPr>
              <a:t>SRI 2024 (DESY, Hamburg)</a:t>
            </a:r>
          </a:p>
          <a:p>
            <a:pPr marL="547688" indent="-285750">
              <a:buClr>
                <a:srgbClr val="822433"/>
              </a:buClr>
              <a:buSzPct val="150000"/>
              <a:buFont typeface="Calibri" panose="020F0502020204030204" pitchFamily="34" charset="0"/>
              <a:buChar char="‐"/>
            </a:pPr>
            <a:r>
              <a:rPr lang="en-GB" sz="1400" dirty="0">
                <a:solidFill>
                  <a:schemeClr val="tx1"/>
                </a:solidFill>
              </a:rPr>
              <a:t>SILS 2024 (Università della Calabria, </a:t>
            </a:r>
            <a:r>
              <a:rPr lang="en-GB" sz="1400" dirty="0" err="1">
                <a:solidFill>
                  <a:schemeClr val="tx1"/>
                </a:solidFill>
              </a:rPr>
              <a:t>Rende</a:t>
            </a:r>
            <a:r>
              <a:rPr lang="en-GB" sz="1400" dirty="0">
                <a:solidFill>
                  <a:schemeClr val="tx1"/>
                </a:solidFill>
              </a:rPr>
              <a:t>)</a:t>
            </a:r>
          </a:p>
        </p:txBody>
      </p:sp>
    </p:spTree>
    <p:extLst>
      <p:ext uri="{BB962C8B-B14F-4D97-AF65-F5344CB8AC3E}">
        <p14:creationId xmlns:p14="http://schemas.microsoft.com/office/powerpoint/2010/main" val="18452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88032E-4CC9-EBC9-EEC0-72C2B568A42B}"/>
              </a:ext>
            </a:extLst>
          </p:cNvPr>
          <p:cNvSpPr/>
          <p:nvPr/>
        </p:nvSpPr>
        <p:spPr>
          <a:xfrm>
            <a:off x="0" y="0"/>
            <a:ext cx="12192000" cy="1548581"/>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Outline</a:t>
            </a:r>
            <a:r>
              <a:rPr lang="it-IT" sz="3500" b="1" dirty="0">
                <a:solidFill>
                  <a:srgbClr val="822433"/>
                </a:solidFill>
                <a:latin typeface="+mn-lt"/>
              </a:rPr>
              <a:t>: </a:t>
            </a:r>
            <a:r>
              <a:rPr lang="it-IT" sz="3500" b="1" dirty="0" err="1">
                <a:solidFill>
                  <a:srgbClr val="822433"/>
                </a:solidFill>
                <a:latin typeface="+mn-lt"/>
              </a:rPr>
              <a:t>THz</a:t>
            </a:r>
            <a:r>
              <a:rPr lang="it-IT" sz="3500" b="1" dirty="0">
                <a:solidFill>
                  <a:srgbClr val="822433"/>
                </a:solidFill>
                <a:latin typeface="+mn-lt"/>
              </a:rPr>
              <a:t>/IR </a:t>
            </a:r>
            <a:r>
              <a:rPr lang="it-IT" sz="3500" b="1" dirty="0" err="1">
                <a:solidFill>
                  <a:srgbClr val="822433"/>
                </a:solidFill>
                <a:latin typeface="+mn-lt"/>
              </a:rPr>
              <a:t>Radiation</a:t>
            </a:r>
            <a:r>
              <a:rPr lang="it-IT" sz="3500" b="1" dirty="0">
                <a:solidFill>
                  <a:srgbClr val="822433"/>
                </a:solidFill>
                <a:latin typeface="+mn-lt"/>
              </a:rPr>
              <a:t> in Accelerator </a:t>
            </a:r>
            <a:r>
              <a:rPr lang="it-IT" sz="3500" b="1" dirty="0" err="1">
                <a:solidFill>
                  <a:srgbClr val="822433"/>
                </a:solidFill>
                <a:latin typeface="+mn-lt"/>
              </a:rPr>
              <a:t>Physics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15</a:t>
            </a:r>
          </a:p>
        </p:txBody>
      </p:sp>
      <p:graphicFrame>
        <p:nvGraphicFramePr>
          <p:cNvPr id="5" name="Diagramma 4">
            <a:extLst>
              <a:ext uri="{FF2B5EF4-FFF2-40B4-BE49-F238E27FC236}">
                <a16:creationId xmlns:a16="http://schemas.microsoft.com/office/drawing/2014/main" id="{5A2F53C2-75BD-B539-D39F-42E822F060B8}"/>
              </a:ext>
            </a:extLst>
          </p:cNvPr>
          <p:cNvGraphicFramePr/>
          <p:nvPr/>
        </p:nvGraphicFramePr>
        <p:xfrm>
          <a:off x="1083416" y="920472"/>
          <a:ext cx="1041602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sellaDiTesto 8">
            <a:extLst>
              <a:ext uri="{FF2B5EF4-FFF2-40B4-BE49-F238E27FC236}">
                <a16:creationId xmlns:a16="http://schemas.microsoft.com/office/drawing/2014/main" id="{2E8E104B-7BF5-08D9-FB02-B96464290DD3}"/>
              </a:ext>
            </a:extLst>
          </p:cNvPr>
          <p:cNvSpPr txBox="1"/>
          <p:nvPr/>
        </p:nvSpPr>
        <p:spPr>
          <a:xfrm>
            <a:off x="3315987" y="2505670"/>
            <a:ext cx="6097055" cy="76944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SISSI 2.0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Beamline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 Elettra</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SABINA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THz</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/MIR Free Electron Laser @ SPARC_LAB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magine 15">
            <a:extLst>
              <a:ext uri="{FF2B5EF4-FFF2-40B4-BE49-F238E27FC236}">
                <a16:creationId xmlns:a16="http://schemas.microsoft.com/office/drawing/2014/main" id="{FA106BB8-EF70-6618-4735-349315807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8075" y="1497806"/>
            <a:ext cx="1951707" cy="1947863"/>
          </a:xfrm>
          <a:prstGeom prst="ellipse">
            <a:avLst/>
          </a:prstGeom>
        </p:spPr>
      </p:pic>
      <p:pic>
        <p:nvPicPr>
          <p:cNvPr id="18" name="Immagine 17">
            <a:extLst>
              <a:ext uri="{FF2B5EF4-FFF2-40B4-BE49-F238E27FC236}">
                <a16:creationId xmlns:a16="http://schemas.microsoft.com/office/drawing/2014/main" id="{15321468-B835-DEF6-2E22-0B7DB1CC42BE}"/>
              </a:ext>
            </a:extLst>
          </p:cNvPr>
          <p:cNvPicPr>
            <a:picLocks noChangeAspect="1"/>
          </p:cNvPicPr>
          <p:nvPr/>
        </p:nvPicPr>
        <p:blipFill>
          <a:blip r:embed="rId9">
            <a:extLst>
              <a:ext uri="{28A0092B-C50C-407E-A947-70E740481C1C}">
                <a14:useLocalDpi xmlns:a14="http://schemas.microsoft.com/office/drawing/2010/main" val="0"/>
              </a:ext>
            </a:extLst>
          </a:blip>
          <a:srcRect l="22454" t="310" r="7574" b="1292"/>
          <a:stretch/>
        </p:blipFill>
        <p:spPr>
          <a:xfrm>
            <a:off x="1108075" y="3818348"/>
            <a:ext cx="1951707" cy="1947863"/>
          </a:xfrm>
          <a:prstGeom prst="ellipse">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B12B3D64-D321-7D6C-6DAB-49F8C3B36688}"/>
                  </a:ext>
                </a:extLst>
              </p:cNvPr>
              <p:cNvSpPr txBox="1"/>
              <p:nvPr/>
            </p:nvSpPr>
            <p:spPr>
              <a:xfrm>
                <a:off x="3315986" y="4809358"/>
                <a:ext cx="6097055" cy="76944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14:m>
                  <m:oMath xmlns:m="http://schemas.openxmlformats.org/officeDocument/2006/math">
                    <m:r>
                      <a:rPr kumimoji="0" lang="it-I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𝐶𝑢𝐴𝑔</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alloys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Ag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concentrations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Transition Metal Oxide Thin Films on Cu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𝑀𝑜</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coatings)</a:t>
                </a:r>
              </a:p>
            </p:txBody>
          </p:sp>
        </mc:Choice>
        <mc:Fallback xmlns="">
          <p:sp>
            <p:nvSpPr>
              <p:cNvPr id="19" name="CasellaDiTesto 18">
                <a:extLst>
                  <a:ext uri="{FF2B5EF4-FFF2-40B4-BE49-F238E27FC236}">
                    <a16:creationId xmlns:a16="http://schemas.microsoft.com/office/drawing/2014/main" id="{B12B3D64-D321-7D6C-6DAB-49F8C3B36688}"/>
                  </a:ext>
                </a:extLst>
              </p:cNvPr>
              <p:cNvSpPr txBox="1">
                <a:spLocks noRot="1" noChangeAspect="1" noMove="1" noResize="1" noEditPoints="1" noAdjustHandles="1" noChangeArrowheads="1" noChangeShapeType="1" noTextEdit="1"/>
              </p:cNvSpPr>
              <p:nvPr/>
            </p:nvSpPr>
            <p:spPr>
              <a:xfrm>
                <a:off x="3315986" y="4809358"/>
                <a:ext cx="6097055" cy="769441"/>
              </a:xfrm>
              <a:prstGeom prst="rect">
                <a:avLst/>
              </a:prstGeom>
              <a:blipFill>
                <a:blip r:embed="rId10"/>
                <a:stretch>
                  <a:fillRect l="-1100" t="-9524" b="-13492"/>
                </a:stretch>
              </a:blipFill>
            </p:spPr>
            <p:txBody>
              <a:bodyPr/>
              <a:lstStyle/>
              <a:p>
                <a:r>
                  <a:rPr lang="en-GB">
                    <a:noFill/>
                  </a:rPr>
                  <a:t> </a:t>
                </a:r>
              </a:p>
            </p:txBody>
          </p:sp>
        </mc:Fallback>
      </mc:AlternateContent>
    </p:spTree>
    <p:extLst>
      <p:ext uri="{BB962C8B-B14F-4D97-AF65-F5344CB8AC3E}">
        <p14:creationId xmlns:p14="http://schemas.microsoft.com/office/powerpoint/2010/main" val="33413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5">
                                            <p:graphicEl>
                                              <a:dgm id="{57E16940-652E-4879-AC23-CCB28BF9BE67}"/>
                                            </p:graphicEl>
                                          </p:spTgt>
                                        </p:tgtEl>
                                        <p:attrNameLst>
                                          <p:attrName>style.opacity</p:attrName>
                                        </p:attrNameLst>
                                      </p:cBhvr>
                                      <p:to>
                                        <p:strVal val="0.5"/>
                                      </p:to>
                                    </p:set>
                                    <p:animEffect filter="image" prLst="opacity: 0.5">
                                      <p:cBhvr rctx="IE">
                                        <p:cTn id="7" dur="indefinite"/>
                                        <p:tgtEl>
                                          <p:spTgt spid="5">
                                            <p:graphicEl>
                                              <a:dgm id="{57E16940-652E-4879-AC23-CCB28BF9BE67}"/>
                                            </p:graphicEl>
                                          </p:spTgt>
                                        </p:tgtEl>
                                      </p:cBhvr>
                                    </p:animEffect>
                                  </p:childTnLst>
                                </p:cTn>
                              </p:par>
                              <p:par>
                                <p:cTn id="8" presetID="9" presetClass="emph" presetSubtype="0" grpId="0" nodeType="withEffect">
                                  <p:stCondLst>
                                    <p:cond delay="0"/>
                                  </p:stCondLst>
                                  <p:childTnLst>
                                    <p:set>
                                      <p:cBhvr>
                                        <p:cTn id="9" dur="indefinite"/>
                                        <p:tgtEl>
                                          <p:spTgt spid="5">
                                            <p:graphicEl>
                                              <a:dgm id="{EF2D9504-82B9-4B45-BE4E-A7B2CD03CDA8}"/>
                                            </p:graphicEl>
                                          </p:spTgt>
                                        </p:tgtEl>
                                        <p:attrNameLst>
                                          <p:attrName>style.opacity</p:attrName>
                                        </p:attrNameLst>
                                      </p:cBhvr>
                                      <p:to>
                                        <p:strVal val="0.5"/>
                                      </p:to>
                                    </p:set>
                                    <p:animEffect filter="image" prLst="opacity: 0.5">
                                      <p:cBhvr rctx="IE">
                                        <p:cTn id="10" dur="indefinite"/>
                                        <p:tgtEl>
                                          <p:spTgt spid="5">
                                            <p:graphicEl>
                                              <a:dgm id="{EF2D9504-82B9-4B45-BE4E-A7B2CD03CDA8}"/>
                                            </p:graphicEl>
                                          </p:spTgt>
                                        </p:tgtEl>
                                      </p:cBhvr>
                                    </p:animEffect>
                                  </p:childTnLst>
                                </p:cTn>
                              </p:par>
                              <p:par>
                                <p:cTn id="11" presetID="9" presetClass="emph" presetSubtype="0" grpId="0" nodeType="withEffect">
                                  <p:stCondLst>
                                    <p:cond delay="0"/>
                                  </p:stCondLst>
                                  <p:childTnLst>
                                    <p:set>
                                      <p:cBhvr>
                                        <p:cTn id="12" dur="indefinite"/>
                                        <p:tgtEl>
                                          <p:spTgt spid="5">
                                            <p:graphicEl>
                                              <a:dgm id="{B35CB4DF-DAFF-4ED7-BD72-6B0C98B39D88}"/>
                                            </p:graphicEl>
                                          </p:spTgt>
                                        </p:tgtEl>
                                        <p:attrNameLst>
                                          <p:attrName>style.opacity</p:attrName>
                                        </p:attrNameLst>
                                      </p:cBhvr>
                                      <p:to>
                                        <p:strVal val="0.5"/>
                                      </p:to>
                                    </p:set>
                                    <p:animEffect filter="image" prLst="opacity: 0.5">
                                      <p:cBhvr rctx="IE">
                                        <p:cTn id="13" dur="indefinite"/>
                                        <p:tgtEl>
                                          <p:spTgt spid="5">
                                            <p:graphicEl>
                                              <a:dgm id="{B35CB4DF-DAFF-4ED7-BD72-6B0C98B39D88}"/>
                                            </p:graphicEl>
                                          </p:spTgt>
                                        </p:tgtEl>
                                      </p:cBhvr>
                                    </p:animEffect>
                                  </p:childTnLst>
                                </p:cTn>
                              </p:par>
                              <p:par>
                                <p:cTn id="14" presetID="9" presetClass="emph" presetSubtype="0" nodeType="withEffect">
                                  <p:stCondLst>
                                    <p:cond delay="0"/>
                                  </p:stCondLst>
                                  <p:childTnLst>
                                    <p:set>
                                      <p:cBhvr>
                                        <p:cTn id="15" dur="indefinite"/>
                                        <p:tgtEl>
                                          <p:spTgt spid="16"/>
                                        </p:tgtEl>
                                        <p:attrNameLst>
                                          <p:attrName>style.opacity</p:attrName>
                                        </p:attrNameLst>
                                      </p:cBhvr>
                                      <p:to>
                                        <p:strVal val="0.75"/>
                                      </p:to>
                                    </p:set>
                                    <p:animEffect filter="image" prLst="opacity: 0.75">
                                      <p:cBhvr rctx="IE">
                                        <p:cTn id="16" dur="indefinite"/>
                                        <p:tgtEl>
                                          <p:spTgt spid="16"/>
                                        </p:tgtEl>
                                      </p:cBhvr>
                                    </p:animEffect>
                                  </p:childTnLst>
                                </p:cTn>
                              </p:par>
                              <p:par>
                                <p:cTn id="17" presetID="9" presetClass="emph" presetSubtype="0" nodeType="withEffect">
                                  <p:stCondLst>
                                    <p:cond delay="0"/>
                                  </p:stCondLst>
                                  <p:childTnLst>
                                    <p:set>
                                      <p:cBhvr>
                                        <p:cTn id="18" dur="indefinite"/>
                                        <p:tgtEl>
                                          <p:spTgt spid="9">
                                            <p:txEl>
                                              <p:pRg st="0" end="0"/>
                                            </p:txEl>
                                          </p:spTgt>
                                        </p:tgtEl>
                                        <p:attrNameLst>
                                          <p:attrName>style.opacity</p:attrName>
                                        </p:attrNameLst>
                                      </p:cBhvr>
                                      <p:to>
                                        <p:strVal val="0.5"/>
                                      </p:to>
                                    </p:set>
                                    <p:animEffect filter="image" prLst="opacity: 0.5">
                                      <p:cBhvr rctx="IE">
                                        <p:cTn id="19" dur="indefinite"/>
                                        <p:tgtEl>
                                          <p:spTgt spid="9">
                                            <p:txEl>
                                              <p:pRg st="0" end="0"/>
                                            </p:txEl>
                                          </p:spTgt>
                                        </p:tgtEl>
                                      </p:cBhvr>
                                    </p:animEffect>
                                  </p:childTnLst>
                                </p:cTn>
                              </p:par>
                              <p:par>
                                <p:cTn id="20" presetID="9" presetClass="emph" presetSubtype="0" nodeType="withEffect">
                                  <p:stCondLst>
                                    <p:cond delay="0"/>
                                  </p:stCondLst>
                                  <p:childTnLst>
                                    <p:set>
                                      <p:cBhvr>
                                        <p:cTn id="21" dur="indefinite"/>
                                        <p:tgtEl>
                                          <p:spTgt spid="9">
                                            <p:txEl>
                                              <p:pRg st="2" end="2"/>
                                            </p:txEl>
                                          </p:spTgt>
                                        </p:tgtEl>
                                        <p:attrNameLst>
                                          <p:attrName>style.opacity</p:attrName>
                                        </p:attrNameLst>
                                      </p:cBhvr>
                                      <p:to>
                                        <p:strVal val="0.5"/>
                                      </p:to>
                                    </p:set>
                                    <p:animEffect filter="image" prLst="opacity: 0.5">
                                      <p:cBhvr rctx="IE">
                                        <p:cTn id="22" dur="indefinite"/>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4D295344-A009-7F20-8EFD-E42E19224EB9}"/>
              </a:ext>
            </a:extLst>
          </p:cNvPr>
          <p:cNvSpPr/>
          <p:nvPr/>
        </p:nvSpPr>
        <p:spPr>
          <a:xfrm>
            <a:off x="6921623" y="4772450"/>
            <a:ext cx="4463292" cy="1882334"/>
          </a:xfrm>
          <a:prstGeom prst="roundRect">
            <a:avLst/>
          </a:prstGeom>
          <a:gradFill flip="none" rotWithShape="1">
            <a:gsLst>
              <a:gs pos="100000">
                <a:schemeClr val="accent2">
                  <a:lumMod val="60000"/>
                  <a:lumOff val="40000"/>
                </a:schemeClr>
              </a:gs>
              <a:gs pos="0">
                <a:schemeClr val="accent2">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ttangolo 3">
            <a:extLst>
              <a:ext uri="{FF2B5EF4-FFF2-40B4-BE49-F238E27FC236}">
                <a16:creationId xmlns:a16="http://schemas.microsoft.com/office/drawing/2014/main" id="{F188032E-4CC9-EBC9-EEC0-72C2B568A42B}"/>
              </a:ext>
            </a:extLst>
          </p:cNvPr>
          <p:cNvSpPr/>
          <p:nvPr/>
        </p:nvSpPr>
        <p:spPr>
          <a:xfrm>
            <a:off x="0" y="0"/>
            <a:ext cx="12192000" cy="1828800"/>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Motivation</a:t>
            </a:r>
            <a:r>
              <a:rPr lang="it-IT" sz="3500" b="1" dirty="0">
                <a:solidFill>
                  <a:srgbClr val="822433"/>
                </a:solidFill>
                <a:latin typeface="+mn-lt"/>
              </a:rPr>
              <a:t> of the Study: Future </a:t>
            </a:r>
            <a:r>
              <a:rPr lang="it-IT" sz="3500" b="1" dirty="0" err="1">
                <a:solidFill>
                  <a:srgbClr val="822433"/>
                </a:solidFill>
                <a:latin typeface="+mn-lt"/>
              </a:rPr>
              <a:t>Perspectives</a:t>
            </a:r>
            <a:r>
              <a:rPr lang="it-IT" sz="3500" b="1" dirty="0">
                <a:solidFill>
                  <a:srgbClr val="822433"/>
                </a:solidFill>
                <a:latin typeface="+mn-lt"/>
              </a:rPr>
              <a:t> on RF </a:t>
            </a:r>
            <a:r>
              <a:rPr lang="it-IT" sz="3500" b="1" dirty="0" err="1">
                <a:solidFill>
                  <a:srgbClr val="822433"/>
                </a:solidFill>
                <a:latin typeface="+mn-lt"/>
              </a:rPr>
              <a:t>Cavities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a:xfrm>
            <a:off x="8987387" y="64009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1</a:t>
            </a:r>
            <a:r>
              <a:rPr lang="en-GB" sz="1600" b="1" i="1" dirty="0">
                <a:solidFill>
                  <a:srgbClr val="822433"/>
                </a:solidFill>
                <a:latin typeface="Calibri" panose="020F0502020204030204"/>
              </a:rPr>
              <a:t>6</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A1E16B60-C2E1-A9BA-E0C7-C1B968AB7D6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67"/>
          <a:stretch/>
        </p:blipFill>
        <p:spPr>
          <a:xfrm>
            <a:off x="807085" y="2083336"/>
            <a:ext cx="4991117" cy="3199398"/>
          </a:xfrm>
          <a:prstGeom prst="rect">
            <a:avLst/>
          </a:prstGeom>
        </p:spPr>
      </p:pic>
      <p:sp>
        <p:nvSpPr>
          <p:cNvPr id="5" name="Rettangolo con angoli arrotondati 4">
            <a:extLst>
              <a:ext uri="{FF2B5EF4-FFF2-40B4-BE49-F238E27FC236}">
                <a16:creationId xmlns:a16="http://schemas.microsoft.com/office/drawing/2014/main" id="{886E9077-98C4-68E2-ECC9-FB32E34AD84D}"/>
              </a:ext>
            </a:extLst>
          </p:cNvPr>
          <p:cNvSpPr/>
          <p:nvPr/>
        </p:nvSpPr>
        <p:spPr>
          <a:xfrm>
            <a:off x="1407886" y="1029115"/>
            <a:ext cx="4166362" cy="708399"/>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822433"/>
              </a:buClr>
              <a:buSzPct val="120000"/>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Conventional Accelerating Schemes:</a:t>
            </a:r>
          </a:p>
          <a:p>
            <a:pPr marR="0" lvl="0" algn="ctr" defTabSz="914400" rtl="0" eaLnBrk="1" fontAlgn="auto" latinLnBrk="0" hangingPunct="1">
              <a:lnSpc>
                <a:spcPct val="100000"/>
              </a:lnSpc>
              <a:spcBef>
                <a:spcPts val="0"/>
              </a:spcBef>
              <a:spcAft>
                <a:spcPts val="0"/>
              </a:spcAft>
              <a:buClr>
                <a:srgbClr val="822433"/>
              </a:buClr>
              <a:buSzPct val="120000"/>
              <a:tabLst/>
              <a:defRPr/>
            </a:pPr>
            <a:r>
              <a:rPr lang="en-US" sz="1600" dirty="0">
                <a:solidFill>
                  <a:prstClr val="black"/>
                </a:solidFill>
                <a:effectLst>
                  <a:outerShdw blurRad="38100" dist="38100" dir="2700000" algn="tl">
                    <a:srgbClr val="000000">
                      <a:alpha val="43137"/>
                    </a:srgbClr>
                  </a:outerShdw>
                </a:effectLst>
                <a:latin typeface="Calibri" panose="020F0502020204030204"/>
              </a:rPr>
              <a:t>RF Cavities</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ndParaRPr>
          </a:p>
        </p:txBody>
      </p:sp>
      <p:sp>
        <p:nvSpPr>
          <p:cNvPr id="13" name="Freccia a destra 12">
            <a:extLst>
              <a:ext uri="{FF2B5EF4-FFF2-40B4-BE49-F238E27FC236}">
                <a16:creationId xmlns:a16="http://schemas.microsoft.com/office/drawing/2014/main" id="{9064BADD-34F8-99E7-0889-3EC9E98759B4}"/>
              </a:ext>
            </a:extLst>
          </p:cNvPr>
          <p:cNvSpPr/>
          <p:nvPr/>
        </p:nvSpPr>
        <p:spPr>
          <a:xfrm rot="258072">
            <a:off x="5828937" y="1383119"/>
            <a:ext cx="825580" cy="354199"/>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5" name="Ovale 14">
                <a:extLst>
                  <a:ext uri="{FF2B5EF4-FFF2-40B4-BE49-F238E27FC236}">
                    <a16:creationId xmlns:a16="http://schemas.microsoft.com/office/drawing/2014/main" id="{B225EB6F-7EDD-F092-FBC3-6637F0FB51C2}"/>
                  </a:ext>
                </a:extLst>
              </p:cNvPr>
              <p:cNvSpPr/>
              <p:nvPr/>
            </p:nvSpPr>
            <p:spPr>
              <a:xfrm>
                <a:off x="6795886" y="945790"/>
                <a:ext cx="5396113" cy="1530234"/>
              </a:xfrm>
              <a:prstGeom prst="ellipse">
                <a:avLst/>
              </a:prstGeom>
              <a:gradFill flip="none" rotWithShape="1">
                <a:gsLst>
                  <a:gs pos="100000">
                    <a:schemeClr val="accent6">
                      <a:lumMod val="60000"/>
                      <a:lumOff val="40000"/>
                    </a:schemeClr>
                  </a:gs>
                  <a:gs pos="0">
                    <a:schemeClr val="accent6">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effectLst>
                      <a:outerShdw blurRad="38100" dist="38100" dir="2700000" algn="tl">
                        <a:srgbClr val="000000">
                          <a:alpha val="43137"/>
                        </a:srgbClr>
                      </a:outerShdw>
                    </a:effectLst>
                  </a:rPr>
                  <a:t>Technological Improvements required for:</a:t>
                </a:r>
              </a:p>
              <a:p>
                <a:pPr marL="285750" indent="-285750" algn="ctr">
                  <a:buClr>
                    <a:srgbClr val="822433"/>
                  </a:buClr>
                  <a:buFont typeface="Wingdings" panose="05000000000000000000" pitchFamily="2" charset="2"/>
                  <a:buChar char="Ø"/>
                </a:pPr>
                <a:r>
                  <a:rPr lang="en-GB" sz="1600" dirty="0">
                    <a:solidFill>
                      <a:schemeClr val="tx1"/>
                    </a:solidFill>
                  </a:rPr>
                  <a:t>Higher Accelerating Gradients</a:t>
                </a:r>
              </a:p>
              <a:p>
                <a:pPr algn="ctr">
                  <a:buClr>
                    <a:srgbClr val="822433"/>
                  </a:buClr>
                </a:pPr>
                <a:r>
                  <a:rPr lang="en-GB" sz="1600" dirty="0">
                    <a:solidFill>
                      <a:schemeClr val="tx1"/>
                    </a:solidFill>
                  </a:rPr>
                  <a:t> (</a:t>
                </a:r>
                <a14:m>
                  <m:oMath xmlns:m="http://schemas.openxmlformats.org/officeDocument/2006/math">
                    <m:r>
                      <a:rPr lang="en-GB" sz="1600" i="1" smtClean="0">
                        <a:solidFill>
                          <a:schemeClr val="tx1"/>
                        </a:solidFill>
                        <a:latin typeface="Cambria Math" panose="02040503050406030204" pitchFamily="18" charset="0"/>
                        <a:ea typeface="Cambria Math" panose="02040503050406030204" pitchFamily="18" charset="0"/>
                      </a:rPr>
                      <m:t>≥</m:t>
                    </m:r>
                    <m:r>
                      <a:rPr lang="it-IT" sz="1600" b="0" i="1" smtClean="0">
                        <a:solidFill>
                          <a:schemeClr val="tx1"/>
                        </a:solidFill>
                        <a:latin typeface="Cambria Math" panose="02040503050406030204" pitchFamily="18" charset="0"/>
                        <a:ea typeface="Cambria Math" panose="02040503050406030204" pitchFamily="18" charset="0"/>
                      </a:rPr>
                      <m:t>200 </m:t>
                    </m:r>
                    <m:r>
                      <a:rPr lang="it-IT" sz="1600" b="0" i="1" smtClean="0">
                        <a:solidFill>
                          <a:schemeClr val="tx1"/>
                        </a:solidFill>
                        <a:latin typeface="Cambria Math" panose="02040503050406030204" pitchFamily="18" charset="0"/>
                        <a:ea typeface="Cambria Math" panose="02040503050406030204" pitchFamily="18" charset="0"/>
                      </a:rPr>
                      <m:t>𝑀𝑉</m:t>
                    </m:r>
                    <m:r>
                      <a:rPr lang="it-IT" sz="1600" b="0" i="1" smtClean="0">
                        <a:solidFill>
                          <a:schemeClr val="tx1"/>
                        </a:solidFill>
                        <a:latin typeface="Cambria Math" panose="02040503050406030204" pitchFamily="18" charset="0"/>
                        <a:ea typeface="Cambria Math" panose="02040503050406030204" pitchFamily="18" charset="0"/>
                      </a:rPr>
                      <m:t>/</m:t>
                    </m:r>
                    <m:r>
                      <a:rPr lang="it-IT" sz="1600" b="0" i="1" smtClean="0">
                        <a:solidFill>
                          <a:schemeClr val="tx1"/>
                        </a:solidFill>
                        <a:latin typeface="Cambria Math" panose="02040503050406030204" pitchFamily="18" charset="0"/>
                        <a:ea typeface="Cambria Math" panose="02040503050406030204" pitchFamily="18" charset="0"/>
                      </a:rPr>
                      <m:t>𝑚</m:t>
                    </m:r>
                  </m:oMath>
                </a14:m>
                <a:r>
                  <a:rPr lang="en-GB" sz="1600" dirty="0">
                    <a:solidFill>
                      <a:schemeClr val="tx1"/>
                    </a:solidFill>
                  </a:rPr>
                  <a:t>)</a:t>
                </a:r>
              </a:p>
              <a:p>
                <a:pPr marL="285750" indent="-285750" algn="ctr">
                  <a:buClr>
                    <a:srgbClr val="822433"/>
                  </a:buClr>
                  <a:buFont typeface="Wingdings" panose="05000000000000000000" pitchFamily="2" charset="2"/>
                  <a:buChar char="Ø"/>
                </a:pPr>
                <a:r>
                  <a:rPr lang="en-GB" sz="1600" dirty="0">
                    <a:solidFill>
                      <a:schemeClr val="tx1"/>
                    </a:solidFill>
                  </a:rPr>
                  <a:t>Reduced Costs (compact accelerator)</a:t>
                </a:r>
              </a:p>
            </p:txBody>
          </p:sp>
        </mc:Choice>
        <mc:Fallback xmlns="">
          <p:sp>
            <p:nvSpPr>
              <p:cNvPr id="15" name="Ovale 14">
                <a:extLst>
                  <a:ext uri="{FF2B5EF4-FFF2-40B4-BE49-F238E27FC236}">
                    <a16:creationId xmlns:a16="http://schemas.microsoft.com/office/drawing/2014/main" id="{B225EB6F-7EDD-F092-FBC3-6637F0FB51C2}"/>
                  </a:ext>
                </a:extLst>
              </p:cNvPr>
              <p:cNvSpPr>
                <a:spLocks noRot="1" noChangeAspect="1" noMove="1" noResize="1" noEditPoints="1" noAdjustHandles="1" noChangeArrowheads="1" noChangeShapeType="1" noTextEdit="1"/>
              </p:cNvSpPr>
              <p:nvPr/>
            </p:nvSpPr>
            <p:spPr>
              <a:xfrm>
                <a:off x="6795886" y="945790"/>
                <a:ext cx="5396113" cy="1530234"/>
              </a:xfrm>
              <a:prstGeom prst="ellipse">
                <a:avLst/>
              </a:prstGeom>
              <a:blipFill>
                <a:blip r:embed="rId4"/>
                <a:stretch>
                  <a:fillRect/>
                </a:stretch>
              </a:blipFill>
              <a:ln>
                <a:noFill/>
              </a:ln>
            </p:spPr>
            <p:txBody>
              <a:bodyPr/>
              <a:lstStyle/>
              <a:p>
                <a:r>
                  <a:rPr lang="en-GB">
                    <a:noFill/>
                  </a:rPr>
                  <a:t> </a:t>
                </a:r>
              </a:p>
            </p:txBody>
          </p:sp>
        </mc:Fallback>
      </mc:AlternateContent>
      <p:sp>
        <p:nvSpPr>
          <p:cNvPr id="19" name="Segnaposto contenuto 2">
            <a:extLst>
              <a:ext uri="{FF2B5EF4-FFF2-40B4-BE49-F238E27FC236}">
                <a16:creationId xmlns:a16="http://schemas.microsoft.com/office/drawing/2014/main" id="{5BABAF01-8AA3-A3B2-B741-FD1E53226A1C}"/>
              </a:ext>
            </a:extLst>
          </p:cNvPr>
          <p:cNvSpPr txBox="1">
            <a:spLocks/>
          </p:cNvSpPr>
          <p:nvPr/>
        </p:nvSpPr>
        <p:spPr>
          <a:xfrm>
            <a:off x="6241727" y="2806562"/>
            <a:ext cx="5683191" cy="2449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en-US" sz="1800" b="1" dirty="0">
                <a:solidFill>
                  <a:prstClr val="black"/>
                </a:solidFill>
                <a:latin typeface="Calibri" panose="020F0502020204030204"/>
              </a:rPr>
              <a:t>Existing Limitations:</a:t>
            </a: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Dielectric</a:t>
            </a:r>
            <a:r>
              <a:rPr kumimoji="0" lang="en-US" sz="1800" i="0" u="none" strike="noStrike" kern="1200" cap="none" spc="0" normalizeH="0" noProof="0" dirty="0">
                <a:ln>
                  <a:noFill/>
                </a:ln>
                <a:solidFill>
                  <a:prstClr val="black"/>
                </a:solidFill>
                <a:effectLst/>
                <a:uLnTx/>
                <a:uFillTx/>
                <a:latin typeface="Calibri" panose="020F0502020204030204"/>
                <a:ea typeface="+mn-ea"/>
                <a:cs typeface="+mn-cs"/>
              </a:rPr>
              <a:t> Breakdowns</a:t>
            </a: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US" sz="1800" baseline="0" dirty="0">
                <a:solidFill>
                  <a:prstClr val="black"/>
                </a:solidFill>
                <a:latin typeface="Calibri" panose="020F0502020204030204"/>
              </a:rPr>
              <a:t>RF</a:t>
            </a:r>
            <a:r>
              <a:rPr lang="en-US" sz="1800" dirty="0">
                <a:solidFill>
                  <a:prstClr val="black"/>
                </a:solidFill>
                <a:latin typeface="Calibri" panose="020F0502020204030204"/>
              </a:rPr>
              <a:t> Pulse Heating</a:t>
            </a:r>
          </a:p>
          <a:p>
            <a:pPr marL="550863" indent="-285750">
              <a:buClr>
                <a:srgbClr val="822433"/>
              </a:buClr>
              <a:buSzPct val="120000"/>
              <a:buFont typeface="Wingdings" panose="05000000000000000000" pitchFamily="2" charset="2"/>
              <a:buChar char="Ø"/>
              <a:defRPr/>
            </a:pPr>
            <a:r>
              <a:rPr lang="en-US" sz="1800" dirty="0">
                <a:solidFill>
                  <a:prstClr val="black"/>
                </a:solidFill>
              </a:rPr>
              <a:t>Field Emission and Dark Currents</a:t>
            </a:r>
            <a:endParaRPr lang="en-US" sz="1800" dirty="0">
              <a:solidFill>
                <a:prstClr val="black"/>
              </a:solidFill>
              <a:latin typeface="Calibri" panose="020F0502020204030204"/>
            </a:endParaRPr>
          </a:p>
          <a:p>
            <a:pPr marL="550863" indent="-285750">
              <a:buClr>
                <a:srgbClr val="822433"/>
              </a:buClr>
              <a:buSzPct val="120000"/>
              <a:buFont typeface="Wingdings" panose="05000000000000000000" pitchFamily="2" charset="2"/>
              <a:buChar char="Ø"/>
              <a:defRPr/>
            </a:pPr>
            <a:r>
              <a:rPr lang="en-US" sz="1800" dirty="0">
                <a:solidFill>
                  <a:prstClr val="black"/>
                </a:solidFill>
              </a:rPr>
              <a:t>Mechanical and Thermal Stress</a:t>
            </a:r>
            <a:endParaRPr lang="en-US" sz="1800" dirty="0">
              <a:solidFill>
                <a:prstClr val="black"/>
              </a:solidFill>
              <a:latin typeface="Calibri" panose="020F0502020204030204"/>
            </a:endParaRPr>
          </a:p>
        </p:txBody>
      </p:sp>
      <p:pic>
        <p:nvPicPr>
          <p:cNvPr id="21" name="Immagine 20">
            <a:extLst>
              <a:ext uri="{FF2B5EF4-FFF2-40B4-BE49-F238E27FC236}">
                <a16:creationId xmlns:a16="http://schemas.microsoft.com/office/drawing/2014/main" id="{144049FF-ED98-DB14-6A22-3477449DF3FC}"/>
              </a:ext>
            </a:extLst>
          </p:cNvPr>
          <p:cNvPicPr>
            <a:picLocks noChangeAspect="1"/>
          </p:cNvPicPr>
          <p:nvPr/>
        </p:nvPicPr>
        <p:blipFill>
          <a:blip r:embed="rId5"/>
          <a:stretch>
            <a:fillRect/>
          </a:stretch>
        </p:blipFill>
        <p:spPr>
          <a:xfrm>
            <a:off x="10358987" y="2806562"/>
            <a:ext cx="1676400" cy="1762125"/>
          </a:xfrm>
          <a:prstGeom prst="rect">
            <a:avLst/>
          </a:prstGeom>
        </p:spPr>
      </p:pic>
      <p:sp>
        <p:nvSpPr>
          <p:cNvPr id="25" name="CasellaDiTesto 24">
            <a:extLst>
              <a:ext uri="{FF2B5EF4-FFF2-40B4-BE49-F238E27FC236}">
                <a16:creationId xmlns:a16="http://schemas.microsoft.com/office/drawing/2014/main" id="{4DE44D0C-B0C2-935A-B964-6EE228D276D6}"/>
              </a:ext>
            </a:extLst>
          </p:cNvPr>
          <p:cNvSpPr txBox="1"/>
          <p:nvPr/>
        </p:nvSpPr>
        <p:spPr>
          <a:xfrm>
            <a:off x="7193584" y="4964915"/>
            <a:ext cx="3919370" cy="1569660"/>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rPr>
              <a:t>Natural Continuation of previous INFN Projects (Gruppo V):</a:t>
            </a:r>
          </a:p>
          <a:p>
            <a:pPr marL="285750" indent="-285750" algn="ctr">
              <a:buClr>
                <a:srgbClr val="822433"/>
              </a:buClr>
              <a:buFont typeface="Wingdings" panose="05000000000000000000" pitchFamily="2" charset="2"/>
              <a:buChar char="Ø"/>
            </a:pPr>
            <a:r>
              <a:rPr lang="en-GB" sz="1600" dirty="0"/>
              <a:t>DEMETRA (LNF, SLAC, KEK, UCLA)</a:t>
            </a:r>
          </a:p>
          <a:p>
            <a:pPr marL="285750" indent="-285750" algn="ctr">
              <a:buClr>
                <a:srgbClr val="822433"/>
              </a:buClr>
              <a:buFont typeface="Wingdings" panose="05000000000000000000" pitchFamily="2" charset="2"/>
              <a:buChar char="Ø"/>
            </a:pPr>
            <a:r>
              <a:rPr lang="en-GB" sz="1600" dirty="0"/>
              <a:t>TERA (LNF, Sapienza, Federico II, Torino)</a:t>
            </a:r>
          </a:p>
          <a:p>
            <a:pPr marL="285750" indent="-285750" algn="ctr">
              <a:buClr>
                <a:srgbClr val="822433"/>
              </a:buClr>
              <a:buFont typeface="Wingdings" panose="05000000000000000000" pitchFamily="2" charset="2"/>
              <a:buChar char="Ø"/>
            </a:pPr>
            <a:r>
              <a:rPr lang="en-GB" sz="1600" dirty="0"/>
              <a:t>NUCLEAAR (LNF, Sapienza, Tor </a:t>
            </a:r>
            <a:r>
              <a:rPr lang="en-GB" sz="1600" dirty="0" err="1"/>
              <a:t>Vergata</a:t>
            </a:r>
            <a:r>
              <a:rPr lang="en-GB" sz="1600" dirty="0"/>
              <a:t>)</a:t>
            </a:r>
          </a:p>
          <a:p>
            <a:pPr marL="285750" indent="-285750" algn="ctr">
              <a:buClr>
                <a:srgbClr val="822433"/>
              </a:buClr>
              <a:buFont typeface="Wingdings" panose="05000000000000000000" pitchFamily="2" charset="2"/>
              <a:buChar char="Ø"/>
            </a:pPr>
            <a:r>
              <a:rPr lang="en-GB" sz="1600" dirty="0"/>
              <a:t>IMPACT (LNF, Sapienza)</a:t>
            </a:r>
          </a:p>
        </p:txBody>
      </p:sp>
      <p:sp>
        <p:nvSpPr>
          <p:cNvPr id="27" name="Rettangolo con angoli arrotondati 26">
            <a:extLst>
              <a:ext uri="{FF2B5EF4-FFF2-40B4-BE49-F238E27FC236}">
                <a16:creationId xmlns:a16="http://schemas.microsoft.com/office/drawing/2014/main" id="{EEE2FCC9-514D-E156-812A-3C693491E5D5}"/>
              </a:ext>
            </a:extLst>
          </p:cNvPr>
          <p:cNvSpPr/>
          <p:nvPr/>
        </p:nvSpPr>
        <p:spPr>
          <a:xfrm>
            <a:off x="2449915" y="5568513"/>
            <a:ext cx="3646085" cy="924362"/>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effectLst>
                  <a:outerShdw blurRad="38100" dist="38100" dir="2700000" algn="tl">
                    <a:srgbClr val="000000">
                      <a:alpha val="43137"/>
                    </a:srgbClr>
                  </a:outerShdw>
                </a:effectLst>
              </a:rPr>
              <a:t>Solutions?</a:t>
            </a:r>
          </a:p>
          <a:p>
            <a:pPr marL="285750" indent="-285750" algn="ctr">
              <a:buClr>
                <a:srgbClr val="822433"/>
              </a:buClr>
              <a:buSzPct val="120000"/>
              <a:buFont typeface="Calibri" panose="020F0502020204030204" pitchFamily="34" charset="0"/>
              <a:buChar char="‼"/>
            </a:pPr>
            <a:r>
              <a:rPr lang="en-GB" sz="1600" dirty="0">
                <a:solidFill>
                  <a:schemeClr val="tx1"/>
                </a:solidFill>
              </a:rPr>
              <a:t>Find innovative materials to overcome the proposed limitations  </a:t>
            </a:r>
          </a:p>
        </p:txBody>
      </p:sp>
      <p:sp>
        <p:nvSpPr>
          <p:cNvPr id="28" name="Freccia a destra 27">
            <a:extLst>
              <a:ext uri="{FF2B5EF4-FFF2-40B4-BE49-F238E27FC236}">
                <a16:creationId xmlns:a16="http://schemas.microsoft.com/office/drawing/2014/main" id="{5622BAC5-DB81-66BC-1CEA-6F4492E0616B}"/>
              </a:ext>
            </a:extLst>
          </p:cNvPr>
          <p:cNvSpPr/>
          <p:nvPr/>
        </p:nvSpPr>
        <p:spPr>
          <a:xfrm rot="20488038">
            <a:off x="6278630" y="5735110"/>
            <a:ext cx="570049" cy="354199"/>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467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Effect transition="in" filter="fade">
                                      <p:cBhvr>
                                        <p:cTn id="7" dur="500"/>
                                        <p:tgtEl>
                                          <p:spTgt spid="19">
                                            <p:txEl>
                                              <p:pRg st="2" end="2"/>
                                            </p:txEl>
                                          </p:spTgt>
                                        </p:tgtEl>
                                      </p:cBhvr>
                                    </p:animEffect>
                                    <p:anim calcmode="lin" valueType="num">
                                      <p:cBhvr>
                                        <p:cTn id="8"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xEl>
                                              <p:pRg st="3" end="3"/>
                                            </p:txEl>
                                          </p:spTgt>
                                        </p:tgtEl>
                                        <p:attrNameLst>
                                          <p:attrName>style.visibility</p:attrName>
                                        </p:attrNameLst>
                                      </p:cBhvr>
                                      <p:to>
                                        <p:strVal val="visible"/>
                                      </p:to>
                                    </p:set>
                                    <p:animEffect transition="in" filter="fade">
                                      <p:cBhvr>
                                        <p:cTn id="12" dur="500"/>
                                        <p:tgtEl>
                                          <p:spTgt spid="19">
                                            <p:txEl>
                                              <p:pRg st="3" end="3"/>
                                            </p:txEl>
                                          </p:spTgt>
                                        </p:tgtEl>
                                      </p:cBhvr>
                                    </p:animEffect>
                                    <p:anim calcmode="lin" valueType="num">
                                      <p:cBhvr>
                                        <p:cTn id="13"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animEffect transition="in" filter="fade">
                                      <p:cBhvr>
                                        <p:cTn id="19" dur="500"/>
                                        <p:tgtEl>
                                          <p:spTgt spid="19">
                                            <p:txEl>
                                              <p:pRg st="4" end="4"/>
                                            </p:txEl>
                                          </p:spTgt>
                                        </p:tgtEl>
                                      </p:cBhvr>
                                    </p:animEffect>
                                    <p:anim calcmode="lin" valueType="num">
                                      <p:cBhvr>
                                        <p:cTn id="20"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19">
                                            <p:txEl>
                                              <p:pRg st="4" end="4"/>
                                            </p:txEl>
                                          </p:spTgt>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7075B46-3C52-12C6-C6A8-B110B8C441E4}"/>
              </a:ext>
            </a:extLst>
          </p:cNvPr>
          <p:cNvPicPr>
            <a:picLocks noChangeAspect="1"/>
          </p:cNvPicPr>
          <p:nvPr/>
        </p:nvPicPr>
        <p:blipFill>
          <a:blip r:embed="rId2"/>
          <a:stretch>
            <a:fillRect/>
          </a:stretch>
        </p:blipFill>
        <p:spPr>
          <a:xfrm>
            <a:off x="6737049" y="3695873"/>
            <a:ext cx="5175486" cy="2821418"/>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0"/>
            <a:ext cx="12192000" cy="1828800"/>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1° Case Study: </a:t>
            </a:r>
            <a:r>
              <a:rPr lang="it-IT" sz="3500" b="1" dirty="0" err="1">
                <a:solidFill>
                  <a:srgbClr val="822433"/>
                </a:solidFill>
                <a:latin typeface="+mn-lt"/>
              </a:rPr>
              <a:t>Diluted</a:t>
            </a:r>
            <a:r>
              <a:rPr lang="it-IT" sz="3500" b="1" dirty="0">
                <a:solidFill>
                  <a:srgbClr val="822433"/>
                </a:solidFill>
                <a:latin typeface="+mn-lt"/>
              </a:rPr>
              <a:t> </a:t>
            </a:r>
            <a:r>
              <a:rPr lang="it-IT" sz="3500" b="1" dirty="0" err="1">
                <a:solidFill>
                  <a:srgbClr val="822433"/>
                </a:solidFill>
                <a:latin typeface="+mn-lt"/>
              </a:rPr>
              <a:t>CuAg</a:t>
            </a:r>
            <a:r>
              <a:rPr lang="it-IT" sz="3500" b="1" dirty="0">
                <a:solidFill>
                  <a:srgbClr val="822433"/>
                </a:solidFill>
                <a:latin typeface="+mn-lt"/>
              </a:rPr>
              <a:t> </a:t>
            </a:r>
            <a:r>
              <a:rPr lang="it-IT" sz="3500" b="1" dirty="0" err="1">
                <a:solidFill>
                  <a:srgbClr val="822433"/>
                </a:solidFill>
                <a:latin typeface="+mn-lt"/>
              </a:rPr>
              <a:t>Alloys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17</a:t>
            </a:r>
          </a:p>
        </p:txBody>
      </p:sp>
      <p:pic>
        <p:nvPicPr>
          <p:cNvPr id="3" name="Immagine 2">
            <a:extLst>
              <a:ext uri="{FF2B5EF4-FFF2-40B4-BE49-F238E27FC236}">
                <a16:creationId xmlns:a16="http://schemas.microsoft.com/office/drawing/2014/main" id="{03987962-B3A6-32F9-69A9-651C03A41250}"/>
              </a:ext>
            </a:extLst>
          </p:cNvPr>
          <p:cNvPicPr>
            <a:picLocks noChangeAspect="1"/>
          </p:cNvPicPr>
          <p:nvPr/>
        </p:nvPicPr>
        <p:blipFill>
          <a:blip r:embed="rId4"/>
          <a:stretch>
            <a:fillRect/>
          </a:stretch>
        </p:blipFill>
        <p:spPr>
          <a:xfrm>
            <a:off x="696684" y="4429147"/>
            <a:ext cx="5695950" cy="1514453"/>
          </a:xfrm>
          <a:prstGeom prst="rect">
            <a:avLst/>
          </a:prstGeom>
        </p:spPr>
      </p:pic>
      <p:pic>
        <p:nvPicPr>
          <p:cNvPr id="6" name="Immagine 5">
            <a:extLst>
              <a:ext uri="{FF2B5EF4-FFF2-40B4-BE49-F238E27FC236}">
                <a16:creationId xmlns:a16="http://schemas.microsoft.com/office/drawing/2014/main" id="{9D721412-C4AC-CB25-0738-AB555224FBA2}"/>
              </a:ext>
            </a:extLst>
          </p:cNvPr>
          <p:cNvPicPr>
            <a:picLocks noChangeAspect="1"/>
          </p:cNvPicPr>
          <p:nvPr/>
        </p:nvPicPr>
        <p:blipFill>
          <a:blip r:embed="rId5"/>
          <a:stretch>
            <a:fillRect/>
          </a:stretch>
        </p:blipFill>
        <p:spPr>
          <a:xfrm>
            <a:off x="1032855" y="1152183"/>
            <a:ext cx="3119598" cy="2828436"/>
          </a:xfrm>
          <a:prstGeom prst="rect">
            <a:avLst/>
          </a:prstGeom>
        </p:spPr>
      </p:pic>
      <p:sp>
        <p:nvSpPr>
          <p:cNvPr id="15" name="Rettangolo con angoli arrotondati 14">
            <a:extLst>
              <a:ext uri="{FF2B5EF4-FFF2-40B4-BE49-F238E27FC236}">
                <a16:creationId xmlns:a16="http://schemas.microsoft.com/office/drawing/2014/main" id="{B3ED6A19-B064-E4B9-A2E8-340E7E0BEC9C}"/>
              </a:ext>
            </a:extLst>
          </p:cNvPr>
          <p:cNvSpPr/>
          <p:nvPr/>
        </p:nvSpPr>
        <p:spPr>
          <a:xfrm>
            <a:off x="5911801" y="908128"/>
            <a:ext cx="4255495" cy="1001701"/>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822433"/>
              </a:buClr>
              <a:buSzPct val="120000"/>
              <a:tabLst/>
              <a:defRPr/>
            </a:pPr>
            <a:r>
              <a:rPr kumimoji="0" lang="it-IT" sz="1600" b="0" i="0" u="none" strike="noStrike" kern="1200" cap="none" spc="0" normalizeH="0" baseline="0" noProof="0" dirty="0" err="1">
                <a:ln>
                  <a:noFill/>
                </a:ln>
                <a:solidFill>
                  <a:prstClr val="black"/>
                </a:solidFill>
                <a:uLnTx/>
                <a:uFillTx/>
                <a:latin typeface="Calibri" panose="020F0502020204030204"/>
                <a:ea typeface="+mn-ea"/>
                <a:cs typeface="+mn-cs"/>
              </a:rPr>
              <a:t>CuAg</a:t>
            </a:r>
            <a:r>
              <a:rPr kumimoji="0" lang="it-IT" sz="1600" b="0" i="0" u="none" strike="noStrike" kern="1200" cap="none" spc="0" normalizeH="0" baseline="0" noProof="0" dirty="0">
                <a:ln>
                  <a:noFill/>
                </a:ln>
                <a:solidFill>
                  <a:prstClr val="black"/>
                </a:solidFill>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uLnTx/>
                <a:uFillTx/>
                <a:latin typeface="Calibri" panose="020F0502020204030204"/>
                <a:ea typeface="+mn-ea"/>
                <a:cs typeface="+mn-cs"/>
              </a:rPr>
              <a:t>alloys</a:t>
            </a:r>
            <a:r>
              <a:rPr kumimoji="0" lang="it-IT" sz="1600" b="0" i="0" u="none" strike="noStrike" kern="1200" cap="none" spc="0" normalizeH="0" baseline="0" noProof="0" dirty="0">
                <a:ln>
                  <a:noFill/>
                </a:ln>
                <a:solidFill>
                  <a:prstClr val="black"/>
                </a:solidFill>
                <a:uLnTx/>
                <a:uFillTx/>
                <a:latin typeface="Calibri" panose="020F0502020204030204"/>
                <a:ea typeface="+mn-ea"/>
                <a:cs typeface="+mn-cs"/>
              </a:rPr>
              <a:t> with </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low Ag </a:t>
            </a:r>
            <a:r>
              <a:rPr kumimoji="0" lang="it-IT"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concentrations</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it-IT" sz="1600" b="0" i="0" u="none" strike="noStrike" kern="1200" cap="none" spc="0" normalizeH="0" baseline="0" noProof="0" dirty="0">
                <a:ln>
                  <a:noFill/>
                </a:ln>
                <a:solidFill>
                  <a:prstClr val="black"/>
                </a:solidFill>
                <a:uLnTx/>
                <a:uFillTx/>
                <a:latin typeface="Calibri" panose="020F0502020204030204"/>
                <a:ea typeface="+mn-ea"/>
                <a:cs typeface="+mn-cs"/>
              </a:rPr>
              <a:t>(0.028% wt Ag to 0.1% wt Ag)</a:t>
            </a:r>
            <a:endParaRPr kumimoji="0" lang="en-US" sz="1600" b="0" i="0" u="none" strike="noStrike" kern="1200" cap="none" spc="0" normalizeH="0" baseline="0" noProof="0" dirty="0">
              <a:ln>
                <a:noFill/>
              </a:ln>
              <a:solidFill>
                <a:prstClr val="black"/>
              </a:solidFill>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0DB22D81-6D56-AA3F-2E2B-57B01AE1B70F}"/>
              </a:ext>
            </a:extLst>
          </p:cNvPr>
          <p:cNvSpPr/>
          <p:nvPr/>
        </p:nvSpPr>
        <p:spPr>
          <a:xfrm>
            <a:off x="4164905" y="2282061"/>
            <a:ext cx="2427317" cy="1301279"/>
          </a:xfrm>
          <a:prstGeom prst="ellipse">
            <a:avLst/>
          </a:prstGeom>
          <a:gradFill flip="none" rotWithShape="1">
            <a:gsLst>
              <a:gs pos="100000">
                <a:schemeClr val="accent6">
                  <a:lumMod val="60000"/>
                  <a:lumOff val="40000"/>
                </a:schemeClr>
              </a:gs>
              <a:gs pos="0">
                <a:schemeClr val="accent6">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Complete </a:t>
            </a:r>
            <a:r>
              <a:rPr lang="en-GB" sz="1600" dirty="0">
                <a:solidFill>
                  <a:schemeClr val="tx1"/>
                </a:solidFill>
                <a:effectLst>
                  <a:outerShdw blurRad="38100" dist="38100" dir="2700000" algn="tl">
                    <a:srgbClr val="000000">
                      <a:alpha val="43137"/>
                    </a:srgbClr>
                  </a:outerShdw>
                </a:effectLst>
              </a:rPr>
              <a:t>solid solubility</a:t>
            </a:r>
            <a:r>
              <a:rPr lang="en-GB" sz="1600" dirty="0">
                <a:solidFill>
                  <a:schemeClr val="tx1"/>
                </a:solidFill>
              </a:rPr>
              <a:t> (uniform samples – no microstructures)</a:t>
            </a:r>
          </a:p>
        </p:txBody>
      </p:sp>
      <p:sp>
        <p:nvSpPr>
          <p:cNvPr id="17" name="Ovale 16">
            <a:extLst>
              <a:ext uri="{FF2B5EF4-FFF2-40B4-BE49-F238E27FC236}">
                <a16:creationId xmlns:a16="http://schemas.microsoft.com/office/drawing/2014/main" id="{907C799F-934F-1F7D-D01F-7FF2D3C21C3A}"/>
              </a:ext>
            </a:extLst>
          </p:cNvPr>
          <p:cNvSpPr/>
          <p:nvPr/>
        </p:nvSpPr>
        <p:spPr>
          <a:xfrm>
            <a:off x="9516220" y="2345801"/>
            <a:ext cx="2637490" cy="1184379"/>
          </a:xfrm>
          <a:prstGeom prst="ellipse">
            <a:avLst/>
          </a:prstGeom>
          <a:gradFill flip="none" rotWithShape="1">
            <a:gsLst>
              <a:gs pos="100000">
                <a:schemeClr val="accent2">
                  <a:lumMod val="60000"/>
                  <a:lumOff val="40000"/>
                </a:schemeClr>
              </a:gs>
              <a:gs pos="0">
                <a:schemeClr val="accent2">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Increased mechanical strength</a:t>
            </a:r>
          </a:p>
          <a:p>
            <a:pPr algn="ctr"/>
            <a:r>
              <a:rPr lang="en-GB" sz="1600" dirty="0">
                <a:solidFill>
                  <a:schemeClr val="tx1"/>
                </a:solidFill>
              </a:rPr>
              <a:t>(</a:t>
            </a:r>
            <a:r>
              <a:rPr lang="en-GB" sz="1600" dirty="0">
                <a:solidFill>
                  <a:schemeClr val="tx1"/>
                </a:solidFill>
                <a:effectLst>
                  <a:outerShdw blurRad="38100" dist="38100" dir="2700000" algn="tl">
                    <a:srgbClr val="000000">
                      <a:alpha val="43137"/>
                    </a:srgbClr>
                  </a:outerShdw>
                </a:effectLst>
              </a:rPr>
              <a:t>solution hardening</a:t>
            </a:r>
            <a:r>
              <a:rPr lang="en-GB" sz="1600" dirty="0">
                <a:solidFill>
                  <a:schemeClr val="tx1"/>
                </a:solidFill>
              </a:rPr>
              <a:t>)</a:t>
            </a:r>
          </a:p>
        </p:txBody>
      </p:sp>
      <p:sp>
        <p:nvSpPr>
          <p:cNvPr id="18" name="Ovale 17">
            <a:extLst>
              <a:ext uri="{FF2B5EF4-FFF2-40B4-BE49-F238E27FC236}">
                <a16:creationId xmlns:a16="http://schemas.microsoft.com/office/drawing/2014/main" id="{195BE901-45FB-4DD8-AB88-1E3234996FDA}"/>
              </a:ext>
            </a:extLst>
          </p:cNvPr>
          <p:cNvSpPr/>
          <p:nvPr/>
        </p:nvSpPr>
        <p:spPr>
          <a:xfrm>
            <a:off x="6906459" y="2423719"/>
            <a:ext cx="2529052" cy="1344009"/>
          </a:xfrm>
          <a:prstGeom prst="ellipse">
            <a:avLst/>
          </a:prstGeom>
          <a:gradFill flip="none" rotWithShape="1">
            <a:gsLst>
              <a:gs pos="100000">
                <a:schemeClr val="accent1">
                  <a:lumMod val="60000"/>
                  <a:lumOff val="40000"/>
                </a:schemeClr>
              </a:gs>
              <a:gs pos="0">
                <a:schemeClr val="accent1">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High electrical and thermal conductivities (</a:t>
            </a:r>
            <a:r>
              <a:rPr lang="en-GB" sz="1600" dirty="0">
                <a:solidFill>
                  <a:schemeClr val="tx1"/>
                </a:solidFill>
                <a:effectLst>
                  <a:outerShdw blurRad="38100" dist="38100" dir="2700000" algn="tl">
                    <a:srgbClr val="000000">
                      <a:alpha val="43137"/>
                    </a:srgbClr>
                  </a:outerShdw>
                </a:effectLst>
              </a:rPr>
              <a:t>comparable to Cu</a:t>
            </a:r>
            <a:r>
              <a:rPr lang="en-GB" sz="1600" dirty="0">
                <a:solidFill>
                  <a:schemeClr val="tx1"/>
                </a:solidFill>
              </a:rPr>
              <a:t>)</a:t>
            </a:r>
          </a:p>
        </p:txBody>
      </p:sp>
      <p:sp>
        <p:nvSpPr>
          <p:cNvPr id="19" name="Freccia a destra 18">
            <a:extLst>
              <a:ext uri="{FF2B5EF4-FFF2-40B4-BE49-F238E27FC236}">
                <a16:creationId xmlns:a16="http://schemas.microsoft.com/office/drawing/2014/main" id="{157B5247-A62A-AB25-A875-C69E2D7A33AF}"/>
              </a:ext>
            </a:extLst>
          </p:cNvPr>
          <p:cNvSpPr/>
          <p:nvPr/>
        </p:nvSpPr>
        <p:spPr>
          <a:xfrm rot="7183443">
            <a:off x="5960146" y="1930559"/>
            <a:ext cx="322017" cy="472430"/>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reccia a destra 19">
            <a:extLst>
              <a:ext uri="{FF2B5EF4-FFF2-40B4-BE49-F238E27FC236}">
                <a16:creationId xmlns:a16="http://schemas.microsoft.com/office/drawing/2014/main" id="{8FC89F86-D02E-8EA7-4AFF-FA860773A600}"/>
              </a:ext>
            </a:extLst>
          </p:cNvPr>
          <p:cNvSpPr/>
          <p:nvPr/>
        </p:nvSpPr>
        <p:spPr>
          <a:xfrm rot="5400000">
            <a:off x="7927812" y="1954640"/>
            <a:ext cx="322017" cy="472430"/>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reccia a destra 20">
            <a:extLst>
              <a:ext uri="{FF2B5EF4-FFF2-40B4-BE49-F238E27FC236}">
                <a16:creationId xmlns:a16="http://schemas.microsoft.com/office/drawing/2014/main" id="{B2739C88-8AAF-B28F-4127-B83375914F05}"/>
              </a:ext>
            </a:extLst>
          </p:cNvPr>
          <p:cNvSpPr/>
          <p:nvPr/>
        </p:nvSpPr>
        <p:spPr>
          <a:xfrm rot="3160521">
            <a:off x="9709877" y="1937552"/>
            <a:ext cx="322017" cy="472430"/>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4158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6"/>
                                        </p:tgtEl>
                                        <p:attrNameLst>
                                          <p:attrName>style.opacity</p:attrName>
                                        </p:attrNameLst>
                                      </p:cBhvr>
                                      <p:to>
                                        <p:strVal val="0.3"/>
                                      </p:to>
                                    </p:set>
                                    <p:animEffect filter="image" prLst="opacity: 0.3">
                                      <p:cBhvr rctx="IE">
                                        <p:cTn id="7" dur="indefinite"/>
                                        <p:tgtEl>
                                          <p:spTgt spid="16"/>
                                        </p:tgtEl>
                                      </p:cBhvr>
                                    </p:animEffect>
                                  </p:childTnLst>
                                </p:cTn>
                              </p:par>
                              <p:par>
                                <p:cTn id="8" presetID="9" presetClass="emph" presetSubtype="0" grpId="0" nodeType="withEffect">
                                  <p:stCondLst>
                                    <p:cond delay="0"/>
                                  </p:stCondLst>
                                  <p:childTnLst>
                                    <p:set>
                                      <p:cBhvr>
                                        <p:cTn id="9" dur="indefinite"/>
                                        <p:tgtEl>
                                          <p:spTgt spid="19"/>
                                        </p:tgtEl>
                                        <p:attrNameLst>
                                          <p:attrName>style.opacity</p:attrName>
                                        </p:attrNameLst>
                                      </p:cBhvr>
                                      <p:to>
                                        <p:strVal val="0.3"/>
                                      </p:to>
                                    </p:set>
                                    <p:animEffect filter="image" prLst="opacity: 0.3">
                                      <p:cBhvr rctx="IE">
                                        <p:cTn id="10" dur="indefinite"/>
                                        <p:tgtEl>
                                          <p:spTgt spid="19"/>
                                        </p:tgtEl>
                                      </p:cBhvr>
                                    </p:animEffect>
                                  </p:childTnLst>
                                </p:cTn>
                              </p:par>
                              <p:par>
                                <p:cTn id="11" presetID="9" presetClass="emph" presetSubtype="0" nodeType="withEffect">
                                  <p:stCondLst>
                                    <p:cond delay="0"/>
                                  </p:stCondLst>
                                  <p:childTnLst>
                                    <p:set>
                                      <p:cBhvr>
                                        <p:cTn id="12" dur="indefinite"/>
                                        <p:tgtEl>
                                          <p:spTgt spid="6"/>
                                        </p:tgtEl>
                                        <p:attrNameLst>
                                          <p:attrName>style.opacity</p:attrName>
                                        </p:attrNameLst>
                                      </p:cBhvr>
                                      <p:to>
                                        <p:strVal val="0.3"/>
                                      </p:to>
                                    </p:set>
                                    <p:animEffect filter="image" prLst="opacity: 0.3">
                                      <p:cBhvr rctx="IE">
                                        <p:cTn id="13" dur="indefinite"/>
                                        <p:tgtEl>
                                          <p:spTgt spid="6"/>
                                        </p:tgtEl>
                                      </p:cBhvr>
                                    </p:animEffect>
                                  </p:childTnLst>
                                </p:cTn>
                              </p:par>
                              <p:par>
                                <p:cTn id="14" presetID="9" presetClass="emph" presetSubtype="0" grpId="0" nodeType="withEffect">
                                  <p:stCondLst>
                                    <p:cond delay="0"/>
                                  </p:stCondLst>
                                  <p:childTnLst>
                                    <p:set>
                                      <p:cBhvr>
                                        <p:cTn id="15" dur="indefinite"/>
                                        <p:tgtEl>
                                          <p:spTgt spid="17"/>
                                        </p:tgtEl>
                                        <p:attrNameLst>
                                          <p:attrName>style.opacity</p:attrName>
                                        </p:attrNameLst>
                                      </p:cBhvr>
                                      <p:to>
                                        <p:strVal val="0.3"/>
                                      </p:to>
                                    </p:set>
                                    <p:animEffect filter="image" prLst="opacity: 0.3">
                                      <p:cBhvr rctx="IE">
                                        <p:cTn id="16" dur="indefinite"/>
                                        <p:tgtEl>
                                          <p:spTgt spid="17"/>
                                        </p:tgtEl>
                                      </p:cBhvr>
                                    </p:animEffect>
                                  </p:childTnLst>
                                </p:cTn>
                              </p:par>
                              <p:par>
                                <p:cTn id="17" presetID="9" presetClass="emph" presetSubtype="0" grpId="0" nodeType="withEffect">
                                  <p:stCondLst>
                                    <p:cond delay="0"/>
                                  </p:stCondLst>
                                  <p:childTnLst>
                                    <p:set>
                                      <p:cBhvr>
                                        <p:cTn id="18" dur="indefinite"/>
                                        <p:tgtEl>
                                          <p:spTgt spid="20"/>
                                        </p:tgtEl>
                                        <p:attrNameLst>
                                          <p:attrName>style.opacity</p:attrName>
                                        </p:attrNameLst>
                                      </p:cBhvr>
                                      <p:to>
                                        <p:strVal val="0.3"/>
                                      </p:to>
                                    </p:set>
                                    <p:animEffect filter="image" prLst="opacity: 0.3">
                                      <p:cBhvr rctx="IE">
                                        <p:cTn id="19" dur="indefinite"/>
                                        <p:tgtEl>
                                          <p:spTgt spid="20"/>
                                        </p:tgtEl>
                                      </p:cBhvr>
                                    </p:animEffect>
                                  </p:childTnLst>
                                </p:cTn>
                              </p:par>
                              <p:par>
                                <p:cTn id="20" presetID="9" presetClass="emph" presetSubtype="0" grpId="0" nodeType="withEffect">
                                  <p:stCondLst>
                                    <p:cond delay="0"/>
                                  </p:stCondLst>
                                  <p:childTnLst>
                                    <p:set>
                                      <p:cBhvr>
                                        <p:cTn id="21" dur="indefinite"/>
                                        <p:tgtEl>
                                          <p:spTgt spid="21"/>
                                        </p:tgtEl>
                                        <p:attrNameLst>
                                          <p:attrName>style.opacity</p:attrName>
                                        </p:attrNameLst>
                                      </p:cBhvr>
                                      <p:to>
                                        <p:strVal val="0.3"/>
                                      </p:to>
                                    </p:set>
                                    <p:animEffect filter="image" prLst="opacity: 0.3">
                                      <p:cBhvr rctx="IE">
                                        <p:cTn id="22" dur="indefinite"/>
                                        <p:tgtEl>
                                          <p:spTgt spid="21"/>
                                        </p:tgtEl>
                                      </p:cBhvr>
                                    </p:animEffect>
                                  </p:childTnLst>
                                </p:cTn>
                              </p:par>
                              <p:par>
                                <p:cTn id="23" presetID="9" presetClass="emph" presetSubtype="0" grpId="0" nodeType="withEffect">
                                  <p:stCondLst>
                                    <p:cond delay="0"/>
                                  </p:stCondLst>
                                  <p:childTnLst>
                                    <p:set>
                                      <p:cBhvr>
                                        <p:cTn id="24" dur="indefinite"/>
                                        <p:tgtEl>
                                          <p:spTgt spid="18"/>
                                        </p:tgtEl>
                                        <p:attrNameLst>
                                          <p:attrName>style.opacity</p:attrName>
                                        </p:attrNameLst>
                                      </p:cBhvr>
                                      <p:to>
                                        <p:strVal val="0.3"/>
                                      </p:to>
                                    </p:set>
                                    <p:animEffect filter="image" prLst="opacity: 0.3">
                                      <p:cBhvr rctx="IE">
                                        <p:cTn id="25" dur="indefinite"/>
                                        <p:tgtEl>
                                          <p:spTgt spid="18"/>
                                        </p:tgtEl>
                                      </p:cBhvr>
                                    </p:animEffect>
                                  </p:childTnLst>
                                </p:cTn>
                              </p:par>
                              <p:par>
                                <p:cTn id="26" presetID="9" presetClass="emph" presetSubtype="0" nodeType="withEffect">
                                  <p:stCondLst>
                                    <p:cond delay="0"/>
                                  </p:stCondLst>
                                  <p:childTnLst>
                                    <p:set>
                                      <p:cBhvr>
                                        <p:cTn id="27" dur="indefinite"/>
                                        <p:tgtEl>
                                          <p:spTgt spid="9"/>
                                        </p:tgtEl>
                                        <p:attrNameLst>
                                          <p:attrName>style.opacity</p:attrName>
                                        </p:attrNameLst>
                                      </p:cBhvr>
                                      <p:to>
                                        <p:strVal val="0.3"/>
                                      </p:to>
                                    </p:set>
                                    <p:animEffect filter="image" prLst="opacity: 0.3">
                                      <p:cBhvr rctx="IE">
                                        <p:cTn id="28" dur="indefinite"/>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grpId="1" nodeType="clickEffect">
                                  <p:stCondLst>
                                    <p:cond delay="0"/>
                                  </p:stCondLst>
                                  <p:childTnLst>
                                    <p:set>
                                      <p:cBhvr>
                                        <p:cTn id="32" dur="indefinite"/>
                                        <p:tgtEl>
                                          <p:spTgt spid="16"/>
                                        </p:tgtEl>
                                        <p:attrNameLst>
                                          <p:attrName>style.opacity</p:attrName>
                                        </p:attrNameLst>
                                      </p:cBhvr>
                                      <p:to>
                                        <p:strVal val="1"/>
                                      </p:to>
                                    </p:set>
                                    <p:animEffect filter="image" prLst="opacity: 1">
                                      <p:cBhvr rctx="IE">
                                        <p:cTn id="33" dur="indefinite"/>
                                        <p:tgtEl>
                                          <p:spTgt spid="16"/>
                                        </p:tgtEl>
                                      </p:cBhvr>
                                    </p:animEffect>
                                  </p:childTnLst>
                                </p:cTn>
                              </p:par>
                              <p:par>
                                <p:cTn id="34" presetID="9" presetClass="emph" presetSubtype="0" grpId="1" nodeType="withEffect">
                                  <p:stCondLst>
                                    <p:cond delay="0"/>
                                  </p:stCondLst>
                                  <p:childTnLst>
                                    <p:set>
                                      <p:cBhvr>
                                        <p:cTn id="35" dur="indefinite"/>
                                        <p:tgtEl>
                                          <p:spTgt spid="19"/>
                                        </p:tgtEl>
                                        <p:attrNameLst>
                                          <p:attrName>style.opacity</p:attrName>
                                        </p:attrNameLst>
                                      </p:cBhvr>
                                      <p:to>
                                        <p:strVal val="1"/>
                                      </p:to>
                                    </p:set>
                                    <p:animEffect filter="image" prLst="opacity: 1">
                                      <p:cBhvr rctx="IE">
                                        <p:cTn id="36" dur="indefinite"/>
                                        <p:tgtEl>
                                          <p:spTgt spid="19"/>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1"/>
                                      </p:to>
                                    </p:set>
                                    <p:animEffect filter="image" prLst="opacity: 1">
                                      <p:cBhvr rctx="IE">
                                        <p:cTn id="39" dur="indefinite"/>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grpId="1" nodeType="clickEffect">
                                  <p:stCondLst>
                                    <p:cond delay="0"/>
                                  </p:stCondLst>
                                  <p:childTnLst>
                                    <p:set>
                                      <p:cBhvr>
                                        <p:cTn id="43" dur="indefinite"/>
                                        <p:tgtEl>
                                          <p:spTgt spid="20"/>
                                        </p:tgtEl>
                                        <p:attrNameLst>
                                          <p:attrName>style.opacity</p:attrName>
                                        </p:attrNameLst>
                                      </p:cBhvr>
                                      <p:to>
                                        <p:strVal val="1"/>
                                      </p:to>
                                    </p:set>
                                    <p:animEffect filter="image" prLst="opacity: 1">
                                      <p:cBhvr rctx="IE">
                                        <p:cTn id="44" dur="indefinite"/>
                                        <p:tgtEl>
                                          <p:spTgt spid="20"/>
                                        </p:tgtEl>
                                      </p:cBhvr>
                                    </p:animEffect>
                                  </p:childTnLst>
                                </p:cTn>
                              </p:par>
                              <p:par>
                                <p:cTn id="45" presetID="9" presetClass="emph" presetSubtype="0" grpId="1" nodeType="withEffect">
                                  <p:stCondLst>
                                    <p:cond delay="0"/>
                                  </p:stCondLst>
                                  <p:childTnLst>
                                    <p:set>
                                      <p:cBhvr>
                                        <p:cTn id="46" dur="indefinite"/>
                                        <p:tgtEl>
                                          <p:spTgt spid="18"/>
                                        </p:tgtEl>
                                        <p:attrNameLst>
                                          <p:attrName>style.opacity</p:attrName>
                                        </p:attrNameLst>
                                      </p:cBhvr>
                                      <p:to>
                                        <p:strVal val="1"/>
                                      </p:to>
                                    </p:set>
                                    <p:animEffect filter="image" prLst="opacity: 1">
                                      <p:cBhvr rctx="IE">
                                        <p:cTn id="47" dur="indefinite"/>
                                        <p:tgtEl>
                                          <p:spTgt spid="18"/>
                                        </p:tgtEl>
                                      </p:cBhvr>
                                    </p:animEffect>
                                  </p:childTnLst>
                                </p:cTn>
                              </p:par>
                              <p:par>
                                <p:cTn id="48" presetID="9" presetClass="emph" presetSubtype="0" nodeType="withEffect">
                                  <p:stCondLst>
                                    <p:cond delay="0"/>
                                  </p:stCondLst>
                                  <p:childTnLst>
                                    <p:set>
                                      <p:cBhvr>
                                        <p:cTn id="49" dur="indefinite"/>
                                        <p:tgtEl>
                                          <p:spTgt spid="9"/>
                                        </p:tgtEl>
                                        <p:attrNameLst>
                                          <p:attrName>style.opacity</p:attrName>
                                        </p:attrNameLst>
                                      </p:cBhvr>
                                      <p:to>
                                        <p:strVal val="1"/>
                                      </p:to>
                                    </p:set>
                                    <p:animEffect filter="image" prLst="opacity: 1">
                                      <p:cBhvr rctx="IE">
                                        <p:cTn id="50" dur="indefinite"/>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mph" presetSubtype="0" grpId="1" nodeType="clickEffect">
                                  <p:stCondLst>
                                    <p:cond delay="0"/>
                                  </p:stCondLst>
                                  <p:childTnLst>
                                    <p:set>
                                      <p:cBhvr>
                                        <p:cTn id="54" dur="indefinite"/>
                                        <p:tgtEl>
                                          <p:spTgt spid="21"/>
                                        </p:tgtEl>
                                        <p:attrNameLst>
                                          <p:attrName>style.opacity</p:attrName>
                                        </p:attrNameLst>
                                      </p:cBhvr>
                                      <p:to>
                                        <p:strVal val="1"/>
                                      </p:to>
                                    </p:set>
                                    <p:animEffect filter="image" prLst="opacity: 1">
                                      <p:cBhvr rctx="IE">
                                        <p:cTn id="55" dur="indefinite"/>
                                        <p:tgtEl>
                                          <p:spTgt spid="21"/>
                                        </p:tgtEl>
                                      </p:cBhvr>
                                    </p:animEffect>
                                  </p:childTnLst>
                                </p:cTn>
                              </p:par>
                              <p:par>
                                <p:cTn id="56" presetID="9" presetClass="emph" presetSubtype="0" grpId="1" nodeType="withEffect">
                                  <p:stCondLst>
                                    <p:cond delay="0"/>
                                  </p:stCondLst>
                                  <p:childTnLst>
                                    <p:set>
                                      <p:cBhvr>
                                        <p:cTn id="57" dur="indefinite"/>
                                        <p:tgtEl>
                                          <p:spTgt spid="17"/>
                                        </p:tgtEl>
                                        <p:attrNameLst>
                                          <p:attrName>style.opacity</p:attrName>
                                        </p:attrNameLst>
                                      </p:cBhvr>
                                      <p:to>
                                        <p:strVal val="1"/>
                                      </p:to>
                                    </p:set>
                                    <p:animEffect filter="image" prLst="opacity: 1">
                                      <p:cBhvr rctx="IE">
                                        <p:cTn id="58"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76C1-4FF3-4754-8871-969B6CBCE17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4CBBEBA7-6C2A-8151-18E1-308D2D82E364}"/>
              </a:ext>
            </a:extLst>
          </p:cNvPr>
          <p:cNvSpPr/>
          <p:nvPr/>
        </p:nvSpPr>
        <p:spPr>
          <a:xfrm>
            <a:off x="0" y="0"/>
            <a:ext cx="12192000" cy="1872343"/>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FA126A0D-0E54-D02E-E074-856BE20CB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6FDACB6F-35A8-BCBC-895D-3BDE9CA72FE2}"/>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6CCB7972-55B6-4D00-14DC-9449F652A6A8}"/>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Why</a:t>
            </a:r>
            <a:r>
              <a:rPr lang="it-IT" sz="3500" b="1" dirty="0">
                <a:solidFill>
                  <a:srgbClr val="822433"/>
                </a:solidFill>
                <a:latin typeface="+mn-lt"/>
              </a:rPr>
              <a:t> </a:t>
            </a:r>
            <a:r>
              <a:rPr lang="it-IT" sz="3500" b="1" dirty="0" err="1">
                <a:solidFill>
                  <a:srgbClr val="822433"/>
                </a:solidFill>
                <a:latin typeface="+mn-lt"/>
              </a:rPr>
              <a:t>THz</a:t>
            </a:r>
            <a:r>
              <a:rPr lang="it-IT" sz="3500" b="1" dirty="0">
                <a:solidFill>
                  <a:srgbClr val="822433"/>
                </a:solidFill>
                <a:latin typeface="+mn-lt"/>
              </a:rPr>
              <a:t>/IR </a:t>
            </a:r>
            <a:r>
              <a:rPr lang="it-IT" sz="3500" b="1" dirty="0" err="1">
                <a:solidFill>
                  <a:srgbClr val="822433"/>
                </a:solidFill>
                <a:latin typeface="+mn-lt"/>
              </a:rPr>
              <a:t>Radiation</a:t>
            </a:r>
            <a:r>
              <a:rPr lang="it-IT" sz="3500" b="1" dirty="0">
                <a:solidFill>
                  <a:srgbClr val="822433"/>
                </a:solidFill>
                <a:latin typeface="+mn-lt"/>
              </a:rPr>
              <a:t>?</a:t>
            </a:r>
          </a:p>
        </p:txBody>
      </p:sp>
      <p:sp>
        <p:nvSpPr>
          <p:cNvPr id="12" name="Segnaposto numero diapositiva 11">
            <a:extLst>
              <a:ext uri="{FF2B5EF4-FFF2-40B4-BE49-F238E27FC236}">
                <a16:creationId xmlns:a16="http://schemas.microsoft.com/office/drawing/2014/main" id="{E9F55880-F6FA-AAB7-2448-AB42ABDF47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A60F-5D4B-4198-A148-04E621050767}" type="slidenum">
              <a:rPr kumimoji="0" lang="en-GB" sz="1600" b="1" i="1" u="none" strike="noStrike" kern="1200" cap="none" spc="0" normalizeH="0" baseline="0" noProof="0" smtClean="0">
                <a:ln>
                  <a:noFill/>
                </a:ln>
                <a:solidFill>
                  <a:srgbClr val="8224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grpSp>
        <p:nvGrpSpPr>
          <p:cNvPr id="5" name="Gruppo 4">
            <a:extLst>
              <a:ext uri="{FF2B5EF4-FFF2-40B4-BE49-F238E27FC236}">
                <a16:creationId xmlns:a16="http://schemas.microsoft.com/office/drawing/2014/main" id="{C4E54432-4A18-E66D-B911-6D0EEC913709}"/>
              </a:ext>
            </a:extLst>
          </p:cNvPr>
          <p:cNvGrpSpPr/>
          <p:nvPr/>
        </p:nvGrpSpPr>
        <p:grpSpPr>
          <a:xfrm>
            <a:off x="4154970" y="1597102"/>
            <a:ext cx="7509404" cy="4486764"/>
            <a:chOff x="2378825" y="1243150"/>
            <a:chExt cx="6238705" cy="3474738"/>
          </a:xfrm>
        </p:grpSpPr>
        <p:grpSp>
          <p:nvGrpSpPr>
            <p:cNvPr id="6" name="Google Shape;246;p18">
              <a:extLst>
                <a:ext uri="{FF2B5EF4-FFF2-40B4-BE49-F238E27FC236}">
                  <a16:creationId xmlns:a16="http://schemas.microsoft.com/office/drawing/2014/main" id="{E84FF10C-5B97-CDE8-CBB4-AC44217FCBC2}"/>
                </a:ext>
              </a:extLst>
            </p:cNvPr>
            <p:cNvGrpSpPr/>
            <p:nvPr/>
          </p:nvGrpSpPr>
          <p:grpSpPr>
            <a:xfrm>
              <a:off x="2378825" y="2685054"/>
              <a:ext cx="6155574" cy="590005"/>
              <a:chOff x="2763025" y="2685054"/>
              <a:chExt cx="6155574" cy="590005"/>
            </a:xfrm>
          </p:grpSpPr>
          <p:sp>
            <p:nvSpPr>
              <p:cNvPr id="50" name="Google Shape;247;p18">
                <a:extLst>
                  <a:ext uri="{FF2B5EF4-FFF2-40B4-BE49-F238E27FC236}">
                    <a16:creationId xmlns:a16="http://schemas.microsoft.com/office/drawing/2014/main" id="{D62E973B-9980-BEBC-734D-471C561CAA40}"/>
                  </a:ext>
                </a:extLst>
              </p:cNvPr>
              <p:cNvSpPr/>
              <p:nvPr/>
            </p:nvSpPr>
            <p:spPr>
              <a:xfrm>
                <a:off x="2830856" y="2980047"/>
                <a:ext cx="1141470" cy="29"/>
              </a:xfrm>
              <a:custGeom>
                <a:avLst/>
                <a:gdLst/>
                <a:ahLst/>
                <a:cxnLst/>
                <a:rect l="l" t="t" r="r" b="b"/>
                <a:pathLst>
                  <a:path w="39429" h="1" fill="none" extrusionOk="0">
                    <a:moveTo>
                      <a:pt x="1" y="0"/>
                    </a:moveTo>
                    <a:lnTo>
                      <a:pt x="39429" y="0"/>
                    </a:lnTo>
                  </a:path>
                </a:pathLst>
              </a:custGeom>
              <a:noFill/>
              <a:ln w="19800" cap="flat" cmpd="sng">
                <a:solidFill>
                  <a:srgbClr val="109AD8"/>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248;p18">
                <a:extLst>
                  <a:ext uri="{FF2B5EF4-FFF2-40B4-BE49-F238E27FC236}">
                    <a16:creationId xmlns:a16="http://schemas.microsoft.com/office/drawing/2014/main" id="{C7AD7E0D-6FC6-2341-7220-9EA4D8322C3D}"/>
                  </a:ext>
                </a:extLst>
              </p:cNvPr>
              <p:cNvSpPr/>
              <p:nvPr/>
            </p:nvSpPr>
            <p:spPr>
              <a:xfrm>
                <a:off x="3972317" y="2707964"/>
                <a:ext cx="4946282" cy="544184"/>
              </a:xfrm>
              <a:custGeom>
                <a:avLst/>
                <a:gdLst/>
                <a:ahLst/>
                <a:cxnLst/>
                <a:rect l="l" t="t" r="r" b="b"/>
                <a:pathLst>
                  <a:path w="162780" h="18812" extrusionOk="0">
                    <a:moveTo>
                      <a:pt x="1" y="1"/>
                    </a:moveTo>
                    <a:lnTo>
                      <a:pt x="1" y="18812"/>
                    </a:lnTo>
                    <a:lnTo>
                      <a:pt x="153374" y="18812"/>
                    </a:lnTo>
                    <a:cubicBezTo>
                      <a:pt x="158536" y="18812"/>
                      <a:pt x="162780" y="14600"/>
                      <a:pt x="162780" y="9406"/>
                    </a:cubicBezTo>
                    <a:cubicBezTo>
                      <a:pt x="162780" y="4244"/>
                      <a:pt x="158536" y="1"/>
                      <a:pt x="153374" y="1"/>
                    </a:cubicBezTo>
                    <a:close/>
                  </a:path>
                </a:pathLst>
              </a:custGeom>
              <a:solidFill>
                <a:srgbClr val="109A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249;p18">
                <a:extLst>
                  <a:ext uri="{FF2B5EF4-FFF2-40B4-BE49-F238E27FC236}">
                    <a16:creationId xmlns:a16="http://schemas.microsoft.com/office/drawing/2014/main" id="{96B741DF-BDBA-C8E6-0481-F9BAA43466DD}"/>
                  </a:ext>
                </a:extLst>
              </p:cNvPr>
              <p:cNvSpPr/>
              <p:nvPr/>
            </p:nvSpPr>
            <p:spPr>
              <a:xfrm>
                <a:off x="3689007" y="2696972"/>
                <a:ext cx="567536" cy="567095"/>
              </a:xfrm>
              <a:custGeom>
                <a:avLst/>
                <a:gdLst/>
                <a:ahLst/>
                <a:cxnLst/>
                <a:rect l="l" t="t" r="r" b="b"/>
                <a:pathLst>
                  <a:path w="19604" h="19604" extrusionOk="0">
                    <a:moveTo>
                      <a:pt x="9787" y="1"/>
                    </a:moveTo>
                    <a:cubicBezTo>
                      <a:pt x="4371" y="1"/>
                      <a:pt x="1" y="4371"/>
                      <a:pt x="1" y="9786"/>
                    </a:cubicBezTo>
                    <a:cubicBezTo>
                      <a:pt x="1" y="15202"/>
                      <a:pt x="4371" y="19604"/>
                      <a:pt x="9787" y="19604"/>
                    </a:cubicBezTo>
                    <a:cubicBezTo>
                      <a:pt x="15202" y="19604"/>
                      <a:pt x="19604" y="15202"/>
                      <a:pt x="19604" y="9786"/>
                    </a:cubicBezTo>
                    <a:cubicBezTo>
                      <a:pt x="19604" y="4371"/>
                      <a:pt x="15202" y="1"/>
                      <a:pt x="9787" y="1"/>
                    </a:cubicBezTo>
                    <a:close/>
                  </a:path>
                </a:pathLst>
              </a:custGeom>
              <a:solidFill>
                <a:srgbClr val="109AD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3</a:t>
                </a:r>
                <a:endParaRPr kumimoji="0"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3" name="Google Shape;250;p18">
                <a:extLst>
                  <a:ext uri="{FF2B5EF4-FFF2-40B4-BE49-F238E27FC236}">
                    <a16:creationId xmlns:a16="http://schemas.microsoft.com/office/drawing/2014/main" id="{52AE9DAB-4355-B021-E5BB-C1EC88F1C2FF}"/>
                  </a:ext>
                </a:extLst>
              </p:cNvPr>
              <p:cNvSpPr/>
              <p:nvPr/>
            </p:nvSpPr>
            <p:spPr>
              <a:xfrm>
                <a:off x="3677108" y="2685054"/>
                <a:ext cx="590435" cy="590005"/>
              </a:xfrm>
              <a:custGeom>
                <a:avLst/>
                <a:gdLst/>
                <a:ahLst/>
                <a:cxnLst/>
                <a:rect l="l" t="t" r="r" b="b"/>
                <a:pathLst>
                  <a:path w="20395" h="20396" extrusionOk="0">
                    <a:moveTo>
                      <a:pt x="10198" y="793"/>
                    </a:moveTo>
                    <a:cubicBezTo>
                      <a:pt x="15391" y="793"/>
                      <a:pt x="19603" y="5005"/>
                      <a:pt x="19603" y="10198"/>
                    </a:cubicBezTo>
                    <a:cubicBezTo>
                      <a:pt x="19603" y="15392"/>
                      <a:pt x="15391" y="19604"/>
                      <a:pt x="10198" y="19604"/>
                    </a:cubicBezTo>
                    <a:cubicBezTo>
                      <a:pt x="5004" y="19604"/>
                      <a:pt x="792" y="15392"/>
                      <a:pt x="792" y="10198"/>
                    </a:cubicBezTo>
                    <a:cubicBezTo>
                      <a:pt x="792" y="5005"/>
                      <a:pt x="5004" y="793"/>
                      <a:pt x="10198" y="793"/>
                    </a:cubicBezTo>
                    <a:close/>
                    <a:moveTo>
                      <a:pt x="10198" y="1"/>
                    </a:moveTo>
                    <a:cubicBezTo>
                      <a:pt x="4592" y="1"/>
                      <a:pt x="0" y="4593"/>
                      <a:pt x="0" y="10198"/>
                    </a:cubicBezTo>
                    <a:cubicBezTo>
                      <a:pt x="0" y="15835"/>
                      <a:pt x="4592" y="20396"/>
                      <a:pt x="10198" y="20396"/>
                    </a:cubicBezTo>
                    <a:cubicBezTo>
                      <a:pt x="15835" y="20396"/>
                      <a:pt x="20395" y="15835"/>
                      <a:pt x="20395" y="10198"/>
                    </a:cubicBezTo>
                    <a:cubicBezTo>
                      <a:pt x="20395" y="4593"/>
                      <a:pt x="15835" y="1"/>
                      <a:pt x="101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251;p18">
                <a:extLst>
                  <a:ext uri="{FF2B5EF4-FFF2-40B4-BE49-F238E27FC236}">
                    <a16:creationId xmlns:a16="http://schemas.microsoft.com/office/drawing/2014/main" id="{D4BD6182-DD56-DEC4-4F9D-B170ADA973BD}"/>
                  </a:ext>
                </a:extLst>
              </p:cNvPr>
              <p:cNvSpPr/>
              <p:nvPr/>
            </p:nvSpPr>
            <p:spPr>
              <a:xfrm>
                <a:off x="2763025" y="2913169"/>
                <a:ext cx="134791" cy="134686"/>
              </a:xfrm>
              <a:custGeom>
                <a:avLst/>
                <a:gdLst/>
                <a:ahLst/>
                <a:cxnLst/>
                <a:rect l="l" t="t" r="r" b="b"/>
                <a:pathLst>
                  <a:path w="4656" h="4656" extrusionOk="0">
                    <a:moveTo>
                      <a:pt x="2344" y="0"/>
                    </a:moveTo>
                    <a:cubicBezTo>
                      <a:pt x="1045" y="0"/>
                      <a:pt x="0" y="1045"/>
                      <a:pt x="0" y="2312"/>
                    </a:cubicBezTo>
                    <a:cubicBezTo>
                      <a:pt x="0" y="3611"/>
                      <a:pt x="1045" y="4656"/>
                      <a:pt x="2344" y="4656"/>
                    </a:cubicBezTo>
                    <a:cubicBezTo>
                      <a:pt x="3610" y="4656"/>
                      <a:pt x="4655" y="3611"/>
                      <a:pt x="4655" y="2312"/>
                    </a:cubicBezTo>
                    <a:cubicBezTo>
                      <a:pt x="4655" y="1045"/>
                      <a:pt x="3610" y="0"/>
                      <a:pt x="2344" y="0"/>
                    </a:cubicBezTo>
                    <a:close/>
                  </a:path>
                </a:pathLst>
              </a:custGeom>
              <a:solidFill>
                <a:srgbClr val="109A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oogle Shape;252;p18">
              <a:extLst>
                <a:ext uri="{FF2B5EF4-FFF2-40B4-BE49-F238E27FC236}">
                  <a16:creationId xmlns:a16="http://schemas.microsoft.com/office/drawing/2014/main" id="{858AAC0D-115D-DCDB-01DD-A8590FA30B09}"/>
                </a:ext>
              </a:extLst>
            </p:cNvPr>
            <p:cNvGrpSpPr/>
            <p:nvPr/>
          </p:nvGrpSpPr>
          <p:grpSpPr>
            <a:xfrm>
              <a:off x="2378825" y="3435323"/>
              <a:ext cx="6155574" cy="1282565"/>
              <a:chOff x="2763025" y="3435323"/>
              <a:chExt cx="6155574" cy="1282565"/>
            </a:xfrm>
          </p:grpSpPr>
          <p:sp>
            <p:nvSpPr>
              <p:cNvPr id="45" name="Google Shape;253;p18">
                <a:extLst>
                  <a:ext uri="{FF2B5EF4-FFF2-40B4-BE49-F238E27FC236}">
                    <a16:creationId xmlns:a16="http://schemas.microsoft.com/office/drawing/2014/main" id="{DDE41C3E-D58C-8EC6-E7B6-7A3085E2E83C}"/>
                  </a:ext>
                </a:extLst>
              </p:cNvPr>
              <p:cNvSpPr/>
              <p:nvPr/>
            </p:nvSpPr>
            <p:spPr>
              <a:xfrm>
                <a:off x="3972317" y="4150793"/>
                <a:ext cx="4946282" cy="544184"/>
              </a:xfrm>
              <a:custGeom>
                <a:avLst/>
                <a:gdLst/>
                <a:ahLst/>
                <a:cxnLst/>
                <a:rect l="l" t="t" r="r" b="b"/>
                <a:pathLst>
                  <a:path w="162780" h="18812" extrusionOk="0">
                    <a:moveTo>
                      <a:pt x="1" y="0"/>
                    </a:moveTo>
                    <a:lnTo>
                      <a:pt x="1" y="18811"/>
                    </a:lnTo>
                    <a:lnTo>
                      <a:pt x="153374" y="18811"/>
                    </a:lnTo>
                    <a:cubicBezTo>
                      <a:pt x="158536" y="18811"/>
                      <a:pt x="162780" y="14568"/>
                      <a:pt x="162780" y="9406"/>
                    </a:cubicBezTo>
                    <a:cubicBezTo>
                      <a:pt x="162780" y="4244"/>
                      <a:pt x="158536" y="0"/>
                      <a:pt x="153374" y="0"/>
                    </a:cubicBezTo>
                    <a:close/>
                  </a:path>
                </a:pathLst>
              </a:custGeom>
              <a:solidFill>
                <a:srgbClr val="0D3B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254;p18">
                <a:extLst>
                  <a:ext uri="{FF2B5EF4-FFF2-40B4-BE49-F238E27FC236}">
                    <a16:creationId xmlns:a16="http://schemas.microsoft.com/office/drawing/2014/main" id="{562172D6-A9F7-22BE-5893-FE68EE6E1F9F}"/>
                  </a:ext>
                </a:extLst>
              </p:cNvPr>
              <p:cNvSpPr/>
              <p:nvPr/>
            </p:nvSpPr>
            <p:spPr>
              <a:xfrm>
                <a:off x="2830856" y="3502201"/>
                <a:ext cx="1141470" cy="920704"/>
              </a:xfrm>
              <a:custGeom>
                <a:avLst/>
                <a:gdLst/>
                <a:ahLst/>
                <a:cxnLst/>
                <a:rect l="l" t="t" r="r" b="b"/>
                <a:pathLst>
                  <a:path w="39429" h="31828" fill="none" extrusionOk="0">
                    <a:moveTo>
                      <a:pt x="1" y="0"/>
                    </a:moveTo>
                    <a:lnTo>
                      <a:pt x="11401" y="0"/>
                    </a:lnTo>
                    <a:lnTo>
                      <a:pt x="39429" y="31828"/>
                    </a:lnTo>
                  </a:path>
                </a:pathLst>
              </a:custGeom>
              <a:noFill/>
              <a:ln w="19800" cap="flat" cmpd="sng">
                <a:solidFill>
                  <a:srgbClr val="0D3B48"/>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255;p18">
                <a:extLst>
                  <a:ext uri="{FF2B5EF4-FFF2-40B4-BE49-F238E27FC236}">
                    <a16:creationId xmlns:a16="http://schemas.microsoft.com/office/drawing/2014/main" id="{4B94CCE7-2DA1-46AD-E456-E09BFA5D13F5}"/>
                  </a:ext>
                </a:extLst>
              </p:cNvPr>
              <p:cNvSpPr/>
              <p:nvPr/>
            </p:nvSpPr>
            <p:spPr>
              <a:xfrm>
                <a:off x="3689007" y="4138875"/>
                <a:ext cx="567536" cy="567095"/>
              </a:xfrm>
              <a:custGeom>
                <a:avLst/>
                <a:gdLst/>
                <a:ahLst/>
                <a:cxnLst/>
                <a:rect l="l" t="t" r="r" b="b"/>
                <a:pathLst>
                  <a:path w="19604" h="19604" extrusionOk="0">
                    <a:moveTo>
                      <a:pt x="9787" y="0"/>
                    </a:moveTo>
                    <a:cubicBezTo>
                      <a:pt x="4403" y="0"/>
                      <a:pt x="1" y="4402"/>
                      <a:pt x="1" y="9818"/>
                    </a:cubicBezTo>
                    <a:cubicBezTo>
                      <a:pt x="1" y="15233"/>
                      <a:pt x="4403" y="19603"/>
                      <a:pt x="9787" y="19603"/>
                    </a:cubicBezTo>
                    <a:cubicBezTo>
                      <a:pt x="15202" y="19603"/>
                      <a:pt x="19604" y="15233"/>
                      <a:pt x="19604" y="9818"/>
                    </a:cubicBezTo>
                    <a:cubicBezTo>
                      <a:pt x="19604" y="4402"/>
                      <a:pt x="15202" y="0"/>
                      <a:pt x="9787" y="0"/>
                    </a:cubicBezTo>
                    <a:close/>
                  </a:path>
                </a:pathLst>
              </a:custGeom>
              <a:solidFill>
                <a:srgbClr val="0D3B4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5</a:t>
                </a:r>
                <a:endParaRPr kumimoji="0"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8" name="Google Shape;256;p18">
                <a:extLst>
                  <a:ext uri="{FF2B5EF4-FFF2-40B4-BE49-F238E27FC236}">
                    <a16:creationId xmlns:a16="http://schemas.microsoft.com/office/drawing/2014/main" id="{4929827C-ADFE-74E5-3ABB-CC6374AF0EC3}"/>
                  </a:ext>
                </a:extLst>
              </p:cNvPr>
              <p:cNvSpPr/>
              <p:nvPr/>
            </p:nvSpPr>
            <p:spPr>
              <a:xfrm>
                <a:off x="3677108" y="4127883"/>
                <a:ext cx="590435" cy="590005"/>
              </a:xfrm>
              <a:custGeom>
                <a:avLst/>
                <a:gdLst/>
                <a:ahLst/>
                <a:cxnLst/>
                <a:rect l="l" t="t" r="r" b="b"/>
                <a:pathLst>
                  <a:path w="20395" h="20396" extrusionOk="0">
                    <a:moveTo>
                      <a:pt x="10198" y="792"/>
                    </a:moveTo>
                    <a:cubicBezTo>
                      <a:pt x="15391" y="792"/>
                      <a:pt x="19603" y="5004"/>
                      <a:pt x="19603" y="10198"/>
                    </a:cubicBezTo>
                    <a:cubicBezTo>
                      <a:pt x="19603" y="15391"/>
                      <a:pt x="15391" y="19603"/>
                      <a:pt x="10198" y="19603"/>
                    </a:cubicBezTo>
                    <a:cubicBezTo>
                      <a:pt x="5004" y="19603"/>
                      <a:pt x="792" y="15391"/>
                      <a:pt x="792" y="10198"/>
                    </a:cubicBezTo>
                    <a:cubicBezTo>
                      <a:pt x="792" y="5004"/>
                      <a:pt x="5004" y="792"/>
                      <a:pt x="10198" y="792"/>
                    </a:cubicBezTo>
                    <a:close/>
                    <a:moveTo>
                      <a:pt x="10198" y="0"/>
                    </a:moveTo>
                    <a:cubicBezTo>
                      <a:pt x="4592" y="0"/>
                      <a:pt x="0" y="4561"/>
                      <a:pt x="0" y="10198"/>
                    </a:cubicBezTo>
                    <a:cubicBezTo>
                      <a:pt x="0" y="15835"/>
                      <a:pt x="4592" y="20395"/>
                      <a:pt x="10198" y="20395"/>
                    </a:cubicBezTo>
                    <a:cubicBezTo>
                      <a:pt x="15835" y="20395"/>
                      <a:pt x="20395" y="15835"/>
                      <a:pt x="20395" y="10198"/>
                    </a:cubicBezTo>
                    <a:cubicBezTo>
                      <a:pt x="20395" y="4561"/>
                      <a:pt x="15835" y="0"/>
                      <a:pt x="101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257;p18">
                <a:extLst>
                  <a:ext uri="{FF2B5EF4-FFF2-40B4-BE49-F238E27FC236}">
                    <a16:creationId xmlns:a16="http://schemas.microsoft.com/office/drawing/2014/main" id="{B95E6F99-7D7A-6E49-56E7-077B10742D5C}"/>
                  </a:ext>
                </a:extLst>
              </p:cNvPr>
              <p:cNvSpPr/>
              <p:nvPr/>
            </p:nvSpPr>
            <p:spPr>
              <a:xfrm>
                <a:off x="2763025" y="3435323"/>
                <a:ext cx="134791" cy="134686"/>
              </a:xfrm>
              <a:custGeom>
                <a:avLst/>
                <a:gdLst/>
                <a:ahLst/>
                <a:cxnLst/>
                <a:rect l="l" t="t" r="r" b="b"/>
                <a:pathLst>
                  <a:path w="4656" h="4656" extrusionOk="0">
                    <a:moveTo>
                      <a:pt x="2344" y="1"/>
                    </a:moveTo>
                    <a:cubicBezTo>
                      <a:pt x="1045" y="1"/>
                      <a:pt x="0" y="1046"/>
                      <a:pt x="0" y="2312"/>
                    </a:cubicBezTo>
                    <a:cubicBezTo>
                      <a:pt x="0" y="3611"/>
                      <a:pt x="1045" y="4656"/>
                      <a:pt x="2344" y="4656"/>
                    </a:cubicBezTo>
                    <a:cubicBezTo>
                      <a:pt x="3610" y="4656"/>
                      <a:pt x="4655" y="3611"/>
                      <a:pt x="4655" y="2312"/>
                    </a:cubicBezTo>
                    <a:cubicBezTo>
                      <a:pt x="4655" y="1046"/>
                      <a:pt x="3610" y="1"/>
                      <a:pt x="2344" y="1"/>
                    </a:cubicBezTo>
                    <a:close/>
                  </a:path>
                </a:pathLst>
              </a:custGeom>
              <a:solidFill>
                <a:srgbClr val="0D3B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Google Shape;258;p18">
              <a:extLst>
                <a:ext uri="{FF2B5EF4-FFF2-40B4-BE49-F238E27FC236}">
                  <a16:creationId xmlns:a16="http://schemas.microsoft.com/office/drawing/2014/main" id="{72DE6764-9626-C576-0854-65C6F6AA51F6}"/>
                </a:ext>
              </a:extLst>
            </p:cNvPr>
            <p:cNvSpPr/>
            <p:nvPr/>
          </p:nvSpPr>
          <p:spPr>
            <a:xfrm>
              <a:off x="2446656" y="3241110"/>
              <a:ext cx="1141470" cy="460844"/>
            </a:xfrm>
            <a:custGeom>
              <a:avLst/>
              <a:gdLst/>
              <a:ahLst/>
              <a:cxnLst/>
              <a:rect l="l" t="t" r="r" b="b"/>
              <a:pathLst>
                <a:path w="39429" h="15931" fill="none" extrusionOk="0">
                  <a:moveTo>
                    <a:pt x="1" y="1"/>
                  </a:moveTo>
                  <a:lnTo>
                    <a:pt x="11401" y="1"/>
                  </a:lnTo>
                  <a:lnTo>
                    <a:pt x="39429" y="15930"/>
                  </a:lnTo>
                </a:path>
              </a:pathLst>
            </a:custGeom>
            <a:noFill/>
            <a:ln w="19800" cap="flat" cmpd="sng">
              <a:solidFill>
                <a:srgbClr val="967876"/>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259;p18">
              <a:extLst>
                <a:ext uri="{FF2B5EF4-FFF2-40B4-BE49-F238E27FC236}">
                  <a16:creationId xmlns:a16="http://schemas.microsoft.com/office/drawing/2014/main" id="{3E8DA773-5F14-C392-C55D-50E2E253BFB2}"/>
                </a:ext>
              </a:extLst>
            </p:cNvPr>
            <p:cNvSpPr/>
            <p:nvPr/>
          </p:nvSpPr>
          <p:spPr>
            <a:xfrm>
              <a:off x="3588117" y="3429827"/>
              <a:ext cx="4946282" cy="543287"/>
            </a:xfrm>
            <a:custGeom>
              <a:avLst/>
              <a:gdLst/>
              <a:ahLst/>
              <a:cxnLst/>
              <a:rect l="l" t="t" r="r" b="b"/>
              <a:pathLst>
                <a:path w="162780" h="18781" extrusionOk="0">
                  <a:moveTo>
                    <a:pt x="1" y="1"/>
                  </a:moveTo>
                  <a:lnTo>
                    <a:pt x="1" y="18780"/>
                  </a:lnTo>
                  <a:lnTo>
                    <a:pt x="153374" y="18780"/>
                  </a:lnTo>
                  <a:cubicBezTo>
                    <a:pt x="158536" y="18780"/>
                    <a:pt x="162780" y="14568"/>
                    <a:pt x="162780" y="9406"/>
                  </a:cubicBezTo>
                  <a:cubicBezTo>
                    <a:pt x="162780" y="4213"/>
                    <a:pt x="158536" y="1"/>
                    <a:pt x="153374" y="1"/>
                  </a:cubicBezTo>
                  <a:close/>
                </a:path>
              </a:pathLst>
            </a:custGeom>
            <a:solidFill>
              <a:srgbClr val="967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260;p18">
              <a:extLst>
                <a:ext uri="{FF2B5EF4-FFF2-40B4-BE49-F238E27FC236}">
                  <a16:creationId xmlns:a16="http://schemas.microsoft.com/office/drawing/2014/main" id="{FD59E7AA-4B2E-96E3-D722-CBD18CDA135A}"/>
                </a:ext>
              </a:extLst>
            </p:cNvPr>
            <p:cNvSpPr/>
            <p:nvPr/>
          </p:nvSpPr>
          <p:spPr>
            <a:xfrm>
              <a:off x="3304807" y="3417909"/>
              <a:ext cx="567536" cy="567095"/>
            </a:xfrm>
            <a:custGeom>
              <a:avLst/>
              <a:gdLst/>
              <a:ahLst/>
              <a:cxnLst/>
              <a:rect l="l" t="t" r="r" b="b"/>
              <a:pathLst>
                <a:path w="19604" h="19604" extrusionOk="0">
                  <a:moveTo>
                    <a:pt x="9787" y="1"/>
                  </a:moveTo>
                  <a:cubicBezTo>
                    <a:pt x="4371" y="1"/>
                    <a:pt x="1" y="4403"/>
                    <a:pt x="1" y="9818"/>
                  </a:cubicBezTo>
                  <a:cubicBezTo>
                    <a:pt x="1" y="15202"/>
                    <a:pt x="4371" y="19604"/>
                    <a:pt x="9787" y="19604"/>
                  </a:cubicBezTo>
                  <a:cubicBezTo>
                    <a:pt x="15202" y="19604"/>
                    <a:pt x="19604" y="15202"/>
                    <a:pt x="19604" y="9818"/>
                  </a:cubicBezTo>
                  <a:cubicBezTo>
                    <a:pt x="19604" y="4403"/>
                    <a:pt x="15202" y="1"/>
                    <a:pt x="9787" y="1"/>
                  </a:cubicBezTo>
                  <a:close/>
                </a:path>
              </a:pathLst>
            </a:custGeom>
            <a:solidFill>
              <a:srgbClr val="9678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4</a:t>
              </a:r>
              <a:endParaRPr kumimoji="0"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6" name="Google Shape;261;p18">
              <a:extLst>
                <a:ext uri="{FF2B5EF4-FFF2-40B4-BE49-F238E27FC236}">
                  <a16:creationId xmlns:a16="http://schemas.microsoft.com/office/drawing/2014/main" id="{52008DF9-BD8D-E50E-7C24-C38378CA01DD}"/>
                </a:ext>
              </a:extLst>
            </p:cNvPr>
            <p:cNvSpPr/>
            <p:nvPr/>
          </p:nvSpPr>
          <p:spPr>
            <a:xfrm>
              <a:off x="3292909" y="3406917"/>
              <a:ext cx="590435" cy="590005"/>
            </a:xfrm>
            <a:custGeom>
              <a:avLst/>
              <a:gdLst/>
              <a:ahLst/>
              <a:cxnLst/>
              <a:rect l="l" t="t" r="r" b="b"/>
              <a:pathLst>
                <a:path w="20395" h="20396" extrusionOk="0">
                  <a:moveTo>
                    <a:pt x="10198" y="793"/>
                  </a:moveTo>
                  <a:cubicBezTo>
                    <a:pt x="15391" y="793"/>
                    <a:pt x="19603" y="5005"/>
                    <a:pt x="19603" y="10198"/>
                  </a:cubicBezTo>
                  <a:cubicBezTo>
                    <a:pt x="19603" y="15392"/>
                    <a:pt x="15391" y="19604"/>
                    <a:pt x="10198" y="19604"/>
                  </a:cubicBezTo>
                  <a:cubicBezTo>
                    <a:pt x="5004" y="19604"/>
                    <a:pt x="792" y="15392"/>
                    <a:pt x="792" y="10198"/>
                  </a:cubicBezTo>
                  <a:cubicBezTo>
                    <a:pt x="792" y="5005"/>
                    <a:pt x="5004" y="793"/>
                    <a:pt x="10198" y="793"/>
                  </a:cubicBezTo>
                  <a:close/>
                  <a:moveTo>
                    <a:pt x="10198" y="1"/>
                  </a:moveTo>
                  <a:cubicBezTo>
                    <a:pt x="4592" y="1"/>
                    <a:pt x="0" y="4561"/>
                    <a:pt x="0" y="10198"/>
                  </a:cubicBezTo>
                  <a:cubicBezTo>
                    <a:pt x="0" y="15804"/>
                    <a:pt x="4592" y="20396"/>
                    <a:pt x="10198" y="20396"/>
                  </a:cubicBezTo>
                  <a:cubicBezTo>
                    <a:pt x="15835" y="20396"/>
                    <a:pt x="20395" y="15804"/>
                    <a:pt x="20395" y="10198"/>
                  </a:cubicBezTo>
                  <a:cubicBezTo>
                    <a:pt x="20395" y="4561"/>
                    <a:pt x="15835" y="1"/>
                    <a:pt x="101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262;p18">
              <a:extLst>
                <a:ext uri="{FF2B5EF4-FFF2-40B4-BE49-F238E27FC236}">
                  <a16:creationId xmlns:a16="http://schemas.microsoft.com/office/drawing/2014/main" id="{0CDB607E-623C-1159-E941-9FF401669A9B}"/>
                </a:ext>
              </a:extLst>
            </p:cNvPr>
            <p:cNvSpPr/>
            <p:nvPr/>
          </p:nvSpPr>
          <p:spPr>
            <a:xfrm>
              <a:off x="2378825" y="3174260"/>
              <a:ext cx="134791" cy="134686"/>
            </a:xfrm>
            <a:custGeom>
              <a:avLst/>
              <a:gdLst/>
              <a:ahLst/>
              <a:cxnLst/>
              <a:rect l="l" t="t" r="r" b="b"/>
              <a:pathLst>
                <a:path w="4656" h="4656" extrusionOk="0">
                  <a:moveTo>
                    <a:pt x="2344" y="0"/>
                  </a:moveTo>
                  <a:cubicBezTo>
                    <a:pt x="1045" y="0"/>
                    <a:pt x="0" y="1045"/>
                    <a:pt x="0" y="2312"/>
                  </a:cubicBezTo>
                  <a:cubicBezTo>
                    <a:pt x="0" y="3610"/>
                    <a:pt x="1045" y="4655"/>
                    <a:pt x="2344" y="4655"/>
                  </a:cubicBezTo>
                  <a:cubicBezTo>
                    <a:pt x="3610" y="4655"/>
                    <a:pt x="4655" y="3610"/>
                    <a:pt x="4655" y="2312"/>
                  </a:cubicBezTo>
                  <a:cubicBezTo>
                    <a:pt x="4655" y="1045"/>
                    <a:pt x="3610" y="0"/>
                    <a:pt x="2344" y="0"/>
                  </a:cubicBezTo>
                  <a:close/>
                </a:path>
              </a:pathLst>
            </a:custGeom>
            <a:solidFill>
              <a:srgbClr val="967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263;p18">
              <a:extLst>
                <a:ext uri="{FF2B5EF4-FFF2-40B4-BE49-F238E27FC236}">
                  <a16:creationId xmlns:a16="http://schemas.microsoft.com/office/drawing/2014/main" id="{75402283-AF94-3962-FA56-28B544F92552}"/>
                </a:ext>
              </a:extLst>
            </p:cNvPr>
            <p:cNvGrpSpPr/>
            <p:nvPr/>
          </p:nvGrpSpPr>
          <p:grpSpPr>
            <a:xfrm>
              <a:off x="2378825" y="1243150"/>
              <a:ext cx="6155574" cy="1543642"/>
              <a:chOff x="2763025" y="1243150"/>
              <a:chExt cx="6155574" cy="1543642"/>
            </a:xfrm>
          </p:grpSpPr>
          <p:sp>
            <p:nvSpPr>
              <p:cNvPr id="34" name="Google Shape;264;p18">
                <a:extLst>
                  <a:ext uri="{FF2B5EF4-FFF2-40B4-BE49-F238E27FC236}">
                    <a16:creationId xmlns:a16="http://schemas.microsoft.com/office/drawing/2014/main" id="{D4DD80F0-19F6-337A-FC77-C02DA3921AC0}"/>
                  </a:ext>
                </a:extLst>
              </p:cNvPr>
              <p:cNvSpPr/>
              <p:nvPr/>
            </p:nvSpPr>
            <p:spPr>
              <a:xfrm>
                <a:off x="2830856" y="2259081"/>
                <a:ext cx="1141470" cy="459918"/>
              </a:xfrm>
              <a:custGeom>
                <a:avLst/>
                <a:gdLst/>
                <a:ahLst/>
                <a:cxnLst/>
                <a:rect l="l" t="t" r="r" b="b"/>
                <a:pathLst>
                  <a:path w="39429" h="15899" fill="none" extrusionOk="0">
                    <a:moveTo>
                      <a:pt x="1" y="15899"/>
                    </a:moveTo>
                    <a:lnTo>
                      <a:pt x="11401" y="15899"/>
                    </a:lnTo>
                    <a:lnTo>
                      <a:pt x="39429" y="1"/>
                    </a:lnTo>
                  </a:path>
                </a:pathLst>
              </a:custGeom>
              <a:noFill/>
              <a:ln w="19800" cap="flat" cmpd="sng">
                <a:solidFill>
                  <a:srgbClr val="F8B780"/>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265;p18">
                <a:extLst>
                  <a:ext uri="{FF2B5EF4-FFF2-40B4-BE49-F238E27FC236}">
                    <a16:creationId xmlns:a16="http://schemas.microsoft.com/office/drawing/2014/main" id="{E1B0C51F-C26E-CDE2-9939-5D5BA8529AA5}"/>
                  </a:ext>
                </a:extLst>
              </p:cNvPr>
              <p:cNvSpPr/>
              <p:nvPr/>
            </p:nvSpPr>
            <p:spPr>
              <a:xfrm>
                <a:off x="3972317" y="1987026"/>
                <a:ext cx="4946282" cy="544184"/>
              </a:xfrm>
              <a:custGeom>
                <a:avLst/>
                <a:gdLst/>
                <a:ahLst/>
                <a:cxnLst/>
                <a:rect l="l" t="t" r="r" b="b"/>
                <a:pathLst>
                  <a:path w="162780" h="18812" extrusionOk="0">
                    <a:moveTo>
                      <a:pt x="1" y="0"/>
                    </a:moveTo>
                    <a:lnTo>
                      <a:pt x="1" y="18811"/>
                    </a:lnTo>
                    <a:lnTo>
                      <a:pt x="153374" y="18811"/>
                    </a:lnTo>
                    <a:cubicBezTo>
                      <a:pt x="158536" y="18811"/>
                      <a:pt x="162780" y="14568"/>
                      <a:pt x="162780" y="9406"/>
                    </a:cubicBezTo>
                    <a:cubicBezTo>
                      <a:pt x="162780" y="4244"/>
                      <a:pt x="158536" y="0"/>
                      <a:pt x="153374" y="0"/>
                    </a:cubicBezTo>
                    <a:close/>
                  </a:path>
                </a:pathLst>
              </a:custGeom>
              <a:solidFill>
                <a:srgbClr val="F8B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266;p18">
                <a:extLst>
                  <a:ext uri="{FF2B5EF4-FFF2-40B4-BE49-F238E27FC236}">
                    <a16:creationId xmlns:a16="http://schemas.microsoft.com/office/drawing/2014/main" id="{F2DCFBF7-F416-E298-CB46-000153E24DED}"/>
                  </a:ext>
                </a:extLst>
              </p:cNvPr>
              <p:cNvSpPr/>
              <p:nvPr/>
            </p:nvSpPr>
            <p:spPr>
              <a:xfrm>
                <a:off x="3689007" y="1975108"/>
                <a:ext cx="567536" cy="567095"/>
              </a:xfrm>
              <a:custGeom>
                <a:avLst/>
                <a:gdLst/>
                <a:ahLst/>
                <a:cxnLst/>
                <a:rect l="l" t="t" r="r" b="b"/>
                <a:pathLst>
                  <a:path w="19604" h="19604" extrusionOk="0">
                    <a:moveTo>
                      <a:pt x="9787" y="0"/>
                    </a:moveTo>
                    <a:cubicBezTo>
                      <a:pt x="4403" y="0"/>
                      <a:pt x="1" y="4402"/>
                      <a:pt x="1" y="9818"/>
                    </a:cubicBezTo>
                    <a:cubicBezTo>
                      <a:pt x="1" y="15233"/>
                      <a:pt x="4403" y="19603"/>
                      <a:pt x="9787" y="19603"/>
                    </a:cubicBezTo>
                    <a:cubicBezTo>
                      <a:pt x="15202" y="19603"/>
                      <a:pt x="19604" y="15233"/>
                      <a:pt x="19604" y="9818"/>
                    </a:cubicBezTo>
                    <a:cubicBezTo>
                      <a:pt x="19604" y="4402"/>
                      <a:pt x="15202" y="0"/>
                      <a:pt x="9787" y="0"/>
                    </a:cubicBezTo>
                    <a:close/>
                  </a:path>
                </a:pathLst>
              </a:custGeom>
              <a:solidFill>
                <a:srgbClr val="F8B78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2</a:t>
                </a:r>
                <a:endParaRPr kumimoji="0"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7" name="Google Shape;267;p18">
                <a:extLst>
                  <a:ext uri="{FF2B5EF4-FFF2-40B4-BE49-F238E27FC236}">
                    <a16:creationId xmlns:a16="http://schemas.microsoft.com/office/drawing/2014/main" id="{29924025-B5C7-93C8-0C30-EA7909E3E6B4}"/>
                  </a:ext>
                </a:extLst>
              </p:cNvPr>
              <p:cNvSpPr/>
              <p:nvPr/>
            </p:nvSpPr>
            <p:spPr>
              <a:xfrm>
                <a:off x="3677108" y="1964116"/>
                <a:ext cx="590435" cy="590005"/>
              </a:xfrm>
              <a:custGeom>
                <a:avLst/>
                <a:gdLst/>
                <a:ahLst/>
                <a:cxnLst/>
                <a:rect l="l" t="t" r="r" b="b"/>
                <a:pathLst>
                  <a:path w="20395" h="20396" extrusionOk="0">
                    <a:moveTo>
                      <a:pt x="10198" y="792"/>
                    </a:moveTo>
                    <a:cubicBezTo>
                      <a:pt x="15391" y="792"/>
                      <a:pt x="19603" y="5004"/>
                      <a:pt x="19603" y="10198"/>
                    </a:cubicBezTo>
                    <a:cubicBezTo>
                      <a:pt x="19603" y="15391"/>
                      <a:pt x="15391" y="19603"/>
                      <a:pt x="10198" y="19603"/>
                    </a:cubicBezTo>
                    <a:cubicBezTo>
                      <a:pt x="5004" y="19603"/>
                      <a:pt x="792" y="15391"/>
                      <a:pt x="792" y="10198"/>
                    </a:cubicBezTo>
                    <a:cubicBezTo>
                      <a:pt x="792" y="5004"/>
                      <a:pt x="5004" y="792"/>
                      <a:pt x="10198" y="792"/>
                    </a:cubicBezTo>
                    <a:close/>
                    <a:moveTo>
                      <a:pt x="10198" y="0"/>
                    </a:moveTo>
                    <a:cubicBezTo>
                      <a:pt x="4592" y="0"/>
                      <a:pt x="0" y="4561"/>
                      <a:pt x="0" y="10198"/>
                    </a:cubicBezTo>
                    <a:cubicBezTo>
                      <a:pt x="0" y="15803"/>
                      <a:pt x="4592" y="20395"/>
                      <a:pt x="10198" y="20395"/>
                    </a:cubicBezTo>
                    <a:cubicBezTo>
                      <a:pt x="15835" y="20395"/>
                      <a:pt x="20395" y="15803"/>
                      <a:pt x="20395" y="10198"/>
                    </a:cubicBezTo>
                    <a:cubicBezTo>
                      <a:pt x="20395" y="4561"/>
                      <a:pt x="15835" y="0"/>
                      <a:pt x="101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Google Shape;268;p18">
                <a:extLst>
                  <a:ext uri="{FF2B5EF4-FFF2-40B4-BE49-F238E27FC236}">
                    <a16:creationId xmlns:a16="http://schemas.microsoft.com/office/drawing/2014/main" id="{F30657AC-9E40-3172-03C0-38251CDEFAA2}"/>
                  </a:ext>
                </a:extLst>
              </p:cNvPr>
              <p:cNvGrpSpPr/>
              <p:nvPr/>
            </p:nvGrpSpPr>
            <p:grpSpPr>
              <a:xfrm>
                <a:off x="2763025" y="1243150"/>
                <a:ext cx="6155574" cy="1282551"/>
                <a:chOff x="2763025" y="1243150"/>
                <a:chExt cx="6155574" cy="1282551"/>
              </a:xfrm>
            </p:grpSpPr>
            <p:sp>
              <p:nvSpPr>
                <p:cNvPr id="40" name="Google Shape;269;p18">
                  <a:extLst>
                    <a:ext uri="{FF2B5EF4-FFF2-40B4-BE49-F238E27FC236}">
                      <a16:creationId xmlns:a16="http://schemas.microsoft.com/office/drawing/2014/main" id="{EED96CB6-FA13-43F4-7774-BAC57800E67D}"/>
                    </a:ext>
                  </a:extLst>
                </p:cNvPr>
                <p:cNvSpPr/>
                <p:nvPr/>
              </p:nvSpPr>
              <p:spPr>
                <a:xfrm>
                  <a:off x="2830856" y="1558305"/>
                  <a:ext cx="1141470" cy="899616"/>
                </a:xfrm>
                <a:custGeom>
                  <a:avLst/>
                  <a:gdLst/>
                  <a:ahLst/>
                  <a:cxnLst/>
                  <a:rect l="l" t="t" r="r" b="b"/>
                  <a:pathLst>
                    <a:path w="39429" h="31099" fill="none" extrusionOk="0">
                      <a:moveTo>
                        <a:pt x="1" y="31099"/>
                      </a:moveTo>
                      <a:lnTo>
                        <a:pt x="11401" y="31099"/>
                      </a:lnTo>
                      <a:lnTo>
                        <a:pt x="39429" y="0"/>
                      </a:lnTo>
                    </a:path>
                  </a:pathLst>
                </a:custGeom>
                <a:noFill/>
                <a:ln w="19800"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270;p18">
                  <a:extLst>
                    <a:ext uri="{FF2B5EF4-FFF2-40B4-BE49-F238E27FC236}">
                      <a16:creationId xmlns:a16="http://schemas.microsoft.com/office/drawing/2014/main" id="{77208BE1-2378-8A59-ECBD-A2E8E4DB9457}"/>
                    </a:ext>
                  </a:extLst>
                </p:cNvPr>
                <p:cNvSpPr/>
                <p:nvPr/>
              </p:nvSpPr>
              <p:spPr>
                <a:xfrm>
                  <a:off x="3972317" y="1266060"/>
                  <a:ext cx="4946282" cy="544213"/>
                </a:xfrm>
                <a:custGeom>
                  <a:avLst/>
                  <a:gdLst/>
                  <a:ahLst/>
                  <a:cxnLst/>
                  <a:rect l="l" t="t" r="r" b="b"/>
                  <a:pathLst>
                    <a:path w="162780" h="18813" extrusionOk="0">
                      <a:moveTo>
                        <a:pt x="1" y="1"/>
                      </a:moveTo>
                      <a:lnTo>
                        <a:pt x="1" y="18812"/>
                      </a:lnTo>
                      <a:lnTo>
                        <a:pt x="153374" y="18812"/>
                      </a:lnTo>
                      <a:cubicBezTo>
                        <a:pt x="158536" y="18812"/>
                        <a:pt x="162780" y="14568"/>
                        <a:pt x="162780" y="9406"/>
                      </a:cubicBezTo>
                      <a:cubicBezTo>
                        <a:pt x="162780" y="4213"/>
                        <a:pt x="158536" y="1"/>
                        <a:pt x="153374" y="1"/>
                      </a:cubicBezTo>
                      <a:close/>
                    </a:path>
                  </a:pathLst>
                </a:custGeom>
                <a:solidFill>
                  <a:srgbClr val="00B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271;p18">
                  <a:extLst>
                    <a:ext uri="{FF2B5EF4-FFF2-40B4-BE49-F238E27FC236}">
                      <a16:creationId xmlns:a16="http://schemas.microsoft.com/office/drawing/2014/main" id="{F17E011E-F960-BB5A-AE5B-DCFE2540E5E4}"/>
                    </a:ext>
                  </a:extLst>
                </p:cNvPr>
                <p:cNvSpPr/>
                <p:nvPr/>
              </p:nvSpPr>
              <p:spPr>
                <a:xfrm>
                  <a:off x="3689007" y="1254171"/>
                  <a:ext cx="567536" cy="567095"/>
                </a:xfrm>
                <a:custGeom>
                  <a:avLst/>
                  <a:gdLst/>
                  <a:ahLst/>
                  <a:cxnLst/>
                  <a:rect l="l" t="t" r="r" b="b"/>
                  <a:pathLst>
                    <a:path w="19604" h="19604" extrusionOk="0">
                      <a:moveTo>
                        <a:pt x="9787" y="0"/>
                      </a:moveTo>
                      <a:cubicBezTo>
                        <a:pt x="4371" y="0"/>
                        <a:pt x="1" y="4402"/>
                        <a:pt x="1" y="9786"/>
                      </a:cubicBezTo>
                      <a:cubicBezTo>
                        <a:pt x="1" y="15201"/>
                        <a:pt x="4371" y="19603"/>
                        <a:pt x="9787" y="19603"/>
                      </a:cubicBezTo>
                      <a:cubicBezTo>
                        <a:pt x="15202" y="19603"/>
                        <a:pt x="19604" y="15201"/>
                        <a:pt x="19604" y="9786"/>
                      </a:cubicBezTo>
                      <a:cubicBezTo>
                        <a:pt x="19604" y="4402"/>
                        <a:pt x="15202" y="0"/>
                        <a:pt x="9787" y="0"/>
                      </a:cubicBezTo>
                      <a:close/>
                    </a:path>
                  </a:pathLst>
                </a:custGeom>
                <a:solidFill>
                  <a:srgbClr val="00B8A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1</a:t>
                  </a:r>
                  <a:endParaRPr kumimoji="0" sz="2000" b="0" i="0" u="none" strike="noStrike" kern="120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3" name="Google Shape;272;p18">
                  <a:extLst>
                    <a:ext uri="{FF2B5EF4-FFF2-40B4-BE49-F238E27FC236}">
                      <a16:creationId xmlns:a16="http://schemas.microsoft.com/office/drawing/2014/main" id="{8BBB90BD-8071-8F85-44E8-44E054A6FAA0}"/>
                    </a:ext>
                  </a:extLst>
                </p:cNvPr>
                <p:cNvSpPr/>
                <p:nvPr/>
              </p:nvSpPr>
              <p:spPr>
                <a:xfrm>
                  <a:off x="3677108" y="1243150"/>
                  <a:ext cx="590435" cy="590005"/>
                </a:xfrm>
                <a:custGeom>
                  <a:avLst/>
                  <a:gdLst/>
                  <a:ahLst/>
                  <a:cxnLst/>
                  <a:rect l="l" t="t" r="r" b="b"/>
                  <a:pathLst>
                    <a:path w="20395" h="20396" extrusionOk="0">
                      <a:moveTo>
                        <a:pt x="10198" y="793"/>
                      </a:moveTo>
                      <a:cubicBezTo>
                        <a:pt x="15391" y="793"/>
                        <a:pt x="19603" y="5005"/>
                        <a:pt x="19603" y="10198"/>
                      </a:cubicBezTo>
                      <a:cubicBezTo>
                        <a:pt x="19603" y="15392"/>
                        <a:pt x="15391" y="19604"/>
                        <a:pt x="10198" y="19604"/>
                      </a:cubicBezTo>
                      <a:cubicBezTo>
                        <a:pt x="5004" y="19604"/>
                        <a:pt x="792" y="15392"/>
                        <a:pt x="792" y="10198"/>
                      </a:cubicBezTo>
                      <a:cubicBezTo>
                        <a:pt x="792" y="4973"/>
                        <a:pt x="5004" y="793"/>
                        <a:pt x="10198" y="793"/>
                      </a:cubicBezTo>
                      <a:close/>
                      <a:moveTo>
                        <a:pt x="10198" y="1"/>
                      </a:moveTo>
                      <a:cubicBezTo>
                        <a:pt x="4592" y="1"/>
                        <a:pt x="0" y="4561"/>
                        <a:pt x="0" y="10198"/>
                      </a:cubicBezTo>
                      <a:cubicBezTo>
                        <a:pt x="0" y="15804"/>
                        <a:pt x="4592" y="20396"/>
                        <a:pt x="10198" y="20396"/>
                      </a:cubicBezTo>
                      <a:cubicBezTo>
                        <a:pt x="15835" y="20396"/>
                        <a:pt x="20395" y="15804"/>
                        <a:pt x="20395" y="10198"/>
                      </a:cubicBezTo>
                      <a:cubicBezTo>
                        <a:pt x="20395" y="4561"/>
                        <a:pt x="15835" y="1"/>
                        <a:pt x="101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273;p18">
                  <a:extLst>
                    <a:ext uri="{FF2B5EF4-FFF2-40B4-BE49-F238E27FC236}">
                      <a16:creationId xmlns:a16="http://schemas.microsoft.com/office/drawing/2014/main" id="{0AC41995-AC29-C0B2-31C4-668B0994CBCC}"/>
                    </a:ext>
                  </a:extLst>
                </p:cNvPr>
                <p:cNvSpPr/>
                <p:nvPr/>
              </p:nvSpPr>
              <p:spPr>
                <a:xfrm>
                  <a:off x="2763025" y="2391015"/>
                  <a:ext cx="134791" cy="134686"/>
                </a:xfrm>
                <a:custGeom>
                  <a:avLst/>
                  <a:gdLst/>
                  <a:ahLst/>
                  <a:cxnLst/>
                  <a:rect l="l" t="t" r="r" b="b"/>
                  <a:pathLst>
                    <a:path w="4656" h="4656" extrusionOk="0">
                      <a:moveTo>
                        <a:pt x="2344" y="0"/>
                      </a:moveTo>
                      <a:cubicBezTo>
                        <a:pt x="1045" y="0"/>
                        <a:pt x="0" y="1045"/>
                        <a:pt x="0" y="2312"/>
                      </a:cubicBezTo>
                      <a:cubicBezTo>
                        <a:pt x="0" y="3610"/>
                        <a:pt x="1045" y="4655"/>
                        <a:pt x="2344" y="4655"/>
                      </a:cubicBezTo>
                      <a:cubicBezTo>
                        <a:pt x="3610" y="4655"/>
                        <a:pt x="4655" y="3610"/>
                        <a:pt x="4655" y="2312"/>
                      </a:cubicBezTo>
                      <a:cubicBezTo>
                        <a:pt x="4655" y="1045"/>
                        <a:pt x="3610" y="0"/>
                        <a:pt x="2344" y="0"/>
                      </a:cubicBezTo>
                      <a:close/>
                    </a:path>
                  </a:pathLst>
                </a:custGeom>
                <a:solidFill>
                  <a:srgbClr val="00B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Google Shape;274;p18">
                <a:extLst>
                  <a:ext uri="{FF2B5EF4-FFF2-40B4-BE49-F238E27FC236}">
                    <a16:creationId xmlns:a16="http://schemas.microsoft.com/office/drawing/2014/main" id="{757C8468-DBF0-708B-1BF4-75CBF70D4F56}"/>
                  </a:ext>
                </a:extLst>
              </p:cNvPr>
              <p:cNvSpPr/>
              <p:nvPr/>
            </p:nvSpPr>
            <p:spPr>
              <a:xfrm>
                <a:off x="2763025" y="2652077"/>
                <a:ext cx="134791" cy="134715"/>
              </a:xfrm>
              <a:custGeom>
                <a:avLst/>
                <a:gdLst/>
                <a:ahLst/>
                <a:cxnLst/>
                <a:rect l="l" t="t" r="r" b="b"/>
                <a:pathLst>
                  <a:path w="4656" h="4657" extrusionOk="0">
                    <a:moveTo>
                      <a:pt x="2344" y="1"/>
                    </a:moveTo>
                    <a:cubicBezTo>
                      <a:pt x="1045" y="1"/>
                      <a:pt x="0" y="1046"/>
                      <a:pt x="0" y="2313"/>
                    </a:cubicBezTo>
                    <a:cubicBezTo>
                      <a:pt x="0" y="3611"/>
                      <a:pt x="1045" y="4656"/>
                      <a:pt x="2344" y="4656"/>
                    </a:cubicBezTo>
                    <a:cubicBezTo>
                      <a:pt x="3610" y="4656"/>
                      <a:pt x="4655" y="3611"/>
                      <a:pt x="4655" y="2313"/>
                    </a:cubicBezTo>
                    <a:cubicBezTo>
                      <a:pt x="4655" y="1046"/>
                      <a:pt x="3610" y="1"/>
                      <a:pt x="2344" y="1"/>
                    </a:cubicBezTo>
                    <a:close/>
                  </a:path>
                </a:pathLst>
              </a:custGeom>
              <a:solidFill>
                <a:srgbClr val="F8B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Google Shape;338;p18">
              <a:extLst>
                <a:ext uri="{FF2B5EF4-FFF2-40B4-BE49-F238E27FC236}">
                  <a16:creationId xmlns:a16="http://schemas.microsoft.com/office/drawing/2014/main" id="{0A5CEDBA-A38E-44EC-03D9-370A919CA848}"/>
                </a:ext>
              </a:extLst>
            </p:cNvPr>
            <p:cNvSpPr txBox="1"/>
            <p:nvPr/>
          </p:nvSpPr>
          <p:spPr>
            <a:xfrm>
              <a:off x="3913837" y="1407816"/>
              <a:ext cx="969889" cy="260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Materials</a:t>
              </a:r>
              <a:endParaRPr kumimoji="0"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20" name="Google Shape;339;p18">
              <a:extLst>
                <a:ext uri="{FF2B5EF4-FFF2-40B4-BE49-F238E27FC236}">
                  <a16:creationId xmlns:a16="http://schemas.microsoft.com/office/drawing/2014/main" id="{E7392270-1417-6A48-F07A-D91CC3950AF0}"/>
                </a:ext>
              </a:extLst>
            </p:cNvPr>
            <p:cNvSpPr txBox="1"/>
            <p:nvPr/>
          </p:nvSpPr>
          <p:spPr>
            <a:xfrm>
              <a:off x="4983976" y="1347639"/>
              <a:ext cx="3633554" cy="36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Roboto"/>
                  <a:cs typeface="Roboto"/>
                  <a:sym typeface="Roboto"/>
                </a:rPr>
                <a:t>Characterization and control of quantum materials</a:t>
              </a:r>
              <a:endParaRPr kumimoji="0" sz="12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cxnSp>
          <p:nvCxnSpPr>
            <p:cNvPr id="21" name="Google Shape;340;p18">
              <a:extLst>
                <a:ext uri="{FF2B5EF4-FFF2-40B4-BE49-F238E27FC236}">
                  <a16:creationId xmlns:a16="http://schemas.microsoft.com/office/drawing/2014/main" id="{CFECF4DB-9625-0156-C94F-6984D84F8904}"/>
                </a:ext>
              </a:extLst>
            </p:cNvPr>
            <p:cNvCxnSpPr/>
            <p:nvPr/>
          </p:nvCxnSpPr>
          <p:spPr>
            <a:xfrm>
              <a:off x="4981346" y="1345866"/>
              <a:ext cx="0" cy="384600"/>
            </a:xfrm>
            <a:prstGeom prst="straightConnector1">
              <a:avLst/>
            </a:prstGeom>
            <a:noFill/>
            <a:ln w="19050" cap="flat" cmpd="sng">
              <a:solidFill>
                <a:srgbClr val="FFFFFF"/>
              </a:solidFill>
              <a:prstDash val="solid"/>
              <a:round/>
              <a:headEnd type="none" w="med" len="med"/>
              <a:tailEnd type="none" w="med" len="med"/>
            </a:ln>
          </p:spPr>
        </p:cxnSp>
        <p:sp>
          <p:nvSpPr>
            <p:cNvPr id="22" name="Google Shape;341;p18">
              <a:extLst>
                <a:ext uri="{FF2B5EF4-FFF2-40B4-BE49-F238E27FC236}">
                  <a16:creationId xmlns:a16="http://schemas.microsoft.com/office/drawing/2014/main" id="{4B8C13B5-B108-41C5-EDB5-8A477CF1CE6F}"/>
                </a:ext>
              </a:extLst>
            </p:cNvPr>
            <p:cNvSpPr txBox="1"/>
            <p:nvPr/>
          </p:nvSpPr>
          <p:spPr>
            <a:xfrm>
              <a:off x="3913838" y="4291591"/>
              <a:ext cx="909300" cy="260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Security</a:t>
              </a:r>
              <a:endParaRPr kumimoji="0"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23" name="Google Shape;342;p18">
              <a:extLst>
                <a:ext uri="{FF2B5EF4-FFF2-40B4-BE49-F238E27FC236}">
                  <a16:creationId xmlns:a16="http://schemas.microsoft.com/office/drawing/2014/main" id="{92598EE1-4B47-64ED-4195-86AC6746EA8B}"/>
                </a:ext>
              </a:extLst>
            </p:cNvPr>
            <p:cNvSpPr txBox="1"/>
            <p:nvPr/>
          </p:nvSpPr>
          <p:spPr>
            <a:xfrm>
              <a:off x="5011683" y="4238341"/>
              <a:ext cx="3153928" cy="36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Roboto"/>
                  <a:cs typeface="Roboto"/>
                  <a:sym typeface="Roboto"/>
                </a:rPr>
                <a:t>Can penetrate fabrics and plastics, so it can be used in surveillance</a:t>
              </a:r>
              <a:endParaRPr kumimoji="0" sz="12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cxnSp>
          <p:nvCxnSpPr>
            <p:cNvPr id="24" name="Google Shape;343;p18">
              <a:extLst>
                <a:ext uri="{FF2B5EF4-FFF2-40B4-BE49-F238E27FC236}">
                  <a16:creationId xmlns:a16="http://schemas.microsoft.com/office/drawing/2014/main" id="{1FB2E28B-14AC-1319-4EC7-78088684A2EA}"/>
                </a:ext>
              </a:extLst>
            </p:cNvPr>
            <p:cNvCxnSpPr/>
            <p:nvPr/>
          </p:nvCxnSpPr>
          <p:spPr>
            <a:xfrm>
              <a:off x="4981346" y="4229641"/>
              <a:ext cx="0" cy="384600"/>
            </a:xfrm>
            <a:prstGeom prst="straightConnector1">
              <a:avLst/>
            </a:prstGeom>
            <a:noFill/>
            <a:ln w="19050" cap="flat" cmpd="sng">
              <a:solidFill>
                <a:srgbClr val="FFFFFF"/>
              </a:solidFill>
              <a:prstDash val="solid"/>
              <a:round/>
              <a:headEnd type="none" w="med" len="med"/>
              <a:tailEnd type="none" w="med" len="med"/>
            </a:ln>
          </p:spPr>
        </p:cxnSp>
        <p:sp>
          <p:nvSpPr>
            <p:cNvPr id="25" name="Google Shape;344;p18">
              <a:extLst>
                <a:ext uri="{FF2B5EF4-FFF2-40B4-BE49-F238E27FC236}">
                  <a16:creationId xmlns:a16="http://schemas.microsoft.com/office/drawing/2014/main" id="{0FB7166E-209B-BD28-9ED4-35FC7E9F510F}"/>
                </a:ext>
              </a:extLst>
            </p:cNvPr>
            <p:cNvSpPr txBox="1"/>
            <p:nvPr/>
          </p:nvSpPr>
          <p:spPr>
            <a:xfrm>
              <a:off x="3871437" y="3565359"/>
              <a:ext cx="1288544" cy="260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Enviromental science</a:t>
              </a:r>
              <a:endParaRPr kumimoji="0" sz="16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26" name="Google Shape;345;p18">
              <a:extLst>
                <a:ext uri="{FF2B5EF4-FFF2-40B4-BE49-F238E27FC236}">
                  <a16:creationId xmlns:a16="http://schemas.microsoft.com/office/drawing/2014/main" id="{12F1B06A-5ABF-0A7E-CDB3-287FED7FD3D1}"/>
                </a:ext>
              </a:extLst>
            </p:cNvPr>
            <p:cNvSpPr txBox="1"/>
            <p:nvPr/>
          </p:nvSpPr>
          <p:spPr>
            <a:xfrm>
              <a:off x="5011682" y="3517866"/>
              <a:ext cx="3335552" cy="36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Roboto"/>
                  <a:ea typeface="Roboto"/>
                  <a:cs typeface="Roboto"/>
                  <a:sym typeface="Roboto"/>
                </a:rPr>
                <a:t>Can be used for sensing and characterizing airborn pollution and VOCs </a:t>
              </a:r>
              <a:endParaRPr kumimoji="0" sz="12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cxnSp>
          <p:nvCxnSpPr>
            <p:cNvPr id="27" name="Google Shape;346;p18">
              <a:extLst>
                <a:ext uri="{FF2B5EF4-FFF2-40B4-BE49-F238E27FC236}">
                  <a16:creationId xmlns:a16="http://schemas.microsoft.com/office/drawing/2014/main" id="{8FD226C2-95E3-F3BA-FADE-7ECFE8B4402F}"/>
                </a:ext>
              </a:extLst>
            </p:cNvPr>
            <p:cNvCxnSpPr/>
            <p:nvPr/>
          </p:nvCxnSpPr>
          <p:spPr>
            <a:xfrm>
              <a:off x="4981346" y="3509166"/>
              <a:ext cx="0" cy="384600"/>
            </a:xfrm>
            <a:prstGeom prst="straightConnector1">
              <a:avLst/>
            </a:prstGeom>
            <a:noFill/>
            <a:ln w="19050" cap="flat" cmpd="sng">
              <a:solidFill>
                <a:srgbClr val="FFFFFF"/>
              </a:solidFill>
              <a:prstDash val="solid"/>
              <a:round/>
              <a:headEnd type="none" w="med" len="med"/>
              <a:tailEnd type="none" w="med" len="med"/>
            </a:ln>
          </p:spPr>
        </p:cxnSp>
        <p:sp>
          <p:nvSpPr>
            <p:cNvPr id="28" name="Google Shape;347;p18">
              <a:extLst>
                <a:ext uri="{FF2B5EF4-FFF2-40B4-BE49-F238E27FC236}">
                  <a16:creationId xmlns:a16="http://schemas.microsoft.com/office/drawing/2014/main" id="{69850C2F-C32C-661B-52FE-FA9A375E5B75}"/>
                </a:ext>
              </a:extLst>
            </p:cNvPr>
            <p:cNvSpPr txBox="1"/>
            <p:nvPr/>
          </p:nvSpPr>
          <p:spPr>
            <a:xfrm>
              <a:off x="3913838" y="2850154"/>
              <a:ext cx="983744" cy="260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Medicine</a:t>
              </a:r>
              <a:endParaRPr kumimoji="0"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29" name="Google Shape;348;p18">
              <a:extLst>
                <a:ext uri="{FF2B5EF4-FFF2-40B4-BE49-F238E27FC236}">
                  <a16:creationId xmlns:a16="http://schemas.microsoft.com/office/drawing/2014/main" id="{36DE0674-27B7-3F28-0CC9-FD31147BE9B3}"/>
                </a:ext>
              </a:extLst>
            </p:cNvPr>
            <p:cNvSpPr txBox="1"/>
            <p:nvPr/>
          </p:nvSpPr>
          <p:spPr>
            <a:xfrm>
              <a:off x="5011683" y="2796904"/>
              <a:ext cx="3153928" cy="36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Roboto"/>
                  <a:cs typeface="Roboto"/>
                  <a:sym typeface="Roboto"/>
                </a:rPr>
                <a:t>Imaging technique as a replacement for medical X-rays. </a:t>
              </a:r>
              <a:endParaRPr kumimoji="0" sz="12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cxnSp>
          <p:nvCxnSpPr>
            <p:cNvPr id="30" name="Google Shape;349;p18">
              <a:extLst>
                <a:ext uri="{FF2B5EF4-FFF2-40B4-BE49-F238E27FC236}">
                  <a16:creationId xmlns:a16="http://schemas.microsoft.com/office/drawing/2014/main" id="{85983107-1F3B-F2CC-A7C2-99BD602793D0}"/>
                </a:ext>
              </a:extLst>
            </p:cNvPr>
            <p:cNvCxnSpPr/>
            <p:nvPr/>
          </p:nvCxnSpPr>
          <p:spPr>
            <a:xfrm>
              <a:off x="4981346" y="2788204"/>
              <a:ext cx="0" cy="384600"/>
            </a:xfrm>
            <a:prstGeom prst="straightConnector1">
              <a:avLst/>
            </a:prstGeom>
            <a:noFill/>
            <a:ln w="19050" cap="flat" cmpd="sng">
              <a:solidFill>
                <a:srgbClr val="FFFFFF"/>
              </a:solidFill>
              <a:prstDash val="solid"/>
              <a:round/>
              <a:headEnd type="none" w="med" len="med"/>
              <a:tailEnd type="none" w="med" len="med"/>
            </a:ln>
          </p:spPr>
        </p:cxnSp>
        <p:sp>
          <p:nvSpPr>
            <p:cNvPr id="31" name="Google Shape;350;p18">
              <a:extLst>
                <a:ext uri="{FF2B5EF4-FFF2-40B4-BE49-F238E27FC236}">
                  <a16:creationId xmlns:a16="http://schemas.microsoft.com/office/drawing/2014/main" id="{14F60326-8AC9-93A1-9059-75954F1691E1}"/>
                </a:ext>
              </a:extLst>
            </p:cNvPr>
            <p:cNvSpPr txBox="1"/>
            <p:nvPr/>
          </p:nvSpPr>
          <p:spPr>
            <a:xfrm>
              <a:off x="3913837" y="2128779"/>
              <a:ext cx="969889" cy="260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Biology</a:t>
              </a:r>
              <a:endParaRPr kumimoji="0" sz="1700" b="0" i="0" u="none" strike="noStrike" kern="120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32" name="Google Shape;351;p18">
              <a:extLst>
                <a:ext uri="{FF2B5EF4-FFF2-40B4-BE49-F238E27FC236}">
                  <a16:creationId xmlns:a16="http://schemas.microsoft.com/office/drawing/2014/main" id="{ABD7A977-D157-5DBC-FD8F-2A99A0548EDB}"/>
                </a:ext>
              </a:extLst>
            </p:cNvPr>
            <p:cNvSpPr txBox="1"/>
            <p:nvPr/>
          </p:nvSpPr>
          <p:spPr>
            <a:xfrm>
              <a:off x="5011681" y="2075529"/>
              <a:ext cx="3427247" cy="36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Roboto"/>
                  <a:cs typeface="Roboto"/>
                  <a:sym typeface="Roboto"/>
                </a:rPr>
                <a:t>Non-destructive, non-contact and label-free optical method for biological detection</a:t>
              </a:r>
              <a:endParaRPr kumimoji="0" sz="12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cxnSp>
          <p:nvCxnSpPr>
            <p:cNvPr id="33" name="Google Shape;352;p18">
              <a:extLst>
                <a:ext uri="{FF2B5EF4-FFF2-40B4-BE49-F238E27FC236}">
                  <a16:creationId xmlns:a16="http://schemas.microsoft.com/office/drawing/2014/main" id="{689B7703-78F2-501C-E061-AC840CEF709B}"/>
                </a:ext>
              </a:extLst>
            </p:cNvPr>
            <p:cNvCxnSpPr/>
            <p:nvPr/>
          </p:nvCxnSpPr>
          <p:spPr>
            <a:xfrm>
              <a:off x="4981346" y="2066829"/>
              <a:ext cx="0" cy="384600"/>
            </a:xfrm>
            <a:prstGeom prst="straightConnector1">
              <a:avLst/>
            </a:prstGeom>
            <a:noFill/>
            <a:ln w="19050" cap="flat" cmpd="sng">
              <a:solidFill>
                <a:srgbClr val="FFFFFF"/>
              </a:solidFill>
              <a:prstDash val="solid"/>
              <a:round/>
              <a:headEnd type="none" w="med" len="med"/>
              <a:tailEnd type="none" w="med" len="med"/>
            </a:ln>
          </p:spPr>
        </p:cxnSp>
      </p:grpSp>
      <p:pic>
        <p:nvPicPr>
          <p:cNvPr id="55" name="Elemento grafico 54">
            <a:extLst>
              <a:ext uri="{FF2B5EF4-FFF2-40B4-BE49-F238E27FC236}">
                <a16:creationId xmlns:a16="http://schemas.microsoft.com/office/drawing/2014/main" id="{8DAAB49D-CEFD-2070-8745-04A930A3D2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14" y="1572030"/>
            <a:ext cx="3181709" cy="2833235"/>
          </a:xfrm>
          <a:prstGeom prst="rect">
            <a:avLst/>
          </a:prstGeom>
        </p:spPr>
      </p:pic>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15EA212-BBD3-E264-7D0B-17D58399F15D}"/>
                  </a:ext>
                </a:extLst>
              </p:cNvPr>
              <p:cNvSpPr txBox="1"/>
              <p:nvPr/>
            </p:nvSpPr>
            <p:spPr>
              <a:xfrm>
                <a:off x="703756" y="4595660"/>
                <a:ext cx="3389666" cy="1200329"/>
              </a:xfrm>
              <a:prstGeom prst="rect">
                <a:avLst/>
              </a:prstGeom>
              <a:noFill/>
            </p:spPr>
            <p:txBody>
              <a:bodyPr wrap="square" rtlCol="0">
                <a:spAutoFit/>
              </a:bodyPr>
              <a:lstStyle/>
              <a:p>
                <a:pPr algn="ctr"/>
                <a:r>
                  <a:rPr lang="en-GB" dirty="0">
                    <a:effectLst>
                      <a:outerShdw blurRad="38100" dist="38100" dir="2700000" algn="tl">
                        <a:srgbClr val="000000">
                          <a:alpha val="43137"/>
                        </a:srgbClr>
                      </a:outerShdw>
                    </a:effectLst>
                  </a:rPr>
                  <a:t>IR/THz Units: </a:t>
                </a:r>
              </a:p>
              <a:p>
                <a:pPr algn="ctr"/>
                <a:endParaRPr lang="it-IT" b="0" i="1" dirty="0">
                  <a:effectLst>
                    <a:outerShdw blurRad="38100" dist="38100" dir="2700000" algn="tl">
                      <a:srgbClr val="000000">
                        <a:alpha val="43137"/>
                      </a:srgbClr>
                    </a:outerShdw>
                  </a:effectLst>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it-IT" b="0" i="1" smtClean="0">
                          <a:effectLst>
                            <a:outerShdw blurRad="38100" dist="38100" dir="2700000" algn="tl">
                              <a:srgbClr val="000000">
                                <a:alpha val="43137"/>
                              </a:srgbClr>
                            </a:outerShdw>
                          </a:effectLst>
                          <a:latin typeface="Cambria Math" panose="02040503050406030204" pitchFamily="18" charset="0"/>
                        </a:rPr>
                        <m:t>200 </m:t>
                      </m:r>
                      <m:r>
                        <a:rPr lang="it-IT" b="0" i="1" smtClean="0">
                          <a:effectLst>
                            <a:outerShdw blurRad="38100" dist="38100" dir="2700000" algn="tl">
                              <a:srgbClr val="000000">
                                <a:alpha val="43137"/>
                              </a:srgbClr>
                            </a:outerShdw>
                          </a:effectLst>
                          <a:latin typeface="Cambria Math" panose="02040503050406030204" pitchFamily="18" charset="0"/>
                        </a:rPr>
                        <m:t>𝑐</m:t>
                      </m:r>
                      <m:sSup>
                        <m:sSupPr>
                          <m:ctrlPr>
                            <a:rPr lang="it-IT" b="0" i="1" smtClean="0">
                              <a:effectLst>
                                <a:outerShdw blurRad="38100" dist="38100" dir="2700000" algn="tl">
                                  <a:srgbClr val="000000">
                                    <a:alpha val="43137"/>
                                  </a:srgbClr>
                                </a:outerShdw>
                              </a:effectLst>
                              <a:latin typeface="Cambria Math" panose="02040503050406030204" pitchFamily="18" charset="0"/>
                            </a:rPr>
                          </m:ctrlPr>
                        </m:sSupPr>
                        <m:e>
                          <m:r>
                            <a:rPr lang="it-IT" b="0" i="1" smtClean="0">
                              <a:effectLst>
                                <a:outerShdw blurRad="38100" dist="38100" dir="2700000" algn="tl">
                                  <a:srgbClr val="000000">
                                    <a:alpha val="43137"/>
                                  </a:srgbClr>
                                </a:outerShdw>
                              </a:effectLst>
                              <a:latin typeface="Cambria Math" panose="02040503050406030204" pitchFamily="18" charset="0"/>
                            </a:rPr>
                            <m:t>𝑚</m:t>
                          </m:r>
                        </m:e>
                        <m:sup>
                          <m:r>
                            <a:rPr lang="it-IT" b="0" i="1" smtClean="0">
                              <a:effectLst>
                                <a:outerShdw blurRad="38100" dist="38100" dir="2700000" algn="tl">
                                  <a:srgbClr val="000000">
                                    <a:alpha val="43137"/>
                                  </a:srgbClr>
                                </a:outerShdw>
                              </a:effectLst>
                              <a:latin typeface="Cambria Math" panose="02040503050406030204" pitchFamily="18" charset="0"/>
                            </a:rPr>
                            <m:t>−1</m:t>
                          </m:r>
                        </m:sup>
                      </m:sSup>
                      <m:r>
                        <a:rPr lang="it-IT" b="0" i="1" smtClean="0">
                          <a:effectLst>
                            <a:outerShdw blurRad="38100" dist="38100" dir="2700000" algn="tl">
                              <a:srgbClr val="000000">
                                <a:alpha val="43137"/>
                              </a:srgbClr>
                            </a:outerShdw>
                          </a:effectLst>
                          <a:latin typeface="Cambria Math" panose="02040503050406030204" pitchFamily="18" charset="0"/>
                        </a:rPr>
                        <m:t> </m:t>
                      </m:r>
                      <m: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300</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𝐾</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 25 </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𝑚𝑒𝑉</m:t>
                      </m:r>
                    </m:oMath>
                  </m:oMathPara>
                </a14:m>
                <a:endParaRPr lang="it-IT" b="0" dirty="0">
                  <a:effectLst>
                    <a:outerShdw blurRad="38100" dist="38100" dir="2700000" algn="tl">
                      <a:srgbClr val="000000">
                        <a:alpha val="43137"/>
                      </a:srgbClr>
                    </a:outerShdw>
                  </a:effectLst>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it-IT" b="0" i="1" smtClean="0">
                          <a:effectLst>
                            <a:outerShdw blurRad="38100" dist="38100" dir="2700000" algn="tl">
                              <a:srgbClr val="000000">
                                <a:alpha val="43137"/>
                              </a:srgbClr>
                            </a:outerShdw>
                          </a:effectLst>
                          <a:latin typeface="Cambria Math" panose="02040503050406030204" pitchFamily="18" charset="0"/>
                        </a:rPr>
                        <m:t>∼50 </m:t>
                      </m:r>
                      <m:r>
                        <a:rPr lang="it-IT" b="0" i="1" smtClean="0">
                          <a:effectLst>
                            <a:outerShdw blurRad="38100" dist="38100" dir="2700000" algn="tl">
                              <a:srgbClr val="000000">
                                <a:alpha val="43137"/>
                              </a:srgbClr>
                            </a:outerShdw>
                          </a:effectLst>
                          <a:latin typeface="Cambria Math" panose="02040503050406030204" pitchFamily="18" charset="0"/>
                        </a:rPr>
                        <m:t>𝜇</m:t>
                      </m:r>
                      <m:r>
                        <a:rPr lang="it-IT" b="0" i="1" smtClean="0">
                          <a:effectLst>
                            <a:outerShdw blurRad="38100" dist="38100" dir="2700000" algn="tl">
                              <a:srgbClr val="000000">
                                <a:alpha val="43137"/>
                              </a:srgbClr>
                            </a:outerShdw>
                          </a:effectLst>
                          <a:latin typeface="Cambria Math" panose="02040503050406030204" pitchFamily="18" charset="0"/>
                        </a:rPr>
                        <m:t>𝑚</m:t>
                      </m:r>
                      <m:r>
                        <a:rPr lang="it-IT" b="0" i="1" smtClean="0">
                          <a:effectLst>
                            <a:outerShdw blurRad="38100" dist="38100" dir="2700000" algn="tl">
                              <a:srgbClr val="000000">
                                <a:alpha val="43137"/>
                              </a:srgbClr>
                            </a:outerShdw>
                          </a:effectLst>
                          <a:latin typeface="Cambria Math" panose="02040503050406030204" pitchFamily="18" charset="0"/>
                        </a:rPr>
                        <m:t>∼7 </m:t>
                      </m:r>
                      <m:r>
                        <a:rPr lang="it-IT" b="0" i="1" smtClean="0">
                          <a:effectLst>
                            <a:outerShdw blurRad="38100" dist="38100" dir="2700000" algn="tl">
                              <a:srgbClr val="000000">
                                <a:alpha val="43137"/>
                              </a:srgbClr>
                            </a:outerShdw>
                          </a:effectLst>
                          <a:latin typeface="Cambria Math" panose="02040503050406030204" pitchFamily="18" charset="0"/>
                        </a:rPr>
                        <m:t>𝑇𝐻𝑧</m:t>
                      </m:r>
                    </m:oMath>
                  </m:oMathPara>
                </a14:m>
                <a:endParaRPr lang="en-GB" dirty="0">
                  <a:effectLst>
                    <a:outerShdw blurRad="38100" dist="38100" dir="2700000" algn="tl">
                      <a:srgbClr val="000000">
                        <a:alpha val="43137"/>
                      </a:srgbClr>
                    </a:outerShdw>
                  </a:effectLst>
                </a:endParaRPr>
              </a:p>
            </p:txBody>
          </p:sp>
        </mc:Choice>
        <mc:Fallback xmlns="">
          <p:sp>
            <p:nvSpPr>
              <p:cNvPr id="2" name="CasellaDiTesto 1">
                <a:extLst>
                  <a:ext uri="{FF2B5EF4-FFF2-40B4-BE49-F238E27FC236}">
                    <a16:creationId xmlns:a16="http://schemas.microsoft.com/office/drawing/2014/main" id="{D15EA212-BBD3-E264-7D0B-17D58399F15D}"/>
                  </a:ext>
                </a:extLst>
              </p:cNvPr>
              <p:cNvSpPr txBox="1">
                <a:spLocks noRot="1" noChangeAspect="1" noMove="1" noResize="1" noEditPoints="1" noAdjustHandles="1" noChangeArrowheads="1" noChangeShapeType="1" noTextEdit="1"/>
              </p:cNvSpPr>
              <p:nvPr/>
            </p:nvSpPr>
            <p:spPr>
              <a:xfrm>
                <a:off x="703756" y="4595660"/>
                <a:ext cx="3389666" cy="1200329"/>
              </a:xfrm>
              <a:prstGeom prst="rect">
                <a:avLst/>
              </a:prstGeom>
              <a:blipFill>
                <a:blip r:embed="rId5"/>
                <a:stretch>
                  <a:fillRect t="-3046" b="-2538"/>
                </a:stretch>
              </a:blipFill>
            </p:spPr>
            <p:txBody>
              <a:bodyPr/>
              <a:lstStyle/>
              <a:p>
                <a:r>
                  <a:rPr lang="en-GB">
                    <a:noFill/>
                  </a:rPr>
                  <a:t> </a:t>
                </a:r>
              </a:p>
            </p:txBody>
          </p:sp>
        </mc:Fallback>
      </mc:AlternateContent>
    </p:spTree>
    <p:extLst>
      <p:ext uri="{BB962C8B-B14F-4D97-AF65-F5344CB8AC3E}">
        <p14:creationId xmlns:p14="http://schemas.microsoft.com/office/powerpoint/2010/main" val="9543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C83BB8A-868A-AC49-6B2E-BA77EB8BADFB}"/>
              </a:ext>
            </a:extLst>
          </p:cNvPr>
          <p:cNvPicPr>
            <a:picLocks noChangeAspect="1"/>
          </p:cNvPicPr>
          <p:nvPr/>
        </p:nvPicPr>
        <p:blipFill>
          <a:blip r:embed="rId3"/>
          <a:stretch>
            <a:fillRect/>
          </a:stretch>
        </p:blipFill>
        <p:spPr>
          <a:xfrm>
            <a:off x="877489" y="3154535"/>
            <a:ext cx="3464154" cy="3054112"/>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0"/>
            <a:ext cx="12192000" cy="1828800"/>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2° Case Study: </a:t>
                </a:r>
                <a14:m>
                  <m:oMath xmlns:m="http://schemas.openxmlformats.org/officeDocument/2006/math">
                    <m:r>
                      <a:rPr lang="it-IT" sz="3500" b="1" i="1" smtClean="0">
                        <a:solidFill>
                          <a:srgbClr val="822433"/>
                        </a:solidFill>
                        <a:latin typeface="Cambria Math" panose="02040503050406030204" pitchFamily="18" charset="0"/>
                      </a:rPr>
                      <m:t>𝑴𝒐</m:t>
                    </m:r>
                    <m:sSub>
                      <m:sSubPr>
                        <m:ctrlPr>
                          <a:rPr lang="it-IT" sz="3500" b="1" i="1" smtClean="0">
                            <a:solidFill>
                              <a:srgbClr val="822433"/>
                            </a:solidFill>
                            <a:latin typeface="Cambria Math" panose="02040503050406030204" pitchFamily="18" charset="0"/>
                          </a:rPr>
                        </m:ctrlPr>
                      </m:sSubPr>
                      <m:e>
                        <m:r>
                          <a:rPr lang="it-IT" sz="3500" b="1" i="1" smtClean="0">
                            <a:solidFill>
                              <a:srgbClr val="822433"/>
                            </a:solidFill>
                            <a:latin typeface="Cambria Math" panose="02040503050406030204" pitchFamily="18" charset="0"/>
                          </a:rPr>
                          <m:t>𝑶</m:t>
                        </m:r>
                      </m:e>
                      <m:sub>
                        <m:r>
                          <a:rPr lang="it-IT" sz="3500" b="1" i="1" smtClean="0">
                            <a:solidFill>
                              <a:srgbClr val="822433"/>
                            </a:solidFill>
                            <a:latin typeface="Cambria Math" panose="02040503050406030204" pitchFamily="18" charset="0"/>
                          </a:rPr>
                          <m:t>𝟑</m:t>
                        </m:r>
                      </m:sub>
                    </m:sSub>
                  </m:oMath>
                </a14:m>
                <a:r>
                  <a:rPr lang="it-IT" sz="3500" b="1" dirty="0">
                    <a:solidFill>
                      <a:srgbClr val="822433"/>
                    </a:solidFill>
                    <a:latin typeface="+mn-lt"/>
                  </a:rPr>
                  <a:t> </a:t>
                </a:r>
                <a:r>
                  <a:rPr lang="it-IT" sz="3500" b="1" dirty="0" err="1">
                    <a:solidFill>
                      <a:srgbClr val="822433"/>
                    </a:solidFill>
                    <a:latin typeface="+mn-lt"/>
                  </a:rPr>
                  <a:t>Thin</a:t>
                </a:r>
                <a:r>
                  <a:rPr lang="it-IT" sz="3500" b="1" dirty="0">
                    <a:solidFill>
                      <a:srgbClr val="822433"/>
                    </a:solidFill>
                    <a:latin typeface="+mn-lt"/>
                  </a:rPr>
                  <a:t> </a:t>
                </a:r>
                <a:r>
                  <a:rPr lang="it-IT" sz="3500" b="1" dirty="0" err="1">
                    <a:solidFill>
                      <a:srgbClr val="822433"/>
                    </a:solidFill>
                    <a:latin typeface="+mn-lt"/>
                  </a:rPr>
                  <a:t>Films</a:t>
                </a:r>
                <a:r>
                  <a:rPr lang="it-IT" sz="3500" b="1" dirty="0">
                    <a:solidFill>
                      <a:srgbClr val="822433"/>
                    </a:solidFill>
                    <a:latin typeface="+mn-lt"/>
                  </a:rPr>
                  <a:t> on Cu </a:t>
                </a:r>
                <a:r>
                  <a:rPr lang="it-IT" sz="3500" b="1" dirty="0" err="1">
                    <a:solidFill>
                      <a:srgbClr val="822433"/>
                    </a:solidFill>
                    <a:latin typeface="+mn-lt"/>
                  </a:rPr>
                  <a:t>Substrate</a:t>
                </a:r>
                <a:endParaRPr lang="it-IT" sz="3500" b="1" dirty="0">
                  <a:solidFill>
                    <a:srgbClr val="822433"/>
                  </a:solidFill>
                  <a:latin typeface="+mn-lt"/>
                </a:endParaRPr>
              </a:p>
            </p:txBody>
          </p:sp>
        </mc:Choice>
        <mc:Fallback xmlns="">
          <p:sp>
            <p:nvSpPr>
              <p:cNvPr id="11" name="Titolo 1">
                <a:extLst>
                  <a:ext uri="{FF2B5EF4-FFF2-40B4-BE49-F238E27FC236}">
                    <a16:creationId xmlns:a16="http://schemas.microsoft.com/office/drawing/2014/main" id="{9C6B84FE-E4EF-0304-C37A-F14DCD763EDD}"/>
                  </a:ext>
                </a:extLst>
              </p:cNvPr>
              <p:cNvSpPr>
                <a:spLocks noGrp="1" noRot="1" noChangeAspect="1" noMove="1" noResize="1" noEditPoints="1" noAdjustHandles="1" noChangeArrowheads="1" noChangeShapeType="1" noTextEdit="1"/>
              </p:cNvSpPr>
              <p:nvPr>
                <p:ph type="title"/>
              </p:nvPr>
            </p:nvSpPr>
            <p:spPr>
              <a:xfrm>
                <a:off x="516987" y="126464"/>
                <a:ext cx="11270016" cy="743239"/>
              </a:xfrm>
              <a:blipFill>
                <a:blip r:embed="rId5"/>
                <a:stretch>
                  <a:fillRect t="-7377" b="-19672"/>
                </a:stretch>
              </a:blipFill>
            </p:spPr>
            <p:txBody>
              <a:bodyPr/>
              <a:lstStyle/>
              <a:p>
                <a:r>
                  <a:rPr lang="en-GB">
                    <a:noFill/>
                  </a:rPr>
                  <a:t> </a:t>
                </a:r>
              </a:p>
            </p:txBody>
          </p:sp>
        </mc:Fallback>
      </mc:AlternateContent>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18</a:t>
            </a:r>
          </a:p>
        </p:txBody>
      </p:sp>
      <mc:AlternateContent xmlns:mc="http://schemas.openxmlformats.org/markup-compatibility/2006" xmlns:a14="http://schemas.microsoft.com/office/drawing/2010/main">
        <mc:Choice Requires="a14">
          <p:sp>
            <p:nvSpPr>
              <p:cNvPr id="9" name="Rettangolo con angoli arrotondati 8">
                <a:extLst>
                  <a:ext uri="{FF2B5EF4-FFF2-40B4-BE49-F238E27FC236}">
                    <a16:creationId xmlns:a16="http://schemas.microsoft.com/office/drawing/2014/main" id="{EF6D1D8F-9209-69CB-FAF3-9245C1C9BB97}"/>
                  </a:ext>
                </a:extLst>
              </p:cNvPr>
              <p:cNvSpPr/>
              <p:nvPr/>
            </p:nvSpPr>
            <p:spPr>
              <a:xfrm>
                <a:off x="885371" y="1238473"/>
                <a:ext cx="3913940" cy="1303536"/>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822433"/>
                  </a:buClr>
                  <a:buSzPct val="120000"/>
                  <a:tabLst/>
                  <a:defRPr/>
                </a:pPr>
                <a:r>
                  <a:rPr kumimoji="0" lang="en-GB" b="0" u="none" strike="noStrike" kern="1200" cap="none" spc="0" normalizeH="0" dirty="0">
                    <a:ln>
                      <a:noFill/>
                    </a:ln>
                    <a:solidFill>
                      <a:prstClr val="black"/>
                    </a:solidFill>
                    <a:uLnTx/>
                    <a:uFillTx/>
                  </a:rPr>
                  <a:t>Research</a:t>
                </a:r>
                <a:r>
                  <a:rPr kumimoji="0" lang="it-IT" b="0" u="none" strike="noStrike" kern="1200" cap="none" spc="0" normalizeH="0" noProof="0" dirty="0">
                    <a:ln>
                      <a:noFill/>
                    </a:ln>
                    <a:solidFill>
                      <a:prstClr val="black"/>
                    </a:solidFill>
                    <a:uLnTx/>
                    <a:uFillTx/>
                  </a:rPr>
                  <a:t> on </a:t>
                </a:r>
                <a14:m>
                  <m:oMath xmlns:m="http://schemas.openxmlformats.org/officeDocument/2006/math">
                    <m:r>
                      <a:rPr kumimoji="0" lang="it-IT" b="0" i="1" u="none" strike="noStrike" kern="1200" cap="none" spc="0" normalizeH="0" noProof="0" smtClean="0">
                        <a:ln>
                          <a:noFill/>
                        </a:ln>
                        <a:solidFill>
                          <a:prstClr val="black"/>
                        </a:solidFill>
                        <a:uLnTx/>
                        <a:uFillTx/>
                        <a:latin typeface="Cambria Math" panose="02040503050406030204" pitchFamily="18" charset="0"/>
                      </a:rPr>
                      <m:t>𝑀𝑜</m:t>
                    </m:r>
                    <m:sSub>
                      <m:sSubPr>
                        <m:ctrlPr>
                          <a:rPr kumimoji="0" lang="it-IT" b="0" i="1" u="none" strike="noStrike" kern="1200" cap="none" spc="0" normalizeH="0" noProof="0" smtClean="0">
                            <a:ln>
                              <a:noFill/>
                            </a:ln>
                            <a:solidFill>
                              <a:prstClr val="black"/>
                            </a:solidFill>
                            <a:uLnTx/>
                            <a:uFillTx/>
                            <a:latin typeface="Cambria Math" panose="02040503050406030204" pitchFamily="18" charset="0"/>
                          </a:rPr>
                        </m:ctrlPr>
                      </m:sSubPr>
                      <m:e>
                        <m:r>
                          <a:rPr kumimoji="0" lang="it-IT" b="0" i="1" u="none" strike="noStrike" kern="1200" cap="none" spc="0" normalizeH="0" noProof="0" smtClean="0">
                            <a:ln>
                              <a:noFill/>
                            </a:ln>
                            <a:solidFill>
                              <a:prstClr val="black"/>
                            </a:solidFill>
                            <a:uLnTx/>
                            <a:uFillTx/>
                            <a:latin typeface="Cambria Math" panose="02040503050406030204" pitchFamily="18" charset="0"/>
                          </a:rPr>
                          <m:t>𝑂</m:t>
                        </m:r>
                      </m:e>
                      <m:sub>
                        <m:r>
                          <a:rPr kumimoji="0" lang="it-IT" b="0" i="1" u="none" strike="noStrike" kern="1200" cap="none" spc="0" normalizeH="0" noProof="0" smtClean="0">
                            <a:ln>
                              <a:noFill/>
                            </a:ln>
                            <a:solidFill>
                              <a:prstClr val="black"/>
                            </a:solidFill>
                            <a:uLnTx/>
                            <a:uFillTx/>
                            <a:latin typeface="Cambria Math" panose="02040503050406030204" pitchFamily="18" charset="0"/>
                          </a:rPr>
                          <m:t>3</m:t>
                        </m:r>
                      </m:sub>
                    </m:sSub>
                  </m:oMath>
                </a14:m>
                <a:r>
                  <a:rPr kumimoji="0" lang="en-US" b="0" i="0" u="none" strike="noStrike" kern="1200" cap="none" spc="0" normalizeH="0" noProof="0" dirty="0">
                    <a:ln>
                      <a:noFill/>
                    </a:ln>
                    <a:solidFill>
                      <a:prstClr val="black"/>
                    </a:solidFill>
                    <a:uLnTx/>
                    <a:uFillTx/>
                    <a:latin typeface="Calibri" panose="020F0502020204030204"/>
                  </a:rPr>
                  <a:t> </a:t>
                </a:r>
                <a:r>
                  <a:rPr kumimoji="0" lang="en-US" b="0" i="0" u="none" strike="noStrike" kern="1200" cap="none" spc="0" normalizeH="0" baseline="0" noProof="0" dirty="0">
                    <a:ln>
                      <a:noFill/>
                    </a:ln>
                    <a:solidFill>
                      <a:prstClr val="black"/>
                    </a:solidFill>
                    <a:uLnTx/>
                    <a:uFillTx/>
                    <a:latin typeface="Calibri" panose="020F0502020204030204"/>
                  </a:rPr>
                  <a:t>has reached some </a:t>
                </a:r>
                <a:r>
                  <a:rPr kumimoji="0" lang="en-US"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important milestones</a:t>
                </a:r>
                <a:r>
                  <a:rPr kumimoji="0" lang="en-US" b="0" i="0" u="none" strike="noStrike" kern="1200" cap="none" spc="0" normalizeH="0" baseline="0" noProof="0" dirty="0">
                    <a:ln>
                      <a:noFill/>
                    </a:ln>
                    <a:solidFill>
                      <a:prstClr val="black"/>
                    </a:solidFill>
                    <a:uLnTx/>
                    <a:uFillTx/>
                    <a:latin typeface="Calibri" panose="020F0502020204030204"/>
                  </a:rPr>
                  <a:t> </a:t>
                </a:r>
                <a:r>
                  <a:rPr lang="en-US" dirty="0">
                    <a:solidFill>
                      <a:prstClr val="black"/>
                    </a:solidFill>
                    <a:latin typeface="Calibri" panose="020F0502020204030204"/>
                  </a:rPr>
                  <a:t>within the framework of the past INFN projects</a:t>
                </a:r>
                <a:endParaRPr kumimoji="0" lang="en-US" b="0" i="0" u="none" strike="noStrike" kern="1200" cap="none" spc="0" normalizeH="0" baseline="0" noProof="0" dirty="0">
                  <a:ln>
                    <a:noFill/>
                  </a:ln>
                  <a:solidFill>
                    <a:prstClr val="black"/>
                  </a:solidFill>
                  <a:uLnTx/>
                  <a:uFillTx/>
                  <a:latin typeface="Calibri" panose="020F0502020204030204"/>
                </a:endParaRPr>
              </a:p>
            </p:txBody>
          </p:sp>
        </mc:Choice>
        <mc:Fallback xmlns="">
          <p:sp>
            <p:nvSpPr>
              <p:cNvPr id="9" name="Rettangolo con angoli arrotondati 8">
                <a:extLst>
                  <a:ext uri="{FF2B5EF4-FFF2-40B4-BE49-F238E27FC236}">
                    <a16:creationId xmlns:a16="http://schemas.microsoft.com/office/drawing/2014/main" id="{EF6D1D8F-9209-69CB-FAF3-9245C1C9BB97}"/>
                  </a:ext>
                </a:extLst>
              </p:cNvPr>
              <p:cNvSpPr>
                <a:spLocks noRot="1" noChangeAspect="1" noMove="1" noResize="1" noEditPoints="1" noAdjustHandles="1" noChangeArrowheads="1" noChangeShapeType="1" noTextEdit="1"/>
              </p:cNvSpPr>
              <p:nvPr/>
            </p:nvSpPr>
            <p:spPr>
              <a:xfrm>
                <a:off x="885371" y="1238473"/>
                <a:ext cx="3913940" cy="1303536"/>
              </a:xfrm>
              <a:prstGeom prst="roundRect">
                <a:avLst/>
              </a:prstGeom>
              <a:blipFill>
                <a:blip r:embed="rId6"/>
                <a:stretch>
                  <a:fillRect/>
                </a:stretch>
              </a:blipFill>
              <a:ln w="28575">
                <a:solidFill>
                  <a:srgbClr val="822433"/>
                </a:solidFill>
              </a:ln>
              <a:effectLst>
                <a:outerShdw blurRad="50800" dist="38100" dir="13500000" algn="br" rotWithShape="0">
                  <a:prstClr val="black">
                    <a:alpha val="40000"/>
                  </a:prstClr>
                </a:outerShdw>
              </a:effectLst>
            </p:spPr>
            <p:txBody>
              <a:bodyPr/>
              <a:lstStyle/>
              <a:p>
                <a:r>
                  <a:rPr lang="en-GB">
                    <a:noFill/>
                  </a:rPr>
                  <a:t> </a:t>
                </a:r>
              </a:p>
            </p:txBody>
          </p:sp>
        </mc:Fallback>
      </mc:AlternateContent>
      <p:sp>
        <p:nvSpPr>
          <p:cNvPr id="13" name="Parentesi graffa aperta 12">
            <a:extLst>
              <a:ext uri="{FF2B5EF4-FFF2-40B4-BE49-F238E27FC236}">
                <a16:creationId xmlns:a16="http://schemas.microsoft.com/office/drawing/2014/main" id="{2059B6BD-C353-4AA0-73FE-9883B162F5B8}"/>
              </a:ext>
            </a:extLst>
          </p:cNvPr>
          <p:cNvSpPr/>
          <p:nvPr/>
        </p:nvSpPr>
        <p:spPr>
          <a:xfrm>
            <a:off x="4949210" y="955641"/>
            <a:ext cx="385479" cy="1828800"/>
          </a:xfrm>
          <a:prstGeom prst="leftBrace">
            <a:avLst/>
          </a:prstGeom>
          <a:noFill/>
          <a:ln w="38100">
            <a:solidFill>
              <a:srgbClr val="822433"/>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B89E4252-1C3B-FEB3-91C1-1E6C4BA89498}"/>
              </a:ext>
            </a:extLst>
          </p:cNvPr>
          <p:cNvSpPr txBox="1"/>
          <p:nvPr/>
        </p:nvSpPr>
        <p:spPr>
          <a:xfrm>
            <a:off x="5334689" y="1080582"/>
            <a:ext cx="6219307" cy="1887696"/>
          </a:xfrm>
          <a:prstGeom prst="rect">
            <a:avLst/>
          </a:prstGeom>
          <a:noFill/>
        </p:spPr>
        <p:txBody>
          <a:bodyPr wrap="square" rtlCol="0">
            <a:spAutoFit/>
          </a:bodyPr>
          <a:lstStyle/>
          <a:p>
            <a:pPr marL="285750" marR="0" lvl="0" indent="-285750" algn="l" defTabSz="914400" rtl="0" eaLnBrk="1" fontAlgn="auto" latinLnBrk="0" hangingPunct="1">
              <a:lnSpc>
                <a:spcPct val="100000"/>
              </a:lnSpc>
              <a:spcAft>
                <a:spcPts val="800"/>
              </a:spcAft>
              <a:buClr>
                <a:srgbClr val="822433"/>
              </a:buClr>
              <a:buSzPct val="120000"/>
              <a:buFont typeface="Calibri" panose="020F0502020204030204" pitchFamily="34" charset="0"/>
              <a:buChar char="‐"/>
              <a:tabLst/>
              <a:defRPr/>
            </a:pPr>
            <a:r>
              <a:rPr kumimoji="0" lang="en-GB" sz="1800" b="0" i="0" u="none" strike="noStrike" kern="1200" cap="none" spc="0" normalizeH="0" baseline="0" noProof="0" dirty="0">
                <a:ln>
                  <a:noFill/>
                </a:ln>
                <a:solidFill>
                  <a:prstClr val="black"/>
                </a:solidFill>
                <a:uLnTx/>
                <a:uFillTx/>
                <a:latin typeface="Calibri" panose="020F0502020204030204"/>
                <a:ea typeface="+mn-ea"/>
                <a:cs typeface="+mn-cs"/>
              </a:rPr>
              <a:t>Thin film growth procedures</a:t>
            </a: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Aft>
                <a:spcPts val="800"/>
              </a:spcAft>
              <a:buClr>
                <a:srgbClr val="822433"/>
              </a:buClr>
              <a:buSzPct val="120000"/>
              <a:buFont typeface="Calibri" panose="020F0502020204030204" pitchFamily="34" charset="0"/>
              <a:buChar char="‐"/>
              <a:tabLst/>
              <a:defRPr/>
            </a:pPr>
            <a:r>
              <a:rPr lang="en-GB" dirty="0">
                <a:solidFill>
                  <a:prstClr val="black"/>
                </a:solidFill>
                <a:latin typeface="Calibri" panose="020F0502020204030204"/>
              </a:rPr>
              <a:t>Quality of the deposition (AFM, SEM, Raman, X-Rays)</a:t>
            </a:r>
          </a:p>
          <a:p>
            <a:pPr marL="285750" marR="0" lvl="0" indent="-285750" algn="l" defTabSz="914400" rtl="0" eaLnBrk="1" fontAlgn="auto" latinLnBrk="0" hangingPunct="1">
              <a:lnSpc>
                <a:spcPct val="100000"/>
              </a:lnSpc>
              <a:spcBef>
                <a:spcPts val="0"/>
              </a:spcBef>
              <a:spcAft>
                <a:spcPts val="800"/>
              </a:spcAft>
              <a:buClr>
                <a:srgbClr val="822433"/>
              </a:buClr>
              <a:buSzPct val="120000"/>
              <a:buFont typeface="Calibri" panose="020F0502020204030204" pitchFamily="34" charset="0"/>
              <a:buChar char="‐"/>
              <a:tabLst/>
              <a:defRPr/>
            </a:pPr>
            <a:r>
              <a:rPr lang="en-GB" dirty="0">
                <a:solidFill>
                  <a:prstClr val="black"/>
                </a:solidFill>
                <a:latin typeface="Calibri" panose="020F0502020204030204"/>
              </a:rPr>
              <a:t>Transport and mechanical characterization vs. film thickness</a:t>
            </a:r>
          </a:p>
          <a:p>
            <a:pPr marL="285750" marR="0" lvl="0" indent="-285750" algn="l" defTabSz="914400" rtl="0" eaLnBrk="1" fontAlgn="auto" latinLnBrk="0" hangingPunct="1">
              <a:lnSpc>
                <a:spcPct val="100000"/>
              </a:lnSpc>
              <a:spcBef>
                <a:spcPts val="0"/>
              </a:spcBef>
              <a:spcAft>
                <a:spcPts val="800"/>
              </a:spcAft>
              <a:buClr>
                <a:srgbClr val="822433"/>
              </a:buClr>
              <a:buSzPct val="120000"/>
              <a:buFont typeface="Calibri" panose="020F0502020204030204" pitchFamily="34" charset="0"/>
              <a:buChar char="‐"/>
              <a:tabLst/>
              <a:defRPr/>
            </a:pPr>
            <a:r>
              <a:rPr lang="en-GB" dirty="0">
                <a:solidFill>
                  <a:prstClr val="black"/>
                </a:solidFill>
                <a:latin typeface="Calibri" panose="020F0502020204030204"/>
              </a:rPr>
              <a:t>Coating of cylindrical RF cavity prototypes</a:t>
            </a:r>
          </a:p>
          <a:p>
            <a:pPr marR="0" lvl="0" algn="l" defTabSz="914400" rtl="0" eaLnBrk="1" fontAlgn="auto" latinLnBrk="0" hangingPunct="1">
              <a:lnSpc>
                <a:spcPct val="100000"/>
              </a:lnSpc>
              <a:spcBef>
                <a:spcPts val="0"/>
              </a:spcBef>
              <a:spcAft>
                <a:spcPts val="0"/>
              </a:spcAft>
              <a:buClr>
                <a:srgbClr val="822433"/>
              </a:buClr>
              <a:buSzPct val="120000"/>
              <a:tabLst/>
              <a:defRPr/>
            </a:pPr>
            <a:endParaRPr lang="en-GB" dirty="0">
              <a:solidFill>
                <a:prstClr val="black"/>
              </a:solidFill>
              <a:latin typeface="Calibri" panose="020F0502020204030204"/>
            </a:endParaRPr>
          </a:p>
        </p:txBody>
      </p:sp>
      <p:sp>
        <p:nvSpPr>
          <p:cNvPr id="15" name="Rettangolo con angoli arrotondati 14">
            <a:extLst>
              <a:ext uri="{FF2B5EF4-FFF2-40B4-BE49-F238E27FC236}">
                <a16:creationId xmlns:a16="http://schemas.microsoft.com/office/drawing/2014/main" id="{632AD25C-A40F-9950-4401-E35BD143A146}"/>
              </a:ext>
            </a:extLst>
          </p:cNvPr>
          <p:cNvSpPr/>
          <p:nvPr/>
        </p:nvSpPr>
        <p:spPr>
          <a:xfrm>
            <a:off x="4575575" y="2968279"/>
            <a:ext cx="4144297" cy="3636600"/>
          </a:xfrm>
          <a:prstGeom prst="roundRect">
            <a:avLst/>
          </a:prstGeom>
          <a:gradFill flip="none" rotWithShape="1">
            <a:gsLst>
              <a:gs pos="100000">
                <a:schemeClr val="accent6">
                  <a:lumMod val="60000"/>
                  <a:lumOff val="40000"/>
                  <a:alpha val="78000"/>
                </a:schemeClr>
              </a:gs>
              <a:gs pos="0">
                <a:schemeClr val="accent6">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7" name="Segnaposto contenuto 2">
                <a:extLst>
                  <a:ext uri="{FF2B5EF4-FFF2-40B4-BE49-F238E27FC236}">
                    <a16:creationId xmlns:a16="http://schemas.microsoft.com/office/drawing/2014/main" id="{E796B97F-82D9-9975-8BF5-ED106B27E015}"/>
                  </a:ext>
                </a:extLst>
              </p:cNvPr>
              <p:cNvSpPr txBox="1">
                <a:spLocks/>
              </p:cNvSpPr>
              <p:nvPr/>
            </p:nvSpPr>
            <p:spPr>
              <a:xfrm>
                <a:off x="4809505" y="3154535"/>
                <a:ext cx="3676435" cy="345034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en-US" sz="1800" b="1" dirty="0">
                    <a:solidFill>
                      <a:prstClr val="black"/>
                    </a:solidFill>
                    <a:latin typeface="Calibri" panose="020F0502020204030204"/>
                  </a:rPr>
                  <a:t>Key Features:</a:t>
                </a:r>
                <a:endParaRPr lang="en-US" sz="900" b="1" dirty="0">
                  <a:solidFill>
                    <a:prstClr val="black"/>
                  </a:solidFill>
                  <a:latin typeface="Calibri" panose="020F0502020204030204"/>
                </a:endParaRPr>
              </a:p>
              <a:p>
                <a:pPr marL="550863" marR="0" lvl="0" indent="-285750" algn="l" defTabSz="914400" rtl="0" eaLnBrk="1" fontAlgn="auto" latinLnBrk="0" hangingPunct="1">
                  <a:lnSpc>
                    <a:spcPct val="90000"/>
                  </a:lnSpc>
                  <a:spcBef>
                    <a:spcPts val="1000"/>
                  </a:spcBef>
                  <a:spcAft>
                    <a:spcPts val="800"/>
                  </a:spcAft>
                  <a:buClr>
                    <a:srgbClr val="822433"/>
                  </a:buClr>
                  <a:buSzPct val="120000"/>
                  <a:buFont typeface="Wingdings" panose="05000000000000000000" pitchFamily="2" charset="2"/>
                  <a:buChar char="Ø"/>
                  <a:tabLst/>
                  <a:defRPr/>
                </a:pPr>
                <a:r>
                  <a:rPr kumimoji="0" lang="en-US" sz="1800" i="0" u="none" strike="noStrike" kern="1200" cap="none" spc="0" normalizeH="0" noProof="0" dirty="0">
                    <a:ln>
                      <a:noFill/>
                    </a:ln>
                    <a:solidFill>
                      <a:prstClr val="black"/>
                    </a:solidFill>
                    <a:effectLst/>
                    <a:uLnTx/>
                    <a:uFillTx/>
                    <a:latin typeface="Calibri" panose="020F0502020204030204"/>
                  </a:rPr>
                  <a:t>High conductivity at</a:t>
                </a:r>
                <a:r>
                  <a:rPr kumimoji="0" lang="en-US" sz="1800" i="0" u="none" strike="noStrike" kern="1200" cap="none" spc="0" normalizeH="0" baseline="0" noProof="0" dirty="0">
                    <a:ln>
                      <a:noFill/>
                    </a:ln>
                    <a:solidFill>
                      <a:prstClr val="black"/>
                    </a:solidFill>
                    <a:effectLst/>
                    <a:uLnTx/>
                    <a:uFillTx/>
                    <a:latin typeface="Calibri" panose="020F0502020204030204"/>
                  </a:rPr>
                  <a:t> low thickness (</a:t>
                </a:r>
                <a14:m>
                  <m:oMath xmlns:m="http://schemas.openxmlformats.org/officeDocument/2006/math">
                    <m:r>
                      <a:rPr kumimoji="0" lang="en-US" sz="180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300 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𝑛𝑚</m:t>
                    </m:r>
                  </m:oMath>
                </a14:m>
                <a:r>
                  <a:rPr kumimoji="0" lang="en-US" sz="1800" i="0" u="none" strike="noStrike" kern="1200" cap="none" spc="0" normalizeH="0" baseline="0" noProof="0" dirty="0">
                    <a:ln>
                      <a:noFill/>
                    </a:ln>
                    <a:solidFill>
                      <a:prstClr val="black"/>
                    </a:solidFill>
                    <a:effectLst/>
                    <a:uLnTx/>
                    <a:uFillTx/>
                    <a:latin typeface="Calibri" panose="020F0502020204030204"/>
                  </a:rPr>
                  <a:t>):</a:t>
                </a:r>
              </a:p>
              <a:p>
                <a:pPr marL="265113" marR="0" lvl="0" indent="0" algn="l" defTabSz="914400" rtl="0" eaLnBrk="1" fontAlgn="auto" latinLnBrk="0" hangingPunct="1">
                  <a:lnSpc>
                    <a:spcPct val="90000"/>
                  </a:lnSpc>
                  <a:spcBef>
                    <a:spcPts val="1000"/>
                  </a:spcBef>
                  <a:spcAft>
                    <a:spcPts val="0"/>
                  </a:spcAft>
                  <a:buClr>
                    <a:srgbClr val="822433"/>
                  </a:buClr>
                  <a:buSzPct val="120000"/>
                  <a:buNone/>
                  <a:tabLst/>
                  <a:defRPr/>
                </a:pPr>
                <a14:m>
                  <m:oMathPara xmlns:m="http://schemas.openxmlformats.org/officeDocument/2006/math">
                    <m:oMathParaPr>
                      <m:jc m:val="centerGroup"/>
                    </m:oMathParaPr>
                    <m:oMath xmlns:m="http://schemas.openxmlformats.org/officeDocument/2006/math">
                      <m:r>
                        <a:rPr kumimoji="0" lang="it-IT" sz="1800" b="0" i="1" u="none" strike="noStrike" kern="1200" cap="none" spc="0" normalizeH="0" noProof="0" smtClean="0">
                          <a:ln>
                            <a:noFill/>
                          </a:ln>
                          <a:solidFill>
                            <a:prstClr val="black"/>
                          </a:solidFill>
                          <a:effectLst/>
                          <a:uLnTx/>
                          <a:uFillTx/>
                          <a:latin typeface="Cambria Math" panose="02040503050406030204" pitchFamily="18" charset="0"/>
                        </a:rPr>
                        <m:t>𝐼𝑛𝑠𝑢𝑙𝑎𝑡𝑜𝑟</m:t>
                      </m:r>
                      <m:r>
                        <a:rPr kumimoji="0" lang="it-IT" sz="1800" b="0" i="1" u="none" strike="noStrike" kern="1200" cap="none" spc="0" normalizeH="0" noProof="0" smtClean="0">
                          <a:ln>
                            <a:noFill/>
                          </a:ln>
                          <a:solidFill>
                            <a:prstClr val="black"/>
                          </a:solidFill>
                          <a:effectLst/>
                          <a:uLnTx/>
                          <a:uFillTx/>
                          <a:latin typeface="Cambria Math" panose="02040503050406030204" pitchFamily="18" charset="0"/>
                        </a:rPr>
                        <m:t> →  </m:t>
                      </m:r>
                      <m:r>
                        <a:rPr kumimoji="0" lang="it-IT" sz="1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𝑀𝑒𝑡𝑎𝑙</m:t>
                      </m:r>
                    </m:oMath>
                  </m:oMathPara>
                </a14:m>
                <a:endParaRPr kumimoji="0" lang="en-US" sz="1800" i="0" u="none" strike="noStrike" kern="1200" cap="none" spc="0" normalizeH="0" noProof="0" dirty="0">
                  <a:ln>
                    <a:noFill/>
                  </a:ln>
                  <a:solidFill>
                    <a:prstClr val="black"/>
                  </a:solidFill>
                  <a:effectLst/>
                  <a:uLnTx/>
                  <a:uFillTx/>
                  <a:latin typeface="Calibri" panose="020F0502020204030204"/>
                </a:endParaRPr>
              </a:p>
              <a:p>
                <a:pPr marL="265113" marR="0" lvl="0" indent="0" algn="l" defTabSz="914400" rtl="0" eaLnBrk="1" fontAlgn="auto" latinLnBrk="0" hangingPunct="1">
                  <a:lnSpc>
                    <a:spcPct val="90000"/>
                  </a:lnSpc>
                  <a:spcBef>
                    <a:spcPts val="1000"/>
                  </a:spcBef>
                  <a:spcAft>
                    <a:spcPts val="0"/>
                  </a:spcAft>
                  <a:buClr>
                    <a:srgbClr val="822433"/>
                  </a:buClr>
                  <a:buSzPct val="120000"/>
                  <a:buNone/>
                  <a:tabLst/>
                  <a:defRPr/>
                </a:pPr>
                <a:endParaRPr kumimoji="0" lang="en-US" sz="900" i="0" u="none" strike="noStrike" kern="1200" cap="none" spc="0" normalizeH="0" noProof="0" dirty="0">
                  <a:ln>
                    <a:noFill/>
                  </a:ln>
                  <a:solidFill>
                    <a:prstClr val="black"/>
                  </a:solidFill>
                  <a:effectLst/>
                  <a:uLnTx/>
                  <a:uFillTx/>
                  <a:latin typeface="Calibri" panose="020F0502020204030204"/>
                </a:endParaRP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US" sz="1800" dirty="0">
                    <a:solidFill>
                      <a:prstClr val="black"/>
                    </a:solidFill>
                    <a:latin typeface="Calibri" panose="020F0502020204030204"/>
                  </a:rPr>
                  <a:t>High work functions</a:t>
                </a:r>
              </a:p>
              <a:p>
                <a:pPr marL="530225" marR="0" lvl="0" indent="0" algn="l" defTabSz="914400" rtl="0" eaLnBrk="1" fontAlgn="auto" latinLnBrk="0" hangingPunct="1">
                  <a:lnSpc>
                    <a:spcPct val="90000"/>
                  </a:lnSpc>
                  <a:spcBef>
                    <a:spcPts val="1000"/>
                  </a:spcBef>
                  <a:spcAft>
                    <a:spcPts val="0"/>
                  </a:spcAft>
                  <a:buClr>
                    <a:srgbClr val="822433"/>
                  </a:buClr>
                  <a:buSzPct val="120000"/>
                  <a:buNone/>
                  <a:tabLst/>
                  <a:defRPr/>
                </a:pPr>
                <a:r>
                  <a:rPr lang="en-US" sz="1800" dirty="0">
                    <a:solidFill>
                      <a:prstClr val="black"/>
                    </a:solidFill>
                    <a:latin typeface="Calibri" panose="020F0502020204030204"/>
                  </a:rPr>
                  <a:t>Reduced field emission and dark currents</a:t>
                </a:r>
              </a:p>
              <a:p>
                <a:pPr marL="530225" marR="0" lvl="0" indent="0" algn="l" defTabSz="914400" rtl="0" eaLnBrk="1" fontAlgn="auto" latinLnBrk="0" hangingPunct="1">
                  <a:lnSpc>
                    <a:spcPct val="90000"/>
                  </a:lnSpc>
                  <a:spcBef>
                    <a:spcPts val="1000"/>
                  </a:spcBef>
                  <a:spcAft>
                    <a:spcPts val="0"/>
                  </a:spcAft>
                  <a:buClr>
                    <a:srgbClr val="822433"/>
                  </a:buClr>
                  <a:buSzPct val="120000"/>
                  <a:buNone/>
                  <a:tabLst/>
                  <a:defRPr/>
                </a:pPr>
                <a:endParaRPr lang="en-US" sz="1800" dirty="0">
                  <a:solidFill>
                    <a:prstClr val="black"/>
                  </a:solidFill>
                  <a:latin typeface="Calibri" panose="020F0502020204030204"/>
                </a:endParaRP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US" sz="1800" dirty="0">
                    <a:solidFill>
                      <a:prstClr val="black"/>
                    </a:solidFill>
                    <a:latin typeface="Calibri" panose="020F0502020204030204"/>
                  </a:rPr>
                  <a:t>High thermal stability and mechanical resistance </a:t>
                </a: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endParaRPr lang="en-US" sz="1800" dirty="0">
                  <a:solidFill>
                    <a:prstClr val="black"/>
                  </a:solidFill>
                  <a:latin typeface="Calibri" panose="020F0502020204030204"/>
                </a:endParaRPr>
              </a:p>
            </p:txBody>
          </p:sp>
        </mc:Choice>
        <mc:Fallback xmlns="">
          <p:sp>
            <p:nvSpPr>
              <p:cNvPr id="17" name="Segnaposto contenuto 2">
                <a:extLst>
                  <a:ext uri="{FF2B5EF4-FFF2-40B4-BE49-F238E27FC236}">
                    <a16:creationId xmlns:a16="http://schemas.microsoft.com/office/drawing/2014/main" id="{E796B97F-82D9-9975-8BF5-ED106B27E015}"/>
                  </a:ext>
                </a:extLst>
              </p:cNvPr>
              <p:cNvSpPr txBox="1">
                <a:spLocks noRot="1" noChangeAspect="1" noMove="1" noResize="1" noEditPoints="1" noAdjustHandles="1" noChangeArrowheads="1" noChangeShapeType="1" noTextEdit="1"/>
              </p:cNvSpPr>
              <p:nvPr/>
            </p:nvSpPr>
            <p:spPr>
              <a:xfrm>
                <a:off x="4809505" y="3154535"/>
                <a:ext cx="3676435" cy="3450344"/>
              </a:xfrm>
              <a:prstGeom prst="rect">
                <a:avLst/>
              </a:prstGeom>
              <a:blipFill>
                <a:blip r:embed="rId7"/>
                <a:stretch>
                  <a:fillRect l="-1824" t="-3357"/>
                </a:stretch>
              </a:blipFill>
            </p:spPr>
            <p:txBody>
              <a:bodyPr/>
              <a:lstStyle/>
              <a:p>
                <a:r>
                  <a:rPr lang="en-GB">
                    <a:noFill/>
                  </a:rPr>
                  <a:t> </a:t>
                </a:r>
              </a:p>
            </p:txBody>
          </p:sp>
        </mc:Fallback>
      </mc:AlternateContent>
      <p:pic>
        <p:nvPicPr>
          <p:cNvPr id="19" name="Immagine 18">
            <a:extLst>
              <a:ext uri="{FF2B5EF4-FFF2-40B4-BE49-F238E27FC236}">
                <a16:creationId xmlns:a16="http://schemas.microsoft.com/office/drawing/2014/main" id="{859AC0CA-4151-DCCA-47B4-9175D2F0C6B3}"/>
              </a:ext>
            </a:extLst>
          </p:cNvPr>
          <p:cNvPicPr>
            <a:picLocks noChangeAspect="1"/>
          </p:cNvPicPr>
          <p:nvPr/>
        </p:nvPicPr>
        <p:blipFill>
          <a:blip r:embed="rId8"/>
          <a:stretch>
            <a:fillRect/>
          </a:stretch>
        </p:blipFill>
        <p:spPr>
          <a:xfrm>
            <a:off x="9169978" y="2638811"/>
            <a:ext cx="2743324" cy="3409179"/>
          </a:xfrm>
          <a:prstGeom prst="rect">
            <a:avLst/>
          </a:prstGeom>
        </p:spPr>
      </p:pic>
    </p:spTree>
    <p:extLst>
      <p:ext uri="{BB962C8B-B14F-4D97-AF65-F5344CB8AC3E}">
        <p14:creationId xmlns:p14="http://schemas.microsoft.com/office/powerpoint/2010/main" val="418353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35ED2747-1B5A-7A09-FC72-AA2851E0A6CB}"/>
              </a:ext>
            </a:extLst>
          </p:cNvPr>
          <p:cNvPicPr>
            <a:picLocks noChangeAspect="1"/>
          </p:cNvPicPr>
          <p:nvPr/>
        </p:nvPicPr>
        <p:blipFill>
          <a:blip r:embed="rId2"/>
          <a:stretch>
            <a:fillRect/>
          </a:stretch>
        </p:blipFill>
        <p:spPr>
          <a:xfrm>
            <a:off x="6732987" y="4032232"/>
            <a:ext cx="1676735" cy="1288374"/>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0"/>
            <a:ext cx="12192000" cy="2227006"/>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1348375"/>
          </a:xfrm>
          <a:noFill/>
        </p:spPr>
        <p:txBody>
          <a:bodyPr>
            <a:normAutofit/>
          </a:bodyPr>
          <a:lstStyle/>
          <a:p>
            <a:pPr algn="ctr"/>
            <a:r>
              <a:rPr lang="it-IT" sz="3500" b="1" dirty="0" err="1">
                <a:solidFill>
                  <a:srgbClr val="822433"/>
                </a:solidFill>
                <a:latin typeface="+mn-lt"/>
              </a:rPr>
              <a:t>Experimental</a:t>
            </a:r>
            <a:r>
              <a:rPr lang="it-IT" sz="3500" b="1" dirty="0">
                <a:solidFill>
                  <a:srgbClr val="822433"/>
                </a:solidFill>
                <a:latin typeface="+mn-lt"/>
              </a:rPr>
              <a:t> </a:t>
            </a:r>
            <a:r>
              <a:rPr lang="it-IT" sz="3500" b="1" dirty="0" err="1">
                <a:solidFill>
                  <a:srgbClr val="822433"/>
                </a:solidFill>
                <a:latin typeface="+mn-lt"/>
              </a:rPr>
              <a:t>Methodology</a:t>
            </a:r>
            <a:r>
              <a:rPr lang="it-IT" sz="3500" b="1" dirty="0">
                <a:solidFill>
                  <a:srgbClr val="822433"/>
                </a:solidFill>
                <a:latin typeface="+mn-lt"/>
              </a:rPr>
              <a:t>: </a:t>
            </a:r>
            <a:r>
              <a:rPr lang="it-IT" sz="3500" b="1" dirty="0" err="1">
                <a:solidFill>
                  <a:srgbClr val="822433"/>
                </a:solidFill>
                <a:latin typeface="+mn-lt"/>
              </a:rPr>
              <a:t>Irradiation</a:t>
            </a:r>
            <a:r>
              <a:rPr lang="it-IT" sz="3500" b="1" dirty="0">
                <a:solidFill>
                  <a:srgbClr val="822433"/>
                </a:solidFill>
                <a:latin typeface="+mn-lt"/>
              </a:rPr>
              <a:t> with High </a:t>
            </a:r>
            <a:r>
              <a:rPr lang="it-IT" sz="3500" b="1" dirty="0" err="1">
                <a:solidFill>
                  <a:srgbClr val="822433"/>
                </a:solidFill>
                <a:latin typeface="+mn-lt"/>
              </a:rPr>
              <a:t>Intensity</a:t>
            </a:r>
            <a:r>
              <a:rPr lang="it-IT" sz="3500" b="1" dirty="0">
                <a:solidFill>
                  <a:srgbClr val="822433"/>
                </a:solidFill>
                <a:latin typeface="+mn-lt"/>
              </a:rPr>
              <a:t> sub-</a:t>
            </a:r>
            <a:r>
              <a:rPr lang="it-IT" sz="3500" b="1" dirty="0" err="1">
                <a:solidFill>
                  <a:srgbClr val="822433"/>
                </a:solidFill>
                <a:latin typeface="+mn-lt"/>
              </a:rPr>
              <a:t>THz</a:t>
            </a:r>
            <a:r>
              <a:rPr lang="it-IT" sz="3500" b="1" dirty="0">
                <a:solidFill>
                  <a:srgbClr val="822433"/>
                </a:solidFill>
                <a:latin typeface="+mn-lt"/>
              </a:rPr>
              <a:t>/</a:t>
            </a:r>
            <a:r>
              <a:rPr lang="it-IT" sz="3500" b="1" dirty="0" err="1">
                <a:solidFill>
                  <a:srgbClr val="822433"/>
                </a:solidFill>
                <a:latin typeface="+mn-lt"/>
              </a:rPr>
              <a:t>THz</a:t>
            </a:r>
            <a:r>
              <a:rPr lang="it-IT" sz="3500" b="1" dirty="0">
                <a:solidFill>
                  <a:srgbClr val="822433"/>
                </a:solidFill>
                <a:latin typeface="+mn-lt"/>
              </a:rPr>
              <a:t> </a:t>
            </a:r>
            <a:r>
              <a:rPr lang="it-IT" sz="3500" b="1" dirty="0" err="1">
                <a:solidFill>
                  <a:srgbClr val="822433"/>
                </a:solidFill>
                <a:latin typeface="+mn-lt"/>
              </a:rPr>
              <a:t>Radiation</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a:xfrm>
            <a:off x="9204399" y="636641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19</a:t>
            </a:r>
          </a:p>
        </p:txBody>
      </p:sp>
      <p:grpSp>
        <p:nvGrpSpPr>
          <p:cNvPr id="17" name="Gruppo 16">
            <a:extLst>
              <a:ext uri="{FF2B5EF4-FFF2-40B4-BE49-F238E27FC236}">
                <a16:creationId xmlns:a16="http://schemas.microsoft.com/office/drawing/2014/main" id="{B9EBE053-1268-6D39-1B15-14DEAA510065}"/>
              </a:ext>
            </a:extLst>
          </p:cNvPr>
          <p:cNvGrpSpPr/>
          <p:nvPr/>
        </p:nvGrpSpPr>
        <p:grpSpPr>
          <a:xfrm>
            <a:off x="1087858" y="1660285"/>
            <a:ext cx="5025626" cy="1901801"/>
            <a:chOff x="1242439" y="1474840"/>
            <a:chExt cx="5025626" cy="895311"/>
          </a:xfrm>
        </p:grpSpPr>
        <p:sp>
          <p:nvSpPr>
            <p:cNvPr id="2" name="Rettangolo con angoli arrotondati 1">
              <a:extLst>
                <a:ext uri="{FF2B5EF4-FFF2-40B4-BE49-F238E27FC236}">
                  <a16:creationId xmlns:a16="http://schemas.microsoft.com/office/drawing/2014/main" id="{63E292A0-F098-31CD-EE9C-1F682F37E315}"/>
                </a:ext>
              </a:extLst>
            </p:cNvPr>
            <p:cNvSpPr/>
            <p:nvPr/>
          </p:nvSpPr>
          <p:spPr>
            <a:xfrm>
              <a:off x="1242439" y="1474840"/>
              <a:ext cx="5025626" cy="895311"/>
            </a:xfrm>
            <a:prstGeom prst="roundRect">
              <a:avLst/>
            </a:prstGeom>
            <a:gradFill flip="none" rotWithShape="1">
              <a:gsLst>
                <a:gs pos="100000">
                  <a:schemeClr val="accent6">
                    <a:lumMod val="60000"/>
                    <a:lumOff val="40000"/>
                    <a:alpha val="78000"/>
                  </a:schemeClr>
                </a:gs>
                <a:gs pos="0">
                  <a:schemeClr val="accent6">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egnaposto contenuto 2">
              <a:extLst>
                <a:ext uri="{FF2B5EF4-FFF2-40B4-BE49-F238E27FC236}">
                  <a16:creationId xmlns:a16="http://schemas.microsoft.com/office/drawing/2014/main" id="{2F9C6F2E-856B-D370-E343-0CFB412874C4}"/>
                </a:ext>
              </a:extLst>
            </p:cNvPr>
            <p:cNvSpPr txBox="1">
              <a:spLocks/>
            </p:cNvSpPr>
            <p:nvPr/>
          </p:nvSpPr>
          <p:spPr>
            <a:xfrm>
              <a:off x="1392771" y="1549272"/>
              <a:ext cx="4739223" cy="775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it-IT" sz="1800" b="1" dirty="0">
                  <a:solidFill>
                    <a:prstClr val="black"/>
                  </a:solidFill>
                  <a:latin typeface="Calibri" panose="020F0502020204030204"/>
                </a:rPr>
                <a:t>New testing </a:t>
              </a:r>
              <a:r>
                <a:rPr lang="it-IT" sz="1800" b="1" dirty="0" err="1">
                  <a:solidFill>
                    <a:prstClr val="black"/>
                  </a:solidFill>
                  <a:latin typeface="Calibri" panose="020F0502020204030204"/>
                </a:rPr>
                <a:t>protocol</a:t>
              </a:r>
              <a:r>
                <a:rPr lang="it-IT" sz="1800" b="1" dirty="0">
                  <a:solidFill>
                    <a:prstClr val="black"/>
                  </a:solidFill>
                  <a:latin typeface="Calibri" panose="020F0502020204030204"/>
                </a:rPr>
                <a:t> </a:t>
              </a:r>
              <a:r>
                <a:rPr lang="it-IT" sz="1800" dirty="0">
                  <a:solidFill>
                    <a:prstClr val="black"/>
                  </a:solidFill>
                  <a:latin typeface="Calibri" panose="020F0502020204030204"/>
                </a:rPr>
                <a:t>to </a:t>
              </a:r>
              <a:r>
                <a:rPr lang="it-IT" sz="1800" dirty="0" err="1">
                  <a:solidFill>
                    <a:prstClr val="black"/>
                  </a:solidFill>
                  <a:latin typeface="Calibri" panose="020F0502020204030204"/>
                </a:rPr>
                <a:t>evaluate</a:t>
              </a:r>
              <a:r>
                <a:rPr lang="it-IT" sz="1800" dirty="0">
                  <a:solidFill>
                    <a:prstClr val="black"/>
                  </a:solidFill>
                  <a:latin typeface="Calibri" panose="020F0502020204030204"/>
                </a:rPr>
                <a:t> the </a:t>
              </a:r>
              <a:r>
                <a:rPr lang="it-IT" sz="1800" dirty="0" err="1">
                  <a:solidFill>
                    <a:prstClr val="black"/>
                  </a:solidFill>
                  <a:latin typeface="Calibri" panose="020F0502020204030204"/>
                </a:rPr>
                <a:t>damage</a:t>
              </a:r>
              <a:r>
                <a:rPr lang="it-IT" sz="1800" dirty="0">
                  <a:solidFill>
                    <a:prstClr val="black"/>
                  </a:solidFill>
                  <a:latin typeface="Calibri" panose="020F0502020204030204"/>
                </a:rPr>
                <a:t> induced by high </a:t>
              </a:r>
              <a:r>
                <a:rPr lang="it-IT" sz="1800" dirty="0" err="1">
                  <a:solidFill>
                    <a:prstClr val="black"/>
                  </a:solidFill>
                  <a:latin typeface="Calibri" panose="020F0502020204030204"/>
                </a:rPr>
                <a:t>electric</a:t>
              </a:r>
              <a:r>
                <a:rPr lang="it-IT" sz="1800" dirty="0">
                  <a:solidFill>
                    <a:prstClr val="black"/>
                  </a:solidFill>
                  <a:latin typeface="Calibri" panose="020F0502020204030204"/>
                </a:rPr>
                <a:t> fields on Cu-</a:t>
              </a:r>
              <a:r>
                <a:rPr lang="it-IT" sz="1800" dirty="0" err="1">
                  <a:solidFill>
                    <a:prstClr val="black"/>
                  </a:solidFill>
                  <a:latin typeface="Calibri" panose="020F0502020204030204"/>
                </a:rPr>
                <a:t>based</a:t>
              </a:r>
              <a:r>
                <a:rPr lang="it-IT" sz="1800" dirty="0">
                  <a:solidFill>
                    <a:prstClr val="black"/>
                  </a:solidFill>
                  <a:latin typeface="Calibri" panose="020F0502020204030204"/>
                </a:rPr>
                <a:t> samples</a:t>
              </a: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endParaRPr lang="it-IT" sz="18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it-IT" sz="1800" dirty="0">
                  <a:solidFill>
                    <a:prstClr val="black"/>
                  </a:solidFill>
                  <a:latin typeface="Calibri" panose="020F0502020204030204"/>
                </a:rPr>
                <a:t>No </a:t>
              </a:r>
              <a:r>
                <a:rPr lang="it-IT" sz="1800" dirty="0" err="1">
                  <a:solidFill>
                    <a:prstClr val="black"/>
                  </a:solidFill>
                  <a:latin typeface="Calibri" panose="020F0502020204030204"/>
                </a:rPr>
                <a:t>needs</a:t>
              </a:r>
              <a:r>
                <a:rPr lang="it-IT" sz="1800" dirty="0">
                  <a:solidFill>
                    <a:prstClr val="black"/>
                  </a:solidFill>
                  <a:latin typeface="Calibri" panose="020F0502020204030204"/>
                </a:rPr>
                <a:t> for </a:t>
              </a:r>
              <a:r>
                <a:rPr lang="it-IT" sz="1800" dirty="0" err="1">
                  <a:solidFill>
                    <a:prstClr val="black"/>
                  </a:solidFill>
                  <a:effectLst>
                    <a:outerShdw blurRad="38100" dist="38100" dir="2700000" algn="tl">
                      <a:srgbClr val="000000">
                        <a:alpha val="43137"/>
                      </a:srgbClr>
                    </a:outerShdw>
                  </a:effectLst>
                  <a:latin typeface="Calibri" panose="020F0502020204030204"/>
                </a:rPr>
                <a:t>assembled</a:t>
              </a:r>
              <a:r>
                <a:rPr lang="it-IT" sz="1800" dirty="0">
                  <a:solidFill>
                    <a:prstClr val="black"/>
                  </a:solidFill>
                  <a:effectLst>
                    <a:outerShdw blurRad="38100" dist="38100" dir="2700000" algn="tl">
                      <a:srgbClr val="000000">
                        <a:alpha val="43137"/>
                      </a:srgbClr>
                    </a:outerShdw>
                  </a:effectLst>
                  <a:latin typeface="Calibri" panose="020F0502020204030204"/>
                </a:rPr>
                <a:t> RF </a:t>
              </a:r>
              <a:r>
                <a:rPr lang="it-IT" sz="1800" dirty="0" err="1">
                  <a:solidFill>
                    <a:prstClr val="black"/>
                  </a:solidFill>
                  <a:effectLst>
                    <a:outerShdw blurRad="38100" dist="38100" dir="2700000" algn="tl">
                      <a:srgbClr val="000000">
                        <a:alpha val="43137"/>
                      </a:srgbClr>
                    </a:outerShdw>
                  </a:effectLst>
                  <a:latin typeface="Calibri" panose="020F0502020204030204"/>
                </a:rPr>
                <a:t>cavities</a:t>
              </a:r>
              <a:endParaRPr lang="en-US" sz="1800" dirty="0">
                <a:solidFill>
                  <a:prstClr val="black"/>
                </a:solidFill>
                <a:effectLst>
                  <a:outerShdw blurRad="38100" dist="38100" dir="2700000" algn="tl">
                    <a:srgbClr val="000000">
                      <a:alpha val="43137"/>
                    </a:srgbClr>
                  </a:outerShdw>
                </a:effectLst>
                <a:latin typeface="Calibri" panose="020F0502020204030204"/>
              </a:endParaRP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endParaRPr lang="en-US" sz="1800" dirty="0">
                <a:solidFill>
                  <a:prstClr val="black"/>
                </a:solidFill>
                <a:latin typeface="Calibri" panose="020F0502020204030204"/>
              </a:endParaRPr>
            </a:p>
          </p:txBody>
        </p:sp>
      </p:grpSp>
      <p:pic>
        <p:nvPicPr>
          <p:cNvPr id="15" name="Immagine 14">
            <a:extLst>
              <a:ext uri="{FF2B5EF4-FFF2-40B4-BE49-F238E27FC236}">
                <a16:creationId xmlns:a16="http://schemas.microsoft.com/office/drawing/2014/main" id="{C0522C71-45C1-972B-4379-A4B53F594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49" y="3619008"/>
            <a:ext cx="2268850" cy="2440857"/>
          </a:xfrm>
          <a:prstGeom prst="rect">
            <a:avLst/>
          </a:prstGeom>
        </p:spPr>
      </p:pic>
      <p:sp>
        <p:nvSpPr>
          <p:cNvPr id="16" name="Segnaposto contenuto 2">
            <a:extLst>
              <a:ext uri="{FF2B5EF4-FFF2-40B4-BE49-F238E27FC236}">
                <a16:creationId xmlns:a16="http://schemas.microsoft.com/office/drawing/2014/main" id="{55766612-02BF-1AB9-A572-B33F801C28FC}"/>
              </a:ext>
            </a:extLst>
          </p:cNvPr>
          <p:cNvSpPr txBox="1">
            <a:spLocks/>
          </p:cNvSpPr>
          <p:nvPr/>
        </p:nvSpPr>
        <p:spPr>
          <a:xfrm>
            <a:off x="3247029" y="4179997"/>
            <a:ext cx="3247370" cy="2911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en-GB" sz="1800" dirty="0">
                <a:solidFill>
                  <a:prstClr val="black"/>
                </a:solidFill>
                <a:latin typeface="Calibri" panose="020F0502020204030204"/>
              </a:rPr>
              <a:t>High intensity THz pulses irradiating the sample with:</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GB" sz="1800" dirty="0">
                <a:solidFill>
                  <a:prstClr val="black"/>
                </a:solidFill>
                <a:latin typeface="Calibri" panose="020F0502020204030204"/>
              </a:rPr>
              <a:t>Polarization p or s</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GB" sz="1800" dirty="0" err="1">
                <a:solidFill>
                  <a:prstClr val="black"/>
                </a:solidFill>
                <a:latin typeface="Calibri" panose="020F0502020204030204"/>
              </a:rPr>
              <a:t>Tunable</a:t>
            </a:r>
            <a:r>
              <a:rPr lang="en-GB" sz="1800" dirty="0">
                <a:solidFill>
                  <a:prstClr val="black"/>
                </a:solidFill>
                <a:latin typeface="Calibri" panose="020F0502020204030204"/>
              </a:rPr>
              <a:t> incident angle</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GB" sz="1800" dirty="0" err="1">
                <a:solidFill>
                  <a:prstClr val="black"/>
                </a:solidFill>
                <a:latin typeface="Calibri" panose="020F0502020204030204"/>
              </a:rPr>
              <a:t>Tunable</a:t>
            </a:r>
            <a:r>
              <a:rPr lang="en-GB" sz="1800" dirty="0">
                <a:solidFill>
                  <a:prstClr val="black"/>
                </a:solidFill>
                <a:latin typeface="Calibri" panose="020F0502020204030204"/>
              </a:rPr>
              <a:t> energy per pulse</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GB" sz="1800" dirty="0">
                <a:solidFill>
                  <a:prstClr val="black"/>
                </a:solidFill>
                <a:latin typeface="Calibri" panose="020F0502020204030204"/>
              </a:rPr>
              <a:t>Varying number of pulses</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GB" sz="1800" dirty="0">
                <a:solidFill>
                  <a:prstClr val="black"/>
                </a:solidFill>
                <a:latin typeface="Calibri" panose="020F0502020204030204"/>
              </a:rPr>
              <a:t>Repetition Rate</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endParaRPr lang="en-US" sz="1800" dirty="0">
              <a:solidFill>
                <a:prstClr val="black"/>
              </a:solidFill>
              <a:latin typeface="Calibri" panose="020F0502020204030204"/>
            </a:endParaRP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endParaRPr lang="en-US" sz="1800" dirty="0">
              <a:solidFill>
                <a:prstClr val="black"/>
              </a:solidFill>
              <a:latin typeface="Calibri" panose="020F0502020204030204"/>
            </a:endParaRPr>
          </a:p>
        </p:txBody>
      </p:sp>
      <p:sp>
        <p:nvSpPr>
          <p:cNvPr id="18" name="Freccia a destra 17">
            <a:extLst>
              <a:ext uri="{FF2B5EF4-FFF2-40B4-BE49-F238E27FC236}">
                <a16:creationId xmlns:a16="http://schemas.microsoft.com/office/drawing/2014/main" id="{8DBDE716-041A-4F56-98D5-87EFBFF8DD94}"/>
              </a:ext>
            </a:extLst>
          </p:cNvPr>
          <p:cNvSpPr/>
          <p:nvPr/>
        </p:nvSpPr>
        <p:spPr>
          <a:xfrm>
            <a:off x="6440573" y="2513829"/>
            <a:ext cx="584827" cy="455233"/>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con angoli arrotondati 18">
            <a:extLst>
              <a:ext uri="{FF2B5EF4-FFF2-40B4-BE49-F238E27FC236}">
                <a16:creationId xmlns:a16="http://schemas.microsoft.com/office/drawing/2014/main" id="{D6EF4721-C309-2A3C-8D6B-D4C5748D6D89}"/>
              </a:ext>
            </a:extLst>
          </p:cNvPr>
          <p:cNvSpPr/>
          <p:nvPr/>
        </p:nvSpPr>
        <p:spPr>
          <a:xfrm>
            <a:off x="7403020" y="1405881"/>
            <a:ext cx="4271994" cy="2576184"/>
          </a:xfrm>
          <a:prstGeom prst="roundRect">
            <a:avLst/>
          </a:prstGeom>
          <a:gradFill flip="none" rotWithShape="1">
            <a:gsLst>
              <a:gs pos="100000">
                <a:schemeClr val="accent2">
                  <a:lumMod val="60000"/>
                  <a:lumOff val="40000"/>
                </a:schemeClr>
              </a:gs>
              <a:gs pos="0">
                <a:schemeClr val="accent2">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Segnaposto contenuto 2">
            <a:extLst>
              <a:ext uri="{FF2B5EF4-FFF2-40B4-BE49-F238E27FC236}">
                <a16:creationId xmlns:a16="http://schemas.microsoft.com/office/drawing/2014/main" id="{A7756426-A975-0620-D92B-1AAD8B503AA0}"/>
              </a:ext>
            </a:extLst>
          </p:cNvPr>
          <p:cNvSpPr txBox="1">
            <a:spLocks/>
          </p:cNvSpPr>
          <p:nvPr/>
        </p:nvSpPr>
        <p:spPr>
          <a:xfrm>
            <a:off x="7546223" y="1542308"/>
            <a:ext cx="3909570" cy="230681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it-IT" sz="1800" b="1" dirty="0" err="1">
                <a:solidFill>
                  <a:prstClr val="black"/>
                </a:solidFill>
                <a:latin typeface="Calibri" panose="020F0502020204030204"/>
              </a:rPr>
              <a:t>Specific</a:t>
            </a:r>
            <a:r>
              <a:rPr lang="it-IT" sz="1800" b="1" dirty="0">
                <a:solidFill>
                  <a:prstClr val="black"/>
                </a:solidFill>
                <a:latin typeface="Calibri" panose="020F0502020204030204"/>
              </a:rPr>
              <a:t> </a:t>
            </a:r>
            <a:r>
              <a:rPr lang="it-IT" sz="1800" b="1" dirty="0" err="1">
                <a:solidFill>
                  <a:prstClr val="black"/>
                </a:solidFill>
                <a:latin typeface="Calibri" panose="020F0502020204030204"/>
              </a:rPr>
              <a:t>properties</a:t>
            </a:r>
            <a:r>
              <a:rPr lang="it-IT" sz="1800" b="1" dirty="0">
                <a:solidFill>
                  <a:prstClr val="black"/>
                </a:solidFill>
                <a:latin typeface="Calibri" panose="020F0502020204030204"/>
              </a:rPr>
              <a:t> are </a:t>
            </a:r>
            <a:r>
              <a:rPr lang="it-IT" sz="1800" b="1" dirty="0" err="1">
                <a:solidFill>
                  <a:prstClr val="black"/>
                </a:solidFill>
                <a:latin typeface="Calibri" panose="020F0502020204030204"/>
              </a:rPr>
              <a:t>being</a:t>
            </a:r>
            <a:r>
              <a:rPr lang="it-IT" sz="1800" b="1" dirty="0">
                <a:solidFill>
                  <a:prstClr val="black"/>
                </a:solidFill>
                <a:latin typeface="Calibri" panose="020F0502020204030204"/>
              </a:rPr>
              <a:t> </a:t>
            </a:r>
            <a:r>
              <a:rPr lang="it-IT" sz="1800" b="1" dirty="0" err="1">
                <a:solidFill>
                  <a:prstClr val="black"/>
                </a:solidFill>
                <a:latin typeface="Calibri" panose="020F0502020204030204"/>
              </a:rPr>
              <a:t>investigated</a:t>
            </a:r>
            <a:r>
              <a:rPr lang="it-IT" sz="1800" b="1" dirty="0">
                <a:solidFill>
                  <a:prstClr val="black"/>
                </a:solidFill>
                <a:latin typeface="Calibri" panose="020F0502020204030204"/>
              </a:rPr>
              <a:t>:</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it-IT" sz="1800" dirty="0" err="1">
                <a:solidFill>
                  <a:prstClr val="black"/>
                </a:solidFill>
                <a:latin typeface="Calibri" panose="020F0502020204030204"/>
              </a:rPr>
              <a:t>Ultrafast</a:t>
            </a:r>
            <a:r>
              <a:rPr lang="it-IT" sz="1800" dirty="0">
                <a:solidFill>
                  <a:prstClr val="black"/>
                </a:solidFill>
                <a:latin typeface="Calibri" panose="020F0502020204030204"/>
              </a:rPr>
              <a:t> </a:t>
            </a:r>
            <a:r>
              <a:rPr lang="it-IT" sz="1800" dirty="0" err="1">
                <a:solidFill>
                  <a:prstClr val="black"/>
                </a:solidFill>
                <a:latin typeface="Calibri" panose="020F0502020204030204"/>
              </a:rPr>
              <a:t>thermodynamic</a:t>
            </a:r>
            <a:r>
              <a:rPr lang="it-IT" sz="1800" dirty="0">
                <a:solidFill>
                  <a:prstClr val="black"/>
                </a:solidFill>
                <a:latin typeface="Calibri" panose="020F0502020204030204"/>
              </a:rPr>
              <a:t> </a:t>
            </a:r>
            <a:r>
              <a:rPr lang="it-IT" sz="1800" dirty="0" err="1">
                <a:solidFill>
                  <a:prstClr val="black"/>
                </a:solidFill>
                <a:latin typeface="Calibri" panose="020F0502020204030204"/>
              </a:rPr>
              <a:t>evolution</a:t>
            </a:r>
            <a:endParaRPr lang="it-IT" sz="1800" dirty="0">
              <a:solidFill>
                <a:prstClr val="black"/>
              </a:solidFill>
              <a:latin typeface="Calibri" panose="020F0502020204030204"/>
            </a:endParaRP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it-IT" sz="1800" dirty="0">
                <a:solidFill>
                  <a:prstClr val="black"/>
                </a:solidFill>
                <a:latin typeface="Calibri" panose="020F0502020204030204"/>
              </a:rPr>
              <a:t>Thermal induced </a:t>
            </a:r>
            <a:r>
              <a:rPr lang="it-IT" sz="1800" dirty="0" err="1">
                <a:solidFill>
                  <a:prstClr val="black"/>
                </a:solidFill>
                <a:latin typeface="Calibri" panose="020F0502020204030204"/>
              </a:rPr>
              <a:t>deformations</a:t>
            </a:r>
            <a:r>
              <a:rPr lang="it-IT" sz="1800" dirty="0">
                <a:solidFill>
                  <a:prstClr val="black"/>
                </a:solidFill>
                <a:latin typeface="Calibri" panose="020F0502020204030204"/>
              </a:rPr>
              <a:t> on the </a:t>
            </a:r>
            <a:r>
              <a:rPr lang="it-IT" sz="1800" dirty="0" err="1">
                <a:solidFill>
                  <a:prstClr val="black"/>
                </a:solidFill>
                <a:latin typeface="Calibri" panose="020F0502020204030204"/>
              </a:rPr>
              <a:t>surface</a:t>
            </a:r>
            <a:r>
              <a:rPr lang="it-IT" sz="1800" dirty="0">
                <a:solidFill>
                  <a:prstClr val="black"/>
                </a:solidFill>
                <a:latin typeface="Calibri" panose="020F0502020204030204"/>
              </a:rPr>
              <a:t>/</a:t>
            </a:r>
            <a:r>
              <a:rPr lang="it-IT" sz="1800" dirty="0" err="1">
                <a:solidFill>
                  <a:prstClr val="black"/>
                </a:solidFill>
                <a:latin typeface="Calibri" panose="020F0502020204030204"/>
              </a:rPr>
              <a:t>thin</a:t>
            </a:r>
            <a:r>
              <a:rPr lang="it-IT" sz="1800" dirty="0">
                <a:solidFill>
                  <a:prstClr val="black"/>
                </a:solidFill>
                <a:latin typeface="Calibri" panose="020F0502020204030204"/>
              </a:rPr>
              <a:t> film </a:t>
            </a:r>
            <a:r>
              <a:rPr lang="it-IT" sz="1800" dirty="0" err="1">
                <a:solidFill>
                  <a:prstClr val="black"/>
                </a:solidFill>
                <a:latin typeface="Calibri" panose="020F0502020204030204"/>
              </a:rPr>
              <a:t>removal</a:t>
            </a:r>
            <a:endParaRPr lang="it-IT" sz="1800" dirty="0">
              <a:solidFill>
                <a:prstClr val="black"/>
              </a:solidFill>
              <a:latin typeface="Calibri" panose="020F0502020204030204"/>
            </a:endParaRP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US" sz="1800" dirty="0">
                <a:solidFill>
                  <a:prstClr val="black"/>
                </a:solidFill>
                <a:latin typeface="Calibri" panose="020F0502020204030204"/>
              </a:rPr>
              <a:t>Ablation phenomena</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US" sz="1800" dirty="0">
                <a:solidFill>
                  <a:prstClr val="black"/>
                </a:solidFill>
                <a:latin typeface="Calibri" panose="020F0502020204030204"/>
              </a:rPr>
              <a:t>Change of surface chemical composition</a:t>
            </a:r>
          </a:p>
        </p:txBody>
      </p:sp>
      <p:sp>
        <p:nvSpPr>
          <p:cNvPr id="21" name="Freccia a destra 20">
            <a:extLst>
              <a:ext uri="{FF2B5EF4-FFF2-40B4-BE49-F238E27FC236}">
                <a16:creationId xmlns:a16="http://schemas.microsoft.com/office/drawing/2014/main" id="{87325703-EFAB-8E0D-AC75-8AB5F2F9768A}"/>
              </a:ext>
            </a:extLst>
          </p:cNvPr>
          <p:cNvSpPr/>
          <p:nvPr/>
        </p:nvSpPr>
        <p:spPr>
          <a:xfrm rot="5400000">
            <a:off x="3384529" y="2513830"/>
            <a:ext cx="260524" cy="455233"/>
          </a:xfrm>
          <a:prstGeom prs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Immagine 24">
            <a:extLst>
              <a:ext uri="{FF2B5EF4-FFF2-40B4-BE49-F238E27FC236}">
                <a16:creationId xmlns:a16="http://schemas.microsoft.com/office/drawing/2014/main" id="{D8B4A914-BF92-306B-0378-6DC0DFF4D0BA}"/>
              </a:ext>
            </a:extLst>
          </p:cNvPr>
          <p:cNvPicPr>
            <a:picLocks noChangeAspect="1"/>
          </p:cNvPicPr>
          <p:nvPr/>
        </p:nvPicPr>
        <p:blipFill>
          <a:blip r:embed="rId5"/>
          <a:stretch>
            <a:fillRect/>
          </a:stretch>
        </p:blipFill>
        <p:spPr>
          <a:xfrm>
            <a:off x="8575192" y="4115256"/>
            <a:ext cx="1258413" cy="1288375"/>
          </a:xfrm>
          <a:prstGeom prst="rect">
            <a:avLst/>
          </a:prstGeom>
        </p:spPr>
      </p:pic>
      <p:pic>
        <p:nvPicPr>
          <p:cNvPr id="27" name="Immagine 26">
            <a:extLst>
              <a:ext uri="{FF2B5EF4-FFF2-40B4-BE49-F238E27FC236}">
                <a16:creationId xmlns:a16="http://schemas.microsoft.com/office/drawing/2014/main" id="{BA628B15-0512-E136-3EFF-F88FF9AAB759}"/>
              </a:ext>
            </a:extLst>
          </p:cNvPr>
          <p:cNvPicPr>
            <a:picLocks noChangeAspect="1"/>
          </p:cNvPicPr>
          <p:nvPr/>
        </p:nvPicPr>
        <p:blipFill>
          <a:blip r:embed="rId6"/>
          <a:stretch>
            <a:fillRect/>
          </a:stretch>
        </p:blipFill>
        <p:spPr>
          <a:xfrm>
            <a:off x="7079605" y="5457903"/>
            <a:ext cx="2660233" cy="1364088"/>
          </a:xfrm>
          <a:prstGeom prst="rect">
            <a:avLst/>
          </a:prstGeom>
        </p:spPr>
      </p:pic>
      <p:sp>
        <p:nvSpPr>
          <p:cNvPr id="28" name="Rettangolo con angoli arrotondati 27">
            <a:extLst>
              <a:ext uri="{FF2B5EF4-FFF2-40B4-BE49-F238E27FC236}">
                <a16:creationId xmlns:a16="http://schemas.microsoft.com/office/drawing/2014/main" id="{29B56B3C-ED79-C089-009A-6881258E4A56}"/>
              </a:ext>
            </a:extLst>
          </p:cNvPr>
          <p:cNvSpPr/>
          <p:nvPr/>
        </p:nvSpPr>
        <p:spPr>
          <a:xfrm>
            <a:off x="10059533" y="4446023"/>
            <a:ext cx="1926603" cy="1364088"/>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822433"/>
              </a:buClr>
              <a:buSzPct val="120000"/>
              <a:tabLst/>
              <a:defRPr/>
            </a:pPr>
            <a:r>
              <a:rPr kumimoji="0" lang="it-IT" b="0" u="none" strike="noStrike" kern="1200" cap="none" spc="0" normalizeH="0" dirty="0">
                <a:ln>
                  <a:noFill/>
                </a:ln>
                <a:solidFill>
                  <a:prstClr val="black"/>
                </a:solidFill>
                <a:uLnTx/>
                <a:uFillTx/>
              </a:rPr>
              <a:t>RF </a:t>
            </a:r>
            <a:r>
              <a:rPr kumimoji="0" lang="it-IT" b="0" u="none" strike="noStrike" kern="1200" cap="none" spc="0" normalizeH="0" dirty="0" err="1">
                <a:ln>
                  <a:noFill/>
                </a:ln>
                <a:solidFill>
                  <a:prstClr val="black"/>
                </a:solidFill>
                <a:uLnTx/>
                <a:uFillTx/>
              </a:rPr>
              <a:t>Cavity</a:t>
            </a:r>
            <a:r>
              <a:rPr kumimoji="0" lang="it-IT" b="0" u="none" strike="noStrike" kern="1200" cap="none" spc="0" normalizeH="0" dirty="0">
                <a:ln>
                  <a:noFill/>
                </a:ln>
                <a:solidFill>
                  <a:prstClr val="black"/>
                </a:solidFill>
                <a:uLnTx/>
                <a:uFillTx/>
              </a:rPr>
              <a:t> </a:t>
            </a:r>
            <a:r>
              <a:rPr kumimoji="0" lang="it-IT" b="0" u="none" strike="noStrike" kern="1200" cap="none" spc="0" normalizeH="0" dirty="0" err="1">
                <a:ln>
                  <a:noFill/>
                </a:ln>
                <a:solidFill>
                  <a:prstClr val="black"/>
                </a:solidFill>
                <a:effectLst>
                  <a:outerShdw blurRad="38100" dist="38100" dir="2700000" algn="tl">
                    <a:srgbClr val="000000">
                      <a:alpha val="43137"/>
                    </a:srgbClr>
                  </a:outerShdw>
                </a:effectLst>
                <a:uLnTx/>
                <a:uFillTx/>
              </a:rPr>
              <a:t>environment</a:t>
            </a:r>
            <a:r>
              <a:rPr kumimoji="0" lang="it-IT" b="0" u="none" strike="noStrike" kern="1200" cap="none" spc="0" normalizeH="0" dirty="0">
                <a:ln>
                  <a:noFill/>
                </a:ln>
                <a:solidFill>
                  <a:prstClr val="black"/>
                </a:solidFill>
                <a:effectLst>
                  <a:outerShdw blurRad="38100" dist="38100" dir="2700000" algn="tl">
                    <a:srgbClr val="000000">
                      <a:alpha val="43137"/>
                    </a:srgbClr>
                  </a:outerShdw>
                </a:effectLst>
                <a:uLnTx/>
                <a:uFillTx/>
              </a:rPr>
              <a:t> </a:t>
            </a:r>
            <a:r>
              <a:rPr kumimoji="0" lang="it-IT" b="0" u="none" strike="noStrike" kern="1200" cap="none" spc="0" normalizeH="0" dirty="0" err="1">
                <a:ln>
                  <a:noFill/>
                </a:ln>
                <a:solidFill>
                  <a:prstClr val="black"/>
                </a:solidFill>
                <a:effectLst>
                  <a:outerShdw blurRad="38100" dist="38100" dir="2700000" algn="tl">
                    <a:srgbClr val="000000">
                      <a:alpha val="43137"/>
                    </a:srgbClr>
                  </a:outerShdw>
                </a:effectLst>
                <a:uLnTx/>
                <a:uFillTx/>
              </a:rPr>
              <a:t>reproduced</a:t>
            </a:r>
            <a:r>
              <a:rPr kumimoji="0" lang="it-IT" b="0" u="none" strike="noStrike" kern="1200" cap="none" spc="0" normalizeH="0" dirty="0">
                <a:ln>
                  <a:noFill/>
                </a:ln>
                <a:solidFill>
                  <a:prstClr val="black"/>
                </a:solidFill>
                <a:uLnTx/>
                <a:uFillTx/>
              </a:rPr>
              <a:t>!</a:t>
            </a:r>
            <a:endParaRPr kumimoji="0" lang="en-US" b="0" i="0" u="none" strike="noStrike" kern="1200" cap="none" spc="0" normalizeH="0" baseline="0" noProof="0" dirty="0">
              <a:ln>
                <a:noFill/>
              </a:ln>
              <a:solidFill>
                <a:prstClr val="black"/>
              </a:solidFill>
              <a:uLnTx/>
              <a:uFillTx/>
              <a:latin typeface="Calibri" panose="020F0502020204030204"/>
            </a:endParaRPr>
          </a:p>
        </p:txBody>
      </p:sp>
    </p:spTree>
    <p:extLst>
      <p:ext uri="{BB962C8B-B14F-4D97-AF65-F5344CB8AC3E}">
        <p14:creationId xmlns:p14="http://schemas.microsoft.com/office/powerpoint/2010/main" val="15096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anim calcmode="lin" valueType="num">
                                      <p:cBhvr>
                                        <p:cTn id="8"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2" end="2"/>
                                            </p:txEl>
                                          </p:spTgt>
                                        </p:tgtEl>
                                        <p:attrNameLst>
                                          <p:attrName>style.visibility</p:attrName>
                                        </p:attrNameLst>
                                      </p:cBhvr>
                                      <p:to>
                                        <p:strVal val="visible"/>
                                      </p:to>
                                    </p:set>
                                    <p:animEffect transition="in" filter="fade">
                                      <p:cBhvr>
                                        <p:cTn id="14" dur="500"/>
                                        <p:tgtEl>
                                          <p:spTgt spid="20">
                                            <p:txEl>
                                              <p:pRg st="2" end="2"/>
                                            </p:txEl>
                                          </p:spTgt>
                                        </p:tgtEl>
                                      </p:cBhvr>
                                    </p:animEffect>
                                    <p:anim calcmode="lin" valueType="num">
                                      <p:cBhvr>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Effect transition="in" filter="fade">
                                      <p:cBhvr>
                                        <p:cTn id="19" dur="500"/>
                                        <p:tgtEl>
                                          <p:spTgt spid="20">
                                            <p:txEl>
                                              <p:pRg st="3" end="3"/>
                                            </p:txEl>
                                          </p:spTgt>
                                        </p:tgtEl>
                                      </p:cBhvr>
                                    </p:animEffect>
                                    <p:anim calcmode="lin" valueType="num">
                                      <p:cBhvr>
                                        <p:cTn id="20"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20">
                                            <p:txEl>
                                              <p:pRg st="3" end="3"/>
                                            </p:txEl>
                                          </p:spTgt>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fade">
                                      <p:cBhvr>
                                        <p:cTn id="32" dur="500"/>
                                        <p:tgtEl>
                                          <p:spTgt spid="20">
                                            <p:txEl>
                                              <p:pRg st="4" end="4"/>
                                            </p:txEl>
                                          </p:spTgt>
                                        </p:tgtEl>
                                      </p:cBhvr>
                                    </p:animEffect>
                                    <p:anim calcmode="lin" valueType="num">
                                      <p:cBhvr>
                                        <p:cTn id="33"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0">
                                            <p:txEl>
                                              <p:pRg st="4" end="4"/>
                                            </p:txEl>
                                          </p:spTgt>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4CB01EA7-4CFE-B565-FFD1-DA8DDAE96C58}"/>
              </a:ext>
            </a:extLst>
          </p:cNvPr>
          <p:cNvPicPr>
            <a:picLocks noChangeAspect="1"/>
          </p:cNvPicPr>
          <p:nvPr/>
        </p:nvPicPr>
        <p:blipFill>
          <a:blip r:embed="rId2"/>
          <a:stretch>
            <a:fillRect/>
          </a:stretch>
        </p:blipFill>
        <p:spPr>
          <a:xfrm>
            <a:off x="4115453" y="3838156"/>
            <a:ext cx="2801739" cy="2241874"/>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0"/>
            <a:ext cx="12192000" cy="1828800"/>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en-GB" sz="3500" b="1" dirty="0">
                <a:solidFill>
                  <a:srgbClr val="822433"/>
                </a:solidFill>
                <a:latin typeface="+mn-lt"/>
              </a:rPr>
              <a:t>Theoretical Methodology: N-Temperature Model</a:t>
            </a: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a:xfrm>
            <a:off x="9170348" y="640300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20</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DEC32A0D-3125-98F7-5A61-B2E81D13D52E}"/>
              </a:ext>
            </a:extLst>
          </p:cNvPr>
          <p:cNvSpPr txBox="1">
            <a:spLocks/>
          </p:cNvSpPr>
          <p:nvPr/>
        </p:nvSpPr>
        <p:spPr>
          <a:xfrm>
            <a:off x="838200" y="1119110"/>
            <a:ext cx="10515600" cy="14193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2000" dirty="0">
                <a:solidFill>
                  <a:srgbClr val="000000"/>
                </a:solidFill>
              </a:rPr>
              <a:t>We are interested in describing the thermal dynamics of a system when irradiated by  </a:t>
            </a:r>
            <a:r>
              <a:rPr lang="en-US" sz="2000" b="1" dirty="0">
                <a:solidFill>
                  <a:srgbClr val="000000"/>
                </a:solidFill>
              </a:rPr>
              <a:t>ultra-fast pulsed radiation </a:t>
            </a:r>
            <a:r>
              <a:rPr lang="en-US" sz="2000" dirty="0">
                <a:solidFill>
                  <a:srgbClr val="000000"/>
                </a:solidFill>
              </a:rPr>
              <a:t>using a complementary theoretical approach:</a:t>
            </a:r>
          </a:p>
          <a:p>
            <a:pPr marL="0" indent="0">
              <a:buClr>
                <a:srgbClr val="822433"/>
              </a:buClr>
              <a:buSzPct val="120000"/>
              <a:buNone/>
            </a:pPr>
            <a:endParaRPr lang="en-US" sz="2000" dirty="0">
              <a:solidFill>
                <a:srgbClr val="000000"/>
              </a:solidFill>
            </a:endParaRPr>
          </a:p>
        </p:txBody>
      </p:sp>
      <p:pic>
        <p:nvPicPr>
          <p:cNvPr id="3" name="Immagine 2">
            <a:extLst>
              <a:ext uri="{FF2B5EF4-FFF2-40B4-BE49-F238E27FC236}">
                <a16:creationId xmlns:a16="http://schemas.microsoft.com/office/drawing/2014/main" id="{FB1E0373-3835-8DFF-FFFE-F87E900C4FD6}"/>
              </a:ext>
            </a:extLst>
          </p:cNvPr>
          <p:cNvPicPr>
            <a:picLocks noChangeAspect="1"/>
          </p:cNvPicPr>
          <p:nvPr/>
        </p:nvPicPr>
        <p:blipFill>
          <a:blip r:embed="rId4"/>
          <a:stretch>
            <a:fillRect/>
          </a:stretch>
        </p:blipFill>
        <p:spPr>
          <a:xfrm>
            <a:off x="1168740" y="2324595"/>
            <a:ext cx="5537246" cy="1587602"/>
          </a:xfrm>
          <a:prstGeom prst="rect">
            <a:avLst/>
          </a:prstGeom>
        </p:spPr>
      </p:pic>
      <p:sp>
        <p:nvSpPr>
          <p:cNvPr id="5" name="CasellaDiTesto 4">
            <a:extLst>
              <a:ext uri="{FF2B5EF4-FFF2-40B4-BE49-F238E27FC236}">
                <a16:creationId xmlns:a16="http://schemas.microsoft.com/office/drawing/2014/main" id="{59CA4690-65E7-D44E-6F4B-3D1591E5A797}"/>
              </a:ext>
            </a:extLst>
          </p:cNvPr>
          <p:cNvSpPr txBox="1"/>
          <p:nvPr/>
        </p:nvSpPr>
        <p:spPr>
          <a:xfrm>
            <a:off x="2123210" y="1955263"/>
            <a:ext cx="2627986" cy="369332"/>
          </a:xfrm>
          <a:prstGeom prst="rect">
            <a:avLst/>
          </a:prstGeom>
          <a:noFill/>
        </p:spPr>
        <p:txBody>
          <a:bodyPr wrap="square" rtlCol="0">
            <a:spAutoFit/>
          </a:bodyPr>
          <a:lstStyle/>
          <a:p>
            <a:pPr algn="ctr"/>
            <a:r>
              <a:rPr lang="en-GB" b="1" dirty="0">
                <a:effectLst>
                  <a:outerShdw blurRad="38100" dist="38100" dir="2700000" algn="tl">
                    <a:srgbClr val="000000">
                      <a:alpha val="43137"/>
                    </a:srgbClr>
                  </a:outerShdw>
                </a:effectLst>
              </a:rPr>
              <a:t>2 – Temperature Model</a:t>
            </a:r>
          </a:p>
        </p:txBody>
      </p:sp>
      <p:pic>
        <p:nvPicPr>
          <p:cNvPr id="6" name="Immagine 5">
            <a:extLst>
              <a:ext uri="{FF2B5EF4-FFF2-40B4-BE49-F238E27FC236}">
                <a16:creationId xmlns:a16="http://schemas.microsoft.com/office/drawing/2014/main" id="{213E2202-4198-8051-4945-4593C6456DE0}"/>
              </a:ext>
            </a:extLst>
          </p:cNvPr>
          <p:cNvPicPr>
            <a:picLocks noChangeAspect="1"/>
          </p:cNvPicPr>
          <p:nvPr/>
        </p:nvPicPr>
        <p:blipFill>
          <a:blip r:embed="rId5"/>
          <a:stretch>
            <a:fillRect/>
          </a:stretch>
        </p:blipFill>
        <p:spPr>
          <a:xfrm>
            <a:off x="7990996" y="1773831"/>
            <a:ext cx="2999509" cy="1222924"/>
          </a:xfrm>
          <a:prstGeom prst="rect">
            <a:avLst/>
          </a:prstGeom>
        </p:spPr>
      </p:pic>
      <p:sp>
        <p:nvSpPr>
          <p:cNvPr id="8" name="Rettangolo con angoli arrotondati 7">
            <a:extLst>
              <a:ext uri="{FF2B5EF4-FFF2-40B4-BE49-F238E27FC236}">
                <a16:creationId xmlns:a16="http://schemas.microsoft.com/office/drawing/2014/main" id="{024C7011-D37A-BDCC-96C9-08951160C085}"/>
              </a:ext>
            </a:extLst>
          </p:cNvPr>
          <p:cNvSpPr/>
          <p:nvPr/>
        </p:nvSpPr>
        <p:spPr>
          <a:xfrm>
            <a:off x="7433014" y="3117158"/>
            <a:ext cx="3913940" cy="1303536"/>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Different degrees of freedom of the system are considered as </a:t>
            </a:r>
            <a:r>
              <a:rPr lang="en-US" b="1" dirty="0">
                <a:solidFill>
                  <a:schemeClr val="tx1"/>
                </a:solidFill>
              </a:rPr>
              <a:t>separated interacting thermal reservoirs</a:t>
            </a:r>
            <a:r>
              <a:rPr lang="en-US" dirty="0">
                <a:solidFill>
                  <a:schemeClr val="tx1"/>
                </a:solidFill>
              </a:rPr>
              <a:t>, each with its own temperature</a:t>
            </a:r>
            <a:endParaRPr lang="it-IT" b="1" dirty="0">
              <a:solidFill>
                <a:schemeClr val="tx1"/>
              </a:solidFill>
            </a:endParaRPr>
          </a:p>
        </p:txBody>
      </p:sp>
      <p:sp>
        <p:nvSpPr>
          <p:cNvPr id="9" name="CasellaDiTesto 8">
            <a:extLst>
              <a:ext uri="{FF2B5EF4-FFF2-40B4-BE49-F238E27FC236}">
                <a16:creationId xmlns:a16="http://schemas.microsoft.com/office/drawing/2014/main" id="{F16B6587-4E1D-A82B-4538-745E2854C881}"/>
              </a:ext>
            </a:extLst>
          </p:cNvPr>
          <p:cNvSpPr txBox="1"/>
          <p:nvPr/>
        </p:nvSpPr>
        <p:spPr>
          <a:xfrm>
            <a:off x="8870597" y="2494324"/>
            <a:ext cx="1111603" cy="523220"/>
          </a:xfrm>
          <a:prstGeom prst="rect">
            <a:avLst/>
          </a:prstGeom>
          <a:noFill/>
        </p:spPr>
        <p:txBody>
          <a:bodyPr wrap="square" rtlCol="0">
            <a:spAutoFit/>
          </a:bodyPr>
          <a:lstStyle/>
          <a:p>
            <a:pPr algn="ctr"/>
            <a:r>
              <a:rPr lang="en-GB" sz="1400" b="1" dirty="0">
                <a:effectLst>
                  <a:outerShdw blurRad="38100" dist="38100" dir="2700000" algn="tl">
                    <a:srgbClr val="000000">
                      <a:alpha val="43137"/>
                    </a:srgbClr>
                  </a:outerShdw>
                </a:effectLst>
              </a:rPr>
              <a:t>Different inertia!</a:t>
            </a:r>
          </a:p>
        </p:txBody>
      </p:sp>
      <p:pic>
        <p:nvPicPr>
          <p:cNvPr id="14" name="Immagine 13">
            <a:extLst>
              <a:ext uri="{FF2B5EF4-FFF2-40B4-BE49-F238E27FC236}">
                <a16:creationId xmlns:a16="http://schemas.microsoft.com/office/drawing/2014/main" id="{65C0E9AD-B1B9-E302-0A81-A889703B449E}"/>
              </a:ext>
            </a:extLst>
          </p:cNvPr>
          <p:cNvPicPr>
            <a:picLocks noChangeAspect="1"/>
          </p:cNvPicPr>
          <p:nvPr/>
        </p:nvPicPr>
        <p:blipFill>
          <a:blip r:embed="rId6"/>
          <a:stretch>
            <a:fillRect/>
          </a:stretch>
        </p:blipFill>
        <p:spPr>
          <a:xfrm>
            <a:off x="776323" y="3912197"/>
            <a:ext cx="3208698" cy="2093792"/>
          </a:xfrm>
          <a:prstGeom prst="rect">
            <a:avLst/>
          </a:prstGeom>
        </p:spPr>
      </p:pic>
      <p:grpSp>
        <p:nvGrpSpPr>
          <p:cNvPr id="19" name="Gruppo 18">
            <a:extLst>
              <a:ext uri="{FF2B5EF4-FFF2-40B4-BE49-F238E27FC236}">
                <a16:creationId xmlns:a16="http://schemas.microsoft.com/office/drawing/2014/main" id="{3F38A50E-FCBB-B848-1014-124AE8DB7942}"/>
              </a:ext>
            </a:extLst>
          </p:cNvPr>
          <p:cNvGrpSpPr/>
          <p:nvPr/>
        </p:nvGrpSpPr>
        <p:grpSpPr>
          <a:xfrm>
            <a:off x="7319410" y="4683769"/>
            <a:ext cx="4141148" cy="1901801"/>
            <a:chOff x="1242439" y="1474840"/>
            <a:chExt cx="5025626" cy="895311"/>
          </a:xfrm>
        </p:grpSpPr>
        <p:sp>
          <p:nvSpPr>
            <p:cNvPr id="20" name="Rettangolo con angoli arrotondati 19">
              <a:extLst>
                <a:ext uri="{FF2B5EF4-FFF2-40B4-BE49-F238E27FC236}">
                  <a16:creationId xmlns:a16="http://schemas.microsoft.com/office/drawing/2014/main" id="{9EAF86D1-6A2E-3056-E2F6-95E70AF3FA36}"/>
                </a:ext>
              </a:extLst>
            </p:cNvPr>
            <p:cNvSpPr/>
            <p:nvPr/>
          </p:nvSpPr>
          <p:spPr>
            <a:xfrm>
              <a:off x="1242439" y="1474840"/>
              <a:ext cx="5025626" cy="895311"/>
            </a:xfrm>
            <a:prstGeom prst="roundRect">
              <a:avLst/>
            </a:prstGeom>
            <a:gradFill flip="none" rotWithShape="1">
              <a:gsLst>
                <a:gs pos="100000">
                  <a:schemeClr val="accent6">
                    <a:lumMod val="60000"/>
                    <a:lumOff val="40000"/>
                    <a:alpha val="78000"/>
                  </a:schemeClr>
                </a:gs>
                <a:gs pos="0">
                  <a:schemeClr val="accent6">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egnaposto contenuto 2">
              <a:extLst>
                <a:ext uri="{FF2B5EF4-FFF2-40B4-BE49-F238E27FC236}">
                  <a16:creationId xmlns:a16="http://schemas.microsoft.com/office/drawing/2014/main" id="{B9E5A591-6CA3-ED7F-67E4-07162F52EB32}"/>
                </a:ext>
              </a:extLst>
            </p:cNvPr>
            <p:cNvSpPr txBox="1">
              <a:spLocks/>
            </p:cNvSpPr>
            <p:nvPr/>
          </p:nvSpPr>
          <p:spPr>
            <a:xfrm>
              <a:off x="1392771" y="1549272"/>
              <a:ext cx="4739223" cy="7759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lang="en-GB" sz="1800" b="1" dirty="0">
                  <a:solidFill>
                    <a:prstClr val="black"/>
                  </a:solidFill>
                  <a:latin typeface="Calibri" panose="020F0502020204030204"/>
                </a:rPr>
                <a:t>Completely implemented </a:t>
              </a:r>
              <a:r>
                <a:rPr lang="it-IT" sz="1800" dirty="0">
                  <a:solidFill>
                    <a:prstClr val="black"/>
                  </a:solidFill>
                  <a:latin typeface="Calibri" panose="020F0502020204030204"/>
                </a:rPr>
                <a:t>for Cu</a:t>
              </a:r>
              <a:endParaRPr lang="en-US" sz="1800" dirty="0">
                <a:solidFill>
                  <a:prstClr val="black"/>
                </a:solidFill>
                <a:effectLst>
                  <a:outerShdw blurRad="38100" dist="38100" dir="2700000" algn="tl">
                    <a:srgbClr val="000000">
                      <a:alpha val="43137"/>
                    </a:srgbClr>
                  </a:outerShdw>
                </a:effectLst>
                <a:latin typeface="Calibri" panose="020F0502020204030204"/>
              </a:endParaRPr>
            </a:p>
            <a:p>
              <a:pPr marL="550863" marR="0" lvl="0" indent="-285750" algn="l" defTabSz="914400" rtl="0" eaLnBrk="1" fontAlgn="auto" latinLnBrk="0" hangingPunct="1">
                <a:lnSpc>
                  <a:spcPct val="90000"/>
                </a:lnSpc>
                <a:spcBef>
                  <a:spcPts val="1000"/>
                </a:spcBef>
                <a:spcAft>
                  <a:spcPts val="0"/>
                </a:spcAft>
                <a:buClr>
                  <a:srgbClr val="822433"/>
                </a:buClr>
                <a:buSzPct val="120000"/>
                <a:buFont typeface="Wingdings" panose="05000000000000000000" pitchFamily="2" charset="2"/>
                <a:buChar char="Ø"/>
                <a:tabLst/>
                <a:defRPr/>
              </a:pPr>
              <a:r>
                <a:rPr lang="en-US" sz="1800" dirty="0">
                  <a:solidFill>
                    <a:prstClr val="black"/>
                  </a:solidFill>
                  <a:latin typeface="Calibri" panose="020F0502020204030204"/>
                </a:rPr>
                <a:t>Some experimental results have been preliminarily reproduced with the numerical simulations</a:t>
              </a:r>
            </a:p>
            <a:p>
              <a:pPr marR="0" lvl="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lang="en-US" sz="1800" b="1" dirty="0">
                  <a:solidFill>
                    <a:prstClr val="black"/>
                  </a:solidFill>
                  <a:effectLst>
                    <a:outerShdw blurRad="38100" dist="38100" dir="2700000" algn="tl">
                      <a:srgbClr val="000000">
                        <a:alpha val="43137"/>
                      </a:srgbClr>
                    </a:outerShdw>
                  </a:effectLst>
                  <a:latin typeface="Calibri" panose="020F0502020204030204"/>
                </a:rPr>
                <a:t>Work in progress: </a:t>
              </a:r>
              <a:r>
                <a:rPr lang="en-US" sz="1800" dirty="0">
                  <a:solidFill>
                    <a:prstClr val="black"/>
                  </a:solidFill>
                  <a:latin typeface="Calibri" panose="020F0502020204030204"/>
                </a:rPr>
                <a:t>Implementation of the model for the Cu-based materials</a:t>
              </a:r>
              <a:endParaRPr lang="en-US" sz="1800" b="1" dirty="0">
                <a:solidFill>
                  <a:prstClr val="black"/>
                </a:solidFill>
                <a:effectLst>
                  <a:outerShdw blurRad="38100" dist="38100" dir="2700000" algn="tl">
                    <a:srgbClr val="000000">
                      <a:alpha val="43137"/>
                    </a:srgbClr>
                  </a:outerShdw>
                </a:effectLst>
                <a:latin typeface="Calibri" panose="020F0502020204030204"/>
              </a:endParaRPr>
            </a:p>
          </p:txBody>
        </p:sp>
      </p:grpSp>
    </p:spTree>
    <p:extLst>
      <p:ext uri="{BB962C8B-B14F-4D97-AF65-F5344CB8AC3E}">
        <p14:creationId xmlns:p14="http://schemas.microsoft.com/office/powerpoint/2010/main" val="413583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2CE2E-F206-1EA1-3802-D991F39CC6C2}"/>
            </a:ext>
          </a:extLst>
        </p:cNvPr>
        <p:cNvGrpSpPr/>
        <p:nvPr/>
      </p:nvGrpSpPr>
      <p:grpSpPr>
        <a:xfrm>
          <a:off x="0" y="0"/>
          <a:ext cx="0" cy="0"/>
          <a:chOff x="0" y="0"/>
          <a:chExt cx="0" cy="0"/>
        </a:xfrm>
      </p:grpSpPr>
      <p:pic>
        <p:nvPicPr>
          <p:cNvPr id="1028" name="Picture 4" descr="Laser optics alignment | e.g. solid-state lasers, femtosecond lasers, etc.">
            <a:extLst>
              <a:ext uri="{FF2B5EF4-FFF2-40B4-BE49-F238E27FC236}">
                <a16:creationId xmlns:a16="http://schemas.microsoft.com/office/drawing/2014/main" id="{D312125D-7A88-4E0A-A30A-3201A6514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167" y="1615679"/>
            <a:ext cx="9840685" cy="4687221"/>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971D5A07-2C9C-7141-1EED-EB735661ACE7}"/>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47DA796B-BE9D-76D7-73B2-70E37FFBB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47995EB-6931-C818-6303-A3CFE663AD45}"/>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102B7FDF-2B1E-E764-4D1C-B894DB68799D}"/>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Future </a:t>
            </a:r>
            <a:r>
              <a:rPr lang="it-IT" sz="3500" b="1" dirty="0" err="1">
                <a:solidFill>
                  <a:srgbClr val="822433"/>
                </a:solidFill>
                <a:latin typeface="+mn-lt"/>
              </a:rPr>
              <a:t>Perspectives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ABB7B111-8B46-4934-1428-20ABEB241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21</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C0E0792-EDA6-3E93-1E36-D75471F610C3}"/>
              </a:ext>
            </a:extLst>
          </p:cNvPr>
          <p:cNvSpPr txBox="1">
            <a:spLocks/>
          </p:cNvSpPr>
          <p:nvPr/>
        </p:nvSpPr>
        <p:spPr>
          <a:xfrm>
            <a:off x="885371" y="2027337"/>
            <a:ext cx="4383315" cy="4523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buFont typeface="Wingdings" panose="05000000000000000000" pitchFamily="2" charset="2"/>
              <a:buChar char="q"/>
            </a:pPr>
            <a:r>
              <a:rPr lang="en-US" sz="2000" dirty="0">
                <a:solidFill>
                  <a:srgbClr val="000000"/>
                </a:solidFill>
              </a:rPr>
              <a:t> Sapienza Terahertz group will be involved in the practical realization of the beamlines, both in the installation and alignment of the optics.</a:t>
            </a:r>
          </a:p>
          <a:p>
            <a:pPr marL="0" indent="0">
              <a:buClr>
                <a:srgbClr val="822433"/>
              </a:buClr>
              <a:buSzPct val="120000"/>
              <a:buNone/>
            </a:pPr>
            <a:endParaRPr lang="en-US" sz="2000" dirty="0">
              <a:solidFill>
                <a:srgbClr val="000000"/>
              </a:solidFill>
            </a:endParaRPr>
          </a:p>
          <a:p>
            <a:pPr>
              <a:buClr>
                <a:srgbClr val="822433"/>
              </a:buClr>
              <a:buSzPct val="120000"/>
              <a:buFont typeface="Wingdings" panose="05000000000000000000" pitchFamily="2" charset="2"/>
              <a:buChar char="q"/>
            </a:pPr>
            <a:r>
              <a:rPr lang="en-US" sz="2000" dirty="0">
                <a:solidFill>
                  <a:srgbClr val="000000"/>
                </a:solidFill>
              </a:rPr>
              <a:t> The installation of the optics for SABINA is scheduled for the middle of next year. The group will be involved in the implementation of the equipment for the diagnostic chamber and for the installation of the optical set-up in the experimental chamber</a:t>
            </a:r>
          </a:p>
        </p:txBody>
      </p:sp>
    </p:spTree>
    <p:extLst>
      <p:ext uri="{BB962C8B-B14F-4D97-AF65-F5344CB8AC3E}">
        <p14:creationId xmlns:p14="http://schemas.microsoft.com/office/powerpoint/2010/main" val="31108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88032E-4CC9-EBC9-EEC0-72C2B568A42B}"/>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Acknowledgements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22</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
        <p:nvSpPr>
          <p:cNvPr id="14" name="Segnaposto contenuto 2">
            <a:extLst>
              <a:ext uri="{FF2B5EF4-FFF2-40B4-BE49-F238E27FC236}">
                <a16:creationId xmlns:a16="http://schemas.microsoft.com/office/drawing/2014/main" id="{60EBE769-9171-2E49-0EEC-8A74018832D5}"/>
              </a:ext>
            </a:extLst>
          </p:cNvPr>
          <p:cNvSpPr>
            <a:spLocks noGrp="1"/>
          </p:cNvSpPr>
          <p:nvPr>
            <p:ph idx="1"/>
          </p:nvPr>
        </p:nvSpPr>
        <p:spPr>
          <a:xfrm>
            <a:off x="923814" y="858816"/>
            <a:ext cx="5975116" cy="5188023"/>
          </a:xfrm>
        </p:spPr>
        <p:txBody>
          <a:bodyPr>
            <a:normAutofit/>
          </a:bodyPr>
          <a:lstStyle/>
          <a:p>
            <a:pPr>
              <a:buClr>
                <a:srgbClr val="822433"/>
              </a:buClr>
              <a:buSzPct val="120000"/>
            </a:pPr>
            <a:r>
              <a:rPr lang="it-IT" sz="2200" b="1" dirty="0"/>
              <a:t>Sapienza </a:t>
            </a:r>
            <a:r>
              <a:rPr lang="it-IT" sz="2200" b="1" dirty="0" err="1"/>
              <a:t>Terahertz</a:t>
            </a:r>
            <a:r>
              <a:rPr lang="it-IT" sz="2200" b="1" dirty="0"/>
              <a:t> Group:</a:t>
            </a:r>
          </a:p>
          <a:p>
            <a:pPr marL="261938" indent="0">
              <a:spcBef>
                <a:spcPts val="600"/>
              </a:spcBef>
              <a:buClr>
                <a:srgbClr val="822433"/>
              </a:buClr>
              <a:buSzPct val="120000"/>
              <a:buNone/>
            </a:pPr>
            <a:r>
              <a:rPr lang="it-IT" sz="1800" dirty="0"/>
              <a:t>Prof. Stefano Lupi (Sapienza University of Rome, INFN)</a:t>
            </a:r>
          </a:p>
          <a:p>
            <a:pPr marL="261938" indent="0">
              <a:spcBef>
                <a:spcPts val="600"/>
              </a:spcBef>
              <a:buClr>
                <a:srgbClr val="822433"/>
              </a:buClr>
              <a:buSzPct val="120000"/>
              <a:buNone/>
            </a:pPr>
            <a:r>
              <a:rPr lang="it-IT" sz="1800" dirty="0"/>
              <a:t>Salvatore Macis (Sapienza University of Rome, INFN)</a:t>
            </a:r>
          </a:p>
          <a:p>
            <a:pPr marL="261938" indent="0">
              <a:spcBef>
                <a:spcPts val="600"/>
              </a:spcBef>
              <a:buClr>
                <a:srgbClr val="822433"/>
              </a:buClr>
              <a:buSzPct val="120000"/>
              <a:buNone/>
            </a:pPr>
            <a:r>
              <a:rPr lang="it-IT" sz="1800" dirty="0"/>
              <a:t>Annalisa D’Arco (INFN, Sapienza University of Rome)</a:t>
            </a:r>
          </a:p>
          <a:p>
            <a:pPr marL="174625" indent="0">
              <a:buClr>
                <a:srgbClr val="822433"/>
              </a:buClr>
              <a:buSzPct val="120000"/>
              <a:buNone/>
            </a:pPr>
            <a:endParaRPr lang="it-IT" sz="1800" noProof="0" dirty="0">
              <a:solidFill>
                <a:prstClr val="black"/>
              </a:solidFill>
              <a:latin typeface="Calibri" panose="020F0502020204030204"/>
            </a:endParaRPr>
          </a:p>
          <a:p>
            <a:pPr>
              <a:buClr>
                <a:srgbClr val="822433"/>
              </a:buClr>
              <a:buSzPct val="120000"/>
            </a:pPr>
            <a:r>
              <a:rPr lang="it-IT" sz="2200" b="1" dirty="0"/>
              <a:t>Elettra – Sissi Group</a:t>
            </a:r>
          </a:p>
          <a:p>
            <a:pPr marL="174625" indent="0">
              <a:spcBef>
                <a:spcPts val="500"/>
              </a:spcBef>
              <a:buClr>
                <a:srgbClr val="822433"/>
              </a:buClr>
              <a:buSzPct val="120000"/>
              <a:buNone/>
            </a:pPr>
            <a:r>
              <a:rPr lang="it-IT" sz="1800" dirty="0">
                <a:solidFill>
                  <a:prstClr val="black"/>
                </a:solidFill>
                <a:latin typeface="Calibri" panose="020F0502020204030204"/>
              </a:rPr>
              <a:t> Giovanni </a:t>
            </a:r>
            <a:r>
              <a:rPr lang="it-IT" sz="1800" dirty="0" err="1">
                <a:solidFill>
                  <a:prstClr val="black"/>
                </a:solidFill>
                <a:latin typeface="Calibri" panose="020F0502020204030204"/>
              </a:rPr>
              <a:t>Birarda</a:t>
            </a:r>
            <a:endParaRPr lang="it-IT" sz="1800" dirty="0">
              <a:solidFill>
                <a:prstClr val="black"/>
              </a:solidFill>
              <a:latin typeface="Calibri" panose="020F0502020204030204"/>
            </a:endParaRPr>
          </a:p>
          <a:p>
            <a:pPr marL="174625" indent="0">
              <a:spcBef>
                <a:spcPts val="500"/>
              </a:spcBef>
              <a:buClr>
                <a:srgbClr val="822433"/>
              </a:buClr>
              <a:buSzPct val="120000"/>
              <a:buNone/>
            </a:pPr>
            <a:r>
              <a:rPr lang="it-IT" sz="1800" dirty="0">
                <a:solidFill>
                  <a:prstClr val="black"/>
                </a:solidFill>
                <a:latin typeface="Calibri" panose="020F0502020204030204"/>
              </a:rPr>
              <a:t> Lisa Vaccari</a:t>
            </a:r>
          </a:p>
          <a:p>
            <a:pPr marL="174625" indent="0">
              <a:spcBef>
                <a:spcPts val="500"/>
              </a:spcBef>
              <a:buClr>
                <a:srgbClr val="822433"/>
              </a:buClr>
              <a:buSzPct val="120000"/>
              <a:buNone/>
            </a:pPr>
            <a:r>
              <a:rPr lang="it-IT" sz="1800" dirty="0">
                <a:solidFill>
                  <a:prstClr val="black"/>
                </a:solidFill>
                <a:latin typeface="Calibri" panose="020F0502020204030204"/>
              </a:rPr>
              <a:t> Michele </a:t>
            </a:r>
            <a:r>
              <a:rPr lang="it-IT" sz="1800" dirty="0" err="1">
                <a:solidFill>
                  <a:prstClr val="black"/>
                </a:solidFill>
                <a:latin typeface="Calibri" panose="020F0502020204030204"/>
              </a:rPr>
              <a:t>Zacchigna</a:t>
            </a:r>
            <a:endParaRPr lang="it-IT" sz="1800" dirty="0">
              <a:solidFill>
                <a:prstClr val="black"/>
              </a:solidFill>
              <a:latin typeface="Calibri" panose="020F0502020204030204"/>
            </a:endParaRPr>
          </a:p>
          <a:p>
            <a:pPr marL="174625" indent="0">
              <a:spcBef>
                <a:spcPts val="500"/>
              </a:spcBef>
              <a:buClr>
                <a:srgbClr val="822433"/>
              </a:buClr>
              <a:buSzPct val="120000"/>
              <a:buNone/>
            </a:pPr>
            <a:endParaRPr lang="it-IT" sz="1800" dirty="0">
              <a:solidFill>
                <a:prstClr val="black"/>
              </a:solidFill>
              <a:latin typeface="Calibri" panose="020F0502020204030204"/>
            </a:endParaRPr>
          </a:p>
          <a:p>
            <a:pPr marL="265113" indent="-265113">
              <a:spcBef>
                <a:spcPts val="500"/>
              </a:spcBef>
              <a:buClr>
                <a:srgbClr val="822433"/>
              </a:buClr>
              <a:buSzPct val="120000"/>
            </a:pPr>
            <a:r>
              <a:rPr lang="it-IT" sz="2200" b="1" dirty="0">
                <a:solidFill>
                  <a:prstClr val="black"/>
                </a:solidFill>
                <a:latin typeface="Calibri" panose="020F0502020204030204"/>
              </a:rPr>
              <a:t>INFN – Gruppo V</a:t>
            </a:r>
          </a:p>
          <a:p>
            <a:pPr marL="265113" indent="0">
              <a:spcBef>
                <a:spcPts val="500"/>
              </a:spcBef>
              <a:buClr>
                <a:srgbClr val="822433"/>
              </a:buClr>
              <a:buSzPct val="120000"/>
              <a:buNone/>
            </a:pPr>
            <a:r>
              <a:rPr lang="it-IT" sz="1800" dirty="0">
                <a:solidFill>
                  <a:prstClr val="black"/>
                </a:solidFill>
                <a:latin typeface="Calibri" panose="020F0502020204030204"/>
              </a:rPr>
              <a:t>Augusto Marcelli</a:t>
            </a:r>
          </a:p>
          <a:p>
            <a:pPr marL="265113" indent="0">
              <a:spcBef>
                <a:spcPts val="500"/>
              </a:spcBef>
              <a:buClr>
                <a:srgbClr val="822433"/>
              </a:buClr>
              <a:buSzPct val="120000"/>
              <a:buNone/>
            </a:pPr>
            <a:r>
              <a:rPr lang="it-IT" sz="1800" dirty="0">
                <a:solidFill>
                  <a:prstClr val="black"/>
                </a:solidFill>
                <a:latin typeface="Calibri" panose="020F0502020204030204"/>
              </a:rPr>
              <a:t>Bruno Spataro</a:t>
            </a:r>
          </a:p>
        </p:txBody>
      </p:sp>
      <p:sp>
        <p:nvSpPr>
          <p:cNvPr id="15" name="CasellaDiTesto 14">
            <a:extLst>
              <a:ext uri="{FF2B5EF4-FFF2-40B4-BE49-F238E27FC236}">
                <a16:creationId xmlns:a16="http://schemas.microsoft.com/office/drawing/2014/main" id="{7F9A6758-57E7-820B-CE94-283CCA8C1422}"/>
              </a:ext>
            </a:extLst>
          </p:cNvPr>
          <p:cNvSpPr txBox="1"/>
          <p:nvPr/>
        </p:nvSpPr>
        <p:spPr>
          <a:xfrm>
            <a:off x="6528193" y="5231823"/>
            <a:ext cx="428534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black"/>
                </a:solidFill>
                <a:effectLst/>
                <a:uLnTx/>
                <a:uFillTx/>
                <a:latin typeface="Calibri" panose="020F0502020204030204"/>
                <a:ea typeface="+mn-ea"/>
                <a:cs typeface="+mn-cs"/>
              </a:rPr>
              <a:t>Thanks for your attention!!</a:t>
            </a:r>
          </a:p>
        </p:txBody>
      </p:sp>
      <p:pic>
        <p:nvPicPr>
          <p:cNvPr id="16" name="Immagine 15">
            <a:extLst>
              <a:ext uri="{FF2B5EF4-FFF2-40B4-BE49-F238E27FC236}">
                <a16:creationId xmlns:a16="http://schemas.microsoft.com/office/drawing/2014/main" id="{35A2317F-7082-A059-657B-24360FDBDA42}"/>
              </a:ext>
            </a:extLst>
          </p:cNvPr>
          <p:cNvPicPr>
            <a:picLocks noChangeAspect="1"/>
          </p:cNvPicPr>
          <p:nvPr/>
        </p:nvPicPr>
        <p:blipFill>
          <a:blip r:embed="rId3"/>
          <a:stretch>
            <a:fillRect/>
          </a:stretch>
        </p:blipFill>
        <p:spPr>
          <a:xfrm>
            <a:off x="6782321" y="996167"/>
            <a:ext cx="5427986" cy="1152739"/>
          </a:xfrm>
          <a:prstGeom prst="rect">
            <a:avLst/>
          </a:prstGeom>
        </p:spPr>
      </p:pic>
      <p:sp>
        <p:nvSpPr>
          <p:cNvPr id="2" name="Segnaposto contenuto 2">
            <a:extLst>
              <a:ext uri="{FF2B5EF4-FFF2-40B4-BE49-F238E27FC236}">
                <a16:creationId xmlns:a16="http://schemas.microsoft.com/office/drawing/2014/main" id="{60E53BE4-3A41-8570-3BB3-752BCF5FE6BE}"/>
              </a:ext>
            </a:extLst>
          </p:cNvPr>
          <p:cNvSpPr txBox="1">
            <a:spLocks/>
          </p:cNvSpPr>
          <p:nvPr/>
        </p:nvSpPr>
        <p:spPr>
          <a:xfrm>
            <a:off x="4298157" y="2661841"/>
            <a:ext cx="5975116" cy="518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it-IT" sz="2200" b="1" dirty="0" err="1"/>
              <a:t>External</a:t>
            </a:r>
            <a:r>
              <a:rPr lang="it-IT" sz="2200" b="1" dirty="0"/>
              <a:t> </a:t>
            </a:r>
            <a:r>
              <a:rPr lang="it-IT" sz="2200" b="1" dirty="0" err="1"/>
              <a:t>Collaborations</a:t>
            </a:r>
            <a:endParaRPr lang="it-IT" sz="2200" b="1" dirty="0"/>
          </a:p>
          <a:p>
            <a:pPr marL="265113" indent="0">
              <a:buClr>
                <a:srgbClr val="822433"/>
              </a:buClr>
              <a:buSzPct val="120000"/>
              <a:buNone/>
            </a:pPr>
            <a:r>
              <a:rPr lang="it-IT" sz="1800" dirty="0"/>
              <a:t>Vincenzo Stagno (Sapienza University of Rome, Department of Earth Science)</a:t>
            </a:r>
          </a:p>
          <a:p>
            <a:pPr marL="265113" indent="0">
              <a:buClr>
                <a:srgbClr val="822433"/>
              </a:buClr>
              <a:buSzPct val="120000"/>
              <a:buNone/>
            </a:pPr>
            <a:r>
              <a:rPr lang="it-IT" sz="1800" dirty="0"/>
              <a:t>Andrea </a:t>
            </a:r>
            <a:r>
              <a:rPr lang="it-IT" sz="1800" dirty="0" err="1"/>
              <a:t>Notargiacomo</a:t>
            </a:r>
            <a:r>
              <a:rPr lang="it-IT" sz="1800" dirty="0"/>
              <a:t> (CNR, Institute of </a:t>
            </a:r>
            <a:r>
              <a:rPr lang="it-IT" sz="1800" dirty="0" err="1"/>
              <a:t>Photonics</a:t>
            </a:r>
            <a:r>
              <a:rPr lang="it-IT" sz="1800" dirty="0"/>
              <a:t> and </a:t>
            </a:r>
            <a:r>
              <a:rPr lang="it-IT" sz="1800" dirty="0" err="1"/>
              <a:t>Nanotechnologies</a:t>
            </a:r>
            <a:r>
              <a:rPr lang="it-IT" sz="1800" dirty="0"/>
              <a:t>)</a:t>
            </a:r>
          </a:p>
          <a:p>
            <a:pPr marL="265113" indent="0">
              <a:buClr>
                <a:srgbClr val="822433"/>
              </a:buClr>
              <a:buSzPct val="120000"/>
              <a:buNone/>
            </a:pPr>
            <a:r>
              <a:rPr lang="it-IT" sz="1800" dirty="0"/>
              <a:t>Maria Lilia Pia (CNR, Institute of </a:t>
            </a:r>
            <a:r>
              <a:rPr lang="it-IT" sz="1800" dirty="0" err="1"/>
              <a:t>Photonics</a:t>
            </a:r>
            <a:r>
              <a:rPr lang="it-IT" sz="1800" dirty="0"/>
              <a:t> and </a:t>
            </a:r>
            <a:r>
              <a:rPr lang="it-IT" sz="1800" dirty="0" err="1"/>
              <a:t>Nanotechnologies</a:t>
            </a:r>
            <a:r>
              <a:rPr lang="it-IT" sz="1800" dirty="0"/>
              <a:t>)</a:t>
            </a:r>
          </a:p>
          <a:p>
            <a:pPr marL="174625" indent="0">
              <a:buClr>
                <a:srgbClr val="822433"/>
              </a:buClr>
              <a:buSzPct val="120000"/>
              <a:buFont typeface="Arial" panose="020B0604020202020204" pitchFamily="34" charset="0"/>
              <a:buNone/>
            </a:pPr>
            <a:endParaRPr lang="it-IT" sz="1800" dirty="0">
              <a:solidFill>
                <a:prstClr val="black"/>
              </a:solidFill>
              <a:latin typeface="Calibri" panose="020F0502020204030204"/>
            </a:endParaRPr>
          </a:p>
        </p:txBody>
      </p:sp>
    </p:spTree>
    <p:extLst>
      <p:ext uri="{BB962C8B-B14F-4D97-AF65-F5344CB8AC3E}">
        <p14:creationId xmlns:p14="http://schemas.microsoft.com/office/powerpoint/2010/main" val="306388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2CE2E-F206-1EA1-3802-D991F39CC6C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971D5A07-2C9C-7141-1EED-EB735661ACE7}"/>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47DA796B-BE9D-76D7-73B2-70E37FFBB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47995EB-6931-C818-6303-A3CFE663AD45}"/>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102B7FDF-2B1E-E764-4D1C-B894DB68799D}"/>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Question</a:t>
            </a:r>
            <a:r>
              <a:rPr lang="it-IT" sz="3500" b="1" dirty="0">
                <a:solidFill>
                  <a:srgbClr val="822433"/>
                </a:solidFill>
                <a:latin typeface="+mn-lt"/>
              </a:rPr>
              <a:t> Time</a:t>
            </a:r>
          </a:p>
        </p:txBody>
      </p:sp>
      <p:sp>
        <p:nvSpPr>
          <p:cNvPr id="12" name="Segnaposto numero diapositiva 11">
            <a:extLst>
              <a:ext uri="{FF2B5EF4-FFF2-40B4-BE49-F238E27FC236}">
                <a16:creationId xmlns:a16="http://schemas.microsoft.com/office/drawing/2014/main" id="{ABB7B111-8B46-4934-1428-20ABEB241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23</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34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Immagine 1028">
            <a:extLst>
              <a:ext uri="{FF2B5EF4-FFF2-40B4-BE49-F238E27FC236}">
                <a16:creationId xmlns:a16="http://schemas.microsoft.com/office/drawing/2014/main" id="{95D59F7E-3E4F-CFDB-4B58-3458CD477478}"/>
              </a:ext>
            </a:extLst>
          </p:cNvPr>
          <p:cNvPicPr>
            <a:picLocks noChangeAspect="1"/>
          </p:cNvPicPr>
          <p:nvPr/>
        </p:nvPicPr>
        <p:blipFill>
          <a:blip r:embed="rId2"/>
          <a:stretch>
            <a:fillRect/>
          </a:stretch>
        </p:blipFill>
        <p:spPr>
          <a:xfrm>
            <a:off x="8108578" y="1456708"/>
            <a:ext cx="3390900" cy="1828800"/>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1"/>
            <a:ext cx="12192000" cy="1268954"/>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Properties</a:t>
            </a:r>
            <a:r>
              <a:rPr lang="it-IT" sz="3500" b="1" dirty="0">
                <a:solidFill>
                  <a:srgbClr val="822433"/>
                </a:solidFill>
                <a:latin typeface="+mn-lt"/>
              </a:rPr>
              <a:t> of the </a:t>
            </a:r>
            <a:r>
              <a:rPr lang="it-IT" sz="3500" b="1" dirty="0" err="1">
                <a:solidFill>
                  <a:srgbClr val="822433"/>
                </a:solidFill>
                <a:latin typeface="+mn-lt"/>
              </a:rPr>
              <a:t>Radiation</a:t>
            </a:r>
            <a:r>
              <a:rPr lang="it-IT" sz="3500" b="1" dirty="0">
                <a:solidFill>
                  <a:srgbClr val="822433"/>
                </a:solidFill>
                <a:latin typeface="+mn-lt"/>
              </a:rPr>
              <a:t>: Just the Idea</a:t>
            </a: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24</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8" name="Immagine 7">
            <a:extLst>
              <a:ext uri="{FF2B5EF4-FFF2-40B4-BE49-F238E27FC236}">
                <a16:creationId xmlns:a16="http://schemas.microsoft.com/office/drawing/2014/main" id="{66075DAC-200D-94B0-E369-B69012AC2807}"/>
              </a:ext>
            </a:extLst>
          </p:cNvPr>
          <p:cNvPicPr>
            <a:picLocks noChangeAspect="1"/>
          </p:cNvPicPr>
          <p:nvPr/>
        </p:nvPicPr>
        <p:blipFill>
          <a:blip r:embed="rId4"/>
          <a:stretch>
            <a:fillRect/>
          </a:stretch>
        </p:blipFill>
        <p:spPr>
          <a:xfrm>
            <a:off x="885371" y="2223856"/>
            <a:ext cx="4398530" cy="3959895"/>
          </a:xfrm>
          <a:prstGeom prst="rect">
            <a:avLst/>
          </a:prstGeom>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4674AD0-49A4-F7B6-D98E-34602201A4F4}"/>
                  </a:ext>
                </a:extLst>
              </p:cNvPr>
              <p:cNvSpPr txBox="1"/>
              <p:nvPr/>
            </p:nvSpPr>
            <p:spPr>
              <a:xfrm>
                <a:off x="692562" y="966218"/>
                <a:ext cx="739140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Interference pattern studied for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𝜆</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a14:m>
                <a:r>
                  <a:rPr kumimoji="0" lang="en-US" sz="1800" b="0" i="0" u="none" strike="noStrike" kern="1200" cap="none" spc="0" normalizeH="0" baseline="0" noProof="0" dirty="0">
                    <a:ln>
                      <a:noFill/>
                    </a:ln>
                    <a:solidFill>
                      <a:prstClr val="black"/>
                    </a:solidFill>
                    <a:uLnTx/>
                    <a:uFillTx/>
                    <a:latin typeface="Calibri" panose="020F0502020204030204"/>
                    <a:ea typeface="+mn-ea"/>
                    <a:cs typeface="+mn-cs"/>
                  </a:rPr>
                  <a:t>.</a:t>
                </a:r>
                <a:r>
                  <a:rPr kumimoji="0" lang="en-US" sz="1800" b="0" i="0" u="none" strike="noStrike" kern="1200" cap="none" spc="0" normalizeH="0" noProof="0" dirty="0">
                    <a:ln>
                      <a:noFill/>
                    </a:ln>
                    <a:solidFill>
                      <a:prstClr val="black"/>
                    </a:solidFill>
                    <a:uLnTx/>
                    <a:uFillTx/>
                    <a:latin typeface="Calibri" panose="020F0502020204030204"/>
                    <a:ea typeface="+mn-ea"/>
                    <a:cs typeface="+mn-cs"/>
                  </a:rPr>
                  <a:t> The electron trajectory in the simulations is unchanged</a:t>
                </a:r>
                <a:r>
                  <a:rPr lang="en-US" dirty="0">
                    <a:solidFill>
                      <a:prstClr val="black"/>
                    </a:solidFill>
                    <a:latin typeface="Calibri" panose="020F0502020204030204"/>
                  </a:rPr>
                  <a:t> and</a:t>
                </a:r>
                <a:r>
                  <a:rPr kumimoji="0" lang="en-US" sz="1800" b="0" i="0" u="none" strike="noStrike" kern="1200" cap="none" spc="0" normalizeH="0" noProof="0" dirty="0">
                    <a:ln>
                      <a:noFill/>
                    </a:ln>
                    <a:solidFill>
                      <a:prstClr val="black"/>
                    </a:solidFill>
                    <a:uLnTx/>
                    <a:uFillTx/>
                    <a:latin typeface="Calibri" panose="020F0502020204030204"/>
                    <a:ea typeface="+mn-ea"/>
                    <a:cs typeface="+mn-cs"/>
                  </a:rPr>
                  <a:t> the </a:t>
                </a:r>
                <a:r>
                  <a:rPr kumimoji="0" lang="en-US" sz="1800" b="0"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single SR Electric Field contributions </a:t>
                </a:r>
                <a:r>
                  <a:rPr kumimoji="0" lang="en-US" sz="1800" b="0" i="0" u="none" strike="noStrike" kern="1200" cap="none" spc="0" normalizeH="0" noProof="0" dirty="0">
                    <a:ln>
                      <a:noFill/>
                    </a:ln>
                    <a:solidFill>
                      <a:prstClr val="black"/>
                    </a:solidFill>
                    <a:uLnTx/>
                    <a:uFillTx/>
                    <a:latin typeface="Calibri" panose="020F0502020204030204"/>
                    <a:ea typeface="+mn-ea"/>
                    <a:cs typeface="+mn-cs"/>
                  </a:rPr>
                  <a:t>from the single magnetic components are </a:t>
                </a:r>
                <a:r>
                  <a:rPr kumimoji="0" lang="en-US" sz="1800" b="0"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disentangled</a:t>
                </a:r>
                <a:r>
                  <a:rPr kumimoji="0" lang="en-US" sz="1800" b="0" i="0" u="none" strike="noStrike" kern="1200" cap="none" spc="0" normalizeH="0" noProof="0" dirty="0">
                    <a:ln>
                      <a:noFill/>
                    </a:ln>
                    <a:solidFill>
                      <a:prstClr val="black"/>
                    </a:solidFill>
                    <a:uLnTx/>
                    <a:uFillTx/>
                    <a:latin typeface="Calibri" panose="020F0502020204030204"/>
                    <a:ea typeface="+mn-ea"/>
                    <a:cs typeface="+mn-cs"/>
                  </a:rPr>
                  <a:t> from the total emission</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4" name="CasellaDiTesto 13">
                <a:extLst>
                  <a:ext uri="{FF2B5EF4-FFF2-40B4-BE49-F238E27FC236}">
                    <a16:creationId xmlns:a16="http://schemas.microsoft.com/office/drawing/2014/main" id="{84674AD0-49A4-F7B6-D98E-34602201A4F4}"/>
                  </a:ext>
                </a:extLst>
              </p:cNvPr>
              <p:cNvSpPr txBox="1">
                <a:spLocks noRot="1" noChangeAspect="1" noMove="1" noResize="1" noEditPoints="1" noAdjustHandles="1" noChangeArrowheads="1" noChangeShapeType="1" noTextEdit="1"/>
              </p:cNvSpPr>
              <p:nvPr/>
            </p:nvSpPr>
            <p:spPr>
              <a:xfrm>
                <a:off x="692562" y="966218"/>
                <a:ext cx="7391400" cy="1200329"/>
              </a:xfrm>
              <a:prstGeom prst="rect">
                <a:avLst/>
              </a:prstGeom>
              <a:blipFill>
                <a:blip r:embed="rId5"/>
                <a:stretch>
                  <a:fillRect l="-908" t="-6122" b="-7143"/>
                </a:stretch>
              </a:blipFill>
            </p:spPr>
            <p:txBody>
              <a:bodyPr/>
              <a:lstStyle/>
              <a:p>
                <a:r>
                  <a:rPr lang="en-GB">
                    <a:noFill/>
                  </a:rPr>
                  <a:t> </a:t>
                </a:r>
              </a:p>
            </p:txBody>
          </p:sp>
        </mc:Fallback>
      </mc:AlternateContent>
      <p:sp>
        <p:nvSpPr>
          <p:cNvPr id="22" name="Parentesi graffa chiusa 21">
            <a:extLst>
              <a:ext uri="{FF2B5EF4-FFF2-40B4-BE49-F238E27FC236}">
                <a16:creationId xmlns:a16="http://schemas.microsoft.com/office/drawing/2014/main" id="{9AC425D1-F4F4-FE8F-A65F-2C699CFC53C9}"/>
              </a:ext>
            </a:extLst>
          </p:cNvPr>
          <p:cNvSpPr/>
          <p:nvPr/>
        </p:nvSpPr>
        <p:spPr>
          <a:xfrm>
            <a:off x="5747738" y="2401068"/>
            <a:ext cx="292913" cy="1662944"/>
          </a:xfrm>
          <a:prstGeom prst="rightBrace">
            <a:avLst>
              <a:gd name="adj1" fmla="val 8333"/>
              <a:gd name="adj2" fmla="val 51815"/>
            </a:avLst>
          </a:prstGeom>
          <a:ln w="57150">
            <a:solidFill>
              <a:srgbClr val="FDD249"/>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3" name="Connettore 2 22">
            <a:extLst>
              <a:ext uri="{FF2B5EF4-FFF2-40B4-BE49-F238E27FC236}">
                <a16:creationId xmlns:a16="http://schemas.microsoft.com/office/drawing/2014/main" id="{8C2C171A-73DA-CDAA-D717-1CEB9EA0FA5E}"/>
              </a:ext>
            </a:extLst>
          </p:cNvPr>
          <p:cNvCxnSpPr>
            <a:cxnSpLocks/>
          </p:cNvCxnSpPr>
          <p:nvPr/>
        </p:nvCxnSpPr>
        <p:spPr>
          <a:xfrm flipV="1">
            <a:off x="6151995" y="2877672"/>
            <a:ext cx="2088305" cy="336342"/>
          </a:xfrm>
          <a:prstGeom prst="straightConnector1">
            <a:avLst/>
          </a:prstGeom>
          <a:ln w="38100">
            <a:solidFill>
              <a:srgbClr val="FDD249"/>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A85D05D0-386A-43A4-ACE4-3AFF58874398}"/>
              </a:ext>
            </a:extLst>
          </p:cNvPr>
          <p:cNvSpPr/>
          <p:nvPr/>
        </p:nvSpPr>
        <p:spPr>
          <a:xfrm>
            <a:off x="8306650" y="1327941"/>
            <a:ext cx="1644386" cy="1977364"/>
          </a:xfrm>
          <a:prstGeom prst="ellipse">
            <a:avLst/>
          </a:prstGeom>
          <a:solidFill>
            <a:schemeClr val="bg1">
              <a:lumMod val="85000"/>
              <a:alpha val="45000"/>
            </a:schemeClr>
          </a:solidFill>
          <a:ln w="28575">
            <a:solidFill>
              <a:srgbClr val="FDD2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Google Shape;360;p19">
            <a:extLst>
              <a:ext uri="{FF2B5EF4-FFF2-40B4-BE49-F238E27FC236}">
                <a16:creationId xmlns:a16="http://schemas.microsoft.com/office/drawing/2014/main" id="{16209CF9-8745-E0A2-DF65-471559741818}"/>
              </a:ext>
            </a:extLst>
          </p:cNvPr>
          <p:cNvSpPr/>
          <p:nvPr/>
        </p:nvSpPr>
        <p:spPr>
          <a:xfrm>
            <a:off x="10435811" y="1420195"/>
            <a:ext cx="1252213" cy="1885109"/>
          </a:xfrm>
          <a:custGeom>
            <a:avLst/>
            <a:gdLst/>
            <a:ahLst/>
            <a:cxnLst/>
            <a:rect l="l" t="t" r="r" b="b"/>
            <a:pathLst>
              <a:path w="26793" h="26793" extrusionOk="0">
                <a:moveTo>
                  <a:pt x="13396" y="1"/>
                </a:moveTo>
                <a:cubicBezTo>
                  <a:pt x="5986" y="1"/>
                  <a:pt x="0" y="5986"/>
                  <a:pt x="0" y="13397"/>
                </a:cubicBezTo>
                <a:cubicBezTo>
                  <a:pt x="0" y="20807"/>
                  <a:pt x="5986" y="26793"/>
                  <a:pt x="13396" y="26793"/>
                </a:cubicBezTo>
                <a:cubicBezTo>
                  <a:pt x="20775" y="26793"/>
                  <a:pt x="26792" y="20807"/>
                  <a:pt x="26792" y="13397"/>
                </a:cubicBezTo>
                <a:cubicBezTo>
                  <a:pt x="26792" y="5986"/>
                  <a:pt x="20775" y="1"/>
                  <a:pt x="13396" y="1"/>
                </a:cubicBezTo>
                <a:close/>
              </a:path>
            </a:pathLst>
          </a:custGeom>
          <a:solidFill>
            <a:schemeClr val="bg1">
              <a:lumMod val="85000"/>
              <a:alpha val="45000"/>
            </a:schemeClr>
          </a:solid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Parentesi graffa chiusa 26">
            <a:extLst>
              <a:ext uri="{FF2B5EF4-FFF2-40B4-BE49-F238E27FC236}">
                <a16:creationId xmlns:a16="http://schemas.microsoft.com/office/drawing/2014/main" id="{525B5A74-C6EB-E61C-4848-D7C60E4AB4A0}"/>
              </a:ext>
            </a:extLst>
          </p:cNvPr>
          <p:cNvSpPr/>
          <p:nvPr/>
        </p:nvSpPr>
        <p:spPr>
          <a:xfrm>
            <a:off x="5775812" y="4074000"/>
            <a:ext cx="292913" cy="1662944"/>
          </a:xfrm>
          <a:prstGeom prst="rightBrace">
            <a:avLst>
              <a:gd name="adj1" fmla="val 8333"/>
              <a:gd name="adj2" fmla="val 51815"/>
            </a:avLst>
          </a:prstGeom>
          <a:ln w="57150">
            <a:solidFill>
              <a:srgbClr val="28C3B4"/>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8" name="Connettore 2 27">
            <a:extLst>
              <a:ext uri="{FF2B5EF4-FFF2-40B4-BE49-F238E27FC236}">
                <a16:creationId xmlns:a16="http://schemas.microsoft.com/office/drawing/2014/main" id="{71F01E19-E82A-55E8-F1B3-00A046451670}"/>
              </a:ext>
            </a:extLst>
          </p:cNvPr>
          <p:cNvCxnSpPr>
            <a:cxnSpLocks/>
          </p:cNvCxnSpPr>
          <p:nvPr/>
        </p:nvCxnSpPr>
        <p:spPr>
          <a:xfrm flipV="1">
            <a:off x="6228690" y="3137882"/>
            <a:ext cx="3869018" cy="1767590"/>
          </a:xfrm>
          <a:prstGeom prst="straightConnector1">
            <a:avLst/>
          </a:prstGeom>
          <a:ln w="38100">
            <a:solidFill>
              <a:srgbClr val="28C3B4"/>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Rettangolo con angoli arrotondati 28">
            <a:extLst>
              <a:ext uri="{FF2B5EF4-FFF2-40B4-BE49-F238E27FC236}">
                <a16:creationId xmlns:a16="http://schemas.microsoft.com/office/drawing/2014/main" id="{864A09BD-20D1-0466-05DE-3908B1BA94CE}"/>
              </a:ext>
            </a:extLst>
          </p:cNvPr>
          <p:cNvSpPr/>
          <p:nvPr/>
        </p:nvSpPr>
        <p:spPr>
          <a:xfrm>
            <a:off x="3468100" y="2628947"/>
            <a:ext cx="423968" cy="2833077"/>
          </a:xfrm>
          <a:prstGeom prst="roundRect">
            <a:avLst/>
          </a:prstGeom>
          <a:solidFill>
            <a:schemeClr val="bg1">
              <a:lumMod val="85000"/>
              <a:alpha val="25000"/>
            </a:schemeClr>
          </a:solidFill>
          <a:ln w="38100">
            <a:solidFill>
              <a:srgbClr val="ADEC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asellaDiTesto 29">
            <a:extLst>
              <a:ext uri="{FF2B5EF4-FFF2-40B4-BE49-F238E27FC236}">
                <a16:creationId xmlns:a16="http://schemas.microsoft.com/office/drawing/2014/main" id="{C979321C-6D14-B718-2692-FDFF728E841C}"/>
              </a:ext>
            </a:extLst>
          </p:cNvPr>
          <p:cNvSpPr txBox="1"/>
          <p:nvPr/>
        </p:nvSpPr>
        <p:spPr>
          <a:xfrm>
            <a:off x="2097096" y="3676154"/>
            <a:ext cx="1349257" cy="738664"/>
          </a:xfrm>
          <a:prstGeom prst="rect">
            <a:avLst/>
          </a:prstGeom>
          <a:noFill/>
        </p:spPr>
        <p:txBody>
          <a:bodyPr wrap="square" rtlCol="0">
            <a:spAutoFit/>
          </a:bodyPr>
          <a:lstStyle/>
          <a:p>
            <a:pPr algn="ctr"/>
            <a:r>
              <a:rPr lang="en-GB" sz="1400" b="1" dirty="0">
                <a:solidFill>
                  <a:srgbClr val="ADEC46"/>
                </a:solidFill>
                <a:effectLst>
                  <a:outerShdw blurRad="38100" dist="38100" dir="2700000" algn="tl">
                    <a:srgbClr val="000000">
                      <a:alpha val="43137"/>
                    </a:srgbClr>
                  </a:outerShdw>
                </a:effectLst>
              </a:rPr>
              <a:t>Superposition between the two Edges</a:t>
            </a:r>
          </a:p>
        </p:txBody>
      </p:sp>
      <p:pic>
        <p:nvPicPr>
          <p:cNvPr id="1031" name="Immagine 1030">
            <a:extLst>
              <a:ext uri="{FF2B5EF4-FFF2-40B4-BE49-F238E27FC236}">
                <a16:creationId xmlns:a16="http://schemas.microsoft.com/office/drawing/2014/main" id="{F7BBE228-6F78-C6A7-AD14-4F02C7A62B56}"/>
              </a:ext>
            </a:extLst>
          </p:cNvPr>
          <p:cNvPicPr>
            <a:picLocks noChangeAspect="1"/>
          </p:cNvPicPr>
          <p:nvPr/>
        </p:nvPicPr>
        <p:blipFill>
          <a:blip r:embed="rId6"/>
          <a:stretch>
            <a:fillRect/>
          </a:stretch>
        </p:blipFill>
        <p:spPr>
          <a:xfrm>
            <a:off x="5166747" y="2456776"/>
            <a:ext cx="485775" cy="1514475"/>
          </a:xfrm>
          <a:prstGeom prst="rect">
            <a:avLst/>
          </a:prstGeom>
        </p:spPr>
      </p:pic>
      <p:pic>
        <p:nvPicPr>
          <p:cNvPr id="1033" name="Immagine 1032">
            <a:extLst>
              <a:ext uri="{FF2B5EF4-FFF2-40B4-BE49-F238E27FC236}">
                <a16:creationId xmlns:a16="http://schemas.microsoft.com/office/drawing/2014/main" id="{9DE23DD6-DD91-5B72-FCC0-A2D35B86BDD0}"/>
              </a:ext>
            </a:extLst>
          </p:cNvPr>
          <p:cNvPicPr>
            <a:picLocks noChangeAspect="1"/>
          </p:cNvPicPr>
          <p:nvPr/>
        </p:nvPicPr>
        <p:blipFill>
          <a:blip r:embed="rId7"/>
          <a:stretch>
            <a:fillRect/>
          </a:stretch>
        </p:blipFill>
        <p:spPr>
          <a:xfrm>
            <a:off x="5145247" y="4152997"/>
            <a:ext cx="514350" cy="1504950"/>
          </a:xfrm>
          <a:prstGeom prst="rect">
            <a:avLst/>
          </a:prstGeom>
        </p:spPr>
      </p:pic>
      <p:sp>
        <p:nvSpPr>
          <p:cNvPr id="1034" name="Parentesi graffa chiusa 1033">
            <a:extLst>
              <a:ext uri="{FF2B5EF4-FFF2-40B4-BE49-F238E27FC236}">
                <a16:creationId xmlns:a16="http://schemas.microsoft.com/office/drawing/2014/main" id="{CE964926-1341-CB1B-84A3-B5D25E11F908}"/>
              </a:ext>
            </a:extLst>
          </p:cNvPr>
          <p:cNvSpPr/>
          <p:nvPr/>
        </p:nvSpPr>
        <p:spPr>
          <a:xfrm>
            <a:off x="5659597" y="2354301"/>
            <a:ext cx="446795" cy="3419421"/>
          </a:xfrm>
          <a:prstGeom prst="rightBrace">
            <a:avLst/>
          </a:prstGeom>
          <a:ln w="38100">
            <a:solidFill>
              <a:srgbClr val="96787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35" name="CasellaDiTesto 1034">
            <a:extLst>
              <a:ext uri="{FF2B5EF4-FFF2-40B4-BE49-F238E27FC236}">
                <a16:creationId xmlns:a16="http://schemas.microsoft.com/office/drawing/2014/main" id="{5DFD661B-2CA6-5BFE-9868-A76030650C3F}"/>
              </a:ext>
            </a:extLst>
          </p:cNvPr>
          <p:cNvSpPr txBox="1"/>
          <p:nvPr/>
        </p:nvSpPr>
        <p:spPr>
          <a:xfrm>
            <a:off x="6106391" y="3497668"/>
            <a:ext cx="1787940" cy="1384995"/>
          </a:xfrm>
          <a:prstGeom prst="rect">
            <a:avLst/>
          </a:prstGeom>
          <a:noFill/>
        </p:spPr>
        <p:txBody>
          <a:bodyPr wrap="square" rtlCol="0">
            <a:spAutoFit/>
          </a:bodyPr>
          <a:lstStyle/>
          <a:p>
            <a:pPr algn="ctr"/>
            <a:r>
              <a:rPr lang="en-GB" sz="1400" dirty="0">
                <a:effectLst>
                  <a:outerShdw blurRad="38100" dist="38100" dir="2700000" algn="tl">
                    <a:srgbClr val="000000">
                      <a:alpha val="43137"/>
                    </a:srgbClr>
                  </a:outerShdw>
                </a:effectLst>
              </a:rPr>
              <a:t>The superposition between the two contribution is located along the direction of the straight section</a:t>
            </a:r>
          </a:p>
        </p:txBody>
      </p:sp>
      <p:cxnSp>
        <p:nvCxnSpPr>
          <p:cNvPr id="1036" name="Connettore a gomito 1035">
            <a:extLst>
              <a:ext uri="{FF2B5EF4-FFF2-40B4-BE49-F238E27FC236}">
                <a16:creationId xmlns:a16="http://schemas.microsoft.com/office/drawing/2014/main" id="{D1B8F8B4-40EB-6436-DBFB-D2AB46734E9D}"/>
              </a:ext>
            </a:extLst>
          </p:cNvPr>
          <p:cNvCxnSpPr>
            <a:cxnSpLocks/>
            <a:stCxn id="1035" idx="2"/>
          </p:cNvCxnSpPr>
          <p:nvPr/>
        </p:nvCxnSpPr>
        <p:spPr>
          <a:xfrm rot="16200000" flipH="1">
            <a:off x="7237726" y="4645297"/>
            <a:ext cx="475181" cy="949911"/>
          </a:xfrm>
          <a:prstGeom prst="bentConnector2">
            <a:avLst/>
          </a:prstGeom>
          <a:ln w="38100">
            <a:solidFill>
              <a:srgbClr val="967876"/>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37" name="CasellaDiTesto 1036">
            <a:extLst>
              <a:ext uri="{FF2B5EF4-FFF2-40B4-BE49-F238E27FC236}">
                <a16:creationId xmlns:a16="http://schemas.microsoft.com/office/drawing/2014/main" id="{62FFA042-FE64-6025-FD52-145DDB310988}"/>
              </a:ext>
            </a:extLst>
          </p:cNvPr>
          <p:cNvSpPr txBox="1"/>
          <p:nvPr/>
        </p:nvSpPr>
        <p:spPr>
          <a:xfrm>
            <a:off x="8108578" y="3725977"/>
            <a:ext cx="3791895" cy="738664"/>
          </a:xfrm>
          <a:prstGeom prst="rect">
            <a:avLst/>
          </a:prstGeom>
          <a:noFill/>
        </p:spPr>
        <p:txBody>
          <a:bodyPr wrap="square" rtlCol="0">
            <a:spAutoFit/>
          </a:bodyPr>
          <a:lstStyle/>
          <a:p>
            <a:pPr algn="ctr"/>
            <a:r>
              <a:rPr lang="en-GB" sz="1400" dirty="0"/>
              <a:t>Classical Edge Radiation contribution with the </a:t>
            </a:r>
            <a:r>
              <a:rPr lang="en-GB" sz="1400" b="1" dirty="0">
                <a:effectLst>
                  <a:outerShdw blurRad="38100" dist="38100" dir="2700000" algn="tl">
                    <a:srgbClr val="000000">
                      <a:alpha val="43137"/>
                    </a:srgbClr>
                  </a:outerShdw>
                </a:effectLst>
              </a:rPr>
              <a:t>single interference pattern </a:t>
            </a:r>
            <a:r>
              <a:rPr lang="en-GB" sz="1400" dirty="0"/>
              <a:t>in the direction of the straight section</a:t>
            </a:r>
            <a:endParaRPr lang="en-GB" sz="1400" dirty="0">
              <a:effectLst>
                <a:outerShdw blurRad="38100" dist="38100" dir="2700000" algn="tl">
                  <a:srgbClr val="000000">
                    <a:alpha val="43137"/>
                  </a:srgbClr>
                </a:outerShdw>
              </a:effectLst>
            </a:endParaRPr>
          </a:p>
        </p:txBody>
      </p:sp>
      <p:pic>
        <p:nvPicPr>
          <p:cNvPr id="1041" name="Immagine 1040">
            <a:extLst>
              <a:ext uri="{FF2B5EF4-FFF2-40B4-BE49-F238E27FC236}">
                <a16:creationId xmlns:a16="http://schemas.microsoft.com/office/drawing/2014/main" id="{7E959639-C19B-E56F-93A6-A1BFAA876E75}"/>
              </a:ext>
            </a:extLst>
          </p:cNvPr>
          <p:cNvPicPr>
            <a:picLocks noChangeAspect="1"/>
          </p:cNvPicPr>
          <p:nvPr/>
        </p:nvPicPr>
        <p:blipFill>
          <a:blip r:embed="rId8"/>
          <a:stretch>
            <a:fillRect/>
          </a:stretch>
        </p:blipFill>
        <p:spPr>
          <a:xfrm>
            <a:off x="8044053" y="4453681"/>
            <a:ext cx="3750839" cy="1959708"/>
          </a:xfrm>
          <a:prstGeom prst="rect">
            <a:avLst/>
          </a:prstGeom>
        </p:spPr>
      </p:pic>
      <p:sp>
        <p:nvSpPr>
          <p:cNvPr id="1042" name="Rettangolo 1041">
            <a:extLst>
              <a:ext uri="{FF2B5EF4-FFF2-40B4-BE49-F238E27FC236}">
                <a16:creationId xmlns:a16="http://schemas.microsoft.com/office/drawing/2014/main" id="{AAA37652-92C6-1647-F215-C9DD307248F4}"/>
              </a:ext>
            </a:extLst>
          </p:cNvPr>
          <p:cNvSpPr/>
          <p:nvPr/>
        </p:nvSpPr>
        <p:spPr>
          <a:xfrm>
            <a:off x="7866630" y="1269999"/>
            <a:ext cx="4033843" cy="5143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3" name="Rettangolo 1042">
            <a:extLst>
              <a:ext uri="{FF2B5EF4-FFF2-40B4-BE49-F238E27FC236}">
                <a16:creationId xmlns:a16="http://schemas.microsoft.com/office/drawing/2014/main" id="{BE13AF19-FBF8-9F2C-2BF2-A4ADCB01BE04}"/>
              </a:ext>
            </a:extLst>
          </p:cNvPr>
          <p:cNvSpPr/>
          <p:nvPr/>
        </p:nvSpPr>
        <p:spPr>
          <a:xfrm>
            <a:off x="867085" y="2162810"/>
            <a:ext cx="7743515" cy="4017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4" name="Immagine 1043">
            <a:extLst>
              <a:ext uri="{FF2B5EF4-FFF2-40B4-BE49-F238E27FC236}">
                <a16:creationId xmlns:a16="http://schemas.microsoft.com/office/drawing/2014/main" id="{2E9F37B0-0125-AE6E-9D11-2FD3536730A5}"/>
              </a:ext>
            </a:extLst>
          </p:cNvPr>
          <p:cNvPicPr>
            <a:picLocks noChangeAspect="1"/>
          </p:cNvPicPr>
          <p:nvPr/>
        </p:nvPicPr>
        <p:blipFill>
          <a:blip r:embed="rId9"/>
          <a:stretch>
            <a:fillRect/>
          </a:stretch>
        </p:blipFill>
        <p:spPr>
          <a:xfrm>
            <a:off x="8107824" y="1672005"/>
            <a:ext cx="3381375" cy="1809750"/>
          </a:xfrm>
          <a:prstGeom prst="rect">
            <a:avLst/>
          </a:prstGeom>
        </p:spPr>
      </p:pic>
      <p:pic>
        <p:nvPicPr>
          <p:cNvPr id="1045" name="Immagine 1044">
            <a:extLst>
              <a:ext uri="{FF2B5EF4-FFF2-40B4-BE49-F238E27FC236}">
                <a16:creationId xmlns:a16="http://schemas.microsoft.com/office/drawing/2014/main" id="{4716165C-8C9F-3E0E-51CB-1266C6B71184}"/>
              </a:ext>
            </a:extLst>
          </p:cNvPr>
          <p:cNvPicPr>
            <a:picLocks noChangeAspect="1"/>
          </p:cNvPicPr>
          <p:nvPr/>
        </p:nvPicPr>
        <p:blipFill>
          <a:blip r:embed="rId10"/>
          <a:stretch>
            <a:fillRect/>
          </a:stretch>
        </p:blipFill>
        <p:spPr>
          <a:xfrm>
            <a:off x="5148191" y="2397379"/>
            <a:ext cx="473412" cy="1651683"/>
          </a:xfrm>
          <a:prstGeom prst="rect">
            <a:avLst/>
          </a:prstGeom>
        </p:spPr>
      </p:pic>
      <p:pic>
        <p:nvPicPr>
          <p:cNvPr id="1046" name="Immagine 1045">
            <a:extLst>
              <a:ext uri="{FF2B5EF4-FFF2-40B4-BE49-F238E27FC236}">
                <a16:creationId xmlns:a16="http://schemas.microsoft.com/office/drawing/2014/main" id="{17A03F67-FECF-F5A4-8926-DB2E6E5A4F52}"/>
              </a:ext>
            </a:extLst>
          </p:cNvPr>
          <p:cNvPicPr>
            <a:picLocks noChangeAspect="1"/>
          </p:cNvPicPr>
          <p:nvPr/>
        </p:nvPicPr>
        <p:blipFill>
          <a:blip r:embed="rId11"/>
          <a:stretch>
            <a:fillRect/>
          </a:stretch>
        </p:blipFill>
        <p:spPr>
          <a:xfrm>
            <a:off x="5152797" y="4148039"/>
            <a:ext cx="494402" cy="1637707"/>
          </a:xfrm>
          <a:prstGeom prst="rect">
            <a:avLst/>
          </a:prstGeom>
        </p:spPr>
      </p:pic>
      <p:sp>
        <p:nvSpPr>
          <p:cNvPr id="1047" name="Parentesi graffa chiusa 1046">
            <a:extLst>
              <a:ext uri="{FF2B5EF4-FFF2-40B4-BE49-F238E27FC236}">
                <a16:creationId xmlns:a16="http://schemas.microsoft.com/office/drawing/2014/main" id="{EEBBCD5B-2236-5CE5-5DF3-E20D63E365AD}"/>
              </a:ext>
            </a:extLst>
          </p:cNvPr>
          <p:cNvSpPr/>
          <p:nvPr/>
        </p:nvSpPr>
        <p:spPr>
          <a:xfrm>
            <a:off x="5740426" y="2436558"/>
            <a:ext cx="292913" cy="1662944"/>
          </a:xfrm>
          <a:prstGeom prst="rightBrace">
            <a:avLst>
              <a:gd name="adj1" fmla="val 8333"/>
              <a:gd name="adj2" fmla="val 51815"/>
            </a:avLst>
          </a:prstGeom>
          <a:ln w="57150">
            <a:solidFill>
              <a:srgbClr val="FDD249"/>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48" name="Connettore 2 1047">
            <a:extLst>
              <a:ext uri="{FF2B5EF4-FFF2-40B4-BE49-F238E27FC236}">
                <a16:creationId xmlns:a16="http://schemas.microsoft.com/office/drawing/2014/main" id="{53269D59-62E5-0A2D-4932-AE17692E5AD4}"/>
              </a:ext>
            </a:extLst>
          </p:cNvPr>
          <p:cNvCxnSpPr>
            <a:cxnSpLocks/>
          </p:cNvCxnSpPr>
          <p:nvPr/>
        </p:nvCxnSpPr>
        <p:spPr>
          <a:xfrm flipV="1">
            <a:off x="6187221" y="2943160"/>
            <a:ext cx="2212649" cy="344144"/>
          </a:xfrm>
          <a:prstGeom prst="straightConnector1">
            <a:avLst/>
          </a:prstGeom>
          <a:ln w="38100">
            <a:solidFill>
              <a:srgbClr val="FDD249"/>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49" name="Immagine 1048">
            <a:extLst>
              <a:ext uri="{FF2B5EF4-FFF2-40B4-BE49-F238E27FC236}">
                <a16:creationId xmlns:a16="http://schemas.microsoft.com/office/drawing/2014/main" id="{4F184417-9FBB-4F30-3B8E-D55C5D428ED4}"/>
              </a:ext>
            </a:extLst>
          </p:cNvPr>
          <p:cNvPicPr>
            <a:picLocks noChangeAspect="1"/>
          </p:cNvPicPr>
          <p:nvPr/>
        </p:nvPicPr>
        <p:blipFill>
          <a:blip r:embed="rId12"/>
          <a:stretch>
            <a:fillRect/>
          </a:stretch>
        </p:blipFill>
        <p:spPr>
          <a:xfrm>
            <a:off x="906932" y="2285696"/>
            <a:ext cx="4210381" cy="3964092"/>
          </a:xfrm>
          <a:prstGeom prst="rect">
            <a:avLst/>
          </a:prstGeom>
        </p:spPr>
      </p:pic>
      <p:cxnSp>
        <p:nvCxnSpPr>
          <p:cNvPr id="1050" name="Connettore diritto 1049">
            <a:extLst>
              <a:ext uri="{FF2B5EF4-FFF2-40B4-BE49-F238E27FC236}">
                <a16:creationId xmlns:a16="http://schemas.microsoft.com/office/drawing/2014/main" id="{0AD1E7CC-179A-204E-ECC4-3B442E21166F}"/>
              </a:ext>
            </a:extLst>
          </p:cNvPr>
          <p:cNvCxnSpPr/>
          <p:nvPr/>
        </p:nvCxnSpPr>
        <p:spPr>
          <a:xfrm>
            <a:off x="1426923" y="4074299"/>
            <a:ext cx="3590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1" name="Ovale 1050">
            <a:extLst>
              <a:ext uri="{FF2B5EF4-FFF2-40B4-BE49-F238E27FC236}">
                <a16:creationId xmlns:a16="http://schemas.microsoft.com/office/drawing/2014/main" id="{569C28B3-8F7E-9932-3242-35E5447A5ACB}"/>
              </a:ext>
            </a:extLst>
          </p:cNvPr>
          <p:cNvSpPr/>
          <p:nvPr/>
        </p:nvSpPr>
        <p:spPr>
          <a:xfrm>
            <a:off x="8466220" y="1393429"/>
            <a:ext cx="1644386" cy="1977364"/>
          </a:xfrm>
          <a:prstGeom prst="ellipse">
            <a:avLst/>
          </a:prstGeom>
          <a:solidFill>
            <a:schemeClr val="bg1">
              <a:lumMod val="85000"/>
              <a:alpha val="45000"/>
            </a:schemeClr>
          </a:solidFill>
          <a:ln w="28575">
            <a:solidFill>
              <a:srgbClr val="FDD2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Parentesi graffa chiusa 1052">
            <a:extLst>
              <a:ext uri="{FF2B5EF4-FFF2-40B4-BE49-F238E27FC236}">
                <a16:creationId xmlns:a16="http://schemas.microsoft.com/office/drawing/2014/main" id="{0CA21F95-61FE-972F-8D41-48F2F1EC4CF0}"/>
              </a:ext>
            </a:extLst>
          </p:cNvPr>
          <p:cNvSpPr/>
          <p:nvPr/>
        </p:nvSpPr>
        <p:spPr>
          <a:xfrm>
            <a:off x="5741594" y="4162134"/>
            <a:ext cx="292913" cy="1662944"/>
          </a:xfrm>
          <a:prstGeom prst="rightBrace">
            <a:avLst>
              <a:gd name="adj1" fmla="val 8333"/>
              <a:gd name="adj2" fmla="val 49982"/>
            </a:avLst>
          </a:prstGeom>
          <a:ln w="57150">
            <a:solidFill>
              <a:srgbClr val="28C3B4"/>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54" name="Connettore 2 1053">
            <a:extLst>
              <a:ext uri="{FF2B5EF4-FFF2-40B4-BE49-F238E27FC236}">
                <a16:creationId xmlns:a16="http://schemas.microsoft.com/office/drawing/2014/main" id="{72D21C2C-9A12-7429-3990-EA316BB8A680}"/>
              </a:ext>
            </a:extLst>
          </p:cNvPr>
          <p:cNvCxnSpPr>
            <a:cxnSpLocks/>
          </p:cNvCxnSpPr>
          <p:nvPr/>
        </p:nvCxnSpPr>
        <p:spPr>
          <a:xfrm flipV="1">
            <a:off x="6140319" y="3203370"/>
            <a:ext cx="4116959" cy="1767476"/>
          </a:xfrm>
          <a:prstGeom prst="straightConnector1">
            <a:avLst/>
          </a:prstGeom>
          <a:ln w="38100">
            <a:solidFill>
              <a:srgbClr val="28C3B4"/>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5" name="Parentesi graffa chiusa 1054">
            <a:extLst>
              <a:ext uri="{FF2B5EF4-FFF2-40B4-BE49-F238E27FC236}">
                <a16:creationId xmlns:a16="http://schemas.microsoft.com/office/drawing/2014/main" id="{61948BE3-A5BB-2DAE-5244-127818EAA562}"/>
              </a:ext>
            </a:extLst>
          </p:cNvPr>
          <p:cNvSpPr/>
          <p:nvPr/>
        </p:nvSpPr>
        <p:spPr>
          <a:xfrm>
            <a:off x="5656822" y="2417822"/>
            <a:ext cx="446795" cy="3419421"/>
          </a:xfrm>
          <a:prstGeom prst="rightBrace">
            <a:avLst/>
          </a:prstGeom>
          <a:ln w="38100">
            <a:solidFill>
              <a:srgbClr val="96787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6" name="CasellaDiTesto 1055">
            <a:extLst>
              <a:ext uri="{FF2B5EF4-FFF2-40B4-BE49-F238E27FC236}">
                <a16:creationId xmlns:a16="http://schemas.microsoft.com/office/drawing/2014/main" id="{8B77B720-24D1-1C09-6836-83331D64CD23}"/>
              </a:ext>
            </a:extLst>
          </p:cNvPr>
          <p:cNvSpPr txBox="1"/>
          <p:nvPr/>
        </p:nvSpPr>
        <p:spPr>
          <a:xfrm>
            <a:off x="6404029" y="3584310"/>
            <a:ext cx="1787940" cy="1169551"/>
          </a:xfrm>
          <a:prstGeom prst="rect">
            <a:avLst/>
          </a:prstGeom>
          <a:noFill/>
        </p:spPr>
        <p:txBody>
          <a:bodyPr wrap="square" rtlCol="0">
            <a:spAutoFit/>
          </a:bodyPr>
          <a:lstStyle/>
          <a:p>
            <a:pPr algn="ctr"/>
            <a:r>
              <a:rPr lang="en-GB" sz="1400" dirty="0">
                <a:effectLst>
                  <a:outerShdw blurRad="38100" dist="38100" dir="2700000" algn="tl">
                    <a:srgbClr val="000000">
                      <a:alpha val="43137"/>
                    </a:srgbClr>
                  </a:outerShdw>
                </a:effectLst>
              </a:rPr>
              <a:t>By superimposing the electric fields to calculate the combined Intensity distribution we get</a:t>
            </a:r>
          </a:p>
        </p:txBody>
      </p:sp>
      <p:pic>
        <p:nvPicPr>
          <p:cNvPr id="1057" name="Immagine 1056">
            <a:extLst>
              <a:ext uri="{FF2B5EF4-FFF2-40B4-BE49-F238E27FC236}">
                <a16:creationId xmlns:a16="http://schemas.microsoft.com/office/drawing/2014/main" id="{B62A1E4D-67F4-888D-566D-B2B650476CF5}"/>
              </a:ext>
            </a:extLst>
          </p:cNvPr>
          <p:cNvPicPr>
            <a:picLocks noChangeAspect="1"/>
          </p:cNvPicPr>
          <p:nvPr/>
        </p:nvPicPr>
        <p:blipFill>
          <a:blip r:embed="rId13"/>
          <a:stretch>
            <a:fillRect/>
          </a:stretch>
        </p:blipFill>
        <p:spPr>
          <a:xfrm>
            <a:off x="8306650" y="4451885"/>
            <a:ext cx="3294461" cy="1778426"/>
          </a:xfrm>
          <a:prstGeom prst="rect">
            <a:avLst/>
          </a:prstGeom>
        </p:spPr>
      </p:pic>
      <p:cxnSp>
        <p:nvCxnSpPr>
          <p:cNvPr id="1058" name="Connettore a gomito 1057">
            <a:extLst>
              <a:ext uri="{FF2B5EF4-FFF2-40B4-BE49-F238E27FC236}">
                <a16:creationId xmlns:a16="http://schemas.microsoft.com/office/drawing/2014/main" id="{0F89B023-DB6A-4525-BE9D-2B160E7046AB}"/>
              </a:ext>
            </a:extLst>
          </p:cNvPr>
          <p:cNvCxnSpPr>
            <a:cxnSpLocks/>
            <a:stCxn id="1056" idx="2"/>
          </p:cNvCxnSpPr>
          <p:nvPr/>
        </p:nvCxnSpPr>
        <p:spPr>
          <a:xfrm rot="16200000" flipH="1">
            <a:off x="7410581" y="4641279"/>
            <a:ext cx="668806" cy="893970"/>
          </a:xfrm>
          <a:prstGeom prst="bentConnector2">
            <a:avLst/>
          </a:prstGeom>
          <a:ln w="38100">
            <a:solidFill>
              <a:srgbClr val="967876"/>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59" name="Immagine 1058">
            <a:extLst>
              <a:ext uri="{FF2B5EF4-FFF2-40B4-BE49-F238E27FC236}">
                <a16:creationId xmlns:a16="http://schemas.microsoft.com/office/drawing/2014/main" id="{6CDECA46-27DE-8B56-04E8-04869CDD26AB}"/>
              </a:ext>
            </a:extLst>
          </p:cNvPr>
          <p:cNvPicPr>
            <a:picLocks noChangeAspect="1"/>
          </p:cNvPicPr>
          <p:nvPr/>
        </p:nvPicPr>
        <p:blipFill>
          <a:blip r:embed="rId14"/>
          <a:stretch>
            <a:fillRect/>
          </a:stretch>
        </p:blipFill>
        <p:spPr>
          <a:xfrm>
            <a:off x="11651871" y="4426373"/>
            <a:ext cx="514350" cy="1676400"/>
          </a:xfrm>
          <a:prstGeom prst="rect">
            <a:avLst/>
          </a:prstGeom>
        </p:spPr>
      </p:pic>
      <p:sp>
        <p:nvSpPr>
          <p:cNvPr id="1060" name="Rettangolo con angoli arrotondati 1059">
            <a:extLst>
              <a:ext uri="{FF2B5EF4-FFF2-40B4-BE49-F238E27FC236}">
                <a16:creationId xmlns:a16="http://schemas.microsoft.com/office/drawing/2014/main" id="{7011950B-43A3-2714-FA70-41BB0F7EE404}"/>
              </a:ext>
            </a:extLst>
          </p:cNvPr>
          <p:cNvSpPr/>
          <p:nvPr/>
        </p:nvSpPr>
        <p:spPr>
          <a:xfrm>
            <a:off x="3012122" y="2540205"/>
            <a:ext cx="1556713" cy="2833077"/>
          </a:xfrm>
          <a:prstGeom prst="roundRect">
            <a:avLst/>
          </a:prstGeom>
          <a:solidFill>
            <a:schemeClr val="bg1">
              <a:lumMod val="85000"/>
              <a:alpha val="25000"/>
            </a:schemeClr>
          </a:solidFill>
          <a:ln w="38100">
            <a:solidFill>
              <a:srgbClr val="ADEC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CasellaDiTesto 1060">
            <a:extLst>
              <a:ext uri="{FF2B5EF4-FFF2-40B4-BE49-F238E27FC236}">
                <a16:creationId xmlns:a16="http://schemas.microsoft.com/office/drawing/2014/main" id="{EC71FD1D-35D5-270F-710F-BAB97D9C561B}"/>
              </a:ext>
            </a:extLst>
          </p:cNvPr>
          <p:cNvSpPr txBox="1"/>
          <p:nvPr/>
        </p:nvSpPr>
        <p:spPr>
          <a:xfrm>
            <a:off x="1400345" y="3526053"/>
            <a:ext cx="1702384" cy="738664"/>
          </a:xfrm>
          <a:prstGeom prst="rect">
            <a:avLst/>
          </a:prstGeom>
          <a:noFill/>
        </p:spPr>
        <p:txBody>
          <a:bodyPr wrap="square" rtlCol="0">
            <a:spAutoFit/>
          </a:bodyPr>
          <a:lstStyle/>
          <a:p>
            <a:pPr algn="ctr"/>
            <a:r>
              <a:rPr lang="en-GB" sz="1400" b="1" dirty="0">
                <a:solidFill>
                  <a:srgbClr val="ADEC46"/>
                </a:solidFill>
                <a:effectLst>
                  <a:outerShdw blurRad="38100" dist="38100" dir="2700000" algn="tl">
                    <a:srgbClr val="000000">
                      <a:alpha val="43137"/>
                    </a:srgbClr>
                  </a:outerShdw>
                </a:effectLst>
              </a:rPr>
              <a:t>Superposition Region due to Reverse Bend.</a:t>
            </a:r>
          </a:p>
        </p:txBody>
      </p:sp>
      <p:sp>
        <p:nvSpPr>
          <p:cNvPr id="1062" name="CasellaDiTesto 1061">
            <a:extLst>
              <a:ext uri="{FF2B5EF4-FFF2-40B4-BE49-F238E27FC236}">
                <a16:creationId xmlns:a16="http://schemas.microsoft.com/office/drawing/2014/main" id="{D01A4671-D6C8-5D61-B21D-B03352203260}"/>
              </a:ext>
            </a:extLst>
          </p:cNvPr>
          <p:cNvSpPr txBox="1"/>
          <p:nvPr/>
        </p:nvSpPr>
        <p:spPr>
          <a:xfrm>
            <a:off x="8553943" y="3863291"/>
            <a:ext cx="3171483" cy="523220"/>
          </a:xfrm>
          <a:prstGeom prst="rect">
            <a:avLst/>
          </a:prstGeom>
          <a:noFill/>
        </p:spPr>
        <p:txBody>
          <a:bodyPr wrap="square" rtlCol="0">
            <a:spAutoFit/>
          </a:bodyPr>
          <a:lstStyle/>
          <a:p>
            <a:pPr algn="ctr"/>
            <a:r>
              <a:rPr lang="en-GB" sz="1400" dirty="0"/>
              <a:t>Superposition of two SR contribution in NF regime: </a:t>
            </a:r>
            <a:r>
              <a:rPr lang="en-GB" sz="1400" dirty="0">
                <a:effectLst>
                  <a:outerShdw blurRad="38100" dist="38100" dir="2700000" algn="tl">
                    <a:srgbClr val="000000">
                      <a:alpha val="43137"/>
                    </a:srgbClr>
                  </a:outerShdw>
                </a:effectLst>
              </a:rPr>
              <a:t>strong interference!</a:t>
            </a:r>
          </a:p>
        </p:txBody>
      </p:sp>
      <p:sp>
        <p:nvSpPr>
          <p:cNvPr id="20" name="Rettangolo con angoli arrotondati 19">
            <a:extLst>
              <a:ext uri="{FF2B5EF4-FFF2-40B4-BE49-F238E27FC236}">
                <a16:creationId xmlns:a16="http://schemas.microsoft.com/office/drawing/2014/main" id="{D1E6B081-94FD-202F-3A9D-3772CE416835}"/>
              </a:ext>
            </a:extLst>
          </p:cNvPr>
          <p:cNvSpPr/>
          <p:nvPr/>
        </p:nvSpPr>
        <p:spPr>
          <a:xfrm>
            <a:off x="11453169" y="1513356"/>
            <a:ext cx="165215" cy="1809750"/>
          </a:xfrm>
          <a:prstGeom prst="roundRect">
            <a:avLst/>
          </a:prstGeom>
          <a:gradFill>
            <a:gsLst>
              <a:gs pos="0">
                <a:schemeClr val="bg1">
                  <a:lumMod val="75000"/>
                </a:schemeClr>
              </a:gs>
              <a:gs pos="50000">
                <a:schemeClr val="bg1">
                  <a:lumMod val="85000"/>
                </a:schemeClr>
              </a:gs>
              <a:gs pos="100000">
                <a:schemeClr val="tx2">
                  <a:lumMod val="40000"/>
                  <a:lumOff val="60000"/>
                </a:schemeClr>
              </a:gs>
            </a:gsLst>
            <a:lin ang="27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D60419E6-805F-FC67-CE8E-B86AD35FE517}"/>
              </a:ext>
            </a:extLst>
          </p:cNvPr>
          <p:cNvSpPr txBox="1"/>
          <p:nvPr/>
        </p:nvSpPr>
        <p:spPr>
          <a:xfrm>
            <a:off x="10735181" y="966218"/>
            <a:ext cx="14248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err="1">
                <a:ln>
                  <a:noFill/>
                </a:ln>
                <a:effectLst>
                  <a:outerShdw blurRad="38100" dist="38100" dir="2700000" algn="tl">
                    <a:srgbClr val="000000">
                      <a:alpha val="43137"/>
                    </a:srgbClr>
                  </a:outerShdw>
                </a:effectLst>
                <a:uLnTx/>
                <a:uFillTx/>
                <a:latin typeface="Calibri" panose="020F0502020204030204"/>
              </a:rPr>
              <a:t>Observatio</a:t>
            </a:r>
            <a:r>
              <a:rPr lang="en-GB" sz="1400" dirty="0">
                <a:effectLst>
                  <a:outerShdw blurRad="38100" dist="38100" dir="2700000" algn="tl">
                    <a:srgbClr val="000000">
                      <a:alpha val="43137"/>
                    </a:srgbClr>
                  </a:outerShdw>
                </a:effectLst>
                <a:latin typeface="Calibri" panose="020F0502020204030204"/>
              </a:rPr>
              <a:t>n Screen</a:t>
            </a:r>
            <a:endParaRPr kumimoji="0" lang="en-GB" sz="1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ndParaRPr>
          </a:p>
        </p:txBody>
      </p:sp>
      <p:sp>
        <p:nvSpPr>
          <p:cNvPr id="1052" name="Google Shape;360;p19">
            <a:extLst>
              <a:ext uri="{FF2B5EF4-FFF2-40B4-BE49-F238E27FC236}">
                <a16:creationId xmlns:a16="http://schemas.microsoft.com/office/drawing/2014/main" id="{B7D918ED-DF85-E94C-8F98-610E2F19BC4C}"/>
              </a:ext>
            </a:extLst>
          </p:cNvPr>
          <p:cNvSpPr/>
          <p:nvPr/>
        </p:nvSpPr>
        <p:spPr>
          <a:xfrm>
            <a:off x="10388909" y="1485683"/>
            <a:ext cx="1252213" cy="1885109"/>
          </a:xfrm>
          <a:custGeom>
            <a:avLst/>
            <a:gdLst/>
            <a:ahLst/>
            <a:cxnLst/>
            <a:rect l="l" t="t" r="r" b="b"/>
            <a:pathLst>
              <a:path w="26793" h="26793" extrusionOk="0">
                <a:moveTo>
                  <a:pt x="13396" y="1"/>
                </a:moveTo>
                <a:cubicBezTo>
                  <a:pt x="5986" y="1"/>
                  <a:pt x="0" y="5986"/>
                  <a:pt x="0" y="13397"/>
                </a:cubicBezTo>
                <a:cubicBezTo>
                  <a:pt x="0" y="20807"/>
                  <a:pt x="5986" y="26793"/>
                  <a:pt x="13396" y="26793"/>
                </a:cubicBezTo>
                <a:cubicBezTo>
                  <a:pt x="20775" y="26793"/>
                  <a:pt x="26792" y="20807"/>
                  <a:pt x="26792" y="13397"/>
                </a:cubicBezTo>
                <a:cubicBezTo>
                  <a:pt x="26792" y="5986"/>
                  <a:pt x="20775" y="1"/>
                  <a:pt x="13396" y="1"/>
                </a:cubicBezTo>
                <a:close/>
              </a:path>
            </a:pathLst>
          </a:custGeom>
          <a:solidFill>
            <a:schemeClr val="bg1">
              <a:lumMod val="85000"/>
              <a:alpha val="45000"/>
            </a:schemeClr>
          </a:solidFill>
          <a:ln w="28575" cap="flat" cmpd="sng">
            <a:solidFill>
              <a:srgbClr val="00B8A6"/>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15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34"/>
                                        </p:tgtEl>
                                        <p:attrNameLst>
                                          <p:attrName>style.visibility</p:attrName>
                                        </p:attrNameLst>
                                      </p:cBhvr>
                                      <p:to>
                                        <p:strVal val="visible"/>
                                      </p:to>
                                    </p:set>
                                    <p:animEffect transition="in" filter="fade">
                                      <p:cBhvr>
                                        <p:cTn id="57" dur="500"/>
                                        <p:tgtEl>
                                          <p:spTgt spid="10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35"/>
                                        </p:tgtEl>
                                        <p:attrNameLst>
                                          <p:attrName>style.visibility</p:attrName>
                                        </p:attrNameLst>
                                      </p:cBhvr>
                                      <p:to>
                                        <p:strVal val="visible"/>
                                      </p:to>
                                    </p:set>
                                    <p:animEffect transition="in" filter="fade">
                                      <p:cBhvr>
                                        <p:cTn id="60" dur="500"/>
                                        <p:tgtEl>
                                          <p:spTgt spid="1035"/>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36"/>
                                        </p:tgtEl>
                                        <p:attrNameLst>
                                          <p:attrName>style.visibility</p:attrName>
                                        </p:attrNameLst>
                                      </p:cBhvr>
                                      <p:to>
                                        <p:strVal val="visible"/>
                                      </p:to>
                                    </p:set>
                                    <p:animEffect transition="in" filter="fade">
                                      <p:cBhvr>
                                        <p:cTn id="64" dur="500"/>
                                        <p:tgtEl>
                                          <p:spTgt spid="10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37"/>
                                        </p:tgtEl>
                                        <p:attrNameLst>
                                          <p:attrName>style.visibility</p:attrName>
                                        </p:attrNameLst>
                                      </p:cBhvr>
                                      <p:to>
                                        <p:strVal val="visible"/>
                                      </p:to>
                                    </p:set>
                                    <p:animEffect transition="in" filter="fade">
                                      <p:cBhvr>
                                        <p:cTn id="67" dur="500"/>
                                        <p:tgtEl>
                                          <p:spTgt spid="1037"/>
                                        </p:tgtEl>
                                      </p:cBhvr>
                                    </p:animEffect>
                                  </p:childTnLst>
                                </p:cTn>
                              </p:par>
                              <p:par>
                                <p:cTn id="68" presetID="10" presetClass="entr" presetSubtype="0" fill="hold" nodeType="withEffect">
                                  <p:stCondLst>
                                    <p:cond delay="0"/>
                                  </p:stCondLst>
                                  <p:childTnLst>
                                    <p:set>
                                      <p:cBhvr>
                                        <p:cTn id="69" dur="1" fill="hold">
                                          <p:stCondLst>
                                            <p:cond delay="0"/>
                                          </p:stCondLst>
                                        </p:cTn>
                                        <p:tgtEl>
                                          <p:spTgt spid="1041"/>
                                        </p:tgtEl>
                                        <p:attrNameLst>
                                          <p:attrName>style.visibility</p:attrName>
                                        </p:attrNameLst>
                                      </p:cBhvr>
                                      <p:to>
                                        <p:strVal val="visible"/>
                                      </p:to>
                                    </p:set>
                                    <p:animEffect transition="in" filter="fade">
                                      <p:cBhvr>
                                        <p:cTn id="70" dur="500"/>
                                        <p:tgtEl>
                                          <p:spTgt spid="10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42"/>
                                        </p:tgtEl>
                                        <p:attrNameLst>
                                          <p:attrName>style.visibility</p:attrName>
                                        </p:attrNameLst>
                                      </p:cBhvr>
                                      <p:to>
                                        <p:strVal val="visible"/>
                                      </p:to>
                                    </p:set>
                                    <p:animEffect transition="in" filter="fade">
                                      <p:cBhvr>
                                        <p:cTn id="75" dur="500"/>
                                        <p:tgtEl>
                                          <p:spTgt spid="104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43"/>
                                        </p:tgtEl>
                                        <p:attrNameLst>
                                          <p:attrName>style.visibility</p:attrName>
                                        </p:attrNameLst>
                                      </p:cBhvr>
                                      <p:to>
                                        <p:strVal val="visible"/>
                                      </p:to>
                                    </p:set>
                                    <p:animEffect transition="in" filter="fade">
                                      <p:cBhvr>
                                        <p:cTn id="78" dur="500"/>
                                        <p:tgtEl>
                                          <p:spTgt spid="1043"/>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044"/>
                                        </p:tgtEl>
                                        <p:attrNameLst>
                                          <p:attrName>style.visibility</p:attrName>
                                        </p:attrNameLst>
                                      </p:cBhvr>
                                      <p:to>
                                        <p:strVal val="visible"/>
                                      </p:to>
                                    </p:set>
                                    <p:animEffect transition="in" filter="fade">
                                      <p:cBhvr>
                                        <p:cTn id="82" dur="500"/>
                                        <p:tgtEl>
                                          <p:spTgt spid="1044"/>
                                        </p:tgtEl>
                                      </p:cBhvr>
                                    </p:animEffect>
                                  </p:childTnLst>
                                </p:cTn>
                              </p:par>
                              <p:par>
                                <p:cTn id="83" presetID="10" presetClass="entr" presetSubtype="0" fill="hold" nodeType="withEffect">
                                  <p:stCondLst>
                                    <p:cond delay="0"/>
                                  </p:stCondLst>
                                  <p:childTnLst>
                                    <p:set>
                                      <p:cBhvr>
                                        <p:cTn id="84" dur="1" fill="hold">
                                          <p:stCondLst>
                                            <p:cond delay="0"/>
                                          </p:stCondLst>
                                        </p:cTn>
                                        <p:tgtEl>
                                          <p:spTgt spid="1049"/>
                                        </p:tgtEl>
                                        <p:attrNameLst>
                                          <p:attrName>style.visibility</p:attrName>
                                        </p:attrNameLst>
                                      </p:cBhvr>
                                      <p:to>
                                        <p:strVal val="visible"/>
                                      </p:to>
                                    </p:set>
                                    <p:animEffect transition="in" filter="fade">
                                      <p:cBhvr>
                                        <p:cTn id="85" dur="500"/>
                                        <p:tgtEl>
                                          <p:spTgt spid="1049"/>
                                        </p:tgtEl>
                                      </p:cBhvr>
                                    </p:animEffect>
                                  </p:childTnLst>
                                </p:cTn>
                              </p:par>
                              <p:par>
                                <p:cTn id="86" presetID="10" presetClass="entr" presetSubtype="0" fill="hold" nodeType="withEffect">
                                  <p:stCondLst>
                                    <p:cond delay="0"/>
                                  </p:stCondLst>
                                  <p:childTnLst>
                                    <p:set>
                                      <p:cBhvr>
                                        <p:cTn id="87" dur="1" fill="hold">
                                          <p:stCondLst>
                                            <p:cond delay="0"/>
                                          </p:stCondLst>
                                        </p:cTn>
                                        <p:tgtEl>
                                          <p:spTgt spid="1045"/>
                                        </p:tgtEl>
                                        <p:attrNameLst>
                                          <p:attrName>style.visibility</p:attrName>
                                        </p:attrNameLst>
                                      </p:cBhvr>
                                      <p:to>
                                        <p:strVal val="visible"/>
                                      </p:to>
                                    </p:set>
                                    <p:animEffect transition="in" filter="fade">
                                      <p:cBhvr>
                                        <p:cTn id="88" dur="500"/>
                                        <p:tgtEl>
                                          <p:spTgt spid="1045"/>
                                        </p:tgtEl>
                                      </p:cBhvr>
                                    </p:animEffect>
                                  </p:childTnLst>
                                </p:cTn>
                              </p:par>
                              <p:par>
                                <p:cTn id="89" presetID="10" presetClass="entr" presetSubtype="0" fill="hold" nodeType="withEffect">
                                  <p:stCondLst>
                                    <p:cond delay="0"/>
                                  </p:stCondLst>
                                  <p:childTnLst>
                                    <p:set>
                                      <p:cBhvr>
                                        <p:cTn id="90" dur="1" fill="hold">
                                          <p:stCondLst>
                                            <p:cond delay="0"/>
                                          </p:stCondLst>
                                        </p:cTn>
                                        <p:tgtEl>
                                          <p:spTgt spid="1046"/>
                                        </p:tgtEl>
                                        <p:attrNameLst>
                                          <p:attrName>style.visibility</p:attrName>
                                        </p:attrNameLst>
                                      </p:cBhvr>
                                      <p:to>
                                        <p:strVal val="visible"/>
                                      </p:to>
                                    </p:set>
                                    <p:animEffect transition="in" filter="fade">
                                      <p:cBhvr>
                                        <p:cTn id="91" dur="500"/>
                                        <p:tgtEl>
                                          <p:spTgt spid="1046"/>
                                        </p:tgtEl>
                                      </p:cBhvr>
                                    </p:animEffect>
                                  </p:childTnLst>
                                </p:cTn>
                              </p:par>
                              <p:par>
                                <p:cTn id="92" presetID="10" presetClass="entr" presetSubtype="0" fill="hold" nodeType="withEffect">
                                  <p:stCondLst>
                                    <p:cond delay="0"/>
                                  </p:stCondLst>
                                  <p:childTnLst>
                                    <p:set>
                                      <p:cBhvr>
                                        <p:cTn id="93" dur="1" fill="hold">
                                          <p:stCondLst>
                                            <p:cond delay="0"/>
                                          </p:stCondLst>
                                        </p:cTn>
                                        <p:tgtEl>
                                          <p:spTgt spid="1050"/>
                                        </p:tgtEl>
                                        <p:attrNameLst>
                                          <p:attrName>style.visibility</p:attrName>
                                        </p:attrNameLst>
                                      </p:cBhvr>
                                      <p:to>
                                        <p:strVal val="visible"/>
                                      </p:to>
                                    </p:set>
                                    <p:animEffect transition="in" filter="fade">
                                      <p:cBhvr>
                                        <p:cTn id="94" dur="500"/>
                                        <p:tgtEl>
                                          <p:spTgt spid="105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047"/>
                                        </p:tgtEl>
                                        <p:attrNameLst>
                                          <p:attrName>style.visibility</p:attrName>
                                        </p:attrNameLst>
                                      </p:cBhvr>
                                      <p:to>
                                        <p:strVal val="visible"/>
                                      </p:to>
                                    </p:set>
                                    <p:animEffect transition="in" filter="fade">
                                      <p:cBhvr>
                                        <p:cTn id="99" dur="500"/>
                                        <p:tgtEl>
                                          <p:spTgt spid="1047"/>
                                        </p:tgtEl>
                                      </p:cBhvr>
                                    </p:animEffect>
                                  </p:childTnLst>
                                </p:cTn>
                              </p:par>
                              <p:par>
                                <p:cTn id="100" presetID="10" presetClass="entr" presetSubtype="0" fill="hold" nodeType="withEffect">
                                  <p:stCondLst>
                                    <p:cond delay="0"/>
                                  </p:stCondLst>
                                  <p:childTnLst>
                                    <p:set>
                                      <p:cBhvr>
                                        <p:cTn id="101" dur="1" fill="hold">
                                          <p:stCondLst>
                                            <p:cond delay="0"/>
                                          </p:stCondLst>
                                        </p:cTn>
                                        <p:tgtEl>
                                          <p:spTgt spid="1048"/>
                                        </p:tgtEl>
                                        <p:attrNameLst>
                                          <p:attrName>style.visibility</p:attrName>
                                        </p:attrNameLst>
                                      </p:cBhvr>
                                      <p:to>
                                        <p:strVal val="visible"/>
                                      </p:to>
                                    </p:set>
                                    <p:animEffect transition="in" filter="fade">
                                      <p:cBhvr>
                                        <p:cTn id="102" dur="500"/>
                                        <p:tgtEl>
                                          <p:spTgt spid="104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51"/>
                                        </p:tgtEl>
                                        <p:attrNameLst>
                                          <p:attrName>style.visibility</p:attrName>
                                        </p:attrNameLst>
                                      </p:cBhvr>
                                      <p:to>
                                        <p:strVal val="visible"/>
                                      </p:to>
                                    </p:set>
                                    <p:animEffect transition="in" filter="fade">
                                      <p:cBhvr>
                                        <p:cTn id="105" dur="500"/>
                                        <p:tgtEl>
                                          <p:spTgt spid="105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053"/>
                                        </p:tgtEl>
                                        <p:attrNameLst>
                                          <p:attrName>style.visibility</p:attrName>
                                        </p:attrNameLst>
                                      </p:cBhvr>
                                      <p:to>
                                        <p:strVal val="visible"/>
                                      </p:to>
                                    </p:set>
                                    <p:animEffect transition="in" filter="fade">
                                      <p:cBhvr>
                                        <p:cTn id="108" dur="500"/>
                                        <p:tgtEl>
                                          <p:spTgt spid="1053"/>
                                        </p:tgtEl>
                                      </p:cBhvr>
                                    </p:animEffect>
                                  </p:childTnLst>
                                </p:cTn>
                              </p:par>
                              <p:par>
                                <p:cTn id="109" presetID="10" presetClass="entr" presetSubtype="0" fill="hold" nodeType="withEffect">
                                  <p:stCondLst>
                                    <p:cond delay="0"/>
                                  </p:stCondLst>
                                  <p:childTnLst>
                                    <p:set>
                                      <p:cBhvr>
                                        <p:cTn id="110" dur="1" fill="hold">
                                          <p:stCondLst>
                                            <p:cond delay="0"/>
                                          </p:stCondLst>
                                        </p:cTn>
                                        <p:tgtEl>
                                          <p:spTgt spid="1054"/>
                                        </p:tgtEl>
                                        <p:attrNameLst>
                                          <p:attrName>style.visibility</p:attrName>
                                        </p:attrNameLst>
                                      </p:cBhvr>
                                      <p:to>
                                        <p:strVal val="visible"/>
                                      </p:to>
                                    </p:set>
                                    <p:animEffect transition="in" filter="fade">
                                      <p:cBhvr>
                                        <p:cTn id="111" dur="500"/>
                                        <p:tgtEl>
                                          <p:spTgt spid="105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052"/>
                                        </p:tgtEl>
                                        <p:attrNameLst>
                                          <p:attrName>style.visibility</p:attrName>
                                        </p:attrNameLst>
                                      </p:cBhvr>
                                      <p:to>
                                        <p:strVal val="visible"/>
                                      </p:to>
                                    </p:set>
                                    <p:animEffect transition="in" filter="fade">
                                      <p:cBhvr>
                                        <p:cTn id="114" dur="500"/>
                                        <p:tgtEl>
                                          <p:spTgt spid="105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047"/>
                                        </p:tgtEl>
                                      </p:cBhvr>
                                    </p:animEffect>
                                    <p:set>
                                      <p:cBhvr>
                                        <p:cTn id="119" dur="1" fill="hold">
                                          <p:stCondLst>
                                            <p:cond delay="499"/>
                                          </p:stCondLst>
                                        </p:cTn>
                                        <p:tgtEl>
                                          <p:spTgt spid="1047"/>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1048"/>
                                        </p:tgtEl>
                                      </p:cBhvr>
                                    </p:animEffect>
                                    <p:set>
                                      <p:cBhvr>
                                        <p:cTn id="122" dur="1" fill="hold">
                                          <p:stCondLst>
                                            <p:cond delay="499"/>
                                          </p:stCondLst>
                                        </p:cTn>
                                        <p:tgtEl>
                                          <p:spTgt spid="104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051"/>
                                        </p:tgtEl>
                                      </p:cBhvr>
                                    </p:animEffect>
                                    <p:set>
                                      <p:cBhvr>
                                        <p:cTn id="125" dur="1" fill="hold">
                                          <p:stCondLst>
                                            <p:cond delay="499"/>
                                          </p:stCondLst>
                                        </p:cTn>
                                        <p:tgtEl>
                                          <p:spTgt spid="1051"/>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53"/>
                                        </p:tgtEl>
                                      </p:cBhvr>
                                    </p:animEffect>
                                    <p:set>
                                      <p:cBhvr>
                                        <p:cTn id="128" dur="1" fill="hold">
                                          <p:stCondLst>
                                            <p:cond delay="499"/>
                                          </p:stCondLst>
                                        </p:cTn>
                                        <p:tgtEl>
                                          <p:spTgt spid="1053"/>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1054"/>
                                        </p:tgtEl>
                                      </p:cBhvr>
                                    </p:animEffect>
                                    <p:set>
                                      <p:cBhvr>
                                        <p:cTn id="131" dur="1" fill="hold">
                                          <p:stCondLst>
                                            <p:cond delay="499"/>
                                          </p:stCondLst>
                                        </p:cTn>
                                        <p:tgtEl>
                                          <p:spTgt spid="105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052"/>
                                        </p:tgtEl>
                                      </p:cBhvr>
                                    </p:animEffect>
                                    <p:set>
                                      <p:cBhvr>
                                        <p:cTn id="134" dur="1" fill="hold">
                                          <p:stCondLst>
                                            <p:cond delay="499"/>
                                          </p:stCondLst>
                                        </p:cTn>
                                        <p:tgtEl>
                                          <p:spTgt spid="1052"/>
                                        </p:tgtEl>
                                        <p:attrNameLst>
                                          <p:attrName>style.visibility</p:attrName>
                                        </p:attrNameLst>
                                      </p:cBhvr>
                                      <p:to>
                                        <p:strVal val="hidden"/>
                                      </p:to>
                                    </p:se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1061"/>
                                        </p:tgtEl>
                                        <p:attrNameLst>
                                          <p:attrName>style.visibility</p:attrName>
                                        </p:attrNameLst>
                                      </p:cBhvr>
                                      <p:to>
                                        <p:strVal val="visible"/>
                                      </p:to>
                                    </p:set>
                                    <p:animEffect transition="in" filter="fade">
                                      <p:cBhvr>
                                        <p:cTn id="138" dur="500"/>
                                        <p:tgtEl>
                                          <p:spTgt spid="1061"/>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060"/>
                                        </p:tgtEl>
                                        <p:attrNameLst>
                                          <p:attrName>style.visibility</p:attrName>
                                        </p:attrNameLst>
                                      </p:cBhvr>
                                      <p:to>
                                        <p:strVal val="visible"/>
                                      </p:to>
                                    </p:set>
                                    <p:animEffect transition="in" filter="fade">
                                      <p:cBhvr>
                                        <p:cTn id="141" dur="500"/>
                                        <p:tgtEl>
                                          <p:spTgt spid="106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1055"/>
                                        </p:tgtEl>
                                        <p:attrNameLst>
                                          <p:attrName>style.visibility</p:attrName>
                                        </p:attrNameLst>
                                      </p:cBhvr>
                                      <p:to>
                                        <p:strVal val="visible"/>
                                      </p:to>
                                    </p:set>
                                    <p:animEffect transition="in" filter="fade">
                                      <p:cBhvr>
                                        <p:cTn id="146" dur="500"/>
                                        <p:tgtEl>
                                          <p:spTgt spid="105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056"/>
                                        </p:tgtEl>
                                        <p:attrNameLst>
                                          <p:attrName>style.visibility</p:attrName>
                                        </p:attrNameLst>
                                      </p:cBhvr>
                                      <p:to>
                                        <p:strVal val="visible"/>
                                      </p:to>
                                    </p:set>
                                    <p:animEffect transition="in" filter="fade">
                                      <p:cBhvr>
                                        <p:cTn id="149" dur="500"/>
                                        <p:tgtEl>
                                          <p:spTgt spid="1056"/>
                                        </p:tgtEl>
                                      </p:cBhvr>
                                    </p:animEffect>
                                  </p:childTnLst>
                                </p:cTn>
                              </p:par>
                            </p:childTnLst>
                          </p:cTn>
                        </p:par>
                        <p:par>
                          <p:cTn id="150" fill="hold">
                            <p:stCondLst>
                              <p:cond delay="500"/>
                            </p:stCondLst>
                            <p:childTnLst>
                              <p:par>
                                <p:cTn id="151" presetID="10" presetClass="entr" presetSubtype="0" fill="hold" nodeType="afterEffect">
                                  <p:stCondLst>
                                    <p:cond delay="0"/>
                                  </p:stCondLst>
                                  <p:childTnLst>
                                    <p:set>
                                      <p:cBhvr>
                                        <p:cTn id="152" dur="1" fill="hold">
                                          <p:stCondLst>
                                            <p:cond delay="0"/>
                                          </p:stCondLst>
                                        </p:cTn>
                                        <p:tgtEl>
                                          <p:spTgt spid="1058"/>
                                        </p:tgtEl>
                                        <p:attrNameLst>
                                          <p:attrName>style.visibility</p:attrName>
                                        </p:attrNameLst>
                                      </p:cBhvr>
                                      <p:to>
                                        <p:strVal val="visible"/>
                                      </p:to>
                                    </p:set>
                                    <p:animEffect transition="in" filter="fade">
                                      <p:cBhvr>
                                        <p:cTn id="153" dur="500"/>
                                        <p:tgtEl>
                                          <p:spTgt spid="1058"/>
                                        </p:tgtEl>
                                      </p:cBhvr>
                                    </p:animEffect>
                                  </p:childTnLst>
                                </p:cTn>
                              </p:par>
                              <p:par>
                                <p:cTn id="154" presetID="10" presetClass="entr" presetSubtype="0" fill="hold" nodeType="withEffect">
                                  <p:stCondLst>
                                    <p:cond delay="0"/>
                                  </p:stCondLst>
                                  <p:childTnLst>
                                    <p:set>
                                      <p:cBhvr>
                                        <p:cTn id="155" dur="1" fill="hold">
                                          <p:stCondLst>
                                            <p:cond delay="0"/>
                                          </p:stCondLst>
                                        </p:cTn>
                                        <p:tgtEl>
                                          <p:spTgt spid="1057"/>
                                        </p:tgtEl>
                                        <p:attrNameLst>
                                          <p:attrName>style.visibility</p:attrName>
                                        </p:attrNameLst>
                                      </p:cBhvr>
                                      <p:to>
                                        <p:strVal val="visible"/>
                                      </p:to>
                                    </p:set>
                                    <p:animEffect transition="in" filter="fade">
                                      <p:cBhvr>
                                        <p:cTn id="156" dur="500"/>
                                        <p:tgtEl>
                                          <p:spTgt spid="1057"/>
                                        </p:tgtEl>
                                      </p:cBhvr>
                                    </p:animEffect>
                                  </p:childTnLst>
                                </p:cTn>
                              </p:par>
                              <p:par>
                                <p:cTn id="157" presetID="10" presetClass="entr" presetSubtype="0" fill="hold" nodeType="withEffect">
                                  <p:stCondLst>
                                    <p:cond delay="0"/>
                                  </p:stCondLst>
                                  <p:childTnLst>
                                    <p:set>
                                      <p:cBhvr>
                                        <p:cTn id="158" dur="1" fill="hold">
                                          <p:stCondLst>
                                            <p:cond delay="0"/>
                                          </p:stCondLst>
                                        </p:cTn>
                                        <p:tgtEl>
                                          <p:spTgt spid="1059"/>
                                        </p:tgtEl>
                                        <p:attrNameLst>
                                          <p:attrName>style.visibility</p:attrName>
                                        </p:attrNameLst>
                                      </p:cBhvr>
                                      <p:to>
                                        <p:strVal val="visible"/>
                                      </p:to>
                                    </p:set>
                                    <p:animEffect transition="in" filter="fade">
                                      <p:cBhvr>
                                        <p:cTn id="159" dur="500"/>
                                        <p:tgtEl>
                                          <p:spTgt spid="1059"/>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062"/>
                                        </p:tgtEl>
                                        <p:attrNameLst>
                                          <p:attrName>style.visibility</p:attrName>
                                        </p:attrNameLst>
                                      </p:cBhvr>
                                      <p:to>
                                        <p:strVal val="visible"/>
                                      </p:to>
                                    </p:set>
                                    <p:animEffect transition="in" filter="fade">
                                      <p:cBhvr>
                                        <p:cTn id="162"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5" grpId="0" animBg="1"/>
      <p:bldP spid="25" grpId="1" animBg="1"/>
      <p:bldP spid="26" grpId="0" animBg="1"/>
      <p:bldP spid="26" grpId="1" animBg="1"/>
      <p:bldP spid="27" grpId="0" animBg="1"/>
      <p:bldP spid="27" grpId="1" animBg="1"/>
      <p:bldP spid="29" grpId="0" animBg="1"/>
      <p:bldP spid="30" grpId="0"/>
      <p:bldP spid="1034" grpId="0" animBg="1"/>
      <p:bldP spid="1035" grpId="0"/>
      <p:bldP spid="1037" grpId="0"/>
      <p:bldP spid="1042" grpId="0" animBg="1"/>
      <p:bldP spid="1043" grpId="0" animBg="1"/>
      <p:bldP spid="1047" grpId="0" animBg="1"/>
      <p:bldP spid="1047" grpId="1" animBg="1"/>
      <p:bldP spid="1051" grpId="0" animBg="1"/>
      <p:bldP spid="1051" grpId="1" animBg="1"/>
      <p:bldP spid="1053" grpId="0" animBg="1"/>
      <p:bldP spid="1053" grpId="1" animBg="1"/>
      <p:bldP spid="1055" grpId="0" animBg="1"/>
      <p:bldP spid="1056" grpId="0"/>
      <p:bldP spid="1060" grpId="0" animBg="1"/>
      <p:bldP spid="1061" grpId="0"/>
      <p:bldP spid="1062" grpId="0"/>
      <p:bldP spid="1052" grpId="0" animBg="1"/>
      <p:bldP spid="105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45">
            <a:extLst>
              <a:ext uri="{FF2B5EF4-FFF2-40B4-BE49-F238E27FC236}">
                <a16:creationId xmlns:a16="http://schemas.microsoft.com/office/drawing/2014/main" id="{BB2C025B-619A-C669-D692-2C6B5188972F}"/>
              </a:ext>
            </a:extLst>
          </p:cNvPr>
          <p:cNvPicPr>
            <a:picLocks noChangeAspect="1"/>
          </p:cNvPicPr>
          <p:nvPr/>
        </p:nvPicPr>
        <p:blipFill>
          <a:blip r:embed="rId2"/>
          <a:stretch>
            <a:fillRect/>
          </a:stretch>
        </p:blipFill>
        <p:spPr>
          <a:xfrm>
            <a:off x="744949" y="1938272"/>
            <a:ext cx="4148898" cy="2220537"/>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1"/>
            <a:ext cx="12192000" cy="1640114"/>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Magnetic</a:t>
            </a:r>
            <a:r>
              <a:rPr lang="it-IT" sz="3500" b="1" dirty="0">
                <a:solidFill>
                  <a:srgbClr val="822433"/>
                </a:solidFill>
                <a:latin typeface="+mn-lt"/>
              </a:rPr>
              <a:t> Field </a:t>
            </a:r>
            <a:r>
              <a:rPr lang="it-IT" sz="3500" b="1" dirty="0" err="1">
                <a:solidFill>
                  <a:srgbClr val="822433"/>
                </a:solidFill>
                <a:latin typeface="+mn-lt"/>
              </a:rPr>
              <a:t>Disentanglement</a:t>
            </a:r>
            <a:r>
              <a:rPr lang="it-IT" sz="3500" b="1" dirty="0">
                <a:solidFill>
                  <a:srgbClr val="822433"/>
                </a:solidFill>
                <a:latin typeface="+mn-lt"/>
              </a:rPr>
              <a:t>: Interference Pattern</a:t>
            </a: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25</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0C32367C-95FC-65A1-56CD-76ADFE07DC8D}"/>
              </a:ext>
            </a:extLst>
          </p:cNvPr>
          <p:cNvSpPr txBox="1"/>
          <p:nvPr/>
        </p:nvSpPr>
        <p:spPr>
          <a:xfrm>
            <a:off x="4374775" y="1116896"/>
            <a:ext cx="14248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err="1">
                <a:ln>
                  <a:noFill/>
                </a:ln>
                <a:effectLst>
                  <a:outerShdw blurRad="38100" dist="38100" dir="2700000" algn="tl">
                    <a:srgbClr val="000000">
                      <a:alpha val="43137"/>
                    </a:srgbClr>
                  </a:outerShdw>
                </a:effectLst>
                <a:uLnTx/>
                <a:uFillTx/>
                <a:latin typeface="Calibri" panose="020F0502020204030204"/>
              </a:rPr>
              <a:t>Observatio</a:t>
            </a:r>
            <a:r>
              <a:rPr lang="en-GB" sz="1400" dirty="0">
                <a:effectLst>
                  <a:outerShdw blurRad="38100" dist="38100" dir="2700000" algn="tl">
                    <a:srgbClr val="000000">
                      <a:alpha val="43137"/>
                    </a:srgbClr>
                  </a:outerShdw>
                </a:effectLst>
                <a:latin typeface="Calibri" panose="020F0502020204030204"/>
              </a:rPr>
              <a:t>n Screen</a:t>
            </a:r>
            <a:endParaRPr kumimoji="0" lang="en-GB" sz="1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ndParaRPr>
          </a:p>
        </p:txBody>
      </p:sp>
      <p:sp>
        <p:nvSpPr>
          <p:cNvPr id="13" name="Rettangolo con angoli arrotondati 12">
            <a:extLst>
              <a:ext uri="{FF2B5EF4-FFF2-40B4-BE49-F238E27FC236}">
                <a16:creationId xmlns:a16="http://schemas.microsoft.com/office/drawing/2014/main" id="{2DC6BCE8-960D-3B4F-3E8D-0CE9C24787FF}"/>
              </a:ext>
            </a:extLst>
          </p:cNvPr>
          <p:cNvSpPr/>
          <p:nvPr/>
        </p:nvSpPr>
        <p:spPr>
          <a:xfrm>
            <a:off x="4896008" y="1786301"/>
            <a:ext cx="170224" cy="2017227"/>
          </a:xfrm>
          <a:prstGeom prst="roundRect">
            <a:avLst/>
          </a:prstGeom>
          <a:gradFill>
            <a:gsLst>
              <a:gs pos="0">
                <a:schemeClr val="bg1">
                  <a:lumMod val="75000"/>
                </a:schemeClr>
              </a:gs>
              <a:gs pos="50000">
                <a:schemeClr val="bg1">
                  <a:lumMod val="85000"/>
                </a:schemeClr>
              </a:gs>
              <a:gs pos="100000">
                <a:schemeClr val="tx2">
                  <a:lumMod val="40000"/>
                  <a:lumOff val="60000"/>
                </a:schemeClr>
              </a:gs>
            </a:gsLst>
            <a:lin ang="27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Connettore diritto 4">
            <a:extLst>
              <a:ext uri="{FF2B5EF4-FFF2-40B4-BE49-F238E27FC236}">
                <a16:creationId xmlns:a16="http://schemas.microsoft.com/office/drawing/2014/main" id="{88A598BE-732F-F986-7650-9E5118B18F43}"/>
              </a:ext>
            </a:extLst>
          </p:cNvPr>
          <p:cNvCxnSpPr>
            <a:cxnSpLocks/>
          </p:cNvCxnSpPr>
          <p:nvPr/>
        </p:nvCxnSpPr>
        <p:spPr>
          <a:xfrm flipV="1">
            <a:off x="1316182" y="1631584"/>
            <a:ext cx="0" cy="2136852"/>
          </a:xfrm>
          <a:prstGeom prst="line">
            <a:avLst/>
          </a:prstGeom>
          <a:ln w="28575">
            <a:solidFill>
              <a:srgbClr val="967876"/>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5A85074-DF62-011B-715B-136E88491400}"/>
              </a:ext>
            </a:extLst>
          </p:cNvPr>
          <p:cNvCxnSpPr>
            <a:cxnSpLocks/>
          </p:cNvCxnSpPr>
          <p:nvPr/>
        </p:nvCxnSpPr>
        <p:spPr>
          <a:xfrm flipV="1">
            <a:off x="3754582" y="1631584"/>
            <a:ext cx="0" cy="2136852"/>
          </a:xfrm>
          <a:prstGeom prst="line">
            <a:avLst/>
          </a:prstGeom>
          <a:ln w="28575">
            <a:solidFill>
              <a:srgbClr val="967876"/>
            </a:solidFill>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0E062893-500D-C35C-92FA-D782E30B103B}"/>
              </a:ext>
            </a:extLst>
          </p:cNvPr>
          <p:cNvCxnSpPr/>
          <p:nvPr/>
        </p:nvCxnSpPr>
        <p:spPr>
          <a:xfrm>
            <a:off x="1316182" y="1792063"/>
            <a:ext cx="2438400" cy="0"/>
          </a:xfrm>
          <a:prstGeom prst="straightConnector1">
            <a:avLst/>
          </a:prstGeom>
          <a:ln w="28575">
            <a:solidFill>
              <a:srgbClr val="96787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5397AA4D-B4AB-4A8A-0274-935260F1DECF}"/>
              </a:ext>
            </a:extLst>
          </p:cNvPr>
          <p:cNvSpPr txBox="1"/>
          <p:nvPr/>
        </p:nvSpPr>
        <p:spPr>
          <a:xfrm>
            <a:off x="671961" y="1108364"/>
            <a:ext cx="4080149" cy="523220"/>
          </a:xfrm>
          <a:prstGeom prst="rect">
            <a:avLst/>
          </a:prstGeom>
          <a:noFill/>
        </p:spPr>
        <p:txBody>
          <a:bodyPr wrap="square" rtlCol="0">
            <a:spAutoFit/>
          </a:bodyPr>
          <a:lstStyle/>
          <a:p>
            <a:pPr algn="ctr"/>
            <a:r>
              <a:rPr lang="en-GB" sz="1400" dirty="0">
                <a:solidFill>
                  <a:srgbClr val="967876"/>
                </a:solidFill>
                <a:effectLst>
                  <a:outerShdw blurRad="38100" dist="38100" dir="2700000" algn="tl">
                    <a:srgbClr val="000000">
                      <a:alpha val="43137"/>
                    </a:srgbClr>
                  </a:outerShdw>
                </a:effectLst>
              </a:rPr>
              <a:t>Integration interval to study the contribution from the first three magnetic elements</a:t>
            </a:r>
          </a:p>
        </p:txBody>
      </p:sp>
      <p:pic>
        <p:nvPicPr>
          <p:cNvPr id="16" name="Immagine 15">
            <a:extLst>
              <a:ext uri="{FF2B5EF4-FFF2-40B4-BE49-F238E27FC236}">
                <a16:creationId xmlns:a16="http://schemas.microsoft.com/office/drawing/2014/main" id="{EDC2780D-06FC-8198-8E00-08A4D0EC2D54}"/>
              </a:ext>
            </a:extLst>
          </p:cNvPr>
          <p:cNvPicPr>
            <a:picLocks noChangeAspect="1"/>
          </p:cNvPicPr>
          <p:nvPr/>
        </p:nvPicPr>
        <p:blipFill>
          <a:blip r:embed="rId4"/>
          <a:stretch>
            <a:fillRect/>
          </a:stretch>
        </p:blipFill>
        <p:spPr>
          <a:xfrm>
            <a:off x="6174596" y="2063642"/>
            <a:ext cx="4701222" cy="2828079"/>
          </a:xfrm>
          <a:prstGeom prst="rect">
            <a:avLst/>
          </a:prstGeom>
        </p:spPr>
      </p:pic>
      <p:sp>
        <p:nvSpPr>
          <p:cNvPr id="18" name="Ovale 17">
            <a:extLst>
              <a:ext uri="{FF2B5EF4-FFF2-40B4-BE49-F238E27FC236}">
                <a16:creationId xmlns:a16="http://schemas.microsoft.com/office/drawing/2014/main" id="{BB21E21D-444E-85C8-F416-3841E7FA7E14}"/>
              </a:ext>
            </a:extLst>
          </p:cNvPr>
          <p:cNvSpPr/>
          <p:nvPr/>
        </p:nvSpPr>
        <p:spPr>
          <a:xfrm>
            <a:off x="7121237" y="2713864"/>
            <a:ext cx="1634836" cy="1246909"/>
          </a:xfrm>
          <a:prstGeom prst="ellipse">
            <a:avLst/>
          </a:prstGeom>
          <a:noFill/>
          <a:ln w="28575">
            <a:solidFill>
              <a:srgbClr val="F1C5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nettore 2 18">
            <a:extLst>
              <a:ext uri="{FF2B5EF4-FFF2-40B4-BE49-F238E27FC236}">
                <a16:creationId xmlns:a16="http://schemas.microsoft.com/office/drawing/2014/main" id="{AABE23DF-26B5-60C1-9FA2-C52CF06EEB21}"/>
              </a:ext>
            </a:extLst>
          </p:cNvPr>
          <p:cNvCxnSpPr>
            <a:cxnSpLocks/>
            <a:stCxn id="18" idx="3"/>
            <a:endCxn id="20" idx="3"/>
          </p:cNvCxnSpPr>
          <p:nvPr/>
        </p:nvCxnSpPr>
        <p:spPr>
          <a:xfrm flipH="1">
            <a:off x="4520921" y="3778167"/>
            <a:ext cx="2839732" cy="1327746"/>
          </a:xfrm>
          <a:prstGeom prst="straightConnector1">
            <a:avLst/>
          </a:prstGeom>
          <a:ln w="28575">
            <a:solidFill>
              <a:srgbClr val="F1C559"/>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1B4A4743-5B83-F667-B69E-F36CBCB484C3}"/>
              </a:ext>
            </a:extLst>
          </p:cNvPr>
          <p:cNvSpPr txBox="1"/>
          <p:nvPr/>
        </p:nvSpPr>
        <p:spPr>
          <a:xfrm>
            <a:off x="1971685" y="4628859"/>
            <a:ext cx="2549236" cy="954107"/>
          </a:xfrm>
          <a:prstGeom prst="rect">
            <a:avLst/>
          </a:prstGeom>
          <a:noFill/>
          <a:ln w="28575">
            <a:solidFill>
              <a:srgbClr val="F1C559"/>
            </a:solidFill>
          </a:ln>
        </p:spPr>
        <p:txBody>
          <a:bodyPr wrap="square" rtlCol="0">
            <a:spAutoFit/>
          </a:bodyPr>
          <a:lstStyle/>
          <a:p>
            <a:pPr algn="ctr"/>
            <a:r>
              <a:rPr lang="en-GB" sz="1400" dirty="0">
                <a:effectLst>
                  <a:outerShdw blurRad="38100" dist="38100" dir="2700000" algn="tl">
                    <a:srgbClr val="000000">
                      <a:alpha val="43137"/>
                    </a:srgbClr>
                  </a:outerShdw>
                </a:effectLst>
              </a:rPr>
              <a:t>Edge radiation from BM80#01 and Q24RB#01 (downstream and upstream edges respectively)</a:t>
            </a:r>
          </a:p>
        </p:txBody>
      </p:sp>
      <p:sp>
        <p:nvSpPr>
          <p:cNvPr id="21" name="Ovale 20">
            <a:extLst>
              <a:ext uri="{FF2B5EF4-FFF2-40B4-BE49-F238E27FC236}">
                <a16:creationId xmlns:a16="http://schemas.microsoft.com/office/drawing/2014/main" id="{1A460870-54B7-AE81-17EC-875ADC231793}"/>
              </a:ext>
            </a:extLst>
          </p:cNvPr>
          <p:cNvSpPr/>
          <p:nvPr/>
        </p:nvSpPr>
        <p:spPr>
          <a:xfrm>
            <a:off x="2296189" y="2000917"/>
            <a:ext cx="797042" cy="1946670"/>
          </a:xfrm>
          <a:prstGeom prst="ellipse">
            <a:avLst/>
          </a:prstGeom>
          <a:solidFill>
            <a:schemeClr val="bg1">
              <a:lumMod val="85000"/>
              <a:alpha val="45000"/>
            </a:schemeClr>
          </a:solidFill>
          <a:ln w="28575">
            <a:solidFill>
              <a:srgbClr val="F1C5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nettore 2 21">
            <a:extLst>
              <a:ext uri="{FF2B5EF4-FFF2-40B4-BE49-F238E27FC236}">
                <a16:creationId xmlns:a16="http://schemas.microsoft.com/office/drawing/2014/main" id="{EF827A54-0CA6-3685-ED0A-339BF8E32C32}"/>
              </a:ext>
            </a:extLst>
          </p:cNvPr>
          <p:cNvCxnSpPr>
            <a:cxnSpLocks/>
            <a:stCxn id="20" idx="0"/>
          </p:cNvCxnSpPr>
          <p:nvPr/>
        </p:nvCxnSpPr>
        <p:spPr>
          <a:xfrm flipH="1" flipV="1">
            <a:off x="3093230" y="3089564"/>
            <a:ext cx="153073" cy="1539295"/>
          </a:xfrm>
          <a:prstGeom prst="straightConnector1">
            <a:avLst/>
          </a:prstGeom>
          <a:ln w="28575">
            <a:solidFill>
              <a:srgbClr val="F1C559"/>
            </a:solidFill>
            <a:tailEnd type="triangle"/>
          </a:ln>
        </p:spPr>
        <p:style>
          <a:lnRef idx="1">
            <a:schemeClr val="accent1"/>
          </a:lnRef>
          <a:fillRef idx="0">
            <a:schemeClr val="accent1"/>
          </a:fillRef>
          <a:effectRef idx="0">
            <a:schemeClr val="accent1"/>
          </a:effectRef>
          <a:fontRef idx="minor">
            <a:schemeClr val="tx1"/>
          </a:fontRef>
        </p:style>
      </p:cxnSp>
      <p:sp>
        <p:nvSpPr>
          <p:cNvPr id="23" name="Ovale 22">
            <a:extLst>
              <a:ext uri="{FF2B5EF4-FFF2-40B4-BE49-F238E27FC236}">
                <a16:creationId xmlns:a16="http://schemas.microsoft.com/office/drawing/2014/main" id="{63D43156-FD68-FED0-F8FE-6B6D49015F43}"/>
              </a:ext>
            </a:extLst>
          </p:cNvPr>
          <p:cNvSpPr/>
          <p:nvPr/>
        </p:nvSpPr>
        <p:spPr>
          <a:xfrm>
            <a:off x="8432887" y="2921682"/>
            <a:ext cx="1039092" cy="831272"/>
          </a:xfrm>
          <a:prstGeom prst="ellipse">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ttore 2 23">
            <a:extLst>
              <a:ext uri="{FF2B5EF4-FFF2-40B4-BE49-F238E27FC236}">
                <a16:creationId xmlns:a16="http://schemas.microsoft.com/office/drawing/2014/main" id="{DC1DB742-3367-82E6-C764-0DE3376F9B1C}"/>
              </a:ext>
            </a:extLst>
          </p:cNvPr>
          <p:cNvCxnSpPr>
            <a:cxnSpLocks/>
            <a:stCxn id="23" idx="4"/>
          </p:cNvCxnSpPr>
          <p:nvPr/>
        </p:nvCxnSpPr>
        <p:spPr>
          <a:xfrm flipH="1">
            <a:off x="7938655" y="3752954"/>
            <a:ext cx="1013778" cy="178898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F0B5D632-3F19-128A-7C67-CC5780604C8D}"/>
              </a:ext>
            </a:extLst>
          </p:cNvPr>
          <p:cNvSpPr txBox="1"/>
          <p:nvPr/>
        </p:nvSpPr>
        <p:spPr>
          <a:xfrm>
            <a:off x="5638801" y="5547705"/>
            <a:ext cx="2964872" cy="738664"/>
          </a:xfrm>
          <a:prstGeom prst="rect">
            <a:avLst/>
          </a:prstGeom>
          <a:noFill/>
          <a:ln w="28575">
            <a:solidFill>
              <a:srgbClr val="92D050"/>
            </a:solidFill>
          </a:ln>
        </p:spPr>
        <p:txBody>
          <a:bodyPr wrap="square" rtlCol="0">
            <a:spAutoFit/>
          </a:bodyPr>
          <a:lstStyle/>
          <a:p>
            <a:pPr algn="ctr"/>
            <a:r>
              <a:rPr lang="en-GB" sz="1400" dirty="0">
                <a:effectLst>
                  <a:outerShdw blurRad="38100" dist="38100" dir="2700000" algn="tl">
                    <a:srgbClr val="000000">
                      <a:alpha val="43137"/>
                    </a:srgbClr>
                  </a:outerShdw>
                </a:effectLst>
              </a:rPr>
              <a:t>Edge Radiation (conventional) given by the two consecutive reverse bending</a:t>
            </a:r>
          </a:p>
        </p:txBody>
      </p:sp>
      <p:sp>
        <p:nvSpPr>
          <p:cNvPr id="26" name="Ovale 25">
            <a:extLst>
              <a:ext uri="{FF2B5EF4-FFF2-40B4-BE49-F238E27FC236}">
                <a16:creationId xmlns:a16="http://schemas.microsoft.com/office/drawing/2014/main" id="{C52782F8-4606-2370-D7CF-88844C70410C}"/>
              </a:ext>
            </a:extLst>
          </p:cNvPr>
          <p:cNvSpPr/>
          <p:nvPr/>
        </p:nvSpPr>
        <p:spPr>
          <a:xfrm>
            <a:off x="2953902" y="3228109"/>
            <a:ext cx="610898" cy="719478"/>
          </a:xfrm>
          <a:prstGeom prst="ellipse">
            <a:avLst/>
          </a:prstGeom>
          <a:solidFill>
            <a:schemeClr val="bg1">
              <a:lumMod val="85000"/>
              <a:alpha val="45000"/>
            </a:schemeClr>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nettore 2 26">
            <a:extLst>
              <a:ext uri="{FF2B5EF4-FFF2-40B4-BE49-F238E27FC236}">
                <a16:creationId xmlns:a16="http://schemas.microsoft.com/office/drawing/2014/main" id="{36877BD1-4F3B-057A-0DCE-EC613B6E666C}"/>
              </a:ext>
            </a:extLst>
          </p:cNvPr>
          <p:cNvCxnSpPr>
            <a:cxnSpLocks/>
            <a:endCxn id="26" idx="6"/>
          </p:cNvCxnSpPr>
          <p:nvPr/>
        </p:nvCxnSpPr>
        <p:spPr>
          <a:xfrm flipH="1" flipV="1">
            <a:off x="3564800" y="3587848"/>
            <a:ext cx="3054690" cy="195409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8" name="Ovale 27">
            <a:extLst>
              <a:ext uri="{FF2B5EF4-FFF2-40B4-BE49-F238E27FC236}">
                <a16:creationId xmlns:a16="http://schemas.microsoft.com/office/drawing/2014/main" id="{23D7DBB6-2AE8-C746-F82D-EDC3C82137AF}"/>
              </a:ext>
            </a:extLst>
          </p:cNvPr>
          <p:cNvSpPr/>
          <p:nvPr/>
        </p:nvSpPr>
        <p:spPr>
          <a:xfrm>
            <a:off x="9060872" y="3089564"/>
            <a:ext cx="1039092" cy="498284"/>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Connettore 2 28">
            <a:extLst>
              <a:ext uri="{FF2B5EF4-FFF2-40B4-BE49-F238E27FC236}">
                <a16:creationId xmlns:a16="http://schemas.microsoft.com/office/drawing/2014/main" id="{B6768F2B-E0D6-7203-5ED4-DB24E2FD1C51}"/>
              </a:ext>
            </a:extLst>
          </p:cNvPr>
          <p:cNvCxnSpPr>
            <a:cxnSpLocks/>
            <a:stCxn id="28" idx="4"/>
          </p:cNvCxnSpPr>
          <p:nvPr/>
        </p:nvCxnSpPr>
        <p:spPr>
          <a:xfrm>
            <a:off x="9580418" y="3587848"/>
            <a:ext cx="770654" cy="141208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5B793209-1BED-94D2-EFFA-8F08227199FA}"/>
              </a:ext>
            </a:extLst>
          </p:cNvPr>
          <p:cNvSpPr txBox="1"/>
          <p:nvPr/>
        </p:nvSpPr>
        <p:spPr>
          <a:xfrm>
            <a:off x="9070323" y="5093365"/>
            <a:ext cx="2825151" cy="1169551"/>
          </a:xfrm>
          <a:prstGeom prst="rect">
            <a:avLst/>
          </a:prstGeom>
          <a:noFill/>
          <a:ln w="28575">
            <a:solidFill>
              <a:srgbClr val="FFFF00"/>
            </a:solidFill>
          </a:ln>
        </p:spPr>
        <p:txBody>
          <a:bodyPr wrap="square" rtlCol="0">
            <a:spAutoFit/>
          </a:bodyPr>
          <a:lstStyle/>
          <a:p>
            <a:pPr algn="ctr"/>
            <a:r>
              <a:rPr lang="en-GB" sz="1400" dirty="0">
                <a:effectLst>
                  <a:outerShdw blurRad="38100" dist="38100" dir="2700000" algn="tl">
                    <a:srgbClr val="000000">
                      <a:alpha val="43137"/>
                    </a:srgbClr>
                  </a:outerShdw>
                </a:effectLst>
              </a:rPr>
              <a:t>SR emission from the second reverse bending Q24RB#02</a:t>
            </a:r>
          </a:p>
          <a:p>
            <a:pPr algn="ctr"/>
            <a:r>
              <a:rPr lang="en-GB" sz="1400" dirty="0">
                <a:effectLst>
                  <a:outerShdw blurRad="38100" dist="38100" dir="2700000" algn="tl">
                    <a:srgbClr val="000000">
                      <a:alpha val="43137"/>
                    </a:srgbClr>
                  </a:outerShdw>
                </a:effectLst>
              </a:rPr>
              <a:t>(the interference pattern derives from the superposition with the SR emission from the first bending)</a:t>
            </a:r>
          </a:p>
        </p:txBody>
      </p:sp>
      <p:sp>
        <p:nvSpPr>
          <p:cNvPr id="31" name="Ovale 30">
            <a:extLst>
              <a:ext uri="{FF2B5EF4-FFF2-40B4-BE49-F238E27FC236}">
                <a16:creationId xmlns:a16="http://schemas.microsoft.com/office/drawing/2014/main" id="{9C1D192B-325B-73C9-F8AD-415144EA9A4E}"/>
              </a:ext>
            </a:extLst>
          </p:cNvPr>
          <p:cNvSpPr/>
          <p:nvPr/>
        </p:nvSpPr>
        <p:spPr>
          <a:xfrm>
            <a:off x="3201670" y="3228109"/>
            <a:ext cx="638433" cy="678866"/>
          </a:xfrm>
          <a:prstGeom prst="ellipse">
            <a:avLst/>
          </a:prstGeom>
          <a:solidFill>
            <a:schemeClr val="bg1">
              <a:lumMod val="85000"/>
              <a:alpha val="45000"/>
            </a:scheme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7A444724-AB38-A8B3-DB75-84AB32F543FB}"/>
              </a:ext>
            </a:extLst>
          </p:cNvPr>
          <p:cNvSpPr/>
          <p:nvPr/>
        </p:nvSpPr>
        <p:spPr>
          <a:xfrm>
            <a:off x="1485007" y="1792062"/>
            <a:ext cx="1289569" cy="1960413"/>
          </a:xfrm>
          <a:prstGeom prst="ellipse">
            <a:avLst/>
          </a:prstGeom>
          <a:solidFill>
            <a:schemeClr val="bg1">
              <a:lumMod val="85000"/>
              <a:alpha val="45000"/>
            </a:scheme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asellaDiTesto 39">
            <a:extLst>
              <a:ext uri="{FF2B5EF4-FFF2-40B4-BE49-F238E27FC236}">
                <a16:creationId xmlns:a16="http://schemas.microsoft.com/office/drawing/2014/main" id="{04065E5C-5EAA-C897-45A1-827675931421}"/>
              </a:ext>
            </a:extLst>
          </p:cNvPr>
          <p:cNvSpPr txBox="1"/>
          <p:nvPr/>
        </p:nvSpPr>
        <p:spPr>
          <a:xfrm>
            <a:off x="5881311" y="881578"/>
            <a:ext cx="6061304"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800" b="0" i="0" u="none" strike="noStrike" kern="1200" cap="none" spc="0" normalizeH="0" baseline="0" dirty="0">
                <a:ln>
                  <a:noFill/>
                </a:ln>
                <a:solidFill>
                  <a:prstClr val="black"/>
                </a:solidFill>
                <a:effectLst/>
                <a:uLnTx/>
                <a:uFillTx/>
                <a:latin typeface="Calibri" panose="020F0502020204030204"/>
                <a:ea typeface="+mn-ea"/>
                <a:cs typeface="+mn-cs"/>
              </a:rPr>
              <a:t>Together with the conventional Synchrotron Radiation emission we need to consider the </a:t>
            </a:r>
            <a:r>
              <a:rPr kumimoji="0" lang="en-GB" sz="1800" b="0"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Edge Radiation contributions</a:t>
            </a:r>
            <a:r>
              <a:rPr kumimoji="0" lang="en-GB" sz="1800" b="0" i="0" u="none" strike="noStrike" kern="1200" cap="none" spc="0" normalizeH="0" baseline="0" dirty="0">
                <a:ln>
                  <a:noFill/>
                </a:ln>
                <a:solidFill>
                  <a:prstClr val="black"/>
                </a:solidFill>
                <a:effectLst/>
                <a:uLnTx/>
                <a:uFillTx/>
                <a:latin typeface="Calibri" panose="020F0502020204030204"/>
                <a:ea typeface="+mn-ea"/>
                <a:cs typeface="+mn-cs"/>
              </a:rPr>
              <a:t>, which </a:t>
            </a:r>
            <a:r>
              <a:rPr lang="en-GB" dirty="0">
                <a:solidFill>
                  <a:prstClr val="black"/>
                </a:solidFill>
                <a:latin typeface="Calibri" panose="020F0502020204030204"/>
              </a:rPr>
              <a:t>gets more relevant the more the wavelength is longer</a:t>
            </a:r>
            <a:endParaRPr kumimoji="0" lang="en-GB" sz="1800" b="0"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2" name="Immagine 41">
            <a:extLst>
              <a:ext uri="{FF2B5EF4-FFF2-40B4-BE49-F238E27FC236}">
                <a16:creationId xmlns:a16="http://schemas.microsoft.com/office/drawing/2014/main" id="{903DCE34-2D39-61D8-BB7E-BF9D391A0CDE}"/>
              </a:ext>
            </a:extLst>
          </p:cNvPr>
          <p:cNvPicPr>
            <a:picLocks noChangeAspect="1"/>
          </p:cNvPicPr>
          <p:nvPr/>
        </p:nvPicPr>
        <p:blipFill>
          <a:blip r:embed="rId5"/>
          <a:stretch>
            <a:fillRect/>
          </a:stretch>
        </p:blipFill>
        <p:spPr>
          <a:xfrm>
            <a:off x="965409" y="4615664"/>
            <a:ext cx="4015711" cy="1476484"/>
          </a:xfrm>
          <a:prstGeom prst="rect">
            <a:avLst/>
          </a:prstGeom>
        </p:spPr>
      </p:pic>
      <p:sp>
        <p:nvSpPr>
          <p:cNvPr id="45" name="CasellaDiTesto 44">
            <a:extLst>
              <a:ext uri="{FF2B5EF4-FFF2-40B4-BE49-F238E27FC236}">
                <a16:creationId xmlns:a16="http://schemas.microsoft.com/office/drawing/2014/main" id="{15D38802-0BDB-3E31-1B50-65857F7AE9ED}"/>
              </a:ext>
            </a:extLst>
          </p:cNvPr>
          <p:cNvSpPr txBox="1"/>
          <p:nvPr/>
        </p:nvSpPr>
        <p:spPr>
          <a:xfrm>
            <a:off x="2598209" y="5850672"/>
            <a:ext cx="1845797" cy="523220"/>
          </a:xfrm>
          <a:prstGeom prst="rect">
            <a:avLst/>
          </a:prstGeom>
          <a:noFill/>
        </p:spPr>
        <p:txBody>
          <a:bodyPr wrap="square" rtlCol="0">
            <a:spAutoFit/>
          </a:bodyPr>
          <a:lstStyle/>
          <a:p>
            <a:pPr algn="ctr"/>
            <a:r>
              <a:rPr lang="en-GB" sz="1400" i="1" dirty="0" err="1">
                <a:effectLst>
                  <a:outerShdw blurRad="38100" dist="38100" dir="2700000" algn="tl">
                    <a:srgbClr val="000000">
                      <a:alpha val="43137"/>
                    </a:srgbClr>
                  </a:outerShdw>
                </a:effectLst>
              </a:rPr>
              <a:t>Geloni</a:t>
            </a:r>
            <a:r>
              <a:rPr lang="en-GB" sz="1400" i="1" dirty="0">
                <a:effectLst>
                  <a:outerShdw blurRad="38100" dist="38100" dir="2700000" algn="tl">
                    <a:srgbClr val="000000">
                      <a:alpha val="43137"/>
                    </a:srgbClr>
                  </a:outerShdw>
                </a:effectLst>
              </a:rPr>
              <a:t> et al. </a:t>
            </a:r>
            <a:r>
              <a:rPr lang="en-GB" sz="1400" dirty="0">
                <a:effectLst>
                  <a:outerShdw blurRad="38100" dist="38100" dir="2700000" algn="tl">
                    <a:srgbClr val="000000">
                      <a:alpha val="43137"/>
                    </a:srgbClr>
                  </a:outerShdw>
                </a:effectLst>
              </a:rPr>
              <a:t>Theory of the Edge Radiation</a:t>
            </a:r>
          </a:p>
        </p:txBody>
      </p:sp>
      <p:cxnSp>
        <p:nvCxnSpPr>
          <p:cNvPr id="50" name="Connettore 2 49">
            <a:extLst>
              <a:ext uri="{FF2B5EF4-FFF2-40B4-BE49-F238E27FC236}">
                <a16:creationId xmlns:a16="http://schemas.microsoft.com/office/drawing/2014/main" id="{F3309F51-B941-5DA8-83F3-E73081C92DCA}"/>
              </a:ext>
            </a:extLst>
          </p:cNvPr>
          <p:cNvCxnSpPr>
            <a:cxnSpLocks/>
            <a:stCxn id="30" idx="1"/>
          </p:cNvCxnSpPr>
          <p:nvPr/>
        </p:nvCxnSpPr>
        <p:spPr>
          <a:xfrm flipH="1" flipV="1">
            <a:off x="3792960" y="3361393"/>
            <a:ext cx="5277363" cy="231674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a:extLst>
              <a:ext uri="{FF2B5EF4-FFF2-40B4-BE49-F238E27FC236}">
                <a16:creationId xmlns:a16="http://schemas.microsoft.com/office/drawing/2014/main" id="{AD8C241C-3FCC-6A73-2260-1E426EA927C2}"/>
              </a:ext>
            </a:extLst>
          </p:cNvPr>
          <p:cNvSpPr txBox="1"/>
          <p:nvPr/>
        </p:nvSpPr>
        <p:spPr>
          <a:xfrm>
            <a:off x="744949" y="4861908"/>
            <a:ext cx="6061304"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800" b="0" i="0" u="none" strike="noStrike" kern="1200" cap="none" spc="0" normalizeH="0" baseline="0" dirty="0">
                <a:ln>
                  <a:noFill/>
                </a:ln>
                <a:solidFill>
                  <a:prstClr val="black"/>
                </a:solidFill>
                <a:effectLst/>
                <a:uLnTx/>
                <a:uFillTx/>
                <a:latin typeface="Calibri" panose="020F0502020204030204"/>
                <a:ea typeface="+mn-ea"/>
                <a:cs typeface="+mn-cs"/>
              </a:rPr>
              <a:t>This set of Edge contributions overlap with </a:t>
            </a:r>
            <a:r>
              <a:rPr kumimoji="0" lang="en-GB" sz="1800" b="0"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the interference background </a:t>
            </a:r>
            <a:r>
              <a:rPr lang="en-GB" dirty="0">
                <a:solidFill>
                  <a:prstClr val="black"/>
                </a:solidFill>
                <a:latin typeface="Calibri" panose="020F0502020204030204"/>
              </a:rPr>
              <a:t>within the superposition region generated by the Reverse </a:t>
            </a:r>
            <a:r>
              <a:rPr lang="en-GB" dirty="0" err="1">
                <a:solidFill>
                  <a:prstClr val="black"/>
                </a:solidFill>
                <a:latin typeface="Calibri" panose="020F0502020204030204"/>
              </a:rPr>
              <a:t>Bendings</a:t>
            </a:r>
            <a:r>
              <a:rPr lang="en-GB" dirty="0">
                <a:solidFill>
                  <a:prstClr val="black"/>
                </a:solidFill>
                <a:latin typeface="Calibri" panose="020F0502020204030204"/>
              </a:rPr>
              <a:t>, providing for the complex spatial intensity distribution in SISSI 2.0</a:t>
            </a:r>
            <a:endParaRPr kumimoji="0" lang="en-GB" sz="1800" b="0"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88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42"/>
                                        </p:tgtEl>
                                      </p:cBhvr>
                                    </p:animEffect>
                                    <p:set>
                                      <p:cBhvr>
                                        <p:cTn id="66" dur="1" fill="hold">
                                          <p:stCondLst>
                                            <p:cond delay="499"/>
                                          </p:stCondLst>
                                        </p:cTn>
                                        <p:tgtEl>
                                          <p:spTgt spid="4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ntr" presetSubtype="0"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1" grpId="0" animBg="1"/>
      <p:bldP spid="21" grpId="1" animBg="1"/>
      <p:bldP spid="23" grpId="0" animBg="1"/>
      <p:bldP spid="23" grpId="1" animBg="1"/>
      <p:bldP spid="25" grpId="0" animBg="1"/>
      <p:bldP spid="25" grpId="1" animBg="1"/>
      <p:bldP spid="26" grpId="0" animBg="1"/>
      <p:bldP spid="26" grpId="1" animBg="1"/>
      <p:bldP spid="28" grpId="0" animBg="1"/>
      <p:bldP spid="30" grpId="0" animBg="1"/>
      <p:bldP spid="31" grpId="0" animBg="1"/>
      <p:bldP spid="32" grpId="0" animBg="1"/>
      <p:bldP spid="45" grpId="0"/>
      <p:bldP spid="45" grpId="1"/>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2CE2E-F206-1EA1-3802-D991F39CC6C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971D5A07-2C9C-7141-1EED-EB735661ACE7}"/>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47DA796B-BE9D-76D7-73B2-70E37FFBB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47995EB-6931-C818-6303-A3CFE663AD45}"/>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102B7FDF-2B1E-E764-4D1C-B894DB68799D}"/>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Backup slide for Elettra</a:t>
            </a:r>
          </a:p>
        </p:txBody>
      </p:sp>
      <p:sp>
        <p:nvSpPr>
          <p:cNvPr id="12" name="Segnaposto numero diapositiva 11">
            <a:extLst>
              <a:ext uri="{FF2B5EF4-FFF2-40B4-BE49-F238E27FC236}">
                <a16:creationId xmlns:a16="http://schemas.microsoft.com/office/drawing/2014/main" id="{ABB7B111-8B46-4934-1428-20ABEB241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26</a:t>
            </a:r>
          </a:p>
        </p:txBody>
      </p:sp>
    </p:spTree>
    <p:extLst>
      <p:ext uri="{BB962C8B-B14F-4D97-AF65-F5344CB8AC3E}">
        <p14:creationId xmlns:p14="http://schemas.microsoft.com/office/powerpoint/2010/main" val="948846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FDFE-256F-9E2A-7050-2BB89392C8A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BCF98E7-AEB0-6B61-B6C6-2597320D311B}"/>
                  </a:ext>
                </a:extLst>
              </p:cNvPr>
              <p:cNvSpPr txBox="1"/>
              <p:nvPr/>
            </p:nvSpPr>
            <p:spPr>
              <a:xfrm>
                <a:off x="7346372" y="1950218"/>
                <a:ext cx="4499264" cy="48320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new magnetic lattice has 24 arcs, 12 short straights and 12 long straight, and it has a 12-fold symmetry, i.e. 12 equal achromats</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Each achromats is composed by two arcs, separated by a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1.26 </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short straight section of free space</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achromats are separated by a long free space straight section with length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5.224 </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Each arc of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Elettra</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2.0 consist in 3 unit cells, i.e.:</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 bending dipoles, of which only one is characterized by a vertical field gradient, while the others two have both transverse and longitudinal field gradients. In other words this is the difference between the B64 and the two B80</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8 quadrupoles, four of which are shifted to give the reversed kick (purple element in the picture)</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10 combined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sextupoles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CasellaDiTesto 8">
                <a:extLst>
                  <a:ext uri="{FF2B5EF4-FFF2-40B4-BE49-F238E27FC236}">
                    <a16:creationId xmlns:a16="http://schemas.microsoft.com/office/drawing/2014/main" id="{2BCF98E7-AEB0-6B61-B6C6-2597320D311B}"/>
                  </a:ext>
                </a:extLst>
              </p:cNvPr>
              <p:cNvSpPr txBox="1">
                <a:spLocks noRot="1" noChangeAspect="1" noMove="1" noResize="1" noEditPoints="1" noAdjustHandles="1" noChangeArrowheads="1" noChangeShapeType="1" noTextEdit="1"/>
              </p:cNvSpPr>
              <p:nvPr/>
            </p:nvSpPr>
            <p:spPr>
              <a:xfrm>
                <a:off x="7346372" y="1950218"/>
                <a:ext cx="4499264" cy="4832092"/>
              </a:xfrm>
              <a:prstGeom prst="rect">
                <a:avLst/>
              </a:prstGeom>
              <a:blipFill>
                <a:blip r:embed="rId2"/>
                <a:stretch>
                  <a:fillRect l="-678" t="-1009" r="-542" b="-378"/>
                </a:stretch>
              </a:blipFill>
            </p:spPr>
            <p:txBody>
              <a:bodyPr/>
              <a:lstStyle/>
              <a:p>
                <a:r>
                  <a:rPr lang="en-GB">
                    <a:noFill/>
                  </a:rPr>
                  <a:t> </a:t>
                </a:r>
              </a:p>
            </p:txBody>
          </p:sp>
        </mc:Fallback>
      </mc:AlternateContent>
      <p:sp>
        <p:nvSpPr>
          <p:cNvPr id="4" name="Rettangolo 3">
            <a:extLst>
              <a:ext uri="{FF2B5EF4-FFF2-40B4-BE49-F238E27FC236}">
                <a16:creationId xmlns:a16="http://schemas.microsoft.com/office/drawing/2014/main" id="{E87771E2-2536-C76B-2EAC-5AA50A512B80}"/>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01FA7EDE-5C12-F719-8319-D5C01266C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1C5BE5D9-395A-5B47-0A9C-A11EFDB85AA0}"/>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EBEF38BF-6F9D-514E-0D59-865741714F72}"/>
              </a:ext>
            </a:extLst>
          </p:cNvPr>
          <p:cNvSpPr>
            <a:spLocks noGrp="1"/>
          </p:cNvSpPr>
          <p:nvPr>
            <p:ph type="title"/>
          </p:nvPr>
        </p:nvSpPr>
        <p:spPr>
          <a:xfrm>
            <a:off x="573642" y="126464"/>
            <a:ext cx="11270016" cy="743239"/>
          </a:xfrm>
          <a:noFill/>
        </p:spPr>
        <p:txBody>
          <a:bodyPr>
            <a:normAutofit fontScale="90000"/>
          </a:bodyPr>
          <a:lstStyle/>
          <a:p>
            <a:pPr algn="ctr"/>
            <a:r>
              <a:rPr lang="it-IT" sz="3500" b="1" dirty="0" err="1">
                <a:solidFill>
                  <a:srgbClr val="822433"/>
                </a:solidFill>
                <a:latin typeface="+mn-lt"/>
              </a:rPr>
              <a:t>Question</a:t>
            </a:r>
            <a:r>
              <a:rPr lang="it-IT" sz="3500" b="1" dirty="0">
                <a:solidFill>
                  <a:srgbClr val="822433"/>
                </a:solidFill>
                <a:latin typeface="+mn-lt"/>
              </a:rPr>
              <a:t> Time: </a:t>
            </a:r>
            <a:r>
              <a:rPr lang="it-IT" sz="3500" b="1" dirty="0" err="1">
                <a:solidFill>
                  <a:srgbClr val="822433"/>
                </a:solidFill>
                <a:latin typeface="+mn-lt"/>
              </a:rPr>
              <a:t>Multiband</a:t>
            </a:r>
            <a:r>
              <a:rPr lang="it-IT" sz="3500" b="1" dirty="0">
                <a:solidFill>
                  <a:srgbClr val="822433"/>
                </a:solidFill>
                <a:latin typeface="+mn-lt"/>
              </a:rPr>
              <a:t> </a:t>
            </a:r>
            <a:r>
              <a:rPr lang="it-IT" sz="3500" b="1" dirty="0" err="1">
                <a:solidFill>
                  <a:srgbClr val="822433"/>
                </a:solidFill>
                <a:latin typeface="+mn-lt"/>
              </a:rPr>
              <a:t>Achromats</a:t>
            </a:r>
            <a:r>
              <a:rPr lang="it-IT" sz="3500" b="1" dirty="0">
                <a:solidFill>
                  <a:srgbClr val="822433"/>
                </a:solidFill>
                <a:latin typeface="+mn-lt"/>
              </a:rPr>
              <a:t> with reverse </a:t>
            </a:r>
            <a:r>
              <a:rPr lang="it-IT" sz="3500" b="1" dirty="0" err="1">
                <a:solidFill>
                  <a:srgbClr val="822433"/>
                </a:solidFill>
                <a:latin typeface="+mn-lt"/>
              </a:rPr>
              <a:t>bendings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C6B17CA4-DDA7-731F-1A7E-29C7693C36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27</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2518805E-093C-ABCE-3C46-8E00BDF31C0A}"/>
              </a:ext>
            </a:extLst>
          </p:cNvPr>
          <p:cNvSpPr txBox="1"/>
          <p:nvPr/>
        </p:nvSpPr>
        <p:spPr>
          <a:xfrm>
            <a:off x="781050" y="1267681"/>
            <a:ext cx="10572750"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To get the full understanding of the magnetic structure it is necessary to get some detail on the full magnetic lattice expected in the new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Elettra</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2.0.  </a:t>
            </a:r>
            <a:endParaRPr kumimoji="0" lang="en-GB"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4E5F5228-23BD-FDD1-6868-E03D9945D022}"/>
              </a:ext>
            </a:extLst>
          </p:cNvPr>
          <p:cNvPicPr>
            <a:picLocks noChangeAspect="1"/>
          </p:cNvPicPr>
          <p:nvPr/>
        </p:nvPicPr>
        <p:blipFill>
          <a:blip r:embed="rId4"/>
          <a:stretch>
            <a:fillRect/>
          </a:stretch>
        </p:blipFill>
        <p:spPr>
          <a:xfrm>
            <a:off x="906881" y="2249111"/>
            <a:ext cx="6128334" cy="2515842"/>
          </a:xfrm>
          <a:prstGeom prst="rect">
            <a:avLst/>
          </a:prstGeom>
        </p:spPr>
      </p:pic>
      <p:sp>
        <p:nvSpPr>
          <p:cNvPr id="13" name="Ovale 12">
            <a:extLst>
              <a:ext uri="{FF2B5EF4-FFF2-40B4-BE49-F238E27FC236}">
                <a16:creationId xmlns:a16="http://schemas.microsoft.com/office/drawing/2014/main" id="{F1D58A2C-4394-C008-AA10-61A85BB29EBC}"/>
              </a:ext>
            </a:extLst>
          </p:cNvPr>
          <p:cNvSpPr/>
          <p:nvPr/>
        </p:nvSpPr>
        <p:spPr>
          <a:xfrm>
            <a:off x="1574212" y="2421588"/>
            <a:ext cx="2396836" cy="978806"/>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Connettore 2 13">
            <a:extLst>
              <a:ext uri="{FF2B5EF4-FFF2-40B4-BE49-F238E27FC236}">
                <a16:creationId xmlns:a16="http://schemas.microsoft.com/office/drawing/2014/main" id="{BFA4839F-BB53-7EBE-F4A7-B36E8185101B}"/>
              </a:ext>
            </a:extLst>
          </p:cNvPr>
          <p:cNvCxnSpPr>
            <a:cxnSpLocks/>
          </p:cNvCxnSpPr>
          <p:nvPr/>
        </p:nvCxnSpPr>
        <p:spPr>
          <a:xfrm flipV="1">
            <a:off x="1574212" y="3400394"/>
            <a:ext cx="565724" cy="182276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9830B51B-3ACE-9F11-7912-31907E5E6098}"/>
              </a:ext>
            </a:extLst>
          </p:cNvPr>
          <p:cNvSpPr txBox="1"/>
          <p:nvPr/>
        </p:nvSpPr>
        <p:spPr>
          <a:xfrm>
            <a:off x="772371" y="5278490"/>
            <a:ext cx="13785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Single Arc</a:t>
            </a:r>
          </a:p>
        </p:txBody>
      </p:sp>
      <p:sp>
        <p:nvSpPr>
          <p:cNvPr id="16" name="Ovale 15">
            <a:extLst>
              <a:ext uri="{FF2B5EF4-FFF2-40B4-BE49-F238E27FC236}">
                <a16:creationId xmlns:a16="http://schemas.microsoft.com/office/drawing/2014/main" id="{089630BE-E276-6CB9-CF6E-CD1CC85E18DD}"/>
              </a:ext>
            </a:extLst>
          </p:cNvPr>
          <p:cNvSpPr/>
          <p:nvPr/>
        </p:nvSpPr>
        <p:spPr>
          <a:xfrm rot="1015098">
            <a:off x="1619383" y="2292334"/>
            <a:ext cx="4807527" cy="1503531"/>
          </a:xfrm>
          <a:prstGeom prst="ellipse">
            <a:avLst/>
          </a:pr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ttore 2 16">
            <a:extLst>
              <a:ext uri="{FF2B5EF4-FFF2-40B4-BE49-F238E27FC236}">
                <a16:creationId xmlns:a16="http://schemas.microsoft.com/office/drawing/2014/main" id="{D31FEA0E-0700-4A9C-F7DC-10B3A38F3133}"/>
              </a:ext>
            </a:extLst>
          </p:cNvPr>
          <p:cNvCxnSpPr>
            <a:cxnSpLocks/>
            <a:stCxn id="16" idx="4"/>
          </p:cNvCxnSpPr>
          <p:nvPr/>
        </p:nvCxnSpPr>
        <p:spPr>
          <a:xfrm flipH="1">
            <a:off x="3301986" y="3763329"/>
            <a:ext cx="502391" cy="1735647"/>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1166CBD7-1337-93DE-8445-3BBAD4A55F64}"/>
              </a:ext>
            </a:extLst>
          </p:cNvPr>
          <p:cNvSpPr txBox="1"/>
          <p:nvPr/>
        </p:nvSpPr>
        <p:spPr>
          <a:xfrm>
            <a:off x="2420643" y="5564236"/>
            <a:ext cx="13785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Full Achromat based on two arcs</a:t>
            </a:r>
          </a:p>
        </p:txBody>
      </p:sp>
      <p:cxnSp>
        <p:nvCxnSpPr>
          <p:cNvPr id="19" name="Connettore diritto 18">
            <a:extLst>
              <a:ext uri="{FF2B5EF4-FFF2-40B4-BE49-F238E27FC236}">
                <a16:creationId xmlns:a16="http://schemas.microsoft.com/office/drawing/2014/main" id="{6A299954-BFD7-B90B-B746-5C8AB4FE7227}"/>
              </a:ext>
            </a:extLst>
          </p:cNvPr>
          <p:cNvCxnSpPr/>
          <p:nvPr/>
        </p:nvCxnSpPr>
        <p:spPr>
          <a:xfrm>
            <a:off x="4892956" y="4631152"/>
            <a:ext cx="1648691" cy="0"/>
          </a:xfrm>
          <a:prstGeom prst="line">
            <a:avLst/>
          </a:prstGeom>
          <a:ln w="28575">
            <a:solidFill>
              <a:srgbClr val="13F513"/>
            </a:solidFill>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DB1C8E07-78FE-D369-82E1-4F961A95FB3F}"/>
              </a:ext>
            </a:extLst>
          </p:cNvPr>
          <p:cNvCxnSpPr>
            <a:cxnSpLocks/>
          </p:cNvCxnSpPr>
          <p:nvPr/>
        </p:nvCxnSpPr>
        <p:spPr>
          <a:xfrm flipH="1">
            <a:off x="5539088" y="4618961"/>
            <a:ext cx="178213" cy="600674"/>
          </a:xfrm>
          <a:prstGeom prst="straightConnector1">
            <a:avLst/>
          </a:prstGeom>
          <a:ln w="28575">
            <a:solidFill>
              <a:srgbClr val="13F513"/>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2FF49052-D4B0-14F1-2165-1D7298FD6E38}"/>
              </a:ext>
            </a:extLst>
          </p:cNvPr>
          <p:cNvSpPr txBox="1"/>
          <p:nvPr/>
        </p:nvSpPr>
        <p:spPr>
          <a:xfrm>
            <a:off x="4316341" y="5337731"/>
            <a:ext cx="26237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Reverse bending is introduced through the dipole kick obtained by shifting the quadrupoles!!</a:t>
            </a:r>
          </a:p>
        </p:txBody>
      </p:sp>
    </p:spTree>
    <p:extLst>
      <p:ext uri="{BB962C8B-B14F-4D97-AF65-F5344CB8AC3E}">
        <p14:creationId xmlns:p14="http://schemas.microsoft.com/office/powerpoint/2010/main" val="49743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88032E-4CC9-EBC9-EEC0-72C2B568A42B}"/>
              </a:ext>
            </a:extLst>
          </p:cNvPr>
          <p:cNvSpPr/>
          <p:nvPr/>
        </p:nvSpPr>
        <p:spPr>
          <a:xfrm>
            <a:off x="0" y="0"/>
            <a:ext cx="12192000" cy="1548581"/>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Outline</a:t>
            </a:r>
            <a:r>
              <a:rPr lang="it-IT" sz="3500" b="1" dirty="0">
                <a:solidFill>
                  <a:srgbClr val="822433"/>
                </a:solidFill>
                <a:latin typeface="+mn-lt"/>
              </a:rPr>
              <a:t>: </a:t>
            </a:r>
            <a:r>
              <a:rPr lang="it-IT" sz="3500" b="1" dirty="0" err="1">
                <a:solidFill>
                  <a:srgbClr val="822433"/>
                </a:solidFill>
                <a:latin typeface="+mn-lt"/>
              </a:rPr>
              <a:t>THz</a:t>
            </a:r>
            <a:r>
              <a:rPr lang="it-IT" sz="3500" b="1" dirty="0">
                <a:solidFill>
                  <a:srgbClr val="822433"/>
                </a:solidFill>
                <a:latin typeface="+mn-lt"/>
              </a:rPr>
              <a:t>/IR </a:t>
            </a:r>
            <a:r>
              <a:rPr lang="it-IT" sz="3500" b="1" dirty="0" err="1">
                <a:solidFill>
                  <a:srgbClr val="822433"/>
                </a:solidFill>
                <a:latin typeface="+mn-lt"/>
              </a:rPr>
              <a:t>Radiation</a:t>
            </a:r>
            <a:r>
              <a:rPr lang="it-IT" sz="3500" b="1" dirty="0">
                <a:solidFill>
                  <a:srgbClr val="822433"/>
                </a:solidFill>
                <a:latin typeface="+mn-lt"/>
              </a:rPr>
              <a:t> in Accelerator </a:t>
            </a:r>
            <a:r>
              <a:rPr lang="it-IT" sz="3500" b="1" dirty="0" err="1">
                <a:solidFill>
                  <a:srgbClr val="822433"/>
                </a:solidFill>
                <a:latin typeface="+mn-lt"/>
              </a:rPr>
              <a:t>Physics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fld id="{44E5A60F-5D4B-4198-A148-04E621050767}" type="slidenum">
              <a:rPr lang="en-GB" sz="1600" b="1" i="1" smtClean="0">
                <a:solidFill>
                  <a:srgbClr val="822433"/>
                </a:solidFill>
              </a:rPr>
              <a:t>3</a:t>
            </a:fld>
            <a:endParaRPr lang="en-GB" sz="1600" b="1" i="1" dirty="0">
              <a:solidFill>
                <a:srgbClr val="822433"/>
              </a:solidFill>
            </a:endParaRPr>
          </a:p>
        </p:txBody>
      </p:sp>
      <p:graphicFrame>
        <p:nvGraphicFramePr>
          <p:cNvPr id="5" name="Diagramma 4">
            <a:extLst>
              <a:ext uri="{FF2B5EF4-FFF2-40B4-BE49-F238E27FC236}">
                <a16:creationId xmlns:a16="http://schemas.microsoft.com/office/drawing/2014/main" id="{5A2F53C2-75BD-B539-D39F-42E822F060B8}"/>
              </a:ext>
            </a:extLst>
          </p:cNvPr>
          <p:cNvGraphicFramePr/>
          <p:nvPr>
            <p:extLst>
              <p:ext uri="{D42A27DB-BD31-4B8C-83A1-F6EECF244321}">
                <p14:modId xmlns:p14="http://schemas.microsoft.com/office/powerpoint/2010/main" val="425544303"/>
              </p:ext>
            </p:extLst>
          </p:nvPr>
        </p:nvGraphicFramePr>
        <p:xfrm>
          <a:off x="1083416" y="920472"/>
          <a:ext cx="1041602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asellaDiTesto 8">
            <a:extLst>
              <a:ext uri="{FF2B5EF4-FFF2-40B4-BE49-F238E27FC236}">
                <a16:creationId xmlns:a16="http://schemas.microsoft.com/office/drawing/2014/main" id="{2E8E104B-7BF5-08D9-FB02-B96464290DD3}"/>
              </a:ext>
            </a:extLst>
          </p:cNvPr>
          <p:cNvSpPr txBox="1"/>
          <p:nvPr/>
        </p:nvSpPr>
        <p:spPr>
          <a:xfrm>
            <a:off x="3315987" y="2505670"/>
            <a:ext cx="6097055" cy="769441"/>
          </a:xfrm>
          <a:prstGeom prst="rect">
            <a:avLst/>
          </a:prstGeom>
          <a:noFill/>
        </p:spPr>
        <p:txBody>
          <a:bodyPr wrap="square">
            <a:spAutoFit/>
          </a:bodyPr>
          <a:lstStyle/>
          <a:p>
            <a:pPr marL="285750" indent="-285750">
              <a:buClr>
                <a:srgbClr val="822433"/>
              </a:buClr>
              <a:buSzPct val="120000"/>
              <a:buFont typeface="Arial" panose="020B0604020202020204" pitchFamily="34" charset="0"/>
              <a:buChar char="•"/>
            </a:pPr>
            <a:r>
              <a:rPr lang="it-IT" dirty="0"/>
              <a:t>SISSI 2.0 </a:t>
            </a:r>
            <a:r>
              <a:rPr lang="it-IT" dirty="0" err="1"/>
              <a:t>Beamline</a:t>
            </a:r>
            <a:r>
              <a:rPr lang="it-IT" dirty="0"/>
              <a:t> @ Elettra</a:t>
            </a:r>
          </a:p>
          <a:p>
            <a:pPr marL="285750" indent="-285750">
              <a:buClr>
                <a:srgbClr val="822433"/>
              </a:buClr>
              <a:buSzPct val="120000"/>
              <a:buFont typeface="Arial" panose="020B0604020202020204" pitchFamily="34" charset="0"/>
              <a:buChar char="•"/>
            </a:pPr>
            <a:endParaRPr lang="it-IT" sz="800" dirty="0"/>
          </a:p>
          <a:p>
            <a:pPr marL="285750" indent="-285750">
              <a:buClr>
                <a:srgbClr val="822433"/>
              </a:buClr>
              <a:buSzPct val="120000"/>
              <a:buFont typeface="Arial" panose="020B0604020202020204" pitchFamily="34" charset="0"/>
              <a:buChar char="•"/>
            </a:pPr>
            <a:r>
              <a:rPr lang="it-IT" dirty="0"/>
              <a:t>SABINA </a:t>
            </a:r>
            <a:r>
              <a:rPr lang="it-IT" dirty="0" err="1"/>
              <a:t>THz</a:t>
            </a:r>
            <a:r>
              <a:rPr lang="it-IT" dirty="0"/>
              <a:t>/MIR Free Electron Laser @ SPARC_LAB</a:t>
            </a:r>
            <a:endParaRPr lang="en-US" dirty="0"/>
          </a:p>
        </p:txBody>
      </p:sp>
      <p:pic>
        <p:nvPicPr>
          <p:cNvPr id="16" name="Immagine 15">
            <a:extLst>
              <a:ext uri="{FF2B5EF4-FFF2-40B4-BE49-F238E27FC236}">
                <a16:creationId xmlns:a16="http://schemas.microsoft.com/office/drawing/2014/main" id="{FA106BB8-EF70-6618-4735-349315807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075" y="1497806"/>
            <a:ext cx="1951707" cy="1947863"/>
          </a:xfrm>
          <a:prstGeom prst="ellipse">
            <a:avLst/>
          </a:prstGeom>
        </p:spPr>
      </p:pic>
      <p:pic>
        <p:nvPicPr>
          <p:cNvPr id="18" name="Immagine 17">
            <a:extLst>
              <a:ext uri="{FF2B5EF4-FFF2-40B4-BE49-F238E27FC236}">
                <a16:creationId xmlns:a16="http://schemas.microsoft.com/office/drawing/2014/main" id="{15321468-B835-DEF6-2E22-0B7DB1CC42BE}"/>
              </a:ext>
            </a:extLst>
          </p:cNvPr>
          <p:cNvPicPr>
            <a:picLocks noChangeAspect="1"/>
          </p:cNvPicPr>
          <p:nvPr/>
        </p:nvPicPr>
        <p:blipFill>
          <a:blip r:embed="rId10">
            <a:extLst>
              <a:ext uri="{28A0092B-C50C-407E-A947-70E740481C1C}">
                <a14:useLocalDpi xmlns:a14="http://schemas.microsoft.com/office/drawing/2010/main" val="0"/>
              </a:ext>
            </a:extLst>
          </a:blip>
          <a:srcRect l="22454" t="310" r="7574" b="1292"/>
          <a:stretch/>
        </p:blipFill>
        <p:spPr>
          <a:xfrm>
            <a:off x="1108075" y="3818348"/>
            <a:ext cx="1951707" cy="1947863"/>
          </a:xfrm>
          <a:prstGeom prst="ellipse">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B12B3D64-D321-7D6C-6DAB-49F8C3B36688}"/>
                  </a:ext>
                </a:extLst>
              </p:cNvPr>
              <p:cNvSpPr txBox="1"/>
              <p:nvPr/>
            </p:nvSpPr>
            <p:spPr>
              <a:xfrm>
                <a:off x="3315986" y="4809358"/>
                <a:ext cx="6097055" cy="769441"/>
              </a:xfrm>
              <a:prstGeom prst="rect">
                <a:avLst/>
              </a:prstGeom>
              <a:noFill/>
            </p:spPr>
            <p:txBody>
              <a:bodyPr wrap="square">
                <a:spAutoFit/>
              </a:bodyPr>
              <a:lstStyle/>
              <a:p>
                <a:pPr marL="285750" indent="-285750">
                  <a:buClr>
                    <a:srgbClr val="822433"/>
                  </a:buClr>
                  <a:buSzPct val="120000"/>
                  <a:buFont typeface="Arial" panose="020B0604020202020204" pitchFamily="34" charset="0"/>
                  <a:buChar char="•"/>
                </a:pPr>
                <a14:m>
                  <m:oMath xmlns:m="http://schemas.openxmlformats.org/officeDocument/2006/math">
                    <m:r>
                      <a:rPr lang="it-IT" i="1" dirty="0" smtClean="0">
                        <a:latin typeface="Cambria Math" panose="02040503050406030204" pitchFamily="18" charset="0"/>
                      </a:rPr>
                      <m:t>𝐶𝑢𝐴𝑔</m:t>
                    </m:r>
                  </m:oMath>
                </a14:m>
                <a:r>
                  <a:rPr lang="it-IT" dirty="0"/>
                  <a:t> </a:t>
                </a:r>
                <a:r>
                  <a:rPr lang="it-IT" dirty="0" err="1"/>
                  <a:t>alloys</a:t>
                </a:r>
                <a:r>
                  <a:rPr lang="it-IT" dirty="0"/>
                  <a:t> with </a:t>
                </a:r>
                <a:r>
                  <a:rPr lang="it-IT" dirty="0" err="1"/>
                  <a:t>different</a:t>
                </a:r>
                <a:r>
                  <a:rPr lang="it-IT" dirty="0"/>
                  <a:t> Ag </a:t>
                </a:r>
                <a:r>
                  <a:rPr lang="it-IT" dirty="0" err="1"/>
                  <a:t>concentrations</a:t>
                </a:r>
                <a:endParaRPr lang="it-IT" dirty="0"/>
              </a:p>
              <a:p>
                <a:pPr marL="285750" indent="-285750">
                  <a:buClr>
                    <a:srgbClr val="822433"/>
                  </a:buClr>
                  <a:buSzPct val="120000"/>
                  <a:buFont typeface="Arial" panose="020B0604020202020204" pitchFamily="34" charset="0"/>
                  <a:buChar char="•"/>
                </a:pPr>
                <a:endParaRPr lang="it-IT" sz="800" dirty="0"/>
              </a:p>
              <a:p>
                <a:pPr marL="285750" indent="-285750">
                  <a:buClr>
                    <a:srgbClr val="822433"/>
                  </a:buClr>
                  <a:buSzPct val="120000"/>
                  <a:buFont typeface="Arial" panose="020B0604020202020204" pitchFamily="34" charset="0"/>
                  <a:buChar char="•"/>
                </a:pPr>
                <a:r>
                  <a:rPr lang="en-US" dirty="0"/>
                  <a:t>Transition Metal Oxide Thin Films on Cu (</a:t>
                </a:r>
                <a14:m>
                  <m:oMath xmlns:m="http://schemas.openxmlformats.org/officeDocument/2006/math">
                    <m:r>
                      <a:rPr lang="it-IT" b="0" i="1" smtClean="0">
                        <a:latin typeface="Cambria Math" panose="02040503050406030204" pitchFamily="18" charset="0"/>
                      </a:rPr>
                      <m:t>𝑀𝑜</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𝑂</m:t>
                        </m:r>
                      </m:e>
                      <m:sub>
                        <m:r>
                          <a:rPr lang="it-IT" b="0" i="1" smtClean="0">
                            <a:latin typeface="Cambria Math" panose="02040503050406030204" pitchFamily="18" charset="0"/>
                          </a:rPr>
                          <m:t>3</m:t>
                        </m:r>
                      </m:sub>
                    </m:sSub>
                  </m:oMath>
                </a14:m>
                <a:r>
                  <a:rPr lang="en-US" dirty="0"/>
                  <a:t> coatings)</a:t>
                </a:r>
              </a:p>
            </p:txBody>
          </p:sp>
        </mc:Choice>
        <mc:Fallback xmlns="">
          <p:sp>
            <p:nvSpPr>
              <p:cNvPr id="19" name="CasellaDiTesto 18">
                <a:extLst>
                  <a:ext uri="{FF2B5EF4-FFF2-40B4-BE49-F238E27FC236}">
                    <a16:creationId xmlns:a16="http://schemas.microsoft.com/office/drawing/2014/main" id="{B12B3D64-D321-7D6C-6DAB-49F8C3B36688}"/>
                  </a:ext>
                </a:extLst>
              </p:cNvPr>
              <p:cNvSpPr txBox="1">
                <a:spLocks noRot="1" noChangeAspect="1" noMove="1" noResize="1" noEditPoints="1" noAdjustHandles="1" noChangeArrowheads="1" noChangeShapeType="1" noTextEdit="1"/>
              </p:cNvSpPr>
              <p:nvPr/>
            </p:nvSpPr>
            <p:spPr>
              <a:xfrm>
                <a:off x="3315986" y="4809358"/>
                <a:ext cx="6097055" cy="769441"/>
              </a:xfrm>
              <a:prstGeom prst="rect">
                <a:avLst/>
              </a:prstGeom>
              <a:blipFill>
                <a:blip r:embed="rId11"/>
                <a:stretch>
                  <a:fillRect l="-1100" t="-9524" b="-13492"/>
                </a:stretch>
              </a:blipFill>
            </p:spPr>
            <p:txBody>
              <a:bodyPr/>
              <a:lstStyle/>
              <a:p>
                <a:r>
                  <a:rPr lang="en-GB">
                    <a:noFill/>
                  </a:rPr>
                  <a:t> </a:t>
                </a:r>
              </a:p>
            </p:txBody>
          </p:sp>
        </mc:Fallback>
      </mc:AlternateContent>
    </p:spTree>
    <p:extLst>
      <p:ext uri="{BB962C8B-B14F-4D97-AF65-F5344CB8AC3E}">
        <p14:creationId xmlns:p14="http://schemas.microsoft.com/office/powerpoint/2010/main" val="3087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750"/>
                                        <p:tgtEl>
                                          <p:spTgt spid="9">
                                            <p:txEl>
                                              <p:pRg st="0" end="0"/>
                                            </p:txEl>
                                          </p:spTgt>
                                        </p:tgtEl>
                                      </p:cBhvr>
                                    </p:animEffect>
                                    <p:anim calcmode="lin" valueType="num">
                                      <p:cBhvr>
                                        <p:cTn id="8"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750"/>
                                        <p:tgtEl>
                                          <p:spTgt spid="9">
                                            <p:txEl>
                                              <p:pRg st="2" end="2"/>
                                            </p:txEl>
                                          </p:spTgt>
                                        </p:tgtEl>
                                      </p:cBhvr>
                                    </p:animEffect>
                                    <p:anim calcmode="lin" valueType="num">
                                      <p:cBhvr>
                                        <p:cTn id="14" dur="75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75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750"/>
                                        <p:tgtEl>
                                          <p:spTgt spid="19">
                                            <p:txEl>
                                              <p:pRg st="0" end="0"/>
                                            </p:txEl>
                                          </p:spTgt>
                                        </p:tgtEl>
                                      </p:cBhvr>
                                    </p:animEffect>
                                    <p:anim calcmode="lin" valueType="num">
                                      <p:cBhvr>
                                        <p:cTn id="21"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2" dur="75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fade">
                                      <p:cBhvr>
                                        <p:cTn id="26" dur="750"/>
                                        <p:tgtEl>
                                          <p:spTgt spid="19">
                                            <p:txEl>
                                              <p:pRg st="2" end="2"/>
                                            </p:txEl>
                                          </p:spTgt>
                                        </p:tgtEl>
                                      </p:cBhvr>
                                    </p:animEffect>
                                    <p:anim calcmode="lin" valueType="num">
                                      <p:cBhvr>
                                        <p:cTn id="27" dur="75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mph" presetSubtype="0" grpId="0" nodeType="clickEffect">
                                  <p:stCondLst>
                                    <p:cond delay="0"/>
                                  </p:stCondLst>
                                  <p:childTnLst>
                                    <p:set>
                                      <p:cBhvr>
                                        <p:cTn id="32" dur="indefinite"/>
                                        <p:tgtEl>
                                          <p:spTgt spid="5">
                                            <p:graphicEl>
                                              <a:dgm id="{7982AE39-1EA9-4634-8A10-8A47FD8E7184}"/>
                                            </p:graphicEl>
                                          </p:spTgt>
                                        </p:tgtEl>
                                        <p:attrNameLst>
                                          <p:attrName>style.opacity</p:attrName>
                                        </p:attrNameLst>
                                      </p:cBhvr>
                                      <p:to>
                                        <p:strVal val="0.4"/>
                                      </p:to>
                                    </p:set>
                                    <p:animEffect filter="image" prLst="opacity: 0.4">
                                      <p:cBhvr rctx="IE">
                                        <p:cTn id="33" dur="indefinite"/>
                                        <p:tgtEl>
                                          <p:spTgt spid="5">
                                            <p:graphicEl>
                                              <a:dgm id="{7982AE39-1EA9-4634-8A10-8A47FD8E7184}"/>
                                            </p:graphicEl>
                                          </p:spTgt>
                                        </p:tgtEl>
                                      </p:cBhvr>
                                    </p:animEffect>
                                  </p:childTnLst>
                                </p:cTn>
                              </p:par>
                              <p:par>
                                <p:cTn id="34" presetID="9" presetClass="emph" presetSubtype="0" grpId="0" nodeType="withEffect">
                                  <p:stCondLst>
                                    <p:cond delay="0"/>
                                  </p:stCondLst>
                                  <p:childTnLst>
                                    <p:set>
                                      <p:cBhvr>
                                        <p:cTn id="35" dur="indefinite"/>
                                        <p:tgtEl>
                                          <p:spTgt spid="5">
                                            <p:graphicEl>
                                              <a:dgm id="{8541435C-D287-4E1A-BE58-0FB0A3F35A73}"/>
                                            </p:graphicEl>
                                          </p:spTgt>
                                        </p:tgtEl>
                                        <p:attrNameLst>
                                          <p:attrName>style.opacity</p:attrName>
                                        </p:attrNameLst>
                                      </p:cBhvr>
                                      <p:to>
                                        <p:strVal val="0.4"/>
                                      </p:to>
                                    </p:set>
                                    <p:animEffect filter="image" prLst="opacity: 0.4">
                                      <p:cBhvr rctx="IE">
                                        <p:cTn id="36" dur="indefinite"/>
                                        <p:tgtEl>
                                          <p:spTgt spid="5">
                                            <p:graphicEl>
                                              <a:dgm id="{8541435C-D287-4E1A-BE58-0FB0A3F35A73}"/>
                                            </p:graphicEl>
                                          </p:spTgt>
                                        </p:tgtEl>
                                      </p:cBhvr>
                                    </p:animEffect>
                                  </p:childTnLst>
                                </p:cTn>
                              </p:par>
                              <p:par>
                                <p:cTn id="37" presetID="9" presetClass="emph" presetSubtype="0" nodeType="withEffect">
                                  <p:stCondLst>
                                    <p:cond delay="0"/>
                                  </p:stCondLst>
                                  <p:childTnLst>
                                    <p:set>
                                      <p:cBhvr>
                                        <p:cTn id="38" dur="indefinite"/>
                                        <p:tgtEl>
                                          <p:spTgt spid="19">
                                            <p:txEl>
                                              <p:pRg st="0" end="0"/>
                                            </p:txEl>
                                          </p:spTgt>
                                        </p:tgtEl>
                                        <p:attrNameLst>
                                          <p:attrName>style.opacity</p:attrName>
                                        </p:attrNameLst>
                                      </p:cBhvr>
                                      <p:to>
                                        <p:strVal val="0.4"/>
                                      </p:to>
                                    </p:set>
                                    <p:animEffect filter="image" prLst="opacity: 0.4">
                                      <p:cBhvr rctx="IE">
                                        <p:cTn id="39" dur="indefinite"/>
                                        <p:tgtEl>
                                          <p:spTgt spid="19">
                                            <p:txEl>
                                              <p:pRg st="0" end="0"/>
                                            </p:txEl>
                                          </p:spTgt>
                                        </p:tgtEl>
                                      </p:cBhvr>
                                    </p:animEffect>
                                  </p:childTnLst>
                                </p:cTn>
                              </p:par>
                              <p:par>
                                <p:cTn id="40" presetID="9" presetClass="emph" presetSubtype="0" nodeType="withEffect">
                                  <p:stCondLst>
                                    <p:cond delay="0"/>
                                  </p:stCondLst>
                                  <p:childTnLst>
                                    <p:set>
                                      <p:cBhvr>
                                        <p:cTn id="41" dur="indefinite"/>
                                        <p:tgtEl>
                                          <p:spTgt spid="19">
                                            <p:txEl>
                                              <p:pRg st="2" end="2"/>
                                            </p:txEl>
                                          </p:spTgt>
                                        </p:tgtEl>
                                        <p:attrNameLst>
                                          <p:attrName>style.opacity</p:attrName>
                                        </p:attrNameLst>
                                      </p:cBhvr>
                                      <p:to>
                                        <p:strVal val="0.4"/>
                                      </p:to>
                                    </p:set>
                                    <p:animEffect filter="image" prLst="opacity: 0.4">
                                      <p:cBhvr rctx="IE">
                                        <p:cTn id="42" dur="indefinite"/>
                                        <p:tgtEl>
                                          <p:spTgt spid="19">
                                            <p:txEl>
                                              <p:pRg st="2" end="2"/>
                                            </p:txEl>
                                          </p:spTgt>
                                        </p:tgtEl>
                                      </p:cBhvr>
                                    </p:animEffect>
                                  </p:childTnLst>
                                </p:cTn>
                              </p:par>
                              <p:par>
                                <p:cTn id="43" presetID="9" presetClass="emph" presetSubtype="0" nodeType="withEffect">
                                  <p:stCondLst>
                                    <p:cond delay="0"/>
                                  </p:stCondLst>
                                  <p:childTnLst>
                                    <p:set>
                                      <p:cBhvr>
                                        <p:cTn id="44" dur="indefinite"/>
                                        <p:tgtEl>
                                          <p:spTgt spid="18"/>
                                        </p:tgtEl>
                                        <p:attrNameLst>
                                          <p:attrName>style.opacity</p:attrName>
                                        </p:attrNameLst>
                                      </p:cBhvr>
                                      <p:to>
                                        <p:strVal val="0.4"/>
                                      </p:to>
                                    </p:set>
                                    <p:animEffect filter="image" prLst="opacity: 0.4">
                                      <p:cBhvr rctx="IE">
                                        <p:cTn id="45"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FDFE-256F-9E2A-7050-2BB89392C8A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87771E2-2536-C76B-2EAC-5AA50A512B80}"/>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01FA7EDE-5C12-F719-8319-D5C01266C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1C5BE5D9-395A-5B47-0A9C-A11EFDB85AA0}"/>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EBEF38BF-6F9D-514E-0D59-865741714F72}"/>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Question</a:t>
            </a:r>
            <a:r>
              <a:rPr lang="it-IT" sz="3500" b="1" dirty="0">
                <a:solidFill>
                  <a:srgbClr val="822433"/>
                </a:solidFill>
                <a:latin typeface="+mn-lt"/>
              </a:rPr>
              <a:t> Time: ELETTRA 2.0</a:t>
            </a:r>
          </a:p>
        </p:txBody>
      </p:sp>
      <p:sp>
        <p:nvSpPr>
          <p:cNvPr id="12" name="Segnaposto numero diapositiva 11">
            <a:extLst>
              <a:ext uri="{FF2B5EF4-FFF2-40B4-BE49-F238E27FC236}">
                <a16:creationId xmlns:a16="http://schemas.microsoft.com/office/drawing/2014/main" id="{C6B17CA4-DDA7-731F-1A7E-29C7693C36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28</a:t>
            </a:r>
          </a:p>
        </p:txBody>
      </p:sp>
      <p:sp>
        <p:nvSpPr>
          <p:cNvPr id="3" name="CasellaDiTesto 2">
            <a:extLst>
              <a:ext uri="{FF2B5EF4-FFF2-40B4-BE49-F238E27FC236}">
                <a16:creationId xmlns:a16="http://schemas.microsoft.com/office/drawing/2014/main" id="{FF0D0956-B009-1F97-0F3B-E67FF81CEB88}"/>
              </a:ext>
            </a:extLst>
          </p:cNvPr>
          <p:cNvSpPr txBox="1"/>
          <p:nvPr/>
        </p:nvSpPr>
        <p:spPr>
          <a:xfrm>
            <a:off x="885371" y="1215768"/>
            <a:ext cx="10572750"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Let’s start with the description of the single magnetic components. In particular let’s start with the bending dipole B80. Each half achromat has </a:t>
            </a: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two</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B80, each one characterized by three sections named BQ, B and BQ respectively</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dipole magnet B80 is composed of three sectors (BQ, B, BQ) with longitudinal symmetry. The central sector (B) has a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constant field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 other two (BQ) have a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transverse quadrupolar gradient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What does it means for a dipole to have a quadrupolar gradient? The idea is explained by the following figure:</a:t>
            </a:r>
            <a:endPar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041326DD-E0B5-3413-F808-FF2C7FDA3DF0}"/>
              </a:ext>
            </a:extLst>
          </p:cNvPr>
          <p:cNvPicPr>
            <a:picLocks noChangeAspect="1"/>
          </p:cNvPicPr>
          <p:nvPr/>
        </p:nvPicPr>
        <p:blipFill>
          <a:blip r:embed="rId3"/>
          <a:stretch>
            <a:fillRect/>
          </a:stretch>
        </p:blipFill>
        <p:spPr>
          <a:xfrm>
            <a:off x="988240" y="2932791"/>
            <a:ext cx="3571875" cy="2200275"/>
          </a:xfrm>
          <a:prstGeom prst="rect">
            <a:avLst/>
          </a:prstGeom>
        </p:spPr>
      </p:pic>
      <p:sp>
        <p:nvSpPr>
          <p:cNvPr id="8" name="CasellaDiTesto 7">
            <a:extLst>
              <a:ext uri="{FF2B5EF4-FFF2-40B4-BE49-F238E27FC236}">
                <a16:creationId xmlns:a16="http://schemas.microsoft.com/office/drawing/2014/main" id="{DA73E543-70A2-D2C7-6E43-56D481519425}"/>
              </a:ext>
            </a:extLst>
          </p:cNvPr>
          <p:cNvSpPr txBox="1"/>
          <p:nvPr/>
        </p:nvSpPr>
        <p:spPr>
          <a:xfrm>
            <a:off x="4510066" y="2981756"/>
            <a:ext cx="7162800"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idea is to imagine a quadrupole centred at a given point and to take the field generated by this quadrupole as the field produced by a dipole located at an off-centred position with respect to the origin of the quadrupole. The more the dipole is located near the origin of the imaginary quadrupole and the more is bigger the transverse gradient in the dipole field   </a:t>
            </a:r>
          </a:p>
        </p:txBody>
      </p:sp>
      <p:pic>
        <p:nvPicPr>
          <p:cNvPr id="22" name="Immagine 21">
            <a:extLst>
              <a:ext uri="{FF2B5EF4-FFF2-40B4-BE49-F238E27FC236}">
                <a16:creationId xmlns:a16="http://schemas.microsoft.com/office/drawing/2014/main" id="{24A861D3-2117-8A8D-36AC-3F859A4A93DC}"/>
              </a:ext>
            </a:extLst>
          </p:cNvPr>
          <p:cNvPicPr>
            <a:picLocks noChangeAspect="1"/>
          </p:cNvPicPr>
          <p:nvPr/>
        </p:nvPicPr>
        <p:blipFill>
          <a:blip r:embed="rId4"/>
          <a:stretch>
            <a:fillRect/>
          </a:stretch>
        </p:blipFill>
        <p:spPr>
          <a:xfrm>
            <a:off x="4867254" y="3983143"/>
            <a:ext cx="4467225" cy="542925"/>
          </a:xfrm>
          <a:prstGeom prst="rect">
            <a:avLst/>
          </a:prstGeom>
        </p:spPr>
      </p:pic>
      <p:pic>
        <p:nvPicPr>
          <p:cNvPr id="23" name="Immagine 22">
            <a:extLst>
              <a:ext uri="{FF2B5EF4-FFF2-40B4-BE49-F238E27FC236}">
                <a16:creationId xmlns:a16="http://schemas.microsoft.com/office/drawing/2014/main" id="{5B11CF1D-772C-925D-B071-3ADC545807C9}"/>
              </a:ext>
            </a:extLst>
          </p:cNvPr>
          <p:cNvPicPr>
            <a:picLocks noChangeAspect="1"/>
          </p:cNvPicPr>
          <p:nvPr/>
        </p:nvPicPr>
        <p:blipFill>
          <a:blip r:embed="rId5"/>
          <a:stretch>
            <a:fillRect/>
          </a:stretch>
        </p:blipFill>
        <p:spPr>
          <a:xfrm>
            <a:off x="4867254" y="4506501"/>
            <a:ext cx="3924300" cy="600075"/>
          </a:xfrm>
          <a:prstGeom prst="rect">
            <a:avLst/>
          </a:prstGeom>
        </p:spPr>
      </p:pic>
      <p:sp>
        <p:nvSpPr>
          <p:cNvPr id="24" name="CasellaDiTesto 23">
            <a:extLst>
              <a:ext uri="{FF2B5EF4-FFF2-40B4-BE49-F238E27FC236}">
                <a16:creationId xmlns:a16="http://schemas.microsoft.com/office/drawing/2014/main" id="{E7B8D902-034A-5A6B-9C1B-E7EE44344762}"/>
              </a:ext>
            </a:extLst>
          </p:cNvPr>
          <p:cNvSpPr txBox="1"/>
          <p:nvPr/>
        </p:nvSpPr>
        <p:spPr>
          <a:xfrm>
            <a:off x="885371" y="5417816"/>
            <a:ext cx="10572750"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picture above explain very well the reason why the B80 dipoles have strong magnetic gradients in the transverse direction. These transverse gradients can’t be simulated in SRW, which assume as an important hypothesis that the magnetic field is UNIFORM in the transverse direction. </a:t>
            </a:r>
            <a:endPar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60839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FDFE-256F-9E2A-7050-2BB89392C8A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87771E2-2536-C76B-2EAC-5AA50A512B80}"/>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01FA7EDE-5C12-F719-8319-D5C01266C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1C5BE5D9-395A-5B47-0A9C-A11EFDB85AA0}"/>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EBEF38BF-6F9D-514E-0D59-865741714F72}"/>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Question</a:t>
            </a:r>
            <a:r>
              <a:rPr lang="it-IT" sz="3500" b="1" dirty="0">
                <a:solidFill>
                  <a:srgbClr val="822433"/>
                </a:solidFill>
                <a:latin typeface="+mn-lt"/>
              </a:rPr>
              <a:t> Time: </a:t>
            </a:r>
            <a:r>
              <a:rPr lang="it-IT" sz="3500" b="1" dirty="0" err="1">
                <a:solidFill>
                  <a:srgbClr val="822433"/>
                </a:solidFill>
                <a:latin typeface="+mn-lt"/>
              </a:rPr>
              <a:t>Dipoles</a:t>
            </a:r>
            <a:r>
              <a:rPr lang="it-IT" sz="3500" b="1" dirty="0">
                <a:solidFill>
                  <a:srgbClr val="822433"/>
                </a:solidFill>
                <a:latin typeface="+mn-lt"/>
              </a:rPr>
              <a:t> B80</a:t>
            </a:r>
          </a:p>
        </p:txBody>
      </p:sp>
      <p:sp>
        <p:nvSpPr>
          <p:cNvPr id="12" name="Segnaposto numero diapositiva 11">
            <a:extLst>
              <a:ext uri="{FF2B5EF4-FFF2-40B4-BE49-F238E27FC236}">
                <a16:creationId xmlns:a16="http://schemas.microsoft.com/office/drawing/2014/main" id="{C6B17CA4-DDA7-731F-1A7E-29C7693C36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29</a:t>
            </a:r>
          </a:p>
        </p:txBody>
      </p:sp>
      <p:pic>
        <p:nvPicPr>
          <p:cNvPr id="2" name="Immagine 1">
            <a:extLst>
              <a:ext uri="{FF2B5EF4-FFF2-40B4-BE49-F238E27FC236}">
                <a16:creationId xmlns:a16="http://schemas.microsoft.com/office/drawing/2014/main" id="{6DF881EA-EC93-8FB6-6797-5C0A1C8EAF0C}"/>
              </a:ext>
            </a:extLst>
          </p:cNvPr>
          <p:cNvPicPr>
            <a:picLocks noChangeAspect="1"/>
          </p:cNvPicPr>
          <p:nvPr/>
        </p:nvPicPr>
        <p:blipFill>
          <a:blip r:embed="rId3"/>
          <a:stretch>
            <a:fillRect/>
          </a:stretch>
        </p:blipFill>
        <p:spPr>
          <a:xfrm>
            <a:off x="781049" y="1398010"/>
            <a:ext cx="5994165" cy="2030990"/>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24EB3C20-5BC5-3634-699F-9F8D176E97CB}"/>
                  </a:ext>
                </a:extLst>
              </p:cNvPr>
              <p:cNvSpPr txBox="1"/>
              <p:nvPr/>
            </p:nvSpPr>
            <p:spPr>
              <a:xfrm>
                <a:off x="7187128" y="1637630"/>
                <a:ext cx="4223823"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magnetic field in the figure is reported as a function of the longitudinal position expressed in </a:t>
                </a:r>
                <a14:m>
                  <m:oMath xmlns:m="http://schemas.openxmlformats.org/officeDocument/2006/math">
                    <m:r>
                      <a:rPr kumimoji="0" lang="en-GB"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𝑚</m:t>
                    </m:r>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The total length of the dipole is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800 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𝑚𝑚</m:t>
                    </m:r>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but the tails of the field extends for a total length of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1600 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𝑚𝑚</m:t>
                    </m:r>
                  </m:oMath>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CasellaDiTesto 12">
                <a:extLst>
                  <a:ext uri="{FF2B5EF4-FFF2-40B4-BE49-F238E27FC236}">
                    <a16:creationId xmlns:a16="http://schemas.microsoft.com/office/drawing/2014/main" id="{24EB3C20-5BC5-3634-699F-9F8D176E97CB}"/>
                  </a:ext>
                </a:extLst>
              </p:cNvPr>
              <p:cNvSpPr txBox="1">
                <a:spLocks noRot="1" noChangeAspect="1" noMove="1" noResize="1" noEditPoints="1" noAdjustHandles="1" noChangeArrowheads="1" noChangeShapeType="1" noTextEdit="1"/>
              </p:cNvSpPr>
              <p:nvPr/>
            </p:nvSpPr>
            <p:spPr>
              <a:xfrm>
                <a:off x="7187128" y="1637630"/>
                <a:ext cx="4223823" cy="1754326"/>
              </a:xfrm>
              <a:prstGeom prst="rect">
                <a:avLst/>
              </a:prstGeom>
              <a:blipFill>
                <a:blip r:embed="rId4"/>
                <a:stretch>
                  <a:fillRect l="-1587" t="-4181" b="-4878"/>
                </a:stretch>
              </a:blipFill>
            </p:spPr>
            <p:txBody>
              <a:bodyPr/>
              <a:lstStyle/>
              <a:p>
                <a:r>
                  <a:rPr lang="en-GB">
                    <a:noFill/>
                  </a:rPr>
                  <a:t> </a:t>
                </a:r>
              </a:p>
            </p:txBody>
          </p:sp>
        </mc:Fallback>
      </mc:AlternateContent>
      <p:pic>
        <p:nvPicPr>
          <p:cNvPr id="14" name="Immagine 13">
            <a:extLst>
              <a:ext uri="{FF2B5EF4-FFF2-40B4-BE49-F238E27FC236}">
                <a16:creationId xmlns:a16="http://schemas.microsoft.com/office/drawing/2014/main" id="{DE071839-B58E-F628-024B-72F1A6CEB2B6}"/>
              </a:ext>
            </a:extLst>
          </p:cNvPr>
          <p:cNvPicPr>
            <a:picLocks noChangeAspect="1"/>
          </p:cNvPicPr>
          <p:nvPr/>
        </p:nvPicPr>
        <p:blipFill>
          <a:blip r:embed="rId5"/>
          <a:stretch>
            <a:fillRect/>
          </a:stretch>
        </p:blipFill>
        <p:spPr>
          <a:xfrm>
            <a:off x="7321696" y="4349848"/>
            <a:ext cx="4032104" cy="1516663"/>
          </a:xfrm>
          <a:prstGeom prst="rect">
            <a:avLst/>
          </a:prstGeom>
        </p:spPr>
      </p:pic>
      <p:pic>
        <p:nvPicPr>
          <p:cNvPr id="15" name="Immagine 14">
            <a:extLst>
              <a:ext uri="{FF2B5EF4-FFF2-40B4-BE49-F238E27FC236}">
                <a16:creationId xmlns:a16="http://schemas.microsoft.com/office/drawing/2014/main" id="{B686B00B-D20D-EAAE-4188-A1E3BBCC9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297" y="3643747"/>
            <a:ext cx="3962576" cy="3073580"/>
          </a:xfrm>
          <a:prstGeom prst="rect">
            <a:avLst/>
          </a:prstGeom>
        </p:spPr>
      </p:pic>
      <p:cxnSp>
        <p:nvCxnSpPr>
          <p:cNvPr id="16" name="Connettore 2 15">
            <a:extLst>
              <a:ext uri="{FF2B5EF4-FFF2-40B4-BE49-F238E27FC236}">
                <a16:creationId xmlns:a16="http://schemas.microsoft.com/office/drawing/2014/main" id="{0DF9AB2E-E9F6-4A0A-4F8C-A0B999EF587C}"/>
              </a:ext>
            </a:extLst>
          </p:cNvPr>
          <p:cNvCxnSpPr>
            <a:cxnSpLocks/>
          </p:cNvCxnSpPr>
          <p:nvPr/>
        </p:nvCxnSpPr>
        <p:spPr>
          <a:xfrm>
            <a:off x="4225053" y="4253261"/>
            <a:ext cx="480060" cy="0"/>
          </a:xfrm>
          <a:prstGeom prst="straightConnector1">
            <a:avLst/>
          </a:prstGeom>
          <a:ln w="127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7" name="CasellaDiTesto 16">
            <a:extLst>
              <a:ext uri="{FF2B5EF4-FFF2-40B4-BE49-F238E27FC236}">
                <a16:creationId xmlns:a16="http://schemas.microsoft.com/office/drawing/2014/main" id="{0BA74BAA-E8B8-129F-4C8A-1C00CF2A7F04}"/>
              </a:ext>
            </a:extLst>
          </p:cNvPr>
          <p:cNvSpPr txBox="1"/>
          <p:nvPr/>
        </p:nvSpPr>
        <p:spPr>
          <a:xfrm>
            <a:off x="3775819" y="4253261"/>
            <a:ext cx="13785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220 mm</a:t>
            </a:r>
          </a:p>
        </p:txBody>
      </p:sp>
      <p:cxnSp>
        <p:nvCxnSpPr>
          <p:cNvPr id="18" name="Connettore 2 17">
            <a:extLst>
              <a:ext uri="{FF2B5EF4-FFF2-40B4-BE49-F238E27FC236}">
                <a16:creationId xmlns:a16="http://schemas.microsoft.com/office/drawing/2014/main" id="{49867BF0-E221-F96F-3440-5232F0C0C90F}"/>
              </a:ext>
            </a:extLst>
          </p:cNvPr>
          <p:cNvCxnSpPr>
            <a:cxnSpLocks/>
          </p:cNvCxnSpPr>
          <p:nvPr/>
        </p:nvCxnSpPr>
        <p:spPr>
          <a:xfrm>
            <a:off x="3630693" y="5457221"/>
            <a:ext cx="594360" cy="0"/>
          </a:xfrm>
          <a:prstGeom prst="straightConnector1">
            <a:avLst/>
          </a:prstGeom>
          <a:ln w="127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id="{CE295E3E-C482-A9D7-86BE-9F2C48A3770F}"/>
              </a:ext>
            </a:extLst>
          </p:cNvPr>
          <p:cNvSpPr txBox="1"/>
          <p:nvPr/>
        </p:nvSpPr>
        <p:spPr>
          <a:xfrm>
            <a:off x="3238609" y="5485294"/>
            <a:ext cx="13785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290 mm</a:t>
            </a:r>
          </a:p>
        </p:txBody>
      </p:sp>
      <p:cxnSp>
        <p:nvCxnSpPr>
          <p:cNvPr id="20" name="Connettore a gomito 19">
            <a:extLst>
              <a:ext uri="{FF2B5EF4-FFF2-40B4-BE49-F238E27FC236}">
                <a16:creationId xmlns:a16="http://schemas.microsoft.com/office/drawing/2014/main" id="{4954C919-2271-EA51-69C8-F41EC1118738}"/>
              </a:ext>
            </a:extLst>
          </p:cNvPr>
          <p:cNvCxnSpPr/>
          <p:nvPr/>
        </p:nvCxnSpPr>
        <p:spPr>
          <a:xfrm rot="10800000" flipV="1">
            <a:off x="5320945" y="4253261"/>
            <a:ext cx="1454269" cy="332740"/>
          </a:xfrm>
          <a:prstGeom prst="bentConnector3">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a gomito 20">
            <a:extLst>
              <a:ext uri="{FF2B5EF4-FFF2-40B4-BE49-F238E27FC236}">
                <a16:creationId xmlns:a16="http://schemas.microsoft.com/office/drawing/2014/main" id="{F81562B9-9CB1-71BB-512E-010B29AF8760}"/>
              </a:ext>
            </a:extLst>
          </p:cNvPr>
          <p:cNvCxnSpPr>
            <a:cxnSpLocks/>
          </p:cNvCxnSpPr>
          <p:nvPr/>
        </p:nvCxnSpPr>
        <p:spPr>
          <a:xfrm flipV="1">
            <a:off x="2904084" y="3836978"/>
            <a:ext cx="1317277" cy="513112"/>
          </a:xfrm>
          <a:prstGeom prst="bentConnector3">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71140550-C2AC-1252-C62F-E33117B8231C}"/>
                  </a:ext>
                </a:extLst>
              </p:cNvPr>
              <p:cNvSpPr txBox="1"/>
              <p:nvPr/>
            </p:nvSpPr>
            <p:spPr>
              <a:xfrm>
                <a:off x="2550561" y="4123809"/>
                <a:ext cx="13785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9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oMath>
                </a14:m>
                <a:r>
                  <a:rPr kumimoji="0" lang="en-GB"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1.459 T</a:t>
                </a:r>
              </a:p>
            </p:txBody>
          </p:sp>
        </mc:Choice>
        <mc:Fallback xmlns="">
          <p:sp>
            <p:nvSpPr>
              <p:cNvPr id="25" name="CasellaDiTesto 24">
                <a:extLst>
                  <a:ext uri="{FF2B5EF4-FFF2-40B4-BE49-F238E27FC236}">
                    <a16:creationId xmlns:a16="http://schemas.microsoft.com/office/drawing/2014/main" id="{71140550-C2AC-1252-C62F-E33117B8231C}"/>
                  </a:ext>
                </a:extLst>
              </p:cNvPr>
              <p:cNvSpPr txBox="1">
                <a:spLocks noRot="1" noChangeAspect="1" noMove="1" noResize="1" noEditPoints="1" noAdjustHandles="1" noChangeArrowheads="1" noChangeShapeType="1" noTextEdit="1"/>
              </p:cNvSpPr>
              <p:nvPr/>
            </p:nvSpPr>
            <p:spPr>
              <a:xfrm>
                <a:off x="2550561" y="4123809"/>
                <a:ext cx="1378527" cy="230832"/>
              </a:xfrm>
              <a:prstGeom prst="rect">
                <a:avLst/>
              </a:prstGeom>
              <a:blipFill>
                <a:blip r:embed="rId7"/>
                <a:stretch>
                  <a:fillRect b="-210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D0EF966F-CC30-869A-D0CE-0F80873E44AC}"/>
                  </a:ext>
                </a:extLst>
              </p:cNvPr>
              <p:cNvSpPr txBox="1"/>
              <p:nvPr/>
            </p:nvSpPr>
            <p:spPr>
              <a:xfrm>
                <a:off x="5788481" y="4038514"/>
                <a:ext cx="13785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9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oMath>
                </a14:m>
                <a:r>
                  <a:rPr kumimoji="0" lang="en-GB"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1.01 T</a:t>
                </a:r>
              </a:p>
            </p:txBody>
          </p:sp>
        </mc:Choice>
        <mc:Fallback xmlns="">
          <p:sp>
            <p:nvSpPr>
              <p:cNvPr id="34" name="CasellaDiTesto 33">
                <a:extLst>
                  <a:ext uri="{FF2B5EF4-FFF2-40B4-BE49-F238E27FC236}">
                    <a16:creationId xmlns:a16="http://schemas.microsoft.com/office/drawing/2014/main" id="{D0EF966F-CC30-869A-D0CE-0F80873E44AC}"/>
                  </a:ext>
                </a:extLst>
              </p:cNvPr>
              <p:cNvSpPr txBox="1">
                <a:spLocks noRot="1" noChangeAspect="1" noMove="1" noResize="1" noEditPoints="1" noAdjustHandles="1" noChangeArrowheads="1" noChangeShapeType="1" noTextEdit="1"/>
              </p:cNvSpPr>
              <p:nvPr/>
            </p:nvSpPr>
            <p:spPr>
              <a:xfrm>
                <a:off x="5788481" y="4038514"/>
                <a:ext cx="1378527" cy="230832"/>
              </a:xfrm>
              <a:prstGeom prst="rect">
                <a:avLst/>
              </a:prstGeom>
              <a:blipFill>
                <a:blip r:embed="rId8"/>
                <a:stretch>
                  <a:fillRect b="-21053"/>
                </a:stretch>
              </a:blipFill>
            </p:spPr>
            <p:txBody>
              <a:bodyPr/>
              <a:lstStyle/>
              <a:p>
                <a:r>
                  <a:rPr lang="en-GB">
                    <a:noFill/>
                  </a:rPr>
                  <a:t> </a:t>
                </a:r>
              </a:p>
            </p:txBody>
          </p:sp>
        </mc:Fallback>
      </mc:AlternateContent>
    </p:spTree>
    <p:extLst>
      <p:ext uri="{BB962C8B-B14F-4D97-AF65-F5344CB8AC3E}">
        <p14:creationId xmlns:p14="http://schemas.microsoft.com/office/powerpoint/2010/main" val="1537714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FDFE-256F-9E2A-7050-2BB89392C8A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87771E2-2536-C76B-2EAC-5AA50A512B80}"/>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01FA7EDE-5C12-F719-8319-D5C01266C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1C5BE5D9-395A-5B47-0A9C-A11EFDB85AA0}"/>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EBEF38BF-6F9D-514E-0D59-865741714F72}"/>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Question</a:t>
            </a:r>
            <a:r>
              <a:rPr lang="it-IT" sz="3500" b="1" dirty="0">
                <a:solidFill>
                  <a:srgbClr val="822433"/>
                </a:solidFill>
                <a:latin typeface="+mn-lt"/>
              </a:rPr>
              <a:t> Time: ELETTRA 2.0</a:t>
            </a:r>
          </a:p>
        </p:txBody>
      </p:sp>
      <p:sp>
        <p:nvSpPr>
          <p:cNvPr id="12" name="Segnaposto numero diapositiva 11">
            <a:extLst>
              <a:ext uri="{FF2B5EF4-FFF2-40B4-BE49-F238E27FC236}">
                <a16:creationId xmlns:a16="http://schemas.microsoft.com/office/drawing/2014/main" id="{C6B17CA4-DDA7-731F-1A7E-29C7693C36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30</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8C91AB11-4D0E-E6B9-A4B7-BEB4D7CAA6A0}"/>
              </a:ext>
            </a:extLst>
          </p:cNvPr>
          <p:cNvSpPr txBox="1"/>
          <p:nvPr/>
        </p:nvSpPr>
        <p:spPr>
          <a:xfrm>
            <a:off x="781050" y="1188022"/>
            <a:ext cx="10572750"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Let’s consider now the quadrupoles definition, focusing in particular on the reverse bending. The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Elettra</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2.0 standard lattice hosts </a:t>
            </a: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eight quadrupoles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for each half-achromat, </a:t>
            </a: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four</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of which are used for reverse bending (RB). The RB is obtained by shifting the quadrupoles with respect to their nominal position in order to obtain a dipolar kick.</a:t>
            </a:r>
            <a:endPar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5EB15045-8FC4-C614-28D6-2C962A97BF36}"/>
              </a:ext>
            </a:extLst>
          </p:cNvPr>
          <p:cNvPicPr>
            <a:picLocks noChangeAspect="1"/>
          </p:cNvPicPr>
          <p:nvPr/>
        </p:nvPicPr>
        <p:blipFill>
          <a:blip r:embed="rId3"/>
          <a:stretch>
            <a:fillRect/>
          </a:stretch>
        </p:blipFill>
        <p:spPr>
          <a:xfrm>
            <a:off x="832484" y="2006345"/>
            <a:ext cx="6310255" cy="1840491"/>
          </a:xfrm>
          <a:prstGeom prst="rect">
            <a:avLst/>
          </a:prstGeom>
        </p:spPr>
      </p:pic>
      <p:pic>
        <p:nvPicPr>
          <p:cNvPr id="8" name="Immagine 7">
            <a:extLst>
              <a:ext uri="{FF2B5EF4-FFF2-40B4-BE49-F238E27FC236}">
                <a16:creationId xmlns:a16="http://schemas.microsoft.com/office/drawing/2014/main" id="{3688EBBE-B8FB-D701-2893-C361618E05D8}"/>
              </a:ext>
            </a:extLst>
          </p:cNvPr>
          <p:cNvPicPr>
            <a:picLocks noChangeAspect="1"/>
          </p:cNvPicPr>
          <p:nvPr/>
        </p:nvPicPr>
        <p:blipFill>
          <a:blip r:embed="rId4"/>
          <a:stretch>
            <a:fillRect/>
          </a:stretch>
        </p:blipFill>
        <p:spPr>
          <a:xfrm>
            <a:off x="2278743" y="3907368"/>
            <a:ext cx="4467225" cy="2609850"/>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F2DBF95-A9FF-C484-3C91-16B0643E7DBD}"/>
                  </a:ext>
                </a:extLst>
              </p:cNvPr>
              <p:cNvSpPr txBox="1"/>
              <p:nvPr/>
            </p:nvSpPr>
            <p:spPr>
              <a:xfrm>
                <a:off x="7142739" y="1926686"/>
                <a:ext cx="4573497"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table shows the parameters characterizing the quadrupoles. The last four elements, namely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are the reverse bending </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All the quadrupoles are grouped in three distinct families, which differs in terms of magnetic length and gap aperture. The three different groups are reported in the picture and are listed below:</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Q13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This group includes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which are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106</m:t>
                    </m:r>
                    <m: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mm</m:t>
                    </m:r>
                    <m: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long</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Q24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This group includes </a:t>
                </a:r>
                <a14:m>
                  <m:oMath xmlns:m="http://schemas.openxmlformats.org/officeDocument/2006/math">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14:m>
                  <m:oMath xmlns:m="http://schemas.openxmlformats.org/officeDocument/2006/math">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which are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240 </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𝑚𝑚</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long</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Q24RB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This group includes all the reverse bending quadrupoles. In particular they have a magnetic length </a:t>
                </a:r>
                <a14:m>
                  <m:oMath xmlns:m="http://schemas.openxmlformats.org/officeDocument/2006/math">
                    <m:sSub>
                      <m:sSubPr>
                        <m:ctrlP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e>
                      <m:sub>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sub>
                    </m:sSub>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=240 </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𝑚𝑚</m:t>
                    </m:r>
                  </m:oMath>
                </a14:m>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as for the case of the Q24 quad, with the only difference that the Q24RBs need a larger gap aperture</a:t>
                </a:r>
              </a:p>
            </p:txBody>
          </p:sp>
        </mc:Choice>
        <mc:Fallback xmlns="">
          <p:sp>
            <p:nvSpPr>
              <p:cNvPr id="9" name="CasellaDiTesto 8">
                <a:extLst>
                  <a:ext uri="{FF2B5EF4-FFF2-40B4-BE49-F238E27FC236}">
                    <a16:creationId xmlns:a16="http://schemas.microsoft.com/office/drawing/2014/main" id="{BF2DBF95-A9FF-C484-3C91-16B0643E7DBD}"/>
                  </a:ext>
                </a:extLst>
              </p:cNvPr>
              <p:cNvSpPr txBox="1">
                <a:spLocks noRot="1" noChangeAspect="1" noMove="1" noResize="1" noEditPoints="1" noAdjustHandles="1" noChangeArrowheads="1" noChangeShapeType="1" noTextEdit="1"/>
              </p:cNvSpPr>
              <p:nvPr/>
            </p:nvSpPr>
            <p:spPr>
              <a:xfrm>
                <a:off x="7142739" y="1926686"/>
                <a:ext cx="4573497" cy="4401205"/>
              </a:xfrm>
              <a:prstGeom prst="rect">
                <a:avLst/>
              </a:prstGeom>
              <a:blipFill>
                <a:blip r:embed="rId5"/>
                <a:stretch>
                  <a:fillRect l="-667" t="-1108" b="-554"/>
                </a:stretch>
              </a:blipFill>
            </p:spPr>
            <p:txBody>
              <a:bodyPr/>
              <a:lstStyle/>
              <a:p>
                <a:r>
                  <a:rPr lang="en-GB">
                    <a:noFill/>
                  </a:rPr>
                  <a:t> </a:t>
                </a:r>
              </a:p>
            </p:txBody>
          </p:sp>
        </mc:Fallback>
      </mc:AlternateContent>
    </p:spTree>
    <p:extLst>
      <p:ext uri="{BB962C8B-B14F-4D97-AF65-F5344CB8AC3E}">
        <p14:creationId xmlns:p14="http://schemas.microsoft.com/office/powerpoint/2010/main" val="4243566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F0F97-D9A5-5AD2-5385-FF266895691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108F8AF8-3B8F-A0B2-B71B-4A92DF65222A}"/>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75AA9E75-8BC7-0B19-09ED-8DE350651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5C231E56-AC00-0F45-2D3B-470187653F16}"/>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CFB7C4B4-6547-BD2D-B472-998A688DE934}"/>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Question</a:t>
            </a:r>
            <a:r>
              <a:rPr lang="it-IT" sz="3500" b="1" dirty="0">
                <a:solidFill>
                  <a:srgbClr val="822433"/>
                </a:solidFill>
                <a:latin typeface="+mn-lt"/>
              </a:rPr>
              <a:t> Time: some Elettra 2.0 </a:t>
            </a:r>
            <a:r>
              <a:rPr lang="it-IT" sz="3500" b="1" dirty="0" err="1">
                <a:solidFill>
                  <a:srgbClr val="822433"/>
                </a:solidFill>
                <a:latin typeface="+mn-lt"/>
              </a:rPr>
              <a:t>parameters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61142E56-D512-D44A-ECBC-2533A434D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31</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14F99D49-58E3-F41F-E358-BF0FB589C5D2}"/>
              </a:ext>
            </a:extLst>
          </p:cNvPr>
          <p:cNvPicPr>
            <a:picLocks noChangeAspect="1"/>
          </p:cNvPicPr>
          <p:nvPr/>
        </p:nvPicPr>
        <p:blipFill>
          <a:blip r:embed="rId3"/>
          <a:stretch>
            <a:fillRect/>
          </a:stretch>
        </p:blipFill>
        <p:spPr>
          <a:xfrm>
            <a:off x="1245449" y="2627061"/>
            <a:ext cx="5030591" cy="1711149"/>
          </a:xfrm>
          <a:prstGeom prst="rect">
            <a:avLst/>
          </a:prstGeom>
        </p:spPr>
      </p:pic>
      <p:sp>
        <p:nvSpPr>
          <p:cNvPr id="9" name="Segnaposto contenuto 2">
            <a:extLst>
              <a:ext uri="{FF2B5EF4-FFF2-40B4-BE49-F238E27FC236}">
                <a16:creationId xmlns:a16="http://schemas.microsoft.com/office/drawing/2014/main" id="{70292CD5-4CBA-10CC-36E1-C98D0D94CE6E}"/>
              </a:ext>
            </a:extLst>
          </p:cNvPr>
          <p:cNvSpPr txBox="1">
            <a:spLocks/>
          </p:cNvSpPr>
          <p:nvPr/>
        </p:nvSpPr>
        <p:spPr>
          <a:xfrm>
            <a:off x="1240202" y="1462955"/>
            <a:ext cx="4675760" cy="1809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new magnetic lattice reduces the present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horizontal emittance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a factor 49, increasing the brilliance and the coherence of the radiation</a:t>
            </a:r>
          </a:p>
        </p:txBody>
      </p:sp>
      <p:pic>
        <p:nvPicPr>
          <p:cNvPr id="16" name="Immagine 15">
            <a:extLst>
              <a:ext uri="{FF2B5EF4-FFF2-40B4-BE49-F238E27FC236}">
                <a16:creationId xmlns:a16="http://schemas.microsoft.com/office/drawing/2014/main" id="{1296F172-96D4-4965-0E56-A82637706F34}"/>
              </a:ext>
            </a:extLst>
          </p:cNvPr>
          <p:cNvPicPr>
            <a:picLocks noChangeAspect="1"/>
          </p:cNvPicPr>
          <p:nvPr/>
        </p:nvPicPr>
        <p:blipFill>
          <a:blip r:embed="rId4"/>
          <a:stretch>
            <a:fillRect/>
          </a:stretch>
        </p:blipFill>
        <p:spPr>
          <a:xfrm>
            <a:off x="2332885" y="4466268"/>
            <a:ext cx="3875765" cy="1708574"/>
          </a:xfrm>
          <a:prstGeom prst="rect">
            <a:avLst/>
          </a:prstGeom>
        </p:spPr>
      </p:pic>
      <p:pic>
        <p:nvPicPr>
          <p:cNvPr id="2" name="Immagine 1">
            <a:extLst>
              <a:ext uri="{FF2B5EF4-FFF2-40B4-BE49-F238E27FC236}">
                <a16:creationId xmlns:a16="http://schemas.microsoft.com/office/drawing/2014/main" id="{A37800FA-59D8-7A75-0822-31E0B17FCB50}"/>
              </a:ext>
            </a:extLst>
          </p:cNvPr>
          <p:cNvPicPr>
            <a:picLocks noChangeAspect="1"/>
          </p:cNvPicPr>
          <p:nvPr/>
        </p:nvPicPr>
        <p:blipFill>
          <a:blip r:embed="rId5"/>
          <a:stretch>
            <a:fillRect/>
          </a:stretch>
        </p:blipFill>
        <p:spPr>
          <a:xfrm>
            <a:off x="6468809" y="1075009"/>
            <a:ext cx="4367158" cy="5522775"/>
          </a:xfrm>
          <a:prstGeom prst="rect">
            <a:avLst/>
          </a:prstGeom>
        </p:spPr>
      </p:pic>
    </p:spTree>
    <p:extLst>
      <p:ext uri="{BB962C8B-B14F-4D97-AF65-F5344CB8AC3E}">
        <p14:creationId xmlns:p14="http://schemas.microsoft.com/office/powerpoint/2010/main" val="15635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F29A2-6AC2-459C-849B-23AAE78F94ED}"/>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675FCF4-6D0A-6F66-ED0B-51FAFECBA796}"/>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2CE4298F-C573-7DC4-61DF-646F004A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E403C2B6-7E4A-0336-87B2-40C2023D901B}"/>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A25C721C-F9C6-7EE1-C400-1E652D313EC9}"/>
              </a:ext>
            </a:extLst>
          </p:cNvPr>
          <p:cNvSpPr>
            <a:spLocks noGrp="1"/>
          </p:cNvSpPr>
          <p:nvPr>
            <p:ph type="title"/>
          </p:nvPr>
        </p:nvSpPr>
        <p:spPr>
          <a:xfrm>
            <a:off x="573642" y="126464"/>
            <a:ext cx="11270016" cy="743239"/>
          </a:xfrm>
          <a:noFill/>
        </p:spPr>
        <p:txBody>
          <a:bodyPr>
            <a:normAutofit/>
          </a:bodyPr>
          <a:lstStyle/>
          <a:p>
            <a:pPr algn="ctr"/>
            <a:r>
              <a:rPr lang="it-IT" sz="3500" b="1" dirty="0" err="1">
                <a:solidFill>
                  <a:srgbClr val="822433"/>
                </a:solidFill>
                <a:latin typeface="+mn-lt"/>
              </a:rPr>
              <a:t>Question</a:t>
            </a:r>
            <a:r>
              <a:rPr lang="it-IT" sz="3500" b="1" dirty="0">
                <a:solidFill>
                  <a:srgbClr val="822433"/>
                </a:solidFill>
                <a:latin typeface="+mn-lt"/>
              </a:rPr>
              <a:t> Time: SABINA</a:t>
            </a:r>
          </a:p>
        </p:txBody>
      </p:sp>
      <p:sp>
        <p:nvSpPr>
          <p:cNvPr id="12" name="Segnaposto numero diapositiva 11">
            <a:extLst>
              <a:ext uri="{FF2B5EF4-FFF2-40B4-BE49-F238E27FC236}">
                <a16:creationId xmlns:a16="http://schemas.microsoft.com/office/drawing/2014/main" id="{0C2E92F1-F88B-5B46-F344-6B9FA1729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32</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119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A9B25-1DCD-6DDF-57B2-9EE91B0BBDAE}"/>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2B400075-C17C-7D71-29B7-995A090E5F21}"/>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C933C08E-03CC-6CBA-FC70-557E5EF91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ED88D0F3-5C62-D793-72E2-975087777764}"/>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D85E4607-2E52-F645-A866-17369810BB43}"/>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SPARC </a:t>
            </a:r>
            <a:r>
              <a:rPr lang="it-IT" sz="3500" b="1" dirty="0" err="1">
                <a:solidFill>
                  <a:srgbClr val="822433"/>
                </a:solidFill>
                <a:latin typeface="+mn-lt"/>
              </a:rPr>
              <a:t>Photoinjector</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5B89E8AC-C281-9BDA-CF80-F102B5482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33</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A088D16A-CFA1-C52E-76C9-FCE5B1142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533" y="1587613"/>
            <a:ext cx="2838873" cy="42940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441CD0F3-998B-18FA-A897-5E3C308976DF}"/>
                  </a:ext>
                </a:extLst>
              </p:cNvPr>
              <p:cNvSpPr txBox="1">
                <a:spLocks/>
              </p:cNvSpPr>
              <p:nvPr/>
            </p:nvSpPr>
            <p:spPr>
              <a:xfrm>
                <a:off x="4608851" y="1579508"/>
                <a:ext cx="7111765" cy="4978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it-IT" sz="1800" dirty="0"/>
                  <a:t>The SPARC </a:t>
                </a:r>
                <a:r>
                  <a:rPr lang="it-IT" sz="1800" dirty="0" err="1"/>
                  <a:t>photoinjector</a:t>
                </a:r>
                <a:r>
                  <a:rPr lang="it-IT" sz="1800" dirty="0"/>
                  <a:t> </a:t>
                </a:r>
                <a:r>
                  <a:rPr lang="it-IT" sz="1800" dirty="0" err="1"/>
                  <a:t>consist</a:t>
                </a:r>
                <a:r>
                  <a:rPr lang="it-IT" sz="1800" dirty="0"/>
                  <a:t> of:</a:t>
                </a:r>
              </a:p>
              <a:p>
                <a:pPr marL="611188" indent="-342900">
                  <a:buClr>
                    <a:srgbClr val="822433"/>
                  </a:buClr>
                  <a:buSzPct val="90000"/>
                  <a:buFont typeface="+mj-lt"/>
                  <a:buAutoNum type="arabicParenR"/>
                </a:pPr>
                <a:r>
                  <a:rPr lang="en-US" sz="1800" dirty="0">
                    <a:effectLst>
                      <a:outerShdw blurRad="38100" dist="38100" dir="2700000" algn="tl">
                        <a:srgbClr val="000000">
                          <a:alpha val="43137"/>
                        </a:srgbClr>
                      </a:outerShdw>
                    </a:effectLst>
                  </a:rPr>
                  <a:t>RF </a:t>
                </a:r>
                <a:r>
                  <a:rPr lang="en-US" sz="1800" dirty="0" err="1">
                    <a:effectLst>
                      <a:outerShdw blurRad="38100" dist="38100" dir="2700000" algn="tl">
                        <a:srgbClr val="000000">
                          <a:alpha val="43137"/>
                        </a:srgbClr>
                      </a:outerShdw>
                    </a:effectLst>
                  </a:rPr>
                  <a:t>photocatode</a:t>
                </a:r>
                <a:r>
                  <a:rPr lang="en-US" sz="1800" dirty="0">
                    <a:effectLst>
                      <a:outerShdw blurRad="38100" dist="38100" dir="2700000" algn="tl">
                        <a:srgbClr val="000000">
                          <a:alpha val="43137"/>
                        </a:srgbClr>
                      </a:outerShdw>
                    </a:effectLst>
                  </a:rPr>
                  <a:t> gun</a:t>
                </a:r>
                <a:r>
                  <a:rPr lang="en-US" sz="1800" dirty="0"/>
                  <a:t> (1.6 cell S-Band RF cavity with high gradients)</a:t>
                </a:r>
              </a:p>
              <a:p>
                <a:pPr marL="611188" indent="-342900">
                  <a:buClr>
                    <a:srgbClr val="822433"/>
                  </a:buClr>
                  <a:buSzPct val="90000"/>
                  <a:buFont typeface="+mj-lt"/>
                  <a:buAutoNum type="arabicParenR"/>
                </a:pPr>
                <a:r>
                  <a:rPr lang="en-US" sz="1800" dirty="0">
                    <a:effectLst>
                      <a:outerShdw blurRad="38100" dist="38100" dir="2700000" algn="tl">
                        <a:srgbClr val="000000">
                          <a:alpha val="43137"/>
                        </a:srgbClr>
                      </a:outerShdw>
                    </a:effectLst>
                  </a:rPr>
                  <a:t>LINAC </a:t>
                </a:r>
                <a:r>
                  <a:rPr lang="en-US" sz="1800" dirty="0"/>
                  <a:t>to produce electron bunches with high brilliance and high currents</a:t>
                </a:r>
              </a:p>
              <a:p>
                <a:pPr marL="611188" indent="-342900">
                  <a:buClr>
                    <a:srgbClr val="822433"/>
                  </a:buClr>
                  <a:buSzPct val="90000"/>
                  <a:buFont typeface="+mj-lt"/>
                  <a:buAutoNum type="arabicParenR"/>
                </a:pPr>
                <a:endParaRPr lang="en-US" sz="1800" dirty="0">
                  <a:effectLst>
                    <a:outerShdw blurRad="38100" dist="38100" dir="2700000" algn="tl">
                      <a:srgbClr val="000000">
                        <a:alpha val="43137"/>
                      </a:srgbClr>
                    </a:outerShdw>
                  </a:effectLst>
                </a:endParaRPr>
              </a:p>
              <a:p>
                <a:pPr marL="268288" indent="-268288">
                  <a:buClr>
                    <a:srgbClr val="822433"/>
                  </a:buClr>
                  <a:buSzPct val="90000"/>
                </a:pPr>
                <a:r>
                  <a:rPr lang="en-US" sz="1800" dirty="0"/>
                  <a:t>With the introduction of the last C-band section the electron beam can be accelerated up to </a:t>
                </a:r>
                <a14:m>
                  <m:oMath xmlns:m="http://schemas.openxmlformats.org/officeDocument/2006/math">
                    <m:r>
                      <a:rPr lang="it-IT" sz="1800" b="0" i="1" smtClean="0">
                        <a:latin typeface="Cambria Math" panose="02040503050406030204" pitchFamily="18" charset="0"/>
                      </a:rPr>
                      <m:t>180</m:t>
                    </m:r>
                  </m:oMath>
                </a14:m>
                <a:r>
                  <a:rPr lang="en-US" sz="1800" dirty="0"/>
                  <a:t> - </a:t>
                </a:r>
                <a14:m>
                  <m:oMath xmlns:m="http://schemas.openxmlformats.org/officeDocument/2006/math">
                    <m:r>
                      <a:rPr lang="it-IT" sz="1800" b="0" i="1" smtClean="0">
                        <a:latin typeface="Cambria Math" panose="02040503050406030204" pitchFamily="18" charset="0"/>
                      </a:rPr>
                      <m:t>200 </m:t>
                    </m:r>
                    <m:r>
                      <a:rPr lang="it-IT" sz="1800" b="0" i="1" smtClean="0">
                        <a:latin typeface="Cambria Math" panose="02040503050406030204" pitchFamily="18" charset="0"/>
                      </a:rPr>
                      <m:t>𝑀𝑒𝑉</m:t>
                    </m:r>
                  </m:oMath>
                </a14:m>
                <a:endParaRPr lang="en-US" sz="1800" dirty="0"/>
              </a:p>
              <a:p>
                <a:pPr marL="268288" indent="-268288">
                  <a:buClr>
                    <a:srgbClr val="822433"/>
                  </a:buClr>
                  <a:buSzPct val="90000"/>
                </a:pPr>
                <a:endParaRPr lang="en-US" sz="1800" dirty="0"/>
              </a:p>
              <a:p>
                <a:pPr marL="268288" indent="-268288">
                  <a:buClr>
                    <a:srgbClr val="822433"/>
                  </a:buClr>
                  <a:buSzPct val="90000"/>
                </a:pPr>
                <a:r>
                  <a:rPr lang="en-US" sz="1800" dirty="0"/>
                  <a:t>Just after the RF gun, the electron beam is focalized by a </a:t>
                </a:r>
                <a:r>
                  <a:rPr lang="en-US" sz="1800" dirty="0">
                    <a:effectLst>
                      <a:outerShdw blurRad="38100" dist="38100" dir="2700000" algn="tl">
                        <a:srgbClr val="000000">
                          <a:alpha val="43137"/>
                        </a:srgbClr>
                      </a:outerShdw>
                    </a:effectLst>
                  </a:rPr>
                  <a:t>motorized solenoid </a:t>
                </a:r>
                <a:r>
                  <a:rPr lang="en-US" sz="1800" dirty="0"/>
                  <a:t>and then it is injected with the proper matching conditions in the </a:t>
                </a:r>
                <a:r>
                  <a:rPr lang="en-US" sz="1800" dirty="0">
                    <a:effectLst>
                      <a:outerShdw blurRad="38100" dist="38100" dir="2700000" algn="tl">
                        <a:srgbClr val="000000">
                          <a:alpha val="43137"/>
                        </a:srgbClr>
                      </a:outerShdw>
                    </a:effectLst>
                  </a:rPr>
                  <a:t>booster.</a:t>
                </a:r>
              </a:p>
              <a:p>
                <a:pPr marL="268288" indent="-268288">
                  <a:buClr>
                    <a:srgbClr val="822433"/>
                  </a:buClr>
                  <a:buSzPct val="90000"/>
                </a:pPr>
                <a:endParaRPr lang="en-US" sz="1800" dirty="0">
                  <a:effectLst>
                    <a:outerShdw blurRad="38100" dist="38100" dir="2700000" algn="tl">
                      <a:srgbClr val="000000">
                        <a:alpha val="43137"/>
                      </a:srgbClr>
                    </a:outerShdw>
                  </a:effectLst>
                </a:endParaRPr>
              </a:p>
              <a:p>
                <a:pPr marL="268288" indent="-268288">
                  <a:buClr>
                    <a:srgbClr val="822433"/>
                  </a:buClr>
                  <a:buSzPct val="90000"/>
                </a:pPr>
                <a:r>
                  <a:rPr lang="en-US" sz="1800" dirty="0"/>
                  <a:t>The entrance of the first accelerating section is placed at </a:t>
                </a:r>
                <a:r>
                  <a:rPr lang="en-US" sz="1800" dirty="0">
                    <a:effectLst>
                      <a:outerShdw blurRad="38100" dist="38100" dir="2700000" algn="tl">
                        <a:srgbClr val="000000">
                          <a:alpha val="43137"/>
                        </a:srgbClr>
                      </a:outerShdw>
                    </a:effectLst>
                  </a:rPr>
                  <a:t>1.5 meters </a:t>
                </a:r>
                <a:r>
                  <a:rPr lang="en-US" sz="1800" dirty="0"/>
                  <a:t>from the cathode, where the </a:t>
                </a:r>
                <a:r>
                  <a:rPr lang="en-US" sz="1800" dirty="0">
                    <a:effectLst>
                      <a:outerShdw blurRad="38100" dist="38100" dir="2700000" algn="tl">
                        <a:srgbClr val="000000">
                          <a:alpha val="43137"/>
                        </a:srgbClr>
                      </a:outerShdw>
                    </a:effectLst>
                  </a:rPr>
                  <a:t>local maximum of transverse emittance </a:t>
                </a:r>
                <a:r>
                  <a:rPr lang="en-US" sz="1800" dirty="0"/>
                  <a:t>oscillations is expected</a:t>
                </a:r>
              </a:p>
            </p:txBody>
          </p:sp>
        </mc:Choice>
        <mc:Fallback xmlns="">
          <p:sp>
            <p:nvSpPr>
              <p:cNvPr id="3" name="Segnaposto contenuto 2">
                <a:extLst>
                  <a:ext uri="{FF2B5EF4-FFF2-40B4-BE49-F238E27FC236}">
                    <a16:creationId xmlns:a16="http://schemas.microsoft.com/office/drawing/2014/main" id="{441CD0F3-998B-18FA-A897-5E3C308976DF}"/>
                  </a:ext>
                </a:extLst>
              </p:cNvPr>
              <p:cNvSpPr txBox="1">
                <a:spLocks noRot="1" noChangeAspect="1" noMove="1" noResize="1" noEditPoints="1" noAdjustHandles="1" noChangeArrowheads="1" noChangeShapeType="1" noTextEdit="1"/>
              </p:cNvSpPr>
              <p:nvPr/>
            </p:nvSpPr>
            <p:spPr>
              <a:xfrm>
                <a:off x="4608851" y="1579508"/>
                <a:ext cx="7111765" cy="4978310"/>
              </a:xfrm>
              <a:prstGeom prst="rect">
                <a:avLst/>
              </a:prstGeom>
              <a:blipFill>
                <a:blip r:embed="rId4"/>
                <a:stretch>
                  <a:fillRect l="-943" t="-1958" r="-428"/>
                </a:stretch>
              </a:blipFill>
            </p:spPr>
            <p:txBody>
              <a:bodyPr/>
              <a:lstStyle/>
              <a:p>
                <a:r>
                  <a:rPr lang="en-GB">
                    <a:noFill/>
                  </a:rPr>
                  <a:t> </a:t>
                </a:r>
              </a:p>
            </p:txBody>
          </p:sp>
        </mc:Fallback>
      </mc:AlternateContent>
    </p:spTree>
    <p:extLst>
      <p:ext uri="{BB962C8B-B14F-4D97-AF65-F5344CB8AC3E}">
        <p14:creationId xmlns:p14="http://schemas.microsoft.com/office/powerpoint/2010/main" val="2850805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6EC45-41FA-316C-2174-C4747941DECA}"/>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7B35CAD1-6A1A-5642-0349-06030819E61A}"/>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0F339262-D4A6-EB30-D4C7-DDF5550B7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FE1712BF-2FBD-C421-3F6E-CFA54CEA25E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BD158E8E-AE0C-F2A0-1FB9-4D8F105E7019}"/>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(1) RF </a:t>
            </a:r>
            <a:r>
              <a:rPr lang="it-IT" sz="3500" b="1" dirty="0" err="1">
                <a:solidFill>
                  <a:srgbClr val="822433"/>
                </a:solidFill>
                <a:latin typeface="+mn-lt"/>
              </a:rPr>
              <a:t>Photocatode</a:t>
            </a:r>
            <a:r>
              <a:rPr lang="it-IT" sz="3500" b="1" dirty="0">
                <a:solidFill>
                  <a:srgbClr val="822433"/>
                </a:solidFill>
                <a:latin typeface="+mn-lt"/>
              </a:rPr>
              <a:t> Gun </a:t>
            </a:r>
          </a:p>
        </p:txBody>
      </p:sp>
      <p:sp>
        <p:nvSpPr>
          <p:cNvPr id="12" name="Segnaposto numero diapositiva 11">
            <a:extLst>
              <a:ext uri="{FF2B5EF4-FFF2-40B4-BE49-F238E27FC236}">
                <a16:creationId xmlns:a16="http://schemas.microsoft.com/office/drawing/2014/main" id="{2BAD1534-D05F-A7CE-E21F-45824BCA3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i="1" dirty="0">
                <a:solidFill>
                  <a:srgbClr val="822433"/>
                </a:solidFill>
                <a:latin typeface="Calibri" panose="020F0502020204030204"/>
              </a:rPr>
              <a:t>34</a:t>
            </a:r>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9D552294-79AB-5432-34D5-8BA860022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206" y="4097247"/>
            <a:ext cx="1996834"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7C7036F-C3B1-D769-E01D-A48D61F52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27" y="1170853"/>
            <a:ext cx="4339038" cy="2440709"/>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contenuto 2">
            <a:extLst>
              <a:ext uri="{FF2B5EF4-FFF2-40B4-BE49-F238E27FC236}">
                <a16:creationId xmlns:a16="http://schemas.microsoft.com/office/drawing/2014/main" id="{81412F09-264F-F762-2AEB-66715BD589BF}"/>
              </a:ext>
            </a:extLst>
          </p:cNvPr>
          <p:cNvSpPr txBox="1">
            <a:spLocks/>
          </p:cNvSpPr>
          <p:nvPr/>
        </p:nvSpPr>
        <p:spPr>
          <a:xfrm>
            <a:off x="5569605" y="1170853"/>
            <a:ext cx="6094769" cy="2656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1800" dirty="0"/>
              <a:t>The photocathode is composed by a </a:t>
            </a:r>
            <a:r>
              <a:rPr lang="en-US" sz="1800" dirty="0">
                <a:effectLst>
                  <a:outerShdw blurRad="38100" dist="38100" dir="2700000" algn="tl">
                    <a:srgbClr val="000000">
                      <a:alpha val="43137"/>
                    </a:srgbClr>
                  </a:outerShdw>
                </a:effectLst>
              </a:rPr>
              <a:t>1.6 cell RF gun </a:t>
            </a:r>
            <a:r>
              <a:rPr lang="en-US" sz="1800" dirty="0"/>
              <a:t>operated at S-band (2.856 GHz, of BNL/UCLA/SLAC type)</a:t>
            </a:r>
          </a:p>
          <a:p>
            <a:pPr>
              <a:buClr>
                <a:srgbClr val="822433"/>
              </a:buClr>
              <a:buSzPct val="120000"/>
            </a:pPr>
            <a:endParaRPr lang="en-US" sz="1800" dirty="0"/>
          </a:p>
          <a:p>
            <a:pPr>
              <a:buClr>
                <a:srgbClr val="822433"/>
              </a:buClr>
              <a:buSzPct val="120000"/>
            </a:pPr>
            <a:r>
              <a:rPr lang="en-US" sz="1800" dirty="0"/>
              <a:t>Acceleration is obtained by means of high fields in the cavity, with a </a:t>
            </a:r>
            <a:r>
              <a:rPr lang="en-US" sz="1800" dirty="0">
                <a:effectLst>
                  <a:outerShdw blurRad="38100" dist="38100" dir="2700000" algn="tl">
                    <a:srgbClr val="000000">
                      <a:alpha val="43137"/>
                    </a:srgbClr>
                  </a:outerShdw>
                </a:effectLst>
              </a:rPr>
              <a:t>peak on the cathode </a:t>
            </a:r>
            <a:r>
              <a:rPr lang="en-US" sz="1800" dirty="0"/>
              <a:t>(120 MV/m) </a:t>
            </a:r>
          </a:p>
          <a:p>
            <a:pPr>
              <a:buClr>
                <a:srgbClr val="822433"/>
              </a:buClr>
              <a:buSzPct val="120000"/>
            </a:pPr>
            <a:endParaRPr lang="en-US" sz="1800" dirty="0"/>
          </a:p>
          <a:p>
            <a:pPr>
              <a:buClr>
                <a:srgbClr val="822433"/>
              </a:buClr>
              <a:buSzPct val="120000"/>
            </a:pPr>
            <a:r>
              <a:rPr lang="en-US" sz="1800" dirty="0"/>
              <a:t>Electron beam energy is up to </a:t>
            </a:r>
            <a:r>
              <a:rPr lang="en-US" sz="1800" dirty="0">
                <a:effectLst>
                  <a:outerShdw blurRad="38100" dist="38100" dir="2700000" algn="tl">
                    <a:srgbClr val="000000">
                      <a:alpha val="43137"/>
                    </a:srgbClr>
                  </a:outerShdw>
                </a:effectLst>
              </a:rPr>
              <a:t>5.5 MeV </a:t>
            </a:r>
            <a:r>
              <a:rPr lang="en-US" sz="1800" dirty="0"/>
              <a:t>at the entrance of the LINAC</a:t>
            </a:r>
            <a:endParaRPr lang="en-US" sz="1800"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9" name="Segnaposto contenuto 2">
                <a:extLst>
                  <a:ext uri="{FF2B5EF4-FFF2-40B4-BE49-F238E27FC236}">
                    <a16:creationId xmlns:a16="http://schemas.microsoft.com/office/drawing/2014/main" id="{78DDFA4F-0818-9A09-B16A-314E47ADA044}"/>
                  </a:ext>
                </a:extLst>
              </p:cNvPr>
              <p:cNvSpPr txBox="1">
                <a:spLocks/>
              </p:cNvSpPr>
              <p:nvPr/>
            </p:nvSpPr>
            <p:spPr>
              <a:xfrm>
                <a:off x="893845" y="4051822"/>
                <a:ext cx="4675760" cy="2392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1800" dirty="0"/>
                  <a:t>The cathode consist of a </a:t>
                </a:r>
                <a:r>
                  <a:rPr lang="en-US" sz="1800" dirty="0">
                    <a:effectLst>
                      <a:outerShdw blurRad="38100" dist="38100" dir="2700000" algn="tl">
                        <a:srgbClr val="000000">
                          <a:alpha val="43137"/>
                        </a:srgbClr>
                      </a:outerShdw>
                    </a:effectLst>
                  </a:rPr>
                  <a:t>polycrystalline </a:t>
                </a:r>
                <a:r>
                  <a:rPr lang="en-US" sz="1800" dirty="0" err="1">
                    <a:effectLst>
                      <a:outerShdw blurRad="38100" dist="38100" dir="2700000" algn="tl">
                        <a:srgbClr val="000000">
                          <a:alpha val="43137"/>
                        </a:srgbClr>
                      </a:outerShdw>
                    </a:effectLst>
                  </a:rPr>
                  <a:t>oxigen</a:t>
                </a:r>
                <a:r>
                  <a:rPr lang="en-US" sz="1800" dirty="0">
                    <a:effectLst>
                      <a:outerShdw blurRad="38100" dist="38100" dir="2700000" algn="tl">
                        <a:srgbClr val="000000">
                          <a:alpha val="43137"/>
                        </a:srgbClr>
                      </a:outerShdw>
                    </a:effectLst>
                  </a:rPr>
                  <a:t>-free copper </a:t>
                </a:r>
                <a:r>
                  <a:rPr lang="en-US" sz="1800" dirty="0"/>
                  <a:t>with high quantum efficiency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sSup>
                      <m:sSupPr>
                        <m:ctrlPr>
                          <a:rPr lang="it-IT" sz="1800" b="0" i="1" smtClean="0">
                            <a:latin typeface="Cambria Math" panose="02040503050406030204" pitchFamily="18" charset="0"/>
                            <a:ea typeface="Cambria Math" panose="02040503050406030204" pitchFamily="18" charset="0"/>
                          </a:rPr>
                        </m:ctrlPr>
                      </m:sSupPr>
                      <m:e>
                        <m:r>
                          <a:rPr lang="it-IT" sz="1800" b="0" i="1" smtClean="0">
                            <a:latin typeface="Cambria Math" panose="02040503050406030204" pitchFamily="18" charset="0"/>
                            <a:ea typeface="Cambria Math" panose="02040503050406030204" pitchFamily="18" charset="0"/>
                          </a:rPr>
                          <m:t>10</m:t>
                        </m:r>
                      </m:e>
                      <m:sup>
                        <m:r>
                          <a:rPr lang="it-IT" sz="1800" b="0" i="1" smtClean="0">
                            <a:latin typeface="Cambria Math" panose="02040503050406030204" pitchFamily="18" charset="0"/>
                            <a:ea typeface="Cambria Math" panose="02040503050406030204" pitchFamily="18" charset="0"/>
                          </a:rPr>
                          <m:t>−5</m:t>
                        </m:r>
                      </m:sup>
                    </m:sSup>
                  </m:oMath>
                </a14:m>
                <a:r>
                  <a:rPr lang="en-US" sz="1800" dirty="0"/>
                  <a:t>)</a:t>
                </a:r>
              </a:p>
              <a:p>
                <a:pPr>
                  <a:buClr>
                    <a:srgbClr val="822433"/>
                  </a:buClr>
                  <a:buSzPct val="120000"/>
                </a:pPr>
                <a:endParaRPr lang="en-US" sz="1800" dirty="0"/>
              </a:p>
              <a:p>
                <a:pPr>
                  <a:buClr>
                    <a:srgbClr val="822433"/>
                  </a:buClr>
                  <a:buSzPct val="120000"/>
                </a:pPr>
                <a:r>
                  <a:rPr lang="en-US" sz="1800" dirty="0"/>
                  <a:t>A </a:t>
                </a:r>
                <a:r>
                  <a:rPr lang="en-US" sz="1800" dirty="0">
                    <a:effectLst>
                      <a:outerShdw blurRad="38100" dist="38100" dir="2700000" algn="tl">
                        <a:srgbClr val="000000">
                          <a:alpha val="43137"/>
                        </a:srgbClr>
                      </a:outerShdw>
                    </a:effectLst>
                  </a:rPr>
                  <a:t>laser system </a:t>
                </a:r>
                <a:r>
                  <a:rPr lang="en-US" sz="1800" dirty="0"/>
                  <a:t>with tunable properties allows the extraction of </a:t>
                </a:r>
                <a:r>
                  <a:rPr lang="en-US" sz="1800" dirty="0">
                    <a:effectLst>
                      <a:outerShdw blurRad="38100" dist="38100" dir="2700000" algn="tl">
                        <a:srgbClr val="000000">
                          <a:alpha val="43137"/>
                        </a:srgbClr>
                      </a:outerShdw>
                    </a:effectLst>
                  </a:rPr>
                  <a:t>electron bunches </a:t>
                </a:r>
                <a:r>
                  <a:rPr lang="en-US" sz="1800" dirty="0"/>
                  <a:t>with the required properties</a:t>
                </a:r>
              </a:p>
              <a:p>
                <a:pPr>
                  <a:buClr>
                    <a:srgbClr val="822433"/>
                  </a:buClr>
                  <a:buSzPct val="120000"/>
                </a:pPr>
                <a:endParaRPr lang="en-US" sz="1800" dirty="0">
                  <a:effectLst>
                    <a:outerShdw blurRad="38100" dist="38100" dir="2700000" algn="tl">
                      <a:srgbClr val="000000">
                        <a:alpha val="43137"/>
                      </a:srgbClr>
                    </a:outerShdw>
                  </a:effectLst>
                </a:endParaRPr>
              </a:p>
              <a:p>
                <a:pPr>
                  <a:buClr>
                    <a:srgbClr val="822433"/>
                  </a:buClr>
                  <a:buSzPct val="120000"/>
                </a:pPr>
                <a:endParaRPr lang="en-US" sz="1800" dirty="0">
                  <a:effectLst>
                    <a:outerShdw blurRad="38100" dist="38100" dir="2700000" algn="tl">
                      <a:srgbClr val="000000">
                        <a:alpha val="43137"/>
                      </a:srgbClr>
                    </a:outerShdw>
                  </a:effectLst>
                </a:endParaRPr>
              </a:p>
            </p:txBody>
          </p:sp>
        </mc:Choice>
        <mc:Fallback xmlns="">
          <p:sp>
            <p:nvSpPr>
              <p:cNvPr id="9" name="Segnaposto contenuto 2">
                <a:extLst>
                  <a:ext uri="{FF2B5EF4-FFF2-40B4-BE49-F238E27FC236}">
                    <a16:creationId xmlns:a16="http://schemas.microsoft.com/office/drawing/2014/main" id="{78DDFA4F-0818-9A09-B16A-314E47ADA044}"/>
                  </a:ext>
                </a:extLst>
              </p:cNvPr>
              <p:cNvSpPr txBox="1">
                <a:spLocks noRot="1" noChangeAspect="1" noMove="1" noResize="1" noEditPoints="1" noAdjustHandles="1" noChangeArrowheads="1" noChangeShapeType="1" noTextEdit="1"/>
              </p:cNvSpPr>
              <p:nvPr/>
            </p:nvSpPr>
            <p:spPr>
              <a:xfrm>
                <a:off x="893845" y="4051822"/>
                <a:ext cx="4675760" cy="2392903"/>
              </a:xfrm>
              <a:prstGeom prst="rect">
                <a:avLst/>
              </a:prstGeom>
              <a:blipFill>
                <a:blip r:embed="rId5"/>
                <a:stretch>
                  <a:fillRect l="-1434" t="-4082" r="-1043"/>
                </a:stretch>
              </a:blipFill>
            </p:spPr>
            <p:txBody>
              <a:bodyPr/>
              <a:lstStyle/>
              <a:p>
                <a:r>
                  <a:rPr lang="en-GB">
                    <a:noFill/>
                  </a:rPr>
                  <a:t> </a:t>
                </a:r>
              </a:p>
            </p:txBody>
          </p:sp>
        </mc:Fallback>
      </mc:AlternateContent>
      <p:pic>
        <p:nvPicPr>
          <p:cNvPr id="13" name="Immagine 12">
            <a:extLst>
              <a:ext uri="{FF2B5EF4-FFF2-40B4-BE49-F238E27FC236}">
                <a16:creationId xmlns:a16="http://schemas.microsoft.com/office/drawing/2014/main" id="{6C2AC779-BC18-E3D6-E978-EC5627ABCE3F}"/>
              </a:ext>
            </a:extLst>
          </p:cNvPr>
          <p:cNvPicPr>
            <a:picLocks noChangeAspect="1"/>
          </p:cNvPicPr>
          <p:nvPr/>
        </p:nvPicPr>
        <p:blipFill>
          <a:blip r:embed="rId6"/>
          <a:stretch>
            <a:fillRect/>
          </a:stretch>
        </p:blipFill>
        <p:spPr>
          <a:xfrm>
            <a:off x="8430636" y="4166786"/>
            <a:ext cx="3233738" cy="1871300"/>
          </a:xfrm>
          <a:prstGeom prst="rect">
            <a:avLst/>
          </a:prstGeom>
        </p:spPr>
      </p:pic>
    </p:spTree>
    <p:extLst>
      <p:ext uri="{BB962C8B-B14F-4D97-AF65-F5344CB8AC3E}">
        <p14:creationId xmlns:p14="http://schemas.microsoft.com/office/powerpoint/2010/main" val="1234064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48EA-B4FB-FB33-C65D-49ADD71FB90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9C63703-F979-8696-C81E-5BB7F6093AB6}"/>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30ED2DF3-465A-9830-4F08-09161A0B3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CB40501-B521-D4E8-F7CB-40F102442253}"/>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78F23DF0-C75B-C6BB-7E6F-08737B3D85C8}"/>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(1) Laser System </a:t>
            </a:r>
          </a:p>
        </p:txBody>
      </p:sp>
      <p:sp>
        <p:nvSpPr>
          <p:cNvPr id="12" name="Segnaposto numero diapositiva 11">
            <a:extLst>
              <a:ext uri="{FF2B5EF4-FFF2-40B4-BE49-F238E27FC236}">
                <a16:creationId xmlns:a16="http://schemas.microsoft.com/office/drawing/2014/main" id="{7CB1D2E8-1D87-B8C6-C7A3-A1B0F09C7E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35</a:t>
            </a:r>
          </a:p>
        </p:txBody>
      </p:sp>
      <mc:AlternateContent xmlns:mc="http://schemas.openxmlformats.org/markup-compatibility/2006" xmlns:a14="http://schemas.microsoft.com/office/drawing/2010/main">
        <mc:Choice Requires="a14">
          <p:sp>
            <p:nvSpPr>
              <p:cNvPr id="2" name="Segnaposto contenuto 2">
                <a:extLst>
                  <a:ext uri="{FF2B5EF4-FFF2-40B4-BE49-F238E27FC236}">
                    <a16:creationId xmlns:a16="http://schemas.microsoft.com/office/drawing/2014/main" id="{87AD807F-0095-C243-73E6-E8E35AE96D69}"/>
                  </a:ext>
                </a:extLst>
              </p:cNvPr>
              <p:cNvSpPr txBox="1">
                <a:spLocks/>
              </p:cNvSpPr>
              <p:nvPr/>
            </p:nvSpPr>
            <p:spPr>
              <a:xfrm>
                <a:off x="893845" y="4642950"/>
                <a:ext cx="4675760" cy="1473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1800" dirty="0"/>
                  <a:t>The photocathode pulses are up-converted via </a:t>
                </a:r>
                <a:r>
                  <a:rPr lang="en-US" sz="1800" dirty="0">
                    <a:effectLst>
                      <a:outerShdw blurRad="38100" dist="38100" dir="2700000" algn="tl">
                        <a:srgbClr val="000000">
                          <a:alpha val="43137"/>
                        </a:srgbClr>
                      </a:outerShdw>
                    </a:effectLst>
                  </a:rPr>
                  <a:t>harmonic generation </a:t>
                </a:r>
                <a:r>
                  <a:rPr lang="en-US" sz="1800" dirty="0"/>
                  <a:t>to the </a:t>
                </a:r>
                <a:r>
                  <a:rPr lang="en-US" sz="1800" dirty="0">
                    <a:effectLst>
                      <a:outerShdw blurRad="38100" dist="38100" dir="2700000" algn="tl">
                        <a:srgbClr val="000000">
                          <a:alpha val="43137"/>
                        </a:srgbClr>
                      </a:outerShdw>
                    </a:effectLst>
                  </a:rPr>
                  <a:t>3rd harmonic </a:t>
                </a:r>
                <a:r>
                  <a:rPr lang="en-US" sz="1800" dirty="0"/>
                  <a:t>at </a:t>
                </a:r>
                <a14:m>
                  <m:oMath xmlns:m="http://schemas.openxmlformats.org/officeDocument/2006/math">
                    <m:r>
                      <a:rPr lang="en-US" sz="1800" i="1" dirty="0" smtClean="0">
                        <a:latin typeface="Cambria Math" panose="02040503050406030204" pitchFamily="18" charset="0"/>
                      </a:rPr>
                      <m:t>266 </m:t>
                    </m:r>
                    <m:r>
                      <a:rPr lang="en-US" sz="1800" i="1" dirty="0" smtClean="0">
                        <a:latin typeface="Cambria Math" panose="02040503050406030204" pitchFamily="18" charset="0"/>
                      </a:rPr>
                      <m:t>𝑛𝑚</m:t>
                    </m:r>
                  </m:oMath>
                </a14:m>
                <a:r>
                  <a:rPr lang="en-US" sz="1800" dirty="0"/>
                  <a:t>, which is the wavelength required for electron extraction out of copper cathode</a:t>
                </a:r>
                <a:endParaRPr lang="en-US" sz="1800" dirty="0">
                  <a:effectLst>
                    <a:outerShdw blurRad="38100" dist="38100" dir="2700000" algn="tl">
                      <a:srgbClr val="000000">
                        <a:alpha val="43137"/>
                      </a:srgbClr>
                    </a:outerShdw>
                  </a:effectLst>
                </a:endParaRPr>
              </a:p>
              <a:p>
                <a:pPr>
                  <a:buClr>
                    <a:srgbClr val="822433"/>
                  </a:buClr>
                  <a:buSzPct val="120000"/>
                </a:pPr>
                <a:endParaRPr lang="en-US" sz="1800" dirty="0">
                  <a:effectLst>
                    <a:outerShdw blurRad="38100" dist="38100" dir="2700000" algn="tl">
                      <a:srgbClr val="000000">
                        <a:alpha val="43137"/>
                      </a:srgbClr>
                    </a:outerShdw>
                  </a:effectLst>
                </a:endParaRPr>
              </a:p>
            </p:txBody>
          </p:sp>
        </mc:Choice>
        <mc:Fallback xmlns="">
          <p:sp>
            <p:nvSpPr>
              <p:cNvPr id="2" name="Segnaposto contenuto 2">
                <a:extLst>
                  <a:ext uri="{FF2B5EF4-FFF2-40B4-BE49-F238E27FC236}">
                    <a16:creationId xmlns:a16="http://schemas.microsoft.com/office/drawing/2014/main" id="{87AD807F-0095-C243-73E6-E8E35AE96D69}"/>
                  </a:ext>
                </a:extLst>
              </p:cNvPr>
              <p:cNvSpPr txBox="1">
                <a:spLocks noRot="1" noChangeAspect="1" noMove="1" noResize="1" noEditPoints="1" noAdjustHandles="1" noChangeArrowheads="1" noChangeShapeType="1" noTextEdit="1"/>
              </p:cNvSpPr>
              <p:nvPr/>
            </p:nvSpPr>
            <p:spPr>
              <a:xfrm>
                <a:off x="893845" y="4642950"/>
                <a:ext cx="4675760" cy="1473658"/>
              </a:xfrm>
              <a:prstGeom prst="rect">
                <a:avLst/>
              </a:prstGeom>
              <a:blipFill>
                <a:blip r:embed="rId3"/>
                <a:stretch>
                  <a:fillRect l="-1434" t="-6639" r="-782"/>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2940B454-953C-A020-7064-6ECF2E82D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764" y="1341121"/>
            <a:ext cx="3279294" cy="2459471"/>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14E23F0C-AFAF-563E-4C5F-E527E81EF346}"/>
              </a:ext>
            </a:extLst>
          </p:cNvPr>
          <p:cNvPicPr>
            <a:picLocks noChangeAspect="1"/>
          </p:cNvPicPr>
          <p:nvPr/>
        </p:nvPicPr>
        <p:blipFill>
          <a:blip r:embed="rId5"/>
          <a:stretch>
            <a:fillRect/>
          </a:stretch>
        </p:blipFill>
        <p:spPr>
          <a:xfrm>
            <a:off x="5900363" y="4051822"/>
            <a:ext cx="5362575" cy="2190750"/>
          </a:xfrm>
          <a:prstGeom prst="rect">
            <a:avLst/>
          </a:prstGeom>
        </p:spPr>
      </p:pic>
      <p:sp>
        <p:nvSpPr>
          <p:cNvPr id="15" name="Segnaposto contenuto 2">
            <a:extLst>
              <a:ext uri="{FF2B5EF4-FFF2-40B4-BE49-F238E27FC236}">
                <a16:creationId xmlns:a16="http://schemas.microsoft.com/office/drawing/2014/main" id="{230508BD-85F5-6A98-15BC-D53B5B32A0F3}"/>
              </a:ext>
            </a:extLst>
          </p:cNvPr>
          <p:cNvSpPr txBox="1">
            <a:spLocks/>
          </p:cNvSpPr>
          <p:nvPr/>
        </p:nvSpPr>
        <p:spPr>
          <a:xfrm>
            <a:off x="4909735" y="1332520"/>
            <a:ext cx="6810882" cy="23929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1800" dirty="0"/>
              <a:t>SPARC_LAB photocathode laser system is based on a </a:t>
            </a:r>
            <a:r>
              <a:rPr lang="en-US" sz="1800" dirty="0">
                <a:effectLst>
                  <a:outerShdw blurRad="38100" dist="38100" dir="2700000" algn="tl">
                    <a:srgbClr val="000000">
                      <a:alpha val="43137"/>
                    </a:srgbClr>
                  </a:outerShdw>
                </a:effectLst>
              </a:rPr>
              <a:t>Titanium-Sapphire laser</a:t>
            </a:r>
            <a:r>
              <a:rPr lang="en-US" sz="1800" dirty="0"/>
              <a:t> at </a:t>
            </a:r>
            <a:r>
              <a:rPr lang="en-US" sz="1800" dirty="0">
                <a:effectLst>
                  <a:outerShdw blurRad="38100" dist="38100" dir="2700000" algn="tl">
                    <a:srgbClr val="000000">
                      <a:alpha val="43137"/>
                    </a:srgbClr>
                  </a:outerShdw>
                </a:effectLst>
              </a:rPr>
              <a:t>800 nm </a:t>
            </a:r>
            <a:r>
              <a:rPr lang="en-US" sz="1800" dirty="0"/>
              <a:t>of about 150 fs and its harmonics</a:t>
            </a:r>
          </a:p>
          <a:p>
            <a:pPr>
              <a:buClr>
                <a:srgbClr val="822433"/>
              </a:buClr>
              <a:buSzPct val="120000"/>
            </a:pPr>
            <a:endParaRPr lang="en-US" sz="1800" dirty="0">
              <a:effectLst>
                <a:outerShdw blurRad="38100" dist="38100" dir="2700000" algn="tl">
                  <a:srgbClr val="000000">
                    <a:alpha val="43137"/>
                  </a:srgbClr>
                </a:outerShdw>
              </a:effectLst>
            </a:endParaRPr>
          </a:p>
          <a:p>
            <a:pPr>
              <a:buClr>
                <a:srgbClr val="822433"/>
              </a:buClr>
              <a:buSzPct val="120000"/>
            </a:pPr>
            <a:r>
              <a:rPr lang="en-US" sz="1800" dirty="0"/>
              <a:t>The laser is synchronized with the RF system and it is based on the </a:t>
            </a:r>
            <a:r>
              <a:rPr lang="en-US" sz="1800" dirty="0">
                <a:effectLst>
                  <a:outerShdw blurRad="38100" dist="38100" dir="2700000" algn="tl">
                    <a:srgbClr val="000000">
                      <a:alpha val="43137"/>
                    </a:srgbClr>
                  </a:outerShdw>
                </a:effectLst>
              </a:rPr>
              <a:t>Chirped Pulse Amplification </a:t>
            </a:r>
            <a:r>
              <a:rPr lang="en-US" sz="1800" dirty="0"/>
              <a:t>(CPA) of the pulse</a:t>
            </a:r>
          </a:p>
          <a:p>
            <a:pPr>
              <a:buClr>
                <a:srgbClr val="822433"/>
              </a:buClr>
              <a:buSzPct val="120000"/>
            </a:pPr>
            <a:endParaRPr lang="en-US" sz="1800" dirty="0">
              <a:effectLst>
                <a:outerShdw blurRad="38100" dist="38100" dir="2700000" algn="tl">
                  <a:srgbClr val="000000">
                    <a:alpha val="43137"/>
                  </a:srgbClr>
                </a:outerShdw>
              </a:effectLst>
            </a:endParaRPr>
          </a:p>
          <a:p>
            <a:pPr>
              <a:buClr>
                <a:srgbClr val="822433"/>
              </a:buClr>
              <a:buSzPct val="120000"/>
            </a:pPr>
            <a:r>
              <a:rPr lang="en-US" sz="1800" dirty="0"/>
              <a:t>The laser is used both to </a:t>
            </a:r>
            <a:r>
              <a:rPr lang="en-US" sz="1800" dirty="0">
                <a:effectLst>
                  <a:outerShdw blurRad="38100" dist="38100" dir="2700000" algn="tl">
                    <a:srgbClr val="000000">
                      <a:alpha val="43137"/>
                    </a:srgbClr>
                  </a:outerShdw>
                </a:effectLst>
              </a:rPr>
              <a:t>extract electrons </a:t>
            </a:r>
            <a:r>
              <a:rPr lang="en-US" sz="1800" dirty="0"/>
              <a:t>from the photocathode and </a:t>
            </a:r>
            <a:r>
              <a:rPr lang="en-US" sz="1800" dirty="0">
                <a:effectLst>
                  <a:outerShdw blurRad="38100" dist="38100" dir="2700000" algn="tl">
                    <a:srgbClr val="000000">
                      <a:alpha val="43137"/>
                    </a:srgbClr>
                  </a:outerShdw>
                </a:effectLst>
              </a:rPr>
              <a:t>to feed the Vis-UV FEL </a:t>
            </a:r>
            <a:r>
              <a:rPr lang="en-US" sz="1800" dirty="0"/>
              <a:t>in the seeded mode </a:t>
            </a:r>
          </a:p>
        </p:txBody>
      </p:sp>
    </p:spTree>
    <p:extLst>
      <p:ext uri="{BB962C8B-B14F-4D97-AF65-F5344CB8AC3E}">
        <p14:creationId xmlns:p14="http://schemas.microsoft.com/office/powerpoint/2010/main" val="235977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453B-E94F-42E1-A055-F0827E000E4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065DB6A-2C52-83C8-9124-A7546F98D2AF}"/>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E673F97B-3088-C450-09D6-A490128C3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20DF248A-06F5-5C56-DA89-1E3C98A7F51D}"/>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30288AE4-CB73-7BC4-1813-468D8158A11C}"/>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(2) LINAC</a:t>
            </a:r>
          </a:p>
        </p:txBody>
      </p:sp>
      <p:sp>
        <p:nvSpPr>
          <p:cNvPr id="12" name="Segnaposto numero diapositiva 11">
            <a:extLst>
              <a:ext uri="{FF2B5EF4-FFF2-40B4-BE49-F238E27FC236}">
                <a16:creationId xmlns:a16="http://schemas.microsoft.com/office/drawing/2014/main" id="{25616590-CCD8-89E5-1E8E-4C06E950B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36</a:t>
            </a:r>
          </a:p>
        </p:txBody>
      </p:sp>
      <mc:AlternateContent xmlns:mc="http://schemas.openxmlformats.org/markup-compatibility/2006" xmlns:a14="http://schemas.microsoft.com/office/drawing/2010/main">
        <mc:Choice Requires="a14">
          <p:sp>
            <p:nvSpPr>
              <p:cNvPr id="5" name="Segnaposto contenuto 2">
                <a:extLst>
                  <a:ext uri="{FF2B5EF4-FFF2-40B4-BE49-F238E27FC236}">
                    <a16:creationId xmlns:a16="http://schemas.microsoft.com/office/drawing/2014/main" id="{D7D1E7C1-DA29-C2B8-B997-4D52CFC1DB01}"/>
                  </a:ext>
                </a:extLst>
              </p:cNvPr>
              <p:cNvSpPr txBox="1">
                <a:spLocks/>
              </p:cNvSpPr>
              <p:nvPr/>
            </p:nvSpPr>
            <p:spPr>
              <a:xfrm>
                <a:off x="905164" y="1332520"/>
                <a:ext cx="10815453" cy="4865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1800" dirty="0"/>
                  <a:t>SPARC LINAC is based on three SLAC-Type TW (traveling wave) high gradient RF cavities</a:t>
                </a:r>
              </a:p>
              <a:p>
                <a:pPr marL="534988" indent="-266700">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TW acceleration</a:t>
                </a:r>
                <a:r>
                  <a:rPr lang="en-US" sz="1800" dirty="0"/>
                  <a:t>: the beam is accelerated having the particles standing on the crest of the wave propagating inside the cavity</a:t>
                </a:r>
              </a:p>
              <a:p>
                <a:pPr marL="534988" indent="-266700">
                  <a:buClr>
                    <a:srgbClr val="822433"/>
                  </a:buClr>
                  <a:buSzPct val="120000"/>
                  <a:buFont typeface="Calibri" panose="020F0502020204030204" pitchFamily="34" charset="0"/>
                  <a:buChar char="‐"/>
                </a:pPr>
                <a:endParaRPr lang="en-US" sz="1800" dirty="0">
                  <a:effectLst>
                    <a:outerShdw blurRad="38100" dist="38100" dir="2700000" algn="tl">
                      <a:srgbClr val="000000">
                        <a:alpha val="43137"/>
                      </a:srgbClr>
                    </a:outerShdw>
                  </a:effectLst>
                </a:endParaRPr>
              </a:p>
              <a:p>
                <a:pPr marL="534988" indent="-266700">
                  <a:buClr>
                    <a:srgbClr val="822433"/>
                  </a:buClr>
                  <a:buSzPct val="120000"/>
                  <a:buFont typeface="Calibri" panose="020F0502020204030204" pitchFamily="34" charset="0"/>
                  <a:buChar char="‐"/>
                </a:pPr>
                <a:endParaRPr lang="en-US" sz="1800" dirty="0">
                  <a:effectLst>
                    <a:outerShdw blurRad="38100" dist="38100" dir="2700000" algn="tl">
                      <a:srgbClr val="000000">
                        <a:alpha val="43137"/>
                      </a:srgbClr>
                    </a:outerShdw>
                  </a:effectLst>
                </a:endParaRPr>
              </a:p>
              <a:p>
                <a:pPr marL="534988" indent="-266700">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High gradients</a:t>
                </a:r>
                <a:r>
                  <a:rPr lang="en-US" sz="1800" dirty="0"/>
                  <a:t>: </a:t>
                </a:r>
              </a:p>
              <a:p>
                <a:pPr marL="534988" indent="-266700">
                  <a:buClr>
                    <a:srgbClr val="822433"/>
                  </a:buClr>
                  <a:buSzPct val="120000"/>
                  <a:buFont typeface="Calibri" panose="020F0502020204030204" pitchFamily="34" charset="0"/>
                  <a:buChar char="‐"/>
                </a:pPr>
                <a:endParaRPr lang="en-US" sz="1800" dirty="0">
                  <a:effectLst>
                    <a:outerShdw blurRad="38100" dist="38100" dir="2700000" algn="tl">
                      <a:srgbClr val="000000">
                        <a:alpha val="43137"/>
                      </a:srgbClr>
                    </a:outerShdw>
                  </a:effectLst>
                </a:endParaRPr>
              </a:p>
              <a:p>
                <a:pPr marL="534988" indent="-266700">
                  <a:buClr>
                    <a:srgbClr val="822433"/>
                  </a:buClr>
                  <a:buSzPct val="120000"/>
                  <a:buFont typeface="Calibri" panose="020F0502020204030204" pitchFamily="34" charset="0"/>
                  <a:buChar char="‐"/>
                </a:pPr>
                <a:endParaRPr lang="en-US" sz="1800" dirty="0">
                  <a:effectLst>
                    <a:outerShdw blurRad="38100" dist="38100" dir="2700000" algn="tl">
                      <a:srgbClr val="000000">
                        <a:alpha val="43137"/>
                      </a:srgbClr>
                    </a:outerShdw>
                  </a:effectLst>
                </a:endParaRPr>
              </a:p>
              <a:p>
                <a:pPr marL="534988" indent="-266700">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Max energy </a:t>
                </a:r>
                <a:r>
                  <a:rPr lang="en-US" sz="1800" dirty="0"/>
                  <a:t>reached at the end of the LINAC: </a:t>
                </a:r>
                <a14:m>
                  <m:oMath xmlns:m="http://schemas.openxmlformats.org/officeDocument/2006/math">
                    <m:r>
                      <a:rPr lang="it-IT" sz="1800" b="0" i="1" smtClean="0">
                        <a:latin typeface="Cambria Math" panose="02040503050406030204" pitchFamily="18" charset="0"/>
                      </a:rPr>
                      <m:t>180</m:t>
                    </m:r>
                  </m:oMath>
                </a14:m>
                <a:r>
                  <a:rPr lang="en-US" sz="1800" dirty="0">
                    <a:effectLst>
                      <a:outerShdw blurRad="38100" dist="38100" dir="2700000" algn="tl">
                        <a:srgbClr val="000000">
                          <a:alpha val="43137"/>
                        </a:srgbClr>
                      </a:outerShdw>
                    </a:effectLst>
                  </a:rPr>
                  <a:t> </a:t>
                </a:r>
                <a:r>
                  <a:rPr lang="en-US" sz="1800" dirty="0"/>
                  <a:t>- </a:t>
                </a:r>
                <a14:m>
                  <m:oMath xmlns:m="http://schemas.openxmlformats.org/officeDocument/2006/math">
                    <m:r>
                      <a:rPr lang="it-IT" sz="1800" b="0" i="1" smtClean="0">
                        <a:latin typeface="Cambria Math" panose="02040503050406030204" pitchFamily="18" charset="0"/>
                      </a:rPr>
                      <m:t>200 </m:t>
                    </m:r>
                    <m:r>
                      <a:rPr lang="it-IT" sz="1800" b="0" i="1" smtClean="0">
                        <a:latin typeface="Cambria Math" panose="02040503050406030204" pitchFamily="18" charset="0"/>
                      </a:rPr>
                      <m:t>𝑀𝑒𝑉</m:t>
                    </m:r>
                  </m:oMath>
                </a14:m>
                <a:endParaRPr lang="en-US" sz="1800" dirty="0">
                  <a:effectLst>
                    <a:outerShdw blurRad="38100" dist="38100" dir="2700000" algn="tl">
                      <a:srgbClr val="000000">
                        <a:alpha val="43137"/>
                      </a:srgbClr>
                    </a:outerShdw>
                  </a:effectLst>
                </a:endParaRPr>
              </a:p>
              <a:p>
                <a:pPr marL="534988" indent="-266700">
                  <a:buClr>
                    <a:srgbClr val="822433"/>
                  </a:buClr>
                  <a:buSzPct val="120000"/>
                  <a:buFont typeface="Calibri" panose="020F0502020204030204" pitchFamily="34" charset="0"/>
                  <a:buChar char="‐"/>
                </a:pPr>
                <a:endParaRPr lang="en-US" sz="1800" dirty="0">
                  <a:effectLst>
                    <a:outerShdw blurRad="38100" dist="38100" dir="2700000" algn="tl">
                      <a:srgbClr val="000000">
                        <a:alpha val="43137"/>
                      </a:srgbClr>
                    </a:outerShdw>
                  </a:effectLst>
                </a:endParaRPr>
              </a:p>
              <a:p>
                <a:pPr marL="268288" indent="-268288">
                  <a:buClr>
                    <a:srgbClr val="822433"/>
                  </a:buClr>
                  <a:buSzPct val="120000"/>
                </a:pPr>
                <a:endParaRPr lang="en-US" sz="1800" dirty="0"/>
              </a:p>
              <a:p>
                <a:pPr marL="268288" indent="-268288">
                  <a:buClr>
                    <a:srgbClr val="822433"/>
                  </a:buClr>
                  <a:buSzPct val="120000"/>
                </a:pPr>
                <a:r>
                  <a:rPr lang="en-US" sz="1800" dirty="0"/>
                  <a:t>During the operation time of SABINA, only the </a:t>
                </a:r>
                <a:r>
                  <a:rPr lang="en-US" sz="1800" dirty="0">
                    <a:effectLst>
                      <a:outerShdw blurRad="38100" dist="38100" dir="2700000" algn="tl">
                        <a:srgbClr val="000000">
                          <a:alpha val="43137"/>
                        </a:srgbClr>
                      </a:outerShdw>
                    </a:effectLst>
                  </a:rPr>
                  <a:t>first section </a:t>
                </a:r>
                <a:r>
                  <a:rPr lang="en-US" sz="1800" dirty="0"/>
                  <a:t>is used at </a:t>
                </a:r>
                <a:r>
                  <a:rPr lang="en-US" sz="1800" dirty="0">
                    <a:effectLst>
                      <a:outerShdw blurRad="38100" dist="38100" dir="2700000" algn="tl">
                        <a:srgbClr val="000000">
                          <a:alpha val="43137"/>
                        </a:srgbClr>
                      </a:outerShdw>
                    </a:effectLst>
                  </a:rPr>
                  <a:t>full capacity</a:t>
                </a:r>
                <a:r>
                  <a:rPr lang="en-US" sz="1800" dirty="0"/>
                  <a:t>:</a:t>
                </a:r>
              </a:p>
            </p:txBody>
          </p:sp>
        </mc:Choice>
        <mc:Fallback xmlns="">
          <p:sp>
            <p:nvSpPr>
              <p:cNvPr id="5" name="Segnaposto contenuto 2">
                <a:extLst>
                  <a:ext uri="{FF2B5EF4-FFF2-40B4-BE49-F238E27FC236}">
                    <a16:creationId xmlns:a16="http://schemas.microsoft.com/office/drawing/2014/main" id="{D7D1E7C1-DA29-C2B8-B997-4D52CFC1DB01}"/>
                  </a:ext>
                </a:extLst>
              </p:cNvPr>
              <p:cNvSpPr txBox="1">
                <a:spLocks noRot="1" noChangeAspect="1" noMove="1" noResize="1" noEditPoints="1" noAdjustHandles="1" noChangeArrowheads="1" noChangeShapeType="1" noTextEdit="1"/>
              </p:cNvSpPr>
              <p:nvPr/>
            </p:nvSpPr>
            <p:spPr>
              <a:xfrm>
                <a:off x="905164" y="1332520"/>
                <a:ext cx="10815453" cy="4865080"/>
              </a:xfrm>
              <a:prstGeom prst="rect">
                <a:avLst/>
              </a:prstGeom>
              <a:blipFill>
                <a:blip r:embed="rId3"/>
                <a:stretch>
                  <a:fillRect l="-620" t="-2005" r="-169"/>
                </a:stretch>
              </a:blipFill>
            </p:spPr>
            <p:txBody>
              <a:bodyPr/>
              <a:lstStyle/>
              <a:p>
                <a:r>
                  <a:rPr lang="en-GB">
                    <a:noFill/>
                  </a:rPr>
                  <a:t> </a:t>
                </a:r>
              </a:p>
            </p:txBody>
          </p:sp>
        </mc:Fallback>
      </mc:AlternateContent>
      <p:sp>
        <p:nvSpPr>
          <p:cNvPr id="6" name="Parentesi graffa aperta 5">
            <a:extLst>
              <a:ext uri="{FF2B5EF4-FFF2-40B4-BE49-F238E27FC236}">
                <a16:creationId xmlns:a16="http://schemas.microsoft.com/office/drawing/2014/main" id="{AFA8361F-304F-B93C-6D48-3621B752D112}"/>
              </a:ext>
            </a:extLst>
          </p:cNvPr>
          <p:cNvSpPr/>
          <p:nvPr/>
        </p:nvSpPr>
        <p:spPr>
          <a:xfrm>
            <a:off x="3061855" y="2650836"/>
            <a:ext cx="254000" cy="1166265"/>
          </a:xfrm>
          <a:prstGeom prst="leftBrace">
            <a:avLst/>
          </a:prstGeom>
          <a:ln w="28575">
            <a:solidFill>
              <a:srgbClr val="8224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6664DF4D-06FB-E1D8-24D2-22771297A420}"/>
                  </a:ext>
                </a:extLst>
              </p:cNvPr>
              <p:cNvSpPr txBox="1"/>
              <p:nvPr/>
            </p:nvSpPr>
            <p:spPr>
              <a:xfrm>
                <a:off x="3315855" y="2650836"/>
                <a:ext cx="3298211" cy="441916"/>
              </a:xfrm>
              <a:prstGeom prst="rect">
                <a:avLst/>
              </a:prstGeom>
              <a:noFill/>
            </p:spPr>
            <p:txBody>
              <a:bodyPr wrap="none" rtlCol="0">
                <a:spAutoFit/>
              </a:bodyPr>
              <a:lstStyle/>
              <a:p>
                <a14:m>
                  <m:oMath xmlns:m="http://schemas.openxmlformats.org/officeDocument/2006/math">
                    <m:r>
                      <a:rPr lang="it-IT" sz="1600" b="0" i="1" smtClean="0">
                        <a:latin typeface="Cambria Math" panose="02040503050406030204" pitchFamily="18" charset="0"/>
                      </a:rPr>
                      <m:t>22</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𝑀𝑉</m:t>
                        </m:r>
                      </m:num>
                      <m:den>
                        <m:r>
                          <a:rPr lang="it-IT" sz="1600" b="0" i="1" smtClean="0">
                            <a:latin typeface="Cambria Math" panose="02040503050406030204" pitchFamily="18" charset="0"/>
                          </a:rPr>
                          <m:t>𝑚</m:t>
                        </m:r>
                      </m:den>
                    </m:f>
                  </m:oMath>
                </a14:m>
                <a:r>
                  <a:rPr lang="it-IT" sz="1600" dirty="0"/>
                  <a:t> in the first </a:t>
                </a:r>
                <a:r>
                  <a:rPr lang="it-IT" sz="1600" dirty="0" err="1"/>
                  <a:t>two</a:t>
                </a:r>
                <a:r>
                  <a:rPr lang="it-IT" sz="1600" dirty="0"/>
                  <a:t> S-band </a:t>
                </a:r>
                <a:r>
                  <a:rPr lang="it-IT" sz="1600" dirty="0" err="1"/>
                  <a:t>sections</a:t>
                </a:r>
                <a:endParaRPr lang="it-IT" sz="1600" dirty="0"/>
              </a:p>
            </p:txBody>
          </p:sp>
        </mc:Choice>
        <mc:Fallback xmlns="">
          <p:sp>
            <p:nvSpPr>
              <p:cNvPr id="8" name="CasellaDiTesto 7">
                <a:extLst>
                  <a:ext uri="{FF2B5EF4-FFF2-40B4-BE49-F238E27FC236}">
                    <a16:creationId xmlns:a16="http://schemas.microsoft.com/office/drawing/2014/main" id="{6664DF4D-06FB-E1D8-24D2-22771297A420}"/>
                  </a:ext>
                </a:extLst>
              </p:cNvPr>
              <p:cNvSpPr txBox="1">
                <a:spLocks noRot="1" noChangeAspect="1" noMove="1" noResize="1" noEditPoints="1" noAdjustHandles="1" noChangeArrowheads="1" noChangeShapeType="1" noTextEdit="1"/>
              </p:cNvSpPr>
              <p:nvPr/>
            </p:nvSpPr>
            <p:spPr>
              <a:xfrm>
                <a:off x="3315855" y="2650836"/>
                <a:ext cx="3298211" cy="441916"/>
              </a:xfrm>
              <a:prstGeom prst="rect">
                <a:avLst/>
              </a:prstGeom>
              <a:blipFill>
                <a:blip r:embed="rId4"/>
                <a:stretch>
                  <a:fillRect b="-69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390876A8-5A6B-8310-7EA6-FBC6698AEE54}"/>
                  </a:ext>
                </a:extLst>
              </p:cNvPr>
              <p:cNvSpPr txBox="1"/>
              <p:nvPr/>
            </p:nvSpPr>
            <p:spPr>
              <a:xfrm>
                <a:off x="3315855" y="3329346"/>
                <a:ext cx="3396635" cy="441916"/>
              </a:xfrm>
              <a:prstGeom prst="rect">
                <a:avLst/>
              </a:prstGeom>
              <a:noFill/>
            </p:spPr>
            <p:txBody>
              <a:bodyPr wrap="none" rtlCol="0">
                <a:spAutoFit/>
              </a:bodyPr>
              <a:lstStyle/>
              <a:p>
                <a14:m>
                  <m:oMath xmlns:m="http://schemas.openxmlformats.org/officeDocument/2006/math">
                    <m:r>
                      <a:rPr lang="it-IT" sz="1600" b="0" i="1" smtClean="0">
                        <a:latin typeface="Cambria Math" panose="02040503050406030204" pitchFamily="18" charset="0"/>
                      </a:rPr>
                      <m:t>&gt;40</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𝑀𝑉</m:t>
                        </m:r>
                      </m:num>
                      <m:den>
                        <m:r>
                          <a:rPr lang="it-IT" sz="1600" b="0" i="1" smtClean="0">
                            <a:latin typeface="Cambria Math" panose="02040503050406030204" pitchFamily="18" charset="0"/>
                          </a:rPr>
                          <m:t>𝑚</m:t>
                        </m:r>
                      </m:den>
                    </m:f>
                  </m:oMath>
                </a14:m>
                <a:r>
                  <a:rPr lang="it-IT" sz="1600" dirty="0"/>
                  <a:t> in the </a:t>
                </a:r>
                <a:r>
                  <a:rPr lang="it-IT" sz="1600" dirty="0" err="1"/>
                  <a:t>ending</a:t>
                </a:r>
                <a:r>
                  <a:rPr lang="it-IT" sz="1600" dirty="0"/>
                  <a:t> C-band </a:t>
                </a:r>
                <a:r>
                  <a:rPr lang="it-IT" sz="1600" dirty="0" err="1"/>
                  <a:t>sections</a:t>
                </a:r>
                <a:endParaRPr lang="it-IT" sz="1600" dirty="0"/>
              </a:p>
            </p:txBody>
          </p:sp>
        </mc:Choice>
        <mc:Fallback xmlns="">
          <p:sp>
            <p:nvSpPr>
              <p:cNvPr id="9" name="CasellaDiTesto 8">
                <a:extLst>
                  <a:ext uri="{FF2B5EF4-FFF2-40B4-BE49-F238E27FC236}">
                    <a16:creationId xmlns:a16="http://schemas.microsoft.com/office/drawing/2014/main" id="{390876A8-5A6B-8310-7EA6-FBC6698AEE54}"/>
                  </a:ext>
                </a:extLst>
              </p:cNvPr>
              <p:cNvSpPr txBox="1">
                <a:spLocks noRot="1" noChangeAspect="1" noMove="1" noResize="1" noEditPoints="1" noAdjustHandles="1" noChangeArrowheads="1" noChangeShapeType="1" noTextEdit="1"/>
              </p:cNvSpPr>
              <p:nvPr/>
            </p:nvSpPr>
            <p:spPr>
              <a:xfrm>
                <a:off x="3315855" y="3329346"/>
                <a:ext cx="3396635" cy="441916"/>
              </a:xfrm>
              <a:prstGeom prst="rect">
                <a:avLst/>
              </a:prstGeom>
              <a:blipFill>
                <a:blip r:embed="rId5"/>
                <a:stretch>
                  <a:fillRect b="-5479"/>
                </a:stretch>
              </a:blipFill>
            </p:spPr>
            <p:txBody>
              <a:bodyPr/>
              <a:lstStyle/>
              <a:p>
                <a:r>
                  <a:rPr lang="en-GB">
                    <a:noFill/>
                  </a:rPr>
                  <a:t> </a:t>
                </a:r>
              </a:p>
            </p:txBody>
          </p:sp>
        </mc:Fallback>
      </mc:AlternateContent>
      <p:sp>
        <p:nvSpPr>
          <p:cNvPr id="13" name="Parentesi graffa aperta 12">
            <a:extLst>
              <a:ext uri="{FF2B5EF4-FFF2-40B4-BE49-F238E27FC236}">
                <a16:creationId xmlns:a16="http://schemas.microsoft.com/office/drawing/2014/main" id="{EE410704-A836-CC59-7B60-1FABDCF9D9CB}"/>
              </a:ext>
            </a:extLst>
          </p:cNvPr>
          <p:cNvSpPr/>
          <p:nvPr/>
        </p:nvSpPr>
        <p:spPr>
          <a:xfrm>
            <a:off x="8940800" y="4909125"/>
            <a:ext cx="254000" cy="1166265"/>
          </a:xfrm>
          <a:prstGeom prst="leftBrace">
            <a:avLst/>
          </a:prstGeom>
          <a:ln w="28575">
            <a:solidFill>
              <a:srgbClr val="8224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45DB4A8A-BB5B-25AC-58CC-2E1EA731D596}"/>
                  </a:ext>
                </a:extLst>
              </p:cNvPr>
              <p:cNvSpPr txBox="1"/>
              <p:nvPr/>
            </p:nvSpPr>
            <p:spPr>
              <a:xfrm>
                <a:off x="9115472" y="4909125"/>
                <a:ext cx="2707600" cy="646331"/>
              </a:xfrm>
              <a:prstGeom prst="rect">
                <a:avLst/>
              </a:prstGeom>
              <a:noFill/>
            </p:spPr>
            <p:txBody>
              <a:bodyPr wrap="square" rtlCol="0">
                <a:spAutoFit/>
              </a:bodyPr>
              <a:lstStyle/>
              <a:p>
                <a:r>
                  <a:rPr lang="it-IT" sz="1200" dirty="0"/>
                  <a:t>C-band </a:t>
                </a:r>
                <a:r>
                  <a:rPr lang="it-IT" sz="1200" dirty="0" err="1"/>
                  <a:t>turned</a:t>
                </a:r>
                <a:r>
                  <a:rPr lang="it-IT" sz="1200" dirty="0"/>
                  <a:t> off and the </a:t>
                </a:r>
                <a:r>
                  <a:rPr lang="it-IT" sz="1200" dirty="0" err="1"/>
                  <a:t>gradients</a:t>
                </a:r>
                <a:r>
                  <a:rPr lang="it-IT" sz="1200" dirty="0"/>
                  <a:t> in the second S-</a:t>
                </a:r>
                <a:r>
                  <a:rPr lang="it-IT" sz="1200" dirty="0" err="1"/>
                  <a:t>section</a:t>
                </a:r>
                <a:r>
                  <a:rPr lang="it-IT" sz="1200" dirty="0"/>
                  <a:t> are </a:t>
                </a:r>
                <a:r>
                  <a:rPr lang="it-IT" sz="1200" dirty="0" err="1"/>
                  <a:t>reduced</a:t>
                </a:r>
                <a:r>
                  <a:rPr lang="it-IT" sz="1200" dirty="0"/>
                  <a:t> at </a:t>
                </a:r>
                <a14:m>
                  <m:oMath xmlns:m="http://schemas.openxmlformats.org/officeDocument/2006/math">
                    <m:r>
                      <a:rPr lang="it-IT" sz="1200" b="0" i="1" smtClean="0">
                        <a:latin typeface="Cambria Math" panose="02040503050406030204" pitchFamily="18" charset="0"/>
                      </a:rPr>
                      <m:t>30 </m:t>
                    </m:r>
                    <m:r>
                      <a:rPr lang="it-IT" sz="1200" b="0" i="1" smtClean="0">
                        <a:latin typeface="Cambria Math" panose="02040503050406030204" pitchFamily="18" charset="0"/>
                      </a:rPr>
                      <m:t>𝑀𝑒𝑉</m:t>
                    </m:r>
                  </m:oMath>
                </a14:m>
                <a:r>
                  <a:rPr lang="it-IT" sz="1200" dirty="0"/>
                  <a:t> </a:t>
                </a:r>
              </a:p>
            </p:txBody>
          </p:sp>
        </mc:Choice>
        <mc:Fallback xmlns="">
          <p:sp>
            <p:nvSpPr>
              <p:cNvPr id="16" name="CasellaDiTesto 15">
                <a:extLst>
                  <a:ext uri="{FF2B5EF4-FFF2-40B4-BE49-F238E27FC236}">
                    <a16:creationId xmlns:a16="http://schemas.microsoft.com/office/drawing/2014/main" id="{45DB4A8A-BB5B-25AC-58CC-2E1EA731D596}"/>
                  </a:ext>
                </a:extLst>
              </p:cNvPr>
              <p:cNvSpPr txBox="1">
                <a:spLocks noRot="1" noChangeAspect="1" noMove="1" noResize="1" noEditPoints="1" noAdjustHandles="1" noChangeArrowheads="1" noChangeShapeType="1" noTextEdit="1"/>
              </p:cNvSpPr>
              <p:nvPr/>
            </p:nvSpPr>
            <p:spPr>
              <a:xfrm>
                <a:off x="9115472" y="4909125"/>
                <a:ext cx="2707600" cy="64633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275E81D6-9762-74F2-4E6E-CE234B044B05}"/>
                  </a:ext>
                </a:extLst>
              </p:cNvPr>
              <p:cNvSpPr txBox="1"/>
              <p:nvPr/>
            </p:nvSpPr>
            <p:spPr>
              <a:xfrm>
                <a:off x="9115472" y="5729247"/>
                <a:ext cx="2073260" cy="276999"/>
              </a:xfrm>
              <a:prstGeom prst="rect">
                <a:avLst/>
              </a:prstGeom>
              <a:noFill/>
            </p:spPr>
            <p:txBody>
              <a:bodyPr wrap="none" rtlCol="0">
                <a:spAutoFit/>
              </a:bodyPr>
              <a:lstStyle/>
              <a:p>
                <a:r>
                  <a:rPr lang="it-IT" sz="1200" dirty="0"/>
                  <a:t>C-band </a:t>
                </a:r>
                <a:r>
                  <a:rPr lang="it-IT" sz="1200" dirty="0" err="1"/>
                  <a:t>turned</a:t>
                </a:r>
                <a:r>
                  <a:rPr lang="it-IT" sz="1200" dirty="0"/>
                  <a:t> on </a:t>
                </a:r>
                <a:r>
                  <a:rPr lang="it-IT" sz="1200" dirty="0" err="1"/>
                  <a:t>at</a:t>
                </a:r>
                <a:r>
                  <a:rPr lang="it-IT" sz="1200" dirty="0"/>
                  <a:t> </a:t>
                </a:r>
                <a14:m>
                  <m:oMath xmlns:m="http://schemas.openxmlformats.org/officeDocument/2006/math">
                    <m:r>
                      <a:rPr lang="it-IT" sz="1200" i="1">
                        <a:latin typeface="Cambria Math" panose="02040503050406030204" pitchFamily="18" charset="0"/>
                      </a:rPr>
                      <m:t>1</m:t>
                    </m:r>
                    <m:r>
                      <a:rPr lang="it-IT" sz="1200" b="0" i="1" smtClean="0">
                        <a:latin typeface="Cambria Math" panose="02040503050406030204" pitchFamily="18" charset="0"/>
                      </a:rPr>
                      <m:t>00 </m:t>
                    </m:r>
                    <m:r>
                      <a:rPr lang="it-IT" sz="1200" b="0" i="1" smtClean="0">
                        <a:latin typeface="Cambria Math" panose="02040503050406030204" pitchFamily="18" charset="0"/>
                      </a:rPr>
                      <m:t>𝑀𝑒𝑉</m:t>
                    </m:r>
                  </m:oMath>
                </a14:m>
                <a:endParaRPr lang="it-IT" sz="1200" dirty="0"/>
              </a:p>
            </p:txBody>
          </p:sp>
        </mc:Choice>
        <mc:Fallback xmlns="">
          <p:sp>
            <p:nvSpPr>
              <p:cNvPr id="17" name="CasellaDiTesto 16">
                <a:extLst>
                  <a:ext uri="{FF2B5EF4-FFF2-40B4-BE49-F238E27FC236}">
                    <a16:creationId xmlns:a16="http://schemas.microsoft.com/office/drawing/2014/main" id="{275E81D6-9762-74F2-4E6E-CE234B044B05}"/>
                  </a:ext>
                </a:extLst>
              </p:cNvPr>
              <p:cNvSpPr txBox="1">
                <a:spLocks noRot="1" noChangeAspect="1" noMove="1" noResize="1" noEditPoints="1" noAdjustHandles="1" noChangeArrowheads="1" noChangeShapeType="1" noTextEdit="1"/>
              </p:cNvSpPr>
              <p:nvPr/>
            </p:nvSpPr>
            <p:spPr>
              <a:xfrm>
                <a:off x="9115472" y="5729247"/>
                <a:ext cx="2073260" cy="276999"/>
              </a:xfrm>
              <a:prstGeom prst="rect">
                <a:avLst/>
              </a:prstGeom>
              <a:blipFill>
                <a:blip r:embed="rId7"/>
                <a:stretch>
                  <a:fillRect t="-2222" b="-17778"/>
                </a:stretch>
              </a:blipFill>
            </p:spPr>
            <p:txBody>
              <a:bodyPr/>
              <a:lstStyle/>
              <a:p>
                <a:r>
                  <a:rPr lang="en-GB">
                    <a:noFill/>
                  </a:rPr>
                  <a:t> </a:t>
                </a:r>
              </a:p>
            </p:txBody>
          </p:sp>
        </mc:Fallback>
      </mc:AlternateContent>
    </p:spTree>
    <p:extLst>
      <p:ext uri="{BB962C8B-B14F-4D97-AF65-F5344CB8AC3E}">
        <p14:creationId xmlns:p14="http://schemas.microsoft.com/office/powerpoint/2010/main" val="997903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453B-E94F-42E1-A055-F0827E000E4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065DB6A-2C52-83C8-9124-A7546F98D2AF}"/>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E673F97B-3088-C450-09D6-A490128C3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20DF248A-06F5-5C56-DA89-1E3C98A7F51D}"/>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30288AE4-CB73-7BC4-1813-468D8158A11C}"/>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SABINA Design and </a:t>
            </a:r>
            <a:r>
              <a:rPr lang="it-IT" sz="3500" b="1" dirty="0" err="1">
                <a:solidFill>
                  <a:srgbClr val="822433"/>
                </a:solidFill>
                <a:latin typeface="+mn-lt"/>
              </a:rPr>
              <a:t>Simulations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25616590-CCD8-89E5-1E8E-4C06E950B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37</a:t>
            </a:r>
          </a:p>
        </p:txBody>
      </p:sp>
      <mc:AlternateContent xmlns:mc="http://schemas.openxmlformats.org/markup-compatibility/2006" xmlns:a14="http://schemas.microsoft.com/office/drawing/2010/main">
        <mc:Choice Requires="a14">
          <p:sp>
            <p:nvSpPr>
              <p:cNvPr id="5" name="Segnaposto contenuto 2">
                <a:extLst>
                  <a:ext uri="{FF2B5EF4-FFF2-40B4-BE49-F238E27FC236}">
                    <a16:creationId xmlns:a16="http://schemas.microsoft.com/office/drawing/2014/main" id="{D7D1E7C1-DA29-C2B8-B997-4D52CFC1DB01}"/>
                  </a:ext>
                </a:extLst>
              </p:cNvPr>
              <p:cNvSpPr txBox="1">
                <a:spLocks/>
              </p:cNvSpPr>
              <p:nvPr/>
            </p:nvSpPr>
            <p:spPr>
              <a:xfrm>
                <a:off x="905164" y="1332520"/>
                <a:ext cx="10815453" cy="4865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en-US" sz="1800" dirty="0"/>
                  <a:t>The first problem for the SABINA undulator section is the </a:t>
                </a:r>
                <a:r>
                  <a:rPr lang="en-US" sz="1800" dirty="0">
                    <a:effectLst>
                      <a:outerShdw blurRad="38100" dist="38100" dir="2700000" algn="tl">
                        <a:srgbClr val="000000">
                          <a:alpha val="43137"/>
                        </a:srgbClr>
                      </a:outerShdw>
                    </a:effectLst>
                  </a:rPr>
                  <a:t>lack of space due to the structural limitations </a:t>
                </a:r>
                <a:r>
                  <a:rPr lang="en-US" sz="1800" dirty="0"/>
                  <a:t>of the room hosting the FEL. The constraint on the total length is </a:t>
                </a:r>
                <a14:m>
                  <m:oMath xmlns:m="http://schemas.openxmlformats.org/officeDocument/2006/math">
                    <m:r>
                      <a:rPr lang="it-IT" sz="1800" i="1">
                        <a:latin typeface="Cambria Math" panose="02040503050406030204" pitchFamily="18" charset="0"/>
                      </a:rPr>
                      <m:t>𝐿</m:t>
                    </m:r>
                    <m:r>
                      <a:rPr lang="it-IT" sz="1800" i="1">
                        <a:latin typeface="Cambria Math" panose="02040503050406030204" pitchFamily="18" charset="0"/>
                        <a:ea typeface="Cambria Math" panose="02040503050406030204" pitchFamily="18" charset="0"/>
                      </a:rPr>
                      <m:t>≤4.5 </m:t>
                    </m:r>
                    <m:r>
                      <a:rPr lang="it-IT" sz="1800" i="1">
                        <a:latin typeface="Cambria Math" panose="02040503050406030204" pitchFamily="18" charset="0"/>
                        <a:ea typeface="Cambria Math" panose="02040503050406030204" pitchFamily="18" charset="0"/>
                      </a:rPr>
                      <m:t>𝑚</m:t>
                    </m:r>
                  </m:oMath>
                </a14:m>
                <a:r>
                  <a:rPr lang="en-US" sz="1800" dirty="0"/>
                  <a:t>. This in turn implies that the undulator has to be made up by a single module, or by more modules with </a:t>
                </a:r>
                <a:r>
                  <a:rPr lang="en-GB" sz="1800" dirty="0"/>
                  <a:t>reduced space between them</a:t>
                </a:r>
              </a:p>
              <a:p>
                <a:pPr>
                  <a:buClr>
                    <a:srgbClr val="822433"/>
                  </a:buClr>
                  <a:buSzPct val="120000"/>
                </a:pPr>
                <a:endParaRPr lang="en-US" sz="1800" dirty="0"/>
              </a:p>
              <a:p>
                <a:pPr>
                  <a:buClr>
                    <a:srgbClr val="822433"/>
                  </a:buClr>
                  <a:buSzPct val="120000"/>
                </a:pPr>
                <a:r>
                  <a:rPr lang="en-US" sz="1800" dirty="0"/>
                  <a:t>A single undulator module </a:t>
                </a:r>
                <a14:m>
                  <m:oMath xmlns:m="http://schemas.openxmlformats.org/officeDocument/2006/math">
                    <m:r>
                      <a:rPr lang="it-IT" sz="1800" b="0" i="1" smtClean="0">
                        <a:latin typeface="Cambria Math" panose="02040503050406030204" pitchFamily="18" charset="0"/>
                      </a:rPr>
                      <m:t>4.5 </m:t>
                    </m:r>
                    <m:r>
                      <a:rPr lang="it-IT" sz="1800" b="0" i="1" smtClean="0">
                        <a:latin typeface="Cambria Math" panose="02040503050406030204" pitchFamily="18" charset="0"/>
                      </a:rPr>
                      <m:t>𝑚</m:t>
                    </m:r>
                  </m:oMath>
                </a14:m>
                <a:r>
                  <a:rPr lang="en-US" sz="1800" dirty="0"/>
                  <a:t> long is subjected to </a:t>
                </a:r>
                <a:r>
                  <a:rPr lang="en-US" sz="1800" dirty="0">
                    <a:effectLst>
                      <a:outerShdw blurRad="38100" dist="38100" dir="2700000" algn="tl">
                        <a:srgbClr val="000000">
                          <a:alpha val="43137"/>
                        </a:srgbClr>
                      </a:outerShdw>
                    </a:effectLst>
                  </a:rPr>
                  <a:t>important mechanical stress and torque</a:t>
                </a:r>
                <a:r>
                  <a:rPr lang="en-US" sz="1800" dirty="0"/>
                  <a:t>, so the best option is to choose an undulator consisting in three identical modules </a:t>
                </a:r>
                <a14:m>
                  <m:oMath xmlns:m="http://schemas.openxmlformats.org/officeDocument/2006/math">
                    <m:r>
                      <a:rPr lang="it-IT" sz="1800" b="0" i="1" smtClean="0">
                        <a:latin typeface="Cambria Math" panose="02040503050406030204" pitchFamily="18" charset="0"/>
                      </a:rPr>
                      <m:t>1.3 </m:t>
                    </m:r>
                    <m:r>
                      <a:rPr lang="it-IT" sz="1800" b="0" i="1" smtClean="0">
                        <a:latin typeface="Cambria Math" panose="02040503050406030204" pitchFamily="18" charset="0"/>
                      </a:rPr>
                      <m:t>𝑚</m:t>
                    </m:r>
                  </m:oMath>
                </a14:m>
                <a:r>
                  <a:rPr lang="en-US" sz="1800" dirty="0"/>
                  <a:t> long spaced by </a:t>
                </a:r>
                <a14:m>
                  <m:oMath xmlns:m="http://schemas.openxmlformats.org/officeDocument/2006/math">
                    <m:r>
                      <a:rPr lang="it-IT" sz="1800" b="0" i="1" smtClean="0">
                        <a:latin typeface="Cambria Math" panose="02040503050406030204" pitchFamily="18" charset="0"/>
                      </a:rPr>
                      <m:t>20 </m:t>
                    </m:r>
                    <m:r>
                      <a:rPr lang="it-IT" sz="1800" b="0" i="1" smtClean="0">
                        <a:latin typeface="Cambria Math" panose="02040503050406030204" pitchFamily="18" charset="0"/>
                      </a:rPr>
                      <m:t>𝑐𝑚</m:t>
                    </m:r>
                  </m:oMath>
                </a14:m>
                <a:r>
                  <a:rPr lang="en-US" sz="1800" dirty="0"/>
                  <a:t> of drift </a:t>
                </a:r>
              </a:p>
              <a:p>
                <a:pPr>
                  <a:buClr>
                    <a:srgbClr val="822433"/>
                  </a:buClr>
                  <a:buSzPct val="120000"/>
                </a:pPr>
                <a:endParaRPr lang="en-US" sz="1800" dirty="0"/>
              </a:p>
              <a:p>
                <a:pPr>
                  <a:buClr>
                    <a:srgbClr val="822433"/>
                  </a:buClr>
                  <a:buSzPct val="120000"/>
                </a:pPr>
                <a:r>
                  <a:rPr lang="en-US" sz="1800" dirty="0"/>
                  <a:t>There are two important disadvantages due to the lack of space:</a:t>
                </a:r>
              </a:p>
              <a:p>
                <a:pPr marL="522288" indent="-342900">
                  <a:buClr>
                    <a:srgbClr val="822433"/>
                  </a:buClr>
                  <a:buSzPct val="120000"/>
                  <a:buFont typeface="+mj-lt"/>
                  <a:buAutoNum type="arabicPeriod"/>
                </a:pPr>
                <a:r>
                  <a:rPr lang="en-US" sz="1800" dirty="0"/>
                  <a:t>Reduced space to install </a:t>
                </a:r>
                <a:r>
                  <a:rPr lang="en-US" sz="1800" dirty="0">
                    <a:effectLst>
                      <a:outerShdw blurRad="38100" dist="38100" dir="2700000" algn="tl">
                        <a:srgbClr val="000000">
                          <a:alpha val="43137"/>
                        </a:srgbClr>
                      </a:outerShdw>
                    </a:effectLst>
                  </a:rPr>
                  <a:t>diagnostic devices </a:t>
                </a:r>
                <a:r>
                  <a:rPr lang="en-US" sz="1800" dirty="0"/>
                  <a:t>or quadrupole doublets between the undulators</a:t>
                </a:r>
              </a:p>
              <a:p>
                <a:pPr marL="522288" indent="-342900">
                  <a:buClr>
                    <a:srgbClr val="822433"/>
                  </a:buClr>
                  <a:buSzPct val="120000"/>
                  <a:buFont typeface="+mj-lt"/>
                  <a:buAutoNum type="arabicPeriod"/>
                </a:pPr>
                <a:r>
                  <a:rPr lang="en-US" sz="1800" dirty="0"/>
                  <a:t>Limited length for the undulators requires a short gain length for the amplification process</a:t>
                </a:r>
              </a:p>
              <a:p>
                <a:pPr marL="522288" indent="-342900">
                  <a:buClr>
                    <a:srgbClr val="822433"/>
                  </a:buClr>
                  <a:buSzPct val="120000"/>
                  <a:buFont typeface="+mj-lt"/>
                  <a:buAutoNum type="arabicPeriod"/>
                </a:pPr>
                <a:endParaRPr lang="en-US" sz="1800" dirty="0"/>
              </a:p>
              <a:p>
                <a:pPr>
                  <a:buClr>
                    <a:srgbClr val="822433"/>
                  </a:buClr>
                  <a:buSzPct val="120000"/>
                </a:pPr>
                <a:r>
                  <a:rPr lang="en-US" sz="1800" dirty="0"/>
                  <a:t>Since we want to produce radiation with tunable polarization, we need to choose the undulator within the APPLE family. </a:t>
                </a:r>
                <a:r>
                  <a:rPr lang="en-US" sz="1800" dirty="0">
                    <a:effectLst>
                      <a:outerShdw blurRad="38100" dist="38100" dir="2700000" algn="tl">
                        <a:srgbClr val="000000">
                          <a:alpha val="43137"/>
                        </a:srgbClr>
                      </a:outerShdw>
                    </a:effectLst>
                  </a:rPr>
                  <a:t>APPLE-X</a:t>
                </a:r>
                <a:r>
                  <a:rPr lang="en-US" sz="1800" dirty="0"/>
                  <a:t> undulators have been chosen in order to have </a:t>
                </a:r>
                <a:r>
                  <a:rPr lang="en-US" sz="1800" dirty="0">
                    <a:effectLst>
                      <a:outerShdw blurRad="38100" dist="38100" dir="2700000" algn="tl">
                        <a:srgbClr val="000000">
                          <a:alpha val="43137"/>
                        </a:srgbClr>
                      </a:outerShdw>
                    </a:effectLst>
                  </a:rPr>
                  <a:t>symmetric focalization </a:t>
                </a:r>
                <a:r>
                  <a:rPr lang="en-US" sz="1800" dirty="0"/>
                  <a:t>on the low energy beam</a:t>
                </a:r>
              </a:p>
            </p:txBody>
          </p:sp>
        </mc:Choice>
        <mc:Fallback xmlns="">
          <p:sp>
            <p:nvSpPr>
              <p:cNvPr id="5" name="Segnaposto contenuto 2">
                <a:extLst>
                  <a:ext uri="{FF2B5EF4-FFF2-40B4-BE49-F238E27FC236}">
                    <a16:creationId xmlns:a16="http://schemas.microsoft.com/office/drawing/2014/main" id="{D7D1E7C1-DA29-C2B8-B997-4D52CFC1DB01}"/>
                  </a:ext>
                </a:extLst>
              </p:cNvPr>
              <p:cNvSpPr txBox="1">
                <a:spLocks noRot="1" noChangeAspect="1" noMove="1" noResize="1" noEditPoints="1" noAdjustHandles="1" noChangeArrowheads="1" noChangeShapeType="1" noTextEdit="1"/>
              </p:cNvSpPr>
              <p:nvPr/>
            </p:nvSpPr>
            <p:spPr>
              <a:xfrm>
                <a:off x="905164" y="1332520"/>
                <a:ext cx="10815453" cy="4865080"/>
              </a:xfrm>
              <a:prstGeom prst="rect">
                <a:avLst/>
              </a:prstGeom>
              <a:blipFill>
                <a:blip r:embed="rId3"/>
                <a:stretch>
                  <a:fillRect l="-620" t="-2005"/>
                </a:stretch>
              </a:blipFill>
            </p:spPr>
            <p:txBody>
              <a:bodyPr/>
              <a:lstStyle/>
              <a:p>
                <a:r>
                  <a:rPr lang="en-GB">
                    <a:noFill/>
                  </a:rPr>
                  <a:t> </a:t>
                </a:r>
              </a:p>
            </p:txBody>
          </p:sp>
        </mc:Fallback>
      </mc:AlternateContent>
    </p:spTree>
    <p:extLst>
      <p:ext uri="{BB962C8B-B14F-4D97-AF65-F5344CB8AC3E}">
        <p14:creationId xmlns:p14="http://schemas.microsoft.com/office/powerpoint/2010/main" val="259887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3033-6F37-43E9-9B46-8828E47A4F56}"/>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444523AD-0FAC-BC42-7044-60CD2F309145}"/>
              </a:ext>
            </a:extLst>
          </p:cNvPr>
          <p:cNvSpPr/>
          <p:nvPr/>
        </p:nvSpPr>
        <p:spPr>
          <a:xfrm>
            <a:off x="0" y="-1"/>
            <a:ext cx="12192000" cy="1725561"/>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800ECBD4-3FE9-56CA-1706-F2E3182A6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00135CB1-15B3-16B8-F299-CCA16714A341}"/>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567824F-057D-DD76-8098-D21CC986C01F}"/>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Why</a:t>
            </a:r>
            <a:r>
              <a:rPr lang="it-IT" sz="3500" b="1" dirty="0">
                <a:solidFill>
                  <a:srgbClr val="822433"/>
                </a:solidFill>
                <a:latin typeface="+mn-lt"/>
              </a:rPr>
              <a:t> Sources </a:t>
            </a:r>
            <a:r>
              <a:rPr lang="it-IT" sz="3500" b="1" dirty="0" err="1">
                <a:solidFill>
                  <a:srgbClr val="822433"/>
                </a:solidFill>
                <a:latin typeface="+mn-lt"/>
              </a:rPr>
              <a:t>Based</a:t>
            </a:r>
            <a:r>
              <a:rPr lang="it-IT" sz="3500" b="1" dirty="0">
                <a:solidFill>
                  <a:srgbClr val="822433"/>
                </a:solidFill>
                <a:latin typeface="+mn-lt"/>
              </a:rPr>
              <a:t> on </a:t>
            </a:r>
            <a:r>
              <a:rPr lang="it-IT" sz="3500" b="1" dirty="0" err="1">
                <a:solidFill>
                  <a:srgbClr val="822433"/>
                </a:solidFill>
                <a:latin typeface="+mn-lt"/>
              </a:rPr>
              <a:t>Particle</a:t>
            </a:r>
            <a:r>
              <a:rPr lang="it-IT" sz="3500" b="1" dirty="0">
                <a:solidFill>
                  <a:srgbClr val="822433"/>
                </a:solidFill>
                <a:latin typeface="+mn-lt"/>
              </a:rPr>
              <a:t> Accelerators</a:t>
            </a:r>
          </a:p>
        </p:txBody>
      </p:sp>
      <p:sp>
        <p:nvSpPr>
          <p:cNvPr id="12" name="Segnaposto numero diapositiva 11">
            <a:extLst>
              <a:ext uri="{FF2B5EF4-FFF2-40B4-BE49-F238E27FC236}">
                <a16:creationId xmlns:a16="http://schemas.microsoft.com/office/drawing/2014/main" id="{4BFA534E-03DE-2D4F-8485-9F1D98BE27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A60F-5D4B-4198-A148-04E621050767}" type="slidenum">
              <a:rPr kumimoji="0" lang="en-GB" sz="1600" b="1" i="1" u="none" strike="noStrike" kern="1200" cap="none" spc="0" normalizeH="0" baseline="0" noProof="0" smtClean="0">
                <a:ln>
                  <a:noFill/>
                </a:ln>
                <a:solidFill>
                  <a:srgbClr val="8224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D0A5E7E6-7F27-4715-3694-DB800A9F3DAA}"/>
                  </a:ext>
                </a:extLst>
              </p:cNvPr>
              <p:cNvSpPr txBox="1">
                <a:spLocks/>
              </p:cNvSpPr>
              <p:nvPr/>
            </p:nvSpPr>
            <p:spPr>
              <a:xfrm>
                <a:off x="5419886" y="1563623"/>
                <a:ext cx="6772114" cy="336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THz/IR Sources:</a:t>
                </a:r>
              </a:p>
              <a:p>
                <a:pPr marL="539750" marR="0" lvl="0" indent="-276225"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Conventional IR Sources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(CW operation, low brightness, low collimation)</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549275"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Quantum Cascade Lasers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mainly in CW, strict operational temperatures, small frequency tunability…)</a:t>
                </a:r>
              </a:p>
              <a:p>
                <a:pPr marL="549275"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Laser-based sources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(pulsed radiation, frequency range limited by the non-linear crystals, high energy pulses…)</a:t>
                </a:r>
              </a:p>
              <a:p>
                <a:pPr marL="549275"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Particle Accelerator-based sources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they can provide radiation with astonishing properties, overcoming the previous limitations</a:t>
                </a:r>
              </a:p>
            </p:txBody>
          </p:sp>
        </mc:Choice>
        <mc:Fallback xmlns="">
          <p:sp>
            <p:nvSpPr>
              <p:cNvPr id="3" name="Segnaposto contenuto 2">
                <a:extLst>
                  <a:ext uri="{FF2B5EF4-FFF2-40B4-BE49-F238E27FC236}">
                    <a16:creationId xmlns:a16="http://schemas.microsoft.com/office/drawing/2014/main" id="{D0A5E7E6-7F27-4715-3694-DB800A9F3DAA}"/>
                  </a:ext>
                </a:extLst>
              </p:cNvPr>
              <p:cNvSpPr txBox="1">
                <a:spLocks noRot="1" noChangeAspect="1" noMove="1" noResize="1" noEditPoints="1" noAdjustHandles="1" noChangeArrowheads="1" noChangeShapeType="1" noTextEdit="1"/>
              </p:cNvSpPr>
              <p:nvPr/>
            </p:nvSpPr>
            <p:spPr>
              <a:xfrm>
                <a:off x="5419886" y="1563623"/>
                <a:ext cx="6772114" cy="3368446"/>
              </a:xfrm>
              <a:prstGeom prst="rect">
                <a:avLst/>
              </a:prstGeom>
              <a:blipFill>
                <a:blip r:embed="rId3"/>
                <a:stretch>
                  <a:fillRect l="-990" t="-2712" r="-630"/>
                </a:stretch>
              </a:blipFill>
            </p:spPr>
            <p:txBody>
              <a:bodyPr/>
              <a:lstStyle/>
              <a:p>
                <a:r>
                  <a:rPr lang="en-GB">
                    <a:noFill/>
                  </a:rPr>
                  <a:t> </a:t>
                </a:r>
              </a:p>
            </p:txBody>
          </p:sp>
        </mc:Fallback>
      </mc:AlternateContent>
      <p:pic>
        <p:nvPicPr>
          <p:cNvPr id="6" name="Immagine 5">
            <a:extLst>
              <a:ext uri="{FF2B5EF4-FFF2-40B4-BE49-F238E27FC236}">
                <a16:creationId xmlns:a16="http://schemas.microsoft.com/office/drawing/2014/main" id="{D2BF58DF-710B-F08E-A5EA-9392A0ED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0" y="1725560"/>
            <a:ext cx="4380877" cy="3044572"/>
          </a:xfrm>
          <a:prstGeom prst="rect">
            <a:avLst/>
          </a:prstGeom>
        </p:spPr>
      </p:pic>
      <p:sp>
        <p:nvSpPr>
          <p:cNvPr id="2" name="Segnaposto contenuto 2">
            <a:extLst>
              <a:ext uri="{FF2B5EF4-FFF2-40B4-BE49-F238E27FC236}">
                <a16:creationId xmlns:a16="http://schemas.microsoft.com/office/drawing/2014/main" id="{EFBF6D3F-A92E-C214-A7A8-E45FF0E25F09}"/>
              </a:ext>
            </a:extLst>
          </p:cNvPr>
          <p:cNvSpPr txBox="1">
            <a:spLocks/>
          </p:cNvSpPr>
          <p:nvPr/>
        </p:nvSpPr>
        <p:spPr>
          <a:xfrm>
            <a:off x="825821" y="996166"/>
            <a:ext cx="10527980" cy="5674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‘THz Gap’: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Challenges associated with the generation, manipulation and detection of THz radiation </a:t>
            </a:r>
          </a:p>
        </p:txBody>
      </p:sp>
      <p:sp>
        <p:nvSpPr>
          <p:cNvPr id="9" name="Ovale 8">
            <a:extLst>
              <a:ext uri="{FF2B5EF4-FFF2-40B4-BE49-F238E27FC236}">
                <a16:creationId xmlns:a16="http://schemas.microsoft.com/office/drawing/2014/main" id="{D826E886-D4D7-A6C5-6901-25918ACA021A}"/>
              </a:ext>
            </a:extLst>
          </p:cNvPr>
          <p:cNvSpPr/>
          <p:nvPr/>
        </p:nvSpPr>
        <p:spPr>
          <a:xfrm>
            <a:off x="3255317" y="4793359"/>
            <a:ext cx="4709924" cy="1955207"/>
          </a:xfrm>
          <a:prstGeom prst="ellipse">
            <a:avLst/>
          </a:prstGeom>
          <a:gradFill flip="none" rotWithShape="1">
            <a:gsLst>
              <a:gs pos="100000">
                <a:schemeClr val="accent6">
                  <a:lumMod val="60000"/>
                  <a:lumOff val="40000"/>
                </a:schemeClr>
              </a:gs>
              <a:gs pos="0">
                <a:schemeClr val="accent6">
                  <a:lumMod val="20000"/>
                  <a:lumOff val="8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EF7E1F7B-55D1-797E-BB35-01C1D763DC36}"/>
              </a:ext>
            </a:extLst>
          </p:cNvPr>
          <p:cNvSpPr/>
          <p:nvPr/>
        </p:nvSpPr>
        <p:spPr>
          <a:xfrm>
            <a:off x="5247402" y="4866519"/>
            <a:ext cx="4521122" cy="1882047"/>
          </a:xfrm>
          <a:prstGeom prst="ellipse">
            <a:avLst/>
          </a:prstGeom>
          <a:gradFill flip="none" rotWithShape="1">
            <a:gsLst>
              <a:gs pos="100000">
                <a:schemeClr val="accent2">
                  <a:lumMod val="75000"/>
                  <a:alpha val="50000"/>
                </a:schemeClr>
              </a:gs>
              <a:gs pos="0">
                <a:schemeClr val="accent2">
                  <a:lumMod val="20000"/>
                  <a:lumOff val="8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13">
            <a:extLst>
              <a:ext uri="{FF2B5EF4-FFF2-40B4-BE49-F238E27FC236}">
                <a16:creationId xmlns:a16="http://schemas.microsoft.com/office/drawing/2014/main" id="{7427157B-7944-7960-8163-6C753D2A266E}"/>
              </a:ext>
            </a:extLst>
          </p:cNvPr>
          <p:cNvSpPr txBox="1"/>
          <p:nvPr/>
        </p:nvSpPr>
        <p:spPr>
          <a:xfrm>
            <a:off x="6107357" y="5168236"/>
            <a:ext cx="1341801" cy="276999"/>
          </a:xfrm>
          <a:prstGeom prst="rect">
            <a:avLst/>
          </a:prstGeom>
          <a:noFill/>
        </p:spPr>
        <p:txBody>
          <a:bodyPr wrap="square" rtlCol="0">
            <a:spAutoFit/>
          </a:bodyPr>
          <a:lstStyle/>
          <a:p>
            <a:r>
              <a:rPr lang="it-IT" sz="1200" dirty="0" err="1">
                <a:effectLst>
                  <a:outerShdw blurRad="38100" dist="38100" dir="2700000" algn="tl">
                    <a:srgbClr val="000000">
                      <a:alpha val="43137"/>
                    </a:srgbClr>
                  </a:outerShdw>
                </a:effectLst>
              </a:rPr>
              <a:t>Pulsed</a:t>
            </a:r>
            <a:r>
              <a:rPr lang="it-IT" sz="1200" dirty="0">
                <a:effectLst>
                  <a:outerShdw blurRad="38100" dist="38100" dir="2700000" algn="tl">
                    <a:srgbClr val="000000">
                      <a:alpha val="43137"/>
                    </a:srgbClr>
                  </a:outerShdw>
                </a:effectLst>
              </a:rPr>
              <a:t> </a:t>
            </a:r>
            <a:r>
              <a:rPr lang="it-IT" sz="1200" dirty="0" err="1">
                <a:effectLst>
                  <a:outerShdw blurRad="38100" dist="38100" dir="2700000" algn="tl">
                    <a:srgbClr val="000000">
                      <a:alpha val="43137"/>
                    </a:srgbClr>
                  </a:outerShdw>
                </a:effectLst>
              </a:rPr>
              <a:t>Radiation</a:t>
            </a:r>
            <a:endParaRPr lang="en-GB" sz="1200" dirty="0">
              <a:effectLst>
                <a:outerShdw blurRad="38100" dist="38100" dir="2700000" algn="tl">
                  <a:srgbClr val="000000">
                    <a:alpha val="43137"/>
                  </a:srgbClr>
                </a:outerShdw>
              </a:effectLst>
            </a:endParaRPr>
          </a:p>
        </p:txBody>
      </p:sp>
      <p:sp>
        <p:nvSpPr>
          <p:cNvPr id="15" name="CasellaDiTesto 14">
            <a:extLst>
              <a:ext uri="{FF2B5EF4-FFF2-40B4-BE49-F238E27FC236}">
                <a16:creationId xmlns:a16="http://schemas.microsoft.com/office/drawing/2014/main" id="{1FDB5E9C-5E72-D5E4-06A4-BC9DBBA5C3B5}"/>
              </a:ext>
            </a:extLst>
          </p:cNvPr>
          <p:cNvSpPr txBox="1"/>
          <p:nvPr/>
        </p:nvSpPr>
        <p:spPr>
          <a:xfrm>
            <a:off x="5851969" y="6025900"/>
            <a:ext cx="1623968" cy="276999"/>
          </a:xfrm>
          <a:prstGeom prst="rect">
            <a:avLst/>
          </a:prstGeom>
          <a:noFill/>
        </p:spPr>
        <p:txBody>
          <a:bodyPr wrap="square" rtlCol="0">
            <a:spAutoFit/>
          </a:bodyPr>
          <a:lstStyle/>
          <a:p>
            <a:r>
              <a:rPr lang="it-IT" sz="1200" dirty="0" err="1">
                <a:effectLst>
                  <a:outerShdw blurRad="38100" dist="38100" dir="2700000" algn="tl">
                    <a:srgbClr val="000000">
                      <a:alpha val="43137"/>
                    </a:srgbClr>
                  </a:outerShdw>
                </a:effectLst>
              </a:rPr>
              <a:t>Unmatched</a:t>
            </a:r>
            <a:r>
              <a:rPr lang="it-IT" sz="1200" dirty="0">
                <a:effectLst>
                  <a:outerShdw blurRad="38100" dist="38100" dir="2700000" algn="tl">
                    <a:srgbClr val="000000">
                      <a:alpha val="43137"/>
                    </a:srgbClr>
                  </a:outerShdw>
                </a:effectLst>
              </a:rPr>
              <a:t> </a:t>
            </a:r>
            <a:r>
              <a:rPr lang="it-IT" sz="1200" dirty="0" err="1">
                <a:effectLst>
                  <a:outerShdw blurRad="38100" dist="38100" dir="2700000" algn="tl">
                    <a:srgbClr val="000000">
                      <a:alpha val="43137"/>
                    </a:srgbClr>
                  </a:outerShdw>
                </a:effectLst>
              </a:rPr>
              <a:t>Brightness</a:t>
            </a:r>
            <a:endParaRPr lang="en-GB" sz="1200" dirty="0">
              <a:effectLst>
                <a:outerShdw blurRad="38100" dist="38100" dir="2700000" algn="tl">
                  <a:srgbClr val="000000">
                    <a:alpha val="43137"/>
                  </a:srgbClr>
                </a:outerShdw>
              </a:effectLst>
            </a:endParaRPr>
          </a:p>
        </p:txBody>
      </p:sp>
      <p:sp>
        <p:nvSpPr>
          <p:cNvPr id="16" name="CasellaDiTesto 15">
            <a:extLst>
              <a:ext uri="{FF2B5EF4-FFF2-40B4-BE49-F238E27FC236}">
                <a16:creationId xmlns:a16="http://schemas.microsoft.com/office/drawing/2014/main" id="{B2B49D8B-6FCD-873E-6ACF-249E5BC55E92}"/>
              </a:ext>
            </a:extLst>
          </p:cNvPr>
          <p:cNvSpPr txBox="1"/>
          <p:nvPr/>
        </p:nvSpPr>
        <p:spPr>
          <a:xfrm>
            <a:off x="6113222" y="5596493"/>
            <a:ext cx="1623968" cy="276999"/>
          </a:xfrm>
          <a:prstGeom prst="rect">
            <a:avLst/>
          </a:prstGeom>
          <a:noFill/>
        </p:spPr>
        <p:txBody>
          <a:bodyPr wrap="square" rtlCol="0">
            <a:spAutoFit/>
          </a:bodyPr>
          <a:lstStyle/>
          <a:p>
            <a:r>
              <a:rPr lang="it-IT" sz="1200" dirty="0" err="1">
                <a:effectLst>
                  <a:outerShdw blurRad="38100" dist="38100" dir="2700000" algn="tl">
                    <a:srgbClr val="000000">
                      <a:alpha val="43137"/>
                    </a:srgbClr>
                  </a:outerShdw>
                </a:effectLst>
              </a:rPr>
              <a:t>Polarized</a:t>
            </a:r>
            <a:r>
              <a:rPr lang="it-IT" sz="1200" dirty="0">
                <a:effectLst>
                  <a:outerShdw blurRad="38100" dist="38100" dir="2700000" algn="tl">
                    <a:srgbClr val="000000">
                      <a:alpha val="43137"/>
                    </a:srgbClr>
                  </a:outerShdw>
                </a:effectLst>
              </a:rPr>
              <a:t> Light</a:t>
            </a:r>
            <a:endParaRPr lang="en-GB" sz="1200" dirty="0">
              <a:effectLst>
                <a:outerShdw blurRad="38100" dist="38100" dir="2700000" algn="tl">
                  <a:srgbClr val="000000">
                    <a:alpha val="43137"/>
                  </a:srgbClr>
                </a:outerShdw>
              </a:effectLst>
            </a:endParaRPr>
          </a:p>
        </p:txBody>
      </p:sp>
      <p:sp>
        <p:nvSpPr>
          <p:cNvPr id="17" name="CasellaDiTesto 16">
            <a:extLst>
              <a:ext uri="{FF2B5EF4-FFF2-40B4-BE49-F238E27FC236}">
                <a16:creationId xmlns:a16="http://schemas.microsoft.com/office/drawing/2014/main" id="{ADE3C8EE-AAF9-2375-FD2F-2975ABACDC56}"/>
              </a:ext>
            </a:extLst>
          </p:cNvPr>
          <p:cNvSpPr txBox="1"/>
          <p:nvPr/>
        </p:nvSpPr>
        <p:spPr>
          <a:xfrm>
            <a:off x="7857273" y="5023933"/>
            <a:ext cx="1341801" cy="646331"/>
          </a:xfrm>
          <a:prstGeom prst="rect">
            <a:avLst/>
          </a:prstGeom>
          <a:noFill/>
        </p:spPr>
        <p:txBody>
          <a:bodyPr wrap="square" rtlCol="0">
            <a:spAutoFit/>
          </a:bodyPr>
          <a:lstStyle/>
          <a:p>
            <a:pPr algn="ctr"/>
            <a:r>
              <a:rPr lang="it-IT" sz="1200" dirty="0">
                <a:effectLst>
                  <a:outerShdw blurRad="38100" dist="38100" dir="2700000" algn="tl">
                    <a:srgbClr val="000000">
                      <a:alpha val="43137"/>
                    </a:srgbClr>
                  </a:outerShdw>
                </a:effectLst>
              </a:rPr>
              <a:t>Frequency </a:t>
            </a:r>
            <a:r>
              <a:rPr lang="it-IT" sz="1200" dirty="0" err="1">
                <a:effectLst>
                  <a:outerShdw blurRad="38100" dist="38100" dir="2700000" algn="tl">
                    <a:srgbClr val="000000">
                      <a:alpha val="43137"/>
                    </a:srgbClr>
                  </a:outerShdw>
                </a:effectLst>
              </a:rPr>
              <a:t>Tunability</a:t>
            </a:r>
            <a:r>
              <a:rPr lang="it-IT" sz="1200" dirty="0">
                <a:effectLst>
                  <a:outerShdw blurRad="38100" dist="38100" dir="2700000" algn="tl">
                    <a:srgbClr val="000000">
                      <a:alpha val="43137"/>
                    </a:srgbClr>
                  </a:outerShdw>
                </a:effectLst>
              </a:rPr>
              <a:t> </a:t>
            </a:r>
            <a:r>
              <a:rPr lang="it-IT" sz="1200" dirty="0"/>
              <a:t>(over a </a:t>
            </a:r>
            <a:r>
              <a:rPr lang="it-IT" sz="1200" dirty="0" err="1"/>
              <a:t>broad</a:t>
            </a:r>
            <a:r>
              <a:rPr lang="it-IT" sz="1200" dirty="0"/>
              <a:t> range)</a:t>
            </a:r>
            <a:endParaRPr lang="en-GB" sz="1200" dirty="0">
              <a:effectLst>
                <a:outerShdw blurRad="38100" dist="38100" dir="2700000" algn="tl">
                  <a:srgbClr val="000000">
                    <a:alpha val="43137"/>
                  </a:srgbClr>
                </a:outerShdw>
              </a:effectLst>
            </a:endParaRPr>
          </a:p>
        </p:txBody>
      </p:sp>
      <p:sp>
        <p:nvSpPr>
          <p:cNvPr id="18" name="CasellaDiTesto 17">
            <a:extLst>
              <a:ext uri="{FF2B5EF4-FFF2-40B4-BE49-F238E27FC236}">
                <a16:creationId xmlns:a16="http://schemas.microsoft.com/office/drawing/2014/main" id="{93082DDD-9488-AB9B-C09A-40B5F8CD2291}"/>
              </a:ext>
            </a:extLst>
          </p:cNvPr>
          <p:cNvSpPr txBox="1"/>
          <p:nvPr/>
        </p:nvSpPr>
        <p:spPr>
          <a:xfrm>
            <a:off x="7708091" y="5979734"/>
            <a:ext cx="1249226" cy="646331"/>
          </a:xfrm>
          <a:prstGeom prst="rect">
            <a:avLst/>
          </a:prstGeom>
          <a:noFill/>
        </p:spPr>
        <p:txBody>
          <a:bodyPr wrap="square" rtlCol="0">
            <a:spAutoFit/>
          </a:bodyPr>
          <a:lstStyle/>
          <a:p>
            <a:pPr algn="ctr"/>
            <a:r>
              <a:rPr lang="it-IT" sz="1200" dirty="0" err="1">
                <a:effectLst>
                  <a:outerShdw blurRad="38100" dist="38100" dir="2700000" algn="tl">
                    <a:srgbClr val="000000">
                      <a:alpha val="43137"/>
                    </a:srgbClr>
                  </a:outerShdw>
                </a:effectLst>
              </a:rPr>
              <a:t>Suitable</a:t>
            </a:r>
            <a:r>
              <a:rPr lang="it-IT" sz="1200" dirty="0">
                <a:effectLst>
                  <a:outerShdw blurRad="38100" dist="38100" dir="2700000" algn="tl">
                    <a:srgbClr val="000000">
                      <a:alpha val="43137"/>
                    </a:srgbClr>
                  </a:outerShdw>
                </a:effectLst>
              </a:rPr>
              <a:t> for time-</a:t>
            </a:r>
            <a:r>
              <a:rPr lang="it-IT" sz="1200" dirty="0" err="1">
                <a:effectLst>
                  <a:outerShdw blurRad="38100" dist="38100" dir="2700000" algn="tl">
                    <a:srgbClr val="000000">
                      <a:alpha val="43137"/>
                    </a:srgbClr>
                  </a:outerShdw>
                </a:effectLst>
              </a:rPr>
              <a:t>resolved</a:t>
            </a:r>
            <a:r>
              <a:rPr lang="it-IT" sz="1200" dirty="0">
                <a:effectLst>
                  <a:outerShdw blurRad="38100" dist="38100" dir="2700000" algn="tl">
                    <a:srgbClr val="000000">
                      <a:alpha val="43137"/>
                    </a:srgbClr>
                  </a:outerShdw>
                </a:effectLst>
              </a:rPr>
              <a:t> </a:t>
            </a:r>
            <a:r>
              <a:rPr lang="it-IT" sz="1200" dirty="0" err="1">
                <a:effectLst>
                  <a:outerShdw blurRad="38100" dist="38100" dir="2700000" algn="tl">
                    <a:srgbClr val="000000">
                      <a:alpha val="43137"/>
                    </a:srgbClr>
                  </a:outerShdw>
                </a:effectLst>
              </a:rPr>
              <a:t>spectroscopy</a:t>
            </a:r>
            <a:endParaRPr lang="it-IT" sz="1200" dirty="0">
              <a:effectLst>
                <a:outerShdw blurRad="38100" dist="38100" dir="2700000" algn="tl">
                  <a:srgbClr val="000000">
                    <a:alpha val="43137"/>
                  </a:srgbClr>
                </a:outerShdw>
              </a:effectLst>
            </a:endParaRPr>
          </a:p>
        </p:txBody>
      </p:sp>
      <p:sp>
        <p:nvSpPr>
          <p:cNvPr id="19" name="CasellaDiTesto 18">
            <a:extLst>
              <a:ext uri="{FF2B5EF4-FFF2-40B4-BE49-F238E27FC236}">
                <a16:creationId xmlns:a16="http://schemas.microsoft.com/office/drawing/2014/main" id="{044500E5-BE3A-D7C9-C8BF-C225B7ACDE58}"/>
              </a:ext>
            </a:extLst>
          </p:cNvPr>
          <p:cNvSpPr txBox="1"/>
          <p:nvPr/>
        </p:nvSpPr>
        <p:spPr>
          <a:xfrm>
            <a:off x="4223988" y="4937404"/>
            <a:ext cx="1341801" cy="461665"/>
          </a:xfrm>
          <a:prstGeom prst="rect">
            <a:avLst/>
          </a:prstGeom>
          <a:noFill/>
        </p:spPr>
        <p:txBody>
          <a:bodyPr wrap="square" rtlCol="0">
            <a:spAutoFit/>
          </a:bodyPr>
          <a:lstStyle/>
          <a:p>
            <a:pPr algn="ctr"/>
            <a:r>
              <a:rPr lang="it-IT" sz="1200" dirty="0">
                <a:effectLst>
                  <a:outerShdw blurRad="38100" dist="38100" dir="2700000" algn="tl">
                    <a:srgbClr val="000000">
                      <a:alpha val="43137"/>
                    </a:srgbClr>
                  </a:outerShdw>
                </a:effectLst>
              </a:rPr>
              <a:t>Broadband </a:t>
            </a:r>
            <a:r>
              <a:rPr lang="it-IT" sz="1200" dirty="0" err="1">
                <a:effectLst>
                  <a:outerShdw blurRad="38100" dist="38100" dir="2700000" algn="tl">
                    <a:srgbClr val="000000">
                      <a:alpha val="43137"/>
                    </a:srgbClr>
                  </a:outerShdw>
                </a:effectLst>
              </a:rPr>
              <a:t>Emission</a:t>
            </a:r>
            <a:endParaRPr lang="en-GB" sz="1200" dirty="0">
              <a:effectLst>
                <a:outerShdw blurRad="38100" dist="38100" dir="2700000" algn="tl">
                  <a:srgbClr val="000000">
                    <a:alpha val="43137"/>
                  </a:srgbClr>
                </a:outerShdw>
              </a:effectLst>
            </a:endParaRPr>
          </a:p>
        </p:txBody>
      </p:sp>
      <p:sp>
        <p:nvSpPr>
          <p:cNvPr id="20" name="CasellaDiTesto 19">
            <a:extLst>
              <a:ext uri="{FF2B5EF4-FFF2-40B4-BE49-F238E27FC236}">
                <a16:creationId xmlns:a16="http://schemas.microsoft.com/office/drawing/2014/main" id="{B408EA0E-DECB-C355-D104-0D93CCB8E356}"/>
              </a:ext>
            </a:extLst>
          </p:cNvPr>
          <p:cNvSpPr txBox="1"/>
          <p:nvPr/>
        </p:nvSpPr>
        <p:spPr>
          <a:xfrm>
            <a:off x="3706666" y="5571699"/>
            <a:ext cx="1513411" cy="830997"/>
          </a:xfrm>
          <a:prstGeom prst="rect">
            <a:avLst/>
          </a:prstGeom>
          <a:noFill/>
        </p:spPr>
        <p:txBody>
          <a:bodyPr wrap="square" rtlCol="0">
            <a:spAutoFit/>
          </a:bodyPr>
          <a:lstStyle/>
          <a:p>
            <a:pPr algn="ctr"/>
            <a:r>
              <a:rPr lang="it-IT" sz="1200" dirty="0">
                <a:effectLst>
                  <a:outerShdw blurRad="38100" dist="38100" dir="2700000" algn="tl">
                    <a:srgbClr val="000000">
                      <a:alpha val="43137"/>
                    </a:srgbClr>
                  </a:outerShdw>
                </a:effectLst>
              </a:rPr>
              <a:t>Low </a:t>
            </a:r>
            <a:r>
              <a:rPr lang="it-IT" sz="1200" dirty="0" err="1">
                <a:effectLst>
                  <a:outerShdw blurRad="38100" dist="38100" dir="2700000" algn="tl">
                    <a:srgbClr val="000000">
                      <a:alpha val="43137"/>
                    </a:srgbClr>
                  </a:outerShdw>
                </a:effectLst>
              </a:rPr>
              <a:t>angular</a:t>
            </a:r>
            <a:r>
              <a:rPr lang="it-IT" sz="1200" dirty="0">
                <a:effectLst>
                  <a:outerShdw blurRad="38100" dist="38100" dir="2700000" algn="tl">
                    <a:srgbClr val="000000">
                      <a:alpha val="43137"/>
                    </a:srgbClr>
                  </a:outerShdw>
                </a:effectLst>
              </a:rPr>
              <a:t> </a:t>
            </a:r>
            <a:r>
              <a:rPr lang="it-IT" sz="1200" dirty="0" err="1">
                <a:effectLst>
                  <a:outerShdw blurRad="38100" dist="38100" dir="2700000" algn="tl">
                    <a:srgbClr val="000000">
                      <a:alpha val="43137"/>
                    </a:srgbClr>
                  </a:outerShdw>
                </a:effectLst>
              </a:rPr>
              <a:t>divergence</a:t>
            </a:r>
            <a:r>
              <a:rPr lang="it-IT" sz="1200" dirty="0">
                <a:effectLst>
                  <a:outerShdw blurRad="38100" dist="38100" dir="2700000" algn="tl">
                    <a:srgbClr val="000000">
                      <a:alpha val="43137"/>
                    </a:srgbClr>
                  </a:outerShdw>
                </a:effectLst>
              </a:rPr>
              <a:t> </a:t>
            </a:r>
            <a:r>
              <a:rPr lang="it-IT" sz="1200" dirty="0"/>
              <a:t>(</a:t>
            </a:r>
            <a:r>
              <a:rPr lang="it-IT" sz="1200" dirty="0" err="1"/>
              <a:t>suitable</a:t>
            </a:r>
            <a:r>
              <a:rPr lang="it-IT" sz="1200" dirty="0"/>
              <a:t> for micro-</a:t>
            </a:r>
            <a:r>
              <a:rPr lang="it-IT" sz="1200" dirty="0" err="1"/>
              <a:t>spectroscopy</a:t>
            </a:r>
            <a:r>
              <a:rPr lang="it-IT" sz="1200" dirty="0"/>
              <a:t>)</a:t>
            </a:r>
            <a:endParaRPr lang="en-GB" sz="1200" dirty="0">
              <a:effectLst>
                <a:outerShdw blurRad="38100" dist="38100" dir="2700000" algn="tl">
                  <a:srgbClr val="000000">
                    <a:alpha val="43137"/>
                  </a:srgbClr>
                </a:outerShdw>
              </a:effectLst>
            </a:endParaRPr>
          </a:p>
        </p:txBody>
      </p:sp>
      <p:sp>
        <p:nvSpPr>
          <p:cNvPr id="21" name="Rettangolo con angoli arrotondati 20">
            <a:extLst>
              <a:ext uri="{FF2B5EF4-FFF2-40B4-BE49-F238E27FC236}">
                <a16:creationId xmlns:a16="http://schemas.microsoft.com/office/drawing/2014/main" id="{F54ACEBE-8550-A1EA-92B6-0CF9016B9AA2}"/>
              </a:ext>
            </a:extLst>
          </p:cNvPr>
          <p:cNvSpPr/>
          <p:nvPr/>
        </p:nvSpPr>
        <p:spPr>
          <a:xfrm>
            <a:off x="1658948" y="5168236"/>
            <a:ext cx="2103351" cy="1078981"/>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822433"/>
              </a:buClr>
              <a:buSzPct val="120000"/>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Infrared Synchrotron Radiation</a:t>
            </a:r>
          </a:p>
          <a:p>
            <a:pPr marL="0" marR="0" lvl="0" indent="0" algn="ctr" defTabSz="914400" rtl="0" eaLnBrk="1" fontAlgn="auto" latinLnBrk="0" hangingPunct="1">
              <a:lnSpc>
                <a:spcPct val="100000"/>
              </a:lnSpc>
              <a:spcBef>
                <a:spcPts val="0"/>
              </a:spcBef>
              <a:spcAft>
                <a:spcPts val="0"/>
              </a:spcAft>
              <a:buClr>
                <a:srgbClr val="822433"/>
              </a:buClr>
              <a:buSzPct val="120000"/>
              <a:buFontTx/>
              <a:buNone/>
              <a:tabLst/>
              <a:defRPr/>
            </a:pPr>
            <a:r>
              <a:rPr lang="en-US" sz="1600" noProof="0" dirty="0">
                <a:solidFill>
                  <a:prstClr val="black"/>
                </a:solidFill>
                <a:effectLst>
                  <a:outerShdw blurRad="38100" dist="38100" dir="2700000" algn="tl">
                    <a:srgbClr val="000000">
                      <a:alpha val="43137"/>
                    </a:srgbClr>
                  </a:outerShdw>
                </a:effectLst>
                <a:latin typeface="Calibri" panose="020F0502020204030204"/>
              </a:rPr>
              <a:t>(ISRS)</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Rettangolo con angoli arrotondati 21">
            <a:extLst>
              <a:ext uri="{FF2B5EF4-FFF2-40B4-BE49-F238E27FC236}">
                <a16:creationId xmlns:a16="http://schemas.microsoft.com/office/drawing/2014/main" id="{824FDB54-5620-B364-4A88-AC2BF3DC69DF}"/>
              </a:ext>
            </a:extLst>
          </p:cNvPr>
          <p:cNvSpPr/>
          <p:nvPr/>
        </p:nvSpPr>
        <p:spPr>
          <a:xfrm>
            <a:off x="9393428" y="5391445"/>
            <a:ext cx="2103351" cy="759034"/>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822433"/>
              </a:buClr>
              <a:buSzPct val="120000"/>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FEL Radiation</a:t>
            </a:r>
          </a:p>
        </p:txBody>
      </p:sp>
    </p:spTree>
    <p:extLst>
      <p:ext uri="{BB962C8B-B14F-4D97-AF65-F5344CB8AC3E}">
        <p14:creationId xmlns:p14="http://schemas.microsoft.com/office/powerpoint/2010/main" val="189765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500"/>
                            </p:stCondLst>
                            <p:childTnLst>
                              <p:par>
                                <p:cTn id="32" presetID="10" presetClass="entr" presetSubtype="0" fill="hold" grpId="0" nodeType="afterEffect">
                                  <p:stCondLst>
                                    <p:cond delay="25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p:bldP spid="16" grpId="0"/>
      <p:bldP spid="17" grpId="0"/>
      <p:bldP spid="18" grpId="0"/>
      <p:bldP spid="19" grpId="0"/>
      <p:bldP spid="20" grpId="0"/>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453B-E94F-42E1-A055-F0827E000E4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065DB6A-2C52-83C8-9124-A7546F98D2AF}"/>
              </a:ext>
            </a:extLst>
          </p:cNvPr>
          <p:cNvSpPr/>
          <p:nvPr/>
        </p:nvSpPr>
        <p:spPr>
          <a:xfrm>
            <a:off x="0" y="0"/>
            <a:ext cx="12192000" cy="138545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E673F97B-3088-C450-09D6-A490128C3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20DF248A-06F5-5C56-DA89-1E3C98A7F51D}"/>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30288AE4-CB73-7BC4-1813-468D8158A11C}"/>
              </a:ext>
            </a:extLst>
          </p:cNvPr>
          <p:cNvSpPr>
            <a:spLocks noGrp="1"/>
          </p:cNvSpPr>
          <p:nvPr>
            <p:ph type="title"/>
          </p:nvPr>
        </p:nvSpPr>
        <p:spPr>
          <a:xfrm>
            <a:off x="573642" y="126464"/>
            <a:ext cx="11270016" cy="743239"/>
          </a:xfrm>
          <a:noFill/>
        </p:spPr>
        <p:txBody>
          <a:bodyPr>
            <a:normAutofit/>
          </a:bodyPr>
          <a:lstStyle/>
          <a:p>
            <a:pPr algn="ctr"/>
            <a:r>
              <a:rPr lang="it-IT" sz="3500" b="1" dirty="0">
                <a:solidFill>
                  <a:srgbClr val="822433"/>
                </a:solidFill>
                <a:latin typeface="+mn-lt"/>
              </a:rPr>
              <a:t>SABINA Design and </a:t>
            </a:r>
            <a:r>
              <a:rPr lang="it-IT" sz="3500" b="1" dirty="0" err="1">
                <a:solidFill>
                  <a:srgbClr val="822433"/>
                </a:solidFill>
                <a:latin typeface="+mn-lt"/>
              </a:rPr>
              <a:t>Simulations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25616590-CCD8-89E5-1E8E-4C06E950B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38</a:t>
            </a:r>
          </a:p>
        </p:txBody>
      </p:sp>
      <p:pic>
        <p:nvPicPr>
          <p:cNvPr id="2" name="Immagine 1">
            <a:extLst>
              <a:ext uri="{FF2B5EF4-FFF2-40B4-BE49-F238E27FC236}">
                <a16:creationId xmlns:a16="http://schemas.microsoft.com/office/drawing/2014/main" id="{91FF0F3F-AFEE-8B87-C3A2-E3C648EA445E}"/>
              </a:ext>
            </a:extLst>
          </p:cNvPr>
          <p:cNvPicPr>
            <a:picLocks noChangeAspect="1"/>
          </p:cNvPicPr>
          <p:nvPr/>
        </p:nvPicPr>
        <p:blipFill>
          <a:blip r:embed="rId3"/>
          <a:stretch>
            <a:fillRect/>
          </a:stretch>
        </p:blipFill>
        <p:spPr>
          <a:xfrm>
            <a:off x="692562" y="1246910"/>
            <a:ext cx="4779818" cy="3177478"/>
          </a:xfrm>
          <a:prstGeom prst="rect">
            <a:avLst/>
          </a:prstGeom>
        </p:spPr>
      </p:pic>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FAB16D8C-5DC3-A5D7-395F-753DD22210AA}"/>
                  </a:ext>
                </a:extLst>
              </p:cNvPr>
              <p:cNvSpPr txBox="1">
                <a:spLocks/>
              </p:cNvSpPr>
              <p:nvPr/>
            </p:nvSpPr>
            <p:spPr>
              <a:xfrm>
                <a:off x="5753104" y="1246910"/>
                <a:ext cx="5911270" cy="3671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it-IT" sz="1800" dirty="0"/>
                  <a:t>Preliminary </a:t>
                </a:r>
                <a:r>
                  <a:rPr lang="it-IT" sz="1800" dirty="0" err="1"/>
                  <a:t>considerations</a:t>
                </a:r>
                <a:r>
                  <a:rPr lang="it-IT" sz="1800" dirty="0"/>
                  <a:t> for the </a:t>
                </a:r>
                <a:r>
                  <a:rPr lang="it-IT" sz="1800" b="1" dirty="0" err="1"/>
                  <a:t>undulator</a:t>
                </a:r>
                <a:r>
                  <a:rPr lang="it-IT" sz="1800" b="1" dirty="0"/>
                  <a:t> design</a:t>
                </a:r>
                <a:r>
                  <a:rPr lang="it-IT" sz="1800" dirty="0"/>
                  <a:t>:</a:t>
                </a:r>
              </a:p>
              <a:p>
                <a:pPr marL="623888" indent="-360363">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Total length </a:t>
                </a:r>
                <a14:m>
                  <m:oMath xmlns:m="http://schemas.openxmlformats.org/officeDocument/2006/math">
                    <m:r>
                      <a:rPr lang="it-IT" sz="1800" b="0" i="1" smtClean="0">
                        <a:latin typeface="Cambria Math" panose="02040503050406030204" pitchFamily="18" charset="0"/>
                      </a:rPr>
                      <m:t>𝐿</m:t>
                    </m:r>
                    <m:r>
                      <a:rPr lang="it-IT" sz="1800" b="0" i="1" smtClean="0">
                        <a:latin typeface="Cambria Math" panose="02040503050406030204" pitchFamily="18" charset="0"/>
                        <a:ea typeface="Cambria Math" panose="02040503050406030204" pitchFamily="18" charset="0"/>
                      </a:rPr>
                      <m:t>≤4.5 </m:t>
                    </m:r>
                    <m:r>
                      <a:rPr lang="it-IT" sz="1800" b="0" i="1" smtClean="0">
                        <a:latin typeface="Cambria Math" panose="02040503050406030204" pitchFamily="18" charset="0"/>
                        <a:ea typeface="Cambria Math" panose="02040503050406030204" pitchFamily="18" charset="0"/>
                      </a:rPr>
                      <m:t>𝑚</m:t>
                    </m:r>
                  </m:oMath>
                </a14:m>
                <a:r>
                  <a:rPr lang="en-US" sz="1800" dirty="0"/>
                  <a:t> (available space in SPARC_LAB)</a:t>
                </a:r>
              </a:p>
              <a:p>
                <a:pPr marL="623888" indent="-360363">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Minimum Energy </a:t>
                </a:r>
                <a:r>
                  <a:rPr lang="en-US" sz="1800" dirty="0"/>
                  <a:t>of </a:t>
                </a:r>
                <a14:m>
                  <m:oMath xmlns:m="http://schemas.openxmlformats.org/officeDocument/2006/math">
                    <m:r>
                      <a:rPr lang="it-IT" sz="1800" b="0" i="1" smtClean="0">
                        <a:latin typeface="Cambria Math" panose="02040503050406030204" pitchFamily="18" charset="0"/>
                      </a:rPr>
                      <m:t>30 </m:t>
                    </m:r>
                    <m:r>
                      <a:rPr lang="it-IT" sz="1800" b="0" i="1" smtClean="0">
                        <a:latin typeface="Cambria Math" panose="02040503050406030204" pitchFamily="18" charset="0"/>
                      </a:rPr>
                      <m:t>𝑀𝑒𝑉</m:t>
                    </m:r>
                  </m:oMath>
                </a14:m>
                <a:r>
                  <a:rPr lang="en-US" sz="1800" dirty="0"/>
                  <a:t> to limit degradation by space charge effects</a:t>
                </a:r>
              </a:p>
              <a:p>
                <a:pPr marL="623888" indent="-360363">
                  <a:buClr>
                    <a:srgbClr val="822433"/>
                  </a:buClr>
                  <a:buSzPct val="120000"/>
                  <a:buFont typeface="Calibri" panose="020F0502020204030204" pitchFamily="34" charset="0"/>
                  <a:buChar char="‐"/>
                </a:pPr>
                <a:r>
                  <a:rPr lang="en-US" sz="1800" dirty="0">
                    <a:effectLst>
                      <a:outerShdw blurRad="38100" dist="38100" dir="2700000" algn="tl">
                        <a:srgbClr val="000000">
                          <a:alpha val="43137"/>
                        </a:srgbClr>
                      </a:outerShdw>
                    </a:effectLst>
                  </a:rPr>
                  <a:t>Short gain length</a:t>
                </a:r>
                <a:r>
                  <a:rPr lang="en-US" sz="1800" dirty="0"/>
                  <a:t>: possible criticality at </a:t>
                </a:r>
                <a14:m>
                  <m:oMath xmlns:m="http://schemas.openxmlformats.org/officeDocument/2006/math">
                    <m:r>
                      <a:rPr lang="it-IT" sz="1800" b="0" i="1" smtClean="0">
                        <a:latin typeface="Cambria Math" panose="02040503050406030204" pitchFamily="18" charset="0"/>
                      </a:rPr>
                      <m:t>30 </m:t>
                    </m:r>
                    <m:r>
                      <a:rPr lang="it-IT" sz="1800" b="0" i="1" smtClean="0">
                        <a:latin typeface="Cambria Math" panose="02040503050406030204" pitchFamily="18" charset="0"/>
                      </a:rPr>
                      <m:t>𝑇𝐻𝑧</m:t>
                    </m:r>
                  </m:oMath>
                </a14:m>
                <a:endParaRPr lang="en-US" sz="1800" dirty="0"/>
              </a:p>
              <a:p>
                <a:pPr marL="263525" indent="0">
                  <a:buClr>
                    <a:srgbClr val="822433"/>
                  </a:buClr>
                  <a:buSzPct val="120000"/>
                  <a:buNone/>
                </a:pPr>
                <a:endParaRPr lang="en-US" sz="1800" dirty="0"/>
              </a:p>
              <a:p>
                <a:pPr marL="263525" indent="-263525">
                  <a:buClr>
                    <a:srgbClr val="822433"/>
                  </a:buClr>
                  <a:buSzPct val="120000"/>
                </a:pPr>
                <a:r>
                  <a:rPr lang="en-US" sz="1800" dirty="0"/>
                  <a:t>Given a conventional operational </a:t>
                </a:r>
                <a14:m>
                  <m:oMath xmlns:m="http://schemas.openxmlformats.org/officeDocument/2006/math">
                    <m:r>
                      <a:rPr lang="it-IT" sz="1800" b="0" i="1" smtClean="0">
                        <a:latin typeface="Cambria Math" panose="02040503050406030204" pitchFamily="18" charset="0"/>
                      </a:rPr>
                      <m:t>𝐵</m:t>
                    </m:r>
                    <m:r>
                      <a:rPr lang="it-IT" sz="1800" b="0" i="1" smtClean="0">
                        <a:latin typeface="Cambria Math" panose="02040503050406030204" pitchFamily="18" charset="0"/>
                        <a:ea typeface="Cambria Math" panose="02040503050406030204" pitchFamily="18" charset="0"/>
                      </a:rPr>
                      <m:t>~1.2 </m:t>
                    </m:r>
                    <m:r>
                      <a:rPr lang="it-IT" sz="1800" b="0" i="1" smtClean="0">
                        <a:latin typeface="Cambria Math" panose="02040503050406030204" pitchFamily="18" charset="0"/>
                        <a:ea typeface="Cambria Math" panose="02040503050406030204" pitchFamily="18" charset="0"/>
                      </a:rPr>
                      <m:t>𝑇</m:t>
                    </m:r>
                  </m:oMath>
                </a14:m>
                <a:r>
                  <a:rPr lang="en-US" sz="1800" dirty="0"/>
                  <a:t> for the undulator, it is possible to determine </a:t>
                </a:r>
                <a14:m>
                  <m:oMath xmlns:m="http://schemas.openxmlformats.org/officeDocument/2006/math">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𝜆</m:t>
                        </m:r>
                      </m:e>
                      <m:sub>
                        <m:r>
                          <a:rPr lang="it-IT" sz="1800" b="0" i="1" smtClean="0">
                            <a:latin typeface="Cambria Math" panose="02040503050406030204" pitchFamily="18" charset="0"/>
                          </a:rPr>
                          <m:t>𝑢</m:t>
                        </m:r>
                      </m:sub>
                    </m:sSub>
                  </m:oMath>
                </a14:m>
                <a:r>
                  <a:rPr lang="en-US" sz="1800" dirty="0"/>
                  <a:t> from:</a:t>
                </a:r>
              </a:p>
              <a:p>
                <a:pPr marL="0" indent="0">
                  <a:buClr>
                    <a:srgbClr val="822433"/>
                  </a:buClr>
                  <a:buSzPct val="120000"/>
                  <a:buNone/>
                </a:pPr>
                <a14:m>
                  <m:oMathPara xmlns:m="http://schemas.openxmlformats.org/officeDocument/2006/math">
                    <m:oMathParaPr>
                      <m:jc m:val="centerGroup"/>
                    </m:oMathParaPr>
                    <m:oMath xmlns:m="http://schemas.openxmlformats.org/officeDocument/2006/math">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𝜆</m:t>
                          </m:r>
                        </m:e>
                        <m:sub>
                          <m:r>
                            <a:rPr lang="it-IT" sz="1800" b="0" i="1" smtClean="0">
                              <a:latin typeface="Cambria Math" panose="02040503050406030204" pitchFamily="18" charset="0"/>
                            </a:rPr>
                            <m:t>𝑟</m:t>
                          </m:r>
                        </m:sub>
                      </m:sSub>
                      <m:r>
                        <a:rPr lang="it-IT" sz="1800" b="0" i="1" smtClean="0">
                          <a:latin typeface="Cambria Math" panose="02040503050406030204" pitchFamily="18" charset="0"/>
                        </a:rPr>
                        <m:t>=</m:t>
                      </m:r>
                      <m:f>
                        <m:fPr>
                          <m:ctrlPr>
                            <a:rPr lang="it-IT" sz="1800" b="0" i="1" smtClean="0">
                              <a:latin typeface="Cambria Math" panose="02040503050406030204" pitchFamily="18" charset="0"/>
                            </a:rPr>
                          </m:ctrlPr>
                        </m:fPr>
                        <m:num>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𝜆</m:t>
                              </m:r>
                            </m:e>
                            <m:sub>
                              <m:r>
                                <a:rPr lang="it-IT" sz="1800" b="0" i="1" smtClean="0">
                                  <a:latin typeface="Cambria Math" panose="02040503050406030204" pitchFamily="18" charset="0"/>
                                </a:rPr>
                                <m:t>𝑢</m:t>
                              </m:r>
                            </m:sub>
                          </m:sSub>
                        </m:num>
                        <m:den>
                          <m:r>
                            <a:rPr lang="it-IT" sz="1800" b="0" i="1" smtClean="0">
                              <a:latin typeface="Cambria Math" panose="02040503050406030204" pitchFamily="18" charset="0"/>
                            </a:rPr>
                            <m:t>2</m:t>
                          </m:r>
                          <m:sSup>
                            <m:sSupPr>
                              <m:ctrlPr>
                                <a:rPr lang="it-IT" sz="1800" b="0" i="1" smtClean="0">
                                  <a:latin typeface="Cambria Math" panose="02040503050406030204" pitchFamily="18" charset="0"/>
                                </a:rPr>
                              </m:ctrlPr>
                            </m:sSupPr>
                            <m:e>
                              <m:r>
                                <a:rPr lang="it-IT" sz="1800" b="0" i="1" smtClean="0">
                                  <a:latin typeface="Cambria Math" panose="02040503050406030204" pitchFamily="18" charset="0"/>
                                </a:rPr>
                                <m:t>𝛾</m:t>
                              </m:r>
                            </m:e>
                            <m:sup>
                              <m:r>
                                <a:rPr lang="it-IT" sz="1800" b="0" i="1" smtClean="0">
                                  <a:latin typeface="Cambria Math" panose="02040503050406030204" pitchFamily="18" charset="0"/>
                                </a:rPr>
                                <m:t>2</m:t>
                              </m:r>
                            </m:sup>
                          </m:sSup>
                        </m:den>
                      </m:f>
                      <m:d>
                        <m:dPr>
                          <m:ctrlPr>
                            <a:rPr lang="it-IT" sz="1800" b="0" i="1" smtClean="0">
                              <a:latin typeface="Cambria Math" panose="02040503050406030204" pitchFamily="18" charset="0"/>
                            </a:rPr>
                          </m:ctrlPr>
                        </m:dPr>
                        <m:e>
                          <m:r>
                            <a:rPr lang="it-IT" sz="1800" b="0" i="1" smtClean="0">
                              <a:latin typeface="Cambria Math" panose="02040503050406030204" pitchFamily="18" charset="0"/>
                            </a:rPr>
                            <m:t>1+</m:t>
                          </m:r>
                          <m:sSubSup>
                            <m:sSubSupPr>
                              <m:ctrlPr>
                                <a:rPr lang="it-IT" sz="1800" b="0" i="1" smtClean="0">
                                  <a:latin typeface="Cambria Math" panose="02040503050406030204" pitchFamily="18" charset="0"/>
                                </a:rPr>
                              </m:ctrlPr>
                            </m:sSubSupPr>
                            <m:e>
                              <m:r>
                                <a:rPr lang="it-IT" sz="1800" b="0" i="1" smtClean="0">
                                  <a:latin typeface="Cambria Math" panose="02040503050406030204" pitchFamily="18" charset="0"/>
                                </a:rPr>
                                <m:t>𝑎</m:t>
                              </m:r>
                            </m:e>
                            <m:sub>
                              <m:r>
                                <a:rPr lang="it-IT" sz="1800" b="0" i="1" smtClean="0">
                                  <a:latin typeface="Cambria Math" panose="02040503050406030204" pitchFamily="18" charset="0"/>
                                </a:rPr>
                                <m:t>𝑤</m:t>
                              </m:r>
                            </m:sub>
                            <m:sup>
                              <m:r>
                                <a:rPr lang="it-IT" sz="1800" b="0" i="1" smtClean="0">
                                  <a:latin typeface="Cambria Math" panose="02040503050406030204" pitchFamily="18" charset="0"/>
                                </a:rPr>
                                <m:t>2</m:t>
                              </m:r>
                            </m:sup>
                          </m:sSubSup>
                        </m:e>
                      </m:d>
                      <m:r>
                        <a:rPr lang="it-IT" sz="1800" b="0" i="1" smtClean="0">
                          <a:latin typeface="Cambria Math" panose="02040503050406030204" pitchFamily="18" charset="0"/>
                        </a:rPr>
                        <m:t>     </m:t>
                      </m:r>
                      <m:r>
                        <a:rPr lang="it-IT" sz="1800" b="0" i="1" smtClean="0">
                          <a:latin typeface="Cambria Math" panose="02040503050406030204" pitchFamily="18" charset="0"/>
                        </a:rPr>
                        <m:t>𝑐𝑜h𝑒𝑟𝑒𝑛𝑐𝑒</m:t>
                      </m:r>
                      <m:r>
                        <a:rPr lang="it-IT" sz="1800" b="0" i="1" smtClean="0">
                          <a:latin typeface="Cambria Math" panose="02040503050406030204" pitchFamily="18" charset="0"/>
                        </a:rPr>
                        <m:t> </m:t>
                      </m:r>
                      <m:r>
                        <a:rPr lang="it-IT" sz="1800" b="0" i="1" smtClean="0">
                          <a:latin typeface="Cambria Math" panose="02040503050406030204" pitchFamily="18" charset="0"/>
                        </a:rPr>
                        <m:t>𝑐𝑜𝑛𝑑𝑖𝑡𝑖𝑜𝑛</m:t>
                      </m:r>
                    </m:oMath>
                  </m:oMathPara>
                </a14:m>
                <a:endParaRPr lang="en-US" sz="1800" dirty="0"/>
              </a:p>
            </p:txBody>
          </p:sp>
        </mc:Choice>
        <mc:Fallback xmlns="">
          <p:sp>
            <p:nvSpPr>
              <p:cNvPr id="3" name="Segnaposto contenuto 2">
                <a:extLst>
                  <a:ext uri="{FF2B5EF4-FFF2-40B4-BE49-F238E27FC236}">
                    <a16:creationId xmlns:a16="http://schemas.microsoft.com/office/drawing/2014/main" id="{FAB16D8C-5DC3-A5D7-395F-753DD22210AA}"/>
                  </a:ext>
                </a:extLst>
              </p:cNvPr>
              <p:cNvSpPr txBox="1">
                <a:spLocks noRot="1" noChangeAspect="1" noMove="1" noResize="1" noEditPoints="1" noAdjustHandles="1" noChangeArrowheads="1" noChangeShapeType="1" noTextEdit="1"/>
              </p:cNvSpPr>
              <p:nvPr/>
            </p:nvSpPr>
            <p:spPr>
              <a:xfrm>
                <a:off x="5753104" y="1246910"/>
                <a:ext cx="5911270" cy="3671454"/>
              </a:xfrm>
              <a:prstGeom prst="rect">
                <a:avLst/>
              </a:prstGeom>
              <a:blipFill>
                <a:blip r:embed="rId4"/>
                <a:stretch>
                  <a:fillRect l="-1135" t="-2658"/>
                </a:stretch>
              </a:blipFill>
            </p:spPr>
            <p:txBody>
              <a:bodyPr/>
              <a:lstStyle/>
              <a:p>
                <a:r>
                  <a:rPr lang="en-GB">
                    <a:noFill/>
                  </a:rPr>
                  <a:t> </a:t>
                </a:r>
              </a:p>
            </p:txBody>
          </p:sp>
        </mc:Fallback>
      </mc:AlternateContent>
      <p:sp>
        <p:nvSpPr>
          <p:cNvPr id="6" name="CasellaDiTesto 5">
            <a:extLst>
              <a:ext uri="{FF2B5EF4-FFF2-40B4-BE49-F238E27FC236}">
                <a16:creationId xmlns:a16="http://schemas.microsoft.com/office/drawing/2014/main" id="{C9A24AD9-D26E-C8AA-CC3B-3B5AC7A35029}"/>
              </a:ext>
            </a:extLst>
          </p:cNvPr>
          <p:cNvSpPr txBox="1"/>
          <p:nvPr/>
        </p:nvSpPr>
        <p:spPr>
          <a:xfrm>
            <a:off x="832780" y="4781541"/>
            <a:ext cx="3687823" cy="1477328"/>
          </a:xfrm>
          <a:prstGeom prst="rect">
            <a:avLst/>
          </a:prstGeom>
          <a:noFill/>
        </p:spPr>
        <p:txBody>
          <a:bodyPr wrap="square" rtlCol="0">
            <a:spAutoFit/>
          </a:bodyPr>
          <a:lstStyle/>
          <a:p>
            <a:pPr algn="ctr"/>
            <a:r>
              <a:rPr lang="en-GB" dirty="0"/>
              <a:t>The magnetic period should not be too long. Long periods for a fixed length reduce the number of periods and increase the gain length, reducing the performances of the FEL</a:t>
            </a:r>
          </a:p>
        </p:txBody>
      </p:sp>
      <p:pic>
        <p:nvPicPr>
          <p:cNvPr id="8" name="Immagine 7">
            <a:extLst>
              <a:ext uri="{FF2B5EF4-FFF2-40B4-BE49-F238E27FC236}">
                <a16:creationId xmlns:a16="http://schemas.microsoft.com/office/drawing/2014/main" id="{0357AD31-4E96-9ECB-9DCE-6E9A602B5B23}"/>
              </a:ext>
            </a:extLst>
          </p:cNvPr>
          <p:cNvPicPr>
            <a:picLocks noChangeAspect="1"/>
          </p:cNvPicPr>
          <p:nvPr/>
        </p:nvPicPr>
        <p:blipFill>
          <a:blip r:embed="rId5"/>
          <a:stretch>
            <a:fillRect/>
          </a:stretch>
        </p:blipFill>
        <p:spPr>
          <a:xfrm>
            <a:off x="5814332" y="4520664"/>
            <a:ext cx="5788814" cy="1835686"/>
          </a:xfrm>
          <a:prstGeom prst="rect">
            <a:avLst/>
          </a:prstGeom>
        </p:spPr>
      </p:pic>
      <p:sp>
        <p:nvSpPr>
          <p:cNvPr id="9" name="Figura a mano libera: forma 8">
            <a:extLst>
              <a:ext uri="{FF2B5EF4-FFF2-40B4-BE49-F238E27FC236}">
                <a16:creationId xmlns:a16="http://schemas.microsoft.com/office/drawing/2014/main" id="{685D53A5-B496-F334-AE9A-1C2908EB596F}"/>
              </a:ext>
            </a:extLst>
          </p:cNvPr>
          <p:cNvSpPr/>
          <p:nvPr/>
        </p:nvSpPr>
        <p:spPr>
          <a:xfrm>
            <a:off x="4729653" y="5114777"/>
            <a:ext cx="1056557" cy="522580"/>
          </a:xfrm>
          <a:custGeom>
            <a:avLst/>
            <a:gdLst>
              <a:gd name="connsiteX0" fmla="*/ 924939 w 1056557"/>
              <a:gd name="connsiteY0" fmla="*/ 0 h 522580"/>
              <a:gd name="connsiteX1" fmla="*/ 1056557 w 1056557"/>
              <a:gd name="connsiteY1" fmla="*/ 131618 h 522580"/>
              <a:gd name="connsiteX2" fmla="*/ 924939 w 1056557"/>
              <a:gd name="connsiteY2" fmla="*/ 263236 h 522580"/>
              <a:gd name="connsiteX3" fmla="*/ 924939 w 1056557"/>
              <a:gd name="connsiteY3" fmla="*/ 197427 h 522580"/>
              <a:gd name="connsiteX4" fmla="*/ 540470 w 1056557"/>
              <a:gd name="connsiteY4" fmla="*/ 197427 h 522580"/>
              <a:gd name="connsiteX5" fmla="*/ 540470 w 1056557"/>
              <a:gd name="connsiteY5" fmla="*/ 384467 h 522580"/>
              <a:gd name="connsiteX6" fmla="*/ 548640 w 1056557"/>
              <a:gd name="connsiteY6" fmla="*/ 384467 h 522580"/>
              <a:gd name="connsiteX7" fmla="*/ 548640 w 1056557"/>
              <a:gd name="connsiteY7" fmla="*/ 522580 h 522580"/>
              <a:gd name="connsiteX8" fmla="*/ 540470 w 1056557"/>
              <a:gd name="connsiteY8" fmla="*/ 522580 h 522580"/>
              <a:gd name="connsiteX9" fmla="*/ 363209 w 1056557"/>
              <a:gd name="connsiteY9" fmla="*/ 522580 h 522580"/>
              <a:gd name="connsiteX10" fmla="*/ 0 w 1056557"/>
              <a:gd name="connsiteY10" fmla="*/ 522580 h 522580"/>
              <a:gd name="connsiteX11" fmla="*/ 0 w 1056557"/>
              <a:gd name="connsiteY11" fmla="*/ 384467 h 522580"/>
              <a:gd name="connsiteX12" fmla="*/ 363209 w 1056557"/>
              <a:gd name="connsiteY12" fmla="*/ 384467 h 522580"/>
              <a:gd name="connsiteX13" fmla="*/ 363209 w 1056557"/>
              <a:gd name="connsiteY13" fmla="*/ 197427 h 522580"/>
              <a:gd name="connsiteX14" fmla="*/ 363209 w 1056557"/>
              <a:gd name="connsiteY14" fmla="*/ 79235 h 522580"/>
              <a:gd name="connsiteX15" fmla="*/ 363209 w 1056557"/>
              <a:gd name="connsiteY15" fmla="*/ 65809 h 522580"/>
              <a:gd name="connsiteX16" fmla="*/ 924939 w 1056557"/>
              <a:gd name="connsiteY16" fmla="*/ 65809 h 52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557" h="522580">
                <a:moveTo>
                  <a:pt x="924939" y="0"/>
                </a:moveTo>
                <a:lnTo>
                  <a:pt x="1056557" y="131618"/>
                </a:lnTo>
                <a:lnTo>
                  <a:pt x="924939" y="263236"/>
                </a:lnTo>
                <a:lnTo>
                  <a:pt x="924939" y="197427"/>
                </a:lnTo>
                <a:lnTo>
                  <a:pt x="540470" y="197427"/>
                </a:lnTo>
                <a:lnTo>
                  <a:pt x="540470" y="384467"/>
                </a:lnTo>
                <a:lnTo>
                  <a:pt x="548640" y="384467"/>
                </a:lnTo>
                <a:lnTo>
                  <a:pt x="548640" y="522580"/>
                </a:lnTo>
                <a:lnTo>
                  <a:pt x="540470" y="522580"/>
                </a:lnTo>
                <a:lnTo>
                  <a:pt x="363209" y="522580"/>
                </a:lnTo>
                <a:lnTo>
                  <a:pt x="0" y="522580"/>
                </a:lnTo>
                <a:lnTo>
                  <a:pt x="0" y="384467"/>
                </a:lnTo>
                <a:lnTo>
                  <a:pt x="363209" y="384467"/>
                </a:lnTo>
                <a:lnTo>
                  <a:pt x="363209" y="197427"/>
                </a:lnTo>
                <a:lnTo>
                  <a:pt x="363209" y="79235"/>
                </a:lnTo>
                <a:lnTo>
                  <a:pt x="363209" y="65809"/>
                </a:lnTo>
                <a:lnTo>
                  <a:pt x="924939" y="65809"/>
                </a:lnTo>
                <a:close/>
              </a:path>
            </a:pathLst>
          </a:custGeom>
          <a:solidFill>
            <a:srgbClr val="FFD13F"/>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76714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FD5C8-7049-9C44-0D46-CAE2B527B99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29E19B24-04C6-4A0A-1778-23EF321003CF}"/>
              </a:ext>
            </a:extLst>
          </p:cNvPr>
          <p:cNvSpPr/>
          <p:nvPr/>
        </p:nvSpPr>
        <p:spPr>
          <a:xfrm>
            <a:off x="0" y="1"/>
            <a:ext cx="12192000" cy="1474798"/>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9A849D36-38C9-B1A1-1263-1D0EE2FFF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6FAA4F21-8461-2F5C-F7F9-5A3D26C695B7}"/>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525E2A35-34F4-900E-CBDC-DAD1263613FE}"/>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About the </a:t>
            </a:r>
            <a:r>
              <a:rPr lang="it-IT" sz="3500" b="1" dirty="0" err="1">
                <a:solidFill>
                  <a:srgbClr val="822433"/>
                </a:solidFill>
                <a:latin typeface="+mn-lt"/>
              </a:rPr>
              <a:t>Undulator</a:t>
            </a:r>
            <a:r>
              <a:rPr lang="it-IT" sz="3500" b="1" dirty="0">
                <a:solidFill>
                  <a:srgbClr val="822433"/>
                </a:solidFill>
                <a:latin typeface="+mn-lt"/>
              </a:rPr>
              <a:t>: the APPLE X </a:t>
            </a:r>
            <a:r>
              <a:rPr lang="it-IT" sz="3500" b="1" dirty="0" err="1">
                <a:solidFill>
                  <a:srgbClr val="822433"/>
                </a:solidFill>
                <a:latin typeface="+mn-lt"/>
              </a:rPr>
              <a:t>Configuration</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ECCDDD1A-106B-29D6-36CB-08706EF0CF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39</a:t>
            </a:r>
          </a:p>
        </p:txBody>
      </p:sp>
      <mc:AlternateContent xmlns:mc="http://schemas.openxmlformats.org/markup-compatibility/2006" xmlns:a14="http://schemas.microsoft.com/office/drawing/2010/main">
        <mc:Choice Requires="a14">
          <p:sp>
            <p:nvSpPr>
              <p:cNvPr id="44" name="Segnaposto contenuto 2">
                <a:extLst>
                  <a:ext uri="{FF2B5EF4-FFF2-40B4-BE49-F238E27FC236}">
                    <a16:creationId xmlns:a16="http://schemas.microsoft.com/office/drawing/2014/main" id="{5A2B0583-E1A3-05C3-092E-00BF5574974A}"/>
                  </a:ext>
                </a:extLst>
              </p:cNvPr>
              <p:cNvSpPr txBox="1">
                <a:spLocks/>
              </p:cNvSpPr>
              <p:nvPr/>
            </p:nvSpPr>
            <p:spPr>
              <a:xfrm>
                <a:off x="855776" y="1601262"/>
                <a:ext cx="5911270" cy="3671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Requirement for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tunable</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polarization</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undulator in the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APPLE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family</a:t>
                </a: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Symmetric focalizing properties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needed due to the absence of quadrupoles between the undulator modules: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APPLE 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best choice </a:t>
                </a: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Polarization and Energy can be tuned with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longitudinal shifts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the magnetic array pairs. The intensity of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along the undulator axis can be tuned by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changing the gap</a:t>
                </a:r>
              </a:p>
            </p:txBody>
          </p:sp>
        </mc:Choice>
        <mc:Fallback xmlns="">
          <p:sp>
            <p:nvSpPr>
              <p:cNvPr id="44" name="Segnaposto contenuto 2">
                <a:extLst>
                  <a:ext uri="{FF2B5EF4-FFF2-40B4-BE49-F238E27FC236}">
                    <a16:creationId xmlns:a16="http://schemas.microsoft.com/office/drawing/2014/main" id="{5A2B0583-E1A3-05C3-092E-00BF5574974A}"/>
                  </a:ext>
                </a:extLst>
              </p:cNvPr>
              <p:cNvSpPr txBox="1">
                <a:spLocks noRot="1" noChangeAspect="1" noMove="1" noResize="1" noEditPoints="1" noAdjustHandles="1" noChangeArrowheads="1" noChangeShapeType="1" noTextEdit="1"/>
              </p:cNvSpPr>
              <p:nvPr/>
            </p:nvSpPr>
            <p:spPr>
              <a:xfrm>
                <a:off x="855776" y="1601262"/>
                <a:ext cx="5911270" cy="3671454"/>
              </a:xfrm>
              <a:prstGeom prst="rect">
                <a:avLst/>
              </a:prstGeom>
              <a:blipFill>
                <a:blip r:embed="rId3"/>
                <a:stretch>
                  <a:fillRect l="-1134" t="-2658"/>
                </a:stretch>
              </a:blipFill>
            </p:spPr>
            <p:txBody>
              <a:bodyPr/>
              <a:lstStyle/>
              <a:p>
                <a:r>
                  <a:rPr lang="en-GB">
                    <a:noFill/>
                  </a:rPr>
                  <a:t> </a:t>
                </a:r>
              </a:p>
            </p:txBody>
          </p:sp>
        </mc:Fallback>
      </mc:AlternateContent>
      <p:grpSp>
        <p:nvGrpSpPr>
          <p:cNvPr id="6" name="Gruppo 5">
            <a:extLst>
              <a:ext uri="{FF2B5EF4-FFF2-40B4-BE49-F238E27FC236}">
                <a16:creationId xmlns:a16="http://schemas.microsoft.com/office/drawing/2014/main" id="{BAA701E4-156A-13A4-65C3-46A27BC7B7A9}"/>
              </a:ext>
            </a:extLst>
          </p:cNvPr>
          <p:cNvGrpSpPr/>
          <p:nvPr/>
        </p:nvGrpSpPr>
        <p:grpSpPr>
          <a:xfrm>
            <a:off x="3048000" y="5116626"/>
            <a:ext cx="6096000" cy="1067830"/>
            <a:chOff x="2713579" y="5235070"/>
            <a:chExt cx="6096000" cy="1067830"/>
          </a:xfrm>
        </p:grpSpPr>
        <p:sp>
          <p:nvSpPr>
            <p:cNvPr id="5" name="Rettangolo con angoli arrotondati 4">
              <a:extLst>
                <a:ext uri="{FF2B5EF4-FFF2-40B4-BE49-F238E27FC236}">
                  <a16:creationId xmlns:a16="http://schemas.microsoft.com/office/drawing/2014/main" id="{9194EB2D-B8FD-305D-2323-C640D248DE9C}"/>
                </a:ext>
              </a:extLst>
            </p:cNvPr>
            <p:cNvSpPr/>
            <p:nvPr/>
          </p:nvSpPr>
          <p:spPr>
            <a:xfrm>
              <a:off x="2912558" y="5235070"/>
              <a:ext cx="5698042" cy="1067830"/>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822433"/>
                </a:buClr>
                <a:buSzPct val="120000"/>
                <a:buFontTx/>
                <a:buNone/>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3815E128-6E4E-DFF2-3C85-1C7BED016455}"/>
                    </a:ext>
                  </a:extLst>
                </p:cNvPr>
                <p:cNvSpPr txBox="1"/>
                <p:nvPr/>
              </p:nvSpPr>
              <p:spPr>
                <a:xfrm>
                  <a:off x="2713579" y="5438157"/>
                  <a:ext cx="6096000" cy="661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𝜆</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𝜆</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sub>
                            </m:sSub>
                          </m:num>
                          <m:den>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p>
                              <m:s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e>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d>
                          <m:d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bSup>
                              <m:sSubSup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sub>
                              <m:sup>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e>
                        </m:d>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𝑐𝑜h𝑒𝑟𝑒𝑛𝑐𝑒</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𝑐𝑜𝑛𝑑𝑖𝑡𝑖𝑜𝑛</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CasellaDiTesto 2">
                  <a:extLst>
                    <a:ext uri="{FF2B5EF4-FFF2-40B4-BE49-F238E27FC236}">
                      <a16:creationId xmlns:a16="http://schemas.microsoft.com/office/drawing/2014/main" id="{3815E128-6E4E-DFF2-3C85-1C7BED016455}"/>
                    </a:ext>
                  </a:extLst>
                </p:cNvPr>
                <p:cNvSpPr txBox="1">
                  <a:spLocks noRot="1" noChangeAspect="1" noMove="1" noResize="1" noEditPoints="1" noAdjustHandles="1" noChangeArrowheads="1" noChangeShapeType="1" noTextEdit="1"/>
                </p:cNvSpPr>
                <p:nvPr/>
              </p:nvSpPr>
              <p:spPr>
                <a:xfrm>
                  <a:off x="2713579" y="5438157"/>
                  <a:ext cx="6096000" cy="661656"/>
                </a:xfrm>
                <a:prstGeom prst="rect">
                  <a:avLst/>
                </a:prstGeom>
                <a:blipFill>
                  <a:blip r:embed="rId5"/>
                  <a:stretch>
                    <a:fillRect/>
                  </a:stretch>
                </a:blipFill>
              </p:spPr>
              <p:txBody>
                <a:bodyPr/>
                <a:lstStyle/>
                <a:p>
                  <a:r>
                    <a:rPr lang="en-GB">
                      <a:noFill/>
                    </a:rPr>
                    <a:t> </a:t>
                  </a:r>
                </a:p>
              </p:txBody>
            </p:sp>
          </mc:Fallback>
        </mc:AlternateContent>
      </p:grpSp>
      <p:pic>
        <p:nvPicPr>
          <p:cNvPr id="2" name="Immagine 1">
            <a:extLst>
              <a:ext uri="{FF2B5EF4-FFF2-40B4-BE49-F238E27FC236}">
                <a16:creationId xmlns:a16="http://schemas.microsoft.com/office/drawing/2014/main" id="{E3E11916-DA93-A860-B271-9B47940A151E}"/>
              </a:ext>
            </a:extLst>
          </p:cNvPr>
          <p:cNvPicPr>
            <a:picLocks noChangeAspect="1"/>
          </p:cNvPicPr>
          <p:nvPr/>
        </p:nvPicPr>
        <p:blipFill>
          <a:blip r:embed="rId6"/>
          <a:stretch>
            <a:fillRect/>
          </a:stretch>
        </p:blipFill>
        <p:spPr>
          <a:xfrm>
            <a:off x="7679599" y="1849780"/>
            <a:ext cx="3674201" cy="2372611"/>
          </a:xfrm>
          <a:prstGeom prst="rect">
            <a:avLst/>
          </a:prstGeom>
        </p:spPr>
      </p:pic>
    </p:spTree>
    <p:extLst>
      <p:ext uri="{BB962C8B-B14F-4D97-AF65-F5344CB8AC3E}">
        <p14:creationId xmlns:p14="http://schemas.microsoft.com/office/powerpoint/2010/main" val="31722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2669-814F-D7C6-CF14-F1E8703934C5}"/>
            </a:ext>
          </a:extLst>
        </p:cNvPr>
        <p:cNvGrpSpPr/>
        <p:nvPr/>
      </p:nvGrpSpPr>
      <p:grpSpPr>
        <a:xfrm>
          <a:off x="0" y="0"/>
          <a:ext cx="0" cy="0"/>
          <a:chOff x="0" y="0"/>
          <a:chExt cx="0" cy="0"/>
        </a:xfrm>
      </p:grpSpPr>
      <p:pic>
        <p:nvPicPr>
          <p:cNvPr id="23" name="Immagine 22" descr="Immagine che contiene tavolo&#10;&#10;Descrizione generata automaticamente">
            <a:extLst>
              <a:ext uri="{FF2B5EF4-FFF2-40B4-BE49-F238E27FC236}">
                <a16:creationId xmlns:a16="http://schemas.microsoft.com/office/drawing/2014/main" id="{3CC3FA71-AD84-947F-6F72-C60B830BE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179" y="5422121"/>
            <a:ext cx="3775858" cy="1309689"/>
          </a:xfrm>
          <a:prstGeom prst="rect">
            <a:avLst/>
          </a:prstGeom>
        </p:spPr>
      </p:pic>
      <p:sp>
        <p:nvSpPr>
          <p:cNvPr id="4" name="Rettangolo 3">
            <a:extLst>
              <a:ext uri="{FF2B5EF4-FFF2-40B4-BE49-F238E27FC236}">
                <a16:creationId xmlns:a16="http://schemas.microsoft.com/office/drawing/2014/main" id="{75162C83-DF8B-48A6-60A8-F05D23CFF62C}"/>
              </a:ext>
            </a:extLst>
          </p:cNvPr>
          <p:cNvSpPr/>
          <p:nvPr/>
        </p:nvSpPr>
        <p:spPr>
          <a:xfrm>
            <a:off x="0" y="1"/>
            <a:ext cx="12192000" cy="1474798"/>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8D5DAC75-DE23-18F4-4855-30B8136B1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F60F7C95-CD8E-7F63-A303-3EA6FCD1DB9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14564B96-333E-E563-6D53-482A6DF8F276}"/>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FEL Output: GENESIS </a:t>
            </a:r>
            <a:r>
              <a:rPr lang="it-IT" sz="3500" b="1" dirty="0" err="1">
                <a:solidFill>
                  <a:srgbClr val="822433"/>
                </a:solidFill>
                <a:latin typeface="+mn-lt"/>
              </a:rPr>
              <a:t>Simulation</a:t>
            </a:r>
            <a:r>
              <a:rPr lang="it-IT" sz="3500" b="1" dirty="0">
                <a:solidFill>
                  <a:srgbClr val="822433"/>
                </a:solidFill>
                <a:latin typeface="+mn-lt"/>
              </a:rPr>
              <a:t> </a:t>
            </a:r>
            <a:r>
              <a:rPr lang="it-IT" sz="3500" b="1" dirty="0" err="1">
                <a:solidFill>
                  <a:srgbClr val="822433"/>
                </a:solidFill>
                <a:latin typeface="+mn-lt"/>
              </a:rPr>
              <a:t>Results</a:t>
            </a:r>
            <a:r>
              <a:rPr lang="it-IT" sz="3500" b="1" dirty="0">
                <a:solidFill>
                  <a:srgbClr val="822433"/>
                </a:solidFill>
                <a:latin typeface="+mn-lt"/>
              </a:rPr>
              <a:t> </a:t>
            </a:r>
          </a:p>
        </p:txBody>
      </p:sp>
      <p:sp>
        <p:nvSpPr>
          <p:cNvPr id="12" name="Segnaposto numero diapositiva 11">
            <a:extLst>
              <a:ext uri="{FF2B5EF4-FFF2-40B4-BE49-F238E27FC236}">
                <a16:creationId xmlns:a16="http://schemas.microsoft.com/office/drawing/2014/main" id="{D90661A8-CA2E-289C-DA01-E891BA9CFD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40</a:t>
            </a:r>
          </a:p>
        </p:txBody>
      </p:sp>
      <p:grpSp>
        <p:nvGrpSpPr>
          <p:cNvPr id="2" name="Gruppo 1">
            <a:extLst>
              <a:ext uri="{FF2B5EF4-FFF2-40B4-BE49-F238E27FC236}">
                <a16:creationId xmlns:a16="http://schemas.microsoft.com/office/drawing/2014/main" id="{86770B0C-0F81-9FCE-400B-AF2F506A2E01}"/>
              </a:ext>
            </a:extLst>
          </p:cNvPr>
          <p:cNvGrpSpPr/>
          <p:nvPr/>
        </p:nvGrpSpPr>
        <p:grpSpPr>
          <a:xfrm>
            <a:off x="954963" y="1736999"/>
            <a:ext cx="5629903" cy="4492366"/>
            <a:chOff x="1119240" y="1719748"/>
            <a:chExt cx="5128989" cy="4060736"/>
          </a:xfrm>
        </p:grpSpPr>
        <p:pic>
          <p:nvPicPr>
            <p:cNvPr id="3" name="Segnaposto contenuto 16">
              <a:extLst>
                <a:ext uri="{FF2B5EF4-FFF2-40B4-BE49-F238E27FC236}">
                  <a16:creationId xmlns:a16="http://schemas.microsoft.com/office/drawing/2014/main" id="{6F3D1B69-94EF-7D1D-CDC3-46C852384EF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240" y="1793557"/>
              <a:ext cx="2445327" cy="1910498"/>
            </a:xfrm>
            <a:prstGeom prst="rect">
              <a:avLst/>
            </a:prstGeom>
          </p:spPr>
        </p:pic>
        <p:pic>
          <p:nvPicPr>
            <p:cNvPr id="5" name="Immagine 4">
              <a:extLst>
                <a:ext uri="{FF2B5EF4-FFF2-40B4-BE49-F238E27FC236}">
                  <a16:creationId xmlns:a16="http://schemas.microsoft.com/office/drawing/2014/main" id="{51C18305-59CF-BBFA-366E-C2791ABF149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1958" y="1719748"/>
              <a:ext cx="2396271" cy="2002937"/>
            </a:xfrm>
            <a:prstGeom prst="rect">
              <a:avLst/>
            </a:prstGeom>
          </p:spPr>
        </p:pic>
        <p:pic>
          <p:nvPicPr>
            <p:cNvPr id="6" name="Immagine 5">
              <a:extLst>
                <a:ext uri="{FF2B5EF4-FFF2-40B4-BE49-F238E27FC236}">
                  <a16:creationId xmlns:a16="http://schemas.microsoft.com/office/drawing/2014/main" id="{2FF32A68-D8AD-4C7E-8EDB-0B4F034B2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240" y="3869985"/>
              <a:ext cx="2445327" cy="1910499"/>
            </a:xfrm>
            <a:prstGeom prst="rect">
              <a:avLst/>
            </a:prstGeom>
          </p:spPr>
        </p:pic>
        <p:pic>
          <p:nvPicPr>
            <p:cNvPr id="8" name="Immagine 7">
              <a:extLst>
                <a:ext uri="{FF2B5EF4-FFF2-40B4-BE49-F238E27FC236}">
                  <a16:creationId xmlns:a16="http://schemas.microsoft.com/office/drawing/2014/main" id="{4A2035C4-0B5A-F218-1E54-603227654B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8416" y="3811627"/>
              <a:ext cx="2404980" cy="1957795"/>
            </a:xfrm>
            <a:prstGeom prst="rect">
              <a:avLst/>
            </a:prstGeom>
          </p:spPr>
        </p:pic>
        <mc:AlternateContent xmlns:mc="http://schemas.openxmlformats.org/markup-compatibility/2006" xmlns:a14="http://schemas.microsoft.com/office/drawing/2010/main">
          <mc:Choice Requires="a14">
            <p:sp>
              <p:nvSpPr>
                <p:cNvPr id="9" name="Rettangolo 8">
                  <a:extLst>
                    <a:ext uri="{FF2B5EF4-FFF2-40B4-BE49-F238E27FC236}">
                      <a16:creationId xmlns:a16="http://schemas.microsoft.com/office/drawing/2014/main" id="{D22CC40E-997A-742E-B310-82D729B70F1E}"/>
                    </a:ext>
                  </a:extLst>
                </p:cNvPr>
                <p:cNvSpPr/>
                <p:nvPr/>
              </p:nvSpPr>
              <p:spPr>
                <a:xfrm>
                  <a:off x="5401135" y="1838791"/>
                  <a:ext cx="784515" cy="2782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𝟏𝟎𝟎</m:t>
                        </m:r>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l-GR"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𝛍</m:t>
                        </m:r>
                        <m:r>
                          <a:rPr kumimoji="0" lang="it-IT"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𝐦</m:t>
                        </m:r>
                      </m:oMath>
                    </m:oMathPara>
                  </a14:m>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7" name="Rettangolo 36">
                  <a:extLst>
                    <a:ext uri="{FF2B5EF4-FFF2-40B4-BE49-F238E27FC236}">
                      <a16:creationId xmlns:a16="http://schemas.microsoft.com/office/drawing/2014/main" id="{5B2F5EEE-0904-7F28-AC6D-DBAB6F21317B}"/>
                    </a:ext>
                  </a:extLst>
                </p:cNvPr>
                <p:cNvSpPr>
                  <a:spLocks noRot="1" noChangeAspect="1" noMove="1" noResize="1" noEditPoints="1" noAdjustHandles="1" noChangeArrowheads="1" noChangeShapeType="1" noTextEdit="1"/>
                </p:cNvSpPr>
                <p:nvPr/>
              </p:nvSpPr>
              <p:spPr>
                <a:xfrm>
                  <a:off x="5401135" y="1838791"/>
                  <a:ext cx="784515" cy="278206"/>
                </a:xfrm>
                <a:prstGeom prst="rect">
                  <a:avLst/>
                </a:prstGeom>
                <a:blipFill>
                  <a:blip r:embed="rId8"/>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ttangolo 12">
                  <a:extLst>
                    <a:ext uri="{FF2B5EF4-FFF2-40B4-BE49-F238E27FC236}">
                      <a16:creationId xmlns:a16="http://schemas.microsoft.com/office/drawing/2014/main" id="{AE119D33-9058-258A-65B8-36BA3C7BB9A7}"/>
                    </a:ext>
                  </a:extLst>
                </p:cNvPr>
                <p:cNvSpPr/>
                <p:nvPr/>
              </p:nvSpPr>
              <p:spPr>
                <a:xfrm>
                  <a:off x="2269237" y="3173761"/>
                  <a:ext cx="1348220" cy="2782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𝟏𝟎𝟎</m:t>
                      </m:r>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l-GR"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𝛍</m:t>
                      </m:r>
                      <m:r>
                        <a:rPr kumimoji="0" lang="it-IT"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𝐦</m:t>
                      </m:r>
                    </m:oMath>
                  </a14:m>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a:t>
                  </a:r>
                  <a14:m>
                    <m:oMath xmlns:m="http://schemas.openxmlformats.org/officeDocument/2006/math">
                      <m:r>
                        <a:rPr kumimoji="0" lang="it-IT"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r>
                        <a:rPr kumimoji="0" lang="it-IT"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it-IT"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𝐓𝐇𝐳</m:t>
                      </m:r>
                    </m:oMath>
                  </a14:m>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13" name="Rettangolo 12">
                  <a:extLst>
                    <a:ext uri="{FF2B5EF4-FFF2-40B4-BE49-F238E27FC236}">
                      <a16:creationId xmlns:a16="http://schemas.microsoft.com/office/drawing/2014/main" id="{AE119D33-9058-258A-65B8-36BA3C7BB9A7}"/>
                    </a:ext>
                  </a:extLst>
                </p:cNvPr>
                <p:cNvSpPr>
                  <a:spLocks noRot="1" noChangeAspect="1" noMove="1" noResize="1" noEditPoints="1" noAdjustHandles="1" noChangeArrowheads="1" noChangeShapeType="1" noTextEdit="1"/>
                </p:cNvSpPr>
                <p:nvPr/>
              </p:nvSpPr>
              <p:spPr>
                <a:xfrm>
                  <a:off x="2269237" y="3173761"/>
                  <a:ext cx="1348220" cy="278206"/>
                </a:xfrm>
                <a:prstGeom prst="rect">
                  <a:avLst/>
                </a:prstGeom>
                <a:blipFill>
                  <a:blip r:embed="rId9"/>
                  <a:stretch>
                    <a:fillRect t="-400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ttangolo 13">
                  <a:extLst>
                    <a:ext uri="{FF2B5EF4-FFF2-40B4-BE49-F238E27FC236}">
                      <a16:creationId xmlns:a16="http://schemas.microsoft.com/office/drawing/2014/main" id="{19B0923F-BE7B-A815-4D76-854BA30CD6C6}"/>
                    </a:ext>
                  </a:extLst>
                </p:cNvPr>
                <p:cNvSpPr/>
                <p:nvPr/>
              </p:nvSpPr>
              <p:spPr>
                <a:xfrm>
                  <a:off x="5474852" y="3947116"/>
                  <a:ext cx="686669" cy="2782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𝟏𝟎</m:t>
                        </m:r>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l-GR"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𝛍</m:t>
                        </m:r>
                        <m:r>
                          <a:rPr kumimoji="0" lang="it-IT"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𝐦</m:t>
                        </m:r>
                      </m:oMath>
                    </m:oMathPara>
                  </a14:m>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Rettangolo 39">
                  <a:extLst>
                    <a:ext uri="{FF2B5EF4-FFF2-40B4-BE49-F238E27FC236}">
                      <a16:creationId xmlns:a16="http://schemas.microsoft.com/office/drawing/2014/main" id="{7C42C863-44CB-0E9C-7993-A3B99B8F8F90}"/>
                    </a:ext>
                  </a:extLst>
                </p:cNvPr>
                <p:cNvSpPr>
                  <a:spLocks noRot="1" noChangeAspect="1" noMove="1" noResize="1" noEditPoints="1" noAdjustHandles="1" noChangeArrowheads="1" noChangeShapeType="1" noTextEdit="1"/>
                </p:cNvSpPr>
                <p:nvPr/>
              </p:nvSpPr>
              <p:spPr>
                <a:xfrm>
                  <a:off x="5474852" y="3947116"/>
                  <a:ext cx="686669" cy="278206"/>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ttangolo 14">
                  <a:extLst>
                    <a:ext uri="{FF2B5EF4-FFF2-40B4-BE49-F238E27FC236}">
                      <a16:creationId xmlns:a16="http://schemas.microsoft.com/office/drawing/2014/main" id="{B6C8DC14-825B-8E7D-D27E-523DC959289C}"/>
                    </a:ext>
                  </a:extLst>
                </p:cNvPr>
                <p:cNvSpPr/>
                <p:nvPr/>
              </p:nvSpPr>
              <p:spPr>
                <a:xfrm>
                  <a:off x="2256015" y="5250821"/>
                  <a:ext cx="1348220" cy="2782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𝟏𝟎</m:t>
                      </m:r>
                      <m:r>
                        <a:rPr kumimoji="0" lang="it-I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l-GR"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𝛍</m:t>
                      </m:r>
                      <m:r>
                        <a:rPr kumimoji="0" lang="it-IT"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𝐦</m:t>
                      </m:r>
                    </m:oMath>
                  </a14:m>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a:t>
                  </a:r>
                  <a14:m>
                    <m:oMath xmlns:m="http://schemas.openxmlformats.org/officeDocument/2006/math">
                      <m:r>
                        <a:rPr kumimoji="0" lang="it-IT"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𝟑𝟎</m:t>
                      </m:r>
                      <m:r>
                        <a:rPr kumimoji="0" lang="it-IT"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it-IT"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𝐓𝐇𝐳</m:t>
                      </m:r>
                    </m:oMath>
                  </a14:m>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15" name="Rettangolo 14">
                  <a:extLst>
                    <a:ext uri="{FF2B5EF4-FFF2-40B4-BE49-F238E27FC236}">
                      <a16:creationId xmlns:a16="http://schemas.microsoft.com/office/drawing/2014/main" id="{B6C8DC14-825B-8E7D-D27E-523DC959289C}"/>
                    </a:ext>
                  </a:extLst>
                </p:cNvPr>
                <p:cNvSpPr>
                  <a:spLocks noRot="1" noChangeAspect="1" noMove="1" noResize="1" noEditPoints="1" noAdjustHandles="1" noChangeArrowheads="1" noChangeShapeType="1" noTextEdit="1"/>
                </p:cNvSpPr>
                <p:nvPr/>
              </p:nvSpPr>
              <p:spPr>
                <a:xfrm>
                  <a:off x="2256015" y="5250821"/>
                  <a:ext cx="1348220" cy="278206"/>
                </a:xfrm>
                <a:prstGeom prst="rect">
                  <a:avLst/>
                </a:prstGeom>
                <a:blipFill>
                  <a:blip r:embed="rId11"/>
                  <a:stretch>
                    <a:fillRect t="-4000" b="-20000"/>
                  </a:stretch>
                </a:blipFill>
              </p:spPr>
              <p:txBody>
                <a:bodyPr/>
                <a:lstStyle/>
                <a:p>
                  <a:r>
                    <a:rPr lang="en-GB">
                      <a:noFill/>
                    </a:rPr>
                    <a:t> </a:t>
                  </a:r>
                </a:p>
              </p:txBody>
            </p:sp>
          </mc:Fallback>
        </mc:AlternateContent>
      </p:grpSp>
      <p:sp>
        <p:nvSpPr>
          <p:cNvPr id="16" name="CasellaDiTesto 15">
            <a:extLst>
              <a:ext uri="{FF2B5EF4-FFF2-40B4-BE49-F238E27FC236}">
                <a16:creationId xmlns:a16="http://schemas.microsoft.com/office/drawing/2014/main" id="{68953455-43A1-DC00-EB84-DF2D41A6D2FF}"/>
              </a:ext>
            </a:extLst>
          </p:cNvPr>
          <p:cNvSpPr txBox="1"/>
          <p:nvPr/>
        </p:nvSpPr>
        <p:spPr>
          <a:xfrm>
            <a:off x="1190171" y="1173421"/>
            <a:ext cx="24489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Power Growth</a:t>
            </a:r>
          </a:p>
        </p:txBody>
      </p:sp>
      <p:sp>
        <p:nvSpPr>
          <p:cNvPr id="17" name="CasellaDiTesto 16">
            <a:extLst>
              <a:ext uri="{FF2B5EF4-FFF2-40B4-BE49-F238E27FC236}">
                <a16:creationId xmlns:a16="http://schemas.microsoft.com/office/drawing/2014/main" id="{1375AD4C-8F2E-AFCE-1DED-92D7CEDE5686}"/>
              </a:ext>
            </a:extLst>
          </p:cNvPr>
          <p:cNvSpPr txBox="1"/>
          <p:nvPr/>
        </p:nvSpPr>
        <p:spPr>
          <a:xfrm>
            <a:off x="4083479" y="1185061"/>
            <a:ext cx="24489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Field Spectrum</a:t>
            </a:r>
          </a:p>
        </p:txBody>
      </p:sp>
      <p:pic>
        <p:nvPicPr>
          <p:cNvPr id="22" name="Immagine 21" descr="Immagine che contiene tavolo&#10;&#10;Descrizione generata automaticamente">
            <a:extLst>
              <a:ext uri="{FF2B5EF4-FFF2-40B4-BE49-F238E27FC236}">
                <a16:creationId xmlns:a16="http://schemas.microsoft.com/office/drawing/2014/main" id="{2A01A4B9-681B-BA85-1DFB-41A4C53096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1027" y="1402925"/>
            <a:ext cx="3504479" cy="1319704"/>
          </a:xfrm>
          <a:prstGeom prst="rect">
            <a:avLst/>
          </a:prstGeom>
        </p:spPr>
      </p:pic>
      <p:sp>
        <p:nvSpPr>
          <p:cNvPr id="24" name="Freccia a destra 23">
            <a:extLst>
              <a:ext uri="{FF2B5EF4-FFF2-40B4-BE49-F238E27FC236}">
                <a16:creationId xmlns:a16="http://schemas.microsoft.com/office/drawing/2014/main" id="{088BD312-8AD0-566D-5694-4C93CE82772A}"/>
              </a:ext>
            </a:extLst>
          </p:cNvPr>
          <p:cNvSpPr/>
          <p:nvPr/>
        </p:nvSpPr>
        <p:spPr>
          <a:xfrm rot="20658438">
            <a:off x="6947826" y="1843547"/>
            <a:ext cx="609600" cy="406400"/>
          </a:xfrm>
          <a:prstGeom prst="rightArrow">
            <a:avLst/>
          </a:prstGeom>
          <a:solidFill>
            <a:srgbClr val="FFD13F"/>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ccia a destra 24">
            <a:extLst>
              <a:ext uri="{FF2B5EF4-FFF2-40B4-BE49-F238E27FC236}">
                <a16:creationId xmlns:a16="http://schemas.microsoft.com/office/drawing/2014/main" id="{CE3008C8-4055-412E-3757-62FBD1AF7CD7}"/>
              </a:ext>
            </a:extLst>
          </p:cNvPr>
          <p:cNvSpPr/>
          <p:nvPr/>
        </p:nvSpPr>
        <p:spPr>
          <a:xfrm rot="1360404">
            <a:off x="6919280" y="5721175"/>
            <a:ext cx="609600" cy="406400"/>
          </a:xfrm>
          <a:prstGeom prst="rightArrow">
            <a:avLst/>
          </a:prstGeom>
          <a:solidFill>
            <a:srgbClr val="FFD13F"/>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ttangolo con angoli arrotondati 25">
            <a:extLst>
              <a:ext uri="{FF2B5EF4-FFF2-40B4-BE49-F238E27FC236}">
                <a16:creationId xmlns:a16="http://schemas.microsoft.com/office/drawing/2014/main" id="{4AD6939D-5BF7-48A5-18B8-5E77383927A0}"/>
              </a:ext>
            </a:extLst>
          </p:cNvPr>
          <p:cNvSpPr/>
          <p:nvPr/>
        </p:nvSpPr>
        <p:spPr>
          <a:xfrm>
            <a:off x="9377111" y="1756170"/>
            <a:ext cx="1471695" cy="210484"/>
          </a:xfrm>
          <a:prstGeom prst="roundRect">
            <a:avLst/>
          </a:prstGeom>
          <a:noFill/>
          <a:ln w="38100">
            <a:solidFill>
              <a:srgbClr val="964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Rettangolo con angoli arrotondati 26">
                <a:extLst>
                  <a:ext uri="{FF2B5EF4-FFF2-40B4-BE49-F238E27FC236}">
                    <a16:creationId xmlns:a16="http://schemas.microsoft.com/office/drawing/2014/main" id="{DBA21AF3-9C6A-6ADF-505B-F440C70BDB58}"/>
                  </a:ext>
                </a:extLst>
              </p:cNvPr>
              <p:cNvSpPr/>
              <p:nvPr/>
            </p:nvSpPr>
            <p:spPr>
              <a:xfrm>
                <a:off x="7274604" y="2951698"/>
                <a:ext cx="4512399" cy="2165896"/>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Saturation </a:t>
                </a:r>
                <a:r>
                  <a:rPr kumimoji="0" lang="it-IT"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condition</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for FEL dynamics:</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Completely</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realized</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t>
                </a:r>
                <a14:m>
                  <m:oMath xmlns:m="http://schemas.openxmlformats.org/officeDocument/2006/math">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3 </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𝑇𝐻𝑧</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it-IT"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30 </m:t>
                    </m:r>
                    <m:r>
                      <a:rPr kumimoji="0" lang="it-IT"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𝑀𝑒𝑉</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Partially realized at </a:t>
                </a:r>
                <a14:m>
                  <m:oMath xmlns:m="http://schemas.openxmlformats.org/officeDocument/2006/math">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30 </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𝑇𝐻𝑧</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it-IT"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1</m:t>
                    </m:r>
                    <m:r>
                      <a:rPr kumimoji="0" lang="it-IT"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00 </m:t>
                    </m:r>
                    <m:r>
                      <a:rPr kumimoji="0" lang="it-IT"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𝑀𝑒𝑉</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63525" marR="0" lvl="0" indent="0" algn="l" defTabSz="914400" rtl="0" eaLnBrk="1" fontAlgn="auto" latinLnBrk="0" hangingPunct="1">
                  <a:lnSpc>
                    <a:spcPct val="100000"/>
                  </a:lnSpc>
                  <a:spcBef>
                    <a:spcPts val="0"/>
                  </a:spcBef>
                  <a:spcAft>
                    <a:spcPts val="0"/>
                  </a:spcAft>
                  <a:buClr>
                    <a:srgbClr val="822433"/>
                  </a:buClr>
                  <a:buSzPct val="120000"/>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Monochromatic pulses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the expected properties of:</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High energy per pulse</a:t>
                </a:r>
              </a:p>
              <a:p>
                <a:pPr marL="549275" marR="0" lvl="0" indent="-28575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Ps/sub-</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temporal duration</a:t>
                </a:r>
              </a:p>
            </p:txBody>
          </p:sp>
        </mc:Choice>
        <mc:Fallback xmlns="">
          <p:sp>
            <p:nvSpPr>
              <p:cNvPr id="27" name="Rettangolo con angoli arrotondati 26">
                <a:extLst>
                  <a:ext uri="{FF2B5EF4-FFF2-40B4-BE49-F238E27FC236}">
                    <a16:creationId xmlns:a16="http://schemas.microsoft.com/office/drawing/2014/main" id="{DBA21AF3-9C6A-6ADF-505B-F440C70BDB58}"/>
                  </a:ext>
                </a:extLst>
              </p:cNvPr>
              <p:cNvSpPr>
                <a:spLocks noRot="1" noChangeAspect="1" noMove="1" noResize="1" noEditPoints="1" noAdjustHandles="1" noChangeArrowheads="1" noChangeShapeType="1" noTextEdit="1"/>
              </p:cNvSpPr>
              <p:nvPr/>
            </p:nvSpPr>
            <p:spPr>
              <a:xfrm>
                <a:off x="7274604" y="2951698"/>
                <a:ext cx="4512399" cy="2165896"/>
              </a:xfrm>
              <a:prstGeom prst="roundRect">
                <a:avLst/>
              </a:prstGeom>
              <a:blipFill>
                <a:blip r:embed="rId13"/>
                <a:stretch>
                  <a:fillRect/>
                </a:stretch>
              </a:blipFill>
              <a:ln w="28575">
                <a:solidFill>
                  <a:srgbClr val="822433"/>
                </a:solidFill>
              </a:ln>
              <a:effectLst>
                <a:outerShdw blurRad="50800" dist="38100" dir="13500000" algn="br" rotWithShape="0">
                  <a:prstClr val="black">
                    <a:alpha val="40000"/>
                  </a:prstClr>
                </a:outerShdw>
              </a:effectLst>
            </p:spPr>
            <p:txBody>
              <a:bodyPr/>
              <a:lstStyle/>
              <a:p>
                <a:r>
                  <a:rPr lang="en-GB">
                    <a:noFill/>
                  </a:rPr>
                  <a:t> </a:t>
                </a:r>
              </a:p>
            </p:txBody>
          </p:sp>
        </mc:Fallback>
      </mc:AlternateContent>
      <p:sp>
        <p:nvSpPr>
          <p:cNvPr id="28" name="Rettangolo con angoli arrotondati 27">
            <a:extLst>
              <a:ext uri="{FF2B5EF4-FFF2-40B4-BE49-F238E27FC236}">
                <a16:creationId xmlns:a16="http://schemas.microsoft.com/office/drawing/2014/main" id="{3FCDF6A5-6330-A4DB-BBF7-613CB265A12C}"/>
              </a:ext>
            </a:extLst>
          </p:cNvPr>
          <p:cNvSpPr/>
          <p:nvPr/>
        </p:nvSpPr>
        <p:spPr>
          <a:xfrm>
            <a:off x="9439557" y="5721156"/>
            <a:ext cx="1409249" cy="233610"/>
          </a:xfrm>
          <a:prstGeom prst="roundRect">
            <a:avLst/>
          </a:prstGeom>
          <a:noFill/>
          <a:ln w="38100">
            <a:solidFill>
              <a:srgbClr val="964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ttangolo con angoli arrotondati 28">
            <a:extLst>
              <a:ext uri="{FF2B5EF4-FFF2-40B4-BE49-F238E27FC236}">
                <a16:creationId xmlns:a16="http://schemas.microsoft.com/office/drawing/2014/main" id="{62E5623D-1AD3-4299-936B-130030B186D7}"/>
              </a:ext>
            </a:extLst>
          </p:cNvPr>
          <p:cNvSpPr/>
          <p:nvPr/>
        </p:nvSpPr>
        <p:spPr>
          <a:xfrm>
            <a:off x="9377111" y="1985239"/>
            <a:ext cx="1471695" cy="210484"/>
          </a:xfrm>
          <a:prstGeom prst="roundRect">
            <a:avLst/>
          </a:prstGeom>
          <a:noFill/>
          <a:ln w="38100">
            <a:solidFill>
              <a:srgbClr val="FFD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ttangolo con angoli arrotondati 30">
            <a:extLst>
              <a:ext uri="{FF2B5EF4-FFF2-40B4-BE49-F238E27FC236}">
                <a16:creationId xmlns:a16="http://schemas.microsoft.com/office/drawing/2014/main" id="{F71F96DD-8D3F-E8CE-EDC1-D19B90DFF1DC}"/>
              </a:ext>
            </a:extLst>
          </p:cNvPr>
          <p:cNvSpPr/>
          <p:nvPr/>
        </p:nvSpPr>
        <p:spPr>
          <a:xfrm>
            <a:off x="9439556" y="5951180"/>
            <a:ext cx="1409249" cy="233610"/>
          </a:xfrm>
          <a:prstGeom prst="roundRect">
            <a:avLst/>
          </a:prstGeom>
          <a:noFill/>
          <a:ln w="38100">
            <a:solidFill>
              <a:srgbClr val="FFD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69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5" end="5"/>
                                            </p:txEl>
                                          </p:spTgt>
                                        </p:tgtEl>
                                        <p:attrNameLst>
                                          <p:attrName>style.visibility</p:attrName>
                                        </p:attrNameLst>
                                      </p:cBhvr>
                                      <p:to>
                                        <p:strVal val="visible"/>
                                      </p:to>
                                    </p:set>
                                    <p:animEffect transition="in" filter="fade">
                                      <p:cBhvr>
                                        <p:cTn id="7" dur="500"/>
                                        <p:tgtEl>
                                          <p:spTgt spid="27">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xEl>
                                              <p:pRg st="6" end="6"/>
                                            </p:txEl>
                                          </p:spTgt>
                                        </p:tgtEl>
                                        <p:attrNameLst>
                                          <p:attrName>style.visibility</p:attrName>
                                        </p:attrNameLst>
                                      </p:cBhvr>
                                      <p:to>
                                        <p:strVal val="visible"/>
                                      </p:to>
                                    </p:set>
                                    <p:animEffect transition="in" filter="fade">
                                      <p:cBhvr>
                                        <p:cTn id="18" dur="500"/>
                                        <p:tgtEl>
                                          <p:spTgt spid="27">
                                            <p:txEl>
                                              <p:pRg st="6" end="6"/>
                                            </p:txEl>
                                          </p:spTgt>
                                        </p:tgtEl>
                                      </p:cBhvr>
                                    </p:animEffect>
                                  </p:childTnLst>
                                </p:cTn>
                              </p:par>
                              <p:par>
                                <p:cTn id="19" presetID="10" presetClass="exit" presetSubtype="0" fill="hold" grpId="1" nodeType="withEffect">
                                  <p:stCondLst>
                                    <p:cond delay="0"/>
                                  </p:stCondLst>
                                  <p:childTnLst>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29"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2669-814F-D7C6-CF14-F1E8703934C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75162C83-DF8B-48A6-60A8-F05D23CFF62C}"/>
              </a:ext>
            </a:extLst>
          </p:cNvPr>
          <p:cNvSpPr/>
          <p:nvPr/>
        </p:nvSpPr>
        <p:spPr>
          <a:xfrm>
            <a:off x="0" y="1"/>
            <a:ext cx="12192000" cy="1474798"/>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8D5DAC75-DE23-18F4-4855-30B8136B1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F60F7C95-CD8E-7F63-A303-3EA6FCD1DB9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14564B96-333E-E563-6D53-482A6DF8F276}"/>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FEL Output: GENESIS </a:t>
            </a:r>
            <a:r>
              <a:rPr lang="it-IT" sz="3500" b="1" dirty="0" err="1">
                <a:solidFill>
                  <a:srgbClr val="822433"/>
                </a:solidFill>
                <a:latin typeface="+mn-lt"/>
              </a:rPr>
              <a:t>Simulation</a:t>
            </a:r>
            <a:r>
              <a:rPr lang="it-IT" sz="3500" b="1" dirty="0">
                <a:solidFill>
                  <a:srgbClr val="822433"/>
                </a:solidFill>
                <a:latin typeface="+mn-lt"/>
              </a:rPr>
              <a:t> </a:t>
            </a:r>
            <a:r>
              <a:rPr lang="it-IT" sz="3500" b="1" dirty="0" err="1">
                <a:solidFill>
                  <a:srgbClr val="822433"/>
                </a:solidFill>
                <a:latin typeface="+mn-lt"/>
              </a:rPr>
              <a:t>Results</a:t>
            </a:r>
            <a:r>
              <a:rPr lang="it-IT" sz="3500" b="1" dirty="0">
                <a:solidFill>
                  <a:srgbClr val="822433"/>
                </a:solidFill>
                <a:latin typeface="+mn-lt"/>
              </a:rPr>
              <a:t> at 3 </a:t>
            </a:r>
            <a:r>
              <a:rPr lang="it-IT" sz="3500" b="1" dirty="0" err="1">
                <a:solidFill>
                  <a:srgbClr val="822433"/>
                </a:solidFill>
                <a:latin typeface="+mn-lt"/>
              </a:rPr>
              <a:t>THz</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D90661A8-CA2E-289C-DA01-E891BA9CFD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41</a:t>
            </a:r>
          </a:p>
        </p:txBody>
      </p:sp>
      <p:grpSp>
        <p:nvGrpSpPr>
          <p:cNvPr id="18" name="Gruppo 17">
            <a:extLst>
              <a:ext uri="{FF2B5EF4-FFF2-40B4-BE49-F238E27FC236}">
                <a16:creationId xmlns:a16="http://schemas.microsoft.com/office/drawing/2014/main" id="{35BFE92B-CAE5-76B4-400C-BB62C292E2EE}"/>
              </a:ext>
            </a:extLst>
          </p:cNvPr>
          <p:cNvGrpSpPr>
            <a:grpSpLocks noChangeAspect="1"/>
          </p:cNvGrpSpPr>
          <p:nvPr/>
        </p:nvGrpSpPr>
        <p:grpSpPr>
          <a:xfrm>
            <a:off x="973282" y="1274659"/>
            <a:ext cx="5445661" cy="3567097"/>
            <a:chOff x="488761" y="1134268"/>
            <a:chExt cx="4261040" cy="2791129"/>
          </a:xfrm>
        </p:grpSpPr>
        <p:pic>
          <p:nvPicPr>
            <p:cNvPr id="19" name="Immagine 18">
              <a:extLst>
                <a:ext uri="{FF2B5EF4-FFF2-40B4-BE49-F238E27FC236}">
                  <a16:creationId xmlns:a16="http://schemas.microsoft.com/office/drawing/2014/main" id="{FE43E14E-863D-AA9F-0A7A-E9BE227A1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1" y="1134268"/>
              <a:ext cx="4261040" cy="2791129"/>
            </a:xfrm>
            <a:prstGeom prst="rect">
              <a:avLst/>
            </a:prstGeom>
          </p:spPr>
        </p:pic>
        <p:sp>
          <p:nvSpPr>
            <p:cNvPr id="20" name="Ovale 19">
              <a:extLst>
                <a:ext uri="{FF2B5EF4-FFF2-40B4-BE49-F238E27FC236}">
                  <a16:creationId xmlns:a16="http://schemas.microsoft.com/office/drawing/2014/main" id="{569EFC88-370F-0C01-E235-E4DC5C2704F3}"/>
                </a:ext>
              </a:extLst>
            </p:cNvPr>
            <p:cNvSpPr/>
            <p:nvPr/>
          </p:nvSpPr>
          <p:spPr>
            <a:xfrm>
              <a:off x="889000" y="3346450"/>
              <a:ext cx="12065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80EC0C68-01A2-68C1-1BC0-757608960BEB}"/>
                </a:ext>
              </a:extLst>
            </p:cNvPr>
            <p:cNvSpPr/>
            <p:nvPr/>
          </p:nvSpPr>
          <p:spPr>
            <a:xfrm>
              <a:off x="2095500" y="2419350"/>
              <a:ext cx="12065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A796A992-84C7-03FE-C67F-0DBF6C6BE515}"/>
                </a:ext>
              </a:extLst>
            </p:cNvPr>
            <p:cNvSpPr/>
            <p:nvPr/>
          </p:nvSpPr>
          <p:spPr>
            <a:xfrm>
              <a:off x="3276600" y="1149350"/>
              <a:ext cx="12065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A34D109E-29C2-A096-56B2-C5CB90F61ECB}"/>
                </a:ext>
              </a:extLst>
            </p:cNvPr>
            <p:cNvSpPr/>
            <p:nvPr/>
          </p:nvSpPr>
          <p:spPr>
            <a:xfrm>
              <a:off x="4451350" y="1231900"/>
              <a:ext cx="12065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Parentesi graffa aperta 32">
            <a:extLst>
              <a:ext uri="{FF2B5EF4-FFF2-40B4-BE49-F238E27FC236}">
                <a16:creationId xmlns:a16="http://schemas.microsoft.com/office/drawing/2014/main" id="{3D8AFFA5-F65E-60B9-49DE-4623D76F383D}"/>
              </a:ext>
            </a:extLst>
          </p:cNvPr>
          <p:cNvSpPr/>
          <p:nvPr/>
        </p:nvSpPr>
        <p:spPr>
          <a:xfrm rot="16200000">
            <a:off x="2263640" y="4114007"/>
            <a:ext cx="303177" cy="2049321"/>
          </a:xfrm>
          <a:prstGeom prst="leftBrace">
            <a:avLst/>
          </a:prstGeom>
          <a:ln w="57150">
            <a:solidFill>
              <a:srgbClr val="FFD13F"/>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Parentesi graffa aperta 33">
            <a:extLst>
              <a:ext uri="{FF2B5EF4-FFF2-40B4-BE49-F238E27FC236}">
                <a16:creationId xmlns:a16="http://schemas.microsoft.com/office/drawing/2014/main" id="{49876FFE-8D00-EE06-4C5F-E163D6316DC7}"/>
              </a:ext>
            </a:extLst>
          </p:cNvPr>
          <p:cNvSpPr/>
          <p:nvPr/>
        </p:nvSpPr>
        <p:spPr>
          <a:xfrm rot="16200000">
            <a:off x="4905949" y="3770206"/>
            <a:ext cx="303567" cy="2722420"/>
          </a:xfrm>
          <a:prstGeom prst="leftBrace">
            <a:avLst/>
          </a:prstGeom>
          <a:ln w="57150">
            <a:solidFill>
              <a:srgbClr val="966285"/>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CasellaDiTesto 34">
            <a:extLst>
              <a:ext uri="{FF2B5EF4-FFF2-40B4-BE49-F238E27FC236}">
                <a16:creationId xmlns:a16="http://schemas.microsoft.com/office/drawing/2014/main" id="{812F0DC0-EE42-47C0-194B-B4B08F8B0164}"/>
              </a:ext>
            </a:extLst>
          </p:cNvPr>
          <p:cNvSpPr txBox="1"/>
          <p:nvPr/>
        </p:nvSpPr>
        <p:spPr>
          <a:xfrm>
            <a:off x="1262250" y="5407925"/>
            <a:ext cx="2305955" cy="646331"/>
          </a:xfrm>
          <a:prstGeom prst="rect">
            <a:avLst/>
          </a:prstGeom>
          <a:noFill/>
        </p:spPr>
        <p:txBody>
          <a:bodyPr wrap="square" rtlCol="0">
            <a:spAutoFit/>
          </a:bodyPr>
          <a:lstStyle/>
          <a:p>
            <a:r>
              <a:rPr lang="en-GB" dirty="0">
                <a:effectLst>
                  <a:outerShdw blurRad="38100" dist="38100" dir="2700000" algn="tl">
                    <a:srgbClr val="000000">
                      <a:alpha val="43137"/>
                    </a:srgbClr>
                  </a:outerShdw>
                </a:effectLst>
              </a:rPr>
              <a:t>Matching condition </a:t>
            </a:r>
            <a:r>
              <a:rPr lang="en-GB" dirty="0"/>
              <a:t>at the undulator </a:t>
            </a:r>
            <a:r>
              <a:rPr lang="en-GB" dirty="0">
                <a:effectLst>
                  <a:outerShdw blurRad="38100" dist="38100" dir="2700000" algn="tl">
                    <a:srgbClr val="000000">
                      <a:alpha val="43137"/>
                    </a:srgbClr>
                  </a:outerShdw>
                </a:effectLst>
              </a:rPr>
              <a:t>relaxed</a:t>
            </a:r>
          </a:p>
        </p:txBody>
      </p:sp>
      <p:sp>
        <p:nvSpPr>
          <p:cNvPr id="36" name="CasellaDiTesto 35">
            <a:extLst>
              <a:ext uri="{FF2B5EF4-FFF2-40B4-BE49-F238E27FC236}">
                <a16:creationId xmlns:a16="http://schemas.microsoft.com/office/drawing/2014/main" id="{A6D3FE59-51F2-E66F-9FC8-585A33733BE4}"/>
              </a:ext>
            </a:extLst>
          </p:cNvPr>
          <p:cNvSpPr txBox="1"/>
          <p:nvPr/>
        </p:nvSpPr>
        <p:spPr>
          <a:xfrm>
            <a:off x="3904754" y="5405872"/>
            <a:ext cx="2514189" cy="1200329"/>
          </a:xfrm>
          <a:prstGeom prst="rect">
            <a:avLst/>
          </a:prstGeom>
          <a:noFill/>
        </p:spPr>
        <p:txBody>
          <a:bodyPr wrap="square" rtlCol="0">
            <a:spAutoFit/>
          </a:bodyPr>
          <a:lstStyle/>
          <a:p>
            <a:r>
              <a:rPr lang="en-GB" dirty="0">
                <a:effectLst>
                  <a:outerShdw blurRad="38100" dist="38100" dir="2700000" algn="tl">
                    <a:srgbClr val="000000">
                      <a:alpha val="43137"/>
                    </a:srgbClr>
                  </a:outerShdw>
                </a:effectLst>
              </a:rPr>
              <a:t>Beam constrained </a:t>
            </a:r>
            <a:r>
              <a:rPr lang="en-GB" dirty="0"/>
              <a:t>to match the Twiss parameter conditions at the undulator entrance</a:t>
            </a:r>
            <a:endParaRPr lang="en-GB"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7" name="Segnaposto contenuto 2">
                <a:extLst>
                  <a:ext uri="{FF2B5EF4-FFF2-40B4-BE49-F238E27FC236}">
                    <a16:creationId xmlns:a16="http://schemas.microsoft.com/office/drawing/2014/main" id="{FD5B5FC3-48E6-20A9-E143-4895ECD03F67}"/>
                  </a:ext>
                </a:extLst>
              </p:cNvPr>
              <p:cNvSpPr txBox="1">
                <a:spLocks/>
              </p:cNvSpPr>
              <p:nvPr/>
            </p:nvSpPr>
            <p:spPr>
              <a:xfrm>
                <a:off x="6687454" y="2074236"/>
                <a:ext cx="4970646" cy="3527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22433"/>
                  </a:buClr>
                  <a:buSzPct val="120000"/>
                </a:pPr>
                <a:r>
                  <a:rPr lang="it-IT" sz="1800" dirty="0" err="1"/>
                  <a:t>Beam</a:t>
                </a:r>
                <a:r>
                  <a:rPr lang="it-IT" sz="1800" dirty="0"/>
                  <a:t> dynamics </a:t>
                </a:r>
                <a:r>
                  <a:rPr lang="it-IT" sz="1800" dirty="0" err="1"/>
                  <a:t>simulated</a:t>
                </a:r>
                <a:r>
                  <a:rPr lang="it-IT" sz="1800" dirty="0"/>
                  <a:t> </a:t>
                </a:r>
                <a:r>
                  <a:rPr lang="it-IT" sz="1800" dirty="0" err="1"/>
                  <a:t>along</a:t>
                </a:r>
                <a:r>
                  <a:rPr lang="it-IT" sz="1800" dirty="0"/>
                  <a:t> the </a:t>
                </a:r>
                <a:r>
                  <a:rPr lang="it-IT" sz="1800" dirty="0" err="1"/>
                  <a:t>beamline</a:t>
                </a:r>
                <a:r>
                  <a:rPr lang="it-IT" sz="1800" dirty="0"/>
                  <a:t> up to the </a:t>
                </a:r>
                <a:r>
                  <a:rPr lang="it-IT" sz="1800" dirty="0" err="1"/>
                  <a:t>undulator</a:t>
                </a:r>
                <a:r>
                  <a:rPr lang="it-IT" sz="1800" dirty="0"/>
                  <a:t> </a:t>
                </a:r>
                <a:r>
                  <a:rPr lang="it-IT" sz="1800" dirty="0" err="1"/>
                  <a:t>entrance</a:t>
                </a:r>
                <a:r>
                  <a:rPr lang="it-IT" sz="1800" dirty="0"/>
                  <a:t> with </a:t>
                </a:r>
                <a:r>
                  <a:rPr lang="it-IT" sz="1800" dirty="0" err="1"/>
                  <a:t>different</a:t>
                </a:r>
                <a:r>
                  <a:rPr lang="it-IT" sz="1800" dirty="0"/>
                  <a:t> </a:t>
                </a:r>
                <a:r>
                  <a:rPr lang="it-IT" sz="1800" dirty="0" err="1"/>
                  <a:t>conditions</a:t>
                </a:r>
                <a:r>
                  <a:rPr lang="it-IT" sz="1800" dirty="0"/>
                  <a:t>:</a:t>
                </a:r>
              </a:p>
              <a:p>
                <a:pPr marL="663575" indent="-400050">
                  <a:buClr>
                    <a:srgbClr val="822433"/>
                  </a:buClr>
                  <a:buSzPct val="120000"/>
                  <a:buFont typeface="+mj-lt"/>
                  <a:buAutoNum type="romanUcPeriod"/>
                </a:pPr>
                <a:r>
                  <a:rPr lang="it-IT" sz="1800" dirty="0">
                    <a:effectLst>
                      <a:outerShdw blurRad="38100" dist="38100" dir="2700000" algn="tl">
                        <a:srgbClr val="000000">
                          <a:alpha val="43137"/>
                        </a:srgbClr>
                      </a:outerShdw>
                    </a:effectLst>
                  </a:rPr>
                  <a:t>Space </a:t>
                </a:r>
                <a:r>
                  <a:rPr lang="it-IT" sz="1800" dirty="0" err="1">
                    <a:effectLst>
                      <a:outerShdw blurRad="38100" dist="38100" dir="2700000" algn="tl">
                        <a:srgbClr val="000000">
                          <a:alpha val="43137"/>
                        </a:srgbClr>
                      </a:outerShdw>
                    </a:effectLst>
                  </a:rPr>
                  <a:t>charge</a:t>
                </a:r>
                <a:r>
                  <a:rPr lang="it-IT" sz="1800" dirty="0">
                    <a:effectLst>
                      <a:outerShdw blurRad="38100" dist="38100" dir="2700000" algn="tl">
                        <a:srgbClr val="000000">
                          <a:alpha val="43137"/>
                        </a:srgbClr>
                      </a:outerShdw>
                    </a:effectLst>
                  </a:rPr>
                  <a:t> </a:t>
                </a:r>
                <a:r>
                  <a:rPr lang="it-IT" sz="1800" dirty="0"/>
                  <a:t>on/off</a:t>
                </a:r>
              </a:p>
              <a:p>
                <a:pPr marL="663575" indent="-400050">
                  <a:buClr>
                    <a:srgbClr val="822433"/>
                  </a:buClr>
                  <a:buSzPct val="120000"/>
                  <a:buFont typeface="+mj-lt"/>
                  <a:buAutoNum type="romanUcPeriod"/>
                </a:pPr>
                <a:r>
                  <a:rPr lang="it-IT" sz="1800" dirty="0">
                    <a:effectLst>
                      <a:outerShdw blurRad="38100" dist="38100" dir="2700000" algn="tl">
                        <a:srgbClr val="000000">
                          <a:alpha val="43137"/>
                        </a:srgbClr>
                      </a:outerShdw>
                    </a:effectLst>
                  </a:rPr>
                  <a:t>Matching </a:t>
                </a:r>
                <a:r>
                  <a:rPr lang="it-IT" sz="1800" dirty="0" err="1">
                    <a:effectLst>
                      <a:outerShdw blurRad="38100" dist="38100" dir="2700000" algn="tl">
                        <a:srgbClr val="000000">
                          <a:alpha val="43137"/>
                        </a:srgbClr>
                      </a:outerShdw>
                    </a:effectLst>
                  </a:rPr>
                  <a:t>constraint</a:t>
                </a:r>
                <a:r>
                  <a:rPr lang="it-IT" sz="1800" dirty="0"/>
                  <a:t> </a:t>
                </a:r>
                <a:r>
                  <a:rPr lang="it-IT" sz="1800" dirty="0" err="1"/>
                  <a:t>at</a:t>
                </a:r>
                <a:r>
                  <a:rPr lang="it-IT" sz="1800" dirty="0"/>
                  <a:t> the </a:t>
                </a:r>
                <a:r>
                  <a:rPr lang="it-IT" sz="1800" dirty="0" err="1"/>
                  <a:t>undulator</a:t>
                </a:r>
                <a:r>
                  <a:rPr lang="it-IT" sz="1800" dirty="0"/>
                  <a:t> </a:t>
                </a:r>
                <a:r>
                  <a:rPr lang="it-IT" sz="1800" dirty="0" err="1"/>
                  <a:t>entrance</a:t>
                </a:r>
                <a:endParaRPr lang="it-IT" sz="1800" dirty="0"/>
              </a:p>
              <a:p>
                <a:pPr marL="623888" indent="-360363">
                  <a:buClr>
                    <a:srgbClr val="822433"/>
                  </a:buClr>
                  <a:buSzPct val="120000"/>
                  <a:buFont typeface="Calibri" panose="020F0502020204030204" pitchFamily="34" charset="0"/>
                  <a:buChar char="‐"/>
                </a:pPr>
                <a:endParaRPr lang="it-IT" sz="1800" dirty="0"/>
              </a:p>
              <a:p>
                <a:pPr marL="263525" indent="-263525">
                  <a:buClr>
                    <a:srgbClr val="822433"/>
                  </a:buClr>
                  <a:buSzPct val="120000"/>
                </a:pPr>
                <a:r>
                  <a:rPr lang="it-IT" sz="1800" dirty="0"/>
                  <a:t>The </a:t>
                </a:r>
                <a:r>
                  <a:rPr lang="it-IT" sz="1800" dirty="0" err="1"/>
                  <a:t>results</a:t>
                </a:r>
                <a:r>
                  <a:rPr lang="it-IT" sz="1800" dirty="0"/>
                  <a:t> </a:t>
                </a:r>
                <a:r>
                  <a:rPr lang="it-IT" sz="1800" dirty="0" err="1"/>
                  <a:t>have</a:t>
                </a:r>
                <a:r>
                  <a:rPr lang="it-IT" sz="1800" dirty="0"/>
                  <a:t> </a:t>
                </a:r>
                <a:r>
                  <a:rPr lang="it-IT" sz="1800" dirty="0" err="1"/>
                  <a:t>been</a:t>
                </a:r>
                <a:r>
                  <a:rPr lang="it-IT" sz="1800" dirty="0"/>
                  <a:t> </a:t>
                </a:r>
                <a:r>
                  <a:rPr lang="it-IT" sz="1800" dirty="0" err="1"/>
                  <a:t>used</a:t>
                </a:r>
                <a:r>
                  <a:rPr lang="it-IT" sz="1800" dirty="0"/>
                  <a:t> </a:t>
                </a:r>
                <a:r>
                  <a:rPr lang="it-IT" sz="1800" dirty="0" err="1"/>
                  <a:t>as</a:t>
                </a:r>
                <a:r>
                  <a:rPr lang="it-IT" sz="1800" dirty="0"/>
                  <a:t> GENESIS input to </a:t>
                </a:r>
                <a:r>
                  <a:rPr lang="it-IT" sz="1800" dirty="0" err="1"/>
                  <a:t>verify</a:t>
                </a:r>
                <a:r>
                  <a:rPr lang="it-IT" sz="1800" dirty="0"/>
                  <a:t> the FEL performances </a:t>
                </a:r>
                <a14:m>
                  <m:oMath xmlns:m="http://schemas.openxmlformats.org/officeDocument/2006/math">
                    <m:r>
                      <a:rPr lang="it-IT" sz="1800" i="1" smtClean="0">
                        <a:effectLst/>
                        <a:latin typeface="Cambria Math" panose="02040503050406030204" pitchFamily="18" charset="0"/>
                        <a:ea typeface="Cambria Math" panose="02040503050406030204" pitchFamily="18" charset="0"/>
                      </a:rPr>
                      <m:t>→</m:t>
                    </m:r>
                  </m:oMath>
                </a14:m>
                <a:r>
                  <a:rPr lang="it-IT" sz="1800" dirty="0">
                    <a:effectLst>
                      <a:outerShdw blurRad="38100" dist="38100" dir="2700000" algn="tl">
                        <a:srgbClr val="000000">
                          <a:alpha val="43137"/>
                        </a:srgbClr>
                      </a:outerShdw>
                    </a:effectLst>
                  </a:rPr>
                  <a:t> </a:t>
                </a:r>
                <a:r>
                  <a:rPr lang="it-IT" sz="1800" dirty="0" err="1">
                    <a:effectLst>
                      <a:outerShdw blurRad="38100" dist="38100" dir="2700000" algn="tl">
                        <a:srgbClr val="000000">
                          <a:alpha val="43137"/>
                        </a:srgbClr>
                      </a:outerShdw>
                    </a:effectLst>
                  </a:rPr>
                  <a:t>Condition</a:t>
                </a:r>
                <a:r>
                  <a:rPr lang="it-IT" sz="1800" dirty="0">
                    <a:effectLst>
                      <a:outerShdw blurRad="38100" dist="38100" dir="2700000" algn="tl">
                        <a:srgbClr val="000000">
                          <a:alpha val="43137"/>
                        </a:srgbClr>
                      </a:outerShdw>
                    </a:effectLst>
                  </a:rPr>
                  <a:t> II.</a:t>
                </a:r>
                <a:r>
                  <a:rPr lang="en-US" sz="1800" dirty="0">
                    <a:effectLst>
                      <a:outerShdw blurRad="38100" dist="38100" dir="2700000" algn="tl">
                        <a:srgbClr val="000000">
                          <a:alpha val="43137"/>
                        </a:srgbClr>
                      </a:outerShdw>
                    </a:effectLst>
                  </a:rPr>
                  <a:t> </a:t>
                </a:r>
                <a:r>
                  <a:rPr lang="en-US" sz="1800" dirty="0"/>
                  <a:t>is crucial while space charge effects change slightly the output</a:t>
                </a:r>
                <a:endParaRPr lang="it-IT" sz="1800" dirty="0">
                  <a:effectLst>
                    <a:outerShdw blurRad="38100" dist="38100" dir="2700000" algn="tl">
                      <a:srgbClr val="000000">
                        <a:alpha val="43137"/>
                      </a:srgbClr>
                    </a:outerShdw>
                  </a:effectLst>
                </a:endParaRPr>
              </a:p>
            </p:txBody>
          </p:sp>
        </mc:Choice>
        <mc:Fallback xmlns="">
          <p:sp>
            <p:nvSpPr>
              <p:cNvPr id="37" name="Segnaposto contenuto 2">
                <a:extLst>
                  <a:ext uri="{FF2B5EF4-FFF2-40B4-BE49-F238E27FC236}">
                    <a16:creationId xmlns:a16="http://schemas.microsoft.com/office/drawing/2014/main" id="{FD5B5FC3-48E6-20A9-E143-4895ECD03F67}"/>
                  </a:ext>
                </a:extLst>
              </p:cNvPr>
              <p:cNvSpPr txBox="1">
                <a:spLocks noRot="1" noChangeAspect="1" noMove="1" noResize="1" noEditPoints="1" noAdjustHandles="1" noChangeArrowheads="1" noChangeShapeType="1" noTextEdit="1"/>
              </p:cNvSpPr>
              <p:nvPr/>
            </p:nvSpPr>
            <p:spPr>
              <a:xfrm>
                <a:off x="6687454" y="2074236"/>
                <a:ext cx="4970646" cy="3527314"/>
              </a:xfrm>
              <a:prstGeom prst="rect">
                <a:avLst/>
              </a:prstGeom>
              <a:blipFill>
                <a:blip r:embed="rId4"/>
                <a:stretch>
                  <a:fillRect l="-1350" t="-2591" r="-1840"/>
                </a:stretch>
              </a:blipFill>
            </p:spPr>
            <p:txBody>
              <a:bodyPr/>
              <a:lstStyle/>
              <a:p>
                <a:r>
                  <a:rPr lang="en-GB">
                    <a:noFill/>
                  </a:rPr>
                  <a:t> </a:t>
                </a:r>
              </a:p>
            </p:txBody>
          </p:sp>
        </mc:Fallback>
      </mc:AlternateContent>
    </p:spTree>
    <p:extLst>
      <p:ext uri="{BB962C8B-B14F-4D97-AF65-F5344CB8AC3E}">
        <p14:creationId xmlns:p14="http://schemas.microsoft.com/office/powerpoint/2010/main" val="26985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p:bldP spid="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6AEEF-E644-7724-B4BC-8CD766B07B8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50B8395E-11E2-B607-381A-60947F938825}"/>
              </a:ext>
            </a:extLst>
          </p:cNvPr>
          <p:cNvSpPr/>
          <p:nvPr/>
        </p:nvSpPr>
        <p:spPr>
          <a:xfrm>
            <a:off x="0" y="1"/>
            <a:ext cx="12192000" cy="1474798"/>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55BE2036-D4B0-E23C-7F0D-4601E33E3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99459959-B191-523F-6D9B-D7D73BDFBDE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300015F8-F4F0-DE1A-9EC1-EFC0055CAA86}"/>
              </a:ext>
            </a:extLst>
          </p:cNvPr>
          <p:cNvSpPr>
            <a:spLocks noGrp="1"/>
          </p:cNvSpPr>
          <p:nvPr>
            <p:ph type="title"/>
          </p:nvPr>
        </p:nvSpPr>
        <p:spPr>
          <a:xfrm>
            <a:off x="516987" y="126464"/>
            <a:ext cx="11270016" cy="743239"/>
          </a:xfrm>
          <a:noFill/>
        </p:spPr>
        <p:txBody>
          <a:bodyPr>
            <a:normAutofit/>
          </a:bodyPr>
          <a:lstStyle/>
          <a:p>
            <a:pPr algn="ctr"/>
            <a:r>
              <a:rPr lang="it-IT" sz="3500" b="1" dirty="0" err="1">
                <a:solidFill>
                  <a:srgbClr val="822433"/>
                </a:solidFill>
                <a:latin typeface="+mn-lt"/>
              </a:rPr>
              <a:t>Endstation</a:t>
            </a:r>
            <a:r>
              <a:rPr lang="it-IT" sz="3500" b="1" dirty="0">
                <a:solidFill>
                  <a:srgbClr val="822433"/>
                </a:solidFill>
                <a:latin typeface="+mn-lt"/>
              </a:rPr>
              <a:t>: User Facility</a:t>
            </a:r>
          </a:p>
        </p:txBody>
      </p:sp>
      <p:sp>
        <p:nvSpPr>
          <p:cNvPr id="12" name="Segnaposto numero diapositiva 11">
            <a:extLst>
              <a:ext uri="{FF2B5EF4-FFF2-40B4-BE49-F238E27FC236}">
                <a16:creationId xmlns:a16="http://schemas.microsoft.com/office/drawing/2014/main" id="{0E086A01-71FA-6A94-4037-99EEE7F45A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42</a:t>
            </a:r>
          </a:p>
        </p:txBody>
      </p:sp>
      <p:grpSp>
        <p:nvGrpSpPr>
          <p:cNvPr id="2" name="Gruppo 1">
            <a:extLst>
              <a:ext uri="{FF2B5EF4-FFF2-40B4-BE49-F238E27FC236}">
                <a16:creationId xmlns:a16="http://schemas.microsoft.com/office/drawing/2014/main" id="{CD4480FE-9DD5-7DE4-6B0A-C96EE7263132}"/>
              </a:ext>
            </a:extLst>
          </p:cNvPr>
          <p:cNvGrpSpPr>
            <a:grpSpLocks noChangeAspect="1"/>
          </p:cNvGrpSpPr>
          <p:nvPr/>
        </p:nvGrpSpPr>
        <p:grpSpPr>
          <a:xfrm>
            <a:off x="973486" y="1723504"/>
            <a:ext cx="5267657" cy="4106820"/>
            <a:chOff x="471424" y="1444653"/>
            <a:chExt cx="3900104" cy="2961044"/>
          </a:xfrm>
        </p:grpSpPr>
        <p:sp>
          <p:nvSpPr>
            <p:cNvPr id="3" name="Rettangolo 2">
              <a:extLst>
                <a:ext uri="{FF2B5EF4-FFF2-40B4-BE49-F238E27FC236}">
                  <a16:creationId xmlns:a16="http://schemas.microsoft.com/office/drawing/2014/main" id="{52F5688B-9C2D-22EB-844D-6C12E0B5E814}"/>
                </a:ext>
              </a:extLst>
            </p:cNvPr>
            <p:cNvSpPr/>
            <p:nvPr/>
          </p:nvSpPr>
          <p:spPr>
            <a:xfrm>
              <a:off x="3084022" y="1733204"/>
              <a:ext cx="760614" cy="1500447"/>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565943F4-560B-3995-6DEF-E78EC2C37A63}"/>
                </a:ext>
              </a:extLst>
            </p:cNvPr>
            <p:cNvPicPr>
              <a:picLocks noChangeAspect="1"/>
            </p:cNvPicPr>
            <p:nvPr/>
          </p:nvPicPr>
          <p:blipFill>
            <a:blip r:embed="rId3">
              <a:clrChange>
                <a:clrFrom>
                  <a:srgbClr val="FFFFFF"/>
                </a:clrFrom>
                <a:clrTo>
                  <a:srgbClr val="FFFFFF">
                    <a:alpha val="0"/>
                  </a:srgbClr>
                </a:clrTo>
              </a:clrChange>
              <a:biLevel thresh="75000"/>
            </a:blip>
            <a:stretch>
              <a:fillRect/>
            </a:stretch>
          </p:blipFill>
          <p:spPr>
            <a:xfrm>
              <a:off x="471424" y="1444653"/>
              <a:ext cx="3689759" cy="2961044"/>
            </a:xfrm>
            <a:prstGeom prst="rect">
              <a:avLst/>
            </a:prstGeom>
          </p:spPr>
        </p:pic>
        <p:cxnSp>
          <p:nvCxnSpPr>
            <p:cNvPr id="6" name="Connettore diritto 5">
              <a:extLst>
                <a:ext uri="{FF2B5EF4-FFF2-40B4-BE49-F238E27FC236}">
                  <a16:creationId xmlns:a16="http://schemas.microsoft.com/office/drawing/2014/main" id="{5F98D5A3-764D-F6FE-C1E3-ADFEDC2896CE}"/>
                </a:ext>
              </a:extLst>
            </p:cNvPr>
            <p:cNvCxnSpPr>
              <a:cxnSpLocks/>
            </p:cNvCxnSpPr>
            <p:nvPr/>
          </p:nvCxnSpPr>
          <p:spPr>
            <a:xfrm flipH="1">
              <a:off x="3279913" y="4025695"/>
              <a:ext cx="1091615" cy="95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E65BEBFC-AD32-705B-8F22-9FE249ECDBD6}"/>
                </a:ext>
              </a:extLst>
            </p:cNvPr>
            <p:cNvCxnSpPr/>
            <p:nvPr/>
          </p:nvCxnSpPr>
          <p:spPr>
            <a:xfrm flipH="1">
              <a:off x="3313046" y="2780607"/>
              <a:ext cx="12045" cy="128118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EAA778C2-6C03-D371-F2C6-ACD19A0584E1}"/>
                </a:ext>
              </a:extLst>
            </p:cNvPr>
            <p:cNvSpPr/>
            <p:nvPr/>
          </p:nvSpPr>
          <p:spPr>
            <a:xfrm>
              <a:off x="1540747" y="2925175"/>
              <a:ext cx="1321724" cy="680077"/>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1CA05D24-71C4-A39F-6199-CE05E18F5206}"/>
                </a:ext>
              </a:extLst>
            </p:cNvPr>
            <p:cNvSpPr/>
            <p:nvPr/>
          </p:nvSpPr>
          <p:spPr>
            <a:xfrm>
              <a:off x="1832957" y="3075709"/>
              <a:ext cx="315883" cy="4156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Rettangolo 13">
              <a:extLst>
                <a:ext uri="{FF2B5EF4-FFF2-40B4-BE49-F238E27FC236}">
                  <a16:creationId xmlns:a16="http://schemas.microsoft.com/office/drawing/2014/main" id="{063A62E2-19F4-3AAC-71E4-6BA3CCD9FF0A}"/>
                </a:ext>
              </a:extLst>
            </p:cNvPr>
            <p:cNvSpPr/>
            <p:nvPr/>
          </p:nvSpPr>
          <p:spPr>
            <a:xfrm>
              <a:off x="1633451" y="3308465"/>
              <a:ext cx="166254" cy="1828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ttore diritto 14">
              <a:extLst>
                <a:ext uri="{FF2B5EF4-FFF2-40B4-BE49-F238E27FC236}">
                  <a16:creationId xmlns:a16="http://schemas.microsoft.com/office/drawing/2014/main" id="{2EFF4174-3D46-78DC-FE2E-39DA1F5CAC18}"/>
                </a:ext>
              </a:extLst>
            </p:cNvPr>
            <p:cNvCxnSpPr/>
            <p:nvPr/>
          </p:nvCxnSpPr>
          <p:spPr>
            <a:xfrm>
              <a:off x="2148840" y="3158836"/>
              <a:ext cx="10806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FCFF3C20-EC4E-F43D-A1CA-A6D0DE8179D2}"/>
                </a:ext>
              </a:extLst>
            </p:cNvPr>
            <p:cNvCxnSpPr/>
            <p:nvPr/>
          </p:nvCxnSpPr>
          <p:spPr>
            <a:xfrm flipH="1" flipV="1">
              <a:off x="3217901" y="2780607"/>
              <a:ext cx="1386" cy="3782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62C5B8C5-EAAA-69DC-46FC-1C4CB90EFA89}"/>
                </a:ext>
              </a:extLst>
            </p:cNvPr>
            <p:cNvSpPr/>
            <p:nvPr/>
          </p:nvSpPr>
          <p:spPr>
            <a:xfrm>
              <a:off x="3167149" y="1874520"/>
              <a:ext cx="606829" cy="90608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asellaDiTesto 17">
              <a:extLst>
                <a:ext uri="{FF2B5EF4-FFF2-40B4-BE49-F238E27FC236}">
                  <a16:creationId xmlns:a16="http://schemas.microsoft.com/office/drawing/2014/main" id="{E51A9838-737E-66EF-9400-E39B31667801}"/>
                </a:ext>
              </a:extLst>
            </p:cNvPr>
            <p:cNvSpPr txBox="1"/>
            <p:nvPr/>
          </p:nvSpPr>
          <p:spPr>
            <a:xfrm>
              <a:off x="1663690" y="2692665"/>
              <a:ext cx="9156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Roboto" panose="020B0604020202020204" charset="0"/>
                  <a:ea typeface="Roboto" panose="020B0604020202020204" charset="0"/>
                  <a:cs typeface="+mn-cs"/>
                </a:rPr>
                <a:t>fs</a:t>
              </a:r>
              <a:r>
                <a:rPr kumimoji="0" lang="it-IT" sz="1800"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rPr>
                <a:t>-LASER</a:t>
              </a:r>
              <a:endParaRPr kumimoji="0" lang="en-US" sz="1800"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endParaRPr>
            </a:p>
          </p:txBody>
        </p:sp>
        <p:sp>
          <p:nvSpPr>
            <p:cNvPr id="19" name="CasellaDiTesto 18">
              <a:extLst>
                <a:ext uri="{FF2B5EF4-FFF2-40B4-BE49-F238E27FC236}">
                  <a16:creationId xmlns:a16="http://schemas.microsoft.com/office/drawing/2014/main" id="{2DA32497-901E-1764-4406-BE55E7F3331D}"/>
                </a:ext>
              </a:extLst>
            </p:cNvPr>
            <p:cNvSpPr txBox="1"/>
            <p:nvPr/>
          </p:nvSpPr>
          <p:spPr>
            <a:xfrm>
              <a:off x="3151583" y="2066713"/>
              <a:ext cx="6254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rPr>
                <a:t>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rPr>
                <a:t>AREA</a:t>
              </a:r>
              <a:endParaRPr kumimoji="0" lang="en-US" sz="1800" b="0" i="0" u="none" strike="noStrike" kern="1200" cap="none" spc="0" normalizeH="0" baseline="0" noProof="0" dirty="0">
                <a:ln>
                  <a:noFill/>
                </a:ln>
                <a:solidFill>
                  <a:prstClr val="black"/>
                </a:solidFill>
                <a:effectLst/>
                <a:uLnTx/>
                <a:uFillTx/>
                <a:latin typeface="Roboto" panose="020B0604020202020204" charset="0"/>
                <a:ea typeface="Roboto" panose="020B0604020202020204" charset="0"/>
                <a:cs typeface="+mn-cs"/>
              </a:endParaRPr>
            </a:p>
          </p:txBody>
        </p:sp>
        <p:sp>
          <p:nvSpPr>
            <p:cNvPr id="20" name="Arco 19">
              <a:extLst>
                <a:ext uri="{FF2B5EF4-FFF2-40B4-BE49-F238E27FC236}">
                  <a16:creationId xmlns:a16="http://schemas.microsoft.com/office/drawing/2014/main" id="{EBB24A75-BD60-1011-1571-BC2F8C51286B}"/>
                </a:ext>
              </a:extLst>
            </p:cNvPr>
            <p:cNvSpPr/>
            <p:nvPr/>
          </p:nvSpPr>
          <p:spPr>
            <a:xfrm rot="10800000">
              <a:off x="3248193" y="3738718"/>
              <a:ext cx="526489" cy="380485"/>
            </a:xfrm>
            <a:prstGeom prst="arc">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ttangolo 20">
              <a:extLst>
                <a:ext uri="{FF2B5EF4-FFF2-40B4-BE49-F238E27FC236}">
                  <a16:creationId xmlns:a16="http://schemas.microsoft.com/office/drawing/2014/main" id="{994067F0-3F14-F118-A49C-23A965133E84}"/>
                </a:ext>
              </a:extLst>
            </p:cNvPr>
            <p:cNvSpPr/>
            <p:nvPr/>
          </p:nvSpPr>
          <p:spPr>
            <a:xfrm>
              <a:off x="3020944" y="4025695"/>
              <a:ext cx="41710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ra Sans Extra Condensed" panose="020B0604020202020204" charset="0"/>
                  <a:ea typeface="Roboto"/>
                  <a:cs typeface="Roboto"/>
                  <a:sym typeface="Roboto"/>
                </a:rPr>
                <a:t>M5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22" name="Segnaposto contenuto 2">
                <a:extLst>
                  <a:ext uri="{FF2B5EF4-FFF2-40B4-BE49-F238E27FC236}">
                    <a16:creationId xmlns:a16="http://schemas.microsoft.com/office/drawing/2014/main" id="{DEAC093D-17D8-BDE2-D25E-16784080EE9E}"/>
                  </a:ext>
                </a:extLst>
              </p:cNvPr>
              <p:cNvSpPr txBox="1">
                <a:spLocks/>
              </p:cNvSpPr>
              <p:nvPr/>
            </p:nvSpPr>
            <p:spPr>
              <a:xfrm>
                <a:off x="6517951" y="1473488"/>
                <a:ext cx="5229069" cy="5384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THz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Reflectance</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Transmittance</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Setup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for optical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spectroscopy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experiments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endPar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Femtosecond</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laser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𝑝𝑠</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pulses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synchronized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 SABINA and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coupled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a:t>
                </a:r>
              </a:p>
              <a:p>
                <a:pPr marL="536575" marR="0" lvl="0" indent="-274638"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Optical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Parametric</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Amplificator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(OPA) +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Difference</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Frequecy</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Generator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(DFG) to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tune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the range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non-linear optical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effects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6575" marR="0" lvl="0" indent="-274638"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harmonic</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generation</a:t>
                </a:r>
              </a:p>
              <a:p>
                <a:pPr marL="536575" marR="0" lvl="0" indent="-274638"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Wide range pump probe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setup</a:t>
                </a:r>
              </a:p>
              <a:p>
                <a:pPr marL="536575" marR="0" lvl="0" indent="-274638"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Segnaposto contenuto 2">
                <a:extLst>
                  <a:ext uri="{FF2B5EF4-FFF2-40B4-BE49-F238E27FC236}">
                    <a16:creationId xmlns:a16="http://schemas.microsoft.com/office/drawing/2014/main" id="{DEAC093D-17D8-BDE2-D25E-16784080EE9E}"/>
                  </a:ext>
                </a:extLst>
              </p:cNvPr>
              <p:cNvSpPr txBox="1">
                <a:spLocks noRot="1" noChangeAspect="1" noMove="1" noResize="1" noEditPoints="1" noAdjustHandles="1" noChangeArrowheads="1" noChangeShapeType="1" noTextEdit="1"/>
              </p:cNvSpPr>
              <p:nvPr/>
            </p:nvSpPr>
            <p:spPr>
              <a:xfrm>
                <a:off x="6517951" y="1473488"/>
                <a:ext cx="5229069" cy="5384511"/>
              </a:xfrm>
              <a:prstGeom prst="rect">
                <a:avLst/>
              </a:prstGeom>
              <a:blipFill>
                <a:blip r:embed="rId4"/>
                <a:stretch>
                  <a:fillRect l="-1399" t="-1925"/>
                </a:stretch>
              </a:blipFill>
            </p:spPr>
            <p:txBody>
              <a:bodyPr/>
              <a:lstStyle/>
              <a:p>
                <a:r>
                  <a:rPr lang="en-GB">
                    <a:noFill/>
                  </a:rPr>
                  <a:t> </a:t>
                </a:r>
              </a:p>
            </p:txBody>
          </p:sp>
        </mc:Fallback>
      </mc:AlternateContent>
      <p:pic>
        <p:nvPicPr>
          <p:cNvPr id="23" name="Picture 9" descr="IMG_20220523_125332">
            <a:extLst>
              <a:ext uri="{FF2B5EF4-FFF2-40B4-BE49-F238E27FC236}">
                <a16:creationId xmlns:a16="http://schemas.microsoft.com/office/drawing/2014/main" id="{59496ECE-ECDA-845D-89DF-D6B84968AE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9200" y="4021585"/>
            <a:ext cx="1579539" cy="210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Segnaposto contenuto 2">
                <a:extLst>
                  <a:ext uri="{FF2B5EF4-FFF2-40B4-BE49-F238E27FC236}">
                    <a16:creationId xmlns:a16="http://schemas.microsoft.com/office/drawing/2014/main" id="{6FB5294A-3E26-9111-86F2-DAEFB2A89E84}"/>
                  </a:ext>
                </a:extLst>
              </p:cNvPr>
              <p:cNvSpPr txBox="1">
                <a:spLocks/>
              </p:cNvSpPr>
              <p:nvPr/>
            </p:nvSpPr>
            <p:spPr>
              <a:xfrm>
                <a:off x="6514090" y="5340247"/>
                <a:ext cx="3742771" cy="1272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magnetic</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field Optical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Cryostat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up to </a:t>
                </a:r>
                <a14:m>
                  <m:oMath xmlns:m="http://schemas.openxmlformats.org/officeDocument/2006/math">
                    <m:r>
                      <a:rPr kumimoji="0" lang="it-IT"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5</m:t>
                    </m:r>
                    <m:r>
                      <a:rPr kumimoji="0" lang="it-I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it-I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𝑇</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36575" marR="0" lvl="0" indent="-274638"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Segnaposto contenuto 2">
                <a:extLst>
                  <a:ext uri="{FF2B5EF4-FFF2-40B4-BE49-F238E27FC236}">
                    <a16:creationId xmlns:a16="http://schemas.microsoft.com/office/drawing/2014/main" id="{6FB5294A-3E26-9111-86F2-DAEFB2A89E84}"/>
                  </a:ext>
                </a:extLst>
              </p:cNvPr>
              <p:cNvSpPr txBox="1">
                <a:spLocks noRot="1" noChangeAspect="1" noMove="1" noResize="1" noEditPoints="1" noAdjustHandles="1" noChangeArrowheads="1" noChangeShapeType="1" noTextEdit="1"/>
              </p:cNvSpPr>
              <p:nvPr/>
            </p:nvSpPr>
            <p:spPr>
              <a:xfrm>
                <a:off x="6514090" y="5340247"/>
                <a:ext cx="3742771" cy="1272876"/>
              </a:xfrm>
              <a:prstGeom prst="rect">
                <a:avLst/>
              </a:prstGeom>
              <a:blipFill>
                <a:blip r:embed="rId6"/>
                <a:stretch>
                  <a:fillRect l="-1792" t="-7656" r="-1303"/>
                </a:stretch>
              </a:blipFill>
            </p:spPr>
            <p:txBody>
              <a:bodyPr/>
              <a:lstStyle/>
              <a:p>
                <a:r>
                  <a:rPr lang="en-GB">
                    <a:noFill/>
                  </a:rPr>
                  <a:t> </a:t>
                </a:r>
              </a:p>
            </p:txBody>
          </p:sp>
        </mc:Fallback>
      </mc:AlternateContent>
    </p:spTree>
    <p:extLst>
      <p:ext uri="{BB962C8B-B14F-4D97-AF65-F5344CB8AC3E}">
        <p14:creationId xmlns:p14="http://schemas.microsoft.com/office/powerpoint/2010/main" val="395713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6AEEF-E644-7724-B4BC-8CD766B07B8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50B8395E-11E2-B607-381A-60947F938825}"/>
              </a:ext>
            </a:extLst>
          </p:cNvPr>
          <p:cNvSpPr/>
          <p:nvPr/>
        </p:nvSpPr>
        <p:spPr>
          <a:xfrm>
            <a:off x="0" y="0"/>
            <a:ext cx="12192000" cy="193963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55BE2036-D4B0-E23C-7F0D-4601E33E3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99459959-B191-523F-6D9B-D7D73BDFBDEF}"/>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300015F8-F4F0-DE1A-9EC1-EFC0055CAA86}"/>
              </a:ext>
            </a:extLst>
          </p:cNvPr>
          <p:cNvSpPr>
            <a:spLocks noGrp="1"/>
          </p:cNvSpPr>
          <p:nvPr>
            <p:ph type="title"/>
          </p:nvPr>
        </p:nvSpPr>
        <p:spPr>
          <a:xfrm>
            <a:off x="516987" y="126464"/>
            <a:ext cx="11270016" cy="743239"/>
          </a:xfrm>
          <a:noFill/>
        </p:spPr>
        <p:txBody>
          <a:bodyPr>
            <a:normAutofit fontScale="90000"/>
          </a:bodyPr>
          <a:lstStyle/>
          <a:p>
            <a:pPr algn="ctr"/>
            <a:r>
              <a:rPr lang="it-IT" sz="3500" b="1" dirty="0" err="1">
                <a:solidFill>
                  <a:srgbClr val="822433"/>
                </a:solidFill>
                <a:latin typeface="+mn-lt"/>
              </a:rPr>
              <a:t>Comparison</a:t>
            </a:r>
            <a:r>
              <a:rPr lang="it-IT" sz="3500" b="1" dirty="0">
                <a:solidFill>
                  <a:srgbClr val="822433"/>
                </a:solidFill>
                <a:latin typeface="+mn-lt"/>
              </a:rPr>
              <a:t> </a:t>
            </a:r>
            <a:r>
              <a:rPr lang="it-IT" sz="3500" b="1" dirty="0" err="1">
                <a:solidFill>
                  <a:srgbClr val="822433"/>
                </a:solidFill>
                <a:latin typeface="+mn-lt"/>
              </a:rPr>
              <a:t>between</a:t>
            </a:r>
            <a:r>
              <a:rPr lang="it-IT" sz="3500" b="1" dirty="0">
                <a:solidFill>
                  <a:srgbClr val="822433"/>
                </a:solidFill>
                <a:latin typeface="+mn-lt"/>
              </a:rPr>
              <a:t> SABINA and </a:t>
            </a:r>
            <a:r>
              <a:rPr lang="it-IT" sz="3500" b="1" dirty="0" err="1">
                <a:solidFill>
                  <a:srgbClr val="822433"/>
                </a:solidFill>
                <a:latin typeface="+mn-lt"/>
              </a:rPr>
              <a:t>other</a:t>
            </a:r>
            <a:r>
              <a:rPr lang="it-IT" sz="3500" b="1" dirty="0">
                <a:solidFill>
                  <a:srgbClr val="822433"/>
                </a:solidFill>
                <a:latin typeface="+mn-lt"/>
              </a:rPr>
              <a:t> </a:t>
            </a:r>
            <a:r>
              <a:rPr lang="it-IT" sz="3500" b="1" dirty="0" err="1">
                <a:solidFill>
                  <a:srgbClr val="822433"/>
                </a:solidFill>
                <a:latin typeface="+mn-lt"/>
              </a:rPr>
              <a:t>conventional</a:t>
            </a:r>
            <a:r>
              <a:rPr lang="it-IT" sz="3500" b="1" dirty="0">
                <a:solidFill>
                  <a:srgbClr val="822433"/>
                </a:solidFill>
                <a:latin typeface="+mn-lt"/>
              </a:rPr>
              <a:t> sources</a:t>
            </a:r>
          </a:p>
        </p:txBody>
      </p:sp>
      <p:sp>
        <p:nvSpPr>
          <p:cNvPr id="12" name="Segnaposto numero diapositiva 11">
            <a:extLst>
              <a:ext uri="{FF2B5EF4-FFF2-40B4-BE49-F238E27FC236}">
                <a16:creationId xmlns:a16="http://schemas.microsoft.com/office/drawing/2014/main" id="{0E086A01-71FA-6A94-4037-99EEE7F45A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43</a:t>
            </a:r>
          </a:p>
        </p:txBody>
      </p:sp>
      <p:pic>
        <p:nvPicPr>
          <p:cNvPr id="25" name="Picture 2" descr="Legend Elite Duo-HP Amplifier | Coherent Inc. | Photonics Spectra">
            <a:extLst>
              <a:ext uri="{FF2B5EF4-FFF2-40B4-BE49-F238E27FC236}">
                <a16:creationId xmlns:a16="http://schemas.microsoft.com/office/drawing/2014/main" id="{508A8FAC-8A20-2429-0DCF-A7B140C60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886" y="1816934"/>
            <a:ext cx="3840750" cy="2170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AS-PRIME Collinear OPA - LIGHT CONVERSION">
            <a:extLst>
              <a:ext uri="{FF2B5EF4-FFF2-40B4-BE49-F238E27FC236}">
                <a16:creationId xmlns:a16="http://schemas.microsoft.com/office/drawing/2014/main" id="{78590179-4713-E466-0A6E-E30AACD0E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581" y="4144929"/>
            <a:ext cx="2492399" cy="12005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6" name="Segnaposto contenuto 2">
                <a:extLst>
                  <a:ext uri="{FF2B5EF4-FFF2-40B4-BE49-F238E27FC236}">
                    <a16:creationId xmlns:a16="http://schemas.microsoft.com/office/drawing/2014/main" id="{3353EEE9-53DB-9277-A42D-35B7B3E00B47}"/>
                  </a:ext>
                </a:extLst>
              </p:cNvPr>
              <p:cNvSpPr txBox="1">
                <a:spLocks/>
              </p:cNvSpPr>
              <p:nvPr/>
            </p:nvSpPr>
            <p:spPr>
              <a:xfrm>
                <a:off x="5799493" y="2165460"/>
                <a:ext cx="6143125" cy="317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Femtosecond laser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𝑝𝑠</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pulses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a:t>
                </a:r>
              </a:p>
              <a:p>
                <a:pPr marL="536575" marR="0" lvl="0" indent="-274638"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Optical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Parametric</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Amplificator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(OPA) +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Difference</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Frequecy</a:t>
                </a: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Generator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(DFG) to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tune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the range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a14:m>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non-linear optical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effects</a:t>
                </a:r>
                <a:endParaRPr lang="it-IT" sz="1800" dirty="0">
                  <a:solidFill>
                    <a:prstClr val="black"/>
                  </a:solidFill>
                  <a:latin typeface="Calibri" panose="020F0502020204030204"/>
                </a:endParaRPr>
              </a:p>
              <a:p>
                <a:pPr>
                  <a:buClr>
                    <a:srgbClr val="822433"/>
                  </a:buClr>
                  <a:buSzPct val="120000"/>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buClr>
                    <a:srgbClr val="822433"/>
                  </a:buClr>
                  <a:buSzPct val="120000"/>
                  <a:defRPr/>
                </a:pPr>
                <a:r>
                  <a:rPr lang="en-GB" sz="1800" dirty="0">
                    <a:solidFill>
                      <a:prstClr val="black"/>
                    </a:solidFill>
                    <a:latin typeface="Calibri" panose="020F0502020204030204"/>
                  </a:rPr>
                  <a:t>The laser power in the MIR </a:t>
                </a:r>
                <a:r>
                  <a:rPr lang="en-GB" sz="1800" dirty="0" err="1">
                    <a:solidFill>
                      <a:prstClr val="black"/>
                    </a:solidFill>
                    <a:latin typeface="Calibri" panose="020F0502020204030204"/>
                  </a:rPr>
                  <a:t>spectral</a:t>
                </a:r>
                <a:r>
                  <a:rPr lang="en-GB" sz="1800" dirty="0">
                    <a:solidFill>
                      <a:prstClr val="black"/>
                    </a:solidFill>
                    <a:latin typeface="Calibri" panose="020F0502020204030204"/>
                  </a:rPr>
                  <a:t> </a:t>
                </a:r>
                <a:r>
                  <a:rPr lang="en-GB" sz="1800" dirty="0" err="1">
                    <a:solidFill>
                      <a:prstClr val="black"/>
                    </a:solidFill>
                    <a:latin typeface="Calibri" panose="020F0502020204030204"/>
                  </a:rPr>
                  <a:t>region</a:t>
                </a:r>
                <a:r>
                  <a:rPr lang="en-GB" sz="1800" dirty="0">
                    <a:solidFill>
                      <a:prstClr val="black"/>
                    </a:solidFill>
                    <a:latin typeface="Calibri" panose="020F0502020204030204"/>
                  </a:rPr>
                  <a:t> is of the </a:t>
                </a:r>
                <a:r>
                  <a:rPr lang="en-GB" sz="1800" dirty="0" err="1">
                    <a:solidFill>
                      <a:prstClr val="black"/>
                    </a:solidFill>
                    <a:latin typeface="Calibri" panose="020F0502020204030204"/>
                  </a:rPr>
                  <a:t>order</a:t>
                </a:r>
                <a:r>
                  <a:rPr lang="en-GB" sz="1800" dirty="0">
                    <a:solidFill>
                      <a:prstClr val="black"/>
                    </a:solidFill>
                    <a:latin typeface="Calibri" panose="020F0502020204030204"/>
                  </a:rPr>
                  <a:t> of </a:t>
                </a:r>
                <a14:m>
                  <m:oMath xmlns:m="http://schemas.openxmlformats.org/officeDocument/2006/math">
                    <m:r>
                      <a:rPr lang="en-GB" sz="1800" i="1" smtClean="0">
                        <a:solidFill>
                          <a:prstClr val="black"/>
                        </a:solidFill>
                        <a:latin typeface="Cambria Math" panose="02040503050406030204" pitchFamily="18" charset="0"/>
                        <a:ea typeface="Cambria Math" panose="02040503050406030204" pitchFamily="18" charset="0"/>
                      </a:rPr>
                      <m:t>~</m:t>
                    </m:r>
                    <m:r>
                      <a:rPr lang="en-GB" sz="1800" b="0" i="1" smtClean="0">
                        <a:solidFill>
                          <a:prstClr val="black"/>
                        </a:solidFill>
                        <a:latin typeface="Cambria Math" panose="02040503050406030204" pitchFamily="18" charset="0"/>
                        <a:ea typeface="Cambria Math" panose="02040503050406030204" pitchFamily="18" charset="0"/>
                      </a:rPr>
                      <m:t>10 </m:t>
                    </m:r>
                    <m:r>
                      <a:rPr lang="en-GB" sz="1800" b="0" i="1" smtClean="0">
                        <a:solidFill>
                          <a:prstClr val="black"/>
                        </a:solidFill>
                        <a:latin typeface="Cambria Math" panose="02040503050406030204" pitchFamily="18" charset="0"/>
                        <a:ea typeface="Cambria Math" panose="02040503050406030204" pitchFamily="18" charset="0"/>
                      </a:rPr>
                      <m:t>𝑚𝑊</m:t>
                    </m:r>
                  </m:oMath>
                </a14:m>
                <a:r>
                  <a:rPr kumimoji="0" lang="en-GB" sz="1800" b="0" i="0" u="none" strike="noStrike" kern="1200" cap="none" spc="0" normalizeH="0" baseline="0" noProof="0" dirty="0">
                    <a:ln>
                      <a:noFill/>
                    </a:ln>
                    <a:solidFill>
                      <a:prstClr val="black"/>
                    </a:solidFill>
                    <a:effectLst/>
                    <a:uLnTx/>
                    <a:uFillTx/>
                    <a:latin typeface="Calibri" panose="020F0502020204030204"/>
                  </a:rPr>
                  <a:t>. Assuming</a:t>
                </a:r>
                <a:r>
                  <a:rPr lang="en-GB" sz="1800" dirty="0">
                    <a:solidFill>
                      <a:prstClr val="black"/>
                    </a:solidFill>
                    <a:latin typeface="Calibri" panose="020F0502020204030204"/>
                  </a:rPr>
                  <a:t> a beam of </a:t>
                </a:r>
                <a14:m>
                  <m:oMath xmlns:m="http://schemas.openxmlformats.org/officeDocument/2006/math">
                    <m:r>
                      <a:rPr lang="it-IT" sz="1800" b="0" i="1" smtClean="0">
                        <a:solidFill>
                          <a:prstClr val="black"/>
                        </a:solidFill>
                        <a:latin typeface="Cambria Math" panose="02040503050406030204" pitchFamily="18" charset="0"/>
                      </a:rPr>
                      <m:t>∼4 </m:t>
                    </m:r>
                    <m:r>
                      <a:rPr lang="it-IT" sz="1800" b="0" i="1" smtClean="0">
                        <a:solidFill>
                          <a:prstClr val="black"/>
                        </a:solidFill>
                        <a:latin typeface="Cambria Math" panose="02040503050406030204" pitchFamily="18" charset="0"/>
                      </a:rPr>
                      <m:t>𝑚𝑚</m:t>
                    </m:r>
                  </m:oMath>
                </a14:m>
                <a:r>
                  <a:rPr kumimoji="0" lang="en-GB" sz="1800" b="0" i="0" u="none" strike="noStrike" kern="1200" cap="none" spc="0" normalizeH="0" baseline="0" noProof="0" dirty="0">
                    <a:ln>
                      <a:noFill/>
                    </a:ln>
                    <a:solidFill>
                      <a:prstClr val="black"/>
                    </a:solidFill>
                    <a:effectLst/>
                    <a:uLnTx/>
                    <a:uFillTx/>
                    <a:latin typeface="Calibri" panose="020F0502020204030204"/>
                  </a:rPr>
                  <a:t> and a RR of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rPr>
                      <m:t>1 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rPr>
                      <m:t>𝑘𝐻𝑧</m:t>
                    </m:r>
                  </m:oMath>
                </a14:m>
                <a:r>
                  <a:rPr kumimoji="0" lang="en-GB" sz="1800" b="0" i="0" u="none" strike="noStrike" kern="1200" cap="none" spc="0" normalizeH="0" baseline="0" noProof="0" dirty="0">
                    <a:ln>
                      <a:noFill/>
                    </a:ln>
                    <a:solidFill>
                      <a:prstClr val="black"/>
                    </a:solidFill>
                    <a:effectLst/>
                    <a:uLnTx/>
                    <a:uFillTx/>
                    <a:latin typeface="Calibri" panose="020F0502020204030204"/>
                  </a:rPr>
                  <a:t>, the energy radiation per pulse is </a:t>
                </a: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rPr>
                      <m:t>∼10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rPr>
                      <m:t>𝜇</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rPr>
                      <m:t>𝐽</m:t>
                    </m:r>
                  </m:oMath>
                </a14:m>
                <a:r>
                  <a:rPr kumimoji="0" lang="en-GB" sz="1800" b="0" i="0" u="none" strike="noStrike" kern="1200" cap="none" spc="0" normalizeH="0" baseline="0" noProof="0" dirty="0">
                    <a:ln>
                      <a:noFill/>
                    </a:ln>
                    <a:solidFill>
                      <a:prstClr val="black"/>
                    </a:solidFill>
                    <a:effectLst/>
                    <a:uLnTx/>
                    <a:uFillTx/>
                    <a:latin typeface="Calibri" panose="020F0502020204030204"/>
                  </a:rPr>
                  <a:t>, which is one order of magnitude lower with respect to the SABINA</a:t>
                </a:r>
                <a:r>
                  <a:rPr kumimoji="0" lang="en-GB" sz="1800" b="0" i="0" u="none" strike="noStrike" kern="1200" cap="none" spc="0" normalizeH="0" noProof="0" dirty="0">
                    <a:ln>
                      <a:noFill/>
                    </a:ln>
                    <a:solidFill>
                      <a:prstClr val="black"/>
                    </a:solidFill>
                    <a:effectLst/>
                    <a:uLnTx/>
                    <a:uFillTx/>
                    <a:latin typeface="Calibri" panose="020F0502020204030204"/>
                  </a:rPr>
                  <a:t> radiation emitted in the same spectral range</a:t>
                </a:r>
                <a:endParaRPr kumimoji="0" lang="en-GB" sz="18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26" name="Segnaposto contenuto 2">
                <a:extLst>
                  <a:ext uri="{FF2B5EF4-FFF2-40B4-BE49-F238E27FC236}">
                    <a16:creationId xmlns:a16="http://schemas.microsoft.com/office/drawing/2014/main" id="{3353EEE9-53DB-9277-A42D-35B7B3E00B47}"/>
                  </a:ext>
                </a:extLst>
              </p:cNvPr>
              <p:cNvSpPr txBox="1">
                <a:spLocks noRot="1" noChangeAspect="1" noMove="1" noResize="1" noEditPoints="1" noAdjustHandles="1" noChangeArrowheads="1" noChangeShapeType="1" noTextEdit="1"/>
              </p:cNvSpPr>
              <p:nvPr/>
            </p:nvSpPr>
            <p:spPr>
              <a:xfrm>
                <a:off x="5799493" y="2165460"/>
                <a:ext cx="6143125" cy="3179975"/>
              </a:xfrm>
              <a:prstGeom prst="rect">
                <a:avLst/>
              </a:prstGeom>
              <a:blipFill>
                <a:blip r:embed="rId5"/>
                <a:stretch>
                  <a:fillRect l="-1091" t="-3065" r="-99"/>
                </a:stretch>
              </a:blipFill>
            </p:spPr>
            <p:txBody>
              <a:bodyPr/>
              <a:lstStyle/>
              <a:p>
                <a:r>
                  <a:rPr lang="en-GB">
                    <a:noFill/>
                  </a:rPr>
                  <a:t> </a:t>
                </a:r>
              </a:p>
            </p:txBody>
          </p:sp>
        </mc:Fallback>
      </mc:AlternateContent>
    </p:spTree>
    <p:extLst>
      <p:ext uri="{BB962C8B-B14F-4D97-AF65-F5344CB8AC3E}">
        <p14:creationId xmlns:p14="http://schemas.microsoft.com/office/powerpoint/2010/main" val="103494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88032E-4CC9-EBC9-EEC0-72C2B568A42B}"/>
              </a:ext>
            </a:extLst>
          </p:cNvPr>
          <p:cNvSpPr/>
          <p:nvPr/>
        </p:nvSpPr>
        <p:spPr>
          <a:xfrm>
            <a:off x="0" y="1"/>
            <a:ext cx="12192000" cy="1231862"/>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magine 24">
            <a:extLst>
              <a:ext uri="{FF2B5EF4-FFF2-40B4-BE49-F238E27FC236}">
                <a16:creationId xmlns:a16="http://schemas.microsoft.com/office/drawing/2014/main" id="{B2BC6449-50EF-E9F0-0E3C-729A3BC4D282}"/>
              </a:ext>
            </a:extLst>
          </p:cNvPr>
          <p:cNvPicPr>
            <a:picLocks noChangeAspect="1"/>
          </p:cNvPicPr>
          <p:nvPr/>
        </p:nvPicPr>
        <p:blipFill>
          <a:blip r:embed="rId2"/>
          <a:stretch>
            <a:fillRect/>
          </a:stretch>
        </p:blipFill>
        <p:spPr>
          <a:xfrm>
            <a:off x="958768" y="1246377"/>
            <a:ext cx="10796301" cy="5569694"/>
          </a:xfrm>
          <a:prstGeom prst="rect">
            <a:avLst/>
          </a:prstGeom>
        </p:spPr>
      </p:pic>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1183375"/>
          </a:xfrm>
          <a:noFill/>
        </p:spPr>
        <p:txBody>
          <a:bodyPr>
            <a:normAutofit/>
          </a:bodyPr>
          <a:lstStyle/>
          <a:p>
            <a:pPr algn="ctr"/>
            <a:r>
              <a:rPr lang="it-IT" sz="3500" b="1" dirty="0" err="1">
                <a:solidFill>
                  <a:srgbClr val="822433"/>
                </a:solidFill>
                <a:latin typeface="+mn-lt"/>
              </a:rPr>
              <a:t>Dedicated</a:t>
            </a:r>
            <a:r>
              <a:rPr lang="it-IT" sz="3500" b="1" dirty="0">
                <a:solidFill>
                  <a:srgbClr val="822433"/>
                </a:solidFill>
                <a:latin typeface="+mn-lt"/>
              </a:rPr>
              <a:t> </a:t>
            </a:r>
            <a:r>
              <a:rPr lang="it-IT" sz="3500" b="1" dirty="0" err="1">
                <a:solidFill>
                  <a:srgbClr val="822433"/>
                </a:solidFill>
                <a:latin typeface="+mn-lt"/>
              </a:rPr>
              <a:t>THz</a:t>
            </a:r>
            <a:r>
              <a:rPr lang="it-IT" sz="3500" b="1" dirty="0">
                <a:solidFill>
                  <a:srgbClr val="822433"/>
                </a:solidFill>
                <a:latin typeface="+mn-lt"/>
              </a:rPr>
              <a:t>/IR Facilities in the World</a:t>
            </a:r>
            <a:br>
              <a:rPr lang="it-IT" sz="3500" b="1" dirty="0">
                <a:solidFill>
                  <a:srgbClr val="822433"/>
                </a:solidFill>
                <a:latin typeface="+mn-lt"/>
              </a:rPr>
            </a:br>
            <a:r>
              <a:rPr lang="it-IT" sz="1800" b="1" dirty="0">
                <a:solidFill>
                  <a:srgbClr val="822433"/>
                </a:solidFill>
                <a:latin typeface="+mn-lt"/>
              </a:rPr>
              <a:t>(Not Exhaustive List!)</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fld id="{44E5A60F-5D4B-4198-A148-04E621050767}" type="slidenum">
              <a:rPr lang="en-GB" sz="1600" b="1" i="1" smtClean="0">
                <a:solidFill>
                  <a:srgbClr val="822433"/>
                </a:solidFill>
              </a:rPr>
              <a:t>5</a:t>
            </a:fld>
            <a:endParaRPr lang="en-GB" sz="1600" b="1" i="1" dirty="0">
              <a:solidFill>
                <a:srgbClr val="822433"/>
              </a:solidFill>
            </a:endParaRPr>
          </a:p>
        </p:txBody>
      </p:sp>
      <p:sp>
        <p:nvSpPr>
          <p:cNvPr id="6" name="Ovale 5">
            <a:extLst>
              <a:ext uri="{FF2B5EF4-FFF2-40B4-BE49-F238E27FC236}">
                <a16:creationId xmlns:a16="http://schemas.microsoft.com/office/drawing/2014/main" id="{BEA7FF4E-F1B8-F9E3-C857-A8C1EAAA3D5C}"/>
              </a:ext>
            </a:extLst>
          </p:cNvPr>
          <p:cNvSpPr/>
          <p:nvPr/>
        </p:nvSpPr>
        <p:spPr>
          <a:xfrm>
            <a:off x="1580628" y="2872410"/>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FD58DC2B-D624-F89E-01F0-A777085EC09A}"/>
              </a:ext>
            </a:extLst>
          </p:cNvPr>
          <p:cNvSpPr txBox="1"/>
          <p:nvPr/>
        </p:nvSpPr>
        <p:spPr>
          <a:xfrm>
            <a:off x="-95217" y="2393997"/>
            <a:ext cx="2570367" cy="461665"/>
          </a:xfrm>
          <a:prstGeom prst="rect">
            <a:avLst/>
          </a:prstGeom>
          <a:noFill/>
        </p:spPr>
        <p:txBody>
          <a:bodyPr wrap="square" rtlCol="0">
            <a:spAutoFit/>
          </a:bodyPr>
          <a:lstStyle/>
          <a:p>
            <a:pPr algn="r"/>
            <a:r>
              <a:rPr lang="it-IT" sz="1200" b="1" dirty="0">
                <a:effectLst>
                  <a:outerShdw blurRad="38100" dist="38100" dir="2700000" algn="tl">
                    <a:srgbClr val="000000">
                      <a:alpha val="43137"/>
                    </a:srgbClr>
                  </a:outerShdw>
                </a:effectLst>
              </a:rPr>
              <a:t>ALS, Berkley (CA)</a:t>
            </a:r>
          </a:p>
          <a:p>
            <a:pPr algn="r"/>
            <a:r>
              <a:rPr lang="it-IT" sz="1200" b="1" dirty="0">
                <a:effectLst>
                  <a:outerShdw blurRad="38100" dist="38100" dir="2700000" algn="tl">
                    <a:srgbClr val="000000">
                      <a:alpha val="43137"/>
                    </a:srgbClr>
                  </a:outerShdw>
                </a:effectLst>
              </a:rPr>
              <a:t>IRSR for </a:t>
            </a:r>
            <a:r>
              <a:rPr lang="it-IT" sz="1200" b="1" dirty="0" err="1">
                <a:effectLst>
                  <a:outerShdw blurRad="38100" dist="38100" dir="2700000" algn="tl">
                    <a:srgbClr val="000000">
                      <a:alpha val="43137"/>
                    </a:srgbClr>
                  </a:outerShdw>
                </a:effectLst>
              </a:rPr>
              <a:t>Microspectroscopy</a:t>
            </a:r>
            <a:endParaRPr lang="en-GB" sz="1200" b="1" dirty="0">
              <a:effectLst>
                <a:outerShdw blurRad="38100" dist="38100" dir="2700000" algn="tl">
                  <a:srgbClr val="000000">
                    <a:alpha val="43137"/>
                  </a:srgbClr>
                </a:outerShdw>
              </a:effectLst>
            </a:endParaRPr>
          </a:p>
        </p:txBody>
      </p:sp>
      <p:sp>
        <p:nvSpPr>
          <p:cNvPr id="14" name="CasellaDiTesto 13">
            <a:extLst>
              <a:ext uri="{FF2B5EF4-FFF2-40B4-BE49-F238E27FC236}">
                <a16:creationId xmlns:a16="http://schemas.microsoft.com/office/drawing/2014/main" id="{8B392D6F-BE56-D8CF-F5B4-4657FB0E97A5}"/>
              </a:ext>
            </a:extLst>
          </p:cNvPr>
          <p:cNvSpPr txBox="1"/>
          <p:nvPr/>
        </p:nvSpPr>
        <p:spPr>
          <a:xfrm>
            <a:off x="8515548" y="5875440"/>
            <a:ext cx="1853450" cy="461665"/>
          </a:xfrm>
          <a:prstGeom prst="rect">
            <a:avLst/>
          </a:prstGeom>
          <a:noFill/>
        </p:spPr>
        <p:txBody>
          <a:bodyPr wrap="square" rtlCol="0">
            <a:spAutoFit/>
          </a:bodyPr>
          <a:lstStyle/>
          <a:p>
            <a:pPr algn="r"/>
            <a:r>
              <a:rPr lang="it-IT" sz="1200" b="1" dirty="0">
                <a:effectLst>
                  <a:outerShdw blurRad="38100" dist="38100" dir="2700000" algn="tl">
                    <a:srgbClr val="000000">
                      <a:alpha val="43137"/>
                    </a:srgbClr>
                  </a:outerShdw>
                </a:effectLst>
              </a:rPr>
              <a:t>ANSTO, </a:t>
            </a:r>
            <a:r>
              <a:rPr lang="it-IT" sz="1200" b="1" dirty="0" err="1">
                <a:effectLst>
                  <a:outerShdw blurRad="38100" dist="38100" dir="2700000" algn="tl">
                    <a:srgbClr val="000000">
                      <a:alpha val="43137"/>
                    </a:srgbClr>
                  </a:outerShdw>
                </a:effectLst>
              </a:rPr>
              <a:t>Melbourn</a:t>
            </a:r>
            <a:endParaRPr lang="it-IT" sz="1200" b="1" dirty="0">
              <a:effectLst>
                <a:outerShdw blurRad="38100" dist="38100" dir="2700000" algn="tl">
                  <a:srgbClr val="000000">
                    <a:alpha val="43137"/>
                  </a:srgbClr>
                </a:outerShdw>
              </a:effectLst>
            </a:endParaRPr>
          </a:p>
          <a:p>
            <a:pPr algn="r"/>
            <a:r>
              <a:rPr lang="it-IT" sz="1200" b="1" dirty="0" err="1">
                <a:effectLst>
                  <a:outerShdw blurRad="38100" dist="38100" dir="2700000" algn="tl">
                    <a:srgbClr val="000000">
                      <a:alpha val="43137"/>
                    </a:srgbClr>
                  </a:outerShdw>
                </a:effectLst>
              </a:rPr>
              <a:t>THz</a:t>
            </a:r>
            <a:r>
              <a:rPr lang="it-IT" sz="1200" b="1" dirty="0">
                <a:effectLst>
                  <a:outerShdw blurRad="38100" dist="38100" dir="2700000" algn="tl">
                    <a:srgbClr val="000000">
                      <a:alpha val="43137"/>
                    </a:srgbClr>
                  </a:outerShdw>
                </a:effectLst>
              </a:rPr>
              <a:t>-FIR </a:t>
            </a:r>
            <a:r>
              <a:rPr lang="it-IT" sz="1200" b="1" dirty="0" err="1">
                <a:effectLst>
                  <a:outerShdw blurRad="38100" dist="38100" dir="2700000" algn="tl">
                    <a:srgbClr val="000000">
                      <a:alpha val="43137"/>
                    </a:srgbClr>
                  </a:outerShdw>
                </a:effectLst>
              </a:rPr>
              <a:t>Beamline</a:t>
            </a:r>
            <a:endParaRPr lang="en-GB" sz="1200" b="1" dirty="0">
              <a:effectLst>
                <a:outerShdw blurRad="38100" dist="38100" dir="2700000" algn="tl">
                  <a:srgbClr val="000000">
                    <a:alpha val="43137"/>
                  </a:srgbClr>
                </a:outerShdw>
              </a:effectLst>
            </a:endParaRPr>
          </a:p>
        </p:txBody>
      </p:sp>
      <p:sp>
        <p:nvSpPr>
          <p:cNvPr id="15" name="Ovale 14">
            <a:extLst>
              <a:ext uri="{FF2B5EF4-FFF2-40B4-BE49-F238E27FC236}">
                <a16:creationId xmlns:a16="http://schemas.microsoft.com/office/drawing/2014/main" id="{16994058-051B-DC52-5454-8C168F5BC70B}"/>
              </a:ext>
            </a:extLst>
          </p:cNvPr>
          <p:cNvSpPr/>
          <p:nvPr/>
        </p:nvSpPr>
        <p:spPr>
          <a:xfrm>
            <a:off x="10406245" y="5895769"/>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639DC504-6405-5075-DABD-E100F5F1866C}"/>
              </a:ext>
            </a:extLst>
          </p:cNvPr>
          <p:cNvSpPr/>
          <p:nvPr/>
        </p:nvSpPr>
        <p:spPr>
          <a:xfrm>
            <a:off x="5610183" y="2290606"/>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792666D0-0246-02A5-F185-34D172FE0E63}"/>
              </a:ext>
            </a:extLst>
          </p:cNvPr>
          <p:cNvSpPr txBox="1"/>
          <p:nvPr/>
        </p:nvSpPr>
        <p:spPr>
          <a:xfrm>
            <a:off x="4078520" y="1957680"/>
            <a:ext cx="1601400" cy="400110"/>
          </a:xfrm>
          <a:prstGeom prst="rect">
            <a:avLst/>
          </a:prstGeom>
          <a:noFill/>
        </p:spPr>
        <p:txBody>
          <a:bodyPr wrap="square" rtlCol="0">
            <a:spAutoFit/>
          </a:bodyPr>
          <a:lstStyle/>
          <a:p>
            <a:pPr algn="r"/>
            <a:r>
              <a:rPr lang="it-IT" sz="1000" b="1" dirty="0">
                <a:effectLst>
                  <a:outerShdw blurRad="38100" dist="38100" dir="2700000" algn="tl">
                    <a:srgbClr val="000000">
                      <a:alpha val="43137"/>
                    </a:srgbClr>
                  </a:outerShdw>
                </a:effectLst>
              </a:rPr>
              <a:t>DIAMOND, </a:t>
            </a:r>
            <a:r>
              <a:rPr lang="it-IT" sz="1000" b="1" dirty="0" err="1">
                <a:effectLst>
                  <a:outerShdw blurRad="38100" dist="38100" dir="2700000" algn="tl">
                    <a:srgbClr val="000000">
                      <a:alpha val="43137"/>
                    </a:srgbClr>
                  </a:outerShdw>
                </a:effectLst>
              </a:rPr>
              <a:t>Uk</a:t>
            </a:r>
            <a:endParaRPr lang="it-IT" sz="1000" b="1" dirty="0">
              <a:effectLst>
                <a:outerShdw blurRad="38100" dist="38100" dir="2700000" algn="tl">
                  <a:srgbClr val="000000">
                    <a:alpha val="43137"/>
                  </a:srgbClr>
                </a:outerShdw>
              </a:effectLst>
            </a:endParaRPr>
          </a:p>
          <a:p>
            <a:pPr algn="r"/>
            <a:r>
              <a:rPr lang="en-GB" sz="1000" b="1" dirty="0">
                <a:effectLst>
                  <a:outerShdw blurRad="38100" dist="38100" dir="2700000" algn="tl">
                    <a:srgbClr val="000000">
                      <a:alpha val="43137"/>
                    </a:srgbClr>
                  </a:outerShdw>
                </a:effectLst>
              </a:rPr>
              <a:t>B22 Miriam Beamline</a:t>
            </a:r>
          </a:p>
        </p:txBody>
      </p:sp>
      <p:sp>
        <p:nvSpPr>
          <p:cNvPr id="22" name="Ovale 21">
            <a:extLst>
              <a:ext uri="{FF2B5EF4-FFF2-40B4-BE49-F238E27FC236}">
                <a16:creationId xmlns:a16="http://schemas.microsoft.com/office/drawing/2014/main" id="{D42546D4-E1DD-E8BE-991E-D1E48103D31F}"/>
              </a:ext>
            </a:extLst>
          </p:cNvPr>
          <p:cNvSpPr/>
          <p:nvPr/>
        </p:nvSpPr>
        <p:spPr>
          <a:xfrm>
            <a:off x="6044018" y="2581763"/>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080FE1BF-7F91-43E1-42E5-1CD366816EC4}"/>
              </a:ext>
            </a:extLst>
          </p:cNvPr>
          <p:cNvSpPr txBox="1"/>
          <p:nvPr/>
        </p:nvSpPr>
        <p:spPr>
          <a:xfrm>
            <a:off x="6173216" y="2411255"/>
            <a:ext cx="1601400" cy="400110"/>
          </a:xfrm>
          <a:prstGeom prst="rect">
            <a:avLst/>
          </a:prstGeom>
          <a:noFill/>
        </p:spPr>
        <p:txBody>
          <a:bodyPr wrap="square" rtlCol="0">
            <a:spAutoFit/>
          </a:bodyPr>
          <a:lstStyle/>
          <a:p>
            <a:r>
              <a:rPr lang="it-IT" sz="1000" b="1" dirty="0">
                <a:effectLst>
                  <a:outerShdw blurRad="38100" dist="38100" dir="2700000" algn="tl">
                    <a:srgbClr val="000000">
                      <a:alpha val="43137"/>
                    </a:srgbClr>
                  </a:outerShdw>
                </a:effectLst>
              </a:rPr>
              <a:t>SISSI and </a:t>
            </a:r>
            <a:r>
              <a:rPr lang="it-IT" sz="1000" b="1" dirty="0" err="1">
                <a:effectLst>
                  <a:outerShdw blurRad="38100" dist="38100" dir="2700000" algn="tl">
                    <a:srgbClr val="000000">
                      <a:alpha val="43137"/>
                    </a:srgbClr>
                  </a:outerShdw>
                </a:effectLst>
              </a:rPr>
              <a:t>THz</a:t>
            </a:r>
            <a:r>
              <a:rPr lang="it-IT" sz="1000" b="1" dirty="0">
                <a:effectLst>
                  <a:outerShdw blurRad="38100" dist="38100" dir="2700000" algn="tl">
                    <a:srgbClr val="000000">
                      <a:alpha val="43137"/>
                    </a:srgbClr>
                  </a:outerShdw>
                </a:effectLst>
              </a:rPr>
              <a:t> </a:t>
            </a:r>
            <a:r>
              <a:rPr lang="it-IT" sz="1000" b="1" dirty="0" err="1">
                <a:effectLst>
                  <a:outerShdw blurRad="38100" dist="38100" dir="2700000" algn="tl">
                    <a:srgbClr val="000000">
                      <a:alpha val="43137"/>
                    </a:srgbClr>
                  </a:outerShdw>
                </a:effectLst>
              </a:rPr>
              <a:t>TeraFermi</a:t>
            </a:r>
            <a:r>
              <a:rPr lang="it-IT" sz="1000" b="1" dirty="0">
                <a:effectLst>
                  <a:outerShdw blurRad="38100" dist="38100" dir="2700000" algn="tl">
                    <a:srgbClr val="000000">
                      <a:alpha val="43137"/>
                    </a:srgbClr>
                  </a:outerShdw>
                </a:effectLst>
              </a:rPr>
              <a:t>  @ Elettra, Trieste</a:t>
            </a:r>
            <a:endParaRPr lang="en-GB" sz="1000" b="1" dirty="0">
              <a:effectLst>
                <a:outerShdw blurRad="38100" dist="38100" dir="2700000" algn="tl">
                  <a:srgbClr val="000000">
                    <a:alpha val="43137"/>
                  </a:srgbClr>
                </a:outerShdw>
              </a:effectLst>
            </a:endParaRPr>
          </a:p>
        </p:txBody>
      </p:sp>
      <p:sp>
        <p:nvSpPr>
          <p:cNvPr id="26" name="Ovale 25">
            <a:extLst>
              <a:ext uri="{FF2B5EF4-FFF2-40B4-BE49-F238E27FC236}">
                <a16:creationId xmlns:a16="http://schemas.microsoft.com/office/drawing/2014/main" id="{5435ED0A-A1CA-54C0-9811-5C6000FEDA50}"/>
              </a:ext>
            </a:extLst>
          </p:cNvPr>
          <p:cNvSpPr/>
          <p:nvPr/>
        </p:nvSpPr>
        <p:spPr>
          <a:xfrm>
            <a:off x="6044018" y="2752269"/>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26">
            <a:extLst>
              <a:ext uri="{FF2B5EF4-FFF2-40B4-BE49-F238E27FC236}">
                <a16:creationId xmlns:a16="http://schemas.microsoft.com/office/drawing/2014/main" id="{6F5DB69E-7311-8C8B-61C4-443C4257ACA9}"/>
              </a:ext>
            </a:extLst>
          </p:cNvPr>
          <p:cNvSpPr txBox="1"/>
          <p:nvPr/>
        </p:nvSpPr>
        <p:spPr>
          <a:xfrm>
            <a:off x="5567013" y="2913959"/>
            <a:ext cx="1324017" cy="707886"/>
          </a:xfrm>
          <a:prstGeom prst="rect">
            <a:avLst/>
          </a:prstGeom>
          <a:noFill/>
        </p:spPr>
        <p:txBody>
          <a:bodyPr wrap="square" rtlCol="0">
            <a:spAutoFit/>
          </a:bodyPr>
          <a:lstStyle/>
          <a:p>
            <a:pPr algn="ctr"/>
            <a:r>
              <a:rPr lang="it-IT" sz="1000" b="1" dirty="0">
                <a:effectLst>
                  <a:outerShdw blurRad="38100" dist="38100" dir="2700000" algn="tl">
                    <a:srgbClr val="000000">
                      <a:alpha val="43137"/>
                    </a:srgbClr>
                  </a:outerShdw>
                </a:effectLst>
              </a:rPr>
              <a:t>DA</a:t>
            </a:r>
            <a:r>
              <a:rPr lang="el-GR" sz="1000" b="1" dirty="0">
                <a:effectLst>
                  <a:outerShdw blurRad="38100" dist="38100" dir="2700000" algn="tl">
                    <a:srgbClr val="000000">
                      <a:alpha val="43137"/>
                    </a:srgbClr>
                  </a:outerShdw>
                </a:effectLst>
              </a:rPr>
              <a:t>Φ</a:t>
            </a:r>
            <a:r>
              <a:rPr lang="it-IT" sz="1000" b="1" dirty="0">
                <a:effectLst>
                  <a:outerShdw blurRad="38100" dist="38100" dir="2700000" algn="tl">
                    <a:srgbClr val="000000">
                      <a:alpha val="43137"/>
                    </a:srgbClr>
                  </a:outerShdw>
                </a:effectLst>
              </a:rPr>
              <a:t>NE – SINBAD </a:t>
            </a:r>
          </a:p>
          <a:p>
            <a:pPr algn="ctr"/>
            <a:r>
              <a:rPr lang="it-IT" sz="1000" b="1" dirty="0">
                <a:effectLst>
                  <a:outerShdw blurRad="38100" dist="38100" dir="2700000" algn="tl">
                    <a:srgbClr val="000000">
                      <a:alpha val="43137"/>
                    </a:srgbClr>
                  </a:outerShdw>
                </a:effectLst>
              </a:rPr>
              <a:t>SABINA </a:t>
            </a:r>
            <a:r>
              <a:rPr lang="it-IT" sz="1000" b="1" dirty="0" err="1">
                <a:effectLst>
                  <a:outerShdw blurRad="38100" dist="38100" dir="2700000" algn="tl">
                    <a:srgbClr val="000000">
                      <a:alpha val="43137"/>
                    </a:srgbClr>
                  </a:outerShdw>
                </a:effectLst>
              </a:rPr>
              <a:t>THz</a:t>
            </a:r>
            <a:r>
              <a:rPr lang="it-IT" sz="1000" b="1" dirty="0">
                <a:effectLst>
                  <a:outerShdw blurRad="38100" dist="38100" dir="2700000" algn="tl">
                    <a:srgbClr val="000000">
                      <a:alpha val="43137"/>
                    </a:srgbClr>
                  </a:outerShdw>
                </a:effectLst>
              </a:rPr>
              <a:t>/MIR FEL</a:t>
            </a:r>
          </a:p>
          <a:p>
            <a:pPr algn="ctr"/>
            <a:r>
              <a:rPr lang="it-IT" sz="1000" b="1" dirty="0">
                <a:effectLst>
                  <a:outerShdw blurRad="38100" dist="38100" dir="2700000" algn="tl">
                    <a:srgbClr val="000000">
                      <a:alpha val="43137"/>
                    </a:srgbClr>
                  </a:outerShdw>
                </a:effectLst>
              </a:rPr>
              <a:t>@ SPARC_LAB, Frascati (RM)</a:t>
            </a:r>
            <a:endParaRPr lang="en-GB" sz="1000" b="1" dirty="0">
              <a:effectLst>
                <a:outerShdw blurRad="38100" dist="38100" dir="2700000" algn="tl">
                  <a:srgbClr val="000000">
                    <a:alpha val="43137"/>
                  </a:srgbClr>
                </a:outerShdw>
              </a:effectLst>
            </a:endParaRPr>
          </a:p>
        </p:txBody>
      </p:sp>
      <p:sp>
        <p:nvSpPr>
          <p:cNvPr id="28" name="Ovale 27">
            <a:extLst>
              <a:ext uri="{FF2B5EF4-FFF2-40B4-BE49-F238E27FC236}">
                <a16:creationId xmlns:a16="http://schemas.microsoft.com/office/drawing/2014/main" id="{ED377995-686C-B136-E14A-B2A8E435C49F}"/>
              </a:ext>
            </a:extLst>
          </p:cNvPr>
          <p:cNvSpPr/>
          <p:nvPr/>
        </p:nvSpPr>
        <p:spPr>
          <a:xfrm>
            <a:off x="5738067" y="2504179"/>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asellaDiTesto 28">
            <a:extLst>
              <a:ext uri="{FF2B5EF4-FFF2-40B4-BE49-F238E27FC236}">
                <a16:creationId xmlns:a16="http://schemas.microsoft.com/office/drawing/2014/main" id="{92B75BE8-653D-B4B9-9EE2-C2C819C903BB}"/>
              </a:ext>
            </a:extLst>
          </p:cNvPr>
          <p:cNvSpPr txBox="1"/>
          <p:nvPr/>
        </p:nvSpPr>
        <p:spPr>
          <a:xfrm>
            <a:off x="4320231" y="2464365"/>
            <a:ext cx="1447726" cy="400110"/>
          </a:xfrm>
          <a:prstGeom prst="rect">
            <a:avLst/>
          </a:prstGeom>
          <a:noFill/>
        </p:spPr>
        <p:txBody>
          <a:bodyPr wrap="square" rtlCol="0">
            <a:spAutoFit/>
          </a:bodyPr>
          <a:lstStyle/>
          <a:p>
            <a:r>
              <a:rPr lang="it-IT" sz="1000" b="1" dirty="0">
                <a:effectLst>
                  <a:outerShdw blurRad="38100" dist="38100" dir="2700000" algn="tl">
                    <a:srgbClr val="000000">
                      <a:alpha val="43137"/>
                    </a:srgbClr>
                  </a:outerShdw>
                </a:effectLst>
              </a:rPr>
              <a:t>SOLEIL, Orsay, France</a:t>
            </a:r>
          </a:p>
          <a:p>
            <a:r>
              <a:rPr lang="it-IT" sz="1000" b="1" dirty="0">
                <a:effectLst>
                  <a:outerShdw blurRad="38100" dist="38100" dir="2700000" algn="tl">
                    <a:srgbClr val="000000">
                      <a:alpha val="43137"/>
                    </a:srgbClr>
                  </a:outerShdw>
                </a:effectLst>
              </a:rPr>
              <a:t>SMIS </a:t>
            </a:r>
            <a:r>
              <a:rPr lang="it-IT" sz="1000" b="1" dirty="0" err="1">
                <a:effectLst>
                  <a:outerShdw blurRad="38100" dist="38100" dir="2700000" algn="tl">
                    <a:srgbClr val="000000">
                      <a:alpha val="43137"/>
                    </a:srgbClr>
                  </a:outerShdw>
                </a:effectLst>
              </a:rPr>
              <a:t>Beamline</a:t>
            </a:r>
            <a:endParaRPr lang="en-GB" sz="1000" b="1" dirty="0">
              <a:effectLst>
                <a:outerShdw blurRad="38100" dist="38100" dir="2700000" algn="tl">
                  <a:srgbClr val="000000">
                    <a:alpha val="43137"/>
                  </a:srgbClr>
                </a:outerShdw>
              </a:effectLst>
            </a:endParaRPr>
          </a:p>
        </p:txBody>
      </p:sp>
      <p:sp>
        <p:nvSpPr>
          <p:cNvPr id="30" name="Ovale 29">
            <a:extLst>
              <a:ext uri="{FF2B5EF4-FFF2-40B4-BE49-F238E27FC236}">
                <a16:creationId xmlns:a16="http://schemas.microsoft.com/office/drawing/2014/main" id="{C96085FF-830B-4E3F-1DD4-4886407722F3}"/>
              </a:ext>
            </a:extLst>
          </p:cNvPr>
          <p:cNvSpPr/>
          <p:nvPr/>
        </p:nvSpPr>
        <p:spPr>
          <a:xfrm>
            <a:off x="1639626" y="3009809"/>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asellaDiTesto 30">
            <a:extLst>
              <a:ext uri="{FF2B5EF4-FFF2-40B4-BE49-F238E27FC236}">
                <a16:creationId xmlns:a16="http://schemas.microsoft.com/office/drawing/2014/main" id="{7939B220-1D47-80F2-14E0-96C118D8B3CC}"/>
              </a:ext>
            </a:extLst>
          </p:cNvPr>
          <p:cNvSpPr txBox="1"/>
          <p:nvPr/>
        </p:nvSpPr>
        <p:spPr>
          <a:xfrm>
            <a:off x="736127" y="3165096"/>
            <a:ext cx="1866979" cy="646331"/>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Santa Barbara (CA)</a:t>
            </a:r>
          </a:p>
          <a:p>
            <a:pPr algn="ctr"/>
            <a:r>
              <a:rPr lang="en-US" sz="1200" b="1" dirty="0">
                <a:effectLst>
                  <a:outerShdw blurRad="38100" dist="38100" dir="2700000" algn="tl">
                    <a:srgbClr val="000000">
                      <a:alpha val="43137"/>
                    </a:srgbClr>
                  </a:outerShdw>
                </a:effectLst>
              </a:rPr>
              <a:t>UCSB THz/FIR Free Electron Laser Source</a:t>
            </a:r>
            <a:endParaRPr lang="en-GB" sz="1200" b="1" dirty="0">
              <a:effectLst>
                <a:outerShdw blurRad="38100" dist="38100" dir="2700000" algn="tl">
                  <a:srgbClr val="000000">
                    <a:alpha val="43137"/>
                  </a:srgbClr>
                </a:outerShdw>
              </a:effectLst>
            </a:endParaRPr>
          </a:p>
        </p:txBody>
      </p:sp>
      <p:sp>
        <p:nvSpPr>
          <p:cNvPr id="1024" name="Ovale 1023">
            <a:extLst>
              <a:ext uri="{FF2B5EF4-FFF2-40B4-BE49-F238E27FC236}">
                <a16:creationId xmlns:a16="http://schemas.microsoft.com/office/drawing/2014/main" id="{4FB0AC08-666A-E61B-A1B5-0D3E0EFC1BA6}"/>
              </a:ext>
            </a:extLst>
          </p:cNvPr>
          <p:cNvSpPr/>
          <p:nvPr/>
        </p:nvSpPr>
        <p:spPr>
          <a:xfrm>
            <a:off x="9982200" y="2976584"/>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CasellaDiTesto 1024">
            <a:extLst>
              <a:ext uri="{FF2B5EF4-FFF2-40B4-BE49-F238E27FC236}">
                <a16:creationId xmlns:a16="http://schemas.microsoft.com/office/drawing/2014/main" id="{55DFC70D-78F4-D638-9BB4-BFBFD9D7D08D}"/>
              </a:ext>
            </a:extLst>
          </p:cNvPr>
          <p:cNvSpPr txBox="1"/>
          <p:nvPr/>
        </p:nvSpPr>
        <p:spPr>
          <a:xfrm>
            <a:off x="8830267" y="2409626"/>
            <a:ext cx="1447726" cy="553998"/>
          </a:xfrm>
          <a:prstGeom prst="rect">
            <a:avLst/>
          </a:prstGeom>
          <a:noFill/>
        </p:spPr>
        <p:txBody>
          <a:bodyPr wrap="square" rtlCol="0">
            <a:spAutoFit/>
          </a:bodyPr>
          <a:lstStyle/>
          <a:p>
            <a:pPr algn="r"/>
            <a:r>
              <a:rPr lang="it-IT" sz="1000" b="1" dirty="0" err="1">
                <a:effectLst>
                  <a:outerShdw blurRad="38100" dist="38100" dir="2700000" algn="tl">
                    <a:srgbClr val="000000">
                      <a:alpha val="43137"/>
                    </a:srgbClr>
                  </a:outerShdw>
                </a:effectLst>
              </a:rPr>
              <a:t>THz</a:t>
            </a:r>
            <a:r>
              <a:rPr lang="it-IT" sz="1000" b="1" dirty="0">
                <a:effectLst>
                  <a:outerShdw blurRad="38100" dist="38100" dir="2700000" algn="tl">
                    <a:srgbClr val="000000">
                      <a:alpha val="43137"/>
                    </a:srgbClr>
                  </a:outerShdw>
                </a:effectLst>
              </a:rPr>
              <a:t> @ </a:t>
            </a:r>
            <a:r>
              <a:rPr lang="it-IT" sz="1000" b="1" dirty="0" err="1">
                <a:effectLst>
                  <a:outerShdw blurRad="38100" dist="38100" dir="2700000" algn="tl">
                    <a:srgbClr val="000000">
                      <a:alpha val="43137"/>
                    </a:srgbClr>
                  </a:outerShdw>
                </a:effectLst>
              </a:rPr>
              <a:t>Phoang</a:t>
            </a:r>
            <a:r>
              <a:rPr lang="it-IT" sz="1000" b="1" dirty="0">
                <a:effectLst>
                  <a:outerShdw blurRad="38100" dist="38100" dir="2700000" algn="tl">
                    <a:srgbClr val="000000">
                      <a:alpha val="43137"/>
                    </a:srgbClr>
                  </a:outerShdw>
                </a:effectLst>
              </a:rPr>
              <a:t> Accelerator Laboratory, Korea</a:t>
            </a:r>
            <a:endParaRPr lang="en-GB" sz="1000" b="1" dirty="0">
              <a:effectLst>
                <a:outerShdw blurRad="38100" dist="38100" dir="2700000" algn="tl">
                  <a:srgbClr val="000000">
                    <a:alpha val="43137"/>
                  </a:srgbClr>
                </a:outerShdw>
              </a:effectLst>
            </a:endParaRPr>
          </a:p>
        </p:txBody>
      </p:sp>
      <p:sp>
        <p:nvSpPr>
          <p:cNvPr id="1027" name="Ovale 1026">
            <a:extLst>
              <a:ext uri="{FF2B5EF4-FFF2-40B4-BE49-F238E27FC236}">
                <a16:creationId xmlns:a16="http://schemas.microsoft.com/office/drawing/2014/main" id="{59A94317-A289-8373-D706-86C4CBAFEC69}"/>
              </a:ext>
            </a:extLst>
          </p:cNvPr>
          <p:cNvSpPr/>
          <p:nvPr/>
        </p:nvSpPr>
        <p:spPr>
          <a:xfrm>
            <a:off x="10263839" y="3009808"/>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CasellaDiTesto 1027">
            <a:extLst>
              <a:ext uri="{FF2B5EF4-FFF2-40B4-BE49-F238E27FC236}">
                <a16:creationId xmlns:a16="http://schemas.microsoft.com/office/drawing/2014/main" id="{50E5AFB6-60BA-A452-F54B-D057C7C4156C}"/>
              </a:ext>
            </a:extLst>
          </p:cNvPr>
          <p:cNvSpPr txBox="1"/>
          <p:nvPr/>
        </p:nvSpPr>
        <p:spPr>
          <a:xfrm>
            <a:off x="10344590" y="3053532"/>
            <a:ext cx="1447726" cy="400110"/>
          </a:xfrm>
          <a:prstGeom prst="rect">
            <a:avLst/>
          </a:prstGeom>
          <a:noFill/>
        </p:spPr>
        <p:txBody>
          <a:bodyPr wrap="square" rtlCol="0">
            <a:spAutoFit/>
          </a:bodyPr>
          <a:lstStyle/>
          <a:p>
            <a:r>
              <a:rPr lang="it-IT" sz="1000" b="1" dirty="0">
                <a:effectLst>
                  <a:outerShdw blurRad="38100" dist="38100" dir="2700000" algn="tl">
                    <a:srgbClr val="000000">
                      <a:alpha val="43137"/>
                    </a:srgbClr>
                  </a:outerShdw>
                </a:effectLst>
              </a:rPr>
              <a:t>ISIR </a:t>
            </a:r>
            <a:r>
              <a:rPr lang="it-IT" sz="1000" b="1" dirty="0" err="1">
                <a:effectLst>
                  <a:outerShdw blurRad="38100" dist="38100" dir="2700000" algn="tl">
                    <a:srgbClr val="000000">
                      <a:alpha val="43137"/>
                    </a:srgbClr>
                  </a:outerShdw>
                </a:effectLst>
              </a:rPr>
              <a:t>THz</a:t>
            </a:r>
            <a:r>
              <a:rPr lang="it-IT" sz="1000" b="1" dirty="0">
                <a:effectLst>
                  <a:outerShdw blurRad="38100" dist="38100" dir="2700000" algn="tl">
                    <a:srgbClr val="000000">
                      <a:alpha val="43137"/>
                    </a:srgbClr>
                  </a:outerShdw>
                </a:effectLst>
              </a:rPr>
              <a:t> FEL @ Osaka University, Japan</a:t>
            </a:r>
            <a:endParaRPr lang="en-GB" sz="1000" b="1" dirty="0">
              <a:effectLst>
                <a:outerShdw blurRad="38100" dist="38100" dir="2700000" algn="tl">
                  <a:srgbClr val="000000">
                    <a:alpha val="43137"/>
                  </a:srgbClr>
                </a:outerShdw>
              </a:effectLst>
            </a:endParaRPr>
          </a:p>
        </p:txBody>
      </p:sp>
      <p:sp>
        <p:nvSpPr>
          <p:cNvPr id="1029" name="Ovale 1028">
            <a:extLst>
              <a:ext uri="{FF2B5EF4-FFF2-40B4-BE49-F238E27FC236}">
                <a16:creationId xmlns:a16="http://schemas.microsoft.com/office/drawing/2014/main" id="{8B98AD30-ED05-47F1-64A5-45FDE2502B93}"/>
              </a:ext>
            </a:extLst>
          </p:cNvPr>
          <p:cNvSpPr/>
          <p:nvPr/>
        </p:nvSpPr>
        <p:spPr>
          <a:xfrm>
            <a:off x="9578810" y="2963624"/>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CasellaDiTesto 1029">
            <a:extLst>
              <a:ext uri="{FF2B5EF4-FFF2-40B4-BE49-F238E27FC236}">
                <a16:creationId xmlns:a16="http://schemas.microsoft.com/office/drawing/2014/main" id="{3AC2A674-9C27-6246-C73E-90638FB317E9}"/>
              </a:ext>
            </a:extLst>
          </p:cNvPr>
          <p:cNvSpPr txBox="1"/>
          <p:nvPr/>
        </p:nvSpPr>
        <p:spPr>
          <a:xfrm>
            <a:off x="8190082" y="2976254"/>
            <a:ext cx="1447726" cy="553998"/>
          </a:xfrm>
          <a:prstGeom prst="rect">
            <a:avLst/>
          </a:prstGeom>
          <a:noFill/>
        </p:spPr>
        <p:txBody>
          <a:bodyPr wrap="square" rtlCol="0">
            <a:spAutoFit/>
          </a:bodyPr>
          <a:lstStyle/>
          <a:p>
            <a:pPr algn="r"/>
            <a:r>
              <a:rPr lang="en-US" sz="1000" b="1" dirty="0">
                <a:effectLst>
                  <a:outerShdw blurRad="38100" dist="38100" dir="2700000" algn="tl">
                    <a:srgbClr val="000000">
                      <a:alpha val="43137"/>
                    </a:srgbClr>
                  </a:outerShdw>
                </a:effectLst>
              </a:rPr>
              <a:t>CAEP THz FEL facility Peking University, China </a:t>
            </a:r>
            <a:endParaRPr lang="en-GB" sz="1000" b="1" dirty="0">
              <a:effectLst>
                <a:outerShdw blurRad="38100" dist="38100" dir="2700000" algn="tl">
                  <a:srgbClr val="000000">
                    <a:alpha val="43137"/>
                  </a:srgbClr>
                </a:outerShdw>
              </a:effectLst>
            </a:endParaRPr>
          </a:p>
        </p:txBody>
      </p:sp>
      <p:sp>
        <p:nvSpPr>
          <p:cNvPr id="1031" name="Ovale 1030">
            <a:extLst>
              <a:ext uri="{FF2B5EF4-FFF2-40B4-BE49-F238E27FC236}">
                <a16:creationId xmlns:a16="http://schemas.microsoft.com/office/drawing/2014/main" id="{021786F5-C1EB-0BF4-2AF2-23836BF1241C}"/>
              </a:ext>
            </a:extLst>
          </p:cNvPr>
          <p:cNvSpPr/>
          <p:nvPr/>
        </p:nvSpPr>
        <p:spPr>
          <a:xfrm>
            <a:off x="5985019" y="2280032"/>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2" name="CasellaDiTesto 1031">
            <a:extLst>
              <a:ext uri="{FF2B5EF4-FFF2-40B4-BE49-F238E27FC236}">
                <a16:creationId xmlns:a16="http://schemas.microsoft.com/office/drawing/2014/main" id="{C7EE647B-D62D-2B4A-175E-F2DA9A8FEC4E}"/>
              </a:ext>
            </a:extLst>
          </p:cNvPr>
          <p:cNvSpPr txBox="1"/>
          <p:nvPr/>
        </p:nvSpPr>
        <p:spPr>
          <a:xfrm>
            <a:off x="6044017" y="1969984"/>
            <a:ext cx="1763670" cy="400110"/>
          </a:xfrm>
          <a:prstGeom prst="rect">
            <a:avLst/>
          </a:prstGeom>
          <a:noFill/>
        </p:spPr>
        <p:txBody>
          <a:bodyPr wrap="square" rtlCol="0">
            <a:spAutoFit/>
          </a:bodyPr>
          <a:lstStyle/>
          <a:p>
            <a:r>
              <a:rPr lang="en-US" sz="1000" b="1" dirty="0">
                <a:effectLst>
                  <a:outerShdw blurRad="38100" dist="38100" dir="2700000" algn="tl">
                    <a:srgbClr val="000000">
                      <a:alpha val="43137"/>
                    </a:srgbClr>
                  </a:outerShdw>
                </a:effectLst>
              </a:rPr>
              <a:t>ELBE/FELBE High-Power THz Facility, </a:t>
            </a:r>
            <a:r>
              <a:rPr lang="en-US" sz="1000" b="1" dirty="0" err="1">
                <a:effectLst>
                  <a:outerShdw blurRad="38100" dist="38100" dir="2700000" algn="tl">
                    <a:srgbClr val="000000">
                      <a:alpha val="43137"/>
                    </a:srgbClr>
                  </a:outerShdw>
                </a:effectLst>
              </a:rPr>
              <a:t>Dresda</a:t>
            </a:r>
            <a:r>
              <a:rPr lang="en-US" sz="1000" b="1" dirty="0">
                <a:effectLst>
                  <a:outerShdw blurRad="38100" dist="38100" dir="2700000" algn="tl">
                    <a:srgbClr val="000000">
                      <a:alpha val="43137"/>
                    </a:srgbClr>
                  </a:outerShdw>
                </a:effectLst>
              </a:rPr>
              <a:t>, Germany</a:t>
            </a:r>
            <a:endParaRPr lang="en-GB" sz="1000" b="1" dirty="0">
              <a:effectLst>
                <a:outerShdw blurRad="38100" dist="38100" dir="2700000" algn="tl">
                  <a:srgbClr val="000000">
                    <a:alpha val="43137"/>
                  </a:srgbClr>
                </a:outerShdw>
              </a:effectLst>
            </a:endParaRPr>
          </a:p>
        </p:txBody>
      </p:sp>
      <p:sp>
        <p:nvSpPr>
          <p:cNvPr id="1033" name="Ovale 1032">
            <a:extLst>
              <a:ext uri="{FF2B5EF4-FFF2-40B4-BE49-F238E27FC236}">
                <a16:creationId xmlns:a16="http://schemas.microsoft.com/office/drawing/2014/main" id="{0F6FB127-A212-F41E-5A01-1794D149EA1D}"/>
              </a:ext>
            </a:extLst>
          </p:cNvPr>
          <p:cNvSpPr/>
          <p:nvPr/>
        </p:nvSpPr>
        <p:spPr>
          <a:xfrm>
            <a:off x="10288248" y="2872410"/>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4" name="CasellaDiTesto 1033">
            <a:extLst>
              <a:ext uri="{FF2B5EF4-FFF2-40B4-BE49-F238E27FC236}">
                <a16:creationId xmlns:a16="http://schemas.microsoft.com/office/drawing/2014/main" id="{6C883A92-4E25-954D-EEAD-DAE65EBF97C4}"/>
              </a:ext>
            </a:extLst>
          </p:cNvPr>
          <p:cNvSpPr txBox="1"/>
          <p:nvPr/>
        </p:nvSpPr>
        <p:spPr>
          <a:xfrm>
            <a:off x="10395931" y="2532625"/>
            <a:ext cx="1676289" cy="400110"/>
          </a:xfrm>
          <a:prstGeom prst="rect">
            <a:avLst/>
          </a:prstGeom>
          <a:noFill/>
        </p:spPr>
        <p:txBody>
          <a:bodyPr wrap="square" rtlCol="0">
            <a:spAutoFit/>
          </a:bodyPr>
          <a:lstStyle/>
          <a:p>
            <a:r>
              <a:rPr lang="it-IT" sz="1000" b="1" dirty="0">
                <a:effectLst>
                  <a:outerShdw blurRad="38100" dist="38100" dir="2700000" algn="tl">
                    <a:srgbClr val="000000">
                      <a:alpha val="43137"/>
                    </a:srgbClr>
                  </a:outerShdw>
                </a:effectLst>
              </a:rPr>
              <a:t>Spring-8, </a:t>
            </a:r>
            <a:r>
              <a:rPr lang="it-IT" sz="1000" b="1" dirty="0" err="1">
                <a:effectLst>
                  <a:outerShdw blurRad="38100" dist="38100" dir="2700000" algn="tl">
                    <a:srgbClr val="000000">
                      <a:alpha val="43137"/>
                    </a:srgbClr>
                  </a:outerShdw>
                </a:effectLst>
              </a:rPr>
              <a:t>Harima</a:t>
            </a:r>
            <a:r>
              <a:rPr lang="it-IT" sz="1000" b="1" dirty="0">
                <a:effectLst>
                  <a:outerShdw blurRad="38100" dist="38100" dir="2700000" algn="tl">
                    <a:srgbClr val="000000">
                      <a:alpha val="43137"/>
                    </a:srgbClr>
                  </a:outerShdw>
                </a:effectLst>
              </a:rPr>
              <a:t> Japan</a:t>
            </a:r>
          </a:p>
          <a:p>
            <a:r>
              <a:rPr lang="it-IT" sz="1000" b="1" dirty="0">
                <a:effectLst>
                  <a:outerShdw blurRad="38100" dist="38100" dir="2700000" algn="tl">
                    <a:srgbClr val="000000">
                      <a:alpha val="43137"/>
                    </a:srgbClr>
                  </a:outerShdw>
                </a:effectLst>
              </a:rPr>
              <a:t>IRSR for </a:t>
            </a:r>
            <a:r>
              <a:rPr lang="it-IT" sz="1000" b="1" dirty="0" err="1">
                <a:effectLst>
                  <a:outerShdw blurRad="38100" dist="38100" dir="2700000" algn="tl">
                    <a:srgbClr val="000000">
                      <a:alpha val="43137"/>
                    </a:srgbClr>
                  </a:outerShdw>
                </a:effectLst>
              </a:rPr>
              <a:t>Microspectroscopy</a:t>
            </a:r>
            <a:endParaRPr lang="en-GB" sz="1000" b="1" dirty="0">
              <a:effectLst>
                <a:outerShdw blurRad="38100" dist="38100" dir="2700000" algn="tl">
                  <a:srgbClr val="000000">
                    <a:alpha val="43137"/>
                  </a:srgbClr>
                </a:outerShdw>
              </a:effectLst>
            </a:endParaRPr>
          </a:p>
        </p:txBody>
      </p:sp>
      <p:sp>
        <p:nvSpPr>
          <p:cNvPr id="1035" name="Ovale 1034">
            <a:extLst>
              <a:ext uri="{FF2B5EF4-FFF2-40B4-BE49-F238E27FC236}">
                <a16:creationId xmlns:a16="http://schemas.microsoft.com/office/drawing/2014/main" id="{15DF9735-6C1C-79C8-3B4A-9BCCF3AF059F}"/>
              </a:ext>
            </a:extLst>
          </p:cNvPr>
          <p:cNvSpPr/>
          <p:nvPr/>
        </p:nvSpPr>
        <p:spPr>
          <a:xfrm>
            <a:off x="3128745" y="2752269"/>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6" name="CasellaDiTesto 1035">
            <a:extLst>
              <a:ext uri="{FF2B5EF4-FFF2-40B4-BE49-F238E27FC236}">
                <a16:creationId xmlns:a16="http://schemas.microsoft.com/office/drawing/2014/main" id="{C5718BD7-1F7B-626B-5816-4F2511FDA538}"/>
              </a:ext>
            </a:extLst>
          </p:cNvPr>
          <p:cNvSpPr txBox="1"/>
          <p:nvPr/>
        </p:nvSpPr>
        <p:spPr>
          <a:xfrm>
            <a:off x="2889837" y="2926006"/>
            <a:ext cx="1910875" cy="400110"/>
          </a:xfrm>
          <a:prstGeom prst="rect">
            <a:avLst/>
          </a:prstGeom>
          <a:noFill/>
        </p:spPr>
        <p:txBody>
          <a:bodyPr wrap="square" rtlCol="0">
            <a:spAutoFit/>
          </a:bodyPr>
          <a:lstStyle/>
          <a:p>
            <a:r>
              <a:rPr lang="sv-SE" sz="1000" b="1" dirty="0">
                <a:effectLst>
                  <a:outerShdw blurRad="38100" dist="38100" dir="2700000" algn="tl">
                    <a:srgbClr val="000000">
                      <a:alpha val="43137"/>
                    </a:srgbClr>
                  </a:outerShdw>
                </a:effectLst>
              </a:rPr>
              <a:t>NSLS, BNL, Upton, NY, USA</a:t>
            </a:r>
          </a:p>
          <a:p>
            <a:r>
              <a:rPr lang="en-GB" sz="1000" b="1" dirty="0">
                <a:effectLst>
                  <a:outerShdw blurRad="38100" dist="38100" dir="2700000" algn="tl">
                    <a:srgbClr val="000000">
                      <a:alpha val="43137"/>
                    </a:srgbClr>
                  </a:outerShdw>
                </a:effectLst>
              </a:rPr>
              <a:t>IRSR for </a:t>
            </a:r>
            <a:r>
              <a:rPr lang="en-GB" sz="1000" b="1" dirty="0" err="1">
                <a:effectLst>
                  <a:outerShdw blurRad="38100" dist="38100" dir="2700000" algn="tl">
                    <a:srgbClr val="000000">
                      <a:alpha val="43137"/>
                    </a:srgbClr>
                  </a:outerShdw>
                </a:effectLst>
              </a:rPr>
              <a:t>Microspectroscopy</a:t>
            </a:r>
            <a:endParaRPr lang="en-GB" sz="1000" b="1" dirty="0">
              <a:effectLst>
                <a:outerShdw blurRad="38100" dist="38100" dir="2700000" algn="tl">
                  <a:srgbClr val="000000">
                    <a:alpha val="43137"/>
                  </a:srgbClr>
                </a:outerShdw>
              </a:effectLst>
            </a:endParaRPr>
          </a:p>
        </p:txBody>
      </p:sp>
      <p:sp>
        <p:nvSpPr>
          <p:cNvPr id="1037" name="Ovale 1036">
            <a:extLst>
              <a:ext uri="{FF2B5EF4-FFF2-40B4-BE49-F238E27FC236}">
                <a16:creationId xmlns:a16="http://schemas.microsoft.com/office/drawing/2014/main" id="{26CB6A31-1089-907F-8323-5BCBDDD8BC21}"/>
              </a:ext>
            </a:extLst>
          </p:cNvPr>
          <p:cNvSpPr/>
          <p:nvPr/>
        </p:nvSpPr>
        <p:spPr>
          <a:xfrm>
            <a:off x="3845274" y="5352901"/>
            <a:ext cx="117997" cy="120651"/>
          </a:xfrm>
          <a:prstGeom prst="ellipse">
            <a:avLst/>
          </a:prstGeom>
          <a:gradFill flip="none" rotWithShape="1">
            <a:gsLst>
              <a:gs pos="0">
                <a:schemeClr val="accent2">
                  <a:lumMod val="75000"/>
                </a:schemeClr>
              </a:gs>
              <a:gs pos="100000">
                <a:schemeClr val="bg1">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CasellaDiTesto 1037">
            <a:extLst>
              <a:ext uri="{FF2B5EF4-FFF2-40B4-BE49-F238E27FC236}">
                <a16:creationId xmlns:a16="http://schemas.microsoft.com/office/drawing/2014/main" id="{74F0B338-6289-3E12-9C1D-3D124C695424}"/>
              </a:ext>
            </a:extLst>
          </p:cNvPr>
          <p:cNvSpPr txBox="1"/>
          <p:nvPr/>
        </p:nvSpPr>
        <p:spPr>
          <a:xfrm>
            <a:off x="3948131" y="5430877"/>
            <a:ext cx="1853450" cy="461665"/>
          </a:xfrm>
          <a:prstGeom prst="rect">
            <a:avLst/>
          </a:prstGeom>
          <a:noFill/>
        </p:spPr>
        <p:txBody>
          <a:bodyPr wrap="square" rtlCol="0">
            <a:spAutoFit/>
          </a:bodyPr>
          <a:lstStyle/>
          <a:p>
            <a:r>
              <a:rPr lang="it-IT" sz="1200" b="1" dirty="0">
                <a:effectLst>
                  <a:outerShdw blurRad="38100" dist="38100" dir="2700000" algn="tl">
                    <a:srgbClr val="000000">
                      <a:alpha val="43137"/>
                    </a:srgbClr>
                  </a:outerShdw>
                </a:effectLst>
              </a:rPr>
              <a:t>LNSL, Sao Paulo, </a:t>
            </a:r>
            <a:r>
              <a:rPr lang="it-IT" sz="1200" b="1" dirty="0" err="1">
                <a:effectLst>
                  <a:outerShdw blurRad="38100" dist="38100" dir="2700000" algn="tl">
                    <a:srgbClr val="000000">
                      <a:alpha val="43137"/>
                    </a:srgbClr>
                  </a:outerShdw>
                </a:effectLst>
              </a:rPr>
              <a:t>Brasil</a:t>
            </a:r>
            <a:endParaRPr lang="it-IT" sz="1200" b="1" dirty="0">
              <a:effectLst>
                <a:outerShdw blurRad="38100" dist="38100" dir="2700000" algn="tl">
                  <a:srgbClr val="000000">
                    <a:alpha val="43137"/>
                  </a:srgbClr>
                </a:outerShdw>
              </a:effectLst>
            </a:endParaRPr>
          </a:p>
          <a:p>
            <a:r>
              <a:rPr lang="it-IT" sz="1200" b="1" dirty="0">
                <a:effectLst>
                  <a:outerShdw blurRad="38100" dist="38100" dir="2700000" algn="tl">
                    <a:srgbClr val="000000">
                      <a:alpha val="43137"/>
                    </a:srgbClr>
                  </a:outerShdw>
                </a:effectLst>
              </a:rPr>
              <a:t>IMBUIA IR </a:t>
            </a:r>
            <a:r>
              <a:rPr lang="it-IT" sz="1200" b="1" dirty="0" err="1">
                <a:effectLst>
                  <a:outerShdw blurRad="38100" dist="38100" dir="2700000" algn="tl">
                    <a:srgbClr val="000000">
                      <a:alpha val="43137"/>
                    </a:srgbClr>
                  </a:outerShdw>
                </a:effectLst>
              </a:rPr>
              <a:t>Beamline</a:t>
            </a:r>
            <a:endParaRPr lang="en-GB" sz="1200" b="1" dirty="0">
              <a:effectLst>
                <a:outerShdw blurRad="38100" dist="38100" dir="2700000" algn="tl">
                  <a:srgbClr val="000000">
                    <a:alpha val="43137"/>
                  </a:srgbClr>
                </a:outerShdw>
              </a:effectLst>
            </a:endParaRPr>
          </a:p>
        </p:txBody>
      </p:sp>
      <p:pic>
        <p:nvPicPr>
          <p:cNvPr id="3" name="Immagine 2">
            <a:extLst>
              <a:ext uri="{FF2B5EF4-FFF2-40B4-BE49-F238E27FC236}">
                <a16:creationId xmlns:a16="http://schemas.microsoft.com/office/drawing/2014/main" id="{EA1B52ED-A67E-6ECF-7B15-7ED0AA0959F2}"/>
              </a:ext>
            </a:extLst>
          </p:cNvPr>
          <p:cNvPicPr>
            <a:picLocks noChangeAspect="1"/>
          </p:cNvPicPr>
          <p:nvPr/>
        </p:nvPicPr>
        <p:blipFill>
          <a:blip r:embed="rId4"/>
          <a:stretch>
            <a:fillRect/>
          </a:stretch>
        </p:blipFill>
        <p:spPr>
          <a:xfrm>
            <a:off x="5985019" y="4172239"/>
            <a:ext cx="2743200" cy="2549236"/>
          </a:xfrm>
          <a:prstGeom prst="rect">
            <a:avLst/>
          </a:prstGeom>
        </p:spPr>
      </p:pic>
    </p:spTree>
    <p:extLst>
      <p:ext uri="{BB962C8B-B14F-4D97-AF65-F5344CB8AC3E}">
        <p14:creationId xmlns:p14="http://schemas.microsoft.com/office/powerpoint/2010/main" val="132521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7"/>
                                        </p:tgtEl>
                                        <p:attrNameLst>
                                          <p:attrName>style.visibility</p:attrName>
                                        </p:attrNameLst>
                                      </p:cBhvr>
                                      <p:to>
                                        <p:strVal val="visible"/>
                                      </p:to>
                                    </p:set>
                                    <p:anim calcmode="lin" valueType="num">
                                      <p:cBhvr>
                                        <p:cTn id="7" dur="500" fill="hold"/>
                                        <p:tgtEl>
                                          <p:spTgt spid="1037"/>
                                        </p:tgtEl>
                                        <p:attrNameLst>
                                          <p:attrName>ppt_w</p:attrName>
                                        </p:attrNameLst>
                                      </p:cBhvr>
                                      <p:tavLst>
                                        <p:tav tm="0">
                                          <p:val>
                                            <p:fltVal val="0"/>
                                          </p:val>
                                        </p:tav>
                                        <p:tav tm="100000">
                                          <p:val>
                                            <p:strVal val="#ppt_w"/>
                                          </p:val>
                                        </p:tav>
                                      </p:tavLst>
                                    </p:anim>
                                    <p:anim calcmode="lin" valueType="num">
                                      <p:cBhvr>
                                        <p:cTn id="8" dur="500" fill="hold"/>
                                        <p:tgtEl>
                                          <p:spTgt spid="1037"/>
                                        </p:tgtEl>
                                        <p:attrNameLst>
                                          <p:attrName>ppt_h</p:attrName>
                                        </p:attrNameLst>
                                      </p:cBhvr>
                                      <p:tavLst>
                                        <p:tav tm="0">
                                          <p:val>
                                            <p:fltVal val="0"/>
                                          </p:val>
                                        </p:tav>
                                        <p:tav tm="100000">
                                          <p:val>
                                            <p:strVal val="#ppt_h"/>
                                          </p:val>
                                        </p:tav>
                                      </p:tavLst>
                                    </p:anim>
                                    <p:animEffect transition="in" filter="fade">
                                      <p:cBhvr>
                                        <p:cTn id="9" dur="500"/>
                                        <p:tgtEl>
                                          <p:spTgt spid="10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p:cTn id="12" dur="500" fill="hold"/>
                                        <p:tgtEl>
                                          <p:spTgt spid="1038"/>
                                        </p:tgtEl>
                                        <p:attrNameLst>
                                          <p:attrName>ppt_w</p:attrName>
                                        </p:attrNameLst>
                                      </p:cBhvr>
                                      <p:tavLst>
                                        <p:tav tm="0">
                                          <p:val>
                                            <p:fltVal val="0"/>
                                          </p:val>
                                        </p:tav>
                                        <p:tav tm="100000">
                                          <p:val>
                                            <p:strVal val="#ppt_w"/>
                                          </p:val>
                                        </p:tav>
                                      </p:tavLst>
                                    </p:anim>
                                    <p:anim calcmode="lin" valueType="num">
                                      <p:cBhvr>
                                        <p:cTn id="13" dur="500" fill="hold"/>
                                        <p:tgtEl>
                                          <p:spTgt spid="1038"/>
                                        </p:tgtEl>
                                        <p:attrNameLst>
                                          <p:attrName>ppt_h</p:attrName>
                                        </p:attrNameLst>
                                      </p:cBhvr>
                                      <p:tavLst>
                                        <p:tav tm="0">
                                          <p:val>
                                            <p:fltVal val="0"/>
                                          </p:val>
                                        </p:tav>
                                        <p:tav tm="100000">
                                          <p:val>
                                            <p:strVal val="#ppt_h"/>
                                          </p:val>
                                        </p:tav>
                                      </p:tavLst>
                                    </p:anim>
                                    <p:animEffect transition="in" filter="fade">
                                      <p:cBhvr>
                                        <p:cTn id="14" dur="500"/>
                                        <p:tgtEl>
                                          <p:spTgt spid="10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029"/>
                                        </p:tgtEl>
                                        <p:attrNameLst>
                                          <p:attrName>style.visibility</p:attrName>
                                        </p:attrNameLst>
                                      </p:cBhvr>
                                      <p:to>
                                        <p:strVal val="visible"/>
                                      </p:to>
                                    </p:set>
                                    <p:anim calcmode="lin" valueType="num">
                                      <p:cBhvr>
                                        <p:cTn id="28" dur="500" fill="hold"/>
                                        <p:tgtEl>
                                          <p:spTgt spid="1029"/>
                                        </p:tgtEl>
                                        <p:attrNameLst>
                                          <p:attrName>ppt_w</p:attrName>
                                        </p:attrNameLst>
                                      </p:cBhvr>
                                      <p:tavLst>
                                        <p:tav tm="0">
                                          <p:val>
                                            <p:fltVal val="0"/>
                                          </p:val>
                                        </p:tav>
                                        <p:tav tm="100000">
                                          <p:val>
                                            <p:strVal val="#ppt_w"/>
                                          </p:val>
                                        </p:tav>
                                      </p:tavLst>
                                    </p:anim>
                                    <p:anim calcmode="lin" valueType="num">
                                      <p:cBhvr>
                                        <p:cTn id="29" dur="500" fill="hold"/>
                                        <p:tgtEl>
                                          <p:spTgt spid="1029"/>
                                        </p:tgtEl>
                                        <p:attrNameLst>
                                          <p:attrName>ppt_h</p:attrName>
                                        </p:attrNameLst>
                                      </p:cBhvr>
                                      <p:tavLst>
                                        <p:tav tm="0">
                                          <p:val>
                                            <p:fltVal val="0"/>
                                          </p:val>
                                        </p:tav>
                                        <p:tav tm="100000">
                                          <p:val>
                                            <p:strVal val="#ppt_h"/>
                                          </p:val>
                                        </p:tav>
                                      </p:tavLst>
                                    </p:anim>
                                    <p:animEffect transition="in" filter="fade">
                                      <p:cBhvr>
                                        <p:cTn id="30" dur="500"/>
                                        <p:tgtEl>
                                          <p:spTgt spid="102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500" fill="hold"/>
                                        <p:tgtEl>
                                          <p:spTgt spid="1030"/>
                                        </p:tgtEl>
                                        <p:attrNameLst>
                                          <p:attrName>ppt_w</p:attrName>
                                        </p:attrNameLst>
                                      </p:cBhvr>
                                      <p:tavLst>
                                        <p:tav tm="0">
                                          <p:val>
                                            <p:fltVal val="0"/>
                                          </p:val>
                                        </p:tav>
                                        <p:tav tm="100000">
                                          <p:val>
                                            <p:strVal val="#ppt_w"/>
                                          </p:val>
                                        </p:tav>
                                      </p:tavLst>
                                    </p:anim>
                                    <p:anim calcmode="lin" valueType="num">
                                      <p:cBhvr>
                                        <p:cTn id="34" dur="500" fill="hold"/>
                                        <p:tgtEl>
                                          <p:spTgt spid="1030"/>
                                        </p:tgtEl>
                                        <p:attrNameLst>
                                          <p:attrName>ppt_h</p:attrName>
                                        </p:attrNameLst>
                                      </p:cBhvr>
                                      <p:tavLst>
                                        <p:tav tm="0">
                                          <p:val>
                                            <p:fltVal val="0"/>
                                          </p:val>
                                        </p:tav>
                                        <p:tav tm="100000">
                                          <p:val>
                                            <p:strVal val="#ppt_h"/>
                                          </p:val>
                                        </p:tav>
                                      </p:tavLst>
                                    </p:anim>
                                    <p:animEffect transition="in" filter="fade">
                                      <p:cBhvr>
                                        <p:cTn id="35" dur="500"/>
                                        <p:tgtEl>
                                          <p:spTgt spid="1030"/>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035"/>
                                        </p:tgtEl>
                                        <p:attrNameLst>
                                          <p:attrName>style.visibility</p:attrName>
                                        </p:attrNameLst>
                                      </p:cBhvr>
                                      <p:to>
                                        <p:strVal val="visible"/>
                                      </p:to>
                                    </p:set>
                                    <p:anim calcmode="lin" valueType="num">
                                      <p:cBhvr>
                                        <p:cTn id="39" dur="500" fill="hold"/>
                                        <p:tgtEl>
                                          <p:spTgt spid="1035"/>
                                        </p:tgtEl>
                                        <p:attrNameLst>
                                          <p:attrName>ppt_w</p:attrName>
                                        </p:attrNameLst>
                                      </p:cBhvr>
                                      <p:tavLst>
                                        <p:tav tm="0">
                                          <p:val>
                                            <p:fltVal val="0"/>
                                          </p:val>
                                        </p:tav>
                                        <p:tav tm="100000">
                                          <p:val>
                                            <p:strVal val="#ppt_w"/>
                                          </p:val>
                                        </p:tav>
                                      </p:tavLst>
                                    </p:anim>
                                    <p:anim calcmode="lin" valueType="num">
                                      <p:cBhvr>
                                        <p:cTn id="40" dur="500" fill="hold"/>
                                        <p:tgtEl>
                                          <p:spTgt spid="1035"/>
                                        </p:tgtEl>
                                        <p:attrNameLst>
                                          <p:attrName>ppt_h</p:attrName>
                                        </p:attrNameLst>
                                      </p:cBhvr>
                                      <p:tavLst>
                                        <p:tav tm="0">
                                          <p:val>
                                            <p:fltVal val="0"/>
                                          </p:val>
                                        </p:tav>
                                        <p:tav tm="100000">
                                          <p:val>
                                            <p:strVal val="#ppt_h"/>
                                          </p:val>
                                        </p:tav>
                                      </p:tavLst>
                                    </p:anim>
                                    <p:animEffect transition="in" filter="fade">
                                      <p:cBhvr>
                                        <p:cTn id="41" dur="500"/>
                                        <p:tgtEl>
                                          <p:spTgt spid="103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36"/>
                                        </p:tgtEl>
                                        <p:attrNameLst>
                                          <p:attrName>style.visibility</p:attrName>
                                        </p:attrNameLst>
                                      </p:cBhvr>
                                      <p:to>
                                        <p:strVal val="visible"/>
                                      </p:to>
                                    </p:set>
                                    <p:anim calcmode="lin" valueType="num">
                                      <p:cBhvr>
                                        <p:cTn id="44" dur="500" fill="hold"/>
                                        <p:tgtEl>
                                          <p:spTgt spid="1036"/>
                                        </p:tgtEl>
                                        <p:attrNameLst>
                                          <p:attrName>ppt_w</p:attrName>
                                        </p:attrNameLst>
                                      </p:cBhvr>
                                      <p:tavLst>
                                        <p:tav tm="0">
                                          <p:val>
                                            <p:fltVal val="0"/>
                                          </p:val>
                                        </p:tav>
                                        <p:tav tm="100000">
                                          <p:val>
                                            <p:strVal val="#ppt_w"/>
                                          </p:val>
                                        </p:tav>
                                      </p:tavLst>
                                    </p:anim>
                                    <p:anim calcmode="lin" valueType="num">
                                      <p:cBhvr>
                                        <p:cTn id="45" dur="500" fill="hold"/>
                                        <p:tgtEl>
                                          <p:spTgt spid="1036"/>
                                        </p:tgtEl>
                                        <p:attrNameLst>
                                          <p:attrName>ppt_h</p:attrName>
                                        </p:attrNameLst>
                                      </p:cBhvr>
                                      <p:tavLst>
                                        <p:tav tm="0">
                                          <p:val>
                                            <p:fltVal val="0"/>
                                          </p:val>
                                        </p:tav>
                                        <p:tav tm="100000">
                                          <p:val>
                                            <p:strVal val="#ppt_h"/>
                                          </p:val>
                                        </p:tav>
                                      </p:tavLst>
                                    </p:anim>
                                    <p:animEffect transition="in" filter="fade">
                                      <p:cBhvr>
                                        <p:cTn id="46" dur="500"/>
                                        <p:tgtEl>
                                          <p:spTgt spid="103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par>
                          <p:cTn id="57" fill="hold">
                            <p:stCondLst>
                              <p:cond delay="15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32"/>
                                        </p:tgtEl>
                                        <p:attrNameLst>
                                          <p:attrName>style.visibility</p:attrName>
                                        </p:attrNameLst>
                                      </p:cBhvr>
                                      <p:to>
                                        <p:strVal val="visible"/>
                                      </p:to>
                                    </p:set>
                                    <p:anim calcmode="lin" valueType="num">
                                      <p:cBhvr>
                                        <p:cTn id="70" dur="500" fill="hold"/>
                                        <p:tgtEl>
                                          <p:spTgt spid="1032"/>
                                        </p:tgtEl>
                                        <p:attrNameLst>
                                          <p:attrName>ppt_w</p:attrName>
                                        </p:attrNameLst>
                                      </p:cBhvr>
                                      <p:tavLst>
                                        <p:tav tm="0">
                                          <p:val>
                                            <p:fltVal val="0"/>
                                          </p:val>
                                        </p:tav>
                                        <p:tav tm="100000">
                                          <p:val>
                                            <p:strVal val="#ppt_w"/>
                                          </p:val>
                                        </p:tav>
                                      </p:tavLst>
                                    </p:anim>
                                    <p:anim calcmode="lin" valueType="num">
                                      <p:cBhvr>
                                        <p:cTn id="71" dur="500" fill="hold"/>
                                        <p:tgtEl>
                                          <p:spTgt spid="1032"/>
                                        </p:tgtEl>
                                        <p:attrNameLst>
                                          <p:attrName>ppt_h</p:attrName>
                                        </p:attrNameLst>
                                      </p:cBhvr>
                                      <p:tavLst>
                                        <p:tav tm="0">
                                          <p:val>
                                            <p:fltVal val="0"/>
                                          </p:val>
                                        </p:tav>
                                        <p:tav tm="100000">
                                          <p:val>
                                            <p:strVal val="#ppt_h"/>
                                          </p:val>
                                        </p:tav>
                                      </p:tavLst>
                                    </p:anim>
                                    <p:animEffect transition="in" filter="fade">
                                      <p:cBhvr>
                                        <p:cTn id="72" dur="500"/>
                                        <p:tgtEl>
                                          <p:spTgt spid="103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031"/>
                                        </p:tgtEl>
                                        <p:attrNameLst>
                                          <p:attrName>style.visibility</p:attrName>
                                        </p:attrNameLst>
                                      </p:cBhvr>
                                      <p:to>
                                        <p:strVal val="visible"/>
                                      </p:to>
                                    </p:set>
                                    <p:anim calcmode="lin" valueType="num">
                                      <p:cBhvr>
                                        <p:cTn id="75" dur="500" fill="hold"/>
                                        <p:tgtEl>
                                          <p:spTgt spid="1031"/>
                                        </p:tgtEl>
                                        <p:attrNameLst>
                                          <p:attrName>ppt_w</p:attrName>
                                        </p:attrNameLst>
                                      </p:cBhvr>
                                      <p:tavLst>
                                        <p:tav tm="0">
                                          <p:val>
                                            <p:fltVal val="0"/>
                                          </p:val>
                                        </p:tav>
                                        <p:tav tm="100000">
                                          <p:val>
                                            <p:strVal val="#ppt_w"/>
                                          </p:val>
                                        </p:tav>
                                      </p:tavLst>
                                    </p:anim>
                                    <p:anim calcmode="lin" valueType="num">
                                      <p:cBhvr>
                                        <p:cTn id="76" dur="500" fill="hold"/>
                                        <p:tgtEl>
                                          <p:spTgt spid="1031"/>
                                        </p:tgtEl>
                                        <p:attrNameLst>
                                          <p:attrName>ppt_h</p:attrName>
                                        </p:attrNameLst>
                                      </p:cBhvr>
                                      <p:tavLst>
                                        <p:tav tm="0">
                                          <p:val>
                                            <p:fltVal val="0"/>
                                          </p:val>
                                        </p:tav>
                                        <p:tav tm="100000">
                                          <p:val>
                                            <p:strVal val="#ppt_h"/>
                                          </p:val>
                                        </p:tav>
                                      </p:tavLst>
                                    </p:anim>
                                    <p:animEffect transition="in" filter="fade">
                                      <p:cBhvr>
                                        <p:cTn id="77" dur="500"/>
                                        <p:tgtEl>
                                          <p:spTgt spid="1031"/>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p:cTn id="80" dur="500" fill="hold"/>
                                        <p:tgtEl>
                                          <p:spTgt spid="26"/>
                                        </p:tgtEl>
                                        <p:attrNameLst>
                                          <p:attrName>ppt_w</p:attrName>
                                        </p:attrNameLst>
                                      </p:cBhvr>
                                      <p:tavLst>
                                        <p:tav tm="0">
                                          <p:val>
                                            <p:fltVal val="0"/>
                                          </p:val>
                                        </p:tav>
                                        <p:tav tm="100000">
                                          <p:val>
                                            <p:strVal val="#ppt_w"/>
                                          </p:val>
                                        </p:tav>
                                      </p:tavLst>
                                    </p:anim>
                                    <p:anim calcmode="lin" valueType="num">
                                      <p:cBhvr>
                                        <p:cTn id="81" dur="500" fill="hold"/>
                                        <p:tgtEl>
                                          <p:spTgt spid="26"/>
                                        </p:tgtEl>
                                        <p:attrNameLst>
                                          <p:attrName>ppt_h</p:attrName>
                                        </p:attrNameLst>
                                      </p:cBhvr>
                                      <p:tavLst>
                                        <p:tav tm="0">
                                          <p:val>
                                            <p:fltVal val="0"/>
                                          </p:val>
                                        </p:tav>
                                        <p:tav tm="100000">
                                          <p:val>
                                            <p:strVal val="#ppt_h"/>
                                          </p:val>
                                        </p:tav>
                                      </p:tavLst>
                                    </p:anim>
                                    <p:animEffect transition="in" filter="fade">
                                      <p:cBhvr>
                                        <p:cTn id="82" dur="500"/>
                                        <p:tgtEl>
                                          <p:spTgt spid="26"/>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animEffect transition="in" filter="fade">
                                      <p:cBhvr>
                                        <p:cTn id="87" dur="500"/>
                                        <p:tgtEl>
                                          <p:spTgt spid="27"/>
                                        </p:tgtEl>
                                      </p:cBhvr>
                                    </p:animEffect>
                                  </p:childTnLst>
                                </p:cTn>
                              </p:par>
                            </p:childTnLst>
                          </p:cTn>
                        </p:par>
                        <p:par>
                          <p:cTn id="88" fill="hold">
                            <p:stCondLst>
                              <p:cond delay="2000"/>
                            </p:stCondLst>
                            <p:childTnLst>
                              <p:par>
                                <p:cTn id="89" presetID="53" presetClass="entr" presetSubtype="16" fill="hold" grpId="0" nodeType="after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p:cTn id="91" dur="500" fill="hold"/>
                                        <p:tgtEl>
                                          <p:spTgt spid="6"/>
                                        </p:tgtEl>
                                        <p:attrNameLst>
                                          <p:attrName>ppt_w</p:attrName>
                                        </p:attrNameLst>
                                      </p:cBhvr>
                                      <p:tavLst>
                                        <p:tav tm="0">
                                          <p:val>
                                            <p:fltVal val="0"/>
                                          </p:val>
                                        </p:tav>
                                        <p:tav tm="100000">
                                          <p:val>
                                            <p:strVal val="#ppt_w"/>
                                          </p:val>
                                        </p:tav>
                                      </p:tavLst>
                                    </p:anim>
                                    <p:anim calcmode="lin" valueType="num">
                                      <p:cBhvr>
                                        <p:cTn id="92" dur="500" fill="hold"/>
                                        <p:tgtEl>
                                          <p:spTgt spid="6"/>
                                        </p:tgtEl>
                                        <p:attrNameLst>
                                          <p:attrName>ppt_h</p:attrName>
                                        </p:attrNameLst>
                                      </p:cBhvr>
                                      <p:tavLst>
                                        <p:tav tm="0">
                                          <p:val>
                                            <p:fltVal val="0"/>
                                          </p:val>
                                        </p:tav>
                                        <p:tav tm="100000">
                                          <p:val>
                                            <p:strVal val="#ppt_h"/>
                                          </p:val>
                                        </p:tav>
                                      </p:tavLst>
                                    </p:anim>
                                    <p:animEffect transition="in" filter="fade">
                                      <p:cBhvr>
                                        <p:cTn id="93" dur="500"/>
                                        <p:tgtEl>
                                          <p:spTgt spid="6"/>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500" fill="hold"/>
                                        <p:tgtEl>
                                          <p:spTgt spid="8"/>
                                        </p:tgtEl>
                                        <p:attrNameLst>
                                          <p:attrName>ppt_w</p:attrName>
                                        </p:attrNameLst>
                                      </p:cBhvr>
                                      <p:tavLst>
                                        <p:tav tm="0">
                                          <p:val>
                                            <p:fltVal val="0"/>
                                          </p:val>
                                        </p:tav>
                                        <p:tav tm="100000">
                                          <p:val>
                                            <p:strVal val="#ppt_w"/>
                                          </p:val>
                                        </p:tav>
                                      </p:tavLst>
                                    </p:anim>
                                    <p:anim calcmode="lin" valueType="num">
                                      <p:cBhvr>
                                        <p:cTn id="97" dur="500" fill="hold"/>
                                        <p:tgtEl>
                                          <p:spTgt spid="8"/>
                                        </p:tgtEl>
                                        <p:attrNameLst>
                                          <p:attrName>ppt_h</p:attrName>
                                        </p:attrNameLst>
                                      </p:cBhvr>
                                      <p:tavLst>
                                        <p:tav tm="0">
                                          <p:val>
                                            <p:fltVal val="0"/>
                                          </p:val>
                                        </p:tav>
                                        <p:tav tm="100000">
                                          <p:val>
                                            <p:strVal val="#ppt_h"/>
                                          </p:val>
                                        </p:tav>
                                      </p:tavLst>
                                    </p:anim>
                                    <p:animEffect transition="in" filter="fade">
                                      <p:cBhvr>
                                        <p:cTn id="98" dur="500"/>
                                        <p:tgtEl>
                                          <p:spTgt spid="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027"/>
                                        </p:tgtEl>
                                        <p:attrNameLst>
                                          <p:attrName>style.visibility</p:attrName>
                                        </p:attrNameLst>
                                      </p:cBhvr>
                                      <p:to>
                                        <p:strVal val="visible"/>
                                      </p:to>
                                    </p:set>
                                    <p:anim calcmode="lin" valueType="num">
                                      <p:cBhvr>
                                        <p:cTn id="101" dur="500" fill="hold"/>
                                        <p:tgtEl>
                                          <p:spTgt spid="1027"/>
                                        </p:tgtEl>
                                        <p:attrNameLst>
                                          <p:attrName>ppt_w</p:attrName>
                                        </p:attrNameLst>
                                      </p:cBhvr>
                                      <p:tavLst>
                                        <p:tav tm="0">
                                          <p:val>
                                            <p:fltVal val="0"/>
                                          </p:val>
                                        </p:tav>
                                        <p:tav tm="100000">
                                          <p:val>
                                            <p:strVal val="#ppt_w"/>
                                          </p:val>
                                        </p:tav>
                                      </p:tavLst>
                                    </p:anim>
                                    <p:anim calcmode="lin" valueType="num">
                                      <p:cBhvr>
                                        <p:cTn id="102" dur="500" fill="hold"/>
                                        <p:tgtEl>
                                          <p:spTgt spid="1027"/>
                                        </p:tgtEl>
                                        <p:attrNameLst>
                                          <p:attrName>ppt_h</p:attrName>
                                        </p:attrNameLst>
                                      </p:cBhvr>
                                      <p:tavLst>
                                        <p:tav tm="0">
                                          <p:val>
                                            <p:fltVal val="0"/>
                                          </p:val>
                                        </p:tav>
                                        <p:tav tm="100000">
                                          <p:val>
                                            <p:strVal val="#ppt_h"/>
                                          </p:val>
                                        </p:tav>
                                      </p:tavLst>
                                    </p:anim>
                                    <p:animEffect transition="in" filter="fade">
                                      <p:cBhvr>
                                        <p:cTn id="103" dur="500"/>
                                        <p:tgtEl>
                                          <p:spTgt spid="102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028"/>
                                        </p:tgtEl>
                                        <p:attrNameLst>
                                          <p:attrName>style.visibility</p:attrName>
                                        </p:attrNameLst>
                                      </p:cBhvr>
                                      <p:to>
                                        <p:strVal val="visible"/>
                                      </p:to>
                                    </p:set>
                                    <p:anim calcmode="lin" valueType="num">
                                      <p:cBhvr>
                                        <p:cTn id="106" dur="500" fill="hold"/>
                                        <p:tgtEl>
                                          <p:spTgt spid="1028"/>
                                        </p:tgtEl>
                                        <p:attrNameLst>
                                          <p:attrName>ppt_w</p:attrName>
                                        </p:attrNameLst>
                                      </p:cBhvr>
                                      <p:tavLst>
                                        <p:tav tm="0">
                                          <p:val>
                                            <p:fltVal val="0"/>
                                          </p:val>
                                        </p:tav>
                                        <p:tav tm="100000">
                                          <p:val>
                                            <p:strVal val="#ppt_w"/>
                                          </p:val>
                                        </p:tav>
                                      </p:tavLst>
                                    </p:anim>
                                    <p:anim calcmode="lin" valueType="num">
                                      <p:cBhvr>
                                        <p:cTn id="107" dur="500" fill="hold"/>
                                        <p:tgtEl>
                                          <p:spTgt spid="1028"/>
                                        </p:tgtEl>
                                        <p:attrNameLst>
                                          <p:attrName>ppt_h</p:attrName>
                                        </p:attrNameLst>
                                      </p:cBhvr>
                                      <p:tavLst>
                                        <p:tav tm="0">
                                          <p:val>
                                            <p:fltVal val="0"/>
                                          </p:val>
                                        </p:tav>
                                        <p:tav tm="100000">
                                          <p:val>
                                            <p:strVal val="#ppt_h"/>
                                          </p:val>
                                        </p:tav>
                                      </p:tavLst>
                                    </p:anim>
                                    <p:animEffect transition="in" filter="fade">
                                      <p:cBhvr>
                                        <p:cTn id="108" dur="500"/>
                                        <p:tgtEl>
                                          <p:spTgt spid="1028"/>
                                        </p:tgtEl>
                                      </p:cBhvr>
                                    </p:animEffect>
                                  </p:childTnLst>
                                </p:cTn>
                              </p:par>
                            </p:childTnLst>
                          </p:cTn>
                        </p:par>
                        <p:par>
                          <p:cTn id="109" fill="hold">
                            <p:stCondLst>
                              <p:cond delay="2500"/>
                            </p:stCondLst>
                            <p:childTnLst>
                              <p:par>
                                <p:cTn id="110" presetID="53" presetClass="entr" presetSubtype="16"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033"/>
                                        </p:tgtEl>
                                        <p:attrNameLst>
                                          <p:attrName>style.visibility</p:attrName>
                                        </p:attrNameLst>
                                      </p:cBhvr>
                                      <p:to>
                                        <p:strVal val="visible"/>
                                      </p:to>
                                    </p:set>
                                    <p:anim calcmode="lin" valueType="num">
                                      <p:cBhvr>
                                        <p:cTn id="122" dur="500" fill="hold"/>
                                        <p:tgtEl>
                                          <p:spTgt spid="1033"/>
                                        </p:tgtEl>
                                        <p:attrNameLst>
                                          <p:attrName>ppt_w</p:attrName>
                                        </p:attrNameLst>
                                      </p:cBhvr>
                                      <p:tavLst>
                                        <p:tav tm="0">
                                          <p:val>
                                            <p:fltVal val="0"/>
                                          </p:val>
                                        </p:tav>
                                        <p:tav tm="100000">
                                          <p:val>
                                            <p:strVal val="#ppt_w"/>
                                          </p:val>
                                        </p:tav>
                                      </p:tavLst>
                                    </p:anim>
                                    <p:anim calcmode="lin" valueType="num">
                                      <p:cBhvr>
                                        <p:cTn id="123" dur="500" fill="hold"/>
                                        <p:tgtEl>
                                          <p:spTgt spid="1033"/>
                                        </p:tgtEl>
                                        <p:attrNameLst>
                                          <p:attrName>ppt_h</p:attrName>
                                        </p:attrNameLst>
                                      </p:cBhvr>
                                      <p:tavLst>
                                        <p:tav tm="0">
                                          <p:val>
                                            <p:fltVal val="0"/>
                                          </p:val>
                                        </p:tav>
                                        <p:tav tm="100000">
                                          <p:val>
                                            <p:strVal val="#ppt_h"/>
                                          </p:val>
                                        </p:tav>
                                      </p:tavLst>
                                    </p:anim>
                                    <p:animEffect transition="in" filter="fade">
                                      <p:cBhvr>
                                        <p:cTn id="124" dur="500"/>
                                        <p:tgtEl>
                                          <p:spTgt spid="1033"/>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034"/>
                                        </p:tgtEl>
                                        <p:attrNameLst>
                                          <p:attrName>style.visibility</p:attrName>
                                        </p:attrNameLst>
                                      </p:cBhvr>
                                      <p:to>
                                        <p:strVal val="visible"/>
                                      </p:to>
                                    </p:set>
                                    <p:anim calcmode="lin" valueType="num">
                                      <p:cBhvr>
                                        <p:cTn id="127" dur="500" fill="hold"/>
                                        <p:tgtEl>
                                          <p:spTgt spid="1034"/>
                                        </p:tgtEl>
                                        <p:attrNameLst>
                                          <p:attrName>ppt_w</p:attrName>
                                        </p:attrNameLst>
                                      </p:cBhvr>
                                      <p:tavLst>
                                        <p:tav tm="0">
                                          <p:val>
                                            <p:fltVal val="0"/>
                                          </p:val>
                                        </p:tav>
                                        <p:tav tm="100000">
                                          <p:val>
                                            <p:strVal val="#ppt_w"/>
                                          </p:val>
                                        </p:tav>
                                      </p:tavLst>
                                    </p:anim>
                                    <p:anim calcmode="lin" valueType="num">
                                      <p:cBhvr>
                                        <p:cTn id="128" dur="500" fill="hold"/>
                                        <p:tgtEl>
                                          <p:spTgt spid="1034"/>
                                        </p:tgtEl>
                                        <p:attrNameLst>
                                          <p:attrName>ppt_h</p:attrName>
                                        </p:attrNameLst>
                                      </p:cBhvr>
                                      <p:tavLst>
                                        <p:tav tm="0">
                                          <p:val>
                                            <p:fltVal val="0"/>
                                          </p:val>
                                        </p:tav>
                                        <p:tav tm="100000">
                                          <p:val>
                                            <p:strVal val="#ppt_h"/>
                                          </p:val>
                                        </p:tav>
                                      </p:tavLst>
                                    </p:anim>
                                    <p:animEffect transition="in" filter="fade">
                                      <p:cBhvr>
                                        <p:cTn id="129" dur="500"/>
                                        <p:tgtEl>
                                          <p:spTgt spid="1034"/>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p:cTn id="132" dur="500" fill="hold"/>
                                        <p:tgtEl>
                                          <p:spTgt spid="17"/>
                                        </p:tgtEl>
                                        <p:attrNameLst>
                                          <p:attrName>ppt_w</p:attrName>
                                        </p:attrNameLst>
                                      </p:cBhvr>
                                      <p:tavLst>
                                        <p:tav tm="0">
                                          <p:val>
                                            <p:fltVal val="0"/>
                                          </p:val>
                                        </p:tav>
                                        <p:tav tm="100000">
                                          <p:val>
                                            <p:strVal val="#ppt_w"/>
                                          </p:val>
                                        </p:tav>
                                      </p:tavLst>
                                    </p:anim>
                                    <p:anim calcmode="lin" valueType="num">
                                      <p:cBhvr>
                                        <p:cTn id="133" dur="500" fill="hold"/>
                                        <p:tgtEl>
                                          <p:spTgt spid="17"/>
                                        </p:tgtEl>
                                        <p:attrNameLst>
                                          <p:attrName>ppt_h</p:attrName>
                                        </p:attrNameLst>
                                      </p:cBhvr>
                                      <p:tavLst>
                                        <p:tav tm="0">
                                          <p:val>
                                            <p:fltVal val="0"/>
                                          </p:val>
                                        </p:tav>
                                        <p:tav tm="100000">
                                          <p:val>
                                            <p:strVal val="#ppt_h"/>
                                          </p:val>
                                        </p:tav>
                                      </p:tavLst>
                                    </p:anim>
                                    <p:animEffect transition="in" filter="fade">
                                      <p:cBhvr>
                                        <p:cTn id="134" dur="500"/>
                                        <p:tgtEl>
                                          <p:spTgt spid="17"/>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0"/>
                                        </p:tgtEl>
                                        <p:attrNameLst>
                                          <p:attrName>style.visibility</p:attrName>
                                        </p:attrNameLst>
                                      </p:cBhvr>
                                      <p:to>
                                        <p:strVal val="visible"/>
                                      </p:to>
                                    </p:set>
                                    <p:anim calcmode="lin" valueType="num">
                                      <p:cBhvr>
                                        <p:cTn id="137" dur="500" fill="hold"/>
                                        <p:tgtEl>
                                          <p:spTgt spid="20"/>
                                        </p:tgtEl>
                                        <p:attrNameLst>
                                          <p:attrName>ppt_w</p:attrName>
                                        </p:attrNameLst>
                                      </p:cBhvr>
                                      <p:tavLst>
                                        <p:tav tm="0">
                                          <p:val>
                                            <p:fltVal val="0"/>
                                          </p:val>
                                        </p:tav>
                                        <p:tav tm="100000">
                                          <p:val>
                                            <p:strVal val="#ppt_w"/>
                                          </p:val>
                                        </p:tav>
                                      </p:tavLst>
                                    </p:anim>
                                    <p:anim calcmode="lin" valueType="num">
                                      <p:cBhvr>
                                        <p:cTn id="138" dur="500" fill="hold"/>
                                        <p:tgtEl>
                                          <p:spTgt spid="20"/>
                                        </p:tgtEl>
                                        <p:attrNameLst>
                                          <p:attrName>ppt_h</p:attrName>
                                        </p:attrNameLst>
                                      </p:cBhvr>
                                      <p:tavLst>
                                        <p:tav tm="0">
                                          <p:val>
                                            <p:fltVal val="0"/>
                                          </p:val>
                                        </p:tav>
                                        <p:tav tm="100000">
                                          <p:val>
                                            <p:strVal val="#ppt_h"/>
                                          </p:val>
                                        </p:tav>
                                      </p:tavLst>
                                    </p:anim>
                                    <p:animEffect transition="in" filter="fade">
                                      <p:cBhvr>
                                        <p:cTn id="139" dur="500"/>
                                        <p:tgtEl>
                                          <p:spTgt spid="20"/>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024"/>
                                        </p:tgtEl>
                                        <p:attrNameLst>
                                          <p:attrName>style.visibility</p:attrName>
                                        </p:attrNameLst>
                                      </p:cBhvr>
                                      <p:to>
                                        <p:strVal val="visible"/>
                                      </p:to>
                                    </p:set>
                                    <p:anim calcmode="lin" valueType="num">
                                      <p:cBhvr>
                                        <p:cTn id="142" dur="500" fill="hold"/>
                                        <p:tgtEl>
                                          <p:spTgt spid="1024"/>
                                        </p:tgtEl>
                                        <p:attrNameLst>
                                          <p:attrName>ppt_w</p:attrName>
                                        </p:attrNameLst>
                                      </p:cBhvr>
                                      <p:tavLst>
                                        <p:tav tm="0">
                                          <p:val>
                                            <p:fltVal val="0"/>
                                          </p:val>
                                        </p:tav>
                                        <p:tav tm="100000">
                                          <p:val>
                                            <p:strVal val="#ppt_w"/>
                                          </p:val>
                                        </p:tav>
                                      </p:tavLst>
                                    </p:anim>
                                    <p:anim calcmode="lin" valueType="num">
                                      <p:cBhvr>
                                        <p:cTn id="143" dur="500" fill="hold"/>
                                        <p:tgtEl>
                                          <p:spTgt spid="1024"/>
                                        </p:tgtEl>
                                        <p:attrNameLst>
                                          <p:attrName>ppt_h</p:attrName>
                                        </p:attrNameLst>
                                      </p:cBhvr>
                                      <p:tavLst>
                                        <p:tav tm="0">
                                          <p:val>
                                            <p:fltVal val="0"/>
                                          </p:val>
                                        </p:tav>
                                        <p:tav tm="100000">
                                          <p:val>
                                            <p:strVal val="#ppt_h"/>
                                          </p:val>
                                        </p:tav>
                                      </p:tavLst>
                                    </p:anim>
                                    <p:animEffect transition="in" filter="fade">
                                      <p:cBhvr>
                                        <p:cTn id="144" dur="500"/>
                                        <p:tgtEl>
                                          <p:spTgt spid="1024"/>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1025"/>
                                        </p:tgtEl>
                                        <p:attrNameLst>
                                          <p:attrName>style.visibility</p:attrName>
                                        </p:attrNameLst>
                                      </p:cBhvr>
                                      <p:to>
                                        <p:strVal val="visible"/>
                                      </p:to>
                                    </p:set>
                                    <p:anim calcmode="lin" valueType="num">
                                      <p:cBhvr>
                                        <p:cTn id="147" dur="500" fill="hold"/>
                                        <p:tgtEl>
                                          <p:spTgt spid="1025"/>
                                        </p:tgtEl>
                                        <p:attrNameLst>
                                          <p:attrName>ppt_w</p:attrName>
                                        </p:attrNameLst>
                                      </p:cBhvr>
                                      <p:tavLst>
                                        <p:tav tm="0">
                                          <p:val>
                                            <p:fltVal val="0"/>
                                          </p:val>
                                        </p:tav>
                                        <p:tav tm="100000">
                                          <p:val>
                                            <p:strVal val="#ppt_w"/>
                                          </p:val>
                                        </p:tav>
                                      </p:tavLst>
                                    </p:anim>
                                    <p:anim calcmode="lin" valueType="num">
                                      <p:cBhvr>
                                        <p:cTn id="148" dur="500" fill="hold"/>
                                        <p:tgtEl>
                                          <p:spTgt spid="1025"/>
                                        </p:tgtEl>
                                        <p:attrNameLst>
                                          <p:attrName>ppt_h</p:attrName>
                                        </p:attrNameLst>
                                      </p:cBhvr>
                                      <p:tavLst>
                                        <p:tav tm="0">
                                          <p:val>
                                            <p:fltVal val="0"/>
                                          </p:val>
                                        </p:tav>
                                        <p:tav tm="100000">
                                          <p:val>
                                            <p:strVal val="#ppt_h"/>
                                          </p:val>
                                        </p:tav>
                                      </p:tavLst>
                                    </p:anim>
                                    <p:animEffect transition="in" filter="fade">
                                      <p:cBhvr>
                                        <p:cTn id="149" dur="500"/>
                                        <p:tgtEl>
                                          <p:spTgt spid="1025"/>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P spid="15" grpId="0" animBg="1"/>
      <p:bldP spid="17" grpId="0" animBg="1"/>
      <p:bldP spid="20" grpId="0"/>
      <p:bldP spid="22" grpId="0" animBg="1"/>
      <p:bldP spid="23" grpId="0"/>
      <p:bldP spid="26" grpId="0" animBg="1"/>
      <p:bldP spid="27" grpId="0"/>
      <p:bldP spid="28" grpId="0" animBg="1"/>
      <p:bldP spid="29" grpId="0"/>
      <p:bldP spid="30" grpId="0" animBg="1"/>
      <p:bldP spid="31" grpId="0"/>
      <p:bldP spid="1024" grpId="0" animBg="1"/>
      <p:bldP spid="1025" grpId="0"/>
      <p:bldP spid="1027" grpId="0" animBg="1"/>
      <p:bldP spid="1028" grpId="0"/>
      <p:bldP spid="1029" grpId="0" animBg="1"/>
      <p:bldP spid="1030" grpId="0"/>
      <p:bldP spid="1031" grpId="0" animBg="1"/>
      <p:bldP spid="1032" grpId="0"/>
      <p:bldP spid="1033" grpId="0" animBg="1"/>
      <p:bldP spid="1034" grpId="0"/>
      <p:bldP spid="1035" grpId="0" animBg="1"/>
      <p:bldP spid="1036" grpId="0"/>
      <p:bldP spid="1037" grpId="0" animBg="1"/>
      <p:bldP spid="10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88032E-4CC9-EBC9-EEC0-72C2B568A42B}"/>
              </a:ext>
            </a:extLst>
          </p:cNvPr>
          <p:cNvSpPr/>
          <p:nvPr/>
        </p:nvSpPr>
        <p:spPr>
          <a:xfrm>
            <a:off x="0" y="0"/>
            <a:ext cx="12192000" cy="1436913"/>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fontScale="90000"/>
          </a:bodyPr>
          <a:lstStyle/>
          <a:p>
            <a:pPr algn="ctr"/>
            <a:r>
              <a:rPr lang="it-IT" sz="3500" b="1" dirty="0" err="1">
                <a:solidFill>
                  <a:srgbClr val="822433"/>
                </a:solidFill>
                <a:latin typeface="+mn-lt"/>
              </a:rPr>
              <a:t>Towards</a:t>
            </a:r>
            <a:r>
              <a:rPr lang="it-IT" sz="3500" b="1" dirty="0">
                <a:solidFill>
                  <a:srgbClr val="822433"/>
                </a:solidFill>
                <a:latin typeface="+mn-lt"/>
              </a:rPr>
              <a:t> the </a:t>
            </a:r>
            <a:r>
              <a:rPr lang="it-IT" sz="3500" b="1" dirty="0" err="1">
                <a:solidFill>
                  <a:srgbClr val="822433"/>
                </a:solidFill>
                <a:latin typeface="+mn-lt"/>
              </a:rPr>
              <a:t>Fourth</a:t>
            </a:r>
            <a:r>
              <a:rPr lang="it-IT" sz="3500" b="1" dirty="0">
                <a:solidFill>
                  <a:srgbClr val="822433"/>
                </a:solidFill>
                <a:latin typeface="+mn-lt"/>
              </a:rPr>
              <a:t> Generation Light Sources: </a:t>
            </a:r>
            <a:r>
              <a:rPr lang="it-IT" sz="3500" b="1" dirty="0" err="1">
                <a:solidFill>
                  <a:srgbClr val="822433"/>
                </a:solidFill>
                <a:latin typeface="+mn-lt"/>
              </a:rPr>
              <a:t>Upgrade@Elettra</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fld id="{44E5A60F-5D4B-4198-A148-04E621050767}" type="slidenum">
              <a:rPr lang="en-GB" sz="1600" b="1" i="1" smtClean="0">
                <a:solidFill>
                  <a:srgbClr val="822433"/>
                </a:solidFill>
              </a:rPr>
              <a:t>6</a:t>
            </a:fld>
            <a:endParaRPr lang="en-GB" sz="1600" b="1" i="1" dirty="0">
              <a:solidFill>
                <a:srgbClr val="822433"/>
              </a:solidFill>
            </a:endParaRPr>
          </a:p>
        </p:txBody>
      </p:sp>
      <p:sp>
        <p:nvSpPr>
          <p:cNvPr id="2" name="CasellaDiTesto 1">
            <a:extLst>
              <a:ext uri="{FF2B5EF4-FFF2-40B4-BE49-F238E27FC236}">
                <a16:creationId xmlns:a16="http://schemas.microsoft.com/office/drawing/2014/main" id="{CC534358-6295-8068-EDD5-CF4A70AE0178}"/>
              </a:ext>
            </a:extLst>
          </p:cNvPr>
          <p:cNvSpPr txBox="1"/>
          <p:nvPr/>
        </p:nvSpPr>
        <p:spPr>
          <a:xfrm>
            <a:off x="1015634" y="3929376"/>
            <a:ext cx="2279073"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GB"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Higher brilliance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CasellaDiTesto 2">
            <a:extLst>
              <a:ext uri="{FF2B5EF4-FFF2-40B4-BE49-F238E27FC236}">
                <a16:creationId xmlns:a16="http://schemas.microsoft.com/office/drawing/2014/main" id="{BBFC14DA-1E71-6E20-C958-56B635B27A00}"/>
              </a:ext>
            </a:extLst>
          </p:cNvPr>
          <p:cNvSpPr txBox="1"/>
          <p:nvPr/>
        </p:nvSpPr>
        <p:spPr>
          <a:xfrm>
            <a:off x="1015634" y="5069281"/>
            <a:ext cx="250005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GB"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Increased coherence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D8235AC1-8A68-3C50-6CA5-C5247580FDDA}"/>
                  </a:ext>
                </a:extLst>
              </p:cNvPr>
              <p:cNvSpPr txBox="1"/>
              <p:nvPr/>
            </p:nvSpPr>
            <p:spPr>
              <a:xfrm>
                <a:off x="1373244" y="5448821"/>
                <a:ext cx="1987532" cy="6074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h𝑐</m:t>
                                  </m:r>
                                </m:num>
                                <m:den>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𝜈</m:t>
                                  </m:r>
                                </m:den>
                              </m:f>
                            </m:e>
                          </m:d>
                        </m:e>
                        <m: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f>
                        <m:f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sSub>
                            <m:sSub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b>
                            <m:sSub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sSubSup>
                            <m:sSubSup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bSup>
                            <m:sSubSup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den>
                      </m:f>
                    </m:oMath>
                  </m:oMathPara>
                </a14:m>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CasellaDiTesto 4">
                <a:extLst>
                  <a:ext uri="{FF2B5EF4-FFF2-40B4-BE49-F238E27FC236}">
                    <a16:creationId xmlns:a16="http://schemas.microsoft.com/office/drawing/2014/main" id="{D8235AC1-8A68-3C50-6CA5-C5247580FDDA}"/>
                  </a:ext>
                </a:extLst>
              </p:cNvPr>
              <p:cNvSpPr txBox="1">
                <a:spLocks noRot="1" noChangeAspect="1" noMove="1" noResize="1" noEditPoints="1" noAdjustHandles="1" noChangeArrowheads="1" noChangeShapeType="1" noTextEdit="1"/>
              </p:cNvSpPr>
              <p:nvPr/>
            </p:nvSpPr>
            <p:spPr>
              <a:xfrm>
                <a:off x="1373244" y="5448821"/>
                <a:ext cx="1987532" cy="60741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37AC975E-31EE-8AD7-2556-81CCC60222CF}"/>
                  </a:ext>
                </a:extLst>
              </p:cNvPr>
              <p:cNvSpPr txBox="1"/>
              <p:nvPr/>
            </p:nvSpPr>
            <p:spPr>
              <a:xfrm>
                <a:off x="1195946" y="4263977"/>
                <a:ext cx="2596608" cy="5791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acc>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sub>
                          </m:sSub>
                        </m:num>
                        <m:den>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b>
                            <m:sSub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b>
                            <m:sSub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sSubSup>
                            <m:sSubSup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bSup>
                            <m:sSubSupPr>
                              <m:ctrlP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b>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(0.1%</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𝐵𝑊</m:t>
                          </m:r>
                          <m:r>
                            <a:rPr kumimoji="0" lang="it-I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en>
                      </m:f>
                    </m:oMath>
                  </m:oMathPara>
                </a14:m>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CasellaDiTesto 8">
                <a:extLst>
                  <a:ext uri="{FF2B5EF4-FFF2-40B4-BE49-F238E27FC236}">
                    <a16:creationId xmlns:a16="http://schemas.microsoft.com/office/drawing/2014/main" id="{37AC975E-31EE-8AD7-2556-81CCC60222CF}"/>
                  </a:ext>
                </a:extLst>
              </p:cNvPr>
              <p:cNvSpPr txBox="1">
                <a:spLocks noRot="1" noChangeAspect="1" noMove="1" noResize="1" noEditPoints="1" noAdjustHandles="1" noChangeArrowheads="1" noChangeShapeType="1" noTextEdit="1"/>
              </p:cNvSpPr>
              <p:nvPr/>
            </p:nvSpPr>
            <p:spPr>
              <a:xfrm>
                <a:off x="1195946" y="4263977"/>
                <a:ext cx="2596608" cy="579133"/>
              </a:xfrm>
              <a:prstGeom prst="rect">
                <a:avLst/>
              </a:prstGeom>
              <a:blipFill>
                <a:blip r:embed="rId4"/>
                <a:stretch>
                  <a:fillRect/>
                </a:stretch>
              </a:blipFill>
            </p:spPr>
            <p:txBody>
              <a:bodyPr/>
              <a:lstStyle/>
              <a:p>
                <a:r>
                  <a:rPr lang="en-GB">
                    <a:noFill/>
                  </a:rPr>
                  <a:t> </a:t>
                </a:r>
              </a:p>
            </p:txBody>
          </p:sp>
        </mc:Fallback>
      </mc:AlternateContent>
      <p:sp>
        <p:nvSpPr>
          <p:cNvPr id="16" name="Parentesi graffa aperta 15">
            <a:extLst>
              <a:ext uri="{FF2B5EF4-FFF2-40B4-BE49-F238E27FC236}">
                <a16:creationId xmlns:a16="http://schemas.microsoft.com/office/drawing/2014/main" id="{8379B9B4-C3EF-E839-C2C0-B7648185BBBC}"/>
              </a:ext>
            </a:extLst>
          </p:cNvPr>
          <p:cNvSpPr/>
          <p:nvPr/>
        </p:nvSpPr>
        <p:spPr>
          <a:xfrm rot="10800000">
            <a:off x="3964281" y="3984408"/>
            <a:ext cx="374073" cy="2014999"/>
          </a:xfrm>
          <a:prstGeom prst="leftBrace">
            <a:avLst/>
          </a:prstGeom>
          <a:noFill/>
          <a:ln w="38100">
            <a:solidFill>
              <a:srgbClr val="822433"/>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ttangolo con angoli arrotondati 17">
            <a:extLst>
              <a:ext uri="{FF2B5EF4-FFF2-40B4-BE49-F238E27FC236}">
                <a16:creationId xmlns:a16="http://schemas.microsoft.com/office/drawing/2014/main" id="{2833686D-C7C1-44C6-B686-09F0AD1E1EDD}"/>
              </a:ext>
            </a:extLst>
          </p:cNvPr>
          <p:cNvSpPr/>
          <p:nvPr/>
        </p:nvSpPr>
        <p:spPr>
          <a:xfrm>
            <a:off x="4635953" y="4402239"/>
            <a:ext cx="2838539" cy="1163871"/>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Great reduction in transverse </a:t>
            </a:r>
            <a:r>
              <a:rPr kumimoji="0" lang="en-GB"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emittance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(mainly horizontal)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ttangolo con angoli arrotondati 18">
            <a:extLst>
              <a:ext uri="{FF2B5EF4-FFF2-40B4-BE49-F238E27FC236}">
                <a16:creationId xmlns:a16="http://schemas.microsoft.com/office/drawing/2014/main" id="{DAD2128F-9E25-B0B6-9B98-DF167A5BD8D6}"/>
              </a:ext>
            </a:extLst>
          </p:cNvPr>
          <p:cNvSpPr/>
          <p:nvPr/>
        </p:nvSpPr>
        <p:spPr>
          <a:xfrm>
            <a:off x="8577574" y="3888094"/>
            <a:ext cx="3135821" cy="2015000"/>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lang="en-US" sz="1600" dirty="0">
                <a:solidFill>
                  <a:prstClr val="black"/>
                </a:solidFill>
                <a:latin typeface="Calibri" panose="020F0502020204030204"/>
              </a:rPr>
              <a:t>Innovative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design in </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magnetic optic: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modified multi-bend achromats dipoles (with Longitudinal Gradient and </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Reverse </a:t>
            </a:r>
            <a:r>
              <a:rPr kumimoji="0" lang="en-US"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Bendings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Freccia bidirezionale orizzontale 20">
            <a:extLst>
              <a:ext uri="{FF2B5EF4-FFF2-40B4-BE49-F238E27FC236}">
                <a16:creationId xmlns:a16="http://schemas.microsoft.com/office/drawing/2014/main" id="{6D2674E8-32F5-AB92-A335-6DA60E75EC77}"/>
              </a:ext>
            </a:extLst>
          </p:cNvPr>
          <p:cNvSpPr/>
          <p:nvPr/>
        </p:nvSpPr>
        <p:spPr>
          <a:xfrm>
            <a:off x="7635342" y="4808480"/>
            <a:ext cx="665018" cy="337573"/>
          </a:xfrm>
          <a:prstGeom prst="leftRightArrow">
            <a:avLst/>
          </a:prstGeom>
          <a:solidFill>
            <a:srgbClr val="822433"/>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Immagine 23">
            <a:extLst>
              <a:ext uri="{FF2B5EF4-FFF2-40B4-BE49-F238E27FC236}">
                <a16:creationId xmlns:a16="http://schemas.microsoft.com/office/drawing/2014/main" id="{6571BE3A-BFA2-C93A-752A-930E19C7D471}"/>
              </a:ext>
            </a:extLst>
          </p:cNvPr>
          <p:cNvPicPr>
            <a:picLocks noChangeAspect="1"/>
          </p:cNvPicPr>
          <p:nvPr/>
        </p:nvPicPr>
        <p:blipFill>
          <a:blip r:embed="rId5"/>
          <a:stretch>
            <a:fillRect/>
          </a:stretch>
        </p:blipFill>
        <p:spPr>
          <a:xfrm>
            <a:off x="1873018" y="1315704"/>
            <a:ext cx="3608742" cy="2017820"/>
          </a:xfrm>
          <a:prstGeom prst="rect">
            <a:avLst/>
          </a:prstGeom>
        </p:spPr>
      </p:pic>
      <mc:AlternateContent xmlns:mc="http://schemas.openxmlformats.org/markup-compatibility/2006" xmlns:a14="http://schemas.microsoft.com/office/drawing/2010/main">
        <mc:Choice Requires="a14">
          <p:sp>
            <p:nvSpPr>
              <p:cNvPr id="1026" name="CasellaDiTesto 1025">
                <a:extLst>
                  <a:ext uri="{FF2B5EF4-FFF2-40B4-BE49-F238E27FC236}">
                    <a16:creationId xmlns:a16="http://schemas.microsoft.com/office/drawing/2014/main" id="{AB284D94-67A1-C393-A2E0-73130F710E66}"/>
                  </a:ext>
                </a:extLst>
              </p:cNvPr>
              <p:cNvSpPr txBox="1"/>
              <p:nvPr/>
            </p:nvSpPr>
            <p:spPr>
              <a:xfrm>
                <a:off x="5647546" y="1109552"/>
                <a:ext cx="5075298"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Elettra</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is a </a:t>
                </a:r>
                <a:r>
                  <a:rPr kumimoji="0" lang="en-GB" sz="1800" b="0" i="0" u="none" strike="noStrike" kern="1200" cap="none" spc="0" normalizeH="0" baseline="0" dirty="0">
                    <a:ln>
                      <a:noFill/>
                    </a:ln>
                    <a:solidFill>
                      <a:prstClr val="black"/>
                    </a:solidFill>
                    <a:effectLst/>
                    <a:uLnTx/>
                    <a:uFillTx/>
                    <a:latin typeface="Calibri" panose="020F0502020204030204"/>
                    <a:ea typeface="+mn-ea"/>
                    <a:cs typeface="+mn-cs"/>
                  </a:rPr>
                  <a:t>third generation synchrotron light source with:</a:t>
                </a:r>
              </a:p>
              <a:p>
                <a:pPr marL="606425" marR="0" lvl="0" indent="-34290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storage ring of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259.2 </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𝑚</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06425" marR="0" lvl="0" indent="-34290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operation energy of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2.4</m:t>
                    </m:r>
                    <m: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𝐺𝑒</m:t>
                    </m:r>
                    <m: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𝑉</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6425" marR="0" lvl="0" indent="-34290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28 beamlines available for external users</a:t>
                </a:r>
              </a:p>
              <a:p>
                <a:pPr marL="606425" marR="0" lvl="0" indent="-342900" algn="l" defTabSz="914400" rtl="0" eaLnBrk="1" fontAlgn="auto" latinLnBrk="0" hangingPunct="1">
                  <a:lnSpc>
                    <a:spcPct val="100000"/>
                  </a:lnSpc>
                  <a:spcBef>
                    <a:spcPts val="0"/>
                  </a:spcBef>
                  <a:spcAft>
                    <a:spcPts val="0"/>
                  </a:spcAft>
                  <a:buClr>
                    <a:srgbClr val="822433"/>
                  </a:buClr>
                  <a:buSzPct val="12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63525" marR="0" lvl="0" indent="0" algn="l" defTabSz="914400" rtl="0" eaLnBrk="1" fontAlgn="auto" latinLnBrk="0" hangingPunct="1">
                  <a:lnSpc>
                    <a:spcPct val="100000"/>
                  </a:lnSpc>
                  <a:spcBef>
                    <a:spcPts val="0"/>
                  </a:spcBef>
                  <a:spcAft>
                    <a:spcPts val="0"/>
                  </a:spcAft>
                  <a:buClr>
                    <a:srgbClr val="822433"/>
                  </a:buClr>
                  <a:buSzPct val="120000"/>
                  <a:buFontTx/>
                  <a:buNone/>
                  <a:tabLst/>
                  <a:defRPr/>
                </a:pPr>
                <a:r>
                  <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Major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upgrade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towards </a:t>
                </a:r>
                <a:r>
                  <a:rPr lang="en-US" noProof="0" dirty="0">
                    <a:solidFill>
                      <a:prstClr val="black"/>
                    </a:solidFill>
                    <a:latin typeface="Calibri" panose="020F0502020204030204"/>
                  </a:rPr>
                  <a:t>the realization of 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Diffraction Limited SR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light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source in the soft X-rays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26" name="CasellaDiTesto 1025">
                <a:extLst>
                  <a:ext uri="{FF2B5EF4-FFF2-40B4-BE49-F238E27FC236}">
                    <a16:creationId xmlns:a16="http://schemas.microsoft.com/office/drawing/2014/main" id="{AB284D94-67A1-C393-A2E0-73130F710E66}"/>
                  </a:ext>
                </a:extLst>
              </p:cNvPr>
              <p:cNvSpPr txBox="1">
                <a:spLocks noRot="1" noChangeAspect="1" noMove="1" noResize="1" noEditPoints="1" noAdjustHandles="1" noChangeArrowheads="1" noChangeShapeType="1" noTextEdit="1"/>
              </p:cNvSpPr>
              <p:nvPr/>
            </p:nvSpPr>
            <p:spPr>
              <a:xfrm>
                <a:off x="5647546" y="1109552"/>
                <a:ext cx="5075298" cy="2585323"/>
              </a:xfrm>
              <a:prstGeom prst="rect">
                <a:avLst/>
              </a:prstGeom>
              <a:blipFill>
                <a:blip r:embed="rId6"/>
                <a:stretch>
                  <a:fillRect l="-1321" t="-2830" b="-2830"/>
                </a:stretch>
              </a:blipFill>
            </p:spPr>
            <p:txBody>
              <a:bodyPr/>
              <a:lstStyle/>
              <a:p>
                <a:r>
                  <a:rPr lang="en-GB">
                    <a:noFill/>
                  </a:rPr>
                  <a:t> </a:t>
                </a:r>
              </a:p>
            </p:txBody>
          </p:sp>
        </mc:Fallback>
      </mc:AlternateContent>
    </p:spTree>
    <p:extLst>
      <p:ext uri="{BB962C8B-B14F-4D97-AF65-F5344CB8AC3E}">
        <p14:creationId xmlns:p14="http://schemas.microsoft.com/office/powerpoint/2010/main" val="376140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8EBFD-BA7F-BF8D-4EEC-6B913FF38B60}"/>
            </a:ext>
          </a:extLst>
        </p:cNvPr>
        <p:cNvGrpSpPr/>
        <p:nvPr/>
      </p:nvGrpSpPr>
      <p:grpSpPr>
        <a:xfrm>
          <a:off x="0" y="0"/>
          <a:ext cx="0" cy="0"/>
          <a:chOff x="0" y="0"/>
          <a:chExt cx="0" cy="0"/>
        </a:xfrm>
      </p:grpSpPr>
      <p:sp>
        <p:nvSpPr>
          <p:cNvPr id="22" name="Segnaposto contenuto 2">
            <a:extLst>
              <a:ext uri="{FF2B5EF4-FFF2-40B4-BE49-F238E27FC236}">
                <a16:creationId xmlns:a16="http://schemas.microsoft.com/office/drawing/2014/main" id="{E4C8C1FB-4B60-FB13-E5F9-30023C033448}"/>
              </a:ext>
            </a:extLst>
          </p:cNvPr>
          <p:cNvSpPr txBox="1">
            <a:spLocks/>
          </p:cNvSpPr>
          <p:nvPr/>
        </p:nvSpPr>
        <p:spPr>
          <a:xfrm>
            <a:off x="1407886" y="3850039"/>
            <a:ext cx="5435366" cy="23619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822433"/>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Two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branchelines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(Material Science and Chemical-Life Science) are provided with a full equipment to perform at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different thermodynamics conditions: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IR and Optical Spectroscopy</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Microspectroscopy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Imaging</a:t>
            </a:r>
          </a:p>
          <a:p>
            <a:pPr marL="461963" marR="0" lvl="0" indent="-285750" algn="l" defTabSz="914400" rtl="0" eaLnBrk="1" fontAlgn="auto" latinLnBrk="0" hangingPunct="1">
              <a:lnSpc>
                <a:spcPct val="90000"/>
              </a:lnSpc>
              <a:spcBef>
                <a:spcPts val="1000"/>
              </a:spcBef>
              <a:spcAft>
                <a:spcPts val="0"/>
              </a:spcAft>
              <a:buClr>
                <a:srgbClr val="822433"/>
              </a:buClr>
              <a:buSzPct val="120000"/>
              <a:buFont typeface="Calibri" panose="020F0502020204030204" pitchFamily="34" charset="0"/>
              <a:buChar char="‐"/>
              <a:tabLst/>
              <a:defRPr/>
            </a:pPr>
            <a:r>
              <a:rPr kumimoji="0" lang="en-US"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Nanospectroscopy</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(s-SNOM)</a:t>
            </a:r>
          </a:p>
        </p:txBody>
      </p:sp>
      <p:pic>
        <p:nvPicPr>
          <p:cNvPr id="6" name="Immagine 5">
            <a:extLst>
              <a:ext uri="{FF2B5EF4-FFF2-40B4-BE49-F238E27FC236}">
                <a16:creationId xmlns:a16="http://schemas.microsoft.com/office/drawing/2014/main" id="{DD07A9F7-1974-F051-C812-C960DF676B0C}"/>
              </a:ext>
            </a:extLst>
          </p:cNvPr>
          <p:cNvPicPr>
            <a:picLocks noChangeAspect="1"/>
          </p:cNvPicPr>
          <p:nvPr/>
        </p:nvPicPr>
        <p:blipFill>
          <a:blip r:embed="rId3"/>
          <a:stretch>
            <a:fillRect/>
          </a:stretch>
        </p:blipFill>
        <p:spPr>
          <a:xfrm>
            <a:off x="6709047" y="4074438"/>
            <a:ext cx="5134611" cy="1913110"/>
          </a:xfrm>
          <a:prstGeom prst="rect">
            <a:avLst/>
          </a:prstGeom>
        </p:spPr>
      </p:pic>
      <p:sp>
        <p:nvSpPr>
          <p:cNvPr id="4" name="Rettangolo 3">
            <a:extLst>
              <a:ext uri="{FF2B5EF4-FFF2-40B4-BE49-F238E27FC236}">
                <a16:creationId xmlns:a16="http://schemas.microsoft.com/office/drawing/2014/main" id="{BEE2D06C-5C4B-3E3E-FFC7-28401765EEC8}"/>
              </a:ext>
            </a:extLst>
          </p:cNvPr>
          <p:cNvSpPr/>
          <p:nvPr/>
        </p:nvSpPr>
        <p:spPr>
          <a:xfrm>
            <a:off x="0" y="0"/>
            <a:ext cx="12192000" cy="151014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7163E119-00DA-FA49-F316-EF4231EF7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00A7A4D-9698-4615-1BFE-20D185F309B5}"/>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0D0FE344-253A-FBD8-70CD-6F78917AEE16}"/>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SISSI: Present and Future Upgrade</a:t>
            </a:r>
          </a:p>
        </p:txBody>
      </p:sp>
      <p:sp>
        <p:nvSpPr>
          <p:cNvPr id="12" name="Segnaposto numero diapositiva 11">
            <a:extLst>
              <a:ext uri="{FF2B5EF4-FFF2-40B4-BE49-F238E27FC236}">
                <a16:creationId xmlns:a16="http://schemas.microsoft.com/office/drawing/2014/main" id="{E0FE159B-569C-8F9A-E707-A18B0F084D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7</a:t>
            </a:r>
          </a:p>
        </p:txBody>
      </p:sp>
      <p:sp>
        <p:nvSpPr>
          <p:cNvPr id="14" name="CasellaDiTesto 13">
            <a:extLst>
              <a:ext uri="{FF2B5EF4-FFF2-40B4-BE49-F238E27FC236}">
                <a16:creationId xmlns:a16="http://schemas.microsoft.com/office/drawing/2014/main" id="{943570CB-8EBF-1DED-45FC-16B46A6859BF}"/>
              </a:ext>
            </a:extLst>
          </p:cNvPr>
          <p:cNvSpPr txBox="1"/>
          <p:nvPr/>
        </p:nvSpPr>
        <p:spPr>
          <a:xfrm>
            <a:off x="773295" y="835533"/>
            <a:ext cx="11005458" cy="646331"/>
          </a:xfrm>
          <a:prstGeom prst="rect">
            <a:avLst/>
          </a:prstGeom>
          <a:noFill/>
        </p:spPr>
        <p:txBody>
          <a:bodyPr wrap="square">
            <a:spAutoFit/>
          </a:bodyPr>
          <a:lstStyle/>
          <a:p>
            <a:pPr marL="285750" lvl="0" indent="-285750">
              <a:buClr>
                <a:srgbClr val="822433"/>
              </a:buClr>
              <a:buSzPct val="120000"/>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SISSI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ea typeface="Fira Sans Extra Condensed Medium"/>
                <a:cs typeface="Fira Sans Extra Condensed Medium"/>
                <a:sym typeface="Fira Sans Extra Condensed Medium"/>
              </a:rPr>
              <a:t>Synchrotron Infrared Source for Spectroscopy and Imaging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)infrared beamline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Elettra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extracts the IR and visible components of synchrotron radiation generated by bending magnets</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0" name="Immagine 19">
            <a:extLst>
              <a:ext uri="{FF2B5EF4-FFF2-40B4-BE49-F238E27FC236}">
                <a16:creationId xmlns:a16="http://schemas.microsoft.com/office/drawing/2014/main" id="{383D6FB7-5FAB-0E52-BA4D-C8DC3F9C028D}"/>
              </a:ext>
            </a:extLst>
          </p:cNvPr>
          <p:cNvPicPr>
            <a:picLocks noChangeAspect="1"/>
          </p:cNvPicPr>
          <p:nvPr/>
        </p:nvPicPr>
        <p:blipFill>
          <a:blip r:embed="rId5"/>
          <a:stretch>
            <a:fillRect/>
          </a:stretch>
        </p:blipFill>
        <p:spPr>
          <a:xfrm>
            <a:off x="773295" y="2016044"/>
            <a:ext cx="8606250" cy="1258521"/>
          </a:xfrm>
          <a:prstGeom prst="rect">
            <a:avLst/>
          </a:prstGeom>
        </p:spPr>
      </p:pic>
      <p:sp>
        <p:nvSpPr>
          <p:cNvPr id="2" name="Google Shape;524;p19">
            <a:extLst>
              <a:ext uri="{FF2B5EF4-FFF2-40B4-BE49-F238E27FC236}">
                <a16:creationId xmlns:a16="http://schemas.microsoft.com/office/drawing/2014/main" id="{CB4E242D-2F91-10EF-A119-5A8401E776B2}"/>
              </a:ext>
            </a:extLst>
          </p:cNvPr>
          <p:cNvSpPr txBox="1"/>
          <p:nvPr/>
        </p:nvSpPr>
        <p:spPr>
          <a:xfrm>
            <a:off x="2342202" y="1577069"/>
            <a:ext cx="5167085" cy="44414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Present Elettra Storage Ring with S2BA (9.1 Section)</a:t>
            </a:r>
            <a:endParaRPr kumimoji="0"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endParaRPr>
          </a:p>
        </p:txBody>
      </p:sp>
      <p:sp>
        <p:nvSpPr>
          <p:cNvPr id="5" name="Rettangolo 4">
            <a:extLst>
              <a:ext uri="{FF2B5EF4-FFF2-40B4-BE49-F238E27FC236}">
                <a16:creationId xmlns:a16="http://schemas.microsoft.com/office/drawing/2014/main" id="{3EF7FD59-7EEE-A633-1B12-6B21BE750A68}"/>
              </a:ext>
            </a:extLst>
          </p:cNvPr>
          <p:cNvSpPr/>
          <p:nvPr/>
        </p:nvSpPr>
        <p:spPr>
          <a:xfrm>
            <a:off x="1001486" y="4384725"/>
            <a:ext cx="10785517" cy="191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2">
            <a:extLst>
              <a:ext uri="{FF2B5EF4-FFF2-40B4-BE49-F238E27FC236}">
                <a16:creationId xmlns:a16="http://schemas.microsoft.com/office/drawing/2014/main" id="{910B1088-C327-51E8-D884-8889750A9A31}"/>
              </a:ext>
            </a:extLst>
          </p:cNvPr>
          <p:cNvPicPr>
            <a:picLocks noChangeAspect="1"/>
          </p:cNvPicPr>
          <p:nvPr/>
        </p:nvPicPr>
        <p:blipFill rotWithShape="1">
          <a:blip r:embed="rId6">
            <a:extLst>
              <a:ext uri="{28A0092B-C50C-407E-A947-70E740481C1C}">
                <a14:useLocalDpi xmlns:a14="http://schemas.microsoft.com/office/drawing/2010/main" val="0"/>
              </a:ext>
            </a:extLst>
          </a:blip>
          <a:srcRect t="36453" b="33322"/>
          <a:stretch/>
        </p:blipFill>
        <p:spPr>
          <a:xfrm>
            <a:off x="1233708" y="4306621"/>
            <a:ext cx="7953413" cy="1313758"/>
          </a:xfrm>
          <a:prstGeom prst="rect">
            <a:avLst/>
          </a:prstGeom>
        </p:spPr>
      </p:pic>
      <p:sp>
        <p:nvSpPr>
          <p:cNvPr id="9" name="Google Shape;524;p19">
            <a:extLst>
              <a:ext uri="{FF2B5EF4-FFF2-40B4-BE49-F238E27FC236}">
                <a16:creationId xmlns:a16="http://schemas.microsoft.com/office/drawing/2014/main" id="{E9F09BA2-2C57-2E12-F5A5-15C52BAF937E}"/>
              </a:ext>
            </a:extLst>
          </p:cNvPr>
          <p:cNvSpPr txBox="1"/>
          <p:nvPr/>
        </p:nvSpPr>
        <p:spPr>
          <a:xfrm>
            <a:off x="2288769" y="3656169"/>
            <a:ext cx="5575301" cy="44414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Future Elettra 2.0 Storage Ring with S6BA-E (9.1 Section)</a:t>
            </a:r>
            <a:endParaRPr kumimoji="0"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endParaRPr>
          </a:p>
        </p:txBody>
      </p:sp>
      <p:cxnSp>
        <p:nvCxnSpPr>
          <p:cNvPr id="19" name="Connettore 2 18">
            <a:extLst>
              <a:ext uri="{FF2B5EF4-FFF2-40B4-BE49-F238E27FC236}">
                <a16:creationId xmlns:a16="http://schemas.microsoft.com/office/drawing/2014/main" id="{A2E0EE98-732F-86FB-6B56-657C67054015}"/>
              </a:ext>
            </a:extLst>
          </p:cNvPr>
          <p:cNvCxnSpPr>
            <a:cxnSpLocks/>
          </p:cNvCxnSpPr>
          <p:nvPr/>
        </p:nvCxnSpPr>
        <p:spPr>
          <a:xfrm>
            <a:off x="2255850" y="4417501"/>
            <a:ext cx="667584" cy="289230"/>
          </a:xfrm>
          <a:prstGeom prst="straightConnector1">
            <a:avLst/>
          </a:prstGeom>
          <a:ln w="57150">
            <a:solidFill>
              <a:srgbClr val="FFD13F"/>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7B2C6F64-0F50-6BF2-B835-88B2B03AD6F6}"/>
              </a:ext>
            </a:extLst>
          </p:cNvPr>
          <p:cNvSpPr txBox="1"/>
          <p:nvPr/>
        </p:nvSpPr>
        <p:spPr>
          <a:xfrm>
            <a:off x="961327" y="4134452"/>
            <a:ext cx="1388993" cy="461665"/>
          </a:xfrm>
          <a:prstGeom prst="rect">
            <a:avLst/>
          </a:prstGeom>
          <a:noFill/>
        </p:spPr>
        <p:txBody>
          <a:bodyPr wrap="square" rtlCol="0">
            <a:spAutoFit/>
          </a:bodyPr>
          <a:lstStyle/>
          <a:p>
            <a:r>
              <a:rPr lang="it-IT" sz="2400" b="1" dirty="0"/>
              <a:t>SISSI 2.0</a:t>
            </a:r>
            <a:endParaRPr lang="en-GB" sz="2400" b="1" dirty="0"/>
          </a:p>
        </p:txBody>
      </p:sp>
      <p:cxnSp>
        <p:nvCxnSpPr>
          <p:cNvPr id="31" name="Connettore 2 30">
            <a:extLst>
              <a:ext uri="{FF2B5EF4-FFF2-40B4-BE49-F238E27FC236}">
                <a16:creationId xmlns:a16="http://schemas.microsoft.com/office/drawing/2014/main" id="{6F4D03BC-4F08-E269-C355-CF3995B087CD}"/>
              </a:ext>
            </a:extLst>
          </p:cNvPr>
          <p:cNvCxnSpPr>
            <a:cxnSpLocks/>
          </p:cNvCxnSpPr>
          <p:nvPr/>
        </p:nvCxnSpPr>
        <p:spPr>
          <a:xfrm flipH="1" flipV="1">
            <a:off x="2826744" y="2441135"/>
            <a:ext cx="231467" cy="315985"/>
          </a:xfrm>
          <a:prstGeom prst="straightConnector1">
            <a:avLst/>
          </a:prstGeom>
          <a:ln w="57150">
            <a:solidFill>
              <a:srgbClr val="FFD13F"/>
            </a:solidFill>
            <a:tailEnd type="triangle"/>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ttangolo con angoli arrotondati 34">
            <a:extLst>
              <a:ext uri="{FF2B5EF4-FFF2-40B4-BE49-F238E27FC236}">
                <a16:creationId xmlns:a16="http://schemas.microsoft.com/office/drawing/2014/main" id="{030D8DE5-42D6-F3BA-5A28-C94E563D99C5}"/>
              </a:ext>
            </a:extLst>
          </p:cNvPr>
          <p:cNvSpPr/>
          <p:nvPr/>
        </p:nvSpPr>
        <p:spPr>
          <a:xfrm>
            <a:off x="3175234" y="5589571"/>
            <a:ext cx="5435366" cy="1111307"/>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rgbClr val="822433"/>
              </a:buClr>
              <a:buSzPct val="150000"/>
              <a:buFont typeface="Calibri" panose="020F0502020204030204" pitchFamily="34" charset="0"/>
              <a:buChar char="‼"/>
              <a:tabLst/>
              <a:defRPr/>
            </a:pPr>
            <a:r>
              <a:rPr lang="en-US" sz="1600" b="1" dirty="0">
                <a:solidFill>
                  <a:prstClr val="black"/>
                </a:solidFill>
                <a:effectLst>
                  <a:outerShdw blurRad="38100" dist="38100" dir="2700000" algn="tl">
                    <a:srgbClr val="000000">
                      <a:alpha val="43137"/>
                    </a:srgbClr>
                  </a:outerShdw>
                </a:effectLst>
                <a:latin typeface="Calibri" panose="020F0502020204030204"/>
              </a:rPr>
              <a:t>Design of the new optical beamline for IRSR extraction:</a:t>
            </a:r>
          </a:p>
          <a:p>
            <a:pPr lvl="0" algn="ctr">
              <a:buClr>
                <a:srgbClr val="822433"/>
              </a:buClr>
              <a:buSzPct val="150000"/>
              <a:defRPr/>
            </a:pPr>
            <a:r>
              <a:rPr lang="en-US" sz="1600" dirty="0">
                <a:solidFill>
                  <a:prstClr val="black"/>
                </a:solidFill>
              </a:rPr>
              <a:t>Spatial constraints and new emission properties must be taken into account</a:t>
            </a:r>
            <a:endParaRPr kumimoji="0" lang="en-US" sz="1600" i="0" u="none" strike="noStrike" kern="1200" cap="none" spc="0" normalizeH="0" baseline="0" noProof="0" dirty="0">
              <a:ln>
                <a:noFill/>
              </a:ln>
              <a:solidFill>
                <a:prstClr val="black"/>
              </a:solidFill>
              <a:uLnTx/>
              <a:uFillTx/>
              <a:latin typeface="Calibri" panose="020F0502020204030204"/>
            </a:endParaRPr>
          </a:p>
        </p:txBody>
      </p:sp>
      <p:sp>
        <p:nvSpPr>
          <p:cNvPr id="38" name="CasellaDiTesto 37">
            <a:extLst>
              <a:ext uri="{FF2B5EF4-FFF2-40B4-BE49-F238E27FC236}">
                <a16:creationId xmlns:a16="http://schemas.microsoft.com/office/drawing/2014/main" id="{C705F70D-0123-3A72-671A-0C171BEC2000}"/>
              </a:ext>
            </a:extLst>
          </p:cNvPr>
          <p:cNvSpPr txBox="1"/>
          <p:nvPr/>
        </p:nvSpPr>
        <p:spPr>
          <a:xfrm>
            <a:off x="9452508" y="4443389"/>
            <a:ext cx="2153986" cy="1015663"/>
          </a:xfrm>
          <a:prstGeom prst="rect">
            <a:avLst/>
          </a:prstGeom>
          <a:noFill/>
        </p:spPr>
        <p:txBody>
          <a:bodyPr wrap="square" rtlCol="0">
            <a:spAutoFit/>
          </a:bodyPr>
          <a:lstStyle/>
          <a:p>
            <a:pPr algn="ctr"/>
            <a:r>
              <a:rPr lang="it-IT" sz="1200" b="1" dirty="0">
                <a:effectLst>
                  <a:outerShdw blurRad="38100" dist="38100" dir="2700000" algn="tl">
                    <a:srgbClr val="000000">
                      <a:alpha val="43137"/>
                    </a:srgbClr>
                  </a:outerShdw>
                </a:effectLst>
              </a:rPr>
              <a:t>6 </a:t>
            </a:r>
            <a:r>
              <a:rPr lang="it-IT" sz="1200" b="1" dirty="0" err="1">
                <a:effectLst>
                  <a:outerShdw blurRad="38100" dist="38100" dir="2700000" algn="tl">
                    <a:srgbClr val="000000">
                      <a:alpha val="43137"/>
                    </a:srgbClr>
                  </a:outerShdw>
                </a:effectLst>
              </a:rPr>
              <a:t>dipoles</a:t>
            </a:r>
            <a:endParaRPr lang="it-IT" sz="1200" b="1" dirty="0">
              <a:effectLst>
                <a:outerShdw blurRad="38100" dist="38100" dir="2700000" algn="tl">
                  <a:srgbClr val="000000">
                    <a:alpha val="43137"/>
                  </a:srgbClr>
                </a:outerShdw>
              </a:effectLst>
            </a:endParaRPr>
          </a:p>
          <a:p>
            <a:pPr algn="ctr"/>
            <a:r>
              <a:rPr lang="it-IT" sz="1200" b="1" dirty="0">
                <a:effectLst>
                  <a:outerShdw blurRad="38100" dist="38100" dir="2700000" algn="tl">
                    <a:srgbClr val="000000">
                      <a:alpha val="43137"/>
                    </a:srgbClr>
                  </a:outerShdw>
                </a:effectLst>
              </a:rPr>
              <a:t>16 </a:t>
            </a:r>
            <a:r>
              <a:rPr lang="it-IT" sz="1200" b="1" dirty="0" err="1">
                <a:effectLst>
                  <a:outerShdw blurRad="38100" dist="38100" dir="2700000" algn="tl">
                    <a:srgbClr val="000000">
                      <a:alpha val="43137"/>
                    </a:srgbClr>
                  </a:outerShdw>
                </a:effectLst>
              </a:rPr>
              <a:t>quadrupoles</a:t>
            </a:r>
            <a:endParaRPr lang="it-IT" sz="1200" b="1" dirty="0">
              <a:effectLst>
                <a:outerShdw blurRad="38100" dist="38100" dir="2700000" algn="tl">
                  <a:srgbClr val="000000">
                    <a:alpha val="43137"/>
                  </a:srgbClr>
                </a:outerShdw>
              </a:effectLst>
            </a:endParaRPr>
          </a:p>
          <a:p>
            <a:pPr algn="ctr"/>
            <a:r>
              <a:rPr lang="it-IT" sz="1200" b="1" dirty="0">
                <a:effectLst>
                  <a:outerShdw blurRad="38100" dist="38100" dir="2700000" algn="tl">
                    <a:srgbClr val="000000">
                      <a:alpha val="43137"/>
                    </a:srgbClr>
                  </a:outerShdw>
                </a:effectLst>
              </a:rPr>
              <a:t>20 </a:t>
            </a:r>
            <a:r>
              <a:rPr lang="it-IT" sz="1200" b="1" dirty="0" err="1">
                <a:effectLst>
                  <a:outerShdw blurRad="38100" dist="38100" dir="2700000" algn="tl">
                    <a:srgbClr val="000000">
                      <a:alpha val="43137"/>
                    </a:srgbClr>
                  </a:outerShdw>
                </a:effectLst>
              </a:rPr>
              <a:t>sextupoles</a:t>
            </a:r>
            <a:endParaRPr lang="it-IT" sz="1200" b="1" dirty="0">
              <a:effectLst>
                <a:outerShdw blurRad="38100" dist="38100" dir="2700000" algn="tl">
                  <a:srgbClr val="000000">
                    <a:alpha val="43137"/>
                  </a:srgbClr>
                </a:outerShdw>
              </a:effectLst>
            </a:endParaRPr>
          </a:p>
          <a:p>
            <a:pPr algn="ctr"/>
            <a:r>
              <a:rPr lang="en-GB" sz="1200" b="1" dirty="0">
                <a:effectLst>
                  <a:outerShdw blurRad="38100" dist="38100" dir="2700000" algn="tl">
                    <a:srgbClr val="000000">
                      <a:alpha val="43137"/>
                    </a:srgbClr>
                  </a:outerShdw>
                </a:effectLst>
              </a:rPr>
              <a:t>4 skew quadrupoles</a:t>
            </a:r>
          </a:p>
          <a:p>
            <a:pPr algn="ctr"/>
            <a:r>
              <a:rPr lang="en-GB" sz="1200" b="1" dirty="0">
                <a:effectLst>
                  <a:outerShdw blurRad="38100" dist="38100" dir="2700000" algn="tl">
                    <a:srgbClr val="000000">
                      <a:alpha val="43137"/>
                    </a:srgbClr>
                  </a:outerShdw>
                </a:effectLst>
              </a:rPr>
              <a:t>4 octupoles with correctors</a:t>
            </a:r>
          </a:p>
        </p:txBody>
      </p:sp>
      <p:sp>
        <p:nvSpPr>
          <p:cNvPr id="3" name="Google Shape;524;p19">
            <a:extLst>
              <a:ext uri="{FF2B5EF4-FFF2-40B4-BE49-F238E27FC236}">
                <a16:creationId xmlns:a16="http://schemas.microsoft.com/office/drawing/2014/main" id="{287553F0-93EF-3F65-69A5-0F576B0967D9}"/>
              </a:ext>
            </a:extLst>
          </p:cNvPr>
          <p:cNvSpPr txBox="1"/>
          <p:nvPr/>
        </p:nvSpPr>
        <p:spPr>
          <a:xfrm>
            <a:off x="9379545" y="1691066"/>
            <a:ext cx="2636196" cy="155464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Planned</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 and </a:t>
            </a:r>
            <a:r>
              <a:rPr kumimoji="0" lang="it-IT"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Developed</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 </a:t>
            </a:r>
            <a:r>
              <a:rPr kumimoji="0" lang="it-IT"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thorugh</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 the </a:t>
            </a:r>
            <a:r>
              <a:rPr kumimoji="0" lang="it-IT"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collaboration</a:t>
            </a:r>
            <a:r>
              <a:rPr kumimoji="0" lang="it-IT"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Fira Sans Extra Condensed Medium"/>
                <a:cs typeface="Fira Sans Extra Condensed Medium"/>
                <a:sym typeface="Fira Sans Extra Condensed Medium"/>
              </a:rPr>
              <a:t>:</a:t>
            </a:r>
          </a:p>
          <a:p>
            <a:pPr marL="285750" marR="0" lvl="0" indent="-285750" algn="l" defTabSz="914400" rtl="0" eaLnBrk="1" fontAlgn="auto" latinLnBrk="0" hangingPunct="1">
              <a:lnSpc>
                <a:spcPct val="100000"/>
              </a:lnSpc>
              <a:spcBef>
                <a:spcPts val="0"/>
              </a:spcBef>
              <a:spcAft>
                <a:spcPts val="0"/>
              </a:spcAft>
              <a:buClr>
                <a:srgbClr val="822433"/>
              </a:buClr>
              <a:buSzTx/>
              <a:buFont typeface="Wingdings" panose="05000000000000000000" pitchFamily="2" charset="2"/>
              <a:buChar char="Ø"/>
              <a:tabLst/>
              <a:defRPr/>
            </a:pPr>
            <a:r>
              <a:rPr kumimoji="0" lang="it-IT" sz="1600" b="0" i="0" u="none" strike="noStrike" kern="1200" cap="none" spc="0" normalizeH="0" baseline="0" noProof="0" dirty="0">
                <a:ln>
                  <a:noFill/>
                </a:ln>
                <a:solidFill>
                  <a:prstClr val="black"/>
                </a:solidFill>
                <a:uLnTx/>
                <a:uFillTx/>
                <a:latin typeface="Calibri" panose="020F0502020204030204"/>
                <a:ea typeface="Fira Sans Extra Condensed Medium"/>
                <a:cs typeface="Fira Sans Extra Condensed Medium"/>
                <a:sym typeface="Fira Sans Extra Condensed Medium"/>
              </a:rPr>
              <a:t>Sapienza University (Stefano Lupi)</a:t>
            </a:r>
          </a:p>
          <a:p>
            <a:pPr marL="285750" marR="0" lvl="0" indent="-285750" algn="l" defTabSz="914400" rtl="0" eaLnBrk="1" fontAlgn="auto" latinLnBrk="0" hangingPunct="1">
              <a:lnSpc>
                <a:spcPct val="100000"/>
              </a:lnSpc>
              <a:spcBef>
                <a:spcPts val="0"/>
              </a:spcBef>
              <a:spcAft>
                <a:spcPts val="0"/>
              </a:spcAft>
              <a:buClr>
                <a:srgbClr val="822433"/>
              </a:buClr>
              <a:buSzTx/>
              <a:buFont typeface="Wingdings" panose="05000000000000000000" pitchFamily="2" charset="2"/>
              <a:buChar char="Ø"/>
              <a:tabLst/>
              <a:defRPr/>
            </a:pPr>
            <a:r>
              <a:rPr lang="it-IT" sz="1600" dirty="0">
                <a:solidFill>
                  <a:prstClr val="black"/>
                </a:solidFill>
                <a:latin typeface="Calibri" panose="020F0502020204030204"/>
                <a:ea typeface="Fira Sans Extra Condensed Medium"/>
                <a:cs typeface="Fira Sans Extra Condensed Medium"/>
                <a:sym typeface="Fira Sans Extra Condensed Medium"/>
              </a:rPr>
              <a:t>CNR-IOM (Michele </a:t>
            </a:r>
            <a:r>
              <a:rPr lang="it-IT" sz="1600" dirty="0" err="1">
                <a:solidFill>
                  <a:prstClr val="black"/>
                </a:solidFill>
                <a:latin typeface="Calibri" panose="020F0502020204030204"/>
                <a:ea typeface="Fira Sans Extra Condensed Medium"/>
                <a:cs typeface="Fira Sans Extra Condensed Medium"/>
                <a:sym typeface="Fira Sans Extra Condensed Medium"/>
              </a:rPr>
              <a:t>Zacchigna</a:t>
            </a:r>
            <a:r>
              <a:rPr lang="it-IT" sz="1600" dirty="0">
                <a:solidFill>
                  <a:prstClr val="black"/>
                </a:solidFill>
                <a:latin typeface="Calibri" panose="020F0502020204030204"/>
                <a:ea typeface="Fira Sans Extra Condensed Medium"/>
                <a:cs typeface="Fira Sans Extra Condensed Medium"/>
                <a:sym typeface="Fira Sans Extra Condensed Medium"/>
              </a:rPr>
              <a:t>)</a:t>
            </a:r>
            <a:endParaRPr kumimoji="0" sz="1600" b="0" i="0" u="none" strike="noStrike" kern="1200" cap="none" spc="0" normalizeH="0" baseline="0" noProof="0" dirty="0">
              <a:ln>
                <a:noFill/>
              </a:ln>
              <a:solidFill>
                <a:prstClr val="black"/>
              </a:solidFill>
              <a:uLnTx/>
              <a:uFillTx/>
              <a:latin typeface="Calibri" panose="020F0502020204030204"/>
              <a:ea typeface="Fira Sans Extra Condensed Medium"/>
              <a:cs typeface="Fira Sans Extra Condensed Medium"/>
              <a:sym typeface="Fira Sans Extra Condensed Medium"/>
            </a:endParaRPr>
          </a:p>
        </p:txBody>
      </p:sp>
      <p:pic>
        <p:nvPicPr>
          <p:cNvPr id="15" name="Immagine 14">
            <a:extLst>
              <a:ext uri="{FF2B5EF4-FFF2-40B4-BE49-F238E27FC236}">
                <a16:creationId xmlns:a16="http://schemas.microsoft.com/office/drawing/2014/main" id="{CD7E0463-9408-D4F5-4DEF-69F7343F90B5}"/>
              </a:ext>
            </a:extLst>
          </p:cNvPr>
          <p:cNvPicPr>
            <a:picLocks noChangeAspect="1"/>
          </p:cNvPicPr>
          <p:nvPr/>
        </p:nvPicPr>
        <p:blipFill>
          <a:blip r:embed="rId7"/>
          <a:stretch>
            <a:fillRect/>
          </a:stretch>
        </p:blipFill>
        <p:spPr>
          <a:xfrm>
            <a:off x="7081475" y="4165312"/>
            <a:ext cx="5024092" cy="1662176"/>
          </a:xfrm>
          <a:prstGeom prst="rect">
            <a:avLst/>
          </a:prstGeom>
        </p:spPr>
      </p:pic>
    </p:spTree>
    <p:extLst>
      <p:ext uri="{BB962C8B-B14F-4D97-AF65-F5344CB8AC3E}">
        <p14:creationId xmlns:p14="http://schemas.microsoft.com/office/powerpoint/2010/main" val="23520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anim calcmode="lin" valueType="num">
                                      <p:cBhvr>
                                        <p:cTn id="1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fade">
                                      <p:cBhvr>
                                        <p:cTn id="20" dur="500"/>
                                        <p:tgtEl>
                                          <p:spTgt spid="22">
                                            <p:txEl>
                                              <p:pRg st="2" end="2"/>
                                            </p:txEl>
                                          </p:spTgt>
                                        </p:tgtEl>
                                      </p:cBhvr>
                                    </p:animEffect>
                                    <p:anim calcmode="lin" valueType="num">
                                      <p:cBhvr>
                                        <p:cTn id="21"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22">
                                            <p:txEl>
                                              <p:pRg st="3" end="3"/>
                                            </p:txEl>
                                          </p:spTgt>
                                        </p:tgtEl>
                                        <p:attrNameLst>
                                          <p:attrName>style.visibility</p:attrName>
                                        </p:attrNameLst>
                                      </p:cBhvr>
                                      <p:to>
                                        <p:strVal val="visible"/>
                                      </p:to>
                                    </p:set>
                                    <p:animEffect transition="in" filter="fade">
                                      <p:cBhvr>
                                        <p:cTn id="26" dur="500"/>
                                        <p:tgtEl>
                                          <p:spTgt spid="22">
                                            <p:txEl>
                                              <p:pRg st="3" end="3"/>
                                            </p:txEl>
                                          </p:spTgt>
                                        </p:tgtEl>
                                      </p:cBhvr>
                                    </p:animEffect>
                                    <p:anim calcmode="lin" valueType="num">
                                      <p:cBhvr>
                                        <p:cTn id="27"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22">
                                            <p:txEl>
                                              <p:pRg st="4" end="4"/>
                                            </p:txEl>
                                          </p:spTgt>
                                        </p:tgtEl>
                                        <p:attrNameLst>
                                          <p:attrName>style.visibility</p:attrName>
                                        </p:attrNameLst>
                                      </p:cBhvr>
                                      <p:to>
                                        <p:strVal val="visible"/>
                                      </p:to>
                                    </p:set>
                                    <p:animEffect transition="in" filter="fade">
                                      <p:cBhvr>
                                        <p:cTn id="37" dur="500"/>
                                        <p:tgtEl>
                                          <p:spTgt spid="22">
                                            <p:txEl>
                                              <p:pRg st="4" end="4"/>
                                            </p:txEl>
                                          </p:spTgt>
                                        </p:tgtEl>
                                      </p:cBhvr>
                                    </p:animEffect>
                                    <p:anim calcmode="lin" valueType="num">
                                      <p:cBhvr>
                                        <p:cTn id="38"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2">
                                            <p:txEl>
                                              <p:pRg st="4" end="4"/>
                                            </p:txEl>
                                          </p:spTgt>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xEl>
                                              <p:pRg st="0" end="0"/>
                                            </p:txEl>
                                          </p:spTgt>
                                        </p:tgtEl>
                                      </p:cBhvr>
                                    </p:animEffect>
                                    <p:set>
                                      <p:cBhvr>
                                        <p:cTn id="47" dur="1" fill="hold">
                                          <p:stCondLst>
                                            <p:cond delay="499"/>
                                          </p:stCondLst>
                                        </p:cTn>
                                        <p:tgtEl>
                                          <p:spTgt spid="22">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2">
                                            <p:txEl>
                                              <p:pRg st="1" end="1"/>
                                            </p:txEl>
                                          </p:spTgt>
                                        </p:tgtEl>
                                      </p:cBhvr>
                                    </p:animEffect>
                                    <p:set>
                                      <p:cBhvr>
                                        <p:cTn id="50" dur="1" fill="hold">
                                          <p:stCondLst>
                                            <p:cond delay="499"/>
                                          </p:stCondLst>
                                        </p:cTn>
                                        <p:tgtEl>
                                          <p:spTgt spid="22">
                                            <p:txEl>
                                              <p:pRg st="1" end="1"/>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2">
                                            <p:txEl>
                                              <p:pRg st="2" end="2"/>
                                            </p:txEl>
                                          </p:spTgt>
                                        </p:tgtEl>
                                      </p:cBhvr>
                                    </p:animEffect>
                                    <p:set>
                                      <p:cBhvr>
                                        <p:cTn id="53" dur="1" fill="hold">
                                          <p:stCondLst>
                                            <p:cond delay="499"/>
                                          </p:stCondLst>
                                        </p:cTn>
                                        <p:tgtEl>
                                          <p:spTgt spid="22">
                                            <p:txEl>
                                              <p:pRg st="2" end="2"/>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2">
                                            <p:txEl>
                                              <p:pRg st="3" end="3"/>
                                            </p:txEl>
                                          </p:spTgt>
                                        </p:tgtEl>
                                      </p:cBhvr>
                                    </p:animEffect>
                                    <p:set>
                                      <p:cBhvr>
                                        <p:cTn id="56" dur="1" fill="hold">
                                          <p:stCondLst>
                                            <p:cond delay="499"/>
                                          </p:stCondLst>
                                        </p:cTn>
                                        <p:tgtEl>
                                          <p:spTgt spid="22">
                                            <p:txEl>
                                              <p:pRg st="3" end="3"/>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2">
                                            <p:txEl>
                                              <p:pRg st="4" end="4"/>
                                            </p:txEl>
                                          </p:spTgt>
                                        </p:tgtEl>
                                      </p:cBhvr>
                                    </p:animEffect>
                                    <p:set>
                                      <p:cBhvr>
                                        <p:cTn id="59" dur="1" fill="hold">
                                          <p:stCondLst>
                                            <p:cond delay="499"/>
                                          </p:stCondLst>
                                        </p:cTn>
                                        <p:tgtEl>
                                          <p:spTgt spid="22">
                                            <p:txEl>
                                              <p:pRg st="4" end="4"/>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p:bldP spid="5" grpId="0" animBg="1"/>
      <p:bldP spid="9" grpId="0"/>
      <p:bldP spid="26" grpId="1"/>
      <p:bldP spid="35"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8EBFD-BA7F-BF8D-4EEC-6B913FF38B6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A5E94BF-A4A8-B292-908E-B263B2F9F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012" y="4310756"/>
            <a:ext cx="3352604" cy="2017344"/>
          </a:xfrm>
          <a:prstGeom prst="rect">
            <a:avLst/>
          </a:prstGeom>
        </p:spPr>
      </p:pic>
      <p:pic>
        <p:nvPicPr>
          <p:cNvPr id="13" name="Immagine 12">
            <a:extLst>
              <a:ext uri="{FF2B5EF4-FFF2-40B4-BE49-F238E27FC236}">
                <a16:creationId xmlns:a16="http://schemas.microsoft.com/office/drawing/2014/main" id="{E7658B9E-6484-D5DE-7C05-46E891B837DE}"/>
              </a:ext>
            </a:extLst>
          </p:cNvPr>
          <p:cNvPicPr>
            <a:picLocks noChangeAspect="1"/>
          </p:cNvPicPr>
          <p:nvPr/>
        </p:nvPicPr>
        <p:blipFill>
          <a:blip r:embed="rId4"/>
          <a:stretch>
            <a:fillRect/>
          </a:stretch>
        </p:blipFill>
        <p:spPr>
          <a:xfrm>
            <a:off x="3601802" y="1334615"/>
            <a:ext cx="7338378" cy="2950941"/>
          </a:xfrm>
          <a:prstGeom prst="rect">
            <a:avLst/>
          </a:prstGeom>
        </p:spPr>
      </p:pic>
      <p:sp>
        <p:nvSpPr>
          <p:cNvPr id="4" name="Rettangolo 3">
            <a:extLst>
              <a:ext uri="{FF2B5EF4-FFF2-40B4-BE49-F238E27FC236}">
                <a16:creationId xmlns:a16="http://schemas.microsoft.com/office/drawing/2014/main" id="{BEE2D06C-5C4B-3E3E-FFC7-28401765EEC8}"/>
              </a:ext>
            </a:extLst>
          </p:cNvPr>
          <p:cNvSpPr/>
          <p:nvPr/>
        </p:nvSpPr>
        <p:spPr>
          <a:xfrm>
            <a:off x="0" y="0"/>
            <a:ext cx="12192000" cy="1510145"/>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7163E119-00DA-FA49-F316-EF4231EF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00A7A4D-9698-4615-1BFE-20D185F309B5}"/>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0D0FE344-253A-FBD8-70CD-6F78917AEE16}"/>
              </a:ext>
            </a:extLst>
          </p:cNvPr>
          <p:cNvSpPr>
            <a:spLocks noGrp="1"/>
          </p:cNvSpPr>
          <p:nvPr>
            <p:ph type="title"/>
          </p:nvPr>
        </p:nvSpPr>
        <p:spPr>
          <a:xfrm>
            <a:off x="516987" y="126464"/>
            <a:ext cx="11270016" cy="743239"/>
          </a:xfrm>
          <a:noFill/>
        </p:spPr>
        <p:txBody>
          <a:bodyPr>
            <a:normAutofit/>
          </a:bodyPr>
          <a:lstStyle/>
          <a:p>
            <a:pPr algn="ctr"/>
            <a:r>
              <a:rPr lang="it-IT" sz="3500" b="1" dirty="0">
                <a:solidFill>
                  <a:srgbClr val="822433"/>
                </a:solidFill>
                <a:latin typeface="+mn-lt"/>
              </a:rPr>
              <a:t>SISSI 2.0 </a:t>
            </a:r>
            <a:r>
              <a:rPr lang="it-IT" sz="3500" b="1" dirty="0" err="1">
                <a:solidFill>
                  <a:srgbClr val="822433"/>
                </a:solidFill>
                <a:latin typeface="+mn-lt"/>
              </a:rPr>
              <a:t>Beamline</a:t>
            </a:r>
            <a:r>
              <a:rPr lang="it-IT" sz="3500" b="1" dirty="0">
                <a:solidFill>
                  <a:srgbClr val="822433"/>
                </a:solidFill>
                <a:latin typeface="+mn-lt"/>
              </a:rPr>
              <a:t> Design: </a:t>
            </a:r>
            <a:r>
              <a:rPr lang="it-IT" sz="3500" b="1" dirty="0" err="1">
                <a:solidFill>
                  <a:srgbClr val="822433"/>
                </a:solidFill>
                <a:latin typeface="+mn-lt"/>
              </a:rPr>
              <a:t>Radiation</a:t>
            </a:r>
            <a:r>
              <a:rPr lang="it-IT" sz="3500" b="1" dirty="0">
                <a:solidFill>
                  <a:srgbClr val="822433"/>
                </a:solidFill>
                <a:latin typeface="+mn-lt"/>
              </a:rPr>
              <a:t> </a:t>
            </a:r>
            <a:r>
              <a:rPr lang="it-IT" sz="3500" b="1" dirty="0" err="1">
                <a:solidFill>
                  <a:srgbClr val="822433"/>
                </a:solidFill>
                <a:latin typeface="+mn-lt"/>
              </a:rPr>
              <a:t>Properties</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E0FE159B-569C-8F9A-E707-A18B0F084DC9}"/>
              </a:ext>
            </a:extLst>
          </p:cNvPr>
          <p:cNvSpPr>
            <a:spLocks noGrp="1"/>
          </p:cNvSpPr>
          <p:nvPr>
            <p:ph type="sldNum" sz="quarter" idx="12"/>
          </p:nvPr>
        </p:nvSpPr>
        <p:spPr>
          <a:xfrm>
            <a:off x="9120104" y="64577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rPr>
              <a:t>8</a:t>
            </a:r>
          </a:p>
        </p:txBody>
      </p:sp>
      <p:pic>
        <p:nvPicPr>
          <p:cNvPr id="54" name="Immagine 53">
            <a:extLst>
              <a:ext uri="{FF2B5EF4-FFF2-40B4-BE49-F238E27FC236}">
                <a16:creationId xmlns:a16="http://schemas.microsoft.com/office/drawing/2014/main" id="{AC2A7094-05EA-D37D-C6FE-09A9B90ACDC6}"/>
              </a:ext>
            </a:extLst>
          </p:cNvPr>
          <p:cNvPicPr>
            <a:picLocks noChangeAspect="1"/>
          </p:cNvPicPr>
          <p:nvPr/>
        </p:nvPicPr>
        <p:blipFill>
          <a:blip r:embed="rId6"/>
          <a:stretch>
            <a:fillRect/>
          </a:stretch>
        </p:blipFill>
        <p:spPr>
          <a:xfrm>
            <a:off x="7503616" y="4310756"/>
            <a:ext cx="2614660" cy="1957327"/>
          </a:xfrm>
          <a:prstGeom prst="rect">
            <a:avLst/>
          </a:prstGeom>
        </p:spPr>
      </p:pic>
      <p:cxnSp>
        <p:nvCxnSpPr>
          <p:cNvPr id="67" name="Connettore 2 66">
            <a:extLst>
              <a:ext uri="{FF2B5EF4-FFF2-40B4-BE49-F238E27FC236}">
                <a16:creationId xmlns:a16="http://schemas.microsoft.com/office/drawing/2014/main" id="{F45A01D6-C6A4-7DB8-7CE3-307404F44018}"/>
              </a:ext>
            </a:extLst>
          </p:cNvPr>
          <p:cNvCxnSpPr>
            <a:cxnSpLocks/>
          </p:cNvCxnSpPr>
          <p:nvPr/>
        </p:nvCxnSpPr>
        <p:spPr>
          <a:xfrm flipH="1" flipV="1">
            <a:off x="7705603" y="3286741"/>
            <a:ext cx="333179" cy="2236644"/>
          </a:xfrm>
          <a:prstGeom prst="straightConnector1">
            <a:avLst/>
          </a:prstGeom>
          <a:ln w="5715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Connettore 2 71">
            <a:extLst>
              <a:ext uri="{FF2B5EF4-FFF2-40B4-BE49-F238E27FC236}">
                <a16:creationId xmlns:a16="http://schemas.microsoft.com/office/drawing/2014/main" id="{EB77A556-C4D0-6638-5995-EAA22E50A653}"/>
              </a:ext>
            </a:extLst>
          </p:cNvPr>
          <p:cNvCxnSpPr>
            <a:cxnSpLocks/>
          </p:cNvCxnSpPr>
          <p:nvPr/>
        </p:nvCxnSpPr>
        <p:spPr>
          <a:xfrm flipV="1">
            <a:off x="9364810" y="4038600"/>
            <a:ext cx="0" cy="836777"/>
          </a:xfrm>
          <a:prstGeom prst="straightConnector1">
            <a:avLst/>
          </a:prstGeom>
          <a:ln w="5715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4" name="CasellaDiTesto 73">
            <a:extLst>
              <a:ext uri="{FF2B5EF4-FFF2-40B4-BE49-F238E27FC236}">
                <a16:creationId xmlns:a16="http://schemas.microsoft.com/office/drawing/2014/main" id="{FCAF5BF6-3143-F38A-4B10-38E30892D000}"/>
              </a:ext>
            </a:extLst>
          </p:cNvPr>
          <p:cNvSpPr txBox="1"/>
          <p:nvPr/>
        </p:nvSpPr>
        <p:spPr>
          <a:xfrm>
            <a:off x="3725408" y="2571574"/>
            <a:ext cx="851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B80</a:t>
            </a:r>
          </a:p>
        </p:txBody>
      </p:sp>
      <p:sp>
        <p:nvSpPr>
          <p:cNvPr id="75" name="CasellaDiTesto 74">
            <a:extLst>
              <a:ext uri="{FF2B5EF4-FFF2-40B4-BE49-F238E27FC236}">
                <a16:creationId xmlns:a16="http://schemas.microsoft.com/office/drawing/2014/main" id="{453544F9-1910-F576-2D45-AEC6E7C63431}"/>
              </a:ext>
            </a:extLst>
          </p:cNvPr>
          <p:cNvSpPr txBox="1"/>
          <p:nvPr/>
        </p:nvSpPr>
        <p:spPr>
          <a:xfrm>
            <a:off x="6252029" y="2742162"/>
            <a:ext cx="851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B80</a:t>
            </a:r>
          </a:p>
        </p:txBody>
      </p:sp>
      <p:sp>
        <p:nvSpPr>
          <p:cNvPr id="76" name="CasellaDiTesto 75">
            <a:extLst>
              <a:ext uri="{FF2B5EF4-FFF2-40B4-BE49-F238E27FC236}">
                <a16:creationId xmlns:a16="http://schemas.microsoft.com/office/drawing/2014/main" id="{2918E63C-88BA-1953-1390-AF3CD6EE1A8D}"/>
              </a:ext>
            </a:extLst>
          </p:cNvPr>
          <p:cNvSpPr txBox="1"/>
          <p:nvPr/>
        </p:nvSpPr>
        <p:spPr>
          <a:xfrm>
            <a:off x="8953495" y="3142578"/>
            <a:ext cx="851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B64</a:t>
            </a:r>
          </a:p>
        </p:txBody>
      </p:sp>
      <p:sp>
        <p:nvSpPr>
          <p:cNvPr id="94" name="Rettangolo 93">
            <a:extLst>
              <a:ext uri="{FF2B5EF4-FFF2-40B4-BE49-F238E27FC236}">
                <a16:creationId xmlns:a16="http://schemas.microsoft.com/office/drawing/2014/main" id="{BF72CEA1-34F8-60D0-5827-F5E22F91B120}"/>
              </a:ext>
            </a:extLst>
          </p:cNvPr>
          <p:cNvSpPr/>
          <p:nvPr/>
        </p:nvSpPr>
        <p:spPr>
          <a:xfrm>
            <a:off x="7406193" y="1510145"/>
            <a:ext cx="4427061" cy="4792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ttangolo 94">
            <a:extLst>
              <a:ext uri="{FF2B5EF4-FFF2-40B4-BE49-F238E27FC236}">
                <a16:creationId xmlns:a16="http://schemas.microsoft.com/office/drawing/2014/main" id="{10197164-47B9-FCED-4131-3CC4CD073ABF}"/>
              </a:ext>
            </a:extLst>
          </p:cNvPr>
          <p:cNvSpPr/>
          <p:nvPr/>
        </p:nvSpPr>
        <p:spPr>
          <a:xfrm>
            <a:off x="7217223" y="4129548"/>
            <a:ext cx="1052267" cy="2448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ttangolo 95">
            <a:extLst>
              <a:ext uri="{FF2B5EF4-FFF2-40B4-BE49-F238E27FC236}">
                <a16:creationId xmlns:a16="http://schemas.microsoft.com/office/drawing/2014/main" id="{A9C23832-B292-F266-AC71-8A8B01153337}"/>
              </a:ext>
            </a:extLst>
          </p:cNvPr>
          <p:cNvSpPr/>
          <p:nvPr/>
        </p:nvSpPr>
        <p:spPr>
          <a:xfrm>
            <a:off x="4337940" y="4101298"/>
            <a:ext cx="3676991"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Connettore 2 61">
            <a:extLst>
              <a:ext uri="{FF2B5EF4-FFF2-40B4-BE49-F238E27FC236}">
                <a16:creationId xmlns:a16="http://schemas.microsoft.com/office/drawing/2014/main" id="{03E0B013-9601-27FE-82CD-BA25D3752039}"/>
              </a:ext>
            </a:extLst>
          </p:cNvPr>
          <p:cNvCxnSpPr>
            <a:cxnSpLocks/>
          </p:cNvCxnSpPr>
          <p:nvPr/>
        </p:nvCxnSpPr>
        <p:spPr>
          <a:xfrm flipH="1" flipV="1">
            <a:off x="6758347" y="3617549"/>
            <a:ext cx="42632" cy="661925"/>
          </a:xfrm>
          <a:prstGeom prst="straightConnector1">
            <a:avLst/>
          </a:prstGeom>
          <a:ln w="5715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43EEF645-7706-4AC4-43D7-D188652C1562}"/>
              </a:ext>
            </a:extLst>
          </p:cNvPr>
          <p:cNvCxnSpPr>
            <a:cxnSpLocks/>
          </p:cNvCxnSpPr>
          <p:nvPr/>
        </p:nvCxnSpPr>
        <p:spPr>
          <a:xfrm flipH="1" flipV="1">
            <a:off x="5843634" y="3149090"/>
            <a:ext cx="276327" cy="2448655"/>
          </a:xfrm>
          <a:prstGeom prst="straightConnector1">
            <a:avLst/>
          </a:prstGeom>
          <a:ln w="5715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5B908903-4815-DAC8-4B77-74AB485FEEB9}"/>
              </a:ext>
            </a:extLst>
          </p:cNvPr>
          <p:cNvCxnSpPr>
            <a:cxnSpLocks/>
          </p:cNvCxnSpPr>
          <p:nvPr/>
        </p:nvCxnSpPr>
        <p:spPr>
          <a:xfrm flipH="1" flipV="1">
            <a:off x="5220843" y="3142578"/>
            <a:ext cx="442184" cy="2455167"/>
          </a:xfrm>
          <a:prstGeom prst="straightConnector1">
            <a:avLst/>
          </a:prstGeom>
          <a:ln w="5715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0BFA745D-5C64-3562-017C-8F96FCC15AB3}"/>
              </a:ext>
            </a:extLst>
          </p:cNvPr>
          <p:cNvCxnSpPr>
            <a:cxnSpLocks/>
          </p:cNvCxnSpPr>
          <p:nvPr/>
        </p:nvCxnSpPr>
        <p:spPr>
          <a:xfrm flipH="1" flipV="1">
            <a:off x="4545911" y="3411241"/>
            <a:ext cx="317474" cy="899515"/>
          </a:xfrm>
          <a:prstGeom prst="straightConnector1">
            <a:avLst/>
          </a:prstGeom>
          <a:ln w="5715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7" name="CasellaDiTesto 96">
            <a:extLst>
              <a:ext uri="{FF2B5EF4-FFF2-40B4-BE49-F238E27FC236}">
                <a16:creationId xmlns:a16="http://schemas.microsoft.com/office/drawing/2014/main" id="{3A36A8D0-A428-EA23-ACF7-C4124CBB6F29}"/>
              </a:ext>
            </a:extLst>
          </p:cNvPr>
          <p:cNvSpPr txBox="1"/>
          <p:nvPr/>
        </p:nvSpPr>
        <p:spPr>
          <a:xfrm>
            <a:off x="6566360" y="1142791"/>
            <a:ext cx="14248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err="1">
                <a:ln>
                  <a:noFill/>
                </a:ln>
                <a:effectLst>
                  <a:outerShdw blurRad="38100" dist="38100" dir="2700000" algn="tl">
                    <a:srgbClr val="000000">
                      <a:alpha val="43137"/>
                    </a:srgbClr>
                  </a:outerShdw>
                </a:effectLst>
                <a:uLnTx/>
                <a:uFillTx/>
                <a:latin typeface="Calibri" panose="020F0502020204030204"/>
              </a:rPr>
              <a:t>Observatio</a:t>
            </a:r>
            <a:r>
              <a:rPr lang="en-GB" sz="1400" dirty="0">
                <a:effectLst>
                  <a:outerShdw blurRad="38100" dist="38100" dir="2700000" algn="tl">
                    <a:srgbClr val="000000">
                      <a:alpha val="43137"/>
                    </a:srgbClr>
                  </a:outerShdw>
                </a:effectLst>
                <a:latin typeface="Calibri" panose="020F0502020204030204"/>
              </a:rPr>
              <a:t>n Screen</a:t>
            </a:r>
            <a:endParaRPr kumimoji="0" lang="en-GB" sz="1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ndParaRPr>
          </a:p>
        </p:txBody>
      </p:sp>
      <p:sp>
        <p:nvSpPr>
          <p:cNvPr id="98" name="Rettangolo con angoli arrotondati 97">
            <a:extLst>
              <a:ext uri="{FF2B5EF4-FFF2-40B4-BE49-F238E27FC236}">
                <a16:creationId xmlns:a16="http://schemas.microsoft.com/office/drawing/2014/main" id="{44E93C07-029F-5B71-C5CB-FBB954752E68}"/>
              </a:ext>
            </a:extLst>
          </p:cNvPr>
          <p:cNvSpPr/>
          <p:nvPr/>
        </p:nvSpPr>
        <p:spPr>
          <a:xfrm>
            <a:off x="7151393" y="1672093"/>
            <a:ext cx="254799" cy="4656007"/>
          </a:xfrm>
          <a:prstGeom prst="roundRect">
            <a:avLst/>
          </a:prstGeom>
          <a:gradFill>
            <a:gsLst>
              <a:gs pos="0">
                <a:schemeClr val="bg1">
                  <a:lumMod val="75000"/>
                </a:schemeClr>
              </a:gs>
              <a:gs pos="50000">
                <a:schemeClr val="bg1">
                  <a:lumMod val="85000"/>
                </a:schemeClr>
              </a:gs>
              <a:gs pos="100000">
                <a:schemeClr val="tx2">
                  <a:lumMod val="40000"/>
                  <a:lumOff val="60000"/>
                </a:schemeClr>
              </a:gs>
            </a:gsLst>
            <a:lin ang="27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Immagine 103">
            <a:extLst>
              <a:ext uri="{FF2B5EF4-FFF2-40B4-BE49-F238E27FC236}">
                <a16:creationId xmlns:a16="http://schemas.microsoft.com/office/drawing/2014/main" id="{E8840976-CD22-CF2A-ABFE-ED1FEB511665}"/>
              </a:ext>
            </a:extLst>
          </p:cNvPr>
          <p:cNvPicPr>
            <a:picLocks noChangeAspect="1"/>
          </p:cNvPicPr>
          <p:nvPr/>
        </p:nvPicPr>
        <p:blipFill>
          <a:blip r:embed="rId7"/>
          <a:stretch>
            <a:fillRect/>
          </a:stretch>
        </p:blipFill>
        <p:spPr>
          <a:xfrm>
            <a:off x="8447725" y="3184713"/>
            <a:ext cx="2741058" cy="1489538"/>
          </a:xfrm>
          <a:prstGeom prst="rect">
            <a:avLst/>
          </a:prstGeom>
        </p:spPr>
      </p:pic>
      <p:pic>
        <p:nvPicPr>
          <p:cNvPr id="105" name="Immagine 104">
            <a:extLst>
              <a:ext uri="{FF2B5EF4-FFF2-40B4-BE49-F238E27FC236}">
                <a16:creationId xmlns:a16="http://schemas.microsoft.com/office/drawing/2014/main" id="{A8D0B35A-3AAD-5C6E-9614-CCAB4FA91246}"/>
              </a:ext>
            </a:extLst>
          </p:cNvPr>
          <p:cNvPicPr>
            <a:picLocks noChangeAspect="1"/>
          </p:cNvPicPr>
          <p:nvPr/>
        </p:nvPicPr>
        <p:blipFill>
          <a:blip r:embed="rId8"/>
          <a:stretch>
            <a:fillRect/>
          </a:stretch>
        </p:blipFill>
        <p:spPr>
          <a:xfrm>
            <a:off x="8480206" y="5102951"/>
            <a:ext cx="2741058" cy="1467045"/>
          </a:xfrm>
          <a:prstGeom prst="rect">
            <a:avLst/>
          </a:prstGeom>
        </p:spPr>
      </p:pic>
      <p:pic>
        <p:nvPicPr>
          <p:cNvPr id="106" name="Immagine 105">
            <a:extLst>
              <a:ext uri="{FF2B5EF4-FFF2-40B4-BE49-F238E27FC236}">
                <a16:creationId xmlns:a16="http://schemas.microsoft.com/office/drawing/2014/main" id="{59C45B51-0DDF-3C48-B0EA-9F37FB8DED3E}"/>
              </a:ext>
            </a:extLst>
          </p:cNvPr>
          <p:cNvPicPr>
            <a:picLocks noChangeAspect="1"/>
          </p:cNvPicPr>
          <p:nvPr/>
        </p:nvPicPr>
        <p:blipFill>
          <a:blip r:embed="rId9"/>
          <a:stretch>
            <a:fillRect/>
          </a:stretch>
        </p:blipFill>
        <p:spPr>
          <a:xfrm>
            <a:off x="8411033" y="1327126"/>
            <a:ext cx="2814442" cy="1489538"/>
          </a:xfrm>
          <a:prstGeom prst="rect">
            <a:avLst/>
          </a:prstGeom>
        </p:spPr>
      </p:pic>
      <mc:AlternateContent xmlns:mc="http://schemas.openxmlformats.org/markup-compatibility/2006" xmlns:a14="http://schemas.microsoft.com/office/drawing/2010/main">
        <mc:Choice Requires="a14">
          <p:sp>
            <p:nvSpPr>
              <p:cNvPr id="107" name="CasellaDiTesto 106">
                <a:extLst>
                  <a:ext uri="{FF2B5EF4-FFF2-40B4-BE49-F238E27FC236}">
                    <a16:creationId xmlns:a16="http://schemas.microsoft.com/office/drawing/2014/main" id="{0252E20F-F263-032F-7B6C-F324C052091B}"/>
                  </a:ext>
                </a:extLst>
              </p:cNvPr>
              <p:cNvSpPr txBox="1"/>
              <p:nvPr/>
            </p:nvSpPr>
            <p:spPr>
              <a:xfrm>
                <a:off x="9192627" y="4871198"/>
                <a:ext cx="1787940"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400" b="0" i="1" smtClean="0">
                          <a:effectLst>
                            <a:outerShdw blurRad="38100" dist="38100" dir="2700000" algn="tl">
                              <a:srgbClr val="000000">
                                <a:alpha val="43137"/>
                              </a:srgbClr>
                            </a:outerShdw>
                          </a:effectLst>
                          <a:latin typeface="Cambria Math" panose="02040503050406030204" pitchFamily="18" charset="0"/>
                        </a:rPr>
                        <m:t>1 </m:t>
                      </m:r>
                      <m:r>
                        <a:rPr lang="it-IT" sz="1400" b="0" i="1" smtClean="0">
                          <a:effectLst>
                            <a:outerShdw blurRad="38100" dist="38100" dir="2700000" algn="tl">
                              <a:srgbClr val="000000">
                                <a:alpha val="43137"/>
                              </a:srgbClr>
                            </a:outerShdw>
                          </a:effectLst>
                          <a:latin typeface="Cambria Math" panose="02040503050406030204" pitchFamily="18" charset="0"/>
                        </a:rPr>
                        <m:t>𝜇</m:t>
                      </m:r>
                      <m:r>
                        <a:rPr lang="it-IT" sz="1400" b="0" i="1" smtClean="0">
                          <a:effectLst>
                            <a:outerShdw blurRad="38100" dist="38100" dir="2700000" algn="tl">
                              <a:srgbClr val="000000">
                                <a:alpha val="43137"/>
                              </a:srgbClr>
                            </a:outerShdw>
                          </a:effectLst>
                          <a:latin typeface="Cambria Math" panose="02040503050406030204" pitchFamily="18" charset="0"/>
                        </a:rPr>
                        <m:t>𝑚</m:t>
                      </m:r>
                      <m:r>
                        <a:rPr lang="it-IT" sz="1400" b="0" i="1" smtClean="0">
                          <a:effectLst>
                            <a:outerShdw blurRad="38100" dist="38100" dir="2700000" algn="tl">
                              <a:srgbClr val="000000">
                                <a:alpha val="43137"/>
                              </a:srgbClr>
                            </a:outerShdw>
                          </a:effectLst>
                          <a:latin typeface="Cambria Math" panose="02040503050406030204" pitchFamily="18" charset="0"/>
                        </a:rPr>
                        <m:t>∼10000 </m:t>
                      </m:r>
                      <m:r>
                        <a:rPr lang="it-IT" sz="1400" b="0" i="1" smtClean="0">
                          <a:effectLst>
                            <a:outerShdw blurRad="38100" dist="38100" dir="2700000" algn="tl">
                              <a:srgbClr val="000000">
                                <a:alpha val="43137"/>
                              </a:srgbClr>
                            </a:outerShdw>
                          </a:effectLst>
                          <a:latin typeface="Cambria Math" panose="02040503050406030204" pitchFamily="18" charset="0"/>
                        </a:rPr>
                        <m:t>𝑐</m:t>
                      </m:r>
                      <m:sSup>
                        <m:sSupPr>
                          <m:ctrlPr>
                            <a:rPr lang="it-IT" sz="1400" b="0" i="1" smtClean="0">
                              <a:effectLst>
                                <a:outerShdw blurRad="38100" dist="38100" dir="2700000" algn="tl">
                                  <a:srgbClr val="000000">
                                    <a:alpha val="43137"/>
                                  </a:srgbClr>
                                </a:outerShdw>
                              </a:effectLst>
                              <a:latin typeface="Cambria Math" panose="02040503050406030204" pitchFamily="18" charset="0"/>
                            </a:rPr>
                          </m:ctrlPr>
                        </m:sSupPr>
                        <m:e>
                          <m:r>
                            <a:rPr lang="it-IT" sz="1400" b="0" i="1" smtClean="0">
                              <a:effectLst>
                                <a:outerShdw blurRad="38100" dist="38100" dir="2700000" algn="tl">
                                  <a:srgbClr val="000000">
                                    <a:alpha val="43137"/>
                                  </a:srgbClr>
                                </a:outerShdw>
                              </a:effectLst>
                              <a:latin typeface="Cambria Math" panose="02040503050406030204" pitchFamily="18" charset="0"/>
                            </a:rPr>
                            <m:t>𝑚</m:t>
                          </m:r>
                        </m:e>
                        <m:sup>
                          <m:r>
                            <a:rPr lang="it-IT" sz="1400" b="0" i="1" smtClean="0">
                              <a:effectLst>
                                <a:outerShdw blurRad="38100" dist="38100" dir="2700000" algn="tl">
                                  <a:srgbClr val="000000">
                                    <a:alpha val="43137"/>
                                  </a:srgbClr>
                                </a:outerShdw>
                              </a:effectLst>
                              <a:latin typeface="Cambria Math" panose="02040503050406030204" pitchFamily="18" charset="0"/>
                            </a:rPr>
                            <m:t>−1</m:t>
                          </m:r>
                        </m:sup>
                      </m:sSup>
                    </m:oMath>
                  </m:oMathPara>
                </a14:m>
                <a:endParaRPr lang="en-GB" sz="1400" dirty="0">
                  <a:effectLst>
                    <a:outerShdw blurRad="38100" dist="38100" dir="2700000" algn="tl">
                      <a:srgbClr val="000000">
                        <a:alpha val="43137"/>
                      </a:srgbClr>
                    </a:outerShdw>
                  </a:effectLst>
                </a:endParaRPr>
              </a:p>
            </p:txBody>
          </p:sp>
        </mc:Choice>
        <mc:Fallback xmlns="">
          <p:sp>
            <p:nvSpPr>
              <p:cNvPr id="107" name="CasellaDiTesto 106">
                <a:extLst>
                  <a:ext uri="{FF2B5EF4-FFF2-40B4-BE49-F238E27FC236}">
                    <a16:creationId xmlns:a16="http://schemas.microsoft.com/office/drawing/2014/main" id="{0252E20F-F263-032F-7B6C-F324C052091B}"/>
                  </a:ext>
                </a:extLst>
              </p:cNvPr>
              <p:cNvSpPr txBox="1">
                <a:spLocks noRot="1" noChangeAspect="1" noMove="1" noResize="1" noEditPoints="1" noAdjustHandles="1" noChangeArrowheads="1" noChangeShapeType="1" noTextEdit="1"/>
              </p:cNvSpPr>
              <p:nvPr/>
            </p:nvSpPr>
            <p:spPr>
              <a:xfrm>
                <a:off x="9192627" y="4871198"/>
                <a:ext cx="1787940" cy="307777"/>
              </a:xfrm>
              <a:prstGeom prst="rect">
                <a:avLst/>
              </a:prstGeom>
              <a:blipFill>
                <a:blip r:embed="rId10"/>
                <a:stretch>
                  <a:fillRect b="-98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CasellaDiTesto 107">
                <a:extLst>
                  <a:ext uri="{FF2B5EF4-FFF2-40B4-BE49-F238E27FC236}">
                    <a16:creationId xmlns:a16="http://schemas.microsoft.com/office/drawing/2014/main" id="{2F4C4CD2-BBFF-5990-A4B6-A456036D835D}"/>
                  </a:ext>
                </a:extLst>
              </p:cNvPr>
              <p:cNvSpPr txBox="1"/>
              <p:nvPr/>
            </p:nvSpPr>
            <p:spPr>
              <a:xfrm>
                <a:off x="9074640" y="2987766"/>
                <a:ext cx="1787940"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400" b="0" i="1" smtClean="0">
                          <a:effectLst>
                            <a:outerShdw blurRad="38100" dist="38100" dir="2700000" algn="tl">
                              <a:srgbClr val="000000">
                                <a:alpha val="43137"/>
                              </a:srgbClr>
                            </a:outerShdw>
                          </a:effectLst>
                          <a:latin typeface="Cambria Math" panose="02040503050406030204" pitchFamily="18" charset="0"/>
                        </a:rPr>
                        <m:t>10 </m:t>
                      </m:r>
                      <m:r>
                        <a:rPr lang="it-IT" sz="1400" b="0" i="1" smtClean="0">
                          <a:effectLst>
                            <a:outerShdw blurRad="38100" dist="38100" dir="2700000" algn="tl">
                              <a:srgbClr val="000000">
                                <a:alpha val="43137"/>
                              </a:srgbClr>
                            </a:outerShdw>
                          </a:effectLst>
                          <a:latin typeface="Cambria Math" panose="02040503050406030204" pitchFamily="18" charset="0"/>
                        </a:rPr>
                        <m:t>𝜇</m:t>
                      </m:r>
                      <m:r>
                        <a:rPr lang="it-IT" sz="1400" b="0" i="1" smtClean="0">
                          <a:effectLst>
                            <a:outerShdw blurRad="38100" dist="38100" dir="2700000" algn="tl">
                              <a:srgbClr val="000000">
                                <a:alpha val="43137"/>
                              </a:srgbClr>
                            </a:outerShdw>
                          </a:effectLst>
                          <a:latin typeface="Cambria Math" panose="02040503050406030204" pitchFamily="18" charset="0"/>
                        </a:rPr>
                        <m:t>𝑚</m:t>
                      </m:r>
                      <m:r>
                        <a:rPr lang="it-IT" sz="1400" b="0" i="1" smtClean="0">
                          <a:effectLst>
                            <a:outerShdw blurRad="38100" dist="38100" dir="2700000" algn="tl">
                              <a:srgbClr val="000000">
                                <a:alpha val="43137"/>
                              </a:srgbClr>
                            </a:outerShdw>
                          </a:effectLst>
                          <a:latin typeface="Cambria Math" panose="02040503050406030204" pitchFamily="18" charset="0"/>
                        </a:rPr>
                        <m:t>∼30 </m:t>
                      </m:r>
                      <m:r>
                        <a:rPr lang="it-IT" sz="1400" b="0" i="1" smtClean="0">
                          <a:effectLst>
                            <a:outerShdw blurRad="38100" dist="38100" dir="2700000" algn="tl">
                              <a:srgbClr val="000000">
                                <a:alpha val="43137"/>
                              </a:srgbClr>
                            </a:outerShdw>
                          </a:effectLst>
                          <a:latin typeface="Cambria Math" panose="02040503050406030204" pitchFamily="18" charset="0"/>
                        </a:rPr>
                        <m:t>𝑇𝐻𝑧</m:t>
                      </m:r>
                    </m:oMath>
                  </m:oMathPara>
                </a14:m>
                <a:endParaRPr lang="en-GB" sz="1400" dirty="0">
                  <a:effectLst>
                    <a:outerShdw blurRad="38100" dist="38100" dir="2700000" algn="tl">
                      <a:srgbClr val="000000">
                        <a:alpha val="43137"/>
                      </a:srgbClr>
                    </a:outerShdw>
                  </a:effectLst>
                </a:endParaRPr>
              </a:p>
            </p:txBody>
          </p:sp>
        </mc:Choice>
        <mc:Fallback xmlns="">
          <p:sp>
            <p:nvSpPr>
              <p:cNvPr id="108" name="CasellaDiTesto 107">
                <a:extLst>
                  <a:ext uri="{FF2B5EF4-FFF2-40B4-BE49-F238E27FC236}">
                    <a16:creationId xmlns:a16="http://schemas.microsoft.com/office/drawing/2014/main" id="{2F4C4CD2-BBFF-5990-A4B6-A456036D835D}"/>
                  </a:ext>
                </a:extLst>
              </p:cNvPr>
              <p:cNvSpPr txBox="1">
                <a:spLocks noRot="1" noChangeAspect="1" noMove="1" noResize="1" noEditPoints="1" noAdjustHandles="1" noChangeArrowheads="1" noChangeShapeType="1" noTextEdit="1"/>
              </p:cNvSpPr>
              <p:nvPr/>
            </p:nvSpPr>
            <p:spPr>
              <a:xfrm>
                <a:off x="9074640" y="2987766"/>
                <a:ext cx="1787940" cy="307777"/>
              </a:xfrm>
              <a:prstGeom prst="rect">
                <a:avLst/>
              </a:prstGeom>
              <a:blipFill>
                <a:blip r:embed="rId11"/>
                <a:stretch>
                  <a:fillRect b="-78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CasellaDiTesto 108">
                <a:extLst>
                  <a:ext uri="{FF2B5EF4-FFF2-40B4-BE49-F238E27FC236}">
                    <a16:creationId xmlns:a16="http://schemas.microsoft.com/office/drawing/2014/main" id="{8A6506FE-BB67-3E51-25E8-8F4E42D61E81}"/>
                  </a:ext>
                </a:extLst>
              </p:cNvPr>
              <p:cNvSpPr txBox="1"/>
              <p:nvPr/>
            </p:nvSpPr>
            <p:spPr>
              <a:xfrm>
                <a:off x="9042271" y="1019348"/>
                <a:ext cx="1787940"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400" b="0" i="1" smtClean="0">
                          <a:effectLst>
                            <a:outerShdw blurRad="38100" dist="38100" dir="2700000" algn="tl">
                              <a:srgbClr val="000000">
                                <a:alpha val="43137"/>
                              </a:srgbClr>
                            </a:outerShdw>
                          </a:effectLst>
                          <a:latin typeface="Cambria Math" panose="02040503050406030204" pitchFamily="18" charset="0"/>
                        </a:rPr>
                        <m:t>100 </m:t>
                      </m:r>
                      <m:r>
                        <a:rPr lang="it-IT" sz="1400" b="0" i="1" smtClean="0">
                          <a:effectLst>
                            <a:outerShdw blurRad="38100" dist="38100" dir="2700000" algn="tl">
                              <a:srgbClr val="000000">
                                <a:alpha val="43137"/>
                              </a:srgbClr>
                            </a:outerShdw>
                          </a:effectLst>
                          <a:latin typeface="Cambria Math" panose="02040503050406030204" pitchFamily="18" charset="0"/>
                        </a:rPr>
                        <m:t>𝜇</m:t>
                      </m:r>
                      <m:r>
                        <a:rPr lang="it-IT" sz="1400" b="0" i="1" smtClean="0">
                          <a:effectLst>
                            <a:outerShdw blurRad="38100" dist="38100" dir="2700000" algn="tl">
                              <a:srgbClr val="000000">
                                <a:alpha val="43137"/>
                              </a:srgbClr>
                            </a:outerShdw>
                          </a:effectLst>
                          <a:latin typeface="Cambria Math" panose="02040503050406030204" pitchFamily="18" charset="0"/>
                        </a:rPr>
                        <m:t>𝑚</m:t>
                      </m:r>
                      <m:r>
                        <a:rPr lang="it-IT" sz="1400" b="0" i="1" smtClean="0">
                          <a:effectLst>
                            <a:outerShdw blurRad="38100" dist="38100" dir="2700000" algn="tl">
                              <a:srgbClr val="000000">
                                <a:alpha val="43137"/>
                              </a:srgbClr>
                            </a:outerShdw>
                          </a:effectLst>
                          <a:latin typeface="Cambria Math" panose="02040503050406030204" pitchFamily="18" charset="0"/>
                        </a:rPr>
                        <m:t>∼3 </m:t>
                      </m:r>
                      <m:r>
                        <a:rPr lang="it-IT" sz="1400" b="0" i="1" smtClean="0">
                          <a:effectLst>
                            <a:outerShdw blurRad="38100" dist="38100" dir="2700000" algn="tl">
                              <a:srgbClr val="000000">
                                <a:alpha val="43137"/>
                              </a:srgbClr>
                            </a:outerShdw>
                          </a:effectLst>
                          <a:latin typeface="Cambria Math" panose="02040503050406030204" pitchFamily="18" charset="0"/>
                        </a:rPr>
                        <m:t>𝑇𝐻𝑧</m:t>
                      </m:r>
                    </m:oMath>
                  </m:oMathPara>
                </a14:m>
                <a:endParaRPr lang="en-GB" sz="1400" dirty="0">
                  <a:effectLst>
                    <a:outerShdw blurRad="38100" dist="38100" dir="2700000" algn="tl">
                      <a:srgbClr val="000000">
                        <a:alpha val="43137"/>
                      </a:srgbClr>
                    </a:outerShdw>
                  </a:effectLst>
                </a:endParaRPr>
              </a:p>
            </p:txBody>
          </p:sp>
        </mc:Choice>
        <mc:Fallback xmlns="">
          <p:sp>
            <p:nvSpPr>
              <p:cNvPr id="109" name="CasellaDiTesto 108">
                <a:extLst>
                  <a:ext uri="{FF2B5EF4-FFF2-40B4-BE49-F238E27FC236}">
                    <a16:creationId xmlns:a16="http://schemas.microsoft.com/office/drawing/2014/main" id="{8A6506FE-BB67-3E51-25E8-8F4E42D61E81}"/>
                  </a:ext>
                </a:extLst>
              </p:cNvPr>
              <p:cNvSpPr txBox="1">
                <a:spLocks noRot="1" noChangeAspect="1" noMove="1" noResize="1" noEditPoints="1" noAdjustHandles="1" noChangeArrowheads="1" noChangeShapeType="1" noTextEdit="1"/>
              </p:cNvSpPr>
              <p:nvPr/>
            </p:nvSpPr>
            <p:spPr>
              <a:xfrm>
                <a:off x="9042271" y="1019348"/>
                <a:ext cx="1787940" cy="307777"/>
              </a:xfrm>
              <a:prstGeom prst="rect">
                <a:avLst/>
              </a:prstGeom>
              <a:blipFill>
                <a:blip r:embed="rId12"/>
                <a:stretch>
                  <a:fillRect b="-7843"/>
                </a:stretch>
              </a:blipFill>
            </p:spPr>
            <p:txBody>
              <a:bodyPr/>
              <a:lstStyle/>
              <a:p>
                <a:r>
                  <a:rPr lang="en-GB">
                    <a:noFill/>
                  </a:rPr>
                  <a:t> </a:t>
                </a:r>
              </a:p>
            </p:txBody>
          </p:sp>
        </mc:Fallback>
      </mc:AlternateContent>
      <p:pic>
        <p:nvPicPr>
          <p:cNvPr id="110" name="Immagine 109">
            <a:extLst>
              <a:ext uri="{FF2B5EF4-FFF2-40B4-BE49-F238E27FC236}">
                <a16:creationId xmlns:a16="http://schemas.microsoft.com/office/drawing/2014/main" id="{122EB256-4E6B-B754-4221-54D89C3A3FD2}"/>
              </a:ext>
            </a:extLst>
          </p:cNvPr>
          <p:cNvPicPr>
            <a:picLocks noChangeAspect="1"/>
          </p:cNvPicPr>
          <p:nvPr/>
        </p:nvPicPr>
        <p:blipFill>
          <a:blip r:embed="rId13"/>
          <a:stretch>
            <a:fillRect/>
          </a:stretch>
        </p:blipFill>
        <p:spPr>
          <a:xfrm>
            <a:off x="11210417" y="3115185"/>
            <a:ext cx="416430" cy="1489538"/>
          </a:xfrm>
          <a:prstGeom prst="rect">
            <a:avLst/>
          </a:prstGeom>
        </p:spPr>
      </p:pic>
      <p:sp>
        <p:nvSpPr>
          <p:cNvPr id="111" name="CasellaDiTesto 110">
            <a:extLst>
              <a:ext uri="{FF2B5EF4-FFF2-40B4-BE49-F238E27FC236}">
                <a16:creationId xmlns:a16="http://schemas.microsoft.com/office/drawing/2014/main" id="{4ADE841B-8347-0643-8A2E-7452D757C381}"/>
              </a:ext>
            </a:extLst>
          </p:cNvPr>
          <p:cNvSpPr txBox="1"/>
          <p:nvPr/>
        </p:nvSpPr>
        <p:spPr>
          <a:xfrm>
            <a:off x="764736" y="1510145"/>
            <a:ext cx="2845679" cy="295465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lang="it-IT" sz="1600" dirty="0" err="1">
                <a:solidFill>
                  <a:prstClr val="black"/>
                </a:solidFill>
                <a:latin typeface="Calibri" panose="020F0502020204030204"/>
              </a:rPr>
              <a:t>Section</a:t>
            </a:r>
            <a:r>
              <a:rPr lang="it-IT" sz="1600" dirty="0">
                <a:solidFill>
                  <a:prstClr val="black"/>
                </a:solidFill>
                <a:latin typeface="Calibri" panose="020F0502020204030204"/>
              </a:rPr>
              <a:t> of the Storage Ring </a:t>
            </a:r>
            <a:r>
              <a:rPr lang="it-IT" sz="1600" dirty="0" err="1">
                <a:solidFill>
                  <a:prstClr val="black"/>
                </a:solidFill>
                <a:latin typeface="Calibri" panose="020F0502020204030204"/>
              </a:rPr>
              <a:t>dedicated</a:t>
            </a:r>
            <a:r>
              <a:rPr lang="it-IT" sz="1600" dirty="0">
                <a:solidFill>
                  <a:prstClr val="black"/>
                </a:solidFill>
                <a:latin typeface="Calibri" panose="020F0502020204030204"/>
              </a:rPr>
              <a:t> to </a:t>
            </a:r>
            <a:r>
              <a:rPr lang="it-IT" sz="1600" dirty="0">
                <a:solidFill>
                  <a:prstClr val="black"/>
                </a:solidFill>
                <a:effectLst>
                  <a:outerShdw blurRad="38100" dist="38100" dir="2700000" algn="tl">
                    <a:srgbClr val="000000">
                      <a:alpha val="43137"/>
                    </a:srgbClr>
                  </a:outerShdw>
                </a:effectLst>
                <a:latin typeface="Calibri" panose="020F0502020204030204"/>
              </a:rPr>
              <a:t>SISSI 2.0</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it-IT" sz="1600" b="0" i="0" u="none" strike="noStrike" kern="1200" cap="none" spc="0" normalizeH="0" baseline="0" dirty="0">
              <a:ln>
                <a:noFill/>
              </a:ln>
              <a:solidFill>
                <a:prstClr val="black"/>
              </a:solidFill>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kumimoji="0" lang="it-IT" sz="1600" b="0" i="0" u="none" strike="noStrike" kern="1200" cap="none" spc="0" normalizeH="0" baseline="0" dirty="0">
              <a:ln>
                <a:noFill/>
              </a:ln>
              <a:solidFill>
                <a:prstClr val="black"/>
              </a:solidFill>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lang="it-IT" sz="1600" dirty="0" err="1">
                <a:solidFill>
                  <a:prstClr val="black"/>
                </a:solidFill>
                <a:latin typeface="Calibri" panose="020F0502020204030204"/>
              </a:rPr>
              <a:t>Dipolar</a:t>
            </a:r>
            <a:r>
              <a:rPr lang="it-IT" sz="1600" dirty="0">
                <a:solidFill>
                  <a:prstClr val="black"/>
                </a:solidFill>
                <a:latin typeface="Calibri" panose="020F0502020204030204"/>
              </a:rPr>
              <a:t> </a:t>
            </a:r>
            <a:r>
              <a:rPr lang="it-IT" sz="1600" dirty="0" err="1">
                <a:solidFill>
                  <a:prstClr val="black"/>
                </a:solidFill>
                <a:latin typeface="Calibri" panose="020F0502020204030204"/>
              </a:rPr>
              <a:t>contribution</a:t>
            </a:r>
            <a:r>
              <a:rPr lang="it-IT" sz="1600" dirty="0">
                <a:solidFill>
                  <a:prstClr val="black"/>
                </a:solidFill>
                <a:latin typeface="Calibri" panose="020F0502020204030204"/>
              </a:rPr>
              <a:t> of the </a:t>
            </a:r>
            <a:r>
              <a:rPr lang="it-IT" sz="1600" dirty="0" err="1">
                <a:solidFill>
                  <a:prstClr val="black"/>
                </a:solidFill>
                <a:latin typeface="Calibri" panose="020F0502020204030204"/>
              </a:rPr>
              <a:t>magnetic</a:t>
            </a:r>
            <a:r>
              <a:rPr lang="it-IT" sz="1600" dirty="0">
                <a:solidFill>
                  <a:prstClr val="black"/>
                </a:solidFill>
                <a:latin typeface="Calibri" panose="020F0502020204030204"/>
              </a:rPr>
              <a:t> lattice </a:t>
            </a:r>
            <a:r>
              <a:rPr lang="it-IT" sz="1600" dirty="0" err="1">
                <a:solidFill>
                  <a:prstClr val="black"/>
                </a:solidFill>
                <a:latin typeface="Calibri" panose="020F0502020204030204"/>
              </a:rPr>
              <a:t>provided</a:t>
            </a:r>
            <a:r>
              <a:rPr lang="it-IT" sz="1600" dirty="0">
                <a:solidFill>
                  <a:prstClr val="black"/>
                </a:solidFill>
                <a:latin typeface="Calibri" panose="020F0502020204030204"/>
              </a:rPr>
              <a:t> with:</a:t>
            </a:r>
          </a:p>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endParaRPr lang="it-IT" dirty="0">
              <a:solidFill>
                <a:prstClr val="black"/>
              </a:solidFill>
              <a:latin typeface="Calibri" panose="020F0502020204030204"/>
            </a:endParaRPr>
          </a:p>
          <a:p>
            <a:pPr marL="5365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lang="it-IT" sz="1400" dirty="0" err="1">
                <a:solidFill>
                  <a:prstClr val="black"/>
                </a:solidFill>
                <a:effectLst>
                  <a:outerShdw blurRad="38100" dist="38100" dir="2700000" algn="tl">
                    <a:srgbClr val="000000">
                      <a:alpha val="43137"/>
                    </a:srgbClr>
                  </a:outerShdw>
                </a:effectLst>
                <a:latin typeface="Calibri" panose="020F0502020204030204"/>
              </a:rPr>
              <a:t>Longitudinal</a:t>
            </a:r>
            <a:r>
              <a:rPr lang="it-IT" sz="1400" dirty="0">
                <a:solidFill>
                  <a:prstClr val="black"/>
                </a:solidFill>
                <a:effectLst>
                  <a:outerShdw blurRad="38100" dist="38100" dir="2700000" algn="tl">
                    <a:srgbClr val="000000">
                      <a:alpha val="43137"/>
                    </a:srgbClr>
                  </a:outerShdw>
                </a:effectLst>
                <a:latin typeface="Calibri" panose="020F0502020204030204"/>
              </a:rPr>
              <a:t> </a:t>
            </a:r>
            <a:r>
              <a:rPr lang="it-IT" sz="1400" dirty="0" err="1">
                <a:solidFill>
                  <a:prstClr val="black"/>
                </a:solidFill>
                <a:effectLst>
                  <a:outerShdw blurRad="38100" dist="38100" dir="2700000" algn="tl">
                    <a:srgbClr val="000000">
                      <a:alpha val="43137"/>
                    </a:srgbClr>
                  </a:outerShdw>
                </a:effectLst>
                <a:latin typeface="Calibri" panose="020F0502020204030204"/>
              </a:rPr>
              <a:t>Gradient</a:t>
            </a:r>
            <a:r>
              <a:rPr lang="it-IT" sz="1400" dirty="0">
                <a:solidFill>
                  <a:prstClr val="black"/>
                </a:solidFill>
                <a:effectLst>
                  <a:outerShdw blurRad="38100" dist="38100" dir="2700000" algn="tl">
                    <a:srgbClr val="000000">
                      <a:alpha val="43137"/>
                    </a:srgbClr>
                  </a:outerShdw>
                </a:effectLst>
                <a:latin typeface="Calibri" panose="020F0502020204030204"/>
              </a:rPr>
              <a:t> </a:t>
            </a:r>
            <a:r>
              <a:rPr lang="it-IT" sz="1400" dirty="0">
                <a:solidFill>
                  <a:prstClr val="black"/>
                </a:solidFill>
                <a:latin typeface="Calibri" panose="020F0502020204030204"/>
              </a:rPr>
              <a:t>Bending </a:t>
            </a:r>
            <a:r>
              <a:rPr lang="it-IT" sz="1400" dirty="0" err="1">
                <a:solidFill>
                  <a:prstClr val="black"/>
                </a:solidFill>
                <a:latin typeface="Calibri" panose="020F0502020204030204"/>
              </a:rPr>
              <a:t>Dipoles</a:t>
            </a:r>
            <a:r>
              <a:rPr lang="it-IT" sz="1400" dirty="0">
                <a:solidFill>
                  <a:prstClr val="black"/>
                </a:solidFill>
                <a:latin typeface="Calibri" panose="020F0502020204030204"/>
              </a:rPr>
              <a:t> </a:t>
            </a:r>
          </a:p>
          <a:p>
            <a:pPr marL="5365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endParaRPr lang="it-IT" sz="1400" dirty="0">
              <a:solidFill>
                <a:prstClr val="black"/>
              </a:solidFill>
              <a:latin typeface="Calibri" panose="020F0502020204030204"/>
            </a:endParaRPr>
          </a:p>
          <a:p>
            <a:pPr marL="536575"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lang="it-IT" sz="1400" dirty="0">
                <a:solidFill>
                  <a:prstClr val="black"/>
                </a:solidFill>
                <a:effectLst>
                  <a:outerShdw blurRad="38100" dist="38100" dir="2700000" algn="tl">
                    <a:srgbClr val="000000">
                      <a:alpha val="43137"/>
                    </a:srgbClr>
                  </a:outerShdw>
                </a:effectLst>
                <a:latin typeface="Calibri" panose="020F0502020204030204"/>
              </a:rPr>
              <a:t>Reverse</a:t>
            </a:r>
            <a:r>
              <a:rPr lang="it-IT" sz="1400" dirty="0">
                <a:solidFill>
                  <a:prstClr val="black"/>
                </a:solidFill>
                <a:latin typeface="Calibri" panose="020F0502020204030204"/>
              </a:rPr>
              <a:t> </a:t>
            </a:r>
            <a:r>
              <a:rPr lang="it-IT" sz="1400" dirty="0" err="1">
                <a:solidFill>
                  <a:prstClr val="black"/>
                </a:solidFill>
                <a:latin typeface="Calibri" panose="020F0502020204030204"/>
              </a:rPr>
              <a:t>Bendings</a:t>
            </a:r>
            <a:endParaRPr lang="it-IT" sz="1400" dirty="0">
              <a:solidFill>
                <a:prstClr val="black"/>
              </a:solidFill>
              <a:latin typeface="Calibri" panose="020F0502020204030204"/>
            </a:endParaRPr>
          </a:p>
        </p:txBody>
      </p:sp>
      <p:sp>
        <p:nvSpPr>
          <p:cNvPr id="113" name="Rettangolo con angoli arrotondati 112">
            <a:extLst>
              <a:ext uri="{FF2B5EF4-FFF2-40B4-BE49-F238E27FC236}">
                <a16:creationId xmlns:a16="http://schemas.microsoft.com/office/drawing/2014/main" id="{13E3D6FF-7653-2B96-1109-48317DA0A5C3}"/>
              </a:ext>
            </a:extLst>
          </p:cNvPr>
          <p:cNvSpPr/>
          <p:nvPr/>
        </p:nvSpPr>
        <p:spPr>
          <a:xfrm>
            <a:off x="824928" y="4789415"/>
            <a:ext cx="2712482" cy="1188869"/>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822433"/>
              </a:buClr>
              <a:buSzPct val="120000"/>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SRW Simulations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to calculate the SR </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Electric Field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Near Field Regime</a:t>
            </a:r>
          </a:p>
        </p:txBody>
      </p:sp>
    </p:spTree>
    <p:extLst>
      <p:ext uri="{BB962C8B-B14F-4D97-AF65-F5344CB8AC3E}">
        <p14:creationId xmlns:p14="http://schemas.microsoft.com/office/powerpoint/2010/main" val="22774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42" presetClass="entr" presetSubtype="0" fill="hold" nodeType="withEffect">
                                  <p:stCondLst>
                                    <p:cond delay="0"/>
                                  </p:stCondLst>
                                  <p:childTnLst>
                                    <p:set>
                                      <p:cBhvr>
                                        <p:cTn id="26" dur="1" fill="hold">
                                          <p:stCondLst>
                                            <p:cond delay="0"/>
                                          </p:stCondLst>
                                        </p:cTn>
                                        <p:tgtEl>
                                          <p:spTgt spid="111">
                                            <p:txEl>
                                              <p:pRg st="5" end="5"/>
                                            </p:txEl>
                                          </p:spTgt>
                                        </p:tgtEl>
                                        <p:attrNameLst>
                                          <p:attrName>style.visibility</p:attrName>
                                        </p:attrNameLst>
                                      </p:cBhvr>
                                      <p:to>
                                        <p:strVal val="visible"/>
                                      </p:to>
                                    </p:set>
                                    <p:animEffect transition="in" filter="fade">
                                      <p:cBhvr>
                                        <p:cTn id="27" dur="500"/>
                                        <p:tgtEl>
                                          <p:spTgt spid="111">
                                            <p:txEl>
                                              <p:pRg st="5" end="5"/>
                                            </p:txEl>
                                          </p:spTgt>
                                        </p:tgtEl>
                                      </p:cBhvr>
                                    </p:animEffect>
                                    <p:anim calcmode="lin" valueType="num">
                                      <p:cBhvr>
                                        <p:cTn id="28" dur="500" fill="hold"/>
                                        <p:tgtEl>
                                          <p:spTgt spid="111">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1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42" presetClass="entr" presetSubtype="0" fill="hold" nodeType="withEffect">
                                  <p:stCondLst>
                                    <p:cond delay="0"/>
                                  </p:stCondLst>
                                  <p:childTnLst>
                                    <p:set>
                                      <p:cBhvr>
                                        <p:cTn id="39" dur="1" fill="hold">
                                          <p:stCondLst>
                                            <p:cond delay="0"/>
                                          </p:stCondLst>
                                        </p:cTn>
                                        <p:tgtEl>
                                          <p:spTgt spid="111">
                                            <p:txEl>
                                              <p:pRg st="7" end="7"/>
                                            </p:txEl>
                                          </p:spTgt>
                                        </p:tgtEl>
                                        <p:attrNameLst>
                                          <p:attrName>style.visibility</p:attrName>
                                        </p:attrNameLst>
                                      </p:cBhvr>
                                      <p:to>
                                        <p:strVal val="visible"/>
                                      </p:to>
                                    </p:set>
                                    <p:animEffect transition="in" filter="fade">
                                      <p:cBhvr>
                                        <p:cTn id="40" dur="500"/>
                                        <p:tgtEl>
                                          <p:spTgt spid="111">
                                            <p:txEl>
                                              <p:pRg st="7" end="7"/>
                                            </p:txEl>
                                          </p:spTgt>
                                        </p:tgtEl>
                                      </p:cBhvr>
                                    </p:animEffect>
                                    <p:anim calcmode="lin" valueType="num">
                                      <p:cBhvr>
                                        <p:cTn id="41" dur="500" fill="hold"/>
                                        <p:tgtEl>
                                          <p:spTgt spid="111">
                                            <p:txEl>
                                              <p:pRg st="7" end="7"/>
                                            </p:txEl>
                                          </p:spTgt>
                                        </p:tgtEl>
                                        <p:attrNameLst>
                                          <p:attrName>ppt_x</p:attrName>
                                        </p:attrNameLst>
                                      </p:cBhvr>
                                      <p:tavLst>
                                        <p:tav tm="0">
                                          <p:val>
                                            <p:strVal val="#ppt_x"/>
                                          </p:val>
                                        </p:tav>
                                        <p:tav tm="100000">
                                          <p:val>
                                            <p:strVal val="#ppt_x"/>
                                          </p:val>
                                        </p:tav>
                                      </p:tavLst>
                                    </p:anim>
                                    <p:anim calcmode="lin" valueType="num">
                                      <p:cBhvr>
                                        <p:cTn id="42" dur="500" fill="hold"/>
                                        <p:tgtEl>
                                          <p:spTgt spid="1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animEffect transition="in" filter="fade">
                                      <p:cBhvr>
                                        <p:cTn id="63" dur="500"/>
                                        <p:tgtEl>
                                          <p:spTgt spid="9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500"/>
                                        <p:tgtEl>
                                          <p:spTgt spid="9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par>
                          <p:cTn id="70" fill="hold">
                            <p:stCondLst>
                              <p:cond delay="500"/>
                            </p:stCondLst>
                            <p:childTnLst>
                              <p:par>
                                <p:cTn id="71" presetID="42" presetClass="entr" presetSubtype="0" fill="hold" grpId="0" nodeType="afterEffect">
                                  <p:stCondLst>
                                    <p:cond delay="0"/>
                                  </p:stCondLst>
                                  <p:childTnLst>
                                    <p:set>
                                      <p:cBhvr>
                                        <p:cTn id="72" dur="1" fill="hold">
                                          <p:stCondLst>
                                            <p:cond delay="0"/>
                                          </p:stCondLst>
                                        </p:cTn>
                                        <p:tgtEl>
                                          <p:spTgt spid="109"/>
                                        </p:tgtEl>
                                        <p:attrNameLst>
                                          <p:attrName>style.visibility</p:attrName>
                                        </p:attrNameLst>
                                      </p:cBhvr>
                                      <p:to>
                                        <p:strVal val="visible"/>
                                      </p:to>
                                    </p:set>
                                    <p:animEffect transition="in" filter="fade">
                                      <p:cBhvr>
                                        <p:cTn id="73" dur="500"/>
                                        <p:tgtEl>
                                          <p:spTgt spid="109"/>
                                        </p:tgtEl>
                                      </p:cBhvr>
                                    </p:animEffect>
                                    <p:anim calcmode="lin" valueType="num">
                                      <p:cBhvr>
                                        <p:cTn id="74" dur="500" fill="hold"/>
                                        <p:tgtEl>
                                          <p:spTgt spid="109"/>
                                        </p:tgtEl>
                                        <p:attrNameLst>
                                          <p:attrName>ppt_x</p:attrName>
                                        </p:attrNameLst>
                                      </p:cBhvr>
                                      <p:tavLst>
                                        <p:tav tm="0">
                                          <p:val>
                                            <p:strVal val="#ppt_x"/>
                                          </p:val>
                                        </p:tav>
                                        <p:tav tm="100000">
                                          <p:val>
                                            <p:strVal val="#ppt_x"/>
                                          </p:val>
                                        </p:tav>
                                      </p:tavLst>
                                    </p:anim>
                                    <p:anim calcmode="lin" valueType="num">
                                      <p:cBhvr>
                                        <p:cTn id="75" dur="500" fill="hold"/>
                                        <p:tgtEl>
                                          <p:spTgt spid="109"/>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06"/>
                                        </p:tgtEl>
                                        <p:attrNameLst>
                                          <p:attrName>style.visibility</p:attrName>
                                        </p:attrNameLst>
                                      </p:cBhvr>
                                      <p:to>
                                        <p:strVal val="visible"/>
                                      </p:to>
                                    </p:set>
                                    <p:animEffect transition="in" filter="fade">
                                      <p:cBhvr>
                                        <p:cTn id="78" dur="500"/>
                                        <p:tgtEl>
                                          <p:spTgt spid="106"/>
                                        </p:tgtEl>
                                      </p:cBhvr>
                                    </p:animEffect>
                                    <p:anim calcmode="lin" valueType="num">
                                      <p:cBhvr>
                                        <p:cTn id="79" dur="500" fill="hold"/>
                                        <p:tgtEl>
                                          <p:spTgt spid="106"/>
                                        </p:tgtEl>
                                        <p:attrNameLst>
                                          <p:attrName>ppt_x</p:attrName>
                                        </p:attrNameLst>
                                      </p:cBhvr>
                                      <p:tavLst>
                                        <p:tav tm="0">
                                          <p:val>
                                            <p:strVal val="#ppt_x"/>
                                          </p:val>
                                        </p:tav>
                                        <p:tav tm="100000">
                                          <p:val>
                                            <p:strVal val="#ppt_x"/>
                                          </p:val>
                                        </p:tav>
                                      </p:tavLst>
                                    </p:anim>
                                    <p:anim calcmode="lin" valueType="num">
                                      <p:cBhvr>
                                        <p:cTn id="80" dur="500" fill="hold"/>
                                        <p:tgtEl>
                                          <p:spTgt spid="106"/>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0"/>
                                  </p:stCondLst>
                                  <p:childTnLst>
                                    <p:set>
                                      <p:cBhvr>
                                        <p:cTn id="82" dur="1" fill="hold">
                                          <p:stCondLst>
                                            <p:cond delay="0"/>
                                          </p:stCondLst>
                                        </p:cTn>
                                        <p:tgtEl>
                                          <p:spTgt spid="97"/>
                                        </p:tgtEl>
                                        <p:attrNameLst>
                                          <p:attrName>style.visibility</p:attrName>
                                        </p:attrNameLst>
                                      </p:cBhvr>
                                      <p:to>
                                        <p:strVal val="visible"/>
                                      </p:to>
                                    </p:set>
                                    <p:animEffect transition="in" filter="fade">
                                      <p:cBhvr>
                                        <p:cTn id="83" dur="500"/>
                                        <p:tgtEl>
                                          <p:spTgt spid="9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500"/>
                                        <p:tgtEl>
                                          <p:spTgt spid="98"/>
                                        </p:tgtEl>
                                      </p:cBhvr>
                                    </p:animEffect>
                                  </p:childTnLst>
                                </p:cTn>
                              </p:par>
                            </p:childTnLst>
                          </p:cTn>
                        </p:par>
                        <p:par>
                          <p:cTn id="87" fill="hold">
                            <p:stCondLst>
                              <p:cond delay="1000"/>
                            </p:stCondLst>
                            <p:childTnLst>
                              <p:par>
                                <p:cTn id="88" presetID="42" presetClass="entr" presetSubtype="0" fill="hold" grpId="0" nodeType="after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500"/>
                                        <p:tgtEl>
                                          <p:spTgt spid="108"/>
                                        </p:tgtEl>
                                      </p:cBhvr>
                                    </p:animEffect>
                                    <p:anim calcmode="lin" valueType="num">
                                      <p:cBhvr>
                                        <p:cTn id="91" dur="500" fill="hold"/>
                                        <p:tgtEl>
                                          <p:spTgt spid="108"/>
                                        </p:tgtEl>
                                        <p:attrNameLst>
                                          <p:attrName>ppt_x</p:attrName>
                                        </p:attrNameLst>
                                      </p:cBhvr>
                                      <p:tavLst>
                                        <p:tav tm="0">
                                          <p:val>
                                            <p:strVal val="#ppt_x"/>
                                          </p:val>
                                        </p:tav>
                                        <p:tav tm="100000">
                                          <p:val>
                                            <p:strVal val="#ppt_x"/>
                                          </p:val>
                                        </p:tav>
                                      </p:tavLst>
                                    </p:anim>
                                    <p:anim calcmode="lin" valueType="num">
                                      <p:cBhvr>
                                        <p:cTn id="92" dur="500" fill="hold"/>
                                        <p:tgtEl>
                                          <p:spTgt spid="108"/>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04"/>
                                        </p:tgtEl>
                                        <p:attrNameLst>
                                          <p:attrName>style.visibility</p:attrName>
                                        </p:attrNameLst>
                                      </p:cBhvr>
                                      <p:to>
                                        <p:strVal val="visible"/>
                                      </p:to>
                                    </p:set>
                                    <p:animEffect transition="in" filter="fade">
                                      <p:cBhvr>
                                        <p:cTn id="95" dur="500"/>
                                        <p:tgtEl>
                                          <p:spTgt spid="104"/>
                                        </p:tgtEl>
                                      </p:cBhvr>
                                    </p:animEffect>
                                    <p:anim calcmode="lin" valueType="num">
                                      <p:cBhvr>
                                        <p:cTn id="96" dur="500" fill="hold"/>
                                        <p:tgtEl>
                                          <p:spTgt spid="104"/>
                                        </p:tgtEl>
                                        <p:attrNameLst>
                                          <p:attrName>ppt_x</p:attrName>
                                        </p:attrNameLst>
                                      </p:cBhvr>
                                      <p:tavLst>
                                        <p:tav tm="0">
                                          <p:val>
                                            <p:strVal val="#ppt_x"/>
                                          </p:val>
                                        </p:tav>
                                        <p:tav tm="100000">
                                          <p:val>
                                            <p:strVal val="#ppt_x"/>
                                          </p:val>
                                        </p:tav>
                                      </p:tavLst>
                                    </p:anim>
                                    <p:anim calcmode="lin" valueType="num">
                                      <p:cBhvr>
                                        <p:cTn id="97" dur="500" fill="hold"/>
                                        <p:tgtEl>
                                          <p:spTgt spid="10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500"/>
                                        <p:tgtEl>
                                          <p:spTgt spid="110"/>
                                        </p:tgtEl>
                                      </p:cBhvr>
                                    </p:animEffect>
                                    <p:anim calcmode="lin" valueType="num">
                                      <p:cBhvr>
                                        <p:cTn id="101" dur="500" fill="hold"/>
                                        <p:tgtEl>
                                          <p:spTgt spid="110"/>
                                        </p:tgtEl>
                                        <p:attrNameLst>
                                          <p:attrName>ppt_x</p:attrName>
                                        </p:attrNameLst>
                                      </p:cBhvr>
                                      <p:tavLst>
                                        <p:tav tm="0">
                                          <p:val>
                                            <p:strVal val="#ppt_x"/>
                                          </p:val>
                                        </p:tav>
                                        <p:tav tm="100000">
                                          <p:val>
                                            <p:strVal val="#ppt_x"/>
                                          </p:val>
                                        </p:tav>
                                      </p:tavLst>
                                    </p:anim>
                                    <p:anim calcmode="lin" valueType="num">
                                      <p:cBhvr>
                                        <p:cTn id="102" dur="500" fill="hold"/>
                                        <p:tgtEl>
                                          <p:spTgt spid="110"/>
                                        </p:tgtEl>
                                        <p:attrNameLst>
                                          <p:attrName>ppt_y</p:attrName>
                                        </p:attrNameLst>
                                      </p:cBhvr>
                                      <p:tavLst>
                                        <p:tav tm="0">
                                          <p:val>
                                            <p:strVal val="#ppt_y+.1"/>
                                          </p:val>
                                        </p:tav>
                                        <p:tav tm="100000">
                                          <p:val>
                                            <p:strVal val="#ppt_y"/>
                                          </p:val>
                                        </p:tav>
                                      </p:tavLst>
                                    </p:anim>
                                  </p:childTnLst>
                                </p:cTn>
                              </p:par>
                            </p:childTnLst>
                          </p:cTn>
                        </p:par>
                        <p:par>
                          <p:cTn id="103" fill="hold">
                            <p:stCondLst>
                              <p:cond delay="1500"/>
                            </p:stCondLst>
                            <p:childTnLst>
                              <p:par>
                                <p:cTn id="104" presetID="42" presetClass="entr" presetSubtype="0" fill="hold" grpId="0" nodeType="afterEffect">
                                  <p:stCondLst>
                                    <p:cond delay="0"/>
                                  </p:stCondLst>
                                  <p:childTnLst>
                                    <p:set>
                                      <p:cBhvr>
                                        <p:cTn id="105" dur="1" fill="hold">
                                          <p:stCondLst>
                                            <p:cond delay="0"/>
                                          </p:stCondLst>
                                        </p:cTn>
                                        <p:tgtEl>
                                          <p:spTgt spid="107"/>
                                        </p:tgtEl>
                                        <p:attrNameLst>
                                          <p:attrName>style.visibility</p:attrName>
                                        </p:attrNameLst>
                                      </p:cBhvr>
                                      <p:to>
                                        <p:strVal val="visible"/>
                                      </p:to>
                                    </p:set>
                                    <p:animEffect transition="in" filter="fade">
                                      <p:cBhvr>
                                        <p:cTn id="106" dur="500"/>
                                        <p:tgtEl>
                                          <p:spTgt spid="107"/>
                                        </p:tgtEl>
                                      </p:cBhvr>
                                    </p:animEffect>
                                    <p:anim calcmode="lin" valueType="num">
                                      <p:cBhvr>
                                        <p:cTn id="107" dur="500" fill="hold"/>
                                        <p:tgtEl>
                                          <p:spTgt spid="107"/>
                                        </p:tgtEl>
                                        <p:attrNameLst>
                                          <p:attrName>ppt_x</p:attrName>
                                        </p:attrNameLst>
                                      </p:cBhvr>
                                      <p:tavLst>
                                        <p:tav tm="0">
                                          <p:val>
                                            <p:strVal val="#ppt_x"/>
                                          </p:val>
                                        </p:tav>
                                        <p:tav tm="100000">
                                          <p:val>
                                            <p:strVal val="#ppt_x"/>
                                          </p:val>
                                        </p:tav>
                                      </p:tavLst>
                                    </p:anim>
                                    <p:anim calcmode="lin" valueType="num">
                                      <p:cBhvr>
                                        <p:cTn id="108" dur="500" fill="hold"/>
                                        <p:tgtEl>
                                          <p:spTgt spid="107"/>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105"/>
                                        </p:tgtEl>
                                        <p:attrNameLst>
                                          <p:attrName>style.visibility</p:attrName>
                                        </p:attrNameLst>
                                      </p:cBhvr>
                                      <p:to>
                                        <p:strVal val="visible"/>
                                      </p:to>
                                    </p:set>
                                    <p:animEffect transition="in" filter="fade">
                                      <p:cBhvr>
                                        <p:cTn id="111" dur="500"/>
                                        <p:tgtEl>
                                          <p:spTgt spid="105"/>
                                        </p:tgtEl>
                                      </p:cBhvr>
                                    </p:animEffect>
                                    <p:anim calcmode="lin" valueType="num">
                                      <p:cBhvr>
                                        <p:cTn id="112" dur="500" fill="hold"/>
                                        <p:tgtEl>
                                          <p:spTgt spid="105"/>
                                        </p:tgtEl>
                                        <p:attrNameLst>
                                          <p:attrName>ppt_x</p:attrName>
                                        </p:attrNameLst>
                                      </p:cBhvr>
                                      <p:tavLst>
                                        <p:tav tm="0">
                                          <p:val>
                                            <p:strVal val="#ppt_x"/>
                                          </p:val>
                                        </p:tav>
                                        <p:tav tm="100000">
                                          <p:val>
                                            <p:strVal val="#ppt_x"/>
                                          </p:val>
                                        </p:tav>
                                      </p:tavLst>
                                    </p:anim>
                                    <p:anim calcmode="lin" valueType="num">
                                      <p:cBhvr>
                                        <p:cTn id="113" dur="5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94" grpId="0" animBg="1"/>
      <p:bldP spid="95" grpId="0" animBg="1"/>
      <p:bldP spid="96" grpId="0" animBg="1"/>
      <p:bldP spid="97" grpId="0"/>
      <p:bldP spid="98" grpId="0" animBg="1"/>
      <p:bldP spid="107" grpId="0"/>
      <p:bldP spid="108" grpId="0"/>
      <p:bldP spid="109" grpId="0"/>
      <p:bldP spid="1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92319D6-DF74-AC77-106C-2D1832ED0240}"/>
              </a:ext>
            </a:extLst>
          </p:cNvPr>
          <p:cNvPicPr>
            <a:picLocks noChangeAspect="1"/>
          </p:cNvPicPr>
          <p:nvPr/>
        </p:nvPicPr>
        <p:blipFill>
          <a:blip r:embed="rId3"/>
          <a:stretch>
            <a:fillRect/>
          </a:stretch>
        </p:blipFill>
        <p:spPr>
          <a:xfrm>
            <a:off x="885371" y="996166"/>
            <a:ext cx="5714250" cy="2297840"/>
          </a:xfrm>
          <a:prstGeom prst="rect">
            <a:avLst/>
          </a:prstGeom>
        </p:spPr>
      </p:pic>
      <p:sp>
        <p:nvSpPr>
          <p:cNvPr id="4" name="Rettangolo 3">
            <a:extLst>
              <a:ext uri="{FF2B5EF4-FFF2-40B4-BE49-F238E27FC236}">
                <a16:creationId xmlns:a16="http://schemas.microsoft.com/office/drawing/2014/main" id="{F188032E-4CC9-EBC9-EEC0-72C2B568A42B}"/>
              </a:ext>
            </a:extLst>
          </p:cNvPr>
          <p:cNvSpPr/>
          <p:nvPr/>
        </p:nvSpPr>
        <p:spPr>
          <a:xfrm>
            <a:off x="0" y="0"/>
            <a:ext cx="12192000" cy="1161143"/>
          </a:xfrm>
          <a:prstGeom prst="rect">
            <a:avLst/>
          </a:prstGeom>
          <a:gradFill flip="none" rotWithShape="1">
            <a:gsLst>
              <a:gs pos="45000">
                <a:schemeClr val="bg2"/>
              </a:gs>
              <a:gs pos="0">
                <a:schemeClr val="bg1"/>
              </a:gs>
              <a:gs pos="100000">
                <a:schemeClr val="bg1">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C377C70-E0B3-D64F-D443-21845ACEF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62" y="6302900"/>
            <a:ext cx="1430648" cy="4286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D78D890-8001-256C-3A07-B37816970C8C}"/>
              </a:ext>
            </a:extLst>
          </p:cNvPr>
          <p:cNvSpPr/>
          <p:nvPr/>
        </p:nvSpPr>
        <p:spPr>
          <a:xfrm>
            <a:off x="348342" y="1"/>
            <a:ext cx="188687" cy="6858000"/>
          </a:xfrm>
          <a:prstGeom prst="rect">
            <a:avLst/>
          </a:prstGeom>
          <a:gradFill>
            <a:gsLst>
              <a:gs pos="0">
                <a:srgbClr val="D6B8BD"/>
              </a:gs>
              <a:gs pos="100000">
                <a:srgbClr val="913F4C"/>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olo 1">
            <a:extLst>
              <a:ext uri="{FF2B5EF4-FFF2-40B4-BE49-F238E27FC236}">
                <a16:creationId xmlns:a16="http://schemas.microsoft.com/office/drawing/2014/main" id="{9C6B84FE-E4EF-0304-C37A-F14DCD763EDD}"/>
              </a:ext>
            </a:extLst>
          </p:cNvPr>
          <p:cNvSpPr>
            <a:spLocks noGrp="1"/>
          </p:cNvSpPr>
          <p:nvPr>
            <p:ph type="title"/>
          </p:nvPr>
        </p:nvSpPr>
        <p:spPr>
          <a:xfrm>
            <a:off x="516987" y="126464"/>
            <a:ext cx="11270016" cy="743239"/>
          </a:xfrm>
          <a:noFill/>
        </p:spPr>
        <p:txBody>
          <a:bodyPr>
            <a:normAutofit/>
          </a:bodyPr>
          <a:lstStyle/>
          <a:p>
            <a:pPr algn="ctr"/>
            <a:r>
              <a:rPr lang="en-GB" sz="3500" b="1" dirty="0">
                <a:solidFill>
                  <a:srgbClr val="822433"/>
                </a:solidFill>
                <a:latin typeface="+mn-lt"/>
              </a:rPr>
              <a:t>Design of the Optical Beamline: Collecting Mirror</a:t>
            </a:r>
            <a:endParaRPr lang="it-IT" sz="3500" b="1" dirty="0">
              <a:solidFill>
                <a:srgbClr val="822433"/>
              </a:solidFill>
              <a:latin typeface="+mn-lt"/>
            </a:endParaRPr>
          </a:p>
        </p:txBody>
      </p:sp>
      <p:sp>
        <p:nvSpPr>
          <p:cNvPr id="12" name="Segnaposto numero diapositiva 11">
            <a:extLst>
              <a:ext uri="{FF2B5EF4-FFF2-40B4-BE49-F238E27FC236}">
                <a16:creationId xmlns:a16="http://schemas.microsoft.com/office/drawing/2014/main" id="{85AA3C3E-0770-B1A6-2657-510E9ABD7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A60F-5D4B-4198-A148-04E621050767}" type="slidenum">
              <a:rPr kumimoji="0" lang="en-GB" sz="1600" b="1" i="1" u="none" strike="noStrike" kern="1200" cap="none" spc="0" normalizeH="0" baseline="0" noProof="0" smtClean="0">
                <a:ln>
                  <a:noFill/>
                </a:ln>
                <a:solidFill>
                  <a:srgbClr val="82243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600" b="1" i="1" u="none" strike="noStrike" kern="1200" cap="none" spc="0" normalizeH="0" baseline="0" noProof="0" dirty="0">
              <a:ln>
                <a:noFill/>
              </a:ln>
              <a:solidFill>
                <a:srgbClr val="822433"/>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72F8E2B2-8C55-80AA-26B3-FEEC6CA71F55}"/>
              </a:ext>
            </a:extLst>
          </p:cNvPr>
          <p:cNvPicPr>
            <a:picLocks noChangeAspect="1"/>
          </p:cNvPicPr>
          <p:nvPr/>
        </p:nvPicPr>
        <p:blipFill>
          <a:blip r:embed="rId5"/>
          <a:stretch>
            <a:fillRect/>
          </a:stretch>
        </p:blipFill>
        <p:spPr>
          <a:xfrm>
            <a:off x="2189874" y="3294006"/>
            <a:ext cx="3016379" cy="1691795"/>
          </a:xfrm>
          <a:prstGeom prst="rect">
            <a:avLst/>
          </a:prstGeom>
        </p:spPr>
      </p:pic>
      <p:pic>
        <p:nvPicPr>
          <p:cNvPr id="8" name="Immagine 7">
            <a:extLst>
              <a:ext uri="{FF2B5EF4-FFF2-40B4-BE49-F238E27FC236}">
                <a16:creationId xmlns:a16="http://schemas.microsoft.com/office/drawing/2014/main" id="{860AEA52-BA64-E613-592F-1493367CFFDA}"/>
              </a:ext>
            </a:extLst>
          </p:cNvPr>
          <p:cNvPicPr>
            <a:picLocks noChangeAspect="1"/>
          </p:cNvPicPr>
          <p:nvPr/>
        </p:nvPicPr>
        <p:blipFill>
          <a:blip r:embed="rId6"/>
          <a:stretch>
            <a:fillRect/>
          </a:stretch>
        </p:blipFill>
        <p:spPr>
          <a:xfrm rot="16200000">
            <a:off x="532621" y="3634018"/>
            <a:ext cx="1641749" cy="976074"/>
          </a:xfrm>
          <a:prstGeom prst="rect">
            <a:avLst/>
          </a:prstGeom>
        </p:spPr>
      </p:pic>
      <p:pic>
        <p:nvPicPr>
          <p:cNvPr id="13" name="Immagine 12">
            <a:extLst>
              <a:ext uri="{FF2B5EF4-FFF2-40B4-BE49-F238E27FC236}">
                <a16:creationId xmlns:a16="http://schemas.microsoft.com/office/drawing/2014/main" id="{4E8647C0-9172-47AF-2017-78029E495D62}"/>
              </a:ext>
            </a:extLst>
          </p:cNvPr>
          <p:cNvPicPr>
            <a:picLocks noChangeAspect="1"/>
          </p:cNvPicPr>
          <p:nvPr/>
        </p:nvPicPr>
        <p:blipFill>
          <a:blip r:embed="rId7"/>
          <a:stretch>
            <a:fillRect/>
          </a:stretch>
        </p:blipFill>
        <p:spPr>
          <a:xfrm>
            <a:off x="2287724" y="5118876"/>
            <a:ext cx="2918529" cy="1739124"/>
          </a:xfrm>
          <a:prstGeom prst="rect">
            <a:avLst/>
          </a:prstGeom>
        </p:spPr>
      </p:pic>
      <p:sp>
        <p:nvSpPr>
          <p:cNvPr id="14" name="CasellaDiTesto 13">
            <a:extLst>
              <a:ext uri="{FF2B5EF4-FFF2-40B4-BE49-F238E27FC236}">
                <a16:creationId xmlns:a16="http://schemas.microsoft.com/office/drawing/2014/main" id="{AA012A9E-D587-FD9E-6C02-FF39FDC4763E}"/>
              </a:ext>
            </a:extLst>
          </p:cNvPr>
          <p:cNvSpPr txBox="1"/>
          <p:nvPr/>
        </p:nvSpPr>
        <p:spPr>
          <a:xfrm>
            <a:off x="2736952" y="3451207"/>
            <a:ext cx="2283376"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rPr>
              <a:t>Power Density</a:t>
            </a:r>
          </a:p>
        </p:txBody>
      </p:sp>
      <p:pic>
        <p:nvPicPr>
          <p:cNvPr id="16" name="Immagine 15">
            <a:extLst>
              <a:ext uri="{FF2B5EF4-FFF2-40B4-BE49-F238E27FC236}">
                <a16:creationId xmlns:a16="http://schemas.microsoft.com/office/drawing/2014/main" id="{F0E7CF96-7E4B-24EE-C5E4-533DEBFD74D8}"/>
              </a:ext>
            </a:extLst>
          </p:cNvPr>
          <p:cNvPicPr>
            <a:picLocks noChangeAspect="1"/>
          </p:cNvPicPr>
          <p:nvPr/>
        </p:nvPicPr>
        <p:blipFill>
          <a:blip r:embed="rId8"/>
          <a:stretch>
            <a:fillRect/>
          </a:stretch>
        </p:blipFill>
        <p:spPr>
          <a:xfrm>
            <a:off x="6881760" y="996166"/>
            <a:ext cx="5028101" cy="3828238"/>
          </a:xfrm>
          <a:prstGeom prst="rect">
            <a:avLst/>
          </a:prstGeom>
        </p:spPr>
      </p:pic>
      <p:pic>
        <p:nvPicPr>
          <p:cNvPr id="17" name="Immagine 16">
            <a:extLst>
              <a:ext uri="{FF2B5EF4-FFF2-40B4-BE49-F238E27FC236}">
                <a16:creationId xmlns:a16="http://schemas.microsoft.com/office/drawing/2014/main" id="{B8C3751F-06C8-644B-DB8B-1F2A70E1606F}"/>
              </a:ext>
            </a:extLst>
          </p:cNvPr>
          <p:cNvPicPr>
            <a:picLocks noChangeAspect="1"/>
          </p:cNvPicPr>
          <p:nvPr/>
        </p:nvPicPr>
        <p:blipFill>
          <a:blip r:embed="rId9"/>
          <a:stretch>
            <a:fillRect/>
          </a:stretch>
        </p:blipFill>
        <p:spPr>
          <a:xfrm>
            <a:off x="5811926" y="4758865"/>
            <a:ext cx="3862841" cy="2099135"/>
          </a:xfrm>
          <a:prstGeom prst="rect">
            <a:avLst/>
          </a:prstGeom>
        </p:spPr>
      </p:pic>
      <p:grpSp>
        <p:nvGrpSpPr>
          <p:cNvPr id="18" name="Gruppo 17">
            <a:extLst>
              <a:ext uri="{FF2B5EF4-FFF2-40B4-BE49-F238E27FC236}">
                <a16:creationId xmlns:a16="http://schemas.microsoft.com/office/drawing/2014/main" id="{4C7C5595-C6FF-36E9-C5D4-5AF539D125B2}"/>
              </a:ext>
            </a:extLst>
          </p:cNvPr>
          <p:cNvGrpSpPr/>
          <p:nvPr/>
        </p:nvGrpSpPr>
        <p:grpSpPr>
          <a:xfrm>
            <a:off x="7540865" y="5139847"/>
            <a:ext cx="1653499" cy="1065893"/>
            <a:chOff x="2614310" y="2243379"/>
            <a:chExt cx="1653499" cy="1065893"/>
          </a:xfrm>
        </p:grpSpPr>
        <p:sp>
          <p:nvSpPr>
            <p:cNvPr id="19" name="Rettangolo 18">
              <a:extLst>
                <a:ext uri="{FF2B5EF4-FFF2-40B4-BE49-F238E27FC236}">
                  <a16:creationId xmlns:a16="http://schemas.microsoft.com/office/drawing/2014/main" id="{AC6B5CB5-5C5E-A98D-AFC7-778109DB6BE7}"/>
                </a:ext>
              </a:extLst>
            </p:cNvPr>
            <p:cNvSpPr/>
            <p:nvPr/>
          </p:nvSpPr>
          <p:spPr>
            <a:xfrm>
              <a:off x="3493295" y="2243379"/>
              <a:ext cx="774514" cy="1065893"/>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19">
              <a:extLst>
                <a:ext uri="{FF2B5EF4-FFF2-40B4-BE49-F238E27FC236}">
                  <a16:creationId xmlns:a16="http://schemas.microsoft.com/office/drawing/2014/main" id="{F2D31AB2-29C5-C7DD-D936-95A9968F09E8}"/>
                </a:ext>
              </a:extLst>
            </p:cNvPr>
            <p:cNvSpPr/>
            <p:nvPr/>
          </p:nvSpPr>
          <p:spPr>
            <a:xfrm>
              <a:off x="3038474" y="2805113"/>
              <a:ext cx="454819" cy="504159"/>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20">
              <a:extLst>
                <a:ext uri="{FF2B5EF4-FFF2-40B4-BE49-F238E27FC236}">
                  <a16:creationId xmlns:a16="http://schemas.microsoft.com/office/drawing/2014/main" id="{02DF8538-485D-F497-D07E-4482527D38D0}"/>
                </a:ext>
              </a:extLst>
            </p:cNvPr>
            <p:cNvSpPr/>
            <p:nvPr/>
          </p:nvSpPr>
          <p:spPr>
            <a:xfrm>
              <a:off x="2614312" y="2824163"/>
              <a:ext cx="424162" cy="485109"/>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21">
              <a:extLst>
                <a:ext uri="{FF2B5EF4-FFF2-40B4-BE49-F238E27FC236}">
                  <a16:creationId xmlns:a16="http://schemas.microsoft.com/office/drawing/2014/main" id="{DC307BB5-7D17-3A1C-9F18-371E8FA706A0}"/>
                </a:ext>
              </a:extLst>
            </p:cNvPr>
            <p:cNvSpPr/>
            <p:nvPr/>
          </p:nvSpPr>
          <p:spPr>
            <a:xfrm>
              <a:off x="3038474" y="2243379"/>
              <a:ext cx="454819" cy="504159"/>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tangolo 22">
              <a:extLst>
                <a:ext uri="{FF2B5EF4-FFF2-40B4-BE49-F238E27FC236}">
                  <a16:creationId xmlns:a16="http://schemas.microsoft.com/office/drawing/2014/main" id="{3DAD983C-4A65-5EEB-9DC3-25052607EAE9}"/>
                </a:ext>
              </a:extLst>
            </p:cNvPr>
            <p:cNvSpPr/>
            <p:nvPr/>
          </p:nvSpPr>
          <p:spPr>
            <a:xfrm>
              <a:off x="2614310" y="2243379"/>
              <a:ext cx="424162" cy="481978"/>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4" name="Rettangolo con angoli arrotondati 23">
                <a:extLst>
                  <a:ext uri="{FF2B5EF4-FFF2-40B4-BE49-F238E27FC236}">
                    <a16:creationId xmlns:a16="http://schemas.microsoft.com/office/drawing/2014/main" id="{EDE9AC8A-4967-0BFE-B83C-E02B9D7F3981}"/>
                  </a:ext>
                </a:extLst>
              </p:cNvPr>
              <p:cNvSpPr/>
              <p:nvPr/>
            </p:nvSpPr>
            <p:spPr>
              <a:xfrm>
                <a:off x="9719987" y="4913821"/>
                <a:ext cx="2189874" cy="1291919"/>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822433"/>
                  </a:buClr>
                  <a:buSzPct val="120000"/>
                </a:pPr>
                <a:r>
                  <a:rPr lang="it-IT" sz="1200" dirty="0">
                    <a:solidFill>
                      <a:schemeClr val="tx1"/>
                    </a:solidFill>
                  </a:rPr>
                  <a:t>Slotted Mirror </a:t>
                </a:r>
              </a:p>
              <a:p>
                <a:pPr algn="ctr">
                  <a:buClr>
                    <a:srgbClr val="822433"/>
                  </a:buClr>
                  <a:buSzPct val="120000"/>
                </a:pPr>
                <a14:m>
                  <m:oMathPara xmlns:m="http://schemas.openxmlformats.org/officeDocument/2006/math">
                    <m:oMathParaPr>
                      <m:jc m:val="centerGroup"/>
                    </m:oMathParaPr>
                    <m:oMath xmlns:m="http://schemas.openxmlformats.org/officeDocument/2006/math">
                      <m:r>
                        <a:rPr lang="it-IT" sz="1200" b="0" i="1" smtClean="0">
                          <a:solidFill>
                            <a:schemeClr val="tx1"/>
                          </a:solidFill>
                          <a:latin typeface="Cambria Math" panose="02040503050406030204" pitchFamily="18" charset="0"/>
                        </a:rPr>
                        <m:t>𝐻</m:t>
                      </m:r>
                      <m:r>
                        <a:rPr lang="it-IT" sz="1200" b="0" i="1" smtClean="0">
                          <a:solidFill>
                            <a:schemeClr val="tx1"/>
                          </a:solidFill>
                          <a:latin typeface="Cambria Math" panose="02040503050406030204" pitchFamily="18" charset="0"/>
                        </a:rPr>
                        <m:t>40×</m:t>
                      </m:r>
                      <m:r>
                        <a:rPr lang="it-IT" sz="1200" b="0" i="1" smtClean="0">
                          <a:solidFill>
                            <a:schemeClr val="tx1"/>
                          </a:solidFill>
                          <a:latin typeface="Cambria Math" panose="02040503050406030204" pitchFamily="18" charset="0"/>
                        </a:rPr>
                        <m:t>𝑉</m:t>
                      </m:r>
                      <m:r>
                        <a:rPr lang="it-IT" sz="1200" b="0" i="1" smtClean="0">
                          <a:solidFill>
                            <a:schemeClr val="tx1"/>
                          </a:solidFill>
                          <a:latin typeface="Cambria Math" panose="02040503050406030204" pitchFamily="18" charset="0"/>
                        </a:rPr>
                        <m:t>24 </m:t>
                      </m:r>
                      <m:r>
                        <a:rPr lang="it-IT" sz="1200" b="0" i="1" smtClean="0">
                          <a:solidFill>
                            <a:schemeClr val="tx1"/>
                          </a:solidFill>
                          <a:latin typeface="Cambria Math" panose="02040503050406030204" pitchFamily="18" charset="0"/>
                        </a:rPr>
                        <m:t>𝑚𝑚</m:t>
                      </m:r>
                    </m:oMath>
                  </m:oMathPara>
                </a14:m>
                <a:endParaRPr lang="en-US" sz="1200" dirty="0">
                  <a:solidFill>
                    <a:schemeClr val="tx1"/>
                  </a:solidFill>
                </a:endParaRPr>
              </a:p>
              <a:p>
                <a:pPr algn="ctr">
                  <a:buClr>
                    <a:srgbClr val="822433"/>
                  </a:buClr>
                  <a:buSzPct val="120000"/>
                </a:pPr>
                <a:r>
                  <a:rPr lang="en-US" sz="1200" dirty="0">
                    <a:solidFill>
                      <a:schemeClr val="tx1"/>
                    </a:solidFill>
                  </a:rPr>
                  <a:t>Larger slot: </a:t>
                </a:r>
                <a14:m>
                  <m:oMath xmlns:m="http://schemas.openxmlformats.org/officeDocument/2006/math">
                    <m:r>
                      <a:rPr lang="it-IT" sz="1200" b="0" i="1" smtClean="0">
                        <a:solidFill>
                          <a:schemeClr val="tx1"/>
                        </a:solidFill>
                        <a:latin typeface="Cambria Math" panose="02040503050406030204" pitchFamily="18" charset="0"/>
                      </a:rPr>
                      <m:t>1.5 </m:t>
                    </m:r>
                    <m:r>
                      <a:rPr lang="it-IT" sz="1200" b="0" i="1" smtClean="0">
                        <a:solidFill>
                          <a:schemeClr val="tx1"/>
                        </a:solidFill>
                        <a:latin typeface="Cambria Math" panose="02040503050406030204" pitchFamily="18" charset="0"/>
                      </a:rPr>
                      <m:t>𝑚𝑚</m:t>
                    </m:r>
                  </m:oMath>
                </a14:m>
                <a:endParaRPr lang="it-IT" sz="1200" b="0" dirty="0">
                  <a:solidFill>
                    <a:schemeClr val="tx1"/>
                  </a:solidFill>
                </a:endParaRPr>
              </a:p>
              <a:p>
                <a:pPr algn="ctr">
                  <a:buClr>
                    <a:srgbClr val="822433"/>
                  </a:buClr>
                  <a:buSzPct val="120000"/>
                </a:pPr>
                <a:r>
                  <a:rPr lang="en-US" sz="1200" dirty="0">
                    <a:solidFill>
                      <a:schemeClr val="tx1"/>
                    </a:solidFill>
                  </a:rPr>
                  <a:t>Thinner slot: </a:t>
                </a:r>
                <a14:m>
                  <m:oMath xmlns:m="http://schemas.openxmlformats.org/officeDocument/2006/math">
                    <m:r>
                      <a:rPr lang="it-IT" sz="1200" b="0" i="1" smtClean="0">
                        <a:solidFill>
                          <a:schemeClr val="tx1"/>
                        </a:solidFill>
                        <a:latin typeface="Cambria Math" panose="02040503050406030204" pitchFamily="18" charset="0"/>
                      </a:rPr>
                      <m:t>1 </m:t>
                    </m:r>
                    <m:r>
                      <a:rPr lang="it-IT" sz="1200" b="0" i="1" smtClean="0">
                        <a:solidFill>
                          <a:schemeClr val="tx1"/>
                        </a:solidFill>
                        <a:latin typeface="Cambria Math" panose="02040503050406030204" pitchFamily="18" charset="0"/>
                      </a:rPr>
                      <m:t>𝑚𝑚</m:t>
                    </m:r>
                  </m:oMath>
                </a14:m>
                <a:endParaRPr lang="it-IT" sz="1200" b="0" dirty="0">
                  <a:solidFill>
                    <a:schemeClr val="tx1"/>
                  </a:solidFill>
                </a:endParaRPr>
              </a:p>
              <a:p>
                <a:pPr algn="ctr">
                  <a:buClr>
                    <a:srgbClr val="822433"/>
                  </a:buClr>
                  <a:buSzPct val="120000"/>
                </a:pPr>
                <a:endParaRPr lang="en-US" sz="1200" dirty="0">
                  <a:solidFill>
                    <a:schemeClr val="tx1"/>
                  </a:solidFill>
                </a:endParaRPr>
              </a:p>
              <a:p>
                <a:pPr algn="ctr">
                  <a:buClr>
                    <a:srgbClr val="822433"/>
                  </a:buClr>
                  <a:buSzPct val="120000"/>
                </a:pPr>
                <a14:m>
                  <m:oMath xmlns:m="http://schemas.openxmlformats.org/officeDocument/2006/math">
                    <m:r>
                      <a:rPr lang="it-IT" sz="1200" b="0" i="1" smtClean="0">
                        <a:solidFill>
                          <a:schemeClr val="tx1"/>
                        </a:solidFill>
                        <a:latin typeface="Cambria Math" panose="02040503050406030204" pitchFamily="18" charset="0"/>
                      </a:rPr>
                      <m:t>15 </m:t>
                    </m:r>
                    <m:r>
                      <a:rPr lang="it-IT" sz="1200" b="0" i="1" smtClean="0">
                        <a:solidFill>
                          <a:schemeClr val="tx1"/>
                        </a:solidFill>
                        <a:latin typeface="Cambria Math" panose="02040503050406030204" pitchFamily="18" charset="0"/>
                      </a:rPr>
                      <m:t>𝑚𝑚</m:t>
                    </m:r>
                  </m:oMath>
                </a14:m>
                <a:r>
                  <a:rPr lang="en-US" sz="1200" dirty="0">
                    <a:solidFill>
                      <a:schemeClr val="tx1"/>
                    </a:solidFill>
                  </a:rPr>
                  <a:t> from the </a:t>
                </a:r>
                <a14:m>
                  <m:oMath xmlns:m="http://schemas.openxmlformats.org/officeDocument/2006/math">
                    <m:sSup>
                      <m:sSupPr>
                        <m:ctrlPr>
                          <a:rPr lang="it-IT" sz="1200" b="0" i="1" smtClean="0">
                            <a:solidFill>
                              <a:schemeClr val="tx1"/>
                            </a:solidFill>
                            <a:latin typeface="Cambria Math" panose="02040503050406030204" pitchFamily="18" charset="0"/>
                          </a:rPr>
                        </m:ctrlPr>
                      </m:sSupPr>
                      <m:e>
                        <m:r>
                          <a:rPr lang="it-IT" sz="1200" b="0" i="1" smtClean="0">
                            <a:solidFill>
                              <a:schemeClr val="tx1"/>
                            </a:solidFill>
                            <a:latin typeface="Cambria Math" panose="02040503050406030204" pitchFamily="18" charset="0"/>
                          </a:rPr>
                          <m:t>𝑒</m:t>
                        </m:r>
                      </m:e>
                      <m:sup>
                        <m:r>
                          <a:rPr lang="it-IT" sz="1200" b="0" i="1" smtClean="0">
                            <a:solidFill>
                              <a:schemeClr val="tx1"/>
                            </a:solidFill>
                            <a:latin typeface="Cambria Math" panose="02040503050406030204" pitchFamily="18" charset="0"/>
                          </a:rPr>
                          <m:t>−</m:t>
                        </m:r>
                      </m:sup>
                    </m:sSup>
                  </m:oMath>
                </a14:m>
                <a:r>
                  <a:rPr lang="en-US" sz="1200" dirty="0">
                    <a:solidFill>
                      <a:schemeClr val="tx1"/>
                    </a:solidFill>
                  </a:rPr>
                  <a:t> beam</a:t>
                </a:r>
              </a:p>
            </p:txBody>
          </p:sp>
        </mc:Choice>
        <mc:Fallback xmlns="">
          <p:sp>
            <p:nvSpPr>
              <p:cNvPr id="24" name="Rettangolo con angoli arrotondati 23">
                <a:extLst>
                  <a:ext uri="{FF2B5EF4-FFF2-40B4-BE49-F238E27FC236}">
                    <a16:creationId xmlns:a16="http://schemas.microsoft.com/office/drawing/2014/main" id="{EDE9AC8A-4967-0BFE-B83C-E02B9D7F3981}"/>
                  </a:ext>
                </a:extLst>
              </p:cNvPr>
              <p:cNvSpPr>
                <a:spLocks noRot="1" noChangeAspect="1" noMove="1" noResize="1" noEditPoints="1" noAdjustHandles="1" noChangeArrowheads="1" noChangeShapeType="1" noTextEdit="1"/>
              </p:cNvSpPr>
              <p:nvPr/>
            </p:nvSpPr>
            <p:spPr>
              <a:xfrm>
                <a:off x="9719987" y="4913821"/>
                <a:ext cx="2189874" cy="1291919"/>
              </a:xfrm>
              <a:prstGeom prst="roundRect">
                <a:avLst/>
              </a:prstGeom>
              <a:blipFill>
                <a:blip r:embed="rId10"/>
                <a:stretch>
                  <a:fillRect/>
                </a:stretch>
              </a:blipFill>
              <a:ln w="28575">
                <a:solidFill>
                  <a:srgbClr val="822433"/>
                </a:solidFill>
              </a:ln>
              <a:effectLst>
                <a:outerShdw blurRad="50800" dist="38100" dir="13500000" algn="br" rotWithShape="0">
                  <a:prstClr val="black">
                    <a:alpha val="40000"/>
                  </a:prst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68274CB1-72A9-75F5-415B-3F7CD013D177}"/>
                  </a:ext>
                </a:extLst>
              </p:cNvPr>
              <p:cNvSpPr txBox="1"/>
              <p:nvPr/>
            </p:nvSpPr>
            <p:spPr>
              <a:xfrm>
                <a:off x="5752925" y="6171579"/>
                <a:ext cx="1787940"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1400" b="1" i="1" smtClean="0">
                          <a:solidFill>
                            <a:schemeClr val="bg1"/>
                          </a:solidFill>
                          <a:effectLst>
                            <a:outerShdw blurRad="38100" dist="38100" dir="2700000" algn="tl">
                              <a:srgbClr val="000000">
                                <a:alpha val="43137"/>
                              </a:srgbClr>
                            </a:outerShdw>
                          </a:effectLst>
                          <a:latin typeface="Cambria Math" panose="02040503050406030204" pitchFamily="18" charset="0"/>
                        </a:rPr>
                        <m:t>𝟏𝟎</m:t>
                      </m:r>
                      <m:r>
                        <a:rPr lang="it-IT" sz="1400" b="1" i="1" smtClean="0">
                          <a:solidFill>
                            <a:schemeClr val="bg1"/>
                          </a:solidFill>
                          <a:effectLst>
                            <a:outerShdw blurRad="38100" dist="38100" dir="2700000" algn="tl">
                              <a:srgbClr val="000000">
                                <a:alpha val="43137"/>
                              </a:srgbClr>
                            </a:outerShdw>
                          </a:effectLst>
                          <a:latin typeface="Cambria Math" panose="02040503050406030204" pitchFamily="18" charset="0"/>
                        </a:rPr>
                        <m:t> </m:t>
                      </m:r>
                      <m:r>
                        <a:rPr lang="it-IT" sz="1400" b="1" i="1" smtClean="0">
                          <a:solidFill>
                            <a:schemeClr val="bg1"/>
                          </a:solidFill>
                          <a:effectLst>
                            <a:outerShdw blurRad="38100" dist="38100" dir="2700000" algn="tl">
                              <a:srgbClr val="000000">
                                <a:alpha val="43137"/>
                              </a:srgbClr>
                            </a:outerShdw>
                          </a:effectLst>
                          <a:latin typeface="Cambria Math" panose="02040503050406030204" pitchFamily="18" charset="0"/>
                        </a:rPr>
                        <m:t>𝝁</m:t>
                      </m:r>
                      <m:r>
                        <a:rPr lang="it-IT" sz="1400" b="1" i="1" smtClean="0">
                          <a:solidFill>
                            <a:schemeClr val="bg1"/>
                          </a:solidFill>
                          <a:effectLst>
                            <a:outerShdw blurRad="38100" dist="38100" dir="2700000" algn="tl">
                              <a:srgbClr val="000000">
                                <a:alpha val="43137"/>
                              </a:srgbClr>
                            </a:outerShdw>
                          </a:effectLst>
                          <a:latin typeface="Cambria Math" panose="02040503050406030204" pitchFamily="18" charset="0"/>
                        </a:rPr>
                        <m:t>𝒎</m:t>
                      </m:r>
                    </m:oMath>
                  </m:oMathPara>
                </a14:m>
                <a:endParaRPr lang="en-GB" sz="1400" b="1" dirty="0">
                  <a:solidFill>
                    <a:schemeClr val="bg1"/>
                  </a:solidFill>
                  <a:effectLst>
                    <a:outerShdw blurRad="38100" dist="38100" dir="2700000" algn="tl">
                      <a:srgbClr val="000000">
                        <a:alpha val="43137"/>
                      </a:srgbClr>
                    </a:outerShdw>
                  </a:effectLst>
                </a:endParaRPr>
              </a:p>
            </p:txBody>
          </p:sp>
        </mc:Choice>
        <mc:Fallback xmlns="">
          <p:sp>
            <p:nvSpPr>
              <p:cNvPr id="25" name="CasellaDiTesto 24">
                <a:extLst>
                  <a:ext uri="{FF2B5EF4-FFF2-40B4-BE49-F238E27FC236}">
                    <a16:creationId xmlns:a16="http://schemas.microsoft.com/office/drawing/2014/main" id="{68274CB1-72A9-75F5-415B-3F7CD013D177}"/>
                  </a:ext>
                </a:extLst>
              </p:cNvPr>
              <p:cNvSpPr txBox="1">
                <a:spLocks noRot="1" noChangeAspect="1" noMove="1" noResize="1" noEditPoints="1" noAdjustHandles="1" noChangeArrowheads="1" noChangeShapeType="1" noTextEdit="1"/>
              </p:cNvSpPr>
              <p:nvPr/>
            </p:nvSpPr>
            <p:spPr>
              <a:xfrm>
                <a:off x="5752925" y="6171579"/>
                <a:ext cx="1787940" cy="307777"/>
              </a:xfrm>
              <a:prstGeom prst="rect">
                <a:avLst/>
              </a:prstGeom>
              <a:blipFill>
                <a:blip r:embed="rId11"/>
                <a:stretch>
                  <a:fillRect b="-7843"/>
                </a:stretch>
              </a:blipFill>
            </p:spPr>
            <p:txBody>
              <a:bodyPr/>
              <a:lstStyle/>
              <a:p>
                <a:r>
                  <a:rPr lang="en-GB">
                    <a:noFill/>
                  </a:rPr>
                  <a:t> </a:t>
                </a:r>
              </a:p>
            </p:txBody>
          </p:sp>
        </mc:Fallback>
      </mc:AlternateContent>
      <p:sp>
        <p:nvSpPr>
          <p:cNvPr id="26" name="CasellaDiTesto 25">
            <a:extLst>
              <a:ext uri="{FF2B5EF4-FFF2-40B4-BE49-F238E27FC236}">
                <a16:creationId xmlns:a16="http://schemas.microsoft.com/office/drawing/2014/main" id="{BD92CC76-DBFB-9DE7-DD6F-9EADD3B5AC35}"/>
              </a:ext>
            </a:extLst>
          </p:cNvPr>
          <p:cNvSpPr txBox="1"/>
          <p:nvPr/>
        </p:nvSpPr>
        <p:spPr>
          <a:xfrm>
            <a:off x="6263050" y="4859342"/>
            <a:ext cx="1221018" cy="523220"/>
          </a:xfrm>
          <a:prstGeom prst="rect">
            <a:avLst/>
          </a:prstGeom>
          <a:noFill/>
        </p:spPr>
        <p:txBody>
          <a:bodyPr wrap="square" rtlCol="0">
            <a:spAutoFit/>
          </a:bodyPr>
          <a:lstStyle/>
          <a:p>
            <a:pPr algn="ctr"/>
            <a:r>
              <a:rPr lang="en-GB" sz="1400" b="1" dirty="0">
                <a:solidFill>
                  <a:schemeClr val="bg1"/>
                </a:solidFill>
                <a:effectLst>
                  <a:outerShdw blurRad="38100" dist="38100" dir="2700000" algn="tl">
                    <a:srgbClr val="000000">
                      <a:alpha val="43137"/>
                    </a:srgbClr>
                  </a:outerShdw>
                </a:effectLst>
              </a:rPr>
              <a:t>Downstream B80</a:t>
            </a:r>
          </a:p>
        </p:txBody>
      </p:sp>
      <mc:AlternateContent xmlns:mc="http://schemas.openxmlformats.org/markup-compatibility/2006" xmlns:a14="http://schemas.microsoft.com/office/drawing/2010/main">
        <mc:Choice Requires="a14">
          <p:sp>
            <p:nvSpPr>
              <p:cNvPr id="27" name="Rettangolo con angoli arrotondati 26">
                <a:extLst>
                  <a:ext uri="{FF2B5EF4-FFF2-40B4-BE49-F238E27FC236}">
                    <a16:creationId xmlns:a16="http://schemas.microsoft.com/office/drawing/2014/main" id="{E921CD38-6866-216E-4DF7-E25933F30FF5}"/>
                  </a:ext>
                </a:extLst>
              </p:cNvPr>
              <p:cNvSpPr/>
              <p:nvPr/>
            </p:nvSpPr>
            <p:spPr>
              <a:xfrm>
                <a:off x="5302467" y="3424365"/>
                <a:ext cx="1683282" cy="1291919"/>
              </a:xfrm>
              <a:prstGeom prst="roundRect">
                <a:avLst/>
              </a:prstGeom>
              <a:gradFill flip="none" rotWithShape="1">
                <a:gsLst>
                  <a:gs pos="0">
                    <a:schemeClr val="bg1">
                      <a:lumMod val="75000"/>
                    </a:schemeClr>
                  </a:gs>
                  <a:gs pos="11000">
                    <a:schemeClr val="bg1">
                      <a:lumMod val="85000"/>
                    </a:schemeClr>
                  </a:gs>
                  <a:gs pos="100000">
                    <a:schemeClr val="bg1"/>
                  </a:gs>
                </a:gsLst>
                <a:lin ang="2700000" scaled="1"/>
                <a:tileRect/>
              </a:gradFill>
              <a:ln w="28575">
                <a:solidFill>
                  <a:srgbClr val="82243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822433"/>
                  </a:buClr>
                  <a:buSzPct val="120000"/>
                </a:pPr>
                <a:r>
                  <a:rPr kumimoji="0" lang="it-IT"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rPr>
                  <a:t>X-Rays</a:t>
                </a:r>
                <a:r>
                  <a:rPr kumimoji="0" lang="it-IT" sz="1400" b="0" i="1" u="none" strike="noStrike" kern="1200" cap="none" spc="0" normalizeH="0" dirty="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rPr>
                  <a:t> load:</a:t>
                </a:r>
                <a:endParaRPr kumimoji="0" lang="it-IT"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ndParaRPr>
              </a:p>
              <a:p>
                <a:pPr algn="ctr">
                  <a:buClr>
                    <a:srgbClr val="822433"/>
                  </a:buClr>
                  <a:buSzPct val="120000"/>
                </a:pPr>
                <a14:m>
                  <m:oMath xmlns:m="http://schemas.openxmlformats.org/officeDocument/2006/math">
                    <m:r>
                      <a:rPr kumimoji="0" lang="it-IT" sz="1400" b="0" i="1" u="none" strike="noStrike" kern="1200" cap="none" spc="0" normalizeH="0" baseline="0" smtClean="0">
                        <a:ln>
                          <a:noFill/>
                        </a:ln>
                        <a:solidFill>
                          <a:prstClr val="black"/>
                        </a:solidFill>
                        <a:uLnTx/>
                        <a:uFillTx/>
                        <a:latin typeface="Cambria Math" panose="02040503050406030204" pitchFamily="18" charset="0"/>
                      </a:rPr>
                      <m:t>∼100 </m:t>
                    </m:r>
                    <m:r>
                      <a:rPr kumimoji="0" lang="it-IT" sz="1400" b="0" i="1" u="none" strike="noStrike" kern="1200" cap="none" spc="0" normalizeH="0" baseline="0" smtClean="0">
                        <a:ln>
                          <a:noFill/>
                        </a:ln>
                        <a:solidFill>
                          <a:prstClr val="black"/>
                        </a:solidFill>
                        <a:uLnTx/>
                        <a:uFillTx/>
                        <a:latin typeface="Cambria Math" panose="02040503050406030204" pitchFamily="18" charset="0"/>
                      </a:rPr>
                      <m:t>𝑊</m:t>
                    </m:r>
                    <m:r>
                      <a:rPr kumimoji="0" lang="it-IT" sz="1400" b="0" i="1" u="none" strike="noStrike" kern="1200" cap="none" spc="0" normalizeH="0" baseline="0" smtClean="0">
                        <a:ln>
                          <a:noFill/>
                        </a:ln>
                        <a:solidFill>
                          <a:prstClr val="black"/>
                        </a:solidFill>
                        <a:uLnTx/>
                        <a:uFillTx/>
                        <a:latin typeface="Cambria Math" panose="02040503050406030204" pitchFamily="18" charset="0"/>
                      </a:rPr>
                      <m:t>/</m:t>
                    </m:r>
                    <m:r>
                      <a:rPr kumimoji="0" lang="it-IT" sz="1400" b="0" i="1" u="none" strike="noStrike" kern="1200" cap="none" spc="0" normalizeH="0" baseline="0" smtClean="0">
                        <a:ln>
                          <a:noFill/>
                        </a:ln>
                        <a:solidFill>
                          <a:prstClr val="black"/>
                        </a:solidFill>
                        <a:uLnTx/>
                        <a:uFillTx/>
                        <a:latin typeface="Cambria Math" panose="02040503050406030204" pitchFamily="18" charset="0"/>
                      </a:rPr>
                      <m:t>𝑚</m:t>
                    </m:r>
                    <m:sSup>
                      <m:sSupPr>
                        <m:ctrlPr>
                          <a:rPr kumimoji="0" lang="it-IT" sz="1400" b="0" i="1" u="none" strike="noStrike" kern="1200" cap="none" spc="0" normalizeH="0" baseline="0" smtClean="0">
                            <a:ln>
                              <a:noFill/>
                            </a:ln>
                            <a:solidFill>
                              <a:prstClr val="black"/>
                            </a:solidFill>
                            <a:uLnTx/>
                            <a:uFillTx/>
                            <a:latin typeface="Cambria Math" panose="02040503050406030204" pitchFamily="18" charset="0"/>
                          </a:rPr>
                        </m:ctrlPr>
                      </m:sSupPr>
                      <m:e>
                        <m:r>
                          <a:rPr kumimoji="0" lang="it-IT" sz="1400" b="0" i="1" u="none" strike="noStrike" kern="1200" cap="none" spc="0" normalizeH="0" baseline="0" smtClean="0">
                            <a:ln>
                              <a:noFill/>
                            </a:ln>
                            <a:solidFill>
                              <a:prstClr val="black"/>
                            </a:solidFill>
                            <a:uLnTx/>
                            <a:uFillTx/>
                            <a:latin typeface="Cambria Math" panose="02040503050406030204" pitchFamily="18" charset="0"/>
                          </a:rPr>
                          <m:t>𝑚</m:t>
                        </m:r>
                      </m:e>
                      <m:sup>
                        <m:r>
                          <a:rPr kumimoji="0" lang="it-IT" sz="1400" b="0" i="1" u="none" strike="noStrike" kern="1200" cap="none" spc="0" normalizeH="0" baseline="0" smtClean="0">
                            <a:ln>
                              <a:noFill/>
                            </a:ln>
                            <a:solidFill>
                              <a:prstClr val="black"/>
                            </a:solidFill>
                            <a:uLnTx/>
                            <a:uFillTx/>
                            <a:latin typeface="Cambria Math" panose="02040503050406030204" pitchFamily="18" charset="0"/>
                          </a:rPr>
                          <m:t>2</m:t>
                        </m:r>
                      </m:sup>
                    </m:sSup>
                  </m:oMath>
                </a14:m>
                <a:r>
                  <a:rPr kumimoji="0" lang="en-GB" sz="1400" b="0" i="0" u="none" strike="noStrike" kern="1200" cap="none" spc="0" normalizeH="0" baseline="0" dirty="0">
                    <a:ln>
                      <a:noFill/>
                    </a:ln>
                    <a:solidFill>
                      <a:prstClr val="black"/>
                    </a:solidFill>
                    <a:uLnTx/>
                    <a:uFillTx/>
                    <a:latin typeface="Calibri" panose="020F0502020204030204"/>
                  </a:rPr>
                  <a:t> are</a:t>
                </a:r>
                <a:r>
                  <a:rPr kumimoji="0" lang="en-GB" sz="1400" b="0" i="0" u="none" strike="noStrike" kern="1200" cap="none" spc="0" normalizeH="0" dirty="0">
                    <a:ln>
                      <a:noFill/>
                    </a:ln>
                    <a:solidFill>
                      <a:prstClr val="black"/>
                    </a:solidFill>
                    <a:uLnTx/>
                    <a:uFillTx/>
                    <a:latin typeface="Calibri" panose="020F0502020204030204"/>
                  </a:rPr>
                  <a:t> unbearable. Required </a:t>
                </a:r>
                <a:r>
                  <a:rPr kumimoji="0" lang="en-GB" sz="1400" b="0" i="0" u="none" strike="noStrike" kern="1200" cap="none" spc="0" normalizeH="0" dirty="0">
                    <a:ln>
                      <a:noFill/>
                    </a:ln>
                    <a:solidFill>
                      <a:prstClr val="black"/>
                    </a:solidFill>
                    <a:effectLst>
                      <a:outerShdw blurRad="38100" dist="38100" dir="2700000" algn="tl">
                        <a:srgbClr val="000000">
                          <a:alpha val="43137"/>
                        </a:srgbClr>
                      </a:outerShdw>
                    </a:effectLst>
                    <a:uLnTx/>
                    <a:uFillTx/>
                    <a:latin typeface="Calibri" panose="020F0502020204030204"/>
                  </a:rPr>
                  <a:t>slotted mirrors</a:t>
                </a:r>
                <a:endParaRPr kumimoji="0" lang="en-GB" sz="1400" b="0"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libri" panose="020F0502020204030204"/>
                </a:endParaRPr>
              </a:p>
            </p:txBody>
          </p:sp>
        </mc:Choice>
        <mc:Fallback xmlns="">
          <p:sp>
            <p:nvSpPr>
              <p:cNvPr id="27" name="Rettangolo con angoli arrotondati 26">
                <a:extLst>
                  <a:ext uri="{FF2B5EF4-FFF2-40B4-BE49-F238E27FC236}">
                    <a16:creationId xmlns:a16="http://schemas.microsoft.com/office/drawing/2014/main" id="{E921CD38-6866-216E-4DF7-E25933F30FF5}"/>
                  </a:ext>
                </a:extLst>
              </p:cNvPr>
              <p:cNvSpPr>
                <a:spLocks noRot="1" noChangeAspect="1" noMove="1" noResize="1" noEditPoints="1" noAdjustHandles="1" noChangeArrowheads="1" noChangeShapeType="1" noTextEdit="1"/>
              </p:cNvSpPr>
              <p:nvPr/>
            </p:nvSpPr>
            <p:spPr>
              <a:xfrm>
                <a:off x="5302467" y="3424365"/>
                <a:ext cx="1683282" cy="1291919"/>
              </a:xfrm>
              <a:prstGeom prst="roundRect">
                <a:avLst/>
              </a:prstGeom>
              <a:blipFill>
                <a:blip r:embed="rId12"/>
                <a:stretch>
                  <a:fillRect/>
                </a:stretch>
              </a:blipFill>
              <a:ln w="28575">
                <a:solidFill>
                  <a:srgbClr val="822433"/>
                </a:solidFill>
              </a:ln>
              <a:effectLst>
                <a:outerShdw blurRad="50800" dist="38100" dir="13500000" algn="br" rotWithShape="0">
                  <a:prstClr val="black">
                    <a:alpha val="40000"/>
                  </a:prstClr>
                </a:outerShdw>
              </a:effectLst>
            </p:spPr>
            <p:txBody>
              <a:bodyPr/>
              <a:lstStyle/>
              <a:p>
                <a:r>
                  <a:rPr lang="en-GB">
                    <a:noFill/>
                  </a:rPr>
                  <a:t> </a:t>
                </a:r>
              </a:p>
            </p:txBody>
          </p:sp>
        </mc:Fallback>
      </mc:AlternateContent>
      <p:sp>
        <p:nvSpPr>
          <p:cNvPr id="28" name="CasellaDiTesto 27">
            <a:extLst>
              <a:ext uri="{FF2B5EF4-FFF2-40B4-BE49-F238E27FC236}">
                <a16:creationId xmlns:a16="http://schemas.microsoft.com/office/drawing/2014/main" id="{909700FE-DD9E-B130-0FEA-03DFFDA54849}"/>
              </a:ext>
            </a:extLst>
          </p:cNvPr>
          <p:cNvSpPr txBox="1"/>
          <p:nvPr/>
        </p:nvSpPr>
        <p:spPr>
          <a:xfrm>
            <a:off x="6985749" y="998531"/>
            <a:ext cx="4881494"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822433"/>
              </a:buClr>
              <a:buSzPct val="120000"/>
              <a:buFont typeface="Arial" panose="020B0604020202020204" pitchFamily="34" charset="0"/>
              <a:buChar char="•"/>
              <a:tabLst/>
              <a:defRPr/>
            </a:pPr>
            <a:r>
              <a:rPr lang="en-US" dirty="0">
                <a:solidFill>
                  <a:prstClr val="black"/>
                </a:solidFill>
                <a:latin typeface="Calibri" panose="020F0502020204030204"/>
              </a:rPr>
              <a:t>The most critical point in the beamline design is the radiation extraction through a </a:t>
            </a:r>
            <a:r>
              <a:rPr lang="en-US" dirty="0">
                <a:solidFill>
                  <a:prstClr val="black"/>
                </a:solidFill>
                <a:effectLst>
                  <a:outerShdw blurRad="38100" dist="38100" dir="2700000" algn="tl">
                    <a:srgbClr val="000000">
                      <a:alpha val="43137"/>
                    </a:srgbClr>
                  </a:outerShdw>
                </a:effectLst>
                <a:latin typeface="Calibri" panose="020F0502020204030204"/>
              </a:rPr>
              <a:t>collecting mirror</a:t>
            </a:r>
            <a:r>
              <a:rPr lang="en-US" dirty="0">
                <a:solidFill>
                  <a:prstClr val="black"/>
                </a:solidFill>
                <a:latin typeface="Calibri" panose="020F0502020204030204"/>
              </a:rPr>
              <a:t>. Several issues need to be addressed: </a:t>
            </a:r>
          </a:p>
          <a:p>
            <a:pPr marL="550863" marR="0" lvl="0" indent="-285750" algn="l" defTabSz="914400" rtl="0" eaLnBrk="1" fontAlgn="auto" latinLnBrk="0" hangingPunct="1">
              <a:lnSpc>
                <a:spcPct val="100000"/>
              </a:lnSpc>
              <a:spcBef>
                <a:spcPts val="0"/>
              </a:spcBef>
              <a:spcAft>
                <a:spcPts val="0"/>
              </a:spcAft>
              <a:buClr>
                <a:srgbClr val="822433"/>
              </a:buClr>
              <a:buSzPct val="120000"/>
              <a:buFont typeface="Wingdings" panose="05000000000000000000" pitchFamily="2" charset="2"/>
              <a:buChar char="Ø"/>
              <a:tabLst/>
              <a:defRPr/>
            </a:pPr>
            <a:r>
              <a:rPr lang="en-US" dirty="0">
                <a:solidFill>
                  <a:prstClr val="black"/>
                </a:solidFill>
                <a:latin typeface="Calibri" panose="020F0502020204030204"/>
              </a:rPr>
              <a:t>M</a:t>
            </a:r>
            <a:r>
              <a:rPr kumimoji="0" lang="en-US" sz="1800" b="0" i="0" u="none" strike="noStrike" kern="1200" cap="none" spc="0" normalizeH="0" baseline="0" noProof="0" dirty="0" err="1">
                <a:ln>
                  <a:noFill/>
                </a:ln>
                <a:solidFill>
                  <a:prstClr val="black"/>
                </a:solidFill>
                <a:uLnTx/>
                <a:uFillTx/>
                <a:latin typeface="Calibri" panose="020F0502020204030204"/>
                <a:ea typeface="+mn-ea"/>
                <a:cs typeface="+mn-cs"/>
              </a:rPr>
              <a:t>irror</a:t>
            </a:r>
            <a:r>
              <a:rPr kumimoji="0" lang="en-US" sz="1800" b="0" i="0" u="none" strike="noStrike" kern="1200" cap="none" spc="0" normalizeH="0" baseline="0" noProof="0" dirty="0">
                <a:ln>
                  <a:noFill/>
                </a:ln>
                <a:solidFill>
                  <a:prstClr val="black"/>
                </a:solidFill>
                <a:uLnTx/>
                <a:uFillTx/>
                <a:latin typeface="Calibri" panose="020F0502020204030204"/>
                <a:ea typeface="+mn-ea"/>
                <a:cs typeface="+mn-cs"/>
              </a:rPr>
              <a:t> installation within the machine and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space availability</a:t>
            </a:r>
          </a:p>
          <a:p>
            <a:pPr marL="550863" indent="-285750">
              <a:buClr>
                <a:srgbClr val="822433"/>
              </a:buClr>
              <a:buSzPct val="120000"/>
              <a:buFont typeface="Wingdings" panose="05000000000000000000" pitchFamily="2" charset="2"/>
              <a:buChar char="Ø"/>
            </a:pPr>
            <a:r>
              <a:rPr lang="en-US" dirty="0">
                <a:solidFill>
                  <a:prstClr val="black"/>
                </a:solidFill>
                <a:effectLst>
                  <a:outerShdw blurRad="38100" dist="38100" dir="2700000" algn="tl">
                    <a:srgbClr val="000000">
                      <a:alpha val="43137"/>
                    </a:srgbClr>
                  </a:outerShdw>
                </a:effectLst>
              </a:rPr>
              <a:t>Mirror thermal load </a:t>
            </a:r>
            <a:r>
              <a:rPr lang="en-US" dirty="0">
                <a:solidFill>
                  <a:prstClr val="black"/>
                </a:solidFill>
              </a:rPr>
              <a:t>induced by SR broadband emission</a:t>
            </a:r>
          </a:p>
          <a:p>
            <a:pPr marL="550863" indent="-285750">
              <a:buClr>
                <a:srgbClr val="822433"/>
              </a:buClr>
              <a:buSzPct val="120000"/>
              <a:buFont typeface="Wingdings" panose="05000000000000000000" pitchFamily="2" charset="2"/>
              <a:buChar char="Ø"/>
            </a:pPr>
            <a:r>
              <a:rPr lang="en-US" dirty="0">
                <a:solidFill>
                  <a:prstClr val="black"/>
                </a:solidFill>
                <a:effectLst>
                  <a:outerShdw blurRad="38100" dist="38100" dir="2700000" algn="tl">
                    <a:srgbClr val="000000">
                      <a:alpha val="43137"/>
                    </a:srgbClr>
                  </a:outerShdw>
                </a:effectLst>
                <a:latin typeface="Calibri" panose="020F0502020204030204"/>
              </a:rPr>
              <a:t>Photon Flux </a:t>
            </a:r>
            <a:r>
              <a:rPr lang="en-US" dirty="0">
                <a:solidFill>
                  <a:prstClr val="black"/>
                </a:solidFill>
                <a:latin typeface="Calibri" panose="020F0502020204030204"/>
              </a:rPr>
              <a:t>collection (minimum required for the experimental applications)</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3A8556DC-DD6C-17F4-A967-78EEDAA2B8A7}"/>
              </a:ext>
            </a:extLst>
          </p:cNvPr>
          <p:cNvSpPr/>
          <p:nvPr/>
        </p:nvSpPr>
        <p:spPr>
          <a:xfrm>
            <a:off x="3439886" y="1698171"/>
            <a:ext cx="580571" cy="556996"/>
          </a:xfrm>
          <a:prstGeom prst="ellipse">
            <a:avLst/>
          </a:prstGeom>
          <a:noFill/>
          <a:ln w="57150">
            <a:solidFill>
              <a:srgbClr val="FFD13F"/>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Connettore 2 30">
            <a:extLst>
              <a:ext uri="{FF2B5EF4-FFF2-40B4-BE49-F238E27FC236}">
                <a16:creationId xmlns:a16="http://schemas.microsoft.com/office/drawing/2014/main" id="{C12187A4-D604-37F8-3FAA-37F019902E54}"/>
              </a:ext>
            </a:extLst>
          </p:cNvPr>
          <p:cNvCxnSpPr>
            <a:cxnSpLocks/>
          </p:cNvCxnSpPr>
          <p:nvPr/>
        </p:nvCxnSpPr>
        <p:spPr>
          <a:xfrm>
            <a:off x="3730172" y="2269681"/>
            <a:ext cx="43542" cy="905764"/>
          </a:xfrm>
          <a:prstGeom prst="straightConnector1">
            <a:avLst/>
          </a:prstGeom>
          <a:ln w="38100">
            <a:solidFill>
              <a:srgbClr val="FFD13F"/>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7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fade">
                                      <p:cBhvr>
                                        <p:cTn id="7" dur="500"/>
                                        <p:tgtEl>
                                          <p:spTgt spid="28">
                                            <p:txEl>
                                              <p:pRg st="1" end="1"/>
                                            </p:txEl>
                                          </p:spTgt>
                                        </p:tgtEl>
                                      </p:cBhvr>
                                    </p:animEffect>
                                    <p:anim calcmode="lin" valueType="num">
                                      <p:cBhvr>
                                        <p:cTn id="8"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xEl>
                                              <p:pRg st="2" end="2"/>
                                            </p:txEl>
                                          </p:spTgt>
                                        </p:tgtEl>
                                        <p:attrNameLst>
                                          <p:attrName>style.visibility</p:attrName>
                                        </p:attrNameLst>
                                      </p:cBhvr>
                                      <p:to>
                                        <p:strVal val="visible"/>
                                      </p:to>
                                    </p:set>
                                    <p:animEffect transition="in" filter="fade">
                                      <p:cBhvr>
                                        <p:cTn id="19" dur="500"/>
                                        <p:tgtEl>
                                          <p:spTgt spid="28">
                                            <p:txEl>
                                              <p:pRg st="2" end="2"/>
                                            </p:txEl>
                                          </p:spTgt>
                                        </p:tgtEl>
                                      </p:cBhvr>
                                    </p:animEffect>
                                    <p:anim calcmode="lin" valueType="num">
                                      <p:cBhvr>
                                        <p:cTn id="20"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8">
                                            <p:txEl>
                                              <p:pRg st="2" end="2"/>
                                            </p:txEl>
                                          </p:spTgt>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8">
                                            <p:txEl>
                                              <p:pRg st="3" end="3"/>
                                            </p:txEl>
                                          </p:spTgt>
                                        </p:tgtEl>
                                        <p:attrNameLst>
                                          <p:attrName>style.visibility</p:attrName>
                                        </p:attrNameLst>
                                      </p:cBhvr>
                                      <p:to>
                                        <p:strVal val="visible"/>
                                      </p:to>
                                    </p:set>
                                    <p:animEffect transition="in" filter="fade">
                                      <p:cBhvr>
                                        <p:cTn id="46" dur="500"/>
                                        <p:tgtEl>
                                          <p:spTgt spid="28">
                                            <p:txEl>
                                              <p:pRg st="3" end="3"/>
                                            </p:txEl>
                                          </p:spTgt>
                                        </p:tgtEl>
                                      </p:cBhvr>
                                    </p:animEffect>
                                    <p:anim calcmode="lin" valueType="num">
                                      <p:cBhvr>
                                        <p:cTn id="47" dur="5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48" dur="5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8">
                                            <p:txEl>
                                              <p:pRg st="0" end="0"/>
                                            </p:txEl>
                                          </p:spTgt>
                                        </p:tgtEl>
                                      </p:cBhvr>
                                    </p:animEffect>
                                    <p:set>
                                      <p:cBhvr>
                                        <p:cTn id="53" dur="1" fill="hold">
                                          <p:stCondLst>
                                            <p:cond delay="499"/>
                                          </p:stCondLst>
                                        </p:cTn>
                                        <p:tgtEl>
                                          <p:spTgt spid="28">
                                            <p:txEl>
                                              <p:pRg st="0" end="0"/>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8">
                                            <p:txEl>
                                              <p:pRg st="1" end="1"/>
                                            </p:txEl>
                                          </p:spTgt>
                                        </p:tgtEl>
                                      </p:cBhvr>
                                    </p:animEffect>
                                    <p:set>
                                      <p:cBhvr>
                                        <p:cTn id="56" dur="1" fill="hold">
                                          <p:stCondLst>
                                            <p:cond delay="499"/>
                                          </p:stCondLst>
                                        </p:cTn>
                                        <p:tgtEl>
                                          <p:spTgt spid="28">
                                            <p:txEl>
                                              <p:pRg st="1" end="1"/>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8">
                                            <p:txEl>
                                              <p:pRg st="2" end="2"/>
                                            </p:txEl>
                                          </p:spTgt>
                                        </p:tgtEl>
                                      </p:cBhvr>
                                    </p:animEffect>
                                    <p:set>
                                      <p:cBhvr>
                                        <p:cTn id="59" dur="1" fill="hold">
                                          <p:stCondLst>
                                            <p:cond delay="499"/>
                                          </p:stCondLst>
                                        </p:cTn>
                                        <p:tgtEl>
                                          <p:spTgt spid="28">
                                            <p:txEl>
                                              <p:pRg st="2" end="2"/>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8">
                                            <p:txEl>
                                              <p:pRg st="3" end="3"/>
                                            </p:txEl>
                                          </p:spTgt>
                                        </p:tgtEl>
                                      </p:cBhvr>
                                    </p:animEffect>
                                    <p:set>
                                      <p:cBhvr>
                                        <p:cTn id="62" dur="1" fill="hold">
                                          <p:stCondLst>
                                            <p:cond delay="499"/>
                                          </p:stCondLst>
                                        </p:cTn>
                                        <p:tgtEl>
                                          <p:spTgt spid="28">
                                            <p:txEl>
                                              <p:pRg st="3" end="3"/>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P spid="25" grpId="0"/>
      <p:bldP spid="26" grpId="0"/>
      <p:bldP spid="27" grpId="0" animBg="1"/>
      <p:bldP spid="27" grpId="1" animBg="1"/>
      <p:bldP spid="28" grpId="0" build="allAtOnce"/>
      <p:bldP spid="29"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8062</TotalTime>
  <Words>4255</Words>
  <Application>Microsoft Macintosh PowerPoint</Application>
  <PresentationFormat>Widescreen</PresentationFormat>
  <Paragraphs>551</Paragraphs>
  <Slides>45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Calibri Light</vt:lpstr>
      <vt:lpstr>Cambria Math</vt:lpstr>
      <vt:lpstr>Fira Sans Extra Condensed</vt:lpstr>
      <vt:lpstr>Fira Sans Extra Condensed Medium</vt:lpstr>
      <vt:lpstr>Roboto</vt:lpstr>
      <vt:lpstr>Wingdings</vt:lpstr>
      <vt:lpstr>Tema di Office</vt:lpstr>
      <vt:lpstr>1_Tema di Office</vt:lpstr>
      <vt:lpstr>PowerPoint Presentation</vt:lpstr>
      <vt:lpstr>Why THz/IR Radiation?</vt:lpstr>
      <vt:lpstr>Outline: THz/IR Radiation in Accelerator Physics</vt:lpstr>
      <vt:lpstr>Why Sources Based on Particle Accelerators</vt:lpstr>
      <vt:lpstr>Dedicated THz/IR Facilities in the World (Not Exhaustive List!)</vt:lpstr>
      <vt:lpstr>Towards the Fourth Generation Light Sources: Upgrade@Elettra</vt:lpstr>
      <vt:lpstr>SISSI: Present and Future Upgrade</vt:lpstr>
      <vt:lpstr>SISSI 2.0 Beamline Design: Radiation Properties</vt:lpstr>
      <vt:lpstr>Design of the Optical Beamline: Collecting Mirror</vt:lpstr>
      <vt:lpstr>Design of the Optical Beamline: Wavefront Propagation</vt:lpstr>
      <vt:lpstr>SABINA: About the Project</vt:lpstr>
      <vt:lpstr>The SABINA THz/IR FEL</vt:lpstr>
      <vt:lpstr>FEL Beamline Layout</vt:lpstr>
      <vt:lpstr>PhD Thesis: Extraction Beamline Design</vt:lpstr>
      <vt:lpstr>PhD Thesis: Extraction Beamline Design</vt:lpstr>
      <vt:lpstr>PhD Thesis: Extraction Beamline Design</vt:lpstr>
      <vt:lpstr>Outline: THz/IR Radiation in Accelerator Physics</vt:lpstr>
      <vt:lpstr>Motivation of the Study: Future Perspectives on RF Cavities</vt:lpstr>
      <vt:lpstr>1° Case Study: Diluted CuAg Alloys</vt:lpstr>
      <vt:lpstr>2° Case Study: MoO_3 Thin Films on Cu Substrate</vt:lpstr>
      <vt:lpstr>Experimental Methodology: Irradiation with High Intensity sub-THz/THz Radiation</vt:lpstr>
      <vt:lpstr>Theoretical Methodology: N-Temperature Model</vt:lpstr>
      <vt:lpstr>Future Perspectives</vt:lpstr>
      <vt:lpstr>Acknowledgements</vt:lpstr>
      <vt:lpstr>Question Time</vt:lpstr>
      <vt:lpstr>Properties of the Radiation: Just the Idea</vt:lpstr>
      <vt:lpstr>Magnetic Field Disentanglement: Interference Pattern</vt:lpstr>
      <vt:lpstr>Backup slide for Elettra</vt:lpstr>
      <vt:lpstr>Question Time: Multiband Achromats with reverse bendings</vt:lpstr>
      <vt:lpstr>Question Time: ELETTRA 2.0</vt:lpstr>
      <vt:lpstr>Question Time: Dipoles B80</vt:lpstr>
      <vt:lpstr>Question Time: ELETTRA 2.0</vt:lpstr>
      <vt:lpstr>Question Time: some Elettra 2.0 parameters</vt:lpstr>
      <vt:lpstr>Question Time: SABINA</vt:lpstr>
      <vt:lpstr>SPARC Photoinjector</vt:lpstr>
      <vt:lpstr>(1) RF Photocatode Gun </vt:lpstr>
      <vt:lpstr>(1) Laser System </vt:lpstr>
      <vt:lpstr>(2) LINAC</vt:lpstr>
      <vt:lpstr>SABINA Design and Simulations</vt:lpstr>
      <vt:lpstr>SABINA Design and Simulations</vt:lpstr>
      <vt:lpstr>About the Undulator: the APPLE X Configuration</vt:lpstr>
      <vt:lpstr>FEL Output: GENESIS Simulation Results </vt:lpstr>
      <vt:lpstr>FEL Output: GENESIS Simulation Results at 3 THz</vt:lpstr>
      <vt:lpstr>Endstation: User Facility</vt:lpstr>
      <vt:lpstr>Comparison between SABINA and other conventional 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Lorenzo Mosesso</dc:creator>
  <cp:lastModifiedBy>Gianluca Cavoto</cp:lastModifiedBy>
  <cp:revision>16</cp:revision>
  <dcterms:created xsi:type="dcterms:W3CDTF">2024-10-18T07:18:28Z</dcterms:created>
  <dcterms:modified xsi:type="dcterms:W3CDTF">2024-10-24T10:49:15Z</dcterms:modified>
</cp:coreProperties>
</file>