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8" r:id="rId3"/>
    <p:sldId id="601" r:id="rId4"/>
    <p:sldId id="596" r:id="rId5"/>
    <p:sldId id="262" r:id="rId6"/>
    <p:sldId id="357" r:id="rId7"/>
    <p:sldId id="362" r:id="rId8"/>
    <p:sldId id="364" r:id="rId9"/>
    <p:sldId id="352" r:id="rId10"/>
    <p:sldId id="599" r:id="rId11"/>
    <p:sldId id="363" r:id="rId12"/>
    <p:sldId id="361" r:id="rId13"/>
    <p:sldId id="366" r:id="rId14"/>
    <p:sldId id="367" r:id="rId15"/>
    <p:sldId id="616" r:id="rId16"/>
    <p:sldId id="612" r:id="rId17"/>
    <p:sldId id="615" r:id="rId18"/>
    <p:sldId id="602" r:id="rId19"/>
    <p:sldId id="603" r:id="rId20"/>
    <p:sldId id="317" r:id="rId21"/>
    <p:sldId id="617" r:id="rId22"/>
    <p:sldId id="264" r:id="rId23"/>
    <p:sldId id="618" r:id="rId24"/>
    <p:sldId id="610" r:id="rId25"/>
    <p:sldId id="62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61" autoAdjust="0"/>
  </p:normalViewPr>
  <p:slideViewPr>
    <p:cSldViewPr snapToGrid="0">
      <p:cViewPr varScale="1">
        <p:scale>
          <a:sx n="76" d="100"/>
          <a:sy n="76" d="100"/>
        </p:scale>
        <p:origin x="16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D12398-3679-4844-F4F0-3528336CCE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59A07F-C6FD-A58F-8875-3B11E712C2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99D85-F599-4929-96B8-31EA305DFA1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FCC0FD-BB6D-87E5-1EE4-8E12E16949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538DF-8171-C26B-E2B0-E6C151FA85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417D1-CF51-479D-8F88-3E99F5AC6FD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077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A2AFB-8532-4C76-98CE-23C921737FB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DA0E2-59ED-4222-B94D-137B7A27F02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57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33CFA-6750-402F-A2FC-87333352933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27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DA0E2-59ED-4222-B94D-137B7A27F0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37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DA0E2-59ED-4222-B94D-137B7A27F0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38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 tenere per le presentazioni future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DA0E2-59ED-4222-B94D-137B7A27F02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58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33CFA-6750-402F-A2FC-87333352933D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23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11560" y="1772822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  <a:ea typeface="Open Sans Semibold" panose="020B0706030804020204"/>
                <a:cs typeface="Open Sans Semibold" panose="020B0706030804020204"/>
              </a:defRPr>
            </a:lvl1pPr>
          </a:lstStyle>
          <a:p>
            <a:r>
              <a:rPr lang="it-IT" dirty="0"/>
              <a:t>Titolo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106754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Name</a:t>
            </a:r>
            <a:endParaRPr lang="it-IT" dirty="0"/>
          </a:p>
          <a:p>
            <a:r>
              <a:rPr lang="it-IT" dirty="0" err="1"/>
              <a:t>Affiliation</a:t>
            </a:r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 userDrawn="1"/>
        </p:nvSpPr>
        <p:spPr>
          <a:xfrm>
            <a:off x="1376533" y="4679770"/>
            <a:ext cx="6400800" cy="47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251520" y="6093296"/>
            <a:ext cx="856895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 userDrawn="1"/>
        </p:nvSpPr>
        <p:spPr>
          <a:xfrm>
            <a:off x="251520" y="6255568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Francesco Demurtas 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785B18C-1F5B-4506-9F17-512955207F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7671" y="381153"/>
            <a:ext cx="1498524" cy="705174"/>
          </a:xfrm>
          <a:prstGeom prst="rect">
            <a:avLst/>
          </a:prstGeom>
        </p:spPr>
      </p:pic>
      <p:pic>
        <p:nvPicPr>
          <p:cNvPr id="13" name="Picture 4" descr="Risultati immagini per tor vergata logo">
            <a:extLst>
              <a:ext uri="{FF2B5EF4-FFF2-40B4-BE49-F238E27FC236}">
                <a16:creationId xmlns:a16="http://schemas.microsoft.com/office/drawing/2014/main" id="{F657AC41-A16A-4B13-88CC-7AECA962F1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40" y="368877"/>
            <a:ext cx="1028700" cy="7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isultati immagini per eupraxia logo">
            <a:extLst>
              <a:ext uri="{FF2B5EF4-FFF2-40B4-BE49-F238E27FC236}">
                <a16:creationId xmlns:a16="http://schemas.microsoft.com/office/drawing/2014/main" id="{9B0634B8-1E2C-46F3-A427-71D5CF186B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711" y="410884"/>
            <a:ext cx="1144429" cy="65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red oval with a logo&#10;&#10;Description automatically generated">
            <a:extLst>
              <a:ext uri="{FF2B5EF4-FFF2-40B4-BE49-F238E27FC236}">
                <a16:creationId xmlns:a16="http://schemas.microsoft.com/office/drawing/2014/main" id="{C70BA6DA-D71B-44C0-B73B-C1E17D7D85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0" y="159804"/>
            <a:ext cx="789260" cy="9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1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1962462" y="282377"/>
            <a:ext cx="7146042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467544" y="1600201"/>
            <a:ext cx="8147248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8460021" y="6371743"/>
            <a:ext cx="412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8460021" y="6349998"/>
            <a:ext cx="648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4" y="94068"/>
            <a:ext cx="162349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242412" y="6396166"/>
            <a:ext cx="814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79416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1962462" y="282377"/>
            <a:ext cx="7146042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467544" y="1600201"/>
            <a:ext cx="8147248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8460021" y="6371743"/>
            <a:ext cx="412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8460021" y="6349998"/>
            <a:ext cx="648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4" y="94068"/>
            <a:ext cx="162349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242412" y="6396166"/>
            <a:ext cx="814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1990419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1962462" y="282377"/>
            <a:ext cx="7146042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467544" y="1600201"/>
            <a:ext cx="8147248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8460021" y="6371743"/>
            <a:ext cx="412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8460021" y="6349998"/>
            <a:ext cx="648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4" y="94068"/>
            <a:ext cx="162349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242412" y="6396166"/>
            <a:ext cx="814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4214361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1962462" y="282377"/>
            <a:ext cx="7146042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467544" y="1600201"/>
            <a:ext cx="8147248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8460021" y="6371743"/>
            <a:ext cx="412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8460021" y="6349998"/>
            <a:ext cx="648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4" y="94068"/>
            <a:ext cx="162349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242412" y="6396166"/>
            <a:ext cx="814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2269023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1962462" y="282377"/>
            <a:ext cx="7146042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467544" y="1600201"/>
            <a:ext cx="8147248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8460021" y="6371743"/>
            <a:ext cx="412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8460021" y="6349998"/>
            <a:ext cx="648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4" y="94068"/>
            <a:ext cx="162349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242412" y="6396166"/>
            <a:ext cx="814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2992801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1962462" y="282377"/>
            <a:ext cx="7146042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467544" y="1600201"/>
            <a:ext cx="8147248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8460021" y="6371743"/>
            <a:ext cx="412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8460021" y="6349998"/>
            <a:ext cx="648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4" y="94068"/>
            <a:ext cx="162349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242412" y="6396166"/>
            <a:ext cx="814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3233623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1962462" y="282377"/>
            <a:ext cx="7146042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467544" y="1600201"/>
            <a:ext cx="8147248" cy="3196952"/>
          </a:xfrm>
        </p:spPr>
        <p:txBody>
          <a:bodyPr/>
          <a:lstStyle>
            <a:lvl1pPr>
              <a:buClrTx/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8460021" y="6371743"/>
            <a:ext cx="412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8460021" y="6349998"/>
            <a:ext cx="648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4" y="94068"/>
            <a:ext cx="162349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242412" y="6396166"/>
            <a:ext cx="814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421763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1962462" y="282377"/>
            <a:ext cx="7146042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467544" y="1600201"/>
            <a:ext cx="8147248" cy="3196952"/>
          </a:xfrm>
        </p:spPr>
        <p:txBody>
          <a:bodyPr/>
          <a:lstStyle>
            <a:lvl1pPr>
              <a:buClrTx/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8460021" y="6371743"/>
            <a:ext cx="412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8460021" y="6349998"/>
            <a:ext cx="648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4" y="94068"/>
            <a:ext cx="162349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242412" y="6396166"/>
            <a:ext cx="814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145945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1962462" y="282377"/>
            <a:ext cx="7146042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467544" y="1600201"/>
            <a:ext cx="8147248" cy="3196952"/>
          </a:xfrm>
        </p:spPr>
        <p:txBody>
          <a:bodyPr/>
          <a:lstStyle>
            <a:lvl1pPr>
              <a:buClrTx/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8460021" y="6371743"/>
            <a:ext cx="412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8460021" y="6349998"/>
            <a:ext cx="648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4" y="94068"/>
            <a:ext cx="162349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242412" y="6396166"/>
            <a:ext cx="814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410759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1962462" y="282377"/>
            <a:ext cx="7146042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467544" y="1600201"/>
            <a:ext cx="8147248" cy="3196952"/>
          </a:xfrm>
        </p:spPr>
        <p:txBody>
          <a:bodyPr/>
          <a:lstStyle>
            <a:lvl1pPr>
              <a:buClrTx/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8460021" y="6371743"/>
            <a:ext cx="412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8460021" y="6349998"/>
            <a:ext cx="648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4" y="94068"/>
            <a:ext cx="162349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242412" y="6396166"/>
            <a:ext cx="814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16472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1962464" y="282377"/>
            <a:ext cx="6223889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467544" y="1600201"/>
            <a:ext cx="8147248" cy="3196952"/>
          </a:xfrm>
        </p:spPr>
        <p:txBody>
          <a:bodyPr/>
          <a:lstStyle>
            <a:lvl1pPr>
              <a:defRPr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8460021" y="6371745"/>
            <a:ext cx="412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8532441" y="634999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8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AFAE3CC-1F7A-4F50-AD7C-A29FB85DD7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132" y="282377"/>
            <a:ext cx="1498524" cy="705174"/>
          </a:xfrm>
          <a:prstGeom prst="rect">
            <a:avLst/>
          </a:prstGeom>
        </p:spPr>
      </p:pic>
      <p:pic>
        <p:nvPicPr>
          <p:cNvPr id="3" name="Picture 4" descr="Risultati immagini per tor vergata logo">
            <a:extLst>
              <a:ext uri="{FF2B5EF4-FFF2-40B4-BE49-F238E27FC236}">
                <a16:creationId xmlns:a16="http://schemas.microsoft.com/office/drawing/2014/main" id="{7B5A7CC5-E35E-982A-DF49-33830AA486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05" y="155724"/>
            <a:ext cx="1028700" cy="7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red oval with a logo&#10;&#10;Description automatically generated">
            <a:extLst>
              <a:ext uri="{FF2B5EF4-FFF2-40B4-BE49-F238E27FC236}">
                <a16:creationId xmlns:a16="http://schemas.microsoft.com/office/drawing/2014/main" id="{06348489-E369-CCA8-5CAA-86AB233F8E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77" y="138671"/>
            <a:ext cx="691830" cy="81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22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1962462" y="282377"/>
            <a:ext cx="7146042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467544" y="1600201"/>
            <a:ext cx="8147248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8460021" y="6371743"/>
            <a:ext cx="412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8460021" y="6349998"/>
            <a:ext cx="648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4" y="94068"/>
            <a:ext cx="162349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242412" y="6396166"/>
            <a:ext cx="814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2627900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1962462" y="282377"/>
            <a:ext cx="7146042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467544" y="1600201"/>
            <a:ext cx="8147248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8460021" y="6371743"/>
            <a:ext cx="412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8460021" y="6349998"/>
            <a:ext cx="648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4" y="94068"/>
            <a:ext cx="162349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242412" y="6396166"/>
            <a:ext cx="814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2856013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1962462" y="282377"/>
            <a:ext cx="7146042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467544" y="1600201"/>
            <a:ext cx="8147248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8460021" y="6371743"/>
            <a:ext cx="412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8460021" y="6349998"/>
            <a:ext cx="648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4" y="94068"/>
            <a:ext cx="162349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242412" y="6396166"/>
            <a:ext cx="814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3976378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1962462" y="282377"/>
            <a:ext cx="7146042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467544" y="1600201"/>
            <a:ext cx="8147248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8460021" y="6371743"/>
            <a:ext cx="412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8460021" y="6349998"/>
            <a:ext cx="648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4" y="94068"/>
            <a:ext cx="162349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242412" y="6396166"/>
            <a:ext cx="814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413157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1962462" y="282377"/>
            <a:ext cx="7146042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467544" y="1600201"/>
            <a:ext cx="8147248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8460021" y="6371743"/>
            <a:ext cx="412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8460021" y="6349998"/>
            <a:ext cx="648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4" y="94068"/>
            <a:ext cx="162349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242412" y="6396166"/>
            <a:ext cx="814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1188043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1962462" y="282377"/>
            <a:ext cx="7146042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467544" y="1600201"/>
            <a:ext cx="8147248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8460021" y="6371743"/>
            <a:ext cx="412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8460021" y="6349998"/>
            <a:ext cx="648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4" y="94068"/>
            <a:ext cx="162349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242412" y="6396166"/>
            <a:ext cx="814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1984520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1962462" y="282377"/>
            <a:ext cx="7146042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467544" y="1600201"/>
            <a:ext cx="8147248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8460021" y="6371743"/>
            <a:ext cx="412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8460021" y="6349998"/>
            <a:ext cx="648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4" y="94068"/>
            <a:ext cx="162349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242412" y="6396166"/>
            <a:ext cx="814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332459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71800" y="53752"/>
            <a:ext cx="5915000" cy="9269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2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2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81E3-3265-45EE-A2C3-C9AF2D303D9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9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71800" y="53752"/>
            <a:ext cx="5915000" cy="9269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81E3-3265-45EE-A2C3-C9AF2D303D9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4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209-8CA3-4058-92CA-45BF53264E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34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76256" y="26833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CE81E3-3265-45EE-A2C3-C9AF2D303D91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0" name="CasellaDiTesto 19"/>
          <p:cNvSpPr txBox="1"/>
          <p:nvPr userDrawn="1"/>
        </p:nvSpPr>
        <p:spPr>
          <a:xfrm>
            <a:off x="152400" y="6400805"/>
            <a:ext cx="8686800" cy="30777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A. Cianchi </a:t>
            </a:r>
            <a:r>
              <a:rPr lang="en-US" sz="14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challenges in emittance measurements</a:t>
            </a:r>
            <a:r>
              <a:rPr lang="en-US" sz="14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SIF – Pisa 2014</a:t>
            </a:r>
          </a:p>
        </p:txBody>
      </p:sp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107504" y="53752"/>
            <a:ext cx="8229600" cy="9269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5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384"/>
            <a:ext cx="9144000" cy="8031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22" y="83790"/>
            <a:ext cx="1421141" cy="610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14" y="116638"/>
            <a:ext cx="679856" cy="44914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805914" y="507097"/>
            <a:ext cx="10865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070C0"/>
                </a:solidFill>
              </a:rPr>
              <a:t>Horizon 2020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53342"/>
            <a:ext cx="9144000" cy="4015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072" y="-171400"/>
            <a:ext cx="5067211" cy="1143000"/>
          </a:xfrm>
        </p:spPr>
        <p:txBody>
          <a:bodyPr>
            <a:normAutofit/>
          </a:bodyPr>
          <a:lstStyle>
            <a:lvl1pPr algn="ctr">
              <a:defRPr sz="3500">
                <a:solidFill>
                  <a:srgbClr val="2D3A84"/>
                </a:solidFill>
                <a:latin typeface="Helvetica Neue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6912"/>
            <a:ext cx="8229600" cy="5485058"/>
          </a:xfrm>
        </p:spPr>
        <p:txBody>
          <a:bodyPr/>
          <a:lstStyle>
            <a:lvl1pPr>
              <a:defRPr>
                <a:latin typeface="Helvetica Neue Light"/>
              </a:defRPr>
            </a:lvl1pPr>
            <a:lvl2pPr>
              <a:defRPr>
                <a:latin typeface="Helvetica Neue Light"/>
              </a:defRPr>
            </a:lvl2pPr>
            <a:lvl3pPr>
              <a:defRPr>
                <a:latin typeface="Helvetica Neue Light"/>
              </a:defRPr>
            </a:lvl3pPr>
            <a:lvl4pPr>
              <a:defRPr>
                <a:latin typeface="Helvetica Neue Light"/>
              </a:defRPr>
            </a:lvl4pPr>
            <a:lvl5pPr>
              <a:defRPr>
                <a:latin typeface="Helvetica Neue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44821" y="6473662"/>
            <a:ext cx="5574981" cy="365125"/>
          </a:xfrm>
        </p:spPr>
        <p:txBody>
          <a:bodyPr/>
          <a:lstStyle>
            <a:lvl1pPr algn="l">
              <a:defRPr>
                <a:solidFill>
                  <a:srgbClr val="2D3A84"/>
                </a:solidFill>
                <a:latin typeface="Helvetica Neue Light"/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553200" y="6468577"/>
            <a:ext cx="2133600" cy="365125"/>
          </a:xfrm>
        </p:spPr>
        <p:txBody>
          <a:bodyPr/>
          <a:lstStyle>
            <a:lvl1pPr>
              <a:defRPr>
                <a:solidFill>
                  <a:srgbClr val="2D3A84"/>
                </a:solidFill>
              </a:defRPr>
            </a:lvl1pPr>
          </a:lstStyle>
          <a:p>
            <a:fld id="{7C8D6F1B-0912-4E83-AA89-4880E358676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03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4"/>
          <a:stretch/>
        </p:blipFill>
        <p:spPr>
          <a:xfrm>
            <a:off x="-5016" y="3096"/>
            <a:ext cx="91490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2132864"/>
            <a:ext cx="6624736" cy="932745"/>
          </a:xfrm>
        </p:spPr>
        <p:txBody>
          <a:bodyPr>
            <a:normAutofit/>
          </a:bodyPr>
          <a:lstStyle>
            <a:lvl1pPr algn="l"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95738" y="3180169"/>
            <a:ext cx="6624735" cy="464863"/>
          </a:xfrm>
        </p:spPr>
        <p:txBody>
          <a:bodyPr>
            <a:normAutofit/>
          </a:bodyPr>
          <a:lstStyle>
            <a:lvl1pPr marL="0" indent="0" algn="l">
              <a:buNone/>
              <a:defRPr sz="1051" baseline="0">
                <a:solidFill>
                  <a:srgbClr val="FFC000"/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author / institute</a:t>
            </a:r>
            <a:r>
              <a:rPr lang="en-GB" dirty="0"/>
              <a:t> and occasion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395539" y="182238"/>
            <a:ext cx="2562671" cy="136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1651" dirty="0">
                <a:solidFill>
                  <a:srgbClr val="3399FF"/>
                </a:solidFill>
                <a:latin typeface="Arial Narrow" pitchFamily="34" charset="0"/>
              </a:rPr>
              <a:t>EUROPEAN</a:t>
            </a:r>
          </a:p>
          <a:p>
            <a:r>
              <a:rPr lang="en-GB" altLang="en-US" sz="1651" dirty="0">
                <a:solidFill>
                  <a:srgbClr val="33CCFF"/>
                </a:solidFill>
                <a:latin typeface="Arial Narrow" pitchFamily="34" charset="0"/>
              </a:rPr>
              <a:t>PLASMA RESEARCH</a:t>
            </a:r>
          </a:p>
          <a:p>
            <a:r>
              <a:rPr lang="en-GB" altLang="en-US" sz="1651" dirty="0">
                <a:solidFill>
                  <a:srgbClr val="33CCFF"/>
                </a:solidFill>
                <a:latin typeface="Arial Narrow" pitchFamily="34" charset="0"/>
              </a:rPr>
              <a:t>ACCELERATOR WITH</a:t>
            </a:r>
          </a:p>
          <a:p>
            <a:r>
              <a:rPr lang="en-GB" altLang="en-US" sz="1651" dirty="0">
                <a:solidFill>
                  <a:schemeClr val="bg1"/>
                </a:solidFill>
                <a:latin typeface="Arial Narrow" pitchFamily="34" charset="0"/>
              </a:rPr>
              <a:t>EXCELLENCE IN</a:t>
            </a:r>
          </a:p>
          <a:p>
            <a:r>
              <a:rPr lang="en-GB" altLang="en-US" sz="1651" dirty="0">
                <a:solidFill>
                  <a:schemeClr val="bg1"/>
                </a:solidFill>
                <a:latin typeface="Arial Narrow" pitchFamily="34" charset="0"/>
              </a:rPr>
              <a:t>APPLICATIONS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902497" y="6439397"/>
            <a:ext cx="3309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No 653782.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232" y="295559"/>
            <a:ext cx="2788151" cy="1261233"/>
          </a:xfrm>
          <a:prstGeom prst="rect">
            <a:avLst/>
          </a:prstGeom>
        </p:spPr>
      </p:pic>
      <p:pic>
        <p:nvPicPr>
          <p:cNvPr id="44" name="Picture 43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4" y="6453043"/>
            <a:ext cx="472110" cy="288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/>
          <p:cNvGrpSpPr/>
          <p:nvPr userDrawn="1"/>
        </p:nvGrpSpPr>
        <p:grpSpPr>
          <a:xfrm>
            <a:off x="251520" y="5229198"/>
            <a:ext cx="4032448" cy="1152130"/>
            <a:chOff x="755576" y="5229198"/>
            <a:chExt cx="4032448" cy="1152130"/>
          </a:xfrm>
        </p:grpSpPr>
        <p:sp>
          <p:nvSpPr>
            <p:cNvPr id="21" name="Rectangle 20"/>
            <p:cNvSpPr/>
            <p:nvPr userDrawn="1"/>
          </p:nvSpPr>
          <p:spPr>
            <a:xfrm rot="5400000">
              <a:off x="2195735" y="3789039"/>
              <a:ext cx="1152130" cy="4032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/>
            </a:p>
          </p:txBody>
        </p:sp>
        <p:grpSp>
          <p:nvGrpSpPr>
            <p:cNvPr id="12" name="Group 11"/>
            <p:cNvGrpSpPr/>
            <p:nvPr userDrawn="1"/>
          </p:nvGrpSpPr>
          <p:grpSpPr>
            <a:xfrm>
              <a:off x="864463" y="5363056"/>
              <a:ext cx="3814672" cy="898636"/>
              <a:chOff x="894080" y="5363056"/>
              <a:chExt cx="3814672" cy="898636"/>
            </a:xfrm>
          </p:grpSpPr>
          <p:pic>
            <p:nvPicPr>
              <p:cNvPr id="45" name="Picture 44" descr="de.png"/>
              <p:cNvPicPr>
                <a:picLocks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4080" y="5363056"/>
                <a:ext cx="568800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6" name="Picture 45" descr="gb.png"/>
              <p:cNvPicPr>
                <a:picLocks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95736" y="5363056"/>
                <a:ext cx="568800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7" name="Picture 46" descr="fr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43808" y="5363056"/>
                <a:ext cx="568165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8" name="Picture 47" descr="it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55562" y="5363056"/>
                <a:ext cx="568166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9" name="Picture 48" descr="pt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91880" y="5363056"/>
                <a:ext cx="568165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0" name="Picture 49" descr="jp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95736" y="5900228"/>
                <a:ext cx="568165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2" name="Picture 51" descr="us.png"/>
              <p:cNvPicPr>
                <a:picLocks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47664" y="5900228"/>
                <a:ext cx="568800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3" name="Picture 52" descr="hu.png"/>
              <p:cNvPicPr>
                <a:picLocks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4080" y="5900228"/>
                <a:ext cx="568800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4" name="Picture 53" descr="se.png"/>
              <p:cNvPicPr>
                <a:picLocks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39952" y="5363056"/>
                <a:ext cx="568800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5" name="Picture 54" descr="cn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43808" y="5900228"/>
                <a:ext cx="568165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" name="Picture 3"/>
              <p:cNvPicPr>
                <a:picLocks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1880" y="5900228"/>
                <a:ext cx="568800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6" name="Picture 5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9952" y="5898764"/>
                <a:ext cx="568800" cy="36292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371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669730" y="312546"/>
            <a:ext cx="7804547" cy="1518047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96408702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81E3-3265-45EE-A2C3-C9AF2D303D9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1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</p:sldLayoutIdLst>
  <p:hf sldNum="0" hdr="0" ftr="0" dt="0"/>
  <p:txStyles>
    <p:titleStyle>
      <a:lvl1pPr algn="ctr" defTabSz="914377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7" Type="http://schemas.openxmlformats.org/officeDocument/2006/relationships/image" Target="../media/image4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30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53.png"/><Relationship Id="rId7" Type="http://schemas.openxmlformats.org/officeDocument/2006/relationships/image" Target="../media/image50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600.png"/><Relationship Id="rId10" Type="http://schemas.openxmlformats.org/officeDocument/2006/relationships/image" Target="../media/image64.png"/><Relationship Id="rId4" Type="http://schemas.openxmlformats.org/officeDocument/2006/relationships/image" Target="../media/image60.png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57FD55-2FC7-4CA3-810B-444F179C59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/>
              <a:t>Simulation</a:t>
            </a:r>
            <a:r>
              <a:rPr lang="it-IT" dirty="0"/>
              <a:t> and Design of the </a:t>
            </a:r>
            <a:r>
              <a:rPr lang="it-IT" dirty="0" err="1"/>
              <a:t>Diagnostics</a:t>
            </a:r>
            <a:r>
              <a:rPr lang="it-IT" dirty="0"/>
              <a:t> Stations for </a:t>
            </a:r>
            <a:r>
              <a:rPr lang="it-IT" dirty="0" err="1"/>
              <a:t>Eupraxia@Sparc_Lab</a:t>
            </a:r>
            <a:endParaRPr lang="en-U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E758BB5-3E7E-F2B6-477D-F10E99F5C2AE}"/>
              </a:ext>
            </a:extLst>
          </p:cNvPr>
          <p:cNvSpPr/>
          <p:nvPr/>
        </p:nvSpPr>
        <p:spPr>
          <a:xfrm>
            <a:off x="1378304" y="3242847"/>
            <a:ext cx="6198153" cy="372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Francesco Demurtas – PhD Seminar 2° </a:t>
            </a:r>
            <a:r>
              <a:rPr lang="it-IT" dirty="0" err="1">
                <a:latin typeface="Arial" panose="020B0604020202020204" pitchFamily="34" charset="0"/>
              </a:rPr>
              <a:t>year</a:t>
            </a:r>
            <a:r>
              <a:rPr lang="it-IT" dirty="0">
                <a:latin typeface="Arial" panose="020B0604020202020204" pitchFamily="34" charset="0"/>
              </a:rPr>
              <a:t> – 24/10/2024</a:t>
            </a:r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DAE8BE3-326F-4CBF-123B-F49E64F9B415}"/>
              </a:ext>
            </a:extLst>
          </p:cNvPr>
          <p:cNvSpPr/>
          <p:nvPr/>
        </p:nvSpPr>
        <p:spPr>
          <a:xfrm>
            <a:off x="1378304" y="4066541"/>
            <a:ext cx="6700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Supervisor :  Enrica </a:t>
            </a:r>
            <a:r>
              <a:rPr lang="it-IT" dirty="0" err="1">
                <a:latin typeface="Arial" panose="020B0604020202020204" pitchFamily="34" charset="0"/>
              </a:rPr>
              <a:t>Chiadroni</a:t>
            </a:r>
            <a:r>
              <a:rPr lang="it-IT" dirty="0">
                <a:latin typeface="Arial" panose="020B0604020202020204" pitchFamily="34" charset="0"/>
              </a:rPr>
              <a:t> (Università Sapienza di Roma)</a:t>
            </a:r>
          </a:p>
          <a:p>
            <a:r>
              <a:rPr lang="it-IT" dirty="0">
                <a:latin typeface="Arial" panose="020B0604020202020204" pitchFamily="34" charset="0"/>
              </a:rPr>
              <a:t>                     Anna </a:t>
            </a:r>
            <a:r>
              <a:rPr lang="it-IT" dirty="0" err="1">
                <a:latin typeface="Arial" panose="020B0604020202020204" pitchFamily="34" charset="0"/>
              </a:rPr>
              <a:t>Giribono</a:t>
            </a:r>
            <a:r>
              <a:rPr lang="it-IT" dirty="0">
                <a:latin typeface="Arial" panose="020B0604020202020204" pitchFamily="34" charset="0"/>
              </a:rPr>
              <a:t> (INFN-LNF)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7840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linea, schermata, Diagramma&#10;&#10;Descrizione generata automaticamente">
            <a:extLst>
              <a:ext uri="{FF2B5EF4-FFF2-40B4-BE49-F238E27FC236}">
                <a16:creationId xmlns:a16="http://schemas.microsoft.com/office/drawing/2014/main" id="{76A59C8F-E8F5-F0E5-D153-E61B27C8A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5056"/>
          <a:stretch/>
        </p:blipFill>
        <p:spPr>
          <a:xfrm>
            <a:off x="2123708" y="2329655"/>
            <a:ext cx="5566752" cy="424596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7A3BC2A-5F48-4551-9629-470347F06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TDS 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EE2E3FD-BD70-4DC9-9BD4-5F6FBB30C9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338" y="1157039"/>
                <a:ext cx="4904726" cy="767685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After the Laser Heater: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Before the Undulator: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=96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EE2E3FD-BD70-4DC9-9BD4-5F6FBB30C9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338" y="1157039"/>
                <a:ext cx="4904726" cy="767685"/>
              </a:xfrm>
              <a:blipFill>
                <a:blip r:embed="rId3"/>
                <a:stretch>
                  <a:fillRect l="-1119" t="-3968" b="-142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B09ED868-A5AD-66AA-2ACA-9E5B0DA7D1E8}"/>
                  </a:ext>
                </a:extLst>
              </p:cNvPr>
              <p:cNvSpPr txBox="1"/>
              <p:nvPr/>
            </p:nvSpPr>
            <p:spPr>
              <a:xfrm>
                <a:off x="5873034" y="1261786"/>
                <a:ext cx="2196307" cy="66293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𝑜𝑓𝑓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𝑑𝑟𝑖𝑓𝑡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𝑟𝑓</m:t>
                              </m:r>
                            </m:sub>
                          </m:sSub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it-I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B09ED868-A5AD-66AA-2ACA-9E5B0DA7D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034" y="1261786"/>
                <a:ext cx="2196307" cy="6629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BBEFF18D-982A-3FE2-49E9-E61C0118944F}"/>
                  </a:ext>
                </a:extLst>
              </p:cNvPr>
              <p:cNvSpPr txBox="1"/>
              <p:nvPr/>
            </p:nvSpPr>
            <p:spPr>
              <a:xfrm>
                <a:off x="425102" y="4711176"/>
                <a:ext cx="21372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𝑓𝑠</m:t>
                    </m:r>
                  </m:oMath>
                </a14:m>
                <a:r>
                  <a:rPr lang="it-IT" dirty="0">
                    <a:solidFill>
                      <a:srgbClr val="FF0000"/>
                    </a:solidFill>
                  </a:rPr>
                  <a:t> </a:t>
                </a:r>
                <a:r>
                  <a:rPr lang="it-IT" dirty="0"/>
                  <a:t>Resolution</a:t>
                </a:r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BBEFF18D-982A-3FE2-49E9-E61C01189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02" y="4711176"/>
                <a:ext cx="2137263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28673B5-B4BE-0DED-B3B6-AA5793DCC7D7}"/>
                  </a:ext>
                </a:extLst>
              </p:cNvPr>
              <p:cNvSpPr txBox="1"/>
              <p:nvPr/>
            </p:nvSpPr>
            <p:spPr>
              <a:xfrm>
                <a:off x="425102" y="5282973"/>
                <a:ext cx="21372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𝑓𝑠</m:t>
                    </m:r>
                  </m:oMath>
                </a14:m>
                <a:r>
                  <a:rPr lang="it-IT" dirty="0">
                    <a:solidFill>
                      <a:srgbClr val="FF0000"/>
                    </a:solidFill>
                  </a:rPr>
                  <a:t> </a:t>
                </a:r>
                <a:r>
                  <a:rPr lang="it-IT" dirty="0"/>
                  <a:t>Resolution</a:t>
                </a:r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28673B5-B4BE-0DED-B3B6-AA5793DCC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02" y="5282973"/>
                <a:ext cx="2137263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35F1F01-CD51-0DD9-F47E-7A00A3B5C59E}"/>
                  </a:ext>
                </a:extLst>
              </p:cNvPr>
              <p:cNvSpPr txBox="1"/>
              <p:nvPr/>
            </p:nvSpPr>
            <p:spPr>
              <a:xfrm>
                <a:off x="425103" y="2217544"/>
                <a:ext cx="1698606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𝑜𝑓𝑓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≈15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35F1F01-CD51-0DD9-F47E-7A00A3B5C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03" y="2217544"/>
                <a:ext cx="1698606" cy="391582"/>
              </a:xfrm>
              <a:prstGeom prst="rect">
                <a:avLst/>
              </a:prstGeom>
              <a:blipFill>
                <a:blip r:embed="rId7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322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8F4593-0A4F-BF9E-2423-89089C026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TDS </a:t>
            </a:r>
            <a:r>
              <a:rPr lang="it-IT" dirty="0" err="1"/>
              <a:t>Calibration</a:t>
            </a:r>
            <a:r>
              <a:rPr lang="it-IT" dirty="0"/>
              <a:t> in x-y </a:t>
            </a:r>
            <a:r>
              <a:rPr lang="it-IT" dirty="0" err="1"/>
              <a:t>planes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1C3102-7789-663C-E1B9-D746CA7D969C}"/>
              </a:ext>
            </a:extLst>
          </p:cNvPr>
          <p:cNvSpPr txBox="1"/>
          <p:nvPr/>
        </p:nvSpPr>
        <p:spPr>
          <a:xfrm>
            <a:off x="301453" y="992568"/>
            <a:ext cx="226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PolariX </a:t>
            </a:r>
            <a:r>
              <a:rPr lang="it-IT" dirty="0" err="1"/>
              <a:t>Calibration</a:t>
            </a:r>
            <a:r>
              <a:rPr lang="it-IT" dirty="0"/>
              <a:t>: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5C82347-17D3-5E34-B211-BE8A74AC1285}"/>
              </a:ext>
            </a:extLst>
          </p:cNvPr>
          <p:cNvSpPr txBox="1"/>
          <p:nvPr/>
        </p:nvSpPr>
        <p:spPr>
          <a:xfrm>
            <a:off x="5975791" y="1464634"/>
            <a:ext cx="128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x-streaking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F0530A8-D191-0B9A-2E3B-A00F6C7E18CC}"/>
              </a:ext>
            </a:extLst>
          </p:cNvPr>
          <p:cNvSpPr txBox="1"/>
          <p:nvPr/>
        </p:nvSpPr>
        <p:spPr>
          <a:xfrm>
            <a:off x="1882020" y="1464634"/>
            <a:ext cx="128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y-streaking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C68DD6F-A20D-96A6-7B41-D62DC306EE69}"/>
                  </a:ext>
                </a:extLst>
              </p:cNvPr>
              <p:cNvSpPr txBox="1"/>
              <p:nvPr/>
            </p:nvSpPr>
            <p:spPr>
              <a:xfrm>
                <a:off x="1962464" y="5483594"/>
                <a:ext cx="533676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x-streaking </a:t>
                </a:r>
                <a:r>
                  <a:rPr lang="it-IT" dirty="0" err="1"/>
                  <a:t>Calibration</a:t>
                </a:r>
                <a:r>
                  <a:rPr lang="it-IT" dirty="0"/>
                  <a:t> :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∼110.88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𝑓𝑠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y-streaking </a:t>
                </a:r>
                <a:r>
                  <a:rPr lang="it-IT" dirty="0" err="1"/>
                  <a:t>Calibration</a:t>
                </a:r>
                <a:r>
                  <a:rPr lang="it-IT" dirty="0"/>
                  <a:t> :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∼117.53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𝑓𝑠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C68DD6F-A20D-96A6-7B41-D62DC306E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464" y="5483594"/>
                <a:ext cx="5336769" cy="923330"/>
              </a:xfrm>
              <a:prstGeom prst="rect">
                <a:avLst/>
              </a:prstGeom>
              <a:blipFill>
                <a:blip r:embed="rId3"/>
                <a:stretch>
                  <a:fillRect l="-800" t="-3974" b="-99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8D663DDA-8963-9992-7B8B-A9EA3A807EA4}"/>
                  </a:ext>
                </a:extLst>
              </p:cNvPr>
              <p:cNvSpPr txBox="1"/>
              <p:nvPr/>
            </p:nvSpPr>
            <p:spPr>
              <a:xfrm>
                <a:off x="2770338" y="992568"/>
                <a:ext cx="5416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rgbClr val="FF0000"/>
                    </a:solidFill>
                  </a:rPr>
                  <a:t>Integrated V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∼31 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𝑀𝑉</m:t>
                    </m:r>
                  </m:oMath>
                </a14:m>
                <a:r>
                  <a:rPr lang="it-IT" dirty="0">
                    <a:solidFill>
                      <a:srgbClr val="FF0000"/>
                    </a:solidFill>
                  </a:rPr>
                  <a:t> </a:t>
                </a:r>
                <a:r>
                  <a:rPr lang="it-IT" dirty="0" err="1">
                    <a:solidFill>
                      <a:srgbClr val="FF0000"/>
                    </a:solidFill>
                  </a:rPr>
                  <a:t>at</a:t>
                </a:r>
                <a:r>
                  <a:rPr lang="it-IT" dirty="0">
                    <a:solidFill>
                      <a:srgbClr val="FF0000"/>
                    </a:solidFill>
                  </a:rPr>
                  <a:t> a </a:t>
                </a:r>
                <a:r>
                  <a:rPr lang="it-IT" dirty="0" err="1">
                    <a:solidFill>
                      <a:srgbClr val="FF0000"/>
                    </a:solidFill>
                  </a:rPr>
                  <a:t>beam</a:t>
                </a:r>
                <a:r>
                  <a:rPr lang="it-IT" dirty="0">
                    <a:solidFill>
                      <a:srgbClr val="FF0000"/>
                    </a:solidFill>
                  </a:rPr>
                  <a:t> Energy of 1 GeV</a:t>
                </a: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8D663DDA-8963-9992-7B8B-A9EA3A807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338" y="992568"/>
                <a:ext cx="5416015" cy="369332"/>
              </a:xfrm>
              <a:prstGeom prst="rect">
                <a:avLst/>
              </a:prstGeom>
              <a:blipFill>
                <a:blip r:embed="rId4"/>
                <a:stretch>
                  <a:fillRect l="-900"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 descr="Immagine che contiene testo, linea, diagramma, schermata&#10;&#10;Descrizione generata automaticamente">
            <a:extLst>
              <a:ext uri="{FF2B5EF4-FFF2-40B4-BE49-F238E27FC236}">
                <a16:creationId xmlns:a16="http://schemas.microsoft.com/office/drawing/2014/main" id="{29133478-C2BC-B8BE-B242-D07D0E7A65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" t="5602" r="7817"/>
          <a:stretch/>
        </p:blipFill>
        <p:spPr>
          <a:xfrm>
            <a:off x="4518327" y="1858180"/>
            <a:ext cx="4544296" cy="3580300"/>
          </a:xfrm>
          <a:prstGeom prst="rect">
            <a:avLst/>
          </a:prstGeom>
        </p:spPr>
      </p:pic>
      <p:pic>
        <p:nvPicPr>
          <p:cNvPr id="9" name="Immagine 8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2BEC2C8F-5F25-0F46-1CE1-FB80EB2457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t="5602" r="6642"/>
          <a:stretch/>
        </p:blipFill>
        <p:spPr>
          <a:xfrm>
            <a:off x="81377" y="1984198"/>
            <a:ext cx="4358105" cy="340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31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8F4593-0A4F-BF9E-2423-89089C026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Length</a:t>
            </a:r>
            <a:r>
              <a:rPr lang="it-IT" dirty="0"/>
              <a:t> </a:t>
            </a:r>
            <a:r>
              <a:rPr lang="it-IT" dirty="0" err="1"/>
              <a:t>Measurement</a:t>
            </a:r>
            <a:r>
              <a:rPr lang="it-IT" dirty="0"/>
              <a:t> in x-y </a:t>
            </a:r>
            <a:r>
              <a:rPr lang="it-IT" dirty="0" err="1"/>
              <a:t>planes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la 8">
                <a:extLst>
                  <a:ext uri="{FF2B5EF4-FFF2-40B4-BE49-F238E27FC236}">
                    <a16:creationId xmlns:a16="http://schemas.microsoft.com/office/drawing/2014/main" id="{3CAB35E8-037C-5B4B-B13C-E11E0088FB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3805117"/>
                  </p:ext>
                </p:extLst>
              </p:nvPr>
            </p:nvGraphicFramePr>
            <p:xfrm>
              <a:off x="1095270" y="2589826"/>
              <a:ext cx="6494583" cy="30384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4861">
                      <a:extLst>
                        <a:ext uri="{9D8B030D-6E8A-4147-A177-3AD203B41FA5}">
                          <a16:colId xmlns:a16="http://schemas.microsoft.com/office/drawing/2014/main" val="1151463122"/>
                        </a:ext>
                      </a:extLst>
                    </a:gridCol>
                    <a:gridCol w="2164861">
                      <a:extLst>
                        <a:ext uri="{9D8B030D-6E8A-4147-A177-3AD203B41FA5}">
                          <a16:colId xmlns:a16="http://schemas.microsoft.com/office/drawing/2014/main" val="90759613"/>
                        </a:ext>
                      </a:extLst>
                    </a:gridCol>
                    <a:gridCol w="2164861">
                      <a:extLst>
                        <a:ext uri="{9D8B030D-6E8A-4147-A177-3AD203B41FA5}">
                          <a16:colId xmlns:a16="http://schemas.microsoft.com/office/drawing/2014/main" val="256674315"/>
                        </a:ext>
                      </a:extLst>
                    </a:gridCol>
                  </a:tblGrid>
                  <a:tr h="4285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Parameters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Streaking y-</a:t>
                          </a:r>
                          <a:r>
                            <a:rPr lang="it-IT" dirty="0" err="1"/>
                            <a:t>plane</a:t>
                          </a:r>
                          <a:r>
                            <a:rPr lang="it-IT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Streaking x-</a:t>
                          </a:r>
                          <a:r>
                            <a:rPr lang="it-IT" dirty="0" err="1"/>
                            <a:t>plane</a:t>
                          </a:r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7976668"/>
                      </a:ext>
                    </a:extLst>
                  </a:tr>
                  <a:tr h="4285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dirty="0"/>
                            <a:t> Def. Off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42.3 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27.5 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0877458"/>
                      </a:ext>
                    </a:extLst>
                  </a:tr>
                  <a:tr h="4477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it-IT" dirty="0" smtClean="0"/>
                                <m:t>Def</m:t>
                              </m:r>
                              <m:r>
                                <m:rPr>
                                  <m:nor/>
                                </m:rPr>
                                <a:rPr lang="it-IT" dirty="0" smtClean="0"/>
                                <m:t>. </m:t>
                              </m:r>
                              <m:r>
                                <m:rPr>
                                  <m:nor/>
                                </m:rPr>
                                <a:rPr lang="it-IT" dirty="0" smtClean="0"/>
                                <m:t>Off</m:t>
                              </m:r>
                            </m:oMath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15.1 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36.6 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4056254"/>
                      </a:ext>
                    </a:extLst>
                  </a:tr>
                  <a:tr h="44811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𝑑𝑒𝑓𝑙𝑒𝑐𝑡𝑜𝑟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∼31 </m:t>
                              </m:r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𝑀𝑉</m:t>
                              </m:r>
                            </m:oMath>
                          </a14:m>
                          <a:r>
                            <a:rPr lang="it-IT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∼31 </m:t>
                              </m:r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𝑀𝑉</m:t>
                              </m:r>
                            </m:oMath>
                          </a14:m>
                          <a:r>
                            <a:rPr lang="it-IT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4792281"/>
                      </a:ext>
                    </a:extLst>
                  </a:tr>
                  <a:tr h="4285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Calibration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∼117.53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𝑓𝑠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∼110.88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𝑓𝑠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566079"/>
                      </a:ext>
                    </a:extLst>
                  </a:tr>
                  <a:tr h="4285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Resolution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∼1.8 </m:t>
                                </m:r>
                                <m: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𝑓𝑠</m:t>
                                </m:r>
                              </m:oMath>
                            </m:oMathPara>
                          </a14:m>
                          <a:endParaRPr lang="it-IT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∼3.0 </m:t>
                                </m:r>
                                <m: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𝑓𝑠</m:t>
                                </m:r>
                              </m:oMath>
                            </m:oMathPara>
                          </a14:m>
                          <a:endParaRPr lang="it-IT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7883967"/>
                      </a:ext>
                    </a:extLst>
                  </a:tr>
                  <a:tr h="4285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(14.8±0.8) </m:t>
                                </m:r>
                                <m: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𝑓𝑠</m:t>
                                </m:r>
                              </m:oMath>
                            </m:oMathPara>
                          </a14:m>
                          <a:endParaRPr lang="it-IT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(14.8±0.9) </m:t>
                                </m:r>
                                <m: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𝑓𝑠</m:t>
                                </m:r>
                              </m:oMath>
                            </m:oMathPara>
                          </a14:m>
                          <a:endParaRPr lang="it-IT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60630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la 8">
                <a:extLst>
                  <a:ext uri="{FF2B5EF4-FFF2-40B4-BE49-F238E27FC236}">
                    <a16:creationId xmlns:a16="http://schemas.microsoft.com/office/drawing/2014/main" id="{3CAB35E8-037C-5B4B-B13C-E11E0088FB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3805117"/>
                  </p:ext>
                </p:extLst>
              </p:nvPr>
            </p:nvGraphicFramePr>
            <p:xfrm>
              <a:off x="1095270" y="2589826"/>
              <a:ext cx="6494583" cy="30384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4861">
                      <a:extLst>
                        <a:ext uri="{9D8B030D-6E8A-4147-A177-3AD203B41FA5}">
                          <a16:colId xmlns:a16="http://schemas.microsoft.com/office/drawing/2014/main" val="1151463122"/>
                        </a:ext>
                      </a:extLst>
                    </a:gridCol>
                    <a:gridCol w="2164861">
                      <a:extLst>
                        <a:ext uri="{9D8B030D-6E8A-4147-A177-3AD203B41FA5}">
                          <a16:colId xmlns:a16="http://schemas.microsoft.com/office/drawing/2014/main" val="90759613"/>
                        </a:ext>
                      </a:extLst>
                    </a:gridCol>
                    <a:gridCol w="2164861">
                      <a:extLst>
                        <a:ext uri="{9D8B030D-6E8A-4147-A177-3AD203B41FA5}">
                          <a16:colId xmlns:a16="http://schemas.microsoft.com/office/drawing/2014/main" val="256674315"/>
                        </a:ext>
                      </a:extLst>
                    </a:gridCol>
                  </a:tblGrid>
                  <a:tr h="4285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Parameters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Streaking y-</a:t>
                          </a:r>
                          <a:r>
                            <a:rPr lang="it-IT" dirty="0" err="1"/>
                            <a:t>plane</a:t>
                          </a:r>
                          <a:r>
                            <a:rPr lang="it-IT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Streaking x-</a:t>
                          </a:r>
                          <a:r>
                            <a:rPr lang="it-IT" dirty="0" err="1"/>
                            <a:t>plane</a:t>
                          </a:r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7976668"/>
                      </a:ext>
                    </a:extLst>
                  </a:tr>
                  <a:tr h="428518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81" t="-108571" r="-200843" b="-51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00563" t="-108571" r="-101408" b="-51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08571" r="-1124" b="-51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0877458"/>
                      </a:ext>
                    </a:extLst>
                  </a:tr>
                  <a:tr h="447743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81" t="-197297" r="-200843" b="-387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00563" t="-197297" r="-101408" b="-387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97297" r="-1124" b="-3878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4056254"/>
                      </a:ext>
                    </a:extLst>
                  </a:tr>
                  <a:tr h="44811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81" t="-301370" r="-200843" b="-293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00563" t="-301370" r="-101408" b="-293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301370" r="-1124" b="-2931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4792281"/>
                      </a:ext>
                    </a:extLst>
                  </a:tr>
                  <a:tr h="4285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Calibration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00563" t="-412676" r="-101408" b="-2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12676" r="-1124" b="-2014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566079"/>
                      </a:ext>
                    </a:extLst>
                  </a:tr>
                  <a:tr h="4285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Resolution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00563" t="-520000" r="-101408" b="-1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20000" r="-1124" b="-10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7883967"/>
                      </a:ext>
                    </a:extLst>
                  </a:tr>
                  <a:tr h="428518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81" t="-611268" r="-200843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00563" t="-611268" r="-101408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611268" r="-1124" b="-28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60630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B9DF315-9B62-1161-1FC3-39FF322DC264}"/>
              </a:ext>
            </a:extLst>
          </p:cNvPr>
          <p:cNvSpPr txBox="1"/>
          <p:nvPr/>
        </p:nvSpPr>
        <p:spPr>
          <a:xfrm>
            <a:off x="467247" y="1229731"/>
            <a:ext cx="8209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 err="1"/>
              <a:t>Different</a:t>
            </a:r>
            <a:r>
              <a:rPr lang="it-IT" sz="2000" dirty="0"/>
              <a:t> sets of quadrupole </a:t>
            </a:r>
            <a:r>
              <a:rPr lang="it-IT" sz="2000" dirty="0" err="1"/>
              <a:t>strength</a:t>
            </a:r>
            <a:r>
              <a:rPr lang="it-IT" sz="2000" dirty="0"/>
              <a:t> for the </a:t>
            </a:r>
            <a:r>
              <a:rPr lang="it-IT" sz="2000" dirty="0" err="1"/>
              <a:t>two</a:t>
            </a:r>
            <a:r>
              <a:rPr lang="it-IT" sz="2000" dirty="0"/>
              <a:t> </a:t>
            </a:r>
            <a:r>
              <a:rPr lang="it-IT" sz="2000" dirty="0" err="1"/>
              <a:t>measurements</a:t>
            </a:r>
            <a:r>
              <a:rPr lang="it-IT" sz="2000" dirty="0"/>
              <a:t>, </a:t>
            </a:r>
            <a:r>
              <a:rPr lang="it-IT" sz="2000" dirty="0" err="1"/>
              <a:t>optimised</a:t>
            </a:r>
            <a:r>
              <a:rPr lang="it-IT" sz="2000" dirty="0"/>
              <a:t> to </a:t>
            </a:r>
            <a:r>
              <a:rPr lang="it-IT" sz="2000" dirty="0" err="1"/>
              <a:t>minimize</a:t>
            </a:r>
            <a:r>
              <a:rPr lang="it-IT" sz="2000" dirty="0"/>
              <a:t> the </a:t>
            </a:r>
            <a:r>
              <a:rPr lang="it-IT" sz="2000" dirty="0" err="1"/>
              <a:t>beam</a:t>
            </a:r>
            <a:r>
              <a:rPr lang="it-IT" sz="2000" dirty="0"/>
              <a:t> </a:t>
            </a:r>
            <a:r>
              <a:rPr lang="it-IT" sz="2000" dirty="0" err="1"/>
              <a:t>vertical</a:t>
            </a:r>
            <a:r>
              <a:rPr lang="it-IT" sz="2000" dirty="0"/>
              <a:t>  and </a:t>
            </a:r>
            <a:r>
              <a:rPr lang="it-IT" sz="2000" dirty="0" err="1"/>
              <a:t>horizontal</a:t>
            </a:r>
            <a:r>
              <a:rPr lang="it-IT" sz="2000" dirty="0"/>
              <a:t> size to </a:t>
            </a:r>
            <a:r>
              <a:rPr lang="it-IT" sz="2000" dirty="0" err="1"/>
              <a:t>maximise</a:t>
            </a:r>
            <a:r>
              <a:rPr lang="it-IT" sz="2000" dirty="0"/>
              <a:t> the </a:t>
            </a:r>
            <a:r>
              <a:rPr lang="it-IT" sz="2000" dirty="0" err="1"/>
              <a:t>resolution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944736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A6FCA8-4E75-B197-C76B-288C1CDFA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Emittance</a:t>
            </a:r>
            <a:r>
              <a:rPr lang="it-IT" dirty="0"/>
              <a:t> </a:t>
            </a:r>
            <a:r>
              <a:rPr lang="it-IT" dirty="0" err="1"/>
              <a:t>Measurement</a:t>
            </a:r>
            <a:endParaRPr lang="it-IT" dirty="0"/>
          </a:p>
        </p:txBody>
      </p:sp>
      <p:pic>
        <p:nvPicPr>
          <p:cNvPr id="5" name="Immagine 4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34EEF0D8-623E-9B5A-50A6-35F72BEB3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" t="1115" r="8099" b="-1"/>
          <a:stretch/>
        </p:blipFill>
        <p:spPr>
          <a:xfrm>
            <a:off x="291404" y="1946556"/>
            <a:ext cx="3567165" cy="2964887"/>
          </a:xfrm>
          <a:prstGeom prst="rect">
            <a:avLst/>
          </a:prstGeom>
        </p:spPr>
      </p:pic>
      <p:pic>
        <p:nvPicPr>
          <p:cNvPr id="11" name="Immagine 10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99AF7357-23C0-C47F-2501-EF25C186C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t="483" r="5385"/>
          <a:stretch/>
        </p:blipFill>
        <p:spPr>
          <a:xfrm>
            <a:off x="4572000" y="1784744"/>
            <a:ext cx="3856152" cy="3187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87A1CA0E-6E2D-DE4A-2C78-06E7C1B08B6B}"/>
                  </a:ext>
                </a:extLst>
              </p:cNvPr>
              <p:cNvSpPr txBox="1"/>
              <p:nvPr/>
            </p:nvSpPr>
            <p:spPr>
              <a:xfrm>
                <a:off x="5884095" y="1271205"/>
                <a:ext cx="19379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:[−2,1.5]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87A1CA0E-6E2D-DE4A-2C78-06E7C1B08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095" y="1271205"/>
                <a:ext cx="1937903" cy="276999"/>
              </a:xfrm>
              <a:prstGeom prst="rect">
                <a:avLst/>
              </a:prstGeom>
              <a:blipFill>
                <a:blip r:embed="rId4"/>
                <a:stretch>
                  <a:fillRect l="-1258" t="-4444" r="-4403" b="-3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94E7A08A-7854-EEAB-2668-F186512F9B4D}"/>
                  </a:ext>
                </a:extLst>
              </p:cNvPr>
              <p:cNvSpPr txBox="1"/>
              <p:nvPr/>
            </p:nvSpPr>
            <p:spPr>
              <a:xfrm>
                <a:off x="1584689" y="1300836"/>
                <a:ext cx="1807674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:[−2, 2]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94E7A08A-7854-EEAB-2668-F186512F9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689" y="1300836"/>
                <a:ext cx="1807674" cy="298928"/>
              </a:xfrm>
              <a:prstGeom prst="rect">
                <a:avLst/>
              </a:prstGeom>
              <a:blipFill>
                <a:blip r:embed="rId5"/>
                <a:stretch>
                  <a:fillRect l="-1351" r="-4392" b="-306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D9F42AB2-8D99-85D1-40C6-6D6B52686337}"/>
              </a:ext>
            </a:extLst>
          </p:cNvPr>
          <p:cNvSpPr txBox="1"/>
          <p:nvPr/>
        </p:nvSpPr>
        <p:spPr>
          <a:xfrm>
            <a:off x="646191" y="868316"/>
            <a:ext cx="3980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/>
              <a:t>Last Quadrupole </a:t>
            </a:r>
            <a:r>
              <a:rPr lang="it-IT" sz="2000" dirty="0" err="1"/>
              <a:t>Strength</a:t>
            </a:r>
            <a:r>
              <a:rPr lang="it-IT" sz="2000" dirty="0"/>
              <a:t> </a:t>
            </a:r>
            <a:r>
              <a:rPr lang="it-IT" sz="2000" dirty="0" err="1"/>
              <a:t>Scan</a:t>
            </a:r>
            <a:endParaRPr lang="it-I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a 3">
                <a:extLst>
                  <a:ext uri="{FF2B5EF4-FFF2-40B4-BE49-F238E27FC236}">
                    <a16:creationId xmlns:a16="http://schemas.microsoft.com/office/drawing/2014/main" id="{20871554-1A35-4934-FF91-815EB141C0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95793"/>
                  </p:ext>
                </p:extLst>
              </p:nvPr>
            </p:nvGraphicFramePr>
            <p:xfrm>
              <a:off x="646191" y="5190188"/>
              <a:ext cx="7948826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0746">
                      <a:extLst>
                        <a:ext uri="{9D8B030D-6E8A-4147-A177-3AD203B41FA5}">
                          <a16:colId xmlns:a16="http://schemas.microsoft.com/office/drawing/2014/main" val="3955689237"/>
                        </a:ext>
                      </a:extLst>
                    </a:gridCol>
                    <a:gridCol w="3131659">
                      <a:extLst>
                        <a:ext uri="{9D8B030D-6E8A-4147-A177-3AD203B41FA5}">
                          <a16:colId xmlns:a16="http://schemas.microsoft.com/office/drawing/2014/main" val="3450373983"/>
                        </a:ext>
                      </a:extLst>
                    </a:gridCol>
                    <a:gridCol w="2916421">
                      <a:extLst>
                        <a:ext uri="{9D8B030D-6E8A-4147-A177-3AD203B41FA5}">
                          <a16:colId xmlns:a16="http://schemas.microsoft.com/office/drawing/2014/main" val="32266898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𝑷𝒍𝒂𝒏𝒆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𝑷𝒍𝒂𝒏𝒆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6565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𝐸𝑥𝑝𝑒𝑐𝑡𝑒𝑑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∼1.17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∼1.43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43081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𝑅𝑒𝑐𝑜𝑛𝑠𝑡𝑟𝑢𝑐𝑡𝑒𝑑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(0.96±0.03)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(1.44±0.05)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7625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a 3">
                <a:extLst>
                  <a:ext uri="{FF2B5EF4-FFF2-40B4-BE49-F238E27FC236}">
                    <a16:creationId xmlns:a16="http://schemas.microsoft.com/office/drawing/2014/main" id="{20871554-1A35-4934-FF91-815EB141C0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95793"/>
                  </p:ext>
                </p:extLst>
              </p:nvPr>
            </p:nvGraphicFramePr>
            <p:xfrm>
              <a:off x="646191" y="5190188"/>
              <a:ext cx="7948826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0746">
                      <a:extLst>
                        <a:ext uri="{9D8B030D-6E8A-4147-A177-3AD203B41FA5}">
                          <a16:colId xmlns:a16="http://schemas.microsoft.com/office/drawing/2014/main" val="3955689237"/>
                        </a:ext>
                      </a:extLst>
                    </a:gridCol>
                    <a:gridCol w="3131659">
                      <a:extLst>
                        <a:ext uri="{9D8B030D-6E8A-4147-A177-3AD203B41FA5}">
                          <a16:colId xmlns:a16="http://schemas.microsoft.com/office/drawing/2014/main" val="3450373983"/>
                        </a:ext>
                      </a:extLst>
                    </a:gridCol>
                    <a:gridCol w="2916421">
                      <a:extLst>
                        <a:ext uri="{9D8B030D-6E8A-4147-A177-3AD203B41FA5}">
                          <a16:colId xmlns:a16="http://schemas.microsoft.com/office/drawing/2014/main" val="32266898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61089" t="-1639" r="-93969" b="-2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173222" t="-1639" r="-1046" b="-2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6565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641" t="-101639" r="-319551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61089" t="-101639" r="-93969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173222" t="-101639" r="-1046" b="-1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43081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641" t="-201639" r="-319551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61089" t="-201639" r="-93969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173222" t="-201639" r="-1046" b="-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76253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ttangolo 6">
            <a:extLst>
              <a:ext uri="{FF2B5EF4-FFF2-40B4-BE49-F238E27FC236}">
                <a16:creationId xmlns:a16="http://schemas.microsoft.com/office/drawing/2014/main" id="{316F22D3-722F-BB84-1528-568668DD12B3}"/>
              </a:ext>
            </a:extLst>
          </p:cNvPr>
          <p:cNvSpPr/>
          <p:nvPr/>
        </p:nvSpPr>
        <p:spPr>
          <a:xfrm>
            <a:off x="1571593" y="1946556"/>
            <a:ext cx="135947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5C25693-BB18-A71B-EE80-79094F7BEEF7}"/>
              </a:ext>
            </a:extLst>
          </p:cNvPr>
          <p:cNvSpPr/>
          <p:nvPr/>
        </p:nvSpPr>
        <p:spPr>
          <a:xfrm>
            <a:off x="5851467" y="1784744"/>
            <a:ext cx="151316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1CE129F3-A879-1F90-2CF3-EE59EE3F43E1}"/>
                  </a:ext>
                </a:extLst>
              </p:cNvPr>
              <p:cNvSpPr txBox="1"/>
              <p:nvPr/>
            </p:nvSpPr>
            <p:spPr>
              <a:xfrm>
                <a:off x="861801" y="1584759"/>
                <a:ext cx="31030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[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]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:[−3.93,−3.59]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1CE129F3-A879-1F90-2CF3-EE59EE3F4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01" y="1584759"/>
                <a:ext cx="3103094" cy="276999"/>
              </a:xfrm>
              <a:prstGeom prst="rect">
                <a:avLst/>
              </a:prstGeom>
              <a:blipFill>
                <a:blip r:embed="rId7"/>
                <a:stretch>
                  <a:fillRect l="-1375" t="-4444" r="-2554" b="-3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34A7E12A-CF4A-8F4C-AF28-20D77983925E}"/>
                  </a:ext>
                </a:extLst>
              </p:cNvPr>
              <p:cNvSpPr txBox="1"/>
              <p:nvPr/>
            </p:nvSpPr>
            <p:spPr>
              <a:xfrm>
                <a:off x="5605824" y="1567173"/>
                <a:ext cx="27183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[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]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:[2.24,2.95]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34A7E12A-CF4A-8F4C-AF28-20D779839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824" y="1567173"/>
                <a:ext cx="2718373" cy="276999"/>
              </a:xfrm>
              <a:prstGeom prst="rect">
                <a:avLst/>
              </a:prstGeom>
              <a:blipFill>
                <a:blip r:embed="rId8"/>
                <a:stretch>
                  <a:fillRect l="-1794" t="-4348" r="-2691" b="-369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841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D2E51F-AF0B-A7CA-FC58-9C1F46632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Emittance</a:t>
            </a:r>
            <a:r>
              <a:rPr lang="it-IT" dirty="0"/>
              <a:t> </a:t>
            </a:r>
            <a:r>
              <a:rPr lang="it-IT" dirty="0" err="1"/>
              <a:t>Resolution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C56F1D-719D-26DB-593B-8B776F713C69}"/>
              </a:ext>
            </a:extLst>
          </p:cNvPr>
          <p:cNvSpPr txBox="1"/>
          <p:nvPr/>
        </p:nvSpPr>
        <p:spPr>
          <a:xfrm>
            <a:off x="314533" y="1778533"/>
            <a:ext cx="761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Repeated</a:t>
            </a:r>
            <a:r>
              <a:rPr lang="it-IT" dirty="0"/>
              <a:t> the </a:t>
            </a:r>
            <a:r>
              <a:rPr lang="it-IT" dirty="0" err="1"/>
              <a:t>simulations</a:t>
            </a:r>
            <a:r>
              <a:rPr lang="it-IT" dirty="0"/>
              <a:t>  with </a:t>
            </a:r>
            <a:r>
              <a:rPr lang="it-IT" dirty="0" err="1"/>
              <a:t>beams</a:t>
            </a:r>
            <a:r>
              <a:rPr lang="it-IT" dirty="0"/>
              <a:t> with </a:t>
            </a:r>
            <a:r>
              <a:rPr lang="it-IT" dirty="0" err="1"/>
              <a:t>increasingly</a:t>
            </a:r>
            <a:r>
              <a:rPr lang="it-IT" dirty="0"/>
              <a:t> </a:t>
            </a:r>
            <a:r>
              <a:rPr lang="it-IT" dirty="0" err="1"/>
              <a:t>smaller</a:t>
            </a:r>
            <a:r>
              <a:rPr lang="it-IT" dirty="0"/>
              <a:t> </a:t>
            </a:r>
            <a:r>
              <a:rPr lang="it-IT" dirty="0" err="1"/>
              <a:t>emittance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a 4">
                <a:extLst>
                  <a:ext uri="{FF2B5EF4-FFF2-40B4-BE49-F238E27FC236}">
                    <a16:creationId xmlns:a16="http://schemas.microsoft.com/office/drawing/2014/main" id="{27917AFC-E39C-6E49-708E-3ED7AEC5F8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5454205"/>
                  </p:ext>
                </p:extLst>
              </p:nvPr>
            </p:nvGraphicFramePr>
            <p:xfrm>
              <a:off x="50244" y="2653955"/>
              <a:ext cx="9151852" cy="27027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4879">
                      <a:extLst>
                        <a:ext uri="{9D8B030D-6E8A-4147-A177-3AD203B41FA5}">
                          <a16:colId xmlns:a16="http://schemas.microsoft.com/office/drawing/2014/main" val="1199392655"/>
                        </a:ext>
                      </a:extLst>
                    </a:gridCol>
                    <a:gridCol w="1517303">
                      <a:extLst>
                        <a:ext uri="{9D8B030D-6E8A-4147-A177-3AD203B41FA5}">
                          <a16:colId xmlns:a16="http://schemas.microsoft.com/office/drawing/2014/main" val="559331113"/>
                        </a:ext>
                      </a:extLst>
                    </a:gridCol>
                    <a:gridCol w="1477108">
                      <a:extLst>
                        <a:ext uri="{9D8B030D-6E8A-4147-A177-3AD203B41FA5}">
                          <a16:colId xmlns:a16="http://schemas.microsoft.com/office/drawing/2014/main" val="3402185972"/>
                        </a:ext>
                      </a:extLst>
                    </a:gridCol>
                    <a:gridCol w="1347870">
                      <a:extLst>
                        <a:ext uri="{9D8B030D-6E8A-4147-A177-3AD203B41FA5}">
                          <a16:colId xmlns:a16="http://schemas.microsoft.com/office/drawing/2014/main" val="2031346701"/>
                        </a:ext>
                      </a:extLst>
                    </a:gridCol>
                    <a:gridCol w="1352943">
                      <a:extLst>
                        <a:ext uri="{9D8B030D-6E8A-4147-A177-3AD203B41FA5}">
                          <a16:colId xmlns:a16="http://schemas.microsoft.com/office/drawing/2014/main" val="802830231"/>
                        </a:ext>
                      </a:extLst>
                    </a:gridCol>
                    <a:gridCol w="1129544">
                      <a:extLst>
                        <a:ext uri="{9D8B030D-6E8A-4147-A177-3AD203B41FA5}">
                          <a16:colId xmlns:a16="http://schemas.microsoft.com/office/drawing/2014/main" val="2603244398"/>
                        </a:ext>
                      </a:extLst>
                    </a:gridCol>
                    <a:gridCol w="1312205">
                      <a:extLst>
                        <a:ext uri="{9D8B030D-6E8A-4147-A177-3AD203B41FA5}">
                          <a16:colId xmlns:a16="http://schemas.microsoft.com/office/drawing/2014/main" val="276034248"/>
                        </a:ext>
                      </a:extLst>
                    </a:gridCol>
                  </a:tblGrid>
                  <a:tr h="8938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Beam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𝝐</m:t>
                                  </m:r>
                                </m:e>
                                <m:sub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dirty="0"/>
                            <a:t> (</a:t>
                          </a:r>
                          <a:r>
                            <a:rPr lang="it-IT" dirty="0" err="1"/>
                            <a:t>Expected</a:t>
                          </a:r>
                          <a:r>
                            <a:rPr lang="it-IT" dirty="0"/>
                            <a:t>)</a:t>
                          </a:r>
                        </a:p>
                        <a:p>
                          <a:pPr algn="ctr"/>
                          <a:r>
                            <a:rPr lang="it-IT" dirty="0"/>
                            <a:t>[mm </a:t>
                          </a:r>
                          <a:r>
                            <a:rPr lang="it-IT" dirty="0" err="1"/>
                            <a:t>mrad</a:t>
                          </a:r>
                          <a:r>
                            <a:rPr lang="it-IT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𝝐</m:t>
                                  </m:r>
                                </m:e>
                                <m:sub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dirty="0"/>
                            <a:t> (Expected)</a:t>
                          </a:r>
                        </a:p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/>
                            <a:t>[mm </a:t>
                          </a:r>
                          <a:r>
                            <a:rPr lang="it-IT" dirty="0" err="1"/>
                            <a:t>mrad</a:t>
                          </a:r>
                          <a:r>
                            <a:rPr lang="it-IT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𝝐</m:t>
                                  </m:r>
                                </m:e>
                                <m:sub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dirty="0"/>
                            <a:t> (</a:t>
                          </a:r>
                          <a:r>
                            <a:rPr lang="it-IT" dirty="0" err="1"/>
                            <a:t>Recon</a:t>
                          </a:r>
                          <a:r>
                            <a:rPr lang="it-IT" dirty="0"/>
                            <a:t>.)</a:t>
                          </a:r>
                        </a:p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/>
                            <a:t>[mm </a:t>
                          </a:r>
                          <a:r>
                            <a:rPr lang="it-IT" dirty="0" err="1"/>
                            <a:t>mrad</a:t>
                          </a:r>
                          <a:r>
                            <a:rPr lang="it-IT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𝝐</m:t>
                                  </m:r>
                                </m:e>
                                <m:sub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dirty="0"/>
                            <a:t> (</a:t>
                          </a:r>
                          <a:r>
                            <a:rPr lang="it-IT" dirty="0" err="1"/>
                            <a:t>Recon</a:t>
                          </a:r>
                          <a:r>
                            <a:rPr lang="it-IT" dirty="0"/>
                            <a:t>.)</a:t>
                          </a:r>
                        </a:p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/>
                            <a:t>[mm </a:t>
                          </a:r>
                          <a:r>
                            <a:rPr lang="it-IT" dirty="0" err="1"/>
                            <a:t>mrad</a:t>
                          </a:r>
                          <a:r>
                            <a:rPr lang="it-IT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1" dirty="0" err="1"/>
                            <a:t>Rel</a:t>
                          </a:r>
                          <a:r>
                            <a:rPr lang="it-IT" b="1" dirty="0"/>
                            <a:t>. </a:t>
                          </a:r>
                          <a:r>
                            <a:rPr lang="it-IT" b="1" dirty="0" err="1"/>
                            <a:t>Error</a:t>
                          </a:r>
                          <a:r>
                            <a:rPr lang="it-IT" b="1" baseline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𝝐</m:t>
                                  </m:r>
                                </m:e>
                                <m:sub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dirty="0"/>
                            <a:t> [%]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1" dirty="0"/>
                            <a:t>Rel.</a:t>
                          </a:r>
                          <a:r>
                            <a:rPr lang="it-IT" b="1" baseline="0" dirty="0"/>
                            <a:t> </a:t>
                          </a:r>
                          <a:r>
                            <a:rPr lang="it-IT" b="1" dirty="0" err="1"/>
                            <a:t>Error</a:t>
                          </a:r>
                          <a:r>
                            <a:rPr lang="it-IT" b="1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𝝐</m:t>
                                  </m:r>
                                </m:e>
                                <m:sub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dirty="0"/>
                            <a:t> [%]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0544175"/>
                      </a:ext>
                    </a:extLst>
                  </a:tr>
                  <a:tr h="4522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1.43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1.17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1.44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0.96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a:rPr lang="it-IT" b="0" i="0" smtClean="0">
                                    <a:latin typeface="Cambria Math" panose="02040503050406030204" pitchFamily="18" charset="0"/>
                                  </a:rPr>
                                  <m:t>3.5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a:rPr lang="it-IT" b="0" i="0" smtClean="0">
                                    <a:latin typeface="Cambria Math" panose="02040503050406030204" pitchFamily="18" charset="0"/>
                                  </a:rPr>
                                  <m:t>2.7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3546523"/>
                      </a:ext>
                    </a:extLst>
                  </a:tr>
                  <a:tr h="4522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0.96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0.86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0.70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</m:oMath>
                          </a14:m>
                          <a:r>
                            <a:rPr lang="it-IT" dirty="0"/>
                            <a:t>3.9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</m:oMath>
                          </a14:m>
                          <a:r>
                            <a:rPr lang="it-IT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3426496"/>
                      </a:ext>
                    </a:extLst>
                  </a:tr>
                  <a:tr h="4522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0.66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0.6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0.66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0.50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</m:oMath>
                          </a14:m>
                          <a:r>
                            <a:rPr lang="it-IT" dirty="0"/>
                            <a:t>4.5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</m:oMath>
                          </a14:m>
                          <a:r>
                            <a:rPr lang="it-IT" dirty="0"/>
                            <a:t>3.4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1116240"/>
                      </a:ext>
                    </a:extLst>
                  </a:tr>
                  <a:tr h="4522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0.44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0.51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0.35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</m:oMath>
                          </a14:m>
                          <a:r>
                            <a:rPr lang="it-IT" dirty="0"/>
                            <a:t>5.1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</m:oMath>
                          </a14:m>
                          <a:r>
                            <a:rPr lang="it-IT" dirty="0"/>
                            <a:t>4.4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790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a 4">
                <a:extLst>
                  <a:ext uri="{FF2B5EF4-FFF2-40B4-BE49-F238E27FC236}">
                    <a16:creationId xmlns:a16="http://schemas.microsoft.com/office/drawing/2014/main" id="{27917AFC-E39C-6E49-708E-3ED7AEC5F8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5454205"/>
                  </p:ext>
                </p:extLst>
              </p:nvPr>
            </p:nvGraphicFramePr>
            <p:xfrm>
              <a:off x="50244" y="2653955"/>
              <a:ext cx="9151852" cy="27027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4879">
                      <a:extLst>
                        <a:ext uri="{9D8B030D-6E8A-4147-A177-3AD203B41FA5}">
                          <a16:colId xmlns:a16="http://schemas.microsoft.com/office/drawing/2014/main" val="1199392655"/>
                        </a:ext>
                      </a:extLst>
                    </a:gridCol>
                    <a:gridCol w="1517303">
                      <a:extLst>
                        <a:ext uri="{9D8B030D-6E8A-4147-A177-3AD203B41FA5}">
                          <a16:colId xmlns:a16="http://schemas.microsoft.com/office/drawing/2014/main" val="559331113"/>
                        </a:ext>
                      </a:extLst>
                    </a:gridCol>
                    <a:gridCol w="1477108">
                      <a:extLst>
                        <a:ext uri="{9D8B030D-6E8A-4147-A177-3AD203B41FA5}">
                          <a16:colId xmlns:a16="http://schemas.microsoft.com/office/drawing/2014/main" val="3402185972"/>
                        </a:ext>
                      </a:extLst>
                    </a:gridCol>
                    <a:gridCol w="1347870">
                      <a:extLst>
                        <a:ext uri="{9D8B030D-6E8A-4147-A177-3AD203B41FA5}">
                          <a16:colId xmlns:a16="http://schemas.microsoft.com/office/drawing/2014/main" val="2031346701"/>
                        </a:ext>
                      </a:extLst>
                    </a:gridCol>
                    <a:gridCol w="1352943">
                      <a:extLst>
                        <a:ext uri="{9D8B030D-6E8A-4147-A177-3AD203B41FA5}">
                          <a16:colId xmlns:a16="http://schemas.microsoft.com/office/drawing/2014/main" val="802830231"/>
                        </a:ext>
                      </a:extLst>
                    </a:gridCol>
                    <a:gridCol w="1129544">
                      <a:extLst>
                        <a:ext uri="{9D8B030D-6E8A-4147-A177-3AD203B41FA5}">
                          <a16:colId xmlns:a16="http://schemas.microsoft.com/office/drawing/2014/main" val="2603244398"/>
                        </a:ext>
                      </a:extLst>
                    </a:gridCol>
                    <a:gridCol w="1312205">
                      <a:extLst>
                        <a:ext uri="{9D8B030D-6E8A-4147-A177-3AD203B41FA5}">
                          <a16:colId xmlns:a16="http://schemas.microsoft.com/office/drawing/2014/main" val="276034248"/>
                        </a:ext>
                      </a:extLst>
                    </a:gridCol>
                  </a:tblGrid>
                  <a:tr h="8938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Beam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67470" t="-3401" r="-437751" b="-2034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72314" t="-3401" r="-350413" b="-2034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98190" t="-3401" r="-283710" b="-2034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396396" t="-3401" r="-182432" b="-2034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92473" t="-3401" r="-117742" b="-2034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99070" t="-3401" r="-1860" b="-2034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0544175"/>
                      </a:ext>
                    </a:extLst>
                  </a:tr>
                  <a:tr h="4522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1.43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1.17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1.44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0.96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92473" t="-205405" r="-117742" b="-3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99070" t="-205405" r="-1860" b="-3040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3546523"/>
                      </a:ext>
                    </a:extLst>
                  </a:tr>
                  <a:tr h="4522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0.96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0.86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0.70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92473" t="-305405" r="-117742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99070" t="-305405" r="-1860" b="-2040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3426496"/>
                      </a:ext>
                    </a:extLst>
                  </a:tr>
                  <a:tr h="4522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0.66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0.6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0.66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0.50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92473" t="-400000" r="-117742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99070" t="-400000" r="-1860" b="-1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1116240"/>
                      </a:ext>
                    </a:extLst>
                  </a:tr>
                  <a:tr h="4522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0.44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0.51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0.35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92473" t="-506757" r="-117742" b="-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99070" t="-506757" r="-1860" b="-2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790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60777E09-102C-0BBB-0C34-5C5F0BCF697E}"/>
                  </a:ext>
                </a:extLst>
              </p:cNvPr>
              <p:cNvSpPr txBox="1"/>
              <p:nvPr/>
            </p:nvSpPr>
            <p:spPr>
              <a:xfrm>
                <a:off x="480332" y="5680702"/>
                <a:ext cx="602901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it-IT" sz="2000" dirty="0"/>
                  <a:t>Resolution in </a:t>
                </a:r>
                <a:r>
                  <a:rPr lang="it-IT" sz="2000" dirty="0" err="1"/>
                  <a:t>both</a:t>
                </a:r>
                <a:r>
                  <a:rPr lang="it-IT" sz="2000" dirty="0"/>
                  <a:t> </a:t>
                </a:r>
                <a:r>
                  <a:rPr lang="it-IT" sz="2000" dirty="0" err="1"/>
                  <a:t>planes</a:t>
                </a:r>
                <a:r>
                  <a:rPr lang="it-IT" sz="2000" dirty="0"/>
                  <a:t> </a:t>
                </a:r>
                <a:r>
                  <a:rPr lang="it-IT" sz="2000" dirty="0" err="1"/>
                  <a:t>at</a:t>
                </a:r>
                <a:r>
                  <a:rPr lang="it-IT" sz="2000" dirty="0"/>
                  <a:t> 1 GeV :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it-IT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0.4 </m:t>
                    </m:r>
                    <m:r>
                      <a:rPr lang="it-IT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it-IT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𝑚𝑟𝑎𝑑</m:t>
                    </m:r>
                  </m:oMath>
                </a14:m>
                <a:endParaRPr lang="it-IT" sz="20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60777E09-102C-0BBB-0C34-5C5F0BCF6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32" y="5680702"/>
                <a:ext cx="6029011" cy="400110"/>
              </a:xfrm>
              <a:prstGeom prst="rect">
                <a:avLst/>
              </a:prstGeom>
              <a:blipFill>
                <a:blip r:embed="rId3"/>
                <a:stretch>
                  <a:fillRect l="-910" t="-9091" b="-25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77636174-003B-BC53-4E9C-FE609A07175B}"/>
              </a:ext>
            </a:extLst>
          </p:cNvPr>
          <p:cNvSpPr txBox="1"/>
          <p:nvPr/>
        </p:nvSpPr>
        <p:spPr>
          <a:xfrm>
            <a:off x="314533" y="1156156"/>
            <a:ext cx="787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Simulations</a:t>
            </a:r>
            <a:r>
              <a:rPr lang="it-IT" dirty="0"/>
              <a:t> to determine the </a:t>
            </a:r>
            <a:r>
              <a:rPr lang="it-IT" dirty="0" err="1"/>
              <a:t>resolution</a:t>
            </a:r>
            <a:r>
              <a:rPr lang="it-IT" dirty="0"/>
              <a:t> on the </a:t>
            </a:r>
            <a:r>
              <a:rPr lang="it-IT" dirty="0" err="1"/>
              <a:t>emittance</a:t>
            </a:r>
            <a:r>
              <a:rPr lang="it-IT" dirty="0"/>
              <a:t> </a:t>
            </a:r>
            <a:r>
              <a:rPr lang="it-IT" dirty="0" err="1"/>
              <a:t>measurement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7860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1C9088-FC19-B935-60EB-57ACAA3B4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Energy Jitter </a:t>
            </a:r>
            <a:r>
              <a:rPr lang="it-IT" dirty="0" err="1"/>
              <a:t>Measurement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SPARC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B7F557-E7FB-9146-9397-026A7E95EE74}"/>
              </a:ext>
            </a:extLst>
          </p:cNvPr>
          <p:cNvSpPr txBox="1"/>
          <p:nvPr/>
        </p:nvSpPr>
        <p:spPr>
          <a:xfrm>
            <a:off x="70337" y="964915"/>
            <a:ext cx="877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The </a:t>
            </a:r>
            <a:r>
              <a:rPr lang="it-IT" dirty="0" err="1"/>
              <a:t>witness</a:t>
            </a:r>
            <a:r>
              <a:rPr lang="it-IT" dirty="0"/>
              <a:t> energy </a:t>
            </a:r>
            <a:r>
              <a:rPr lang="it-IT" dirty="0" err="1"/>
              <a:t>measurement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high-energy </a:t>
            </a:r>
            <a:r>
              <a:rPr lang="it-IT" dirty="0" err="1"/>
              <a:t>spectrometer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combined</a:t>
            </a:r>
            <a:r>
              <a:rPr lang="it-IT" dirty="0"/>
              <a:t>  with the </a:t>
            </a:r>
            <a:r>
              <a:rPr lang="it-IT" dirty="0" err="1"/>
              <a:t>measurement</a:t>
            </a:r>
            <a:r>
              <a:rPr lang="it-IT" dirty="0"/>
              <a:t> of the relative </a:t>
            </a:r>
            <a:r>
              <a:rPr lang="it-IT" dirty="0" err="1"/>
              <a:t>distance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the driver and </a:t>
            </a:r>
            <a:r>
              <a:rPr lang="it-IT" dirty="0" err="1"/>
              <a:t>witness</a:t>
            </a:r>
            <a:r>
              <a:rPr lang="it-IT" dirty="0"/>
              <a:t> </a:t>
            </a:r>
            <a:r>
              <a:rPr lang="it-IT" dirty="0" err="1"/>
              <a:t>beams</a:t>
            </a:r>
            <a:endParaRPr lang="it-IT" dirty="0"/>
          </a:p>
        </p:txBody>
      </p:sp>
      <p:pic>
        <p:nvPicPr>
          <p:cNvPr id="7" name="Immagine 6" descr="Immagine che contiene schermata, testo, Policromia, linea&#10;&#10;Descrizione generata automaticamente">
            <a:extLst>
              <a:ext uri="{FF2B5EF4-FFF2-40B4-BE49-F238E27FC236}">
                <a16:creationId xmlns:a16="http://schemas.microsoft.com/office/drawing/2014/main" id="{B7A4233F-DC9D-C631-0E7B-47AA0D925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" t="5792" r="8477"/>
          <a:stretch/>
        </p:blipFill>
        <p:spPr>
          <a:xfrm>
            <a:off x="1354712" y="4019465"/>
            <a:ext cx="2979106" cy="2430818"/>
          </a:xfrm>
          <a:prstGeom prst="rect">
            <a:avLst/>
          </a:prstGeom>
        </p:spPr>
      </p:pic>
      <p:pic>
        <p:nvPicPr>
          <p:cNvPr id="10" name="Picture 12" descr="A blue and yellow dot on a white background&#10;&#10;Description automatically generated">
            <a:extLst>
              <a:ext uri="{FF2B5EF4-FFF2-40B4-BE49-F238E27FC236}">
                <a16:creationId xmlns:a16="http://schemas.microsoft.com/office/drawing/2014/main" id="{A0E764D6-EB3A-9028-F052-BBA3DBB6D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5" r="7538"/>
          <a:stretch/>
        </p:blipFill>
        <p:spPr>
          <a:xfrm>
            <a:off x="4572000" y="4019465"/>
            <a:ext cx="3155183" cy="243081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AB532CB-43FF-1113-78BE-44E5C134FF21}"/>
              </a:ext>
            </a:extLst>
          </p:cNvPr>
          <p:cNvSpPr txBox="1"/>
          <p:nvPr/>
        </p:nvSpPr>
        <p:spPr>
          <a:xfrm>
            <a:off x="5352240" y="4542666"/>
            <a:ext cx="852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Witness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D761FDA-112F-C0CE-7537-4B0038F28790}"/>
              </a:ext>
            </a:extLst>
          </p:cNvPr>
          <p:cNvSpPr txBox="1"/>
          <p:nvPr/>
        </p:nvSpPr>
        <p:spPr>
          <a:xfrm>
            <a:off x="6704581" y="5221338"/>
            <a:ext cx="661517" cy="31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Driver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CD3BEDB-0291-53B4-BCC7-418345123C68}"/>
              </a:ext>
            </a:extLst>
          </p:cNvPr>
          <p:cNvSpPr txBox="1"/>
          <p:nvPr/>
        </p:nvSpPr>
        <p:spPr>
          <a:xfrm>
            <a:off x="1592894" y="4041929"/>
            <a:ext cx="852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Witness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23A5F54-CE5D-59EF-D047-440B7E95B767}"/>
              </a:ext>
            </a:extLst>
          </p:cNvPr>
          <p:cNvSpPr txBox="1"/>
          <p:nvPr/>
        </p:nvSpPr>
        <p:spPr>
          <a:xfrm>
            <a:off x="70337" y="2733424"/>
            <a:ext cx="8772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The relative </a:t>
            </a:r>
            <a:r>
              <a:rPr lang="it-IT" dirty="0" err="1"/>
              <a:t>distance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beams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measured</a:t>
            </a:r>
            <a:r>
              <a:rPr lang="it-IT" dirty="0"/>
              <a:t> with the Electro-Optical Sampling, </a:t>
            </a:r>
            <a:r>
              <a:rPr lang="it-IT" dirty="0">
                <a:cs typeface="Arial" panose="020B0604020202020204" pitchFamily="34" charset="0"/>
              </a:rPr>
              <a:t>a non-</a:t>
            </a:r>
            <a:r>
              <a:rPr lang="it-IT" dirty="0" err="1">
                <a:cs typeface="Arial" panose="020B0604020202020204" pitchFamily="34" charset="0"/>
              </a:rPr>
              <a:t>intercepting</a:t>
            </a:r>
            <a:r>
              <a:rPr lang="it-IT" dirty="0">
                <a:cs typeface="Arial" panose="020B0604020202020204" pitchFamily="34" charset="0"/>
              </a:rPr>
              <a:t> and single-shot device </a:t>
            </a:r>
            <a:r>
              <a:rPr lang="it-IT" dirty="0" err="1">
                <a:solidFill>
                  <a:prstClr val="black"/>
                </a:solidFill>
                <a:cs typeface="Arial" panose="020B0604020202020204" pitchFamily="34" charset="0"/>
              </a:rPr>
              <a:t>based</a:t>
            </a:r>
            <a:r>
              <a:rPr lang="it-IT" dirty="0">
                <a:solidFill>
                  <a:prstClr val="black"/>
                </a:solidFill>
                <a:cs typeface="Arial" panose="020B0604020202020204" pitchFamily="34" charset="0"/>
              </a:rPr>
              <a:t> on an </a:t>
            </a:r>
            <a:r>
              <a:rPr lang="it-IT" dirty="0" err="1">
                <a:solidFill>
                  <a:prstClr val="black"/>
                </a:solidFill>
                <a:cs typeface="Arial" panose="020B0604020202020204" pitchFamily="34" charset="0"/>
              </a:rPr>
              <a:t>external</a:t>
            </a:r>
            <a:r>
              <a:rPr lang="it-IT" dirty="0">
                <a:solidFill>
                  <a:prstClr val="black"/>
                </a:solidFill>
                <a:cs typeface="Arial" panose="020B0604020202020204" pitchFamily="34" charset="0"/>
              </a:rPr>
              <a:t> field, i.e. the </a:t>
            </a:r>
            <a:r>
              <a:rPr lang="it-IT" dirty="0" err="1">
                <a:solidFill>
                  <a:prstClr val="black"/>
                </a:solidFill>
                <a:cs typeface="Arial" panose="020B0604020202020204" pitchFamily="34" charset="0"/>
              </a:rPr>
              <a:t>beam</a:t>
            </a:r>
            <a:r>
              <a:rPr lang="it-IT" dirty="0">
                <a:solidFill>
                  <a:prstClr val="black"/>
                </a:solidFill>
                <a:cs typeface="Arial" panose="020B0604020202020204" pitchFamily="34" charset="0"/>
              </a:rPr>
              <a:t> coulomb field, </a:t>
            </a:r>
            <a:r>
              <a:rPr lang="it-IT" dirty="0" err="1">
                <a:solidFill>
                  <a:prstClr val="black"/>
                </a:solidFill>
                <a:cs typeface="Arial" panose="020B0604020202020204" pitchFamily="34" charset="0"/>
              </a:rPr>
              <a:t>which</a:t>
            </a:r>
            <a:r>
              <a:rPr lang="it-IT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cs typeface="Arial" panose="020B0604020202020204" pitchFamily="34" charset="0"/>
              </a:rPr>
              <a:t>induces</a:t>
            </a:r>
            <a:r>
              <a:rPr lang="it-IT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cs typeface="Arial" panose="020B0604020202020204" pitchFamily="34" charset="0"/>
              </a:rPr>
              <a:t>birefringence</a:t>
            </a:r>
            <a:r>
              <a:rPr lang="it-IT" dirty="0">
                <a:solidFill>
                  <a:prstClr val="black"/>
                </a:solidFill>
                <a:cs typeface="Arial" panose="020B0604020202020204" pitchFamily="34" charset="0"/>
              </a:rPr>
              <a:t> on an electro-optical </a:t>
            </a:r>
            <a:r>
              <a:rPr lang="it-IT" dirty="0" err="1">
                <a:solidFill>
                  <a:prstClr val="black"/>
                </a:solidFill>
                <a:cs typeface="Arial" panose="020B0604020202020204" pitchFamily="34" charset="0"/>
              </a:rPr>
              <a:t>crystal</a:t>
            </a:r>
            <a:r>
              <a:rPr lang="it-IT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it-IT" dirty="0" err="1">
                <a:solidFill>
                  <a:prstClr val="black"/>
                </a:solidFill>
                <a:cs typeface="Arial" panose="020B0604020202020204" pitchFamily="34" charset="0"/>
              </a:rPr>
              <a:t>ZnTe</a:t>
            </a:r>
            <a:r>
              <a:rPr lang="it-IT" dirty="0">
                <a:solidFill>
                  <a:prstClr val="black"/>
                </a:solidFill>
                <a:cs typeface="Arial" panose="020B0604020202020204" pitchFamily="34" charset="0"/>
              </a:rPr>
              <a:t> in </a:t>
            </a:r>
            <a:r>
              <a:rPr lang="it-IT" dirty="0" err="1">
                <a:solidFill>
                  <a:prstClr val="black"/>
                </a:solidFill>
                <a:cs typeface="Arial" panose="020B0604020202020204" pitchFamily="34" charset="0"/>
              </a:rPr>
              <a:t>this</a:t>
            </a:r>
            <a:r>
              <a:rPr lang="it-IT" dirty="0">
                <a:solidFill>
                  <a:prstClr val="black"/>
                </a:solidFill>
                <a:cs typeface="Arial" panose="020B0604020202020204" pitchFamily="34" charset="0"/>
              </a:rPr>
              <a:t> case.</a:t>
            </a:r>
            <a:r>
              <a:rPr lang="it-IT" dirty="0">
                <a:cs typeface="Arial" panose="020B0604020202020204" pitchFamily="34" charset="0"/>
              </a:rPr>
              <a:t> 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FBA8AF5-0172-02E8-031D-048CBDDFC94F}"/>
              </a:ext>
            </a:extLst>
          </p:cNvPr>
          <p:cNvSpPr txBox="1"/>
          <p:nvPr/>
        </p:nvSpPr>
        <p:spPr>
          <a:xfrm>
            <a:off x="70337" y="1865059"/>
            <a:ext cx="849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distance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affected</a:t>
            </a:r>
            <a:r>
              <a:rPr lang="it-IT" dirty="0"/>
              <a:t> by the jitter from the RF system, </a:t>
            </a:r>
            <a:r>
              <a:rPr lang="it-IT" dirty="0" err="1"/>
              <a:t>resulting</a:t>
            </a:r>
            <a:r>
              <a:rPr lang="it-IT" dirty="0"/>
              <a:t> in a jitter in the </a:t>
            </a:r>
            <a:r>
              <a:rPr lang="it-IT" dirty="0" err="1"/>
              <a:t>witness</a:t>
            </a:r>
            <a:r>
              <a:rPr lang="it-IT" dirty="0"/>
              <a:t> energy gain in the plasma</a:t>
            </a:r>
          </a:p>
        </p:txBody>
      </p:sp>
    </p:spTree>
    <p:extLst>
      <p:ext uri="{BB962C8B-B14F-4D97-AF65-F5344CB8AC3E}">
        <p14:creationId xmlns:p14="http://schemas.microsoft.com/office/powerpoint/2010/main" val="1224999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E8A0EC-52B9-F85B-C66E-AE63F70AE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Electro-Optical Sampling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C2D397F-11F0-7FC3-F14E-FF73D30323EB}"/>
              </a:ext>
            </a:extLst>
          </p:cNvPr>
          <p:cNvSpPr txBox="1"/>
          <p:nvPr/>
        </p:nvSpPr>
        <p:spPr>
          <a:xfrm>
            <a:off x="205992" y="1033872"/>
            <a:ext cx="86466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prstClr val="black"/>
                </a:solidFill>
                <a:cs typeface="Arial" panose="020B0604020202020204" pitchFamily="34" charset="0"/>
              </a:rPr>
              <a:t>This</a:t>
            </a:r>
            <a:r>
              <a:rPr lang="it-IT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cs typeface="Arial" panose="020B0604020202020204" pitchFamily="34" charset="0"/>
              </a:rPr>
              <a:t>change</a:t>
            </a:r>
            <a:r>
              <a:rPr lang="it-IT" dirty="0">
                <a:solidFill>
                  <a:prstClr val="black"/>
                </a:solidFill>
                <a:cs typeface="Arial" panose="020B0604020202020204" pitchFamily="34" charset="0"/>
              </a:rPr>
              <a:t> in the </a:t>
            </a:r>
            <a:r>
              <a:rPr lang="it-IT" dirty="0" err="1">
                <a:solidFill>
                  <a:prstClr val="black"/>
                </a:solidFill>
                <a:cs typeface="Arial" panose="020B0604020202020204" pitchFamily="34" charset="0"/>
              </a:rPr>
              <a:t>refractive</a:t>
            </a:r>
            <a:r>
              <a:rPr lang="it-IT" dirty="0">
                <a:solidFill>
                  <a:prstClr val="black"/>
                </a:solidFill>
                <a:cs typeface="Arial" panose="020B0604020202020204" pitchFamily="34" charset="0"/>
              </a:rPr>
              <a:t> indexes, can be </a:t>
            </a:r>
            <a:r>
              <a:rPr lang="it-IT" dirty="0" err="1">
                <a:solidFill>
                  <a:prstClr val="black"/>
                </a:solidFill>
                <a:cs typeface="Arial" panose="020B0604020202020204" pitchFamily="34" charset="0"/>
              </a:rPr>
              <a:t>measured</a:t>
            </a:r>
            <a:r>
              <a:rPr lang="it-IT" dirty="0">
                <a:solidFill>
                  <a:prstClr val="black"/>
                </a:solidFill>
                <a:cs typeface="Arial" panose="020B0604020202020204" pitchFamily="34" charset="0"/>
              </a:rPr>
              <a:t> with an opportune </a:t>
            </a:r>
            <a:r>
              <a:rPr lang="it-IT" dirty="0" err="1">
                <a:solidFill>
                  <a:prstClr val="black"/>
                </a:solidFill>
                <a:cs typeface="Arial" panose="020B0604020202020204" pitchFamily="34" charset="0"/>
              </a:rPr>
              <a:t>polarized</a:t>
            </a:r>
            <a:r>
              <a:rPr lang="it-IT" dirty="0">
                <a:solidFill>
                  <a:prstClr val="black"/>
                </a:solidFill>
                <a:cs typeface="Arial" panose="020B0604020202020204" pitchFamily="34" charset="0"/>
              </a:rPr>
              <a:t> laser </a:t>
            </a:r>
            <a:r>
              <a:rPr lang="it-IT" dirty="0" err="1">
                <a:solidFill>
                  <a:prstClr val="black"/>
                </a:solidFill>
                <a:cs typeface="Arial" panose="020B0604020202020204" pitchFamily="34" charset="0"/>
              </a:rPr>
              <a:t>pulse</a:t>
            </a:r>
            <a:r>
              <a:rPr lang="it-IT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cs typeface="Arial" panose="020B0604020202020204" pitchFamily="34" charset="0"/>
              </a:rPr>
              <a:t>that</a:t>
            </a:r>
            <a:r>
              <a:rPr lang="it-IT" dirty="0">
                <a:solidFill>
                  <a:prstClr val="black"/>
                </a:solidFill>
                <a:cs typeface="Arial" panose="020B0604020202020204" pitchFamily="34" charset="0"/>
              </a:rPr>
              <a:t> crosses the </a:t>
            </a:r>
            <a:r>
              <a:rPr lang="it-IT" dirty="0" err="1">
                <a:solidFill>
                  <a:prstClr val="black"/>
                </a:solidFill>
                <a:cs typeface="Arial" panose="020B0604020202020204" pitchFamily="34" charset="0"/>
              </a:rPr>
              <a:t>crystal</a:t>
            </a:r>
            <a:r>
              <a:rPr lang="it-IT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7" name="Picture 62" descr="A diagram of a waveform&#10;&#10;Description automatically generated">
            <a:extLst>
              <a:ext uri="{FF2B5EF4-FFF2-40B4-BE49-F238E27FC236}">
                <a16:creationId xmlns:a16="http://schemas.microsoft.com/office/drawing/2014/main" id="{DE20DB48-4760-5181-0DEC-4E3C73EB9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" t="4079" r="1580" b="6231"/>
          <a:stretch/>
        </p:blipFill>
        <p:spPr>
          <a:xfrm>
            <a:off x="472533" y="2988692"/>
            <a:ext cx="8222202" cy="20568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88D0DB95-A0E0-4CA2-6C6C-ED513785F923}"/>
                  </a:ext>
                </a:extLst>
              </p:cNvPr>
              <p:cNvSpPr txBox="1"/>
              <p:nvPr/>
            </p:nvSpPr>
            <p:spPr>
              <a:xfrm>
                <a:off x="189662" y="1904197"/>
                <a:ext cx="876467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In the spatial decoding scheme the laser crosses the crystal with an angle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it-IT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 </m:t>
                    </m:r>
                    <m:r>
                      <a:rPr lang="it-IT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𝑑𝑒𝑔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, therefore different points across the transverse profile of the laser pass through the crystal at different times and acquire a different polarization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88D0DB95-A0E0-4CA2-6C6C-ED513785F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62" y="1904197"/>
                <a:ext cx="8764676" cy="923330"/>
              </a:xfrm>
              <a:prstGeom prst="rect">
                <a:avLst/>
              </a:prstGeom>
              <a:blipFill>
                <a:blip r:embed="rId4"/>
                <a:stretch>
                  <a:fillRect l="-417" t="-3289" b="-92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FA8BC2F5-9E43-942C-D1E1-4004276D6D85}"/>
              </a:ext>
            </a:extLst>
          </p:cNvPr>
          <p:cNvSpPr txBox="1"/>
          <p:nvPr/>
        </p:nvSpPr>
        <p:spPr>
          <a:xfrm>
            <a:off x="189662" y="5323786"/>
            <a:ext cx="85448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The </a:t>
            </a:r>
            <a:r>
              <a:rPr lang="it-IT" dirty="0" err="1"/>
              <a:t>resolution</a:t>
            </a:r>
            <a:r>
              <a:rPr lang="it-IT" dirty="0"/>
              <a:t> in the </a:t>
            </a:r>
            <a:r>
              <a:rPr lang="it-IT" dirty="0" err="1"/>
              <a:t>measurement</a:t>
            </a:r>
            <a:r>
              <a:rPr lang="it-IT" dirty="0"/>
              <a:t> of the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arrival</a:t>
            </a:r>
            <a:r>
              <a:rPr lang="it-IT" dirty="0"/>
              <a:t> time </a:t>
            </a:r>
            <a:r>
              <a:rPr lang="it-IT" dirty="0" err="1"/>
              <a:t>is</a:t>
            </a:r>
            <a:r>
              <a:rPr lang="it-IT" dirty="0"/>
              <a:t> of </a:t>
            </a:r>
            <a:r>
              <a:rPr lang="it-IT" dirty="0" err="1"/>
              <a:t>fs</a:t>
            </a:r>
            <a:r>
              <a:rPr lang="it-IT" dirty="0"/>
              <a:t>, so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suitable</a:t>
            </a:r>
            <a:r>
              <a:rPr lang="it-IT" dirty="0"/>
              <a:t> for </a:t>
            </a:r>
            <a:r>
              <a:rPr lang="it-IT" dirty="0" err="1"/>
              <a:t>measuring</a:t>
            </a:r>
            <a:r>
              <a:rPr lang="it-IT" dirty="0"/>
              <a:t> the </a:t>
            </a:r>
            <a:r>
              <a:rPr lang="it-IT" dirty="0" err="1"/>
              <a:t>beam's</a:t>
            </a:r>
            <a:r>
              <a:rPr lang="it-IT" dirty="0"/>
              <a:t> </a:t>
            </a:r>
            <a:r>
              <a:rPr lang="it-IT" dirty="0" err="1"/>
              <a:t>arrival</a:t>
            </a:r>
            <a:r>
              <a:rPr lang="it-IT" dirty="0"/>
              <a:t> time and the driver-</a:t>
            </a:r>
            <a:r>
              <a:rPr lang="it-IT" dirty="0" err="1"/>
              <a:t>witness</a:t>
            </a:r>
            <a:r>
              <a:rPr lang="it-IT" dirty="0"/>
              <a:t> relative </a:t>
            </a:r>
            <a:r>
              <a:rPr lang="it-IT" dirty="0" err="1"/>
              <a:t>distance</a:t>
            </a:r>
            <a:r>
              <a:rPr lang="it-IT" dirty="0"/>
              <a:t> in </a:t>
            </a:r>
            <a:r>
              <a:rPr lang="it-IT" dirty="0" err="1"/>
              <a:t>each</a:t>
            </a:r>
            <a:r>
              <a:rPr lang="it-IT" dirty="0"/>
              <a:t> shot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3EEFA11-0BBA-8431-AD53-E6BC273348EF}"/>
              </a:ext>
            </a:extLst>
          </p:cNvPr>
          <p:cNvSpPr txBox="1"/>
          <p:nvPr/>
        </p:nvSpPr>
        <p:spPr>
          <a:xfrm>
            <a:off x="42264" y="6192838"/>
            <a:ext cx="85448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i="1" dirty="0"/>
              <a:t>Riccardo Pompili et al. “</a:t>
            </a:r>
            <a:r>
              <a:rPr lang="it-IT" sz="1600" i="1" dirty="0" err="1"/>
              <a:t>Femtosecond</a:t>
            </a:r>
            <a:r>
              <a:rPr lang="it-IT" sz="1600" i="1" dirty="0"/>
              <a:t> timing-jitter </a:t>
            </a:r>
            <a:r>
              <a:rPr lang="it-IT" sz="1600" i="1" dirty="0" err="1"/>
              <a:t>between</a:t>
            </a:r>
            <a:r>
              <a:rPr lang="it-IT" sz="1600" i="1" dirty="0"/>
              <a:t> photo-</a:t>
            </a:r>
            <a:r>
              <a:rPr lang="it-IT" sz="1600" i="1" dirty="0" err="1"/>
              <a:t>cathodelaser</a:t>
            </a:r>
            <a:r>
              <a:rPr lang="it-IT" sz="1600" i="1" dirty="0"/>
              <a:t> and ultra-short electron </a:t>
            </a:r>
            <a:r>
              <a:rPr lang="it-IT" sz="1600" i="1" dirty="0" err="1"/>
              <a:t>bunches</a:t>
            </a:r>
            <a:r>
              <a:rPr lang="it-IT" sz="1600" i="1" dirty="0"/>
              <a:t> by </a:t>
            </a:r>
            <a:r>
              <a:rPr lang="it-IT" sz="1600" i="1" dirty="0" err="1"/>
              <a:t>means</a:t>
            </a:r>
            <a:r>
              <a:rPr lang="it-IT" sz="1600" i="1" dirty="0"/>
              <a:t> of </a:t>
            </a:r>
            <a:r>
              <a:rPr lang="it-IT" sz="1600" i="1" dirty="0" err="1"/>
              <a:t>hybrid</a:t>
            </a:r>
            <a:r>
              <a:rPr lang="it-IT" sz="1600" i="1" dirty="0"/>
              <a:t> </a:t>
            </a:r>
            <a:r>
              <a:rPr lang="it-IT" sz="1600" i="1" dirty="0" err="1"/>
              <a:t>compression</a:t>
            </a:r>
            <a:r>
              <a:rPr lang="it-IT" sz="1600" i="1" dirty="0"/>
              <a:t>”.In: New Journal of </a:t>
            </a:r>
            <a:r>
              <a:rPr lang="it-IT" sz="1600" i="1" dirty="0" err="1"/>
              <a:t>Physics</a:t>
            </a:r>
            <a:r>
              <a:rPr lang="it-IT" sz="1600" i="1" dirty="0"/>
              <a:t> 18.8 (2016), p. 083033.</a:t>
            </a:r>
          </a:p>
        </p:txBody>
      </p:sp>
    </p:spTree>
    <p:extLst>
      <p:ext uri="{BB962C8B-B14F-4D97-AF65-F5344CB8AC3E}">
        <p14:creationId xmlns:p14="http://schemas.microsoft.com/office/powerpoint/2010/main" val="2137360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94C31-BF08-F9B0-CF2A-568027B04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71F986-4DA0-BF71-FB5A-02D0BA7E5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Measurement</a:t>
            </a:r>
            <a:r>
              <a:rPr lang="it-IT" dirty="0"/>
              <a:t> </a:t>
            </a:r>
            <a:r>
              <a:rPr lang="it-IT" dirty="0" err="1"/>
              <a:t>Results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249">
                <a:extLst>
                  <a:ext uri="{FF2B5EF4-FFF2-40B4-BE49-F238E27FC236}">
                    <a16:creationId xmlns:a16="http://schemas.microsoft.com/office/drawing/2014/main" id="{61C4C145-7D3C-D176-F3CA-2C15614EAF9C}"/>
                  </a:ext>
                </a:extLst>
              </p:cNvPr>
              <p:cNvSpPr/>
              <p:nvPr/>
            </p:nvSpPr>
            <p:spPr>
              <a:xfrm rot="10800000" flipV="1">
                <a:off x="40193" y="4987903"/>
                <a:ext cx="8336372" cy="1764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The compression phase is slightly different: when the phase is smaller the compression is larger and therefore, the distance between the bunches increases.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GB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The different slope is dependent on the plasma density (the used density for the experiment is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∼</m:t>
                    </m:r>
                    <m:sSup>
                      <m:sSupPr>
                        <m:ctrlPr>
                          <a:rPr lang="it-IT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sup>
                    </m:sSup>
                    <m:r>
                      <a:rPr lang="it-IT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it-IT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sSup>
                      <m:sSupPr>
                        <m:ctrlPr>
                          <a:rPr lang="it-IT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it-IT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): the first measurement corresponds to a larger density and so it is higher the slope with respect to the second case.</a:t>
                </a:r>
                <a:endParaRPr lang="en-US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ttangolo 249">
                <a:extLst>
                  <a:ext uri="{FF2B5EF4-FFF2-40B4-BE49-F238E27FC236}">
                    <a16:creationId xmlns:a16="http://schemas.microsoft.com/office/drawing/2014/main" id="{61C4C145-7D3C-D176-F3CA-2C15614EA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40193" y="4987903"/>
                <a:ext cx="8336372" cy="1764650"/>
              </a:xfrm>
              <a:prstGeom prst="rect">
                <a:avLst/>
              </a:prstGeom>
              <a:blipFill>
                <a:blip r:embed="rId2"/>
                <a:stretch>
                  <a:fillRect l="-512" t="-1724" b="-41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37" descr="A red line with blue dots&#10;&#10;Description automatically generated">
            <a:extLst>
              <a:ext uri="{FF2B5EF4-FFF2-40B4-BE49-F238E27FC236}">
                <a16:creationId xmlns:a16="http://schemas.microsoft.com/office/drawing/2014/main" id="{E0FE155D-700B-D44F-A1E8-FA4F61D8E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7" y="1114278"/>
            <a:ext cx="3916352" cy="2937264"/>
          </a:xfrm>
          <a:prstGeom prst="rect">
            <a:avLst/>
          </a:prstGeom>
        </p:spPr>
      </p:pic>
      <p:pic>
        <p:nvPicPr>
          <p:cNvPr id="17" name="Picture 40" descr="A red line with blue dots&#10;&#10;Description automatically generated">
            <a:extLst>
              <a:ext uri="{FF2B5EF4-FFF2-40B4-BE49-F238E27FC236}">
                <a16:creationId xmlns:a16="http://schemas.microsoft.com/office/drawing/2014/main" id="{69130508-CF58-91E1-E597-7FE4CA9A1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82" y="1114278"/>
            <a:ext cx="3916352" cy="29372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36">
                <a:extLst>
                  <a:ext uri="{FF2B5EF4-FFF2-40B4-BE49-F238E27FC236}">
                    <a16:creationId xmlns:a16="http://schemas.microsoft.com/office/drawing/2014/main" id="{74C60257-381A-5E11-31D1-4FFE2F74BBBE}"/>
                  </a:ext>
                </a:extLst>
              </p:cNvPr>
              <p:cNvSpPr txBox="1"/>
              <p:nvPr/>
            </p:nvSpPr>
            <p:spPr>
              <a:xfrm>
                <a:off x="5646737" y="971828"/>
                <a:ext cx="1986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=131.30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𝑑𝑒𝑔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36">
                <a:extLst>
                  <a:ext uri="{FF2B5EF4-FFF2-40B4-BE49-F238E27FC236}">
                    <a16:creationId xmlns:a16="http://schemas.microsoft.com/office/drawing/2014/main" id="{74C60257-381A-5E11-31D1-4FFE2F74B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737" y="971828"/>
                <a:ext cx="1986441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20">
                <a:extLst>
                  <a:ext uri="{FF2B5EF4-FFF2-40B4-BE49-F238E27FC236}">
                    <a16:creationId xmlns:a16="http://schemas.microsoft.com/office/drawing/2014/main" id="{363D550F-BCD9-D97E-A821-8C309BE3CBC3}"/>
                  </a:ext>
                </a:extLst>
              </p:cNvPr>
              <p:cNvSpPr txBox="1"/>
              <p:nvPr/>
            </p:nvSpPr>
            <p:spPr>
              <a:xfrm>
                <a:off x="5659669" y="1263776"/>
                <a:ext cx="2716896" cy="396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𝑚𝑒𝑎𝑛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1.2±0.1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𝑝𝑠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19" name="TextBox 20">
                <a:extLst>
                  <a:ext uri="{FF2B5EF4-FFF2-40B4-BE49-F238E27FC236}">
                    <a16:creationId xmlns:a16="http://schemas.microsoft.com/office/drawing/2014/main" id="{363D550F-BCD9-D97E-A821-8C309BE3C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669" y="1263776"/>
                <a:ext cx="2716896" cy="396391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35">
                <a:extLst>
                  <a:ext uri="{FF2B5EF4-FFF2-40B4-BE49-F238E27FC236}">
                    <a16:creationId xmlns:a16="http://schemas.microsoft.com/office/drawing/2014/main" id="{08117298-957D-AFA4-9462-C71CF9668492}"/>
                  </a:ext>
                </a:extLst>
              </p:cNvPr>
              <p:cNvSpPr txBox="1"/>
              <p:nvPr/>
            </p:nvSpPr>
            <p:spPr>
              <a:xfrm>
                <a:off x="1294620" y="1000701"/>
                <a:ext cx="20935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=132.10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𝑑𝑒𝑔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35">
                <a:extLst>
                  <a:ext uri="{FF2B5EF4-FFF2-40B4-BE49-F238E27FC236}">
                    <a16:creationId xmlns:a16="http://schemas.microsoft.com/office/drawing/2014/main" id="{08117298-957D-AFA4-9462-C71CF9668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620" y="1000701"/>
                <a:ext cx="2093595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9">
                <a:extLst>
                  <a:ext uri="{FF2B5EF4-FFF2-40B4-BE49-F238E27FC236}">
                    <a16:creationId xmlns:a16="http://schemas.microsoft.com/office/drawing/2014/main" id="{4C07B7C9-B649-54B3-BC49-B52F3AE388C9}"/>
                  </a:ext>
                </a:extLst>
              </p:cNvPr>
              <p:cNvSpPr txBox="1"/>
              <p:nvPr/>
            </p:nvSpPr>
            <p:spPr>
              <a:xfrm>
                <a:off x="1314696" y="1263776"/>
                <a:ext cx="2748623" cy="396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𝑚𝑒𝑎𝑛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1.0±0.1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𝑝𝑠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21" name="TextBox 19">
                <a:extLst>
                  <a:ext uri="{FF2B5EF4-FFF2-40B4-BE49-F238E27FC236}">
                    <a16:creationId xmlns:a16="http://schemas.microsoft.com/office/drawing/2014/main" id="{4C07B7C9-B649-54B3-BC49-B52F3AE38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696" y="1263776"/>
                <a:ext cx="2748623" cy="396391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5ABB961-6134-D58B-B4A8-68A79EEFDE77}"/>
                  </a:ext>
                </a:extLst>
              </p:cNvPr>
              <p:cNvSpPr txBox="1"/>
              <p:nvPr/>
            </p:nvSpPr>
            <p:spPr>
              <a:xfrm>
                <a:off x="1540819" y="4201040"/>
                <a:ext cx="1968039" cy="567143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10±1</m:t>
                          </m:r>
                        </m:e>
                      </m:d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𝐾𝑒𝑉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𝑓𝑠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5ABB961-6134-D58B-B4A8-68A79EEFD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819" y="4201040"/>
                <a:ext cx="1968039" cy="5671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9">
                <a:extLst>
                  <a:ext uri="{FF2B5EF4-FFF2-40B4-BE49-F238E27FC236}">
                    <a16:creationId xmlns:a16="http://schemas.microsoft.com/office/drawing/2014/main" id="{3D9475D9-93FF-EF79-CC1B-6A0D1047247E}"/>
                  </a:ext>
                </a:extLst>
              </p:cNvPr>
              <p:cNvSpPr txBox="1"/>
              <p:nvPr/>
            </p:nvSpPr>
            <p:spPr>
              <a:xfrm>
                <a:off x="5550972" y="4201040"/>
                <a:ext cx="2197781" cy="567143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8.2±0.6</m:t>
                          </m:r>
                        </m:e>
                      </m:d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𝐾𝑒𝑉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𝑓𝑠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9">
                <a:extLst>
                  <a:ext uri="{FF2B5EF4-FFF2-40B4-BE49-F238E27FC236}">
                    <a16:creationId xmlns:a16="http://schemas.microsoft.com/office/drawing/2014/main" id="{3D9475D9-93FF-EF79-CC1B-6A0D10472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972" y="4201040"/>
                <a:ext cx="2197781" cy="5671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705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F4760-C219-D640-0614-F1734395B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Third </a:t>
            </a:r>
            <a:r>
              <a:rPr lang="it-IT" dirty="0" err="1"/>
              <a:t>Year</a:t>
            </a:r>
            <a:r>
              <a:rPr lang="it-IT" dirty="0"/>
              <a:t> Program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2904156-A4BD-04CA-F550-6A6760CB4B6A}"/>
              </a:ext>
            </a:extLst>
          </p:cNvPr>
          <p:cNvSpPr txBox="1"/>
          <p:nvPr/>
        </p:nvSpPr>
        <p:spPr>
          <a:xfrm>
            <a:off x="216039" y="1239431"/>
            <a:ext cx="87119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Complete the </a:t>
            </a:r>
            <a:r>
              <a:rPr lang="it-IT" sz="2200" dirty="0" err="1"/>
              <a:t>Measurement</a:t>
            </a:r>
            <a:r>
              <a:rPr lang="it-IT" sz="2200" dirty="0"/>
              <a:t> </a:t>
            </a:r>
            <a:r>
              <a:rPr lang="it-IT" sz="2200" dirty="0" err="1"/>
              <a:t>Simulation</a:t>
            </a:r>
            <a:r>
              <a:rPr lang="it-IT" sz="2200" dirty="0"/>
              <a:t> </a:t>
            </a:r>
            <a:r>
              <a:rPr lang="it-IT" sz="2200" dirty="0" err="1"/>
              <a:t>at</a:t>
            </a:r>
            <a:r>
              <a:rPr lang="it-IT" sz="2200" dirty="0"/>
              <a:t> High-Energy: </a:t>
            </a:r>
          </a:p>
          <a:p>
            <a:endParaRPr lang="it-IT" sz="2200" dirty="0"/>
          </a:p>
          <a:p>
            <a:r>
              <a:rPr lang="it-IT" sz="2200" dirty="0"/>
              <a:t>                 - Slice </a:t>
            </a:r>
            <a:r>
              <a:rPr lang="it-IT" sz="2200" dirty="0" err="1"/>
              <a:t>Emittance</a:t>
            </a:r>
            <a:r>
              <a:rPr lang="it-IT" sz="2200" dirty="0"/>
              <a:t> Virtual </a:t>
            </a:r>
            <a:r>
              <a:rPr lang="it-IT" sz="2200" dirty="0" err="1"/>
              <a:t>Measurement</a:t>
            </a:r>
            <a:endParaRPr lang="it-IT" sz="2200" dirty="0"/>
          </a:p>
          <a:p>
            <a:endParaRPr lang="it-IT" sz="2200" dirty="0"/>
          </a:p>
          <a:p>
            <a:r>
              <a:rPr lang="it-IT" sz="2200" dirty="0"/>
              <a:t>                 - Energy </a:t>
            </a:r>
            <a:r>
              <a:rPr lang="it-IT" sz="2200" dirty="0" err="1"/>
              <a:t>Measurement</a:t>
            </a:r>
            <a:r>
              <a:rPr lang="it-IT" sz="2200" dirty="0"/>
              <a:t>: </a:t>
            </a:r>
            <a:r>
              <a:rPr lang="it-IT" sz="2200" dirty="0" err="1"/>
              <a:t>Spectrometer</a:t>
            </a:r>
            <a:r>
              <a:rPr lang="it-IT" sz="2200" dirty="0"/>
              <a:t> Design</a:t>
            </a:r>
          </a:p>
          <a:p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err="1"/>
              <a:t>Implementation</a:t>
            </a:r>
            <a:r>
              <a:rPr lang="it-IT" sz="2200" dirty="0"/>
              <a:t> of the </a:t>
            </a:r>
            <a:r>
              <a:rPr lang="it-IT" sz="2200" dirty="0" err="1"/>
              <a:t>simulated</a:t>
            </a:r>
            <a:r>
              <a:rPr lang="it-IT" sz="2200" dirty="0"/>
              <a:t> </a:t>
            </a:r>
            <a:r>
              <a:rPr lang="it-IT" sz="2200" dirty="0" err="1"/>
              <a:t>measurements</a:t>
            </a:r>
            <a:r>
              <a:rPr lang="it-IT" sz="2200" dirty="0"/>
              <a:t> in the </a:t>
            </a:r>
            <a:r>
              <a:rPr lang="it-IT" sz="2200" dirty="0" err="1"/>
              <a:t>other</a:t>
            </a:r>
            <a:r>
              <a:rPr lang="it-IT" sz="2200" dirty="0"/>
              <a:t> </a:t>
            </a:r>
            <a:r>
              <a:rPr lang="it-IT" sz="2200" dirty="0" err="1"/>
              <a:t>Diagnostics</a:t>
            </a:r>
            <a:r>
              <a:rPr lang="it-IT" sz="2200" dirty="0"/>
              <a:t> Stations in </a:t>
            </a:r>
            <a:r>
              <a:rPr lang="it-IT" sz="2200" dirty="0" err="1"/>
              <a:t>Eupraxia</a:t>
            </a:r>
            <a:r>
              <a:rPr lang="it-IT" sz="22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/>
          </a:p>
          <a:p>
            <a:r>
              <a:rPr lang="it-IT" sz="2200" dirty="0"/>
              <a:t>                  - Low-Energy (120 MeV), </a:t>
            </a:r>
            <a:r>
              <a:rPr lang="it-IT" sz="2200" dirty="0" err="1"/>
              <a:t>including</a:t>
            </a:r>
            <a:r>
              <a:rPr lang="it-IT" sz="2200" dirty="0"/>
              <a:t> the 60 cm </a:t>
            </a:r>
            <a:r>
              <a:rPr lang="it-IT" sz="2200" dirty="0" err="1"/>
              <a:t>PolariX</a:t>
            </a:r>
            <a:r>
              <a:rPr lang="it-IT" sz="2200" dirty="0"/>
              <a:t> design </a:t>
            </a:r>
          </a:p>
          <a:p>
            <a:endParaRPr lang="it-IT" sz="2200" dirty="0"/>
          </a:p>
          <a:p>
            <a:r>
              <a:rPr lang="it-IT" sz="2200" dirty="0"/>
              <a:t>                  - </a:t>
            </a:r>
            <a:r>
              <a:rPr lang="it-IT" sz="2200" dirty="0" err="1"/>
              <a:t>Mid</a:t>
            </a:r>
            <a:r>
              <a:rPr lang="it-IT" sz="2200" dirty="0"/>
              <a:t>-Energy </a:t>
            </a:r>
            <a:r>
              <a:rPr lang="it-IT" sz="2200" dirty="0" err="1"/>
              <a:t>diagnostics</a:t>
            </a:r>
            <a:r>
              <a:rPr lang="it-IT" sz="2200" dirty="0"/>
              <a:t> (750 MeV)</a:t>
            </a:r>
          </a:p>
          <a:p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PolariX activities in ATHOS </a:t>
            </a:r>
            <a:r>
              <a:rPr lang="it-IT" sz="2200" dirty="0" err="1"/>
              <a:t>at</a:t>
            </a:r>
            <a:r>
              <a:rPr lang="it-IT" sz="2200" dirty="0"/>
              <a:t> the PSI center</a:t>
            </a:r>
          </a:p>
        </p:txBody>
      </p:sp>
    </p:spTree>
    <p:extLst>
      <p:ext uri="{BB962C8B-B14F-4D97-AF65-F5344CB8AC3E}">
        <p14:creationId xmlns:p14="http://schemas.microsoft.com/office/powerpoint/2010/main" val="709935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185A9F-C2D7-0D71-9082-75E8B5E8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PolariX Activities Plan </a:t>
            </a:r>
            <a:r>
              <a:rPr lang="it-IT" dirty="0" err="1"/>
              <a:t>at</a:t>
            </a:r>
            <a:r>
              <a:rPr lang="it-IT" dirty="0"/>
              <a:t> PSI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C6AD395-B9C3-370A-2B66-53C00254CAE7}"/>
              </a:ext>
            </a:extLst>
          </p:cNvPr>
          <p:cNvSpPr txBox="1"/>
          <p:nvPr/>
        </p:nvSpPr>
        <p:spPr>
          <a:xfrm>
            <a:off x="75362" y="906783"/>
            <a:ext cx="4134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/>
              <a:t>Slice </a:t>
            </a:r>
            <a:r>
              <a:rPr lang="it-IT" sz="2000" dirty="0" err="1"/>
              <a:t>Emittance</a:t>
            </a:r>
            <a:r>
              <a:rPr lang="it-IT" sz="2000" dirty="0"/>
              <a:t> </a:t>
            </a:r>
            <a:r>
              <a:rPr lang="it-IT" sz="2000" dirty="0" err="1"/>
              <a:t>Measurements</a:t>
            </a:r>
            <a:r>
              <a:rPr lang="it-IT" sz="2000" dirty="0"/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1638C89-E199-AE4D-44EE-1B84375AF3D0}"/>
              </a:ext>
            </a:extLst>
          </p:cNvPr>
          <p:cNvSpPr txBox="1"/>
          <p:nvPr/>
        </p:nvSpPr>
        <p:spPr>
          <a:xfrm>
            <a:off x="75362" y="3497591"/>
            <a:ext cx="4134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/>
              <a:t>5D </a:t>
            </a:r>
            <a:r>
              <a:rPr lang="it-IT" sz="2000" dirty="0" err="1"/>
              <a:t>Phase</a:t>
            </a:r>
            <a:r>
              <a:rPr lang="it-IT" sz="2000" dirty="0"/>
              <a:t> Space </a:t>
            </a:r>
            <a:r>
              <a:rPr lang="it-IT" sz="2000" dirty="0" err="1"/>
              <a:t>Measurement</a:t>
            </a:r>
            <a:endParaRPr lang="it-IT" sz="20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519D20F-A2B4-BA13-B2AE-E8B885640774}"/>
              </a:ext>
            </a:extLst>
          </p:cNvPr>
          <p:cNvSpPr txBox="1"/>
          <p:nvPr/>
        </p:nvSpPr>
        <p:spPr>
          <a:xfrm>
            <a:off x="246445" y="4047299"/>
            <a:ext cx="764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The Experiment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planned</a:t>
            </a:r>
            <a:r>
              <a:rPr lang="it-IT" dirty="0"/>
              <a:t> for 2025, in </a:t>
            </a:r>
            <a:r>
              <a:rPr lang="it-IT" dirty="0" err="1"/>
              <a:t>collaboration</a:t>
            </a:r>
            <a:r>
              <a:rPr lang="it-IT" dirty="0"/>
              <a:t> with the DESY group working on the PolariX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B8F0B77-7FF6-5577-5BEF-039BDABA00D5}"/>
              </a:ext>
            </a:extLst>
          </p:cNvPr>
          <p:cNvSpPr txBox="1"/>
          <p:nvPr/>
        </p:nvSpPr>
        <p:spPr>
          <a:xfrm>
            <a:off x="246445" y="1497052"/>
            <a:ext cx="8651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1° step: </a:t>
            </a:r>
            <a:r>
              <a:rPr lang="it-IT" dirty="0" err="1"/>
              <a:t>Simulations</a:t>
            </a:r>
            <a:r>
              <a:rPr lang="it-IT" dirty="0"/>
              <a:t> to </a:t>
            </a:r>
            <a:r>
              <a:rPr lang="it-IT" dirty="0" err="1"/>
              <a:t>calculate</a:t>
            </a:r>
            <a:r>
              <a:rPr lang="it-IT" dirty="0"/>
              <a:t> the </a:t>
            </a:r>
            <a:r>
              <a:rPr lang="it-IT" dirty="0" err="1"/>
              <a:t>optics</a:t>
            </a:r>
            <a:r>
              <a:rPr lang="it-IT" dirty="0"/>
              <a:t> in the </a:t>
            </a:r>
            <a:r>
              <a:rPr lang="it-IT" dirty="0" err="1"/>
              <a:t>beamline</a:t>
            </a:r>
            <a:r>
              <a:rPr lang="it-IT" dirty="0"/>
              <a:t> for the </a:t>
            </a:r>
            <a:r>
              <a:rPr lang="it-IT" dirty="0" err="1"/>
              <a:t>measurement</a:t>
            </a:r>
            <a:r>
              <a:rPr lang="it-IT" dirty="0"/>
              <a:t> in </a:t>
            </a: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transverse</a:t>
            </a:r>
            <a:r>
              <a:rPr lang="it-IT" dirty="0"/>
              <a:t> </a:t>
            </a:r>
            <a:r>
              <a:rPr lang="it-IT" dirty="0" err="1"/>
              <a:t>planes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2° step: Set up the </a:t>
            </a:r>
            <a:r>
              <a:rPr lang="it-IT" dirty="0" err="1"/>
              <a:t>Simulations</a:t>
            </a:r>
            <a:r>
              <a:rPr lang="it-IT" dirty="0"/>
              <a:t> of the </a:t>
            </a:r>
            <a:r>
              <a:rPr lang="it-IT" dirty="0" err="1"/>
              <a:t>measurement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3° step: The </a:t>
            </a:r>
            <a:r>
              <a:rPr lang="it-IT" dirty="0" err="1"/>
              <a:t>Measurements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done</a:t>
            </a:r>
            <a:r>
              <a:rPr lang="it-IT" dirty="0"/>
              <a:t> in November, and the Data Analysis </a:t>
            </a:r>
            <a:r>
              <a:rPr lang="it-IT" dirty="0" err="1"/>
              <a:t>will</a:t>
            </a:r>
            <a:r>
              <a:rPr lang="it-IT" dirty="0"/>
              <a:t> follow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0D1F91-0AA5-9AA6-2EB0-5222854B24B1}"/>
              </a:ext>
            </a:extLst>
          </p:cNvPr>
          <p:cNvSpPr txBox="1"/>
          <p:nvPr/>
        </p:nvSpPr>
        <p:spPr>
          <a:xfrm>
            <a:off x="75362" y="4999074"/>
            <a:ext cx="5930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 err="1"/>
              <a:t>Specific</a:t>
            </a:r>
            <a:r>
              <a:rPr lang="it-IT" sz="2000" dirty="0"/>
              <a:t> </a:t>
            </a:r>
            <a:r>
              <a:rPr lang="it-IT" sz="2000" dirty="0" err="1"/>
              <a:t>Requests</a:t>
            </a:r>
            <a:r>
              <a:rPr lang="it-IT" sz="2000" dirty="0"/>
              <a:t> for </a:t>
            </a:r>
            <a:r>
              <a:rPr lang="it-IT" sz="2000" dirty="0" err="1"/>
              <a:t>Eupraxia</a:t>
            </a:r>
            <a:r>
              <a:rPr lang="it-IT" sz="2000" dirty="0"/>
              <a:t> </a:t>
            </a:r>
            <a:r>
              <a:rPr lang="it-IT" sz="2000" dirty="0" err="1"/>
              <a:t>Diagnostics</a:t>
            </a:r>
            <a:endParaRPr lang="it-IT" sz="20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CA7FFBC-7DF3-8296-E470-8F6A64D2FFF9}"/>
              </a:ext>
            </a:extLst>
          </p:cNvPr>
          <p:cNvSpPr txBox="1"/>
          <p:nvPr/>
        </p:nvSpPr>
        <p:spPr>
          <a:xfrm>
            <a:off x="246688" y="5489552"/>
            <a:ext cx="7939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Study on the passive </a:t>
            </a:r>
            <a:r>
              <a:rPr lang="it-IT" dirty="0" err="1"/>
              <a:t>streaker</a:t>
            </a:r>
            <a:r>
              <a:rPr lang="it-IT" dirty="0"/>
              <a:t> in </a:t>
            </a:r>
            <a:r>
              <a:rPr lang="it-IT" dirty="0" err="1"/>
              <a:t>substitution</a:t>
            </a:r>
            <a:r>
              <a:rPr lang="it-IT" dirty="0"/>
              <a:t> of a PolariX TDS after the </a:t>
            </a:r>
            <a:r>
              <a:rPr lang="it-IT" dirty="0" err="1"/>
              <a:t>undulator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Design of the 60 cm </a:t>
            </a:r>
            <a:r>
              <a:rPr lang="it-IT" dirty="0" err="1"/>
              <a:t>deflector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120 MeV</a:t>
            </a:r>
          </a:p>
        </p:txBody>
      </p:sp>
    </p:spTree>
    <p:extLst>
      <p:ext uri="{BB962C8B-B14F-4D97-AF65-F5344CB8AC3E}">
        <p14:creationId xmlns:p14="http://schemas.microsoft.com/office/powerpoint/2010/main" val="61451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185A9F-C2D7-0D71-9082-75E8B5E8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Outline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C6AD395-B9C3-370A-2B66-53C00254CAE7}"/>
              </a:ext>
            </a:extLst>
          </p:cNvPr>
          <p:cNvSpPr txBox="1"/>
          <p:nvPr/>
        </p:nvSpPr>
        <p:spPr>
          <a:xfrm>
            <a:off x="291402" y="1267389"/>
            <a:ext cx="871192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err="1"/>
              <a:t>Diagnostics</a:t>
            </a:r>
            <a:r>
              <a:rPr lang="it-IT" sz="2200" dirty="0"/>
              <a:t> Stations in </a:t>
            </a:r>
            <a:r>
              <a:rPr lang="it-IT" sz="2200" dirty="0" err="1"/>
              <a:t>Eupraxia</a:t>
            </a:r>
            <a:r>
              <a:rPr lang="it-IT" sz="2200" dirty="0"/>
              <a:t>: High-Energy </a:t>
            </a:r>
            <a:r>
              <a:rPr lang="it-IT" sz="2200" dirty="0" err="1"/>
              <a:t>diagnostics</a:t>
            </a:r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err="1"/>
              <a:t>Polarizable</a:t>
            </a:r>
            <a:r>
              <a:rPr lang="it-IT" sz="2200" dirty="0"/>
              <a:t> X Band </a:t>
            </a:r>
            <a:r>
              <a:rPr lang="it-IT" sz="2200" dirty="0" err="1"/>
              <a:t>Transverse</a:t>
            </a:r>
            <a:r>
              <a:rPr lang="it-IT" sz="2200" dirty="0"/>
              <a:t> </a:t>
            </a:r>
            <a:r>
              <a:rPr lang="it-IT" sz="2200" dirty="0" err="1"/>
              <a:t>Deflecting</a:t>
            </a:r>
            <a:r>
              <a:rPr lang="it-IT" sz="2200" dirty="0"/>
              <a:t> </a:t>
            </a:r>
            <a:r>
              <a:rPr lang="it-IT" sz="2200" dirty="0" err="1"/>
              <a:t>Structure</a:t>
            </a:r>
            <a:r>
              <a:rPr lang="it-IT" sz="2200" dirty="0"/>
              <a:t> (PolariX), working </a:t>
            </a:r>
            <a:r>
              <a:rPr lang="it-IT" sz="2200" dirty="0" err="1"/>
              <a:t>principle</a:t>
            </a:r>
            <a:r>
              <a:rPr lang="it-IT" sz="2200" dirty="0"/>
              <a:t> and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err="1"/>
              <a:t>Measurement</a:t>
            </a:r>
            <a:r>
              <a:rPr lang="it-IT" sz="2200" dirty="0"/>
              <a:t> </a:t>
            </a:r>
            <a:r>
              <a:rPr lang="it-IT" sz="2200" dirty="0" err="1"/>
              <a:t>Simulation</a:t>
            </a:r>
            <a:r>
              <a:rPr lang="it-IT" sz="2200" dirty="0"/>
              <a:t> </a:t>
            </a:r>
            <a:r>
              <a:rPr lang="it-IT" sz="2200" dirty="0" err="1"/>
              <a:t>at</a:t>
            </a:r>
            <a:r>
              <a:rPr lang="it-IT" sz="2200" dirty="0"/>
              <a:t> High-Energy: </a:t>
            </a:r>
          </a:p>
          <a:p>
            <a:endParaRPr lang="it-IT" sz="2200" dirty="0"/>
          </a:p>
          <a:p>
            <a:r>
              <a:rPr lang="it-IT" sz="2200" dirty="0"/>
              <a:t>                 - </a:t>
            </a:r>
            <a:r>
              <a:rPr lang="it-IT" sz="2200" dirty="0" err="1"/>
              <a:t>Length</a:t>
            </a:r>
            <a:r>
              <a:rPr lang="it-IT" sz="2200" dirty="0"/>
              <a:t> </a:t>
            </a:r>
            <a:r>
              <a:rPr lang="it-IT" sz="2200" dirty="0" err="1"/>
              <a:t>Measurement</a:t>
            </a:r>
            <a:r>
              <a:rPr lang="it-IT" sz="2200" dirty="0"/>
              <a:t> with the PolariX TDS</a:t>
            </a:r>
          </a:p>
          <a:p>
            <a:endParaRPr lang="it-IT" sz="2200" dirty="0"/>
          </a:p>
          <a:p>
            <a:r>
              <a:rPr lang="it-IT" sz="2200" dirty="0"/>
              <a:t>                 - </a:t>
            </a:r>
            <a:r>
              <a:rPr lang="it-IT" sz="2200" dirty="0" err="1"/>
              <a:t>Emittance</a:t>
            </a:r>
            <a:r>
              <a:rPr lang="it-IT" sz="2200" dirty="0"/>
              <a:t> </a:t>
            </a:r>
            <a:r>
              <a:rPr lang="it-IT" sz="2200" dirty="0" err="1"/>
              <a:t>Measurement</a:t>
            </a:r>
            <a:r>
              <a:rPr lang="it-IT" sz="2200" dirty="0"/>
              <a:t> in </a:t>
            </a:r>
            <a:r>
              <a:rPr lang="it-IT" sz="2200" dirty="0" err="1"/>
              <a:t>Both</a:t>
            </a:r>
            <a:r>
              <a:rPr lang="it-IT" sz="2200" dirty="0"/>
              <a:t> </a:t>
            </a:r>
            <a:r>
              <a:rPr lang="it-IT" sz="2200" dirty="0" err="1"/>
              <a:t>Planes</a:t>
            </a:r>
            <a:endParaRPr lang="it-IT" sz="2200" dirty="0"/>
          </a:p>
          <a:p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Jitter </a:t>
            </a:r>
            <a:r>
              <a:rPr lang="it-IT" sz="2200" dirty="0" err="1"/>
              <a:t>Measurement</a:t>
            </a:r>
            <a:r>
              <a:rPr lang="it-IT" sz="2200" dirty="0"/>
              <a:t> </a:t>
            </a:r>
            <a:r>
              <a:rPr lang="it-IT" sz="2200" dirty="0" err="1"/>
              <a:t>at</a:t>
            </a:r>
            <a:r>
              <a:rPr lang="it-IT" sz="2200" dirty="0"/>
              <a:t> SPARC: Electro-Optical Sampling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Collaboration with PSI: Activities on PolariX TDS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827514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egnaposto contenuto 7">
            <a:extLst>
              <a:ext uri="{FF2B5EF4-FFF2-40B4-BE49-F238E27FC236}">
                <a16:creationId xmlns:a16="http://schemas.microsoft.com/office/drawing/2014/main" id="{983CB8C5-CED7-EB56-822A-8976E3C52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383" y="2725562"/>
            <a:ext cx="6457234" cy="84608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82826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E92A4-DB80-177F-B382-4D44B535A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68508D-3852-1EA2-3B9E-15E82F9D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egnaposto contenuto 7">
            <a:extLst>
              <a:ext uri="{FF2B5EF4-FFF2-40B4-BE49-F238E27FC236}">
                <a16:creationId xmlns:a16="http://schemas.microsoft.com/office/drawing/2014/main" id="{FA5978D0-6526-8FDB-664C-8E6DCBB2F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383" y="2725562"/>
            <a:ext cx="6457234" cy="84608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BACKUP SLIDE</a:t>
            </a:r>
          </a:p>
        </p:txBody>
      </p:sp>
    </p:spTree>
    <p:extLst>
      <p:ext uri="{BB962C8B-B14F-4D97-AF65-F5344CB8AC3E}">
        <p14:creationId xmlns:p14="http://schemas.microsoft.com/office/powerpoint/2010/main" val="385399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04F069-73C7-A434-79DC-DD15C8F1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TDS </a:t>
            </a:r>
            <a:r>
              <a:rPr lang="it-IT" dirty="0" err="1"/>
              <a:t>parameters</a:t>
            </a:r>
            <a:endParaRPr lang="it-IT" dirty="0"/>
          </a:p>
        </p:txBody>
      </p:sp>
      <p:pic>
        <p:nvPicPr>
          <p:cNvPr id="5" name="Immagine 4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D261DC0F-891C-5F86-8978-613E85EA0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30" y="976515"/>
            <a:ext cx="4584940" cy="465616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0AC4990-1CA7-0488-B010-E431A005E489}"/>
              </a:ext>
            </a:extLst>
          </p:cNvPr>
          <p:cNvSpPr txBox="1"/>
          <p:nvPr/>
        </p:nvSpPr>
        <p:spPr>
          <a:xfrm>
            <a:off x="389292" y="6055507"/>
            <a:ext cx="8076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Craievich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Paolo, et al. "The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Polarix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-TDS Project: bead pull measurements and high power test on the prototype."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FEL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2019.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4204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25A28-5E89-7265-9CEB-2611F0B15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E9176-298A-4F6C-9476-40A3F6DEB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3D </a:t>
            </a:r>
            <a:r>
              <a:rPr lang="it-IT" dirty="0" err="1"/>
              <a:t>Charge</a:t>
            </a:r>
            <a:r>
              <a:rPr lang="it-IT" dirty="0"/>
              <a:t> Distribution </a:t>
            </a:r>
            <a:r>
              <a:rPr lang="it-IT" dirty="0" err="1"/>
              <a:t>Recontruction</a:t>
            </a:r>
            <a:endParaRPr lang="it-IT" dirty="0"/>
          </a:p>
        </p:txBody>
      </p:sp>
      <p:pic>
        <p:nvPicPr>
          <p:cNvPr id="9" name="Immagine 8" descr="Immagine che contiene diagramma, schermata, Diagramma, linea&#10;&#10;Descrizione generata automaticamente">
            <a:extLst>
              <a:ext uri="{FF2B5EF4-FFF2-40B4-BE49-F238E27FC236}">
                <a16:creationId xmlns:a16="http://schemas.microsoft.com/office/drawing/2014/main" id="{E8D8A7D1-80AC-A46D-B5B7-69B9EB0B1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" t="9874" r="57325" b="6727"/>
          <a:stretch/>
        </p:blipFill>
        <p:spPr>
          <a:xfrm>
            <a:off x="3624095" y="4102246"/>
            <a:ext cx="3269074" cy="2566926"/>
          </a:xfrm>
          <a:prstGeom prst="rect">
            <a:avLst/>
          </a:prstGeom>
        </p:spPr>
      </p:pic>
      <p:pic>
        <p:nvPicPr>
          <p:cNvPr id="4" name="Immagine 3" descr="Immagine che contiene schermata, Policromia, Blu elettrico, linea&#10;&#10;Descrizione generata automaticamente">
            <a:extLst>
              <a:ext uri="{FF2B5EF4-FFF2-40B4-BE49-F238E27FC236}">
                <a16:creationId xmlns:a16="http://schemas.microsoft.com/office/drawing/2014/main" id="{C2FF912B-379E-A689-8471-5EA0B247A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" r="15382"/>
          <a:stretch/>
        </p:blipFill>
        <p:spPr>
          <a:xfrm>
            <a:off x="3624095" y="907372"/>
            <a:ext cx="3657870" cy="2399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FB23AFF-892A-EDDC-2B68-BBDE69530731}"/>
                  </a:ext>
                </a:extLst>
              </p:cNvPr>
              <p:cNvSpPr txBox="1"/>
              <p:nvPr/>
            </p:nvSpPr>
            <p:spPr>
              <a:xfrm>
                <a:off x="1795001" y="1775199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FB23AFF-892A-EDDC-2B68-BBDE69530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001" y="1775199"/>
                <a:ext cx="616387" cy="276999"/>
              </a:xfrm>
              <a:prstGeom prst="rect">
                <a:avLst/>
              </a:prstGeom>
              <a:blipFill>
                <a:blip r:embed="rId4"/>
                <a:stretch>
                  <a:fillRect l="-7843" t="-2174" r="-12745" b="-326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8F5CCE-58E0-CE89-B970-3CAFD83A1CA7}"/>
              </a:ext>
            </a:extLst>
          </p:cNvPr>
          <p:cNvSpPr txBox="1"/>
          <p:nvPr/>
        </p:nvSpPr>
        <p:spPr>
          <a:xfrm>
            <a:off x="389951" y="1260571"/>
            <a:ext cx="342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1D </a:t>
            </a:r>
            <a:r>
              <a:rPr lang="it-IT" dirty="0" err="1"/>
              <a:t>distribution</a:t>
            </a:r>
            <a:r>
              <a:rPr lang="it-IT" dirty="0"/>
              <a:t> for </a:t>
            </a:r>
            <a:r>
              <a:rPr lang="it-IT" dirty="0" err="1"/>
              <a:t>each</a:t>
            </a:r>
            <a:r>
              <a:rPr lang="it-IT" dirty="0"/>
              <a:t> slice :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E403296-0AA2-0F75-9409-CD1442D71A38}"/>
              </a:ext>
            </a:extLst>
          </p:cNvPr>
          <p:cNvSpPr txBox="1"/>
          <p:nvPr/>
        </p:nvSpPr>
        <p:spPr>
          <a:xfrm>
            <a:off x="471791" y="3352289"/>
            <a:ext cx="810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The SART </a:t>
            </a:r>
            <a:r>
              <a:rPr lang="it-IT" dirty="0" err="1"/>
              <a:t>reconstruction</a:t>
            </a:r>
            <a:r>
              <a:rPr lang="it-IT" dirty="0"/>
              <a:t> </a:t>
            </a:r>
            <a:r>
              <a:rPr lang="it-IT" dirty="0" err="1"/>
              <a:t>algorithm</a:t>
            </a:r>
            <a:r>
              <a:rPr lang="it-IT" dirty="0"/>
              <a:t> </a:t>
            </a:r>
            <a:r>
              <a:rPr lang="it-IT" dirty="0" err="1"/>
              <a:t>integrates</a:t>
            </a:r>
            <a:r>
              <a:rPr lang="it-IT" dirty="0"/>
              <a:t> the 1D </a:t>
            </a:r>
            <a:r>
              <a:rPr lang="it-IT" dirty="0" err="1"/>
              <a:t>distribution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treated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projection</a:t>
            </a:r>
            <a:r>
              <a:rPr lang="it-IT" dirty="0"/>
              <a:t> of the 2D </a:t>
            </a:r>
            <a:r>
              <a:rPr lang="it-IT" dirty="0" err="1"/>
              <a:t>distribution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541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E6ED1-E2F1-43DF-4D9D-923FCABC4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B2560-36EF-AEF9-E41F-20141B50F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5D </a:t>
            </a:r>
            <a:r>
              <a:rPr lang="it-IT" dirty="0" err="1"/>
              <a:t>Phase</a:t>
            </a:r>
            <a:r>
              <a:rPr lang="it-IT" dirty="0"/>
              <a:t> Space </a:t>
            </a:r>
            <a:r>
              <a:rPr lang="it-IT" dirty="0" err="1"/>
              <a:t>Recontruction</a:t>
            </a:r>
            <a:endParaRPr lang="it-I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8E3C27-B918-720B-5681-727E6D6C7600}"/>
              </a:ext>
            </a:extLst>
          </p:cNvPr>
          <p:cNvSpPr txBox="1"/>
          <p:nvPr/>
        </p:nvSpPr>
        <p:spPr>
          <a:xfrm>
            <a:off x="0" y="10107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The 5D </a:t>
            </a:r>
            <a:r>
              <a:rPr lang="it-IT" dirty="0" err="1"/>
              <a:t>reconstruction</a:t>
            </a:r>
            <a:r>
              <a:rPr lang="it-IT" dirty="0"/>
              <a:t> </a:t>
            </a:r>
            <a:r>
              <a:rPr lang="it-IT" dirty="0" err="1"/>
              <a:t>requires</a:t>
            </a:r>
            <a:r>
              <a:rPr lang="it-IT" dirty="0"/>
              <a:t> to </a:t>
            </a:r>
            <a:r>
              <a:rPr lang="it-IT" dirty="0" err="1"/>
              <a:t>streak</a:t>
            </a:r>
            <a:r>
              <a:rPr lang="it-IT" dirty="0"/>
              <a:t> the </a:t>
            </a:r>
            <a:r>
              <a:rPr lang="it-IT" dirty="0" err="1"/>
              <a:t>beam</a:t>
            </a:r>
            <a:r>
              <a:rPr lang="it-IT" dirty="0"/>
              <a:t> in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angles</a:t>
            </a:r>
            <a:r>
              <a:rPr lang="it-IT" dirty="0"/>
              <a:t> and </a:t>
            </a:r>
            <a:r>
              <a:rPr lang="it-IT" dirty="0" err="1"/>
              <a:t>also</a:t>
            </a:r>
            <a:r>
              <a:rPr lang="it-IT" dirty="0"/>
              <a:t> for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phase</a:t>
            </a:r>
            <a:r>
              <a:rPr lang="it-IT" dirty="0"/>
              <a:t> </a:t>
            </a:r>
            <a:r>
              <a:rPr lang="it-IT" dirty="0" err="1"/>
              <a:t>advance</a:t>
            </a:r>
            <a:r>
              <a:rPr lang="it-IT" dirty="0"/>
              <a:t> </a:t>
            </a:r>
            <a:r>
              <a:rPr lang="it-IT" dirty="0" err="1"/>
              <a:t>combinations</a:t>
            </a:r>
            <a:r>
              <a:rPr lang="it-IT" dirty="0"/>
              <a:t> in x and y, to </a:t>
            </a:r>
            <a:r>
              <a:rPr lang="it-IT" dirty="0" err="1"/>
              <a:t>also</a:t>
            </a:r>
            <a:r>
              <a:rPr lang="it-IT" dirty="0"/>
              <a:t> rotate the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transverse</a:t>
            </a:r>
            <a:r>
              <a:rPr lang="it-IT" dirty="0"/>
              <a:t> </a:t>
            </a:r>
            <a:r>
              <a:rPr lang="it-IT" dirty="0" err="1"/>
              <a:t>phase</a:t>
            </a:r>
            <a:r>
              <a:rPr lang="it-IT" dirty="0"/>
              <a:t> </a:t>
            </a:r>
            <a:r>
              <a:rPr lang="it-IT" dirty="0" err="1"/>
              <a:t>space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F4E67319-BAA4-7424-4689-EF0E137AE6F6}"/>
                  </a:ext>
                </a:extLst>
              </p:cNvPr>
              <p:cNvSpPr txBox="1"/>
              <p:nvPr/>
            </p:nvSpPr>
            <p:spPr>
              <a:xfrm>
                <a:off x="4190819" y="1802211"/>
                <a:ext cx="1289520" cy="59118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𝑟𝑓</m:t>
                              </m:r>
                            </m:sub>
                          </m:sSub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F4E67319-BAA4-7424-4689-EF0E137AE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819" y="1802211"/>
                <a:ext cx="1289520" cy="5911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354E0E2-FD71-5EAC-5D3A-978D1BE4D38B}"/>
              </a:ext>
            </a:extLst>
          </p:cNvPr>
          <p:cNvSpPr txBox="1"/>
          <p:nvPr/>
        </p:nvSpPr>
        <p:spPr>
          <a:xfrm>
            <a:off x="2250832" y="1913138"/>
            <a:ext cx="186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Shear </a:t>
            </a:r>
            <a:r>
              <a:rPr lang="it-IT" dirty="0" err="1"/>
              <a:t>Parameter</a:t>
            </a:r>
            <a:r>
              <a:rPr lang="it-IT" dirty="0"/>
              <a:t>: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3A04A3A-48AC-2373-71E0-63F7714165A5}"/>
              </a:ext>
            </a:extLst>
          </p:cNvPr>
          <p:cNvSpPr txBox="1"/>
          <p:nvPr/>
        </p:nvSpPr>
        <p:spPr>
          <a:xfrm>
            <a:off x="-1" y="246602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The Shear </a:t>
            </a:r>
            <a:r>
              <a:rPr lang="it-IT" dirty="0" err="1"/>
              <a:t>Parameter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determined</a:t>
            </a:r>
            <a:r>
              <a:rPr lang="it-IT" dirty="0"/>
              <a:t> for </a:t>
            </a:r>
            <a:r>
              <a:rPr lang="it-IT" dirty="0" err="1"/>
              <a:t>each</a:t>
            </a:r>
            <a:r>
              <a:rPr lang="it-IT" dirty="0"/>
              <a:t> streaking angle and </a:t>
            </a:r>
            <a:r>
              <a:rPr lang="it-IT" dirty="0" err="1"/>
              <a:t>phase</a:t>
            </a:r>
            <a:r>
              <a:rPr lang="it-IT" dirty="0"/>
              <a:t> </a:t>
            </a:r>
            <a:r>
              <a:rPr lang="it-IT" dirty="0" err="1"/>
              <a:t>advance</a:t>
            </a:r>
            <a:r>
              <a:rPr lang="it-IT" dirty="0"/>
              <a:t> </a:t>
            </a:r>
            <a:r>
              <a:rPr lang="it-IT" dirty="0" err="1"/>
              <a:t>combination</a:t>
            </a:r>
            <a:r>
              <a:rPr lang="it-IT" dirty="0"/>
              <a:t>, by </a:t>
            </a:r>
            <a:r>
              <a:rPr lang="it-IT" dirty="0" err="1"/>
              <a:t>measuring</a:t>
            </a:r>
            <a:r>
              <a:rPr lang="it-IT" dirty="0"/>
              <a:t> the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centroid</a:t>
            </a:r>
            <a:r>
              <a:rPr lang="it-IT" dirty="0"/>
              <a:t> with </a:t>
            </a:r>
            <a:r>
              <a:rPr lang="it-IT" dirty="0" err="1"/>
              <a:t>respect</a:t>
            </a:r>
            <a:r>
              <a:rPr lang="it-IT" dirty="0"/>
              <a:t> to the </a:t>
            </a:r>
            <a:r>
              <a:rPr lang="it-IT" dirty="0" err="1"/>
              <a:t>changing</a:t>
            </a:r>
            <a:r>
              <a:rPr lang="it-IT" dirty="0"/>
              <a:t> of the </a:t>
            </a:r>
            <a:r>
              <a:rPr lang="it-IT" dirty="0" err="1"/>
              <a:t>deflector</a:t>
            </a:r>
            <a:r>
              <a:rPr lang="it-IT" dirty="0"/>
              <a:t> </a:t>
            </a:r>
            <a:r>
              <a:rPr lang="it-IT" dirty="0" err="1"/>
              <a:t>phase</a:t>
            </a:r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D60FC7A-3A2F-798E-5E63-5BD5E8BEC02B}"/>
              </a:ext>
            </a:extLst>
          </p:cNvPr>
          <p:cNvSpPr txBox="1"/>
          <p:nvPr/>
        </p:nvSpPr>
        <p:spPr>
          <a:xfrm>
            <a:off x="-2" y="337396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The 3D </a:t>
            </a:r>
            <a:r>
              <a:rPr lang="it-IT" dirty="0" err="1"/>
              <a:t>distribution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/>
              <a:t>reconstructed</a:t>
            </a:r>
            <a:r>
              <a:rPr lang="it-IT" dirty="0"/>
              <a:t> via </a:t>
            </a:r>
            <a:r>
              <a:rPr lang="it-IT" dirty="0" err="1"/>
              <a:t>tomography</a:t>
            </a:r>
            <a:r>
              <a:rPr lang="it-IT" dirty="0"/>
              <a:t> for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phase</a:t>
            </a:r>
            <a:r>
              <a:rPr lang="it-IT" dirty="0"/>
              <a:t> </a:t>
            </a:r>
            <a:r>
              <a:rPr lang="it-IT" dirty="0" err="1"/>
              <a:t>advance</a:t>
            </a:r>
            <a:r>
              <a:rPr lang="it-IT" dirty="0"/>
              <a:t> </a:t>
            </a:r>
            <a:r>
              <a:rPr lang="it-IT" dirty="0" err="1"/>
              <a:t>combination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5769BDC9-65E1-0712-D0A2-F71AE5044E67}"/>
                  </a:ext>
                </a:extLst>
              </p:cNvPr>
              <p:cNvSpPr txBox="1"/>
              <p:nvPr/>
            </p:nvSpPr>
            <p:spPr>
              <a:xfrm>
                <a:off x="-2" y="4235541"/>
                <a:ext cx="91439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it-IT" dirty="0"/>
                  <a:t>Each 3D </a:t>
                </a:r>
                <a:r>
                  <a:rPr lang="it-IT" dirty="0" err="1"/>
                  <a:t>reconstruction</a:t>
                </a:r>
                <a:r>
                  <a:rPr lang="it-IT" dirty="0"/>
                  <a:t> can be </a:t>
                </a:r>
                <a:r>
                  <a:rPr lang="it-IT" dirty="0" err="1"/>
                  <a:t>seen</a:t>
                </a:r>
                <a:r>
                  <a:rPr lang="it-IT" dirty="0"/>
                  <a:t> </a:t>
                </a:r>
                <a:r>
                  <a:rPr lang="it-IT" dirty="0" err="1"/>
                  <a:t>as</a:t>
                </a:r>
                <a:r>
                  <a:rPr lang="it-IT" dirty="0"/>
                  <a:t> the </a:t>
                </a:r>
                <a:r>
                  <a:rPr lang="it-IT" dirty="0" err="1"/>
                  <a:t>projection</a:t>
                </a:r>
                <a:r>
                  <a:rPr lang="it-IT" dirty="0"/>
                  <a:t> of the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phase</a:t>
                </a:r>
                <a:r>
                  <a:rPr lang="it-IT" dirty="0"/>
                  <a:t> </a:t>
                </a:r>
                <a:r>
                  <a:rPr lang="it-IT" dirty="0" err="1"/>
                  <a:t>space</a:t>
                </a:r>
                <a:r>
                  <a:rPr lang="it-IT" dirty="0"/>
                  <a:t> on the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space</a:t>
                </a:r>
                <a:r>
                  <a:rPr lang="it-IT" dirty="0"/>
                  <a:t>, so for </a:t>
                </a:r>
                <a:r>
                  <a:rPr lang="it-IT" dirty="0" err="1"/>
                  <a:t>each</a:t>
                </a:r>
                <a:r>
                  <a:rPr lang="it-IT" dirty="0"/>
                  <a:t> slice </a:t>
                </a:r>
                <a:r>
                  <a:rPr lang="it-IT" dirty="0" err="1"/>
                  <a:t>they</a:t>
                </a:r>
                <a:r>
                  <a:rPr lang="it-IT" dirty="0"/>
                  <a:t> are </a:t>
                </a:r>
                <a:r>
                  <a:rPr lang="it-IT" dirty="0" err="1"/>
                  <a:t>combined</a:t>
                </a:r>
                <a:r>
                  <a:rPr lang="it-IT" dirty="0"/>
                  <a:t> with the </a:t>
                </a:r>
                <a:r>
                  <a:rPr lang="it-IT" dirty="0" err="1"/>
                  <a:t>filtered</a:t>
                </a:r>
                <a:r>
                  <a:rPr lang="it-IT" dirty="0"/>
                  <a:t> back </a:t>
                </a:r>
                <a:r>
                  <a:rPr lang="it-IT" dirty="0" err="1"/>
                  <a:t>projection</a:t>
                </a:r>
                <a:r>
                  <a:rPr lang="it-IT" dirty="0"/>
                  <a:t> technique, to </a:t>
                </a:r>
                <a:r>
                  <a:rPr lang="it-IT" dirty="0" err="1"/>
                  <a:t>obtain</a:t>
                </a:r>
                <a:r>
                  <a:rPr lang="it-IT" dirty="0"/>
                  <a:t> the full 5D </a:t>
                </a:r>
                <a:r>
                  <a:rPr lang="it-IT" dirty="0" err="1"/>
                  <a:t>distribution</a:t>
                </a:r>
                <a:endParaRPr lang="it-IT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5769BDC9-65E1-0712-D0A2-F71AE5044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4235541"/>
                <a:ext cx="9143999" cy="923330"/>
              </a:xfrm>
              <a:prstGeom prst="rect">
                <a:avLst/>
              </a:prstGeom>
              <a:blipFill>
                <a:blip r:embed="rId4"/>
                <a:stretch>
                  <a:fillRect l="-400" t="-3974" b="-99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AF8540-48A7-2C9A-FAC5-35A1762F920F}"/>
              </a:ext>
            </a:extLst>
          </p:cNvPr>
          <p:cNvSpPr txBox="1"/>
          <p:nvPr/>
        </p:nvSpPr>
        <p:spPr>
          <a:xfrm>
            <a:off x="-2" y="5924600"/>
            <a:ext cx="86442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1" dirty="0">
                <a:solidFill>
                  <a:srgbClr val="222222"/>
                </a:solidFill>
                <a:effectLst/>
              </a:rPr>
              <a:t>Hock, K. M., and A. Wolski. "Tomographic reconstruction of the full 4D transverse phase space." Nuclear Instruments and Methods in Physics Research Section A: Accelerators, Spectrometers, Detectors and Associated Equipment 726 (2013): 8-16.</a:t>
            </a:r>
            <a:endParaRPr lang="it-IT" sz="1600" i="1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05BB503-3A5D-5184-C432-A4844F07D2CA}"/>
              </a:ext>
            </a:extLst>
          </p:cNvPr>
          <p:cNvSpPr txBox="1"/>
          <p:nvPr/>
        </p:nvSpPr>
        <p:spPr>
          <a:xfrm>
            <a:off x="-1" y="5339825"/>
            <a:ext cx="8872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 err="1">
                <a:solidFill>
                  <a:srgbClr val="222222"/>
                </a:solidFill>
                <a:effectLst/>
              </a:rPr>
              <a:t>Jaster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-Merz, S., et al. "5D tomographic phase-space reconstruction of particle bunches." </a:t>
            </a:r>
            <a:r>
              <a:rPr lang="en-US" sz="1600" b="0" i="1" dirty="0">
                <a:solidFill>
                  <a:srgbClr val="222222"/>
                </a:solidFill>
                <a:effectLst/>
              </a:rPr>
              <a:t>Physical Review Accelerators and Beams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 27.7 (2024): 072801.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736912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AA9F70-C08F-73A4-1318-B2BA3BC7F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Electro-Optical Sampling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D0BB97-E8C0-9397-2FCF-4795326D44EB}"/>
              </a:ext>
            </a:extLst>
          </p:cNvPr>
          <p:cNvSpPr txBox="1"/>
          <p:nvPr/>
        </p:nvSpPr>
        <p:spPr>
          <a:xfrm>
            <a:off x="663989" y="4172186"/>
            <a:ext cx="7816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arrival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time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tens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longitudinal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32F7DD1-2EEA-B6E7-7CB1-00B56140F8B1}"/>
              </a:ext>
            </a:extLst>
          </p:cNvPr>
          <p:cNvSpPr txBox="1"/>
          <p:nvPr/>
        </p:nvSpPr>
        <p:spPr>
          <a:xfrm>
            <a:off x="72071" y="905953"/>
            <a:ext cx="656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EOS position: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entrance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chamber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3" descr="A drawing of a circular object with holes and a red and blue line&#10;&#10;Description automatically generated">
            <a:extLst>
              <a:ext uri="{FF2B5EF4-FFF2-40B4-BE49-F238E27FC236}">
                <a16:creationId xmlns:a16="http://schemas.microsoft.com/office/drawing/2014/main" id="{CECF3427-5CB0-0163-A2B7-31EED53764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6"/>
          <a:stretch/>
        </p:blipFill>
        <p:spPr>
          <a:xfrm>
            <a:off x="2263218" y="1542271"/>
            <a:ext cx="4617560" cy="228708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E80F40E-0B54-EF08-0853-56341515B094}"/>
              </a:ext>
            </a:extLst>
          </p:cNvPr>
          <p:cNvSpPr txBox="1"/>
          <p:nvPr/>
        </p:nvSpPr>
        <p:spPr>
          <a:xfrm>
            <a:off x="4971746" y="339559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Laser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4DD50C89-AB34-9589-E5EC-0A3B2350110E}"/>
                  </a:ext>
                </a:extLst>
              </p:cNvPr>
              <p:cNvSpPr txBox="1"/>
              <p:nvPr/>
            </p:nvSpPr>
            <p:spPr>
              <a:xfrm>
                <a:off x="3142189" y="3195490"/>
                <a:ext cx="1227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bunch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4DD50C89-AB34-9589-E5EC-0A3B23501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189" y="3195490"/>
                <a:ext cx="1227050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EB17B363-DEF5-C4AA-8268-08F8F9066F2D}"/>
              </a:ext>
            </a:extLst>
          </p:cNvPr>
          <p:cNvCxnSpPr>
            <a:cxnSpLocks/>
          </p:cNvCxnSpPr>
          <p:nvPr/>
        </p:nvCxnSpPr>
        <p:spPr>
          <a:xfrm flipV="1">
            <a:off x="5158413" y="1662656"/>
            <a:ext cx="288032" cy="41748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5FFB9B2-779D-A181-B044-CF959A9A56B9}"/>
              </a:ext>
            </a:extLst>
          </p:cNvPr>
          <p:cNvSpPr txBox="1"/>
          <p:nvPr/>
        </p:nvSpPr>
        <p:spPr>
          <a:xfrm>
            <a:off x="5490677" y="3121166"/>
            <a:ext cx="147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EOS Crystal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E4FADCF8-2483-D2F6-82C9-A465FA8946F2}"/>
              </a:ext>
            </a:extLst>
          </p:cNvPr>
          <p:cNvCxnSpPr>
            <a:cxnSpLocks/>
          </p:cNvCxnSpPr>
          <p:nvPr/>
        </p:nvCxnSpPr>
        <p:spPr>
          <a:xfrm flipH="1">
            <a:off x="4964503" y="3315197"/>
            <a:ext cx="582942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4A1CA89-4B26-F0A4-158B-8DAF419045E7}"/>
              </a:ext>
            </a:extLst>
          </p:cNvPr>
          <p:cNvSpPr txBox="1"/>
          <p:nvPr/>
        </p:nvSpPr>
        <p:spPr>
          <a:xfrm>
            <a:off x="116843" y="5402255"/>
            <a:ext cx="8910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Complemented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with the energy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witness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for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Arrival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Timing Jitter on the Plasma Acceleration</a:t>
            </a:r>
          </a:p>
        </p:txBody>
      </p:sp>
    </p:spTree>
    <p:extLst>
      <p:ext uri="{BB962C8B-B14F-4D97-AF65-F5344CB8AC3E}">
        <p14:creationId xmlns:p14="http://schemas.microsoft.com/office/powerpoint/2010/main" val="241980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3B4C17-FF84-7442-6079-14BAFC877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Diagnostics</a:t>
            </a:r>
            <a:r>
              <a:rPr lang="it-IT" dirty="0"/>
              <a:t> Station and </a:t>
            </a:r>
            <a:r>
              <a:rPr lang="it-IT" dirty="0" err="1"/>
              <a:t>Measurements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4E5F2C6-4ACF-3023-33FE-4D60AE9853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8487" y="1264919"/>
                <a:ext cx="8688651" cy="1221441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>
                    <a:cs typeface="Arial" panose="020B0604020202020204" pitchFamily="34" charset="0"/>
                  </a:rPr>
                  <a:t>After the Photoinjector at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∼80−250 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MeV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60 cm TDS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Before the Plasma at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∼750 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MeV</a:t>
                </a:r>
                <a:r>
                  <a:rPr lang="en-US" sz="20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0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After the Plasma and Before the Undulator at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it-IT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∼1 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GeV</a:t>
                </a:r>
                <a:r>
                  <a:rPr lang="en-US" sz="2000" dirty="0">
                    <a:solidFill>
                      <a:srgbClr val="FF000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96 cm TDS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4E5F2C6-4ACF-3023-33FE-4D60AE9853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487" y="1264919"/>
                <a:ext cx="8688651" cy="1221441"/>
              </a:xfrm>
              <a:blipFill>
                <a:blip r:embed="rId3"/>
                <a:stretch>
                  <a:fillRect l="-632" t="-2488" b="-9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 descr="Immagine che contiene bibita analcolica&#10;&#10;Descrizione generata automaticamente">
            <a:extLst>
              <a:ext uri="{FF2B5EF4-FFF2-40B4-BE49-F238E27FC236}">
                <a16:creationId xmlns:a16="http://schemas.microsoft.com/office/drawing/2014/main" id="{B124F904-5BE7-409D-AA1E-A2F70D64A2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24444" r="42662" b="11812"/>
          <a:stretch/>
        </p:blipFill>
        <p:spPr>
          <a:xfrm>
            <a:off x="76654" y="2849013"/>
            <a:ext cx="2222908" cy="1031343"/>
          </a:xfrm>
          <a:prstGeom prst="rect">
            <a:avLst/>
          </a:prstGeom>
        </p:spPr>
      </p:pic>
      <p:pic>
        <p:nvPicPr>
          <p:cNvPr id="17" name="Immagine 16" descr="Immagine che contiene bibita analcolica&#10;&#10;Descrizione generata automaticamente">
            <a:extLst>
              <a:ext uri="{FF2B5EF4-FFF2-40B4-BE49-F238E27FC236}">
                <a16:creationId xmlns:a16="http://schemas.microsoft.com/office/drawing/2014/main" id="{9E8ED213-A6F1-F439-CD5C-D64CC1FFC0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1" t="3536" r="3338" b="11812"/>
          <a:stretch/>
        </p:blipFill>
        <p:spPr>
          <a:xfrm>
            <a:off x="5126810" y="2687878"/>
            <a:ext cx="962195" cy="1306942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6A07CDAF-75CA-E57E-940F-CE35D9DE7D4E}"/>
              </a:ext>
            </a:extLst>
          </p:cNvPr>
          <p:cNvSpPr/>
          <p:nvPr/>
        </p:nvSpPr>
        <p:spPr>
          <a:xfrm>
            <a:off x="2612757" y="3162765"/>
            <a:ext cx="2239725" cy="5595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ADFAD38-9E93-F20D-C5CD-6A4D99B82B45}"/>
              </a:ext>
            </a:extLst>
          </p:cNvPr>
          <p:cNvCxnSpPr>
            <a:cxnSpLocks/>
          </p:cNvCxnSpPr>
          <p:nvPr/>
        </p:nvCxnSpPr>
        <p:spPr>
          <a:xfrm>
            <a:off x="5607907" y="3456076"/>
            <a:ext cx="3206915" cy="1394911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96B8B93-82AC-97D2-7832-295B01825776}"/>
              </a:ext>
            </a:extLst>
          </p:cNvPr>
          <p:cNvCxnSpPr>
            <a:cxnSpLocks/>
          </p:cNvCxnSpPr>
          <p:nvPr/>
        </p:nvCxnSpPr>
        <p:spPr>
          <a:xfrm>
            <a:off x="75401" y="3429000"/>
            <a:ext cx="8821592" cy="34741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8D3090F5-89BD-8608-F6D3-CC74B20D0BC8}"/>
              </a:ext>
            </a:extLst>
          </p:cNvPr>
          <p:cNvCxnSpPr>
            <a:cxnSpLocks/>
          </p:cNvCxnSpPr>
          <p:nvPr/>
        </p:nvCxnSpPr>
        <p:spPr>
          <a:xfrm flipH="1">
            <a:off x="8689546" y="4647201"/>
            <a:ext cx="207447" cy="4075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2A8A2FC-CA5F-CD74-FCF6-4CF65981C53E}"/>
              </a:ext>
            </a:extLst>
          </p:cNvPr>
          <p:cNvSpPr txBox="1"/>
          <p:nvPr/>
        </p:nvSpPr>
        <p:spPr>
          <a:xfrm>
            <a:off x="3094890" y="2816234"/>
            <a:ext cx="1452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PolariX TDS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CED4C3B-4425-0085-50C6-104FA5CE9E09}"/>
              </a:ext>
            </a:extLst>
          </p:cNvPr>
          <p:cNvSpPr txBox="1"/>
          <p:nvPr/>
        </p:nvSpPr>
        <p:spPr>
          <a:xfrm>
            <a:off x="5264526" y="3850075"/>
            <a:ext cx="880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Dipole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A3AC2FCC-DFB0-5F81-2198-F5FFDCC97216}"/>
              </a:ext>
            </a:extLst>
          </p:cNvPr>
          <p:cNvSpPr txBox="1"/>
          <p:nvPr/>
        </p:nvSpPr>
        <p:spPr>
          <a:xfrm>
            <a:off x="238488" y="2594146"/>
            <a:ext cx="1959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Quadrupole Triplet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2212B08D-9D1F-C1E3-8EEF-F2DD2C636014}"/>
              </a:ext>
            </a:extLst>
          </p:cNvPr>
          <p:cNvSpPr txBox="1"/>
          <p:nvPr/>
        </p:nvSpPr>
        <p:spPr>
          <a:xfrm>
            <a:off x="8257953" y="2907631"/>
            <a:ext cx="928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Screen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7279C65E-E8FB-DF44-B7CD-809A70754D0F}"/>
              </a:ext>
            </a:extLst>
          </p:cNvPr>
          <p:cNvSpPr txBox="1"/>
          <p:nvPr/>
        </p:nvSpPr>
        <p:spPr>
          <a:xfrm>
            <a:off x="75401" y="799934"/>
            <a:ext cx="6325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 err="1">
                <a:cs typeface="Arial" panose="020B0604020202020204" pitchFamily="34" charset="0"/>
              </a:rPr>
              <a:t>Eupraxia</a:t>
            </a:r>
            <a:r>
              <a:rPr lang="it-IT" sz="2000" dirty="0">
                <a:cs typeface="Arial" panose="020B0604020202020204" pitchFamily="34" charset="0"/>
              </a:rPr>
              <a:t> Electron </a:t>
            </a:r>
            <a:r>
              <a:rPr lang="it-IT" sz="2000" dirty="0" err="1">
                <a:cs typeface="Arial" panose="020B0604020202020204" pitchFamily="34" charset="0"/>
              </a:rPr>
              <a:t>Diagnostics</a:t>
            </a:r>
            <a:r>
              <a:rPr lang="it-IT" sz="2000" dirty="0">
                <a:cs typeface="Arial" panose="020B0604020202020204" pitchFamily="34" charset="0"/>
              </a:rPr>
              <a:t> Station Positions: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BF3753A7-CC6B-008B-1D30-867153F400EB}"/>
              </a:ext>
            </a:extLst>
          </p:cNvPr>
          <p:cNvSpPr txBox="1">
            <a:spLocks/>
          </p:cNvSpPr>
          <p:nvPr/>
        </p:nvSpPr>
        <p:spPr>
          <a:xfrm>
            <a:off x="809632" y="4685540"/>
            <a:ext cx="7708224" cy="2105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cs typeface="Arial" panose="020B0604020202020204" pitchFamily="34" charset="0"/>
              </a:rPr>
              <a:t>Bunch Length Measurement with </a:t>
            </a:r>
            <a:r>
              <a:rPr lang="en-US" sz="2000" dirty="0" err="1">
                <a:cs typeface="Arial" panose="020B0604020202020204" pitchFamily="34" charset="0"/>
              </a:rPr>
              <a:t>PolariX</a:t>
            </a:r>
            <a:r>
              <a:rPr lang="en-US" sz="2000" dirty="0">
                <a:cs typeface="Arial" panose="020B0604020202020204" pitchFamily="34" charset="0"/>
              </a:rPr>
              <a:t> TDS</a:t>
            </a:r>
          </a:p>
          <a:p>
            <a:r>
              <a:rPr lang="en-US" sz="2000" dirty="0">
                <a:cs typeface="Arial" panose="020B0604020202020204" pitchFamily="34" charset="0"/>
              </a:rPr>
              <a:t>Beam Emittance in both Transverse Planes</a:t>
            </a:r>
          </a:p>
          <a:p>
            <a:r>
              <a:rPr lang="en-US" sz="2000" dirty="0">
                <a:cs typeface="Arial" panose="020B0604020202020204" pitchFamily="34" charset="0"/>
              </a:rPr>
              <a:t>Energy Measurement</a:t>
            </a:r>
          </a:p>
          <a:p>
            <a:r>
              <a:rPr lang="en-US" sz="2000" dirty="0">
                <a:cs typeface="Arial" panose="020B0604020202020204" pitchFamily="34" charset="0"/>
              </a:rPr>
              <a:t>Slice Emittance in both Transverse Planes with the same </a:t>
            </a:r>
            <a:r>
              <a:rPr lang="en-US" sz="2000" dirty="0" err="1">
                <a:cs typeface="Arial" panose="020B0604020202020204" pitchFamily="34" charset="0"/>
              </a:rPr>
              <a:t>PolariX</a:t>
            </a:r>
            <a:r>
              <a:rPr lang="en-US" sz="2000" dirty="0">
                <a:cs typeface="Arial" panose="020B0604020202020204" pitchFamily="34" charset="0"/>
              </a:rPr>
              <a:t> TDS</a:t>
            </a:r>
          </a:p>
          <a:p>
            <a:r>
              <a:rPr lang="en-US" sz="2000" dirty="0">
                <a:cs typeface="Arial" panose="020B0604020202020204" pitchFamily="34" charset="0"/>
              </a:rPr>
              <a:t>Energy Jitter Measurement to the spectrometer with the Electro Optical Sampling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BCC18DA-DD99-FEDE-5407-BB415733A484}"/>
              </a:ext>
            </a:extLst>
          </p:cNvPr>
          <p:cNvSpPr txBox="1"/>
          <p:nvPr/>
        </p:nvSpPr>
        <p:spPr>
          <a:xfrm>
            <a:off x="150783" y="4285991"/>
            <a:ext cx="4396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 err="1">
                <a:cs typeface="Arial" panose="020B0604020202020204" pitchFamily="34" charset="0"/>
              </a:rPr>
              <a:t>Types</a:t>
            </a:r>
            <a:r>
              <a:rPr lang="it-IT" sz="2000" dirty="0">
                <a:cs typeface="Arial" panose="020B0604020202020204" pitchFamily="34" charset="0"/>
              </a:rPr>
              <a:t> of </a:t>
            </a:r>
            <a:r>
              <a:rPr lang="it-IT" sz="2000" dirty="0" err="1">
                <a:cs typeface="Arial" panose="020B0604020202020204" pitchFamily="34" charset="0"/>
              </a:rPr>
              <a:t>Measurements</a:t>
            </a:r>
            <a:r>
              <a:rPr lang="it-IT" sz="2000" dirty="0"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F590A159-5356-D0A9-4149-7C9AA4F59747}"/>
              </a:ext>
            </a:extLst>
          </p:cNvPr>
          <p:cNvCxnSpPr>
            <a:cxnSpLocks/>
          </p:cNvCxnSpPr>
          <p:nvPr/>
        </p:nvCxnSpPr>
        <p:spPr>
          <a:xfrm>
            <a:off x="8927139" y="3232725"/>
            <a:ext cx="0" cy="3925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C914CC4-DA55-33FD-3B88-2831AB352913}"/>
              </a:ext>
            </a:extLst>
          </p:cNvPr>
          <p:cNvSpPr txBox="1"/>
          <p:nvPr/>
        </p:nvSpPr>
        <p:spPr>
          <a:xfrm>
            <a:off x="7532542" y="4695605"/>
            <a:ext cx="1137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Dispersive Screen</a:t>
            </a:r>
          </a:p>
        </p:txBody>
      </p:sp>
    </p:spTree>
    <p:extLst>
      <p:ext uri="{BB962C8B-B14F-4D97-AF65-F5344CB8AC3E}">
        <p14:creationId xmlns:p14="http://schemas.microsoft.com/office/powerpoint/2010/main" val="78229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A3BC2A-5F48-4551-9629-470347F06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PolariX</a:t>
            </a:r>
            <a:r>
              <a:rPr lang="en-US" dirty="0"/>
              <a:t> Transverse Deflecting Structure</a:t>
            </a:r>
          </a:p>
        </p:txBody>
      </p:sp>
      <p:pic>
        <p:nvPicPr>
          <p:cNvPr id="7" name="Immagine 6" descr="Immagine che contiene orologio, design&#10;&#10;Descrizione generata automaticamente">
            <a:extLst>
              <a:ext uri="{FF2B5EF4-FFF2-40B4-BE49-F238E27FC236}">
                <a16:creationId xmlns:a16="http://schemas.microsoft.com/office/drawing/2014/main" id="{B794CC25-0991-D1BC-0586-99AC74F681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3"/>
          <a:stretch/>
        </p:blipFill>
        <p:spPr>
          <a:xfrm>
            <a:off x="2093091" y="1190292"/>
            <a:ext cx="4347902" cy="287276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863107C-32F7-91DD-02A1-19677662762B}"/>
              </a:ext>
            </a:extLst>
          </p:cNvPr>
          <p:cNvSpPr txBox="1"/>
          <p:nvPr/>
        </p:nvSpPr>
        <p:spPr>
          <a:xfrm>
            <a:off x="0" y="3952521"/>
            <a:ext cx="90100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 err="1">
                <a:cs typeface="Arial" panose="020B0604020202020204" pitchFamily="34" charset="0"/>
              </a:rPr>
              <a:t>Allows</a:t>
            </a:r>
            <a:r>
              <a:rPr lang="it-IT" sz="2000" dirty="0">
                <a:cs typeface="Arial" panose="020B0604020202020204" pitchFamily="34" charset="0"/>
              </a:rPr>
              <a:t> to </a:t>
            </a:r>
            <a:r>
              <a:rPr lang="it-IT" sz="2000" dirty="0" err="1">
                <a:cs typeface="Arial" panose="020B0604020202020204" pitchFamily="34" charset="0"/>
              </a:rPr>
              <a:t>perform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tomography</a:t>
            </a:r>
            <a:r>
              <a:rPr lang="it-IT" sz="2000" dirty="0">
                <a:cs typeface="Arial" panose="020B0604020202020204" pitchFamily="34" charset="0"/>
              </a:rPr>
              <a:t> of the </a:t>
            </a:r>
            <a:r>
              <a:rPr lang="it-IT" sz="2000" dirty="0" err="1">
                <a:cs typeface="Arial" panose="020B0604020202020204" pitchFamily="34" charset="0"/>
              </a:rPr>
              <a:t>beam</a:t>
            </a:r>
            <a:r>
              <a:rPr lang="it-IT" sz="2000" dirty="0">
                <a:cs typeface="Arial" panose="020B0604020202020204" pitchFamily="34" charset="0"/>
              </a:rPr>
              <a:t> to </a:t>
            </a:r>
            <a:r>
              <a:rPr lang="it-IT" sz="2000" dirty="0" err="1">
                <a:cs typeface="Arial" panose="020B0604020202020204" pitchFamily="34" charset="0"/>
              </a:rPr>
              <a:t>retrieve</a:t>
            </a:r>
            <a:r>
              <a:rPr lang="it-IT" sz="2000" dirty="0">
                <a:cs typeface="Arial" panose="020B0604020202020204" pitchFamily="34" charset="0"/>
              </a:rPr>
              <a:t> the 3D </a:t>
            </a:r>
            <a:r>
              <a:rPr lang="it-IT" sz="2000" dirty="0" err="1">
                <a:cs typeface="Arial" panose="020B0604020202020204" pitchFamily="34" charset="0"/>
              </a:rPr>
              <a:t>beam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distribution</a:t>
            </a:r>
            <a:endParaRPr lang="it-IT" sz="20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0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 err="1">
                <a:cs typeface="Arial" panose="020B0604020202020204" pitchFamily="34" charset="0"/>
              </a:rPr>
              <a:t>Allows</a:t>
            </a:r>
            <a:r>
              <a:rPr lang="it-IT" sz="2000" dirty="0">
                <a:cs typeface="Arial" panose="020B0604020202020204" pitchFamily="34" charset="0"/>
              </a:rPr>
              <a:t> to </a:t>
            </a:r>
            <a:r>
              <a:rPr lang="it-IT" sz="2000" dirty="0" err="1">
                <a:cs typeface="Arial" panose="020B0604020202020204" pitchFamily="34" charset="0"/>
              </a:rPr>
              <a:t>measure</a:t>
            </a:r>
            <a:r>
              <a:rPr lang="it-IT" sz="2000" dirty="0">
                <a:cs typeface="Arial" panose="020B0604020202020204" pitchFamily="34" charset="0"/>
              </a:rPr>
              <a:t> the slice </a:t>
            </a:r>
            <a:r>
              <a:rPr lang="it-IT" sz="2000" dirty="0" err="1">
                <a:cs typeface="Arial" panose="020B0604020202020204" pitchFamily="34" charset="0"/>
              </a:rPr>
              <a:t>emittance</a:t>
            </a:r>
            <a:r>
              <a:rPr lang="it-IT" sz="2000" dirty="0">
                <a:cs typeface="Arial" panose="020B0604020202020204" pitchFamily="34" charset="0"/>
              </a:rPr>
              <a:t> on </a:t>
            </a:r>
            <a:r>
              <a:rPr lang="it-IT" sz="2000" dirty="0" err="1">
                <a:cs typeface="Arial" panose="020B0604020202020204" pitchFamily="34" charset="0"/>
              </a:rPr>
              <a:t>different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transverse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planes</a:t>
            </a:r>
            <a:r>
              <a:rPr lang="it-IT" sz="2000" dirty="0">
                <a:cs typeface="Arial" panose="020B0604020202020204" pitchFamily="34" charset="0"/>
              </a:rPr>
              <a:t> by </a:t>
            </a:r>
            <a:r>
              <a:rPr lang="it-IT" sz="2000" dirty="0" err="1">
                <a:cs typeface="Arial" panose="020B0604020202020204" pitchFamily="34" charset="0"/>
              </a:rPr>
              <a:t>using</a:t>
            </a:r>
            <a:r>
              <a:rPr lang="it-IT" sz="2000" dirty="0">
                <a:cs typeface="Arial" panose="020B0604020202020204" pitchFamily="34" charset="0"/>
              </a:rPr>
              <a:t> the </a:t>
            </a:r>
            <a:r>
              <a:rPr lang="it-IT" sz="2000" dirty="0" err="1">
                <a:cs typeface="Arial" panose="020B0604020202020204" pitchFamily="34" charset="0"/>
              </a:rPr>
              <a:t>same</a:t>
            </a:r>
            <a:r>
              <a:rPr lang="it-IT" sz="2000" dirty="0">
                <a:cs typeface="Arial" panose="020B0604020202020204" pitchFamily="34" charset="0"/>
              </a:rPr>
              <a:t> TDS device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0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 err="1">
                <a:cs typeface="Arial" panose="020B0604020202020204" pitchFamily="34" charset="0"/>
              </a:rPr>
              <a:t>Combined</a:t>
            </a:r>
            <a:r>
              <a:rPr lang="it-IT" sz="2000" dirty="0">
                <a:cs typeface="Arial" panose="020B0604020202020204" pitchFamily="34" charset="0"/>
              </a:rPr>
              <a:t> with a quadrupole </a:t>
            </a:r>
            <a:r>
              <a:rPr lang="it-IT" sz="2000" dirty="0" err="1">
                <a:cs typeface="Arial" panose="020B0604020202020204" pitchFamily="34" charset="0"/>
              </a:rPr>
              <a:t>scan</a:t>
            </a:r>
            <a:r>
              <a:rPr lang="it-IT" sz="2000" dirty="0">
                <a:cs typeface="Arial" panose="020B0604020202020204" pitchFamily="34" charset="0"/>
              </a:rPr>
              <a:t> and a </a:t>
            </a:r>
            <a:r>
              <a:rPr lang="it-IT" sz="2000" dirty="0" err="1">
                <a:cs typeface="Arial" panose="020B0604020202020204" pitchFamily="34" charset="0"/>
              </a:rPr>
              <a:t>magnetic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spectrometer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allows</a:t>
            </a:r>
            <a:r>
              <a:rPr lang="it-IT" sz="2000" dirty="0">
                <a:cs typeface="Arial" panose="020B0604020202020204" pitchFamily="34" charset="0"/>
              </a:rPr>
              <a:t> to </a:t>
            </a:r>
            <a:r>
              <a:rPr lang="it-IT" sz="2000" dirty="0" err="1">
                <a:cs typeface="Arial" panose="020B0604020202020204" pitchFamily="34" charset="0"/>
              </a:rPr>
              <a:t>measure</a:t>
            </a:r>
            <a:r>
              <a:rPr lang="it-IT" sz="2000" dirty="0">
                <a:cs typeface="Arial" panose="020B0604020202020204" pitchFamily="34" charset="0"/>
              </a:rPr>
              <a:t> the full 6D </a:t>
            </a:r>
            <a:r>
              <a:rPr lang="it-IT" sz="2000" dirty="0" err="1">
                <a:cs typeface="Arial" panose="020B0604020202020204" pitchFamily="34" charset="0"/>
              </a:rPr>
              <a:t>beam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distribution</a:t>
            </a:r>
            <a:endParaRPr lang="it-IT" sz="2000" dirty="0"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FBF7E25-2B19-3107-1ADD-20C29E3FBCBA}"/>
              </a:ext>
            </a:extLst>
          </p:cNvPr>
          <p:cNvSpPr txBox="1"/>
          <p:nvPr/>
        </p:nvSpPr>
        <p:spPr>
          <a:xfrm>
            <a:off x="66964" y="877501"/>
            <a:ext cx="8675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PolariX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Transverse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Deflecting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with the feature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changing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streaking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390245-84DD-DFF6-8C4E-BB4E1BBA0DFE}"/>
              </a:ext>
            </a:extLst>
          </p:cNvPr>
          <p:cNvSpPr txBox="1"/>
          <p:nvPr/>
        </p:nvSpPr>
        <p:spPr>
          <a:xfrm>
            <a:off x="352743" y="6199354"/>
            <a:ext cx="81042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1" dirty="0">
                <a:solidFill>
                  <a:srgbClr val="222222"/>
                </a:solidFill>
                <a:effectLst/>
              </a:rPr>
              <a:t>Marx, Daniel. </a:t>
            </a:r>
            <a:r>
              <a:rPr lang="it-IT" sz="1600" b="0" i="1" dirty="0" err="1">
                <a:solidFill>
                  <a:srgbClr val="222222"/>
                </a:solidFill>
                <a:effectLst/>
              </a:rPr>
              <a:t>Characterization</a:t>
            </a:r>
            <a:r>
              <a:rPr lang="it-IT" sz="1600" b="0" i="1" dirty="0">
                <a:solidFill>
                  <a:srgbClr val="222222"/>
                </a:solidFill>
                <a:effectLst/>
              </a:rPr>
              <a:t> of </a:t>
            </a:r>
            <a:r>
              <a:rPr lang="it-IT" sz="1600" b="0" i="1" dirty="0" err="1">
                <a:solidFill>
                  <a:srgbClr val="222222"/>
                </a:solidFill>
                <a:effectLst/>
              </a:rPr>
              <a:t>ultrashort</a:t>
            </a:r>
            <a:r>
              <a:rPr lang="it-IT" sz="1600" b="0" i="1" dirty="0">
                <a:solidFill>
                  <a:srgbClr val="222222"/>
                </a:solidFill>
                <a:effectLst/>
              </a:rPr>
              <a:t> electron </a:t>
            </a:r>
            <a:r>
              <a:rPr lang="it-IT" sz="1600" b="0" i="1" dirty="0" err="1">
                <a:solidFill>
                  <a:srgbClr val="222222"/>
                </a:solidFill>
                <a:effectLst/>
              </a:rPr>
              <a:t>bunches</a:t>
            </a:r>
            <a:r>
              <a:rPr lang="it-IT" sz="1600" b="0" i="1" dirty="0">
                <a:solidFill>
                  <a:srgbClr val="222222"/>
                </a:solidFill>
                <a:effectLst/>
              </a:rPr>
              <a:t> </a:t>
            </a:r>
            <a:r>
              <a:rPr lang="it-IT" sz="1600" b="0" i="1" dirty="0" err="1">
                <a:solidFill>
                  <a:srgbClr val="222222"/>
                </a:solidFill>
                <a:effectLst/>
              </a:rPr>
              <a:t>at</a:t>
            </a:r>
            <a:r>
              <a:rPr lang="it-IT" sz="1600" b="0" i="1" dirty="0">
                <a:solidFill>
                  <a:srgbClr val="222222"/>
                </a:solidFill>
                <a:effectLst/>
              </a:rPr>
              <a:t> the SINBAD-ARES </a:t>
            </a:r>
            <a:r>
              <a:rPr lang="it-IT" sz="1600" b="0" i="1" dirty="0" err="1">
                <a:solidFill>
                  <a:srgbClr val="222222"/>
                </a:solidFill>
                <a:effectLst/>
              </a:rPr>
              <a:t>Linac</a:t>
            </a:r>
            <a:r>
              <a:rPr lang="it-IT" sz="1600" b="0" i="1" dirty="0">
                <a:solidFill>
                  <a:srgbClr val="222222"/>
                </a:solidFill>
                <a:effectLst/>
              </a:rPr>
              <a:t>. No. DESY-THESIS--2019-026. Hamburg, Germany: </a:t>
            </a:r>
            <a:r>
              <a:rPr lang="it-IT" sz="1600" b="0" i="1" dirty="0" err="1">
                <a:solidFill>
                  <a:srgbClr val="222222"/>
                </a:solidFill>
                <a:effectLst/>
              </a:rPr>
              <a:t>Deutsches</a:t>
            </a:r>
            <a:r>
              <a:rPr lang="it-IT" sz="1600" b="0" i="1" dirty="0">
                <a:solidFill>
                  <a:srgbClr val="222222"/>
                </a:solidFill>
                <a:effectLst/>
              </a:rPr>
              <a:t> </a:t>
            </a:r>
            <a:r>
              <a:rPr lang="it-IT" sz="1600" b="0" i="1" dirty="0" err="1">
                <a:solidFill>
                  <a:srgbClr val="222222"/>
                </a:solidFill>
                <a:effectLst/>
              </a:rPr>
              <a:t>Elektronen-Synchrotron</a:t>
            </a:r>
            <a:r>
              <a:rPr lang="it-IT" sz="1600" b="0" i="1" dirty="0">
                <a:solidFill>
                  <a:srgbClr val="222222"/>
                </a:solidFill>
                <a:effectLst/>
              </a:rPr>
              <a:t>, 2019.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117527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 diagram of a radial array&#10;&#10;Description automatically generated with medium confidence">
            <a:extLst>
              <a:ext uri="{FF2B5EF4-FFF2-40B4-BE49-F238E27FC236}">
                <a16:creationId xmlns:a16="http://schemas.microsoft.com/office/drawing/2014/main" id="{E59B1F58-5081-CD5C-CF51-9CD312D6C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" t="2831" r="5416" b="-1"/>
          <a:stretch/>
        </p:blipFill>
        <p:spPr>
          <a:xfrm>
            <a:off x="5186058" y="1411873"/>
            <a:ext cx="2450544" cy="25437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491754-DAB3-F123-95A8-898DF076A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3D </a:t>
            </a:r>
            <a:r>
              <a:rPr lang="it-IT" dirty="0" err="1"/>
              <a:t>Charge</a:t>
            </a:r>
            <a:r>
              <a:rPr lang="it-IT" dirty="0"/>
              <a:t> Distribution </a:t>
            </a:r>
            <a:r>
              <a:rPr lang="it-IT" dirty="0" err="1"/>
              <a:t>Recontruction</a:t>
            </a:r>
            <a:endParaRPr lang="it-IT" dirty="0"/>
          </a:p>
        </p:txBody>
      </p:sp>
      <p:pic>
        <p:nvPicPr>
          <p:cNvPr id="5" name="Picture 4" descr="A diagram of a diagram of a beam&#10;&#10;Description automatically generated with medium confidence">
            <a:extLst>
              <a:ext uri="{FF2B5EF4-FFF2-40B4-BE49-F238E27FC236}">
                <a16:creationId xmlns:a16="http://schemas.microsoft.com/office/drawing/2014/main" id="{FBE057BC-69A1-D789-2A28-CB94ABE1BC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8" t="933"/>
          <a:stretch/>
        </p:blipFill>
        <p:spPr>
          <a:xfrm>
            <a:off x="1251343" y="1243823"/>
            <a:ext cx="2656194" cy="2711809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D148739-FA2B-492D-F71A-56BC2F4746F9}"/>
              </a:ext>
            </a:extLst>
          </p:cNvPr>
          <p:cNvSpPr/>
          <p:nvPr/>
        </p:nvSpPr>
        <p:spPr>
          <a:xfrm>
            <a:off x="4014266" y="2446104"/>
            <a:ext cx="1014984" cy="3474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EDDCD-B726-0B8F-697E-EC05EEBF266B}"/>
              </a:ext>
            </a:extLst>
          </p:cNvPr>
          <p:cNvSpPr txBox="1"/>
          <p:nvPr/>
        </p:nvSpPr>
        <p:spPr>
          <a:xfrm>
            <a:off x="212794" y="870091"/>
            <a:ext cx="847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The </a:t>
            </a:r>
            <a:r>
              <a:rPr lang="it-IT" dirty="0" err="1"/>
              <a:t>reconstruction</a:t>
            </a:r>
            <a:r>
              <a:rPr lang="it-IT" dirty="0"/>
              <a:t> </a:t>
            </a:r>
            <a:r>
              <a:rPr lang="it-IT" dirty="0" err="1"/>
              <a:t>requires</a:t>
            </a:r>
            <a:r>
              <a:rPr lang="it-IT" dirty="0"/>
              <a:t> to take one </a:t>
            </a:r>
            <a:r>
              <a:rPr lang="it-IT" dirty="0" err="1"/>
              <a:t>streaked</a:t>
            </a:r>
            <a:r>
              <a:rPr lang="it-IT" dirty="0"/>
              <a:t> image for </a:t>
            </a:r>
            <a:r>
              <a:rPr lang="it-IT" dirty="0" err="1"/>
              <a:t>each</a:t>
            </a:r>
            <a:r>
              <a:rPr lang="it-IT" dirty="0"/>
              <a:t> angle of streaking</a:t>
            </a:r>
            <a:endParaRPr lang="en-GB" dirty="0"/>
          </a:p>
        </p:txBody>
      </p:sp>
      <p:pic>
        <p:nvPicPr>
          <p:cNvPr id="9" name="Immagine 8" descr="Immagine che contiene diagramma, schermata, Diagramma, linea&#10;&#10;Descrizione generata automaticamente">
            <a:extLst>
              <a:ext uri="{FF2B5EF4-FFF2-40B4-BE49-F238E27FC236}">
                <a16:creationId xmlns:a16="http://schemas.microsoft.com/office/drawing/2014/main" id="{3AF0BB37-90FF-9F9E-F6D0-A301D67BF6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5"/>
          <a:stretch/>
        </p:blipFill>
        <p:spPr>
          <a:xfrm>
            <a:off x="1497229" y="4282008"/>
            <a:ext cx="6139373" cy="244779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E48F6E-C838-5303-0B0C-8E73EB96BF3A}"/>
              </a:ext>
            </a:extLst>
          </p:cNvPr>
          <p:cNvSpPr txBox="1"/>
          <p:nvPr/>
        </p:nvSpPr>
        <p:spPr>
          <a:xfrm>
            <a:off x="212794" y="4064425"/>
            <a:ext cx="661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2D Distribution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Obtained</a:t>
            </a:r>
            <a:r>
              <a:rPr lang="it-IT" dirty="0"/>
              <a:t> from </a:t>
            </a:r>
            <a:r>
              <a:rPr lang="it-IT" dirty="0" err="1"/>
              <a:t>tomographic</a:t>
            </a:r>
            <a:r>
              <a:rPr lang="it-IT" dirty="0"/>
              <a:t> </a:t>
            </a:r>
            <a:r>
              <a:rPr lang="it-IT" dirty="0" err="1"/>
              <a:t>algorithm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563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DBC426-5221-5368-AE6F-A8DA566F2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Input </a:t>
            </a:r>
            <a:r>
              <a:rPr lang="it-IT" dirty="0" err="1"/>
              <a:t>Beam</a:t>
            </a:r>
            <a:r>
              <a:rPr lang="it-IT" dirty="0"/>
              <a:t> (After </a:t>
            </a:r>
            <a:r>
              <a:rPr lang="it-IT" dirty="0" err="1"/>
              <a:t>Separation</a:t>
            </a:r>
            <a:r>
              <a:rPr lang="it-IT" dirty="0"/>
              <a:t> Chicane)</a:t>
            </a:r>
          </a:p>
        </p:txBody>
      </p:sp>
      <p:pic>
        <p:nvPicPr>
          <p:cNvPr id="18" name="Immagine 17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DF8A0916-8A5F-9724-93F0-59519CB59D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7"/>
          <a:stretch/>
        </p:blipFill>
        <p:spPr>
          <a:xfrm>
            <a:off x="4670493" y="969655"/>
            <a:ext cx="3405177" cy="2639407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D69AFE5D-1B98-30FC-EEC4-5F9F4484BB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" r="5900"/>
          <a:stretch/>
        </p:blipFill>
        <p:spPr>
          <a:xfrm>
            <a:off x="655135" y="969655"/>
            <a:ext cx="3405177" cy="26276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a 3">
                <a:extLst>
                  <a:ext uri="{FF2B5EF4-FFF2-40B4-BE49-F238E27FC236}">
                    <a16:creationId xmlns:a16="http://schemas.microsoft.com/office/drawing/2014/main" id="{C730B2F6-A3B9-AC71-0BAC-03C8DDE95E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2619279"/>
                  </p:ext>
                </p:extLst>
              </p:nvPr>
            </p:nvGraphicFramePr>
            <p:xfrm>
              <a:off x="2357724" y="3724348"/>
              <a:ext cx="4137925" cy="29742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5001">
                      <a:extLst>
                        <a:ext uri="{9D8B030D-6E8A-4147-A177-3AD203B41FA5}">
                          <a16:colId xmlns:a16="http://schemas.microsoft.com/office/drawing/2014/main" val="2136947443"/>
                        </a:ext>
                      </a:extLst>
                    </a:gridCol>
                    <a:gridCol w="720128">
                      <a:extLst>
                        <a:ext uri="{9D8B030D-6E8A-4147-A177-3AD203B41FA5}">
                          <a16:colId xmlns:a16="http://schemas.microsoft.com/office/drawing/2014/main" val="2603166591"/>
                        </a:ext>
                      </a:extLst>
                    </a:gridCol>
                    <a:gridCol w="712796">
                      <a:extLst>
                        <a:ext uri="{9D8B030D-6E8A-4147-A177-3AD203B41FA5}">
                          <a16:colId xmlns:a16="http://schemas.microsoft.com/office/drawing/2014/main" val="1160230168"/>
                        </a:ext>
                      </a:extLst>
                    </a:gridCol>
                  </a:tblGrid>
                  <a:tr h="382499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Beam</a:t>
                          </a:r>
                          <a:r>
                            <a:rPr lang="it-IT" dirty="0"/>
                            <a:t> </a:t>
                          </a:r>
                          <a:r>
                            <a:rPr lang="it-IT" dirty="0" err="1"/>
                            <a:t>Parameters</a:t>
                          </a:r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9448784"/>
                      </a:ext>
                    </a:extLst>
                  </a:tr>
                  <a:tr h="38249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𝑝𝐶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23.86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0030934"/>
                      </a:ext>
                    </a:extLst>
                  </a:tr>
                  <a:tr h="38249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𝐺𝑒𝑉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5136103"/>
                      </a:ext>
                    </a:extLst>
                  </a:tr>
                  <a:tr h="4000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𝑠𝑝𝑟𝑒𝑎𝑑</m:t>
                                    </m:r>
                                  </m:sub>
                                </m:s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 [%]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0.09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6818931"/>
                      </a:ext>
                    </a:extLst>
                  </a:tr>
                  <a:tr h="38249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𝑅𝑀𝑆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𝐵𝑒𝑎𝑚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𝐷𝑢𝑟𝑎𝑡𝑖𝑜𝑛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𝑓𝑠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i="1" dirty="0" smtClean="0">
                                    <a:latin typeface="Cambria Math" panose="02040503050406030204" pitchFamily="18" charset="0"/>
                                  </a:rPr>
                                  <m:t>14.7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211224"/>
                      </a:ext>
                    </a:extLst>
                  </a:tr>
                  <a:tr h="38249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𝑅𝑀𝑆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𝐵𝑒𝑎𝑚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𝑆𝑖𝑧𝑒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157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105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7171907"/>
                      </a:ext>
                    </a:extLst>
                  </a:tr>
                  <a:tr h="6617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𝑅𝑀𝑆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𝐵𝑒𝑎𝑚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𝐸𝑚𝑖𝑡𝑡𝑎𝑛𝑐𝑒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it-IT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1.43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1.17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71061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a 3">
                <a:extLst>
                  <a:ext uri="{FF2B5EF4-FFF2-40B4-BE49-F238E27FC236}">
                    <a16:creationId xmlns:a16="http://schemas.microsoft.com/office/drawing/2014/main" id="{C730B2F6-A3B9-AC71-0BAC-03C8DDE95E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2619279"/>
                  </p:ext>
                </p:extLst>
              </p:nvPr>
            </p:nvGraphicFramePr>
            <p:xfrm>
              <a:off x="2357724" y="3724348"/>
              <a:ext cx="4137925" cy="29742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5001">
                      <a:extLst>
                        <a:ext uri="{9D8B030D-6E8A-4147-A177-3AD203B41FA5}">
                          <a16:colId xmlns:a16="http://schemas.microsoft.com/office/drawing/2014/main" val="2136947443"/>
                        </a:ext>
                      </a:extLst>
                    </a:gridCol>
                    <a:gridCol w="720128">
                      <a:extLst>
                        <a:ext uri="{9D8B030D-6E8A-4147-A177-3AD203B41FA5}">
                          <a16:colId xmlns:a16="http://schemas.microsoft.com/office/drawing/2014/main" val="2603166591"/>
                        </a:ext>
                      </a:extLst>
                    </a:gridCol>
                    <a:gridCol w="712796">
                      <a:extLst>
                        <a:ext uri="{9D8B030D-6E8A-4147-A177-3AD203B41FA5}">
                          <a16:colId xmlns:a16="http://schemas.microsoft.com/office/drawing/2014/main" val="1160230168"/>
                        </a:ext>
                      </a:extLst>
                    </a:gridCol>
                  </a:tblGrid>
                  <a:tr h="382499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Beam</a:t>
                          </a:r>
                          <a:r>
                            <a:rPr lang="it-IT" dirty="0"/>
                            <a:t> </a:t>
                          </a:r>
                          <a:r>
                            <a:rPr lang="it-IT" dirty="0" err="1"/>
                            <a:t>Parameters</a:t>
                          </a:r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9448784"/>
                      </a:ext>
                    </a:extLst>
                  </a:tr>
                  <a:tr h="38249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25" t="-107937" r="-53708" b="-585714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23.86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0030934"/>
                      </a:ext>
                    </a:extLst>
                  </a:tr>
                  <a:tr h="38249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25" t="-207937" r="-53708" b="-485714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89787" t="-207937" r="-1702" b="-48571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5136103"/>
                      </a:ext>
                    </a:extLst>
                  </a:tr>
                  <a:tr h="40004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25" t="-298462" r="-53708" b="-370769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89787" t="-298462" r="-1702" b="-37076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6818931"/>
                      </a:ext>
                    </a:extLst>
                  </a:tr>
                  <a:tr h="38249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25" t="-411111" r="-53708" b="-28254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89787" t="-411111" r="-1702" b="-28254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211224"/>
                      </a:ext>
                    </a:extLst>
                  </a:tr>
                  <a:tr h="38249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25" t="-511111" r="-53708" b="-1825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377966" t="-511111" r="-102542" b="-1825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482051" t="-511111" r="-3419" b="-1825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7171907"/>
                      </a:ext>
                    </a:extLst>
                  </a:tr>
                  <a:tr h="66170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25" t="-353211" r="-53708" b="-5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377966" t="-353211" r="-102542" b="-5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482051" t="-353211" r="-3419" b="-55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710616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17491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C6B6C0-C6D3-366B-2B45-3A3510769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Distribution – CCD Conversion</a:t>
            </a:r>
          </a:p>
        </p:txBody>
      </p:sp>
      <p:pic>
        <p:nvPicPr>
          <p:cNvPr id="5" name="Immagine 4" descr="Immagine che contiene testo, schermata, diagramma, Policromia&#10;&#10;Descrizione generata automaticamente">
            <a:extLst>
              <a:ext uri="{FF2B5EF4-FFF2-40B4-BE49-F238E27FC236}">
                <a16:creationId xmlns:a16="http://schemas.microsoft.com/office/drawing/2014/main" id="{E1B338C5-B60C-56DA-7C56-6E5CEE632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" t="3326" r="6642"/>
          <a:stretch/>
        </p:blipFill>
        <p:spPr>
          <a:xfrm>
            <a:off x="4471062" y="2410382"/>
            <a:ext cx="4542764" cy="3679329"/>
          </a:xfrm>
          <a:prstGeom prst="rect">
            <a:avLst/>
          </a:prstGeom>
        </p:spPr>
      </p:pic>
      <p:pic>
        <p:nvPicPr>
          <p:cNvPr id="7" name="Immagine 6" descr="Immagine che contiene testo, schermata, diagramma&#10;&#10;Descrizione generata automaticamente">
            <a:extLst>
              <a:ext uri="{FF2B5EF4-FFF2-40B4-BE49-F238E27FC236}">
                <a16:creationId xmlns:a16="http://schemas.microsoft.com/office/drawing/2014/main" id="{C1B360FF-82CD-0124-7348-A8C586F76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t="2250" r="8539"/>
          <a:stretch/>
        </p:blipFill>
        <p:spPr>
          <a:xfrm>
            <a:off x="130174" y="2540162"/>
            <a:ext cx="4330840" cy="35947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9B127052-370E-7508-DA7A-3B80FEC4705C}"/>
                  </a:ext>
                </a:extLst>
              </p:cNvPr>
              <p:cNvSpPr txBox="1"/>
              <p:nvPr/>
            </p:nvSpPr>
            <p:spPr>
              <a:xfrm>
                <a:off x="2563629" y="1637626"/>
                <a:ext cx="3814867" cy="7078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/>
                  <a:t>Size Camera : 1200 x 1920 Pixel</a:t>
                </a:r>
              </a:p>
              <a:p>
                <a:r>
                  <a:rPr lang="it-IT" sz="2000" dirty="0"/>
                  <a:t>Calibration : 3.5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it-IT" sz="2000" dirty="0"/>
                  <a:t>Pixel</a:t>
                </a: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9B127052-370E-7508-DA7A-3B80FEC47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629" y="1637626"/>
                <a:ext cx="3814867" cy="707886"/>
              </a:xfrm>
              <a:prstGeom prst="rect">
                <a:avLst/>
              </a:prstGeom>
              <a:blipFill>
                <a:blip r:embed="rId4"/>
                <a:stretch>
                  <a:fillRect l="-1595" t="-4237" b="-1355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845F0A0-2D49-1413-0D14-9493202D52E1}"/>
              </a:ext>
            </a:extLst>
          </p:cNvPr>
          <p:cNvSpPr txBox="1"/>
          <p:nvPr/>
        </p:nvSpPr>
        <p:spPr>
          <a:xfrm>
            <a:off x="296211" y="845551"/>
            <a:ext cx="834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Conversion of the </a:t>
            </a:r>
            <a:r>
              <a:rPr lang="it-IT" sz="2000" dirty="0" err="1"/>
              <a:t>distribution</a:t>
            </a:r>
            <a:r>
              <a:rPr lang="it-IT" sz="2000" dirty="0"/>
              <a:t> </a:t>
            </a:r>
            <a:r>
              <a:rPr lang="it-IT" sz="2000" dirty="0" err="1"/>
              <a:t>obtained</a:t>
            </a:r>
            <a:r>
              <a:rPr lang="it-IT" sz="2000" dirty="0"/>
              <a:t> from the </a:t>
            </a:r>
            <a:r>
              <a:rPr lang="it-IT" sz="2000" dirty="0" err="1"/>
              <a:t>simulation</a:t>
            </a:r>
            <a:r>
              <a:rPr lang="it-IT" sz="2000" dirty="0"/>
              <a:t> </a:t>
            </a:r>
            <a:r>
              <a:rPr lang="it-IT" sz="2000" dirty="0" err="1"/>
              <a:t>into</a:t>
            </a:r>
            <a:r>
              <a:rPr lang="it-IT" sz="2000" dirty="0"/>
              <a:t> a CCD-like image to compute the </a:t>
            </a:r>
            <a:r>
              <a:rPr lang="it-IT" sz="2000" dirty="0" err="1"/>
              <a:t>beam</a:t>
            </a:r>
            <a:r>
              <a:rPr lang="it-IT" sz="2000" dirty="0"/>
              <a:t> size and </a:t>
            </a:r>
            <a:r>
              <a:rPr lang="it-IT" sz="2000" dirty="0" err="1"/>
              <a:t>centroids</a:t>
            </a:r>
            <a:endParaRPr lang="it-IT" sz="20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58A142E-BAE7-9B6D-D631-C36E97DCC56A}"/>
              </a:ext>
            </a:extLst>
          </p:cNvPr>
          <p:cNvSpPr txBox="1"/>
          <p:nvPr/>
        </p:nvSpPr>
        <p:spPr>
          <a:xfrm>
            <a:off x="1092877" y="2540162"/>
            <a:ext cx="351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Example</a:t>
            </a:r>
            <a:r>
              <a:rPr lang="it-IT" dirty="0"/>
              <a:t> Distribution </a:t>
            </a:r>
            <a:r>
              <a:rPr lang="it-IT" dirty="0" err="1"/>
              <a:t>at</a:t>
            </a:r>
            <a:r>
              <a:rPr lang="it-IT" dirty="0"/>
              <a:t> the Screen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D22F4B8-8366-8593-1A21-9F9AB8FBFA80}"/>
              </a:ext>
            </a:extLst>
          </p:cNvPr>
          <p:cNvSpPr txBox="1"/>
          <p:nvPr/>
        </p:nvSpPr>
        <p:spPr>
          <a:xfrm>
            <a:off x="5259617" y="2523722"/>
            <a:ext cx="275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CCD-like </a:t>
            </a:r>
            <a:r>
              <a:rPr lang="it-IT" dirty="0" err="1"/>
              <a:t>converted</a:t>
            </a:r>
            <a:r>
              <a:rPr lang="it-IT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327190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23D40AC7-8B20-F5DE-00FD-6B179864C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" t="3125" r="8551"/>
          <a:stretch/>
        </p:blipFill>
        <p:spPr>
          <a:xfrm>
            <a:off x="4649015" y="2715017"/>
            <a:ext cx="4325807" cy="365685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72F0CF3-FFC6-33B3-7E71-82436BFB0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Beam</a:t>
            </a:r>
            <a:r>
              <a:rPr lang="it-IT" dirty="0"/>
              <a:t> Distribution </a:t>
            </a:r>
            <a:r>
              <a:rPr lang="it-IT" dirty="0" err="1"/>
              <a:t>at</a:t>
            </a:r>
            <a:r>
              <a:rPr lang="it-IT" dirty="0"/>
              <a:t> the Zero Crossing</a:t>
            </a:r>
          </a:p>
        </p:txBody>
      </p:sp>
      <p:pic>
        <p:nvPicPr>
          <p:cNvPr id="7" name="Immagine 6" descr="Immagine che contiene testo, diagramma, schermata, Diagramma&#10;&#10;Descrizione generata automaticamente">
            <a:extLst>
              <a:ext uri="{FF2B5EF4-FFF2-40B4-BE49-F238E27FC236}">
                <a16:creationId xmlns:a16="http://schemas.microsoft.com/office/drawing/2014/main" id="{0BA1A286-DC36-91B3-BD80-76A0973DD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" t="2643" r="8399"/>
          <a:stretch/>
        </p:blipFill>
        <p:spPr>
          <a:xfrm>
            <a:off x="149082" y="2627677"/>
            <a:ext cx="4410279" cy="370282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92BDCBF-A71F-2361-861E-507941C568B7}"/>
              </a:ext>
            </a:extLst>
          </p:cNvPr>
          <p:cNvSpPr txBox="1"/>
          <p:nvPr/>
        </p:nvSpPr>
        <p:spPr>
          <a:xfrm>
            <a:off x="1657295" y="2495855"/>
            <a:ext cx="204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Y </a:t>
            </a:r>
            <a:r>
              <a:rPr lang="it-IT" dirty="0" err="1"/>
              <a:t>plane</a:t>
            </a:r>
            <a:r>
              <a:rPr lang="it-IT" dirty="0"/>
              <a:t> - streaking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EF04F0A-6E41-496C-0813-5EF8723AE9FD}"/>
                  </a:ext>
                </a:extLst>
              </p:cNvPr>
              <p:cNvSpPr txBox="1"/>
              <p:nvPr/>
            </p:nvSpPr>
            <p:spPr>
              <a:xfrm>
                <a:off x="5834467" y="2901003"/>
                <a:ext cx="2192523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𝑑𝑒𝑓𝑙𝑒𝑐𝑡𝑜𝑟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∼50.5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𝑑𝑒𝑔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EF04F0A-6E41-496C-0813-5EF8723AE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467" y="2901003"/>
                <a:ext cx="2192523" cy="299249"/>
              </a:xfrm>
              <a:prstGeom prst="rect">
                <a:avLst/>
              </a:prstGeom>
              <a:blipFill>
                <a:blip r:embed="rId4"/>
                <a:stretch>
                  <a:fillRect l="-3056" r="-3333" b="-2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DB2E37-D6CF-E410-226F-CFA8911BD316}"/>
              </a:ext>
            </a:extLst>
          </p:cNvPr>
          <p:cNvSpPr txBox="1"/>
          <p:nvPr/>
        </p:nvSpPr>
        <p:spPr>
          <a:xfrm>
            <a:off x="149082" y="1632047"/>
            <a:ext cx="7877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Streaked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Zero Crossing with 96 cm </a:t>
            </a:r>
            <a:r>
              <a:rPr lang="it-IT" dirty="0" err="1"/>
              <a:t>Transverse</a:t>
            </a:r>
            <a:r>
              <a:rPr lang="it-IT" dirty="0"/>
              <a:t> </a:t>
            </a:r>
            <a:r>
              <a:rPr lang="it-IT" dirty="0" err="1"/>
              <a:t>Deflecting</a:t>
            </a:r>
            <a:r>
              <a:rPr lang="it-IT" dirty="0"/>
              <a:t> </a:t>
            </a:r>
            <a:r>
              <a:rPr lang="it-IT" dirty="0" err="1"/>
              <a:t>Structure</a:t>
            </a:r>
            <a:r>
              <a:rPr lang="it-IT" dirty="0"/>
              <a:t> after a 3.07 m drift to the screen in </a:t>
            </a:r>
            <a:r>
              <a:rPr lang="it-IT" dirty="0" err="1"/>
              <a:t>two</a:t>
            </a:r>
            <a:r>
              <a:rPr lang="it-IT" dirty="0"/>
              <a:t> streaking </a:t>
            </a:r>
            <a:r>
              <a:rPr lang="it-IT" dirty="0" err="1"/>
              <a:t>direction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3AD688B-344E-8C86-8568-DC487617A70C}"/>
              </a:ext>
            </a:extLst>
          </p:cNvPr>
          <p:cNvSpPr txBox="1"/>
          <p:nvPr/>
        </p:nvSpPr>
        <p:spPr>
          <a:xfrm>
            <a:off x="634984" y="5420525"/>
            <a:ext cx="163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Deflector</a:t>
            </a:r>
            <a:r>
              <a:rPr lang="it-IT" dirty="0"/>
              <a:t> On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0204526-ACFA-C288-CE11-5A8B9DE7BDD0}"/>
              </a:ext>
            </a:extLst>
          </p:cNvPr>
          <p:cNvSpPr txBox="1"/>
          <p:nvPr/>
        </p:nvSpPr>
        <p:spPr>
          <a:xfrm>
            <a:off x="5045263" y="5420525"/>
            <a:ext cx="163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Deflector</a:t>
            </a:r>
            <a:r>
              <a:rPr lang="it-IT" dirty="0"/>
              <a:t> On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6B241BB-5516-D046-418F-C14F5475DC7E}"/>
              </a:ext>
            </a:extLst>
          </p:cNvPr>
          <p:cNvSpPr txBox="1"/>
          <p:nvPr/>
        </p:nvSpPr>
        <p:spPr>
          <a:xfrm>
            <a:off x="152117" y="846180"/>
            <a:ext cx="7877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Implemented</a:t>
            </a:r>
            <a:r>
              <a:rPr lang="it-IT" dirty="0"/>
              <a:t> the PolariX 3D </a:t>
            </a:r>
            <a:r>
              <a:rPr lang="it-IT" dirty="0" err="1"/>
              <a:t>maps</a:t>
            </a:r>
            <a:r>
              <a:rPr lang="it-IT" dirty="0"/>
              <a:t> </a:t>
            </a:r>
            <a:r>
              <a:rPr lang="it-IT" dirty="0" err="1"/>
              <a:t>provided</a:t>
            </a:r>
            <a:r>
              <a:rPr lang="it-IT" dirty="0"/>
              <a:t> by PSI in Astra to simulate the </a:t>
            </a:r>
            <a:r>
              <a:rPr lang="it-IT" dirty="0" err="1"/>
              <a:t>length</a:t>
            </a:r>
            <a:r>
              <a:rPr lang="it-IT" dirty="0"/>
              <a:t> </a:t>
            </a:r>
            <a:r>
              <a:rPr lang="it-IT" dirty="0" err="1"/>
              <a:t>measurement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0C0B679-34E3-D093-6196-9B75114A380E}"/>
              </a:ext>
            </a:extLst>
          </p:cNvPr>
          <p:cNvSpPr txBox="1"/>
          <p:nvPr/>
        </p:nvSpPr>
        <p:spPr>
          <a:xfrm>
            <a:off x="5878676" y="2530351"/>
            <a:ext cx="219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X </a:t>
            </a:r>
            <a:r>
              <a:rPr lang="it-IT" dirty="0" err="1"/>
              <a:t>plane</a:t>
            </a:r>
            <a:r>
              <a:rPr lang="it-IT" dirty="0"/>
              <a:t> - streaking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D6651D9-F816-EFF0-4C74-114C9D5E61C6}"/>
                  </a:ext>
                </a:extLst>
              </p:cNvPr>
              <p:cNvSpPr txBox="1"/>
              <p:nvPr/>
            </p:nvSpPr>
            <p:spPr>
              <a:xfrm>
                <a:off x="1432295" y="2783415"/>
                <a:ext cx="249388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𝑑𝑒𝑓𝑙𝑒𝑐𝑡𝑜𝑟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∼−129.5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𝑑𝑒𝑔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D6651D9-F816-EFF0-4C74-114C9D5E6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95" y="2783415"/>
                <a:ext cx="2493888" cy="299249"/>
              </a:xfrm>
              <a:prstGeom prst="rect">
                <a:avLst/>
              </a:prstGeom>
              <a:blipFill>
                <a:blip r:embed="rId5"/>
                <a:stretch>
                  <a:fillRect l="-2934" t="-2041" r="-2934" b="-2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5601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4F398E-E62F-540F-A463-5C450E78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Resolution</a:t>
            </a:r>
            <a:r>
              <a:rPr lang="it-IT" dirty="0"/>
              <a:t> (Streaking in y-</a:t>
            </a:r>
            <a:r>
              <a:rPr lang="it-IT" dirty="0" err="1"/>
              <a:t>plane</a:t>
            </a:r>
            <a:r>
              <a:rPr lang="it-IT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404CAC60-145F-D51E-D4B0-C3F1BEEFD03B}"/>
                  </a:ext>
                </a:extLst>
              </p:cNvPr>
              <p:cNvSpPr txBox="1"/>
              <p:nvPr/>
            </p:nvSpPr>
            <p:spPr>
              <a:xfrm>
                <a:off x="2707909" y="1599775"/>
                <a:ext cx="3600473" cy="90935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𝑃𝑋</m:t>
                                  </m:r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𝑐𝑒𝑛𝑡𝑒𝑟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𝑟𝑓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404CAC60-145F-D51E-D4B0-C3F1BEEFD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909" y="1599775"/>
                <a:ext cx="3600473" cy="9093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7C4414CF-E215-55AE-A0E7-263459EEA003}"/>
                  </a:ext>
                </a:extLst>
              </p:cNvPr>
              <p:cNvSpPr txBox="1"/>
              <p:nvPr/>
            </p:nvSpPr>
            <p:spPr>
              <a:xfrm>
                <a:off x="548663" y="2834477"/>
                <a:ext cx="61271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err="1"/>
                  <a:t>Phase</a:t>
                </a:r>
                <a:r>
                  <a:rPr lang="it-IT" dirty="0"/>
                  <a:t> </a:t>
                </a:r>
                <a:r>
                  <a:rPr lang="it-IT" dirty="0" err="1"/>
                  <a:t>advance</a:t>
                </a:r>
                <a:r>
                  <a:rPr lang="it-IT" dirty="0"/>
                  <a:t> from the TDS center to the screen: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m:rPr>
                        <m:sty m:val="p"/>
                      </m:rPr>
                      <a:rPr lang="it-IT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it-IT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7C4414CF-E215-55AE-A0E7-263459EEA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63" y="2834477"/>
                <a:ext cx="6127127" cy="276999"/>
              </a:xfrm>
              <a:prstGeom prst="rect">
                <a:avLst/>
              </a:prstGeom>
              <a:blipFill>
                <a:blip r:embed="rId3"/>
                <a:stretch>
                  <a:fillRect l="-2090" t="-28889" r="-1294" b="-5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CBBE4983-5F17-2A6A-8902-0A84C90D06EC}"/>
                  </a:ext>
                </a:extLst>
              </p:cNvPr>
              <p:cNvSpPr txBox="1"/>
              <p:nvPr/>
            </p:nvSpPr>
            <p:spPr>
              <a:xfrm>
                <a:off x="452542" y="3185107"/>
                <a:ext cx="4451537" cy="396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𝑃𝑋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𝑐𝑒𝑛𝑡𝑒𝑟</m:t>
                        </m:r>
                      </m:sup>
                    </m:sSubSup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as</a:t>
                </a:r>
                <a:r>
                  <a:rPr lang="it-IT" dirty="0"/>
                  <a:t> large </a:t>
                </a:r>
                <a:r>
                  <a:rPr lang="it-IT" dirty="0" err="1"/>
                  <a:t>as</a:t>
                </a:r>
                <a:r>
                  <a:rPr lang="it-IT" dirty="0"/>
                  <a:t> </a:t>
                </a:r>
                <a:r>
                  <a:rPr lang="it-IT" dirty="0" err="1"/>
                  <a:t>possible</a:t>
                </a:r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CBBE4983-5F17-2A6A-8902-0A84C90D0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42" y="3185107"/>
                <a:ext cx="4451537" cy="396904"/>
              </a:xfrm>
              <a:prstGeom prst="rect">
                <a:avLst/>
              </a:prstGeom>
              <a:blipFill>
                <a:blip r:embed="rId4"/>
                <a:stretch>
                  <a:fillRect l="-822" t="-4545" b="-181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113CEA33-758D-6AA4-B2BF-50E03EB050FE}"/>
                  </a:ext>
                </a:extLst>
              </p:cNvPr>
              <p:cNvSpPr txBox="1"/>
              <p:nvPr/>
            </p:nvSpPr>
            <p:spPr>
              <a:xfrm>
                <a:off x="548663" y="3655986"/>
                <a:ext cx="3959482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at</a:t>
                </a:r>
                <a:r>
                  <a:rPr lang="it-IT" dirty="0"/>
                  <a:t> the TDS </a:t>
                </a:r>
                <a:r>
                  <a:rPr lang="it-IT" dirty="0" err="1"/>
                  <a:t>entrance</a:t>
                </a:r>
                <a:r>
                  <a:rPr lang="it-IT" dirty="0"/>
                  <a:t> and screen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113CEA33-758D-6AA4-B2BF-50E03EB05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63" y="3655986"/>
                <a:ext cx="3959482" cy="298928"/>
              </a:xfrm>
              <a:prstGeom prst="rect">
                <a:avLst/>
              </a:prstGeom>
              <a:blipFill>
                <a:blip r:embed="rId5"/>
                <a:stretch>
                  <a:fillRect l="-3231" t="-24490" r="-2923" b="-408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9C7540D7-80BB-540E-7AB9-956DB82288D9}"/>
                  </a:ext>
                </a:extLst>
              </p:cNvPr>
              <p:cNvSpPr txBox="1"/>
              <p:nvPr/>
            </p:nvSpPr>
            <p:spPr>
              <a:xfrm>
                <a:off x="6978415" y="1813295"/>
                <a:ext cx="1057212" cy="482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𝑟𝑓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9C7540D7-80BB-540E-7AB9-956DB8228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415" y="1813295"/>
                <a:ext cx="1057212" cy="4823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48D3F96A-F7ED-9229-800B-F00DAFF192B0}"/>
                  </a:ext>
                </a:extLst>
              </p:cNvPr>
              <p:cNvSpPr txBox="1"/>
              <p:nvPr/>
            </p:nvSpPr>
            <p:spPr>
              <a:xfrm>
                <a:off x="2934119" y="5521689"/>
                <a:ext cx="2815707" cy="100085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it-IT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it-IT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it-IT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𝑠𝑐𝑟𝑒𝑒𝑛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𝑑𝑟𝑖𝑓𝑡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𝑟𝑓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48D3F96A-F7ED-9229-800B-F00DAFF19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119" y="5521689"/>
                <a:ext cx="2815707" cy="10008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E5F0B62-AE85-5F42-29BC-DBFEA0CBBE7A}"/>
              </a:ext>
            </a:extLst>
          </p:cNvPr>
          <p:cNvSpPr txBox="1"/>
          <p:nvPr/>
        </p:nvSpPr>
        <p:spPr>
          <a:xfrm>
            <a:off x="120463" y="4215501"/>
            <a:ext cx="6237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/>
              <a:t>In case of just a </a:t>
            </a:r>
            <a:r>
              <a:rPr lang="it-IT" sz="2000" dirty="0" err="1"/>
              <a:t>drift</a:t>
            </a:r>
            <a:r>
              <a:rPr lang="it-IT" sz="2000" dirty="0"/>
              <a:t> </a:t>
            </a:r>
            <a:r>
              <a:rPr lang="it-IT" sz="2000" dirty="0" err="1"/>
              <a:t>between</a:t>
            </a:r>
            <a:r>
              <a:rPr lang="it-IT" sz="2000" dirty="0"/>
              <a:t> the TDS and screen: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2C68DEBC-885A-EF23-002D-4BE07178B600}"/>
                  </a:ext>
                </a:extLst>
              </p:cNvPr>
              <p:cNvSpPr txBox="1"/>
              <p:nvPr/>
            </p:nvSpPr>
            <p:spPr>
              <a:xfrm>
                <a:off x="2383044" y="4777099"/>
                <a:ext cx="4250202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𝑃𝑋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𝑐𝑒𝑛𝑡𝑒𝑟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𝑠𝑐𝑟𝑒𝑒𝑛</m:t>
                              </m:r>
                            </m:sub>
                          </m:sSub>
                        </m:e>
                      </m:rad>
                      <m:d>
                        <m:dPr>
                          <m:begChr m:val="|"/>
                          <m:endChr m:val="|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𝑑𝑟𝑖𝑓𝑡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2C68DEBC-885A-EF23-002D-4BE07178B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044" y="4777099"/>
                <a:ext cx="4250202" cy="5636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7CC3CF-E335-9AEA-9588-309B292B3617}"/>
              </a:ext>
            </a:extLst>
          </p:cNvPr>
          <p:cNvSpPr txBox="1"/>
          <p:nvPr/>
        </p:nvSpPr>
        <p:spPr>
          <a:xfrm>
            <a:off x="966988" y="6000061"/>
            <a:ext cx="195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Calibration</a:t>
            </a:r>
            <a:r>
              <a:rPr lang="it-IT" dirty="0"/>
              <a:t> </a:t>
            </a:r>
            <a:r>
              <a:rPr lang="it-IT" dirty="0" err="1"/>
              <a:t>Factor</a:t>
            </a:r>
            <a:r>
              <a:rPr lang="it-IT" dirty="0"/>
              <a:t>: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8FB201B-FD9F-429B-0BDB-26859124D959}"/>
              </a:ext>
            </a:extLst>
          </p:cNvPr>
          <p:cNvSpPr txBox="1"/>
          <p:nvPr/>
        </p:nvSpPr>
        <p:spPr>
          <a:xfrm>
            <a:off x="120463" y="950054"/>
            <a:ext cx="5274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/>
              <a:t>General </a:t>
            </a:r>
            <a:r>
              <a:rPr lang="it-IT" sz="2000" dirty="0" err="1"/>
              <a:t>equation</a:t>
            </a:r>
            <a:r>
              <a:rPr lang="it-IT" sz="2000" dirty="0"/>
              <a:t> for RF </a:t>
            </a:r>
            <a:r>
              <a:rPr lang="it-IT" sz="2000" dirty="0" err="1"/>
              <a:t>deflector</a:t>
            </a:r>
            <a:r>
              <a:rPr lang="it-IT" sz="2000" dirty="0"/>
              <a:t> </a:t>
            </a:r>
            <a:r>
              <a:rPr lang="it-IT" sz="2000" dirty="0" err="1"/>
              <a:t>Resolution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83337217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rclab.potx" id="{C1A3C7CE-2D9B-49F1-888C-39EDD889F26A}" vid="{81DC1F27-88A2-4415-A251-87766527D27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7818</TotalTime>
  <Words>1723</Words>
  <Application>Microsoft Office PowerPoint</Application>
  <PresentationFormat>Presentazione su schermo (4:3)</PresentationFormat>
  <Paragraphs>264</Paragraphs>
  <Slides>25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3" baseType="lpstr">
      <vt:lpstr>Arial</vt:lpstr>
      <vt:lpstr>Arial Narrow</vt:lpstr>
      <vt:lpstr>Calibri</vt:lpstr>
      <vt:lpstr>Cambria Math</vt:lpstr>
      <vt:lpstr>Helvetica Neue Light</vt:lpstr>
      <vt:lpstr>Open Sans Semibold</vt:lpstr>
      <vt:lpstr>Wingdings</vt:lpstr>
      <vt:lpstr>1_Tema di Office</vt:lpstr>
      <vt:lpstr>Simulation and Design of the Diagnostics Stations for Eupraxia@Sparc_Lab</vt:lpstr>
      <vt:lpstr>Outline</vt:lpstr>
      <vt:lpstr>Diagnostics Station and Measurements</vt:lpstr>
      <vt:lpstr>PolariX Transverse Deflecting Structure</vt:lpstr>
      <vt:lpstr>3D Charge Distribution Recontruction</vt:lpstr>
      <vt:lpstr>Input Beam (After Separation Chicane)</vt:lpstr>
      <vt:lpstr>Distribution – CCD Conversion</vt:lpstr>
      <vt:lpstr>Beam Distribution at the Zero Crossing</vt:lpstr>
      <vt:lpstr>Resolution (Streaking in y-plane)</vt:lpstr>
      <vt:lpstr>TDS Resolution</vt:lpstr>
      <vt:lpstr>TDS Calibration in x-y planes</vt:lpstr>
      <vt:lpstr>Length Measurement in x-y planes</vt:lpstr>
      <vt:lpstr>Emittance Measurement</vt:lpstr>
      <vt:lpstr>Emittance Resolution</vt:lpstr>
      <vt:lpstr>Energy Jitter Measurement at SPARC</vt:lpstr>
      <vt:lpstr>Electro-Optical Sampling</vt:lpstr>
      <vt:lpstr>Measurement Results</vt:lpstr>
      <vt:lpstr>Third Year Program</vt:lpstr>
      <vt:lpstr>PolariX Activities Plan at PSI</vt:lpstr>
      <vt:lpstr>Presentazione standard di PowerPoint</vt:lpstr>
      <vt:lpstr>Presentazione standard di PowerPoint</vt:lpstr>
      <vt:lpstr>TDS parameters</vt:lpstr>
      <vt:lpstr>3D Charge Distribution Recontruction</vt:lpstr>
      <vt:lpstr>5D Phase Space Recontruction</vt:lpstr>
      <vt:lpstr>Electro-Optical Sampling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Frontiers of Beam Diagnostics in Plasma Accelerators: Measuring the Ultra-fast and Ultra-cold</dc:title>
  <dc:creator>Alessandro Cianchi</dc:creator>
  <cp:lastModifiedBy>alessandro demurtas</cp:lastModifiedBy>
  <cp:revision>804</cp:revision>
  <dcterms:created xsi:type="dcterms:W3CDTF">2018-08-27T07:33:28Z</dcterms:created>
  <dcterms:modified xsi:type="dcterms:W3CDTF">2024-10-23T20:38:50Z</dcterms:modified>
</cp:coreProperties>
</file>