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94" r:id="rId3"/>
    <p:sldId id="307" r:id="rId4"/>
    <p:sldId id="277" r:id="rId5"/>
    <p:sldId id="303" r:id="rId6"/>
    <p:sldId id="302" r:id="rId7"/>
    <p:sldId id="309" r:id="rId8"/>
    <p:sldId id="280" r:id="rId9"/>
    <p:sldId id="256" r:id="rId10"/>
    <p:sldId id="279" r:id="rId11"/>
    <p:sldId id="258" r:id="rId12"/>
    <p:sldId id="259" r:id="rId13"/>
    <p:sldId id="283" r:id="rId14"/>
    <p:sldId id="304" r:id="rId15"/>
    <p:sldId id="305" r:id="rId16"/>
    <p:sldId id="301" r:id="rId17"/>
    <p:sldId id="296" r:id="rId18"/>
    <p:sldId id="299" r:id="rId19"/>
    <p:sldId id="282" r:id="rId20"/>
    <p:sldId id="310" r:id="rId21"/>
    <p:sldId id="311" r:id="rId22"/>
    <p:sldId id="308"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senza titolo" id="{633AC05A-4AC1-4BBE-99CC-158F51F0D484}">
          <p14:sldIdLst>
            <p14:sldId id="294"/>
            <p14:sldId id="307"/>
            <p14:sldId id="277"/>
            <p14:sldId id="303"/>
            <p14:sldId id="302"/>
            <p14:sldId id="309"/>
            <p14:sldId id="280"/>
            <p14:sldId id="256"/>
            <p14:sldId id="279"/>
            <p14:sldId id="258"/>
            <p14:sldId id="259"/>
            <p14:sldId id="283"/>
            <p14:sldId id="304"/>
            <p14:sldId id="305"/>
            <p14:sldId id="301"/>
            <p14:sldId id="296"/>
            <p14:sldId id="299"/>
            <p14:sldId id="282"/>
            <p14:sldId id="310"/>
            <p14:sldId id="311"/>
            <p14:sldId id="308"/>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87402" autoAdjust="0"/>
  </p:normalViewPr>
  <p:slideViewPr>
    <p:cSldViewPr snapToGrid="0">
      <p:cViewPr varScale="1">
        <p:scale>
          <a:sx n="84" d="100"/>
          <a:sy n="84" d="100"/>
        </p:scale>
        <p:origin x="965"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3" d="100"/>
          <a:sy n="73" d="100"/>
        </p:scale>
        <p:origin x="299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E3E3C-19C9-43A4-B4E6-EB53E7FF4B8B}" type="datetimeFigureOut">
              <a:rPr lang="en-GB" smtClean="0"/>
              <a:t>23/10/2023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5570F-7257-487B-8929-C52D0B060CCD}" type="slidenum">
              <a:rPr lang="en-GB" smtClean="0"/>
              <a:t>‹N›</a:t>
            </a:fld>
            <a:endParaRPr lang="en-GB"/>
          </a:p>
        </p:txBody>
      </p:sp>
    </p:spTree>
    <p:extLst>
      <p:ext uri="{BB962C8B-B14F-4D97-AF65-F5344CB8AC3E}">
        <p14:creationId xmlns:p14="http://schemas.microsoft.com/office/powerpoint/2010/main" val="1799279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3</a:t>
            </a:fld>
            <a:endParaRPr lang="en-GB"/>
          </a:p>
        </p:txBody>
      </p:sp>
    </p:spTree>
    <p:extLst>
      <p:ext uri="{BB962C8B-B14F-4D97-AF65-F5344CB8AC3E}">
        <p14:creationId xmlns:p14="http://schemas.microsoft.com/office/powerpoint/2010/main" val="340401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12</a:t>
            </a:fld>
            <a:endParaRPr lang="en-GB"/>
          </a:p>
        </p:txBody>
      </p:sp>
    </p:spTree>
    <p:extLst>
      <p:ext uri="{BB962C8B-B14F-4D97-AF65-F5344CB8AC3E}">
        <p14:creationId xmlns:p14="http://schemas.microsoft.com/office/powerpoint/2010/main" val="4291885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13</a:t>
            </a:fld>
            <a:endParaRPr lang="en-GB"/>
          </a:p>
        </p:txBody>
      </p:sp>
    </p:spTree>
    <p:extLst>
      <p:ext uri="{BB962C8B-B14F-4D97-AF65-F5344CB8AC3E}">
        <p14:creationId xmlns:p14="http://schemas.microsoft.com/office/powerpoint/2010/main" val="244919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14</a:t>
            </a:fld>
            <a:endParaRPr lang="en-GB"/>
          </a:p>
        </p:txBody>
      </p:sp>
    </p:spTree>
    <p:extLst>
      <p:ext uri="{BB962C8B-B14F-4D97-AF65-F5344CB8AC3E}">
        <p14:creationId xmlns:p14="http://schemas.microsoft.com/office/powerpoint/2010/main" val="210679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15</a:t>
            </a:fld>
            <a:endParaRPr lang="en-GB"/>
          </a:p>
        </p:txBody>
      </p:sp>
    </p:spTree>
    <p:extLst>
      <p:ext uri="{BB962C8B-B14F-4D97-AF65-F5344CB8AC3E}">
        <p14:creationId xmlns:p14="http://schemas.microsoft.com/office/powerpoint/2010/main" val="207859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16</a:t>
            </a:fld>
            <a:endParaRPr lang="en-GB"/>
          </a:p>
        </p:txBody>
      </p:sp>
    </p:spTree>
    <p:extLst>
      <p:ext uri="{BB962C8B-B14F-4D97-AF65-F5344CB8AC3E}">
        <p14:creationId xmlns:p14="http://schemas.microsoft.com/office/powerpoint/2010/main" val="167511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17</a:t>
            </a:fld>
            <a:endParaRPr lang="en-GB"/>
          </a:p>
        </p:txBody>
      </p:sp>
    </p:spTree>
    <p:extLst>
      <p:ext uri="{BB962C8B-B14F-4D97-AF65-F5344CB8AC3E}">
        <p14:creationId xmlns:p14="http://schemas.microsoft.com/office/powerpoint/2010/main" val="4162536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E867A4A-F088-447F-AA38-E8481A840B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fld id="{70A37C04-D990-4337-A0D8-8DCEB599DA60}" type="slidenum">
              <a:rPr lang="it-IT" altLang="it-IT" sz="1200" smtClean="0">
                <a:solidFill>
                  <a:schemeClr val="tx1"/>
                </a:solidFill>
              </a:rPr>
              <a:pPr/>
              <a:t>18</a:t>
            </a:fld>
            <a:endParaRPr lang="it-IT" altLang="it-IT" sz="1200" dirty="0">
              <a:solidFill>
                <a:schemeClr val="tx1"/>
              </a:solidFill>
            </a:endParaRPr>
          </a:p>
        </p:txBody>
      </p:sp>
      <p:sp>
        <p:nvSpPr>
          <p:cNvPr id="5123" name="Rectangle 2">
            <a:extLst>
              <a:ext uri="{FF2B5EF4-FFF2-40B4-BE49-F238E27FC236}">
                <a16:creationId xmlns:a16="http://schemas.microsoft.com/office/drawing/2014/main" id="{A68D39D0-8D39-4412-898F-7298C054DC7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7D2CD92-F77B-4643-B51F-8EF061104A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2357991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E867A4A-F088-447F-AA38-E8481A840B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fld id="{70A37C04-D990-4337-A0D8-8DCEB599DA60}" type="slidenum">
              <a:rPr lang="it-IT" altLang="it-IT" sz="1200" smtClean="0">
                <a:solidFill>
                  <a:schemeClr val="tx1"/>
                </a:solidFill>
              </a:rPr>
              <a:pPr/>
              <a:t>19</a:t>
            </a:fld>
            <a:endParaRPr lang="it-IT" altLang="it-IT" sz="1200" dirty="0">
              <a:solidFill>
                <a:schemeClr val="tx1"/>
              </a:solidFill>
            </a:endParaRPr>
          </a:p>
        </p:txBody>
      </p:sp>
      <p:sp>
        <p:nvSpPr>
          <p:cNvPr id="5123" name="Rectangle 2">
            <a:extLst>
              <a:ext uri="{FF2B5EF4-FFF2-40B4-BE49-F238E27FC236}">
                <a16:creationId xmlns:a16="http://schemas.microsoft.com/office/drawing/2014/main" id="{A68D39D0-8D39-4412-898F-7298C054DC7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7D2CD92-F77B-4643-B51F-8EF061104A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154829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E867A4A-F088-447F-AA38-E8481A840B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fld id="{70A37C04-D990-4337-A0D8-8DCEB599DA60}" type="slidenum">
              <a:rPr lang="it-IT" altLang="it-IT" sz="1200" smtClean="0">
                <a:solidFill>
                  <a:schemeClr val="tx1"/>
                </a:solidFill>
              </a:rPr>
              <a:pPr/>
              <a:t>20</a:t>
            </a:fld>
            <a:endParaRPr lang="it-IT" altLang="it-IT" sz="1200" dirty="0">
              <a:solidFill>
                <a:schemeClr val="tx1"/>
              </a:solidFill>
            </a:endParaRPr>
          </a:p>
        </p:txBody>
      </p:sp>
      <p:sp>
        <p:nvSpPr>
          <p:cNvPr id="5123" name="Rectangle 2">
            <a:extLst>
              <a:ext uri="{FF2B5EF4-FFF2-40B4-BE49-F238E27FC236}">
                <a16:creationId xmlns:a16="http://schemas.microsoft.com/office/drawing/2014/main" id="{A68D39D0-8D39-4412-898F-7298C054DC7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7D2CD92-F77B-4643-B51F-8EF061104A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1002104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E867A4A-F088-447F-AA38-E8481A840B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fld id="{70A37C04-D990-4337-A0D8-8DCEB599DA60}" type="slidenum">
              <a:rPr lang="it-IT" altLang="it-IT" sz="1200" smtClean="0">
                <a:solidFill>
                  <a:schemeClr val="tx1"/>
                </a:solidFill>
              </a:rPr>
              <a:pPr/>
              <a:t>21</a:t>
            </a:fld>
            <a:endParaRPr lang="it-IT" altLang="it-IT" sz="1200" dirty="0">
              <a:solidFill>
                <a:schemeClr val="tx1"/>
              </a:solidFill>
            </a:endParaRPr>
          </a:p>
        </p:txBody>
      </p:sp>
      <p:sp>
        <p:nvSpPr>
          <p:cNvPr id="5123" name="Rectangle 2">
            <a:extLst>
              <a:ext uri="{FF2B5EF4-FFF2-40B4-BE49-F238E27FC236}">
                <a16:creationId xmlns:a16="http://schemas.microsoft.com/office/drawing/2014/main" id="{A68D39D0-8D39-4412-898F-7298C054DC79}"/>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7D2CD92-F77B-4643-B51F-8EF061104AC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it-IT" altLang="it-IT" dirty="0"/>
          </a:p>
        </p:txBody>
      </p:sp>
    </p:spTree>
    <p:extLst>
      <p:ext uri="{BB962C8B-B14F-4D97-AF65-F5344CB8AC3E}">
        <p14:creationId xmlns:p14="http://schemas.microsoft.com/office/powerpoint/2010/main" val="174403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4</a:t>
            </a:fld>
            <a:endParaRPr lang="en-GB"/>
          </a:p>
        </p:txBody>
      </p:sp>
    </p:spTree>
    <p:extLst>
      <p:ext uri="{BB962C8B-B14F-4D97-AF65-F5344CB8AC3E}">
        <p14:creationId xmlns:p14="http://schemas.microsoft.com/office/powerpoint/2010/main" val="1617890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5</a:t>
            </a:fld>
            <a:endParaRPr lang="en-GB"/>
          </a:p>
        </p:txBody>
      </p:sp>
    </p:spTree>
    <p:extLst>
      <p:ext uri="{BB962C8B-B14F-4D97-AF65-F5344CB8AC3E}">
        <p14:creationId xmlns:p14="http://schemas.microsoft.com/office/powerpoint/2010/main" val="249995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6</a:t>
            </a:fld>
            <a:endParaRPr lang="en-GB"/>
          </a:p>
        </p:txBody>
      </p:sp>
    </p:spTree>
    <p:extLst>
      <p:ext uri="{BB962C8B-B14F-4D97-AF65-F5344CB8AC3E}">
        <p14:creationId xmlns:p14="http://schemas.microsoft.com/office/powerpoint/2010/main" val="284328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rtl="0"/>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7</a:t>
            </a:fld>
            <a:endParaRPr lang="en-GB"/>
          </a:p>
        </p:txBody>
      </p:sp>
    </p:spTree>
    <p:extLst>
      <p:ext uri="{BB962C8B-B14F-4D97-AF65-F5344CB8AC3E}">
        <p14:creationId xmlns:p14="http://schemas.microsoft.com/office/powerpoint/2010/main" val="251190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8</a:t>
            </a:fld>
            <a:endParaRPr lang="en-GB"/>
          </a:p>
        </p:txBody>
      </p:sp>
    </p:spTree>
    <p:extLst>
      <p:ext uri="{BB962C8B-B14F-4D97-AF65-F5344CB8AC3E}">
        <p14:creationId xmlns:p14="http://schemas.microsoft.com/office/powerpoint/2010/main" val="272579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9</a:t>
            </a:fld>
            <a:endParaRPr lang="en-GB"/>
          </a:p>
        </p:txBody>
      </p:sp>
    </p:spTree>
    <p:extLst>
      <p:ext uri="{BB962C8B-B14F-4D97-AF65-F5344CB8AC3E}">
        <p14:creationId xmlns:p14="http://schemas.microsoft.com/office/powerpoint/2010/main" val="49815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10</a:t>
            </a:fld>
            <a:endParaRPr lang="en-GB"/>
          </a:p>
        </p:txBody>
      </p:sp>
    </p:spTree>
    <p:extLst>
      <p:ext uri="{BB962C8B-B14F-4D97-AF65-F5344CB8AC3E}">
        <p14:creationId xmlns:p14="http://schemas.microsoft.com/office/powerpoint/2010/main" val="326935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egnaposto numero diapositiva 3"/>
          <p:cNvSpPr>
            <a:spLocks noGrp="1"/>
          </p:cNvSpPr>
          <p:nvPr>
            <p:ph type="sldNum" sz="quarter" idx="5"/>
          </p:nvPr>
        </p:nvSpPr>
        <p:spPr/>
        <p:txBody>
          <a:bodyPr/>
          <a:lstStyle/>
          <a:p>
            <a:fld id="{E305570F-7257-487B-8929-C52D0B060CCD}" type="slidenum">
              <a:rPr lang="en-GB" smtClean="0"/>
              <a:t>11</a:t>
            </a:fld>
            <a:endParaRPr lang="en-GB"/>
          </a:p>
        </p:txBody>
      </p:sp>
    </p:spTree>
    <p:extLst>
      <p:ext uri="{BB962C8B-B14F-4D97-AF65-F5344CB8AC3E}">
        <p14:creationId xmlns:p14="http://schemas.microsoft.com/office/powerpoint/2010/main" val="1078530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DA36E7-D413-482D-B5B6-B567E1C8BFC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31A562E8-7F39-44A0-B878-368FDFAFF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DB124300-53B9-4CE7-B370-528C6507FF9A}"/>
              </a:ext>
            </a:extLst>
          </p:cNvPr>
          <p:cNvSpPr>
            <a:spLocks noGrp="1"/>
          </p:cNvSpPr>
          <p:nvPr>
            <p:ph type="dt" sz="half" idx="10"/>
          </p:nvPr>
        </p:nvSpPr>
        <p:spPr/>
        <p:txBody>
          <a:bodyPr/>
          <a:lstStyle>
            <a:lvl1pPr>
              <a:defRPr/>
            </a:lvl1pPr>
          </a:lstStyle>
          <a:p>
            <a:r>
              <a:rPr lang="it-IT"/>
              <a:t>G.J Silvi</a:t>
            </a:r>
            <a:endParaRPr lang="en-US" dirty="0"/>
          </a:p>
        </p:txBody>
      </p:sp>
      <p:sp>
        <p:nvSpPr>
          <p:cNvPr id="5" name="Segnaposto piè di pagina 4">
            <a:extLst>
              <a:ext uri="{FF2B5EF4-FFF2-40B4-BE49-F238E27FC236}">
                <a16:creationId xmlns:a16="http://schemas.microsoft.com/office/drawing/2014/main" id="{683D7B4C-F384-4B4D-A283-897F50B09259}"/>
              </a:ext>
            </a:extLst>
          </p:cNvPr>
          <p:cNvSpPr>
            <a:spLocks noGrp="1"/>
          </p:cNvSpPr>
          <p:nvPr>
            <p:ph type="ftr" sz="quarter" idx="11"/>
          </p:nvPr>
        </p:nvSpPr>
        <p:spPr/>
        <p:txBody>
          <a:bodyPr/>
          <a:lstStyle/>
          <a:p>
            <a:r>
              <a:rPr lang="en-US"/>
              <a:t>Report Second Year PhD</a:t>
            </a:r>
            <a:endParaRPr lang="en-US" dirty="0"/>
          </a:p>
        </p:txBody>
      </p:sp>
      <p:sp>
        <p:nvSpPr>
          <p:cNvPr id="6" name="Segnaposto numero diapositiva 5">
            <a:extLst>
              <a:ext uri="{FF2B5EF4-FFF2-40B4-BE49-F238E27FC236}">
                <a16:creationId xmlns:a16="http://schemas.microsoft.com/office/drawing/2014/main" id="{ECB621AE-B9A7-4E4E-A48E-CB292D6484C5}"/>
              </a:ext>
            </a:extLst>
          </p:cNvPr>
          <p:cNvSpPr>
            <a:spLocks noGrp="1"/>
          </p:cNvSpPr>
          <p:nvPr>
            <p:ph type="sldNum" sz="quarter" idx="12"/>
          </p:nvPr>
        </p:nvSpPr>
        <p:spPr/>
        <p:txBody>
          <a:bodyPr/>
          <a:lstStyle/>
          <a:p>
            <a:fld id="{23467D94-40DC-45AA-81EC-2788314D4EC6}" type="slidenum">
              <a:rPr lang="en-US" smtClean="0"/>
              <a:t>‹N›</a:t>
            </a:fld>
            <a:endParaRPr lang="en-US" dirty="0"/>
          </a:p>
        </p:txBody>
      </p:sp>
    </p:spTree>
    <p:extLst>
      <p:ext uri="{BB962C8B-B14F-4D97-AF65-F5344CB8AC3E}">
        <p14:creationId xmlns:p14="http://schemas.microsoft.com/office/powerpoint/2010/main" val="3320423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CD3561-E4C6-4798-BF79-F9AFC2CC36A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74DC3478-DC1A-48B1-A13E-F1C34987B5F1}"/>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92B26F40-7E4F-4F13-A861-7478F3E63041}"/>
              </a:ext>
            </a:extLst>
          </p:cNvPr>
          <p:cNvSpPr>
            <a:spLocks noGrp="1"/>
          </p:cNvSpPr>
          <p:nvPr>
            <p:ph type="dt" sz="half" idx="10"/>
          </p:nvPr>
        </p:nvSpPr>
        <p:spPr/>
        <p:txBody>
          <a:bodyPr/>
          <a:lstStyle/>
          <a:p>
            <a:r>
              <a:rPr lang="it-IT"/>
              <a:t>G.J Silvi</a:t>
            </a:r>
            <a:endParaRPr lang="en-US"/>
          </a:p>
        </p:txBody>
      </p:sp>
      <p:sp>
        <p:nvSpPr>
          <p:cNvPr id="5" name="Segnaposto piè di pagina 4">
            <a:extLst>
              <a:ext uri="{FF2B5EF4-FFF2-40B4-BE49-F238E27FC236}">
                <a16:creationId xmlns:a16="http://schemas.microsoft.com/office/drawing/2014/main" id="{F3AAF670-C138-4056-8F72-373E2E8AE699}"/>
              </a:ext>
            </a:extLst>
          </p:cNvPr>
          <p:cNvSpPr>
            <a:spLocks noGrp="1"/>
          </p:cNvSpPr>
          <p:nvPr>
            <p:ph type="ftr" sz="quarter" idx="11"/>
          </p:nvPr>
        </p:nvSpPr>
        <p:spPr/>
        <p:txBody>
          <a:bodyPr/>
          <a:lstStyle/>
          <a:p>
            <a:r>
              <a:rPr lang="en-US"/>
              <a:t>Report Second Year PhD</a:t>
            </a:r>
          </a:p>
        </p:txBody>
      </p:sp>
      <p:sp>
        <p:nvSpPr>
          <p:cNvPr id="6" name="Segnaposto numero diapositiva 5">
            <a:extLst>
              <a:ext uri="{FF2B5EF4-FFF2-40B4-BE49-F238E27FC236}">
                <a16:creationId xmlns:a16="http://schemas.microsoft.com/office/drawing/2014/main" id="{0BA0554D-4D50-44CC-BFB7-52572C526A75}"/>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1260933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6FE0637-7B27-41FC-8495-C11E26E2588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D791CE1D-83B2-4498-AA36-78D4232F1096}"/>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3F3D557A-2AD1-4DAF-B6CA-360E10A7637C}"/>
              </a:ext>
            </a:extLst>
          </p:cNvPr>
          <p:cNvSpPr>
            <a:spLocks noGrp="1"/>
          </p:cNvSpPr>
          <p:nvPr>
            <p:ph type="dt" sz="half" idx="10"/>
          </p:nvPr>
        </p:nvSpPr>
        <p:spPr/>
        <p:txBody>
          <a:bodyPr/>
          <a:lstStyle/>
          <a:p>
            <a:r>
              <a:rPr lang="it-IT"/>
              <a:t>G.J Silvi</a:t>
            </a:r>
            <a:endParaRPr lang="en-US"/>
          </a:p>
        </p:txBody>
      </p:sp>
      <p:sp>
        <p:nvSpPr>
          <p:cNvPr id="5" name="Segnaposto piè di pagina 4">
            <a:extLst>
              <a:ext uri="{FF2B5EF4-FFF2-40B4-BE49-F238E27FC236}">
                <a16:creationId xmlns:a16="http://schemas.microsoft.com/office/drawing/2014/main" id="{D00DC0B9-E0B1-4655-8933-6E52A9D69E45}"/>
              </a:ext>
            </a:extLst>
          </p:cNvPr>
          <p:cNvSpPr>
            <a:spLocks noGrp="1"/>
          </p:cNvSpPr>
          <p:nvPr>
            <p:ph type="ftr" sz="quarter" idx="11"/>
          </p:nvPr>
        </p:nvSpPr>
        <p:spPr/>
        <p:txBody>
          <a:bodyPr/>
          <a:lstStyle/>
          <a:p>
            <a:r>
              <a:rPr lang="en-US"/>
              <a:t>Report Second Year PhD</a:t>
            </a:r>
          </a:p>
        </p:txBody>
      </p:sp>
      <p:sp>
        <p:nvSpPr>
          <p:cNvPr id="6" name="Segnaposto numero diapositiva 5">
            <a:extLst>
              <a:ext uri="{FF2B5EF4-FFF2-40B4-BE49-F238E27FC236}">
                <a16:creationId xmlns:a16="http://schemas.microsoft.com/office/drawing/2014/main" id="{F9987FA6-BDE1-4A0C-AE2C-0514222EEAB4}"/>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3119105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1BBA14-E1F2-BA84-0C3D-BC86F22408B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0DE4F54C-5193-4E10-91CE-A318E0F87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B64B2939-5A21-02F2-5261-0FFFCC26D0FF}"/>
              </a:ext>
            </a:extLst>
          </p:cNvPr>
          <p:cNvSpPr>
            <a:spLocks noGrp="1"/>
          </p:cNvSpPr>
          <p:nvPr>
            <p:ph type="dt" sz="half" idx="10"/>
          </p:nvPr>
        </p:nvSpPr>
        <p:spPr/>
        <p:txBody>
          <a:bodyPr/>
          <a:lstStyle/>
          <a:p>
            <a:r>
              <a:rPr lang="it-IT"/>
              <a:t>G.J Silvi</a:t>
            </a:r>
            <a:endParaRPr lang="en-GB"/>
          </a:p>
        </p:txBody>
      </p:sp>
      <p:sp>
        <p:nvSpPr>
          <p:cNvPr id="5" name="Segnaposto piè di pagina 4">
            <a:extLst>
              <a:ext uri="{FF2B5EF4-FFF2-40B4-BE49-F238E27FC236}">
                <a16:creationId xmlns:a16="http://schemas.microsoft.com/office/drawing/2014/main" id="{404284EF-73E8-2A49-0394-88B3BE31E796}"/>
              </a:ext>
            </a:extLst>
          </p:cNvPr>
          <p:cNvSpPr>
            <a:spLocks noGrp="1"/>
          </p:cNvSpPr>
          <p:nvPr>
            <p:ph type="ftr" sz="quarter" idx="11"/>
          </p:nvPr>
        </p:nvSpPr>
        <p:spPr/>
        <p:txBody>
          <a:bodyPr/>
          <a:lstStyle/>
          <a:p>
            <a:r>
              <a:rPr lang="en-US"/>
              <a:t>Report Second Year PhD</a:t>
            </a:r>
            <a:endParaRPr lang="en-GB"/>
          </a:p>
        </p:txBody>
      </p:sp>
      <p:sp>
        <p:nvSpPr>
          <p:cNvPr id="6" name="Segnaposto numero diapositiva 5">
            <a:extLst>
              <a:ext uri="{FF2B5EF4-FFF2-40B4-BE49-F238E27FC236}">
                <a16:creationId xmlns:a16="http://schemas.microsoft.com/office/drawing/2014/main" id="{3A7B222C-B88E-A818-C2C9-D9767E498684}"/>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3412077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195296-B18B-E813-526B-0EB1E0E73F7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6D472FF8-6632-F4E7-D9AE-C99ED53A9F3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D8277995-2227-3EDA-E417-57B45049AE79}"/>
              </a:ext>
            </a:extLst>
          </p:cNvPr>
          <p:cNvSpPr>
            <a:spLocks noGrp="1"/>
          </p:cNvSpPr>
          <p:nvPr>
            <p:ph type="dt" sz="half" idx="10"/>
          </p:nvPr>
        </p:nvSpPr>
        <p:spPr/>
        <p:txBody>
          <a:bodyPr/>
          <a:lstStyle/>
          <a:p>
            <a:r>
              <a:rPr lang="it-IT"/>
              <a:t>G.J Silvi</a:t>
            </a:r>
            <a:endParaRPr lang="en-GB"/>
          </a:p>
        </p:txBody>
      </p:sp>
      <p:sp>
        <p:nvSpPr>
          <p:cNvPr id="5" name="Segnaposto piè di pagina 4">
            <a:extLst>
              <a:ext uri="{FF2B5EF4-FFF2-40B4-BE49-F238E27FC236}">
                <a16:creationId xmlns:a16="http://schemas.microsoft.com/office/drawing/2014/main" id="{7D4F77DB-10B8-25F1-BAFA-5080A600DE8E}"/>
              </a:ext>
            </a:extLst>
          </p:cNvPr>
          <p:cNvSpPr>
            <a:spLocks noGrp="1"/>
          </p:cNvSpPr>
          <p:nvPr>
            <p:ph type="ftr" sz="quarter" idx="11"/>
          </p:nvPr>
        </p:nvSpPr>
        <p:spPr/>
        <p:txBody>
          <a:bodyPr/>
          <a:lstStyle/>
          <a:p>
            <a:r>
              <a:rPr lang="en-US"/>
              <a:t>Report Second Year PhD</a:t>
            </a:r>
            <a:endParaRPr lang="en-GB"/>
          </a:p>
        </p:txBody>
      </p:sp>
      <p:sp>
        <p:nvSpPr>
          <p:cNvPr id="6" name="Segnaposto numero diapositiva 5">
            <a:extLst>
              <a:ext uri="{FF2B5EF4-FFF2-40B4-BE49-F238E27FC236}">
                <a16:creationId xmlns:a16="http://schemas.microsoft.com/office/drawing/2014/main" id="{79943911-D796-657F-4D7D-7E92DD71FDCA}"/>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3890585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EA9212-84DB-F6AB-3635-C2B38AFF46B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C9903B9-94B8-8972-AAF0-541CB469A2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61ACA43-DFFF-5B4F-0A6E-784C19FA3D5A}"/>
              </a:ext>
            </a:extLst>
          </p:cNvPr>
          <p:cNvSpPr>
            <a:spLocks noGrp="1"/>
          </p:cNvSpPr>
          <p:nvPr>
            <p:ph type="dt" sz="half" idx="10"/>
          </p:nvPr>
        </p:nvSpPr>
        <p:spPr/>
        <p:txBody>
          <a:bodyPr/>
          <a:lstStyle/>
          <a:p>
            <a:r>
              <a:rPr lang="it-IT"/>
              <a:t>G.J Silvi</a:t>
            </a:r>
            <a:endParaRPr lang="en-GB"/>
          </a:p>
        </p:txBody>
      </p:sp>
      <p:sp>
        <p:nvSpPr>
          <p:cNvPr id="5" name="Segnaposto piè di pagina 4">
            <a:extLst>
              <a:ext uri="{FF2B5EF4-FFF2-40B4-BE49-F238E27FC236}">
                <a16:creationId xmlns:a16="http://schemas.microsoft.com/office/drawing/2014/main" id="{B53B956A-3828-00A4-74A6-F953225F9C86}"/>
              </a:ext>
            </a:extLst>
          </p:cNvPr>
          <p:cNvSpPr>
            <a:spLocks noGrp="1"/>
          </p:cNvSpPr>
          <p:nvPr>
            <p:ph type="ftr" sz="quarter" idx="11"/>
          </p:nvPr>
        </p:nvSpPr>
        <p:spPr/>
        <p:txBody>
          <a:bodyPr/>
          <a:lstStyle/>
          <a:p>
            <a:r>
              <a:rPr lang="en-US"/>
              <a:t>Report Second Year PhD</a:t>
            </a:r>
            <a:endParaRPr lang="en-GB"/>
          </a:p>
        </p:txBody>
      </p:sp>
      <p:sp>
        <p:nvSpPr>
          <p:cNvPr id="6" name="Segnaposto numero diapositiva 5">
            <a:extLst>
              <a:ext uri="{FF2B5EF4-FFF2-40B4-BE49-F238E27FC236}">
                <a16:creationId xmlns:a16="http://schemas.microsoft.com/office/drawing/2014/main" id="{C9949E21-6ED2-CFD4-BE9C-8A008F36CCB8}"/>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1429568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AB8BCB-085F-1E75-5A2D-A3AF3FBAC289}"/>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BE4507B3-298A-25B5-7A0A-D0BF7A3FA73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C588CF7A-FE75-72BB-4828-C1CF041C50B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4235665F-71A4-B35A-81B4-2EE7664CAA29}"/>
              </a:ext>
            </a:extLst>
          </p:cNvPr>
          <p:cNvSpPr>
            <a:spLocks noGrp="1"/>
          </p:cNvSpPr>
          <p:nvPr>
            <p:ph type="dt" sz="half" idx="10"/>
          </p:nvPr>
        </p:nvSpPr>
        <p:spPr/>
        <p:txBody>
          <a:bodyPr/>
          <a:lstStyle/>
          <a:p>
            <a:r>
              <a:rPr lang="it-IT"/>
              <a:t>G.J Silvi</a:t>
            </a:r>
            <a:endParaRPr lang="en-GB"/>
          </a:p>
        </p:txBody>
      </p:sp>
      <p:sp>
        <p:nvSpPr>
          <p:cNvPr id="6" name="Segnaposto piè di pagina 5">
            <a:extLst>
              <a:ext uri="{FF2B5EF4-FFF2-40B4-BE49-F238E27FC236}">
                <a16:creationId xmlns:a16="http://schemas.microsoft.com/office/drawing/2014/main" id="{65F74DA7-04FF-5F20-2725-9B69CEA1B84C}"/>
              </a:ext>
            </a:extLst>
          </p:cNvPr>
          <p:cNvSpPr>
            <a:spLocks noGrp="1"/>
          </p:cNvSpPr>
          <p:nvPr>
            <p:ph type="ftr" sz="quarter" idx="11"/>
          </p:nvPr>
        </p:nvSpPr>
        <p:spPr/>
        <p:txBody>
          <a:bodyPr/>
          <a:lstStyle/>
          <a:p>
            <a:r>
              <a:rPr lang="en-US"/>
              <a:t>Report Second Year PhD</a:t>
            </a:r>
            <a:endParaRPr lang="en-GB"/>
          </a:p>
        </p:txBody>
      </p:sp>
      <p:sp>
        <p:nvSpPr>
          <p:cNvPr id="7" name="Segnaposto numero diapositiva 6">
            <a:extLst>
              <a:ext uri="{FF2B5EF4-FFF2-40B4-BE49-F238E27FC236}">
                <a16:creationId xmlns:a16="http://schemas.microsoft.com/office/drawing/2014/main" id="{CCC77277-8934-BCAF-B656-01728A6EB19D}"/>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1827831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FF53C4-F3A0-D559-B0EF-23F1D8639B13}"/>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3400EF82-7012-FA66-6F78-C27063A0C4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AD992BB-AD3D-12BD-DAA6-45A21568FEA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B5FCEE15-EB7F-BBC3-B40C-142F1A5A7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39BCB17-7E8B-0EC0-69F0-417B84E7D03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a:extLst>
              <a:ext uri="{FF2B5EF4-FFF2-40B4-BE49-F238E27FC236}">
                <a16:creationId xmlns:a16="http://schemas.microsoft.com/office/drawing/2014/main" id="{39BA6DD2-C21F-716E-D26A-6AEAF4B6BBF0}"/>
              </a:ext>
            </a:extLst>
          </p:cNvPr>
          <p:cNvSpPr>
            <a:spLocks noGrp="1"/>
          </p:cNvSpPr>
          <p:nvPr>
            <p:ph type="dt" sz="half" idx="10"/>
          </p:nvPr>
        </p:nvSpPr>
        <p:spPr/>
        <p:txBody>
          <a:bodyPr/>
          <a:lstStyle/>
          <a:p>
            <a:r>
              <a:rPr lang="it-IT"/>
              <a:t>G.J Silvi</a:t>
            </a:r>
            <a:endParaRPr lang="en-GB"/>
          </a:p>
        </p:txBody>
      </p:sp>
      <p:sp>
        <p:nvSpPr>
          <p:cNvPr id="8" name="Segnaposto piè di pagina 7">
            <a:extLst>
              <a:ext uri="{FF2B5EF4-FFF2-40B4-BE49-F238E27FC236}">
                <a16:creationId xmlns:a16="http://schemas.microsoft.com/office/drawing/2014/main" id="{0913FF36-3DA1-7B50-350E-D035F7631BFB}"/>
              </a:ext>
            </a:extLst>
          </p:cNvPr>
          <p:cNvSpPr>
            <a:spLocks noGrp="1"/>
          </p:cNvSpPr>
          <p:nvPr>
            <p:ph type="ftr" sz="quarter" idx="11"/>
          </p:nvPr>
        </p:nvSpPr>
        <p:spPr/>
        <p:txBody>
          <a:bodyPr/>
          <a:lstStyle/>
          <a:p>
            <a:r>
              <a:rPr lang="en-US"/>
              <a:t>Report Second Year PhD</a:t>
            </a:r>
            <a:endParaRPr lang="en-GB"/>
          </a:p>
        </p:txBody>
      </p:sp>
      <p:sp>
        <p:nvSpPr>
          <p:cNvPr id="9" name="Segnaposto numero diapositiva 8">
            <a:extLst>
              <a:ext uri="{FF2B5EF4-FFF2-40B4-BE49-F238E27FC236}">
                <a16:creationId xmlns:a16="http://schemas.microsoft.com/office/drawing/2014/main" id="{05CE94AD-CBD4-BEAF-2347-D46AD4815193}"/>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2610414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07D43-0CF2-FA65-F5A0-996D719128DC}"/>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97DAF41D-BC50-597A-8658-7C0CF33ACAF3}"/>
              </a:ext>
            </a:extLst>
          </p:cNvPr>
          <p:cNvSpPr>
            <a:spLocks noGrp="1"/>
          </p:cNvSpPr>
          <p:nvPr>
            <p:ph type="dt" sz="half" idx="10"/>
          </p:nvPr>
        </p:nvSpPr>
        <p:spPr/>
        <p:txBody>
          <a:bodyPr/>
          <a:lstStyle/>
          <a:p>
            <a:r>
              <a:rPr lang="it-IT"/>
              <a:t>G.J Silvi</a:t>
            </a:r>
            <a:endParaRPr lang="en-GB"/>
          </a:p>
        </p:txBody>
      </p:sp>
      <p:sp>
        <p:nvSpPr>
          <p:cNvPr id="4" name="Segnaposto piè di pagina 3">
            <a:extLst>
              <a:ext uri="{FF2B5EF4-FFF2-40B4-BE49-F238E27FC236}">
                <a16:creationId xmlns:a16="http://schemas.microsoft.com/office/drawing/2014/main" id="{F15083BC-743C-8537-A4B9-30896CC518DD}"/>
              </a:ext>
            </a:extLst>
          </p:cNvPr>
          <p:cNvSpPr>
            <a:spLocks noGrp="1"/>
          </p:cNvSpPr>
          <p:nvPr>
            <p:ph type="ftr" sz="quarter" idx="11"/>
          </p:nvPr>
        </p:nvSpPr>
        <p:spPr/>
        <p:txBody>
          <a:bodyPr/>
          <a:lstStyle/>
          <a:p>
            <a:r>
              <a:rPr lang="en-US"/>
              <a:t>Report Second Year PhD</a:t>
            </a:r>
            <a:endParaRPr lang="en-GB"/>
          </a:p>
        </p:txBody>
      </p:sp>
      <p:sp>
        <p:nvSpPr>
          <p:cNvPr id="5" name="Segnaposto numero diapositiva 4">
            <a:extLst>
              <a:ext uri="{FF2B5EF4-FFF2-40B4-BE49-F238E27FC236}">
                <a16:creationId xmlns:a16="http://schemas.microsoft.com/office/drawing/2014/main" id="{B78E2331-9A1A-6344-762A-3364CD93FCCF}"/>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3667463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60C3F1B-779F-0364-58D4-60B2767C11BE}"/>
              </a:ext>
            </a:extLst>
          </p:cNvPr>
          <p:cNvSpPr>
            <a:spLocks noGrp="1"/>
          </p:cNvSpPr>
          <p:nvPr>
            <p:ph type="dt" sz="half" idx="10"/>
          </p:nvPr>
        </p:nvSpPr>
        <p:spPr/>
        <p:txBody>
          <a:bodyPr/>
          <a:lstStyle/>
          <a:p>
            <a:r>
              <a:rPr lang="it-IT"/>
              <a:t>G.J Silvi</a:t>
            </a:r>
            <a:endParaRPr lang="en-GB"/>
          </a:p>
        </p:txBody>
      </p:sp>
      <p:sp>
        <p:nvSpPr>
          <p:cNvPr id="3" name="Segnaposto piè di pagina 2">
            <a:extLst>
              <a:ext uri="{FF2B5EF4-FFF2-40B4-BE49-F238E27FC236}">
                <a16:creationId xmlns:a16="http://schemas.microsoft.com/office/drawing/2014/main" id="{C6E7F2A8-6E48-0F77-0326-4ACB66E4291F}"/>
              </a:ext>
            </a:extLst>
          </p:cNvPr>
          <p:cNvSpPr>
            <a:spLocks noGrp="1"/>
          </p:cNvSpPr>
          <p:nvPr>
            <p:ph type="ftr" sz="quarter" idx="11"/>
          </p:nvPr>
        </p:nvSpPr>
        <p:spPr/>
        <p:txBody>
          <a:bodyPr/>
          <a:lstStyle/>
          <a:p>
            <a:r>
              <a:rPr lang="en-US"/>
              <a:t>Report Second Year PhD</a:t>
            </a:r>
            <a:endParaRPr lang="en-GB"/>
          </a:p>
        </p:txBody>
      </p:sp>
      <p:sp>
        <p:nvSpPr>
          <p:cNvPr id="4" name="Segnaposto numero diapositiva 3">
            <a:extLst>
              <a:ext uri="{FF2B5EF4-FFF2-40B4-BE49-F238E27FC236}">
                <a16:creationId xmlns:a16="http://schemas.microsoft.com/office/drawing/2014/main" id="{BE2930A7-687D-3BC7-1B38-4D1B30834354}"/>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2568329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CAE203-5E54-4826-5D22-11DDE58897A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07102A0E-4755-1C40-0F5F-6518F0E95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EC59BC42-F445-9ECB-AFFA-C4B76D323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AD24619-0B37-D33D-36BF-65DD1159424F}"/>
              </a:ext>
            </a:extLst>
          </p:cNvPr>
          <p:cNvSpPr>
            <a:spLocks noGrp="1"/>
          </p:cNvSpPr>
          <p:nvPr>
            <p:ph type="dt" sz="half" idx="10"/>
          </p:nvPr>
        </p:nvSpPr>
        <p:spPr/>
        <p:txBody>
          <a:bodyPr/>
          <a:lstStyle/>
          <a:p>
            <a:r>
              <a:rPr lang="it-IT"/>
              <a:t>G.J Silvi</a:t>
            </a:r>
            <a:endParaRPr lang="en-GB"/>
          </a:p>
        </p:txBody>
      </p:sp>
      <p:sp>
        <p:nvSpPr>
          <p:cNvPr id="6" name="Segnaposto piè di pagina 5">
            <a:extLst>
              <a:ext uri="{FF2B5EF4-FFF2-40B4-BE49-F238E27FC236}">
                <a16:creationId xmlns:a16="http://schemas.microsoft.com/office/drawing/2014/main" id="{38F73CB5-6155-5604-D844-74CA1E2C5F3E}"/>
              </a:ext>
            </a:extLst>
          </p:cNvPr>
          <p:cNvSpPr>
            <a:spLocks noGrp="1"/>
          </p:cNvSpPr>
          <p:nvPr>
            <p:ph type="ftr" sz="quarter" idx="11"/>
          </p:nvPr>
        </p:nvSpPr>
        <p:spPr/>
        <p:txBody>
          <a:bodyPr/>
          <a:lstStyle/>
          <a:p>
            <a:r>
              <a:rPr lang="en-US"/>
              <a:t>Report Second Year PhD</a:t>
            </a:r>
            <a:endParaRPr lang="en-GB"/>
          </a:p>
        </p:txBody>
      </p:sp>
      <p:sp>
        <p:nvSpPr>
          <p:cNvPr id="7" name="Segnaposto numero diapositiva 6">
            <a:extLst>
              <a:ext uri="{FF2B5EF4-FFF2-40B4-BE49-F238E27FC236}">
                <a16:creationId xmlns:a16="http://schemas.microsoft.com/office/drawing/2014/main" id="{CD653985-29EB-993C-CEF1-2DB21206F1D0}"/>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2630593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3667B7-2A78-4BB1-A6AB-ABF45F19F3B1}"/>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C9AD205-7D9F-4E62-8B4E-D12DFB7630AA}"/>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C463C50E-BFAE-418E-9684-AFAD5CB34F53}"/>
              </a:ext>
            </a:extLst>
          </p:cNvPr>
          <p:cNvSpPr>
            <a:spLocks noGrp="1"/>
          </p:cNvSpPr>
          <p:nvPr>
            <p:ph type="dt" sz="half" idx="10"/>
          </p:nvPr>
        </p:nvSpPr>
        <p:spPr/>
        <p:txBody>
          <a:bodyPr/>
          <a:lstStyle/>
          <a:p>
            <a:r>
              <a:rPr lang="it-IT"/>
              <a:t>G.J Silvi</a:t>
            </a:r>
            <a:endParaRPr lang="en-US"/>
          </a:p>
        </p:txBody>
      </p:sp>
      <p:sp>
        <p:nvSpPr>
          <p:cNvPr id="5" name="Segnaposto piè di pagina 4">
            <a:extLst>
              <a:ext uri="{FF2B5EF4-FFF2-40B4-BE49-F238E27FC236}">
                <a16:creationId xmlns:a16="http://schemas.microsoft.com/office/drawing/2014/main" id="{06FA2C6D-5AE9-4C22-8800-C73AB5BC313D}"/>
              </a:ext>
            </a:extLst>
          </p:cNvPr>
          <p:cNvSpPr>
            <a:spLocks noGrp="1"/>
          </p:cNvSpPr>
          <p:nvPr>
            <p:ph type="ftr" sz="quarter" idx="11"/>
          </p:nvPr>
        </p:nvSpPr>
        <p:spPr/>
        <p:txBody>
          <a:bodyPr/>
          <a:lstStyle/>
          <a:p>
            <a:r>
              <a:rPr lang="en-US"/>
              <a:t>Report Second Year PhD</a:t>
            </a:r>
          </a:p>
        </p:txBody>
      </p:sp>
      <p:sp>
        <p:nvSpPr>
          <p:cNvPr id="6" name="Segnaposto numero diapositiva 5">
            <a:extLst>
              <a:ext uri="{FF2B5EF4-FFF2-40B4-BE49-F238E27FC236}">
                <a16:creationId xmlns:a16="http://schemas.microsoft.com/office/drawing/2014/main" id="{0A1E0021-0B55-40BF-BFBB-DE8049676D9F}"/>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216648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7A824-6125-5DA8-72A6-AD8E2657586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58EDA3B-7883-5BFB-9F67-0D48EE66B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A2B5D507-FD5E-567A-86FA-883A3D4C2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E913A02-F1BB-A0CF-4067-207D2CCE91D5}"/>
              </a:ext>
            </a:extLst>
          </p:cNvPr>
          <p:cNvSpPr>
            <a:spLocks noGrp="1"/>
          </p:cNvSpPr>
          <p:nvPr>
            <p:ph type="dt" sz="half" idx="10"/>
          </p:nvPr>
        </p:nvSpPr>
        <p:spPr/>
        <p:txBody>
          <a:bodyPr/>
          <a:lstStyle/>
          <a:p>
            <a:r>
              <a:rPr lang="it-IT"/>
              <a:t>G.J Silvi</a:t>
            </a:r>
            <a:endParaRPr lang="en-GB"/>
          </a:p>
        </p:txBody>
      </p:sp>
      <p:sp>
        <p:nvSpPr>
          <p:cNvPr id="6" name="Segnaposto piè di pagina 5">
            <a:extLst>
              <a:ext uri="{FF2B5EF4-FFF2-40B4-BE49-F238E27FC236}">
                <a16:creationId xmlns:a16="http://schemas.microsoft.com/office/drawing/2014/main" id="{6A300E35-53D5-1980-6DE2-660270AAC629}"/>
              </a:ext>
            </a:extLst>
          </p:cNvPr>
          <p:cNvSpPr>
            <a:spLocks noGrp="1"/>
          </p:cNvSpPr>
          <p:nvPr>
            <p:ph type="ftr" sz="quarter" idx="11"/>
          </p:nvPr>
        </p:nvSpPr>
        <p:spPr/>
        <p:txBody>
          <a:bodyPr/>
          <a:lstStyle/>
          <a:p>
            <a:r>
              <a:rPr lang="en-US"/>
              <a:t>Report Second Year PhD</a:t>
            </a:r>
            <a:endParaRPr lang="en-GB"/>
          </a:p>
        </p:txBody>
      </p:sp>
      <p:sp>
        <p:nvSpPr>
          <p:cNvPr id="7" name="Segnaposto numero diapositiva 6">
            <a:extLst>
              <a:ext uri="{FF2B5EF4-FFF2-40B4-BE49-F238E27FC236}">
                <a16:creationId xmlns:a16="http://schemas.microsoft.com/office/drawing/2014/main" id="{FA8AA3E2-9260-9234-5FE4-F9BAC8F19EE9}"/>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3469219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63A141-9219-96FC-8F0E-B32ABFF840AF}"/>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5D999CF4-F15E-F4B7-89D9-EA7497A70BF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964CD5A1-0F5F-8C6C-5FD4-69145372065E}"/>
              </a:ext>
            </a:extLst>
          </p:cNvPr>
          <p:cNvSpPr>
            <a:spLocks noGrp="1"/>
          </p:cNvSpPr>
          <p:nvPr>
            <p:ph type="dt" sz="half" idx="10"/>
          </p:nvPr>
        </p:nvSpPr>
        <p:spPr/>
        <p:txBody>
          <a:bodyPr/>
          <a:lstStyle/>
          <a:p>
            <a:r>
              <a:rPr lang="it-IT"/>
              <a:t>G.J Silvi</a:t>
            </a:r>
            <a:endParaRPr lang="en-GB"/>
          </a:p>
        </p:txBody>
      </p:sp>
      <p:sp>
        <p:nvSpPr>
          <p:cNvPr id="5" name="Segnaposto piè di pagina 4">
            <a:extLst>
              <a:ext uri="{FF2B5EF4-FFF2-40B4-BE49-F238E27FC236}">
                <a16:creationId xmlns:a16="http://schemas.microsoft.com/office/drawing/2014/main" id="{683DE9E5-CCB3-9648-37FF-32D27BD86A15}"/>
              </a:ext>
            </a:extLst>
          </p:cNvPr>
          <p:cNvSpPr>
            <a:spLocks noGrp="1"/>
          </p:cNvSpPr>
          <p:nvPr>
            <p:ph type="ftr" sz="quarter" idx="11"/>
          </p:nvPr>
        </p:nvSpPr>
        <p:spPr/>
        <p:txBody>
          <a:bodyPr/>
          <a:lstStyle/>
          <a:p>
            <a:r>
              <a:rPr lang="en-US"/>
              <a:t>Report Second Year PhD</a:t>
            </a:r>
            <a:endParaRPr lang="en-GB"/>
          </a:p>
        </p:txBody>
      </p:sp>
      <p:sp>
        <p:nvSpPr>
          <p:cNvPr id="6" name="Segnaposto numero diapositiva 5">
            <a:extLst>
              <a:ext uri="{FF2B5EF4-FFF2-40B4-BE49-F238E27FC236}">
                <a16:creationId xmlns:a16="http://schemas.microsoft.com/office/drawing/2014/main" id="{F4175100-3DB3-EE0B-376D-9EE3DD6553D7}"/>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3016208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C39088A-974D-1A79-896B-4CB8AF45669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0F78927-E6E5-EEB1-404F-1FD2EC746D5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1C7255C5-59A8-9B66-9033-FCE95FD91B83}"/>
              </a:ext>
            </a:extLst>
          </p:cNvPr>
          <p:cNvSpPr>
            <a:spLocks noGrp="1"/>
          </p:cNvSpPr>
          <p:nvPr>
            <p:ph type="dt" sz="half" idx="10"/>
          </p:nvPr>
        </p:nvSpPr>
        <p:spPr/>
        <p:txBody>
          <a:bodyPr/>
          <a:lstStyle/>
          <a:p>
            <a:r>
              <a:rPr lang="it-IT"/>
              <a:t>G.J Silvi</a:t>
            </a:r>
            <a:endParaRPr lang="en-GB"/>
          </a:p>
        </p:txBody>
      </p:sp>
      <p:sp>
        <p:nvSpPr>
          <p:cNvPr id="5" name="Segnaposto piè di pagina 4">
            <a:extLst>
              <a:ext uri="{FF2B5EF4-FFF2-40B4-BE49-F238E27FC236}">
                <a16:creationId xmlns:a16="http://schemas.microsoft.com/office/drawing/2014/main" id="{4EC5ED2D-D6F5-F093-B888-585BA728B657}"/>
              </a:ext>
            </a:extLst>
          </p:cNvPr>
          <p:cNvSpPr>
            <a:spLocks noGrp="1"/>
          </p:cNvSpPr>
          <p:nvPr>
            <p:ph type="ftr" sz="quarter" idx="11"/>
          </p:nvPr>
        </p:nvSpPr>
        <p:spPr/>
        <p:txBody>
          <a:bodyPr/>
          <a:lstStyle/>
          <a:p>
            <a:r>
              <a:rPr lang="en-US"/>
              <a:t>Report Second Year PhD</a:t>
            </a:r>
            <a:endParaRPr lang="en-GB"/>
          </a:p>
        </p:txBody>
      </p:sp>
      <p:sp>
        <p:nvSpPr>
          <p:cNvPr id="6" name="Segnaposto numero diapositiva 5">
            <a:extLst>
              <a:ext uri="{FF2B5EF4-FFF2-40B4-BE49-F238E27FC236}">
                <a16:creationId xmlns:a16="http://schemas.microsoft.com/office/drawing/2014/main" id="{023483D5-8974-37ED-0E50-57CF31ADF923}"/>
              </a:ext>
            </a:extLst>
          </p:cNvPr>
          <p:cNvSpPr>
            <a:spLocks noGrp="1"/>
          </p:cNvSpPr>
          <p:nvPr>
            <p:ph type="sldNum" sz="quarter" idx="12"/>
          </p:nvPr>
        </p:nvSpPr>
        <p:spPr/>
        <p:txBody>
          <a:bodyPr/>
          <a:lstStyle/>
          <a:p>
            <a:fld id="{2A09A661-D55E-4A3B-82FF-F7FB615BE5C1}" type="slidenum">
              <a:rPr lang="en-GB" smtClean="0"/>
              <a:t>‹N›</a:t>
            </a:fld>
            <a:endParaRPr lang="en-GB"/>
          </a:p>
        </p:txBody>
      </p:sp>
    </p:spTree>
    <p:extLst>
      <p:ext uri="{BB962C8B-B14F-4D97-AF65-F5344CB8AC3E}">
        <p14:creationId xmlns:p14="http://schemas.microsoft.com/office/powerpoint/2010/main" val="138255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B0EFDF-C848-4AF7-ACE2-2CB9288958F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5D449A36-E24F-48B8-A76C-BD15C5A4D7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CD3989A5-5D7A-42E6-A72C-6017F35B96B6}"/>
              </a:ext>
            </a:extLst>
          </p:cNvPr>
          <p:cNvSpPr>
            <a:spLocks noGrp="1"/>
          </p:cNvSpPr>
          <p:nvPr>
            <p:ph type="dt" sz="half" idx="10"/>
          </p:nvPr>
        </p:nvSpPr>
        <p:spPr/>
        <p:txBody>
          <a:bodyPr/>
          <a:lstStyle/>
          <a:p>
            <a:r>
              <a:rPr lang="it-IT"/>
              <a:t>G.J Silvi</a:t>
            </a:r>
            <a:endParaRPr lang="en-US"/>
          </a:p>
        </p:txBody>
      </p:sp>
      <p:sp>
        <p:nvSpPr>
          <p:cNvPr id="5" name="Segnaposto piè di pagina 4">
            <a:extLst>
              <a:ext uri="{FF2B5EF4-FFF2-40B4-BE49-F238E27FC236}">
                <a16:creationId xmlns:a16="http://schemas.microsoft.com/office/drawing/2014/main" id="{A6BFC9DF-4EF6-408C-961B-834C4B03705C}"/>
              </a:ext>
            </a:extLst>
          </p:cNvPr>
          <p:cNvSpPr>
            <a:spLocks noGrp="1"/>
          </p:cNvSpPr>
          <p:nvPr>
            <p:ph type="ftr" sz="quarter" idx="11"/>
          </p:nvPr>
        </p:nvSpPr>
        <p:spPr/>
        <p:txBody>
          <a:bodyPr/>
          <a:lstStyle/>
          <a:p>
            <a:r>
              <a:rPr lang="en-US"/>
              <a:t>Report Second Year PhD</a:t>
            </a:r>
          </a:p>
        </p:txBody>
      </p:sp>
      <p:sp>
        <p:nvSpPr>
          <p:cNvPr id="6" name="Segnaposto numero diapositiva 5">
            <a:extLst>
              <a:ext uri="{FF2B5EF4-FFF2-40B4-BE49-F238E27FC236}">
                <a16:creationId xmlns:a16="http://schemas.microsoft.com/office/drawing/2014/main" id="{A6876F8F-45FE-492C-9786-BE75F8B225C6}"/>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318888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48EA30-3C64-4291-9EC2-16042CEA8C7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DD3F2B44-2F4F-45AF-8973-E4F176BC0CB9}"/>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74BDAFDD-C070-42CA-ABA5-9F819964180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8107E6C1-923A-456E-9B24-BB08198F8831}"/>
              </a:ext>
            </a:extLst>
          </p:cNvPr>
          <p:cNvSpPr>
            <a:spLocks noGrp="1"/>
          </p:cNvSpPr>
          <p:nvPr>
            <p:ph type="dt" sz="half" idx="10"/>
          </p:nvPr>
        </p:nvSpPr>
        <p:spPr/>
        <p:txBody>
          <a:bodyPr/>
          <a:lstStyle/>
          <a:p>
            <a:r>
              <a:rPr lang="it-IT"/>
              <a:t>G.J Silvi</a:t>
            </a:r>
            <a:endParaRPr lang="en-US"/>
          </a:p>
        </p:txBody>
      </p:sp>
      <p:sp>
        <p:nvSpPr>
          <p:cNvPr id="6" name="Segnaposto piè di pagina 5">
            <a:extLst>
              <a:ext uri="{FF2B5EF4-FFF2-40B4-BE49-F238E27FC236}">
                <a16:creationId xmlns:a16="http://schemas.microsoft.com/office/drawing/2014/main" id="{700CEE44-901D-4826-B4BD-66B48C8BAD27}"/>
              </a:ext>
            </a:extLst>
          </p:cNvPr>
          <p:cNvSpPr>
            <a:spLocks noGrp="1"/>
          </p:cNvSpPr>
          <p:nvPr>
            <p:ph type="ftr" sz="quarter" idx="11"/>
          </p:nvPr>
        </p:nvSpPr>
        <p:spPr/>
        <p:txBody>
          <a:bodyPr/>
          <a:lstStyle/>
          <a:p>
            <a:r>
              <a:rPr lang="en-US"/>
              <a:t>Report Second Year PhD</a:t>
            </a:r>
          </a:p>
        </p:txBody>
      </p:sp>
      <p:sp>
        <p:nvSpPr>
          <p:cNvPr id="7" name="Segnaposto numero diapositiva 6">
            <a:extLst>
              <a:ext uri="{FF2B5EF4-FFF2-40B4-BE49-F238E27FC236}">
                <a16:creationId xmlns:a16="http://schemas.microsoft.com/office/drawing/2014/main" id="{B49E1E04-AA14-4B06-81B1-9DA8FB114E3F}"/>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384041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9C86E-A2D6-4955-B30E-2C312A9CE920}"/>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185EE63E-1BDB-4A71-A14A-FFF9D29F31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0A6B913-53CE-48C2-9CFC-310904EF541D}"/>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2C34FB99-F558-46C2-94B4-CD2F5CBF0B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7940E839-87DB-4F15-A666-D005422E2BC2}"/>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2B46119D-D4AB-4BBF-9DDA-D86E5584BF4C}"/>
              </a:ext>
            </a:extLst>
          </p:cNvPr>
          <p:cNvSpPr>
            <a:spLocks noGrp="1"/>
          </p:cNvSpPr>
          <p:nvPr>
            <p:ph type="dt" sz="half" idx="10"/>
          </p:nvPr>
        </p:nvSpPr>
        <p:spPr/>
        <p:txBody>
          <a:bodyPr/>
          <a:lstStyle/>
          <a:p>
            <a:r>
              <a:rPr lang="it-IT"/>
              <a:t>G.J Silvi</a:t>
            </a:r>
            <a:endParaRPr lang="en-US"/>
          </a:p>
        </p:txBody>
      </p:sp>
      <p:sp>
        <p:nvSpPr>
          <p:cNvPr id="8" name="Segnaposto piè di pagina 7">
            <a:extLst>
              <a:ext uri="{FF2B5EF4-FFF2-40B4-BE49-F238E27FC236}">
                <a16:creationId xmlns:a16="http://schemas.microsoft.com/office/drawing/2014/main" id="{98F4A53C-3653-46C5-AFAA-7EA3CF3DBFE3}"/>
              </a:ext>
            </a:extLst>
          </p:cNvPr>
          <p:cNvSpPr>
            <a:spLocks noGrp="1"/>
          </p:cNvSpPr>
          <p:nvPr>
            <p:ph type="ftr" sz="quarter" idx="11"/>
          </p:nvPr>
        </p:nvSpPr>
        <p:spPr/>
        <p:txBody>
          <a:bodyPr/>
          <a:lstStyle/>
          <a:p>
            <a:r>
              <a:rPr lang="en-US"/>
              <a:t>Report Second Year PhD</a:t>
            </a:r>
          </a:p>
        </p:txBody>
      </p:sp>
      <p:sp>
        <p:nvSpPr>
          <p:cNvPr id="9" name="Segnaposto numero diapositiva 8">
            <a:extLst>
              <a:ext uri="{FF2B5EF4-FFF2-40B4-BE49-F238E27FC236}">
                <a16:creationId xmlns:a16="http://schemas.microsoft.com/office/drawing/2014/main" id="{272B6B29-9334-4C1A-AA7E-3652DBA765DC}"/>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285565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62A03E-7835-43E7-B626-F7DE7A827F34}"/>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0EF119B0-D6A4-4847-9489-410618BE14F8}"/>
              </a:ext>
            </a:extLst>
          </p:cNvPr>
          <p:cNvSpPr>
            <a:spLocks noGrp="1"/>
          </p:cNvSpPr>
          <p:nvPr>
            <p:ph type="dt" sz="half" idx="10"/>
          </p:nvPr>
        </p:nvSpPr>
        <p:spPr/>
        <p:txBody>
          <a:bodyPr/>
          <a:lstStyle/>
          <a:p>
            <a:r>
              <a:rPr lang="it-IT"/>
              <a:t>G.J Silvi</a:t>
            </a:r>
            <a:endParaRPr lang="en-US"/>
          </a:p>
        </p:txBody>
      </p:sp>
      <p:sp>
        <p:nvSpPr>
          <p:cNvPr id="4" name="Segnaposto piè di pagina 3">
            <a:extLst>
              <a:ext uri="{FF2B5EF4-FFF2-40B4-BE49-F238E27FC236}">
                <a16:creationId xmlns:a16="http://schemas.microsoft.com/office/drawing/2014/main" id="{3A376055-DCE2-4075-88CD-6F6791E17303}"/>
              </a:ext>
            </a:extLst>
          </p:cNvPr>
          <p:cNvSpPr>
            <a:spLocks noGrp="1"/>
          </p:cNvSpPr>
          <p:nvPr>
            <p:ph type="ftr" sz="quarter" idx="11"/>
          </p:nvPr>
        </p:nvSpPr>
        <p:spPr/>
        <p:txBody>
          <a:bodyPr/>
          <a:lstStyle/>
          <a:p>
            <a:r>
              <a:rPr lang="en-US"/>
              <a:t>Report Second Year PhD</a:t>
            </a:r>
          </a:p>
        </p:txBody>
      </p:sp>
      <p:sp>
        <p:nvSpPr>
          <p:cNvPr id="5" name="Segnaposto numero diapositiva 4">
            <a:extLst>
              <a:ext uri="{FF2B5EF4-FFF2-40B4-BE49-F238E27FC236}">
                <a16:creationId xmlns:a16="http://schemas.microsoft.com/office/drawing/2014/main" id="{8DA0C54B-978C-4A93-9F2B-CC564EA20D65}"/>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204830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6F5A533-5EEE-46F1-9A88-46EDB0DDE600}"/>
              </a:ext>
            </a:extLst>
          </p:cNvPr>
          <p:cNvSpPr>
            <a:spLocks noGrp="1"/>
          </p:cNvSpPr>
          <p:nvPr>
            <p:ph type="dt" sz="half" idx="10"/>
          </p:nvPr>
        </p:nvSpPr>
        <p:spPr/>
        <p:txBody>
          <a:bodyPr/>
          <a:lstStyle/>
          <a:p>
            <a:r>
              <a:rPr lang="it-IT"/>
              <a:t>G.J Silvi</a:t>
            </a:r>
            <a:endParaRPr lang="en-US"/>
          </a:p>
        </p:txBody>
      </p:sp>
      <p:sp>
        <p:nvSpPr>
          <p:cNvPr id="3" name="Segnaposto piè di pagina 2">
            <a:extLst>
              <a:ext uri="{FF2B5EF4-FFF2-40B4-BE49-F238E27FC236}">
                <a16:creationId xmlns:a16="http://schemas.microsoft.com/office/drawing/2014/main" id="{96C27AA5-F706-44B5-B23C-69180B4E511E}"/>
              </a:ext>
            </a:extLst>
          </p:cNvPr>
          <p:cNvSpPr>
            <a:spLocks noGrp="1"/>
          </p:cNvSpPr>
          <p:nvPr>
            <p:ph type="ftr" sz="quarter" idx="11"/>
          </p:nvPr>
        </p:nvSpPr>
        <p:spPr/>
        <p:txBody>
          <a:bodyPr/>
          <a:lstStyle/>
          <a:p>
            <a:r>
              <a:rPr lang="en-US"/>
              <a:t>Report Second Year PhD</a:t>
            </a:r>
          </a:p>
        </p:txBody>
      </p:sp>
      <p:sp>
        <p:nvSpPr>
          <p:cNvPr id="4" name="Segnaposto numero diapositiva 3">
            <a:extLst>
              <a:ext uri="{FF2B5EF4-FFF2-40B4-BE49-F238E27FC236}">
                <a16:creationId xmlns:a16="http://schemas.microsoft.com/office/drawing/2014/main" id="{C5EEB4C0-3702-4802-A35D-E127A4B98870}"/>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3868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AEAB95-7152-4D78-88C8-8EB83FE5C1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2ACA2C33-9524-4ACF-B210-3170DC7C7B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53DC952F-3FBB-465E-A29F-94B8A45F9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CF096A5-8778-4FAD-9D0B-7714CB2D561E}"/>
              </a:ext>
            </a:extLst>
          </p:cNvPr>
          <p:cNvSpPr>
            <a:spLocks noGrp="1"/>
          </p:cNvSpPr>
          <p:nvPr>
            <p:ph type="dt" sz="half" idx="10"/>
          </p:nvPr>
        </p:nvSpPr>
        <p:spPr/>
        <p:txBody>
          <a:bodyPr/>
          <a:lstStyle/>
          <a:p>
            <a:r>
              <a:rPr lang="it-IT"/>
              <a:t>G.J Silvi</a:t>
            </a:r>
            <a:endParaRPr lang="en-US"/>
          </a:p>
        </p:txBody>
      </p:sp>
      <p:sp>
        <p:nvSpPr>
          <p:cNvPr id="6" name="Segnaposto piè di pagina 5">
            <a:extLst>
              <a:ext uri="{FF2B5EF4-FFF2-40B4-BE49-F238E27FC236}">
                <a16:creationId xmlns:a16="http://schemas.microsoft.com/office/drawing/2014/main" id="{81E75470-308C-40E9-A24F-77D02721515E}"/>
              </a:ext>
            </a:extLst>
          </p:cNvPr>
          <p:cNvSpPr>
            <a:spLocks noGrp="1"/>
          </p:cNvSpPr>
          <p:nvPr>
            <p:ph type="ftr" sz="quarter" idx="11"/>
          </p:nvPr>
        </p:nvSpPr>
        <p:spPr/>
        <p:txBody>
          <a:bodyPr/>
          <a:lstStyle/>
          <a:p>
            <a:r>
              <a:rPr lang="en-US"/>
              <a:t>Report Second Year PhD</a:t>
            </a:r>
          </a:p>
        </p:txBody>
      </p:sp>
      <p:sp>
        <p:nvSpPr>
          <p:cNvPr id="7" name="Segnaposto numero diapositiva 6">
            <a:extLst>
              <a:ext uri="{FF2B5EF4-FFF2-40B4-BE49-F238E27FC236}">
                <a16:creationId xmlns:a16="http://schemas.microsoft.com/office/drawing/2014/main" id="{C8FC359F-C610-48A4-86B9-886FEB75DC6A}"/>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15706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16A31-8442-4D0A-B0F3-1FE588CE915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69824A17-A624-4021-A2DD-5F45FA8919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7B2A93F6-F646-49A7-8D21-6DB0BCFFF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4FC13BF-BB40-4D4E-9034-64A734240019}"/>
              </a:ext>
            </a:extLst>
          </p:cNvPr>
          <p:cNvSpPr>
            <a:spLocks noGrp="1"/>
          </p:cNvSpPr>
          <p:nvPr>
            <p:ph type="dt" sz="half" idx="10"/>
          </p:nvPr>
        </p:nvSpPr>
        <p:spPr/>
        <p:txBody>
          <a:bodyPr/>
          <a:lstStyle/>
          <a:p>
            <a:r>
              <a:rPr lang="it-IT"/>
              <a:t>G.J Silvi</a:t>
            </a:r>
            <a:endParaRPr lang="en-US"/>
          </a:p>
        </p:txBody>
      </p:sp>
      <p:sp>
        <p:nvSpPr>
          <p:cNvPr id="6" name="Segnaposto piè di pagina 5">
            <a:extLst>
              <a:ext uri="{FF2B5EF4-FFF2-40B4-BE49-F238E27FC236}">
                <a16:creationId xmlns:a16="http://schemas.microsoft.com/office/drawing/2014/main" id="{E8C63079-F2C3-4966-A9E6-539A77C77E36}"/>
              </a:ext>
            </a:extLst>
          </p:cNvPr>
          <p:cNvSpPr>
            <a:spLocks noGrp="1"/>
          </p:cNvSpPr>
          <p:nvPr>
            <p:ph type="ftr" sz="quarter" idx="11"/>
          </p:nvPr>
        </p:nvSpPr>
        <p:spPr/>
        <p:txBody>
          <a:bodyPr/>
          <a:lstStyle/>
          <a:p>
            <a:r>
              <a:rPr lang="en-US"/>
              <a:t>Report Second Year PhD</a:t>
            </a:r>
          </a:p>
        </p:txBody>
      </p:sp>
      <p:sp>
        <p:nvSpPr>
          <p:cNvPr id="7" name="Segnaposto numero diapositiva 6">
            <a:extLst>
              <a:ext uri="{FF2B5EF4-FFF2-40B4-BE49-F238E27FC236}">
                <a16:creationId xmlns:a16="http://schemas.microsoft.com/office/drawing/2014/main" id="{709FAF5C-2431-4198-BF2D-35C5CCAAAB7F}"/>
              </a:ext>
            </a:extLst>
          </p:cNvPr>
          <p:cNvSpPr>
            <a:spLocks noGrp="1"/>
          </p:cNvSpPr>
          <p:nvPr>
            <p:ph type="sldNum" sz="quarter" idx="12"/>
          </p:nvPr>
        </p:nvSpPr>
        <p:spPr/>
        <p:txBody>
          <a:bodyPr/>
          <a:lstStyle/>
          <a:p>
            <a:fld id="{23467D94-40DC-45AA-81EC-2788314D4EC6}" type="slidenum">
              <a:rPr lang="en-US" smtClean="0"/>
              <a:t>‹N›</a:t>
            </a:fld>
            <a:endParaRPr lang="en-US"/>
          </a:p>
        </p:txBody>
      </p:sp>
    </p:spTree>
    <p:extLst>
      <p:ext uri="{BB962C8B-B14F-4D97-AF65-F5344CB8AC3E}">
        <p14:creationId xmlns:p14="http://schemas.microsoft.com/office/powerpoint/2010/main" val="33047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A219D18-86DD-4142-8730-6A29669E6C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BDD134BA-FD81-41BC-81A7-6D8B532A4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A6F5F41E-1BE5-46E5-9259-57629D70D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G.J Silvi</a:t>
            </a:r>
            <a:endParaRPr lang="en-US"/>
          </a:p>
        </p:txBody>
      </p:sp>
      <p:sp>
        <p:nvSpPr>
          <p:cNvPr id="5" name="Segnaposto piè di pagina 4">
            <a:extLst>
              <a:ext uri="{FF2B5EF4-FFF2-40B4-BE49-F238E27FC236}">
                <a16:creationId xmlns:a16="http://schemas.microsoft.com/office/drawing/2014/main" id="{2E1806D6-C9F6-4BB4-A652-74A413F946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 Second Year PhD</a:t>
            </a:r>
          </a:p>
        </p:txBody>
      </p:sp>
      <p:sp>
        <p:nvSpPr>
          <p:cNvPr id="6" name="Segnaposto numero diapositiva 5">
            <a:extLst>
              <a:ext uri="{FF2B5EF4-FFF2-40B4-BE49-F238E27FC236}">
                <a16:creationId xmlns:a16="http://schemas.microsoft.com/office/drawing/2014/main" id="{F4E7A579-2A2A-4439-858A-7BB37C9DA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67D94-40DC-45AA-81EC-2788314D4EC6}" type="slidenum">
              <a:rPr lang="en-US" smtClean="0"/>
              <a:t>‹N›</a:t>
            </a:fld>
            <a:endParaRPr lang="en-US"/>
          </a:p>
        </p:txBody>
      </p:sp>
    </p:spTree>
    <p:extLst>
      <p:ext uri="{BB962C8B-B14F-4D97-AF65-F5344CB8AC3E}">
        <p14:creationId xmlns:p14="http://schemas.microsoft.com/office/powerpoint/2010/main" val="2729270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D4B2BE9-892D-DFBF-275A-41852772BD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26DC836D-D8E7-4550-2867-7C79D83FA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C1780413-D542-F638-B4FB-6BA28CFB9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G.J Silvi</a:t>
            </a:r>
            <a:endParaRPr lang="en-GB"/>
          </a:p>
        </p:txBody>
      </p:sp>
      <p:sp>
        <p:nvSpPr>
          <p:cNvPr id="5" name="Segnaposto piè di pagina 4">
            <a:extLst>
              <a:ext uri="{FF2B5EF4-FFF2-40B4-BE49-F238E27FC236}">
                <a16:creationId xmlns:a16="http://schemas.microsoft.com/office/drawing/2014/main" id="{5AF8FB02-3E48-9127-4452-83FA60852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Report Second Year PhD</a:t>
            </a:r>
            <a:endParaRPr lang="en-GB"/>
          </a:p>
        </p:txBody>
      </p:sp>
      <p:sp>
        <p:nvSpPr>
          <p:cNvPr id="6" name="Segnaposto numero diapositiva 5">
            <a:extLst>
              <a:ext uri="{FF2B5EF4-FFF2-40B4-BE49-F238E27FC236}">
                <a16:creationId xmlns:a16="http://schemas.microsoft.com/office/drawing/2014/main" id="{7398A538-461F-6C04-115D-28E013F16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9A661-D55E-4A3B-82FF-F7FB615BE5C1}" type="slidenum">
              <a:rPr lang="en-GB" smtClean="0"/>
              <a:t>‹N›</a:t>
            </a:fld>
            <a:endParaRPr lang="en-GB"/>
          </a:p>
        </p:txBody>
      </p:sp>
    </p:spTree>
    <p:extLst>
      <p:ext uri="{BB962C8B-B14F-4D97-AF65-F5344CB8AC3E}">
        <p14:creationId xmlns:p14="http://schemas.microsoft.com/office/powerpoint/2010/main" val="34649367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jpeg"/><Relationship Id="rId3" Type="http://schemas.openxmlformats.org/officeDocument/2006/relationships/image" Target="../media/image37.jpg"/><Relationship Id="rId7" Type="http://schemas.openxmlformats.org/officeDocument/2006/relationships/image" Target="../media/image25.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jpg"/><Relationship Id="rId11" Type="http://schemas.openxmlformats.org/officeDocument/2006/relationships/image" Target="../media/image44.gif"/><Relationship Id="rId5" Type="http://schemas.openxmlformats.org/officeDocument/2006/relationships/image" Target="../media/image39.png"/><Relationship Id="rId10" Type="http://schemas.openxmlformats.org/officeDocument/2006/relationships/image" Target="../media/image43.gif"/><Relationship Id="rId4" Type="http://schemas.openxmlformats.org/officeDocument/2006/relationships/image" Target="../media/image38.jpg"/><Relationship Id="rId9" Type="http://schemas.openxmlformats.org/officeDocument/2006/relationships/image" Target="../media/image42.jpg"/><Relationship Id="rId14" Type="http://schemas.openxmlformats.org/officeDocument/2006/relationships/image" Target="../media/image4.gi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jp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8.jpg"/><Relationship Id="rId11" Type="http://schemas.openxmlformats.org/officeDocument/2006/relationships/image" Target="../media/image4.gif"/><Relationship Id="rId5" Type="http://schemas.openxmlformats.org/officeDocument/2006/relationships/image" Target="../media/image47.png"/><Relationship Id="rId10" Type="http://schemas.openxmlformats.org/officeDocument/2006/relationships/image" Target="../media/image6.jpeg"/><Relationship Id="rId4" Type="http://schemas.openxmlformats.org/officeDocument/2006/relationships/image" Target="../media/image46.jp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0.jp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jpe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5.jpeg"/><Relationship Id="rId11" Type="http://schemas.openxmlformats.org/officeDocument/2006/relationships/image" Target="../media/image58.emf"/><Relationship Id="rId5" Type="http://schemas.openxmlformats.org/officeDocument/2006/relationships/image" Target="../media/image54.png"/><Relationship Id="rId10" Type="http://schemas.openxmlformats.org/officeDocument/2006/relationships/image" Target="../media/image1.jpg"/><Relationship Id="rId4" Type="http://schemas.openxmlformats.org/officeDocument/2006/relationships/image" Target="../media/image4.gif"/><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jpeg"/><Relationship Id="rId7"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68.jpg"/><Relationship Id="rId3" Type="http://schemas.openxmlformats.org/officeDocument/2006/relationships/image" Target="../media/image62.png"/><Relationship Id="rId7" Type="http://schemas.openxmlformats.org/officeDocument/2006/relationships/image" Target="../media/image41.png"/><Relationship Id="rId12"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65.png"/><Relationship Id="rId4" Type="http://schemas.openxmlformats.org/officeDocument/2006/relationships/image" Target="../media/image4.gif"/><Relationship Id="rId9" Type="http://schemas.openxmlformats.org/officeDocument/2006/relationships/image" Target="../media/image64.png"/><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6.jpg"/><Relationship Id="rId3" Type="http://schemas.openxmlformats.org/officeDocument/2006/relationships/image" Target="../media/image4.gif"/><Relationship Id="rId7" Type="http://schemas.openxmlformats.org/officeDocument/2006/relationships/image" Target="../media/image72.jpg"/><Relationship Id="rId12"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5.jpg"/><Relationship Id="rId5" Type="http://schemas.openxmlformats.org/officeDocument/2006/relationships/image" Target="../media/image6.jpeg"/><Relationship Id="rId15" Type="http://schemas.openxmlformats.org/officeDocument/2006/relationships/image" Target="../media/image22.png"/><Relationship Id="rId10" Type="http://schemas.openxmlformats.org/officeDocument/2006/relationships/image" Target="../media/image74.jpg"/><Relationship Id="rId4" Type="http://schemas.openxmlformats.org/officeDocument/2006/relationships/image" Target="../media/image70.png"/><Relationship Id="rId9" Type="http://schemas.openxmlformats.org/officeDocument/2006/relationships/image" Target="../media/image14.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4.gi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4"/><Relationship Id="rId7" Type="http://schemas.openxmlformats.org/officeDocument/2006/relationships/image" Target="../media/image4.gi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6.jpeg"/><Relationship Id="rId11" Type="http://schemas.openxmlformats.org/officeDocument/2006/relationships/image" Target="../media/image14.png"/><Relationship Id="rId5" Type="http://schemas.openxmlformats.org/officeDocument/2006/relationships/notesSlide" Target="../notesSlides/notesSlide3.xml"/><Relationship Id="rId10" Type="http://schemas.openxmlformats.org/officeDocument/2006/relationships/image" Target="../media/image13.png"/><Relationship Id="rId4" Type="http://schemas.openxmlformats.org/officeDocument/2006/relationships/slideLayout" Target="../slideLayouts/slideLayout6.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jpg"/><Relationship Id="rId10" Type="http://schemas.openxmlformats.org/officeDocument/2006/relationships/image" Target="../media/image4.gif"/><Relationship Id="rId4" Type="http://schemas.openxmlformats.org/officeDocument/2006/relationships/image" Target="../media/image20.jpg"/><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0.jpg"/><Relationship Id="rId11" Type="http://schemas.openxmlformats.org/officeDocument/2006/relationships/image" Target="../media/image6.jpeg"/><Relationship Id="rId5" Type="http://schemas.openxmlformats.org/officeDocument/2006/relationships/image" Target="../media/image29.jpg"/><Relationship Id="rId10" Type="http://schemas.openxmlformats.org/officeDocument/2006/relationships/image" Target="../media/image25.png"/><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33.pn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10C61D8-5669-1895-6E81-102C11A71319}"/>
              </a:ext>
            </a:extLst>
          </p:cNvPr>
          <p:cNvSpPr>
            <a:spLocks noGrp="1"/>
          </p:cNvSpPr>
          <p:nvPr>
            <p:ph type="dt" sz="half" idx="10"/>
          </p:nvPr>
        </p:nvSpPr>
        <p:spPr/>
        <p:txBody>
          <a:bodyPr/>
          <a:lstStyle/>
          <a:p>
            <a:r>
              <a:rPr lang="it-IT"/>
              <a:t>G.J Silvi</a:t>
            </a:r>
            <a:endParaRPr lang="en-US" dirty="0"/>
          </a:p>
        </p:txBody>
      </p:sp>
      <p:sp>
        <p:nvSpPr>
          <p:cNvPr id="3" name="Segnaposto piè di pagina 2">
            <a:extLst>
              <a:ext uri="{FF2B5EF4-FFF2-40B4-BE49-F238E27FC236}">
                <a16:creationId xmlns:a16="http://schemas.microsoft.com/office/drawing/2014/main" id="{3D73AEE3-471E-2536-2164-19AF511EB6C0}"/>
              </a:ext>
            </a:extLst>
          </p:cNvPr>
          <p:cNvSpPr>
            <a:spLocks noGrp="1"/>
          </p:cNvSpPr>
          <p:nvPr>
            <p:ph type="ftr" sz="quarter" idx="11"/>
          </p:nvPr>
        </p:nvSpPr>
        <p:spPr/>
        <p:txBody>
          <a:bodyPr/>
          <a:lstStyle/>
          <a:p>
            <a:r>
              <a:rPr lang="en-US"/>
              <a:t>Report Second Year PhD</a:t>
            </a:r>
            <a:endParaRPr lang="en-US" dirty="0"/>
          </a:p>
        </p:txBody>
      </p:sp>
      <p:sp>
        <p:nvSpPr>
          <p:cNvPr id="4" name="Segnaposto numero diapositiva 3">
            <a:extLst>
              <a:ext uri="{FF2B5EF4-FFF2-40B4-BE49-F238E27FC236}">
                <a16:creationId xmlns:a16="http://schemas.microsoft.com/office/drawing/2014/main" id="{D25A284A-C2D9-5736-B51A-D6D15644FA06}"/>
              </a:ext>
            </a:extLst>
          </p:cNvPr>
          <p:cNvSpPr>
            <a:spLocks noGrp="1"/>
          </p:cNvSpPr>
          <p:nvPr>
            <p:ph type="sldNum" sz="quarter" idx="12"/>
          </p:nvPr>
        </p:nvSpPr>
        <p:spPr/>
        <p:txBody>
          <a:bodyPr/>
          <a:lstStyle/>
          <a:p>
            <a:fld id="{23467D94-40DC-45AA-81EC-2788314D4EC6}" type="slidenum">
              <a:rPr lang="en-US" smtClean="0"/>
              <a:t>1</a:t>
            </a:fld>
            <a:endParaRPr lang="en-US"/>
          </a:p>
        </p:txBody>
      </p:sp>
      <p:sp>
        <p:nvSpPr>
          <p:cNvPr id="5" name="Titolo 1">
            <a:extLst>
              <a:ext uri="{FF2B5EF4-FFF2-40B4-BE49-F238E27FC236}">
                <a16:creationId xmlns:a16="http://schemas.microsoft.com/office/drawing/2014/main" id="{57C7460B-1CA8-926A-4B19-5DFBA2925512}"/>
              </a:ext>
            </a:extLst>
          </p:cNvPr>
          <p:cNvSpPr txBox="1">
            <a:spLocks/>
          </p:cNvSpPr>
          <p:nvPr/>
        </p:nvSpPr>
        <p:spPr>
          <a:xfrm>
            <a:off x="520173" y="2263463"/>
            <a:ext cx="10643695" cy="812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0" i="0" dirty="0">
                <a:solidFill>
                  <a:schemeClr val="bg1"/>
                </a:solidFill>
                <a:effectLst/>
                <a:latin typeface="Arial" panose="020B0604020202020204" pitchFamily="34" charset="0"/>
              </a:rPr>
              <a:t>Beam dynamics optimization of EuPRAXIA@SPARC_LAB RF injector*</a:t>
            </a:r>
          </a:p>
        </p:txBody>
      </p:sp>
      <p:sp>
        <p:nvSpPr>
          <p:cNvPr id="6" name="Sottotitolo 2">
            <a:extLst>
              <a:ext uri="{FF2B5EF4-FFF2-40B4-BE49-F238E27FC236}">
                <a16:creationId xmlns:a16="http://schemas.microsoft.com/office/drawing/2014/main" id="{AA74865B-5880-861F-6D09-9EEE8DE61BC8}"/>
              </a:ext>
            </a:extLst>
          </p:cNvPr>
          <p:cNvSpPr txBox="1">
            <a:spLocks/>
          </p:cNvSpPr>
          <p:nvPr/>
        </p:nvSpPr>
        <p:spPr>
          <a:xfrm>
            <a:off x="520173" y="3473211"/>
            <a:ext cx="7364194" cy="806400"/>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
              </a:spcAft>
              <a:buNone/>
            </a:pPr>
            <a:r>
              <a:rPr lang="en-US" sz="2200" dirty="0"/>
              <a:t>Gilles Jacopo Silvi (Sapienza University of Rome - INFN Roma1)</a:t>
            </a:r>
          </a:p>
          <a:p>
            <a:pPr marL="0" indent="0">
              <a:spcAft>
                <a:spcPts val="100"/>
              </a:spcAft>
              <a:buNone/>
            </a:pPr>
            <a:r>
              <a:rPr lang="en-US" sz="2200" u="sng" dirty="0">
                <a:solidFill>
                  <a:schemeClr val="accent1"/>
                </a:solidFill>
              </a:rPr>
              <a:t>gillesjacopo.silvi@uniroma1.it</a:t>
            </a:r>
            <a:endParaRPr lang="en-US" sz="1600" u="sng" dirty="0">
              <a:solidFill>
                <a:schemeClr val="accent1"/>
              </a:solidFill>
              <a:latin typeface="Source Sans Pro Light" pitchFamily="34"/>
            </a:endParaRPr>
          </a:p>
        </p:txBody>
      </p:sp>
      <p:pic>
        <p:nvPicPr>
          <p:cNvPr id="8" name="Immagine 7">
            <a:extLst>
              <a:ext uri="{FF2B5EF4-FFF2-40B4-BE49-F238E27FC236}">
                <a16:creationId xmlns:a16="http://schemas.microsoft.com/office/drawing/2014/main" id="{4DD3CC62-C530-9760-7C09-D62AF95598C9}"/>
              </a:ext>
            </a:extLst>
          </p:cNvPr>
          <p:cNvPicPr>
            <a:picLocks noChangeAspect="1"/>
          </p:cNvPicPr>
          <p:nvPr/>
        </p:nvPicPr>
        <p:blipFill>
          <a:blip r:embed="rId2">
            <a:lum/>
            <a:alphaModFix/>
          </a:blip>
          <a:srcRect l="5460" t="17638" r="6922" b="17658"/>
          <a:stretch>
            <a:fillRect/>
          </a:stretch>
        </p:blipFill>
        <p:spPr>
          <a:xfrm>
            <a:off x="8455200" y="5276350"/>
            <a:ext cx="3736800" cy="1080000"/>
          </a:xfrm>
          <a:prstGeom prst="rect">
            <a:avLst/>
          </a:prstGeom>
          <a:noFill/>
          <a:ln>
            <a:noFill/>
          </a:ln>
        </p:spPr>
      </p:pic>
      <p:pic>
        <p:nvPicPr>
          <p:cNvPr id="12" name="Picture 2" descr="EuPRAXIA - Home">
            <a:extLst>
              <a:ext uri="{FF2B5EF4-FFF2-40B4-BE49-F238E27FC236}">
                <a16:creationId xmlns:a16="http://schemas.microsoft.com/office/drawing/2014/main" id="{C65B303F-28FF-7388-9B92-9CE22010A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267" y="137444"/>
            <a:ext cx="3295094" cy="141480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testo, logo, Carattere, Elementi grafici&#10;&#10;Descrizione generata automaticamente">
            <a:extLst>
              <a:ext uri="{FF2B5EF4-FFF2-40B4-BE49-F238E27FC236}">
                <a16:creationId xmlns:a16="http://schemas.microsoft.com/office/drawing/2014/main" id="{7A1EC56E-3A94-BB65-89E8-F39B189FA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 y="-25785"/>
            <a:ext cx="4191363" cy="1741265"/>
          </a:xfrm>
          <a:prstGeom prst="rect">
            <a:avLst/>
          </a:prstGeom>
        </p:spPr>
      </p:pic>
      <p:sp>
        <p:nvSpPr>
          <p:cNvPr id="21" name="Rettangolo 20">
            <a:extLst>
              <a:ext uri="{FF2B5EF4-FFF2-40B4-BE49-F238E27FC236}">
                <a16:creationId xmlns:a16="http://schemas.microsoft.com/office/drawing/2014/main" id="{CC8DDB2C-E6F4-C61C-B255-9F35B3C81F80}"/>
              </a:ext>
            </a:extLst>
          </p:cNvPr>
          <p:cNvSpPr/>
          <p:nvPr/>
        </p:nvSpPr>
        <p:spPr>
          <a:xfrm>
            <a:off x="0" y="2150242"/>
            <a:ext cx="11475721" cy="1234547"/>
          </a:xfrm>
          <a:prstGeom prst="rect">
            <a:avLst/>
          </a:prstGeom>
          <a:solidFill>
            <a:srgbClr val="0066B3"/>
          </a:solidFill>
          <a:ln>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olo 1">
            <a:extLst>
              <a:ext uri="{FF2B5EF4-FFF2-40B4-BE49-F238E27FC236}">
                <a16:creationId xmlns:a16="http://schemas.microsoft.com/office/drawing/2014/main" id="{17624AEC-6BD5-F888-D0D5-50A6768A9F90}"/>
              </a:ext>
            </a:extLst>
          </p:cNvPr>
          <p:cNvSpPr txBox="1">
            <a:spLocks/>
          </p:cNvSpPr>
          <p:nvPr/>
        </p:nvSpPr>
        <p:spPr>
          <a:xfrm>
            <a:off x="676099" y="2361435"/>
            <a:ext cx="10643695" cy="812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0" i="0" dirty="0">
                <a:solidFill>
                  <a:schemeClr val="bg1"/>
                </a:solidFill>
                <a:effectLst/>
                <a:latin typeface="Arial" panose="020B0604020202020204" pitchFamily="34" charset="0"/>
              </a:rPr>
              <a:t>Beam dynamics studies for high</a:t>
            </a:r>
            <a:br>
              <a:rPr lang="en-US" sz="3200" dirty="0">
                <a:solidFill>
                  <a:schemeClr val="bg1"/>
                </a:solidFill>
              </a:rPr>
            </a:br>
            <a:r>
              <a:rPr lang="en-US" sz="3200" b="0" i="0" dirty="0">
                <a:solidFill>
                  <a:schemeClr val="bg1"/>
                </a:solidFill>
                <a:effectLst/>
                <a:latin typeface="Arial" panose="020B0604020202020204" pitchFamily="34" charset="0"/>
              </a:rPr>
              <a:t>gradient, high brightness, and high repetition rate</a:t>
            </a:r>
            <a:br>
              <a:rPr lang="en-US" sz="3200" dirty="0">
                <a:solidFill>
                  <a:schemeClr val="bg1"/>
                </a:solidFill>
              </a:rPr>
            </a:br>
            <a:r>
              <a:rPr lang="en-US" sz="3200" b="0" i="0" dirty="0">
                <a:solidFill>
                  <a:schemeClr val="bg1"/>
                </a:solidFill>
                <a:effectLst/>
                <a:latin typeface="Arial" panose="020B0604020202020204" pitchFamily="34" charset="0"/>
              </a:rPr>
              <a:t>C-band RF photoinjector for EuPRAXIA@SPARC</a:t>
            </a:r>
            <a:r>
              <a:rPr lang="en-US" sz="3200" dirty="0">
                <a:solidFill>
                  <a:schemeClr val="bg1"/>
                </a:solidFill>
                <a:latin typeface="Arial" panose="020B0604020202020204" pitchFamily="34" charset="0"/>
              </a:rPr>
              <a:t>_LAB</a:t>
            </a:r>
            <a:endParaRPr lang="it-IT" sz="6600" dirty="0">
              <a:solidFill>
                <a:schemeClr val="bg1"/>
              </a:solidFill>
            </a:endParaRPr>
          </a:p>
        </p:txBody>
      </p:sp>
      <p:pic>
        <p:nvPicPr>
          <p:cNvPr id="1026" name="Picture 2" descr="INFN Frascati (Roma) | Future Circular Collider">
            <a:extLst>
              <a:ext uri="{FF2B5EF4-FFF2-40B4-BE49-F238E27FC236}">
                <a16:creationId xmlns:a16="http://schemas.microsoft.com/office/drawing/2014/main" id="{268E219B-8FB6-72A6-FD80-72C5A6658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70" y="5153971"/>
            <a:ext cx="1526500" cy="108000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B00A4075-B620-2EA5-D72C-B583EB7394F9}"/>
              </a:ext>
            </a:extLst>
          </p:cNvPr>
          <p:cNvSpPr txBox="1"/>
          <p:nvPr/>
        </p:nvSpPr>
        <p:spPr>
          <a:xfrm>
            <a:off x="4038600" y="4497534"/>
            <a:ext cx="4764024" cy="1477328"/>
          </a:xfrm>
          <a:prstGeom prst="rect">
            <a:avLst/>
          </a:prstGeom>
          <a:noFill/>
        </p:spPr>
        <p:txBody>
          <a:bodyPr wrap="square" rtlCol="0">
            <a:spAutoFit/>
          </a:bodyPr>
          <a:lstStyle/>
          <a:p>
            <a:r>
              <a:rPr lang="en-GB" dirty="0"/>
              <a:t>Supervisor: Prof.ssa Enrica Chiadroni</a:t>
            </a:r>
          </a:p>
          <a:p>
            <a:r>
              <a:rPr lang="en-GB" dirty="0"/>
              <a:t>Supervisor: Prof. Andrea Mostacci</a:t>
            </a:r>
          </a:p>
          <a:p>
            <a:r>
              <a:rPr lang="en-GB" dirty="0"/>
              <a:t>Supervisor: </a:t>
            </a:r>
            <a:r>
              <a:rPr lang="en-GB" dirty="0" err="1"/>
              <a:t>Dr.ssa</a:t>
            </a:r>
            <a:r>
              <a:rPr lang="en-GB" dirty="0"/>
              <a:t> Anna Giribono</a:t>
            </a:r>
          </a:p>
          <a:p>
            <a:endParaRPr lang="en-GB" dirty="0"/>
          </a:p>
          <a:p>
            <a:endParaRPr lang="en-GB" dirty="0"/>
          </a:p>
        </p:txBody>
      </p:sp>
    </p:spTree>
    <p:extLst>
      <p:ext uri="{BB962C8B-B14F-4D97-AF65-F5344CB8AC3E}">
        <p14:creationId xmlns:p14="http://schemas.microsoft.com/office/powerpoint/2010/main" val="349977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0">
            <a:extLst>
              <a:ext uri="{FF2B5EF4-FFF2-40B4-BE49-F238E27FC236}">
                <a16:creationId xmlns:a16="http://schemas.microsoft.com/office/drawing/2014/main" id="{9809C9C6-625B-43F5-A7D0-38E1D1FDCF3B}"/>
              </a:ext>
            </a:extLst>
          </p:cNvPr>
          <p:cNvSpPr>
            <a:spLocks noGrp="1"/>
          </p:cNvSpPr>
          <p:nvPr>
            <p:ph type="title"/>
          </p:nvPr>
        </p:nvSpPr>
        <p:spPr>
          <a:xfrm>
            <a:off x="3589210" y="127381"/>
            <a:ext cx="5013579" cy="528735"/>
          </a:xfrm>
        </p:spPr>
        <p:txBody>
          <a:bodyPr>
            <a:noAutofit/>
          </a:bodyPr>
          <a:lstStyle/>
          <a:p>
            <a:r>
              <a:rPr lang="en-US" sz="3800" b="1" dirty="0"/>
              <a:t>RF jitter simulations</a:t>
            </a:r>
          </a:p>
        </p:txBody>
      </p:sp>
      <p:pic>
        <p:nvPicPr>
          <p:cNvPr id="35" name="Immagine 34">
            <a:extLst>
              <a:ext uri="{FF2B5EF4-FFF2-40B4-BE49-F238E27FC236}">
                <a16:creationId xmlns:a16="http://schemas.microsoft.com/office/drawing/2014/main" id="{62166A16-16E9-4926-BBA1-EF7DC7CF9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02" y="1463322"/>
            <a:ext cx="3230939" cy="2423204"/>
          </a:xfrm>
          <a:prstGeom prst="rect">
            <a:avLst/>
          </a:prstGeom>
        </p:spPr>
      </p:pic>
      <p:pic>
        <p:nvPicPr>
          <p:cNvPr id="36" name="Immagine 35" descr="Immagine che contiene linea, Diagramma, testo, diagramma&#10;&#10;Descrizione generata automaticamente">
            <a:extLst>
              <a:ext uri="{FF2B5EF4-FFF2-40B4-BE49-F238E27FC236}">
                <a16:creationId xmlns:a16="http://schemas.microsoft.com/office/drawing/2014/main" id="{FEE1B4FD-6981-46BB-A2FD-37F2EDFFF61D}"/>
              </a:ext>
            </a:extLst>
          </p:cNvPr>
          <p:cNvPicPr>
            <a:picLocks noChangeAspect="1"/>
          </p:cNvPicPr>
          <p:nvPr/>
        </p:nvPicPr>
        <p:blipFill rotWithShape="1">
          <a:blip r:embed="rId4">
            <a:extLst>
              <a:ext uri="{28A0092B-C50C-407E-A947-70E740481C1C}">
                <a14:useLocalDpi xmlns:a14="http://schemas.microsoft.com/office/drawing/2010/main" val="0"/>
              </a:ext>
            </a:extLst>
          </a:blip>
          <a:srcRect l="-2605" t="420" r="6814" b="-420"/>
          <a:stretch/>
        </p:blipFill>
        <p:spPr>
          <a:xfrm>
            <a:off x="8252542" y="1293683"/>
            <a:ext cx="3352676" cy="2625000"/>
          </a:xfrm>
          <a:prstGeom prst="rect">
            <a:avLst/>
          </a:prstGeom>
        </p:spPr>
      </p:pic>
      <p:pic>
        <p:nvPicPr>
          <p:cNvPr id="37" name="Immagine 36">
            <a:extLst>
              <a:ext uri="{FF2B5EF4-FFF2-40B4-BE49-F238E27FC236}">
                <a16:creationId xmlns:a16="http://schemas.microsoft.com/office/drawing/2014/main" id="{D4A6FA37-A621-4FB6-B225-7EA6DB4D5BAB}"/>
              </a:ext>
            </a:extLst>
          </p:cNvPr>
          <p:cNvPicPr>
            <a:picLocks noChangeAspect="1"/>
          </p:cNvPicPr>
          <p:nvPr/>
        </p:nvPicPr>
        <p:blipFill>
          <a:blip r:embed="rId5"/>
          <a:stretch>
            <a:fillRect/>
          </a:stretch>
        </p:blipFill>
        <p:spPr>
          <a:xfrm>
            <a:off x="10149300" y="1537141"/>
            <a:ext cx="1309911" cy="560100"/>
          </a:xfrm>
          <a:prstGeom prst="rect">
            <a:avLst/>
          </a:prstGeom>
        </p:spPr>
      </p:pic>
      <p:pic>
        <p:nvPicPr>
          <p:cNvPr id="38" name="Immagine 37" descr="Immagine che contiene testo, diagramma, linea, Diagramma&#10;&#10;Descrizione generata automaticamente">
            <a:extLst>
              <a:ext uri="{FF2B5EF4-FFF2-40B4-BE49-F238E27FC236}">
                <a16:creationId xmlns:a16="http://schemas.microsoft.com/office/drawing/2014/main" id="{F488F02C-762A-46CB-9A93-F7E0F9A93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5678" y="1293683"/>
            <a:ext cx="3457123" cy="2592843"/>
          </a:xfrm>
          <a:prstGeom prst="rect">
            <a:avLst/>
          </a:prstGeom>
        </p:spPr>
      </p:pic>
      <p:pic>
        <p:nvPicPr>
          <p:cNvPr id="39" name="Immagine 38">
            <a:extLst>
              <a:ext uri="{FF2B5EF4-FFF2-40B4-BE49-F238E27FC236}">
                <a16:creationId xmlns:a16="http://schemas.microsoft.com/office/drawing/2014/main" id="{3C914F8E-08FD-43EA-941A-738CA853DEC8}"/>
              </a:ext>
            </a:extLst>
          </p:cNvPr>
          <p:cNvPicPr>
            <a:picLocks noChangeAspect="1"/>
          </p:cNvPicPr>
          <p:nvPr/>
        </p:nvPicPr>
        <p:blipFill>
          <a:blip r:embed="rId5"/>
          <a:stretch>
            <a:fillRect/>
          </a:stretch>
        </p:blipFill>
        <p:spPr>
          <a:xfrm>
            <a:off x="5447057" y="1493481"/>
            <a:ext cx="978226" cy="418276"/>
          </a:xfrm>
          <a:prstGeom prst="rect">
            <a:avLst/>
          </a:prstGeom>
        </p:spPr>
      </p:pic>
      <p:pic>
        <p:nvPicPr>
          <p:cNvPr id="40" name="Immagine 39">
            <a:extLst>
              <a:ext uri="{FF2B5EF4-FFF2-40B4-BE49-F238E27FC236}">
                <a16:creationId xmlns:a16="http://schemas.microsoft.com/office/drawing/2014/main" id="{1769A510-2F56-4BFA-8919-5B94F74A6ED3}"/>
              </a:ext>
            </a:extLst>
          </p:cNvPr>
          <p:cNvPicPr>
            <a:picLocks noChangeAspect="1"/>
          </p:cNvPicPr>
          <p:nvPr/>
        </p:nvPicPr>
        <p:blipFill>
          <a:blip r:embed="rId7"/>
          <a:stretch>
            <a:fillRect/>
          </a:stretch>
        </p:blipFill>
        <p:spPr>
          <a:xfrm>
            <a:off x="5621829" y="3636302"/>
            <a:ext cx="1750080" cy="304039"/>
          </a:xfrm>
          <a:prstGeom prst="rect">
            <a:avLst/>
          </a:prstGeom>
        </p:spPr>
      </p:pic>
      <p:pic>
        <p:nvPicPr>
          <p:cNvPr id="41" name="Immagine 40">
            <a:extLst>
              <a:ext uri="{FF2B5EF4-FFF2-40B4-BE49-F238E27FC236}">
                <a16:creationId xmlns:a16="http://schemas.microsoft.com/office/drawing/2014/main" id="{705258C3-C56D-486F-9F75-32D39172CE14}"/>
              </a:ext>
            </a:extLst>
          </p:cNvPr>
          <p:cNvPicPr>
            <a:picLocks noChangeAspect="1"/>
          </p:cNvPicPr>
          <p:nvPr/>
        </p:nvPicPr>
        <p:blipFill>
          <a:blip r:embed="rId8"/>
          <a:stretch>
            <a:fillRect/>
          </a:stretch>
        </p:blipFill>
        <p:spPr>
          <a:xfrm>
            <a:off x="7329542" y="3122858"/>
            <a:ext cx="549395" cy="309429"/>
          </a:xfrm>
          <a:prstGeom prst="rect">
            <a:avLst/>
          </a:prstGeom>
        </p:spPr>
      </p:pic>
      <p:pic>
        <p:nvPicPr>
          <p:cNvPr id="2" name="Immagine 1">
            <a:extLst>
              <a:ext uri="{FF2B5EF4-FFF2-40B4-BE49-F238E27FC236}">
                <a16:creationId xmlns:a16="http://schemas.microsoft.com/office/drawing/2014/main" id="{A7D3C802-CCE5-5120-7A9E-566BB59832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6059" y="3896233"/>
            <a:ext cx="3337660" cy="2533611"/>
          </a:xfrm>
          <a:prstGeom prst="rect">
            <a:avLst/>
          </a:prstGeom>
        </p:spPr>
      </p:pic>
      <p:pic>
        <p:nvPicPr>
          <p:cNvPr id="3" name="Immagine 2">
            <a:extLst>
              <a:ext uri="{FF2B5EF4-FFF2-40B4-BE49-F238E27FC236}">
                <a16:creationId xmlns:a16="http://schemas.microsoft.com/office/drawing/2014/main" id="{6094240A-8A92-3DDC-D857-5462553ECDA4}"/>
              </a:ext>
            </a:extLst>
          </p:cNvPr>
          <p:cNvPicPr>
            <a:picLocks noChangeAspect="1"/>
          </p:cNvPicPr>
          <p:nvPr/>
        </p:nvPicPr>
        <p:blipFill>
          <a:blip r:embed="rId8"/>
          <a:stretch>
            <a:fillRect/>
          </a:stretch>
        </p:blipFill>
        <p:spPr>
          <a:xfrm>
            <a:off x="3284364" y="5799901"/>
            <a:ext cx="650831" cy="366560"/>
          </a:xfrm>
          <a:prstGeom prst="rect">
            <a:avLst/>
          </a:prstGeom>
        </p:spPr>
      </p:pic>
      <p:pic>
        <p:nvPicPr>
          <p:cNvPr id="4" name="Immagine 3">
            <a:extLst>
              <a:ext uri="{FF2B5EF4-FFF2-40B4-BE49-F238E27FC236}">
                <a16:creationId xmlns:a16="http://schemas.microsoft.com/office/drawing/2014/main" id="{2630D138-645A-A7FF-9936-F57DF50663F2}"/>
              </a:ext>
            </a:extLst>
          </p:cNvPr>
          <p:cNvPicPr>
            <a:picLocks noChangeAspect="1"/>
          </p:cNvPicPr>
          <p:nvPr/>
        </p:nvPicPr>
        <p:blipFill>
          <a:blip r:embed="rId7"/>
          <a:stretch>
            <a:fillRect/>
          </a:stretch>
        </p:blipFill>
        <p:spPr>
          <a:xfrm>
            <a:off x="1435273" y="6186043"/>
            <a:ext cx="1930471" cy="335379"/>
          </a:xfrm>
          <a:prstGeom prst="rect">
            <a:avLst/>
          </a:prstGeom>
        </p:spPr>
      </p:pic>
      <p:sp>
        <p:nvSpPr>
          <p:cNvPr id="5" name="CasellaDiTesto 4">
            <a:extLst>
              <a:ext uri="{FF2B5EF4-FFF2-40B4-BE49-F238E27FC236}">
                <a16:creationId xmlns:a16="http://schemas.microsoft.com/office/drawing/2014/main" id="{DBD1A747-3B4C-67F2-AD00-D79FA10F4858}"/>
              </a:ext>
            </a:extLst>
          </p:cNvPr>
          <p:cNvSpPr txBox="1"/>
          <p:nvPr/>
        </p:nvSpPr>
        <p:spPr>
          <a:xfrm>
            <a:off x="2532765" y="4333591"/>
            <a:ext cx="2060534" cy="430887"/>
          </a:xfrm>
          <a:prstGeom prst="rect">
            <a:avLst/>
          </a:prstGeom>
          <a:noFill/>
          <a:ln w="38100">
            <a:solidFill>
              <a:schemeClr val="tx1"/>
            </a:solidFill>
          </a:ln>
        </p:spPr>
        <p:txBody>
          <a:bodyPr wrap="square" rtlCol="0">
            <a:spAutoFit/>
          </a:bodyPr>
          <a:lstStyle/>
          <a:p>
            <a:r>
              <a:rPr lang="en-US" sz="1050" b="1" dirty="0">
                <a:solidFill>
                  <a:srgbClr val="006AB5"/>
                </a:solidFill>
              </a:rPr>
              <a:t>50 shots of witness current profiles with X-band</a:t>
            </a:r>
          </a:p>
        </p:txBody>
      </p:sp>
      <p:pic>
        <p:nvPicPr>
          <p:cNvPr id="7" name="Immagine 6" descr="Immagine che contiene testo, linea, diagramma, Diagramma&#10;&#10;Descrizione generata automaticamente">
            <a:extLst>
              <a:ext uri="{FF2B5EF4-FFF2-40B4-BE49-F238E27FC236}">
                <a16:creationId xmlns:a16="http://schemas.microsoft.com/office/drawing/2014/main" id="{06F38EC0-6956-EF0F-AF13-1A5E5C5D64FE}"/>
              </a:ext>
            </a:extLst>
          </p:cNvPr>
          <p:cNvPicPr>
            <a:picLocks noChangeAspect="1"/>
          </p:cNvPicPr>
          <p:nvPr/>
        </p:nvPicPr>
        <p:blipFill rotWithShape="1">
          <a:blip r:embed="rId10">
            <a:extLst>
              <a:ext uri="{28A0092B-C50C-407E-A947-70E740481C1C}">
                <a14:useLocalDpi xmlns:a14="http://schemas.microsoft.com/office/drawing/2010/main" val="0"/>
              </a:ext>
            </a:extLst>
          </a:blip>
          <a:srcRect r="14588"/>
          <a:stretch/>
        </p:blipFill>
        <p:spPr>
          <a:xfrm>
            <a:off x="4689721" y="3874728"/>
            <a:ext cx="2852314" cy="2504609"/>
          </a:xfrm>
          <a:prstGeom prst="rect">
            <a:avLst/>
          </a:prstGeom>
        </p:spPr>
      </p:pic>
      <p:pic>
        <p:nvPicPr>
          <p:cNvPr id="9" name="Immagine 8" descr="Immagine che contiene testo, schermata, linea, diagramma&#10;&#10;Descrizione generata automaticamente">
            <a:extLst>
              <a:ext uri="{FF2B5EF4-FFF2-40B4-BE49-F238E27FC236}">
                <a16:creationId xmlns:a16="http://schemas.microsoft.com/office/drawing/2014/main" id="{65EE7F67-2C40-CD74-6CED-AD6822595BE3}"/>
              </a:ext>
            </a:extLst>
          </p:cNvPr>
          <p:cNvPicPr>
            <a:picLocks noChangeAspect="1"/>
          </p:cNvPicPr>
          <p:nvPr/>
        </p:nvPicPr>
        <p:blipFill rotWithShape="1">
          <a:blip r:embed="rId11">
            <a:extLst>
              <a:ext uri="{28A0092B-C50C-407E-A947-70E740481C1C}">
                <a14:useLocalDpi xmlns:a14="http://schemas.microsoft.com/office/drawing/2010/main" val="0"/>
              </a:ext>
            </a:extLst>
          </a:blip>
          <a:srcRect r="13454"/>
          <a:stretch/>
        </p:blipFill>
        <p:spPr>
          <a:xfrm>
            <a:off x="8556555" y="3883355"/>
            <a:ext cx="2862154" cy="2480317"/>
          </a:xfrm>
          <a:prstGeom prst="rect">
            <a:avLst/>
          </a:prstGeom>
        </p:spPr>
      </p:pic>
      <p:sp>
        <p:nvSpPr>
          <p:cNvPr id="10" name="CasellaDiTesto 9">
            <a:extLst>
              <a:ext uri="{FF2B5EF4-FFF2-40B4-BE49-F238E27FC236}">
                <a16:creationId xmlns:a16="http://schemas.microsoft.com/office/drawing/2014/main" id="{39902359-D72A-8924-4C0A-ACC62DBFA041}"/>
              </a:ext>
            </a:extLst>
          </p:cNvPr>
          <p:cNvSpPr txBox="1"/>
          <p:nvPr/>
        </p:nvSpPr>
        <p:spPr>
          <a:xfrm>
            <a:off x="5951296" y="4241602"/>
            <a:ext cx="1084329" cy="263532"/>
          </a:xfrm>
          <a:prstGeom prst="rect">
            <a:avLst/>
          </a:prstGeom>
          <a:noFill/>
          <a:ln w="38100">
            <a:solidFill>
              <a:schemeClr val="tx1"/>
            </a:solidFill>
          </a:ln>
        </p:spPr>
        <p:txBody>
          <a:bodyPr wrap="square" rtlCol="0">
            <a:spAutoFit/>
          </a:bodyPr>
          <a:lstStyle/>
          <a:p>
            <a:r>
              <a:rPr lang="en-US" sz="1050" b="1" dirty="0">
                <a:solidFill>
                  <a:srgbClr val="006AB5"/>
                </a:solidFill>
              </a:rPr>
              <a:t>with X-band</a:t>
            </a:r>
          </a:p>
        </p:txBody>
      </p:sp>
      <p:sp>
        <p:nvSpPr>
          <p:cNvPr id="13" name="CasellaDiTesto 12">
            <a:extLst>
              <a:ext uri="{FF2B5EF4-FFF2-40B4-BE49-F238E27FC236}">
                <a16:creationId xmlns:a16="http://schemas.microsoft.com/office/drawing/2014/main" id="{8A9E98C5-620E-95FE-51ED-BCDF16A3E1C0}"/>
              </a:ext>
            </a:extLst>
          </p:cNvPr>
          <p:cNvSpPr txBox="1"/>
          <p:nvPr/>
        </p:nvSpPr>
        <p:spPr>
          <a:xfrm>
            <a:off x="9908611" y="4213537"/>
            <a:ext cx="1163520" cy="253916"/>
          </a:xfrm>
          <a:prstGeom prst="rect">
            <a:avLst/>
          </a:prstGeom>
          <a:noFill/>
          <a:ln w="38100">
            <a:solidFill>
              <a:schemeClr val="tx1"/>
            </a:solidFill>
          </a:ln>
        </p:spPr>
        <p:txBody>
          <a:bodyPr wrap="square" rtlCol="0">
            <a:spAutoFit/>
          </a:bodyPr>
          <a:lstStyle/>
          <a:p>
            <a:r>
              <a:rPr lang="en-US" sz="1050" b="1" dirty="0">
                <a:solidFill>
                  <a:srgbClr val="006AB5"/>
                </a:solidFill>
              </a:rPr>
              <a:t>Without X-band</a:t>
            </a:r>
          </a:p>
        </p:txBody>
      </p:sp>
      <p:pic>
        <p:nvPicPr>
          <p:cNvPr id="15" name="Immagine 14">
            <a:extLst>
              <a:ext uri="{FF2B5EF4-FFF2-40B4-BE49-F238E27FC236}">
                <a16:creationId xmlns:a16="http://schemas.microsoft.com/office/drawing/2014/main" id="{85D8F626-014F-0B91-BF2F-1AD3B873C9CE}"/>
              </a:ext>
            </a:extLst>
          </p:cNvPr>
          <p:cNvPicPr>
            <a:picLocks noChangeAspect="1"/>
          </p:cNvPicPr>
          <p:nvPr/>
        </p:nvPicPr>
        <p:blipFill>
          <a:blip r:embed="rId7"/>
          <a:stretch>
            <a:fillRect/>
          </a:stretch>
        </p:blipFill>
        <p:spPr>
          <a:xfrm>
            <a:off x="5457091" y="6105495"/>
            <a:ext cx="1950056" cy="338781"/>
          </a:xfrm>
          <a:prstGeom prst="rect">
            <a:avLst/>
          </a:prstGeom>
        </p:spPr>
      </p:pic>
      <p:pic>
        <p:nvPicPr>
          <p:cNvPr id="16" name="Immagine 15">
            <a:extLst>
              <a:ext uri="{FF2B5EF4-FFF2-40B4-BE49-F238E27FC236}">
                <a16:creationId xmlns:a16="http://schemas.microsoft.com/office/drawing/2014/main" id="{CF980B48-2E99-2415-524D-DED8423B8B5D}"/>
              </a:ext>
            </a:extLst>
          </p:cNvPr>
          <p:cNvPicPr>
            <a:picLocks noChangeAspect="1"/>
          </p:cNvPicPr>
          <p:nvPr/>
        </p:nvPicPr>
        <p:blipFill>
          <a:blip r:embed="rId8"/>
          <a:stretch>
            <a:fillRect/>
          </a:stretch>
        </p:blipFill>
        <p:spPr>
          <a:xfrm>
            <a:off x="11241684" y="5559051"/>
            <a:ext cx="523419" cy="386666"/>
          </a:xfrm>
          <a:prstGeom prst="rect">
            <a:avLst/>
          </a:prstGeom>
        </p:spPr>
      </p:pic>
      <p:pic>
        <p:nvPicPr>
          <p:cNvPr id="17" name="Immagine 16">
            <a:extLst>
              <a:ext uri="{FF2B5EF4-FFF2-40B4-BE49-F238E27FC236}">
                <a16:creationId xmlns:a16="http://schemas.microsoft.com/office/drawing/2014/main" id="{3176524F-B63B-BB02-61D3-6B39FF9DAD31}"/>
              </a:ext>
            </a:extLst>
          </p:cNvPr>
          <p:cNvPicPr>
            <a:picLocks noChangeAspect="1"/>
          </p:cNvPicPr>
          <p:nvPr/>
        </p:nvPicPr>
        <p:blipFill>
          <a:blip r:embed="rId7"/>
          <a:stretch>
            <a:fillRect/>
          </a:stretch>
        </p:blipFill>
        <p:spPr>
          <a:xfrm>
            <a:off x="9225737" y="6091452"/>
            <a:ext cx="2036360" cy="353775"/>
          </a:xfrm>
          <a:prstGeom prst="rect">
            <a:avLst/>
          </a:prstGeom>
        </p:spPr>
      </p:pic>
      <p:pic>
        <p:nvPicPr>
          <p:cNvPr id="18" name="Immagine 17">
            <a:extLst>
              <a:ext uri="{FF2B5EF4-FFF2-40B4-BE49-F238E27FC236}">
                <a16:creationId xmlns:a16="http://schemas.microsoft.com/office/drawing/2014/main" id="{246A5702-9FAA-14D7-CD75-F247E2153D16}"/>
              </a:ext>
            </a:extLst>
          </p:cNvPr>
          <p:cNvPicPr>
            <a:picLocks noChangeAspect="1"/>
          </p:cNvPicPr>
          <p:nvPr/>
        </p:nvPicPr>
        <p:blipFill>
          <a:blip r:embed="rId12"/>
          <a:stretch>
            <a:fillRect/>
          </a:stretch>
        </p:blipFill>
        <p:spPr>
          <a:xfrm>
            <a:off x="7383400" y="5678315"/>
            <a:ext cx="543902" cy="287580"/>
          </a:xfrm>
          <a:prstGeom prst="rect">
            <a:avLst/>
          </a:prstGeom>
        </p:spPr>
      </p:pic>
      <p:sp>
        <p:nvSpPr>
          <p:cNvPr id="6" name="CasellaDiTesto 5">
            <a:extLst>
              <a:ext uri="{FF2B5EF4-FFF2-40B4-BE49-F238E27FC236}">
                <a16:creationId xmlns:a16="http://schemas.microsoft.com/office/drawing/2014/main" id="{D5131D76-643C-B1F6-1BEE-607AFBEDF50E}"/>
              </a:ext>
            </a:extLst>
          </p:cNvPr>
          <p:cNvSpPr txBox="1"/>
          <p:nvPr/>
        </p:nvSpPr>
        <p:spPr>
          <a:xfrm>
            <a:off x="7261833" y="1278483"/>
            <a:ext cx="826754" cy="738664"/>
          </a:xfrm>
          <a:prstGeom prst="rect">
            <a:avLst/>
          </a:prstGeom>
          <a:noFill/>
        </p:spPr>
        <p:txBody>
          <a:bodyPr wrap="square" rtlCol="0">
            <a:spAutoFit/>
          </a:bodyPr>
          <a:lstStyle/>
          <a:p>
            <a:r>
              <a:rPr lang="en-GB" sz="1400" b="1" dirty="0"/>
              <a:t>Witness peak current</a:t>
            </a:r>
          </a:p>
        </p:txBody>
      </p:sp>
      <p:cxnSp>
        <p:nvCxnSpPr>
          <p:cNvPr id="14" name="Connettore 2 13">
            <a:extLst>
              <a:ext uri="{FF2B5EF4-FFF2-40B4-BE49-F238E27FC236}">
                <a16:creationId xmlns:a16="http://schemas.microsoft.com/office/drawing/2014/main" id="{82DF27BA-1DD3-F1EB-5154-1DECA99987D1}"/>
              </a:ext>
            </a:extLst>
          </p:cNvPr>
          <p:cNvCxnSpPr>
            <a:cxnSpLocks/>
            <a:stCxn id="6" idx="1"/>
          </p:cNvCxnSpPr>
          <p:nvPr/>
        </p:nvCxnSpPr>
        <p:spPr>
          <a:xfrm flipH="1">
            <a:off x="6644644" y="1647815"/>
            <a:ext cx="617189" cy="3479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egnaposto data 7">
            <a:extLst>
              <a:ext uri="{FF2B5EF4-FFF2-40B4-BE49-F238E27FC236}">
                <a16:creationId xmlns:a16="http://schemas.microsoft.com/office/drawing/2014/main" id="{BF26A5C5-63F4-C4A8-C0FE-839E1C8B3B80}"/>
              </a:ext>
            </a:extLst>
          </p:cNvPr>
          <p:cNvSpPr>
            <a:spLocks noGrp="1"/>
          </p:cNvSpPr>
          <p:nvPr>
            <p:ph type="dt" sz="half" idx="10"/>
          </p:nvPr>
        </p:nvSpPr>
        <p:spPr/>
        <p:txBody>
          <a:bodyPr/>
          <a:lstStyle/>
          <a:p>
            <a:r>
              <a:rPr lang="it-IT"/>
              <a:t>G.J Silvi</a:t>
            </a:r>
            <a:endParaRPr lang="en-US"/>
          </a:p>
        </p:txBody>
      </p:sp>
      <p:sp>
        <p:nvSpPr>
          <p:cNvPr id="19" name="Segnaposto piè di pagina 18">
            <a:extLst>
              <a:ext uri="{FF2B5EF4-FFF2-40B4-BE49-F238E27FC236}">
                <a16:creationId xmlns:a16="http://schemas.microsoft.com/office/drawing/2014/main" id="{9B0CE78F-5330-65F3-D5BA-AE3E39CFCBEF}"/>
              </a:ext>
            </a:extLst>
          </p:cNvPr>
          <p:cNvSpPr>
            <a:spLocks noGrp="1"/>
          </p:cNvSpPr>
          <p:nvPr>
            <p:ph type="ftr" sz="quarter" idx="11"/>
          </p:nvPr>
        </p:nvSpPr>
        <p:spPr/>
        <p:txBody>
          <a:bodyPr/>
          <a:lstStyle/>
          <a:p>
            <a:r>
              <a:rPr lang="en-US"/>
              <a:t>Report Second Year PhD</a:t>
            </a:r>
            <a:endParaRPr lang="en-US" dirty="0"/>
          </a:p>
        </p:txBody>
      </p:sp>
      <p:sp>
        <p:nvSpPr>
          <p:cNvPr id="20" name="Segnaposto numero diapositiva 19">
            <a:extLst>
              <a:ext uri="{FF2B5EF4-FFF2-40B4-BE49-F238E27FC236}">
                <a16:creationId xmlns:a16="http://schemas.microsoft.com/office/drawing/2014/main" id="{1E3DAE2D-077B-03D8-68A1-C2282A065E02}"/>
              </a:ext>
            </a:extLst>
          </p:cNvPr>
          <p:cNvSpPr>
            <a:spLocks noGrp="1"/>
          </p:cNvSpPr>
          <p:nvPr>
            <p:ph type="sldNum" sz="quarter" idx="12"/>
          </p:nvPr>
        </p:nvSpPr>
        <p:spPr/>
        <p:txBody>
          <a:bodyPr/>
          <a:lstStyle/>
          <a:p>
            <a:fld id="{23467D94-40DC-45AA-81EC-2788314D4EC6}" type="slidenum">
              <a:rPr lang="en-US" smtClean="0"/>
              <a:t>10</a:t>
            </a:fld>
            <a:endParaRPr lang="en-US"/>
          </a:p>
        </p:txBody>
      </p:sp>
      <p:pic>
        <p:nvPicPr>
          <p:cNvPr id="24" name="Picture 2" descr="C. De Michele Web">
            <a:extLst>
              <a:ext uri="{FF2B5EF4-FFF2-40B4-BE49-F238E27FC236}">
                <a16:creationId xmlns:a16="http://schemas.microsoft.com/office/drawing/2014/main" id="{FEF816FA-E0E0-6499-5790-0E56167073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NFN Frascati (Roma) | Future Circular Collider">
            <a:extLst>
              <a:ext uri="{FF2B5EF4-FFF2-40B4-BE49-F238E27FC236}">
                <a16:creationId xmlns:a16="http://schemas.microsoft.com/office/drawing/2014/main" id="{E8FEE026-58C7-1A13-C332-A14BA1624A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9AC6EDAE-9905-9EE1-DB88-5F68F5516EF0}"/>
              </a:ext>
            </a:extLst>
          </p:cNvPr>
          <p:cNvSpPr txBox="1"/>
          <p:nvPr/>
        </p:nvSpPr>
        <p:spPr>
          <a:xfrm>
            <a:off x="1435273" y="548862"/>
            <a:ext cx="9278088" cy="369332"/>
          </a:xfrm>
          <a:prstGeom prst="rect">
            <a:avLst/>
          </a:prstGeom>
          <a:noFill/>
        </p:spPr>
        <p:txBody>
          <a:bodyPr wrap="square" rtlCol="0">
            <a:spAutoFit/>
          </a:bodyPr>
          <a:lstStyle/>
          <a:p>
            <a:pPr algn="just"/>
            <a:r>
              <a:rPr lang="en-US" dirty="0"/>
              <a:t>T</a:t>
            </a:r>
            <a:r>
              <a:rPr lang="en-US" sz="1800" dirty="0"/>
              <a:t>he RF jitters simulated are 30 fs RMS, 0.03 deg for S-band and 0.12 deg for X-band cavity  </a:t>
            </a:r>
            <a:endParaRPr lang="en-US" dirty="0"/>
          </a:p>
        </p:txBody>
      </p:sp>
      <p:sp>
        <p:nvSpPr>
          <p:cNvPr id="12" name="CasellaDiTesto 11">
            <a:extLst>
              <a:ext uri="{FF2B5EF4-FFF2-40B4-BE49-F238E27FC236}">
                <a16:creationId xmlns:a16="http://schemas.microsoft.com/office/drawing/2014/main" id="{FD911D5E-3D5E-3CEB-C865-52255B177FEA}"/>
              </a:ext>
            </a:extLst>
          </p:cNvPr>
          <p:cNvSpPr txBox="1"/>
          <p:nvPr/>
        </p:nvSpPr>
        <p:spPr>
          <a:xfrm rot="16200000">
            <a:off x="211821" y="3417165"/>
            <a:ext cx="704088" cy="646331"/>
          </a:xfrm>
          <a:prstGeom prst="rect">
            <a:avLst/>
          </a:prstGeom>
          <a:solidFill>
            <a:schemeClr val="bg1"/>
          </a:solidFill>
        </p:spPr>
        <p:txBody>
          <a:bodyPr wrap="square" rtlCol="0">
            <a:spAutoFit/>
          </a:bodyPr>
          <a:lstStyle/>
          <a:p>
            <a:r>
              <a:rPr lang="en-GB" dirty="0"/>
              <a:t>     D&amp;W</a:t>
            </a:r>
          </a:p>
        </p:txBody>
      </p:sp>
      <p:sp>
        <p:nvSpPr>
          <p:cNvPr id="22" name="CasellaDiTesto 21">
            <a:extLst>
              <a:ext uri="{FF2B5EF4-FFF2-40B4-BE49-F238E27FC236}">
                <a16:creationId xmlns:a16="http://schemas.microsoft.com/office/drawing/2014/main" id="{FE53AEC9-34EE-8BB2-23F9-669E08667D25}"/>
              </a:ext>
            </a:extLst>
          </p:cNvPr>
          <p:cNvSpPr txBox="1"/>
          <p:nvPr/>
        </p:nvSpPr>
        <p:spPr>
          <a:xfrm>
            <a:off x="1435273" y="862785"/>
            <a:ext cx="1063271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1" dirty="0">
                <a:effectLst/>
              </a:rPr>
              <a:t>[10]Bacci A, Faillace L and Rossetti Conti M 2018 Extreme high brightness electron beam generation in a space charge regime.</a:t>
            </a:r>
            <a:br>
              <a:rPr lang="en-GB" sz="900" i="1" dirty="0"/>
            </a:br>
            <a:r>
              <a:rPr lang="en-GB" sz="900" i="1" dirty="0"/>
              <a:t>[11]</a:t>
            </a:r>
            <a:r>
              <a:rPr lang="en-GB" sz="900" b="0" i="1" dirty="0">
                <a:effectLst/>
              </a:rPr>
              <a:t>Alesini D et al., 2015 Study of a C-band harmonic RF system to optimize the RF bunch compression process of the SPARC beam 6th International Particle Accelerator</a:t>
            </a:r>
            <a:r>
              <a:rPr lang="en-GB" sz="900" i="1" dirty="0"/>
              <a:t> </a:t>
            </a:r>
            <a:r>
              <a:rPr lang="en-GB" sz="900" b="0" i="1" dirty="0">
                <a:effectLst/>
              </a:rPr>
              <a:t>Conference p TUPWA058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i="1" dirty="0">
                <a:effectLst/>
              </a:rPr>
              <a:t>[12]Emma P., 2001 X-Band RF harmonic compensation for linear bunch compression in the LCLS SLAC Nation Accelerator Laboratory Technical Note SLAC-TN-05-004, LCLS-TN-01-1</a:t>
            </a:r>
            <a:endParaRPr lang="en-GB" sz="900" i="1" dirty="0"/>
          </a:p>
        </p:txBody>
      </p:sp>
      <p:sp>
        <p:nvSpPr>
          <p:cNvPr id="23" name="CasellaDiTesto 22">
            <a:extLst>
              <a:ext uri="{FF2B5EF4-FFF2-40B4-BE49-F238E27FC236}">
                <a16:creationId xmlns:a16="http://schemas.microsoft.com/office/drawing/2014/main" id="{21E327B7-A0B0-982B-CE55-FDA8489BFA97}"/>
              </a:ext>
            </a:extLst>
          </p:cNvPr>
          <p:cNvSpPr txBox="1"/>
          <p:nvPr/>
        </p:nvSpPr>
        <p:spPr>
          <a:xfrm>
            <a:off x="4593299" y="6227141"/>
            <a:ext cx="648911" cy="369332"/>
          </a:xfrm>
          <a:prstGeom prst="rect">
            <a:avLst/>
          </a:prstGeom>
          <a:solidFill>
            <a:schemeClr val="bg1"/>
          </a:solidFill>
        </p:spPr>
        <p:txBody>
          <a:bodyPr wrap="square" rtlCol="0">
            <a:spAutoFit/>
          </a:bodyPr>
          <a:lstStyle/>
          <a:p>
            <a:endParaRPr lang="en-GB" dirty="0"/>
          </a:p>
        </p:txBody>
      </p:sp>
      <p:sp>
        <p:nvSpPr>
          <p:cNvPr id="26" name="CasellaDiTesto 25">
            <a:extLst>
              <a:ext uri="{FF2B5EF4-FFF2-40B4-BE49-F238E27FC236}">
                <a16:creationId xmlns:a16="http://schemas.microsoft.com/office/drawing/2014/main" id="{5162F584-BC95-4078-96A8-15CA828D3639}"/>
              </a:ext>
            </a:extLst>
          </p:cNvPr>
          <p:cNvSpPr txBox="1"/>
          <p:nvPr/>
        </p:nvSpPr>
        <p:spPr>
          <a:xfrm>
            <a:off x="8458197" y="6186043"/>
            <a:ext cx="648911"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28270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436963-7147-B964-F5BD-D810AE88B966}"/>
              </a:ext>
            </a:extLst>
          </p:cNvPr>
          <p:cNvSpPr>
            <a:spLocks noGrp="1"/>
          </p:cNvSpPr>
          <p:nvPr>
            <p:ph type="title"/>
          </p:nvPr>
        </p:nvSpPr>
        <p:spPr>
          <a:xfrm>
            <a:off x="4089087" y="24172"/>
            <a:ext cx="4169411" cy="661601"/>
          </a:xfrm>
        </p:spPr>
        <p:txBody>
          <a:bodyPr>
            <a:normAutofit/>
          </a:bodyPr>
          <a:lstStyle/>
          <a:p>
            <a:r>
              <a:rPr lang="en-US" sz="3800" b="1" dirty="0"/>
              <a:t>RF jitter simulations</a:t>
            </a:r>
            <a:endParaRPr lang="en-GB" sz="3800" b="1" dirty="0"/>
          </a:p>
        </p:txBody>
      </p:sp>
      <p:sp>
        <p:nvSpPr>
          <p:cNvPr id="8" name="Segnaposto data 7">
            <a:extLst>
              <a:ext uri="{FF2B5EF4-FFF2-40B4-BE49-F238E27FC236}">
                <a16:creationId xmlns:a16="http://schemas.microsoft.com/office/drawing/2014/main" id="{5EF053C0-9EFE-7C77-A75D-74D9DC4C43D8}"/>
              </a:ext>
            </a:extLst>
          </p:cNvPr>
          <p:cNvSpPr>
            <a:spLocks noGrp="1"/>
          </p:cNvSpPr>
          <p:nvPr>
            <p:ph type="dt" sz="half" idx="10"/>
          </p:nvPr>
        </p:nvSpPr>
        <p:spPr/>
        <p:txBody>
          <a:bodyPr/>
          <a:lstStyle/>
          <a:p>
            <a:r>
              <a:rPr lang="it-IT"/>
              <a:t>G.J Silvi</a:t>
            </a:r>
            <a:endParaRPr lang="en-US"/>
          </a:p>
        </p:txBody>
      </p:sp>
      <p:sp>
        <p:nvSpPr>
          <p:cNvPr id="9" name="Segnaposto piè di pagina 8">
            <a:extLst>
              <a:ext uri="{FF2B5EF4-FFF2-40B4-BE49-F238E27FC236}">
                <a16:creationId xmlns:a16="http://schemas.microsoft.com/office/drawing/2014/main" id="{D3CF59BE-2088-4B0F-8DFF-82FE321D20FB}"/>
              </a:ext>
            </a:extLst>
          </p:cNvPr>
          <p:cNvSpPr>
            <a:spLocks noGrp="1"/>
          </p:cNvSpPr>
          <p:nvPr>
            <p:ph type="ftr" sz="quarter" idx="11"/>
          </p:nvPr>
        </p:nvSpPr>
        <p:spPr/>
        <p:txBody>
          <a:bodyPr/>
          <a:lstStyle/>
          <a:p>
            <a:r>
              <a:rPr lang="en-US"/>
              <a:t>Report Second Year PhD</a:t>
            </a:r>
          </a:p>
        </p:txBody>
      </p:sp>
      <p:sp>
        <p:nvSpPr>
          <p:cNvPr id="10" name="Segnaposto numero diapositiva 9">
            <a:extLst>
              <a:ext uri="{FF2B5EF4-FFF2-40B4-BE49-F238E27FC236}">
                <a16:creationId xmlns:a16="http://schemas.microsoft.com/office/drawing/2014/main" id="{12076F8F-B52E-869B-19D4-68FD5C0ED63A}"/>
              </a:ext>
            </a:extLst>
          </p:cNvPr>
          <p:cNvSpPr>
            <a:spLocks noGrp="1"/>
          </p:cNvSpPr>
          <p:nvPr>
            <p:ph type="sldNum" sz="quarter" idx="12"/>
          </p:nvPr>
        </p:nvSpPr>
        <p:spPr/>
        <p:txBody>
          <a:bodyPr/>
          <a:lstStyle/>
          <a:p>
            <a:fld id="{23467D94-40DC-45AA-81EC-2788314D4EC6}" type="slidenum">
              <a:rPr lang="en-US" smtClean="0"/>
              <a:t>11</a:t>
            </a:fld>
            <a:endParaRPr lang="en-US"/>
          </a:p>
        </p:txBody>
      </p:sp>
      <p:sp>
        <p:nvSpPr>
          <p:cNvPr id="18" name="CasellaDiTesto 17">
            <a:extLst>
              <a:ext uri="{FF2B5EF4-FFF2-40B4-BE49-F238E27FC236}">
                <a16:creationId xmlns:a16="http://schemas.microsoft.com/office/drawing/2014/main" id="{8D8BFA90-6D89-BA9E-3B83-1569F65A5F23}"/>
              </a:ext>
            </a:extLst>
          </p:cNvPr>
          <p:cNvSpPr txBox="1"/>
          <p:nvPr/>
        </p:nvSpPr>
        <p:spPr>
          <a:xfrm>
            <a:off x="8725764" y="3230874"/>
            <a:ext cx="667328" cy="369332"/>
          </a:xfrm>
          <a:prstGeom prst="rect">
            <a:avLst/>
          </a:prstGeom>
          <a:solidFill>
            <a:schemeClr val="bg1"/>
          </a:solidFill>
        </p:spPr>
        <p:txBody>
          <a:bodyPr wrap="square" rtlCol="0">
            <a:spAutoFit/>
          </a:bodyPr>
          <a:lstStyle/>
          <a:p>
            <a:endParaRPr lang="en-GB" dirty="0"/>
          </a:p>
        </p:txBody>
      </p:sp>
      <p:grpSp>
        <p:nvGrpSpPr>
          <p:cNvPr id="14" name="Gruppo 13">
            <a:extLst>
              <a:ext uri="{FF2B5EF4-FFF2-40B4-BE49-F238E27FC236}">
                <a16:creationId xmlns:a16="http://schemas.microsoft.com/office/drawing/2014/main" id="{01658FDA-0DB6-20D5-6E8F-45BFCF4917D6}"/>
              </a:ext>
            </a:extLst>
          </p:cNvPr>
          <p:cNvGrpSpPr/>
          <p:nvPr/>
        </p:nvGrpSpPr>
        <p:grpSpPr>
          <a:xfrm>
            <a:off x="1851089" y="619363"/>
            <a:ext cx="7690561" cy="5837721"/>
            <a:chOff x="1851089" y="619363"/>
            <a:chExt cx="7690561" cy="5837721"/>
          </a:xfrm>
        </p:grpSpPr>
        <p:pic>
          <p:nvPicPr>
            <p:cNvPr id="4" name="Immagine 3">
              <a:extLst>
                <a:ext uri="{FF2B5EF4-FFF2-40B4-BE49-F238E27FC236}">
                  <a16:creationId xmlns:a16="http://schemas.microsoft.com/office/drawing/2014/main" id="{DA46CE95-C493-058C-8824-F27ADB4582F5}"/>
                </a:ext>
              </a:extLst>
            </p:cNvPr>
            <p:cNvPicPr>
              <a:picLocks noChangeAspect="1"/>
            </p:cNvPicPr>
            <p:nvPr/>
          </p:nvPicPr>
          <p:blipFill rotWithShape="1">
            <a:blip r:embed="rId3">
              <a:extLst>
                <a:ext uri="{28A0092B-C50C-407E-A947-70E740481C1C}">
                  <a14:useLocalDpi xmlns:a14="http://schemas.microsoft.com/office/drawing/2010/main" val="0"/>
                </a:ext>
              </a:extLst>
            </a:blip>
            <a:srcRect r="4278"/>
            <a:stretch/>
          </p:blipFill>
          <p:spPr>
            <a:xfrm>
              <a:off x="1851089" y="619363"/>
              <a:ext cx="3777772" cy="2961155"/>
            </a:xfrm>
            <a:prstGeom prst="rect">
              <a:avLst/>
            </a:prstGeom>
          </p:spPr>
        </p:pic>
        <p:pic>
          <p:nvPicPr>
            <p:cNvPr id="5" name="Immagine 4">
              <a:extLst>
                <a:ext uri="{FF2B5EF4-FFF2-40B4-BE49-F238E27FC236}">
                  <a16:creationId xmlns:a16="http://schemas.microsoft.com/office/drawing/2014/main" id="{ECC63650-78CE-569C-E715-857EC0F94C47}"/>
                </a:ext>
              </a:extLst>
            </p:cNvPr>
            <p:cNvPicPr>
              <a:picLocks noChangeAspect="1"/>
            </p:cNvPicPr>
            <p:nvPr/>
          </p:nvPicPr>
          <p:blipFill rotWithShape="1">
            <a:blip r:embed="rId4">
              <a:extLst>
                <a:ext uri="{28A0092B-C50C-407E-A947-70E740481C1C}">
                  <a14:useLocalDpi xmlns:a14="http://schemas.microsoft.com/office/drawing/2010/main" val="0"/>
                </a:ext>
              </a:extLst>
            </a:blip>
            <a:srcRect r="4479"/>
            <a:stretch/>
          </p:blipFill>
          <p:spPr>
            <a:xfrm>
              <a:off x="5628861" y="3556210"/>
              <a:ext cx="3712072" cy="2800140"/>
            </a:xfrm>
            <a:prstGeom prst="rect">
              <a:avLst/>
            </a:prstGeom>
          </p:spPr>
        </p:pic>
        <p:pic>
          <p:nvPicPr>
            <p:cNvPr id="6" name="Immagine 5">
              <a:extLst>
                <a:ext uri="{FF2B5EF4-FFF2-40B4-BE49-F238E27FC236}">
                  <a16:creationId xmlns:a16="http://schemas.microsoft.com/office/drawing/2014/main" id="{48B59E84-077A-D145-698F-B9FBFAEB538A}"/>
                </a:ext>
              </a:extLst>
            </p:cNvPr>
            <p:cNvPicPr>
              <a:picLocks noChangeAspect="1"/>
            </p:cNvPicPr>
            <p:nvPr/>
          </p:nvPicPr>
          <p:blipFill rotWithShape="1">
            <a:blip r:embed="rId5"/>
            <a:srcRect r="7514"/>
            <a:stretch/>
          </p:blipFill>
          <p:spPr>
            <a:xfrm>
              <a:off x="5628861" y="619364"/>
              <a:ext cx="3630854" cy="2944369"/>
            </a:xfrm>
            <a:prstGeom prst="rect">
              <a:avLst/>
            </a:prstGeom>
          </p:spPr>
        </p:pic>
        <p:pic>
          <p:nvPicPr>
            <p:cNvPr id="7" name="Immagine 6">
              <a:extLst>
                <a:ext uri="{FF2B5EF4-FFF2-40B4-BE49-F238E27FC236}">
                  <a16:creationId xmlns:a16="http://schemas.microsoft.com/office/drawing/2014/main" id="{1BE27BB2-82E0-4EEF-5FDB-2A73124C08B4}"/>
                </a:ext>
              </a:extLst>
            </p:cNvPr>
            <p:cNvPicPr>
              <a:picLocks noChangeAspect="1"/>
            </p:cNvPicPr>
            <p:nvPr/>
          </p:nvPicPr>
          <p:blipFill rotWithShape="1">
            <a:blip r:embed="rId6">
              <a:extLst>
                <a:ext uri="{28A0092B-C50C-407E-A947-70E740481C1C}">
                  <a14:useLocalDpi xmlns:a14="http://schemas.microsoft.com/office/drawing/2010/main" val="0"/>
                </a:ext>
              </a:extLst>
            </a:blip>
            <a:srcRect r="3468"/>
            <a:stretch/>
          </p:blipFill>
          <p:spPr>
            <a:xfrm>
              <a:off x="1911516" y="3572996"/>
              <a:ext cx="3712072" cy="2884088"/>
            </a:xfrm>
            <a:prstGeom prst="rect">
              <a:avLst/>
            </a:prstGeom>
          </p:spPr>
        </p:pic>
        <p:pic>
          <p:nvPicPr>
            <p:cNvPr id="11" name="Immagine 10">
              <a:extLst>
                <a:ext uri="{FF2B5EF4-FFF2-40B4-BE49-F238E27FC236}">
                  <a16:creationId xmlns:a16="http://schemas.microsoft.com/office/drawing/2014/main" id="{EBE874CB-664D-B9C0-BCE1-2788AE7EF239}"/>
                </a:ext>
              </a:extLst>
            </p:cNvPr>
            <p:cNvPicPr>
              <a:picLocks noChangeAspect="1"/>
            </p:cNvPicPr>
            <p:nvPr/>
          </p:nvPicPr>
          <p:blipFill>
            <a:blip r:embed="rId7"/>
            <a:stretch>
              <a:fillRect/>
            </a:stretch>
          </p:blipFill>
          <p:spPr>
            <a:xfrm>
              <a:off x="8884009" y="2957751"/>
              <a:ext cx="657641" cy="301201"/>
            </a:xfrm>
            <a:prstGeom prst="rect">
              <a:avLst/>
            </a:prstGeom>
          </p:spPr>
        </p:pic>
        <p:pic>
          <p:nvPicPr>
            <p:cNvPr id="15" name="Immagine 14">
              <a:extLst>
                <a:ext uri="{FF2B5EF4-FFF2-40B4-BE49-F238E27FC236}">
                  <a16:creationId xmlns:a16="http://schemas.microsoft.com/office/drawing/2014/main" id="{1B9669EB-6C9A-3DF1-2132-CF1EFEC72CEF}"/>
                </a:ext>
              </a:extLst>
            </p:cNvPr>
            <p:cNvPicPr>
              <a:picLocks noChangeAspect="1"/>
            </p:cNvPicPr>
            <p:nvPr/>
          </p:nvPicPr>
          <p:blipFill>
            <a:blip r:embed="rId8"/>
            <a:stretch>
              <a:fillRect/>
            </a:stretch>
          </p:blipFill>
          <p:spPr>
            <a:xfrm>
              <a:off x="7835808" y="938243"/>
              <a:ext cx="1055214" cy="451195"/>
            </a:xfrm>
            <a:prstGeom prst="rect">
              <a:avLst/>
            </a:prstGeom>
          </p:spPr>
        </p:pic>
        <p:pic>
          <p:nvPicPr>
            <p:cNvPr id="17" name="Immagine 16">
              <a:extLst>
                <a:ext uri="{FF2B5EF4-FFF2-40B4-BE49-F238E27FC236}">
                  <a16:creationId xmlns:a16="http://schemas.microsoft.com/office/drawing/2014/main" id="{32940A64-976E-7766-CA4F-5C5F948472C2}"/>
                </a:ext>
              </a:extLst>
            </p:cNvPr>
            <p:cNvPicPr>
              <a:picLocks noChangeAspect="1"/>
            </p:cNvPicPr>
            <p:nvPr/>
          </p:nvPicPr>
          <p:blipFill>
            <a:blip r:embed="rId8"/>
            <a:stretch>
              <a:fillRect/>
            </a:stretch>
          </p:blipFill>
          <p:spPr>
            <a:xfrm>
              <a:off x="7835807" y="3812982"/>
              <a:ext cx="1088709" cy="447235"/>
            </a:xfrm>
            <a:prstGeom prst="rect">
              <a:avLst/>
            </a:prstGeom>
          </p:spPr>
        </p:pic>
        <p:pic>
          <p:nvPicPr>
            <p:cNvPr id="19" name="Immagine 18">
              <a:extLst>
                <a:ext uri="{FF2B5EF4-FFF2-40B4-BE49-F238E27FC236}">
                  <a16:creationId xmlns:a16="http://schemas.microsoft.com/office/drawing/2014/main" id="{E4DAAFAF-098D-9E3E-56E1-02B206D1B518}"/>
                </a:ext>
              </a:extLst>
            </p:cNvPr>
            <p:cNvPicPr>
              <a:picLocks noChangeAspect="1"/>
            </p:cNvPicPr>
            <p:nvPr/>
          </p:nvPicPr>
          <p:blipFill>
            <a:blip r:embed="rId9"/>
            <a:stretch>
              <a:fillRect/>
            </a:stretch>
          </p:blipFill>
          <p:spPr>
            <a:xfrm>
              <a:off x="8635058" y="3291933"/>
              <a:ext cx="497901" cy="275292"/>
            </a:xfrm>
            <a:prstGeom prst="rect">
              <a:avLst/>
            </a:prstGeom>
          </p:spPr>
        </p:pic>
        <p:pic>
          <p:nvPicPr>
            <p:cNvPr id="20" name="Immagine 19">
              <a:extLst>
                <a:ext uri="{FF2B5EF4-FFF2-40B4-BE49-F238E27FC236}">
                  <a16:creationId xmlns:a16="http://schemas.microsoft.com/office/drawing/2014/main" id="{D8E48ED0-90A4-6BE0-20EE-92B00728B778}"/>
                </a:ext>
              </a:extLst>
            </p:cNvPr>
            <p:cNvPicPr>
              <a:picLocks noChangeAspect="1"/>
            </p:cNvPicPr>
            <p:nvPr/>
          </p:nvPicPr>
          <p:blipFill>
            <a:blip r:embed="rId8"/>
            <a:stretch>
              <a:fillRect/>
            </a:stretch>
          </p:blipFill>
          <p:spPr>
            <a:xfrm>
              <a:off x="4089087" y="928979"/>
              <a:ext cx="1055214" cy="451195"/>
            </a:xfrm>
            <a:prstGeom prst="rect">
              <a:avLst/>
            </a:prstGeom>
          </p:spPr>
        </p:pic>
        <p:pic>
          <p:nvPicPr>
            <p:cNvPr id="21" name="Immagine 20">
              <a:extLst>
                <a:ext uri="{FF2B5EF4-FFF2-40B4-BE49-F238E27FC236}">
                  <a16:creationId xmlns:a16="http://schemas.microsoft.com/office/drawing/2014/main" id="{F0201C54-FF22-5080-32F8-F9C191B9DA62}"/>
                </a:ext>
              </a:extLst>
            </p:cNvPr>
            <p:cNvPicPr>
              <a:picLocks noChangeAspect="1"/>
            </p:cNvPicPr>
            <p:nvPr/>
          </p:nvPicPr>
          <p:blipFill>
            <a:blip r:embed="rId8"/>
            <a:stretch>
              <a:fillRect/>
            </a:stretch>
          </p:blipFill>
          <p:spPr>
            <a:xfrm>
              <a:off x="4157230" y="3939670"/>
              <a:ext cx="1055214" cy="451195"/>
            </a:xfrm>
            <a:prstGeom prst="rect">
              <a:avLst/>
            </a:prstGeom>
          </p:spPr>
        </p:pic>
      </p:grpSp>
      <p:pic>
        <p:nvPicPr>
          <p:cNvPr id="16" name="Picture 2" descr="C. De Michele Web">
            <a:extLst>
              <a:ext uri="{FF2B5EF4-FFF2-40B4-BE49-F238E27FC236}">
                <a16:creationId xmlns:a16="http://schemas.microsoft.com/office/drawing/2014/main" id="{78567FB3-5D4D-2475-D899-CA62B74BAD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NFN Frascati (Roma) | Future Circular Collider">
            <a:extLst>
              <a:ext uri="{FF2B5EF4-FFF2-40B4-BE49-F238E27FC236}">
                <a16:creationId xmlns:a16="http://schemas.microsoft.com/office/drawing/2014/main" id="{D5987DDE-F395-03D2-CF3B-5487D9B441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6AD5580-A97A-B001-3B57-D6A1DBEDC2C4}"/>
              </a:ext>
            </a:extLst>
          </p:cNvPr>
          <p:cNvSpPr txBox="1"/>
          <p:nvPr/>
        </p:nvSpPr>
        <p:spPr>
          <a:xfrm>
            <a:off x="9132959" y="3221750"/>
            <a:ext cx="648911"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718702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436963-7147-B964-F5BD-D810AE88B966}"/>
              </a:ext>
            </a:extLst>
          </p:cNvPr>
          <p:cNvSpPr>
            <a:spLocks noGrp="1"/>
          </p:cNvSpPr>
          <p:nvPr>
            <p:ph type="title"/>
          </p:nvPr>
        </p:nvSpPr>
        <p:spPr>
          <a:xfrm>
            <a:off x="1920240" y="148390"/>
            <a:ext cx="8577072" cy="605933"/>
          </a:xfrm>
        </p:spPr>
        <p:txBody>
          <a:bodyPr>
            <a:noAutofit/>
          </a:bodyPr>
          <a:lstStyle/>
          <a:p>
            <a:r>
              <a:rPr lang="en-GB" sz="3800" b="1" dirty="0"/>
              <a:t>Simulations considering all machine jitters</a:t>
            </a:r>
          </a:p>
        </p:txBody>
      </p:sp>
      <p:sp>
        <p:nvSpPr>
          <p:cNvPr id="8" name="CasellaDiTesto 7">
            <a:extLst>
              <a:ext uri="{FF2B5EF4-FFF2-40B4-BE49-F238E27FC236}">
                <a16:creationId xmlns:a16="http://schemas.microsoft.com/office/drawing/2014/main" id="{40B91944-3337-916D-D820-554312F3DF8C}"/>
              </a:ext>
            </a:extLst>
          </p:cNvPr>
          <p:cNvSpPr txBox="1"/>
          <p:nvPr/>
        </p:nvSpPr>
        <p:spPr>
          <a:xfrm>
            <a:off x="838200" y="859849"/>
            <a:ext cx="3881612" cy="1264642"/>
          </a:xfrm>
          <a:prstGeom prst="rect">
            <a:avLst/>
          </a:prstGeom>
          <a:noFill/>
        </p:spPr>
        <p:txBody>
          <a:bodyPr wrap="square" rtlCol="0">
            <a:spAutoFit/>
          </a:bodyPr>
          <a:lstStyle/>
          <a:p>
            <a:pPr algn="just">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S</a:t>
            </a:r>
            <a:r>
              <a:rPr lang="en-US" kern="100" dirty="0">
                <a:effectLst/>
                <a:latin typeface="Calibri" panose="020F0502020204030204" pitchFamily="34" charset="0"/>
                <a:ea typeface="Calibri" panose="020F0502020204030204" pitchFamily="34" charset="0"/>
                <a:cs typeface="Times New Roman" panose="02020603050405020304" pitchFamily="18" charset="0"/>
              </a:rPr>
              <a:t>ensitivity jitter study for all RF injector components in parallel with the generation of the cathode beam parameters. </a:t>
            </a:r>
            <a:endParaRPr lang="it-IT"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ella 3">
            <a:extLst>
              <a:ext uri="{FF2B5EF4-FFF2-40B4-BE49-F238E27FC236}">
                <a16:creationId xmlns:a16="http://schemas.microsoft.com/office/drawing/2014/main" id="{C5389BDB-E9C6-8E04-F594-C02B3D15FBD4}"/>
              </a:ext>
            </a:extLst>
          </p:cNvPr>
          <p:cNvGraphicFramePr>
            <a:graphicFrameLocks noGrp="1"/>
          </p:cNvGraphicFramePr>
          <p:nvPr>
            <p:extLst>
              <p:ext uri="{D42A27DB-BD31-4B8C-83A1-F6EECF244321}">
                <p14:modId xmlns:p14="http://schemas.microsoft.com/office/powerpoint/2010/main" val="3794749178"/>
              </p:ext>
            </p:extLst>
          </p:nvPr>
        </p:nvGraphicFramePr>
        <p:xfrm>
          <a:off x="504196" y="2253316"/>
          <a:ext cx="5068710" cy="1036320"/>
        </p:xfrm>
        <a:graphic>
          <a:graphicData uri="http://schemas.openxmlformats.org/drawingml/2006/table">
            <a:tbl>
              <a:tblPr firstRow="1" bandRow="1">
                <a:tableStyleId>{5C22544A-7EE6-4342-B048-85BDC9FD1C3A}</a:tableStyleId>
              </a:tblPr>
              <a:tblGrid>
                <a:gridCol w="1013742">
                  <a:extLst>
                    <a:ext uri="{9D8B030D-6E8A-4147-A177-3AD203B41FA5}">
                      <a16:colId xmlns:a16="http://schemas.microsoft.com/office/drawing/2014/main" val="904770761"/>
                    </a:ext>
                  </a:extLst>
                </a:gridCol>
                <a:gridCol w="1013742">
                  <a:extLst>
                    <a:ext uri="{9D8B030D-6E8A-4147-A177-3AD203B41FA5}">
                      <a16:colId xmlns:a16="http://schemas.microsoft.com/office/drawing/2014/main" val="1538328325"/>
                    </a:ext>
                  </a:extLst>
                </a:gridCol>
                <a:gridCol w="1013742">
                  <a:extLst>
                    <a:ext uri="{9D8B030D-6E8A-4147-A177-3AD203B41FA5}">
                      <a16:colId xmlns:a16="http://schemas.microsoft.com/office/drawing/2014/main" val="1110449952"/>
                    </a:ext>
                  </a:extLst>
                </a:gridCol>
                <a:gridCol w="1013742">
                  <a:extLst>
                    <a:ext uri="{9D8B030D-6E8A-4147-A177-3AD203B41FA5}">
                      <a16:colId xmlns:a16="http://schemas.microsoft.com/office/drawing/2014/main" val="1026873588"/>
                    </a:ext>
                  </a:extLst>
                </a:gridCol>
                <a:gridCol w="1013742">
                  <a:extLst>
                    <a:ext uri="{9D8B030D-6E8A-4147-A177-3AD203B41FA5}">
                      <a16:colId xmlns:a16="http://schemas.microsoft.com/office/drawing/2014/main" val="422981626"/>
                    </a:ext>
                  </a:extLst>
                </a:gridCol>
              </a:tblGrid>
              <a:tr h="370840">
                <a:tc>
                  <a:txBody>
                    <a:bodyPr/>
                    <a:lstStyle/>
                    <a:p>
                      <a:r>
                        <a:rPr lang="en-GB" sz="1400" b="0" dirty="0"/>
                        <a:t>Total Charge</a:t>
                      </a:r>
                    </a:p>
                  </a:txBody>
                  <a:tcPr/>
                </a:tc>
                <a:tc>
                  <a:txBody>
                    <a:bodyPr/>
                    <a:lstStyle/>
                    <a:p>
                      <a:r>
                        <a:rPr lang="en-GB" sz="1400" b="0" dirty="0"/>
                        <a:t> Spot Size</a:t>
                      </a:r>
                    </a:p>
                  </a:txBody>
                  <a:tcPr/>
                </a:tc>
                <a:tc>
                  <a:txBody>
                    <a:bodyPr/>
                    <a:lstStyle/>
                    <a:p>
                      <a:r>
                        <a:rPr lang="en-GB" sz="1400" b="0" dirty="0"/>
                        <a:t>Time of arrival</a:t>
                      </a:r>
                    </a:p>
                  </a:txBody>
                  <a:tcPr/>
                </a:tc>
                <a:tc>
                  <a:txBody>
                    <a:bodyPr/>
                    <a:lstStyle/>
                    <a:p>
                      <a:r>
                        <a:rPr lang="en-GB" sz="1400" b="0" dirty="0"/>
                        <a:t>RF phases</a:t>
                      </a:r>
                    </a:p>
                  </a:txBody>
                  <a:tcPr/>
                </a:tc>
                <a:tc>
                  <a:txBody>
                    <a:bodyPr/>
                    <a:lstStyle/>
                    <a:p>
                      <a:r>
                        <a:rPr lang="en-GB" sz="1400" b="0" dirty="0"/>
                        <a:t>Voltage </a:t>
                      </a:r>
                    </a:p>
                  </a:txBody>
                  <a:tcPr/>
                </a:tc>
                <a:extLst>
                  <a:ext uri="{0D108BD9-81ED-4DB2-BD59-A6C34878D82A}">
                    <a16:rowId xmlns:a16="http://schemas.microsoft.com/office/drawing/2014/main" val="1382281258"/>
                  </a:ext>
                </a:extLst>
              </a:tr>
              <a:tr h="370840">
                <a:tc>
                  <a:txBody>
                    <a:bodyPr/>
                    <a:lstStyle/>
                    <a:p>
                      <a:r>
                        <a:rPr lang="en-GB" sz="1400" b="0" dirty="0"/>
                        <a:t>2% of the total</a:t>
                      </a:r>
                    </a:p>
                  </a:txBody>
                  <a:tcPr/>
                </a:tc>
                <a:tc>
                  <a:txBody>
                    <a:bodyPr/>
                    <a:lstStyle/>
                    <a:p>
                      <a:r>
                        <a:rPr lang="en-GB" sz="1400" b="0" dirty="0"/>
                        <a:t>1% of the total</a:t>
                      </a:r>
                    </a:p>
                  </a:txBody>
                  <a:tcPr/>
                </a:tc>
                <a:tc>
                  <a:txBody>
                    <a:bodyPr/>
                    <a:lstStyle/>
                    <a:p>
                      <a:r>
                        <a:rPr lang="en-GB" sz="1400" b="0" dirty="0"/>
                        <a:t>30 fs RMS</a:t>
                      </a:r>
                    </a:p>
                  </a:txBody>
                  <a:tcPr/>
                </a:tc>
                <a:tc>
                  <a:txBody>
                    <a:bodyPr/>
                    <a:lstStyle/>
                    <a:p>
                      <a:r>
                        <a:rPr lang="en-GB" sz="1400" b="0" dirty="0"/>
                        <a:t>30 fs RMS</a:t>
                      </a:r>
                    </a:p>
                  </a:txBody>
                  <a:tcPr/>
                </a:tc>
                <a:tc>
                  <a:txBody>
                    <a:bodyPr/>
                    <a:lstStyle/>
                    <a:p>
                      <a:r>
                        <a:rPr lang="en-GB" sz="1400" b="0" dirty="0"/>
                        <a:t>0.2% of the total</a:t>
                      </a:r>
                    </a:p>
                  </a:txBody>
                  <a:tcPr/>
                </a:tc>
                <a:extLst>
                  <a:ext uri="{0D108BD9-81ED-4DB2-BD59-A6C34878D82A}">
                    <a16:rowId xmlns:a16="http://schemas.microsoft.com/office/drawing/2014/main" val="2650029696"/>
                  </a:ext>
                </a:extLst>
              </a:tr>
            </a:tbl>
          </a:graphicData>
        </a:graphic>
      </p:graphicFrame>
      <p:pic>
        <p:nvPicPr>
          <p:cNvPr id="7" name="Immagine 6" descr="Immagine che contiene diagramma, testo, schermata, linea&#10;&#10;Descrizione generata automaticamente">
            <a:extLst>
              <a:ext uri="{FF2B5EF4-FFF2-40B4-BE49-F238E27FC236}">
                <a16:creationId xmlns:a16="http://schemas.microsoft.com/office/drawing/2014/main" id="{5E42EF85-E88C-C4B1-3104-6C5E1465F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16" y="3530357"/>
            <a:ext cx="3797536" cy="2848152"/>
          </a:xfrm>
          <a:prstGeom prst="rect">
            <a:avLst/>
          </a:prstGeom>
        </p:spPr>
      </p:pic>
      <p:pic>
        <p:nvPicPr>
          <p:cNvPr id="9" name="Immagine 8" descr="Immagine che contiene diagramma, schermata, linea, testo&#10;&#10;Descrizione generata automaticamente">
            <a:extLst>
              <a:ext uri="{FF2B5EF4-FFF2-40B4-BE49-F238E27FC236}">
                <a16:creationId xmlns:a16="http://schemas.microsoft.com/office/drawing/2014/main" id="{74303D34-1B90-CFBB-9F10-03474EB46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573" y="3544618"/>
            <a:ext cx="3797536" cy="2848152"/>
          </a:xfrm>
          <a:prstGeom prst="rect">
            <a:avLst/>
          </a:prstGeom>
        </p:spPr>
      </p:pic>
      <p:pic>
        <p:nvPicPr>
          <p:cNvPr id="10" name="Immagine 9" descr="Immagine che contiene diagramma, schermata, testo, linea&#10;&#10;Descrizione generata automaticamente">
            <a:extLst>
              <a:ext uri="{FF2B5EF4-FFF2-40B4-BE49-F238E27FC236}">
                <a16:creationId xmlns:a16="http://schemas.microsoft.com/office/drawing/2014/main" id="{397D4708-EDC8-F6C7-57C8-91C06AFB2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7420" y="3544618"/>
            <a:ext cx="3797536" cy="2848152"/>
          </a:xfrm>
          <a:prstGeom prst="rect">
            <a:avLst/>
          </a:prstGeom>
        </p:spPr>
      </p:pic>
      <p:pic>
        <p:nvPicPr>
          <p:cNvPr id="12" name="Immagine 11">
            <a:extLst>
              <a:ext uri="{FF2B5EF4-FFF2-40B4-BE49-F238E27FC236}">
                <a16:creationId xmlns:a16="http://schemas.microsoft.com/office/drawing/2014/main" id="{ACD0AE3C-6AD3-B155-4185-A8FDFC441DE7}"/>
              </a:ext>
            </a:extLst>
          </p:cNvPr>
          <p:cNvPicPr>
            <a:picLocks noChangeAspect="1"/>
          </p:cNvPicPr>
          <p:nvPr/>
        </p:nvPicPr>
        <p:blipFill>
          <a:blip r:embed="rId6"/>
          <a:stretch>
            <a:fillRect/>
          </a:stretch>
        </p:blipFill>
        <p:spPr>
          <a:xfrm>
            <a:off x="7585670" y="5533939"/>
            <a:ext cx="579170" cy="312447"/>
          </a:xfrm>
          <a:prstGeom prst="rect">
            <a:avLst/>
          </a:prstGeom>
        </p:spPr>
      </p:pic>
      <p:sp>
        <p:nvSpPr>
          <p:cNvPr id="17" name="CasellaDiTesto 16">
            <a:extLst>
              <a:ext uri="{FF2B5EF4-FFF2-40B4-BE49-F238E27FC236}">
                <a16:creationId xmlns:a16="http://schemas.microsoft.com/office/drawing/2014/main" id="{1953EB82-DA8B-6099-B2CF-9474D6EB90B2}"/>
              </a:ext>
            </a:extLst>
          </p:cNvPr>
          <p:cNvSpPr txBox="1"/>
          <p:nvPr/>
        </p:nvSpPr>
        <p:spPr>
          <a:xfrm>
            <a:off x="6985311" y="6084605"/>
            <a:ext cx="589563" cy="369332"/>
          </a:xfrm>
          <a:prstGeom prst="rect">
            <a:avLst/>
          </a:prstGeom>
          <a:solidFill>
            <a:schemeClr val="bg1"/>
          </a:solidFill>
        </p:spPr>
        <p:txBody>
          <a:bodyPr wrap="square" rtlCol="0">
            <a:spAutoFit/>
          </a:bodyPr>
          <a:lstStyle/>
          <a:p>
            <a:endParaRPr lang="en-GB" dirty="0"/>
          </a:p>
        </p:txBody>
      </p:sp>
      <p:pic>
        <p:nvPicPr>
          <p:cNvPr id="18" name="Immagine 17">
            <a:extLst>
              <a:ext uri="{FF2B5EF4-FFF2-40B4-BE49-F238E27FC236}">
                <a16:creationId xmlns:a16="http://schemas.microsoft.com/office/drawing/2014/main" id="{545F4934-F8EB-AF9B-10F1-22465F743DD1}"/>
              </a:ext>
            </a:extLst>
          </p:cNvPr>
          <p:cNvPicPr>
            <a:picLocks noChangeAspect="1"/>
          </p:cNvPicPr>
          <p:nvPr/>
        </p:nvPicPr>
        <p:blipFill>
          <a:blip r:embed="rId7"/>
          <a:stretch>
            <a:fillRect/>
          </a:stretch>
        </p:blipFill>
        <p:spPr>
          <a:xfrm>
            <a:off x="6985311" y="6143080"/>
            <a:ext cx="399409" cy="220835"/>
          </a:xfrm>
          <a:prstGeom prst="rect">
            <a:avLst/>
          </a:prstGeom>
        </p:spPr>
      </p:pic>
      <p:sp>
        <p:nvSpPr>
          <p:cNvPr id="5" name="Segnaposto data 4">
            <a:extLst>
              <a:ext uri="{FF2B5EF4-FFF2-40B4-BE49-F238E27FC236}">
                <a16:creationId xmlns:a16="http://schemas.microsoft.com/office/drawing/2014/main" id="{D4FFEAB1-C9AA-53EF-AB51-94C43A671575}"/>
              </a:ext>
            </a:extLst>
          </p:cNvPr>
          <p:cNvSpPr>
            <a:spLocks noGrp="1"/>
          </p:cNvSpPr>
          <p:nvPr>
            <p:ph type="dt" sz="half" idx="10"/>
          </p:nvPr>
        </p:nvSpPr>
        <p:spPr/>
        <p:txBody>
          <a:bodyPr/>
          <a:lstStyle/>
          <a:p>
            <a:r>
              <a:rPr lang="it-IT"/>
              <a:t>G.J Silvi</a:t>
            </a:r>
            <a:endParaRPr lang="en-US"/>
          </a:p>
        </p:txBody>
      </p:sp>
      <p:sp>
        <p:nvSpPr>
          <p:cNvPr id="6" name="Segnaposto piè di pagina 5">
            <a:extLst>
              <a:ext uri="{FF2B5EF4-FFF2-40B4-BE49-F238E27FC236}">
                <a16:creationId xmlns:a16="http://schemas.microsoft.com/office/drawing/2014/main" id="{C6E785BF-842B-234D-5DBB-4C0ACA5EBDCD}"/>
              </a:ext>
            </a:extLst>
          </p:cNvPr>
          <p:cNvSpPr>
            <a:spLocks noGrp="1"/>
          </p:cNvSpPr>
          <p:nvPr>
            <p:ph type="ftr" sz="quarter" idx="11"/>
          </p:nvPr>
        </p:nvSpPr>
        <p:spPr/>
        <p:txBody>
          <a:bodyPr/>
          <a:lstStyle/>
          <a:p>
            <a:r>
              <a:rPr lang="en-US"/>
              <a:t>Report Second Year PhD</a:t>
            </a:r>
          </a:p>
        </p:txBody>
      </p:sp>
      <p:sp>
        <p:nvSpPr>
          <p:cNvPr id="11" name="Segnaposto numero diapositiva 10">
            <a:extLst>
              <a:ext uri="{FF2B5EF4-FFF2-40B4-BE49-F238E27FC236}">
                <a16:creationId xmlns:a16="http://schemas.microsoft.com/office/drawing/2014/main" id="{A410ADC4-8DC0-6C1B-89AD-D43A1548ECBC}"/>
              </a:ext>
            </a:extLst>
          </p:cNvPr>
          <p:cNvSpPr>
            <a:spLocks noGrp="1"/>
          </p:cNvSpPr>
          <p:nvPr>
            <p:ph type="sldNum" sz="quarter" idx="12"/>
          </p:nvPr>
        </p:nvSpPr>
        <p:spPr/>
        <p:txBody>
          <a:bodyPr/>
          <a:lstStyle/>
          <a:p>
            <a:fld id="{23467D94-40DC-45AA-81EC-2788314D4EC6}" type="slidenum">
              <a:rPr lang="en-US" smtClean="0"/>
              <a:t>12</a:t>
            </a:fld>
            <a:endParaRPr lang="en-US"/>
          </a:p>
        </p:txBody>
      </p:sp>
      <p:graphicFrame>
        <p:nvGraphicFramePr>
          <p:cNvPr id="15" name="Tabella 14">
            <a:extLst>
              <a:ext uri="{FF2B5EF4-FFF2-40B4-BE49-F238E27FC236}">
                <a16:creationId xmlns:a16="http://schemas.microsoft.com/office/drawing/2014/main" id="{B7FA546C-57A5-C8B1-DA7F-3C2BB37A8D5B}"/>
              </a:ext>
            </a:extLst>
          </p:cNvPr>
          <p:cNvGraphicFramePr>
            <a:graphicFrameLocks noGrp="1"/>
          </p:cNvGraphicFramePr>
          <p:nvPr>
            <p:extLst>
              <p:ext uri="{D42A27DB-BD31-4B8C-83A1-F6EECF244321}">
                <p14:modId xmlns:p14="http://schemas.microsoft.com/office/powerpoint/2010/main" val="689824464"/>
              </p:ext>
            </p:extLst>
          </p:nvPr>
        </p:nvGraphicFramePr>
        <p:xfrm>
          <a:off x="5616879" y="1163924"/>
          <a:ext cx="6068077" cy="2377440"/>
        </p:xfrm>
        <a:graphic>
          <a:graphicData uri="http://schemas.openxmlformats.org/drawingml/2006/table">
            <a:tbl>
              <a:tblPr firstRow="1" bandRow="1">
                <a:tableStyleId>{5C22544A-7EE6-4342-B048-85BDC9FD1C3A}</a:tableStyleId>
              </a:tblPr>
              <a:tblGrid>
                <a:gridCol w="1530324">
                  <a:extLst>
                    <a:ext uri="{9D8B030D-6E8A-4147-A177-3AD203B41FA5}">
                      <a16:colId xmlns:a16="http://schemas.microsoft.com/office/drawing/2014/main" val="2587396194"/>
                    </a:ext>
                  </a:extLst>
                </a:gridCol>
                <a:gridCol w="1390510">
                  <a:extLst>
                    <a:ext uri="{9D8B030D-6E8A-4147-A177-3AD203B41FA5}">
                      <a16:colId xmlns:a16="http://schemas.microsoft.com/office/drawing/2014/main" val="2912478149"/>
                    </a:ext>
                  </a:extLst>
                </a:gridCol>
                <a:gridCol w="1575391">
                  <a:extLst>
                    <a:ext uri="{9D8B030D-6E8A-4147-A177-3AD203B41FA5}">
                      <a16:colId xmlns:a16="http://schemas.microsoft.com/office/drawing/2014/main" val="1233002833"/>
                    </a:ext>
                  </a:extLst>
                </a:gridCol>
                <a:gridCol w="1571852">
                  <a:extLst>
                    <a:ext uri="{9D8B030D-6E8A-4147-A177-3AD203B41FA5}">
                      <a16:colId xmlns:a16="http://schemas.microsoft.com/office/drawing/2014/main" val="4121815655"/>
                    </a:ext>
                  </a:extLst>
                </a:gridCol>
              </a:tblGrid>
              <a:tr h="440685">
                <a:tc>
                  <a:txBody>
                    <a:bodyPr/>
                    <a:lstStyle/>
                    <a:p>
                      <a:r>
                        <a:rPr lang="en-US" sz="1400" b="0" dirty="0"/>
                        <a:t>Beam parameters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w/ X-band all jitter</a:t>
                      </a:r>
                    </a:p>
                  </a:txBody>
                  <a:tcPr/>
                </a:tc>
                <a:tc>
                  <a:txBody>
                    <a:bodyPr/>
                    <a:lstStyle/>
                    <a:p>
                      <a:r>
                        <a:rPr lang="en-US" sz="1400" b="0" dirty="0"/>
                        <a:t>w/ X-band RF jitter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w/o X-band  all jitter</a:t>
                      </a:r>
                    </a:p>
                  </a:txBody>
                  <a:tcPr/>
                </a:tc>
                <a:extLst>
                  <a:ext uri="{0D108BD9-81ED-4DB2-BD59-A6C34878D82A}">
                    <a16:rowId xmlns:a16="http://schemas.microsoft.com/office/drawing/2014/main" val="1902003218"/>
                  </a:ext>
                </a:extLst>
              </a:tr>
              <a:tr h="260413">
                <a:tc>
                  <a:txBody>
                    <a:bodyPr/>
                    <a:lstStyle/>
                    <a:p>
                      <a:r>
                        <a:rPr lang="en-US" sz="1400" b="0" dirty="0">
                          <a:sym typeface="Symbol" panose="05050102010706020507" pitchFamily="18" charset="2"/>
                        </a:rPr>
                        <a:t></a:t>
                      </a:r>
                      <a:r>
                        <a:rPr lang="el-GR" sz="1400" b="0" dirty="0"/>
                        <a:t>ε</a:t>
                      </a:r>
                      <a:r>
                        <a:rPr lang="en-US" sz="1400" b="0" dirty="0">
                          <a:sym typeface="Symbol" panose="05050102010706020507" pitchFamily="18" charset="2"/>
                        </a:rPr>
                        <a:t></a:t>
                      </a:r>
                      <a:r>
                        <a:rPr lang="en-US" sz="1400" b="0" dirty="0"/>
                        <a:t> (mm-mrad)</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0.672 ± </a:t>
                      </a:r>
                      <a:r>
                        <a:rPr lang="en-US" sz="1400" b="0" dirty="0">
                          <a:solidFill>
                            <a:srgbClr val="FF0000"/>
                          </a:solidFill>
                        </a:rPr>
                        <a:t>0.031</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0.676 ± 0.013</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0.571 ± </a:t>
                      </a:r>
                      <a:r>
                        <a:rPr lang="en-US" sz="1400" b="0" dirty="0">
                          <a:solidFill>
                            <a:srgbClr val="FF0000"/>
                          </a:solidFill>
                        </a:rPr>
                        <a:t>0.091</a:t>
                      </a:r>
                    </a:p>
                  </a:txBody>
                  <a:tcPr/>
                </a:tc>
                <a:extLst>
                  <a:ext uri="{0D108BD9-81ED-4DB2-BD59-A6C34878D82A}">
                    <a16:rowId xmlns:a16="http://schemas.microsoft.com/office/drawing/2014/main" val="894288743"/>
                  </a:ext>
                </a:extLst>
              </a:tr>
              <a:tr h="460729">
                <a:tc>
                  <a:txBody>
                    <a:bodyPr/>
                    <a:lstStyle/>
                    <a:p>
                      <a:r>
                        <a:rPr lang="en-US" sz="1400" b="0" dirty="0">
                          <a:sym typeface="Symbol" panose="05050102010706020507" pitchFamily="18" charset="2"/>
                        </a:rPr>
                        <a:t></a:t>
                      </a:r>
                      <a:r>
                        <a:rPr lang="en-US" sz="1400" b="0" dirty="0"/>
                        <a:t>Bunch length</a:t>
                      </a:r>
                      <a:r>
                        <a:rPr lang="en-US" sz="1400" b="0" dirty="0">
                          <a:sym typeface="Symbol" panose="05050102010706020507" pitchFamily="18" charset="2"/>
                        </a:rPr>
                        <a:t> (ps)</a:t>
                      </a:r>
                      <a:endParaRPr lang="en-US" sz="1400" b="0" dirty="0"/>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0.0137 ± 7e-4</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0.0140 ± 2e-4</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0.0180 ± 7e-4</a:t>
                      </a:r>
                    </a:p>
                  </a:txBody>
                  <a:tcPr/>
                </a:tc>
                <a:extLst>
                  <a:ext uri="{0D108BD9-81ED-4DB2-BD59-A6C34878D82A}">
                    <a16:rowId xmlns:a16="http://schemas.microsoft.com/office/drawing/2014/main" val="895114380"/>
                  </a:ext>
                </a:extLst>
              </a:tr>
              <a:tr h="460729">
                <a:tc>
                  <a:txBody>
                    <a:bodyPr/>
                    <a:lstStyle/>
                    <a:p>
                      <a:r>
                        <a:rPr lang="en-US" sz="1400" b="0" dirty="0">
                          <a:sym typeface="Symbol" panose="05050102010706020507" pitchFamily="18" charset="2"/>
                        </a:rPr>
                        <a:t>peak current (A)</a:t>
                      </a:r>
                      <a:endParaRPr lang="en-US" sz="1400" b="0" dirty="0"/>
                    </a:p>
                  </a:txBody>
                  <a:tcPr/>
                </a:tc>
                <a:tc>
                  <a:txBody>
                    <a:bodyPr/>
                    <a:lstStyle/>
                    <a:p>
                      <a:r>
                        <a:rPr lang="en-US" sz="1400" b="0" dirty="0"/>
                        <a:t>1733 ± 230</a:t>
                      </a:r>
                    </a:p>
                  </a:txBody>
                  <a:tcPr/>
                </a:tc>
                <a:tc>
                  <a:txBody>
                    <a:bodyPr/>
                    <a:lstStyle/>
                    <a:p>
                      <a:r>
                        <a:rPr lang="en-US" sz="1400" b="0" dirty="0"/>
                        <a:t>1728 ± 56</a:t>
                      </a:r>
                    </a:p>
                  </a:txBody>
                  <a:tcPr/>
                </a:tc>
                <a:tc>
                  <a:txBody>
                    <a:bodyPr/>
                    <a:lstStyle/>
                    <a:p>
                      <a:r>
                        <a:rPr lang="en-US" sz="1400" b="0" dirty="0"/>
                        <a:t>1923 ± 173</a:t>
                      </a:r>
                    </a:p>
                  </a:txBody>
                  <a:tcPr/>
                </a:tc>
                <a:extLst>
                  <a:ext uri="{0D108BD9-81ED-4DB2-BD59-A6C34878D82A}">
                    <a16:rowId xmlns:a16="http://schemas.microsoft.com/office/drawing/2014/main" val="826799337"/>
                  </a:ext>
                </a:extLst>
              </a:tr>
              <a:tr h="460729">
                <a:tc>
                  <a:txBody>
                    <a:bodyPr/>
                    <a:lstStyle/>
                    <a:p>
                      <a:r>
                        <a:rPr lang="en-US" sz="1400" b="0" dirty="0"/>
                        <a:t>&lt;centroid distance&gt; (ps)</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 0.5337 ± </a:t>
                      </a:r>
                      <a:r>
                        <a:rPr lang="en-US" sz="1400" b="0" dirty="0">
                          <a:solidFill>
                            <a:schemeClr val="tx1"/>
                          </a:solidFill>
                        </a:rPr>
                        <a:t>0.0117</a:t>
                      </a:r>
                    </a:p>
                  </a:txBody>
                  <a:tcPr/>
                </a:tc>
                <a:tc>
                  <a:txBody>
                    <a:bodyPr/>
                    <a:lstStyle/>
                    <a:p>
                      <a:r>
                        <a:rPr lang="en-US" sz="1400" b="0" dirty="0"/>
                        <a:t>0.5462 ± 0.0048</a:t>
                      </a:r>
                    </a:p>
                  </a:txBody>
                  <a:tcPr/>
                </a:tc>
                <a:tc>
                  <a:txBody>
                    <a:bodyPr/>
                    <a:lstStyle/>
                    <a:p>
                      <a:pPr marL="0" marR="0" lvl="0" indent="0" algn="l" defTabSz="3291840" rtl="0" eaLnBrk="1" fontAlgn="auto" latinLnBrk="0" hangingPunct="1">
                        <a:lnSpc>
                          <a:spcPct val="100000"/>
                        </a:lnSpc>
                        <a:spcBef>
                          <a:spcPts val="0"/>
                        </a:spcBef>
                        <a:spcAft>
                          <a:spcPts val="0"/>
                        </a:spcAft>
                        <a:buClrTx/>
                        <a:buSzTx/>
                        <a:buFontTx/>
                        <a:buNone/>
                        <a:tabLst/>
                        <a:defRPr/>
                      </a:pPr>
                      <a:r>
                        <a:rPr lang="en-US" sz="1400" b="0" dirty="0"/>
                        <a:t> 0.5011 ± 0.0115</a:t>
                      </a:r>
                    </a:p>
                  </a:txBody>
                  <a:tcPr/>
                </a:tc>
                <a:extLst>
                  <a:ext uri="{0D108BD9-81ED-4DB2-BD59-A6C34878D82A}">
                    <a16:rowId xmlns:a16="http://schemas.microsoft.com/office/drawing/2014/main" val="2461357799"/>
                  </a:ext>
                </a:extLst>
              </a:tr>
            </a:tbl>
          </a:graphicData>
        </a:graphic>
      </p:graphicFrame>
      <p:pic>
        <p:nvPicPr>
          <p:cNvPr id="16" name="Picture 2" descr="C. De Michele Web">
            <a:extLst>
              <a:ext uri="{FF2B5EF4-FFF2-40B4-BE49-F238E27FC236}">
                <a16:creationId xmlns:a16="http://schemas.microsoft.com/office/drawing/2014/main" id="{A9A4D045-C697-68FE-4012-BB836885FD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NFN Frascati (Roma) | Future Circular Collider">
            <a:extLst>
              <a:ext uri="{FF2B5EF4-FFF2-40B4-BE49-F238E27FC236}">
                <a16:creationId xmlns:a16="http://schemas.microsoft.com/office/drawing/2014/main" id="{F82E2D3E-0FF3-AA3D-B283-AAB00A0E76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666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2084746" y="103010"/>
            <a:ext cx="8022508" cy="618631"/>
          </a:xfrm>
          <a:prstGeom prst="rect">
            <a:avLst/>
          </a:prstGeom>
          <a:solidFill>
            <a:schemeClr val="bg1"/>
          </a:solidFill>
        </p:spPr>
        <p:txBody>
          <a:bodyPr wrap="square" rtlCol="0">
            <a:spAutoFit/>
          </a:bodyPr>
          <a:lstStyle/>
          <a:p>
            <a:pPr marL="57150">
              <a:lnSpc>
                <a:spcPct val="90000"/>
              </a:lnSpc>
              <a:spcAft>
                <a:spcPts val="600"/>
              </a:spcAft>
            </a:pPr>
            <a:r>
              <a:rPr lang="en-US" sz="3800" b="1" i="0" dirty="0">
                <a:effectLst/>
              </a:rPr>
              <a:t>Motivation of an RF injector upgrade</a:t>
            </a:r>
            <a:endParaRPr lang="en-US" sz="3800" b="1" dirty="0"/>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endParaRPr lang="en-US" dirty="0"/>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13</a:t>
            </a:fld>
            <a:endParaRPr lang="en-US"/>
          </a:p>
        </p:txBody>
      </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con angoli arrotondati 16">
            <a:extLst>
              <a:ext uri="{FF2B5EF4-FFF2-40B4-BE49-F238E27FC236}">
                <a16:creationId xmlns:a16="http://schemas.microsoft.com/office/drawing/2014/main" id="{6343192B-D34D-3AA9-F8AE-EEEC298A93C3}"/>
              </a:ext>
            </a:extLst>
          </p:cNvPr>
          <p:cNvSpPr/>
          <p:nvPr/>
        </p:nvSpPr>
        <p:spPr>
          <a:xfrm>
            <a:off x="2277239" y="673554"/>
            <a:ext cx="7192169" cy="5346144"/>
          </a:xfrm>
          <a:prstGeom prst="roundRect">
            <a:avLst/>
          </a:prstGeom>
          <a:noFill/>
          <a:ln w="28575">
            <a:solidFill>
              <a:schemeClr val="tx1">
                <a:lumMod val="95000"/>
                <a:lumOff val="5000"/>
              </a:schemeClr>
            </a:solidFill>
          </a:ln>
        </p:spPr>
        <p:txBody>
          <a:bodyPr wrap="square">
            <a:spAutoFit/>
          </a:bodyPr>
          <a:lstStyle/>
          <a:p>
            <a:pPr algn="just"/>
            <a:r>
              <a:rPr lang="en-GB" sz="2800" b="1" dirty="0">
                <a:solidFill>
                  <a:srgbClr val="FF0000"/>
                </a:solidFill>
                <a:latin typeface="Calibri" panose="020F0502020204030204" pitchFamily="34" charset="0"/>
                <a:cs typeface="Calibri" panose="020F0502020204030204" pitchFamily="34" charset="0"/>
              </a:rPr>
              <a:t>C-band</a:t>
            </a:r>
            <a:r>
              <a:rPr lang="en-GB" sz="2800" dirty="0">
                <a:latin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en-GB" sz="2800" b="1" dirty="0">
                <a:latin typeface="Calibri" panose="020F0502020204030204" pitchFamily="34" charset="0"/>
                <a:cs typeface="Calibri" panose="020F0502020204030204" pitchFamily="34" charset="0"/>
              </a:rPr>
              <a:t>Higher achievable cathode, and cavity peak field as high as </a:t>
            </a:r>
            <a:r>
              <a:rPr lang="en-GB" sz="2800" b="1" dirty="0">
                <a:solidFill>
                  <a:srgbClr val="FF0000"/>
                </a:solidFill>
                <a:latin typeface="Calibri" panose="020F0502020204030204" pitchFamily="34" charset="0"/>
                <a:cs typeface="Calibri" panose="020F0502020204030204" pitchFamily="34" charset="0"/>
              </a:rPr>
              <a:t>160-180 MV/m and 40 MV/m</a:t>
            </a:r>
            <a:r>
              <a:rPr lang="en-GB" sz="2800" dirty="0">
                <a:solidFill>
                  <a:srgbClr val="FF0000"/>
                </a:solidFill>
                <a:latin typeface="Calibri" panose="020F0502020204030204" pitchFamily="34" charset="0"/>
                <a:cs typeface="Calibri" panose="020F0502020204030204" pitchFamily="34" charset="0"/>
              </a:rPr>
              <a:t>.</a:t>
            </a:r>
          </a:p>
          <a:p>
            <a:pPr algn="just"/>
            <a:endParaRPr lang="en-GB" sz="2800" dirty="0">
              <a:solidFill>
                <a:srgbClr val="FF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GB" sz="2800" b="1" dirty="0">
                <a:latin typeface="Calibri" panose="020F0502020204030204" pitchFamily="34" charset="0"/>
                <a:cs typeface="Calibri" panose="020F0502020204030204" pitchFamily="34" charset="0"/>
              </a:rPr>
              <a:t>Higher efficiency</a:t>
            </a:r>
            <a:r>
              <a:rPr lang="en-GB" sz="2800" dirty="0">
                <a:latin typeface="Calibri" panose="020F0502020204030204" pitchFamily="34" charset="0"/>
                <a:cs typeface="Calibri" panose="020F0502020204030204" pitchFamily="34" charset="0"/>
              </a:rPr>
              <a:t>, so it is suitable for </a:t>
            </a:r>
            <a:r>
              <a:rPr lang="en-GB" sz="2800" b="1" dirty="0">
                <a:solidFill>
                  <a:srgbClr val="FF0000"/>
                </a:solidFill>
                <a:latin typeface="Calibri" panose="020F0502020204030204" pitchFamily="34" charset="0"/>
                <a:cs typeface="Calibri" panose="020F0502020204030204" pitchFamily="34" charset="0"/>
              </a:rPr>
              <a:t>applications requiring repetition rates in the 200 Hz÷1 kHz range</a:t>
            </a:r>
            <a:r>
              <a:rPr lang="en-GB" sz="2800" dirty="0">
                <a:solidFill>
                  <a:srgbClr val="FF0000"/>
                </a:solidFill>
                <a:latin typeface="Calibri" panose="020F0502020204030204" pitchFamily="34" charset="0"/>
                <a:cs typeface="Calibri" panose="020F0502020204030204" pitchFamily="34" charset="0"/>
              </a:rPr>
              <a:t>.</a:t>
            </a:r>
          </a:p>
          <a:p>
            <a:pPr algn="just"/>
            <a:endParaRPr lang="en-GB" sz="2800" dirty="0">
              <a:solidFill>
                <a:srgbClr val="FF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GB" sz="2800" b="1" dirty="0">
                <a:latin typeface="Calibri" panose="020F0502020204030204" pitchFamily="34" charset="0"/>
                <a:cs typeface="Calibri" panose="020F0502020204030204" pitchFamily="34" charset="0"/>
              </a:rPr>
              <a:t>Reduce injector footprint by maintaining high-quality high-brightness beams.</a:t>
            </a:r>
          </a:p>
        </p:txBody>
      </p:sp>
    </p:spTree>
    <p:extLst>
      <p:ext uri="{BB962C8B-B14F-4D97-AF65-F5344CB8AC3E}">
        <p14:creationId xmlns:p14="http://schemas.microsoft.com/office/powerpoint/2010/main" val="356375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llaDiTesto 22">
            <a:extLst>
              <a:ext uri="{FF2B5EF4-FFF2-40B4-BE49-F238E27FC236}">
                <a16:creationId xmlns:a16="http://schemas.microsoft.com/office/drawing/2014/main" id="{B8D4B9DA-4E70-5E54-88FF-8C3AEE342C33}"/>
              </a:ext>
            </a:extLst>
          </p:cNvPr>
          <p:cNvSpPr txBox="1"/>
          <p:nvPr/>
        </p:nvSpPr>
        <p:spPr>
          <a:xfrm>
            <a:off x="2726503" y="3006874"/>
            <a:ext cx="6359723" cy="2956126"/>
          </a:xfrm>
          <a:prstGeom prst="rect">
            <a:avLst/>
          </a:prstGeom>
          <a:noFill/>
          <a:ln w="38100">
            <a:solidFill>
              <a:srgbClr val="0070C0"/>
            </a:solidFill>
          </a:ln>
        </p:spPr>
        <p:txBody>
          <a:bodyPr wrap="square" rtlCol="0">
            <a:spAutoFit/>
          </a:bodyPr>
          <a:lstStyle/>
          <a:p>
            <a:endParaRPr lang="en-GB" dirty="0"/>
          </a:p>
        </p:txBody>
      </p:sp>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1431964" y="126551"/>
            <a:ext cx="9812808" cy="618631"/>
          </a:xfrm>
          <a:prstGeom prst="rect">
            <a:avLst/>
          </a:prstGeom>
          <a:solidFill>
            <a:schemeClr val="bg1"/>
          </a:solidFill>
        </p:spPr>
        <p:txBody>
          <a:bodyPr wrap="square" rtlCol="0">
            <a:spAutoFit/>
          </a:bodyPr>
          <a:lstStyle/>
          <a:p>
            <a:pPr marL="57150">
              <a:lnSpc>
                <a:spcPct val="90000"/>
              </a:lnSpc>
              <a:spcAft>
                <a:spcPts val="600"/>
              </a:spcAft>
            </a:pPr>
            <a:r>
              <a:rPr lang="en-US" sz="3800" b="1" i="0" dirty="0">
                <a:effectLst/>
              </a:rPr>
              <a:t>EuPRAXIA@SPARC_LAB</a:t>
            </a:r>
            <a:r>
              <a:rPr lang="en-US" sz="3800" b="1" dirty="0"/>
              <a:t>  C-band RF injector</a:t>
            </a:r>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endParaRPr lang="en-US" dirty="0"/>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14</a:t>
            </a:fld>
            <a:endParaRPr lang="en-US"/>
          </a:p>
        </p:txBody>
      </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A2AED9DD-005F-1506-3B34-AF52C70B84D0}"/>
              </a:ext>
            </a:extLst>
          </p:cNvPr>
          <p:cNvPicPr>
            <a:picLocks noChangeAspect="1"/>
          </p:cNvPicPr>
          <p:nvPr/>
        </p:nvPicPr>
        <p:blipFill>
          <a:blip r:embed="rId5"/>
          <a:stretch>
            <a:fillRect/>
          </a:stretch>
        </p:blipFill>
        <p:spPr>
          <a:xfrm>
            <a:off x="2889660" y="1226417"/>
            <a:ext cx="6232208" cy="1256262"/>
          </a:xfrm>
          <a:prstGeom prst="rect">
            <a:avLst/>
          </a:prstGeom>
        </p:spPr>
      </p:pic>
      <p:pic>
        <p:nvPicPr>
          <p:cNvPr id="7" name="Immagine 6" descr="Immagine che contiene macchina, ingegneria, industria, fabbrica&#10;&#10;Descrizione generata automaticamente">
            <a:extLst>
              <a:ext uri="{FF2B5EF4-FFF2-40B4-BE49-F238E27FC236}">
                <a16:creationId xmlns:a16="http://schemas.microsoft.com/office/drawing/2014/main" id="{099D7284-F09E-F479-7999-CDF35F8235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890" t="-1297" r="26227" b="639"/>
          <a:stretch/>
        </p:blipFill>
        <p:spPr>
          <a:xfrm>
            <a:off x="2984751" y="3095809"/>
            <a:ext cx="1985912" cy="2507360"/>
          </a:xfrm>
          <a:prstGeom prst="rect">
            <a:avLst/>
          </a:prstGeom>
        </p:spPr>
      </p:pic>
      <p:sp>
        <p:nvSpPr>
          <p:cNvPr id="10" name="CasellaDiTesto 9">
            <a:extLst>
              <a:ext uri="{FF2B5EF4-FFF2-40B4-BE49-F238E27FC236}">
                <a16:creationId xmlns:a16="http://schemas.microsoft.com/office/drawing/2014/main" id="{46E43F33-B4B6-5752-1D06-26C8BB144BFA}"/>
              </a:ext>
            </a:extLst>
          </p:cNvPr>
          <p:cNvSpPr txBox="1"/>
          <p:nvPr/>
        </p:nvSpPr>
        <p:spPr>
          <a:xfrm>
            <a:off x="2844584" y="5592361"/>
            <a:ext cx="2823376" cy="230832"/>
          </a:xfrm>
          <a:prstGeom prst="rect">
            <a:avLst/>
          </a:prstGeom>
          <a:noFill/>
        </p:spPr>
        <p:txBody>
          <a:bodyPr wrap="square">
            <a:spAutoFit/>
          </a:bodyPr>
          <a:lstStyle/>
          <a:p>
            <a:r>
              <a:rPr lang="en-US" sz="900" i="1" dirty="0"/>
              <a:t>[13]A. Giribono PRAB 26, 083402, 2023</a:t>
            </a:r>
          </a:p>
        </p:txBody>
      </p:sp>
      <p:sp>
        <p:nvSpPr>
          <p:cNvPr id="21" name="CasellaDiTesto 20">
            <a:extLst>
              <a:ext uri="{FF2B5EF4-FFF2-40B4-BE49-F238E27FC236}">
                <a16:creationId xmlns:a16="http://schemas.microsoft.com/office/drawing/2014/main" id="{7A4D2B70-94DF-6323-EB6F-380668E8291F}"/>
              </a:ext>
            </a:extLst>
          </p:cNvPr>
          <p:cNvSpPr txBox="1"/>
          <p:nvPr/>
        </p:nvSpPr>
        <p:spPr>
          <a:xfrm>
            <a:off x="2428578" y="1156650"/>
            <a:ext cx="1797271" cy="1410946"/>
          </a:xfrm>
          <a:prstGeom prst="rect">
            <a:avLst/>
          </a:prstGeom>
          <a:noFill/>
          <a:ln w="38100">
            <a:solidFill>
              <a:srgbClr val="0070C0"/>
            </a:solidFill>
          </a:ln>
        </p:spPr>
        <p:txBody>
          <a:bodyPr wrap="square" rtlCol="0">
            <a:spAutoFit/>
          </a:bodyPr>
          <a:lstStyle/>
          <a:p>
            <a:endParaRPr lang="en-GB" dirty="0"/>
          </a:p>
        </p:txBody>
      </p:sp>
      <p:pic>
        <p:nvPicPr>
          <p:cNvPr id="28" name="Immagine 27">
            <a:extLst>
              <a:ext uri="{FF2B5EF4-FFF2-40B4-BE49-F238E27FC236}">
                <a16:creationId xmlns:a16="http://schemas.microsoft.com/office/drawing/2014/main" id="{DA44BED4-5821-B8B5-6556-7262A4A81455}"/>
              </a:ext>
            </a:extLst>
          </p:cNvPr>
          <p:cNvPicPr>
            <a:picLocks noChangeAspect="1"/>
          </p:cNvPicPr>
          <p:nvPr/>
        </p:nvPicPr>
        <p:blipFill>
          <a:blip r:embed="rId7"/>
          <a:stretch>
            <a:fillRect/>
          </a:stretch>
        </p:blipFill>
        <p:spPr>
          <a:xfrm>
            <a:off x="654111" y="2659313"/>
            <a:ext cx="1943268" cy="769687"/>
          </a:xfrm>
          <a:prstGeom prst="rect">
            <a:avLst/>
          </a:prstGeom>
        </p:spPr>
      </p:pic>
      <p:pic>
        <p:nvPicPr>
          <p:cNvPr id="29" name="Picture 4">
            <a:extLst>
              <a:ext uri="{FF2B5EF4-FFF2-40B4-BE49-F238E27FC236}">
                <a16:creationId xmlns:a16="http://schemas.microsoft.com/office/drawing/2014/main" id="{7A38562A-A438-EF57-6031-8A4919BF40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048" y="4127426"/>
            <a:ext cx="1776530" cy="10956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EuPRAXIA - Home">
            <a:extLst>
              <a:ext uri="{FF2B5EF4-FFF2-40B4-BE49-F238E27FC236}">
                <a16:creationId xmlns:a16="http://schemas.microsoft.com/office/drawing/2014/main" id="{A186DAEF-9E94-3FE6-504B-81ECEB07DE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1039" y="2505909"/>
            <a:ext cx="1653733" cy="710060"/>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a:extLst>
              <a:ext uri="{FF2B5EF4-FFF2-40B4-BE49-F238E27FC236}">
                <a16:creationId xmlns:a16="http://schemas.microsoft.com/office/drawing/2014/main" id="{5D64B763-C424-C923-5522-4A1DD15EDF94}"/>
              </a:ext>
            </a:extLst>
          </p:cNvPr>
          <p:cNvPicPr>
            <a:picLocks noChangeAspect="1"/>
          </p:cNvPicPr>
          <p:nvPr/>
        </p:nvPicPr>
        <p:blipFill>
          <a:blip r:embed="rId10">
            <a:lum/>
            <a:alphaModFix/>
          </a:blip>
          <a:srcRect l="5460" t="17638" r="6922" b="17658"/>
          <a:stretch>
            <a:fillRect/>
          </a:stretch>
        </p:blipFill>
        <p:spPr>
          <a:xfrm>
            <a:off x="9369412" y="4352090"/>
            <a:ext cx="2236302" cy="646330"/>
          </a:xfrm>
          <a:prstGeom prst="rect">
            <a:avLst/>
          </a:prstGeom>
          <a:noFill/>
          <a:ln>
            <a:noFill/>
          </a:ln>
        </p:spPr>
      </p:pic>
      <p:sp>
        <p:nvSpPr>
          <p:cNvPr id="3" name="CasellaDiTesto 2">
            <a:extLst>
              <a:ext uri="{FF2B5EF4-FFF2-40B4-BE49-F238E27FC236}">
                <a16:creationId xmlns:a16="http://schemas.microsoft.com/office/drawing/2014/main" id="{6902DF95-3010-FAD2-BB3A-D9A07ACFC40F}"/>
              </a:ext>
            </a:extLst>
          </p:cNvPr>
          <p:cNvSpPr txBox="1"/>
          <p:nvPr/>
        </p:nvSpPr>
        <p:spPr>
          <a:xfrm>
            <a:off x="8585931" y="2135809"/>
            <a:ext cx="609496" cy="253916"/>
          </a:xfrm>
          <a:prstGeom prst="rect">
            <a:avLst/>
          </a:prstGeom>
          <a:solidFill>
            <a:schemeClr val="bg1"/>
          </a:solidFill>
        </p:spPr>
        <p:txBody>
          <a:bodyPr wrap="square" rtlCol="0">
            <a:spAutoFit/>
          </a:bodyPr>
          <a:lstStyle/>
          <a:p>
            <a:r>
              <a:rPr lang="en-GB" sz="1050" dirty="0"/>
              <a:t>11.5 m</a:t>
            </a:r>
          </a:p>
        </p:txBody>
      </p:sp>
      <p:pic>
        <p:nvPicPr>
          <p:cNvPr id="6" name="Immagine 5">
            <a:extLst>
              <a:ext uri="{FF2B5EF4-FFF2-40B4-BE49-F238E27FC236}">
                <a16:creationId xmlns:a16="http://schemas.microsoft.com/office/drawing/2014/main" id="{BC6865E0-423D-A178-15D7-848BC60288E8}"/>
              </a:ext>
            </a:extLst>
          </p:cNvPr>
          <p:cNvPicPr>
            <a:picLocks noChangeAspect="1"/>
          </p:cNvPicPr>
          <p:nvPr/>
        </p:nvPicPr>
        <p:blipFill>
          <a:blip r:embed="rId11"/>
          <a:stretch>
            <a:fillRect/>
          </a:stretch>
        </p:blipFill>
        <p:spPr>
          <a:xfrm>
            <a:off x="4789424" y="3079061"/>
            <a:ext cx="4236389" cy="2748199"/>
          </a:xfrm>
          <a:prstGeom prst="rect">
            <a:avLst/>
          </a:prstGeom>
        </p:spPr>
      </p:pic>
      <p:sp>
        <p:nvSpPr>
          <p:cNvPr id="4" name="CasellaDiTesto 3">
            <a:extLst>
              <a:ext uri="{FF2B5EF4-FFF2-40B4-BE49-F238E27FC236}">
                <a16:creationId xmlns:a16="http://schemas.microsoft.com/office/drawing/2014/main" id="{95E93D05-41CA-BF92-10EC-63012DBF4645}"/>
              </a:ext>
            </a:extLst>
          </p:cNvPr>
          <p:cNvSpPr txBox="1"/>
          <p:nvPr/>
        </p:nvSpPr>
        <p:spPr>
          <a:xfrm>
            <a:off x="6775336" y="3326297"/>
            <a:ext cx="1280774" cy="430887"/>
          </a:xfrm>
          <a:prstGeom prst="rect">
            <a:avLst/>
          </a:prstGeom>
          <a:noFill/>
        </p:spPr>
        <p:txBody>
          <a:bodyPr wrap="square">
            <a:spAutoFit/>
          </a:bodyPr>
          <a:lstStyle/>
          <a:p>
            <a:r>
              <a:rPr lang="en-US" sz="1100" i="1" dirty="0">
                <a:solidFill>
                  <a:schemeClr val="tx1">
                    <a:lumMod val="50000"/>
                    <a:lumOff val="50000"/>
                  </a:schemeClr>
                </a:solidFill>
              </a:rPr>
              <a:t>Courtesy of  </a:t>
            </a:r>
          </a:p>
          <a:p>
            <a:r>
              <a:rPr lang="en-US" sz="1100" i="1" dirty="0">
                <a:solidFill>
                  <a:schemeClr val="tx1">
                    <a:lumMod val="50000"/>
                    <a:lumOff val="50000"/>
                  </a:schemeClr>
                </a:solidFill>
              </a:rPr>
              <a:t>F. Cardelli</a:t>
            </a:r>
          </a:p>
        </p:txBody>
      </p:sp>
      <p:sp>
        <p:nvSpPr>
          <p:cNvPr id="5" name="CasellaDiTesto 4">
            <a:extLst>
              <a:ext uri="{FF2B5EF4-FFF2-40B4-BE49-F238E27FC236}">
                <a16:creationId xmlns:a16="http://schemas.microsoft.com/office/drawing/2014/main" id="{9CCD7521-42A2-4281-4645-AAF8D5A36351}"/>
              </a:ext>
            </a:extLst>
          </p:cNvPr>
          <p:cNvSpPr txBox="1"/>
          <p:nvPr/>
        </p:nvSpPr>
        <p:spPr>
          <a:xfrm>
            <a:off x="4616458" y="789888"/>
            <a:ext cx="2057400" cy="369332"/>
          </a:xfrm>
          <a:prstGeom prst="rect">
            <a:avLst/>
          </a:prstGeom>
          <a:noFill/>
        </p:spPr>
        <p:txBody>
          <a:bodyPr wrap="square" rtlCol="0">
            <a:spAutoFit/>
          </a:bodyPr>
          <a:lstStyle/>
          <a:p>
            <a:r>
              <a:rPr lang="en-GB" dirty="0"/>
              <a:t>Velocity bunching</a:t>
            </a:r>
          </a:p>
        </p:txBody>
      </p:sp>
      <p:cxnSp>
        <p:nvCxnSpPr>
          <p:cNvPr id="14" name="Connettore 2 13">
            <a:extLst>
              <a:ext uri="{FF2B5EF4-FFF2-40B4-BE49-F238E27FC236}">
                <a16:creationId xmlns:a16="http://schemas.microsoft.com/office/drawing/2014/main" id="{BD1387CD-CC6C-A694-A468-D2701809F589}"/>
              </a:ext>
            </a:extLst>
          </p:cNvPr>
          <p:cNvCxnSpPr>
            <a:cxnSpLocks/>
            <a:stCxn id="5" idx="2"/>
          </p:cNvCxnSpPr>
          <p:nvPr/>
        </p:nvCxnSpPr>
        <p:spPr>
          <a:xfrm flipH="1">
            <a:off x="4970663" y="1159220"/>
            <a:ext cx="674495" cy="4012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97F2875C-41AA-351C-7B35-F575DC9B9776}"/>
              </a:ext>
            </a:extLst>
          </p:cNvPr>
          <p:cNvCxnSpPr>
            <a:cxnSpLocks/>
          </p:cNvCxnSpPr>
          <p:nvPr/>
        </p:nvCxnSpPr>
        <p:spPr>
          <a:xfrm>
            <a:off x="5667960" y="1166606"/>
            <a:ext cx="597758" cy="385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7FFC8F6B-DACA-8C7A-0800-76895EB18CF7}"/>
              </a:ext>
            </a:extLst>
          </p:cNvPr>
          <p:cNvSpPr txBox="1"/>
          <p:nvPr/>
        </p:nvSpPr>
        <p:spPr>
          <a:xfrm>
            <a:off x="4356158" y="2506453"/>
            <a:ext cx="3435464" cy="369332"/>
          </a:xfrm>
          <a:prstGeom prst="rect">
            <a:avLst/>
          </a:prstGeom>
          <a:noFill/>
        </p:spPr>
        <p:txBody>
          <a:bodyPr wrap="square" rtlCol="0">
            <a:spAutoFit/>
          </a:bodyPr>
          <a:lstStyle/>
          <a:p>
            <a:r>
              <a:rPr lang="en-GB" dirty="0">
                <a:solidFill>
                  <a:srgbClr val="FF0000"/>
                </a:solidFill>
              </a:rPr>
              <a:t>Emittance compensation solenoids</a:t>
            </a:r>
          </a:p>
        </p:txBody>
      </p:sp>
      <p:cxnSp>
        <p:nvCxnSpPr>
          <p:cNvPr id="27" name="Connettore 2 26">
            <a:extLst>
              <a:ext uri="{FF2B5EF4-FFF2-40B4-BE49-F238E27FC236}">
                <a16:creationId xmlns:a16="http://schemas.microsoft.com/office/drawing/2014/main" id="{A5D29CC4-BEA5-2660-9E6A-8168D44F146B}"/>
              </a:ext>
            </a:extLst>
          </p:cNvPr>
          <p:cNvCxnSpPr>
            <a:cxnSpLocks/>
          </p:cNvCxnSpPr>
          <p:nvPr/>
        </p:nvCxnSpPr>
        <p:spPr>
          <a:xfrm flipH="1" flipV="1">
            <a:off x="4730662" y="2084646"/>
            <a:ext cx="1053266" cy="5124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1C185236-3605-7198-4F64-0CF976BFEC53}"/>
              </a:ext>
            </a:extLst>
          </p:cNvPr>
          <p:cNvCxnSpPr>
            <a:cxnSpLocks/>
          </p:cNvCxnSpPr>
          <p:nvPr/>
        </p:nvCxnSpPr>
        <p:spPr>
          <a:xfrm flipV="1">
            <a:off x="5783928" y="2076765"/>
            <a:ext cx="575308" cy="5036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574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2958379" y="76807"/>
            <a:ext cx="7068847" cy="618631"/>
          </a:xfrm>
          <a:prstGeom prst="rect">
            <a:avLst/>
          </a:prstGeom>
          <a:solidFill>
            <a:schemeClr val="bg1"/>
          </a:solidFill>
        </p:spPr>
        <p:txBody>
          <a:bodyPr wrap="square" rtlCol="0">
            <a:spAutoFit/>
          </a:bodyPr>
          <a:lstStyle/>
          <a:p>
            <a:pPr marL="57150">
              <a:lnSpc>
                <a:spcPct val="90000"/>
              </a:lnSpc>
              <a:spcAft>
                <a:spcPts val="600"/>
              </a:spcAft>
            </a:pPr>
            <a:r>
              <a:rPr lang="en-US" sz="3800" b="1" i="0" dirty="0">
                <a:effectLst/>
              </a:rPr>
              <a:t>Driver-like (200 pC) beam dynamics</a:t>
            </a:r>
            <a:endParaRPr lang="en-US" sz="3800" b="1" dirty="0"/>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endParaRPr lang="en-US" dirty="0"/>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15</a:t>
            </a:fld>
            <a:endParaRPr lang="en-US"/>
          </a:p>
        </p:txBody>
      </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po 19">
            <a:extLst>
              <a:ext uri="{FF2B5EF4-FFF2-40B4-BE49-F238E27FC236}">
                <a16:creationId xmlns:a16="http://schemas.microsoft.com/office/drawing/2014/main" id="{2175EE07-3DBA-37E8-4C3F-E847209C0B6C}"/>
              </a:ext>
            </a:extLst>
          </p:cNvPr>
          <p:cNvGrpSpPr/>
          <p:nvPr/>
        </p:nvGrpSpPr>
        <p:grpSpPr>
          <a:xfrm>
            <a:off x="2209800" y="762249"/>
            <a:ext cx="7768707" cy="1887188"/>
            <a:chOff x="5809319" y="5239284"/>
            <a:chExt cx="3115544" cy="982415"/>
          </a:xfrm>
        </p:grpSpPr>
        <p:sp>
          <p:nvSpPr>
            <p:cNvPr id="25" name="CasellaDiTesto 24">
              <a:extLst>
                <a:ext uri="{FF2B5EF4-FFF2-40B4-BE49-F238E27FC236}">
                  <a16:creationId xmlns:a16="http://schemas.microsoft.com/office/drawing/2014/main" id="{22B086F6-5B48-F495-DD2C-ABC52646D714}"/>
                </a:ext>
              </a:extLst>
            </p:cNvPr>
            <p:cNvSpPr txBox="1"/>
            <p:nvPr/>
          </p:nvSpPr>
          <p:spPr>
            <a:xfrm>
              <a:off x="5809319" y="5239284"/>
              <a:ext cx="3115544" cy="982415"/>
            </a:xfrm>
            <a:prstGeom prst="rect">
              <a:avLst/>
            </a:prstGeom>
            <a:noFill/>
            <a:ln w="38100">
              <a:solidFill>
                <a:srgbClr val="0070C0"/>
              </a:solidFill>
            </a:ln>
          </p:spPr>
          <p:txBody>
            <a:bodyPr wrap="square" rtlCol="0">
              <a:spAutoFit/>
            </a:bodyPr>
            <a:lstStyle/>
            <a:p>
              <a:endParaRPr lang="en-GB" dirty="0"/>
            </a:p>
          </p:txBody>
        </p:sp>
        <p:pic>
          <p:nvPicPr>
            <p:cNvPr id="22" name="Immagine 21">
              <a:extLst>
                <a:ext uri="{FF2B5EF4-FFF2-40B4-BE49-F238E27FC236}">
                  <a16:creationId xmlns:a16="http://schemas.microsoft.com/office/drawing/2014/main" id="{17130A49-6600-B6E6-0F93-49991A06DA6A}"/>
                </a:ext>
              </a:extLst>
            </p:cNvPr>
            <p:cNvPicPr>
              <a:picLocks noChangeAspect="1"/>
            </p:cNvPicPr>
            <p:nvPr/>
          </p:nvPicPr>
          <p:blipFill>
            <a:blip r:embed="rId5"/>
            <a:stretch>
              <a:fillRect/>
            </a:stretch>
          </p:blipFill>
          <p:spPr>
            <a:xfrm>
              <a:off x="6007648" y="5373596"/>
              <a:ext cx="2877756" cy="713792"/>
            </a:xfrm>
            <a:prstGeom prst="rect">
              <a:avLst/>
            </a:prstGeom>
          </p:spPr>
        </p:pic>
      </p:grpSp>
      <p:pic>
        <p:nvPicPr>
          <p:cNvPr id="7" name="Immagine 6">
            <a:extLst>
              <a:ext uri="{FF2B5EF4-FFF2-40B4-BE49-F238E27FC236}">
                <a16:creationId xmlns:a16="http://schemas.microsoft.com/office/drawing/2014/main" id="{B85F76AD-912D-E26A-8445-FEB628375006}"/>
              </a:ext>
            </a:extLst>
          </p:cNvPr>
          <p:cNvPicPr>
            <a:picLocks noChangeAspect="1"/>
          </p:cNvPicPr>
          <p:nvPr/>
        </p:nvPicPr>
        <p:blipFill>
          <a:blip r:embed="rId6"/>
          <a:stretch>
            <a:fillRect/>
          </a:stretch>
        </p:blipFill>
        <p:spPr>
          <a:xfrm>
            <a:off x="5619640" y="3118218"/>
            <a:ext cx="5469150" cy="3174715"/>
          </a:xfrm>
          <a:prstGeom prst="rect">
            <a:avLst/>
          </a:prstGeom>
        </p:spPr>
      </p:pic>
      <p:pic>
        <p:nvPicPr>
          <p:cNvPr id="4" name="Immagine 3">
            <a:extLst>
              <a:ext uri="{FF2B5EF4-FFF2-40B4-BE49-F238E27FC236}">
                <a16:creationId xmlns:a16="http://schemas.microsoft.com/office/drawing/2014/main" id="{FAD000E7-70E7-9753-5DAA-09FC85346D18}"/>
              </a:ext>
            </a:extLst>
          </p:cNvPr>
          <p:cNvPicPr>
            <a:picLocks noChangeAspect="1"/>
          </p:cNvPicPr>
          <p:nvPr/>
        </p:nvPicPr>
        <p:blipFill>
          <a:blip r:embed="rId7"/>
          <a:stretch>
            <a:fillRect/>
          </a:stretch>
        </p:blipFill>
        <p:spPr>
          <a:xfrm>
            <a:off x="483211" y="3054802"/>
            <a:ext cx="4950336" cy="3229700"/>
          </a:xfrm>
          <a:prstGeom prst="rect">
            <a:avLst/>
          </a:prstGeom>
        </p:spPr>
      </p:pic>
      <p:sp>
        <p:nvSpPr>
          <p:cNvPr id="3" name="CasellaDiTesto 2">
            <a:extLst>
              <a:ext uri="{FF2B5EF4-FFF2-40B4-BE49-F238E27FC236}">
                <a16:creationId xmlns:a16="http://schemas.microsoft.com/office/drawing/2014/main" id="{F5033288-691D-28B5-4D12-68B21D2A83D5}"/>
              </a:ext>
            </a:extLst>
          </p:cNvPr>
          <p:cNvSpPr txBox="1">
            <a:spLocks/>
          </p:cNvSpPr>
          <p:nvPr/>
        </p:nvSpPr>
        <p:spPr>
          <a:xfrm>
            <a:off x="2304592" y="2409714"/>
            <a:ext cx="2553616" cy="230832"/>
          </a:xfrm>
          <a:prstGeom prst="rect">
            <a:avLst/>
          </a:prstGeom>
          <a:noFill/>
        </p:spPr>
        <p:txBody>
          <a:bodyPr wrap="square">
            <a:spAutoFit/>
          </a:bodyPr>
          <a:lstStyle/>
          <a:p>
            <a:r>
              <a:rPr lang="en-US" sz="900" i="1" dirty="0"/>
              <a:t>[13]A. Giribono PRAB 26, 083402, 2023</a:t>
            </a:r>
          </a:p>
        </p:txBody>
      </p:sp>
      <p:sp>
        <p:nvSpPr>
          <p:cNvPr id="5" name="CasellaDiTesto 4">
            <a:extLst>
              <a:ext uri="{FF2B5EF4-FFF2-40B4-BE49-F238E27FC236}">
                <a16:creationId xmlns:a16="http://schemas.microsoft.com/office/drawing/2014/main" id="{3953AC06-6367-0327-6220-329A21B4C148}"/>
              </a:ext>
            </a:extLst>
          </p:cNvPr>
          <p:cNvSpPr txBox="1">
            <a:spLocks/>
          </p:cNvSpPr>
          <p:nvPr/>
        </p:nvSpPr>
        <p:spPr>
          <a:xfrm>
            <a:off x="5409194" y="2721801"/>
            <a:ext cx="5907246" cy="338554"/>
          </a:xfrm>
          <a:prstGeom prst="rect">
            <a:avLst/>
          </a:prstGeom>
          <a:noFill/>
        </p:spPr>
        <p:txBody>
          <a:bodyPr wrap="square">
            <a:spAutoFit/>
          </a:bodyPr>
          <a:lstStyle/>
          <a:p>
            <a:r>
              <a:rPr lang="en-US" sz="1600" dirty="0"/>
              <a:t>Slice analysis for different degrees of compression for a 200 pC Beam</a:t>
            </a:r>
          </a:p>
        </p:txBody>
      </p:sp>
      <p:pic>
        <p:nvPicPr>
          <p:cNvPr id="2" name="Immagine 1">
            <a:extLst>
              <a:ext uri="{FF2B5EF4-FFF2-40B4-BE49-F238E27FC236}">
                <a16:creationId xmlns:a16="http://schemas.microsoft.com/office/drawing/2014/main" id="{79A72524-DAE7-0705-CFA9-DCA43F5458C8}"/>
              </a:ext>
            </a:extLst>
          </p:cNvPr>
          <p:cNvPicPr>
            <a:picLocks noChangeAspect="1"/>
          </p:cNvPicPr>
          <p:nvPr/>
        </p:nvPicPr>
        <p:blipFill>
          <a:blip r:embed="rId8"/>
          <a:stretch>
            <a:fillRect/>
          </a:stretch>
        </p:blipFill>
        <p:spPr>
          <a:xfrm>
            <a:off x="185222" y="1264114"/>
            <a:ext cx="1943268" cy="769687"/>
          </a:xfrm>
          <a:prstGeom prst="rect">
            <a:avLst/>
          </a:prstGeom>
        </p:spPr>
      </p:pic>
    </p:spTree>
    <p:extLst>
      <p:ext uri="{BB962C8B-B14F-4D97-AF65-F5344CB8AC3E}">
        <p14:creationId xmlns:p14="http://schemas.microsoft.com/office/powerpoint/2010/main" val="60892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6C17251-364D-C917-A08E-E1ECA8804451}"/>
              </a:ext>
            </a:extLst>
          </p:cNvPr>
          <p:cNvPicPr>
            <a:picLocks noChangeAspect="1"/>
          </p:cNvPicPr>
          <p:nvPr/>
        </p:nvPicPr>
        <p:blipFill rotWithShape="1">
          <a:blip r:embed="rId3"/>
          <a:srcRect r="8301"/>
          <a:stretch/>
        </p:blipFill>
        <p:spPr>
          <a:xfrm>
            <a:off x="838200" y="879328"/>
            <a:ext cx="2986538" cy="2442673"/>
          </a:xfrm>
          <a:prstGeom prst="rect">
            <a:avLst/>
          </a:prstGeom>
        </p:spPr>
      </p:pic>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3431205" y="125331"/>
            <a:ext cx="5329589" cy="618631"/>
          </a:xfrm>
          <a:prstGeom prst="rect">
            <a:avLst/>
          </a:prstGeom>
          <a:solidFill>
            <a:schemeClr val="bg1"/>
          </a:solidFill>
        </p:spPr>
        <p:txBody>
          <a:bodyPr wrap="square" rtlCol="0">
            <a:spAutoFit/>
          </a:bodyPr>
          <a:lstStyle/>
          <a:p>
            <a:pPr marL="57150">
              <a:lnSpc>
                <a:spcPct val="90000"/>
              </a:lnSpc>
              <a:spcAft>
                <a:spcPts val="600"/>
              </a:spcAft>
            </a:pPr>
            <a:r>
              <a:rPr lang="en-US" sz="3800" b="1" i="0" dirty="0">
                <a:effectLst/>
              </a:rPr>
              <a:t>Single bunch simulations</a:t>
            </a:r>
            <a:endParaRPr lang="en-US" sz="3800" b="1" dirty="0"/>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endParaRPr lang="en-US" dirty="0"/>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16</a:t>
            </a:fld>
            <a:endParaRPr lang="en-US"/>
          </a:p>
        </p:txBody>
      </p:sp>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B1A9E9CD-3C2C-D5A0-6E03-F5AFA5C7DF94}"/>
              </a:ext>
            </a:extLst>
          </p:cNvPr>
          <p:cNvSpPr txBox="1"/>
          <p:nvPr/>
        </p:nvSpPr>
        <p:spPr>
          <a:xfrm>
            <a:off x="4193439" y="2445353"/>
            <a:ext cx="3805122" cy="261610"/>
          </a:xfrm>
          <a:prstGeom prst="rect">
            <a:avLst/>
          </a:prstGeom>
          <a:noFill/>
        </p:spPr>
        <p:txBody>
          <a:bodyPr wrap="square" rtlCol="0">
            <a:spAutoFit/>
          </a:bodyPr>
          <a:lstStyle/>
          <a:p>
            <a:r>
              <a:rPr lang="en-GB" sz="1100" b="1" dirty="0"/>
              <a:t>Beam parameters @ injector exit for single bunch simulations </a:t>
            </a:r>
          </a:p>
        </p:txBody>
      </p:sp>
      <p:pic>
        <p:nvPicPr>
          <p:cNvPr id="22" name="Immagine 21">
            <a:extLst>
              <a:ext uri="{FF2B5EF4-FFF2-40B4-BE49-F238E27FC236}">
                <a16:creationId xmlns:a16="http://schemas.microsoft.com/office/drawing/2014/main" id="{4ED28778-D81D-3ADB-9C40-873D42654472}"/>
              </a:ext>
            </a:extLst>
          </p:cNvPr>
          <p:cNvPicPr>
            <a:picLocks noChangeAspect="1"/>
          </p:cNvPicPr>
          <p:nvPr/>
        </p:nvPicPr>
        <p:blipFill>
          <a:blip r:embed="rId5"/>
          <a:stretch>
            <a:fillRect/>
          </a:stretch>
        </p:blipFill>
        <p:spPr>
          <a:xfrm>
            <a:off x="4189641" y="3154065"/>
            <a:ext cx="3812718" cy="2859538"/>
          </a:xfrm>
          <a:prstGeom prst="rect">
            <a:avLst/>
          </a:prstGeom>
        </p:spPr>
      </p:pic>
      <p:pic>
        <p:nvPicPr>
          <p:cNvPr id="10" name="Immagine 9">
            <a:extLst>
              <a:ext uri="{FF2B5EF4-FFF2-40B4-BE49-F238E27FC236}">
                <a16:creationId xmlns:a16="http://schemas.microsoft.com/office/drawing/2014/main" id="{5218DBEE-1AAC-6CDE-EC4C-2700C70BB234}"/>
              </a:ext>
            </a:extLst>
          </p:cNvPr>
          <p:cNvPicPr>
            <a:picLocks noChangeAspect="1"/>
          </p:cNvPicPr>
          <p:nvPr/>
        </p:nvPicPr>
        <p:blipFill>
          <a:blip r:embed="rId6"/>
          <a:stretch>
            <a:fillRect/>
          </a:stretch>
        </p:blipFill>
        <p:spPr>
          <a:xfrm>
            <a:off x="5303116" y="5672811"/>
            <a:ext cx="1961636" cy="340792"/>
          </a:xfrm>
          <a:prstGeom prst="rect">
            <a:avLst/>
          </a:prstGeom>
        </p:spPr>
      </p:pic>
      <p:pic>
        <p:nvPicPr>
          <p:cNvPr id="21" name="Immagine 20">
            <a:extLst>
              <a:ext uri="{FF2B5EF4-FFF2-40B4-BE49-F238E27FC236}">
                <a16:creationId xmlns:a16="http://schemas.microsoft.com/office/drawing/2014/main" id="{6143A98C-4D98-2E27-E334-D626C95A6424}"/>
              </a:ext>
            </a:extLst>
          </p:cNvPr>
          <p:cNvPicPr>
            <a:picLocks noChangeAspect="1"/>
          </p:cNvPicPr>
          <p:nvPr/>
        </p:nvPicPr>
        <p:blipFill>
          <a:blip r:embed="rId7"/>
          <a:stretch>
            <a:fillRect/>
          </a:stretch>
        </p:blipFill>
        <p:spPr>
          <a:xfrm>
            <a:off x="7168335" y="5410733"/>
            <a:ext cx="461320" cy="340792"/>
          </a:xfrm>
          <a:prstGeom prst="rect">
            <a:avLst/>
          </a:prstGeom>
        </p:spPr>
      </p:pic>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a:extLst>
              <a:ext uri="{FF2B5EF4-FFF2-40B4-BE49-F238E27FC236}">
                <a16:creationId xmlns:a16="http://schemas.microsoft.com/office/drawing/2014/main" id="{DACF0591-A0F6-EB99-ABB6-733E94DAB140}"/>
              </a:ext>
            </a:extLst>
          </p:cNvPr>
          <p:cNvPicPr>
            <a:picLocks noChangeAspect="1"/>
          </p:cNvPicPr>
          <p:nvPr/>
        </p:nvPicPr>
        <p:blipFill>
          <a:blip r:embed="rId9"/>
          <a:stretch>
            <a:fillRect/>
          </a:stretch>
        </p:blipFill>
        <p:spPr>
          <a:xfrm>
            <a:off x="2776532" y="1327855"/>
            <a:ext cx="799544" cy="278102"/>
          </a:xfrm>
          <a:prstGeom prst="rect">
            <a:avLst/>
          </a:prstGeom>
        </p:spPr>
      </p:pic>
      <p:grpSp>
        <p:nvGrpSpPr>
          <p:cNvPr id="36" name="Gruppo 35">
            <a:extLst>
              <a:ext uri="{FF2B5EF4-FFF2-40B4-BE49-F238E27FC236}">
                <a16:creationId xmlns:a16="http://schemas.microsoft.com/office/drawing/2014/main" id="{7A4F86DE-5732-F987-0506-73B73DE40BCE}"/>
              </a:ext>
            </a:extLst>
          </p:cNvPr>
          <p:cNvGrpSpPr/>
          <p:nvPr/>
        </p:nvGrpSpPr>
        <p:grpSpPr>
          <a:xfrm>
            <a:off x="8396816" y="937334"/>
            <a:ext cx="2956984" cy="2529551"/>
            <a:chOff x="9053016" y="1533839"/>
            <a:chExt cx="2527134" cy="2187840"/>
          </a:xfrm>
        </p:grpSpPr>
        <p:pic>
          <p:nvPicPr>
            <p:cNvPr id="18" name="Immagine 17">
              <a:extLst>
                <a:ext uri="{FF2B5EF4-FFF2-40B4-BE49-F238E27FC236}">
                  <a16:creationId xmlns:a16="http://schemas.microsoft.com/office/drawing/2014/main" id="{D07754C8-6808-AE5A-539F-A1B967664D21}"/>
                </a:ext>
              </a:extLst>
            </p:cNvPr>
            <p:cNvPicPr>
              <a:picLocks noChangeAspect="1"/>
            </p:cNvPicPr>
            <p:nvPr/>
          </p:nvPicPr>
          <p:blipFill rotWithShape="1">
            <a:blip r:embed="rId10"/>
            <a:srcRect r="6970"/>
            <a:stretch/>
          </p:blipFill>
          <p:spPr>
            <a:xfrm>
              <a:off x="9053016" y="1533839"/>
              <a:ext cx="2527134" cy="2037348"/>
            </a:xfrm>
            <a:prstGeom prst="rect">
              <a:avLst/>
            </a:prstGeom>
          </p:spPr>
        </p:pic>
        <p:sp>
          <p:nvSpPr>
            <p:cNvPr id="29" name="CasellaDiTesto 28">
              <a:extLst>
                <a:ext uri="{FF2B5EF4-FFF2-40B4-BE49-F238E27FC236}">
                  <a16:creationId xmlns:a16="http://schemas.microsoft.com/office/drawing/2014/main" id="{2529D53F-73B1-2F12-5E60-8D5231CBF5AE}"/>
                </a:ext>
              </a:extLst>
            </p:cNvPr>
            <p:cNvSpPr txBox="1"/>
            <p:nvPr/>
          </p:nvSpPr>
          <p:spPr>
            <a:xfrm>
              <a:off x="9739277" y="3352347"/>
              <a:ext cx="1379238" cy="369332"/>
            </a:xfrm>
            <a:prstGeom prst="rect">
              <a:avLst/>
            </a:prstGeom>
            <a:solidFill>
              <a:schemeClr val="bg1"/>
            </a:solidFill>
          </p:spPr>
          <p:txBody>
            <a:bodyPr wrap="square" rtlCol="0">
              <a:spAutoFit/>
            </a:bodyPr>
            <a:lstStyle/>
            <a:p>
              <a:endParaRPr lang="en-GB" dirty="0"/>
            </a:p>
          </p:txBody>
        </p:sp>
        <p:pic>
          <p:nvPicPr>
            <p:cNvPr id="28" name="Immagine 27">
              <a:extLst>
                <a:ext uri="{FF2B5EF4-FFF2-40B4-BE49-F238E27FC236}">
                  <a16:creationId xmlns:a16="http://schemas.microsoft.com/office/drawing/2014/main" id="{DFC1D2B0-A923-12D8-F02C-5215E0224F91}"/>
                </a:ext>
              </a:extLst>
            </p:cNvPr>
            <p:cNvPicPr>
              <a:picLocks noChangeAspect="1"/>
            </p:cNvPicPr>
            <p:nvPr/>
          </p:nvPicPr>
          <p:blipFill>
            <a:blip r:embed="rId11"/>
            <a:stretch>
              <a:fillRect/>
            </a:stretch>
          </p:blipFill>
          <p:spPr>
            <a:xfrm>
              <a:off x="9887990" y="3477884"/>
              <a:ext cx="1297757" cy="186606"/>
            </a:xfrm>
            <a:prstGeom prst="rect">
              <a:avLst/>
            </a:prstGeom>
          </p:spPr>
        </p:pic>
      </p:grpSp>
      <p:pic>
        <p:nvPicPr>
          <p:cNvPr id="15" name="Immagine 14" descr="Immagine che contiene testo, linea, Diagramma, diagramma&#10;&#10;Descrizione generata automaticamente">
            <a:extLst>
              <a:ext uri="{FF2B5EF4-FFF2-40B4-BE49-F238E27FC236}">
                <a16:creationId xmlns:a16="http://schemas.microsoft.com/office/drawing/2014/main" id="{1885358F-F907-D115-A719-957C90C5D8AF}"/>
              </a:ext>
            </a:extLst>
          </p:cNvPr>
          <p:cNvPicPr>
            <a:picLocks noChangeAspect="1"/>
          </p:cNvPicPr>
          <p:nvPr/>
        </p:nvPicPr>
        <p:blipFill>
          <a:blip r:embed="rId12"/>
          <a:stretch>
            <a:fillRect/>
          </a:stretch>
        </p:blipFill>
        <p:spPr>
          <a:xfrm>
            <a:off x="8364742" y="3647277"/>
            <a:ext cx="3411441" cy="2558581"/>
          </a:xfrm>
          <a:prstGeom prst="rect">
            <a:avLst/>
          </a:prstGeom>
        </p:spPr>
      </p:pic>
      <p:pic>
        <p:nvPicPr>
          <p:cNvPr id="20" name="Immagine 19" descr="Immagine che contiene testo, linea, schermata, Diagramma&#10;&#10;Descrizione generata automaticamente">
            <a:extLst>
              <a:ext uri="{FF2B5EF4-FFF2-40B4-BE49-F238E27FC236}">
                <a16:creationId xmlns:a16="http://schemas.microsoft.com/office/drawing/2014/main" id="{777E98BD-7474-E7F5-EF31-78A112E13E16}"/>
              </a:ext>
            </a:extLst>
          </p:cNvPr>
          <p:cNvPicPr>
            <a:picLocks noChangeAspect="1"/>
          </p:cNvPicPr>
          <p:nvPr/>
        </p:nvPicPr>
        <p:blipFill>
          <a:blip r:embed="rId13"/>
          <a:stretch>
            <a:fillRect/>
          </a:stretch>
        </p:blipFill>
        <p:spPr>
          <a:xfrm>
            <a:off x="923765" y="3783787"/>
            <a:ext cx="3185596" cy="2389198"/>
          </a:xfrm>
          <a:prstGeom prst="rect">
            <a:avLst/>
          </a:prstGeom>
        </p:spPr>
      </p:pic>
      <p:pic>
        <p:nvPicPr>
          <p:cNvPr id="34" name="Immagine 33">
            <a:extLst>
              <a:ext uri="{FF2B5EF4-FFF2-40B4-BE49-F238E27FC236}">
                <a16:creationId xmlns:a16="http://schemas.microsoft.com/office/drawing/2014/main" id="{21B29F63-652C-CEA6-6935-6A33B6D02A0D}"/>
              </a:ext>
            </a:extLst>
          </p:cNvPr>
          <p:cNvPicPr>
            <a:picLocks noChangeAspect="1"/>
          </p:cNvPicPr>
          <p:nvPr/>
        </p:nvPicPr>
        <p:blipFill>
          <a:blip r:embed="rId14"/>
          <a:stretch>
            <a:fillRect/>
          </a:stretch>
        </p:blipFill>
        <p:spPr>
          <a:xfrm>
            <a:off x="4301757" y="1100559"/>
            <a:ext cx="3588486" cy="1263657"/>
          </a:xfrm>
          <a:prstGeom prst="rect">
            <a:avLst/>
          </a:prstGeom>
        </p:spPr>
      </p:pic>
      <p:sp>
        <p:nvSpPr>
          <p:cNvPr id="5" name="CasellaDiTesto 4">
            <a:extLst>
              <a:ext uri="{FF2B5EF4-FFF2-40B4-BE49-F238E27FC236}">
                <a16:creationId xmlns:a16="http://schemas.microsoft.com/office/drawing/2014/main" id="{ED43DE91-71C0-439A-B9DF-B1B747119F0C}"/>
              </a:ext>
            </a:extLst>
          </p:cNvPr>
          <p:cNvSpPr txBox="1"/>
          <p:nvPr/>
        </p:nvSpPr>
        <p:spPr>
          <a:xfrm>
            <a:off x="1823920" y="5974160"/>
            <a:ext cx="1971264" cy="373816"/>
          </a:xfrm>
          <a:prstGeom prst="rect">
            <a:avLst/>
          </a:prstGeom>
          <a:solidFill>
            <a:schemeClr val="bg1"/>
          </a:solidFill>
        </p:spPr>
        <p:txBody>
          <a:bodyPr wrap="square" rtlCol="0">
            <a:spAutoFit/>
          </a:bodyPr>
          <a:lstStyle/>
          <a:p>
            <a:r>
              <a:rPr lang="en-GB" dirty="0"/>
              <a:t>     Z (m)</a:t>
            </a:r>
          </a:p>
        </p:txBody>
      </p:sp>
    </p:spTree>
    <p:extLst>
      <p:ext uri="{BB962C8B-B14F-4D97-AF65-F5344CB8AC3E}">
        <p14:creationId xmlns:p14="http://schemas.microsoft.com/office/powerpoint/2010/main" val="39156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1906879" y="82665"/>
            <a:ext cx="7640933" cy="618631"/>
          </a:xfrm>
          <a:prstGeom prst="rect">
            <a:avLst/>
          </a:prstGeom>
          <a:solidFill>
            <a:schemeClr val="bg1"/>
          </a:solidFill>
        </p:spPr>
        <p:txBody>
          <a:bodyPr wrap="square" rtlCol="0">
            <a:spAutoFit/>
          </a:bodyPr>
          <a:lstStyle/>
          <a:p>
            <a:pPr marL="57150">
              <a:lnSpc>
                <a:spcPct val="90000"/>
              </a:lnSpc>
              <a:spcAft>
                <a:spcPts val="600"/>
              </a:spcAft>
            </a:pPr>
            <a:r>
              <a:rPr lang="en-US" sz="3800" b="1" dirty="0"/>
              <a:t>Driver and Witness beam dynamics</a:t>
            </a:r>
            <a:r>
              <a:rPr lang="en-US" sz="3800" b="1" i="0" dirty="0">
                <a:effectLst/>
              </a:rPr>
              <a:t> </a:t>
            </a:r>
            <a:endParaRPr lang="en-US" sz="3800" b="1" dirty="0"/>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dirty="0"/>
              <a:t>G.J Silvi</a:t>
            </a:r>
            <a:endParaRPr lang="en-US" dirty="0"/>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endParaRPr lang="en-US" dirty="0"/>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17</a:t>
            </a:fld>
            <a:endParaRPr lang="en-US"/>
          </a:p>
        </p:txBody>
      </p:sp>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o 21">
            <a:extLst>
              <a:ext uri="{FF2B5EF4-FFF2-40B4-BE49-F238E27FC236}">
                <a16:creationId xmlns:a16="http://schemas.microsoft.com/office/drawing/2014/main" id="{9E595C28-4DCE-4E0A-2049-3764634974F1}"/>
              </a:ext>
            </a:extLst>
          </p:cNvPr>
          <p:cNvGrpSpPr/>
          <p:nvPr/>
        </p:nvGrpSpPr>
        <p:grpSpPr>
          <a:xfrm>
            <a:off x="4353173" y="4665054"/>
            <a:ext cx="3485652" cy="1568146"/>
            <a:chOff x="881525" y="30610913"/>
            <a:chExt cx="7178662" cy="2644369"/>
          </a:xfrm>
        </p:grpSpPr>
        <p:pic>
          <p:nvPicPr>
            <p:cNvPr id="24" name="Immagine 23">
              <a:extLst>
                <a:ext uri="{FF2B5EF4-FFF2-40B4-BE49-F238E27FC236}">
                  <a16:creationId xmlns:a16="http://schemas.microsoft.com/office/drawing/2014/main" id="{8D30F928-B188-E002-22BF-863A560A99C7}"/>
                </a:ext>
              </a:extLst>
            </p:cNvPr>
            <p:cNvPicPr>
              <a:picLocks noChangeAspect="1"/>
            </p:cNvPicPr>
            <p:nvPr/>
          </p:nvPicPr>
          <p:blipFill>
            <a:blip r:embed="rId4"/>
            <a:stretch>
              <a:fillRect/>
            </a:stretch>
          </p:blipFill>
          <p:spPr>
            <a:xfrm>
              <a:off x="881525" y="30610913"/>
              <a:ext cx="7178662" cy="2644369"/>
            </a:xfrm>
            <a:prstGeom prst="rect">
              <a:avLst/>
            </a:prstGeom>
          </p:spPr>
        </p:pic>
        <p:sp>
          <p:nvSpPr>
            <p:cNvPr id="25" name="Rettangolo 24">
              <a:extLst>
                <a:ext uri="{FF2B5EF4-FFF2-40B4-BE49-F238E27FC236}">
                  <a16:creationId xmlns:a16="http://schemas.microsoft.com/office/drawing/2014/main" id="{AD10DE51-991B-0B4A-34D2-B13A7957E5BC}"/>
                </a:ext>
              </a:extLst>
            </p:cNvPr>
            <p:cNvSpPr/>
            <p:nvPr/>
          </p:nvSpPr>
          <p:spPr>
            <a:xfrm>
              <a:off x="6757562" y="31314899"/>
              <a:ext cx="1081918" cy="3253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a:extLst>
                <a:ext uri="{FF2B5EF4-FFF2-40B4-BE49-F238E27FC236}">
                  <a16:creationId xmlns:a16="http://schemas.microsoft.com/office/drawing/2014/main" id="{014C0BF3-81C0-A9F3-BB01-4A0B4BDDF1AE}"/>
                </a:ext>
              </a:extLst>
            </p:cNvPr>
            <p:cNvSpPr/>
            <p:nvPr/>
          </p:nvSpPr>
          <p:spPr>
            <a:xfrm>
              <a:off x="5442204" y="32342073"/>
              <a:ext cx="1069791" cy="3600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4D8A5A7B-C9FB-341E-80EA-8E419F40AF69}"/>
              </a:ext>
            </a:extLst>
          </p:cNvPr>
          <p:cNvPicPr>
            <a:picLocks noChangeAspect="1"/>
          </p:cNvPicPr>
          <p:nvPr/>
        </p:nvPicPr>
        <p:blipFill>
          <a:blip r:embed="rId6"/>
          <a:stretch>
            <a:fillRect/>
          </a:stretch>
        </p:blipFill>
        <p:spPr>
          <a:xfrm>
            <a:off x="4180902" y="706462"/>
            <a:ext cx="3478064" cy="1105431"/>
          </a:xfrm>
          <a:prstGeom prst="rect">
            <a:avLst/>
          </a:prstGeom>
        </p:spPr>
      </p:pic>
      <p:pic>
        <p:nvPicPr>
          <p:cNvPr id="23" name="Immagine 22" descr="Immagine che contiene testo, linea, Diagramma, diagramma&#10;&#10;Descrizione generata automaticamente">
            <a:extLst>
              <a:ext uri="{FF2B5EF4-FFF2-40B4-BE49-F238E27FC236}">
                <a16:creationId xmlns:a16="http://schemas.microsoft.com/office/drawing/2014/main" id="{13111110-7A85-CD91-591F-D4A79B1CA944}"/>
              </a:ext>
            </a:extLst>
          </p:cNvPr>
          <p:cNvPicPr>
            <a:picLocks noChangeAspect="1"/>
          </p:cNvPicPr>
          <p:nvPr/>
        </p:nvPicPr>
        <p:blipFill rotWithShape="1">
          <a:blip r:embed="rId7">
            <a:extLst>
              <a:ext uri="{28A0092B-C50C-407E-A947-70E740481C1C}">
                <a14:useLocalDpi xmlns:a14="http://schemas.microsoft.com/office/drawing/2010/main" val="0"/>
              </a:ext>
            </a:extLst>
          </a:blip>
          <a:srcRect r="9180"/>
          <a:stretch/>
        </p:blipFill>
        <p:spPr>
          <a:xfrm>
            <a:off x="8082180" y="3472577"/>
            <a:ext cx="3572548" cy="2950234"/>
          </a:xfrm>
          <a:prstGeom prst="rect">
            <a:avLst/>
          </a:prstGeom>
        </p:spPr>
      </p:pic>
      <p:pic>
        <p:nvPicPr>
          <p:cNvPr id="34" name="Immagine 33" descr="Immagine che contiene linea, Diagramma, testo, schermata&#10;&#10;Descrizione generata automaticamente">
            <a:extLst>
              <a:ext uri="{FF2B5EF4-FFF2-40B4-BE49-F238E27FC236}">
                <a16:creationId xmlns:a16="http://schemas.microsoft.com/office/drawing/2014/main" id="{F1C2F389-CCE4-8E2E-E124-0F8B7AFEAD41}"/>
              </a:ext>
            </a:extLst>
          </p:cNvPr>
          <p:cNvPicPr>
            <a:picLocks noChangeAspect="1"/>
          </p:cNvPicPr>
          <p:nvPr/>
        </p:nvPicPr>
        <p:blipFill rotWithShape="1">
          <a:blip r:embed="rId8">
            <a:extLst>
              <a:ext uri="{28A0092B-C50C-407E-A947-70E740481C1C}">
                <a14:useLocalDpi xmlns:a14="http://schemas.microsoft.com/office/drawing/2010/main" val="0"/>
              </a:ext>
            </a:extLst>
          </a:blip>
          <a:srcRect r="8991"/>
          <a:stretch/>
        </p:blipFill>
        <p:spPr>
          <a:xfrm>
            <a:off x="391863" y="3483111"/>
            <a:ext cx="3579972" cy="2950234"/>
          </a:xfrm>
          <a:prstGeom prst="rect">
            <a:avLst/>
          </a:prstGeom>
        </p:spPr>
      </p:pic>
      <p:pic>
        <p:nvPicPr>
          <p:cNvPr id="40" name="Immagine 39" descr="Immagine che contiene testo, Carattere, schermata, linea&#10;&#10;Descrizione generata automaticamente">
            <a:extLst>
              <a:ext uri="{FF2B5EF4-FFF2-40B4-BE49-F238E27FC236}">
                <a16:creationId xmlns:a16="http://schemas.microsoft.com/office/drawing/2014/main" id="{FDCC4FE3-36D8-D913-250C-20D615E931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1361" y="3793762"/>
            <a:ext cx="1088928" cy="569052"/>
          </a:xfrm>
          <a:prstGeom prst="rect">
            <a:avLst/>
          </a:prstGeom>
        </p:spPr>
      </p:pic>
      <p:pic>
        <p:nvPicPr>
          <p:cNvPr id="42" name="Immagine 41" descr="Immagine che contiene linea, Diagramma, diagramma, testo&#10;&#10;Descrizione generata automaticamente">
            <a:extLst>
              <a:ext uri="{FF2B5EF4-FFF2-40B4-BE49-F238E27FC236}">
                <a16:creationId xmlns:a16="http://schemas.microsoft.com/office/drawing/2014/main" id="{2E8A5605-2B58-1B74-73D0-C2D9FA1AF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4207" y="936680"/>
            <a:ext cx="3323093" cy="2492320"/>
          </a:xfrm>
          <a:prstGeom prst="rect">
            <a:avLst/>
          </a:prstGeom>
        </p:spPr>
      </p:pic>
      <p:sp>
        <p:nvSpPr>
          <p:cNvPr id="43" name="CasellaDiTesto 42">
            <a:extLst>
              <a:ext uri="{FF2B5EF4-FFF2-40B4-BE49-F238E27FC236}">
                <a16:creationId xmlns:a16="http://schemas.microsoft.com/office/drawing/2014/main" id="{84F2F7C7-B506-D96C-D695-37585F5F8074}"/>
              </a:ext>
            </a:extLst>
          </p:cNvPr>
          <p:cNvSpPr txBox="1"/>
          <p:nvPr/>
        </p:nvSpPr>
        <p:spPr>
          <a:xfrm>
            <a:off x="9915439" y="1165562"/>
            <a:ext cx="1018028" cy="461665"/>
          </a:xfrm>
          <a:prstGeom prst="rect">
            <a:avLst/>
          </a:prstGeom>
          <a:noFill/>
        </p:spPr>
        <p:txBody>
          <a:bodyPr wrap="square" rtlCol="0">
            <a:spAutoFit/>
          </a:bodyPr>
          <a:lstStyle/>
          <a:p>
            <a:r>
              <a:rPr lang="en-GB" sz="1200" b="1" dirty="0">
                <a:solidFill>
                  <a:srgbClr val="2423DF"/>
                </a:solidFill>
              </a:rPr>
              <a:t>Driver comb</a:t>
            </a:r>
          </a:p>
          <a:p>
            <a:r>
              <a:rPr lang="en-GB" sz="1200" b="1" dirty="0">
                <a:solidFill>
                  <a:srgbClr val="0F9DFE"/>
                </a:solidFill>
              </a:rPr>
              <a:t>Driver</a:t>
            </a:r>
          </a:p>
        </p:txBody>
      </p:sp>
      <p:pic>
        <p:nvPicPr>
          <p:cNvPr id="44" name="Immagine 43" descr="Immagine che contiene testo, linea, Diagramma, schermata&#10;&#10;Descrizione generata automaticamente">
            <a:extLst>
              <a:ext uri="{FF2B5EF4-FFF2-40B4-BE49-F238E27FC236}">
                <a16:creationId xmlns:a16="http://schemas.microsoft.com/office/drawing/2014/main" id="{2F8803A4-CE9C-790A-5950-32151573A2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4700" y="964062"/>
            <a:ext cx="3323093" cy="2492320"/>
          </a:xfrm>
          <a:prstGeom prst="rect">
            <a:avLst/>
          </a:prstGeom>
        </p:spPr>
      </p:pic>
      <p:sp>
        <p:nvSpPr>
          <p:cNvPr id="45" name="CasellaDiTesto 44">
            <a:extLst>
              <a:ext uri="{FF2B5EF4-FFF2-40B4-BE49-F238E27FC236}">
                <a16:creationId xmlns:a16="http://schemas.microsoft.com/office/drawing/2014/main" id="{052882A6-556A-040F-3B4E-FF5D2B3ACD41}"/>
              </a:ext>
            </a:extLst>
          </p:cNvPr>
          <p:cNvSpPr txBox="1"/>
          <p:nvPr/>
        </p:nvSpPr>
        <p:spPr>
          <a:xfrm>
            <a:off x="1701256" y="1793862"/>
            <a:ext cx="1120105" cy="461665"/>
          </a:xfrm>
          <a:prstGeom prst="rect">
            <a:avLst/>
          </a:prstGeom>
          <a:noFill/>
        </p:spPr>
        <p:txBody>
          <a:bodyPr wrap="square" rtlCol="0">
            <a:spAutoFit/>
          </a:bodyPr>
          <a:lstStyle/>
          <a:p>
            <a:r>
              <a:rPr lang="en-GB" sz="1200" b="1" dirty="0">
                <a:solidFill>
                  <a:srgbClr val="E8393E"/>
                </a:solidFill>
              </a:rPr>
              <a:t>Witness comb</a:t>
            </a:r>
          </a:p>
          <a:p>
            <a:r>
              <a:rPr lang="en-GB" sz="1200" b="1" dirty="0">
                <a:solidFill>
                  <a:srgbClr val="FA672F"/>
                </a:solidFill>
              </a:rPr>
              <a:t>Witness</a:t>
            </a:r>
          </a:p>
        </p:txBody>
      </p:sp>
      <p:pic>
        <p:nvPicPr>
          <p:cNvPr id="46" name="Immagine 45">
            <a:extLst>
              <a:ext uri="{FF2B5EF4-FFF2-40B4-BE49-F238E27FC236}">
                <a16:creationId xmlns:a16="http://schemas.microsoft.com/office/drawing/2014/main" id="{C89CE3ED-813F-42CA-4D21-0925CB508D93}"/>
              </a:ext>
            </a:extLst>
          </p:cNvPr>
          <p:cNvPicPr>
            <a:picLocks noChangeAspect="1"/>
          </p:cNvPicPr>
          <p:nvPr/>
        </p:nvPicPr>
        <p:blipFill>
          <a:blip r:embed="rId12"/>
          <a:stretch>
            <a:fillRect/>
          </a:stretch>
        </p:blipFill>
        <p:spPr>
          <a:xfrm>
            <a:off x="9385491" y="6195950"/>
            <a:ext cx="1549594" cy="222818"/>
          </a:xfrm>
          <a:prstGeom prst="rect">
            <a:avLst/>
          </a:prstGeom>
        </p:spPr>
      </p:pic>
      <p:pic>
        <p:nvPicPr>
          <p:cNvPr id="47" name="Immagine 46">
            <a:extLst>
              <a:ext uri="{FF2B5EF4-FFF2-40B4-BE49-F238E27FC236}">
                <a16:creationId xmlns:a16="http://schemas.microsoft.com/office/drawing/2014/main" id="{4B9C5E64-C048-9114-F722-9C23A859CD07}"/>
              </a:ext>
            </a:extLst>
          </p:cNvPr>
          <p:cNvPicPr>
            <a:picLocks noChangeAspect="1"/>
          </p:cNvPicPr>
          <p:nvPr/>
        </p:nvPicPr>
        <p:blipFill>
          <a:blip r:embed="rId12"/>
          <a:stretch>
            <a:fillRect/>
          </a:stretch>
        </p:blipFill>
        <p:spPr>
          <a:xfrm>
            <a:off x="1744558" y="6205601"/>
            <a:ext cx="1549594" cy="222818"/>
          </a:xfrm>
          <a:prstGeom prst="rect">
            <a:avLst/>
          </a:prstGeom>
        </p:spPr>
      </p:pic>
      <p:grpSp>
        <p:nvGrpSpPr>
          <p:cNvPr id="51" name="Gruppo 50">
            <a:extLst>
              <a:ext uri="{FF2B5EF4-FFF2-40B4-BE49-F238E27FC236}">
                <a16:creationId xmlns:a16="http://schemas.microsoft.com/office/drawing/2014/main" id="{AB8E925C-E256-7EE3-1033-DBEC54C91878}"/>
              </a:ext>
            </a:extLst>
          </p:cNvPr>
          <p:cNvGrpSpPr/>
          <p:nvPr/>
        </p:nvGrpSpPr>
        <p:grpSpPr>
          <a:xfrm>
            <a:off x="4334805" y="1931000"/>
            <a:ext cx="3382786" cy="2512520"/>
            <a:chOff x="4473801" y="1915070"/>
            <a:chExt cx="3382786" cy="2512520"/>
          </a:xfrm>
        </p:grpSpPr>
        <p:pic>
          <p:nvPicPr>
            <p:cNvPr id="49" name="Immagine 48" descr="Immagine che contiene testo, linea, Diagramma, schermata&#10;&#10;Descrizione generata automaticamente">
              <a:extLst>
                <a:ext uri="{FF2B5EF4-FFF2-40B4-BE49-F238E27FC236}">
                  <a16:creationId xmlns:a16="http://schemas.microsoft.com/office/drawing/2014/main" id="{402116D3-ACDE-A800-D779-F458251DF1A4}"/>
                </a:ext>
              </a:extLst>
            </p:cNvPr>
            <p:cNvPicPr>
              <a:picLocks noChangeAspect="1"/>
            </p:cNvPicPr>
            <p:nvPr/>
          </p:nvPicPr>
          <p:blipFill rotWithShape="1">
            <a:blip r:embed="rId13"/>
            <a:srcRect l="2201" t="3364" r="16997"/>
            <a:stretch/>
          </p:blipFill>
          <p:spPr>
            <a:xfrm>
              <a:off x="4473801" y="1915070"/>
              <a:ext cx="2785082" cy="2498128"/>
            </a:xfrm>
            <a:prstGeom prst="rect">
              <a:avLst/>
            </a:prstGeom>
          </p:spPr>
        </p:pic>
        <p:grpSp>
          <p:nvGrpSpPr>
            <p:cNvPr id="35" name="Gruppo 34">
              <a:extLst>
                <a:ext uri="{FF2B5EF4-FFF2-40B4-BE49-F238E27FC236}">
                  <a16:creationId xmlns:a16="http://schemas.microsoft.com/office/drawing/2014/main" id="{1FE82641-6BE6-B13D-7FFB-F4294826A568}"/>
                </a:ext>
              </a:extLst>
            </p:cNvPr>
            <p:cNvGrpSpPr/>
            <p:nvPr/>
          </p:nvGrpSpPr>
          <p:grpSpPr>
            <a:xfrm>
              <a:off x="5413668" y="3760308"/>
              <a:ext cx="2442919" cy="667282"/>
              <a:chOff x="10662222" y="28557120"/>
              <a:chExt cx="3366475" cy="904832"/>
            </a:xfrm>
          </p:grpSpPr>
          <p:pic>
            <p:nvPicPr>
              <p:cNvPr id="37" name="Immagine 36">
                <a:extLst>
                  <a:ext uri="{FF2B5EF4-FFF2-40B4-BE49-F238E27FC236}">
                    <a16:creationId xmlns:a16="http://schemas.microsoft.com/office/drawing/2014/main" id="{76013E0E-EF58-833D-7248-43171E119C51}"/>
                  </a:ext>
                </a:extLst>
              </p:cNvPr>
              <p:cNvPicPr>
                <a:picLocks noChangeAspect="1"/>
              </p:cNvPicPr>
              <p:nvPr/>
            </p:nvPicPr>
            <p:blipFill>
              <a:blip r:embed="rId14"/>
              <a:stretch>
                <a:fillRect/>
              </a:stretch>
            </p:blipFill>
            <p:spPr>
              <a:xfrm>
                <a:off x="10662222" y="29013884"/>
                <a:ext cx="2579127" cy="448068"/>
              </a:xfrm>
              <a:prstGeom prst="rect">
                <a:avLst/>
              </a:prstGeom>
            </p:spPr>
          </p:pic>
          <p:pic>
            <p:nvPicPr>
              <p:cNvPr id="38" name="Immagine 37">
                <a:extLst>
                  <a:ext uri="{FF2B5EF4-FFF2-40B4-BE49-F238E27FC236}">
                    <a16:creationId xmlns:a16="http://schemas.microsoft.com/office/drawing/2014/main" id="{FB68F9E3-4578-C168-6BD1-668CD8085D73}"/>
                  </a:ext>
                </a:extLst>
              </p:cNvPr>
              <p:cNvPicPr>
                <a:picLocks noChangeAspect="1"/>
              </p:cNvPicPr>
              <p:nvPr/>
            </p:nvPicPr>
            <p:blipFill>
              <a:blip r:embed="rId15"/>
              <a:stretch>
                <a:fillRect/>
              </a:stretch>
            </p:blipFill>
            <p:spPr>
              <a:xfrm>
                <a:off x="13199906" y="28557120"/>
                <a:ext cx="828791" cy="438211"/>
              </a:xfrm>
              <a:prstGeom prst="rect">
                <a:avLst/>
              </a:prstGeom>
            </p:spPr>
          </p:pic>
        </p:grpSp>
        <p:pic>
          <p:nvPicPr>
            <p:cNvPr id="50" name="Immagine 49" descr="Immagine che contiene testo, Carattere, schermata, linea&#10;&#10;Descrizione generata automaticamente">
              <a:extLst>
                <a:ext uri="{FF2B5EF4-FFF2-40B4-BE49-F238E27FC236}">
                  <a16:creationId xmlns:a16="http://schemas.microsoft.com/office/drawing/2014/main" id="{4F4204D7-B980-9369-3139-E83791597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3764" y="2101922"/>
              <a:ext cx="875981" cy="457771"/>
            </a:xfrm>
            <a:prstGeom prst="rect">
              <a:avLst/>
            </a:prstGeom>
          </p:spPr>
        </p:pic>
      </p:grpSp>
      <p:sp>
        <p:nvSpPr>
          <p:cNvPr id="5" name="CasellaDiTesto 4">
            <a:extLst>
              <a:ext uri="{FF2B5EF4-FFF2-40B4-BE49-F238E27FC236}">
                <a16:creationId xmlns:a16="http://schemas.microsoft.com/office/drawing/2014/main" id="{C1691113-1FB6-D3F2-F633-23F494E87B5B}"/>
              </a:ext>
            </a:extLst>
          </p:cNvPr>
          <p:cNvSpPr txBox="1"/>
          <p:nvPr/>
        </p:nvSpPr>
        <p:spPr>
          <a:xfrm>
            <a:off x="2896073" y="6169580"/>
            <a:ext cx="121447" cy="369332"/>
          </a:xfrm>
          <a:prstGeom prst="rect">
            <a:avLst/>
          </a:prstGeom>
          <a:solidFill>
            <a:schemeClr val="bg1"/>
          </a:solidFill>
        </p:spPr>
        <p:txBody>
          <a:bodyPr wrap="square" rtlCol="0">
            <a:spAutoFit/>
          </a:bodyPr>
          <a:lstStyle/>
          <a:p>
            <a:endParaRPr lang="en-GB" dirty="0"/>
          </a:p>
        </p:txBody>
      </p:sp>
      <p:sp>
        <p:nvSpPr>
          <p:cNvPr id="3" name="CasellaDiTesto 2">
            <a:extLst>
              <a:ext uri="{FF2B5EF4-FFF2-40B4-BE49-F238E27FC236}">
                <a16:creationId xmlns:a16="http://schemas.microsoft.com/office/drawing/2014/main" id="{9549005B-5249-A1B3-A8A5-0E507D1F83BE}"/>
              </a:ext>
            </a:extLst>
          </p:cNvPr>
          <p:cNvSpPr txBox="1"/>
          <p:nvPr/>
        </p:nvSpPr>
        <p:spPr>
          <a:xfrm>
            <a:off x="1648621" y="6130102"/>
            <a:ext cx="1971264" cy="373816"/>
          </a:xfrm>
          <a:prstGeom prst="rect">
            <a:avLst/>
          </a:prstGeom>
          <a:solidFill>
            <a:schemeClr val="bg1"/>
          </a:solidFill>
        </p:spPr>
        <p:txBody>
          <a:bodyPr wrap="square" rtlCol="0">
            <a:spAutoFit/>
          </a:bodyPr>
          <a:lstStyle/>
          <a:p>
            <a:r>
              <a:rPr lang="en-GB" dirty="0"/>
              <a:t>     Z (m)</a:t>
            </a:r>
          </a:p>
        </p:txBody>
      </p:sp>
    </p:spTree>
    <p:extLst>
      <p:ext uri="{BB962C8B-B14F-4D97-AF65-F5344CB8AC3E}">
        <p14:creationId xmlns:p14="http://schemas.microsoft.com/office/powerpoint/2010/main" val="68779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PRAXIA - Home">
            <a:extLst>
              <a:ext uri="{FF2B5EF4-FFF2-40B4-BE49-F238E27FC236}">
                <a16:creationId xmlns:a16="http://schemas.microsoft.com/office/drawing/2014/main" id="{59954718-04C0-14A1-B4B7-B73583792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444" y="161495"/>
            <a:ext cx="2401671" cy="103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PARC_LAB">
            <a:extLst>
              <a:ext uri="{FF2B5EF4-FFF2-40B4-BE49-F238E27FC236}">
                <a16:creationId xmlns:a16="http://schemas.microsoft.com/office/drawing/2014/main" id="{786C6C3D-C805-78E0-DC09-E6660BCA7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159" y="5611593"/>
            <a:ext cx="2843433" cy="72979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6A1719-11D3-846E-7560-E9EF262A80C6}"/>
              </a:ext>
            </a:extLst>
          </p:cNvPr>
          <p:cNvSpPr txBox="1"/>
          <p:nvPr/>
        </p:nvSpPr>
        <p:spPr>
          <a:xfrm>
            <a:off x="1694537" y="1261560"/>
            <a:ext cx="8526130" cy="3447098"/>
          </a:xfrm>
          <a:prstGeom prst="rect">
            <a:avLst/>
          </a:prstGeom>
          <a:noFill/>
        </p:spPr>
        <p:txBody>
          <a:bodyPr wrap="square">
            <a:spAutoFit/>
          </a:bodyPr>
          <a:lstStyle/>
          <a:p>
            <a:pPr marL="457200" indent="-457200" algn="just">
              <a:buFont typeface="Arial" panose="020B0604020202020204" pitchFamily="34" charset="0"/>
              <a:buChar char="•"/>
            </a:pPr>
            <a:r>
              <a:rPr lang="en-US" sz="2000" dirty="0"/>
              <a:t>The ASTRA code was added to our toolset to have a further simulation tool for implementing beam dynamics studies. </a:t>
            </a:r>
          </a:p>
          <a:p>
            <a:pPr marL="457200" indent="-457200" algn="just">
              <a:buFont typeface="Arial" panose="020B0604020202020204" pitchFamily="34" charset="0"/>
              <a:buChar char="•"/>
            </a:pPr>
            <a:endParaRPr lang="en-US" sz="2000" dirty="0"/>
          </a:p>
          <a:p>
            <a:pPr marL="457200" indent="-457200" algn="just">
              <a:buFont typeface="Arial" panose="020B0604020202020204" pitchFamily="34" charset="0"/>
              <a:buChar char="•"/>
            </a:pPr>
            <a:r>
              <a:rPr lang="en-US" sz="2000" dirty="0"/>
              <a:t>Jitters simulations including RF components and cathodes’ generation.</a:t>
            </a:r>
          </a:p>
          <a:p>
            <a:pPr algn="just"/>
            <a:endParaRPr lang="en-US" sz="2000" dirty="0"/>
          </a:p>
          <a:p>
            <a:pPr marL="457200" indent="-457200" algn="just">
              <a:buFont typeface="Arial" panose="020B0604020202020204" pitchFamily="34" charset="0"/>
              <a:buChar char="•"/>
            </a:pPr>
            <a:r>
              <a:rPr lang="en-US" sz="2000" b="0" i="0" dirty="0">
                <a:effectLst/>
              </a:rPr>
              <a:t>C-band layout has been studied both with single and comb simulations</a:t>
            </a:r>
            <a:r>
              <a:rPr lang="en-US" sz="2000" dirty="0"/>
              <a:t>.</a:t>
            </a:r>
          </a:p>
          <a:p>
            <a:pPr algn="just"/>
            <a:endParaRPr lang="en-US" sz="2000" dirty="0"/>
          </a:p>
          <a:p>
            <a:pPr marL="457200" indent="-457200" algn="just">
              <a:buFont typeface="Arial" panose="020B0604020202020204" pitchFamily="34" charset="0"/>
              <a:buChar char="•"/>
            </a:pPr>
            <a:r>
              <a:rPr lang="en-US" sz="2000" b="0" i="0" dirty="0">
                <a:effectLst/>
              </a:rPr>
              <a:t>Comb simulations are ongoing, t</a:t>
            </a:r>
            <a:r>
              <a:rPr lang="en-US" sz="2000" dirty="0"/>
              <a:t>he optimizations work on cathode distributions i.e., charge, separation, and length as well as the degree of compression achievable in the VB structures. </a:t>
            </a:r>
            <a:endParaRPr lang="en-US" dirty="0"/>
          </a:p>
          <a:p>
            <a:pPr marL="457200" indent="-457200" algn="jus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olo 1">
            <a:extLst>
              <a:ext uri="{FF2B5EF4-FFF2-40B4-BE49-F238E27FC236}">
                <a16:creationId xmlns:a16="http://schemas.microsoft.com/office/drawing/2014/main" id="{74C79F5F-0226-E1CB-BB1C-7D873FA1761F}"/>
              </a:ext>
            </a:extLst>
          </p:cNvPr>
          <p:cNvSpPr txBox="1">
            <a:spLocks/>
          </p:cNvSpPr>
          <p:nvPr/>
        </p:nvSpPr>
        <p:spPr>
          <a:xfrm>
            <a:off x="2714046" y="677095"/>
            <a:ext cx="6487113" cy="5125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800" b="1" dirty="0"/>
              <a:t>Conclusions and future prospectives</a:t>
            </a:r>
          </a:p>
        </p:txBody>
      </p:sp>
      <p:pic>
        <p:nvPicPr>
          <p:cNvPr id="4" name="Immagine 3" descr="Immagine che contiene testo, logo, Carattere, Elementi grafici&#10;&#10;Descrizione generata automaticamente">
            <a:extLst>
              <a:ext uri="{FF2B5EF4-FFF2-40B4-BE49-F238E27FC236}">
                <a16:creationId xmlns:a16="http://schemas.microsoft.com/office/drawing/2014/main" id="{24CCF8D7-8CAF-D14C-6B48-545C1CAD7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65" y="136525"/>
            <a:ext cx="2924286" cy="1214869"/>
          </a:xfrm>
          <a:prstGeom prst="rect">
            <a:avLst/>
          </a:prstGeom>
        </p:spPr>
      </p:pic>
      <p:sp>
        <p:nvSpPr>
          <p:cNvPr id="2" name="Segnaposto data 1">
            <a:extLst>
              <a:ext uri="{FF2B5EF4-FFF2-40B4-BE49-F238E27FC236}">
                <a16:creationId xmlns:a16="http://schemas.microsoft.com/office/drawing/2014/main" id="{2D87AAB6-081A-DF70-60A3-411D28A25007}"/>
              </a:ext>
            </a:extLst>
          </p:cNvPr>
          <p:cNvSpPr>
            <a:spLocks noGrp="1"/>
          </p:cNvSpPr>
          <p:nvPr>
            <p:ph type="dt" sz="half" idx="10"/>
          </p:nvPr>
        </p:nvSpPr>
        <p:spPr/>
        <p:txBody>
          <a:bodyPr/>
          <a:lstStyle/>
          <a:p>
            <a:r>
              <a:rPr lang="it-IT"/>
              <a:t>G.J Silvi</a:t>
            </a:r>
            <a:endParaRPr lang="en-US" dirty="0"/>
          </a:p>
        </p:txBody>
      </p:sp>
      <p:sp>
        <p:nvSpPr>
          <p:cNvPr id="6" name="Segnaposto piè di pagina 5">
            <a:extLst>
              <a:ext uri="{FF2B5EF4-FFF2-40B4-BE49-F238E27FC236}">
                <a16:creationId xmlns:a16="http://schemas.microsoft.com/office/drawing/2014/main" id="{53D0205F-4ABA-1AE8-1371-3C47CC07E2F1}"/>
              </a:ext>
            </a:extLst>
          </p:cNvPr>
          <p:cNvSpPr>
            <a:spLocks noGrp="1"/>
          </p:cNvSpPr>
          <p:nvPr>
            <p:ph type="ftr" sz="quarter" idx="11"/>
          </p:nvPr>
        </p:nvSpPr>
        <p:spPr/>
        <p:txBody>
          <a:bodyPr/>
          <a:lstStyle/>
          <a:p>
            <a:r>
              <a:rPr lang="en-US"/>
              <a:t>Report Second Year PhD</a:t>
            </a:r>
            <a:endParaRPr lang="en-US" dirty="0"/>
          </a:p>
        </p:txBody>
      </p:sp>
      <p:sp>
        <p:nvSpPr>
          <p:cNvPr id="7" name="Segnaposto numero diapositiva 6">
            <a:extLst>
              <a:ext uri="{FF2B5EF4-FFF2-40B4-BE49-F238E27FC236}">
                <a16:creationId xmlns:a16="http://schemas.microsoft.com/office/drawing/2014/main" id="{E552D227-F972-1081-5F09-9E81DFCCA4D4}"/>
              </a:ext>
            </a:extLst>
          </p:cNvPr>
          <p:cNvSpPr>
            <a:spLocks noGrp="1"/>
          </p:cNvSpPr>
          <p:nvPr>
            <p:ph type="sldNum" sz="quarter" idx="12"/>
          </p:nvPr>
        </p:nvSpPr>
        <p:spPr/>
        <p:txBody>
          <a:bodyPr/>
          <a:lstStyle/>
          <a:p>
            <a:fld id="{23467D94-40DC-45AA-81EC-2788314D4EC6}" type="slidenum">
              <a:rPr lang="en-US" smtClean="0"/>
              <a:t>18</a:t>
            </a:fld>
            <a:endParaRPr lang="en-US" dirty="0"/>
          </a:p>
        </p:txBody>
      </p:sp>
      <p:pic>
        <p:nvPicPr>
          <p:cNvPr id="12" name="Picture 2" descr="INFN Frascati (Roma) | Future Circular Collider">
            <a:extLst>
              <a:ext uri="{FF2B5EF4-FFF2-40B4-BE49-F238E27FC236}">
                <a16:creationId xmlns:a16="http://schemas.microsoft.com/office/drawing/2014/main" id="{FF6DD229-B494-DDB1-E08F-923FD5725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538" y="5555500"/>
            <a:ext cx="1207749" cy="85448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Connettore 2 13">
            <a:extLst>
              <a:ext uri="{FF2B5EF4-FFF2-40B4-BE49-F238E27FC236}">
                <a16:creationId xmlns:a16="http://schemas.microsoft.com/office/drawing/2014/main" id="{9A1DD108-ADD0-88B2-567A-C63F15AAC577}"/>
              </a:ext>
            </a:extLst>
          </p:cNvPr>
          <p:cNvCxnSpPr>
            <a:cxnSpLocks/>
          </p:cNvCxnSpPr>
          <p:nvPr/>
        </p:nvCxnSpPr>
        <p:spPr>
          <a:xfrm>
            <a:off x="5941124" y="4403858"/>
            <a:ext cx="16478" cy="902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5A5B0DC6-2F5B-26E1-A5D3-2015E15CCE75}"/>
              </a:ext>
            </a:extLst>
          </p:cNvPr>
          <p:cNvSpPr txBox="1"/>
          <p:nvPr/>
        </p:nvSpPr>
        <p:spPr>
          <a:xfrm>
            <a:off x="2023607" y="5184313"/>
            <a:ext cx="7669033" cy="646331"/>
          </a:xfrm>
          <a:prstGeom prst="rect">
            <a:avLst/>
          </a:prstGeom>
          <a:noFill/>
        </p:spPr>
        <p:txBody>
          <a:bodyPr wrap="square" rtlCol="0">
            <a:spAutoFit/>
          </a:bodyPr>
          <a:lstStyle/>
          <a:p>
            <a:pPr algn="ctr"/>
            <a:r>
              <a:rPr lang="en-GB" dirty="0"/>
              <a:t>Design a new injector, scaling the S-band one, going through a High repetition rate, high brightness, and more compact accelerator.</a:t>
            </a:r>
          </a:p>
        </p:txBody>
      </p:sp>
    </p:spTree>
    <p:extLst>
      <p:ext uri="{BB962C8B-B14F-4D97-AF65-F5344CB8AC3E}">
        <p14:creationId xmlns:p14="http://schemas.microsoft.com/office/powerpoint/2010/main" val="68353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PRAXIA - Home">
            <a:extLst>
              <a:ext uri="{FF2B5EF4-FFF2-40B4-BE49-F238E27FC236}">
                <a16:creationId xmlns:a16="http://schemas.microsoft.com/office/drawing/2014/main" id="{59954718-04C0-14A1-B4B7-B73583792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444" y="161495"/>
            <a:ext cx="2401671" cy="103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PARC_LAB">
            <a:extLst>
              <a:ext uri="{FF2B5EF4-FFF2-40B4-BE49-F238E27FC236}">
                <a16:creationId xmlns:a16="http://schemas.microsoft.com/office/drawing/2014/main" id="{786C6C3D-C805-78E0-DC09-E6660BCA7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159" y="5611593"/>
            <a:ext cx="2843433" cy="72979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6A1719-11D3-846E-7560-E9EF262A80C6}"/>
              </a:ext>
            </a:extLst>
          </p:cNvPr>
          <p:cNvSpPr txBox="1"/>
          <p:nvPr/>
        </p:nvSpPr>
        <p:spPr>
          <a:xfrm>
            <a:off x="1944583" y="923327"/>
            <a:ext cx="8526130" cy="5511381"/>
          </a:xfrm>
          <a:prstGeom prst="rect">
            <a:avLst/>
          </a:prstGeom>
          <a:noFill/>
        </p:spPr>
        <p:txBody>
          <a:bodyPr wrap="square">
            <a:spAutoFit/>
          </a:bodyPr>
          <a:lstStyle/>
          <a:p>
            <a:pPr marL="342900" lvl="0" indent="-342900">
              <a:lnSpc>
                <a:spcPct val="150000"/>
              </a:lnSpc>
              <a:buFont typeface="Symbol" panose="05050102010706020507" pitchFamily="18" charset="2"/>
              <a:buChar char=""/>
            </a:pPr>
            <a:r>
              <a:rPr lang="en-GB" sz="1400" b="1" u="sng" dirty="0">
                <a:solidFill>
                  <a:srgbClr val="000000"/>
                </a:solidFill>
                <a:effectLst/>
                <a:latin typeface="Times New Roman" panose="02020603050405020304" pitchFamily="18" charset="0"/>
                <a:ea typeface="Calibri" panose="020F0502020204030204" pitchFamily="34" charset="0"/>
              </a:rPr>
              <a:t>October 2023</a:t>
            </a:r>
            <a:r>
              <a:rPr lang="en-GB" sz="1400" b="1" dirty="0">
                <a:solidFill>
                  <a:srgbClr val="000000"/>
                </a:solidFill>
                <a:effectLst/>
                <a:latin typeface="Times New Roman" panose="02020603050405020304" pitchFamily="18" charset="0"/>
                <a:ea typeface="Calibri" panose="020F0502020204030204" pitchFamily="34" charset="0"/>
              </a:rPr>
              <a:t>: </a:t>
            </a:r>
            <a:r>
              <a:rPr lang="en-GB" sz="1400" dirty="0">
                <a:solidFill>
                  <a:srgbClr val="000000"/>
                </a:solidFill>
                <a:effectLst/>
                <a:latin typeface="Times New Roman" panose="02020603050405020304" pitchFamily="18" charset="0"/>
                <a:ea typeface="Calibri" panose="020F0502020204030204" pitchFamily="34" charset="0"/>
              </a:rPr>
              <a:t>Longitudinal Electron Beam Dynamics for Coherent Light Sources (LEDS 2023), ENEA Frascati, Italy, participant.</a:t>
            </a:r>
            <a:endParaRPr lang="it-IT" sz="1400" dirty="0">
              <a:solidFill>
                <a:srgbClr val="000000"/>
              </a:solidFill>
              <a:effectLst/>
              <a:latin typeface="Calibri" panose="020F0502020204030204" pitchFamily="34" charset="0"/>
              <a:ea typeface="Calibri" panose="020F0502020204030204" pitchFamily="34" charset="0"/>
            </a:endParaRPr>
          </a:p>
          <a:p>
            <a:pPr marL="342900" lvl="0" indent="-342900">
              <a:lnSpc>
                <a:spcPct val="150000"/>
              </a:lnSpc>
              <a:buFont typeface="Symbol" panose="05050102010706020507" pitchFamily="18" charset="2"/>
              <a:buChar char=""/>
            </a:pPr>
            <a:r>
              <a:rPr lang="en-GB" sz="1400" b="1" u="sng" dirty="0">
                <a:solidFill>
                  <a:srgbClr val="000000"/>
                </a:solidFill>
                <a:effectLst/>
                <a:latin typeface="Times New Roman" panose="02020603050405020304" pitchFamily="18" charset="0"/>
                <a:ea typeface="Calibri" panose="020F0502020204030204" pitchFamily="34" charset="0"/>
              </a:rPr>
              <a:t>September 2023</a:t>
            </a:r>
            <a:r>
              <a:rPr lang="en-GB" sz="1400" b="1" dirty="0">
                <a:solidFill>
                  <a:srgbClr val="000000"/>
                </a:solidFill>
                <a:effectLst/>
                <a:latin typeface="Times New Roman" panose="02020603050405020304" pitchFamily="18" charset="0"/>
                <a:ea typeface="Calibri" panose="020F0502020204030204" pitchFamily="34" charset="0"/>
              </a:rPr>
              <a:t>: </a:t>
            </a:r>
            <a:r>
              <a:rPr lang="en-GB" sz="1400" dirty="0">
                <a:solidFill>
                  <a:srgbClr val="000000"/>
                </a:solidFill>
                <a:effectLst/>
                <a:latin typeface="Times New Roman" panose="02020603050405020304" pitchFamily="18" charset="0"/>
                <a:ea typeface="Calibri" panose="020F0502020204030204" pitchFamily="34" charset="0"/>
              </a:rPr>
              <a:t>European Advanced Accelerator Concept (EAAC),</a:t>
            </a:r>
            <a:r>
              <a:rPr lang="en-GB" sz="1400" b="1" dirty="0">
                <a:solidFill>
                  <a:srgbClr val="000000"/>
                </a:solidFill>
                <a:effectLst/>
                <a:latin typeface="Times New Roman" panose="02020603050405020304" pitchFamily="18" charset="0"/>
                <a:ea typeface="Calibri" panose="020F0502020204030204" pitchFamily="34" charset="0"/>
              </a:rPr>
              <a:t> </a:t>
            </a:r>
            <a:r>
              <a:rPr lang="en-GB" sz="1400" dirty="0">
                <a:solidFill>
                  <a:srgbClr val="000000"/>
                </a:solidFill>
                <a:effectLst/>
                <a:latin typeface="Times New Roman" panose="02020603050405020304" pitchFamily="18" charset="0"/>
                <a:ea typeface="Calibri" panose="020F0502020204030204" pitchFamily="34" charset="0"/>
              </a:rPr>
              <a:t>Isola D’Elba, Italy</a:t>
            </a:r>
            <a:r>
              <a:rPr lang="en-GB" sz="1400" b="1" i="1" dirty="0">
                <a:solidFill>
                  <a:srgbClr val="000000"/>
                </a:solidFill>
                <a:effectLst/>
                <a:latin typeface="Times New Roman" panose="02020603050405020304" pitchFamily="18" charset="0"/>
                <a:ea typeface="Calibri" panose="020F0502020204030204" pitchFamily="34" charset="0"/>
              </a:rPr>
              <a:t>, </a:t>
            </a:r>
            <a:r>
              <a:rPr lang="en-GB" sz="1400" i="1" dirty="0">
                <a:solidFill>
                  <a:srgbClr val="000000"/>
                </a:solidFill>
                <a:effectLst/>
                <a:latin typeface="Times New Roman" panose="02020603050405020304" pitchFamily="18" charset="0"/>
                <a:ea typeface="Calibri" panose="020F0502020204030204" pitchFamily="34" charset="0"/>
              </a:rPr>
              <a:t>“Beam dynamics simulation of a High Brightness High repletion rate RF C-band Photoinjector for future EuPRAXIA@SPARC_LAB upgrade”, </a:t>
            </a:r>
            <a:r>
              <a:rPr lang="en-GB" sz="1400" dirty="0">
                <a:solidFill>
                  <a:srgbClr val="000000"/>
                </a:solidFill>
                <a:effectLst/>
                <a:latin typeface="Times New Roman" panose="02020603050405020304" pitchFamily="18" charset="0"/>
                <a:ea typeface="Calibri" panose="020F0502020204030204" pitchFamily="34" charset="0"/>
              </a:rPr>
              <a:t>Poster oral presentation and contributed oral presentation.</a:t>
            </a:r>
            <a:endParaRPr lang="it-IT" sz="1400" dirty="0">
              <a:solidFill>
                <a:srgbClr val="000000"/>
              </a:solidFill>
              <a:effectLst/>
              <a:latin typeface="Calibri" panose="020F0502020204030204" pitchFamily="34" charset="0"/>
              <a:ea typeface="Calibri" panose="020F0502020204030204" pitchFamily="34" charset="0"/>
            </a:endParaRPr>
          </a:p>
          <a:p>
            <a:pPr marL="342900" lvl="0" indent="-342900">
              <a:lnSpc>
                <a:spcPct val="150000"/>
              </a:lnSpc>
              <a:buFont typeface="Symbol" panose="05050102010706020507" pitchFamily="18" charset="2"/>
              <a:buChar char=""/>
            </a:pPr>
            <a:r>
              <a:rPr lang="en-GB" sz="1400" b="1" u="sng" dirty="0">
                <a:solidFill>
                  <a:srgbClr val="000000"/>
                </a:solidFill>
                <a:effectLst/>
                <a:latin typeface="Times New Roman" panose="02020603050405020304" pitchFamily="18" charset="0"/>
                <a:ea typeface="Calibri" panose="020F0502020204030204" pitchFamily="34" charset="0"/>
              </a:rPr>
              <a:t>September 2023</a:t>
            </a:r>
            <a:r>
              <a:rPr lang="en-GB" sz="1400" b="1" dirty="0">
                <a:solidFill>
                  <a:srgbClr val="000000"/>
                </a:solidFill>
                <a:effectLst/>
                <a:latin typeface="Times New Roman" panose="02020603050405020304" pitchFamily="18" charset="0"/>
                <a:ea typeface="Calibri" panose="020F0502020204030204" pitchFamily="34" charset="0"/>
              </a:rPr>
              <a:t>: </a:t>
            </a:r>
            <a:r>
              <a:rPr lang="en-GB" sz="1400" dirty="0">
                <a:solidFill>
                  <a:srgbClr val="000000"/>
                </a:solidFill>
                <a:effectLst/>
                <a:latin typeface="Times New Roman" panose="02020603050405020304" pitchFamily="18" charset="0"/>
                <a:ea typeface="Calibri" panose="020F0502020204030204" pitchFamily="34" charset="0"/>
              </a:rPr>
              <a:t>Italian Physics Society National Congress, </a:t>
            </a:r>
            <a:r>
              <a:rPr lang="it-IT" sz="1400" dirty="0">
                <a:solidFill>
                  <a:srgbClr val="000000"/>
                </a:solidFill>
                <a:effectLst/>
                <a:latin typeface="Times New Roman" panose="02020603050405020304" pitchFamily="18" charset="0"/>
                <a:ea typeface="Calibri" panose="020F0502020204030204" pitchFamily="34" charset="0"/>
              </a:rPr>
              <a:t>Fisciano</a:t>
            </a:r>
            <a:r>
              <a:rPr lang="en-GB" sz="1400" dirty="0">
                <a:solidFill>
                  <a:srgbClr val="000000"/>
                </a:solidFill>
                <a:effectLst/>
                <a:latin typeface="Times New Roman" panose="02020603050405020304" pitchFamily="18" charset="0"/>
                <a:ea typeface="Calibri" panose="020F0502020204030204" pitchFamily="34" charset="0"/>
              </a:rPr>
              <a:t>, Italy, “</a:t>
            </a:r>
            <a:r>
              <a:rPr lang="en-GB" sz="1400" i="1" dirty="0">
                <a:solidFill>
                  <a:srgbClr val="000000"/>
                </a:solidFill>
                <a:effectLst/>
                <a:latin typeface="Times New Roman" panose="02020603050405020304" pitchFamily="18" charset="0"/>
                <a:ea typeface="Calibri" panose="020F0502020204030204" pitchFamily="34" charset="0"/>
              </a:rPr>
              <a:t>Beam dynamics optimization of the EuPRAXIA@SPARC_LAB RF injector</a:t>
            </a:r>
            <a:r>
              <a:rPr lang="en-GB" sz="1400" dirty="0">
                <a:solidFill>
                  <a:srgbClr val="000000"/>
                </a:solidFill>
                <a:effectLst/>
                <a:latin typeface="Times New Roman" panose="02020603050405020304" pitchFamily="18" charset="0"/>
                <a:ea typeface="Calibri" panose="020F0502020204030204" pitchFamily="34" charset="0"/>
              </a:rPr>
              <a:t>” and </a:t>
            </a:r>
            <a:r>
              <a:rPr lang="en-GB" sz="1400" i="1" dirty="0">
                <a:solidFill>
                  <a:srgbClr val="000000"/>
                </a:solidFill>
                <a:effectLst/>
                <a:latin typeface="Times New Roman" panose="02020603050405020304" pitchFamily="18" charset="0"/>
                <a:ea typeface="Calibri" panose="020F0502020204030204" pitchFamily="34" charset="0"/>
              </a:rPr>
              <a:t>“Numerical Studies for EuPRAXIA@SPARC_LAB plasma beam driven working point”,</a:t>
            </a:r>
            <a:r>
              <a:rPr lang="en-GB" sz="1400" dirty="0">
                <a:solidFill>
                  <a:srgbClr val="000000"/>
                </a:solidFill>
                <a:effectLst/>
                <a:latin typeface="Times New Roman" panose="02020603050405020304" pitchFamily="18" charset="0"/>
                <a:ea typeface="Calibri" panose="020F0502020204030204" pitchFamily="34" charset="0"/>
              </a:rPr>
              <a:t> Contributed</a:t>
            </a:r>
            <a:r>
              <a:rPr lang="it-IT" sz="1400" dirty="0">
                <a:solidFill>
                  <a:srgbClr val="000000"/>
                </a:solidFill>
                <a:latin typeface="Calibri" panose="020F0502020204030204" pitchFamily="34" charset="0"/>
                <a:ea typeface="Calibri" panose="020F0502020204030204" pitchFamily="34" charset="0"/>
              </a:rPr>
              <a:t> </a:t>
            </a:r>
            <a:r>
              <a:rPr lang="en-GB" sz="1400" dirty="0">
                <a:solidFill>
                  <a:srgbClr val="000000"/>
                </a:solidFill>
                <a:effectLst/>
                <a:latin typeface="Times New Roman" panose="02020603050405020304" pitchFamily="18" charset="0"/>
                <a:ea typeface="Calibri" panose="020F0502020204030204" pitchFamily="34" charset="0"/>
              </a:rPr>
              <a:t>oral presentation</a:t>
            </a:r>
            <a:r>
              <a:rPr lang="en-GB" sz="1400" i="1" dirty="0">
                <a:solidFill>
                  <a:srgbClr val="000000"/>
                </a:solidFill>
                <a:effectLst/>
                <a:latin typeface="Times New Roman" panose="02020603050405020304" pitchFamily="18" charset="0"/>
                <a:ea typeface="Calibri" panose="020F0502020204030204" pitchFamily="34" charset="0"/>
              </a:rPr>
              <a:t>.</a:t>
            </a:r>
          </a:p>
          <a:p>
            <a:pPr marL="342900" lvl="0" indent="-342900">
              <a:lnSpc>
                <a:spcPct val="150000"/>
              </a:lnSpc>
              <a:buFont typeface="Symbol" panose="05050102010706020507" pitchFamily="18" charset="2"/>
              <a:buChar char=""/>
            </a:pPr>
            <a:r>
              <a:rPr lang="en-GB" sz="1400" b="1" u="sng" dirty="0">
                <a:solidFill>
                  <a:srgbClr val="000000"/>
                </a:solidFill>
                <a:effectLst/>
                <a:latin typeface="Times New Roman" panose="02020603050405020304" pitchFamily="18" charset="0"/>
                <a:ea typeface="Calibri" panose="020F0502020204030204" pitchFamily="34" charset="0"/>
              </a:rPr>
              <a:t>June 2023</a:t>
            </a:r>
            <a:r>
              <a:rPr lang="en-GB" sz="1400" b="1" dirty="0">
                <a:solidFill>
                  <a:srgbClr val="000000"/>
                </a:solidFill>
                <a:effectLst/>
                <a:latin typeface="Times New Roman" panose="02020603050405020304" pitchFamily="18" charset="0"/>
                <a:ea typeface="Calibri" panose="020F0502020204030204" pitchFamily="34" charset="0"/>
              </a:rPr>
              <a:t>: </a:t>
            </a:r>
            <a:r>
              <a:rPr lang="en-GB" sz="1400" dirty="0">
                <a:solidFill>
                  <a:srgbClr val="000000"/>
                </a:solidFill>
                <a:effectLst/>
                <a:latin typeface="Times New Roman" panose="02020603050405020304" pitchFamily="18" charset="0"/>
                <a:ea typeface="Calibri" panose="020F0502020204030204" pitchFamily="34" charset="0"/>
              </a:rPr>
              <a:t>Physics and Application of high brightness beams (PAHBB), San Sebastian, Spain “</a:t>
            </a:r>
            <a:r>
              <a:rPr lang="en-GB" sz="1400" i="1" dirty="0">
                <a:solidFill>
                  <a:srgbClr val="000000"/>
                </a:solidFill>
                <a:effectLst/>
                <a:latin typeface="Times New Roman" panose="02020603050405020304" pitchFamily="18" charset="0"/>
                <a:ea typeface="Calibri" panose="020F0502020204030204" pitchFamily="34" charset="0"/>
              </a:rPr>
              <a:t>Beam Dynamics simulations with X-band linearizer cavity for the EuPRAXIA@SPARC_LAB RF injector”, </a:t>
            </a:r>
            <a:r>
              <a:rPr lang="en-GB" sz="1400" dirty="0">
                <a:solidFill>
                  <a:srgbClr val="000000"/>
                </a:solidFill>
                <a:effectLst/>
                <a:latin typeface="Times New Roman" panose="02020603050405020304" pitchFamily="18" charset="0"/>
                <a:ea typeface="Calibri" panose="020F0502020204030204" pitchFamily="34" charset="0"/>
              </a:rPr>
              <a:t>Poster oral presentation.</a:t>
            </a:r>
            <a:endParaRPr lang="it-IT" sz="1400" dirty="0">
              <a:solidFill>
                <a:srgbClr val="000000"/>
              </a:solidFill>
              <a:effectLst/>
              <a:latin typeface="Calibri" panose="020F0502020204030204" pitchFamily="34" charset="0"/>
              <a:ea typeface="Calibri" panose="020F0502020204030204" pitchFamily="34" charset="0"/>
            </a:endParaRPr>
          </a:p>
          <a:p>
            <a:pPr marL="342900" lvl="0" indent="-342900">
              <a:lnSpc>
                <a:spcPct val="150000"/>
              </a:lnSpc>
              <a:buFont typeface="Symbol" panose="05050102010706020507" pitchFamily="18" charset="2"/>
              <a:buChar char=""/>
            </a:pPr>
            <a:r>
              <a:rPr lang="en-GB" sz="1400" b="1" u="sng" dirty="0">
                <a:solidFill>
                  <a:srgbClr val="000000"/>
                </a:solidFill>
                <a:effectLst/>
                <a:latin typeface="Times New Roman" panose="02020603050405020304" pitchFamily="18" charset="0"/>
                <a:ea typeface="Calibri" panose="020F0502020204030204" pitchFamily="34" charset="0"/>
              </a:rPr>
              <a:t>May 2023</a:t>
            </a:r>
            <a:r>
              <a:rPr lang="en-GB" sz="1400" dirty="0">
                <a:solidFill>
                  <a:srgbClr val="000000"/>
                </a:solidFill>
                <a:effectLst/>
                <a:latin typeface="Times New Roman" panose="02020603050405020304" pitchFamily="18" charset="0"/>
                <a:ea typeface="Calibri" panose="020F0502020204030204" pitchFamily="34" charset="0"/>
              </a:rPr>
              <a:t>: 14</a:t>
            </a:r>
            <a:r>
              <a:rPr lang="en-GB" sz="1400" baseline="30000" dirty="0">
                <a:solidFill>
                  <a:srgbClr val="000000"/>
                </a:solidFill>
                <a:effectLst/>
                <a:latin typeface="Times New Roman" panose="02020603050405020304" pitchFamily="18" charset="0"/>
                <a:ea typeface="Calibri" panose="020F0502020204030204" pitchFamily="34" charset="0"/>
              </a:rPr>
              <a:t>th</a:t>
            </a:r>
            <a:r>
              <a:rPr lang="en-GB" sz="1400" dirty="0">
                <a:solidFill>
                  <a:srgbClr val="000000"/>
                </a:solidFill>
                <a:effectLst/>
                <a:latin typeface="Times New Roman" panose="02020603050405020304" pitchFamily="18" charset="0"/>
                <a:ea typeface="Calibri" panose="020F0502020204030204" pitchFamily="34" charset="0"/>
              </a:rPr>
              <a:t> International Particle Accelerator Conference (IPAC), Venice Italy, “</a:t>
            </a:r>
            <a:r>
              <a:rPr lang="en-GB" sz="1400" i="1" dirty="0">
                <a:solidFill>
                  <a:srgbClr val="000000"/>
                </a:solidFill>
                <a:effectLst/>
                <a:latin typeface="Times New Roman" panose="02020603050405020304" pitchFamily="18" charset="0"/>
                <a:ea typeface="Calibri" panose="020F0502020204030204" pitchFamily="34" charset="0"/>
              </a:rPr>
              <a:t>Beam dynamics optimization of the EuPRAXIA@SPARC_LAB RF injector</a:t>
            </a:r>
            <a:r>
              <a:rPr lang="en-GB" sz="1400" dirty="0">
                <a:solidFill>
                  <a:srgbClr val="000000"/>
                </a:solidFill>
                <a:effectLst/>
                <a:latin typeface="Times New Roman" panose="02020603050405020304" pitchFamily="18" charset="0"/>
                <a:ea typeface="Calibri" panose="020F0502020204030204" pitchFamily="34" charset="0"/>
              </a:rPr>
              <a:t>” and </a:t>
            </a:r>
            <a:r>
              <a:rPr lang="en-GB" sz="1400" i="1" dirty="0">
                <a:solidFill>
                  <a:srgbClr val="000000"/>
                </a:solidFill>
                <a:effectLst/>
                <a:latin typeface="Times New Roman" panose="02020603050405020304" pitchFamily="18" charset="0"/>
                <a:ea typeface="Calibri" panose="020F0502020204030204" pitchFamily="34" charset="0"/>
              </a:rPr>
              <a:t>“Numerical Studies for EuPRAXIA@SPARC_LAB plasma beam driven working point”,</a:t>
            </a:r>
            <a:r>
              <a:rPr lang="en-GB" sz="1400" dirty="0">
                <a:solidFill>
                  <a:srgbClr val="000000"/>
                </a:solidFill>
                <a:effectLst/>
                <a:latin typeface="Times New Roman" panose="02020603050405020304" pitchFamily="18" charset="0"/>
                <a:ea typeface="Calibri" panose="020F0502020204030204" pitchFamily="34" charset="0"/>
              </a:rPr>
              <a:t> Posters oral presentation</a:t>
            </a:r>
            <a:r>
              <a:rPr lang="en-GB" sz="1400" i="1" dirty="0">
                <a:solidFill>
                  <a:srgbClr val="000000"/>
                </a:solidFill>
                <a:effectLst/>
                <a:latin typeface="Times New Roman" panose="02020603050405020304" pitchFamily="18" charset="0"/>
                <a:ea typeface="Calibri" panose="020F0502020204030204" pitchFamily="34" charset="0"/>
              </a:rPr>
              <a:t>.</a:t>
            </a:r>
            <a:endParaRPr lang="it-IT" sz="1400" dirty="0">
              <a:solidFill>
                <a:srgbClr val="000000"/>
              </a:solidFill>
              <a:effectLst/>
              <a:latin typeface="Calibri" panose="020F0502020204030204" pitchFamily="34" charset="0"/>
              <a:ea typeface="Calibri" panose="020F0502020204030204" pitchFamily="34" charset="0"/>
            </a:endParaRPr>
          </a:p>
          <a:p>
            <a:pPr marL="342900" lvl="0" indent="-342900">
              <a:lnSpc>
                <a:spcPct val="150000"/>
              </a:lnSpc>
              <a:buFont typeface="Symbol" panose="05050102010706020507" pitchFamily="18" charset="2"/>
              <a:buChar char=""/>
            </a:pPr>
            <a:r>
              <a:rPr lang="en-GB" sz="1400" b="1" u="sng" dirty="0">
                <a:solidFill>
                  <a:srgbClr val="000000"/>
                </a:solidFill>
                <a:effectLst/>
                <a:latin typeface="Times New Roman" panose="02020603050405020304" pitchFamily="18" charset="0"/>
                <a:ea typeface="Calibri" panose="020F0502020204030204" pitchFamily="34" charset="0"/>
              </a:rPr>
              <a:t>September 2022</a:t>
            </a:r>
            <a:r>
              <a:rPr lang="en-GB" sz="1400" dirty="0">
                <a:solidFill>
                  <a:srgbClr val="000000"/>
                </a:solidFill>
                <a:effectLst/>
                <a:latin typeface="Times New Roman" panose="02020603050405020304" pitchFamily="18" charset="0"/>
                <a:ea typeface="Calibri" panose="020F0502020204030204" pitchFamily="34" charset="0"/>
              </a:rPr>
              <a:t>: EuroNNAC Special Topic Workshop, Isola D’Elba, Italy</a:t>
            </a:r>
            <a:r>
              <a:rPr lang="en-GB" sz="1400" b="1" i="1" dirty="0">
                <a:solidFill>
                  <a:srgbClr val="000000"/>
                </a:solidFill>
                <a:effectLst/>
                <a:latin typeface="Times New Roman" panose="02020603050405020304" pitchFamily="18" charset="0"/>
                <a:ea typeface="Calibri" panose="020F0502020204030204" pitchFamily="34" charset="0"/>
              </a:rPr>
              <a:t>, </a:t>
            </a:r>
            <a:r>
              <a:rPr lang="en-GB" sz="1400" i="1" dirty="0">
                <a:solidFill>
                  <a:srgbClr val="000000"/>
                </a:solidFill>
                <a:effectLst/>
                <a:latin typeface="Times New Roman" panose="02020603050405020304" pitchFamily="18" charset="0"/>
                <a:ea typeface="Calibri" panose="020F0502020204030204" pitchFamily="34" charset="0"/>
              </a:rPr>
              <a:t>“Beam dynamics studies with comb electron beams for Particle driven Wakefield Acceleration”, </a:t>
            </a:r>
            <a:r>
              <a:rPr lang="en-GB" sz="1400" dirty="0">
                <a:solidFill>
                  <a:srgbClr val="000000"/>
                </a:solidFill>
                <a:effectLst/>
                <a:latin typeface="Times New Roman" panose="02020603050405020304" pitchFamily="18" charset="0"/>
                <a:ea typeface="Calibri" panose="020F0502020204030204" pitchFamily="34" charset="0"/>
              </a:rPr>
              <a:t>Poster oral presentation.</a:t>
            </a:r>
            <a:endParaRPr lang="it-IT" sz="1400" dirty="0">
              <a:solidFill>
                <a:srgbClr val="000000"/>
              </a:solidFill>
              <a:effectLst/>
              <a:latin typeface="Calibri" panose="020F0502020204030204" pitchFamily="34" charset="0"/>
              <a:ea typeface="Calibri" panose="020F0502020204030204" pitchFamily="34" charset="0"/>
            </a:endParaRPr>
          </a:p>
          <a:p>
            <a:pPr marL="457200">
              <a:lnSpc>
                <a:spcPct val="150000"/>
              </a:lnSpc>
            </a:pPr>
            <a:endParaRPr lang="it-IT" sz="1200" dirty="0">
              <a:solidFill>
                <a:srgbClr val="000000"/>
              </a:solidFill>
              <a:effectLst/>
              <a:latin typeface="Calibri" panose="020F0502020204030204" pitchFamily="34" charset="0"/>
              <a:ea typeface="Calibri" panose="020F0502020204030204" pitchFamily="34" charset="0"/>
            </a:endParaRPr>
          </a:p>
        </p:txBody>
      </p:sp>
      <p:sp>
        <p:nvSpPr>
          <p:cNvPr id="10" name="Titolo 1">
            <a:extLst>
              <a:ext uri="{FF2B5EF4-FFF2-40B4-BE49-F238E27FC236}">
                <a16:creationId xmlns:a16="http://schemas.microsoft.com/office/drawing/2014/main" id="{74C79F5F-0226-E1CB-BB1C-7D873FA1761F}"/>
              </a:ext>
            </a:extLst>
          </p:cNvPr>
          <p:cNvSpPr txBox="1">
            <a:spLocks/>
          </p:cNvSpPr>
          <p:nvPr/>
        </p:nvSpPr>
        <p:spPr>
          <a:xfrm>
            <a:off x="2714046" y="306971"/>
            <a:ext cx="6487113" cy="5125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800" b="1" dirty="0"/>
              <a:t>Poster and Presentations</a:t>
            </a:r>
          </a:p>
        </p:txBody>
      </p:sp>
      <p:pic>
        <p:nvPicPr>
          <p:cNvPr id="4" name="Immagine 3" descr="Immagine che contiene testo, logo, Carattere, Elementi grafici&#10;&#10;Descrizione generata automaticamente">
            <a:extLst>
              <a:ext uri="{FF2B5EF4-FFF2-40B4-BE49-F238E27FC236}">
                <a16:creationId xmlns:a16="http://schemas.microsoft.com/office/drawing/2014/main" id="{24CCF8D7-8CAF-D14C-6B48-545C1CAD7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65" y="136525"/>
            <a:ext cx="2924286" cy="1214869"/>
          </a:xfrm>
          <a:prstGeom prst="rect">
            <a:avLst/>
          </a:prstGeom>
        </p:spPr>
      </p:pic>
      <p:sp>
        <p:nvSpPr>
          <p:cNvPr id="2" name="Segnaposto data 1">
            <a:extLst>
              <a:ext uri="{FF2B5EF4-FFF2-40B4-BE49-F238E27FC236}">
                <a16:creationId xmlns:a16="http://schemas.microsoft.com/office/drawing/2014/main" id="{2D87AAB6-081A-DF70-60A3-411D28A25007}"/>
              </a:ext>
            </a:extLst>
          </p:cNvPr>
          <p:cNvSpPr>
            <a:spLocks noGrp="1"/>
          </p:cNvSpPr>
          <p:nvPr>
            <p:ph type="dt" sz="half" idx="10"/>
          </p:nvPr>
        </p:nvSpPr>
        <p:spPr/>
        <p:txBody>
          <a:bodyPr/>
          <a:lstStyle/>
          <a:p>
            <a:r>
              <a:rPr lang="it-IT"/>
              <a:t>G.J Silvi</a:t>
            </a:r>
            <a:endParaRPr lang="en-US" dirty="0"/>
          </a:p>
        </p:txBody>
      </p:sp>
      <p:sp>
        <p:nvSpPr>
          <p:cNvPr id="6" name="Segnaposto piè di pagina 5">
            <a:extLst>
              <a:ext uri="{FF2B5EF4-FFF2-40B4-BE49-F238E27FC236}">
                <a16:creationId xmlns:a16="http://schemas.microsoft.com/office/drawing/2014/main" id="{53D0205F-4ABA-1AE8-1371-3C47CC07E2F1}"/>
              </a:ext>
            </a:extLst>
          </p:cNvPr>
          <p:cNvSpPr>
            <a:spLocks noGrp="1"/>
          </p:cNvSpPr>
          <p:nvPr>
            <p:ph type="ftr" sz="quarter" idx="11"/>
          </p:nvPr>
        </p:nvSpPr>
        <p:spPr/>
        <p:txBody>
          <a:bodyPr/>
          <a:lstStyle/>
          <a:p>
            <a:r>
              <a:rPr lang="en-US" dirty="0"/>
              <a:t>Report Second Year PhD</a:t>
            </a:r>
          </a:p>
        </p:txBody>
      </p:sp>
      <p:sp>
        <p:nvSpPr>
          <p:cNvPr id="7" name="Segnaposto numero diapositiva 6">
            <a:extLst>
              <a:ext uri="{FF2B5EF4-FFF2-40B4-BE49-F238E27FC236}">
                <a16:creationId xmlns:a16="http://schemas.microsoft.com/office/drawing/2014/main" id="{E552D227-F972-1081-5F09-9E81DFCCA4D4}"/>
              </a:ext>
            </a:extLst>
          </p:cNvPr>
          <p:cNvSpPr>
            <a:spLocks noGrp="1"/>
          </p:cNvSpPr>
          <p:nvPr>
            <p:ph type="sldNum" sz="quarter" idx="12"/>
          </p:nvPr>
        </p:nvSpPr>
        <p:spPr/>
        <p:txBody>
          <a:bodyPr/>
          <a:lstStyle/>
          <a:p>
            <a:fld id="{23467D94-40DC-45AA-81EC-2788314D4EC6}" type="slidenum">
              <a:rPr lang="en-US" smtClean="0"/>
              <a:t>19</a:t>
            </a:fld>
            <a:endParaRPr lang="en-US" dirty="0"/>
          </a:p>
        </p:txBody>
      </p:sp>
      <p:pic>
        <p:nvPicPr>
          <p:cNvPr id="12" name="Picture 2" descr="INFN Frascati (Roma) | Future Circular Collider">
            <a:extLst>
              <a:ext uri="{FF2B5EF4-FFF2-40B4-BE49-F238E27FC236}">
                <a16:creationId xmlns:a16="http://schemas.microsoft.com/office/drawing/2014/main" id="{FF6DD229-B494-DDB1-E08F-923FD5725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538" y="5555500"/>
            <a:ext cx="1207749" cy="8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7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10C61D8-5669-1895-6E81-102C11A71319}"/>
              </a:ext>
            </a:extLst>
          </p:cNvPr>
          <p:cNvSpPr>
            <a:spLocks noGrp="1"/>
          </p:cNvSpPr>
          <p:nvPr>
            <p:ph type="dt" sz="half" idx="10"/>
          </p:nvPr>
        </p:nvSpPr>
        <p:spPr/>
        <p:txBody>
          <a:bodyPr/>
          <a:lstStyle/>
          <a:p>
            <a:r>
              <a:rPr lang="it-IT"/>
              <a:t>G.J Silvi</a:t>
            </a:r>
            <a:endParaRPr lang="en-US" dirty="0"/>
          </a:p>
        </p:txBody>
      </p:sp>
      <p:sp>
        <p:nvSpPr>
          <p:cNvPr id="3" name="Segnaposto piè di pagina 2">
            <a:extLst>
              <a:ext uri="{FF2B5EF4-FFF2-40B4-BE49-F238E27FC236}">
                <a16:creationId xmlns:a16="http://schemas.microsoft.com/office/drawing/2014/main" id="{3D73AEE3-471E-2536-2164-19AF511EB6C0}"/>
              </a:ext>
            </a:extLst>
          </p:cNvPr>
          <p:cNvSpPr>
            <a:spLocks noGrp="1"/>
          </p:cNvSpPr>
          <p:nvPr>
            <p:ph type="ftr" sz="quarter" idx="11"/>
          </p:nvPr>
        </p:nvSpPr>
        <p:spPr/>
        <p:txBody>
          <a:bodyPr/>
          <a:lstStyle/>
          <a:p>
            <a:r>
              <a:rPr lang="en-US"/>
              <a:t>Report Second Year PhD</a:t>
            </a:r>
            <a:endParaRPr lang="en-US" dirty="0"/>
          </a:p>
        </p:txBody>
      </p:sp>
      <p:sp>
        <p:nvSpPr>
          <p:cNvPr id="4" name="Segnaposto numero diapositiva 3">
            <a:extLst>
              <a:ext uri="{FF2B5EF4-FFF2-40B4-BE49-F238E27FC236}">
                <a16:creationId xmlns:a16="http://schemas.microsoft.com/office/drawing/2014/main" id="{D25A284A-C2D9-5736-B51A-D6D15644FA06}"/>
              </a:ext>
            </a:extLst>
          </p:cNvPr>
          <p:cNvSpPr>
            <a:spLocks noGrp="1"/>
          </p:cNvSpPr>
          <p:nvPr>
            <p:ph type="sldNum" sz="quarter" idx="12"/>
          </p:nvPr>
        </p:nvSpPr>
        <p:spPr/>
        <p:txBody>
          <a:bodyPr/>
          <a:lstStyle/>
          <a:p>
            <a:fld id="{23467D94-40DC-45AA-81EC-2788314D4EC6}" type="slidenum">
              <a:rPr lang="en-US" smtClean="0"/>
              <a:t>2</a:t>
            </a:fld>
            <a:endParaRPr lang="en-US"/>
          </a:p>
        </p:txBody>
      </p:sp>
      <p:sp>
        <p:nvSpPr>
          <p:cNvPr id="5" name="Titolo 1">
            <a:extLst>
              <a:ext uri="{FF2B5EF4-FFF2-40B4-BE49-F238E27FC236}">
                <a16:creationId xmlns:a16="http://schemas.microsoft.com/office/drawing/2014/main" id="{57C7460B-1CA8-926A-4B19-5DFBA2925512}"/>
              </a:ext>
            </a:extLst>
          </p:cNvPr>
          <p:cNvSpPr txBox="1">
            <a:spLocks/>
          </p:cNvSpPr>
          <p:nvPr/>
        </p:nvSpPr>
        <p:spPr>
          <a:xfrm>
            <a:off x="520173" y="2263463"/>
            <a:ext cx="10643695" cy="812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0" i="0" dirty="0">
                <a:solidFill>
                  <a:schemeClr val="bg1"/>
                </a:solidFill>
                <a:effectLst/>
                <a:latin typeface="Arial" panose="020B0604020202020204" pitchFamily="34" charset="0"/>
              </a:rPr>
              <a:t>Beam dynamics optimization of EuPRAXIA@SPARC_LAB RF injector*</a:t>
            </a:r>
          </a:p>
        </p:txBody>
      </p:sp>
      <p:pic>
        <p:nvPicPr>
          <p:cNvPr id="8" name="Immagine 7">
            <a:extLst>
              <a:ext uri="{FF2B5EF4-FFF2-40B4-BE49-F238E27FC236}">
                <a16:creationId xmlns:a16="http://schemas.microsoft.com/office/drawing/2014/main" id="{4DD3CC62-C530-9760-7C09-D62AF95598C9}"/>
              </a:ext>
            </a:extLst>
          </p:cNvPr>
          <p:cNvPicPr>
            <a:picLocks noChangeAspect="1"/>
          </p:cNvPicPr>
          <p:nvPr/>
        </p:nvPicPr>
        <p:blipFill>
          <a:blip r:embed="rId2">
            <a:lum/>
            <a:alphaModFix/>
          </a:blip>
          <a:srcRect l="5460" t="17638" r="6922" b="17658"/>
          <a:stretch>
            <a:fillRect/>
          </a:stretch>
        </p:blipFill>
        <p:spPr>
          <a:xfrm>
            <a:off x="8455200" y="5276350"/>
            <a:ext cx="3736800" cy="1080000"/>
          </a:xfrm>
          <a:prstGeom prst="rect">
            <a:avLst/>
          </a:prstGeom>
          <a:noFill/>
          <a:ln>
            <a:noFill/>
          </a:ln>
        </p:spPr>
      </p:pic>
      <p:pic>
        <p:nvPicPr>
          <p:cNvPr id="12" name="Picture 2" descr="EuPRAXIA - Home">
            <a:extLst>
              <a:ext uri="{FF2B5EF4-FFF2-40B4-BE49-F238E27FC236}">
                <a16:creationId xmlns:a16="http://schemas.microsoft.com/office/drawing/2014/main" id="{C65B303F-28FF-7388-9B92-9CE22010A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267" y="137444"/>
            <a:ext cx="3295094" cy="141480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testo, logo, Carattere, Elementi grafici&#10;&#10;Descrizione generata automaticamente">
            <a:extLst>
              <a:ext uri="{FF2B5EF4-FFF2-40B4-BE49-F238E27FC236}">
                <a16:creationId xmlns:a16="http://schemas.microsoft.com/office/drawing/2014/main" id="{7A1EC56E-3A94-BB65-89E8-F39B189FA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 y="-124122"/>
            <a:ext cx="4191363" cy="1741265"/>
          </a:xfrm>
          <a:prstGeom prst="rect">
            <a:avLst/>
          </a:prstGeom>
        </p:spPr>
      </p:pic>
      <p:sp>
        <p:nvSpPr>
          <p:cNvPr id="21" name="Rettangolo 20">
            <a:extLst>
              <a:ext uri="{FF2B5EF4-FFF2-40B4-BE49-F238E27FC236}">
                <a16:creationId xmlns:a16="http://schemas.microsoft.com/office/drawing/2014/main" id="{CC8DDB2C-E6F4-C61C-B255-9F35B3C81F80}"/>
              </a:ext>
            </a:extLst>
          </p:cNvPr>
          <p:cNvSpPr/>
          <p:nvPr/>
        </p:nvSpPr>
        <p:spPr>
          <a:xfrm>
            <a:off x="0" y="2150242"/>
            <a:ext cx="11475721" cy="1234547"/>
          </a:xfrm>
          <a:prstGeom prst="rect">
            <a:avLst/>
          </a:prstGeom>
          <a:solidFill>
            <a:srgbClr val="0066B3"/>
          </a:solidFill>
          <a:ln>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olo 1">
            <a:extLst>
              <a:ext uri="{FF2B5EF4-FFF2-40B4-BE49-F238E27FC236}">
                <a16:creationId xmlns:a16="http://schemas.microsoft.com/office/drawing/2014/main" id="{17624AEC-6BD5-F888-D0D5-50A6768A9F90}"/>
              </a:ext>
            </a:extLst>
          </p:cNvPr>
          <p:cNvSpPr txBox="1">
            <a:spLocks/>
          </p:cNvSpPr>
          <p:nvPr/>
        </p:nvSpPr>
        <p:spPr>
          <a:xfrm>
            <a:off x="676099" y="2345299"/>
            <a:ext cx="10643695" cy="812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200" dirty="0">
                <a:solidFill>
                  <a:schemeClr val="bg1"/>
                </a:solidFill>
              </a:rPr>
              <a:t>OUTLINE</a:t>
            </a:r>
          </a:p>
        </p:txBody>
      </p:sp>
      <p:pic>
        <p:nvPicPr>
          <p:cNvPr id="1026" name="Picture 2" descr="INFN Frascati (Roma) | Future Circular Collider">
            <a:extLst>
              <a:ext uri="{FF2B5EF4-FFF2-40B4-BE49-F238E27FC236}">
                <a16:creationId xmlns:a16="http://schemas.microsoft.com/office/drawing/2014/main" id="{268E219B-8FB6-72A6-FD80-72C5A6658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70" y="5153971"/>
            <a:ext cx="15265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7F44A7F6-447E-C2DA-0DD6-FEBC8B8CE5F9}"/>
              </a:ext>
            </a:extLst>
          </p:cNvPr>
          <p:cNvSpPr txBox="1"/>
          <p:nvPr/>
        </p:nvSpPr>
        <p:spPr>
          <a:xfrm>
            <a:off x="3863284" y="3435754"/>
            <a:ext cx="5838771" cy="3250032"/>
          </a:xfrm>
          <a:prstGeom prst="rect">
            <a:avLst/>
          </a:prstGeom>
        </p:spPr>
        <p:txBody>
          <a:bodyPr vert="horz" lIns="91440" tIns="45720" rIns="91440" bIns="45720" rtlCol="0" anchor="ctr">
            <a:normAutofit fontScale="25000" lnSpcReduction="20000"/>
          </a:bodyPr>
          <a:lstStyle/>
          <a:p>
            <a:pPr marL="285750" indent="-228600">
              <a:lnSpc>
                <a:spcPct val="90000"/>
              </a:lnSpc>
              <a:spcAft>
                <a:spcPts val="600"/>
              </a:spcAft>
              <a:buFont typeface="Arial" panose="020B0604020202020204" pitchFamily="34" charset="0"/>
              <a:buChar char="•"/>
            </a:pPr>
            <a:r>
              <a:rPr lang="en-US" sz="8800" b="0" i="0" dirty="0">
                <a:effectLst/>
              </a:rPr>
              <a:t>EuPRAXIA@SPARC_LAB</a:t>
            </a:r>
          </a:p>
          <a:p>
            <a:pPr indent="-228600">
              <a:lnSpc>
                <a:spcPct val="90000"/>
              </a:lnSpc>
              <a:spcAft>
                <a:spcPts val="600"/>
              </a:spcAft>
              <a:buFont typeface="Arial" panose="020B0604020202020204" pitchFamily="34" charset="0"/>
              <a:buChar char="•"/>
            </a:pPr>
            <a:endParaRPr lang="en-US" sz="8800" b="0" i="0" dirty="0">
              <a:effectLst/>
            </a:endParaRPr>
          </a:p>
          <a:p>
            <a:pPr marL="285750" indent="-228600">
              <a:lnSpc>
                <a:spcPct val="90000"/>
              </a:lnSpc>
              <a:spcAft>
                <a:spcPts val="600"/>
              </a:spcAft>
              <a:buFont typeface="Arial" panose="020B0604020202020204" pitchFamily="34" charset="0"/>
              <a:buChar char="•"/>
            </a:pPr>
            <a:r>
              <a:rPr lang="en-US" sz="8800" b="0" i="0" dirty="0">
                <a:effectLst/>
              </a:rPr>
              <a:t>EuPRAXIA@SPARC_LAB</a:t>
            </a:r>
            <a:r>
              <a:rPr lang="en-US" sz="8800" dirty="0"/>
              <a:t> S-band RF injector</a:t>
            </a:r>
          </a:p>
          <a:p>
            <a:pPr marL="742950" lvl="1" indent="-228600">
              <a:lnSpc>
                <a:spcPct val="90000"/>
              </a:lnSpc>
              <a:spcAft>
                <a:spcPts val="600"/>
              </a:spcAft>
              <a:buFont typeface="Arial" panose="020B0604020202020204" pitchFamily="34" charset="0"/>
              <a:buChar char="•"/>
            </a:pPr>
            <a:r>
              <a:rPr lang="en-US" sz="8800" dirty="0"/>
              <a:t>Beam Dynamics studies</a:t>
            </a:r>
          </a:p>
          <a:p>
            <a:pPr marL="742950" lvl="1" indent="-228600">
              <a:lnSpc>
                <a:spcPct val="90000"/>
              </a:lnSpc>
              <a:spcAft>
                <a:spcPts val="600"/>
              </a:spcAft>
              <a:buFont typeface="Arial" panose="020B0604020202020204" pitchFamily="34" charset="0"/>
              <a:buChar char="•"/>
            </a:pPr>
            <a:r>
              <a:rPr lang="en-US" sz="8800" dirty="0"/>
              <a:t>X-Band linearizer cavity, jitters studies</a:t>
            </a:r>
          </a:p>
          <a:p>
            <a:pPr marL="742950" lvl="1" indent="-228600">
              <a:lnSpc>
                <a:spcPct val="90000"/>
              </a:lnSpc>
              <a:spcAft>
                <a:spcPts val="600"/>
              </a:spcAft>
              <a:buFont typeface="Arial" panose="020B0604020202020204" pitchFamily="34" charset="0"/>
              <a:buChar char="•"/>
            </a:pPr>
            <a:endParaRPr lang="en-US" sz="8800" dirty="0"/>
          </a:p>
          <a:p>
            <a:pPr marL="285750" indent="-228600">
              <a:lnSpc>
                <a:spcPct val="90000"/>
              </a:lnSpc>
              <a:spcAft>
                <a:spcPts val="600"/>
              </a:spcAft>
              <a:buFont typeface="Arial" panose="020B0604020202020204" pitchFamily="34" charset="0"/>
              <a:buChar char="•"/>
            </a:pPr>
            <a:r>
              <a:rPr lang="en-US" sz="8800" dirty="0"/>
              <a:t>P</a:t>
            </a:r>
            <a:r>
              <a:rPr lang="en-US" sz="8800" b="0" i="0" dirty="0">
                <a:effectLst/>
              </a:rPr>
              <a:t>roposal </a:t>
            </a:r>
            <a:r>
              <a:rPr lang="en-US" sz="8800" dirty="0"/>
              <a:t>of</a:t>
            </a:r>
            <a:r>
              <a:rPr lang="en-US" sz="8800" b="0" i="0" dirty="0">
                <a:effectLst/>
              </a:rPr>
              <a:t> a </a:t>
            </a:r>
            <a:r>
              <a:rPr lang="en-US" sz="8800" dirty="0"/>
              <a:t>full C-band RF injector</a:t>
            </a:r>
          </a:p>
          <a:p>
            <a:pPr marL="742950" lvl="1" indent="-228600">
              <a:lnSpc>
                <a:spcPct val="90000"/>
              </a:lnSpc>
              <a:spcAft>
                <a:spcPts val="600"/>
              </a:spcAft>
              <a:buFont typeface="Arial" panose="020B0604020202020204" pitchFamily="34" charset="0"/>
              <a:buChar char="•"/>
            </a:pPr>
            <a:r>
              <a:rPr lang="en-US" sz="8800" dirty="0"/>
              <a:t>Beam Dynamics studies </a:t>
            </a:r>
          </a:p>
          <a:p>
            <a:pPr marL="57150">
              <a:lnSpc>
                <a:spcPct val="90000"/>
              </a:lnSpc>
              <a:spcAft>
                <a:spcPts val="600"/>
              </a:spcAft>
            </a:pPr>
            <a:r>
              <a:rPr lang="en-US" sz="8800" dirty="0"/>
              <a:t> </a:t>
            </a:r>
          </a:p>
          <a:p>
            <a:pPr marL="285750" indent="-228600">
              <a:lnSpc>
                <a:spcPct val="90000"/>
              </a:lnSpc>
              <a:spcAft>
                <a:spcPts val="600"/>
              </a:spcAft>
              <a:buFont typeface="Arial" panose="020B0604020202020204" pitchFamily="34" charset="0"/>
              <a:buChar char="•"/>
            </a:pPr>
            <a:r>
              <a:rPr lang="en-US" sz="8800" b="0" i="0" dirty="0">
                <a:effectLst/>
              </a:rPr>
              <a:t>Conclusions and future prospectives</a:t>
            </a:r>
          </a:p>
          <a:p>
            <a:pPr indent="-228600">
              <a:lnSpc>
                <a:spcPct val="90000"/>
              </a:lnSpc>
              <a:spcAft>
                <a:spcPts val="600"/>
              </a:spcAft>
              <a:buFont typeface="Arial" panose="020B0604020202020204" pitchFamily="34" charset="0"/>
              <a:buChar char="•"/>
            </a:pPr>
            <a:endParaRPr lang="en-US" b="0" i="0" dirty="0">
              <a:effectLst/>
            </a:endParaRPr>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928005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PRAXIA - Home">
            <a:extLst>
              <a:ext uri="{FF2B5EF4-FFF2-40B4-BE49-F238E27FC236}">
                <a16:creationId xmlns:a16="http://schemas.microsoft.com/office/drawing/2014/main" id="{59954718-04C0-14A1-B4B7-B73583792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444" y="161495"/>
            <a:ext cx="2401671" cy="103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PARC_LAB">
            <a:extLst>
              <a:ext uri="{FF2B5EF4-FFF2-40B4-BE49-F238E27FC236}">
                <a16:creationId xmlns:a16="http://schemas.microsoft.com/office/drawing/2014/main" id="{786C6C3D-C805-78E0-DC09-E6660BCA7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159" y="5611593"/>
            <a:ext cx="2843433" cy="72979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6A1719-11D3-846E-7560-E9EF262A80C6}"/>
              </a:ext>
            </a:extLst>
          </p:cNvPr>
          <p:cNvSpPr txBox="1"/>
          <p:nvPr/>
        </p:nvSpPr>
        <p:spPr>
          <a:xfrm>
            <a:off x="936022" y="1327413"/>
            <a:ext cx="10043160" cy="4131837"/>
          </a:xfrm>
          <a:prstGeom prst="rect">
            <a:avLst/>
          </a:prstGeom>
          <a:noFill/>
        </p:spPr>
        <p:txBody>
          <a:bodyPr wrap="square">
            <a:spAutoFit/>
          </a:bodyPr>
          <a:lstStyle/>
          <a:p>
            <a:pPr lvl="0">
              <a:lnSpc>
                <a:spcPct val="150000"/>
              </a:lnSpc>
              <a:buSzPts val="1200"/>
            </a:pPr>
            <a:r>
              <a:rPr lang="en-GB" b="1" u="sng" dirty="0">
                <a:effectLst/>
                <a:latin typeface="Times New Roman" panose="02020603050405020304" pitchFamily="18" charset="0"/>
                <a:ea typeface="Calibri" panose="020F0502020204030204" pitchFamily="34" charset="0"/>
                <a:cs typeface="Times New Roman" panose="02020603050405020304" pitchFamily="18" charset="0"/>
              </a:rPr>
              <a:t>Journal Paper </a:t>
            </a:r>
          </a:p>
          <a:p>
            <a:pPr marL="342900" lvl="0" indent="-342900">
              <a:lnSpc>
                <a:spcPct val="150000"/>
              </a:lnSpc>
              <a:buSzPts val="1200"/>
              <a:buFont typeface="Symbol" panose="05050102010706020507" pitchFamily="18" charset="2"/>
              <a:buChar char=""/>
            </a:pPr>
            <a:r>
              <a:rPr lang="en-GB" sz="1400" b="1" u="sng" dirty="0">
                <a:effectLst/>
                <a:latin typeface="Times New Roman" panose="02020603050405020304" pitchFamily="18" charset="0"/>
                <a:ea typeface="Calibri" panose="020F0502020204030204" pitchFamily="34" charset="0"/>
                <a:cs typeface="Times New Roman" panose="02020603050405020304" pitchFamily="18" charset="0"/>
              </a:rPr>
              <a:t>October 2023</a:t>
            </a:r>
            <a:r>
              <a:rPr lang="en-GB" sz="1400" b="1" dirty="0">
                <a:effectLst/>
                <a:latin typeface="Times New Roman" panose="02020603050405020304" pitchFamily="18" charset="0"/>
                <a:ea typeface="Calibri" panose="020F0502020204030204" pitchFamily="34" charset="0"/>
                <a:cs typeface="Times New Roman" panose="02020603050405020304" pitchFamily="18" charset="0"/>
              </a:rPr>
              <a:t>: Journal Paper</a:t>
            </a:r>
            <a:r>
              <a:rPr lang="en-GB" sz="14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1400" i="1" dirty="0">
                <a:effectLst/>
                <a:latin typeface="Times New Roman" panose="02020603050405020304" pitchFamily="18" charset="0"/>
                <a:ea typeface="Calibri" panose="020F0502020204030204" pitchFamily="34" charset="0"/>
                <a:cs typeface="Times New Roman" panose="02020603050405020304" pitchFamily="18" charset="0"/>
              </a:rPr>
              <a:t>Romeo, S; Biagioni, A; Crincoli, L; Del Dotto, A; Ferrario, M; Giribono, A; Parise, G; Rossi, A R; Silvi, G J; Vaccarezza</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 C </a:t>
            </a: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GB" sz="1400" i="1" dirty="0">
                <a:effectLst/>
                <a:latin typeface="Times New Roman" panose="02020603050405020304" pitchFamily="18" charset="0"/>
                <a:ea typeface="Calibri" panose="020F0502020204030204" pitchFamily="34" charset="0"/>
                <a:cs typeface="Times New Roman" panose="02020603050405020304" pitchFamily="18" charset="0"/>
              </a:rPr>
              <a:t>Evaluation of the transfer matrix of a plasma ramp with squared cosine shape via an approximate solution of Mathieu differential equation” - In: PLASMA PHYSICS AND CONTROLLED FUSION. - ISSN 0741-3335. - 65:11(2023), p. 115005. [10.1088/1361-6587/acfbf6]</a:t>
            </a:r>
            <a:endParaRPr lang="it-IT"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800"/>
              </a:spcAft>
              <a:buSzPts val="1200"/>
              <a:buFont typeface="Symbol" panose="05050102010706020507" pitchFamily="18" charset="2"/>
              <a:buChar char=""/>
            </a:pPr>
            <a:r>
              <a:rPr lang="en-US" sz="1400" b="1" u="sng" dirty="0">
                <a:effectLst/>
                <a:latin typeface="Times New Roman" panose="02020603050405020304" pitchFamily="18" charset="0"/>
                <a:ea typeface="Calibri" panose="020F0502020204030204" pitchFamily="34" charset="0"/>
                <a:cs typeface="Times New Roman" panose="02020603050405020304" pitchFamily="18" charset="0"/>
              </a:rPr>
              <a:t>December 2022</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Journal Paper,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V. Shpakov, </a:t>
            </a:r>
            <a:r>
              <a:rPr lang="it-IT" sz="1400" dirty="0">
                <a:effectLst/>
                <a:latin typeface="Times New Roman" panose="02020603050405020304" pitchFamily="18" charset="0"/>
                <a:ea typeface="Calibri" panose="020F0502020204030204" pitchFamily="34" charset="0"/>
                <a:cs typeface="Times New Roman" panose="02020603050405020304" pitchFamily="18" charset="0"/>
              </a:rPr>
              <a:t>D. Alesini, M.P. Anania, M. Behtouei, B. Buonomo, M. Bellaveglia, A. Biagioni, F. Cardelli, M. Carillo, E. Chiadroni, A. Cianchi, G. Costa, M. Del Giorno, L. Faillace, M. Ferrario, M. Del Franco, G. Franzini, M. Galletti, L. Giannessi, A. Giribono, A. Liedl, V. Lollo, A. Mostacci, G. Di Pirro, L. Piersanti, R. Pompili, G. Di Raddo, S. Romeo, G.J. Silvi, A. Stella, C. Vaccarezza, F. Villa, and A. Vannozzi</a:t>
            </a:r>
            <a:r>
              <a:rPr lang="it-IT" sz="14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“Design, optimization and experimental characterization of RF injectors for high brightness electron beams and plasma acceleration”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2022 </a:t>
            </a:r>
            <a:r>
              <a:rPr lang="en-US" sz="1400" i="1" dirty="0">
                <a:effectLst/>
                <a:latin typeface="Times New Roman" panose="02020603050405020304" pitchFamily="18" charset="0"/>
                <a:ea typeface="Calibri" panose="020F0502020204030204" pitchFamily="34" charset="0"/>
                <a:cs typeface="Times New Roman" panose="02020603050405020304" pitchFamily="18" charset="0"/>
              </a:rPr>
              <a:t>JINST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17</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P12022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DOI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10.1088/1748-0221/17/12/P12022</a:t>
            </a:r>
          </a:p>
          <a:p>
            <a:pPr lvl="0">
              <a:lnSpc>
                <a:spcPct val="150000"/>
              </a:lnSpc>
              <a:spcAft>
                <a:spcPts val="800"/>
              </a:spcAft>
              <a:buSzPts val="1200"/>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magine 3" descr="Immagine che contiene testo, logo, Carattere, Elementi grafici&#10;&#10;Descrizione generata automaticamente">
            <a:extLst>
              <a:ext uri="{FF2B5EF4-FFF2-40B4-BE49-F238E27FC236}">
                <a16:creationId xmlns:a16="http://schemas.microsoft.com/office/drawing/2014/main" id="{24CCF8D7-8CAF-D14C-6B48-545C1CAD7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65" y="136525"/>
            <a:ext cx="2924286" cy="1214869"/>
          </a:xfrm>
          <a:prstGeom prst="rect">
            <a:avLst/>
          </a:prstGeom>
        </p:spPr>
      </p:pic>
      <p:sp>
        <p:nvSpPr>
          <p:cNvPr id="2" name="Segnaposto data 1">
            <a:extLst>
              <a:ext uri="{FF2B5EF4-FFF2-40B4-BE49-F238E27FC236}">
                <a16:creationId xmlns:a16="http://schemas.microsoft.com/office/drawing/2014/main" id="{2D87AAB6-081A-DF70-60A3-411D28A25007}"/>
              </a:ext>
            </a:extLst>
          </p:cNvPr>
          <p:cNvSpPr>
            <a:spLocks noGrp="1"/>
          </p:cNvSpPr>
          <p:nvPr>
            <p:ph type="dt" sz="half" idx="10"/>
          </p:nvPr>
        </p:nvSpPr>
        <p:spPr/>
        <p:txBody>
          <a:bodyPr/>
          <a:lstStyle/>
          <a:p>
            <a:r>
              <a:rPr lang="it-IT"/>
              <a:t>G.J Silvi</a:t>
            </a:r>
            <a:endParaRPr lang="en-US" dirty="0"/>
          </a:p>
        </p:txBody>
      </p:sp>
      <p:sp>
        <p:nvSpPr>
          <p:cNvPr id="6" name="Segnaposto piè di pagina 5">
            <a:extLst>
              <a:ext uri="{FF2B5EF4-FFF2-40B4-BE49-F238E27FC236}">
                <a16:creationId xmlns:a16="http://schemas.microsoft.com/office/drawing/2014/main" id="{53D0205F-4ABA-1AE8-1371-3C47CC07E2F1}"/>
              </a:ext>
            </a:extLst>
          </p:cNvPr>
          <p:cNvSpPr>
            <a:spLocks noGrp="1"/>
          </p:cNvSpPr>
          <p:nvPr>
            <p:ph type="ftr" sz="quarter" idx="11"/>
          </p:nvPr>
        </p:nvSpPr>
        <p:spPr/>
        <p:txBody>
          <a:bodyPr/>
          <a:lstStyle/>
          <a:p>
            <a:r>
              <a:rPr lang="en-US" dirty="0"/>
              <a:t>Report Second Year PhD</a:t>
            </a:r>
          </a:p>
        </p:txBody>
      </p:sp>
      <p:sp>
        <p:nvSpPr>
          <p:cNvPr id="7" name="Segnaposto numero diapositiva 6">
            <a:extLst>
              <a:ext uri="{FF2B5EF4-FFF2-40B4-BE49-F238E27FC236}">
                <a16:creationId xmlns:a16="http://schemas.microsoft.com/office/drawing/2014/main" id="{E552D227-F972-1081-5F09-9E81DFCCA4D4}"/>
              </a:ext>
            </a:extLst>
          </p:cNvPr>
          <p:cNvSpPr>
            <a:spLocks noGrp="1"/>
          </p:cNvSpPr>
          <p:nvPr>
            <p:ph type="sldNum" sz="quarter" idx="12"/>
          </p:nvPr>
        </p:nvSpPr>
        <p:spPr/>
        <p:txBody>
          <a:bodyPr/>
          <a:lstStyle/>
          <a:p>
            <a:fld id="{23467D94-40DC-45AA-81EC-2788314D4EC6}" type="slidenum">
              <a:rPr lang="en-US" smtClean="0"/>
              <a:t>20</a:t>
            </a:fld>
            <a:endParaRPr lang="en-US" dirty="0"/>
          </a:p>
        </p:txBody>
      </p:sp>
      <p:pic>
        <p:nvPicPr>
          <p:cNvPr id="12" name="Picture 2" descr="INFN Frascati (Roma) | Future Circular Collider">
            <a:extLst>
              <a:ext uri="{FF2B5EF4-FFF2-40B4-BE49-F238E27FC236}">
                <a16:creationId xmlns:a16="http://schemas.microsoft.com/office/drawing/2014/main" id="{FF6DD229-B494-DDB1-E08F-923FD5725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538" y="5555500"/>
            <a:ext cx="1207749" cy="8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471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PRAXIA - Home">
            <a:extLst>
              <a:ext uri="{FF2B5EF4-FFF2-40B4-BE49-F238E27FC236}">
                <a16:creationId xmlns:a16="http://schemas.microsoft.com/office/drawing/2014/main" id="{59954718-04C0-14A1-B4B7-B73583792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444" y="161495"/>
            <a:ext cx="2401671" cy="1031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PARC_LAB">
            <a:extLst>
              <a:ext uri="{FF2B5EF4-FFF2-40B4-BE49-F238E27FC236}">
                <a16:creationId xmlns:a16="http://schemas.microsoft.com/office/drawing/2014/main" id="{786C6C3D-C805-78E0-DC09-E6660BCA7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159" y="5611593"/>
            <a:ext cx="2843433" cy="72979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66A1719-11D3-846E-7560-E9EF262A80C6}"/>
              </a:ext>
            </a:extLst>
          </p:cNvPr>
          <p:cNvSpPr txBox="1"/>
          <p:nvPr/>
        </p:nvSpPr>
        <p:spPr>
          <a:xfrm>
            <a:off x="188907" y="1108376"/>
            <a:ext cx="11897185" cy="4662815"/>
          </a:xfrm>
          <a:prstGeom prst="rect">
            <a:avLst/>
          </a:prstGeom>
          <a:noFill/>
        </p:spPr>
        <p:txBody>
          <a:bodyPr wrap="square">
            <a:spAutoFit/>
          </a:bodyPr>
          <a:lstStyle/>
          <a:p>
            <a:pPr algn="l" rtl="0"/>
            <a:r>
              <a:rPr lang="en-GB" sz="1100" b="0" dirty="0">
                <a:effectLst/>
                <a:latin typeface="Arial" panose="020B0604020202020204" pitchFamily="34" charset="0"/>
                <a:cs typeface="Arial" panose="020B0604020202020204" pitchFamily="34" charset="0"/>
              </a:rPr>
              <a:t>[</a:t>
            </a:r>
            <a:r>
              <a:rPr lang="en-GB" sz="1100" dirty="0">
                <a:latin typeface="Arial" panose="020B0604020202020204" pitchFamily="34" charset="0"/>
                <a:cs typeface="Arial" panose="020B0604020202020204" pitchFamily="34" charset="0"/>
              </a:rPr>
              <a:t>1</a:t>
            </a:r>
            <a:r>
              <a:rPr lang="en-GB" sz="1100" b="0" dirty="0">
                <a:effectLst/>
                <a:latin typeface="Arial" panose="020B0604020202020204" pitchFamily="34" charset="0"/>
                <a:cs typeface="Arial" panose="020B0604020202020204" pitchFamily="34" charset="0"/>
              </a:rPr>
              <a:t>] M. Ferrario et al., EuPRAXIA@SPARC_LAB  Conceptual Design Report,</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LNF Technical Note 18-03, 07/05/2018.</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a:t>
            </a:r>
            <a:r>
              <a:rPr lang="en-GB" sz="1100" dirty="0">
                <a:latin typeface="Arial" panose="020B0604020202020204" pitchFamily="34" charset="0"/>
                <a:cs typeface="Arial" panose="020B0604020202020204" pitchFamily="34" charset="0"/>
              </a:rPr>
              <a:t>2</a:t>
            </a:r>
            <a:r>
              <a:rPr lang="en-GB" sz="1100" b="0" dirty="0">
                <a:effectLst/>
                <a:latin typeface="Arial" panose="020B0604020202020204" pitchFamily="34" charset="0"/>
                <a:cs typeface="Arial" panose="020B0604020202020204" pitchFamily="34" charset="0"/>
              </a:rPr>
              <a:t>] Serafini L and Ferrario M 2001 AIP Conference Proceedings 581 87–106</a:t>
            </a:r>
          </a:p>
          <a:p>
            <a:pPr algn="l" rtl="0"/>
            <a:r>
              <a:rPr lang="en-GB" sz="1100" b="0" dirty="0">
                <a:effectLst/>
                <a:latin typeface="Arial" panose="020B0604020202020204" pitchFamily="34" charset="0"/>
                <a:cs typeface="Arial" panose="020B0604020202020204" pitchFamily="34" charset="0"/>
              </a:rPr>
              <a:t>[3] M. Ferrario et al., Experimental Demonstration of Emittance Compensation</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with Velocity Bunching, Physical Review Letter 104, 054801 (2010).</a:t>
            </a:r>
          </a:p>
          <a:p>
            <a:pPr algn="l" rtl="0"/>
            <a:r>
              <a:rPr lang="en-GB" sz="1100" dirty="0">
                <a:latin typeface="Arial" panose="020B0604020202020204" pitchFamily="34" charset="0"/>
                <a:cs typeface="Arial" panose="020B0604020202020204" pitchFamily="34" charset="0"/>
              </a:rPr>
              <a:t>[4]</a:t>
            </a:r>
            <a:r>
              <a:rPr lang="it-IT" sz="1100" dirty="0">
                <a:latin typeface="Arial" panose="020B0604020202020204" pitchFamily="34" charset="0"/>
                <a:cs typeface="Arial" panose="020B0604020202020204" pitchFamily="34" charset="0"/>
              </a:rPr>
              <a:t> S. G. Anderson et al., Phys. Rev. ST Accel. Beams 8, 014401 (2005)</a:t>
            </a:r>
          </a:p>
          <a:p>
            <a:r>
              <a:rPr lang="en-GB" sz="1100" b="0" dirty="0">
                <a:effectLst/>
                <a:latin typeface="Arial" panose="020B0604020202020204" pitchFamily="34" charset="0"/>
                <a:cs typeface="Arial" panose="020B0604020202020204" pitchFamily="34" charset="0"/>
              </a:rPr>
              <a:t>[5] Giribono A et al. 2018 Nuclear Instruments and Methods in Physics Research Section A: Accelerators, Spectrometers, Detectors and Associated Equipment 909.</a:t>
            </a:r>
          </a:p>
          <a:p>
            <a:r>
              <a:rPr lang="en-GB" sz="1100" b="0" dirty="0">
                <a:effectLst/>
                <a:latin typeface="Arial" panose="020B0604020202020204" pitchFamily="34" charset="0"/>
                <a:cs typeface="Arial" panose="020B0604020202020204" pitchFamily="34" charset="0"/>
              </a:rPr>
              <a:t>[6] Young L M and J B 2003 The particle tracking code </a:t>
            </a:r>
            <a:r>
              <a:rPr lang="en-GB" sz="1100" dirty="0">
                <a:latin typeface="Arial" panose="020B0604020202020204" pitchFamily="34" charset="0"/>
                <a:cs typeface="Arial" panose="020B0604020202020204" pitchFamily="34" charset="0"/>
              </a:rPr>
              <a:t>P</a:t>
            </a:r>
            <a:r>
              <a:rPr lang="en-GB" sz="1100" b="0" dirty="0">
                <a:effectLst/>
                <a:latin typeface="Arial" panose="020B0604020202020204" pitchFamily="34" charset="0"/>
                <a:cs typeface="Arial" panose="020B0604020202020204" pitchFamily="34" charset="0"/>
              </a:rPr>
              <a:t>armela Proceedings of the 2003 Particle Accelerator Conference</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[7] Floettmann K A space charge tracking code https://www.desy.de/ mpyflo/</a:t>
            </a:r>
          </a:p>
          <a:p>
            <a:r>
              <a:rPr lang="en-GB" sz="1100" b="0" dirty="0">
                <a:effectLst/>
                <a:latin typeface="Arial" panose="020B0604020202020204" pitchFamily="34" charset="0"/>
                <a:cs typeface="Arial" panose="020B0604020202020204" pitchFamily="34" charset="0"/>
              </a:rPr>
              <a:t>[8] Bacci A, Rossetti Conti M and Petrillo V 2016 Giotto: A genetic code for demanding beam-dynamics optimizations</a:t>
            </a:r>
            <a:r>
              <a:rPr lang="en-US" sz="1100" b="1"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[9] A Mostacci et al. Proceedings of IPAC2011, San Sebastián, Spain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[10] Bacci A, Faillace L and Rossetti Conti M 2018 Extreme high brightness electron beam generation in a space charge regime.</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[11] </a:t>
            </a:r>
            <a:r>
              <a:rPr lang="en-GB" sz="1100" b="0" dirty="0">
                <a:effectLst/>
                <a:latin typeface="Arial" panose="020B0604020202020204" pitchFamily="34" charset="0"/>
                <a:cs typeface="Arial" panose="020B0604020202020204" pitchFamily="34" charset="0"/>
              </a:rPr>
              <a:t>Alesini D et al., 2015 Study of a C-band harmonic RF system to optimize the RF bunch compression process of the SPARC beam 6th International Particle Accelerator</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Conference p TUPWA058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effectLst/>
                <a:latin typeface="Arial" panose="020B0604020202020204" pitchFamily="34" charset="0"/>
                <a:cs typeface="Arial" panose="020B0604020202020204" pitchFamily="34" charset="0"/>
              </a:rPr>
              <a:t>[12] Emma P., 2001 X-Band RF harmonic compensation for linear bunch compression in the LCLS SLAC Nation Accelerator Laboratory Technical Note SLAC-TN-05-004, LCLS-TN-01-1</a:t>
            </a:r>
          </a:p>
          <a:p>
            <a:pPr>
              <a:defRPr/>
            </a:pPr>
            <a:r>
              <a:rPr lang="en-US" sz="1100" dirty="0">
                <a:latin typeface="Arial" panose="020B0604020202020204" pitchFamily="34" charset="0"/>
                <a:cs typeface="Arial" panose="020B0604020202020204" pitchFamily="34" charset="0"/>
              </a:rPr>
              <a:t>[13] A. Giribono PRAB 26, 083402, 2023</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[14]  Giribono A et al. Electron beam analysis and sensitivity studies for the</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EuPRAXIA@SPARC_LAB RF injector IPAC’23 TUPL130</a:t>
            </a:r>
            <a:br>
              <a:rPr lang="en-GB" sz="1100" b="0" dirty="0">
                <a:effectLst/>
                <a:latin typeface="Arial" panose="020B0604020202020204" pitchFamily="34" charset="0"/>
                <a:cs typeface="Arial" panose="020B0604020202020204" pitchFamily="34" charset="0"/>
              </a:rPr>
            </a:br>
            <a:r>
              <a:rPr lang="it-IT" sz="1100" b="0" dirty="0">
                <a:effectLst/>
                <a:latin typeface="Arial" panose="020B0604020202020204" pitchFamily="34" charset="0"/>
                <a:cs typeface="Arial" panose="020B0604020202020204" pitchFamily="34" charset="0"/>
              </a:rPr>
              <a:t>[16] W</a:t>
            </a:r>
            <a:r>
              <a:rPr lang="en-GB" sz="1100" b="0" dirty="0">
                <a:effectLst/>
                <a:latin typeface="Arial" panose="020B0604020202020204" pitchFamily="34" charset="0"/>
                <a:cs typeface="Arial" panose="020B0604020202020204" pitchFamily="34" charset="0"/>
              </a:rPr>
              <a:t>. Anders et al., An Engineering Guide to Photo-injector, Editors D.H.</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Dowell and T. Rao, ISBN-13: 978-1481943222, ISBN-10: 1481943227,2013.</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[17] Assmann. et al. EuPRAXIA Conceptual Design Report. Eur. Phys. J. Spec.</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Top. 229, 3675–4284 (2020). https://doi.org/10.1140/epjst/e2020-000127-8.</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[18] G D’Auria et al., Conceptual Design Report of the CompactLight X-ray</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FEL, (2021).</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[19] M. Ferrario, SPARC-BD-12/01, Accelerator physics: basic principles of beam</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focusing and transport, Lecture given at the International School of Physics</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”Enrico Fermi”, Course CLXXIX -” Laser-Plasma Acceleration” – Varenna - 20- 25 June 2011.</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[20] D. Alesini et al., Technical Design Report for the SPARC Advanced Photoinjector, </a:t>
            </a:r>
            <a:r>
              <a:rPr lang="it-IT" sz="1100" b="0" dirty="0">
                <a:effectLst/>
                <a:latin typeface="Arial" panose="020B0604020202020204" pitchFamily="34" charset="0"/>
                <a:cs typeface="Arial" panose="020B0604020202020204" pitchFamily="34" charset="0"/>
              </a:rPr>
              <a:t>Laboratori Nazionali di Frascati Istituto Nazionale di Fisica Nucleare</a:t>
            </a:r>
            <a:r>
              <a:rPr lang="it-IT"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(2004).</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[21] M. Croia et al., High gradient ultra-high brightness C-band photoinjector</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optimization, Journal of Physics 1596, 012031 (2020).</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[22] J.B Rosenzweig, E. Colby, TESLA-95-04.</a:t>
            </a:r>
          </a:p>
          <a:p>
            <a:pPr algn="l" rtl="0"/>
            <a:r>
              <a:rPr lang="en-GB" sz="1100" b="0" dirty="0">
                <a:effectLst/>
                <a:latin typeface="Arial" panose="020B0604020202020204" pitchFamily="34" charset="0"/>
                <a:cs typeface="Arial" panose="020B0604020202020204" pitchFamily="34" charset="0"/>
              </a:rPr>
              <a:t>[23] D. Alesini et al., Design of a full C-band injector for ultra-high brightness electron beam, 10th Int. Particle Accelerator Conf., IPAC19, Melbourne, Australia (2019).</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[24] M. Ferrario et al., Direct Measurement of the Double Emittance Minimum</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in the Beam Dynamics of the Sparc High-Brightness Photoinjector, Physical</a:t>
            </a:r>
            <a:r>
              <a:rPr lang="en-GB" sz="1100" dirty="0">
                <a:latin typeface="Arial" panose="020B0604020202020204" pitchFamily="34" charset="0"/>
                <a:cs typeface="Arial" panose="020B0604020202020204" pitchFamily="34" charset="0"/>
              </a:rPr>
              <a:t> </a:t>
            </a:r>
            <a:r>
              <a:rPr lang="en-GB" sz="1100" b="0" dirty="0">
                <a:effectLst/>
                <a:latin typeface="Arial" panose="020B0604020202020204" pitchFamily="34" charset="0"/>
                <a:cs typeface="Arial" panose="020B0604020202020204" pitchFamily="34" charset="0"/>
              </a:rPr>
              <a:t>Review Letter 99, 234801 (2007).</a:t>
            </a:r>
            <a:br>
              <a:rPr lang="en-GB" sz="1100" b="0" dirty="0">
                <a:effectLst/>
                <a:latin typeface="Arial" panose="020B0604020202020204" pitchFamily="34" charset="0"/>
                <a:cs typeface="Arial" panose="020B0604020202020204" pitchFamily="34" charset="0"/>
              </a:rPr>
            </a:br>
            <a:r>
              <a:rPr lang="en-GB" sz="1100" b="0" dirty="0">
                <a:effectLst/>
                <a:latin typeface="Arial" panose="020B0604020202020204" pitchFamily="34" charset="0"/>
                <a:cs typeface="Arial" panose="020B0604020202020204" pitchFamily="34" charset="0"/>
              </a:rPr>
              <a:t>[25] A. Giribono PRAB 26, 083402, 2023</a:t>
            </a: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itolo 1">
            <a:extLst>
              <a:ext uri="{FF2B5EF4-FFF2-40B4-BE49-F238E27FC236}">
                <a16:creationId xmlns:a16="http://schemas.microsoft.com/office/drawing/2014/main" id="{74C79F5F-0226-E1CB-BB1C-7D873FA1761F}"/>
              </a:ext>
            </a:extLst>
          </p:cNvPr>
          <p:cNvSpPr txBox="1">
            <a:spLocks/>
          </p:cNvSpPr>
          <p:nvPr/>
        </p:nvSpPr>
        <p:spPr>
          <a:xfrm>
            <a:off x="2705035" y="487705"/>
            <a:ext cx="6487113" cy="51250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800" b="1" dirty="0"/>
              <a:t>References</a:t>
            </a:r>
          </a:p>
        </p:txBody>
      </p:sp>
      <p:pic>
        <p:nvPicPr>
          <p:cNvPr id="4" name="Immagine 3" descr="Immagine che contiene testo, logo, Carattere, Elementi grafici&#10;&#10;Descrizione generata automaticamente">
            <a:extLst>
              <a:ext uri="{FF2B5EF4-FFF2-40B4-BE49-F238E27FC236}">
                <a16:creationId xmlns:a16="http://schemas.microsoft.com/office/drawing/2014/main" id="{24CCF8D7-8CAF-D14C-6B48-545C1CAD77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65" y="109093"/>
            <a:ext cx="2924286" cy="1214869"/>
          </a:xfrm>
          <a:prstGeom prst="rect">
            <a:avLst/>
          </a:prstGeom>
        </p:spPr>
      </p:pic>
      <p:sp>
        <p:nvSpPr>
          <p:cNvPr id="2" name="Segnaposto data 1">
            <a:extLst>
              <a:ext uri="{FF2B5EF4-FFF2-40B4-BE49-F238E27FC236}">
                <a16:creationId xmlns:a16="http://schemas.microsoft.com/office/drawing/2014/main" id="{2D87AAB6-081A-DF70-60A3-411D28A25007}"/>
              </a:ext>
            </a:extLst>
          </p:cNvPr>
          <p:cNvSpPr>
            <a:spLocks noGrp="1"/>
          </p:cNvSpPr>
          <p:nvPr>
            <p:ph type="dt" sz="half" idx="10"/>
          </p:nvPr>
        </p:nvSpPr>
        <p:spPr>
          <a:xfrm>
            <a:off x="838200" y="6356350"/>
            <a:ext cx="2743200" cy="365125"/>
          </a:xfrm>
        </p:spPr>
        <p:txBody>
          <a:bodyPr/>
          <a:lstStyle/>
          <a:p>
            <a:r>
              <a:rPr lang="it-IT" dirty="0"/>
              <a:t>G.J Silvi</a:t>
            </a:r>
            <a:endParaRPr lang="en-US" dirty="0"/>
          </a:p>
        </p:txBody>
      </p:sp>
      <p:sp>
        <p:nvSpPr>
          <p:cNvPr id="6" name="Segnaposto piè di pagina 5">
            <a:extLst>
              <a:ext uri="{FF2B5EF4-FFF2-40B4-BE49-F238E27FC236}">
                <a16:creationId xmlns:a16="http://schemas.microsoft.com/office/drawing/2014/main" id="{53D0205F-4ABA-1AE8-1371-3C47CC07E2F1}"/>
              </a:ext>
            </a:extLst>
          </p:cNvPr>
          <p:cNvSpPr>
            <a:spLocks noGrp="1"/>
          </p:cNvSpPr>
          <p:nvPr>
            <p:ph type="ftr" sz="quarter" idx="11"/>
          </p:nvPr>
        </p:nvSpPr>
        <p:spPr/>
        <p:txBody>
          <a:bodyPr/>
          <a:lstStyle/>
          <a:p>
            <a:r>
              <a:rPr lang="en-US" dirty="0"/>
              <a:t>Report Second Year PhD</a:t>
            </a:r>
          </a:p>
        </p:txBody>
      </p:sp>
      <p:sp>
        <p:nvSpPr>
          <p:cNvPr id="7" name="Segnaposto numero diapositiva 6">
            <a:extLst>
              <a:ext uri="{FF2B5EF4-FFF2-40B4-BE49-F238E27FC236}">
                <a16:creationId xmlns:a16="http://schemas.microsoft.com/office/drawing/2014/main" id="{E552D227-F972-1081-5F09-9E81DFCCA4D4}"/>
              </a:ext>
            </a:extLst>
          </p:cNvPr>
          <p:cNvSpPr>
            <a:spLocks noGrp="1"/>
          </p:cNvSpPr>
          <p:nvPr>
            <p:ph type="sldNum" sz="quarter" idx="12"/>
          </p:nvPr>
        </p:nvSpPr>
        <p:spPr/>
        <p:txBody>
          <a:bodyPr/>
          <a:lstStyle/>
          <a:p>
            <a:fld id="{23467D94-40DC-45AA-81EC-2788314D4EC6}" type="slidenum">
              <a:rPr lang="en-US" smtClean="0"/>
              <a:t>21</a:t>
            </a:fld>
            <a:endParaRPr lang="en-US" dirty="0"/>
          </a:p>
        </p:txBody>
      </p:sp>
      <p:pic>
        <p:nvPicPr>
          <p:cNvPr id="12" name="Picture 2" descr="INFN Frascati (Roma) | Future Circular Collider">
            <a:extLst>
              <a:ext uri="{FF2B5EF4-FFF2-40B4-BE49-F238E27FC236}">
                <a16:creationId xmlns:a16="http://schemas.microsoft.com/office/drawing/2014/main" id="{FF6DD229-B494-DDB1-E08F-923FD5725A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538" y="5619752"/>
            <a:ext cx="1207749" cy="85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246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10C61D8-5669-1895-6E81-102C11A71319}"/>
              </a:ext>
            </a:extLst>
          </p:cNvPr>
          <p:cNvSpPr>
            <a:spLocks noGrp="1"/>
          </p:cNvSpPr>
          <p:nvPr>
            <p:ph type="dt" sz="half" idx="10"/>
          </p:nvPr>
        </p:nvSpPr>
        <p:spPr/>
        <p:txBody>
          <a:bodyPr/>
          <a:lstStyle/>
          <a:p>
            <a:r>
              <a:rPr lang="it-IT"/>
              <a:t>G.J Silvi</a:t>
            </a:r>
            <a:endParaRPr lang="en-US" dirty="0"/>
          </a:p>
        </p:txBody>
      </p:sp>
      <p:sp>
        <p:nvSpPr>
          <p:cNvPr id="3" name="Segnaposto piè di pagina 2">
            <a:extLst>
              <a:ext uri="{FF2B5EF4-FFF2-40B4-BE49-F238E27FC236}">
                <a16:creationId xmlns:a16="http://schemas.microsoft.com/office/drawing/2014/main" id="{3D73AEE3-471E-2536-2164-19AF511EB6C0}"/>
              </a:ext>
            </a:extLst>
          </p:cNvPr>
          <p:cNvSpPr>
            <a:spLocks noGrp="1"/>
          </p:cNvSpPr>
          <p:nvPr>
            <p:ph type="ftr" sz="quarter" idx="11"/>
          </p:nvPr>
        </p:nvSpPr>
        <p:spPr/>
        <p:txBody>
          <a:bodyPr/>
          <a:lstStyle/>
          <a:p>
            <a:r>
              <a:rPr lang="en-US"/>
              <a:t>Report Second Year PhD</a:t>
            </a:r>
            <a:endParaRPr lang="en-US" dirty="0"/>
          </a:p>
        </p:txBody>
      </p:sp>
      <p:sp>
        <p:nvSpPr>
          <p:cNvPr id="4" name="Segnaposto numero diapositiva 3">
            <a:extLst>
              <a:ext uri="{FF2B5EF4-FFF2-40B4-BE49-F238E27FC236}">
                <a16:creationId xmlns:a16="http://schemas.microsoft.com/office/drawing/2014/main" id="{D25A284A-C2D9-5736-B51A-D6D15644FA06}"/>
              </a:ext>
            </a:extLst>
          </p:cNvPr>
          <p:cNvSpPr>
            <a:spLocks noGrp="1"/>
          </p:cNvSpPr>
          <p:nvPr>
            <p:ph type="sldNum" sz="quarter" idx="12"/>
          </p:nvPr>
        </p:nvSpPr>
        <p:spPr/>
        <p:txBody>
          <a:bodyPr/>
          <a:lstStyle/>
          <a:p>
            <a:fld id="{23467D94-40DC-45AA-81EC-2788314D4EC6}" type="slidenum">
              <a:rPr lang="en-US" smtClean="0"/>
              <a:t>22</a:t>
            </a:fld>
            <a:endParaRPr lang="en-US"/>
          </a:p>
        </p:txBody>
      </p:sp>
      <p:sp>
        <p:nvSpPr>
          <p:cNvPr id="5" name="Titolo 1">
            <a:extLst>
              <a:ext uri="{FF2B5EF4-FFF2-40B4-BE49-F238E27FC236}">
                <a16:creationId xmlns:a16="http://schemas.microsoft.com/office/drawing/2014/main" id="{57C7460B-1CA8-926A-4B19-5DFBA2925512}"/>
              </a:ext>
            </a:extLst>
          </p:cNvPr>
          <p:cNvSpPr txBox="1">
            <a:spLocks/>
          </p:cNvSpPr>
          <p:nvPr/>
        </p:nvSpPr>
        <p:spPr>
          <a:xfrm>
            <a:off x="520173" y="2263463"/>
            <a:ext cx="10643695" cy="812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0" i="0" dirty="0">
                <a:solidFill>
                  <a:schemeClr val="bg1"/>
                </a:solidFill>
                <a:effectLst/>
                <a:latin typeface="Arial" panose="020B0604020202020204" pitchFamily="34" charset="0"/>
              </a:rPr>
              <a:t>Beam dynamics optimization of EuPRAXIA@SPARC_LAB RF injector*</a:t>
            </a:r>
          </a:p>
        </p:txBody>
      </p:sp>
      <p:sp>
        <p:nvSpPr>
          <p:cNvPr id="6" name="Sottotitolo 2">
            <a:extLst>
              <a:ext uri="{FF2B5EF4-FFF2-40B4-BE49-F238E27FC236}">
                <a16:creationId xmlns:a16="http://schemas.microsoft.com/office/drawing/2014/main" id="{AA74865B-5880-861F-6D09-9EEE8DE61BC8}"/>
              </a:ext>
            </a:extLst>
          </p:cNvPr>
          <p:cNvSpPr txBox="1">
            <a:spLocks/>
          </p:cNvSpPr>
          <p:nvPr/>
        </p:nvSpPr>
        <p:spPr>
          <a:xfrm>
            <a:off x="520173" y="3473211"/>
            <a:ext cx="7364194" cy="806400"/>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
              </a:spcAft>
              <a:buNone/>
            </a:pPr>
            <a:r>
              <a:rPr lang="en-US" sz="2200" dirty="0"/>
              <a:t>Gilles Jacopo Silvi (Sapienza University of Rome - INFN Roma1)</a:t>
            </a:r>
          </a:p>
          <a:p>
            <a:pPr marL="0" indent="0">
              <a:spcAft>
                <a:spcPts val="100"/>
              </a:spcAft>
              <a:buNone/>
            </a:pPr>
            <a:r>
              <a:rPr lang="en-US" sz="2200" u="sng" dirty="0">
                <a:solidFill>
                  <a:schemeClr val="accent1"/>
                </a:solidFill>
              </a:rPr>
              <a:t>gillesjacopo.silvi@uniroma1.it</a:t>
            </a:r>
            <a:endParaRPr lang="en-US" sz="1600" u="sng" dirty="0">
              <a:solidFill>
                <a:schemeClr val="accent1"/>
              </a:solidFill>
              <a:latin typeface="Source Sans Pro Light" pitchFamily="34"/>
            </a:endParaRPr>
          </a:p>
        </p:txBody>
      </p:sp>
      <p:pic>
        <p:nvPicPr>
          <p:cNvPr id="8" name="Immagine 7">
            <a:extLst>
              <a:ext uri="{FF2B5EF4-FFF2-40B4-BE49-F238E27FC236}">
                <a16:creationId xmlns:a16="http://schemas.microsoft.com/office/drawing/2014/main" id="{4DD3CC62-C530-9760-7C09-D62AF95598C9}"/>
              </a:ext>
            </a:extLst>
          </p:cNvPr>
          <p:cNvPicPr>
            <a:picLocks noChangeAspect="1"/>
          </p:cNvPicPr>
          <p:nvPr/>
        </p:nvPicPr>
        <p:blipFill>
          <a:blip r:embed="rId2">
            <a:lum/>
            <a:alphaModFix/>
          </a:blip>
          <a:srcRect l="5460" t="17638" r="6922" b="17658"/>
          <a:stretch>
            <a:fillRect/>
          </a:stretch>
        </p:blipFill>
        <p:spPr>
          <a:xfrm>
            <a:off x="8455200" y="5276350"/>
            <a:ext cx="3736800" cy="1080000"/>
          </a:xfrm>
          <a:prstGeom prst="rect">
            <a:avLst/>
          </a:prstGeom>
          <a:noFill/>
          <a:ln>
            <a:noFill/>
          </a:ln>
        </p:spPr>
      </p:pic>
      <p:pic>
        <p:nvPicPr>
          <p:cNvPr id="12" name="Picture 2" descr="EuPRAXIA - Home">
            <a:extLst>
              <a:ext uri="{FF2B5EF4-FFF2-40B4-BE49-F238E27FC236}">
                <a16:creationId xmlns:a16="http://schemas.microsoft.com/office/drawing/2014/main" id="{C65B303F-28FF-7388-9B92-9CE22010A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267" y="137444"/>
            <a:ext cx="3295094" cy="141480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testo, logo, Carattere, Elementi grafici&#10;&#10;Descrizione generata automaticamente">
            <a:extLst>
              <a:ext uri="{FF2B5EF4-FFF2-40B4-BE49-F238E27FC236}">
                <a16:creationId xmlns:a16="http://schemas.microsoft.com/office/drawing/2014/main" id="{7A1EC56E-3A94-BB65-89E8-F39B189FA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 y="186724"/>
            <a:ext cx="4191363" cy="1741265"/>
          </a:xfrm>
          <a:prstGeom prst="rect">
            <a:avLst/>
          </a:prstGeom>
        </p:spPr>
      </p:pic>
      <p:sp>
        <p:nvSpPr>
          <p:cNvPr id="21" name="Rettangolo 20">
            <a:extLst>
              <a:ext uri="{FF2B5EF4-FFF2-40B4-BE49-F238E27FC236}">
                <a16:creationId xmlns:a16="http://schemas.microsoft.com/office/drawing/2014/main" id="{CC8DDB2C-E6F4-C61C-B255-9F35B3C81F80}"/>
              </a:ext>
            </a:extLst>
          </p:cNvPr>
          <p:cNvSpPr/>
          <p:nvPr/>
        </p:nvSpPr>
        <p:spPr>
          <a:xfrm>
            <a:off x="0" y="2105261"/>
            <a:ext cx="11475721" cy="1234547"/>
          </a:xfrm>
          <a:prstGeom prst="rect">
            <a:avLst/>
          </a:prstGeom>
          <a:solidFill>
            <a:srgbClr val="0066B3"/>
          </a:solidFill>
          <a:ln>
            <a:solidFill>
              <a:srgbClr val="0066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olo 1">
            <a:extLst>
              <a:ext uri="{FF2B5EF4-FFF2-40B4-BE49-F238E27FC236}">
                <a16:creationId xmlns:a16="http://schemas.microsoft.com/office/drawing/2014/main" id="{17624AEC-6BD5-F888-D0D5-50A6768A9F90}"/>
              </a:ext>
            </a:extLst>
          </p:cNvPr>
          <p:cNvSpPr txBox="1">
            <a:spLocks/>
          </p:cNvSpPr>
          <p:nvPr/>
        </p:nvSpPr>
        <p:spPr>
          <a:xfrm>
            <a:off x="676099" y="2345299"/>
            <a:ext cx="10643695" cy="8121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0" i="0" dirty="0">
                <a:solidFill>
                  <a:schemeClr val="bg1"/>
                </a:solidFill>
                <a:effectLst/>
                <a:latin typeface="Arial" panose="020B0604020202020204" pitchFamily="34" charset="0"/>
              </a:rPr>
              <a:t>Thank you for the attention</a:t>
            </a:r>
          </a:p>
        </p:txBody>
      </p:sp>
      <p:pic>
        <p:nvPicPr>
          <p:cNvPr id="1026" name="Picture 2" descr="INFN Frascati (Roma) | Future Circular Collider">
            <a:extLst>
              <a:ext uri="{FF2B5EF4-FFF2-40B4-BE49-F238E27FC236}">
                <a16:creationId xmlns:a16="http://schemas.microsoft.com/office/drawing/2014/main" id="{268E219B-8FB6-72A6-FD80-72C5A6658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370" y="5153971"/>
            <a:ext cx="15265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625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86F1BD-1651-2E08-4043-264D0D6EC3B5}"/>
              </a:ext>
            </a:extLst>
          </p:cNvPr>
          <p:cNvSpPr>
            <a:spLocks noGrp="1"/>
          </p:cNvSpPr>
          <p:nvPr>
            <p:ph type="title"/>
          </p:nvPr>
        </p:nvSpPr>
        <p:spPr>
          <a:xfrm>
            <a:off x="3237110" y="71946"/>
            <a:ext cx="5602046" cy="942241"/>
          </a:xfrm>
        </p:spPr>
        <p:txBody>
          <a:bodyPr>
            <a:normAutofit/>
          </a:bodyPr>
          <a:lstStyle/>
          <a:p>
            <a:r>
              <a:rPr lang="en-US" sz="3600" b="0" i="0" dirty="0">
                <a:effectLst/>
                <a:latin typeface="Arial" panose="020B0604020202020204" pitchFamily="34" charset="0"/>
              </a:rPr>
              <a:t>EuPRAXIA@SPARC_LAB</a:t>
            </a:r>
            <a:endParaRPr lang="en-GB" sz="3600" dirty="0"/>
          </a:p>
        </p:txBody>
      </p:sp>
      <p:pic>
        <p:nvPicPr>
          <p:cNvPr id="4" name="Immagine 3">
            <a:extLst>
              <a:ext uri="{FF2B5EF4-FFF2-40B4-BE49-F238E27FC236}">
                <a16:creationId xmlns:a16="http://schemas.microsoft.com/office/drawing/2014/main" id="{879B6E57-85F0-2AB2-3FD8-D1C59134AE15}"/>
              </a:ext>
            </a:extLst>
          </p:cNvPr>
          <p:cNvPicPr>
            <a:picLocks noChangeAspect="1"/>
          </p:cNvPicPr>
          <p:nvPr/>
        </p:nvPicPr>
        <p:blipFill>
          <a:blip r:embed="rId3"/>
          <a:stretch>
            <a:fillRect/>
          </a:stretch>
        </p:blipFill>
        <p:spPr>
          <a:xfrm>
            <a:off x="1572735" y="807446"/>
            <a:ext cx="8729627" cy="2216507"/>
          </a:xfrm>
          <a:prstGeom prst="rect">
            <a:avLst/>
          </a:prstGeom>
        </p:spPr>
      </p:pic>
      <p:sp>
        <p:nvSpPr>
          <p:cNvPr id="6" name="CasellaDiTesto 5">
            <a:extLst>
              <a:ext uri="{FF2B5EF4-FFF2-40B4-BE49-F238E27FC236}">
                <a16:creationId xmlns:a16="http://schemas.microsoft.com/office/drawing/2014/main" id="{D20DF48D-C892-B354-DC74-E847D45DA1D6}"/>
              </a:ext>
            </a:extLst>
          </p:cNvPr>
          <p:cNvSpPr txBox="1"/>
          <p:nvPr/>
        </p:nvSpPr>
        <p:spPr>
          <a:xfrm>
            <a:off x="296942" y="3035773"/>
            <a:ext cx="11784562" cy="646331"/>
          </a:xfrm>
          <a:prstGeom prst="rect">
            <a:avLst/>
          </a:prstGeom>
          <a:noFill/>
        </p:spPr>
        <p:txBody>
          <a:bodyPr wrap="square" rtlCol="0">
            <a:spAutoFit/>
          </a:bodyPr>
          <a:lstStyle/>
          <a:p>
            <a:pPr algn="l" rtl="0"/>
            <a:r>
              <a:rPr lang="en-US" b="0" i="0" dirty="0">
                <a:effectLst/>
              </a:rPr>
              <a:t>EuPRAXIA@SPARC_LAB is the first European research infrastructure to demonstrate</a:t>
            </a:r>
            <a:r>
              <a:rPr lang="en-US" dirty="0"/>
              <a:t> </a:t>
            </a:r>
            <a:r>
              <a:rPr lang="en-US" b="0" i="0" dirty="0">
                <a:effectLst/>
              </a:rPr>
              <a:t>the usability of a plasma accelerator combining a high-brightness GeV–range electron beam</a:t>
            </a:r>
            <a:r>
              <a:rPr lang="en-US" dirty="0"/>
              <a:t> </a:t>
            </a:r>
            <a:r>
              <a:rPr lang="en-US" b="0" i="0" dirty="0">
                <a:effectLst/>
              </a:rPr>
              <a:t>generated in a state-of-the-art linac, and a 0.5 PW–class laser system.</a:t>
            </a:r>
          </a:p>
        </p:txBody>
      </p:sp>
      <p:sp>
        <p:nvSpPr>
          <p:cNvPr id="12" name="Segnaposto data 11">
            <a:extLst>
              <a:ext uri="{FF2B5EF4-FFF2-40B4-BE49-F238E27FC236}">
                <a16:creationId xmlns:a16="http://schemas.microsoft.com/office/drawing/2014/main" id="{45C24344-71B2-B8AB-18A0-70955C2ACE89}"/>
              </a:ext>
            </a:extLst>
          </p:cNvPr>
          <p:cNvSpPr>
            <a:spLocks noGrp="1"/>
          </p:cNvSpPr>
          <p:nvPr>
            <p:ph type="dt" sz="half" idx="10"/>
          </p:nvPr>
        </p:nvSpPr>
        <p:spPr/>
        <p:txBody>
          <a:bodyPr/>
          <a:lstStyle/>
          <a:p>
            <a:r>
              <a:rPr lang="it-IT"/>
              <a:t>G.J Silvi</a:t>
            </a:r>
            <a:endParaRPr lang="en-US" dirty="0"/>
          </a:p>
        </p:txBody>
      </p:sp>
      <p:sp>
        <p:nvSpPr>
          <p:cNvPr id="16" name="Segnaposto piè di pagina 15">
            <a:extLst>
              <a:ext uri="{FF2B5EF4-FFF2-40B4-BE49-F238E27FC236}">
                <a16:creationId xmlns:a16="http://schemas.microsoft.com/office/drawing/2014/main" id="{017C4D9A-7C13-7DC8-EB3D-EFA47454597C}"/>
              </a:ext>
            </a:extLst>
          </p:cNvPr>
          <p:cNvSpPr>
            <a:spLocks noGrp="1"/>
          </p:cNvSpPr>
          <p:nvPr>
            <p:ph type="ftr" sz="quarter" idx="11"/>
          </p:nvPr>
        </p:nvSpPr>
        <p:spPr/>
        <p:txBody>
          <a:bodyPr/>
          <a:lstStyle/>
          <a:p>
            <a:r>
              <a:rPr lang="en-US"/>
              <a:t>Report Second Year PhD</a:t>
            </a:r>
          </a:p>
        </p:txBody>
      </p:sp>
      <p:sp>
        <p:nvSpPr>
          <p:cNvPr id="19" name="Segnaposto numero diapositiva 18">
            <a:extLst>
              <a:ext uri="{FF2B5EF4-FFF2-40B4-BE49-F238E27FC236}">
                <a16:creationId xmlns:a16="http://schemas.microsoft.com/office/drawing/2014/main" id="{AAEAD21A-5915-A1B0-7C26-6EAD4F7C9FF5}"/>
              </a:ext>
            </a:extLst>
          </p:cNvPr>
          <p:cNvSpPr>
            <a:spLocks noGrp="1"/>
          </p:cNvSpPr>
          <p:nvPr>
            <p:ph type="sldNum" sz="quarter" idx="12"/>
          </p:nvPr>
        </p:nvSpPr>
        <p:spPr/>
        <p:txBody>
          <a:bodyPr/>
          <a:lstStyle/>
          <a:p>
            <a:fld id="{23467D94-40DC-45AA-81EC-2788314D4EC6}" type="slidenum">
              <a:rPr lang="en-US" smtClean="0"/>
              <a:t>3</a:t>
            </a:fld>
            <a:endParaRPr lang="en-US"/>
          </a:p>
        </p:txBody>
      </p:sp>
      <p:pic>
        <p:nvPicPr>
          <p:cNvPr id="23" name="Picture 2" descr="C. De Michele Web">
            <a:extLst>
              <a:ext uri="{FF2B5EF4-FFF2-40B4-BE49-F238E27FC236}">
                <a16:creationId xmlns:a16="http://schemas.microsoft.com/office/drawing/2014/main" id="{8535B965-6812-E42B-3D3D-2F6359014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NFN Frascati (Roma) | Future Circular Collider">
            <a:extLst>
              <a:ext uri="{FF2B5EF4-FFF2-40B4-BE49-F238E27FC236}">
                <a16:creationId xmlns:a16="http://schemas.microsoft.com/office/drawing/2014/main" id="{CB3C29A5-173C-3278-6290-41AA84D8BD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1DBDB584-BEEE-3500-D0C8-39C540ED8A48}"/>
              </a:ext>
            </a:extLst>
          </p:cNvPr>
          <p:cNvPicPr>
            <a:picLocks noChangeAspect="1"/>
          </p:cNvPicPr>
          <p:nvPr/>
        </p:nvPicPr>
        <p:blipFill>
          <a:blip r:embed="rId6"/>
          <a:stretch>
            <a:fillRect/>
          </a:stretch>
        </p:blipFill>
        <p:spPr>
          <a:xfrm>
            <a:off x="5253281" y="3694506"/>
            <a:ext cx="4359496" cy="2434016"/>
          </a:xfrm>
          <a:prstGeom prst="rect">
            <a:avLst/>
          </a:prstGeom>
        </p:spPr>
      </p:pic>
      <p:pic>
        <p:nvPicPr>
          <p:cNvPr id="21" name="Immagine 20">
            <a:extLst>
              <a:ext uri="{FF2B5EF4-FFF2-40B4-BE49-F238E27FC236}">
                <a16:creationId xmlns:a16="http://schemas.microsoft.com/office/drawing/2014/main" id="{F6DF430E-4122-94C5-DD6C-AA3D64A745F4}"/>
              </a:ext>
            </a:extLst>
          </p:cNvPr>
          <p:cNvPicPr>
            <a:picLocks noChangeAspect="1"/>
          </p:cNvPicPr>
          <p:nvPr/>
        </p:nvPicPr>
        <p:blipFill>
          <a:blip r:embed="rId7"/>
          <a:stretch>
            <a:fillRect/>
          </a:stretch>
        </p:blipFill>
        <p:spPr>
          <a:xfrm>
            <a:off x="1785014" y="3759453"/>
            <a:ext cx="1701240" cy="2585077"/>
          </a:xfrm>
          <a:prstGeom prst="rect">
            <a:avLst/>
          </a:prstGeom>
        </p:spPr>
      </p:pic>
      <p:sp>
        <p:nvSpPr>
          <p:cNvPr id="22" name="CasellaDiTesto 21">
            <a:extLst>
              <a:ext uri="{FF2B5EF4-FFF2-40B4-BE49-F238E27FC236}">
                <a16:creationId xmlns:a16="http://schemas.microsoft.com/office/drawing/2014/main" id="{7FD0291A-BBB1-46AD-72BF-D35AC76CF10A}"/>
              </a:ext>
            </a:extLst>
          </p:cNvPr>
          <p:cNvSpPr txBox="1"/>
          <p:nvPr/>
        </p:nvSpPr>
        <p:spPr>
          <a:xfrm>
            <a:off x="3581400" y="4625841"/>
            <a:ext cx="1569720" cy="369332"/>
          </a:xfrm>
          <a:prstGeom prst="rect">
            <a:avLst/>
          </a:prstGeom>
          <a:noFill/>
        </p:spPr>
        <p:txBody>
          <a:bodyPr wrap="square" rtlCol="0">
            <a:spAutoFit/>
          </a:bodyPr>
          <a:lstStyle/>
          <a:p>
            <a:r>
              <a:rPr lang="en-GB" dirty="0"/>
              <a:t>X-band cavity</a:t>
            </a:r>
          </a:p>
        </p:txBody>
      </p:sp>
      <p:sp>
        <p:nvSpPr>
          <p:cNvPr id="25" name="CasellaDiTesto 24">
            <a:extLst>
              <a:ext uri="{FF2B5EF4-FFF2-40B4-BE49-F238E27FC236}">
                <a16:creationId xmlns:a16="http://schemas.microsoft.com/office/drawing/2014/main" id="{A8A7A0B2-4BA1-6EB4-F158-0A53A6A6D86C}"/>
              </a:ext>
            </a:extLst>
          </p:cNvPr>
          <p:cNvSpPr txBox="1"/>
          <p:nvPr/>
        </p:nvSpPr>
        <p:spPr>
          <a:xfrm>
            <a:off x="4419600" y="6128522"/>
            <a:ext cx="7962900" cy="400110"/>
          </a:xfrm>
          <a:prstGeom prst="rect">
            <a:avLst/>
          </a:prstGeom>
          <a:noFill/>
        </p:spPr>
        <p:txBody>
          <a:bodyPr wrap="square" rtlCol="0">
            <a:spAutoFit/>
          </a:bodyPr>
          <a:lstStyle/>
          <a:p>
            <a:r>
              <a:rPr lang="en-GB" sz="1000" b="0" i="1" dirty="0">
                <a:effectLst/>
              </a:rPr>
              <a:t>[1]M. Ferrario et al., EuPRAXIA@SPARC_LAB  Conceptual Design Report,</a:t>
            </a:r>
            <a:r>
              <a:rPr lang="en-GB" sz="1000" i="1" dirty="0"/>
              <a:t> </a:t>
            </a:r>
            <a:r>
              <a:rPr lang="en-GB" sz="1000" b="0" i="1" dirty="0">
                <a:effectLst/>
              </a:rPr>
              <a:t>LNF Technical Note 18-03, 07/05/2018.</a:t>
            </a:r>
            <a:br>
              <a:rPr lang="en-GB" sz="1000" b="0" i="1" dirty="0">
                <a:effectLst/>
              </a:rPr>
            </a:br>
            <a:endParaRPr lang="en-GB" sz="1000" i="1" dirty="0"/>
          </a:p>
        </p:txBody>
      </p:sp>
      <p:pic>
        <p:nvPicPr>
          <p:cNvPr id="27" name="Immagine 26">
            <a:extLst>
              <a:ext uri="{FF2B5EF4-FFF2-40B4-BE49-F238E27FC236}">
                <a16:creationId xmlns:a16="http://schemas.microsoft.com/office/drawing/2014/main" id="{1D28944B-AEAA-6612-3A1F-676D711C20D0}"/>
              </a:ext>
            </a:extLst>
          </p:cNvPr>
          <p:cNvPicPr>
            <a:picLocks noChangeAspect="1"/>
          </p:cNvPicPr>
          <p:nvPr/>
        </p:nvPicPr>
        <p:blipFill>
          <a:blip r:embed="rId8"/>
          <a:stretch>
            <a:fillRect/>
          </a:stretch>
        </p:blipFill>
        <p:spPr>
          <a:xfrm>
            <a:off x="9612777" y="3693924"/>
            <a:ext cx="1781956" cy="2485041"/>
          </a:xfrm>
          <a:prstGeom prst="rect">
            <a:avLst/>
          </a:prstGeom>
        </p:spPr>
      </p:pic>
    </p:spTree>
    <p:extLst>
      <p:ext uri="{BB962C8B-B14F-4D97-AF65-F5344CB8AC3E}">
        <p14:creationId xmlns:p14="http://schemas.microsoft.com/office/powerpoint/2010/main" val="357805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2318427" y="178465"/>
            <a:ext cx="7963292" cy="646331"/>
          </a:xfrm>
          <a:prstGeom prst="rect">
            <a:avLst/>
          </a:prstGeom>
          <a:solidFill>
            <a:schemeClr val="bg1"/>
          </a:solidFill>
        </p:spPr>
        <p:txBody>
          <a:bodyPr wrap="square" rtlCol="0">
            <a:spAutoFit/>
          </a:bodyPr>
          <a:lstStyle/>
          <a:p>
            <a:pPr marL="57150">
              <a:lnSpc>
                <a:spcPct val="90000"/>
              </a:lnSpc>
              <a:spcAft>
                <a:spcPts val="600"/>
              </a:spcAft>
            </a:pPr>
            <a:r>
              <a:rPr lang="en-US" sz="4000" b="1" dirty="0"/>
              <a:t>Particle Driven Wakefield Acceleration</a:t>
            </a:r>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endParaRPr lang="en-US" dirty="0"/>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4</a:t>
            </a:fld>
            <a:endParaRPr lang="en-US"/>
          </a:p>
        </p:txBody>
      </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F19AFE13-E8CA-0A57-DC30-1D2A2C628CFB}"/>
              </a:ext>
            </a:extLst>
          </p:cNvPr>
          <p:cNvPicPr>
            <a:picLocks noChangeAspect="1"/>
          </p:cNvPicPr>
          <p:nvPr/>
        </p:nvPicPr>
        <p:blipFill>
          <a:blip r:embed="rId5"/>
          <a:stretch>
            <a:fillRect/>
          </a:stretch>
        </p:blipFill>
        <p:spPr>
          <a:xfrm>
            <a:off x="768384" y="933887"/>
            <a:ext cx="10798476" cy="5425910"/>
          </a:xfrm>
          <a:prstGeom prst="rect">
            <a:avLst/>
          </a:prstGeom>
        </p:spPr>
      </p:pic>
    </p:spTree>
    <p:extLst>
      <p:ext uri="{BB962C8B-B14F-4D97-AF65-F5344CB8AC3E}">
        <p14:creationId xmlns:p14="http://schemas.microsoft.com/office/powerpoint/2010/main" val="103686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2246020" y="138947"/>
            <a:ext cx="8023628" cy="646331"/>
          </a:xfrm>
          <a:prstGeom prst="rect">
            <a:avLst/>
          </a:prstGeom>
          <a:solidFill>
            <a:schemeClr val="bg1"/>
          </a:solidFill>
        </p:spPr>
        <p:txBody>
          <a:bodyPr wrap="square" rtlCol="0">
            <a:spAutoFit/>
          </a:bodyPr>
          <a:lstStyle/>
          <a:p>
            <a:pPr marL="57150">
              <a:lnSpc>
                <a:spcPct val="90000"/>
              </a:lnSpc>
              <a:spcAft>
                <a:spcPts val="600"/>
              </a:spcAft>
            </a:pPr>
            <a:r>
              <a:rPr lang="en-US" sz="4000" b="1" i="0" dirty="0">
                <a:effectLst/>
              </a:rPr>
              <a:t>Driver and witness configuration</a:t>
            </a:r>
            <a:endParaRPr lang="en-US" sz="4000" b="1" dirty="0"/>
          </a:p>
        </p:txBody>
      </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dirty="0"/>
              <a:t>Report Second Year PhD</a:t>
            </a:r>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5</a:t>
            </a:fld>
            <a:endParaRPr lang="en-US" dirty="0"/>
          </a:p>
        </p:txBody>
      </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pic>
        <p:nvPicPr>
          <p:cNvPr id="73" name="Marcello Rossetti Conti _ Microsoft Teams 2023-01-26 13-46-37">
            <a:hlinkClick r:id="" action="ppaction://media"/>
            <a:extLst>
              <a:ext uri="{FF2B5EF4-FFF2-40B4-BE49-F238E27FC236}">
                <a16:creationId xmlns:a16="http://schemas.microsoft.com/office/drawing/2014/main" id="{4720976F-914A-0385-D473-3BA252071A2F}"/>
              </a:ext>
            </a:extLst>
          </p:cNvPr>
          <p:cNvPicPr>
            <a:picLocks noChangeAspect="1"/>
          </p:cNvPicPr>
          <p:nvPr>
            <a:videoFile r:link="rId1"/>
            <p:extLst>
              <p:ext uri="{DAA4B4D4-6D71-4841-9C94-3DE7FCFB9230}">
                <p14:media xmlns:p14="http://schemas.microsoft.com/office/powerpoint/2010/main" r:embed="rId2">
                  <p14:trim st="2463"/>
                </p14:media>
              </p:ext>
            </p:extLst>
          </p:nvPr>
        </p:nvPicPr>
        <p:blipFill rotWithShape="1">
          <a:blip r:embed="rId8"/>
          <a:srcRect l="56903" t="23204" r="24587" b="47611"/>
          <a:stretch>
            <a:fillRect/>
          </a:stretch>
        </p:blipFill>
        <p:spPr>
          <a:xfrm>
            <a:off x="8518563" y="3631972"/>
            <a:ext cx="2808897" cy="2195221"/>
          </a:xfrm>
          <a:prstGeom prst="rect">
            <a:avLst/>
          </a:prstGeom>
        </p:spPr>
      </p:pic>
      <p:pic>
        <p:nvPicPr>
          <p:cNvPr id="74" name="Marcello Rossetti Conti _ Microsoft Teams 2023-01-26 13-53-08">
            <a:hlinkClick r:id="" action="ppaction://media"/>
            <a:extLst>
              <a:ext uri="{FF2B5EF4-FFF2-40B4-BE49-F238E27FC236}">
                <a16:creationId xmlns:a16="http://schemas.microsoft.com/office/drawing/2014/main" id="{FAE17C6B-21C0-E626-4055-89378CC17D44}"/>
              </a:ext>
            </a:extLst>
          </p:cNvPr>
          <p:cNvPicPr>
            <a:picLocks noChangeAspect="1"/>
          </p:cNvPicPr>
          <p:nvPr>
            <a:videoFile r:link="rId1"/>
            <p:extLst>
              <p:ext uri="{DAA4B4D4-6D71-4841-9C94-3DE7FCFB9230}">
                <p14:media xmlns:p14="http://schemas.microsoft.com/office/powerpoint/2010/main" r:embed="rId3">
                  <p14:trim st="2496"/>
                </p14:media>
              </p:ext>
            </p:extLst>
          </p:nvPr>
        </p:nvPicPr>
        <p:blipFill rotWithShape="1">
          <a:blip r:embed="rId9"/>
          <a:srcRect l="37706" t="23228" r="42546" b="47428"/>
          <a:stretch>
            <a:fillRect/>
          </a:stretch>
        </p:blipFill>
        <p:spPr>
          <a:xfrm>
            <a:off x="8516757" y="1078815"/>
            <a:ext cx="2880430" cy="2195221"/>
          </a:xfrm>
          <a:prstGeom prst="rect">
            <a:avLst/>
          </a:prstGeom>
        </p:spPr>
      </p:pic>
      <p:sp>
        <p:nvSpPr>
          <p:cNvPr id="17" name="CasellaDiTesto 16">
            <a:extLst>
              <a:ext uri="{FF2B5EF4-FFF2-40B4-BE49-F238E27FC236}">
                <a16:creationId xmlns:a16="http://schemas.microsoft.com/office/drawing/2014/main" id="{F28F1470-74E1-3503-2AB0-EB0C9B396C31}"/>
              </a:ext>
            </a:extLst>
          </p:cNvPr>
          <p:cNvSpPr txBox="1"/>
          <p:nvPr/>
        </p:nvSpPr>
        <p:spPr>
          <a:xfrm>
            <a:off x="9363307" y="5917614"/>
            <a:ext cx="2096769" cy="246221"/>
          </a:xfrm>
          <a:prstGeom prst="rect">
            <a:avLst/>
          </a:prstGeom>
          <a:solidFill>
            <a:schemeClr val="bg1"/>
          </a:solidFill>
          <a:ln w="25400">
            <a:noFill/>
          </a:ln>
        </p:spPr>
        <p:txBody>
          <a:bodyPr wrap="square" rtlCol="0">
            <a:spAutoFit/>
          </a:bodyPr>
          <a:lstStyle/>
          <a:p>
            <a:r>
              <a:rPr lang="en-US" sz="1000" i="1" dirty="0">
                <a:solidFill>
                  <a:schemeClr val="tx1">
                    <a:lumMod val="50000"/>
                    <a:lumOff val="50000"/>
                  </a:schemeClr>
                </a:solidFill>
              </a:rPr>
              <a:t>Courtesy of M. Rossetti Conti</a:t>
            </a:r>
          </a:p>
        </p:txBody>
      </p:sp>
      <p:pic>
        <p:nvPicPr>
          <p:cNvPr id="23" name="Immagine 22">
            <a:extLst>
              <a:ext uri="{FF2B5EF4-FFF2-40B4-BE49-F238E27FC236}">
                <a16:creationId xmlns:a16="http://schemas.microsoft.com/office/drawing/2014/main" id="{B6E8CD17-315B-7415-3080-E509EC3ED5B6}"/>
              </a:ext>
            </a:extLst>
          </p:cNvPr>
          <p:cNvPicPr>
            <a:picLocks noChangeAspect="1"/>
          </p:cNvPicPr>
          <p:nvPr/>
        </p:nvPicPr>
        <p:blipFill>
          <a:blip r:embed="rId10"/>
          <a:stretch>
            <a:fillRect/>
          </a:stretch>
        </p:blipFill>
        <p:spPr>
          <a:xfrm>
            <a:off x="794813" y="1118352"/>
            <a:ext cx="7517428" cy="4621296"/>
          </a:xfrm>
          <a:prstGeom prst="rect">
            <a:avLst/>
          </a:prstGeom>
        </p:spPr>
      </p:pic>
      <p:sp>
        <p:nvSpPr>
          <p:cNvPr id="25" name="Rettangolo 24">
            <a:extLst>
              <a:ext uri="{FF2B5EF4-FFF2-40B4-BE49-F238E27FC236}">
                <a16:creationId xmlns:a16="http://schemas.microsoft.com/office/drawing/2014/main" id="{CEBA36EE-0D69-87D4-B2D3-7E94468F526A}"/>
              </a:ext>
            </a:extLst>
          </p:cNvPr>
          <p:cNvSpPr/>
          <p:nvPr/>
        </p:nvSpPr>
        <p:spPr>
          <a:xfrm>
            <a:off x="521369" y="1069388"/>
            <a:ext cx="316831" cy="4670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a:extLst>
              <a:ext uri="{FF2B5EF4-FFF2-40B4-BE49-F238E27FC236}">
                <a16:creationId xmlns:a16="http://schemas.microsoft.com/office/drawing/2014/main" id="{59BCFBC4-C83E-C852-D7EA-C9E0E81CCD53}"/>
              </a:ext>
            </a:extLst>
          </p:cNvPr>
          <p:cNvSpPr/>
          <p:nvPr/>
        </p:nvSpPr>
        <p:spPr>
          <a:xfrm rot="16200000">
            <a:off x="2774632" y="3497316"/>
            <a:ext cx="316831" cy="46702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23">
            <a:extLst>
              <a:ext uri="{FF2B5EF4-FFF2-40B4-BE49-F238E27FC236}">
                <a16:creationId xmlns:a16="http://schemas.microsoft.com/office/drawing/2014/main" id="{35FAB801-CB20-E1FF-79DC-CCE976DB88B2}"/>
              </a:ext>
            </a:extLst>
          </p:cNvPr>
          <p:cNvSpPr txBox="1"/>
          <p:nvPr/>
        </p:nvSpPr>
        <p:spPr>
          <a:xfrm>
            <a:off x="1910992" y="5920666"/>
            <a:ext cx="2096769" cy="246221"/>
          </a:xfrm>
          <a:prstGeom prst="rect">
            <a:avLst/>
          </a:prstGeom>
          <a:solidFill>
            <a:schemeClr val="bg1"/>
          </a:solidFill>
          <a:ln w="25400">
            <a:noFill/>
          </a:ln>
        </p:spPr>
        <p:txBody>
          <a:bodyPr wrap="square" rtlCol="0">
            <a:spAutoFit/>
          </a:bodyPr>
          <a:lstStyle/>
          <a:p>
            <a:r>
              <a:rPr lang="en-US" sz="1000" i="1" dirty="0">
                <a:solidFill>
                  <a:schemeClr val="tx1">
                    <a:lumMod val="50000"/>
                    <a:lumOff val="50000"/>
                  </a:schemeClr>
                </a:solidFill>
              </a:rPr>
              <a:t>Courtesy of  E.Chiadroni</a:t>
            </a:r>
          </a:p>
        </p:txBody>
      </p:sp>
      <p:pic>
        <p:nvPicPr>
          <p:cNvPr id="2" name="Immagine 1" descr="Immagine che contiene testo, Carattere, schermata, linea&#10;&#10;Descrizione generata automaticamente">
            <a:extLst>
              <a:ext uri="{FF2B5EF4-FFF2-40B4-BE49-F238E27FC236}">
                <a16:creationId xmlns:a16="http://schemas.microsoft.com/office/drawing/2014/main" id="{58A2E7C5-9643-43A5-EC7F-2CB9EAA898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19473" y="2056927"/>
            <a:ext cx="556804" cy="290974"/>
          </a:xfrm>
          <a:prstGeom prst="rect">
            <a:avLst/>
          </a:prstGeom>
        </p:spPr>
      </p:pic>
      <p:sp>
        <p:nvSpPr>
          <p:cNvPr id="3" name="CasellaDiTesto 2">
            <a:extLst>
              <a:ext uri="{FF2B5EF4-FFF2-40B4-BE49-F238E27FC236}">
                <a16:creationId xmlns:a16="http://schemas.microsoft.com/office/drawing/2014/main" id="{8F0B41E7-8A52-49FC-B45B-71180D94BA45}"/>
              </a:ext>
            </a:extLst>
          </p:cNvPr>
          <p:cNvSpPr txBox="1"/>
          <p:nvPr/>
        </p:nvSpPr>
        <p:spPr>
          <a:xfrm>
            <a:off x="3949392" y="5788612"/>
            <a:ext cx="4440006" cy="553998"/>
          </a:xfrm>
          <a:prstGeom prst="rect">
            <a:avLst/>
          </a:prstGeom>
          <a:noFill/>
        </p:spPr>
        <p:txBody>
          <a:bodyPr wrap="square" rtlCol="0">
            <a:spAutoFit/>
          </a:bodyPr>
          <a:lstStyle/>
          <a:p>
            <a:r>
              <a:rPr lang="it-IT" sz="1000" i="1" dirty="0"/>
              <a:t>[2]L. Serafini and M. Ferrario, AIP Conf. Proc. No. 581 (AIP, New York, 2001), p. 87. </a:t>
            </a:r>
          </a:p>
          <a:p>
            <a:r>
              <a:rPr lang="it-IT" sz="1000" i="1" dirty="0"/>
              <a:t>[3]M. Ferrario et al., Phys. Rev. Lett. 104, 054801 (2010) 3.</a:t>
            </a:r>
          </a:p>
          <a:p>
            <a:r>
              <a:rPr lang="it-IT" sz="1000" i="1" dirty="0"/>
              <a:t>[4]S. G. Anderson et al., Phys. Rev. ST Accel. Beams 8, 014401 (2005)</a:t>
            </a:r>
            <a:endParaRPr lang="en-GB" sz="1000" i="1" dirty="0"/>
          </a:p>
        </p:txBody>
      </p:sp>
    </p:spTree>
    <p:extLst>
      <p:ext uri="{BB962C8B-B14F-4D97-AF65-F5344CB8AC3E}">
        <p14:creationId xmlns:p14="http://schemas.microsoft.com/office/powerpoint/2010/main" val="97473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94" fill="hold"/>
                                        <p:tgtEl>
                                          <p:spTgt spid="74"/>
                                        </p:tgtEl>
                                      </p:cBhvr>
                                    </p:cmd>
                                  </p:childTnLst>
                                </p:cTn>
                              </p:par>
                              <p:par>
                                <p:cTn id="7" presetID="1" presetClass="mediacall" presetSubtype="0" fill="hold" nodeType="withEffect">
                                  <p:stCondLst>
                                    <p:cond delay="0"/>
                                  </p:stCondLst>
                                  <p:childTnLst>
                                    <p:cmd type="call" cmd="playFrom(0.0)">
                                      <p:cBhvr>
                                        <p:cTn id="8" dur="10795" fill="hold"/>
                                        <p:tgtEl>
                                          <p:spTgt spid="7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4"/>
                                        </p:tgtEl>
                                      </p:cBhvr>
                                    </p:cmd>
                                  </p:childTnLst>
                                </p:cTn>
                              </p:par>
                            </p:childTnLst>
                          </p:cTn>
                        </p:par>
                      </p:childTnLst>
                    </p:cTn>
                  </p:par>
                </p:childTnLst>
              </p:cTn>
              <p:nextCondLst>
                <p:cond evt="onClick" delay="0">
                  <p:tgtEl>
                    <p:spTgt spid="74"/>
                  </p:tgtEl>
                </p:cond>
              </p:nextCondLst>
            </p:seq>
            <p:seq concurrent="1" nextAc="seek">
              <p:cTn id="14" restart="whenNotActive" fill="hold" evtFilter="cancelBubble" nodeType="interactiveSeq">
                <p:stCondLst>
                  <p:cond evt="onClick" delay="0">
                    <p:tgtEl>
                      <p:spTgt spid="7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3"/>
                                        </p:tgtEl>
                                      </p:cBhvr>
                                    </p:cmd>
                                  </p:childTnLst>
                                </p:cTn>
                              </p:par>
                            </p:childTnLst>
                          </p:cTn>
                        </p:par>
                      </p:childTnLst>
                    </p:cTn>
                  </p:par>
                </p:childTnLst>
              </p:cTn>
              <p:nextCondLst>
                <p:cond evt="onClick" delay="0">
                  <p:tgtEl>
                    <p:spTgt spid="73"/>
                  </p:tgtEl>
                </p:cond>
              </p:nextCondLst>
            </p:seq>
            <p:video>
              <p:cMediaNode vol="80000">
                <p:cTn id="19" repeatCount="indefinite" fill="hold" display="0">
                  <p:stCondLst>
                    <p:cond delay="indefinite"/>
                  </p:stCondLst>
                </p:cTn>
                <p:tgtEl>
                  <p:spTgt spid="74"/>
                </p:tgtEl>
              </p:cMediaNode>
            </p:video>
            <p:video>
              <p:cMediaNode vol="80000">
                <p:cTn id="20" repeatCount="indefinite" fill="hold" display="0">
                  <p:stCondLst>
                    <p:cond delay="indefinite"/>
                  </p:stCondLst>
                </p:cTn>
                <p:tgtEl>
                  <p:spTgt spid="7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86F1BD-1651-2E08-4043-264D0D6EC3B5}"/>
              </a:ext>
            </a:extLst>
          </p:cNvPr>
          <p:cNvSpPr>
            <a:spLocks noGrp="1"/>
          </p:cNvSpPr>
          <p:nvPr>
            <p:ph type="title"/>
          </p:nvPr>
        </p:nvSpPr>
        <p:spPr>
          <a:xfrm>
            <a:off x="2922463" y="89118"/>
            <a:ext cx="6510394" cy="942241"/>
          </a:xfrm>
        </p:spPr>
        <p:txBody>
          <a:bodyPr>
            <a:normAutofit fontScale="90000"/>
          </a:bodyPr>
          <a:lstStyle/>
          <a:p>
            <a:r>
              <a:rPr lang="en-US" sz="3600" b="0" i="0" dirty="0">
                <a:effectLst/>
                <a:latin typeface="Arial" panose="020B0604020202020204" pitchFamily="34" charset="0"/>
              </a:rPr>
              <a:t>EuPRAXIA@SPARC_LAB injector</a:t>
            </a:r>
            <a:endParaRPr lang="en-GB" sz="3600" dirty="0"/>
          </a:p>
        </p:txBody>
      </p:sp>
      <p:sp>
        <p:nvSpPr>
          <p:cNvPr id="12" name="Segnaposto data 11">
            <a:extLst>
              <a:ext uri="{FF2B5EF4-FFF2-40B4-BE49-F238E27FC236}">
                <a16:creationId xmlns:a16="http://schemas.microsoft.com/office/drawing/2014/main" id="{45C24344-71B2-B8AB-18A0-70955C2ACE89}"/>
              </a:ext>
            </a:extLst>
          </p:cNvPr>
          <p:cNvSpPr>
            <a:spLocks noGrp="1"/>
          </p:cNvSpPr>
          <p:nvPr>
            <p:ph type="dt" sz="half" idx="10"/>
          </p:nvPr>
        </p:nvSpPr>
        <p:spPr/>
        <p:txBody>
          <a:bodyPr/>
          <a:lstStyle/>
          <a:p>
            <a:r>
              <a:rPr lang="it-IT"/>
              <a:t>G.J Silvi</a:t>
            </a:r>
            <a:endParaRPr lang="en-US" dirty="0"/>
          </a:p>
        </p:txBody>
      </p:sp>
      <p:sp>
        <p:nvSpPr>
          <p:cNvPr id="16" name="Segnaposto piè di pagina 15">
            <a:extLst>
              <a:ext uri="{FF2B5EF4-FFF2-40B4-BE49-F238E27FC236}">
                <a16:creationId xmlns:a16="http://schemas.microsoft.com/office/drawing/2014/main" id="{017C4D9A-7C13-7DC8-EB3D-EFA47454597C}"/>
              </a:ext>
            </a:extLst>
          </p:cNvPr>
          <p:cNvSpPr>
            <a:spLocks noGrp="1"/>
          </p:cNvSpPr>
          <p:nvPr>
            <p:ph type="ftr" sz="quarter" idx="11"/>
          </p:nvPr>
        </p:nvSpPr>
        <p:spPr/>
        <p:txBody>
          <a:bodyPr/>
          <a:lstStyle/>
          <a:p>
            <a:r>
              <a:rPr lang="en-US" dirty="0"/>
              <a:t>Report Second Year PhD</a:t>
            </a:r>
          </a:p>
        </p:txBody>
      </p:sp>
      <p:sp>
        <p:nvSpPr>
          <p:cNvPr id="19" name="Segnaposto numero diapositiva 18">
            <a:extLst>
              <a:ext uri="{FF2B5EF4-FFF2-40B4-BE49-F238E27FC236}">
                <a16:creationId xmlns:a16="http://schemas.microsoft.com/office/drawing/2014/main" id="{AAEAD21A-5915-A1B0-7C26-6EAD4F7C9FF5}"/>
              </a:ext>
            </a:extLst>
          </p:cNvPr>
          <p:cNvSpPr>
            <a:spLocks noGrp="1"/>
          </p:cNvSpPr>
          <p:nvPr>
            <p:ph type="sldNum" sz="quarter" idx="12"/>
          </p:nvPr>
        </p:nvSpPr>
        <p:spPr/>
        <p:txBody>
          <a:bodyPr/>
          <a:lstStyle/>
          <a:p>
            <a:fld id="{23467D94-40DC-45AA-81EC-2788314D4EC6}" type="slidenum">
              <a:rPr lang="en-US" smtClean="0"/>
              <a:t>6</a:t>
            </a:fld>
            <a:endParaRPr lang="en-US"/>
          </a:p>
        </p:txBody>
      </p:sp>
      <p:pic>
        <p:nvPicPr>
          <p:cNvPr id="23" name="Picture 2" descr="C. De Michele Web">
            <a:extLst>
              <a:ext uri="{FF2B5EF4-FFF2-40B4-BE49-F238E27FC236}">
                <a16:creationId xmlns:a16="http://schemas.microsoft.com/office/drawing/2014/main" id="{8535B965-6812-E42B-3D3D-2F6359014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NFN Frascati (Roma) | Future Circular Collider">
            <a:extLst>
              <a:ext uri="{FF2B5EF4-FFF2-40B4-BE49-F238E27FC236}">
                <a16:creationId xmlns:a16="http://schemas.microsoft.com/office/drawing/2014/main" id="{CB3C29A5-173C-3278-6290-41AA84D8B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o 6">
            <a:extLst>
              <a:ext uri="{FF2B5EF4-FFF2-40B4-BE49-F238E27FC236}">
                <a16:creationId xmlns:a16="http://schemas.microsoft.com/office/drawing/2014/main" id="{9E18A823-5977-CF9C-0BA9-7A68D15088A5}"/>
              </a:ext>
            </a:extLst>
          </p:cNvPr>
          <p:cNvGrpSpPr/>
          <p:nvPr/>
        </p:nvGrpSpPr>
        <p:grpSpPr>
          <a:xfrm>
            <a:off x="839117" y="877396"/>
            <a:ext cx="8048630" cy="2371729"/>
            <a:chOff x="553364" y="1110861"/>
            <a:chExt cx="7600036" cy="2818109"/>
          </a:xfrm>
        </p:grpSpPr>
        <p:pic>
          <p:nvPicPr>
            <p:cNvPr id="8" name="Picture 2" descr="https://ars.els-cdn.com/content/image/1-s2.0-S0168900218303267-gr1_lrg.jpg">
              <a:extLst>
                <a:ext uri="{FF2B5EF4-FFF2-40B4-BE49-F238E27FC236}">
                  <a16:creationId xmlns:a16="http://schemas.microsoft.com/office/drawing/2014/main" id="{203A8704-516C-5B81-F17B-9E31C8373E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64" y="1110861"/>
              <a:ext cx="7600036" cy="2528873"/>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a:extLst>
                <a:ext uri="{FF2B5EF4-FFF2-40B4-BE49-F238E27FC236}">
                  <a16:creationId xmlns:a16="http://schemas.microsoft.com/office/drawing/2014/main" id="{4F998710-554C-BC80-4362-E06C21CF1FCF}"/>
                </a:ext>
              </a:extLst>
            </p:cNvPr>
            <p:cNvPicPr>
              <a:picLocks noChangeAspect="1"/>
            </p:cNvPicPr>
            <p:nvPr/>
          </p:nvPicPr>
          <p:blipFill rotWithShape="1">
            <a:blip r:embed="rId6"/>
            <a:srcRect t="7773"/>
            <a:stretch/>
          </p:blipFill>
          <p:spPr>
            <a:xfrm>
              <a:off x="553364" y="2539901"/>
              <a:ext cx="5925404" cy="1389068"/>
            </a:xfrm>
            <a:prstGeom prst="rect">
              <a:avLst/>
            </a:prstGeom>
          </p:spPr>
        </p:pic>
        <p:sp>
          <p:nvSpPr>
            <p:cNvPr id="21" name="Rettangolo 20">
              <a:extLst>
                <a:ext uri="{FF2B5EF4-FFF2-40B4-BE49-F238E27FC236}">
                  <a16:creationId xmlns:a16="http://schemas.microsoft.com/office/drawing/2014/main" id="{6C16B78F-AF7C-2B5C-F978-C6DFE0368A24}"/>
                </a:ext>
              </a:extLst>
            </p:cNvPr>
            <p:cNvSpPr/>
            <p:nvPr/>
          </p:nvSpPr>
          <p:spPr>
            <a:xfrm>
              <a:off x="553364" y="2539901"/>
              <a:ext cx="5982971" cy="1389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ttangolo 21">
              <a:extLst>
                <a:ext uri="{FF2B5EF4-FFF2-40B4-BE49-F238E27FC236}">
                  <a16:creationId xmlns:a16="http://schemas.microsoft.com/office/drawing/2014/main" id="{D6EE4310-50B5-8B42-27F3-24EBCB1DF27F}"/>
                </a:ext>
              </a:extLst>
            </p:cNvPr>
            <p:cNvSpPr/>
            <p:nvPr/>
          </p:nvSpPr>
          <p:spPr>
            <a:xfrm>
              <a:off x="2520277" y="1477614"/>
              <a:ext cx="289711"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ttangolo 24">
              <a:extLst>
                <a:ext uri="{FF2B5EF4-FFF2-40B4-BE49-F238E27FC236}">
                  <a16:creationId xmlns:a16="http://schemas.microsoft.com/office/drawing/2014/main" id="{6D18DA49-AF9C-ACA0-35D9-82DEEA64074F}"/>
                </a:ext>
              </a:extLst>
            </p:cNvPr>
            <p:cNvSpPr/>
            <p:nvPr/>
          </p:nvSpPr>
          <p:spPr>
            <a:xfrm>
              <a:off x="4216658" y="1474583"/>
              <a:ext cx="408077" cy="68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6" name="Immagine 25">
            <a:extLst>
              <a:ext uri="{FF2B5EF4-FFF2-40B4-BE49-F238E27FC236}">
                <a16:creationId xmlns:a16="http://schemas.microsoft.com/office/drawing/2014/main" id="{BA2566DC-7C97-0908-45E6-262EC642BA39}"/>
              </a:ext>
            </a:extLst>
          </p:cNvPr>
          <p:cNvPicPr>
            <a:picLocks noChangeAspect="1"/>
          </p:cNvPicPr>
          <p:nvPr/>
        </p:nvPicPr>
        <p:blipFill>
          <a:blip r:embed="rId7"/>
          <a:stretch>
            <a:fillRect/>
          </a:stretch>
        </p:blipFill>
        <p:spPr>
          <a:xfrm>
            <a:off x="7157169" y="3657157"/>
            <a:ext cx="3461156" cy="1748967"/>
          </a:xfrm>
          <a:prstGeom prst="rect">
            <a:avLst/>
          </a:prstGeom>
        </p:spPr>
      </p:pic>
      <p:sp>
        <p:nvSpPr>
          <p:cNvPr id="27" name="CasellaDiTesto 26">
            <a:extLst>
              <a:ext uri="{FF2B5EF4-FFF2-40B4-BE49-F238E27FC236}">
                <a16:creationId xmlns:a16="http://schemas.microsoft.com/office/drawing/2014/main" id="{0BE1D7FD-36C8-4E58-A6F5-33BF89DCD568}"/>
              </a:ext>
            </a:extLst>
          </p:cNvPr>
          <p:cNvSpPr txBox="1"/>
          <p:nvPr/>
        </p:nvSpPr>
        <p:spPr>
          <a:xfrm>
            <a:off x="9197280" y="1193569"/>
            <a:ext cx="2743200" cy="923330"/>
          </a:xfrm>
          <a:prstGeom prst="rect">
            <a:avLst/>
          </a:prstGeom>
          <a:noFill/>
        </p:spPr>
        <p:txBody>
          <a:bodyPr wrap="square" rtlCol="0">
            <a:spAutoFit/>
          </a:bodyPr>
          <a:lstStyle/>
          <a:p>
            <a:r>
              <a:rPr lang="en-GB" dirty="0"/>
              <a:t>Simulation code</a:t>
            </a:r>
          </a:p>
          <a:p>
            <a:pPr marL="285750" indent="-285750">
              <a:buFont typeface="Arial" panose="020B0604020202020204" pitchFamily="34" charset="0"/>
              <a:buChar char="•"/>
            </a:pPr>
            <a:r>
              <a:rPr lang="en-GB" dirty="0"/>
              <a:t>ASTRA</a:t>
            </a:r>
          </a:p>
          <a:p>
            <a:pPr marL="285750" indent="-285750">
              <a:buFont typeface="Arial" panose="020B0604020202020204" pitchFamily="34" charset="0"/>
              <a:buChar char="•"/>
            </a:pPr>
            <a:r>
              <a:rPr lang="en-GB" dirty="0"/>
              <a:t>GIOTTO</a:t>
            </a:r>
          </a:p>
        </p:txBody>
      </p:sp>
      <p:sp>
        <p:nvSpPr>
          <p:cNvPr id="29" name="CasellaDiTesto 28">
            <a:extLst>
              <a:ext uri="{FF2B5EF4-FFF2-40B4-BE49-F238E27FC236}">
                <a16:creationId xmlns:a16="http://schemas.microsoft.com/office/drawing/2014/main" id="{CF9E6F32-285A-08EC-4782-5FB4654994A5}"/>
              </a:ext>
            </a:extLst>
          </p:cNvPr>
          <p:cNvSpPr txBox="1"/>
          <p:nvPr/>
        </p:nvSpPr>
        <p:spPr>
          <a:xfrm>
            <a:off x="7275775" y="2767803"/>
            <a:ext cx="2669649" cy="400110"/>
          </a:xfrm>
          <a:prstGeom prst="rect">
            <a:avLst/>
          </a:prstGeom>
          <a:noFill/>
        </p:spPr>
        <p:txBody>
          <a:bodyPr wrap="square" rtlCol="0">
            <a:spAutoFit/>
          </a:bodyPr>
          <a:lstStyle/>
          <a:p>
            <a:r>
              <a:rPr lang="en-US" sz="1000" dirty="0"/>
              <a:t>[5]A. Giribono et al. https://doi.org/10.1016/j.nima.2018.03.009</a:t>
            </a:r>
          </a:p>
        </p:txBody>
      </p:sp>
      <p:sp>
        <p:nvSpPr>
          <p:cNvPr id="31" name="CasellaDiTesto 30">
            <a:extLst>
              <a:ext uri="{FF2B5EF4-FFF2-40B4-BE49-F238E27FC236}">
                <a16:creationId xmlns:a16="http://schemas.microsoft.com/office/drawing/2014/main" id="{07E39917-5D39-9E79-A59E-5A6250BE301E}"/>
              </a:ext>
            </a:extLst>
          </p:cNvPr>
          <p:cNvSpPr txBox="1"/>
          <p:nvPr/>
        </p:nvSpPr>
        <p:spPr>
          <a:xfrm>
            <a:off x="6190110" y="5452020"/>
            <a:ext cx="6014340" cy="900246"/>
          </a:xfrm>
          <a:prstGeom prst="rect">
            <a:avLst/>
          </a:prstGeom>
          <a:noFill/>
        </p:spPr>
        <p:txBody>
          <a:bodyPr wrap="square">
            <a:spAutoFit/>
          </a:bodyPr>
          <a:lstStyle/>
          <a:p>
            <a:r>
              <a:rPr lang="en-GB" sz="1050" b="0" i="1" dirty="0">
                <a:effectLst/>
                <a:latin typeface="+mn-lt"/>
              </a:rPr>
              <a:t>[6]Young L M and J B 2003 The particle tracking code </a:t>
            </a:r>
            <a:r>
              <a:rPr lang="en-GB" sz="1050" i="1" dirty="0">
                <a:latin typeface="+mn-lt"/>
              </a:rPr>
              <a:t>P</a:t>
            </a:r>
            <a:r>
              <a:rPr lang="en-GB" sz="1050" b="0" i="1" dirty="0">
                <a:effectLst/>
                <a:latin typeface="+mn-lt"/>
              </a:rPr>
              <a:t>armela Proceedings of the 2003 Particle Accelerator Conference</a:t>
            </a:r>
            <a:br>
              <a:rPr lang="en-GB" sz="1050" b="0" i="1" dirty="0">
                <a:effectLst/>
                <a:latin typeface="+mn-lt"/>
              </a:rPr>
            </a:br>
            <a:r>
              <a:rPr lang="en-GB" sz="1050" b="0" i="1" dirty="0">
                <a:effectLst/>
                <a:latin typeface="+mn-lt"/>
              </a:rPr>
              <a:t>[7]Floettmann K A space charge tracking code https://www.desy.de/ mpyflo/</a:t>
            </a:r>
          </a:p>
          <a:p>
            <a:r>
              <a:rPr lang="en-GB" sz="1050" b="0" i="1" dirty="0">
                <a:effectLst/>
                <a:latin typeface="+mn-lt"/>
              </a:rPr>
              <a:t>[8]Bacci A, Rossetti Conti M and Petrillo V 2016 Giotto: A genetic code for demanding beam-dynamics optimizations</a:t>
            </a:r>
            <a:r>
              <a:rPr lang="en-US" sz="1050" b="1" i="1" dirty="0">
                <a:latin typeface="+mn-lt"/>
              </a:rPr>
              <a:t>  </a:t>
            </a:r>
            <a:endParaRPr lang="en-US" sz="1050" i="1" dirty="0">
              <a:latin typeface="+mn-lt"/>
            </a:endParaRPr>
          </a:p>
        </p:txBody>
      </p:sp>
      <p:pic>
        <p:nvPicPr>
          <p:cNvPr id="32" name="Immagine 31">
            <a:extLst>
              <a:ext uri="{FF2B5EF4-FFF2-40B4-BE49-F238E27FC236}">
                <a16:creationId xmlns:a16="http://schemas.microsoft.com/office/drawing/2014/main" id="{9939E8AE-5005-9572-26E9-78BC6B27907D}"/>
              </a:ext>
            </a:extLst>
          </p:cNvPr>
          <p:cNvPicPr>
            <a:picLocks noChangeAspect="1"/>
          </p:cNvPicPr>
          <p:nvPr/>
        </p:nvPicPr>
        <p:blipFill>
          <a:blip r:embed="rId8"/>
          <a:stretch>
            <a:fillRect/>
          </a:stretch>
        </p:blipFill>
        <p:spPr>
          <a:xfrm>
            <a:off x="762774" y="3395360"/>
            <a:ext cx="5414886" cy="2717568"/>
          </a:xfrm>
          <a:prstGeom prst="rect">
            <a:avLst/>
          </a:prstGeom>
        </p:spPr>
      </p:pic>
      <p:sp>
        <p:nvSpPr>
          <p:cNvPr id="3" name="CasellaDiTesto 2">
            <a:extLst>
              <a:ext uri="{FF2B5EF4-FFF2-40B4-BE49-F238E27FC236}">
                <a16:creationId xmlns:a16="http://schemas.microsoft.com/office/drawing/2014/main" id="{53185035-B898-0AC1-D530-B171CED42CB4}"/>
              </a:ext>
            </a:extLst>
          </p:cNvPr>
          <p:cNvSpPr txBox="1"/>
          <p:nvPr/>
        </p:nvSpPr>
        <p:spPr>
          <a:xfrm>
            <a:off x="1818752" y="2398471"/>
            <a:ext cx="330224"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150514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Diagramma, linea, schermata&#10;&#10;Descrizione generata automaticamente">
            <a:extLst>
              <a:ext uri="{FF2B5EF4-FFF2-40B4-BE49-F238E27FC236}">
                <a16:creationId xmlns:a16="http://schemas.microsoft.com/office/drawing/2014/main" id="{696B1F2A-E284-5E9D-64F1-81A948EB89DE}"/>
              </a:ext>
            </a:extLst>
          </p:cNvPr>
          <p:cNvPicPr>
            <a:picLocks noChangeAspect="1"/>
          </p:cNvPicPr>
          <p:nvPr/>
        </p:nvPicPr>
        <p:blipFill rotWithShape="1">
          <a:blip r:embed="rId3">
            <a:extLst>
              <a:ext uri="{28A0092B-C50C-407E-A947-70E740481C1C}">
                <a14:useLocalDpi xmlns:a14="http://schemas.microsoft.com/office/drawing/2010/main" val="0"/>
              </a:ext>
            </a:extLst>
          </a:blip>
          <a:srcRect t="3591"/>
          <a:stretch/>
        </p:blipFill>
        <p:spPr>
          <a:xfrm>
            <a:off x="748210" y="4169108"/>
            <a:ext cx="3158122" cy="2283541"/>
          </a:xfrm>
          <a:prstGeom prst="rect">
            <a:avLst/>
          </a:prstGeom>
        </p:spPr>
      </p:pic>
      <p:pic>
        <p:nvPicPr>
          <p:cNvPr id="4" name="Immagine 3" descr="Immagine che contiene testo, linea, schermata, diagramma&#10;&#10;Descrizione generata automaticamente">
            <a:extLst>
              <a:ext uri="{FF2B5EF4-FFF2-40B4-BE49-F238E27FC236}">
                <a16:creationId xmlns:a16="http://schemas.microsoft.com/office/drawing/2014/main" id="{AB8C11E1-C7CA-DB8D-17C6-44EDC95E4C3D}"/>
              </a:ext>
            </a:extLst>
          </p:cNvPr>
          <p:cNvPicPr>
            <a:picLocks noChangeAspect="1"/>
          </p:cNvPicPr>
          <p:nvPr/>
        </p:nvPicPr>
        <p:blipFill rotWithShape="1">
          <a:blip r:embed="rId4">
            <a:extLst>
              <a:ext uri="{28A0092B-C50C-407E-A947-70E740481C1C}">
                <a14:useLocalDpi xmlns:a14="http://schemas.microsoft.com/office/drawing/2010/main" val="0"/>
              </a:ext>
            </a:extLst>
          </a:blip>
          <a:srcRect t="3335"/>
          <a:stretch/>
        </p:blipFill>
        <p:spPr>
          <a:xfrm>
            <a:off x="5091430" y="4169108"/>
            <a:ext cx="3061970" cy="2219876"/>
          </a:xfrm>
          <a:prstGeom prst="rect">
            <a:avLst/>
          </a:prstGeom>
        </p:spPr>
      </p:pic>
      <p:pic>
        <p:nvPicPr>
          <p:cNvPr id="8" name="Immagine 7" descr="Immagine che contiene testo, schermata, Diagramma, linea&#10;&#10;Descrizione generata automaticamente">
            <a:extLst>
              <a:ext uri="{FF2B5EF4-FFF2-40B4-BE49-F238E27FC236}">
                <a16:creationId xmlns:a16="http://schemas.microsoft.com/office/drawing/2014/main" id="{F69CA0B6-9140-5CB0-7851-C60F78258B2C}"/>
              </a:ext>
            </a:extLst>
          </p:cNvPr>
          <p:cNvPicPr>
            <a:picLocks noChangeAspect="1"/>
          </p:cNvPicPr>
          <p:nvPr/>
        </p:nvPicPr>
        <p:blipFill rotWithShape="1">
          <a:blip r:embed="rId5">
            <a:extLst>
              <a:ext uri="{28A0092B-C50C-407E-A947-70E740481C1C}">
                <a14:useLocalDpi xmlns:a14="http://schemas.microsoft.com/office/drawing/2010/main" val="0"/>
              </a:ext>
            </a:extLst>
          </a:blip>
          <a:srcRect t="3258"/>
          <a:stretch/>
        </p:blipFill>
        <p:spPr>
          <a:xfrm>
            <a:off x="8679160" y="4137187"/>
            <a:ext cx="3267983" cy="2371134"/>
          </a:xfrm>
          <a:prstGeom prst="rect">
            <a:avLst/>
          </a:prstGeom>
        </p:spPr>
      </p:pic>
      <p:pic>
        <p:nvPicPr>
          <p:cNvPr id="22" name="Immagine 21">
            <a:extLst>
              <a:ext uri="{FF2B5EF4-FFF2-40B4-BE49-F238E27FC236}">
                <a16:creationId xmlns:a16="http://schemas.microsoft.com/office/drawing/2014/main" id="{AFB9C92D-B2EE-4F07-948D-46B984264FC6}"/>
              </a:ext>
            </a:extLst>
          </p:cNvPr>
          <p:cNvPicPr>
            <a:picLocks noChangeAspect="1"/>
          </p:cNvPicPr>
          <p:nvPr/>
        </p:nvPicPr>
        <p:blipFill>
          <a:blip r:embed="rId6"/>
          <a:stretch>
            <a:fillRect/>
          </a:stretch>
        </p:blipFill>
        <p:spPr>
          <a:xfrm>
            <a:off x="11400066" y="5790901"/>
            <a:ext cx="507776" cy="268479"/>
          </a:xfrm>
          <a:prstGeom prst="rect">
            <a:avLst/>
          </a:prstGeom>
        </p:spPr>
      </p:pic>
      <p:sp>
        <p:nvSpPr>
          <p:cNvPr id="24" name="Titolo 20">
            <a:extLst>
              <a:ext uri="{FF2B5EF4-FFF2-40B4-BE49-F238E27FC236}">
                <a16:creationId xmlns:a16="http://schemas.microsoft.com/office/drawing/2014/main" id="{F9977F0B-2B73-282A-1ED5-D7AFFC4FE043}"/>
              </a:ext>
            </a:extLst>
          </p:cNvPr>
          <p:cNvSpPr txBox="1">
            <a:spLocks/>
          </p:cNvSpPr>
          <p:nvPr/>
        </p:nvSpPr>
        <p:spPr>
          <a:xfrm>
            <a:off x="1311072" y="136525"/>
            <a:ext cx="9218780" cy="636625"/>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5200" b="1" dirty="0"/>
              <a:t>Beam dynamics studies with the </a:t>
            </a:r>
            <a:r>
              <a:rPr lang="it-IT" sz="15200" kern="100" dirty="0">
                <a:effectLst/>
                <a:latin typeface="Calibri" panose="020F0502020204030204" pitchFamily="34" charset="0"/>
                <a:ea typeface="Calibri" panose="020F0502020204030204" pitchFamily="34" charset="0"/>
                <a:cs typeface="Times New Roman" panose="02020603050405020304" pitchFamily="18" charset="0"/>
              </a:rPr>
              <a:t>ASTRA</a:t>
            </a:r>
            <a:r>
              <a:rPr lang="it-IT" sz="15200" kern="100" baseline="30000" dirty="0">
                <a:effectLst/>
                <a:latin typeface="Calibri" panose="020F0502020204030204" pitchFamily="34" charset="0"/>
                <a:ea typeface="Calibri" panose="020F0502020204030204" pitchFamily="34" charset="0"/>
                <a:cs typeface="Times New Roman" panose="02020603050405020304" pitchFamily="18" charset="0"/>
              </a:rPr>
              <a:t> </a:t>
            </a:r>
            <a:r>
              <a:rPr lang="it-IT" sz="15200" b="1" dirty="0"/>
              <a:t>code</a:t>
            </a:r>
            <a:endParaRPr lang="en-US" sz="15200" b="1" dirty="0"/>
          </a:p>
        </p:txBody>
      </p:sp>
      <p:sp>
        <p:nvSpPr>
          <p:cNvPr id="2" name="Segnaposto data 1">
            <a:extLst>
              <a:ext uri="{FF2B5EF4-FFF2-40B4-BE49-F238E27FC236}">
                <a16:creationId xmlns:a16="http://schemas.microsoft.com/office/drawing/2014/main" id="{08778E70-CE80-59C2-50E6-F0564701E323}"/>
              </a:ext>
            </a:extLst>
          </p:cNvPr>
          <p:cNvSpPr>
            <a:spLocks noGrp="1"/>
          </p:cNvSpPr>
          <p:nvPr>
            <p:ph type="dt" sz="half" idx="10"/>
          </p:nvPr>
        </p:nvSpPr>
        <p:spPr/>
        <p:txBody>
          <a:bodyPr/>
          <a:lstStyle/>
          <a:p>
            <a:r>
              <a:rPr lang="it-IT"/>
              <a:t>G.J Silvi</a:t>
            </a:r>
            <a:endParaRPr lang="en-US"/>
          </a:p>
        </p:txBody>
      </p:sp>
      <p:sp>
        <p:nvSpPr>
          <p:cNvPr id="9" name="Segnaposto piè di pagina 8">
            <a:extLst>
              <a:ext uri="{FF2B5EF4-FFF2-40B4-BE49-F238E27FC236}">
                <a16:creationId xmlns:a16="http://schemas.microsoft.com/office/drawing/2014/main" id="{F5346D08-323F-7BF9-F5BF-83CB167C2BEE}"/>
              </a:ext>
            </a:extLst>
          </p:cNvPr>
          <p:cNvSpPr>
            <a:spLocks noGrp="1"/>
          </p:cNvSpPr>
          <p:nvPr>
            <p:ph type="ftr" sz="quarter" idx="11"/>
          </p:nvPr>
        </p:nvSpPr>
        <p:spPr/>
        <p:txBody>
          <a:bodyPr/>
          <a:lstStyle/>
          <a:p>
            <a:r>
              <a:rPr lang="en-US"/>
              <a:t>Report Second Year PhD</a:t>
            </a:r>
          </a:p>
        </p:txBody>
      </p:sp>
      <p:sp>
        <p:nvSpPr>
          <p:cNvPr id="10" name="Segnaposto numero diapositiva 9">
            <a:extLst>
              <a:ext uri="{FF2B5EF4-FFF2-40B4-BE49-F238E27FC236}">
                <a16:creationId xmlns:a16="http://schemas.microsoft.com/office/drawing/2014/main" id="{88045AEF-F8A0-BB51-390A-E43D48A3E3C3}"/>
              </a:ext>
            </a:extLst>
          </p:cNvPr>
          <p:cNvSpPr>
            <a:spLocks noGrp="1"/>
          </p:cNvSpPr>
          <p:nvPr>
            <p:ph type="sldNum" sz="quarter" idx="12"/>
          </p:nvPr>
        </p:nvSpPr>
        <p:spPr/>
        <p:txBody>
          <a:bodyPr/>
          <a:lstStyle/>
          <a:p>
            <a:fld id="{23467D94-40DC-45AA-81EC-2788314D4EC6}" type="slidenum">
              <a:rPr lang="en-US" smtClean="0"/>
              <a:t>7</a:t>
            </a:fld>
            <a:endParaRPr lang="en-US"/>
          </a:p>
        </p:txBody>
      </p:sp>
      <p:pic>
        <p:nvPicPr>
          <p:cNvPr id="14" name="Immagine 13">
            <a:extLst>
              <a:ext uri="{FF2B5EF4-FFF2-40B4-BE49-F238E27FC236}">
                <a16:creationId xmlns:a16="http://schemas.microsoft.com/office/drawing/2014/main" id="{21F14EB7-D574-6267-1C0D-E50B6E0037FA}"/>
              </a:ext>
            </a:extLst>
          </p:cNvPr>
          <p:cNvPicPr>
            <a:picLocks noChangeAspect="1"/>
          </p:cNvPicPr>
          <p:nvPr/>
        </p:nvPicPr>
        <p:blipFill>
          <a:blip r:embed="rId7"/>
          <a:stretch>
            <a:fillRect/>
          </a:stretch>
        </p:blipFill>
        <p:spPr>
          <a:xfrm>
            <a:off x="3972230" y="2650998"/>
            <a:ext cx="4181170" cy="1267974"/>
          </a:xfrm>
          <a:prstGeom prst="rect">
            <a:avLst/>
          </a:prstGeom>
        </p:spPr>
      </p:pic>
      <p:pic>
        <p:nvPicPr>
          <p:cNvPr id="16" name="Immagine 15">
            <a:extLst>
              <a:ext uri="{FF2B5EF4-FFF2-40B4-BE49-F238E27FC236}">
                <a16:creationId xmlns:a16="http://schemas.microsoft.com/office/drawing/2014/main" id="{AC129CE2-17F2-D5A6-AE43-0247040C01F8}"/>
              </a:ext>
            </a:extLst>
          </p:cNvPr>
          <p:cNvPicPr>
            <a:picLocks noChangeAspect="1"/>
          </p:cNvPicPr>
          <p:nvPr/>
        </p:nvPicPr>
        <p:blipFill>
          <a:blip r:embed="rId8"/>
          <a:stretch>
            <a:fillRect/>
          </a:stretch>
        </p:blipFill>
        <p:spPr>
          <a:xfrm>
            <a:off x="1722049" y="1023417"/>
            <a:ext cx="4198413" cy="1351640"/>
          </a:xfrm>
          <a:prstGeom prst="rect">
            <a:avLst/>
          </a:prstGeom>
        </p:spPr>
      </p:pic>
      <p:sp>
        <p:nvSpPr>
          <p:cNvPr id="29" name="CasellaDiTesto 28">
            <a:extLst>
              <a:ext uri="{FF2B5EF4-FFF2-40B4-BE49-F238E27FC236}">
                <a16:creationId xmlns:a16="http://schemas.microsoft.com/office/drawing/2014/main" id="{37045615-A30D-B777-BDD4-E933F05DA8A3}"/>
              </a:ext>
            </a:extLst>
          </p:cNvPr>
          <p:cNvSpPr txBox="1"/>
          <p:nvPr/>
        </p:nvSpPr>
        <p:spPr>
          <a:xfrm>
            <a:off x="3906332" y="2514967"/>
            <a:ext cx="1386694" cy="276999"/>
          </a:xfrm>
          <a:prstGeom prst="rect">
            <a:avLst/>
          </a:prstGeom>
          <a:noFill/>
        </p:spPr>
        <p:txBody>
          <a:bodyPr wrap="square" rtlCol="0">
            <a:spAutoFit/>
          </a:bodyPr>
          <a:lstStyle/>
          <a:p>
            <a:r>
              <a:rPr lang="en-US" sz="1200" b="1" dirty="0"/>
              <a:t>ASTRA simulation</a:t>
            </a:r>
          </a:p>
        </p:txBody>
      </p:sp>
      <p:pic>
        <p:nvPicPr>
          <p:cNvPr id="30" name="Picture 2" descr="C. De Michele Web">
            <a:extLst>
              <a:ext uri="{FF2B5EF4-FFF2-40B4-BE49-F238E27FC236}">
                <a16:creationId xmlns:a16="http://schemas.microsoft.com/office/drawing/2014/main" id="{B51BC13E-3A52-3F79-0639-B90BF6510F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NFN Frascati (Roma) | Future Circular Collider">
            <a:extLst>
              <a:ext uri="{FF2B5EF4-FFF2-40B4-BE49-F238E27FC236}">
                <a16:creationId xmlns:a16="http://schemas.microsoft.com/office/drawing/2014/main" id="{246B808C-6FF6-7FAE-8328-7AA3072CB7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38" name="CasellaDiTesto 37">
            <a:extLst>
              <a:ext uri="{FF2B5EF4-FFF2-40B4-BE49-F238E27FC236}">
                <a16:creationId xmlns:a16="http://schemas.microsoft.com/office/drawing/2014/main" id="{0456D1D4-6FB0-F68F-BEF5-276740735AEF}"/>
              </a:ext>
            </a:extLst>
          </p:cNvPr>
          <p:cNvSpPr txBox="1"/>
          <p:nvPr/>
        </p:nvSpPr>
        <p:spPr>
          <a:xfrm>
            <a:off x="9512711" y="6307119"/>
            <a:ext cx="1638457" cy="369332"/>
          </a:xfrm>
          <a:prstGeom prst="rect">
            <a:avLst/>
          </a:prstGeom>
          <a:solidFill>
            <a:schemeClr val="bg1"/>
          </a:solidFill>
        </p:spPr>
        <p:txBody>
          <a:bodyPr wrap="square" rtlCol="0">
            <a:spAutoFit/>
          </a:bodyPr>
          <a:lstStyle/>
          <a:p>
            <a:endParaRPr lang="en-GB" dirty="0"/>
          </a:p>
        </p:txBody>
      </p:sp>
      <p:sp>
        <p:nvSpPr>
          <p:cNvPr id="39" name="CasellaDiTesto 38">
            <a:extLst>
              <a:ext uri="{FF2B5EF4-FFF2-40B4-BE49-F238E27FC236}">
                <a16:creationId xmlns:a16="http://schemas.microsoft.com/office/drawing/2014/main" id="{AF25331E-0314-7104-E965-EFEF96428691}"/>
              </a:ext>
            </a:extLst>
          </p:cNvPr>
          <p:cNvSpPr txBox="1"/>
          <p:nvPr/>
        </p:nvSpPr>
        <p:spPr>
          <a:xfrm>
            <a:off x="11111412" y="6253327"/>
            <a:ext cx="329375" cy="186167"/>
          </a:xfrm>
          <a:prstGeom prst="rect">
            <a:avLst/>
          </a:prstGeom>
          <a:solidFill>
            <a:schemeClr val="bg1"/>
          </a:solidFill>
        </p:spPr>
        <p:txBody>
          <a:bodyPr wrap="square" rtlCol="0">
            <a:spAutoFit/>
          </a:bodyPr>
          <a:lstStyle/>
          <a:p>
            <a:endParaRPr lang="en-GB" dirty="0"/>
          </a:p>
        </p:txBody>
      </p:sp>
      <p:pic>
        <p:nvPicPr>
          <p:cNvPr id="21" name="Immagine 20">
            <a:extLst>
              <a:ext uri="{FF2B5EF4-FFF2-40B4-BE49-F238E27FC236}">
                <a16:creationId xmlns:a16="http://schemas.microsoft.com/office/drawing/2014/main" id="{AD385320-08A7-97D5-C659-4889FE28E495}"/>
              </a:ext>
            </a:extLst>
          </p:cNvPr>
          <p:cNvPicPr>
            <a:picLocks noChangeAspect="1"/>
          </p:cNvPicPr>
          <p:nvPr/>
        </p:nvPicPr>
        <p:blipFill>
          <a:blip r:embed="rId11"/>
          <a:stretch>
            <a:fillRect/>
          </a:stretch>
        </p:blipFill>
        <p:spPr>
          <a:xfrm>
            <a:off x="9808372" y="6233222"/>
            <a:ext cx="1303040" cy="226376"/>
          </a:xfrm>
          <a:prstGeom prst="rect">
            <a:avLst/>
          </a:prstGeom>
        </p:spPr>
      </p:pic>
      <p:grpSp>
        <p:nvGrpSpPr>
          <p:cNvPr id="11" name="Gruppo 10">
            <a:extLst>
              <a:ext uri="{FF2B5EF4-FFF2-40B4-BE49-F238E27FC236}">
                <a16:creationId xmlns:a16="http://schemas.microsoft.com/office/drawing/2014/main" id="{468703A6-3F42-30C2-5F22-2CED60495D08}"/>
              </a:ext>
            </a:extLst>
          </p:cNvPr>
          <p:cNvGrpSpPr/>
          <p:nvPr/>
        </p:nvGrpSpPr>
        <p:grpSpPr>
          <a:xfrm>
            <a:off x="7071571" y="1036273"/>
            <a:ext cx="2496260" cy="1568154"/>
            <a:chOff x="7073328" y="888762"/>
            <a:chExt cx="2496260" cy="1568154"/>
          </a:xfrm>
        </p:grpSpPr>
        <p:pic>
          <p:nvPicPr>
            <p:cNvPr id="6" name="Immagine 5" descr="Immagine che contiene testo, cerchio, diagramma, schermata&#10;&#10;Descrizione generata automaticamente">
              <a:extLst>
                <a:ext uri="{FF2B5EF4-FFF2-40B4-BE49-F238E27FC236}">
                  <a16:creationId xmlns:a16="http://schemas.microsoft.com/office/drawing/2014/main" id="{B99CDAC2-1161-F8CF-6624-DB7492775CAC}"/>
                </a:ext>
              </a:extLst>
            </p:cNvPr>
            <p:cNvPicPr>
              <a:picLocks noChangeAspect="1"/>
            </p:cNvPicPr>
            <p:nvPr/>
          </p:nvPicPr>
          <p:blipFill rotWithShape="1">
            <a:blip r:embed="rId12">
              <a:extLst>
                <a:ext uri="{28A0092B-C50C-407E-A947-70E740481C1C}">
                  <a14:useLocalDpi xmlns:a14="http://schemas.microsoft.com/office/drawing/2010/main" val="0"/>
                </a:ext>
              </a:extLst>
            </a:blip>
            <a:srcRect l="636" t="4966" r="8894" b="3620"/>
            <a:stretch/>
          </p:blipFill>
          <p:spPr>
            <a:xfrm>
              <a:off x="7219309" y="888762"/>
              <a:ext cx="2350279" cy="1523132"/>
            </a:xfrm>
            <a:prstGeom prst="rect">
              <a:avLst/>
            </a:prstGeom>
          </p:spPr>
        </p:pic>
        <p:sp>
          <p:nvSpPr>
            <p:cNvPr id="5" name="CasellaDiTesto 4">
              <a:extLst>
                <a:ext uri="{FF2B5EF4-FFF2-40B4-BE49-F238E27FC236}">
                  <a16:creationId xmlns:a16="http://schemas.microsoft.com/office/drawing/2014/main" id="{8773417D-9CBB-7234-BF5B-9DB97F2015C1}"/>
                </a:ext>
              </a:extLst>
            </p:cNvPr>
            <p:cNvSpPr txBox="1"/>
            <p:nvPr/>
          </p:nvSpPr>
          <p:spPr>
            <a:xfrm>
              <a:off x="8122562" y="2149139"/>
              <a:ext cx="954010" cy="307777"/>
            </a:xfrm>
            <a:prstGeom prst="rect">
              <a:avLst/>
            </a:prstGeom>
            <a:solidFill>
              <a:schemeClr val="bg1"/>
            </a:solidFill>
          </p:spPr>
          <p:txBody>
            <a:bodyPr wrap="square" rtlCol="0">
              <a:spAutoFit/>
            </a:bodyPr>
            <a:lstStyle/>
            <a:p>
              <a:r>
                <a:rPr lang="en-GB" sz="1400" dirty="0"/>
                <a:t>X (mm)</a:t>
              </a:r>
            </a:p>
          </p:txBody>
        </p:sp>
        <p:sp>
          <p:nvSpPr>
            <p:cNvPr id="7" name="CasellaDiTesto 6">
              <a:extLst>
                <a:ext uri="{FF2B5EF4-FFF2-40B4-BE49-F238E27FC236}">
                  <a16:creationId xmlns:a16="http://schemas.microsoft.com/office/drawing/2014/main" id="{011EB84A-EE53-EF94-4E37-993F8AB4AFFF}"/>
                </a:ext>
              </a:extLst>
            </p:cNvPr>
            <p:cNvSpPr txBox="1"/>
            <p:nvPr/>
          </p:nvSpPr>
          <p:spPr>
            <a:xfrm rot="16200000">
              <a:off x="6750212" y="1297432"/>
              <a:ext cx="954010" cy="307777"/>
            </a:xfrm>
            <a:prstGeom prst="rect">
              <a:avLst/>
            </a:prstGeom>
            <a:solidFill>
              <a:schemeClr val="bg1"/>
            </a:solidFill>
          </p:spPr>
          <p:txBody>
            <a:bodyPr wrap="square" rtlCol="0">
              <a:spAutoFit/>
            </a:bodyPr>
            <a:lstStyle/>
            <a:p>
              <a:r>
                <a:rPr lang="en-GB" sz="1400" dirty="0"/>
                <a:t>y (mm)</a:t>
              </a:r>
            </a:p>
          </p:txBody>
        </p:sp>
      </p:grpSp>
      <p:cxnSp>
        <p:nvCxnSpPr>
          <p:cNvPr id="40" name="Connettore 2 39">
            <a:extLst>
              <a:ext uri="{FF2B5EF4-FFF2-40B4-BE49-F238E27FC236}">
                <a16:creationId xmlns:a16="http://schemas.microsoft.com/office/drawing/2014/main" id="{01391229-91C3-2681-2EEE-01EC0405BD7E}"/>
              </a:ext>
            </a:extLst>
          </p:cNvPr>
          <p:cNvCxnSpPr>
            <a:cxnSpLocks/>
          </p:cNvCxnSpPr>
          <p:nvPr/>
        </p:nvCxnSpPr>
        <p:spPr>
          <a:xfrm>
            <a:off x="5953474" y="1699237"/>
            <a:ext cx="11592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12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BABA739-60F0-405A-96F3-75953EE4D227}"/>
              </a:ext>
            </a:extLst>
          </p:cNvPr>
          <p:cNvSpPr txBox="1"/>
          <p:nvPr/>
        </p:nvSpPr>
        <p:spPr>
          <a:xfrm>
            <a:off x="4782000" y="883874"/>
            <a:ext cx="2841312" cy="461665"/>
          </a:xfrm>
          <a:prstGeom prst="rect">
            <a:avLst/>
          </a:prstGeom>
          <a:noFill/>
        </p:spPr>
        <p:txBody>
          <a:bodyPr wrap="square" rtlCol="0">
            <a:spAutoFit/>
          </a:bodyPr>
          <a:lstStyle/>
          <a:p>
            <a:r>
              <a:rPr lang="en-US" sz="2400" dirty="0"/>
              <a:t>ASTRA  </a:t>
            </a:r>
            <a:r>
              <a:rPr lang="en-US" dirty="0"/>
              <a:t>             </a:t>
            </a:r>
            <a:r>
              <a:rPr lang="en-US" sz="2400" dirty="0"/>
              <a:t>GIOTTO</a:t>
            </a:r>
            <a:endParaRPr lang="en-US" dirty="0"/>
          </a:p>
        </p:txBody>
      </p:sp>
      <p:sp>
        <p:nvSpPr>
          <p:cNvPr id="21" name="Titolo 20">
            <a:extLst>
              <a:ext uri="{FF2B5EF4-FFF2-40B4-BE49-F238E27FC236}">
                <a16:creationId xmlns:a16="http://schemas.microsoft.com/office/drawing/2014/main" id="{18FFCF27-45D4-474F-A4FE-2450337FF651}"/>
              </a:ext>
            </a:extLst>
          </p:cNvPr>
          <p:cNvSpPr>
            <a:spLocks noGrp="1"/>
          </p:cNvSpPr>
          <p:nvPr>
            <p:ph type="title"/>
          </p:nvPr>
        </p:nvSpPr>
        <p:spPr>
          <a:xfrm>
            <a:off x="1540992" y="96297"/>
            <a:ext cx="8845400" cy="636625"/>
          </a:xfrm>
        </p:spPr>
        <p:txBody>
          <a:bodyPr>
            <a:normAutofit fontScale="90000"/>
          </a:bodyPr>
          <a:lstStyle/>
          <a:p>
            <a:r>
              <a:rPr lang="en-US" sz="4200" b="1" dirty="0"/>
              <a:t>Beam dynamics optimizations with </a:t>
            </a:r>
            <a:r>
              <a:rPr lang="it-IT" sz="4200" kern="100" dirty="0">
                <a:effectLst/>
                <a:latin typeface="Calibri" panose="020F0502020204030204" pitchFamily="34" charset="0"/>
                <a:ea typeface="Calibri" panose="020F0502020204030204" pitchFamily="34" charset="0"/>
                <a:cs typeface="Times New Roman" panose="02020603050405020304" pitchFamily="18" charset="0"/>
              </a:rPr>
              <a:t>GIOTTO</a:t>
            </a:r>
            <a:br>
              <a:rPr lang="it-IT" sz="4200" kern="100" baseline="30000" dirty="0">
                <a:latin typeface="Calibri" panose="020F0502020204030204" pitchFamily="34" charset="0"/>
                <a:ea typeface="Calibri" panose="020F0502020204030204" pitchFamily="34" charset="0"/>
                <a:cs typeface="Times New Roman" panose="02020603050405020304" pitchFamily="18" charset="0"/>
              </a:rPr>
            </a:br>
            <a:r>
              <a:rPr lang="en-GB" sz="1000" b="0" i="0" dirty="0">
                <a:effectLst/>
                <a:latin typeface="+mn-lt"/>
              </a:rPr>
              <a:t> </a:t>
            </a:r>
            <a:endParaRPr lang="en-US" sz="1000" dirty="0">
              <a:latin typeface="+mn-lt"/>
            </a:endParaRPr>
          </a:p>
        </p:txBody>
      </p:sp>
      <p:grpSp>
        <p:nvGrpSpPr>
          <p:cNvPr id="11" name="Gruppo 10">
            <a:extLst>
              <a:ext uri="{FF2B5EF4-FFF2-40B4-BE49-F238E27FC236}">
                <a16:creationId xmlns:a16="http://schemas.microsoft.com/office/drawing/2014/main" id="{9A28E92F-73A1-F960-FC7A-C83760D49C7B}"/>
              </a:ext>
            </a:extLst>
          </p:cNvPr>
          <p:cNvGrpSpPr/>
          <p:nvPr/>
        </p:nvGrpSpPr>
        <p:grpSpPr>
          <a:xfrm>
            <a:off x="818076" y="1596214"/>
            <a:ext cx="10535724" cy="4480847"/>
            <a:chOff x="821725" y="1552956"/>
            <a:chExt cx="10535724" cy="4480847"/>
          </a:xfrm>
        </p:grpSpPr>
        <p:pic>
          <p:nvPicPr>
            <p:cNvPr id="26" name="Immagine 25">
              <a:extLst>
                <a:ext uri="{FF2B5EF4-FFF2-40B4-BE49-F238E27FC236}">
                  <a16:creationId xmlns:a16="http://schemas.microsoft.com/office/drawing/2014/main" id="{F4FBA35B-AD99-4898-BA7D-E5BB1C7CA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714" y="3920233"/>
              <a:ext cx="2776735" cy="2082552"/>
            </a:xfrm>
            <a:prstGeom prst="rect">
              <a:avLst/>
            </a:prstGeom>
          </p:spPr>
        </p:pic>
        <p:pic>
          <p:nvPicPr>
            <p:cNvPr id="14" name="Immagine 13">
              <a:extLst>
                <a:ext uri="{FF2B5EF4-FFF2-40B4-BE49-F238E27FC236}">
                  <a16:creationId xmlns:a16="http://schemas.microsoft.com/office/drawing/2014/main" id="{7801BB9C-2C2A-48D4-A26F-3EA2E4AF4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25" y="1790858"/>
              <a:ext cx="3884920" cy="1801278"/>
            </a:xfrm>
            <a:prstGeom prst="rect">
              <a:avLst/>
            </a:prstGeom>
          </p:spPr>
        </p:pic>
        <p:pic>
          <p:nvPicPr>
            <p:cNvPr id="23" name="Immagine 22">
              <a:extLst>
                <a:ext uri="{FF2B5EF4-FFF2-40B4-BE49-F238E27FC236}">
                  <a16:creationId xmlns:a16="http://schemas.microsoft.com/office/drawing/2014/main" id="{B2313E80-50EC-47DE-A3C7-AAB146906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2239" y="1552956"/>
              <a:ext cx="3043720" cy="2282791"/>
            </a:xfrm>
            <a:prstGeom prst="rect">
              <a:avLst/>
            </a:prstGeom>
          </p:spPr>
        </p:pic>
        <p:pic>
          <p:nvPicPr>
            <p:cNvPr id="24" name="Immagine 23">
              <a:extLst>
                <a:ext uri="{FF2B5EF4-FFF2-40B4-BE49-F238E27FC236}">
                  <a16:creationId xmlns:a16="http://schemas.microsoft.com/office/drawing/2014/main" id="{0DF2757E-3570-4F69-9211-D702CCF4F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9680" y="1552957"/>
              <a:ext cx="3043720" cy="2282791"/>
            </a:xfrm>
            <a:prstGeom prst="rect">
              <a:avLst/>
            </a:prstGeom>
          </p:spPr>
        </p:pic>
        <p:pic>
          <p:nvPicPr>
            <p:cNvPr id="25" name="Immagine 24">
              <a:extLst>
                <a:ext uri="{FF2B5EF4-FFF2-40B4-BE49-F238E27FC236}">
                  <a16:creationId xmlns:a16="http://schemas.microsoft.com/office/drawing/2014/main" id="{C59D6EA3-0D3E-402F-AD59-88A5F81BD7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6665" y="3920233"/>
              <a:ext cx="2776735" cy="2082552"/>
            </a:xfrm>
            <a:prstGeom prst="rect">
              <a:avLst/>
            </a:prstGeom>
          </p:spPr>
        </p:pic>
        <p:pic>
          <p:nvPicPr>
            <p:cNvPr id="28" name="Immagine 27">
              <a:extLst>
                <a:ext uri="{FF2B5EF4-FFF2-40B4-BE49-F238E27FC236}">
                  <a16:creationId xmlns:a16="http://schemas.microsoft.com/office/drawing/2014/main" id="{C3D9E48B-DC26-4455-97D7-F3A1F302FFF9}"/>
                </a:ext>
              </a:extLst>
            </p:cNvPr>
            <p:cNvPicPr>
              <a:picLocks noChangeAspect="1"/>
            </p:cNvPicPr>
            <p:nvPr/>
          </p:nvPicPr>
          <p:blipFill>
            <a:blip r:embed="rId8"/>
            <a:stretch>
              <a:fillRect/>
            </a:stretch>
          </p:blipFill>
          <p:spPr>
            <a:xfrm>
              <a:off x="10854513" y="5592438"/>
              <a:ext cx="431446" cy="228120"/>
            </a:xfrm>
            <a:prstGeom prst="rect">
              <a:avLst/>
            </a:prstGeom>
          </p:spPr>
        </p:pic>
        <p:pic>
          <p:nvPicPr>
            <p:cNvPr id="29" name="Immagine 28">
              <a:extLst>
                <a:ext uri="{FF2B5EF4-FFF2-40B4-BE49-F238E27FC236}">
                  <a16:creationId xmlns:a16="http://schemas.microsoft.com/office/drawing/2014/main" id="{4C831A67-C4A0-4910-A793-C24EDC7DB8BA}"/>
                </a:ext>
              </a:extLst>
            </p:cNvPr>
            <p:cNvPicPr>
              <a:picLocks noChangeAspect="1"/>
            </p:cNvPicPr>
            <p:nvPr/>
          </p:nvPicPr>
          <p:blipFill rotWithShape="1">
            <a:blip r:embed="rId9">
              <a:extLst>
                <a:ext uri="{28A0092B-C50C-407E-A947-70E740481C1C}">
                  <a14:useLocalDpi xmlns:a14="http://schemas.microsoft.com/office/drawing/2010/main" val="0"/>
                </a:ext>
              </a:extLst>
            </a:blip>
            <a:srcRect l="2733" r="4022"/>
            <a:stretch/>
          </p:blipFill>
          <p:spPr>
            <a:xfrm>
              <a:off x="821725" y="3719812"/>
              <a:ext cx="3770085" cy="2101267"/>
            </a:xfrm>
            <a:prstGeom prst="rect">
              <a:avLst/>
            </a:prstGeom>
          </p:spPr>
        </p:pic>
        <p:sp>
          <p:nvSpPr>
            <p:cNvPr id="30" name="Rettangolo 29">
              <a:extLst>
                <a:ext uri="{FF2B5EF4-FFF2-40B4-BE49-F238E27FC236}">
                  <a16:creationId xmlns:a16="http://schemas.microsoft.com/office/drawing/2014/main" id="{B42137EB-9FBE-4B40-928C-221822693A70}"/>
                </a:ext>
              </a:extLst>
            </p:cNvPr>
            <p:cNvSpPr/>
            <p:nvPr/>
          </p:nvSpPr>
          <p:spPr>
            <a:xfrm>
              <a:off x="2924070" y="4587852"/>
              <a:ext cx="680150" cy="229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ttangolo 30">
              <a:extLst>
                <a:ext uri="{FF2B5EF4-FFF2-40B4-BE49-F238E27FC236}">
                  <a16:creationId xmlns:a16="http://schemas.microsoft.com/office/drawing/2014/main" id="{73E47946-36BB-4C45-A525-CFFA240D6791}"/>
                </a:ext>
              </a:extLst>
            </p:cNvPr>
            <p:cNvSpPr/>
            <p:nvPr/>
          </p:nvSpPr>
          <p:spPr>
            <a:xfrm>
              <a:off x="3827853" y="4587851"/>
              <a:ext cx="746831" cy="22957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ttangolo 31">
              <a:extLst>
                <a:ext uri="{FF2B5EF4-FFF2-40B4-BE49-F238E27FC236}">
                  <a16:creationId xmlns:a16="http://schemas.microsoft.com/office/drawing/2014/main" id="{C355A7A6-A2A9-478D-B855-C9D34368E6D7}"/>
                </a:ext>
              </a:extLst>
            </p:cNvPr>
            <p:cNvSpPr/>
            <p:nvPr/>
          </p:nvSpPr>
          <p:spPr>
            <a:xfrm>
              <a:off x="2918344" y="4841133"/>
              <a:ext cx="680150" cy="1863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ttangolo 32">
              <a:extLst>
                <a:ext uri="{FF2B5EF4-FFF2-40B4-BE49-F238E27FC236}">
                  <a16:creationId xmlns:a16="http://schemas.microsoft.com/office/drawing/2014/main" id="{C85CD59C-DCDF-4692-96A9-DB2098BA2588}"/>
                </a:ext>
              </a:extLst>
            </p:cNvPr>
            <p:cNvSpPr/>
            <p:nvPr/>
          </p:nvSpPr>
          <p:spPr>
            <a:xfrm>
              <a:off x="2918344" y="5030351"/>
              <a:ext cx="680150" cy="2295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ttangolo 33">
              <a:extLst>
                <a:ext uri="{FF2B5EF4-FFF2-40B4-BE49-F238E27FC236}">
                  <a16:creationId xmlns:a16="http://schemas.microsoft.com/office/drawing/2014/main" id="{B363069A-8BB4-4A2F-A857-46388330547E}"/>
                </a:ext>
              </a:extLst>
            </p:cNvPr>
            <p:cNvSpPr/>
            <p:nvPr/>
          </p:nvSpPr>
          <p:spPr>
            <a:xfrm>
              <a:off x="3827851" y="4841133"/>
              <a:ext cx="746831" cy="18637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ttangolo 34">
              <a:extLst>
                <a:ext uri="{FF2B5EF4-FFF2-40B4-BE49-F238E27FC236}">
                  <a16:creationId xmlns:a16="http://schemas.microsoft.com/office/drawing/2014/main" id="{AD6365E3-0C0D-4A0A-91CD-E676EEC71387}"/>
                </a:ext>
              </a:extLst>
            </p:cNvPr>
            <p:cNvSpPr/>
            <p:nvPr/>
          </p:nvSpPr>
          <p:spPr>
            <a:xfrm>
              <a:off x="3827852" y="5047001"/>
              <a:ext cx="746831" cy="2295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ttangolo 35">
              <a:extLst>
                <a:ext uri="{FF2B5EF4-FFF2-40B4-BE49-F238E27FC236}">
                  <a16:creationId xmlns:a16="http://schemas.microsoft.com/office/drawing/2014/main" id="{E08C66DD-4AEC-46D9-9E1C-AC079F814300}"/>
                </a:ext>
              </a:extLst>
            </p:cNvPr>
            <p:cNvSpPr/>
            <p:nvPr/>
          </p:nvSpPr>
          <p:spPr>
            <a:xfrm>
              <a:off x="2924888" y="5293244"/>
              <a:ext cx="680150" cy="194946"/>
            </a:xfrm>
            <a:prstGeom prst="rect">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ttangolo 37">
              <a:extLst>
                <a:ext uri="{FF2B5EF4-FFF2-40B4-BE49-F238E27FC236}">
                  <a16:creationId xmlns:a16="http://schemas.microsoft.com/office/drawing/2014/main" id="{C9A92135-FD5D-4ED6-A6D6-0FFB62A5AFCD}"/>
                </a:ext>
              </a:extLst>
            </p:cNvPr>
            <p:cNvSpPr/>
            <p:nvPr/>
          </p:nvSpPr>
          <p:spPr>
            <a:xfrm>
              <a:off x="2779023" y="2530145"/>
              <a:ext cx="812069" cy="191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ttangolo 38">
              <a:extLst>
                <a:ext uri="{FF2B5EF4-FFF2-40B4-BE49-F238E27FC236}">
                  <a16:creationId xmlns:a16="http://schemas.microsoft.com/office/drawing/2014/main" id="{B5543A19-95CB-48E5-9F7C-5A536C8ABC68}"/>
                </a:ext>
              </a:extLst>
            </p:cNvPr>
            <p:cNvSpPr/>
            <p:nvPr/>
          </p:nvSpPr>
          <p:spPr>
            <a:xfrm>
              <a:off x="3723057" y="2539303"/>
              <a:ext cx="851625" cy="19165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ttangolo 39">
              <a:extLst>
                <a:ext uri="{FF2B5EF4-FFF2-40B4-BE49-F238E27FC236}">
                  <a16:creationId xmlns:a16="http://schemas.microsoft.com/office/drawing/2014/main" id="{EBAF4E1D-CF0D-43F3-8C82-BB05B279E69B}"/>
                </a:ext>
              </a:extLst>
            </p:cNvPr>
            <p:cNvSpPr/>
            <p:nvPr/>
          </p:nvSpPr>
          <p:spPr>
            <a:xfrm>
              <a:off x="2779024" y="2741818"/>
              <a:ext cx="819470" cy="18637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ttangolo 40">
              <a:extLst>
                <a:ext uri="{FF2B5EF4-FFF2-40B4-BE49-F238E27FC236}">
                  <a16:creationId xmlns:a16="http://schemas.microsoft.com/office/drawing/2014/main" id="{2881E7B9-376B-4878-9BD9-FA5D33B14219}"/>
                </a:ext>
              </a:extLst>
            </p:cNvPr>
            <p:cNvSpPr/>
            <p:nvPr/>
          </p:nvSpPr>
          <p:spPr>
            <a:xfrm>
              <a:off x="2779024" y="2954895"/>
              <a:ext cx="812070" cy="1487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ttangolo 41">
              <a:extLst>
                <a:ext uri="{FF2B5EF4-FFF2-40B4-BE49-F238E27FC236}">
                  <a16:creationId xmlns:a16="http://schemas.microsoft.com/office/drawing/2014/main" id="{66B6A752-C657-4C53-B85C-1EF11D0C87F1}"/>
                </a:ext>
              </a:extLst>
            </p:cNvPr>
            <p:cNvSpPr/>
            <p:nvPr/>
          </p:nvSpPr>
          <p:spPr>
            <a:xfrm>
              <a:off x="3723057" y="2729114"/>
              <a:ext cx="851625" cy="18637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ttangolo 42">
              <a:extLst>
                <a:ext uri="{FF2B5EF4-FFF2-40B4-BE49-F238E27FC236}">
                  <a16:creationId xmlns:a16="http://schemas.microsoft.com/office/drawing/2014/main" id="{4B535356-051F-4D48-80D8-5C0C7F237D1B}"/>
                </a:ext>
              </a:extLst>
            </p:cNvPr>
            <p:cNvSpPr/>
            <p:nvPr/>
          </p:nvSpPr>
          <p:spPr>
            <a:xfrm>
              <a:off x="3723057" y="2928878"/>
              <a:ext cx="851625" cy="18637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ttangolo 43">
              <a:extLst>
                <a:ext uri="{FF2B5EF4-FFF2-40B4-BE49-F238E27FC236}">
                  <a16:creationId xmlns:a16="http://schemas.microsoft.com/office/drawing/2014/main" id="{76D69F4E-1A97-4B9E-BC39-AC284188E839}"/>
                </a:ext>
              </a:extLst>
            </p:cNvPr>
            <p:cNvSpPr/>
            <p:nvPr/>
          </p:nvSpPr>
          <p:spPr>
            <a:xfrm>
              <a:off x="2779023" y="3127325"/>
              <a:ext cx="812069" cy="194946"/>
            </a:xfrm>
            <a:prstGeom prst="rect">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CasellaDiTesto 44">
              <a:extLst>
                <a:ext uri="{FF2B5EF4-FFF2-40B4-BE49-F238E27FC236}">
                  <a16:creationId xmlns:a16="http://schemas.microsoft.com/office/drawing/2014/main" id="{62008ED4-208C-4FBA-BB32-D81CB5EE146E}"/>
                </a:ext>
              </a:extLst>
            </p:cNvPr>
            <p:cNvSpPr txBox="1"/>
            <p:nvPr/>
          </p:nvSpPr>
          <p:spPr>
            <a:xfrm>
              <a:off x="1544641" y="5691412"/>
              <a:ext cx="4232074" cy="276999"/>
            </a:xfrm>
            <a:prstGeom prst="rect">
              <a:avLst/>
            </a:prstGeom>
            <a:noFill/>
          </p:spPr>
          <p:txBody>
            <a:bodyPr wrap="square" rtlCol="0">
              <a:spAutoFit/>
            </a:bodyPr>
            <a:lstStyle/>
            <a:p>
              <a:r>
                <a:rPr lang="en-US" sz="1200" b="1" dirty="0"/>
                <a:t> Reference Injector parameters</a:t>
              </a:r>
            </a:p>
          </p:txBody>
        </p:sp>
        <p:sp>
          <p:nvSpPr>
            <p:cNvPr id="46" name="CasellaDiTesto 45">
              <a:extLst>
                <a:ext uri="{FF2B5EF4-FFF2-40B4-BE49-F238E27FC236}">
                  <a16:creationId xmlns:a16="http://schemas.microsoft.com/office/drawing/2014/main" id="{472A1E1B-972D-4AF8-8ADD-A8DF00965E30}"/>
                </a:ext>
              </a:extLst>
            </p:cNvPr>
            <p:cNvSpPr txBox="1"/>
            <p:nvPr/>
          </p:nvSpPr>
          <p:spPr>
            <a:xfrm>
              <a:off x="1179997" y="3500129"/>
              <a:ext cx="4232074" cy="276999"/>
            </a:xfrm>
            <a:prstGeom prst="rect">
              <a:avLst/>
            </a:prstGeom>
            <a:noFill/>
          </p:spPr>
          <p:txBody>
            <a:bodyPr wrap="square" rtlCol="0">
              <a:spAutoFit/>
            </a:bodyPr>
            <a:lstStyle/>
            <a:p>
              <a:r>
                <a:rPr lang="en-US" sz="1200" b="1" dirty="0"/>
                <a:t>Injector parameters optimized with GIOTTO</a:t>
              </a:r>
            </a:p>
          </p:txBody>
        </p:sp>
        <p:pic>
          <p:nvPicPr>
            <p:cNvPr id="2" name="Immagine 1">
              <a:extLst>
                <a:ext uri="{FF2B5EF4-FFF2-40B4-BE49-F238E27FC236}">
                  <a16:creationId xmlns:a16="http://schemas.microsoft.com/office/drawing/2014/main" id="{586FE0C7-B92B-EAA3-3B13-52932A42F6EE}"/>
                </a:ext>
              </a:extLst>
            </p:cNvPr>
            <p:cNvPicPr>
              <a:picLocks noChangeAspect="1"/>
            </p:cNvPicPr>
            <p:nvPr/>
          </p:nvPicPr>
          <p:blipFill>
            <a:blip r:embed="rId10"/>
            <a:stretch>
              <a:fillRect/>
            </a:stretch>
          </p:blipFill>
          <p:spPr>
            <a:xfrm>
              <a:off x="9466010" y="5792581"/>
              <a:ext cx="1388503" cy="241222"/>
            </a:xfrm>
            <a:prstGeom prst="rect">
              <a:avLst/>
            </a:prstGeom>
          </p:spPr>
        </p:pic>
      </p:grpSp>
      <p:sp>
        <p:nvSpPr>
          <p:cNvPr id="3" name="Segnaposto data 2">
            <a:extLst>
              <a:ext uri="{FF2B5EF4-FFF2-40B4-BE49-F238E27FC236}">
                <a16:creationId xmlns:a16="http://schemas.microsoft.com/office/drawing/2014/main" id="{0E7EE342-5E38-4284-9341-6DCE7162B474}"/>
              </a:ext>
            </a:extLst>
          </p:cNvPr>
          <p:cNvSpPr>
            <a:spLocks noGrp="1"/>
          </p:cNvSpPr>
          <p:nvPr>
            <p:ph type="dt" sz="half" idx="10"/>
          </p:nvPr>
        </p:nvSpPr>
        <p:spPr/>
        <p:txBody>
          <a:bodyPr/>
          <a:lstStyle/>
          <a:p>
            <a:r>
              <a:rPr lang="it-IT"/>
              <a:t>G.J Silvi</a:t>
            </a:r>
            <a:endParaRPr lang="en-US"/>
          </a:p>
        </p:txBody>
      </p:sp>
      <p:sp>
        <p:nvSpPr>
          <p:cNvPr id="4" name="Segnaposto piè di pagina 3">
            <a:extLst>
              <a:ext uri="{FF2B5EF4-FFF2-40B4-BE49-F238E27FC236}">
                <a16:creationId xmlns:a16="http://schemas.microsoft.com/office/drawing/2014/main" id="{B0BAEA92-3030-043B-2BA2-B86821C6A182}"/>
              </a:ext>
            </a:extLst>
          </p:cNvPr>
          <p:cNvSpPr>
            <a:spLocks noGrp="1"/>
          </p:cNvSpPr>
          <p:nvPr>
            <p:ph type="ftr" sz="quarter" idx="11"/>
          </p:nvPr>
        </p:nvSpPr>
        <p:spPr/>
        <p:txBody>
          <a:bodyPr/>
          <a:lstStyle/>
          <a:p>
            <a:r>
              <a:rPr lang="en-US"/>
              <a:t>Report Second Year PhD</a:t>
            </a:r>
          </a:p>
        </p:txBody>
      </p:sp>
      <p:sp>
        <p:nvSpPr>
          <p:cNvPr id="5" name="Segnaposto numero diapositiva 4">
            <a:extLst>
              <a:ext uri="{FF2B5EF4-FFF2-40B4-BE49-F238E27FC236}">
                <a16:creationId xmlns:a16="http://schemas.microsoft.com/office/drawing/2014/main" id="{075BAF8D-49CC-0A45-ED70-63E278B415F4}"/>
              </a:ext>
            </a:extLst>
          </p:cNvPr>
          <p:cNvSpPr>
            <a:spLocks noGrp="1"/>
          </p:cNvSpPr>
          <p:nvPr>
            <p:ph type="sldNum" sz="quarter" idx="12"/>
          </p:nvPr>
        </p:nvSpPr>
        <p:spPr/>
        <p:txBody>
          <a:bodyPr/>
          <a:lstStyle/>
          <a:p>
            <a:fld id="{23467D94-40DC-45AA-81EC-2788314D4EC6}" type="slidenum">
              <a:rPr lang="en-US" smtClean="0"/>
              <a:t>8</a:t>
            </a:fld>
            <a:endParaRPr lang="en-US"/>
          </a:p>
        </p:txBody>
      </p:sp>
      <p:cxnSp>
        <p:nvCxnSpPr>
          <p:cNvPr id="10" name="Connettore 2 9">
            <a:extLst>
              <a:ext uri="{FF2B5EF4-FFF2-40B4-BE49-F238E27FC236}">
                <a16:creationId xmlns:a16="http://schemas.microsoft.com/office/drawing/2014/main" id="{4844DAFD-EEE5-0DDC-9DB7-1A7B2E819851}"/>
              </a:ext>
            </a:extLst>
          </p:cNvPr>
          <p:cNvCxnSpPr>
            <a:cxnSpLocks/>
          </p:cNvCxnSpPr>
          <p:nvPr/>
        </p:nvCxnSpPr>
        <p:spPr>
          <a:xfrm>
            <a:off x="5760083" y="1114706"/>
            <a:ext cx="6101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descr="C. De Michele Web">
            <a:extLst>
              <a:ext uri="{FF2B5EF4-FFF2-40B4-BE49-F238E27FC236}">
                <a16:creationId xmlns:a16="http://schemas.microsoft.com/office/drawing/2014/main" id="{7562A4B0-09D9-ED3F-225C-5F9AD7117A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FN Frascati (Roma) | Future Circular Collider">
            <a:extLst>
              <a:ext uri="{FF2B5EF4-FFF2-40B4-BE49-F238E27FC236}">
                <a16:creationId xmlns:a16="http://schemas.microsoft.com/office/drawing/2014/main" id="{0B0CC552-64DB-CD59-E9A6-13747558CC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821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EF0818F0-A243-418C-A1CB-C39D90140964}"/>
              </a:ext>
            </a:extLst>
          </p:cNvPr>
          <p:cNvSpPr txBox="1">
            <a:spLocks noGrp="1"/>
          </p:cNvSpPr>
          <p:nvPr>
            <p:ph type="title"/>
          </p:nvPr>
        </p:nvSpPr>
        <p:spPr>
          <a:xfrm>
            <a:off x="3786237" y="175081"/>
            <a:ext cx="4758763" cy="618631"/>
          </a:xfrm>
          <a:prstGeom prst="rect">
            <a:avLst/>
          </a:prstGeom>
          <a:solidFill>
            <a:schemeClr val="bg1"/>
          </a:solidFill>
        </p:spPr>
        <p:txBody>
          <a:bodyPr wrap="square" rtlCol="0">
            <a:spAutoFit/>
          </a:bodyPr>
          <a:lstStyle/>
          <a:p>
            <a:r>
              <a:rPr lang="en-US" sz="3800" b="1" dirty="0"/>
              <a:t>X-band linearizer cavity</a:t>
            </a:r>
            <a:endParaRPr lang="it-IT" sz="3800" b="1" dirty="0"/>
          </a:p>
        </p:txBody>
      </p:sp>
      <p:pic>
        <p:nvPicPr>
          <p:cNvPr id="16" name="Immagine 15">
            <a:extLst>
              <a:ext uri="{FF2B5EF4-FFF2-40B4-BE49-F238E27FC236}">
                <a16:creationId xmlns:a16="http://schemas.microsoft.com/office/drawing/2014/main" id="{FDBE84D6-259F-0273-3E1E-7FC025129C47}"/>
              </a:ext>
            </a:extLst>
          </p:cNvPr>
          <p:cNvPicPr>
            <a:picLocks noChangeAspect="1"/>
          </p:cNvPicPr>
          <p:nvPr/>
        </p:nvPicPr>
        <p:blipFill>
          <a:blip r:embed="rId3"/>
          <a:stretch>
            <a:fillRect/>
          </a:stretch>
        </p:blipFill>
        <p:spPr>
          <a:xfrm>
            <a:off x="1002321" y="4486328"/>
            <a:ext cx="3283140" cy="1737757"/>
          </a:xfrm>
          <a:prstGeom prst="rect">
            <a:avLst/>
          </a:prstGeom>
        </p:spPr>
      </p:pic>
      <p:pic>
        <p:nvPicPr>
          <p:cNvPr id="17" name="Immagine 16">
            <a:extLst>
              <a:ext uri="{FF2B5EF4-FFF2-40B4-BE49-F238E27FC236}">
                <a16:creationId xmlns:a16="http://schemas.microsoft.com/office/drawing/2014/main" id="{D9B5A3C1-7B1D-0325-DC26-66790A294B61}"/>
              </a:ext>
            </a:extLst>
          </p:cNvPr>
          <p:cNvPicPr>
            <a:picLocks noChangeAspect="1"/>
          </p:cNvPicPr>
          <p:nvPr/>
        </p:nvPicPr>
        <p:blipFill rotWithShape="1">
          <a:blip r:embed="rId4"/>
          <a:srcRect l="52265" t="19298" r="19688" b="16389"/>
          <a:stretch/>
        </p:blipFill>
        <p:spPr>
          <a:xfrm>
            <a:off x="9750109" y="4076562"/>
            <a:ext cx="1680617" cy="2167733"/>
          </a:xfrm>
          <a:prstGeom prst="rect">
            <a:avLst/>
          </a:prstGeom>
        </p:spPr>
      </p:pic>
      <p:sp>
        <p:nvSpPr>
          <p:cNvPr id="20" name="CasellaDiTesto 19">
            <a:extLst>
              <a:ext uri="{FF2B5EF4-FFF2-40B4-BE49-F238E27FC236}">
                <a16:creationId xmlns:a16="http://schemas.microsoft.com/office/drawing/2014/main" id="{E38B0490-0F1E-F727-35F2-097FC4B5620A}"/>
              </a:ext>
            </a:extLst>
          </p:cNvPr>
          <p:cNvSpPr txBox="1"/>
          <p:nvPr/>
        </p:nvSpPr>
        <p:spPr>
          <a:xfrm>
            <a:off x="9496929" y="3974155"/>
            <a:ext cx="1680617" cy="276999"/>
          </a:xfrm>
          <a:prstGeom prst="rect">
            <a:avLst/>
          </a:prstGeom>
          <a:noFill/>
          <a:ln w="38100">
            <a:noFill/>
          </a:ln>
        </p:spPr>
        <p:txBody>
          <a:bodyPr wrap="square" rtlCol="0">
            <a:spAutoFit/>
          </a:bodyPr>
          <a:lstStyle/>
          <a:p>
            <a:r>
              <a:rPr lang="en-US" sz="1200" b="1" dirty="0">
                <a:solidFill>
                  <a:schemeClr val="tx1">
                    <a:lumMod val="50000"/>
                    <a:lumOff val="50000"/>
                  </a:schemeClr>
                </a:solidFill>
              </a:rPr>
              <a:t>Courtesy of L. Faillace</a:t>
            </a:r>
          </a:p>
        </p:txBody>
      </p:sp>
      <p:pic>
        <p:nvPicPr>
          <p:cNvPr id="21" name="Immagine 20">
            <a:extLst>
              <a:ext uri="{FF2B5EF4-FFF2-40B4-BE49-F238E27FC236}">
                <a16:creationId xmlns:a16="http://schemas.microsoft.com/office/drawing/2014/main" id="{A5ADCEBC-5E08-B12F-B685-AC9211497DB5}"/>
              </a:ext>
            </a:extLst>
          </p:cNvPr>
          <p:cNvPicPr>
            <a:picLocks noChangeAspect="1"/>
          </p:cNvPicPr>
          <p:nvPr/>
        </p:nvPicPr>
        <p:blipFill rotWithShape="1">
          <a:blip r:embed="rId5"/>
          <a:srcRect l="43602" t="16147" r="4163" b="16453"/>
          <a:stretch/>
        </p:blipFill>
        <p:spPr>
          <a:xfrm>
            <a:off x="6096000" y="3968945"/>
            <a:ext cx="3283140" cy="2382966"/>
          </a:xfrm>
          <a:prstGeom prst="rect">
            <a:avLst/>
          </a:prstGeom>
        </p:spPr>
      </p:pic>
      <p:grpSp>
        <p:nvGrpSpPr>
          <p:cNvPr id="29" name="Gruppo 28">
            <a:extLst>
              <a:ext uri="{FF2B5EF4-FFF2-40B4-BE49-F238E27FC236}">
                <a16:creationId xmlns:a16="http://schemas.microsoft.com/office/drawing/2014/main" id="{4904B7E0-82DE-419E-8EC5-43297D638C9E}"/>
              </a:ext>
            </a:extLst>
          </p:cNvPr>
          <p:cNvGrpSpPr/>
          <p:nvPr/>
        </p:nvGrpSpPr>
        <p:grpSpPr>
          <a:xfrm>
            <a:off x="5851923" y="704733"/>
            <a:ext cx="5982971" cy="2454387"/>
            <a:chOff x="553364" y="1474583"/>
            <a:chExt cx="5982971" cy="2454387"/>
          </a:xfrm>
        </p:grpSpPr>
        <p:pic>
          <p:nvPicPr>
            <p:cNvPr id="4" name="Immagine 3">
              <a:extLst>
                <a:ext uri="{FF2B5EF4-FFF2-40B4-BE49-F238E27FC236}">
                  <a16:creationId xmlns:a16="http://schemas.microsoft.com/office/drawing/2014/main" id="{213686B1-3035-4F6C-AE44-22D0A0D35502}"/>
                </a:ext>
              </a:extLst>
            </p:cNvPr>
            <p:cNvPicPr>
              <a:picLocks noChangeAspect="1"/>
            </p:cNvPicPr>
            <p:nvPr/>
          </p:nvPicPr>
          <p:blipFill rotWithShape="1">
            <a:blip r:embed="rId6"/>
            <a:srcRect t="7773"/>
            <a:stretch/>
          </p:blipFill>
          <p:spPr>
            <a:xfrm>
              <a:off x="553364" y="2539901"/>
              <a:ext cx="5925404" cy="1389068"/>
            </a:xfrm>
            <a:prstGeom prst="rect">
              <a:avLst/>
            </a:prstGeom>
          </p:spPr>
        </p:pic>
        <p:sp>
          <p:nvSpPr>
            <p:cNvPr id="6" name="Rettangolo 5">
              <a:extLst>
                <a:ext uri="{FF2B5EF4-FFF2-40B4-BE49-F238E27FC236}">
                  <a16:creationId xmlns:a16="http://schemas.microsoft.com/office/drawing/2014/main" id="{CB91CE57-4040-437D-A045-AF0E010E57DF}"/>
                </a:ext>
              </a:extLst>
            </p:cNvPr>
            <p:cNvSpPr/>
            <p:nvPr/>
          </p:nvSpPr>
          <p:spPr>
            <a:xfrm>
              <a:off x="553364" y="2539901"/>
              <a:ext cx="5982971" cy="1389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tangolo 9">
              <a:extLst>
                <a:ext uri="{FF2B5EF4-FFF2-40B4-BE49-F238E27FC236}">
                  <a16:creationId xmlns:a16="http://schemas.microsoft.com/office/drawing/2014/main" id="{F32A1B70-9153-401F-058B-492A0664DF2C}"/>
                </a:ext>
              </a:extLst>
            </p:cNvPr>
            <p:cNvSpPr/>
            <p:nvPr/>
          </p:nvSpPr>
          <p:spPr>
            <a:xfrm>
              <a:off x="4216658" y="1474583"/>
              <a:ext cx="408077" cy="685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Segnaposto data 10">
            <a:extLst>
              <a:ext uri="{FF2B5EF4-FFF2-40B4-BE49-F238E27FC236}">
                <a16:creationId xmlns:a16="http://schemas.microsoft.com/office/drawing/2014/main" id="{B3628C2A-EF04-01F3-EDC1-D613C527911E}"/>
              </a:ext>
            </a:extLst>
          </p:cNvPr>
          <p:cNvSpPr>
            <a:spLocks noGrp="1"/>
          </p:cNvSpPr>
          <p:nvPr>
            <p:ph type="dt" sz="half" idx="10"/>
          </p:nvPr>
        </p:nvSpPr>
        <p:spPr/>
        <p:txBody>
          <a:bodyPr/>
          <a:lstStyle/>
          <a:p>
            <a:r>
              <a:rPr lang="it-IT"/>
              <a:t>G.J Silvi</a:t>
            </a:r>
            <a:endParaRPr lang="en-US"/>
          </a:p>
        </p:txBody>
      </p:sp>
      <p:sp>
        <p:nvSpPr>
          <p:cNvPr id="12" name="Segnaposto piè di pagina 11">
            <a:extLst>
              <a:ext uri="{FF2B5EF4-FFF2-40B4-BE49-F238E27FC236}">
                <a16:creationId xmlns:a16="http://schemas.microsoft.com/office/drawing/2014/main" id="{79A3BA27-BB67-E2BA-9E69-FF27CB7B475D}"/>
              </a:ext>
            </a:extLst>
          </p:cNvPr>
          <p:cNvSpPr>
            <a:spLocks noGrp="1"/>
          </p:cNvSpPr>
          <p:nvPr>
            <p:ph type="ftr" sz="quarter" idx="11"/>
          </p:nvPr>
        </p:nvSpPr>
        <p:spPr/>
        <p:txBody>
          <a:bodyPr/>
          <a:lstStyle/>
          <a:p>
            <a:r>
              <a:rPr lang="en-US"/>
              <a:t>Report Second Year PhD</a:t>
            </a:r>
          </a:p>
        </p:txBody>
      </p:sp>
      <p:sp>
        <p:nvSpPr>
          <p:cNvPr id="13" name="Segnaposto numero diapositiva 12">
            <a:extLst>
              <a:ext uri="{FF2B5EF4-FFF2-40B4-BE49-F238E27FC236}">
                <a16:creationId xmlns:a16="http://schemas.microsoft.com/office/drawing/2014/main" id="{839B24D6-AB66-BEBE-2F23-02E4AE82B1F6}"/>
              </a:ext>
            </a:extLst>
          </p:cNvPr>
          <p:cNvSpPr>
            <a:spLocks noGrp="1"/>
          </p:cNvSpPr>
          <p:nvPr>
            <p:ph type="sldNum" sz="quarter" idx="12"/>
          </p:nvPr>
        </p:nvSpPr>
        <p:spPr/>
        <p:txBody>
          <a:bodyPr/>
          <a:lstStyle/>
          <a:p>
            <a:fld id="{23467D94-40DC-45AA-81EC-2788314D4EC6}" type="slidenum">
              <a:rPr lang="en-US" smtClean="0"/>
              <a:t>9</a:t>
            </a:fld>
            <a:endParaRPr lang="en-US"/>
          </a:p>
        </p:txBody>
      </p:sp>
      <p:pic>
        <p:nvPicPr>
          <p:cNvPr id="19" name="Picture 2" descr="C. De Michele Web">
            <a:extLst>
              <a:ext uri="{FF2B5EF4-FFF2-40B4-BE49-F238E27FC236}">
                <a16:creationId xmlns:a16="http://schemas.microsoft.com/office/drawing/2014/main" id="{B8353506-DCE6-A96C-0DCF-C539FCEF16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42" y="69373"/>
            <a:ext cx="736344" cy="8679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FN Frascati (Roma) | Future Circular Collider">
            <a:extLst>
              <a:ext uri="{FF2B5EF4-FFF2-40B4-BE49-F238E27FC236}">
                <a16:creationId xmlns:a16="http://schemas.microsoft.com/office/drawing/2014/main" id="{377D1513-F413-D3AB-EBCF-BEC0ADA591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3361" y="127381"/>
            <a:ext cx="1062822" cy="751947"/>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A72A1C8A-54D7-FF62-40E8-B443B7F7A9F5}"/>
              </a:ext>
            </a:extLst>
          </p:cNvPr>
          <p:cNvSpPr txBox="1"/>
          <p:nvPr/>
        </p:nvSpPr>
        <p:spPr>
          <a:xfrm>
            <a:off x="551790" y="835300"/>
            <a:ext cx="11135462" cy="923330"/>
          </a:xfrm>
          <a:prstGeom prst="rect">
            <a:avLst/>
          </a:prstGeom>
          <a:noFill/>
        </p:spPr>
        <p:txBody>
          <a:bodyPr wrap="square" rtlCol="0">
            <a:spAutoFit/>
          </a:bodyPr>
          <a:lstStyle/>
          <a:p>
            <a:pPr algn="just"/>
            <a:r>
              <a:rPr lang="en-US" dirty="0"/>
              <a:t>High Harmonic Cavity (HHC) to improve beam stability,</a:t>
            </a:r>
            <a:r>
              <a:rPr lang="en-US" sz="1800" dirty="0"/>
              <a:t> the X-band shapes the current distribution and pre-correct the longitudinal phase space.</a:t>
            </a:r>
            <a:endParaRPr lang="en-GB" sz="1800" dirty="0"/>
          </a:p>
          <a:p>
            <a:pPr algn="just"/>
            <a:endParaRPr lang="en-US" dirty="0"/>
          </a:p>
        </p:txBody>
      </p:sp>
      <p:pic>
        <p:nvPicPr>
          <p:cNvPr id="22" name="Immagine 21">
            <a:extLst>
              <a:ext uri="{FF2B5EF4-FFF2-40B4-BE49-F238E27FC236}">
                <a16:creationId xmlns:a16="http://schemas.microsoft.com/office/drawing/2014/main" id="{C314832C-3BC4-D458-0D28-50BED8CA2FDC}"/>
              </a:ext>
            </a:extLst>
          </p:cNvPr>
          <p:cNvPicPr>
            <a:picLocks noChangeAspect="1"/>
          </p:cNvPicPr>
          <p:nvPr/>
        </p:nvPicPr>
        <p:blipFill>
          <a:blip r:embed="rId9"/>
          <a:stretch>
            <a:fillRect/>
          </a:stretch>
        </p:blipFill>
        <p:spPr>
          <a:xfrm>
            <a:off x="422436" y="1418138"/>
            <a:ext cx="4989680" cy="2833016"/>
          </a:xfrm>
          <a:prstGeom prst="rect">
            <a:avLst/>
          </a:prstGeom>
        </p:spPr>
      </p:pic>
      <p:sp>
        <p:nvSpPr>
          <p:cNvPr id="23" name="CasellaDiTesto 22">
            <a:extLst>
              <a:ext uri="{FF2B5EF4-FFF2-40B4-BE49-F238E27FC236}">
                <a16:creationId xmlns:a16="http://schemas.microsoft.com/office/drawing/2014/main" id="{074F7620-2929-2B63-F954-3E52FBDA263D}"/>
              </a:ext>
            </a:extLst>
          </p:cNvPr>
          <p:cNvSpPr txBox="1"/>
          <p:nvPr/>
        </p:nvSpPr>
        <p:spPr>
          <a:xfrm>
            <a:off x="1217726" y="4185119"/>
            <a:ext cx="3646982" cy="246221"/>
          </a:xfrm>
          <a:prstGeom prst="rect">
            <a:avLst/>
          </a:prstGeom>
          <a:noFill/>
        </p:spPr>
        <p:txBody>
          <a:bodyPr wrap="square" rtlCol="0">
            <a:spAutoFit/>
          </a:bodyPr>
          <a:lstStyle/>
          <a:p>
            <a:r>
              <a:rPr lang="en-US" sz="1000" i="1" dirty="0"/>
              <a:t>[9]A Mostacci et al. Proceedings of IPAC2011, San Sebastián, Spain</a:t>
            </a:r>
          </a:p>
        </p:txBody>
      </p:sp>
    </p:spTree>
    <p:extLst>
      <p:ext uri="{BB962C8B-B14F-4D97-AF65-F5344CB8AC3E}">
        <p14:creationId xmlns:p14="http://schemas.microsoft.com/office/powerpoint/2010/main" val="21006879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4354</TotalTime>
  <Words>2400</Words>
  <Application>Microsoft Office PowerPoint</Application>
  <PresentationFormat>Widescreen</PresentationFormat>
  <Paragraphs>237</Paragraphs>
  <Slides>22</Slides>
  <Notes>19</Notes>
  <HiddenSlides>0</HiddenSlides>
  <MMClips>2</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22</vt:i4>
      </vt:variant>
    </vt:vector>
  </HeadingPairs>
  <TitlesOfParts>
    <vt:vector size="30" baseType="lpstr">
      <vt:lpstr>Arial</vt:lpstr>
      <vt:lpstr>Calibri</vt:lpstr>
      <vt:lpstr>Calibri Light</vt:lpstr>
      <vt:lpstr>Source Sans Pro Light</vt:lpstr>
      <vt:lpstr>Symbol</vt:lpstr>
      <vt:lpstr>Times New Roman</vt:lpstr>
      <vt:lpstr>Tema di Office</vt:lpstr>
      <vt:lpstr>Personalizza struttura</vt:lpstr>
      <vt:lpstr>Presentazione standard di PowerPoint</vt:lpstr>
      <vt:lpstr>Presentazione standard di PowerPoint</vt:lpstr>
      <vt:lpstr>EuPRAXIA@SPARC_LAB</vt:lpstr>
      <vt:lpstr>Particle Driven Wakefield Acceleration</vt:lpstr>
      <vt:lpstr>Driver and witness configuration</vt:lpstr>
      <vt:lpstr>EuPRAXIA@SPARC_LAB injector</vt:lpstr>
      <vt:lpstr>Presentazione standard di PowerPoint</vt:lpstr>
      <vt:lpstr>Beam dynamics optimizations with GIOTTO  </vt:lpstr>
      <vt:lpstr>X-band linearizer cavity</vt:lpstr>
      <vt:lpstr>RF jitter simulations</vt:lpstr>
      <vt:lpstr>RF jitter simulations</vt:lpstr>
      <vt:lpstr>Simulations considering all machine jitters</vt:lpstr>
      <vt:lpstr>Motivation of an RF injector upgrade</vt:lpstr>
      <vt:lpstr>EuPRAXIA@SPARC_LAB  C-band RF injector</vt:lpstr>
      <vt:lpstr>Driver-like (200 pC) beam dynamics</vt:lpstr>
      <vt:lpstr>Single bunch simulations</vt:lpstr>
      <vt:lpstr>Driver and Witness beam dynamics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gilles jacopo  silvi</dc:creator>
  <cp:lastModifiedBy>gilles jacopo silvi</cp:lastModifiedBy>
  <cp:revision>249</cp:revision>
  <dcterms:created xsi:type="dcterms:W3CDTF">2023-06-16T07:40:42Z</dcterms:created>
  <dcterms:modified xsi:type="dcterms:W3CDTF">2023-10-23T07:08:12Z</dcterms:modified>
</cp:coreProperties>
</file>