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3" r:id="rId4"/>
    <p:sldId id="285" r:id="rId5"/>
    <p:sldId id="268" r:id="rId6"/>
    <p:sldId id="279" r:id="rId7"/>
    <p:sldId id="299" r:id="rId8"/>
    <p:sldId id="294" r:id="rId9"/>
    <p:sldId id="295" r:id="rId10"/>
    <p:sldId id="297" r:id="rId11"/>
    <p:sldId id="298" r:id="rId12"/>
    <p:sldId id="281" r:id="rId13"/>
    <p:sldId id="259" r:id="rId14"/>
    <p:sldId id="270" r:id="rId15"/>
    <p:sldId id="261" r:id="rId16"/>
    <p:sldId id="271" r:id="rId17"/>
    <p:sldId id="282" r:id="rId18"/>
    <p:sldId id="269" r:id="rId19"/>
    <p:sldId id="262" r:id="rId20"/>
    <p:sldId id="277" r:id="rId21"/>
    <p:sldId id="302" r:id="rId22"/>
    <p:sldId id="273" r:id="rId23"/>
    <p:sldId id="303" r:id="rId24"/>
    <p:sldId id="284" r:id="rId25"/>
    <p:sldId id="296" r:id="rId26"/>
    <p:sldId id="300" r:id="rId27"/>
    <p:sldId id="258" r:id="rId28"/>
    <p:sldId id="301" r:id="rId29"/>
    <p:sldId id="276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72" autoAdjust="0"/>
  </p:normalViewPr>
  <p:slideViewPr>
    <p:cSldViewPr snapToGrid="0">
      <p:cViewPr>
        <p:scale>
          <a:sx n="66" d="100"/>
          <a:sy n="66" d="100"/>
        </p:scale>
        <p:origin x="1330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Introduction</a:t>
          </a:r>
          <a:endParaRPr lang="it-IT" sz="2200" dirty="0"/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2000" dirty="0"/>
            <a:t>Plasma Wakefield acceleration</a:t>
          </a:r>
          <a:endParaRPr lang="it-IT" sz="2000" dirty="0"/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/>
        </a:p>
      </dgm:t>
    </dgm:pt>
    <dgm:pt modelId="{A68B9549-AC69-44FF-89B0-EF5B85D0BD2C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Experimental and numerical study of capillary  geometry</a:t>
          </a:r>
          <a:endParaRPr lang="it-IT" sz="2400" dirty="0"/>
        </a:p>
      </dgm:t>
    </dgm:pt>
    <dgm:pt modelId="{DAA14916-6201-48DE-9543-651F0D2C1231}" type="parTrans" cxnId="{446D0FF6-4943-4E6C-AB24-F71BB783DDC1}">
      <dgm:prSet/>
      <dgm:spPr/>
      <dgm:t>
        <a:bodyPr/>
        <a:lstStyle/>
        <a:p>
          <a:endParaRPr lang="it-IT"/>
        </a:p>
      </dgm:t>
    </dgm:pt>
    <dgm:pt modelId="{ACC3B1CA-7442-4A43-AFEC-7572D5D73B9D}" type="sibTrans" cxnId="{446D0FF6-4943-4E6C-AB24-F71BB783DDC1}">
      <dgm:prSet/>
      <dgm:spPr/>
      <dgm:t>
        <a:bodyPr/>
        <a:lstStyle/>
        <a:p>
          <a:endParaRPr lang="it-IT"/>
        </a:p>
      </dgm:t>
    </dgm:pt>
    <dgm:pt modelId="{3A10E2BD-5C06-4B64-B3BD-E90BE290008F}">
      <dgm:prSet phldrT="[Testo]" custT="1"/>
      <dgm:spPr/>
      <dgm:t>
        <a:bodyPr/>
        <a:lstStyle/>
        <a:p>
          <a:r>
            <a:rPr lang="en-US" sz="2000" dirty="0"/>
            <a:t>Plasma density measurements with Stark broadening method</a:t>
          </a:r>
          <a:endParaRPr lang="it-IT" sz="2000" dirty="0"/>
        </a:p>
      </dgm:t>
    </dgm:pt>
    <dgm:pt modelId="{74DDA905-D5C8-4A2D-BFA1-4A987AB898DB}" type="parTrans" cxnId="{759F5E92-447B-48F8-A30E-46FB8414E958}">
      <dgm:prSet/>
      <dgm:spPr/>
      <dgm:t>
        <a:bodyPr/>
        <a:lstStyle/>
        <a:p>
          <a:endParaRPr lang="it-IT"/>
        </a:p>
      </dgm:t>
    </dgm:pt>
    <dgm:pt modelId="{677067E9-0518-4398-9DD4-41C25D1F271C}" type="sibTrans" cxnId="{759F5E92-447B-48F8-A30E-46FB8414E958}">
      <dgm:prSet/>
      <dgm:spPr/>
      <dgm:t>
        <a:bodyPr/>
        <a:lstStyle/>
        <a:p>
          <a:endParaRPr lang="it-IT"/>
        </a:p>
      </dgm:t>
    </dgm:pt>
    <dgm:pt modelId="{5C80D3DD-4CCA-4E0E-B0BE-19A8445A3B0A}">
      <dgm:prSet phldrT="[Testo]" custT="1"/>
      <dgm:spPr/>
      <dgm:t>
        <a:bodyPr/>
        <a:lstStyle/>
        <a:p>
          <a:r>
            <a:rPr lang="en-US" sz="2000" dirty="0"/>
            <a:t>Neutral gas dynamics with </a:t>
          </a:r>
          <a:r>
            <a:rPr lang="en-US" sz="2000" dirty="0" err="1"/>
            <a:t>OpenFOAM</a:t>
          </a:r>
          <a:endParaRPr lang="it-IT" sz="2000" dirty="0"/>
        </a:p>
      </dgm:t>
    </dgm:pt>
    <dgm:pt modelId="{68EFD40C-0D18-4196-A538-F6DEF8283947}" type="parTrans" cxnId="{5CFF1F12-BE97-4A5C-B687-958D776D6D67}">
      <dgm:prSet/>
      <dgm:spPr/>
      <dgm:t>
        <a:bodyPr/>
        <a:lstStyle/>
        <a:p>
          <a:endParaRPr lang="en-US"/>
        </a:p>
      </dgm:t>
    </dgm:pt>
    <dgm:pt modelId="{B69ACB7B-2E39-430C-8A5D-1907EC824201}" type="sibTrans" cxnId="{5CFF1F12-BE97-4A5C-B687-958D776D6D67}">
      <dgm:prSet/>
      <dgm:spPr/>
      <dgm:t>
        <a:bodyPr/>
        <a:lstStyle/>
        <a:p>
          <a:endParaRPr lang="en-US"/>
        </a:p>
      </dgm:t>
    </dgm:pt>
    <dgm:pt modelId="{7D1EBB14-791A-460C-9EF4-B3111B80BBE3}">
      <dgm:prSet custT="1"/>
      <dgm:spPr/>
      <dgm:t>
        <a:bodyPr/>
        <a:lstStyle/>
        <a:p>
          <a:r>
            <a:rPr lang="en-US" sz="2000" noProof="0" dirty="0"/>
            <a:t>Segmented capillary for m-scale plasma sources</a:t>
          </a:r>
        </a:p>
      </dgm:t>
    </dgm:pt>
    <dgm:pt modelId="{A92A4DAD-B53B-4573-BB3A-CF7D48242A37}" type="parTrans" cxnId="{15BB0B03-2CA4-4D43-A453-DF8128DD7AD2}">
      <dgm:prSet/>
      <dgm:spPr/>
      <dgm:t>
        <a:bodyPr/>
        <a:lstStyle/>
        <a:p>
          <a:endParaRPr lang="en-US"/>
        </a:p>
      </dgm:t>
    </dgm:pt>
    <dgm:pt modelId="{23DA8D88-1CE9-4AD8-BD42-A986128E406C}" type="sibTrans" cxnId="{15BB0B03-2CA4-4D43-A453-DF8128DD7AD2}">
      <dgm:prSet/>
      <dgm:spPr/>
      <dgm:t>
        <a:bodyPr/>
        <a:lstStyle/>
        <a:p>
          <a:endParaRPr lang="en-US"/>
        </a:p>
      </dgm:t>
    </dgm:pt>
    <dgm:pt modelId="{725D1D9F-38DB-450C-AFE8-3FD68FAC7231}">
      <dgm:prSet custT="1"/>
      <dgm:spPr/>
      <dgm:t>
        <a:bodyPr/>
        <a:lstStyle/>
        <a:p>
          <a:r>
            <a:rPr lang="en-US" sz="2000" noProof="0" dirty="0"/>
            <a:t>Integrated capillary for staged focusing-acceleration</a:t>
          </a:r>
        </a:p>
      </dgm:t>
    </dgm:pt>
    <dgm:pt modelId="{DFFB5F18-E34B-4956-9795-B6098B666675}" type="parTrans" cxnId="{0BCA07D0-2086-4474-B30E-9FBC85F16712}">
      <dgm:prSet/>
      <dgm:spPr/>
      <dgm:t>
        <a:bodyPr/>
        <a:lstStyle/>
        <a:p>
          <a:endParaRPr lang="en-US"/>
        </a:p>
      </dgm:t>
    </dgm:pt>
    <dgm:pt modelId="{9CE51E81-DFFB-4361-99C4-04078514FDC2}" type="sibTrans" cxnId="{0BCA07D0-2086-4474-B30E-9FBC85F16712}">
      <dgm:prSet/>
      <dgm:spPr/>
      <dgm:t>
        <a:bodyPr/>
        <a:lstStyle/>
        <a:p>
          <a:endParaRPr lang="en-US"/>
        </a:p>
      </dgm:t>
    </dgm:pt>
    <dgm:pt modelId="{B31B01BE-CE95-42B1-BC42-993BA5F8F46C}">
      <dgm:prSet phldrT="[Testo]" custT="1"/>
      <dgm:spPr/>
      <dgm:t>
        <a:bodyPr/>
        <a:lstStyle/>
        <a:p>
          <a:r>
            <a:rPr lang="en-US" sz="2000" noProof="0" dirty="0"/>
            <a:t>Plasma discharge capillaries</a:t>
          </a:r>
        </a:p>
      </dgm:t>
    </dgm:pt>
    <dgm:pt modelId="{E5201D8D-C82F-41CD-9951-0F44FBCBDF88}" type="parTrans" cxnId="{663F989D-33B6-4480-A62A-2DE1C79021D0}">
      <dgm:prSet/>
      <dgm:spPr/>
      <dgm:t>
        <a:bodyPr/>
        <a:lstStyle/>
        <a:p>
          <a:endParaRPr lang="en-US"/>
        </a:p>
      </dgm:t>
    </dgm:pt>
    <dgm:pt modelId="{ECF6CF4B-AF4B-491E-9B27-C2D6477317F2}" type="sibTrans" cxnId="{663F989D-33B6-4480-A62A-2DE1C79021D0}">
      <dgm:prSet/>
      <dgm:spPr/>
      <dgm:t>
        <a:bodyPr/>
        <a:lstStyle/>
        <a:p>
          <a:endParaRPr lang="en-US"/>
        </a:p>
      </dgm:t>
    </dgm:pt>
    <dgm:pt modelId="{838D9491-7F0C-4BDC-8025-2F9FF008E5D3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Conclusions</a:t>
          </a:r>
          <a:endParaRPr lang="it-IT" sz="2400" dirty="0"/>
        </a:p>
      </dgm:t>
    </dgm:pt>
    <dgm:pt modelId="{09551DB7-22B7-46A9-9547-616BA2263AC2}" type="parTrans" cxnId="{C4EDE771-0EF2-4A9F-870F-C41E08BA1633}">
      <dgm:prSet/>
      <dgm:spPr/>
      <dgm:t>
        <a:bodyPr/>
        <a:lstStyle/>
        <a:p>
          <a:endParaRPr lang="en-US"/>
        </a:p>
      </dgm:t>
    </dgm:pt>
    <dgm:pt modelId="{822BCC8B-339A-4962-B961-909248BF6B28}" type="sibTrans" cxnId="{C4EDE771-0EF2-4A9F-870F-C41E08BA1633}">
      <dgm:prSet/>
      <dgm:spPr/>
      <dgm:t>
        <a:bodyPr/>
        <a:lstStyle/>
        <a:p>
          <a:endParaRPr lang="en-US"/>
        </a:p>
      </dgm:t>
    </dgm:pt>
    <dgm:pt modelId="{DA0ADA6D-B469-45E2-9A0E-DA0D348680F8}">
      <dgm:prSet custT="1"/>
      <dgm:spPr/>
      <dgm:t>
        <a:bodyPr/>
        <a:lstStyle/>
        <a:p>
          <a:r>
            <a:rPr lang="en-US" sz="2000" noProof="0" dirty="0"/>
            <a:t>Future perspectives</a:t>
          </a:r>
          <a:endParaRPr lang="en-US" sz="2000" dirty="0"/>
        </a:p>
      </dgm:t>
    </dgm:pt>
    <dgm:pt modelId="{BD4FCD14-03B6-4352-AB34-653EDA3FEEE6}" type="parTrans" cxnId="{7C05BB75-B2E9-4655-9E63-AC61BA0CCE6A}">
      <dgm:prSet/>
      <dgm:spPr/>
      <dgm:t>
        <a:bodyPr/>
        <a:lstStyle/>
        <a:p>
          <a:endParaRPr lang="en-US"/>
        </a:p>
      </dgm:t>
    </dgm:pt>
    <dgm:pt modelId="{90A59CDB-0FDE-45D5-8DAA-B7A1A37B3424}" type="sibTrans" cxnId="{7C05BB75-B2E9-4655-9E63-AC61BA0CCE6A}">
      <dgm:prSet/>
      <dgm:spPr/>
      <dgm:t>
        <a:bodyPr/>
        <a:lstStyle/>
        <a:p>
          <a:endParaRPr lang="en-US"/>
        </a:p>
      </dgm:t>
    </dgm:pt>
    <dgm:pt modelId="{ED7C06E2-B62F-4D31-A0D7-E43D63F0F104}">
      <dgm:prSet phldrT="[Testo]" custT="1"/>
      <dgm:spPr/>
      <dgm:t>
        <a:bodyPr/>
        <a:lstStyle/>
        <a:p>
          <a:r>
            <a:rPr lang="en-US" sz="2000" noProof="0" dirty="0"/>
            <a:t>Experimental setup for capillary testing at </a:t>
          </a:r>
          <a:r>
            <a:rPr lang="en-US" sz="2000" noProof="0" dirty="0" err="1"/>
            <a:t>Plasma_Lab</a:t>
          </a:r>
          <a:r>
            <a:rPr lang="en-US" sz="2000" noProof="0" dirty="0"/>
            <a:t> (LNF-INFN)</a:t>
          </a:r>
        </a:p>
      </dgm:t>
    </dgm:pt>
    <dgm:pt modelId="{97A0391C-8C9E-4FCF-99CD-3EE72ACE7B27}" type="parTrans" cxnId="{EC09968A-12CC-4974-A164-8B79326C47E7}">
      <dgm:prSet/>
      <dgm:spPr/>
      <dgm:t>
        <a:bodyPr/>
        <a:lstStyle/>
        <a:p>
          <a:endParaRPr lang="en-US"/>
        </a:p>
      </dgm:t>
    </dgm:pt>
    <dgm:pt modelId="{D7DC3D8E-7144-4477-B4F8-69FF6B82EF32}" type="sibTrans" cxnId="{EC09968A-12CC-4974-A164-8B79326C47E7}">
      <dgm:prSet/>
      <dgm:spPr/>
      <dgm:t>
        <a:bodyPr/>
        <a:lstStyle/>
        <a:p>
          <a:endParaRPr lang="en-US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noProof="0" dirty="0"/>
            <a:t>Novel schemes for long sources and staged acceleration</a:t>
          </a:r>
          <a:endParaRPr lang="en-US" sz="2200" noProof="0" dirty="0"/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4"/>
      <dgm:spPr/>
    </dgm:pt>
    <dgm:pt modelId="{F8855DA7-E117-4E34-AD7E-CAA5F439CD81}" type="pres">
      <dgm:prSet presAssocID="{E1B8972D-1C7D-4EE7-A19F-4BA34688FC65}" presName="parentText" presStyleLbl="node1" presStyleIdx="0" presStyleCnt="4" custScaleX="112241" custScaleY="269823" custLinFactNeighborY="20650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4" custLinFactY="6094" custLinFactNeighborX="-1001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07770180-53FC-405B-B96B-173902886031}" type="pres">
      <dgm:prSet presAssocID="{A68B9549-AC69-44FF-89B0-EF5B85D0BD2C}" presName="parentLin" presStyleCnt="0"/>
      <dgm:spPr/>
    </dgm:pt>
    <dgm:pt modelId="{C0EC700E-59F8-49EC-A83B-D175DDA969A2}" type="pres">
      <dgm:prSet presAssocID="{A68B9549-AC69-44FF-89B0-EF5B85D0BD2C}" presName="parentLeftMargin" presStyleLbl="node1" presStyleIdx="0" presStyleCnt="4"/>
      <dgm:spPr/>
    </dgm:pt>
    <dgm:pt modelId="{87FF4F21-87F0-4D6B-B667-2C796F1017D4}" type="pres">
      <dgm:prSet presAssocID="{A68B9549-AC69-44FF-89B0-EF5B85D0BD2C}" presName="parentText" presStyleLbl="node1" presStyleIdx="1" presStyleCnt="4" custScaleX="111806" custScaleY="269823" custLinFactNeighborY="6734">
        <dgm:presLayoutVars>
          <dgm:chMax val="0"/>
          <dgm:bulletEnabled val="1"/>
        </dgm:presLayoutVars>
      </dgm:prSet>
      <dgm:spPr/>
    </dgm:pt>
    <dgm:pt modelId="{94D5008A-6C8D-4407-A317-FFE3264F8A36}" type="pres">
      <dgm:prSet presAssocID="{A68B9549-AC69-44FF-89B0-EF5B85D0BD2C}" presName="negativeSpace" presStyleCnt="0"/>
      <dgm:spPr/>
    </dgm:pt>
    <dgm:pt modelId="{3075D1E0-02A4-498B-ACF5-F774AB95FCF0}" type="pres">
      <dgm:prSet presAssocID="{A68B9549-AC69-44FF-89B0-EF5B85D0BD2C}" presName="childText" presStyleLbl="conFgAcc1" presStyleIdx="1" presStyleCnt="4" custLinFactY="4387" custLinFactNeighborX="-743" custLinFactNeighborY="100000">
        <dgm:presLayoutVars>
          <dgm:bulletEnabled val="1"/>
        </dgm:presLayoutVars>
      </dgm:prSet>
      <dgm:spPr/>
    </dgm:pt>
    <dgm:pt modelId="{6D7C32F5-5161-4203-9B4E-AECE388E03DC}" type="pres">
      <dgm:prSet presAssocID="{ACC3B1CA-7442-4A43-AFEC-7572D5D73B9D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1" presStyleCnt="4"/>
      <dgm:spPr/>
    </dgm:pt>
    <dgm:pt modelId="{76805D19-17DD-40D3-BF93-C70A57991D76}" type="pres">
      <dgm:prSet presAssocID="{7DD8ABEC-E32F-474D-B830-7943BC8C4D20}" presName="parentText" presStyleLbl="node1" presStyleIdx="2" presStyleCnt="4" custScaleX="112270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2" presStyleCnt="4" custLinFactY="2884" custLinFactNeighborY="100000">
        <dgm:presLayoutVars>
          <dgm:bulletEnabled val="1"/>
        </dgm:presLayoutVars>
      </dgm:prSet>
      <dgm:spPr/>
    </dgm:pt>
    <dgm:pt modelId="{4298F928-BD72-44B8-A239-CEC96F2E1235}" type="pres">
      <dgm:prSet presAssocID="{9D42ABE8-09D8-4A78-94F5-1D697B21FE8A}" presName="spaceBetweenRectangles" presStyleCnt="0"/>
      <dgm:spPr/>
    </dgm:pt>
    <dgm:pt modelId="{9C336FB0-6257-4288-B3C0-0E1D9352F95E}" type="pres">
      <dgm:prSet presAssocID="{838D9491-7F0C-4BDC-8025-2F9FF008E5D3}" presName="parentLin" presStyleCnt="0"/>
      <dgm:spPr/>
    </dgm:pt>
    <dgm:pt modelId="{A8F2FEFB-C09A-4B8D-AF0D-B4C68F9226A2}" type="pres">
      <dgm:prSet presAssocID="{838D9491-7F0C-4BDC-8025-2F9FF008E5D3}" presName="parentLeftMargin" presStyleLbl="node1" presStyleIdx="2" presStyleCnt="4" custScaleX="62406" custScaleY="269823" custLinFactNeighborY="6734"/>
      <dgm:spPr/>
    </dgm:pt>
    <dgm:pt modelId="{24BC4B30-C711-4BE6-9C63-E94C8348BDE5}" type="pres">
      <dgm:prSet presAssocID="{838D9491-7F0C-4BDC-8025-2F9FF008E5D3}" presName="parentText" presStyleLbl="node1" presStyleIdx="3" presStyleCnt="4" custScaleX="111624" custScaleY="266553" custLinFactNeighborX="43074" custLinFactNeighborY="-2745">
        <dgm:presLayoutVars>
          <dgm:chMax val="0"/>
          <dgm:bulletEnabled val="1"/>
        </dgm:presLayoutVars>
      </dgm:prSet>
      <dgm:spPr/>
    </dgm:pt>
    <dgm:pt modelId="{6641145B-7D9A-4267-87E8-0B84BA3AF739}" type="pres">
      <dgm:prSet presAssocID="{838D9491-7F0C-4BDC-8025-2F9FF008E5D3}" presName="negativeSpace" presStyleCnt="0"/>
      <dgm:spPr/>
    </dgm:pt>
    <dgm:pt modelId="{FC5C090E-B72B-480B-AFBF-841D681B1290}" type="pres">
      <dgm:prSet presAssocID="{838D9491-7F0C-4BDC-8025-2F9FF008E5D3}" presName="childText" presStyleLbl="conFgAcc1" presStyleIdx="3" presStyleCnt="4" custLinFactNeighborY="89758">
        <dgm:presLayoutVars>
          <dgm:bulletEnabled val="1"/>
        </dgm:presLayoutVars>
      </dgm:prSet>
      <dgm:spPr/>
    </dgm:pt>
  </dgm:ptLst>
  <dgm:cxnLst>
    <dgm:cxn modelId="{15BB0B03-2CA4-4D43-A453-DF8128DD7AD2}" srcId="{7DD8ABEC-E32F-474D-B830-7943BC8C4D20}" destId="{7D1EBB14-791A-460C-9EF4-B3111B80BBE3}" srcOrd="0" destOrd="0" parTransId="{A92A4DAD-B53B-4573-BB3A-CF7D48242A37}" sibTransId="{23DA8D88-1CE9-4AD8-BD42-A986128E406C}"/>
    <dgm:cxn modelId="{A931E609-6A7A-478C-B1F7-653465A2C8FD}" type="presOf" srcId="{ED7C06E2-B62F-4D31-A0D7-E43D63F0F104}" destId="{AAD2F489-A6DD-4D2B-976D-CE6CB987179A}" srcOrd="0" destOrd="2" presId="urn:microsoft.com/office/officeart/2005/8/layout/list1"/>
    <dgm:cxn modelId="{5CFF1F12-BE97-4A5C-B687-958D776D6D67}" srcId="{A68B9549-AC69-44FF-89B0-EF5B85D0BD2C}" destId="{5C80D3DD-4CCA-4E0E-B0BE-19A8445A3B0A}" srcOrd="1" destOrd="0" parTransId="{68EFD40C-0D18-4196-A538-F6DEF8283947}" sibTransId="{B69ACB7B-2E39-430C-8A5D-1907EC824201}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C4EDE771-0EF2-4A9F-870F-C41E08BA1633}" srcId="{17BDB24D-898A-4A41-B4E3-69A745BDC79E}" destId="{838D9491-7F0C-4BDC-8025-2F9FF008E5D3}" srcOrd="3" destOrd="0" parTransId="{09551DB7-22B7-46A9-9547-616BA2263AC2}" sibTransId="{822BCC8B-339A-4962-B961-909248BF6B28}"/>
    <dgm:cxn modelId="{7C05BB75-B2E9-4655-9E63-AC61BA0CCE6A}" srcId="{838D9491-7F0C-4BDC-8025-2F9FF008E5D3}" destId="{DA0ADA6D-B469-45E2-9A0E-DA0D348680F8}" srcOrd="0" destOrd="0" parTransId="{BD4FCD14-03B6-4352-AB34-653EDA3FEEE6}" sibTransId="{90A59CDB-0FDE-45D5-8DAA-B7A1A37B3424}"/>
    <dgm:cxn modelId="{64AEEE7F-109B-435A-91A0-9F4A6A7AA681}" type="presOf" srcId="{B31B01BE-CE95-42B1-BC42-993BA5F8F46C}" destId="{AAD2F489-A6DD-4D2B-976D-CE6CB987179A}" srcOrd="0" destOrd="1" presId="urn:microsoft.com/office/officeart/2005/8/layout/list1"/>
    <dgm:cxn modelId="{4647F785-D0F5-4554-A230-BC839F4A5F31}" type="presOf" srcId="{3A10E2BD-5C06-4B64-B3BD-E90BE290008F}" destId="{3075D1E0-02A4-498B-ACF5-F774AB95FCF0}" srcOrd="0" destOrd="0" presId="urn:microsoft.com/office/officeart/2005/8/layout/list1"/>
    <dgm:cxn modelId="{EC09968A-12CC-4974-A164-8B79326C47E7}" srcId="{E1B8972D-1C7D-4EE7-A19F-4BA34688FC65}" destId="{ED7C06E2-B62F-4D31-A0D7-E43D63F0F104}" srcOrd="2" destOrd="0" parTransId="{97A0391C-8C9E-4FCF-99CD-3EE72ACE7B27}" sibTransId="{D7DC3D8E-7144-4477-B4F8-69FF6B82EF32}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759F5E92-447B-48F8-A30E-46FB8414E958}" srcId="{A68B9549-AC69-44FF-89B0-EF5B85D0BD2C}" destId="{3A10E2BD-5C06-4B64-B3BD-E90BE290008F}" srcOrd="0" destOrd="0" parTransId="{74DDA905-D5C8-4A2D-BFA1-4A987AB898DB}" sibTransId="{677067E9-0518-4398-9DD4-41C25D1F271C}"/>
    <dgm:cxn modelId="{663F989D-33B6-4480-A62A-2DE1C79021D0}" srcId="{E1B8972D-1C7D-4EE7-A19F-4BA34688FC65}" destId="{B31B01BE-CE95-42B1-BC42-993BA5F8F46C}" srcOrd="1" destOrd="0" parTransId="{E5201D8D-C82F-41CD-9951-0F44FBCBDF88}" sibTransId="{ECF6CF4B-AF4B-491E-9B27-C2D6477317F2}"/>
    <dgm:cxn modelId="{9A7B24B1-581A-4D5E-9985-554D48EF94C6}" srcId="{17BDB24D-898A-4A41-B4E3-69A745BDC79E}" destId="{7DD8ABEC-E32F-474D-B830-7943BC8C4D20}" srcOrd="2" destOrd="0" parTransId="{E6ECC5BA-2F5F-4834-BADD-C13D28F6FA7F}" sibTransId="{9D42ABE8-09D8-4A78-94F5-1D697B21FE8A}"/>
    <dgm:cxn modelId="{0BCA07D0-2086-4474-B30E-9FBC85F16712}" srcId="{7DD8ABEC-E32F-474D-B830-7943BC8C4D20}" destId="{725D1D9F-38DB-450C-AFE8-3FD68FAC7231}" srcOrd="1" destOrd="0" parTransId="{DFFB5F18-E34B-4956-9795-B6098B666675}" sibTransId="{9CE51E81-DFFB-4361-99C4-04078514FDC2}"/>
    <dgm:cxn modelId="{76D1ABD2-D555-47DF-B397-0936487C7424}" type="presOf" srcId="{DA0ADA6D-B469-45E2-9A0E-DA0D348680F8}" destId="{FC5C090E-B72B-480B-AFBF-841D681B1290}" srcOrd="0" destOrd="0" presId="urn:microsoft.com/office/officeart/2005/8/layout/list1"/>
    <dgm:cxn modelId="{40DC7CD5-A331-405E-BB0F-73FFA0A8AE86}" type="presOf" srcId="{A68B9549-AC69-44FF-89B0-EF5B85D0BD2C}" destId="{87FF4F21-87F0-4D6B-B667-2C796F1017D4}" srcOrd="1" destOrd="0" presId="urn:microsoft.com/office/officeart/2005/8/layout/list1"/>
    <dgm:cxn modelId="{E9E3A4D6-600A-4D5E-A264-E744F7A6A278}" type="presOf" srcId="{A68B9549-AC69-44FF-89B0-EF5B85D0BD2C}" destId="{C0EC700E-59F8-49EC-A83B-D175DDA969A2}" srcOrd="0" destOrd="0" presId="urn:microsoft.com/office/officeart/2005/8/layout/list1"/>
    <dgm:cxn modelId="{C50A00E4-D946-4D30-9125-1134233346B2}" type="presOf" srcId="{838D9491-7F0C-4BDC-8025-2F9FF008E5D3}" destId="{24BC4B30-C711-4BE6-9C63-E94C8348BDE5}" srcOrd="1" destOrd="0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813884F0-2E14-47D4-A15A-5D95055E1C9A}" type="presOf" srcId="{5C80D3DD-4CCA-4E0E-B0BE-19A8445A3B0A}" destId="{3075D1E0-02A4-498B-ACF5-F774AB95FCF0}" srcOrd="0" destOrd="1" presId="urn:microsoft.com/office/officeart/2005/8/layout/list1"/>
    <dgm:cxn modelId="{446D0FF6-4943-4E6C-AB24-F71BB783DDC1}" srcId="{17BDB24D-898A-4A41-B4E3-69A745BDC79E}" destId="{A68B9549-AC69-44FF-89B0-EF5B85D0BD2C}" srcOrd="1" destOrd="0" parTransId="{DAA14916-6201-48DE-9543-651F0D2C1231}" sibTransId="{ACC3B1CA-7442-4A43-AFEC-7572D5D73B9D}"/>
    <dgm:cxn modelId="{F95206F8-D113-414C-8156-78CC1B6509C4}" type="presOf" srcId="{838D9491-7F0C-4BDC-8025-2F9FF008E5D3}" destId="{A8F2FEFB-C09A-4B8D-AF0D-B4C68F9226A2}" srcOrd="0" destOrd="0" presId="urn:microsoft.com/office/officeart/2005/8/layout/list1"/>
    <dgm:cxn modelId="{28404EFB-0149-475F-9D25-4F528700527C}" type="presOf" srcId="{7D1EBB14-791A-460C-9EF4-B3111B80BBE3}" destId="{FC11790E-7A51-4706-9773-BB5A130CB605}" srcOrd="0" destOrd="0" presId="urn:microsoft.com/office/officeart/2005/8/layout/list1"/>
    <dgm:cxn modelId="{F16A31FE-E2DF-4A39-A292-DABB84517475}" type="presOf" srcId="{725D1D9F-38DB-450C-AFE8-3FD68FAC7231}" destId="{FC11790E-7A51-4706-9773-BB5A130CB605}" srcOrd="0" destOrd="1" presId="urn:microsoft.com/office/officeart/2005/8/layout/list1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F6FEC6BF-68A4-4AFE-9E31-4DD1AF4351C0}" type="presParOf" srcId="{041800EB-A76A-4C7B-BAB9-69563E98F680}" destId="{07770180-53FC-405B-B96B-173902886031}" srcOrd="4" destOrd="0" presId="urn:microsoft.com/office/officeart/2005/8/layout/list1"/>
    <dgm:cxn modelId="{E620FBDA-5651-4B1B-A7A8-E7FA6890709A}" type="presParOf" srcId="{07770180-53FC-405B-B96B-173902886031}" destId="{C0EC700E-59F8-49EC-A83B-D175DDA969A2}" srcOrd="0" destOrd="0" presId="urn:microsoft.com/office/officeart/2005/8/layout/list1"/>
    <dgm:cxn modelId="{27C319DB-B60F-49B1-B9B6-C163EFA11AAE}" type="presParOf" srcId="{07770180-53FC-405B-B96B-173902886031}" destId="{87FF4F21-87F0-4D6B-B667-2C796F1017D4}" srcOrd="1" destOrd="0" presId="urn:microsoft.com/office/officeart/2005/8/layout/list1"/>
    <dgm:cxn modelId="{00433F7A-7AAB-4296-A770-5D96548C1954}" type="presParOf" srcId="{041800EB-A76A-4C7B-BAB9-69563E98F680}" destId="{94D5008A-6C8D-4407-A317-FFE3264F8A36}" srcOrd="5" destOrd="0" presId="urn:microsoft.com/office/officeart/2005/8/layout/list1"/>
    <dgm:cxn modelId="{B7FABDA4-928B-4F53-93BC-2CCE8AB91F10}" type="presParOf" srcId="{041800EB-A76A-4C7B-BAB9-69563E98F680}" destId="{3075D1E0-02A4-498B-ACF5-F774AB95FCF0}" srcOrd="6" destOrd="0" presId="urn:microsoft.com/office/officeart/2005/8/layout/list1"/>
    <dgm:cxn modelId="{D6DC83F5-A1DF-4334-B693-42A6993CF565}" type="presParOf" srcId="{041800EB-A76A-4C7B-BAB9-69563E98F680}" destId="{6D7C32F5-5161-4203-9B4E-AECE388E03DC}" srcOrd="7" destOrd="0" presId="urn:microsoft.com/office/officeart/2005/8/layout/list1"/>
    <dgm:cxn modelId="{9D1022D7-998A-46FB-82ED-B8CFE48BC16E}" type="presParOf" srcId="{041800EB-A76A-4C7B-BAB9-69563E98F680}" destId="{98777E72-52D5-44CB-96A0-4A55187CB37B}" srcOrd="8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9" destOrd="0" presId="urn:microsoft.com/office/officeart/2005/8/layout/list1"/>
    <dgm:cxn modelId="{9A03C0BA-5A6F-4BE2-8613-D545451B3A96}" type="presParOf" srcId="{041800EB-A76A-4C7B-BAB9-69563E98F680}" destId="{FC11790E-7A51-4706-9773-BB5A130CB605}" srcOrd="10" destOrd="0" presId="urn:microsoft.com/office/officeart/2005/8/layout/list1"/>
    <dgm:cxn modelId="{C020551E-F4D2-4E00-BF38-611EE5385DD2}" type="presParOf" srcId="{041800EB-A76A-4C7B-BAB9-69563E98F680}" destId="{4298F928-BD72-44B8-A239-CEC96F2E1235}" srcOrd="11" destOrd="0" presId="urn:microsoft.com/office/officeart/2005/8/layout/list1"/>
    <dgm:cxn modelId="{AFE288CF-22B0-454B-BA45-FC2D11354D55}" type="presParOf" srcId="{041800EB-A76A-4C7B-BAB9-69563E98F680}" destId="{9C336FB0-6257-4288-B3C0-0E1D9352F95E}" srcOrd="12" destOrd="0" presId="urn:microsoft.com/office/officeart/2005/8/layout/list1"/>
    <dgm:cxn modelId="{E9F187A9-BE81-4634-AF5E-81A5DF39D9B0}" type="presParOf" srcId="{9C336FB0-6257-4288-B3C0-0E1D9352F95E}" destId="{A8F2FEFB-C09A-4B8D-AF0D-B4C68F9226A2}" srcOrd="0" destOrd="0" presId="urn:microsoft.com/office/officeart/2005/8/layout/list1"/>
    <dgm:cxn modelId="{13499ED3-938C-4ABE-9A39-061D521C05BB}" type="presParOf" srcId="{9C336FB0-6257-4288-B3C0-0E1D9352F95E}" destId="{24BC4B30-C711-4BE6-9C63-E94C8348BDE5}" srcOrd="1" destOrd="0" presId="urn:microsoft.com/office/officeart/2005/8/layout/list1"/>
    <dgm:cxn modelId="{DF0B6048-F554-4A71-ADB3-B29D25120D03}" type="presParOf" srcId="{041800EB-A76A-4C7B-BAB9-69563E98F680}" destId="{6641145B-7D9A-4267-87E8-0B84BA3AF739}" srcOrd="13" destOrd="0" presId="urn:microsoft.com/office/officeart/2005/8/layout/list1"/>
    <dgm:cxn modelId="{ACCEABC0-1349-4C2C-B24E-3BBF631382D5}" type="presParOf" srcId="{041800EB-A76A-4C7B-BAB9-69563E98F680}" destId="{FC5C090E-B72B-480B-AFBF-841D681B129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503588"/>
          <a:ext cx="9683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Plasma Wakefield acceleration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Plasma discharge capillaries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Experimental setup for capillary testing at </a:t>
          </a:r>
          <a:r>
            <a:rPr lang="en-US" sz="2000" kern="1200" noProof="0" dirty="0" err="1"/>
            <a:t>Plasma_Lab</a:t>
          </a:r>
          <a:r>
            <a:rPr lang="en-US" sz="2000" kern="1200" noProof="0" dirty="0"/>
            <a:t> (LNF-INFN)</a:t>
          </a:r>
        </a:p>
      </dsp:txBody>
      <dsp:txXfrm>
        <a:off x="0" y="503588"/>
        <a:ext cx="9683750" cy="1209600"/>
      </dsp:txXfrm>
    </dsp:sp>
    <dsp:sp modelId="{F8855DA7-E117-4E34-AD7E-CAA5F439CD81}">
      <dsp:nvSpPr>
        <dsp:cNvPr id="0" name=""/>
        <dsp:cNvSpPr/>
      </dsp:nvSpPr>
      <dsp:spPr>
        <a:xfrm>
          <a:off x="484187" y="44700"/>
          <a:ext cx="7608396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  <a:endParaRPr lang="it-IT" sz="2200" kern="1200" dirty="0"/>
        </a:p>
      </dsp:txBody>
      <dsp:txXfrm>
        <a:off x="507517" y="68030"/>
        <a:ext cx="7561736" cy="431250"/>
      </dsp:txXfrm>
    </dsp:sp>
    <dsp:sp modelId="{3075D1E0-02A4-498B-ACF5-F774AB95FCF0}">
      <dsp:nvSpPr>
        <dsp:cNvPr id="0" name=""/>
        <dsp:cNvSpPr/>
      </dsp:nvSpPr>
      <dsp:spPr>
        <a:xfrm>
          <a:off x="0" y="2100196"/>
          <a:ext cx="968375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Plasma density measurements with Stark broadening method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Neutral gas dynamics with </a:t>
          </a:r>
          <a:r>
            <a:rPr lang="en-US" sz="2000" kern="1200" dirty="0" err="1"/>
            <a:t>OpenFOAM</a:t>
          </a:r>
          <a:endParaRPr lang="it-IT" sz="2000" kern="1200" dirty="0"/>
        </a:p>
      </dsp:txBody>
      <dsp:txXfrm>
        <a:off x="0" y="2100196"/>
        <a:ext cx="9683750" cy="888300"/>
      </dsp:txXfrm>
    </dsp:sp>
    <dsp:sp modelId="{87FF4F21-87F0-4D6B-B667-2C796F1017D4}">
      <dsp:nvSpPr>
        <dsp:cNvPr id="0" name=""/>
        <dsp:cNvSpPr/>
      </dsp:nvSpPr>
      <dsp:spPr>
        <a:xfrm>
          <a:off x="484187" y="1651403"/>
          <a:ext cx="7578909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Experimental and numerical study of capillary  geometry</a:t>
          </a:r>
          <a:endParaRPr lang="it-IT" sz="2400" kern="1200" dirty="0"/>
        </a:p>
      </dsp:txBody>
      <dsp:txXfrm>
        <a:off x="507517" y="1674733"/>
        <a:ext cx="7532249" cy="431250"/>
      </dsp:txXfrm>
    </dsp:sp>
    <dsp:sp modelId="{FC11790E-7A51-4706-9773-BB5A130CB605}">
      <dsp:nvSpPr>
        <dsp:cNvPr id="0" name=""/>
        <dsp:cNvSpPr/>
      </dsp:nvSpPr>
      <dsp:spPr>
        <a:xfrm>
          <a:off x="0" y="3396895"/>
          <a:ext cx="968375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Segmented capillary for m-scale plasma sources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Integrated capillary for staged focusing-acceleration</a:t>
          </a:r>
        </a:p>
      </dsp:txBody>
      <dsp:txXfrm>
        <a:off x="0" y="3396895"/>
        <a:ext cx="9683750" cy="888300"/>
      </dsp:txXfrm>
    </dsp:sp>
    <dsp:sp modelId="{76805D19-17DD-40D3-BF93-C70A57991D76}">
      <dsp:nvSpPr>
        <dsp:cNvPr id="0" name=""/>
        <dsp:cNvSpPr/>
      </dsp:nvSpPr>
      <dsp:spPr>
        <a:xfrm>
          <a:off x="484187" y="2949526"/>
          <a:ext cx="7610362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Novel schemes for long sources and staged acceleration</a:t>
          </a:r>
          <a:endParaRPr lang="en-US" sz="2200" kern="1200" noProof="0" dirty="0"/>
        </a:p>
      </dsp:txBody>
      <dsp:txXfrm>
        <a:off x="507517" y="2972856"/>
        <a:ext cx="7563702" cy="431250"/>
      </dsp:txXfrm>
    </dsp:sp>
    <dsp:sp modelId="{FC5C090E-B72B-480B-AFBF-841D681B1290}">
      <dsp:nvSpPr>
        <dsp:cNvPr id="0" name=""/>
        <dsp:cNvSpPr/>
      </dsp:nvSpPr>
      <dsp:spPr>
        <a:xfrm>
          <a:off x="0" y="4651261"/>
          <a:ext cx="968375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Future perspectives</a:t>
          </a:r>
          <a:endParaRPr lang="en-US" sz="2000" kern="1200" dirty="0"/>
        </a:p>
      </dsp:txBody>
      <dsp:txXfrm>
        <a:off x="0" y="4651261"/>
        <a:ext cx="9683750" cy="548100"/>
      </dsp:txXfrm>
    </dsp:sp>
    <dsp:sp modelId="{24BC4B30-C711-4BE6-9C63-E94C8348BDE5}">
      <dsp:nvSpPr>
        <dsp:cNvPr id="0" name=""/>
        <dsp:cNvSpPr/>
      </dsp:nvSpPr>
      <dsp:spPr>
        <a:xfrm>
          <a:off x="510720" y="4254714"/>
          <a:ext cx="7566572" cy="472118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Conclusions</a:t>
          </a:r>
          <a:endParaRPr lang="it-IT" sz="2400" kern="1200" dirty="0"/>
        </a:p>
      </dsp:txBody>
      <dsp:txXfrm>
        <a:off x="533767" y="4277761"/>
        <a:ext cx="7520478" cy="426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44261-CEE0-48C7-84AD-0DB83CACECE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E0DCD-2264-49A7-9D21-6CA29125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65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2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5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89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710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47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18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7F715-012A-4747-B05C-C25508A758B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12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8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132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0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91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7F715-012A-4747-B05C-C25508A758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DDD6-990E-3B5E-62A0-26C1E33C7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38AB-C518-A76C-2B7F-0FE825F00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AF46-CB08-DC32-1246-CDD012D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4A0F-A278-4279-919E-86E11231B8C4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1DC8-D9EF-EDB7-28CE-562F32A2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15E-2505-C9CC-5BA0-CB42719A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7499-AB5C-14BA-4890-BC1371A4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5E3D9-8627-E26C-A337-D4C853459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D4A3D-BCF9-DE27-E374-D6FBC447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0AE3-6CBA-4181-91FB-0B9B63397169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1BE7-E2FF-7EC9-04A4-EC80FED0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8550-B5B8-F928-0214-370B244B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76030-E352-E8EA-D4AC-8BE75E85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00409-58E1-6524-EB1D-014890610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F610B-77F0-CCD3-AD81-82640016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EA2-F435-4892-B684-425B2165F096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7202-103F-E26C-8CF5-B409AD49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04205-3973-37E4-401F-25CCD3A8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1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86CE-79A5-FD17-9E87-9F95D36D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3C9D-E9CD-8976-D5E3-C1EFF14A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8C66-4D80-C5B5-91A5-39E9E2A8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DE6-E84B-4657-A41F-27A26EF1FD22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74C8-EAFF-71B7-EABC-4C509633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9408-C331-6574-8E23-0C093B86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9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682D-FA8C-A7CF-9812-6DD6B4AC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741F5-5079-BC3C-9C8D-F1AEEE90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AE220-4C66-5E87-A4F8-CBDA563B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62F9-CDF2-497B-8CC3-6F507AB67468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C3BA-FCAE-9D03-D524-4996697C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FF890-D65C-30E2-4945-A931AAFF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FFAF-30DE-773D-181F-D129C41B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EA8DA-DED6-3963-7E8B-2AA79A725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9739-BDF2-CD49-598B-C45D617B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1B302-A72A-6F0F-CEBB-BF64ACFE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C77B-0D8E-4DCA-AB4E-725006974BDB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C627-E2E2-05A1-909A-B1BB8606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C202D-703C-AFA1-8AFA-52DFDD8F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1A0A-9669-7068-BF72-BDEE6B08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9BE-3C2C-039B-8EC3-F9430B58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5EEE7-883D-16F1-7084-32D46AAE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7C859-F2B9-77E2-24F5-7A2D1E91C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07868-3546-5CD0-DC51-F74287F6F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A7FC9-CC63-C669-A0F3-D1A87E56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162D-D5D9-4C63-8059-5F7E9F6EF19B}" type="datetime1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99999-A3BA-1243-5ED8-5A4533B2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E02D-01FE-091B-3780-BD5464D1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EA00-F259-D48A-38C3-8B3178F2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078A4-02E4-CCEC-97EA-4779F96D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6EBB-F117-4FCF-8461-05247EE964D7}" type="datetime1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4B988-9B68-3EC1-17EB-BABACE42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EB6F2-38FA-76F2-A9C6-671065CF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54742-DF51-0342-0F53-3C1E8DE2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A54A-AFD3-445F-A48A-06A746B6D33B}" type="datetime1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5E9F1-D77E-D81F-618F-4D4AE922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17686-541A-9A91-6430-D7ACB630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7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3111-7127-7EB8-6A8E-D7DC43FD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E735-1AC7-2859-DF14-0B4F530E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58CC4-8B5A-D60A-CC46-1448F3063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A6078-5010-BD7B-86E6-B2F30B4F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CF545-5B3A-435F-8813-A6C6AFCFBFDB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E68CC-CE32-74BA-42DF-C02250B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3F8A1-E272-7E78-96DE-FACBF67A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6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507B-EEE2-BAAD-795C-92736BF2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3D58F-AC7E-A1F4-5BD7-0D35ADCDC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5623-A38C-8360-4FBB-E6410304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6A3FB-A2A2-942E-BA1D-40C65BA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AFD-D04B-429F-808C-56152D35D8BE}" type="datetime1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D91B1-75B2-C890-E263-01FF5BC1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0315C-079C-9572-0674-AA560B7C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BA649-6C00-452F-B550-95EC7B54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01F7-96CE-AF72-FB19-CA0A685C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4735-53E2-BB4B-BA31-BB1B60D9B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33BB-7713-4480-A46D-3EFC3519BD57}" type="datetime1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6D2E0-4E70-90EF-9E3B-668A41FBE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B0A9-F1EE-1A61-A350-2EFE6D4E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eg"/><Relationship Id="rId7" Type="http://schemas.openxmlformats.org/officeDocument/2006/relationships/image" Target="../media/image17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2.jpg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2.png"/><Relationship Id="rId4" Type="http://schemas.openxmlformats.org/officeDocument/2006/relationships/image" Target="../media/image39.jpe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1.jpeg"/><Relationship Id="rId18" Type="http://schemas.openxmlformats.org/officeDocument/2006/relationships/image" Target="../media/image2.png"/><Relationship Id="rId3" Type="http://schemas.openxmlformats.org/officeDocument/2006/relationships/image" Target="../media/image63.jpeg"/><Relationship Id="rId21" Type="http://schemas.openxmlformats.org/officeDocument/2006/relationships/image" Target="../media/image76.jpeg"/><Relationship Id="rId7" Type="http://schemas.openxmlformats.org/officeDocument/2006/relationships/image" Target="../media/image67.png"/><Relationship Id="rId12" Type="http://schemas.openxmlformats.org/officeDocument/2006/relationships/image" Target="../media/image70.jpe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4.jpe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microsoft.com/office/2007/relationships/hdphoto" Target="../media/hdphoto3.wdp"/><Relationship Id="rId5" Type="http://schemas.openxmlformats.org/officeDocument/2006/relationships/image" Target="../media/image65.jpeg"/><Relationship Id="rId15" Type="http://schemas.openxmlformats.org/officeDocument/2006/relationships/image" Target="../media/image73.jpeg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png"/><Relationship Id="rId4" Type="http://schemas.openxmlformats.org/officeDocument/2006/relationships/image" Target="../media/image88.jpe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895" y="519346"/>
            <a:ext cx="10614202" cy="14648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en-US" sz="4000" kern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-Bold"/>
              </a:rPr>
              <a:t>Experimental and theoretical development of plasma</a:t>
            </a:r>
            <a:br>
              <a:rPr lang="en-US" sz="40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kern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-Bold"/>
              </a:rPr>
              <a:t>sources for plasma-based particle accelerators</a:t>
            </a:r>
            <a:endParaRPr lang="en-US" sz="40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F2DB3-8321-7450-C39B-53C39114D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7278" y="4802914"/>
            <a:ext cx="4034692" cy="409575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it-IT" sz="2200" b="1" dirty="0">
                <a:solidFill>
                  <a:schemeClr val="accent1">
                    <a:lumMod val="50000"/>
                  </a:schemeClr>
                </a:solidFill>
              </a:rPr>
              <a:t>Candidate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</a:rPr>
              <a:t>: Dott. Lucio Crincoli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00406AD-556E-4811-69FC-63D6B0D3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49" y="5600232"/>
            <a:ext cx="1566495" cy="991936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5269E3BA-95B0-3766-969E-CC5385425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36" y="5696501"/>
            <a:ext cx="2424617" cy="8784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95B212-466C-ADAC-04F5-EE43AD088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3801335" y="5651706"/>
            <a:ext cx="2725986" cy="940461"/>
          </a:xfrm>
          <a:prstGeom prst="rect">
            <a:avLst/>
          </a:prstGeom>
          <a:ln w="19050">
            <a:noFill/>
          </a:ln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27027232-2A92-9BD6-FD3E-95955AC79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519" y="5651707"/>
            <a:ext cx="2070451" cy="888985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0275E72-6D24-2A1A-9344-B577EE3196F1}"/>
              </a:ext>
            </a:extLst>
          </p:cNvPr>
          <p:cNvSpPr txBox="1"/>
          <p:nvPr/>
        </p:nvSpPr>
        <p:spPr>
          <a:xfrm>
            <a:off x="136541" y="17722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78F435F-59FA-565A-1BD2-DC82BE70E978}"/>
              </a:ext>
            </a:extLst>
          </p:cNvPr>
          <p:cNvSpPr txBox="1">
            <a:spLocks/>
          </p:cNvSpPr>
          <p:nvPr/>
        </p:nvSpPr>
        <p:spPr>
          <a:xfrm>
            <a:off x="762595" y="4773272"/>
            <a:ext cx="4311267" cy="878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Supervisor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Prof. Massimo Ferrario</a:t>
            </a:r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Co-supervisor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Dott. Angelo Biagioni</a:t>
            </a:r>
          </a:p>
          <a:p>
            <a:pPr algn="l">
              <a:spcBef>
                <a:spcPts val="0"/>
              </a:spcBef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 descr="A purple light in a room&#10;&#10;Description automatically generated">
            <a:extLst>
              <a:ext uri="{FF2B5EF4-FFF2-40B4-BE49-F238E27FC236}">
                <a16:creationId xmlns:a16="http://schemas.microsoft.com/office/drawing/2014/main" id="{51B4B0E2-EBF0-0BF8-DD23-DF81EFAEA4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3463" r="4615" b="22829"/>
          <a:stretch/>
        </p:blipFill>
        <p:spPr>
          <a:xfrm>
            <a:off x="1629999" y="2203816"/>
            <a:ext cx="8931995" cy="23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6" y="589903"/>
            <a:ext cx="5287702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2060"/>
                </a:solidFill>
                <a:cs typeface="Calibri Light"/>
              </a:rPr>
              <a:t>Neutral gas dynamics with </a:t>
            </a:r>
            <a:r>
              <a:rPr lang="en-GB" sz="4000" dirty="0" err="1">
                <a:solidFill>
                  <a:srgbClr val="002060"/>
                </a:solidFill>
                <a:cs typeface="Calibri Light"/>
              </a:rPr>
              <a:t>OpenFOAM</a:t>
            </a:r>
            <a:endParaRPr lang="en-GB" sz="32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0ECE56F-3542-5A45-D2D0-3E702E5FD01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0CD4FF6B-0C83-E66E-C418-D551BAA318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4A3F4394-4196-FC20-E0FC-E0E8FD874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EB081B98-8F1A-87BD-F9E6-06363258E4F8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B7F6113F-0982-EFC9-1E15-01C21A4C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6CEB73A6-AB45-9C08-92BC-2CA89A672711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4FB9D0-6484-E3D1-5BF2-AA2E05BD19B4}"/>
              </a:ext>
            </a:extLst>
          </p:cNvPr>
          <p:cNvSpPr txBox="1"/>
          <p:nvPr/>
        </p:nvSpPr>
        <p:spPr>
          <a:xfrm>
            <a:off x="540011" y="1862048"/>
            <a:ext cx="4966268" cy="155427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cs typeface="Calibri"/>
              </a:rPr>
              <a:t>SonicFOAM</a:t>
            </a:r>
            <a:r>
              <a:rPr lang="it-IT" sz="2000" dirty="0">
                <a:cs typeface="Calibri"/>
              </a:rPr>
              <a:t> solver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cs typeface="Calibri"/>
              </a:rPr>
              <a:t>Mesh </a:t>
            </a:r>
            <a:r>
              <a:rPr lang="it-IT" sz="2000" dirty="0" err="1">
                <a:cs typeface="Calibri"/>
              </a:rPr>
              <a:t>refinement</a:t>
            </a:r>
            <a:r>
              <a:rPr lang="it-IT" sz="2000" dirty="0">
                <a:cs typeface="Calibri"/>
              </a:rPr>
              <a:t> 100-200 </a:t>
            </a:r>
            <a:r>
              <a:rPr lang="it-IT" sz="2000" dirty="0" err="1">
                <a:cs typeface="Calibri"/>
              </a:rPr>
              <a:t>um</a:t>
            </a:r>
            <a:endParaRPr lang="it-IT" sz="2000" dirty="0"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Vacuum boxes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cs typeface="Calibri"/>
              </a:rPr>
              <a:t>p_in</a:t>
            </a:r>
            <a:r>
              <a:rPr lang="it-IT" sz="2000" dirty="0">
                <a:cs typeface="Calibri"/>
              </a:rPr>
              <a:t> 40 mbar</a:t>
            </a:r>
          </a:p>
        </p:txBody>
      </p:sp>
      <p:pic>
        <p:nvPicPr>
          <p:cNvPr id="7" name="p_opening">
            <a:hlinkClick r:id="" action="ppaction://media"/>
            <a:extLst>
              <a:ext uri="{FF2B5EF4-FFF2-40B4-BE49-F238E27FC236}">
                <a16:creationId xmlns:a16="http://schemas.microsoft.com/office/drawing/2014/main" id="{F748BC92-0C54-A7A9-1165-FBC193423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19533"/>
          <a:stretch/>
        </p:blipFill>
        <p:spPr>
          <a:xfrm>
            <a:off x="6437030" y="848683"/>
            <a:ext cx="4765192" cy="2489052"/>
          </a:xfrm>
          <a:prstGeom prst="rect">
            <a:avLst/>
          </a:prstGeom>
        </p:spPr>
      </p:pic>
      <p:pic>
        <p:nvPicPr>
          <p:cNvPr id="8" name="u_opening">
            <a:hlinkClick r:id="" action="ppaction://media"/>
            <a:extLst>
              <a:ext uri="{FF2B5EF4-FFF2-40B4-BE49-F238E27FC236}">
                <a16:creationId xmlns:a16="http://schemas.microsoft.com/office/drawing/2014/main" id="{5BB39383-D63F-B401-2964-75D7C1BC25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18709"/>
          <a:stretch/>
        </p:blipFill>
        <p:spPr>
          <a:xfrm>
            <a:off x="6434124" y="3616943"/>
            <a:ext cx="4716886" cy="2489053"/>
          </a:xfrm>
          <a:prstGeom prst="rect">
            <a:avLst/>
          </a:prstGeom>
        </p:spPr>
      </p:pic>
      <p:pic>
        <p:nvPicPr>
          <p:cNvPr id="21" name="Picture 20" descr="A diagram of a molecular structure&#10;&#10;Description automatically generated">
            <a:extLst>
              <a:ext uri="{FF2B5EF4-FFF2-40B4-BE49-F238E27FC236}">
                <a16:creationId xmlns:a16="http://schemas.microsoft.com/office/drawing/2014/main" id="{90B93B74-E099-CD50-07F2-03A1E39A1B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/>
          <a:stretch/>
        </p:blipFill>
        <p:spPr>
          <a:xfrm>
            <a:off x="854395" y="3670550"/>
            <a:ext cx="4433685" cy="2387609"/>
          </a:xfrm>
          <a:prstGeom prst="rect">
            <a:avLst/>
          </a:prstGeom>
        </p:spPr>
      </p:pic>
      <p:sp>
        <p:nvSpPr>
          <p:cNvPr id="24" name="CasellaDiTesto 7">
            <a:extLst>
              <a:ext uri="{FF2B5EF4-FFF2-40B4-BE49-F238E27FC236}">
                <a16:creationId xmlns:a16="http://schemas.microsoft.com/office/drawing/2014/main" id="{B4AF9A5C-4A30-36BA-AFF8-BC19132D935B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06" y="566206"/>
            <a:ext cx="896962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cs typeface="Calibri Light"/>
              </a:rPr>
              <a:t>Longitudinal hydrogen density profiles</a:t>
            </a:r>
            <a:endParaRPr lang="en-GB" sz="36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6D7763C5-9175-0DDE-CE2C-761F9B936BB2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F7614062-2212-00B3-C1DB-A07D928ED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1C6E07BA-4E7F-B3D9-CD90-00DB5FA2D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4D9FD737-D6B0-F638-B991-482ACA558BE5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B3A46EFD-8D03-FA04-055F-18781C33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474FBABB-794E-BB30-3F14-17FED3840F45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pic>
        <p:nvPicPr>
          <p:cNvPr id="7" name="Picture 6" descr="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F4BA3427-9199-3DA1-16BC-C08CD1DD4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6390" r="7103"/>
          <a:stretch/>
        </p:blipFill>
        <p:spPr>
          <a:xfrm>
            <a:off x="3439405" y="3506234"/>
            <a:ext cx="4370402" cy="2767779"/>
          </a:xfrm>
          <a:prstGeom prst="rect">
            <a:avLst/>
          </a:prstGeom>
        </p:spPr>
      </p:pic>
      <p:pic>
        <p:nvPicPr>
          <p:cNvPr id="17" name="Picture 16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15F5095-5E2A-96F1-BE11-8E849F80E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5717" r="8224"/>
          <a:stretch/>
        </p:blipFill>
        <p:spPr>
          <a:xfrm>
            <a:off x="7728527" y="3487189"/>
            <a:ext cx="4262892" cy="27528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E2C9C8-8C67-909D-32E2-33ABF3EDFB1A}"/>
              </a:ext>
            </a:extLst>
          </p:cNvPr>
          <p:cNvSpPr txBox="1"/>
          <p:nvPr/>
        </p:nvSpPr>
        <p:spPr>
          <a:xfrm>
            <a:off x="312561" y="1989175"/>
            <a:ext cx="304202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2 inlets</a:t>
            </a:r>
            <a:r>
              <a:rPr lang="en-US" sz="2400" dirty="0">
                <a:cs typeface="Calibri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Higher uniformity with closer inlets at ionization instant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1 inlet</a:t>
            </a:r>
            <a:r>
              <a:rPr lang="en-US" sz="2400" dirty="0">
                <a:cs typeface="Calibri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Higher uniformity with cigar shape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Controlled ramps with conical ends</a:t>
            </a:r>
          </a:p>
        </p:txBody>
      </p: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D1934704-95E3-73C2-455D-36A2B77FEFE7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transparent plastic object on a metal surface&#10;&#10;Description automatically generated">
            <a:extLst>
              <a:ext uri="{FF2B5EF4-FFF2-40B4-BE49-F238E27FC236}">
                <a16:creationId xmlns:a16="http://schemas.microsoft.com/office/drawing/2014/main" id="{F4093629-2AC6-AAFA-C330-A182D9A5FB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19812" r="12918" b="12429"/>
          <a:stretch/>
        </p:blipFill>
        <p:spPr>
          <a:xfrm>
            <a:off x="10633259" y="2274944"/>
            <a:ext cx="1230815" cy="1124514"/>
          </a:xfrm>
          <a:prstGeom prst="rect">
            <a:avLst/>
          </a:prstGeom>
        </p:spPr>
      </p:pic>
      <p:pic>
        <p:nvPicPr>
          <p:cNvPr id="11" name="Picture 10" descr="A transparent plastic piece with a round top&#10;&#10;Description automatically generated with medium confidence">
            <a:extLst>
              <a:ext uri="{FF2B5EF4-FFF2-40B4-BE49-F238E27FC236}">
                <a16:creationId xmlns:a16="http://schemas.microsoft.com/office/drawing/2014/main" id="{75055B51-C3DB-F304-FB6C-5B8E73AC95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23129" r="14399" b="9388"/>
          <a:stretch/>
        </p:blipFill>
        <p:spPr>
          <a:xfrm>
            <a:off x="5180613" y="2274945"/>
            <a:ext cx="1184553" cy="1122686"/>
          </a:xfrm>
          <a:prstGeom prst="rect">
            <a:avLst/>
          </a:prstGeom>
        </p:spPr>
      </p:pic>
      <p:pic>
        <p:nvPicPr>
          <p:cNvPr id="15" name="Picture 14" descr="A transparent plastic piece with a round knob&#10;&#10;Description automatically generated with medium confidence">
            <a:extLst>
              <a:ext uri="{FF2B5EF4-FFF2-40B4-BE49-F238E27FC236}">
                <a16:creationId xmlns:a16="http://schemas.microsoft.com/office/drawing/2014/main" id="{FE5AFA48-9225-EF52-F9F3-EFEF379CC9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21666" r="14200" b="12110"/>
          <a:stretch/>
        </p:blipFill>
        <p:spPr>
          <a:xfrm>
            <a:off x="6416421" y="2279947"/>
            <a:ext cx="1206280" cy="1117684"/>
          </a:xfrm>
          <a:prstGeom prst="rect">
            <a:avLst/>
          </a:prstGeom>
        </p:spPr>
      </p:pic>
      <p:pic>
        <p:nvPicPr>
          <p:cNvPr id="18" name="Picture 17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FEC3F17A-DE62-29A0-A0EC-01B12C49C9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5782" r="13175" b="15782"/>
          <a:stretch/>
        </p:blipFill>
        <p:spPr>
          <a:xfrm>
            <a:off x="3929532" y="2276771"/>
            <a:ext cx="1206279" cy="1120860"/>
          </a:xfrm>
          <a:prstGeom prst="rect">
            <a:avLst/>
          </a:prstGeom>
        </p:spPr>
      </p:pic>
      <p:pic>
        <p:nvPicPr>
          <p:cNvPr id="23" name="Picture 22" descr="A clear plastic piece with screws&#10;&#10;Description automatically generated">
            <a:extLst>
              <a:ext uri="{FF2B5EF4-FFF2-40B4-BE49-F238E27FC236}">
                <a16:creationId xmlns:a16="http://schemas.microsoft.com/office/drawing/2014/main" id="{ADF524A4-71FA-824D-18ED-69B8348662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7407" r="14074" b="17407"/>
          <a:stretch/>
        </p:blipFill>
        <p:spPr>
          <a:xfrm>
            <a:off x="9328953" y="2274944"/>
            <a:ext cx="1239523" cy="1124514"/>
          </a:xfrm>
          <a:prstGeom prst="rect">
            <a:avLst/>
          </a:prstGeom>
        </p:spPr>
      </p:pic>
      <p:pic>
        <p:nvPicPr>
          <p:cNvPr id="27" name="Picture 26" descr="A transparent plastic piece with a white wheel&#10;&#10;Description automatically generated">
            <a:extLst>
              <a:ext uri="{FF2B5EF4-FFF2-40B4-BE49-F238E27FC236}">
                <a16:creationId xmlns:a16="http://schemas.microsoft.com/office/drawing/2014/main" id="{2B944AFE-A288-1011-5A60-FD8EC273C0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999" r="10556" b="21668"/>
          <a:stretch/>
        </p:blipFill>
        <p:spPr>
          <a:xfrm>
            <a:off x="7989896" y="2274946"/>
            <a:ext cx="1298219" cy="112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6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8C8052-ABA0-A5DB-0DE7-EF84D52180B2}"/>
              </a:ext>
            </a:extLst>
          </p:cNvPr>
          <p:cNvCxnSpPr>
            <a:cxnSpLocks/>
          </p:cNvCxnSpPr>
          <p:nvPr/>
        </p:nvCxnSpPr>
        <p:spPr>
          <a:xfrm>
            <a:off x="5638800" y="4404581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4F5624-5D48-5708-F32B-028DF58B3386}"/>
              </a:ext>
            </a:extLst>
          </p:cNvPr>
          <p:cNvSpPr/>
          <p:nvPr/>
        </p:nvSpPr>
        <p:spPr>
          <a:xfrm>
            <a:off x="6675120" y="4104861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2E1556F3-0095-C3B3-D0FC-E04D70680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10950" b="8646"/>
          <a:stretch/>
        </p:blipFill>
        <p:spPr>
          <a:xfrm>
            <a:off x="5466079" y="1345339"/>
            <a:ext cx="6725921" cy="2531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55AC51-628D-2ED8-DC00-CD6FCEC5CDE8}"/>
              </a:ext>
            </a:extLst>
          </p:cNvPr>
          <p:cNvSpPr txBox="1"/>
          <p:nvPr/>
        </p:nvSpPr>
        <p:spPr>
          <a:xfrm>
            <a:off x="566981" y="2000190"/>
            <a:ext cx="4771012" cy="276998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Independent plasma discharges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Parallel HV circuits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Modulation of longitudinal plasma density profile</a:t>
            </a:r>
          </a:p>
          <a:p>
            <a:pPr marL="342900" indent="-342900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Cheap and compact m-scale sources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0BB2F9-0AE5-FBA4-49CA-57CD61CB2515}"/>
              </a:ext>
            </a:extLst>
          </p:cNvPr>
          <p:cNvCxnSpPr>
            <a:cxnSpLocks/>
          </p:cNvCxnSpPr>
          <p:nvPr/>
        </p:nvCxnSpPr>
        <p:spPr>
          <a:xfrm>
            <a:off x="5638800" y="3439381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6A6D02-AAF4-4090-657E-CFC80C93E756}"/>
              </a:ext>
            </a:extLst>
          </p:cNvPr>
          <p:cNvCxnSpPr>
            <a:cxnSpLocks/>
          </p:cNvCxnSpPr>
          <p:nvPr/>
        </p:nvCxnSpPr>
        <p:spPr>
          <a:xfrm>
            <a:off x="8820148" y="3523626"/>
            <a:ext cx="0" cy="87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2325F775-60F0-FC5F-600A-9F1E92D7E49D}"/>
              </a:ext>
            </a:extLst>
          </p:cNvPr>
          <p:cNvSpPr/>
          <p:nvPr/>
        </p:nvSpPr>
        <p:spPr>
          <a:xfrm>
            <a:off x="7071361" y="4206521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9BA15C-2CBF-741E-F7E1-E21205B810BE}"/>
              </a:ext>
            </a:extLst>
          </p:cNvPr>
          <p:cNvCxnSpPr>
            <a:cxnSpLocks/>
          </p:cNvCxnSpPr>
          <p:nvPr/>
        </p:nvCxnSpPr>
        <p:spPr>
          <a:xfrm>
            <a:off x="8820147" y="4400771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0BE4C8-E0D3-EF72-54E5-1A18231A6FA9}"/>
              </a:ext>
            </a:extLst>
          </p:cNvPr>
          <p:cNvSpPr/>
          <p:nvPr/>
        </p:nvSpPr>
        <p:spPr>
          <a:xfrm>
            <a:off x="9856467" y="4101051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F8E679-5F25-DFD5-04B7-A8AE787FC69E}"/>
              </a:ext>
            </a:extLst>
          </p:cNvPr>
          <p:cNvCxnSpPr>
            <a:cxnSpLocks/>
          </p:cNvCxnSpPr>
          <p:nvPr/>
        </p:nvCxnSpPr>
        <p:spPr>
          <a:xfrm>
            <a:off x="12010386" y="3435571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118EABD9-A3BC-2777-74B6-4CAFCF9244F8}"/>
              </a:ext>
            </a:extLst>
          </p:cNvPr>
          <p:cNvSpPr/>
          <p:nvPr/>
        </p:nvSpPr>
        <p:spPr>
          <a:xfrm>
            <a:off x="10252708" y="4202711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200BF7-75FA-2723-946A-036EDD921119}"/>
              </a:ext>
            </a:extLst>
          </p:cNvPr>
          <p:cNvCxnSpPr>
            <a:cxnSpLocks/>
          </p:cNvCxnSpPr>
          <p:nvPr/>
        </p:nvCxnSpPr>
        <p:spPr>
          <a:xfrm>
            <a:off x="7223760" y="4682075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2904ED-31BA-E239-E7C6-6BE45C03C594}"/>
              </a:ext>
            </a:extLst>
          </p:cNvPr>
          <p:cNvCxnSpPr>
            <a:cxnSpLocks/>
          </p:cNvCxnSpPr>
          <p:nvPr/>
        </p:nvCxnSpPr>
        <p:spPr>
          <a:xfrm>
            <a:off x="10419711" y="4682075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ube 5">
            <a:extLst>
              <a:ext uri="{FF2B5EF4-FFF2-40B4-BE49-F238E27FC236}">
                <a16:creationId xmlns:a16="http://schemas.microsoft.com/office/drawing/2014/main" id="{B43C7CF1-FB8A-DAF4-C666-089022EA2CE2}"/>
              </a:ext>
            </a:extLst>
          </p:cNvPr>
          <p:cNvSpPr/>
          <p:nvPr/>
        </p:nvSpPr>
        <p:spPr>
          <a:xfrm>
            <a:off x="6706237" y="5273704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60C8827-47EA-4430-31E8-34141ED3957F}"/>
              </a:ext>
            </a:extLst>
          </p:cNvPr>
          <p:cNvSpPr/>
          <p:nvPr/>
        </p:nvSpPr>
        <p:spPr>
          <a:xfrm>
            <a:off x="9856467" y="5273704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099128E-A3EE-F095-FC8E-7785CD879C1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4FDC004E-6822-28D5-45F4-1D09CF3B4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447016E2-BCF7-226A-E0CB-66C33B3E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94DA93-4E9B-9F14-0232-DB8223F42F0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Novel schemes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81" y="816598"/>
            <a:ext cx="5935419" cy="88898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Segmented capillary</a:t>
            </a: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1EFAFEE2-15BE-10B6-B482-292F97D77946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01C15CB8-8A09-4629-365E-8112D2F1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CasellaDiTesto 7">
            <a:extLst>
              <a:ext uri="{FF2B5EF4-FFF2-40B4-BE49-F238E27FC236}">
                <a16:creationId xmlns:a16="http://schemas.microsoft.com/office/drawing/2014/main" id="{503A45D6-CDC0-C8C1-B690-24D57F4D45F0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</p:spTree>
    <p:extLst>
      <p:ext uri="{BB962C8B-B14F-4D97-AF65-F5344CB8AC3E}">
        <p14:creationId xmlns:p14="http://schemas.microsoft.com/office/powerpoint/2010/main" val="240895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tangolo 6">
            <a:extLst>
              <a:ext uri="{FF2B5EF4-FFF2-40B4-BE49-F238E27FC236}">
                <a16:creationId xmlns:a16="http://schemas.microsoft.com/office/drawing/2014/main" id="{196E14F6-505E-F109-4A5C-17AB7530CF6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6" name="Immagine 7">
            <a:extLst>
              <a:ext uri="{FF2B5EF4-FFF2-40B4-BE49-F238E27FC236}">
                <a16:creationId xmlns:a16="http://schemas.microsoft.com/office/drawing/2014/main" id="{FD8C8CCE-A5A9-9E82-90DF-E5EA7EE473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1" name="Immagine 5">
            <a:extLst>
              <a:ext uri="{FF2B5EF4-FFF2-40B4-BE49-F238E27FC236}">
                <a16:creationId xmlns:a16="http://schemas.microsoft.com/office/drawing/2014/main" id="{CE88EA90-6AED-4E8E-3ADE-B69D90B87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72" name="CasellaDiTesto 7">
            <a:extLst>
              <a:ext uri="{FF2B5EF4-FFF2-40B4-BE49-F238E27FC236}">
                <a16:creationId xmlns:a16="http://schemas.microsoft.com/office/drawing/2014/main" id="{7A607F19-3336-3DC2-F172-52A9D0C0BD62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Immagine 33">
            <a:extLst>
              <a:ext uri="{FF2B5EF4-FFF2-40B4-BE49-F238E27FC236}">
                <a16:creationId xmlns:a16="http://schemas.microsoft.com/office/drawing/2014/main" id="{5BC7C553-B3B7-B555-F6BB-69B9510CF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5" t="32196" r="22268" b="32188"/>
          <a:stretch/>
        </p:blipFill>
        <p:spPr>
          <a:xfrm>
            <a:off x="4359925" y="680577"/>
            <a:ext cx="3962250" cy="2400073"/>
          </a:xfrm>
          <a:prstGeom prst="rect">
            <a:avLst/>
          </a:prstGeom>
          <a:ln w="19050">
            <a:noFill/>
          </a:ln>
        </p:spPr>
      </p:pic>
      <p:pic>
        <p:nvPicPr>
          <p:cNvPr id="8" name="Immagine 35">
            <a:extLst>
              <a:ext uri="{FF2B5EF4-FFF2-40B4-BE49-F238E27FC236}">
                <a16:creationId xmlns:a16="http://schemas.microsoft.com/office/drawing/2014/main" id="{60A0CE81-79D9-C077-65BC-FBDB42175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22365" r="9962" b="32350"/>
          <a:stretch/>
        </p:blipFill>
        <p:spPr>
          <a:xfrm flipV="1">
            <a:off x="5980958" y="3670298"/>
            <a:ext cx="5471807" cy="225483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413EC6-EF89-B550-F1F4-C08DAEFEF7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r="6276" b="238"/>
          <a:stretch/>
        </p:blipFill>
        <p:spPr>
          <a:xfrm>
            <a:off x="8442542" y="601055"/>
            <a:ext cx="3570346" cy="27000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15FCFE-6B8F-57DA-12ED-9B6212D28347}"/>
              </a:ext>
            </a:extLst>
          </p:cNvPr>
          <p:cNvSpPr txBox="1"/>
          <p:nvPr/>
        </p:nvSpPr>
        <p:spPr>
          <a:xfrm>
            <a:off x="569748" y="3118831"/>
            <a:ext cx="5099531" cy="31854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</a:rPr>
              <a:t>Experimental</a:t>
            </a:r>
            <a:r>
              <a:rPr lang="it-IT" sz="3600" b="1" dirty="0">
                <a:solidFill>
                  <a:srgbClr val="002060"/>
                </a:solidFill>
                <a:latin typeface="+mj-lt"/>
              </a:rPr>
              <a:t> setup</a:t>
            </a:r>
            <a:endParaRPr lang="it-IT" sz="1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HV generators and pulsers, one for	 each segment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5-20 kV voltage pulses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H2, N2, Ar </a:t>
            </a:r>
            <a:r>
              <a:rPr lang="en-US" sz="2000" dirty="0"/>
              <a:t>neutral</a:t>
            </a:r>
            <a:r>
              <a:rPr lang="it-IT" sz="2000" dirty="0"/>
              <a:t> gas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10-50 mbar 1 Hz </a:t>
            </a:r>
            <a:r>
              <a:rPr lang="en-US" sz="2000" dirty="0"/>
              <a:t>pulsed injection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Delay generator for discharge synchronization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694748" y="915340"/>
            <a:ext cx="3401226" cy="21082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Capillary features</a:t>
            </a:r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segments </a:t>
            </a:r>
            <a:r>
              <a:rPr lang="it-IT" sz="2000" dirty="0"/>
              <a:t>8 cm long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2 mm </a:t>
            </a:r>
            <a:r>
              <a:rPr lang="en-US" sz="2000" dirty="0"/>
              <a:t>diameter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Common grounded electrode</a:t>
            </a:r>
          </a:p>
        </p:txBody>
      </p:sp>
      <p:sp>
        <p:nvSpPr>
          <p:cNvPr id="2" name="Plus Sign 1">
            <a:extLst>
              <a:ext uri="{FF2B5EF4-FFF2-40B4-BE49-F238E27FC236}">
                <a16:creationId xmlns:a16="http://schemas.microsoft.com/office/drawing/2014/main" id="{BD43E870-B8ED-07C1-426D-646BB00E3CE2}"/>
              </a:ext>
            </a:extLst>
          </p:cNvPr>
          <p:cNvSpPr/>
          <p:nvPr/>
        </p:nvSpPr>
        <p:spPr>
          <a:xfrm>
            <a:off x="7193729" y="2400198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C90076D0-4AD3-E542-1836-A23989DF1464}"/>
              </a:ext>
            </a:extLst>
          </p:cNvPr>
          <p:cNvSpPr/>
          <p:nvPr/>
        </p:nvSpPr>
        <p:spPr>
          <a:xfrm>
            <a:off x="5482605" y="1556284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D16BB39E-D2B3-0309-E8B3-8159BA638A93}"/>
              </a:ext>
            </a:extLst>
          </p:cNvPr>
          <p:cNvSpPr/>
          <p:nvPr/>
        </p:nvSpPr>
        <p:spPr>
          <a:xfrm>
            <a:off x="6005117" y="2040630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2E861F1A-BF20-8CBA-4E75-2ADB6EAF9F0F}"/>
              </a:ext>
            </a:extLst>
          </p:cNvPr>
          <p:cNvSpPr/>
          <p:nvPr/>
        </p:nvSpPr>
        <p:spPr>
          <a:xfrm>
            <a:off x="6710176" y="2249430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5975B1-BD9F-265B-ED82-E6E0633A4433}"/>
              </a:ext>
            </a:extLst>
          </p:cNvPr>
          <p:cNvSpPr/>
          <p:nvPr/>
        </p:nvSpPr>
        <p:spPr>
          <a:xfrm>
            <a:off x="10812417" y="5454721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DEBD6B2F-934F-98CA-D6A4-C14537F76B3C}"/>
              </a:ext>
            </a:extLst>
          </p:cNvPr>
          <p:cNvSpPr/>
          <p:nvPr/>
        </p:nvSpPr>
        <p:spPr>
          <a:xfrm>
            <a:off x="10838754" y="5481529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102277-EFF4-9DCF-FB47-ECA69BD7DAC6}"/>
              </a:ext>
            </a:extLst>
          </p:cNvPr>
          <p:cNvSpPr/>
          <p:nvPr/>
        </p:nvSpPr>
        <p:spPr>
          <a:xfrm>
            <a:off x="8418000" y="5468245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1002096C-2454-8FC7-4B14-3CAE9E9B1BFF}"/>
              </a:ext>
            </a:extLst>
          </p:cNvPr>
          <p:cNvSpPr/>
          <p:nvPr/>
        </p:nvSpPr>
        <p:spPr>
          <a:xfrm>
            <a:off x="8444901" y="5451587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C4CB22-E138-8E61-358D-8F718DFBD72B}"/>
              </a:ext>
            </a:extLst>
          </p:cNvPr>
          <p:cNvSpPr/>
          <p:nvPr/>
        </p:nvSpPr>
        <p:spPr>
          <a:xfrm>
            <a:off x="6159097" y="5504622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1EE2EFC7-4437-5C7B-4845-0B01C8D8AAF9}"/>
              </a:ext>
            </a:extLst>
          </p:cNvPr>
          <p:cNvSpPr/>
          <p:nvPr/>
        </p:nvSpPr>
        <p:spPr>
          <a:xfrm>
            <a:off x="6185434" y="5531430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73">
            <a:extLst>
              <a:ext uri="{FF2B5EF4-FFF2-40B4-BE49-F238E27FC236}">
                <a16:creationId xmlns:a16="http://schemas.microsoft.com/office/drawing/2014/main" id="{B42D1396-EFD3-9287-951F-8BE18B92CB11}"/>
              </a:ext>
            </a:extLst>
          </p:cNvPr>
          <p:cNvSpPr txBox="1"/>
          <p:nvPr/>
        </p:nvSpPr>
        <p:spPr>
          <a:xfrm>
            <a:off x="475928" y="3795747"/>
            <a:ext cx="4785491" cy="596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6" name="CasellaDiTesto 73">
            <a:extLst>
              <a:ext uri="{FF2B5EF4-FFF2-40B4-BE49-F238E27FC236}">
                <a16:creationId xmlns:a16="http://schemas.microsoft.com/office/drawing/2014/main" id="{22B9B86B-8DEA-F04F-E3FF-DC2F4C864927}"/>
              </a:ext>
            </a:extLst>
          </p:cNvPr>
          <p:cNvSpPr txBox="1"/>
          <p:nvPr/>
        </p:nvSpPr>
        <p:spPr>
          <a:xfrm>
            <a:off x="475928" y="5610884"/>
            <a:ext cx="4785491" cy="6067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70" name="CasellaDiTesto 7">
            <a:extLst>
              <a:ext uri="{FF2B5EF4-FFF2-40B4-BE49-F238E27FC236}">
                <a16:creationId xmlns:a16="http://schemas.microsoft.com/office/drawing/2014/main" id="{BADA6D63-6A82-5C7C-DC15-14924CFDDD93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</p:spTree>
    <p:extLst>
      <p:ext uri="{BB962C8B-B14F-4D97-AF65-F5344CB8AC3E}">
        <p14:creationId xmlns:p14="http://schemas.microsoft.com/office/powerpoint/2010/main" val="8217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10" grpId="0" animBg="1"/>
      <p:bldP spid="12" grpId="0" animBg="1"/>
      <p:bldP spid="14" grpId="0" animBg="1"/>
      <p:bldP spid="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ormal pulse&#10;&#10;Description automatically generated">
            <a:extLst>
              <a:ext uri="{FF2B5EF4-FFF2-40B4-BE49-F238E27FC236}">
                <a16:creationId xmlns:a16="http://schemas.microsoft.com/office/drawing/2014/main" id="{60A40831-7666-86C4-C2F6-8FE256CF3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4431"/>
          <a:stretch/>
        </p:blipFill>
        <p:spPr>
          <a:xfrm>
            <a:off x="5811825" y="3069784"/>
            <a:ext cx="5821984" cy="3123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14</a:t>
            </a:fld>
            <a:endParaRPr lang="en-US"/>
          </a:p>
        </p:txBody>
      </p: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697345" y="1154773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996825" y="261750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69EC68BD-FF6C-4915-2F4B-207D28D348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3120"/>
          <a:stretch/>
        </p:blipFill>
        <p:spPr>
          <a:xfrm rot="16200000">
            <a:off x="7709935" y="2794461"/>
            <a:ext cx="2025765" cy="32677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3" name="Connettore diritto 10">
            <a:extLst>
              <a:ext uri="{FF2B5EF4-FFF2-40B4-BE49-F238E27FC236}">
                <a16:creationId xmlns:a16="http://schemas.microsoft.com/office/drawing/2014/main" id="{B937C908-2F79-1DD6-7D50-2F99C1036391}"/>
              </a:ext>
            </a:extLst>
          </p:cNvPr>
          <p:cNvCxnSpPr>
            <a:cxnSpLocks/>
          </p:cNvCxnSpPr>
          <p:nvPr/>
        </p:nvCxnSpPr>
        <p:spPr>
          <a:xfrm flipV="1">
            <a:off x="7096554" y="4956349"/>
            <a:ext cx="3267766" cy="85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4">
            <a:extLst>
              <a:ext uri="{FF2B5EF4-FFF2-40B4-BE49-F238E27FC236}">
                <a16:creationId xmlns:a16="http://schemas.microsoft.com/office/drawing/2014/main" id="{AEF0B106-3D8D-B97A-A87B-E65839B08E44}"/>
              </a:ext>
            </a:extLst>
          </p:cNvPr>
          <p:cNvCxnSpPr>
            <a:cxnSpLocks/>
          </p:cNvCxnSpPr>
          <p:nvPr/>
        </p:nvCxnSpPr>
        <p:spPr>
          <a:xfrm>
            <a:off x="7096554" y="3970220"/>
            <a:ext cx="326776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0">
            <a:extLst>
              <a:ext uri="{FF2B5EF4-FFF2-40B4-BE49-F238E27FC236}">
                <a16:creationId xmlns:a16="http://schemas.microsoft.com/office/drawing/2014/main" id="{C11D4400-7507-51CD-68B9-63872716973C}"/>
              </a:ext>
            </a:extLst>
          </p:cNvPr>
          <p:cNvCxnSpPr>
            <a:cxnSpLocks/>
          </p:cNvCxnSpPr>
          <p:nvPr/>
        </p:nvCxnSpPr>
        <p:spPr>
          <a:xfrm flipH="1" flipV="1">
            <a:off x="8913317" y="5231332"/>
            <a:ext cx="706413" cy="3987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2">
            <a:extLst>
              <a:ext uri="{FF2B5EF4-FFF2-40B4-BE49-F238E27FC236}">
                <a16:creationId xmlns:a16="http://schemas.microsoft.com/office/drawing/2014/main" id="{2EFDA9B2-4417-D17A-A825-AC7DFD21033E}"/>
              </a:ext>
            </a:extLst>
          </p:cNvPr>
          <p:cNvSpPr txBox="1"/>
          <p:nvPr/>
        </p:nvSpPr>
        <p:spPr>
          <a:xfrm>
            <a:off x="9619730" y="5609328"/>
            <a:ext cx="18907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EF670CCE-E65D-CEDF-2FA6-4CE56FD42D55}"/>
              </a:ext>
            </a:extLst>
          </p:cNvPr>
          <p:cNvSpPr txBox="1"/>
          <p:nvPr/>
        </p:nvSpPr>
        <p:spPr>
          <a:xfrm>
            <a:off x="9686865" y="2594543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FD2F5-E75F-F6DD-5274-FD2AD939B765}"/>
              </a:ext>
            </a:extLst>
          </p:cNvPr>
          <p:cNvSpPr txBox="1"/>
          <p:nvPr/>
        </p:nvSpPr>
        <p:spPr>
          <a:xfrm>
            <a:off x="510690" y="945610"/>
            <a:ext cx="4228360" cy="52475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3200" b="1" baseline="30000" dirty="0">
                <a:solidFill>
                  <a:srgbClr val="002060"/>
                </a:solidFill>
                <a:latin typeface="+mj-lt"/>
              </a:rPr>
              <a:t>st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density profile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9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Left </a:t>
            </a:r>
            <a:r>
              <a:rPr lang="en-US" sz="2400" dirty="0"/>
              <a:t>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segment: 6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Symmetric distribution until 2000 ns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Density gradient after 2000 ns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F4E488-A00D-4186-61D9-2E372938B813}"/>
              </a:ext>
            </a:extLst>
          </p:cNvPr>
          <p:cNvSpPr/>
          <p:nvPr/>
        </p:nvSpPr>
        <p:spPr>
          <a:xfrm>
            <a:off x="7958743" y="1962278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B5CC9-0301-4C33-52F1-027A8634397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088936" y="2395444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4C470-1682-EEAD-511B-1B38A60A4A16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9365681" y="2395444"/>
            <a:ext cx="991019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6262137-35C5-D9F2-F1E4-33A06FF729C1}"/>
              </a:ext>
            </a:extLst>
          </p:cNvPr>
          <p:cNvSpPr/>
          <p:nvPr/>
        </p:nvSpPr>
        <p:spPr>
          <a:xfrm>
            <a:off x="7038853" y="550920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aph of a line&#10;&#10;Description automatically generated">
            <a:extLst>
              <a:ext uri="{FF2B5EF4-FFF2-40B4-BE49-F238E27FC236}">
                <a16:creationId xmlns:a16="http://schemas.microsoft.com/office/drawing/2014/main" id="{D1B5AE81-6BDB-FEFB-0C39-779706C387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478" r="7918"/>
          <a:stretch/>
        </p:blipFill>
        <p:spPr>
          <a:xfrm>
            <a:off x="5360703" y="3045142"/>
            <a:ext cx="6320607" cy="3021940"/>
          </a:xfrm>
          <a:prstGeom prst="rect">
            <a:avLst/>
          </a:prstGeom>
        </p:spPr>
      </p:pic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7AA8BB7-1F1D-12A1-EF7E-E7CC0D134AA2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ACE9D21F-21E4-CE9E-CFCF-4CCDBB1376D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7">
            <a:extLst>
              <a:ext uri="{FF2B5EF4-FFF2-40B4-BE49-F238E27FC236}">
                <a16:creationId xmlns:a16="http://schemas.microsoft.com/office/drawing/2014/main" id="{362E2057-2BA5-0553-7A0B-92B9A05B1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67771A9A-3024-F154-D118-DACFD987A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21" name="CasellaDiTesto 7">
            <a:extLst>
              <a:ext uri="{FF2B5EF4-FFF2-40B4-BE49-F238E27FC236}">
                <a16:creationId xmlns:a16="http://schemas.microsoft.com/office/drawing/2014/main" id="{9E694604-7953-FEAA-8367-B27AF4BBA83E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7" grpId="0" animBg="1"/>
      <p:bldP spid="7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yellow light on a black background&#10;&#10;Description automatically generated">
            <a:extLst>
              <a:ext uri="{FF2B5EF4-FFF2-40B4-BE49-F238E27FC236}">
                <a16:creationId xmlns:a16="http://schemas.microsoft.com/office/drawing/2014/main" id="{4B260412-F34A-D295-2AD5-581169A6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9850" r="29430" b="11065"/>
          <a:stretch/>
        </p:blipFill>
        <p:spPr>
          <a:xfrm rot="16200000">
            <a:off x="7405852" y="3064913"/>
            <a:ext cx="2274214" cy="31324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Connettore 2 20">
            <a:extLst>
              <a:ext uri="{FF2B5EF4-FFF2-40B4-BE49-F238E27FC236}">
                <a16:creationId xmlns:a16="http://schemas.microsoft.com/office/drawing/2014/main" id="{7280F374-45E1-B69D-9C91-48A90F1F1A0F}"/>
              </a:ext>
            </a:extLst>
          </p:cNvPr>
          <p:cNvCxnSpPr>
            <a:cxnSpLocks/>
          </p:cNvCxnSpPr>
          <p:nvPr/>
        </p:nvCxnSpPr>
        <p:spPr>
          <a:xfrm flipH="1" flipV="1">
            <a:off x="8717280" y="5349235"/>
            <a:ext cx="777552" cy="503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2FD670D2-DBAA-D346-1672-591415154973}"/>
              </a:ext>
            </a:extLst>
          </p:cNvPr>
          <p:cNvSpPr txBox="1"/>
          <p:nvPr/>
        </p:nvSpPr>
        <p:spPr>
          <a:xfrm>
            <a:off x="9494832" y="5858290"/>
            <a:ext cx="18148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49CFE2CE-1A28-C74E-E279-A79301675FD9}"/>
              </a:ext>
            </a:extLst>
          </p:cNvPr>
          <p:cNvCxnSpPr>
            <a:cxnSpLocks/>
          </p:cNvCxnSpPr>
          <p:nvPr/>
        </p:nvCxnSpPr>
        <p:spPr>
          <a:xfrm flipV="1">
            <a:off x="7000516" y="4507946"/>
            <a:ext cx="1584639" cy="441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04CB093-5AB5-B067-9A9C-4CE8F17A35E8}"/>
              </a:ext>
            </a:extLst>
          </p:cNvPr>
          <p:cNvCxnSpPr>
            <a:cxnSpLocks/>
          </p:cNvCxnSpPr>
          <p:nvPr/>
        </p:nvCxnSpPr>
        <p:spPr>
          <a:xfrm>
            <a:off x="7000516" y="4917080"/>
            <a:ext cx="158463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7">
            <a:extLst>
              <a:ext uri="{FF2B5EF4-FFF2-40B4-BE49-F238E27FC236}">
                <a16:creationId xmlns:a16="http://schemas.microsoft.com/office/drawing/2014/main" id="{3CEC5109-A791-3EF5-E339-F388D71E2FC2}"/>
              </a:ext>
            </a:extLst>
          </p:cNvPr>
          <p:cNvCxnSpPr>
            <a:cxnSpLocks/>
          </p:cNvCxnSpPr>
          <p:nvPr/>
        </p:nvCxnSpPr>
        <p:spPr>
          <a:xfrm>
            <a:off x="8683118" y="4225487"/>
            <a:ext cx="1435067" cy="175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8">
            <a:extLst>
              <a:ext uri="{FF2B5EF4-FFF2-40B4-BE49-F238E27FC236}">
                <a16:creationId xmlns:a16="http://schemas.microsoft.com/office/drawing/2014/main" id="{585A997B-E157-20BF-230A-B0459CDAE5D8}"/>
              </a:ext>
            </a:extLst>
          </p:cNvPr>
          <p:cNvCxnSpPr>
            <a:cxnSpLocks/>
          </p:cNvCxnSpPr>
          <p:nvPr/>
        </p:nvCxnSpPr>
        <p:spPr>
          <a:xfrm>
            <a:off x="8674100" y="5202102"/>
            <a:ext cx="1435067" cy="187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593173" y="1235792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892653" y="269852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0" name="CasellaDiTesto 76">
            <a:extLst>
              <a:ext uri="{FF2B5EF4-FFF2-40B4-BE49-F238E27FC236}">
                <a16:creationId xmlns:a16="http://schemas.microsoft.com/office/drawing/2014/main" id="{CD0B2A95-6AF9-0B6A-1818-0F77ED660E0A}"/>
              </a:ext>
            </a:extLst>
          </p:cNvPr>
          <p:cNvSpPr txBox="1"/>
          <p:nvPr/>
        </p:nvSpPr>
        <p:spPr>
          <a:xfrm>
            <a:off x="9518900" y="2680272"/>
            <a:ext cx="88869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7.5 kV</a:t>
            </a:r>
            <a:endParaRPr lang="it-IT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of a pulse&#10;&#10;Description automatically generated">
            <a:extLst>
              <a:ext uri="{FF2B5EF4-FFF2-40B4-BE49-F238E27FC236}">
                <a16:creationId xmlns:a16="http://schemas.microsoft.com/office/drawing/2014/main" id="{B00699AE-7B40-3026-CA2B-C19DD2DD4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6859" b="-85"/>
          <a:stretch/>
        </p:blipFill>
        <p:spPr>
          <a:xfrm>
            <a:off x="5933465" y="3114945"/>
            <a:ext cx="5039306" cy="3219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6F89-B53E-426B-A53D-661839B46B29}"/>
              </a:ext>
            </a:extLst>
          </p:cNvPr>
          <p:cNvSpPr txBox="1"/>
          <p:nvPr/>
        </p:nvSpPr>
        <p:spPr>
          <a:xfrm>
            <a:off x="419192" y="935504"/>
            <a:ext cx="4566592" cy="56169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3200" b="1" baseline="30000" dirty="0">
                <a:solidFill>
                  <a:srgbClr val="002060"/>
                </a:solidFill>
                <a:latin typeface="+mj-lt"/>
              </a:rPr>
              <a:t>nd 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Steep density gradient at    segments </a:t>
            </a:r>
            <a:r>
              <a:rPr lang="it-IT" sz="2400" dirty="0"/>
              <a:t>crossing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9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Left 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</a:t>
            </a:r>
            <a:r>
              <a:rPr lang="it-IT" sz="2400" dirty="0"/>
              <a:t>: 7.5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Density gradient at until 2500 ns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Symmetric distribution after 2500 ns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2684D7-A0B9-CBB2-3B84-5CF72C45C735}"/>
              </a:ext>
            </a:extLst>
          </p:cNvPr>
          <p:cNvSpPr/>
          <p:nvPr/>
        </p:nvSpPr>
        <p:spPr>
          <a:xfrm>
            <a:off x="7846525" y="2014163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B26A3-B107-9856-67EA-4542B4AC433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976718" y="2447329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99EB38-F2E6-DAD6-2678-1990A90F4A06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9253463" y="2447329"/>
            <a:ext cx="855704" cy="1018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C830F17-2F73-43DD-C23A-04DC52992D1B}"/>
              </a:ext>
            </a:extLst>
          </p:cNvPr>
          <p:cNvSpPr/>
          <p:nvPr/>
        </p:nvSpPr>
        <p:spPr>
          <a:xfrm>
            <a:off x="6967733" y="577336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aph with a line&#10;&#10;Description automatically generated">
            <a:extLst>
              <a:ext uri="{FF2B5EF4-FFF2-40B4-BE49-F238E27FC236}">
                <a16:creationId xmlns:a16="http://schemas.microsoft.com/office/drawing/2014/main" id="{DAB46645-6375-BBB3-78E2-2D6EB7D96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6144" r="7237"/>
          <a:stretch/>
        </p:blipFill>
        <p:spPr>
          <a:xfrm>
            <a:off x="5081145" y="3214786"/>
            <a:ext cx="6621554" cy="2940852"/>
          </a:xfrm>
          <a:prstGeom prst="rect">
            <a:avLst/>
          </a:prstGeom>
        </p:spPr>
      </p:pic>
      <p:pic>
        <p:nvPicPr>
          <p:cNvPr id="28" name="Picture 27" descr="A graph with a line&#10;&#10;Description automatically generated">
            <a:extLst>
              <a:ext uri="{FF2B5EF4-FFF2-40B4-BE49-F238E27FC236}">
                <a16:creationId xmlns:a16="http://schemas.microsoft.com/office/drawing/2014/main" id="{DEA8E0EB-73DC-F5F5-2530-08F537AB62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6144" r="8333"/>
          <a:stretch/>
        </p:blipFill>
        <p:spPr>
          <a:xfrm>
            <a:off x="5121785" y="3233591"/>
            <a:ext cx="6451042" cy="2940852"/>
          </a:xfrm>
          <a:prstGeom prst="rect">
            <a:avLst/>
          </a:prstGeom>
        </p:spPr>
      </p:pic>
      <p:pic>
        <p:nvPicPr>
          <p:cNvPr id="32" name="Picture 31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7C7272C6-24E7-C967-2534-A75F2A7FD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6144" r="7834"/>
          <a:stretch/>
        </p:blipFill>
        <p:spPr>
          <a:xfrm>
            <a:off x="5340369" y="3217654"/>
            <a:ext cx="6239791" cy="2940852"/>
          </a:xfrm>
          <a:prstGeom prst="rect">
            <a:avLst/>
          </a:prstGeom>
        </p:spPr>
      </p:pic>
      <p:sp>
        <p:nvSpPr>
          <p:cNvPr id="30" name="CasellaDiTesto 7">
            <a:extLst>
              <a:ext uri="{FF2B5EF4-FFF2-40B4-BE49-F238E27FC236}">
                <a16:creationId xmlns:a16="http://schemas.microsoft.com/office/drawing/2014/main" id="{DF51A916-1A6B-6592-BCE2-2F9E76D5CDB8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8730A395-9A35-FDF4-09C2-F3C56878C447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B9B2862D-F04A-AD53-13DA-F0826E6FBB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38CA9943-95C4-5FFE-ECBA-D24AFD451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31" name="CasellaDiTesto 7">
            <a:extLst>
              <a:ext uri="{FF2B5EF4-FFF2-40B4-BE49-F238E27FC236}">
                <a16:creationId xmlns:a16="http://schemas.microsoft.com/office/drawing/2014/main" id="{E2515317-8E10-7739-3E90-DD9C5155D58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16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431121-BEE9-BDEF-8922-3855719B2F34}"/>
              </a:ext>
            </a:extLst>
          </p:cNvPr>
          <p:cNvGrpSpPr/>
          <p:nvPr/>
        </p:nvGrpSpPr>
        <p:grpSpPr>
          <a:xfrm>
            <a:off x="4414869" y="859962"/>
            <a:ext cx="7647354" cy="5238218"/>
            <a:chOff x="3682276" y="753503"/>
            <a:chExt cx="5441570" cy="3827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76A31D-B0D0-A574-ED50-37B14853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035" y="753503"/>
              <a:ext cx="5340811" cy="382762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589C91-FD4F-88F0-55E2-ABD7612FDE7B}"/>
                </a:ext>
              </a:extLst>
            </p:cNvPr>
            <p:cNvSpPr/>
            <p:nvPr/>
          </p:nvSpPr>
          <p:spPr>
            <a:xfrm>
              <a:off x="3682276" y="981823"/>
              <a:ext cx="851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Vb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(V)</a:t>
              </a:r>
              <a:endParaRPr lang="it-IT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C476FBA-0AB2-91FF-63E2-B86AD6D63479}"/>
              </a:ext>
            </a:extLst>
          </p:cNvPr>
          <p:cNvSpPr txBox="1"/>
          <p:nvPr/>
        </p:nvSpPr>
        <p:spPr>
          <a:xfrm>
            <a:off x="376715" y="2390502"/>
            <a:ext cx="3401226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16 cm capillary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 segment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16 cm, 20 mbar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2 segments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8 cm, 20 mbar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D01437-2DE2-951E-A64C-4A3A678FDF62}"/>
              </a:ext>
            </a:extLst>
          </p:cNvPr>
          <p:cNvCxnSpPr>
            <a:cxnSpLocks/>
          </p:cNvCxnSpPr>
          <p:nvPr/>
        </p:nvCxnSpPr>
        <p:spPr>
          <a:xfrm flipH="1" flipV="1">
            <a:off x="8582528" y="3782463"/>
            <a:ext cx="3589" cy="1558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0AB6398-2957-32A1-B709-D74D9FD6E4E5}"/>
              </a:ext>
            </a:extLst>
          </p:cNvPr>
          <p:cNvCxnSpPr>
            <a:cxnSpLocks/>
          </p:cNvCxnSpPr>
          <p:nvPr/>
        </p:nvCxnSpPr>
        <p:spPr>
          <a:xfrm flipH="1">
            <a:off x="5236464" y="3807710"/>
            <a:ext cx="33447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69BDB7C-0B6D-15B9-5E97-1C53D6BEC739}"/>
              </a:ext>
            </a:extLst>
          </p:cNvPr>
          <p:cNvSpPr txBox="1"/>
          <p:nvPr/>
        </p:nvSpPr>
        <p:spPr>
          <a:xfrm>
            <a:off x="376714" y="4252924"/>
            <a:ext cx="4191907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+mj-lt"/>
              </a:rPr>
              <a:t>EuPRAXIA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5 GeV case (1.5 GV/m)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 segment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3 m, 20 mbar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7 segments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40 cm, 20 mbar</a:t>
            </a:r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EF670CCE-E65D-CEDF-2FA6-4CE56FD42D55}"/>
              </a:ext>
            </a:extLst>
          </p:cNvPr>
          <p:cNvSpPr txBox="1"/>
          <p:nvPr/>
        </p:nvSpPr>
        <p:spPr>
          <a:xfrm>
            <a:off x="4483897" y="385685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kV</a:t>
            </a:r>
            <a:endParaRPr lang="it-IT" dirty="0"/>
          </a:p>
        </p:txBody>
      </p:sp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4481603" y="3606984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6C67B8-1CD8-B640-CEAC-28FF7509128D}"/>
              </a:ext>
            </a:extLst>
          </p:cNvPr>
          <p:cNvCxnSpPr>
            <a:cxnSpLocks/>
          </p:cNvCxnSpPr>
          <p:nvPr/>
        </p:nvCxnSpPr>
        <p:spPr>
          <a:xfrm flipV="1">
            <a:off x="8234419" y="4017264"/>
            <a:ext cx="0" cy="1323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E1617F1-6E05-61CE-6748-5F87A27C86E3}"/>
              </a:ext>
            </a:extLst>
          </p:cNvPr>
          <p:cNvCxnSpPr>
            <a:cxnSpLocks/>
          </p:cNvCxnSpPr>
          <p:nvPr/>
        </p:nvCxnSpPr>
        <p:spPr>
          <a:xfrm flipH="1">
            <a:off x="5236464" y="3992376"/>
            <a:ext cx="29908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8C65C5-C460-B422-8221-AFAA955168E9}"/>
              </a:ext>
            </a:extLst>
          </p:cNvPr>
          <p:cNvCxnSpPr>
            <a:cxnSpLocks/>
          </p:cNvCxnSpPr>
          <p:nvPr/>
        </p:nvCxnSpPr>
        <p:spPr>
          <a:xfrm flipV="1">
            <a:off x="9982596" y="2926080"/>
            <a:ext cx="0" cy="24107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31C1FC-A663-D72F-468C-9D7B72241235}"/>
              </a:ext>
            </a:extLst>
          </p:cNvPr>
          <p:cNvCxnSpPr>
            <a:cxnSpLocks/>
          </p:cNvCxnSpPr>
          <p:nvPr/>
        </p:nvCxnSpPr>
        <p:spPr>
          <a:xfrm flipH="1">
            <a:off x="5236464" y="2926080"/>
            <a:ext cx="4700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73">
            <a:extLst>
              <a:ext uri="{FF2B5EF4-FFF2-40B4-BE49-F238E27FC236}">
                <a16:creationId xmlns:a16="http://schemas.microsoft.com/office/drawing/2014/main" id="{D2EC912A-45BF-C04F-9CC9-6A01CE205E7F}"/>
              </a:ext>
            </a:extLst>
          </p:cNvPr>
          <p:cNvSpPr txBox="1"/>
          <p:nvPr/>
        </p:nvSpPr>
        <p:spPr>
          <a:xfrm>
            <a:off x="4328081" y="2718191"/>
            <a:ext cx="82832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 kV</a:t>
            </a:r>
            <a:endParaRPr lang="it-IT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434B148-FB0C-2504-AB1C-DF8E9D0CB968}"/>
              </a:ext>
            </a:extLst>
          </p:cNvPr>
          <p:cNvCxnSpPr>
            <a:cxnSpLocks/>
          </p:cNvCxnSpPr>
          <p:nvPr/>
        </p:nvCxnSpPr>
        <p:spPr>
          <a:xfrm flipV="1">
            <a:off x="9015562" y="3563373"/>
            <a:ext cx="0" cy="1772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FCDC84-2178-BFD9-766E-45EB15304AA9}"/>
              </a:ext>
            </a:extLst>
          </p:cNvPr>
          <p:cNvCxnSpPr>
            <a:cxnSpLocks/>
          </p:cNvCxnSpPr>
          <p:nvPr/>
        </p:nvCxnSpPr>
        <p:spPr>
          <a:xfrm flipH="1">
            <a:off x="5236464" y="3528621"/>
            <a:ext cx="373250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6499786" y="1457497"/>
            <a:ext cx="4397935" cy="1347716"/>
          </a:xfrm>
          <a:prstGeom prst="rect">
            <a:avLst/>
          </a:prstGeom>
        </p:spPr>
      </p:pic>
      <p:sp>
        <p:nvSpPr>
          <p:cNvPr id="78" name="CasellaDiTesto 73">
            <a:extLst>
              <a:ext uri="{FF2B5EF4-FFF2-40B4-BE49-F238E27FC236}">
                <a16:creationId xmlns:a16="http://schemas.microsoft.com/office/drawing/2014/main" id="{822EF73B-9C05-E82A-AA13-4114E2E02EB8}"/>
              </a:ext>
            </a:extLst>
          </p:cNvPr>
          <p:cNvSpPr txBox="1"/>
          <p:nvPr/>
        </p:nvSpPr>
        <p:spPr>
          <a:xfrm>
            <a:off x="7891762" y="5374559"/>
            <a:ext cx="67105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 cm</a:t>
            </a:r>
            <a:endParaRPr lang="it-IT" dirty="0"/>
          </a:p>
        </p:txBody>
      </p:sp>
      <p:sp>
        <p:nvSpPr>
          <p:cNvPr id="79" name="CasellaDiTesto 73">
            <a:extLst>
              <a:ext uri="{FF2B5EF4-FFF2-40B4-BE49-F238E27FC236}">
                <a16:creationId xmlns:a16="http://schemas.microsoft.com/office/drawing/2014/main" id="{C3006EE2-6A5A-3075-0793-77A24362E570}"/>
              </a:ext>
            </a:extLst>
          </p:cNvPr>
          <p:cNvSpPr txBox="1"/>
          <p:nvPr/>
        </p:nvSpPr>
        <p:spPr>
          <a:xfrm>
            <a:off x="9668080" y="5374559"/>
            <a:ext cx="62826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m</a:t>
            </a:r>
            <a:endParaRPr lang="it-IT" dirty="0"/>
          </a:p>
        </p:txBody>
      </p:sp>
      <p:sp>
        <p:nvSpPr>
          <p:cNvPr id="80" name="CasellaDiTesto 73">
            <a:extLst>
              <a:ext uri="{FF2B5EF4-FFF2-40B4-BE49-F238E27FC236}">
                <a16:creationId xmlns:a16="http://schemas.microsoft.com/office/drawing/2014/main" id="{01D8386C-8BEB-5E1A-0E2C-3C16860E9612}"/>
              </a:ext>
            </a:extLst>
          </p:cNvPr>
          <p:cNvSpPr txBox="1"/>
          <p:nvPr/>
        </p:nvSpPr>
        <p:spPr>
          <a:xfrm>
            <a:off x="8673494" y="5367884"/>
            <a:ext cx="78394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 cm</a:t>
            </a:r>
            <a:endParaRPr lang="it-IT" dirty="0"/>
          </a:p>
        </p:txBody>
      </p:sp>
      <p:sp>
        <p:nvSpPr>
          <p:cNvPr id="81" name="CasellaDiTesto 73">
            <a:extLst>
              <a:ext uri="{FF2B5EF4-FFF2-40B4-BE49-F238E27FC236}">
                <a16:creationId xmlns:a16="http://schemas.microsoft.com/office/drawing/2014/main" id="{3A1B48D1-BF06-5A39-6EF5-1F243DBF22E5}"/>
              </a:ext>
            </a:extLst>
          </p:cNvPr>
          <p:cNvSpPr txBox="1"/>
          <p:nvPr/>
        </p:nvSpPr>
        <p:spPr>
          <a:xfrm>
            <a:off x="4344004" y="3343955"/>
            <a:ext cx="82832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 kV</a:t>
            </a:r>
            <a:endParaRPr lang="it-IT" dirty="0"/>
          </a:p>
        </p:txBody>
      </p:sp>
      <p:sp>
        <p:nvSpPr>
          <p:cNvPr id="77" name="CasellaDiTesto 73">
            <a:extLst>
              <a:ext uri="{FF2B5EF4-FFF2-40B4-BE49-F238E27FC236}">
                <a16:creationId xmlns:a16="http://schemas.microsoft.com/office/drawing/2014/main" id="{9AF9CC1F-B9EE-2C91-539E-C8FEF054019E}"/>
              </a:ext>
            </a:extLst>
          </p:cNvPr>
          <p:cNvSpPr txBox="1"/>
          <p:nvPr/>
        </p:nvSpPr>
        <p:spPr>
          <a:xfrm>
            <a:off x="8218352" y="5367884"/>
            <a:ext cx="78036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 cm</a:t>
            </a:r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92686-1311-3534-FF64-1878E43920B6}"/>
              </a:ext>
            </a:extLst>
          </p:cNvPr>
          <p:cNvSpPr txBox="1"/>
          <p:nvPr/>
        </p:nvSpPr>
        <p:spPr>
          <a:xfrm>
            <a:off x="376715" y="730848"/>
            <a:ext cx="422207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m-scale sources: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Continuous vs segmented channels</a:t>
            </a:r>
            <a:endParaRPr lang="en-US" sz="2800" b="1" dirty="0"/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EE93A578-3C4F-505F-A764-F04F6910A7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90" t="34354" r="18731" b="40693"/>
          <a:stretch/>
        </p:blipFill>
        <p:spPr>
          <a:xfrm>
            <a:off x="5437953" y="1445981"/>
            <a:ext cx="6341157" cy="1208688"/>
          </a:xfrm>
          <a:prstGeom prst="rect">
            <a:avLst/>
          </a:prstGeom>
          <a:ln>
            <a:noFill/>
          </a:ln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680218E9-01A5-836C-89CC-48D94D7A68B2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9AF7AB-7B22-3DDF-5BC3-82EB0350BD3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46CD40EF-3E2C-23D3-0110-1753337F6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2C14CC7D-B0D0-BDBC-9FFC-422700756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7CCEF075-D5BA-D37B-CD67-1488AD3B0755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Immagine 18">
            <a:extLst>
              <a:ext uri="{FF2B5EF4-FFF2-40B4-BE49-F238E27FC236}">
                <a16:creationId xmlns:a16="http://schemas.microsoft.com/office/drawing/2014/main" id="{4EA56F23-71EE-9B9B-5F45-73AE15089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4791" y="2679051"/>
            <a:ext cx="1150664" cy="4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8" grpId="0" animBg="1"/>
      <p:bldP spid="18" grpId="1" animBg="1"/>
      <p:bldP spid="57" grpId="0" animBg="1"/>
      <p:bldP spid="5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77" grpId="0" animBg="1"/>
      <p:bldP spid="7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6">
            <a:extLst>
              <a:ext uri="{FF2B5EF4-FFF2-40B4-BE49-F238E27FC236}">
                <a16:creationId xmlns:a16="http://schemas.microsoft.com/office/drawing/2014/main" id="{7BA1FDFD-6897-DEB7-68E9-EAF3668CB73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F67F4B04-051A-D1D0-411C-1F3E0AAA2E57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62" y="343771"/>
            <a:ext cx="8470984" cy="162558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Integrated capillary for staged focusing and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E3486-741C-2CF2-FD37-2DA2BF84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08" y="1894394"/>
            <a:ext cx="8758386" cy="258998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663819-4D53-BC92-46A1-F70397374EA2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39667" y="4816041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125F06D-F71C-2E92-75D7-0B3EB24C1D55}"/>
              </a:ext>
            </a:extLst>
          </p:cNvPr>
          <p:cNvSpPr/>
          <p:nvPr/>
        </p:nvSpPr>
        <p:spPr>
          <a:xfrm>
            <a:off x="1831475" y="4525529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DF1EDD-AA10-6250-5470-391B1510E3C4}"/>
              </a:ext>
            </a:extLst>
          </p:cNvPr>
          <p:cNvCxnSpPr>
            <a:cxnSpLocks/>
          </p:cNvCxnSpPr>
          <p:nvPr/>
        </p:nvCxnSpPr>
        <p:spPr>
          <a:xfrm>
            <a:off x="1351860" y="4117534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716F31B3-D2B1-2DA2-7645-52C9BE4CECF8}"/>
              </a:ext>
            </a:extLst>
          </p:cNvPr>
          <p:cNvSpPr/>
          <p:nvPr/>
        </p:nvSpPr>
        <p:spPr>
          <a:xfrm>
            <a:off x="2227716" y="4627189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98DCC361-402A-EFE9-541E-EE96AB61153E}"/>
              </a:ext>
            </a:extLst>
          </p:cNvPr>
          <p:cNvSpPr/>
          <p:nvPr/>
        </p:nvSpPr>
        <p:spPr>
          <a:xfrm>
            <a:off x="1843668" y="5546296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9CDCC18-AB72-AB5E-9F56-F0F2E1398CA1}"/>
              </a:ext>
            </a:extLst>
          </p:cNvPr>
          <p:cNvSpPr/>
          <p:nvPr/>
        </p:nvSpPr>
        <p:spPr>
          <a:xfrm>
            <a:off x="5394719" y="5535301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Mixer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DB17C-0886-57EB-F36C-E77BE25AA6B0}"/>
              </a:ext>
            </a:extLst>
          </p:cNvPr>
          <p:cNvCxnSpPr>
            <a:cxnSpLocks/>
          </p:cNvCxnSpPr>
          <p:nvPr/>
        </p:nvCxnSpPr>
        <p:spPr>
          <a:xfrm>
            <a:off x="1351860" y="4117534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66810D-3EE1-FB67-C8C6-3710C7DBECAF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886843" y="4816041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CC16C6-25B8-6C1F-C82B-E24A614EDA0C}"/>
              </a:ext>
            </a:extLst>
          </p:cNvPr>
          <p:cNvCxnSpPr>
            <a:cxnSpLocks/>
          </p:cNvCxnSpPr>
          <p:nvPr/>
        </p:nvCxnSpPr>
        <p:spPr>
          <a:xfrm flipH="1">
            <a:off x="3432627" y="4117534"/>
            <a:ext cx="12193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4DF538-7A54-451A-FC7A-5532BD40525E}"/>
              </a:ext>
            </a:extLst>
          </p:cNvPr>
          <p:cNvCxnSpPr>
            <a:cxnSpLocks/>
          </p:cNvCxnSpPr>
          <p:nvPr/>
        </p:nvCxnSpPr>
        <p:spPr>
          <a:xfrm flipH="1">
            <a:off x="3129280" y="4117534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8BC5358-F63D-A969-32A0-DBDD8AE837D0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895962" y="4816003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DB06A71-515E-558A-F55F-1F142C6578B7}"/>
              </a:ext>
            </a:extLst>
          </p:cNvPr>
          <p:cNvSpPr/>
          <p:nvPr/>
        </p:nvSpPr>
        <p:spPr>
          <a:xfrm>
            <a:off x="5387770" y="4525491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B81077-071D-2576-217D-2E2C97C9AE0F}"/>
              </a:ext>
            </a:extLst>
          </p:cNvPr>
          <p:cNvCxnSpPr>
            <a:cxnSpLocks/>
          </p:cNvCxnSpPr>
          <p:nvPr/>
        </p:nvCxnSpPr>
        <p:spPr>
          <a:xfrm>
            <a:off x="4904797" y="4117534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6EE6A251-26DC-669C-B579-3F197F18D886}"/>
              </a:ext>
            </a:extLst>
          </p:cNvPr>
          <p:cNvSpPr/>
          <p:nvPr/>
        </p:nvSpPr>
        <p:spPr>
          <a:xfrm>
            <a:off x="5784011" y="4627151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39F4C9F-BE71-2CBE-840D-05C76FEA63B9}"/>
              </a:ext>
            </a:extLst>
          </p:cNvPr>
          <p:cNvCxnSpPr>
            <a:cxnSpLocks/>
          </p:cNvCxnSpPr>
          <p:nvPr/>
        </p:nvCxnSpPr>
        <p:spPr>
          <a:xfrm>
            <a:off x="4904797" y="4117534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595663-4856-4FE3-819A-1EFD35FE09C4}"/>
              </a:ext>
            </a:extLst>
          </p:cNvPr>
          <p:cNvCxnSpPr>
            <a:cxnSpLocks/>
            <a:endCxn id="39" idx="3"/>
          </p:cNvCxnSpPr>
          <p:nvPr/>
        </p:nvCxnSpPr>
        <p:spPr>
          <a:xfrm flipH="1">
            <a:off x="6443138" y="4816003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30A5589-6907-FA44-91EB-14CE053F55BD}"/>
              </a:ext>
            </a:extLst>
          </p:cNvPr>
          <p:cNvCxnSpPr>
            <a:cxnSpLocks/>
          </p:cNvCxnSpPr>
          <p:nvPr/>
        </p:nvCxnSpPr>
        <p:spPr>
          <a:xfrm>
            <a:off x="6997757" y="4117534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11E699-0E90-8AA7-260A-6368917063D8}"/>
              </a:ext>
            </a:extLst>
          </p:cNvPr>
          <p:cNvCxnSpPr>
            <a:cxnSpLocks/>
          </p:cNvCxnSpPr>
          <p:nvPr/>
        </p:nvCxnSpPr>
        <p:spPr>
          <a:xfrm flipH="1">
            <a:off x="6682217" y="4117534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75E37B-4358-EBC4-ABB7-FF79996EF7AF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404915" y="4807841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1EA59A6-07C8-E096-9406-ED98A8C9C1A9}"/>
              </a:ext>
            </a:extLst>
          </p:cNvPr>
          <p:cNvSpPr/>
          <p:nvPr/>
        </p:nvSpPr>
        <p:spPr>
          <a:xfrm>
            <a:off x="8896723" y="4517329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62455F-2741-8351-616A-24F57BCECB82}"/>
              </a:ext>
            </a:extLst>
          </p:cNvPr>
          <p:cNvCxnSpPr>
            <a:cxnSpLocks/>
          </p:cNvCxnSpPr>
          <p:nvPr/>
        </p:nvCxnSpPr>
        <p:spPr>
          <a:xfrm>
            <a:off x="8413750" y="4117534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FD3895E0-15ED-EE1C-29E5-FAE8FD18C9AF}"/>
              </a:ext>
            </a:extLst>
          </p:cNvPr>
          <p:cNvSpPr/>
          <p:nvPr/>
        </p:nvSpPr>
        <p:spPr>
          <a:xfrm>
            <a:off x="9292964" y="4618989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E96C578-C43E-64CD-046E-19E08E743CC8}"/>
              </a:ext>
            </a:extLst>
          </p:cNvPr>
          <p:cNvCxnSpPr>
            <a:cxnSpLocks/>
          </p:cNvCxnSpPr>
          <p:nvPr/>
        </p:nvCxnSpPr>
        <p:spPr>
          <a:xfrm>
            <a:off x="8413750" y="4117534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5D5A27F-F299-C51A-3F5A-2436060155F1}"/>
              </a:ext>
            </a:extLst>
          </p:cNvPr>
          <p:cNvCxnSpPr>
            <a:cxnSpLocks/>
            <a:endCxn id="47" idx="3"/>
          </p:cNvCxnSpPr>
          <p:nvPr/>
        </p:nvCxnSpPr>
        <p:spPr>
          <a:xfrm flipH="1">
            <a:off x="9952091" y="4807841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7BF9F4-7C9D-E3A1-B336-E16737309008}"/>
              </a:ext>
            </a:extLst>
          </p:cNvPr>
          <p:cNvCxnSpPr>
            <a:cxnSpLocks/>
          </p:cNvCxnSpPr>
          <p:nvPr/>
        </p:nvCxnSpPr>
        <p:spPr>
          <a:xfrm>
            <a:off x="10506710" y="4117534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67F0A6-8E9F-50EF-1698-142AFCD479B5}"/>
              </a:ext>
            </a:extLst>
          </p:cNvPr>
          <p:cNvCxnSpPr>
            <a:cxnSpLocks/>
          </p:cNvCxnSpPr>
          <p:nvPr/>
        </p:nvCxnSpPr>
        <p:spPr>
          <a:xfrm flipH="1">
            <a:off x="10191170" y="4117534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960E24-9D5A-4236-95B0-D58437F816FA}"/>
              </a:ext>
            </a:extLst>
          </p:cNvPr>
          <p:cNvCxnSpPr>
            <a:cxnSpLocks/>
          </p:cNvCxnSpPr>
          <p:nvPr/>
        </p:nvCxnSpPr>
        <p:spPr>
          <a:xfrm flipH="1" flipV="1">
            <a:off x="2800350" y="5985075"/>
            <a:ext cx="2594369" cy="36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6F794C-AA26-9DD8-034A-38CB91612F48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915454" y="5106515"/>
            <a:ext cx="0" cy="4285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11F3525-A620-77DC-828E-0FB0E73D0F62}"/>
              </a:ext>
            </a:extLst>
          </p:cNvPr>
          <p:cNvCxnSpPr>
            <a:cxnSpLocks/>
          </p:cNvCxnSpPr>
          <p:nvPr/>
        </p:nvCxnSpPr>
        <p:spPr>
          <a:xfrm flipH="1">
            <a:off x="2359159" y="5385032"/>
            <a:ext cx="70652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F68BCD4-1ABD-6C80-95F7-A2E6F02629A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59159" y="5106553"/>
            <a:ext cx="0" cy="2784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0052A0C-FC95-3806-B7EA-160BE704F892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9424407" y="5098353"/>
            <a:ext cx="0" cy="2866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8064A62F-982E-2EC1-E2F2-C0FBB1DE706E}"/>
              </a:ext>
            </a:extLst>
          </p:cNvPr>
          <p:cNvSpPr/>
          <p:nvPr/>
        </p:nvSpPr>
        <p:spPr>
          <a:xfrm rot="5400000">
            <a:off x="3962147" y="2320864"/>
            <a:ext cx="472900" cy="229931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24D399D7-8FB2-C008-852A-BEA8A1E3C67A}"/>
              </a:ext>
            </a:extLst>
          </p:cNvPr>
          <p:cNvSpPr/>
          <p:nvPr/>
        </p:nvSpPr>
        <p:spPr>
          <a:xfrm rot="16200000">
            <a:off x="7383666" y="2328353"/>
            <a:ext cx="533163" cy="231151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asellaDiTesto 73">
            <a:extLst>
              <a:ext uri="{FF2B5EF4-FFF2-40B4-BE49-F238E27FC236}">
                <a16:creationId xmlns:a16="http://schemas.microsoft.com/office/drawing/2014/main" id="{588D9FD6-3F3C-4768-ACB8-4FDB292AF037}"/>
              </a:ext>
            </a:extLst>
          </p:cNvPr>
          <p:cNvSpPr txBox="1"/>
          <p:nvPr/>
        </p:nvSpPr>
        <p:spPr>
          <a:xfrm>
            <a:off x="1962222" y="2937450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APL1</a:t>
            </a:r>
            <a:endParaRPr lang="it-IT" sz="2000" dirty="0"/>
          </a:p>
        </p:txBody>
      </p:sp>
      <p:sp>
        <p:nvSpPr>
          <p:cNvPr id="105" name="CasellaDiTesto 73">
            <a:extLst>
              <a:ext uri="{FF2B5EF4-FFF2-40B4-BE49-F238E27FC236}">
                <a16:creationId xmlns:a16="http://schemas.microsoft.com/office/drawing/2014/main" id="{4BF5E4CF-7177-F985-036C-16927F1D7EE5}"/>
              </a:ext>
            </a:extLst>
          </p:cNvPr>
          <p:cNvSpPr txBox="1"/>
          <p:nvPr/>
        </p:nvSpPr>
        <p:spPr>
          <a:xfrm>
            <a:off x="5479504" y="2937450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PWFA</a:t>
            </a:r>
            <a:endParaRPr lang="it-IT" sz="2000" dirty="0"/>
          </a:p>
        </p:txBody>
      </p:sp>
      <p:sp>
        <p:nvSpPr>
          <p:cNvPr id="106" name="CasellaDiTesto 73">
            <a:extLst>
              <a:ext uri="{FF2B5EF4-FFF2-40B4-BE49-F238E27FC236}">
                <a16:creationId xmlns:a16="http://schemas.microsoft.com/office/drawing/2014/main" id="{38EA8C19-DDD7-8BBF-DFC0-F38528DEE9DA}"/>
              </a:ext>
            </a:extLst>
          </p:cNvPr>
          <p:cNvSpPr txBox="1"/>
          <p:nvPr/>
        </p:nvSpPr>
        <p:spPr>
          <a:xfrm>
            <a:off x="8949091" y="2943396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APL2</a:t>
            </a:r>
            <a:endParaRPr lang="it-IT" sz="2000" dirty="0"/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271A76E5-6BC6-8E9B-2376-0653C995118B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1F49B885-7A00-36F4-68F5-7C759027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B447F8DE-64B2-0932-C717-D44B07FC9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F24ADBA-FA0A-37F6-C900-26292DF7A30E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2BFA5F24-98BE-7FA8-3DBC-C3CF35E6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0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id="{0ACC5D7F-A63F-5156-E07C-F541E6D38D94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582195A8-C31C-FC6D-BCF2-B64BE123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035D9115-4078-330B-E7B6-DAD25445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25" name="CasellaDiTesto 7">
            <a:extLst>
              <a:ext uri="{FF2B5EF4-FFF2-40B4-BE49-F238E27FC236}">
                <a16:creationId xmlns:a16="http://schemas.microsoft.com/office/drawing/2014/main" id="{3CF22577-CD38-F90F-0918-9A5C7ACA03D2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" name="Picture 21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20E49BCF-BBC3-08CB-A763-0528AA317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45949" b="13895"/>
          <a:stretch/>
        </p:blipFill>
        <p:spPr>
          <a:xfrm>
            <a:off x="4736453" y="1355450"/>
            <a:ext cx="7081105" cy="2176368"/>
          </a:xfrm>
          <a:prstGeom prst="rect">
            <a:avLst/>
          </a:prstGeom>
          <a:ln w="19050">
            <a:noFill/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06209-994D-14D9-B922-B1769F0E4256}"/>
              </a:ext>
            </a:extLst>
          </p:cNvPr>
          <p:cNvCxnSpPr>
            <a:cxnSpLocks/>
          </p:cNvCxnSpPr>
          <p:nvPr/>
        </p:nvCxnSpPr>
        <p:spPr>
          <a:xfrm flipV="1">
            <a:off x="6157678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589076" y="3795394"/>
            <a:ext cx="3761326" cy="22236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Experimental setup</a:t>
            </a:r>
          </a:p>
          <a:p>
            <a:endParaRPr lang="en-US" sz="105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High voltage generator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HV mixer feeding 3 parallel pulsers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Alternating polarization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C67EE8-04C1-217F-FA9B-DC794B8A7B6E}"/>
              </a:ext>
            </a:extLst>
          </p:cNvPr>
          <p:cNvSpPr/>
          <p:nvPr/>
        </p:nvSpPr>
        <p:spPr>
          <a:xfrm>
            <a:off x="4853740" y="5333203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generator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ABA8C2-F853-E651-9DA5-1850CE6BC4A7}"/>
              </a:ext>
            </a:extLst>
          </p:cNvPr>
          <p:cNvSpPr/>
          <p:nvPr/>
        </p:nvSpPr>
        <p:spPr>
          <a:xfrm>
            <a:off x="7484035" y="5333203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Mixer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4EF08C-7C5C-1FB3-B88C-64363D0FDC43}"/>
              </a:ext>
            </a:extLst>
          </p:cNvPr>
          <p:cNvSpPr/>
          <p:nvPr/>
        </p:nvSpPr>
        <p:spPr>
          <a:xfrm>
            <a:off x="4853739" y="4254271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 dirty="0" err="1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3E3A2F-03F6-22F4-BD37-B360D7CC4540}"/>
              </a:ext>
            </a:extLst>
          </p:cNvPr>
          <p:cNvSpPr/>
          <p:nvPr/>
        </p:nvSpPr>
        <p:spPr>
          <a:xfrm>
            <a:off x="7484036" y="4234597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 dirty="0" err="1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9CCA02-ED7D-EC94-3A45-885ACEEED25E}"/>
              </a:ext>
            </a:extLst>
          </p:cNvPr>
          <p:cNvSpPr/>
          <p:nvPr/>
        </p:nvSpPr>
        <p:spPr>
          <a:xfrm>
            <a:off x="10114334" y="4254271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D78879A-85E3-50A5-1E33-BDC134B115B1}"/>
              </a:ext>
            </a:extLst>
          </p:cNvPr>
          <p:cNvCxnSpPr>
            <a:stCxn id="26" idx="0"/>
            <a:endCxn id="27" idx="2"/>
          </p:cNvCxnSpPr>
          <p:nvPr/>
        </p:nvCxnSpPr>
        <p:spPr>
          <a:xfrm rot="16200000" flipV="1">
            <a:off x="6773125" y="3742418"/>
            <a:ext cx="551274" cy="2630296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C26B04D-036E-7C96-5B08-3C569817DD8E}"/>
              </a:ext>
            </a:extLst>
          </p:cNvPr>
          <p:cNvCxnSpPr>
            <a:cxnSpLocks/>
            <a:stCxn id="26" idx="0"/>
            <a:endCxn id="31" idx="2"/>
          </p:cNvCxnSpPr>
          <p:nvPr/>
        </p:nvCxnSpPr>
        <p:spPr>
          <a:xfrm rot="5400000" flipH="1" flipV="1">
            <a:off x="9403422" y="3742417"/>
            <a:ext cx="551274" cy="263029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A51126-106E-17A4-3710-4F33E39AD581}"/>
              </a:ext>
            </a:extLst>
          </p:cNvPr>
          <p:cNvCxnSpPr>
            <a:stCxn id="26" idx="0"/>
            <a:endCxn id="28" idx="2"/>
          </p:cNvCxnSpPr>
          <p:nvPr/>
        </p:nvCxnSpPr>
        <p:spPr>
          <a:xfrm flipV="1">
            <a:off x="8363910" y="4762255"/>
            <a:ext cx="1" cy="5709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5A34E6-5856-57B1-94B0-F96D215B2C81}"/>
              </a:ext>
            </a:extLst>
          </p:cNvPr>
          <p:cNvCxnSpPr>
            <a:stCxn id="23" idx="3"/>
            <a:endCxn id="26" idx="1"/>
          </p:cNvCxnSpPr>
          <p:nvPr/>
        </p:nvCxnSpPr>
        <p:spPr>
          <a:xfrm>
            <a:off x="6613489" y="5597032"/>
            <a:ext cx="87054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4B64E1-565C-D102-29D6-5BCC8E290D66}"/>
              </a:ext>
            </a:extLst>
          </p:cNvPr>
          <p:cNvCxnSpPr>
            <a:cxnSpLocks/>
          </p:cNvCxnSpPr>
          <p:nvPr/>
        </p:nvCxnSpPr>
        <p:spPr>
          <a:xfrm flipV="1">
            <a:off x="5140982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8E6578-7333-3B84-1655-E2FEFD00C59C}"/>
              </a:ext>
            </a:extLst>
          </p:cNvPr>
          <p:cNvCxnSpPr>
            <a:cxnSpLocks/>
          </p:cNvCxnSpPr>
          <p:nvPr/>
        </p:nvCxnSpPr>
        <p:spPr>
          <a:xfrm flipV="1">
            <a:off x="7848692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E0E1E0-027E-62BE-003E-2E77E3819DD9}"/>
              </a:ext>
            </a:extLst>
          </p:cNvPr>
          <p:cNvCxnSpPr>
            <a:cxnSpLocks/>
          </p:cNvCxnSpPr>
          <p:nvPr/>
        </p:nvCxnSpPr>
        <p:spPr>
          <a:xfrm flipV="1">
            <a:off x="8865388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1F984A-0867-B843-AD54-E0CA2578275F}"/>
              </a:ext>
            </a:extLst>
          </p:cNvPr>
          <p:cNvCxnSpPr>
            <a:cxnSpLocks/>
          </p:cNvCxnSpPr>
          <p:nvPr/>
        </p:nvCxnSpPr>
        <p:spPr>
          <a:xfrm flipV="1">
            <a:off x="10531350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6D1015-0C10-9053-1DCA-05397A3A2A96}"/>
              </a:ext>
            </a:extLst>
          </p:cNvPr>
          <p:cNvCxnSpPr>
            <a:cxnSpLocks/>
          </p:cNvCxnSpPr>
          <p:nvPr/>
        </p:nvCxnSpPr>
        <p:spPr>
          <a:xfrm flipV="1">
            <a:off x="11548046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45CAAA6-D4E8-D702-2A23-8DCF68F043C3}"/>
              </a:ext>
            </a:extLst>
          </p:cNvPr>
          <p:cNvSpPr txBox="1"/>
          <p:nvPr/>
        </p:nvSpPr>
        <p:spPr>
          <a:xfrm>
            <a:off x="463328" y="763055"/>
            <a:ext cx="4047505" cy="29546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Design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 segments, each 3 cm long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 active plasma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1 accelerating stage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5 cm long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Inlets in the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mm diameter</a:t>
            </a:r>
          </a:p>
        </p:txBody>
      </p:sp>
      <p:sp>
        <p:nvSpPr>
          <p:cNvPr id="3" name="CasellaDiTesto 73">
            <a:extLst>
              <a:ext uri="{FF2B5EF4-FFF2-40B4-BE49-F238E27FC236}">
                <a16:creationId xmlns:a16="http://schemas.microsoft.com/office/drawing/2014/main" id="{CA4D415E-53CF-7096-AEDF-86D16758A39D}"/>
              </a:ext>
            </a:extLst>
          </p:cNvPr>
          <p:cNvSpPr txBox="1"/>
          <p:nvPr/>
        </p:nvSpPr>
        <p:spPr>
          <a:xfrm>
            <a:off x="5325238" y="307835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APL1</a:t>
            </a:r>
            <a:endParaRPr lang="it-IT" dirty="0"/>
          </a:p>
        </p:txBody>
      </p:sp>
      <p:sp>
        <p:nvSpPr>
          <p:cNvPr id="8" name="CasellaDiTesto 73">
            <a:extLst>
              <a:ext uri="{FF2B5EF4-FFF2-40B4-BE49-F238E27FC236}">
                <a16:creationId xmlns:a16="http://schemas.microsoft.com/office/drawing/2014/main" id="{183B9349-F3F4-D530-0943-348DF1FD66CD}"/>
              </a:ext>
            </a:extLst>
          </p:cNvPr>
          <p:cNvSpPr txBox="1"/>
          <p:nvPr/>
        </p:nvSpPr>
        <p:spPr>
          <a:xfrm>
            <a:off x="10696128" y="307286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APL2</a:t>
            </a:r>
            <a:endParaRPr lang="it-IT" dirty="0"/>
          </a:p>
        </p:txBody>
      </p:sp>
      <p:sp>
        <p:nvSpPr>
          <p:cNvPr id="12" name="CasellaDiTesto 73">
            <a:extLst>
              <a:ext uri="{FF2B5EF4-FFF2-40B4-BE49-F238E27FC236}">
                <a16:creationId xmlns:a16="http://schemas.microsoft.com/office/drawing/2014/main" id="{F17294E9-B7B4-9D1D-3A91-7F9D82C68B8A}"/>
              </a:ext>
            </a:extLst>
          </p:cNvPr>
          <p:cNvSpPr txBox="1"/>
          <p:nvPr/>
        </p:nvSpPr>
        <p:spPr>
          <a:xfrm>
            <a:off x="8021872" y="3074132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</a:t>
            </a:r>
            <a:r>
              <a:rPr lang="en-US" dirty="0"/>
              <a:t>CC</a:t>
            </a:r>
            <a:endParaRPr lang="it-IT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9BF2341-21AA-9827-F7ED-AB5221543F02}"/>
              </a:ext>
            </a:extLst>
          </p:cNvPr>
          <p:cNvSpPr/>
          <p:nvPr/>
        </p:nvSpPr>
        <p:spPr>
          <a:xfrm>
            <a:off x="5939354" y="3226989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lus Sign 44">
            <a:extLst>
              <a:ext uri="{FF2B5EF4-FFF2-40B4-BE49-F238E27FC236}">
                <a16:creationId xmlns:a16="http://schemas.microsoft.com/office/drawing/2014/main" id="{DDD2A4B8-1FB4-5B90-AB63-733A35579F03}"/>
              </a:ext>
            </a:extLst>
          </p:cNvPr>
          <p:cNvSpPr/>
          <p:nvPr/>
        </p:nvSpPr>
        <p:spPr>
          <a:xfrm>
            <a:off x="5965691" y="3253797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865D2E-2E6B-A78D-B654-9BBE628D0FA0}"/>
              </a:ext>
            </a:extLst>
          </p:cNvPr>
          <p:cNvSpPr/>
          <p:nvPr/>
        </p:nvSpPr>
        <p:spPr>
          <a:xfrm>
            <a:off x="4949559" y="3234915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3F6317AC-2A80-B86B-46F7-D8050C42B7DC}"/>
              </a:ext>
            </a:extLst>
          </p:cNvPr>
          <p:cNvSpPr/>
          <p:nvPr/>
        </p:nvSpPr>
        <p:spPr>
          <a:xfrm>
            <a:off x="4976460" y="3218257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2BB698B-0AC0-A987-D12A-DB59C287CBC6}"/>
              </a:ext>
            </a:extLst>
          </p:cNvPr>
          <p:cNvSpPr/>
          <p:nvPr/>
        </p:nvSpPr>
        <p:spPr>
          <a:xfrm>
            <a:off x="8647064" y="3200181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lus Sign 53">
            <a:extLst>
              <a:ext uri="{FF2B5EF4-FFF2-40B4-BE49-F238E27FC236}">
                <a16:creationId xmlns:a16="http://schemas.microsoft.com/office/drawing/2014/main" id="{2BB8A790-E91A-BB02-A5EF-EE06C62C569E}"/>
              </a:ext>
            </a:extLst>
          </p:cNvPr>
          <p:cNvSpPr/>
          <p:nvPr/>
        </p:nvSpPr>
        <p:spPr>
          <a:xfrm>
            <a:off x="8673401" y="3226989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9A52524-340B-5338-49DE-118CC44F4B7D}"/>
              </a:ext>
            </a:extLst>
          </p:cNvPr>
          <p:cNvSpPr/>
          <p:nvPr/>
        </p:nvSpPr>
        <p:spPr>
          <a:xfrm>
            <a:off x="7657269" y="3208107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6981BB97-8F55-19E8-61BF-3E93D9377466}"/>
              </a:ext>
            </a:extLst>
          </p:cNvPr>
          <p:cNvSpPr/>
          <p:nvPr/>
        </p:nvSpPr>
        <p:spPr>
          <a:xfrm>
            <a:off x="7684170" y="3191449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70905DF-AA93-E0DF-F4B9-AA11B994CD22}"/>
              </a:ext>
            </a:extLst>
          </p:cNvPr>
          <p:cNvSpPr/>
          <p:nvPr/>
        </p:nvSpPr>
        <p:spPr>
          <a:xfrm>
            <a:off x="11333532" y="3206631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lus Sign 57">
            <a:extLst>
              <a:ext uri="{FF2B5EF4-FFF2-40B4-BE49-F238E27FC236}">
                <a16:creationId xmlns:a16="http://schemas.microsoft.com/office/drawing/2014/main" id="{C8715AB0-2FAF-A0EE-AA4B-65AB233EE041}"/>
              </a:ext>
            </a:extLst>
          </p:cNvPr>
          <p:cNvSpPr/>
          <p:nvPr/>
        </p:nvSpPr>
        <p:spPr>
          <a:xfrm>
            <a:off x="11359869" y="3233439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4064BBD-4A61-803B-02FC-A9917C3AA654}"/>
              </a:ext>
            </a:extLst>
          </p:cNvPr>
          <p:cNvSpPr/>
          <p:nvPr/>
        </p:nvSpPr>
        <p:spPr>
          <a:xfrm>
            <a:off x="10343737" y="3214557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E590CF3D-8EDB-75D4-1E11-D147E3E1C344}"/>
              </a:ext>
            </a:extLst>
          </p:cNvPr>
          <p:cNvSpPr/>
          <p:nvPr/>
        </p:nvSpPr>
        <p:spPr>
          <a:xfrm>
            <a:off x="10370638" y="3197899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9696-FBA6-DC88-A45D-151DC06C2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0537" r="4247" b="18609"/>
          <a:stretch/>
        </p:blipFill>
        <p:spPr>
          <a:xfrm>
            <a:off x="4736453" y="556691"/>
            <a:ext cx="4264897" cy="2459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7E5DAC-BB1C-5AA7-9E15-8C498366FA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5417" r="17166" b="2483"/>
          <a:stretch/>
        </p:blipFill>
        <p:spPr>
          <a:xfrm>
            <a:off x="7202273" y="3112122"/>
            <a:ext cx="4795257" cy="3201292"/>
          </a:xfrm>
          <a:prstGeom prst="rect">
            <a:avLst/>
          </a:prstGeom>
        </p:spPr>
      </p:pic>
      <p:sp>
        <p:nvSpPr>
          <p:cNvPr id="21" name="CasellaDiTesto 7">
            <a:extLst>
              <a:ext uri="{FF2B5EF4-FFF2-40B4-BE49-F238E27FC236}">
                <a16:creationId xmlns:a16="http://schemas.microsoft.com/office/drawing/2014/main" id="{74347EEE-78D6-0099-91FE-7E14D4E5FC25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</p:spTree>
    <p:extLst>
      <p:ext uri="{BB962C8B-B14F-4D97-AF65-F5344CB8AC3E}">
        <p14:creationId xmlns:p14="http://schemas.microsoft.com/office/powerpoint/2010/main" val="17446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" grpId="0" animBg="1"/>
      <p:bldP spid="8" grpId="0" animBg="1"/>
      <p:bldP spid="12" grpId="0" animBg="1"/>
      <p:bldP spid="48" grpId="0" animBg="1"/>
      <p:bldP spid="48" grpId="1" animBg="1"/>
      <p:bldP spid="45" grpId="0" animBg="1"/>
      <p:bldP spid="45" grpId="1" animBg="1"/>
      <p:bldP spid="47" grpId="0" animBg="1"/>
      <p:bldP spid="47" grpId="1" animBg="1"/>
      <p:bldP spid="46" grpId="0" animBg="1"/>
      <p:bldP spid="46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normal pulse&#10;&#10;Description automatically generated with medium confidence">
            <a:extLst>
              <a:ext uri="{FF2B5EF4-FFF2-40B4-BE49-F238E27FC236}">
                <a16:creationId xmlns:a16="http://schemas.microsoft.com/office/drawing/2014/main" id="{DB190A90-4626-53A6-1AE8-68D8F9D0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5614" r="2083"/>
          <a:stretch/>
        </p:blipFill>
        <p:spPr>
          <a:xfrm>
            <a:off x="5310108" y="3332658"/>
            <a:ext cx="5886643" cy="29738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5C2A7-7E8E-E41B-0C8A-315FB37929D8}"/>
              </a:ext>
            </a:extLst>
          </p:cNvPr>
          <p:cNvCxnSpPr>
            <a:cxnSpLocks/>
          </p:cNvCxnSpPr>
          <p:nvPr/>
        </p:nvCxnSpPr>
        <p:spPr>
          <a:xfrm flipV="1">
            <a:off x="8447480" y="3541776"/>
            <a:ext cx="0" cy="241176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B9756D-ABC4-6500-567E-4E2ABA039932}"/>
              </a:ext>
            </a:extLst>
          </p:cNvPr>
          <p:cNvSpPr txBox="1"/>
          <p:nvPr/>
        </p:nvSpPr>
        <p:spPr>
          <a:xfrm>
            <a:off x="7839983" y="3596416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e-beam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urple light in a room&#10;&#10;Description automatically generated">
            <a:extLst>
              <a:ext uri="{FF2B5EF4-FFF2-40B4-BE49-F238E27FC236}">
                <a16:creationId xmlns:a16="http://schemas.microsoft.com/office/drawing/2014/main" id="{9EDFD121-E8D2-F8C2-5D03-AF5AC7156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3463" r="4615" b="22829"/>
          <a:stretch/>
        </p:blipFill>
        <p:spPr>
          <a:xfrm>
            <a:off x="4885931" y="1233430"/>
            <a:ext cx="7012539" cy="2047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2D03F-7BC2-24E8-9CA8-8F6C492BB310}"/>
              </a:ext>
            </a:extLst>
          </p:cNvPr>
          <p:cNvSpPr txBox="1"/>
          <p:nvPr/>
        </p:nvSpPr>
        <p:spPr>
          <a:xfrm>
            <a:off x="370125" y="939791"/>
            <a:ext cx="3891533" cy="49244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Operating properties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Discharges synchronization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Lenses synchronized with the beam entrance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Central discharge applied 3 µs before for plasma acceleration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 kV voltage resulting in: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500 A on the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250 A in the accelerator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Internal drifts behave like spacers</a:t>
            </a:r>
          </a:p>
        </p:txBody>
      </p:sp>
      <p:pic>
        <p:nvPicPr>
          <p:cNvPr id="7" name="Picture 6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18964B5D-E2F1-36B8-EFEB-4F246A260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6654" r="8164" b="-549"/>
          <a:stretch/>
        </p:blipFill>
        <p:spPr>
          <a:xfrm>
            <a:off x="4175563" y="3430332"/>
            <a:ext cx="7782390" cy="2732424"/>
          </a:xfrm>
          <a:prstGeom prst="rect">
            <a:avLst/>
          </a:prstGeom>
        </p:spPr>
      </p:pic>
      <p:pic>
        <p:nvPicPr>
          <p:cNvPr id="12" name="Picture 1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33130F1F-F467-C6AF-A869-F7600A8CD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5195" r="8163"/>
          <a:stretch/>
        </p:blipFill>
        <p:spPr>
          <a:xfrm>
            <a:off x="4175563" y="3415504"/>
            <a:ext cx="7782390" cy="2732423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40051A3B-4657-1364-01A7-FF2355790502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CFB9B5D3-67AC-C5AE-DD79-7C5C9CA1956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C6E58690-FF0F-303E-433B-E54BEA9D04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A4454A55-442C-7D8C-6B3A-CDE1A98C0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3D018F1C-68A9-A814-7412-1CC10C926701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>
            <a:extLst>
              <a:ext uri="{FF2B5EF4-FFF2-40B4-BE49-F238E27FC236}">
                <a16:creationId xmlns:a16="http://schemas.microsoft.com/office/drawing/2014/main" id="{06BBF7BF-39C5-7180-9995-D8A2F21B627A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AD33568-50F6-9F95-66BF-64DD15110B1A}"/>
              </a:ext>
            </a:extLst>
          </p:cNvPr>
          <p:cNvSpPr txBox="1">
            <a:spLocks/>
          </p:cNvSpPr>
          <p:nvPr/>
        </p:nvSpPr>
        <p:spPr>
          <a:xfrm>
            <a:off x="537534" y="17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Outline</a:t>
            </a:r>
          </a:p>
        </p:txBody>
      </p:sp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17F37B42-B5C9-B8FE-9362-C0AEBC7BA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523745"/>
              </p:ext>
            </p:extLst>
          </p:nvPr>
        </p:nvGraphicFramePr>
        <p:xfrm>
          <a:off x="1466333" y="1109999"/>
          <a:ext cx="9683750" cy="5199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604FD8-4A33-CFB3-15C2-09D934D1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F0AE2CE0-E2DC-FADB-8377-2136601D0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168604" y="42528"/>
            <a:ext cx="1962958" cy="677217"/>
          </a:xfrm>
          <a:prstGeom prst="rect">
            <a:avLst/>
          </a:prstGeom>
          <a:ln w="19050"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19B57CE3-9163-5636-4031-6C4CD8501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596" y="45073"/>
            <a:ext cx="1855172" cy="672126"/>
          </a:xfrm>
          <a:prstGeom prst="rect">
            <a:avLst/>
          </a:prstGeom>
        </p:spPr>
      </p:pic>
      <p:sp>
        <p:nvSpPr>
          <p:cNvPr id="17" name="CasellaDiTesto 7">
            <a:extLst>
              <a:ext uri="{FF2B5EF4-FFF2-40B4-BE49-F238E27FC236}">
                <a16:creationId xmlns:a16="http://schemas.microsoft.com/office/drawing/2014/main" id="{B8DB81D4-81DE-AFBE-7CF6-5EAF7D364B06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</p:spTree>
    <p:extLst>
      <p:ext uri="{BB962C8B-B14F-4D97-AF65-F5344CB8AC3E}">
        <p14:creationId xmlns:p14="http://schemas.microsoft.com/office/powerpoint/2010/main" val="313620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20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155082" y="95350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AAA424-7D0D-946E-ABF7-A2EFC302AD1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8989"/>
          <a:stretch/>
        </p:blipFill>
        <p:spPr bwMode="auto">
          <a:xfrm>
            <a:off x="6023026" y="835724"/>
            <a:ext cx="5867816" cy="551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EBA77DBA-1E70-1257-AA37-FD96389A32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7" y="1724775"/>
            <a:ext cx="5589250" cy="25902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785943-06F7-E39B-79E4-10B131E00A28}"/>
              </a:ext>
            </a:extLst>
          </p:cNvPr>
          <p:cNvSpPr/>
          <p:nvPr/>
        </p:nvSpPr>
        <p:spPr>
          <a:xfrm>
            <a:off x="6602751" y="871543"/>
            <a:ext cx="5589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200 consecutive shots taken with accelerated beam </a:t>
            </a:r>
            <a:r>
              <a:rPr lang="it-IT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F2A9DA-782A-FD4A-951E-4CCEE939E0ED}"/>
              </a:ext>
            </a:extLst>
          </p:cNvPr>
          <p:cNvSpPr txBox="1"/>
          <p:nvPr/>
        </p:nvSpPr>
        <p:spPr>
          <a:xfrm>
            <a:off x="556091" y="4346712"/>
            <a:ext cx="4627132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pC</a:t>
            </a:r>
            <a:r>
              <a:rPr lang="en-US" sz="2400" dirty="0"/>
              <a:t> driver – 50 </a:t>
            </a:r>
            <a:r>
              <a:rPr lang="en-US" sz="2400" dirty="0" err="1"/>
              <a:t>pC</a:t>
            </a:r>
            <a:r>
              <a:rPr lang="en-US" sz="2400" dirty="0"/>
              <a:t> witness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Plasma density for acceleration: 2x10</a:t>
            </a:r>
            <a:r>
              <a:rPr lang="en-US" sz="2400" baseline="30000" dirty="0"/>
              <a:t>15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133 MV/m accelerating gradient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Stable accelerated beam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88D8B71C-1AFE-9FBF-24E8-CE3A0F7E1E68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5F325CA-A733-C5F9-27C7-976401CD4D7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E038B014-05E3-82D5-DD24-CF88F99FD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D7D932E5-4CEA-C121-14CA-99D9DBE35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85764274-CDA6-733B-20B3-4FF09D19A0A8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68CD1-3BD5-27B3-439B-E885874FA430}"/>
              </a:ext>
            </a:extLst>
          </p:cNvPr>
          <p:cNvSpPr txBox="1"/>
          <p:nvPr/>
        </p:nvSpPr>
        <p:spPr>
          <a:xfrm>
            <a:off x="659753" y="602939"/>
            <a:ext cx="4913826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Electron beam focusing and acceleration at SPARC_LAB</a:t>
            </a:r>
          </a:p>
        </p:txBody>
      </p:sp>
    </p:spTree>
    <p:extLst>
      <p:ext uri="{BB962C8B-B14F-4D97-AF65-F5344CB8AC3E}">
        <p14:creationId xmlns:p14="http://schemas.microsoft.com/office/powerpoint/2010/main" val="404504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21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88D8B71C-1AFE-9FBF-24E8-CE3A0F7E1E68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75F325CA-A733-C5F9-27C7-976401CD4D7D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7">
            <a:extLst>
              <a:ext uri="{FF2B5EF4-FFF2-40B4-BE49-F238E27FC236}">
                <a16:creationId xmlns:a16="http://schemas.microsoft.com/office/drawing/2014/main" id="{E038B014-05E3-82D5-DD24-CF88F99FD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D7D932E5-4CEA-C121-14CA-99D9DBE3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85764274-CDA6-733B-20B3-4FF09D19A0A8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Novel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schemes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noProof="0" dirty="0">
                <a:solidFill>
                  <a:schemeClr val="bg1"/>
                </a:solidFill>
              </a:rPr>
              <a:t>for long sources and staged acceleration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drawing of a machine&#10;&#10;Description automatically generated">
            <a:extLst>
              <a:ext uri="{FF2B5EF4-FFF2-40B4-BE49-F238E27FC236}">
                <a16:creationId xmlns:a16="http://schemas.microsoft.com/office/drawing/2014/main" id="{42DD2E6E-86BD-7AB5-E398-0C7087179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1" t="54090" r="31738" b="20163"/>
          <a:stretch/>
        </p:blipFill>
        <p:spPr>
          <a:xfrm>
            <a:off x="3740609" y="2052617"/>
            <a:ext cx="2293799" cy="2220028"/>
          </a:xfrm>
          <a:prstGeom prst="ellipse">
            <a:avLst/>
          </a:prstGeom>
          <a:ln w="19050">
            <a:solidFill>
              <a:srgbClr val="FF0000"/>
            </a:solidFill>
          </a:ln>
        </p:spPr>
      </p:pic>
      <p:pic>
        <p:nvPicPr>
          <p:cNvPr id="18" name="Picture 17" descr="A diagram of a mechanical device&#10;&#10;Description automatically generated">
            <a:extLst>
              <a:ext uri="{FF2B5EF4-FFF2-40B4-BE49-F238E27FC236}">
                <a16:creationId xmlns:a16="http://schemas.microsoft.com/office/drawing/2014/main" id="{EFE0F1AF-508A-E470-3ECB-1F7E6343D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2441" r="6978" b="3340"/>
          <a:stretch/>
        </p:blipFill>
        <p:spPr>
          <a:xfrm>
            <a:off x="66712" y="1101770"/>
            <a:ext cx="3647440" cy="50691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0C0F23-6852-9FE0-DC47-EE6E46ADFC47}"/>
              </a:ext>
            </a:extLst>
          </p:cNvPr>
          <p:cNvSpPr txBox="1"/>
          <p:nvPr/>
        </p:nvSpPr>
        <p:spPr>
          <a:xfrm>
            <a:off x="6717234" y="800489"/>
            <a:ext cx="575982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Plasma source design for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EuPRAXIA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Advanced Photon source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0CD695-558C-3AD4-4767-D74083D82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76" y="659671"/>
            <a:ext cx="2107843" cy="115555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02F2756D-6A7C-4EF8-45F4-BA4EDF0EECEE}"/>
              </a:ext>
            </a:extLst>
          </p:cNvPr>
          <p:cNvSpPr/>
          <p:nvPr/>
        </p:nvSpPr>
        <p:spPr>
          <a:xfrm>
            <a:off x="2079521" y="3621937"/>
            <a:ext cx="894080" cy="9398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1E08D2-024D-1E2D-98B2-B9EC96CF1162}"/>
              </a:ext>
            </a:extLst>
          </p:cNvPr>
          <p:cNvCxnSpPr>
            <a:cxnSpLocks/>
            <a:endCxn id="30" idx="1"/>
          </p:cNvCxnSpPr>
          <p:nvPr/>
        </p:nvCxnSpPr>
        <p:spPr>
          <a:xfrm flipH="1">
            <a:off x="2210456" y="2297665"/>
            <a:ext cx="1934824" cy="1461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06F898-9266-7B75-14AF-D5AA333D95A8}"/>
              </a:ext>
            </a:extLst>
          </p:cNvPr>
          <p:cNvCxnSpPr>
            <a:cxnSpLocks/>
            <a:stCxn id="16" idx="4"/>
            <a:endCxn id="30" idx="4"/>
          </p:cNvCxnSpPr>
          <p:nvPr/>
        </p:nvCxnSpPr>
        <p:spPr>
          <a:xfrm flipH="1">
            <a:off x="2526561" y="4272645"/>
            <a:ext cx="2360948" cy="289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diagram of a particle&#10;&#10;Description automatically generated">
            <a:extLst>
              <a:ext uri="{FF2B5EF4-FFF2-40B4-BE49-F238E27FC236}">
                <a16:creationId xmlns:a16="http://schemas.microsoft.com/office/drawing/2014/main" id="{2728CE32-0878-8E07-A18D-3E11D2A33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9839" r="1762" b="6347"/>
          <a:stretch/>
        </p:blipFill>
        <p:spPr>
          <a:xfrm>
            <a:off x="3420641" y="4507950"/>
            <a:ext cx="3296593" cy="189085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4094171-1052-F000-2394-25DF57BD4AFD}"/>
              </a:ext>
            </a:extLst>
          </p:cNvPr>
          <p:cNvSpPr txBox="1"/>
          <p:nvPr/>
        </p:nvSpPr>
        <p:spPr>
          <a:xfrm>
            <a:off x="7544757" y="2589697"/>
            <a:ext cx="4241363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Gas jet</a:t>
            </a:r>
            <a:endParaRPr lang="en-US" sz="2400" baseline="300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Laser </a:t>
            </a:r>
            <a:r>
              <a:rPr lang="en-US" sz="2400" dirty="0" err="1"/>
              <a:t>ionisation</a:t>
            </a:r>
            <a:endParaRPr lang="en-US" sz="24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Conveyor – Roots pump to remove gas of the jet from the interaction chamber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Turbo-molecular and scroll pumps to keep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24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-4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mbar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Hz operation with helium at 30-40 bar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6" name="Picture 55" descr="A diagram of a cone with a scale&#10;&#10;Description automatically generated with medium confidence">
            <a:extLst>
              <a:ext uri="{FF2B5EF4-FFF2-40B4-BE49-F238E27FC236}">
                <a16:creationId xmlns:a16="http://schemas.microsoft.com/office/drawing/2014/main" id="{4F41297F-7A8A-14EB-3BC8-D696F29E1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66" y="2297665"/>
            <a:ext cx="4008336" cy="38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22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6E7C4FDF-128A-DE85-B05E-22AF29559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431580" y="1418520"/>
            <a:ext cx="5983965" cy="1833744"/>
          </a:xfrm>
          <a:prstGeom prst="rect">
            <a:avLst/>
          </a:prstGeom>
        </p:spPr>
      </p:pic>
      <p:pic>
        <p:nvPicPr>
          <p:cNvPr id="6" name="Picture 5" descr="A purple light in a room&#10;&#10;Description automatically generated">
            <a:extLst>
              <a:ext uri="{FF2B5EF4-FFF2-40B4-BE49-F238E27FC236}">
                <a16:creationId xmlns:a16="http://schemas.microsoft.com/office/drawing/2014/main" id="{AF2F84E0-3EC5-3F67-C031-A31D33D8E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513" r="4615" b="29618"/>
          <a:stretch/>
        </p:blipFill>
        <p:spPr>
          <a:xfrm>
            <a:off x="5189970" y="3365718"/>
            <a:ext cx="6467187" cy="1833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521046" y="1072081"/>
            <a:ext cx="4384932" cy="387798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+mj-lt"/>
              </a:rPr>
              <a:t>Future perspectives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Experimental activities: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High repetition rate sources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m- scale sources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Numerical analysis developments: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Simulation codes for electrical discharge and plasma dynamics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41ACC3F5-6449-652C-8BEE-9E48271C06E3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42D37F0C-53F7-BA44-EC2D-2A200E0355A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2CF914-B9C0-D402-AED9-6C255FAEDD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D09AB974-ACC7-BD63-6938-161ECF733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3068A447-79BC-9062-1F25-E7B2628ACA26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Conclusions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3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23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521045" y="1072081"/>
            <a:ext cx="10832755" cy="40934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+mj-lt"/>
              </a:rPr>
              <a:t>References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Tajima T and Dawson J M 1979 </a:t>
            </a:r>
            <a:r>
              <a:rPr lang="en-US" sz="1600" b="0" i="0" u="none" strike="noStrike" baseline="0" dirty="0">
                <a:latin typeface="CMTI10"/>
              </a:rPr>
              <a:t>Phys. Rev. Lett. </a:t>
            </a:r>
            <a:r>
              <a:rPr lang="en-US" sz="1600" b="0" i="0" u="none" strike="noStrike" baseline="0" dirty="0">
                <a:latin typeface="CMBX10"/>
              </a:rPr>
              <a:t>43</a:t>
            </a:r>
            <a:r>
              <a:rPr lang="en-US" sz="1600" b="0" i="0" u="none" strike="noStrike" baseline="0" dirty="0">
                <a:latin typeface="CMR10"/>
              </a:rPr>
              <a:t>(4) 267–270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Spence D J and Hooker S M 2000 </a:t>
            </a:r>
            <a:r>
              <a:rPr lang="en-US" sz="1600" b="0" i="0" u="none" strike="noStrike" baseline="0" dirty="0">
                <a:latin typeface="CMTI10"/>
              </a:rPr>
              <a:t>Phys. Rev. E </a:t>
            </a:r>
            <a:r>
              <a:rPr lang="en-US" sz="1600" b="0" i="0" u="none" strike="noStrike" baseline="0" dirty="0">
                <a:latin typeface="CMBX10"/>
              </a:rPr>
              <a:t>63</a:t>
            </a:r>
            <a:r>
              <a:rPr lang="en-US" sz="1600" b="0" i="0" u="none" strike="noStrike" baseline="0" dirty="0">
                <a:latin typeface="CMR10"/>
              </a:rPr>
              <a:t>(1) 015401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Ferrario</a:t>
            </a:r>
            <a:r>
              <a:rPr lang="en-US" sz="1600" b="0" i="0" u="none" strike="noStrike" baseline="0" dirty="0">
                <a:latin typeface="CMR10"/>
              </a:rPr>
              <a:t> M </a:t>
            </a:r>
            <a:r>
              <a:rPr lang="en-US" sz="1600" b="0" i="0" u="none" strike="noStrike" baseline="0" dirty="0">
                <a:latin typeface="CMTI10"/>
              </a:rPr>
              <a:t>et al. </a:t>
            </a:r>
            <a:r>
              <a:rPr lang="en-US" sz="1600" b="0" i="0" u="none" strike="noStrike" baseline="0" dirty="0">
                <a:latin typeface="CMR10"/>
              </a:rPr>
              <a:t>2013 </a:t>
            </a:r>
            <a:r>
              <a:rPr lang="en-US" sz="1600" b="0" i="0" u="none" strike="noStrike" baseline="0" dirty="0">
                <a:latin typeface="CMTI10"/>
              </a:rPr>
              <a:t>Nuclear Instruments and Methods in Physics Research Section B: Beam Interactions with Materials and Atoms </a:t>
            </a:r>
            <a:r>
              <a:rPr lang="en-US" sz="1600" b="0" i="0" u="none" strike="noStrike" baseline="0" dirty="0">
                <a:latin typeface="CMBX10"/>
              </a:rPr>
              <a:t>309 </a:t>
            </a:r>
            <a:r>
              <a:rPr lang="en-US" sz="1600" b="0" i="0" u="none" strike="noStrike" baseline="0" dirty="0">
                <a:latin typeface="CMR10"/>
              </a:rPr>
              <a:t>183–188 ISSN 0168-583X the 5th International Conference ”Channeling 2012”, ”Charged Neutral Particles Channeling Phenomena” September 23-28,2012, Alghero (Sardinia), Italy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Ferrario</a:t>
            </a:r>
            <a:r>
              <a:rPr lang="en-US" sz="1600" b="0" i="0" u="none" strike="noStrike" baseline="0" dirty="0">
                <a:latin typeface="CMR10"/>
              </a:rPr>
              <a:t> M </a:t>
            </a:r>
            <a:r>
              <a:rPr lang="en-US" sz="1600" b="0" i="0" u="none" strike="noStrike" baseline="0" dirty="0">
                <a:latin typeface="CMTI10"/>
              </a:rPr>
              <a:t>et al. </a:t>
            </a:r>
            <a:r>
              <a:rPr lang="en-US" sz="1600" b="0" i="0" u="none" strike="noStrike" baseline="0" dirty="0">
                <a:latin typeface="CMR10"/>
              </a:rPr>
              <a:t>2018 </a:t>
            </a:r>
            <a:r>
              <a:rPr lang="en-US" sz="1600" b="0" i="0" u="none" strike="noStrike" baseline="0" dirty="0">
                <a:latin typeface="CMTI10"/>
              </a:rPr>
              <a:t>Nuclear Instruments and Methods in Physics Research Section A: Accelerators, Spectrometers, Detectors and Associated Equipment </a:t>
            </a:r>
            <a:r>
              <a:rPr lang="en-US" sz="1600" b="0" i="0" u="none" strike="noStrike" baseline="0" dirty="0">
                <a:latin typeface="CMBX10"/>
              </a:rPr>
              <a:t>909 </a:t>
            </a:r>
            <a:r>
              <a:rPr lang="en-US" sz="1600" b="0" i="0" u="none" strike="noStrike" baseline="0" dirty="0">
                <a:latin typeface="CMR10"/>
              </a:rPr>
              <a:t>134–138 ISSN 0168-9002 3rd European Advanced Accelerator Concepts workshop (EAAC2017)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Biagioni</a:t>
            </a:r>
            <a:r>
              <a:rPr lang="en-US" sz="1600" b="0" i="0" u="none" strike="noStrike" baseline="0" dirty="0">
                <a:latin typeface="CMR10"/>
              </a:rPr>
              <a:t> A </a:t>
            </a:r>
            <a:r>
              <a:rPr lang="en-US" sz="1600" b="0" i="0" u="none" strike="noStrike" baseline="0" dirty="0">
                <a:latin typeface="CMTI10"/>
              </a:rPr>
              <a:t>et al. </a:t>
            </a:r>
            <a:r>
              <a:rPr lang="en-US" sz="1600" b="0" i="0" u="none" strike="noStrike" baseline="0" dirty="0">
                <a:latin typeface="CMR10"/>
              </a:rPr>
              <a:t>2019 Technical report SPARC-PL-19/001, National Institute of Nuclear Physics – Frascati National Laboratories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latin typeface="CMR10"/>
              </a:rPr>
              <a:t>Griem</a:t>
            </a:r>
            <a:r>
              <a:rPr lang="en-US" sz="1600" b="0" i="0" u="none" strike="noStrike" baseline="0" dirty="0">
                <a:latin typeface="CMR10"/>
              </a:rPr>
              <a:t> H R 1974 </a:t>
            </a:r>
            <a:r>
              <a:rPr lang="en-US" sz="1600" b="0" i="0" u="none" strike="noStrike" baseline="0" dirty="0">
                <a:latin typeface="CMTI10"/>
              </a:rPr>
              <a:t>Spectral line broadening by plasmas </a:t>
            </a:r>
            <a:r>
              <a:rPr lang="en-US" sz="1600" b="0" i="0" u="none" strike="noStrike" baseline="0" dirty="0">
                <a:latin typeface="CMR10"/>
              </a:rPr>
              <a:t>(University of Maryland, College Park, Maryland: Academic Press)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latin typeface="CMR10"/>
              </a:rPr>
              <a:t>Romeo S et al, </a:t>
            </a:r>
            <a:r>
              <a:rPr lang="fr-FR" sz="1600" b="0" i="0" u="none" strike="noStrike" baseline="0" dirty="0">
                <a:latin typeface="CMR10"/>
              </a:rPr>
              <a:t>2023 </a:t>
            </a:r>
            <a:r>
              <a:rPr lang="fr-FR" sz="1600" b="0" i="0" u="none" strike="noStrike" baseline="0" dirty="0">
                <a:latin typeface="CMTI10"/>
              </a:rPr>
              <a:t>Plasma Phys. Control. Fusion </a:t>
            </a:r>
            <a:r>
              <a:rPr lang="fr-FR" sz="1600" b="0" i="0" u="none" strike="noStrike" baseline="0" dirty="0">
                <a:latin typeface="CMBX10"/>
              </a:rPr>
              <a:t>65 </a:t>
            </a:r>
            <a:r>
              <a:rPr lang="fr-FR" sz="1600" b="0" i="0" u="none" strike="noStrike" baseline="0" dirty="0">
                <a:latin typeface="CMR10"/>
              </a:rPr>
              <a:t>115005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CMR10"/>
              </a:rPr>
              <a:t>Weller H G, Tabor G, </a:t>
            </a:r>
            <a:r>
              <a:rPr lang="en-US" sz="1600" b="0" i="0" u="none" strike="noStrike" baseline="0" dirty="0" err="1">
                <a:latin typeface="CMR10"/>
              </a:rPr>
              <a:t>Jasak</a:t>
            </a:r>
            <a:r>
              <a:rPr lang="en-US" sz="1600" b="0" i="0" u="none" strike="noStrike" baseline="0" dirty="0">
                <a:latin typeface="CMR10"/>
              </a:rPr>
              <a:t> H and </a:t>
            </a:r>
            <a:r>
              <a:rPr lang="en-US" sz="1600" b="0" i="0" u="none" strike="noStrike" baseline="0" dirty="0" err="1">
                <a:latin typeface="CMR10"/>
              </a:rPr>
              <a:t>Fureby</a:t>
            </a:r>
            <a:r>
              <a:rPr lang="en-US" sz="1600" b="0" i="0" u="none" strike="noStrike" baseline="0" dirty="0">
                <a:latin typeface="CMR10"/>
              </a:rPr>
              <a:t> C 1998 </a:t>
            </a:r>
            <a:r>
              <a:rPr lang="en-US" sz="1600" b="0" i="0" u="none" strike="noStrike" baseline="0" dirty="0">
                <a:latin typeface="CMTI10"/>
              </a:rPr>
              <a:t>Computer in Physics </a:t>
            </a:r>
            <a:r>
              <a:rPr lang="en-US" sz="1600" b="0" i="0" u="none" strike="noStrike" baseline="0" dirty="0">
                <a:latin typeface="CMBX10"/>
              </a:rPr>
              <a:t>12 </a:t>
            </a:r>
            <a:r>
              <a:rPr lang="en-US" sz="1600" b="0" i="0" u="none" strike="noStrike" baseline="0" dirty="0">
                <a:latin typeface="CMR10"/>
              </a:rPr>
              <a:t>620–631 ISSN 0894-1866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600" b="0" i="0" u="none" strike="noStrike" baseline="0" dirty="0">
                <a:latin typeface="CMR10"/>
              </a:rPr>
              <a:t>Pompili R et al, </a:t>
            </a:r>
            <a:r>
              <a:rPr lang="en-US" sz="1600" b="0" i="0" u="none" strike="noStrike" baseline="0" dirty="0">
                <a:latin typeface="CMR10"/>
              </a:rPr>
              <a:t>2018 </a:t>
            </a:r>
            <a:r>
              <a:rPr lang="en-US" sz="1600" b="0" i="0" u="none" strike="noStrike" baseline="0" dirty="0">
                <a:latin typeface="CMTI10"/>
              </a:rPr>
              <a:t>Phys. Rev. Lett. </a:t>
            </a:r>
            <a:r>
              <a:rPr lang="en-US" sz="1600" b="0" i="0" u="none" strike="noStrike" baseline="0" dirty="0">
                <a:latin typeface="CMBX10"/>
              </a:rPr>
              <a:t>121</a:t>
            </a:r>
            <a:r>
              <a:rPr lang="en-US" sz="1600" b="0" i="0" u="none" strike="noStrike" baseline="0" dirty="0">
                <a:latin typeface="CMR10"/>
              </a:rPr>
              <a:t>(17) 174801 URL </a:t>
            </a:r>
            <a:r>
              <a:rPr lang="en-US" sz="1600" b="0" i="0" u="none" strike="noStrike" baseline="0" dirty="0">
                <a:latin typeface="CMTT10"/>
              </a:rPr>
              <a:t>https://link.aps.org/doi/10.1103/PhysRevLett.121.174801</a:t>
            </a:r>
            <a:endParaRPr lang="en-US" sz="2000" dirty="0"/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41ACC3F5-6449-652C-8BEE-9E48271C06E3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42D37F0C-53F7-BA44-EC2D-2A200E0355A0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D2CF914-B9C0-D402-AED9-6C255FAED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D09AB974-ACC7-BD63-6938-161ECF733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3068A447-79BC-9062-1F25-E7B2628ACA26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Conclusions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7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0275E72-6D24-2A1A-9344-B577EE3196F1}"/>
              </a:ext>
            </a:extLst>
          </p:cNvPr>
          <p:cNvSpPr txBox="1"/>
          <p:nvPr/>
        </p:nvSpPr>
        <p:spPr>
          <a:xfrm>
            <a:off x="136541" y="17722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9AC510-5726-97FF-AE2A-8C51FA44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981" y="1241270"/>
            <a:ext cx="10042037" cy="88898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Thank you for the attention</a:t>
            </a:r>
          </a:p>
        </p:txBody>
      </p:sp>
      <p:pic>
        <p:nvPicPr>
          <p:cNvPr id="21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0A701CCE-612D-4C98-F7A8-2F6644BE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47" y="5275325"/>
            <a:ext cx="1566495" cy="991936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5">
            <a:extLst>
              <a:ext uri="{FF2B5EF4-FFF2-40B4-BE49-F238E27FC236}">
                <a16:creationId xmlns:a16="http://schemas.microsoft.com/office/drawing/2014/main" id="{2E8B3046-F362-275B-8E42-07605120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15" y="5411885"/>
            <a:ext cx="2049175" cy="742413"/>
          </a:xfrm>
          <a:prstGeom prst="rect">
            <a:avLst/>
          </a:prstGeom>
        </p:spPr>
      </p:pic>
      <p:pic>
        <p:nvPicPr>
          <p:cNvPr id="23" name="Immagine 7">
            <a:extLst>
              <a:ext uri="{FF2B5EF4-FFF2-40B4-BE49-F238E27FC236}">
                <a16:creationId xmlns:a16="http://schemas.microsoft.com/office/drawing/2014/main" id="{1F8A0555-1169-B037-520B-74ACD934F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808897" y="5494459"/>
            <a:ext cx="2240016" cy="772802"/>
          </a:xfrm>
          <a:prstGeom prst="rect">
            <a:avLst/>
          </a:prstGeom>
          <a:ln w="19050">
            <a:noFill/>
          </a:ln>
        </p:spPr>
      </p:pic>
      <p:pic>
        <p:nvPicPr>
          <p:cNvPr id="24" name="Immagine 18">
            <a:extLst>
              <a:ext uri="{FF2B5EF4-FFF2-40B4-BE49-F238E27FC236}">
                <a16:creationId xmlns:a16="http://schemas.microsoft.com/office/drawing/2014/main" id="{F50102C0-B768-810A-D131-D4C5D5688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097" y="5326800"/>
            <a:ext cx="2070451" cy="888985"/>
          </a:xfrm>
          <a:prstGeom prst="rect">
            <a:avLst/>
          </a:prstGeom>
        </p:spPr>
      </p:pic>
      <p:pic>
        <p:nvPicPr>
          <p:cNvPr id="25" name="Picture 24" descr="A purple light in a room&#10;&#10;Description automatically generated">
            <a:extLst>
              <a:ext uri="{FF2B5EF4-FFF2-40B4-BE49-F238E27FC236}">
                <a16:creationId xmlns:a16="http://schemas.microsoft.com/office/drawing/2014/main" id="{D65EF4E2-28F0-9FD1-4E4B-F62291D56E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3463" r="4615" b="22829"/>
          <a:stretch/>
        </p:blipFill>
        <p:spPr>
          <a:xfrm>
            <a:off x="1529485" y="2251154"/>
            <a:ext cx="9133030" cy="26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2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0275E72-6D24-2A1A-9344-B577EE3196F1}"/>
              </a:ext>
            </a:extLst>
          </p:cNvPr>
          <p:cNvSpPr txBox="1"/>
          <p:nvPr/>
        </p:nvSpPr>
        <p:spPr>
          <a:xfrm>
            <a:off x="136541" y="17722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E9AC510-5726-97FF-AE2A-8C51FA44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290" y="2905760"/>
            <a:ext cx="10507419" cy="104647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2367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:a16="http://schemas.microsoft.com/office/drawing/2014/main" id="{3418EC14-8329-72B5-A800-5A53450F4562}"/>
              </a:ext>
            </a:extLst>
          </p:cNvPr>
          <p:cNvGrpSpPr/>
          <p:nvPr/>
        </p:nvGrpSpPr>
        <p:grpSpPr>
          <a:xfrm>
            <a:off x="5683531" y="1417657"/>
            <a:ext cx="3287589" cy="1274697"/>
            <a:chOff x="100590" y="2462036"/>
            <a:chExt cx="2707054" cy="966275"/>
          </a:xfrm>
          <a:effectLst>
            <a:outerShdw blurRad="50800" dist="114300" dir="8820000" algn="tr" rotWithShape="0">
              <a:prstClr val="black">
                <a:alpha val="33000"/>
              </a:prstClr>
            </a:outerShdw>
          </a:effectLst>
        </p:grpSpPr>
        <p:pic>
          <p:nvPicPr>
            <p:cNvPr id="5" name="Picture 18">
              <a:extLst>
                <a:ext uri="{FF2B5EF4-FFF2-40B4-BE49-F238E27FC236}">
                  <a16:creationId xmlns:a16="http://schemas.microsoft.com/office/drawing/2014/main" id="{96E9F2C9-0013-0E85-E25E-9173E0B41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9" t="29474" r="9767" b="27643"/>
            <a:stretch/>
          </p:blipFill>
          <p:spPr>
            <a:xfrm>
              <a:off x="100590" y="2462036"/>
              <a:ext cx="2707054" cy="966275"/>
            </a:xfrm>
            <a:prstGeom prst="rect">
              <a:avLst/>
            </a:prstGeom>
          </p:spPr>
        </p:pic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17B1A8E3-A07A-823A-15EF-5FE789B1A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8832" r="1573" b="30255"/>
            <a:stretch/>
          </p:blipFill>
          <p:spPr>
            <a:xfrm>
              <a:off x="140230" y="3216564"/>
              <a:ext cx="456538" cy="157399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19" y="75487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Plasma sources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8F7C56-6D81-8C9F-4745-1091C7D1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B44DC-9131-48F2-B386-2012B4CD158A}" type="slidenum">
              <a:rPr lang="it-IT" smtClean="0"/>
              <a:t>26</a:t>
            </a:fld>
            <a:endParaRPr lang="it-IT"/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04B17475-F33B-C6DC-6254-2CCC3B0F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041" y="2233294"/>
            <a:ext cx="3768517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Gas-filled discharge capillaries</a:t>
            </a:r>
          </a:p>
          <a:p>
            <a:pPr>
              <a:lnSpc>
                <a:spcPct val="100000"/>
              </a:lnSpc>
            </a:pPr>
            <a:r>
              <a:rPr lang="en-US" dirty="0"/>
              <a:t>Lithium/rubidium vapor oven</a:t>
            </a:r>
          </a:p>
          <a:p>
            <a:pPr>
              <a:lnSpc>
                <a:spcPct val="100000"/>
              </a:lnSpc>
            </a:pPr>
            <a:r>
              <a:rPr lang="en-US" dirty="0"/>
              <a:t>Gas jet plasma sources</a:t>
            </a:r>
          </a:p>
          <a:p>
            <a:pPr>
              <a:lnSpc>
                <a:spcPct val="100000"/>
              </a:lnSpc>
            </a:pPr>
            <a:r>
              <a:rPr lang="en-US" dirty="0"/>
              <a:t>Gas cells</a:t>
            </a:r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78CCA671-612F-E12F-DD17-CD7C2CEDCCA2}"/>
              </a:ext>
            </a:extLst>
          </p:cNvPr>
          <p:cNvGrpSpPr/>
          <p:nvPr/>
        </p:nvGrpSpPr>
        <p:grpSpPr>
          <a:xfrm>
            <a:off x="9009408" y="2289445"/>
            <a:ext cx="2947605" cy="1526453"/>
            <a:chOff x="665449" y="2426188"/>
            <a:chExt cx="2411856" cy="1225942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329E14B-811E-EF1E-6CC9-FDC525C9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1" t="10684" r="11852" b="7163"/>
            <a:stretch/>
          </p:blipFill>
          <p:spPr>
            <a:xfrm>
              <a:off x="665449" y="2426188"/>
              <a:ext cx="2411856" cy="122594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DD45787A-A4F2-50AE-DF85-DB94A3C87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062" y="3263772"/>
              <a:ext cx="365428" cy="367325"/>
            </a:xfrm>
            <a:prstGeom prst="rect">
              <a:avLst/>
            </a:prstGeom>
          </p:spPr>
        </p:pic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B86EF32F-EA4C-8FB8-28C2-FC4FF8A64BD8}"/>
              </a:ext>
            </a:extLst>
          </p:cNvPr>
          <p:cNvGrpSpPr/>
          <p:nvPr/>
        </p:nvGrpSpPr>
        <p:grpSpPr>
          <a:xfrm>
            <a:off x="8162138" y="5019867"/>
            <a:ext cx="3464012" cy="1306062"/>
            <a:chOff x="416308" y="5714148"/>
            <a:chExt cx="2995308" cy="1126554"/>
          </a:xfrm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09A8D6FA-6074-B9E9-00CC-96566C1D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08" y="5714148"/>
              <a:ext cx="2995308" cy="1126554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26">
              <a:extLst>
                <a:ext uri="{FF2B5EF4-FFF2-40B4-BE49-F238E27FC236}">
                  <a16:creationId xmlns:a16="http://schemas.microsoft.com/office/drawing/2014/main" id="{6E154421-FEE4-EDCD-7A00-F8EB28AEF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4" t="44890" r="3683" b="2125"/>
            <a:stretch/>
          </p:blipFill>
          <p:spPr>
            <a:xfrm>
              <a:off x="2841762" y="6410573"/>
              <a:ext cx="353818" cy="392163"/>
            </a:xfrm>
            <a:prstGeom prst="rect">
              <a:avLst/>
            </a:prstGeom>
          </p:spPr>
        </p:pic>
      </p:grpSp>
      <p:grpSp>
        <p:nvGrpSpPr>
          <p:cNvPr id="34" name="Group 29">
            <a:extLst>
              <a:ext uri="{FF2B5EF4-FFF2-40B4-BE49-F238E27FC236}">
                <a16:creationId xmlns:a16="http://schemas.microsoft.com/office/drawing/2014/main" id="{ECEFDFBE-6C10-C173-C9CB-0950B9A26C75}"/>
              </a:ext>
            </a:extLst>
          </p:cNvPr>
          <p:cNvGrpSpPr/>
          <p:nvPr/>
        </p:nvGrpSpPr>
        <p:grpSpPr>
          <a:xfrm>
            <a:off x="4697384" y="4577491"/>
            <a:ext cx="2527589" cy="1747744"/>
            <a:chOff x="3663876" y="5111644"/>
            <a:chExt cx="1992304" cy="1602127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16">
              <a:extLst>
                <a:ext uri="{FF2B5EF4-FFF2-40B4-BE49-F238E27FC236}">
                  <a16:creationId xmlns:a16="http://schemas.microsoft.com/office/drawing/2014/main" id="{2CEE99FE-2704-4AFF-334D-0DAA1FFDD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876" y="5111644"/>
              <a:ext cx="1992304" cy="1602127"/>
            </a:xfrm>
            <a:prstGeom prst="rect">
              <a:avLst/>
            </a:prstGeom>
          </p:spPr>
        </p:pic>
        <p:pic>
          <p:nvPicPr>
            <p:cNvPr id="36" name="Picture 27">
              <a:extLst>
                <a:ext uri="{FF2B5EF4-FFF2-40B4-BE49-F238E27FC236}">
                  <a16:creationId xmlns:a16="http://schemas.microsoft.com/office/drawing/2014/main" id="{57314C7F-4DB4-9300-5C2C-AC0ADB63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323" y="6335109"/>
              <a:ext cx="428201" cy="347281"/>
            </a:xfrm>
            <a:prstGeom prst="rect">
              <a:avLst/>
            </a:prstGeom>
          </p:spPr>
        </p:pic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78B5EF0E-BC3D-778C-0B34-083BA20A67F5}"/>
              </a:ext>
            </a:extLst>
          </p:cNvPr>
          <p:cNvGrpSpPr/>
          <p:nvPr/>
        </p:nvGrpSpPr>
        <p:grpSpPr>
          <a:xfrm>
            <a:off x="5375020" y="2959409"/>
            <a:ext cx="2690651" cy="1525531"/>
            <a:chOff x="7673318" y="5296310"/>
            <a:chExt cx="2277492" cy="1525531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92135DF2-1172-F82F-75FE-BCCEB1E4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t="23407" r="22520" b="24297"/>
            <a:stretch/>
          </p:blipFill>
          <p:spPr>
            <a:xfrm>
              <a:off x="7673318" y="5296310"/>
              <a:ext cx="2277492" cy="1525531"/>
            </a:xfrm>
            <a:prstGeom prst="rect">
              <a:avLst/>
            </a:prstGeom>
          </p:spPr>
        </p:pic>
        <p:pic>
          <p:nvPicPr>
            <p:cNvPr id="39" name="Picture 28">
              <a:extLst>
                <a:ext uri="{FF2B5EF4-FFF2-40B4-BE49-F238E27FC236}">
                  <a16:creationId xmlns:a16="http://schemas.microsoft.com/office/drawing/2014/main" id="{402847D9-BEC2-4954-FF2E-53A01FB9C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652" y="6480842"/>
              <a:ext cx="647568" cy="325034"/>
            </a:xfrm>
            <a:prstGeom prst="rect">
              <a:avLst/>
            </a:prstGeom>
          </p:spPr>
        </p:pic>
      </p:grpSp>
      <p:grpSp>
        <p:nvGrpSpPr>
          <p:cNvPr id="40" name="Group 36">
            <a:extLst>
              <a:ext uri="{FF2B5EF4-FFF2-40B4-BE49-F238E27FC236}">
                <a16:creationId xmlns:a16="http://schemas.microsoft.com/office/drawing/2014/main" id="{9A6F6B7F-62C8-7247-64D9-07FE8926C524}"/>
              </a:ext>
            </a:extLst>
          </p:cNvPr>
          <p:cNvGrpSpPr/>
          <p:nvPr/>
        </p:nvGrpSpPr>
        <p:grpSpPr>
          <a:xfrm>
            <a:off x="8341781" y="4005271"/>
            <a:ext cx="3768517" cy="825223"/>
            <a:chOff x="159699" y="2541091"/>
            <a:chExt cx="3768517" cy="825223"/>
          </a:xfrm>
        </p:grpSpPr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67D3CE56-A80A-2233-8AA9-5A611DE3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99" y="2541091"/>
              <a:ext cx="3768517" cy="825223"/>
            </a:xfrm>
            <a:prstGeom prst="rect">
              <a:avLst/>
            </a:prstGeom>
            <a:effectLst>
              <a:outerShdw blurRad="50800" dist="889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755AA639-3AA1-7502-DE53-AB8AD18E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37" y="2578817"/>
              <a:ext cx="488767" cy="287020"/>
            </a:xfrm>
            <a:prstGeom prst="rect">
              <a:avLst/>
            </a:prstGeom>
          </p:spPr>
        </p:pic>
      </p:grpSp>
      <p:sp>
        <p:nvSpPr>
          <p:cNvPr id="9" name="Rettangolo 6">
            <a:extLst>
              <a:ext uri="{FF2B5EF4-FFF2-40B4-BE49-F238E27FC236}">
                <a16:creationId xmlns:a16="http://schemas.microsoft.com/office/drawing/2014/main" id="{42D77577-6915-6A92-9308-838F308730F2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1BCC89F5-6751-D023-1892-4811AB309F2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F6E3D89F-4871-23D3-99EB-AADD6285E9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C0EA6452-7C83-4D7F-3B16-ABDA68AFF474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6192B23-E6FF-5B69-0408-0DA552FF1AEA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140EA79-12D8-15D9-B716-74AC211E0207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5C1B7BA2-640D-1C68-0788-CA3D180B4A28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4696CA0D-0A03-1C41-95B8-E10BF8ECD802}"/>
              </a:ext>
            </a:extLst>
          </p:cNvPr>
          <p:cNvGrpSpPr/>
          <p:nvPr/>
        </p:nvGrpSpPr>
        <p:grpSpPr>
          <a:xfrm>
            <a:off x="8623446" y="428922"/>
            <a:ext cx="3199386" cy="1705804"/>
            <a:chOff x="175015" y="467505"/>
            <a:chExt cx="2844110" cy="154612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D9504EE5-4D8B-E082-1426-C1EC748F1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30739" r="8066" b="10546"/>
            <a:stretch/>
          </p:blipFill>
          <p:spPr>
            <a:xfrm>
              <a:off x="175015" y="467505"/>
              <a:ext cx="2844110" cy="154612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A55FECE-D093-83C3-C9E9-E38E87FC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" y="520967"/>
              <a:ext cx="452046" cy="346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597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>
            <a:extLst>
              <a:ext uri="{FF2B5EF4-FFF2-40B4-BE49-F238E27FC236}">
                <a16:creationId xmlns:a16="http://schemas.microsoft.com/office/drawing/2014/main" id="{A270DE3B-B278-42B9-EB18-23280194CCDD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714027E-2CFA-0EE2-2B82-606D6761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45CEE-90EB-B99E-BAF4-290409DBF070}"/>
              </a:ext>
            </a:extLst>
          </p:cNvPr>
          <p:cNvSpPr txBox="1"/>
          <p:nvPr/>
        </p:nvSpPr>
        <p:spPr>
          <a:xfrm>
            <a:off x="534943" y="848596"/>
            <a:ext cx="3765689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Plasma discharge capillaries R&amp;D</a:t>
            </a: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F1FFA7DD-E8A6-8BB7-251B-74BE109D5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0" t="34354" r="18731" b="40693"/>
          <a:stretch/>
        </p:blipFill>
        <p:spPr>
          <a:xfrm>
            <a:off x="1488400" y="4314586"/>
            <a:ext cx="8990242" cy="1593972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BA436-4FBE-F8E5-1F81-A66565C36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8059" r="13175" b="14430"/>
          <a:stretch/>
        </p:blipFill>
        <p:spPr>
          <a:xfrm>
            <a:off x="8081369" y="1272260"/>
            <a:ext cx="3230440" cy="4471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8FA96-FE62-3AF6-FDD1-E804CD54E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27" y="1368302"/>
            <a:ext cx="2810680" cy="42767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69C770-D804-B63F-217D-FE4AA110E112}"/>
              </a:ext>
            </a:extLst>
          </p:cNvPr>
          <p:cNvSpPr txBox="1"/>
          <p:nvPr/>
        </p:nvSpPr>
        <p:spPr>
          <a:xfrm>
            <a:off x="673818" y="2260758"/>
            <a:ext cx="4504649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Plasma </a:t>
            </a:r>
            <a:r>
              <a:rPr lang="it-IT" sz="2400" dirty="0" err="1"/>
              <a:t>density</a:t>
            </a:r>
            <a:r>
              <a:rPr lang="it-IT" sz="2400" dirty="0"/>
              <a:t> </a:t>
            </a:r>
            <a:r>
              <a:rPr lang="it-IT" sz="2400" dirty="0" err="1"/>
              <a:t>profile</a:t>
            </a:r>
            <a:endParaRPr lang="it-IT" sz="2400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Shot-to-shot </a:t>
            </a:r>
            <a:r>
              <a:rPr lang="it-IT" sz="2400" dirty="0" err="1"/>
              <a:t>stability</a:t>
            </a:r>
            <a:endParaRPr lang="it-IT" sz="2400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 err="1"/>
              <a:t>Very</a:t>
            </a:r>
            <a:r>
              <a:rPr lang="it-IT" sz="2400" dirty="0"/>
              <a:t> long sources for </a:t>
            </a:r>
            <a:r>
              <a:rPr lang="it-IT" sz="2400" dirty="0" err="1"/>
              <a:t>EuPRAXIA</a:t>
            </a:r>
            <a:r>
              <a:rPr lang="it-IT" sz="2400" dirty="0"/>
              <a:t> (m-scale)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B811B-13DF-173B-B601-9F696887D532}"/>
              </a:ext>
            </a:extLst>
          </p:cNvPr>
          <p:cNvSpPr txBox="1"/>
          <p:nvPr/>
        </p:nvSpPr>
        <p:spPr>
          <a:xfrm>
            <a:off x="5407311" y="5667149"/>
            <a:ext cx="4007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A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-apple-system"/>
              </a:rPr>
              <a:t>Biagioni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115013</a:t>
            </a:r>
            <a:endParaRPr lang="en-US" sz="1200" dirty="0"/>
          </a:p>
        </p:txBody>
      </p:sp>
      <p:pic>
        <p:nvPicPr>
          <p:cNvPr id="26" name="Picture 25" descr="A graph showing a curve&#10;&#10;Description automatically generated">
            <a:extLst>
              <a:ext uri="{FF2B5EF4-FFF2-40B4-BE49-F238E27FC236}">
                <a16:creationId xmlns:a16="http://schemas.microsoft.com/office/drawing/2014/main" id="{78E2C7DA-4661-B35D-14C8-00F392D303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4074" r="8784" b="3704"/>
          <a:stretch/>
        </p:blipFill>
        <p:spPr>
          <a:xfrm>
            <a:off x="5588530" y="1346130"/>
            <a:ext cx="4767569" cy="276394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F17F56-3069-CFC3-04AB-6AEC5FF83D2B}"/>
              </a:ext>
            </a:extLst>
          </p:cNvPr>
          <p:cNvCxnSpPr>
            <a:cxnSpLocks/>
          </p:cNvCxnSpPr>
          <p:nvPr/>
        </p:nvCxnSpPr>
        <p:spPr>
          <a:xfrm flipV="1">
            <a:off x="2319319" y="3191225"/>
            <a:ext cx="4495678" cy="171799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2FCD7A-BD4F-47B0-1818-9688A71354E1}"/>
              </a:ext>
            </a:extLst>
          </p:cNvPr>
          <p:cNvCxnSpPr>
            <a:cxnSpLocks/>
          </p:cNvCxnSpPr>
          <p:nvPr/>
        </p:nvCxnSpPr>
        <p:spPr>
          <a:xfrm flipH="1" flipV="1">
            <a:off x="9606356" y="3182442"/>
            <a:ext cx="262086" cy="17539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D5E042D7-3EDA-D3BE-2303-5356AAFF81E2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1" name="Rettangolo 6">
            <a:extLst>
              <a:ext uri="{FF2B5EF4-FFF2-40B4-BE49-F238E27FC236}">
                <a16:creationId xmlns:a16="http://schemas.microsoft.com/office/drawing/2014/main" id="{9230DE6A-6E9D-7000-74ED-231FC0F7E586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7">
            <a:extLst>
              <a:ext uri="{FF2B5EF4-FFF2-40B4-BE49-F238E27FC236}">
                <a16:creationId xmlns:a16="http://schemas.microsoft.com/office/drawing/2014/main" id="{C110AB34-C08D-FA36-A81E-5ED2C1341A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28" name="Immagine 5">
            <a:extLst>
              <a:ext uri="{FF2B5EF4-FFF2-40B4-BE49-F238E27FC236}">
                <a16:creationId xmlns:a16="http://schemas.microsoft.com/office/drawing/2014/main" id="{727E2EF0-0263-8872-3293-44F6D0FBA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30" name="CasellaDiTesto 7">
            <a:extLst>
              <a:ext uri="{FF2B5EF4-FFF2-40B4-BE49-F238E27FC236}">
                <a16:creationId xmlns:a16="http://schemas.microsoft.com/office/drawing/2014/main" id="{98914B52-6B9F-6304-331C-FC235ACAD7A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28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16161" y="6472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FD35D-4788-712F-372E-880B44759DC4}"/>
              </a:ext>
            </a:extLst>
          </p:cNvPr>
          <p:cNvSpPr txBox="1"/>
          <p:nvPr/>
        </p:nvSpPr>
        <p:spPr>
          <a:xfrm>
            <a:off x="705494" y="819359"/>
            <a:ext cx="539050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j-lt"/>
              </a:rPr>
              <a:t>Active plasma lenses</a:t>
            </a:r>
            <a:endParaRPr lang="en-US" sz="4000" dirty="0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FD2618AC-05B1-5570-313E-AB89A1706BB3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3D16D83-A533-9E35-75EA-9AEA77A5561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71C907-1530-F88B-7FCC-32979571F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9BB4EB0E-4927-C7DE-DA61-BC65610B4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4ED97EB8-CFE6-5616-3909-5212217A97D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1700A-BD82-FC27-8C21-2AB52132F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" t="17129"/>
          <a:stretch/>
        </p:blipFill>
        <p:spPr>
          <a:xfrm>
            <a:off x="252289" y="2131802"/>
            <a:ext cx="6948728" cy="4179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54020-369E-ED46-54A4-272624052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05" y="1234857"/>
            <a:ext cx="5390506" cy="35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8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29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FD35D-4788-712F-372E-880B44759DC4}"/>
              </a:ext>
            </a:extLst>
          </p:cNvPr>
          <p:cNvSpPr txBox="1"/>
          <p:nvPr/>
        </p:nvSpPr>
        <p:spPr>
          <a:xfrm>
            <a:off x="769059" y="778802"/>
            <a:ext cx="2932869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Upgraded version</a:t>
            </a:r>
            <a:endParaRPr lang="en-US" sz="2800" dirty="0"/>
          </a:p>
        </p:txBody>
      </p:sp>
      <p:pic>
        <p:nvPicPr>
          <p:cNvPr id="11" name="Content Placeholder 4" descr="A machine with a piece of paper&#10;&#10;Description automatically generated">
            <a:extLst>
              <a:ext uri="{FF2B5EF4-FFF2-40B4-BE49-F238E27FC236}">
                <a16:creationId xmlns:a16="http://schemas.microsoft.com/office/drawing/2014/main" id="{DB5CA1F1-E07C-C3C2-B26D-A6AE40294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 b="24573"/>
          <a:stretch/>
        </p:blipFill>
        <p:spPr>
          <a:xfrm>
            <a:off x="4102843" y="996016"/>
            <a:ext cx="7880333" cy="2264785"/>
          </a:xfrm>
        </p:spPr>
      </p:pic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8A40344A-BA59-3B80-096B-BD0108A8D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28796" r="45150" b="41769"/>
          <a:stretch/>
        </p:blipFill>
        <p:spPr>
          <a:xfrm>
            <a:off x="4108367" y="1613375"/>
            <a:ext cx="3260968" cy="2264785"/>
          </a:xfrm>
          <a:prstGeom prst="rect">
            <a:avLst/>
          </a:prstGeom>
        </p:spPr>
      </p:pic>
      <p:pic>
        <p:nvPicPr>
          <p:cNvPr id="16" name="Picture 15" descr="A blue and yellow dot on a black background&#10;&#10;Description automatically generated">
            <a:extLst>
              <a:ext uri="{FF2B5EF4-FFF2-40B4-BE49-F238E27FC236}">
                <a16:creationId xmlns:a16="http://schemas.microsoft.com/office/drawing/2014/main" id="{B20C1E6B-17E1-A981-1F5C-AD154A22E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7804" y="3404487"/>
            <a:ext cx="1635450" cy="305094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119AD-84A7-DECF-0BD0-EB5F942A48C2}"/>
              </a:ext>
            </a:extLst>
          </p:cNvPr>
          <p:cNvSpPr txBox="1"/>
          <p:nvPr/>
        </p:nvSpPr>
        <p:spPr>
          <a:xfrm>
            <a:off x="612971" y="2173847"/>
            <a:ext cx="3245046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Inlets directly injecting in the stages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Open drifts to reduce electrical conductivity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Tungsten-copper electrodes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Reduced crosstalk</a:t>
            </a:r>
          </a:p>
        </p:txBody>
      </p:sp>
      <p:pic>
        <p:nvPicPr>
          <p:cNvPr id="22" name="Picture 21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3F1415A-3969-0E76-B88F-236206741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5542" r="5796"/>
          <a:stretch/>
        </p:blipFill>
        <p:spPr>
          <a:xfrm>
            <a:off x="7491748" y="3260801"/>
            <a:ext cx="4570476" cy="3087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75A8-DE59-774A-152F-6CDB4FF6DCEF}"/>
              </a:ext>
            </a:extLst>
          </p:cNvPr>
          <p:cNvSpPr/>
          <p:nvPr/>
        </p:nvSpPr>
        <p:spPr>
          <a:xfrm>
            <a:off x="4086921" y="5822621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FD2618AC-05B1-5570-313E-AB89A1706BB3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D3D16D83-A533-9E35-75EA-9AEA77A5561A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71C907-1530-F88B-7FCC-32979571F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9BB4EB0E-4927-C7DE-DA61-BC65610B4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4ED97EB8-CFE6-5616-3909-5212217A97D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0" y="65773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Plasma Wakefield acceleration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F4EDE04B-6477-0E88-24E0-33E08F85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49" y="1506137"/>
            <a:ext cx="6297842" cy="2828649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bject 67">
                <a:extLst>
                  <a:ext uri="{FF2B5EF4-FFF2-40B4-BE49-F238E27FC236}">
                    <a16:creationId xmlns:a16="http://schemas.microsoft.com/office/drawing/2014/main" id="{BE02C0A5-5CF8-ECF5-F1F7-26C7FECC6236}"/>
                  </a:ext>
                </a:extLst>
              </p:cNvPr>
              <p:cNvSpPr txBox="1"/>
              <p:nvPr/>
            </p:nvSpPr>
            <p:spPr bwMode="auto">
              <a:xfrm>
                <a:off x="2136103" y="5272984"/>
                <a:ext cx="1316037" cy="7921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πc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0" name="Object 67">
                <a:extLst>
                  <a:ext uri="{FF2B5EF4-FFF2-40B4-BE49-F238E27FC236}">
                    <a16:creationId xmlns:a16="http://schemas.microsoft.com/office/drawing/2014/main" id="{BE02C0A5-5CF8-ECF5-F1F7-26C7FECC6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6103" y="5272984"/>
                <a:ext cx="1316037" cy="7921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48">
                <a:extLst>
                  <a:ext uri="{FF2B5EF4-FFF2-40B4-BE49-F238E27FC236}">
                    <a16:creationId xmlns:a16="http://schemas.microsoft.com/office/drawing/2014/main" id="{DBAD1729-93D8-D9E7-8640-424CF29EC94E}"/>
                  </a:ext>
                </a:extLst>
              </p:cNvPr>
              <p:cNvSpPr txBox="1"/>
              <p:nvPr/>
            </p:nvSpPr>
            <p:spPr bwMode="auto">
              <a:xfrm>
                <a:off x="3540084" y="5085542"/>
                <a:ext cx="1763712" cy="100171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3" name="Object 48">
                <a:extLst>
                  <a:ext uri="{FF2B5EF4-FFF2-40B4-BE49-F238E27FC236}">
                    <a16:creationId xmlns:a16="http://schemas.microsoft.com/office/drawing/2014/main" id="{DBAD1729-93D8-D9E7-8640-424CF29EC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0084" y="5085542"/>
                <a:ext cx="1763712" cy="1001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Object 67">
                <a:extLst>
                  <a:ext uri="{FF2B5EF4-FFF2-40B4-BE49-F238E27FC236}">
                    <a16:creationId xmlns:a16="http://schemas.microsoft.com/office/drawing/2014/main" id="{8EB489F1-EA20-2212-0983-1740F3992F16}"/>
                  </a:ext>
                </a:extLst>
              </p:cNvPr>
              <p:cNvSpPr txBox="1"/>
              <p:nvPr/>
            </p:nvSpPr>
            <p:spPr bwMode="auto">
              <a:xfrm>
                <a:off x="6142242" y="5181252"/>
                <a:ext cx="1316037" cy="89386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it-IT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6" name="Object 67">
                <a:extLst>
                  <a:ext uri="{FF2B5EF4-FFF2-40B4-BE49-F238E27FC236}">
                    <a16:creationId xmlns:a16="http://schemas.microsoft.com/office/drawing/2014/main" id="{8EB489F1-EA20-2212-0983-1740F3992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2242" y="5181252"/>
                <a:ext cx="1316037" cy="8938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6">
            <a:extLst>
              <a:ext uri="{FF2B5EF4-FFF2-40B4-BE49-F238E27FC236}">
                <a16:creationId xmlns:a16="http://schemas.microsoft.com/office/drawing/2014/main" id="{51F8A981-9E81-B1F9-78C0-CB8D2D3AC33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B4E58D7C-A448-9DDE-A275-D259425B94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8D52C1D1-96B3-4565-C283-5E9B0B268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158D03-A617-939C-0377-713FFCE18B2D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0F3E60FC-775C-F8E4-2C72-07020D004569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58DB767-2740-4A11-A744-164BFC5E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389EA4B5-B229-597D-AD1C-117308E8AB91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83D89F-FD3F-55F8-821F-4855C847453C}"/>
              </a:ext>
            </a:extLst>
          </p:cNvPr>
          <p:cNvSpPr txBox="1"/>
          <p:nvPr/>
        </p:nvSpPr>
        <p:spPr>
          <a:xfrm>
            <a:off x="566980" y="1739199"/>
            <a:ext cx="5770320" cy="35394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24000" indent="-342900">
              <a:lnSpc>
                <a:spcPct val="15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Pre-formed neutral plasma channel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Density modulation excited by a driver beam (laser pulse or particle bunch)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Bubble shaped structure with GV/m accelerating fields in the driver wake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Plasma density dependence</a:t>
            </a:r>
          </a:p>
          <a:p>
            <a:pPr marL="3240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Density uniformity required for witness beam acceleration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658C6F-FA8F-8297-62EA-17203062A20D}"/>
              </a:ext>
            </a:extLst>
          </p:cNvPr>
          <p:cNvGrpSpPr/>
          <p:nvPr/>
        </p:nvGrpSpPr>
        <p:grpSpPr>
          <a:xfrm>
            <a:off x="6387737" y="2939315"/>
            <a:ext cx="4034514" cy="1395272"/>
            <a:chOff x="2210874" y="1421497"/>
            <a:chExt cx="3905158" cy="12323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AF5092-A280-9D5B-2A16-5CFB00B7EC5B}"/>
                </a:ext>
              </a:extLst>
            </p:cNvPr>
            <p:cNvGrpSpPr/>
            <p:nvPr/>
          </p:nvGrpSpPr>
          <p:grpSpPr>
            <a:xfrm>
              <a:off x="3275856" y="1421497"/>
              <a:ext cx="2840176" cy="1232356"/>
              <a:chOff x="5283278" y="1266837"/>
              <a:chExt cx="4033185" cy="1458623"/>
            </a:xfrm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2788CF5F-26A3-F358-7EBF-2DA4C8107FA9}"/>
                  </a:ext>
                </a:extLst>
              </p:cNvPr>
              <p:cNvSpPr/>
              <p:nvPr/>
            </p:nvSpPr>
            <p:spPr>
              <a:xfrm>
                <a:off x="7284463" y="1296240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FB05595A-2FCE-6E6C-35E4-D9E1479666C9}"/>
                  </a:ext>
                </a:extLst>
              </p:cNvPr>
              <p:cNvSpPr/>
              <p:nvPr/>
            </p:nvSpPr>
            <p:spPr>
              <a:xfrm>
                <a:off x="5283278" y="1266837"/>
                <a:ext cx="2032000" cy="1429220"/>
              </a:xfrm>
              <a:custGeom>
                <a:avLst/>
                <a:gdLst>
                  <a:gd name="connsiteX0" fmla="*/ 2032000 w 2032000"/>
                  <a:gd name="connsiteY0" fmla="*/ 327876 h 1429220"/>
                  <a:gd name="connsiteX1" fmla="*/ 1910080 w 2032000"/>
                  <a:gd name="connsiteY1" fmla="*/ 144996 h 1429220"/>
                  <a:gd name="connsiteX2" fmla="*/ 1625600 w 2032000"/>
                  <a:gd name="connsiteY2" fmla="*/ 2756 h 1429220"/>
                  <a:gd name="connsiteX3" fmla="*/ 1330960 w 2032000"/>
                  <a:gd name="connsiteY3" fmla="*/ 63716 h 1429220"/>
                  <a:gd name="connsiteX4" fmla="*/ 1087120 w 2032000"/>
                  <a:gd name="connsiteY4" fmla="*/ 216116 h 1429220"/>
                  <a:gd name="connsiteX5" fmla="*/ 792480 w 2032000"/>
                  <a:gd name="connsiteY5" fmla="*/ 358356 h 1429220"/>
                  <a:gd name="connsiteX6" fmla="*/ 538480 w 2032000"/>
                  <a:gd name="connsiteY6" fmla="*/ 470116 h 1429220"/>
                  <a:gd name="connsiteX7" fmla="*/ 396240 w 2032000"/>
                  <a:gd name="connsiteY7" fmla="*/ 622516 h 1429220"/>
                  <a:gd name="connsiteX8" fmla="*/ 193040 w 2032000"/>
                  <a:gd name="connsiteY8" fmla="*/ 927316 h 1429220"/>
                  <a:gd name="connsiteX9" fmla="*/ 40640 w 2032000"/>
                  <a:gd name="connsiteY9" fmla="*/ 1404836 h 1429220"/>
                  <a:gd name="connsiteX10" fmla="*/ 40640 w 2032000"/>
                  <a:gd name="connsiteY10" fmla="*/ 1364196 h 1429220"/>
                  <a:gd name="connsiteX11" fmla="*/ 40640 w 2032000"/>
                  <a:gd name="connsiteY11" fmla="*/ 449796 h 1429220"/>
                  <a:gd name="connsiteX12" fmla="*/ 0 w 2032000"/>
                  <a:gd name="connsiteY12" fmla="*/ 277076 h 142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2000" h="1429220">
                    <a:moveTo>
                      <a:pt x="2032000" y="327876"/>
                    </a:moveTo>
                    <a:cubicBezTo>
                      <a:pt x="2004906" y="263529"/>
                      <a:pt x="1977813" y="199183"/>
                      <a:pt x="1910080" y="144996"/>
                    </a:cubicBezTo>
                    <a:cubicBezTo>
                      <a:pt x="1842347" y="90809"/>
                      <a:pt x="1722120" y="16303"/>
                      <a:pt x="1625600" y="2756"/>
                    </a:cubicBezTo>
                    <a:cubicBezTo>
                      <a:pt x="1529080" y="-10791"/>
                      <a:pt x="1420707" y="28156"/>
                      <a:pt x="1330960" y="63716"/>
                    </a:cubicBezTo>
                    <a:cubicBezTo>
                      <a:pt x="1241213" y="99276"/>
                      <a:pt x="1176867" y="167009"/>
                      <a:pt x="1087120" y="216116"/>
                    </a:cubicBezTo>
                    <a:cubicBezTo>
                      <a:pt x="997373" y="265223"/>
                      <a:pt x="883920" y="316023"/>
                      <a:pt x="792480" y="358356"/>
                    </a:cubicBezTo>
                    <a:cubicBezTo>
                      <a:pt x="701040" y="400689"/>
                      <a:pt x="604520" y="426089"/>
                      <a:pt x="538480" y="470116"/>
                    </a:cubicBezTo>
                    <a:cubicBezTo>
                      <a:pt x="472440" y="514143"/>
                      <a:pt x="453813" y="546316"/>
                      <a:pt x="396240" y="622516"/>
                    </a:cubicBezTo>
                    <a:cubicBezTo>
                      <a:pt x="338667" y="698716"/>
                      <a:pt x="252307" y="796929"/>
                      <a:pt x="193040" y="927316"/>
                    </a:cubicBezTo>
                    <a:cubicBezTo>
                      <a:pt x="133773" y="1057703"/>
                      <a:pt x="66040" y="1332023"/>
                      <a:pt x="40640" y="1404836"/>
                    </a:cubicBezTo>
                    <a:cubicBezTo>
                      <a:pt x="15240" y="1477649"/>
                      <a:pt x="40640" y="1364196"/>
                      <a:pt x="40640" y="1364196"/>
                    </a:cubicBezTo>
                    <a:cubicBezTo>
                      <a:pt x="40640" y="1205023"/>
                      <a:pt x="47413" y="630983"/>
                      <a:pt x="40640" y="449796"/>
                    </a:cubicBezTo>
                    <a:cubicBezTo>
                      <a:pt x="33867" y="268609"/>
                      <a:pt x="16933" y="272842"/>
                      <a:pt x="0" y="277076"/>
                    </a:cubicBezTo>
                  </a:path>
                </a:pathLst>
              </a:cu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B95133F-309F-E454-EC81-98CF9CB90033}"/>
                </a:ext>
              </a:extLst>
            </p:cNvPr>
            <p:cNvSpPr/>
            <p:nvPr/>
          </p:nvSpPr>
          <p:spPr>
            <a:xfrm>
              <a:off x="2210874" y="1430266"/>
              <a:ext cx="1082736" cy="1207514"/>
            </a:xfrm>
            <a:custGeom>
              <a:avLst/>
              <a:gdLst>
                <a:gd name="connsiteX0" fmla="*/ 2032000 w 2032000"/>
                <a:gd name="connsiteY0" fmla="*/ 327876 h 1429220"/>
                <a:gd name="connsiteX1" fmla="*/ 1910080 w 2032000"/>
                <a:gd name="connsiteY1" fmla="*/ 144996 h 1429220"/>
                <a:gd name="connsiteX2" fmla="*/ 1625600 w 2032000"/>
                <a:gd name="connsiteY2" fmla="*/ 2756 h 1429220"/>
                <a:gd name="connsiteX3" fmla="*/ 1330960 w 2032000"/>
                <a:gd name="connsiteY3" fmla="*/ 63716 h 1429220"/>
                <a:gd name="connsiteX4" fmla="*/ 1087120 w 2032000"/>
                <a:gd name="connsiteY4" fmla="*/ 216116 h 1429220"/>
                <a:gd name="connsiteX5" fmla="*/ 792480 w 2032000"/>
                <a:gd name="connsiteY5" fmla="*/ 358356 h 1429220"/>
                <a:gd name="connsiteX6" fmla="*/ 538480 w 2032000"/>
                <a:gd name="connsiteY6" fmla="*/ 470116 h 1429220"/>
                <a:gd name="connsiteX7" fmla="*/ 396240 w 2032000"/>
                <a:gd name="connsiteY7" fmla="*/ 622516 h 1429220"/>
                <a:gd name="connsiteX8" fmla="*/ 193040 w 2032000"/>
                <a:gd name="connsiteY8" fmla="*/ 927316 h 1429220"/>
                <a:gd name="connsiteX9" fmla="*/ 40640 w 2032000"/>
                <a:gd name="connsiteY9" fmla="*/ 1404836 h 1429220"/>
                <a:gd name="connsiteX10" fmla="*/ 40640 w 2032000"/>
                <a:gd name="connsiteY10" fmla="*/ 1364196 h 1429220"/>
                <a:gd name="connsiteX11" fmla="*/ 40640 w 2032000"/>
                <a:gd name="connsiteY11" fmla="*/ 449796 h 1429220"/>
                <a:gd name="connsiteX12" fmla="*/ 0 w 2032000"/>
                <a:gd name="connsiteY12" fmla="*/ 277076 h 142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2000" h="1429220">
                  <a:moveTo>
                    <a:pt x="2032000" y="327876"/>
                  </a:moveTo>
                  <a:cubicBezTo>
                    <a:pt x="2004906" y="263529"/>
                    <a:pt x="1977813" y="199183"/>
                    <a:pt x="1910080" y="144996"/>
                  </a:cubicBezTo>
                  <a:cubicBezTo>
                    <a:pt x="1842347" y="90809"/>
                    <a:pt x="1722120" y="16303"/>
                    <a:pt x="1625600" y="2756"/>
                  </a:cubicBezTo>
                  <a:cubicBezTo>
                    <a:pt x="1529080" y="-10791"/>
                    <a:pt x="1420707" y="28156"/>
                    <a:pt x="1330960" y="63716"/>
                  </a:cubicBezTo>
                  <a:cubicBezTo>
                    <a:pt x="1241213" y="99276"/>
                    <a:pt x="1176867" y="167009"/>
                    <a:pt x="1087120" y="216116"/>
                  </a:cubicBezTo>
                  <a:cubicBezTo>
                    <a:pt x="997373" y="265223"/>
                    <a:pt x="883920" y="316023"/>
                    <a:pt x="792480" y="358356"/>
                  </a:cubicBezTo>
                  <a:cubicBezTo>
                    <a:pt x="701040" y="400689"/>
                    <a:pt x="604520" y="426089"/>
                    <a:pt x="538480" y="470116"/>
                  </a:cubicBezTo>
                  <a:cubicBezTo>
                    <a:pt x="472440" y="514143"/>
                    <a:pt x="453813" y="546316"/>
                    <a:pt x="396240" y="622516"/>
                  </a:cubicBezTo>
                  <a:cubicBezTo>
                    <a:pt x="338667" y="698716"/>
                    <a:pt x="252307" y="796929"/>
                    <a:pt x="193040" y="927316"/>
                  </a:cubicBezTo>
                  <a:cubicBezTo>
                    <a:pt x="133773" y="1057703"/>
                    <a:pt x="66040" y="1332023"/>
                    <a:pt x="40640" y="1404836"/>
                  </a:cubicBezTo>
                  <a:cubicBezTo>
                    <a:pt x="15240" y="1477649"/>
                    <a:pt x="40640" y="1364196"/>
                    <a:pt x="40640" y="1364196"/>
                  </a:cubicBezTo>
                  <a:cubicBezTo>
                    <a:pt x="40640" y="1205023"/>
                    <a:pt x="47413" y="630983"/>
                    <a:pt x="40640" y="449796"/>
                  </a:cubicBezTo>
                  <a:cubicBezTo>
                    <a:pt x="33867" y="268609"/>
                    <a:pt x="16933" y="272842"/>
                    <a:pt x="0" y="277076"/>
                  </a:cubicBez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BBBC8C-25B0-B6E5-D53E-2AD9845B2F02}"/>
                  </a:ext>
                </a:extLst>
              </p:cNvPr>
              <p:cNvSpPr txBox="1"/>
              <p:nvPr/>
            </p:nvSpPr>
            <p:spPr>
              <a:xfrm>
                <a:off x="6549016" y="3776952"/>
                <a:ext cx="752946" cy="65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it-IT" sz="2800" b="0" i="1" kern="100" smtClean="0">
                              <a:solidFill>
                                <a:schemeClr val="accent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𝑎𝑐𝑐</m:t>
                          </m:r>
                        </m:sub>
                      </m:sSub>
                    </m:oMath>
                  </m:oMathPara>
                </a14:m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BBBC8C-25B0-B6E5-D53E-2AD9845B2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016" y="3776952"/>
                <a:ext cx="752946" cy="655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F3D60214-E68A-BE3B-5E54-5799D2A47B95}"/>
                  </a:ext>
                </a:extLst>
              </p:cNvPr>
              <p:cNvSpPr txBox="1"/>
              <p:nvPr/>
            </p:nvSpPr>
            <p:spPr bwMode="auto">
              <a:xfrm>
                <a:off x="8205809" y="4752456"/>
                <a:ext cx="3051368" cy="14895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=30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≈25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𝑓𝑠</m:t>
                          </m:r>
                        </m:e>
                      </m:d>
                    </m:oMath>
                  </m:oMathPara>
                </a14:m>
                <a:endParaRPr lang="it-IT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≈2  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F3D60214-E68A-BE3B-5E54-5799D2A47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5809" y="4752456"/>
                <a:ext cx="3051368" cy="1489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822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1470F-5EAA-1425-DBC9-C78BA4A3D46B}"/>
              </a:ext>
            </a:extLst>
          </p:cNvPr>
          <p:cNvSpPr txBox="1"/>
          <p:nvPr/>
        </p:nvSpPr>
        <p:spPr>
          <a:xfrm>
            <a:off x="534316" y="960078"/>
            <a:ext cx="4913826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Electron beam focusing and acceleration at SPARC_LAB</a:t>
            </a:r>
          </a:p>
        </p:txBody>
      </p:sp>
      <p:pic>
        <p:nvPicPr>
          <p:cNvPr id="47" name="Immagine 6">
            <a:extLst>
              <a:ext uri="{FF2B5EF4-FFF2-40B4-BE49-F238E27FC236}">
                <a16:creationId xmlns:a16="http://schemas.microsoft.com/office/drawing/2014/main" id="{1D2C45BD-DF9F-1E0F-A9B7-BC7289A4AB0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5622" y="3850680"/>
            <a:ext cx="5714466" cy="2519922"/>
          </a:xfrm>
          <a:prstGeom prst="rect">
            <a:avLst/>
          </a:prstGeom>
          <a:noFill/>
          <a:ln>
            <a:noFill/>
          </a:ln>
          <a:effectLst>
            <a:outerShdw dist="101823" dir="2700000" sx="1000" sy="1000" algn="tl">
              <a:srgbClr val="808080"/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450928" y="364081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FCFA96F-CFC3-199D-4E87-FEF78DC00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t="14912" r="30350" b="15614"/>
          <a:stretch/>
        </p:blipFill>
        <p:spPr>
          <a:xfrm rot="594030">
            <a:off x="4062137" y="3812551"/>
            <a:ext cx="755755" cy="98447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10546C6-A7F6-AE7B-9287-F7FD27FA7FD4}"/>
              </a:ext>
            </a:extLst>
          </p:cNvPr>
          <p:cNvGrpSpPr/>
          <p:nvPr/>
        </p:nvGrpSpPr>
        <p:grpSpPr>
          <a:xfrm>
            <a:off x="3917874" y="4313281"/>
            <a:ext cx="1110523" cy="368582"/>
            <a:chOff x="3751037" y="1126865"/>
            <a:chExt cx="1110523" cy="36858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0E4420-F831-3ACA-EC70-6CFD6FD920C3}"/>
                </a:ext>
              </a:extLst>
            </p:cNvPr>
            <p:cNvCxnSpPr/>
            <p:nvPr/>
          </p:nvCxnSpPr>
          <p:spPr>
            <a:xfrm flipV="1">
              <a:off x="4569556" y="1126865"/>
              <a:ext cx="292004" cy="10049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F230CD-EA6E-7A5B-BA00-F787838016AC}"/>
                </a:ext>
              </a:extLst>
            </p:cNvPr>
            <p:cNvCxnSpPr/>
            <p:nvPr/>
          </p:nvCxnSpPr>
          <p:spPr>
            <a:xfrm flipV="1">
              <a:off x="3751037" y="1400275"/>
              <a:ext cx="310423" cy="95172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105EDF01-C006-1E12-BD51-D85AEF4D8D40}"/>
              </a:ext>
            </a:extLst>
          </p:cNvPr>
          <p:cNvSpPr/>
          <p:nvPr/>
        </p:nvSpPr>
        <p:spPr>
          <a:xfrm>
            <a:off x="4031132" y="475159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b="1" dirty="0">
                <a:latin typeface="Arial" panose="020B0604020202020204" pitchFamily="34" charset="0"/>
                <a:cs typeface="Arial" panose="020B0604020202020204" pitchFamily="34" charset="0"/>
              </a:rPr>
              <a:t>Plasma capillary</a:t>
            </a:r>
            <a:endParaRPr lang="it-IT" sz="9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CB8B88-014C-7080-4D5B-E4CE93DB4801}"/>
              </a:ext>
            </a:extLst>
          </p:cNvPr>
          <p:cNvGrpSpPr/>
          <p:nvPr/>
        </p:nvGrpSpPr>
        <p:grpSpPr>
          <a:xfrm>
            <a:off x="2898866" y="3421399"/>
            <a:ext cx="9049664" cy="3012222"/>
            <a:chOff x="2731575" y="600524"/>
            <a:chExt cx="9049664" cy="301222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3FD435B-41E8-FAC0-3BFE-54D492F7B9C5}"/>
                </a:ext>
              </a:extLst>
            </p:cNvPr>
            <p:cNvGrpSpPr/>
            <p:nvPr/>
          </p:nvGrpSpPr>
          <p:grpSpPr>
            <a:xfrm>
              <a:off x="2731575" y="600524"/>
              <a:ext cx="9049664" cy="3012222"/>
              <a:chOff x="2731575" y="600524"/>
              <a:chExt cx="9049664" cy="3012222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8632AB8-55E6-A6C0-4777-991DAB6D84F4}"/>
                  </a:ext>
                </a:extLst>
              </p:cNvPr>
              <p:cNvGrpSpPr/>
              <p:nvPr/>
            </p:nvGrpSpPr>
            <p:grpSpPr>
              <a:xfrm>
                <a:off x="5983177" y="600524"/>
                <a:ext cx="5798062" cy="3012222"/>
                <a:chOff x="4716485" y="3285906"/>
                <a:chExt cx="5798062" cy="3012222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A3A3EE35-AB54-76BE-21A1-D1A129E8391E}"/>
                    </a:ext>
                  </a:extLst>
                </p:cNvPr>
                <p:cNvGrpSpPr/>
                <p:nvPr/>
              </p:nvGrpSpPr>
              <p:grpSpPr>
                <a:xfrm>
                  <a:off x="4716485" y="3452594"/>
                  <a:ext cx="5724392" cy="2845534"/>
                  <a:chOff x="4716485" y="3452594"/>
                  <a:chExt cx="5724392" cy="2845534"/>
                </a:xfrm>
              </p:grpSpPr>
              <p:pic>
                <p:nvPicPr>
                  <p:cNvPr id="79" name="Immagine 6">
                    <a:extLst>
                      <a:ext uri="{FF2B5EF4-FFF2-40B4-BE49-F238E27FC236}">
                        <a16:creationId xmlns:a16="http://schemas.microsoft.com/office/drawing/2014/main" id="{53261690-8501-E725-BB3F-219961D908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4716485" y="3661464"/>
                    <a:ext cx="5714466" cy="25199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101823" dir="2700000" sx="1000" sy="1000" algn="tl">
                      <a:srgbClr val="808080"/>
                    </a:outerShdw>
                  </a:effectLst>
                </p:spPr>
              </p:pic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ECD85BD-1A33-9184-43FA-C47957218D27}"/>
                      </a:ext>
                    </a:extLst>
                  </p:cNvPr>
                  <p:cNvGrpSpPr/>
                  <p:nvPr/>
                </p:nvGrpSpPr>
                <p:grpSpPr>
                  <a:xfrm>
                    <a:off x="4753061" y="3452594"/>
                    <a:ext cx="5687816" cy="2845534"/>
                    <a:chOff x="295361" y="455394"/>
                    <a:chExt cx="5687816" cy="2845534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C6A31170-E7FB-2121-5E4D-81702097C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5361" y="455394"/>
                      <a:ext cx="4302760" cy="952500"/>
                      <a:chOff x="2006600" y="800100"/>
                      <a:chExt cx="4302760" cy="952500"/>
                    </a:xfrm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4C76CC5-30B2-1684-55BF-841EE86A7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06600" y="800100"/>
                        <a:ext cx="2921000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34176E29-49BC-2CE7-3094-7A30CE4538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1801" y="1030389"/>
                        <a:ext cx="1437559" cy="4250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DBC479B6-D308-68D5-6A62-803503C2C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8137" y="1495448"/>
                      <a:ext cx="2545040" cy="1805480"/>
                      <a:chOff x="5095280" y="1840039"/>
                      <a:chExt cx="2545040" cy="1805480"/>
                    </a:xfrm>
                  </p:grpSpPr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C2D2DE73-0AB9-FE47-3BBA-762F568BE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1861" y="1840039"/>
                        <a:ext cx="990600" cy="18054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id="{66CFE3EC-576A-0D4A-4399-131F957030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20970" y="1982357"/>
                        <a:ext cx="1319350" cy="15076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838450B8-5F7A-218C-2D83-4CD010C75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0" y="3185160"/>
                        <a:ext cx="990600" cy="3047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6C53D16F-C263-344B-F7BE-A96C8778A1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50" t="14912" r="30350" b="15614"/>
                  <a:stretch/>
                </p:blipFill>
                <p:spPr>
                  <a:xfrm rot="594030">
                    <a:off x="8353000" y="3623335"/>
                    <a:ext cx="755755" cy="984470"/>
                  </a:xfrm>
                  <a:prstGeom prst="rect">
                    <a:avLst/>
                  </a:prstGeom>
                </p:spPr>
              </p:pic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15D3713F-1198-BE3A-675D-4AF7BF6FFA30}"/>
                      </a:ext>
                    </a:extLst>
                  </p:cNvPr>
                  <p:cNvGrpSpPr/>
                  <p:nvPr/>
                </p:nvGrpSpPr>
                <p:grpSpPr>
                  <a:xfrm>
                    <a:off x="8208737" y="4124065"/>
                    <a:ext cx="1110523" cy="368582"/>
                    <a:chOff x="3751037" y="1126865"/>
                    <a:chExt cx="1110523" cy="368582"/>
                  </a:xfrm>
                </p:grpSpPr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23225520-8E41-5776-D263-CD8DBA035F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69556" y="1126865"/>
                      <a:ext cx="292004" cy="100490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CC4BFFBD-BBF8-C3E2-CD80-FCE2DDD8670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51037" y="1400275"/>
                      <a:ext cx="310423" cy="95172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818907C6-41A5-ADBF-CC5C-A06FB1091B50}"/>
                      </a:ext>
                    </a:extLst>
                  </p:cNvPr>
                  <p:cNvGrpSpPr/>
                  <p:nvPr/>
                </p:nvGrpSpPr>
                <p:grpSpPr>
                  <a:xfrm>
                    <a:off x="7231380" y="3612035"/>
                    <a:ext cx="2867054" cy="1381605"/>
                    <a:chOff x="2773680" y="614835"/>
                    <a:chExt cx="2867054" cy="1381605"/>
                  </a:xfrm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7B87C74-A501-1533-D47E-C4E3A517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3680" y="1227355"/>
                      <a:ext cx="1132568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77A46F7F-AA84-2F65-36DD-06B86D89C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0540" y="614835"/>
                      <a:ext cx="990194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8D0233C-056C-E100-E071-AAD255BA915B}"/>
                      </a:ext>
                    </a:extLst>
                  </p:cNvPr>
                  <p:cNvSpPr/>
                  <p:nvPr/>
                </p:nvSpPr>
                <p:spPr>
                  <a:xfrm>
                    <a:off x="8321995" y="4562375"/>
                    <a:ext cx="1088760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9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Plasma capillary</a:t>
                    </a:r>
                    <a:endParaRPr lang="it-IT" sz="900" dirty="0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D42ADF1-B607-8139-1FC5-2BB087896B3D}"/>
                    </a:ext>
                  </a:extLst>
                </p:cNvPr>
                <p:cNvGrpSpPr/>
                <p:nvPr/>
              </p:nvGrpSpPr>
              <p:grpSpPr>
                <a:xfrm>
                  <a:off x="7082533" y="3512374"/>
                  <a:ext cx="3337037" cy="1814255"/>
                  <a:chOff x="7082533" y="3512374"/>
                  <a:chExt cx="3337037" cy="1814255"/>
                </a:xfrm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305B0A39-DABD-356D-2BA0-6CD2D2AC25FF}"/>
                      </a:ext>
                    </a:extLst>
                  </p:cNvPr>
                  <p:cNvSpPr/>
                  <p:nvPr/>
                </p:nvSpPr>
                <p:spPr>
                  <a:xfrm>
                    <a:off x="7082533" y="3512374"/>
                    <a:ext cx="3023521" cy="18142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F7397A3-756A-F756-17DD-B5A5AFDB5322}"/>
                      </a:ext>
                    </a:extLst>
                  </p:cNvPr>
                  <p:cNvSpPr/>
                  <p:nvPr/>
                </p:nvSpPr>
                <p:spPr>
                  <a:xfrm>
                    <a:off x="8651418" y="4264328"/>
                    <a:ext cx="1768152" cy="487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9083DD1-87B0-62AD-FFDE-104AF5CF33E3}"/>
                    </a:ext>
                  </a:extLst>
                </p:cNvPr>
                <p:cNvGrpSpPr/>
                <p:nvPr/>
              </p:nvGrpSpPr>
              <p:grpSpPr>
                <a:xfrm>
                  <a:off x="7082533" y="3290602"/>
                  <a:ext cx="3245915" cy="2038893"/>
                  <a:chOff x="7082533" y="3290602"/>
                  <a:chExt cx="3245915" cy="2038893"/>
                </a:xfrm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EB712F3-A444-A92A-4D5D-753B8C0BBE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125" t="5421" r="2630" b="64407"/>
                  <a:stretch/>
                </p:blipFill>
                <p:spPr>
                  <a:xfrm rot="717048">
                    <a:off x="7423077" y="3290602"/>
                    <a:ext cx="2507680" cy="2038893"/>
                  </a:xfrm>
                  <a:prstGeom prst="rect">
                    <a:avLst/>
                  </a:prstGeom>
                </p:spPr>
              </p:pic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670B160D-D5D8-8B03-1EB1-73FF3F28C6C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72873" y="3797460"/>
                    <a:ext cx="355575" cy="128730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25F9799E-AFFE-0968-9C16-55E6409CABC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82533" y="4734028"/>
                    <a:ext cx="385861" cy="130378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3CBC5D6F-2B07-D062-8180-8C31F36D6A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46115" y="3924377"/>
                    <a:ext cx="2544948" cy="817243"/>
                  </a:xfrm>
                  <a:prstGeom prst="line">
                    <a:avLst/>
                  </a:prstGeom>
                  <a:ln w="9525">
                    <a:solidFill>
                      <a:schemeClr val="accent1">
                        <a:lumMod val="75000"/>
                      </a:schemeClr>
                    </a:solidFill>
                  </a:ln>
                  <a:effectLst>
                    <a:glow rad="381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379996B-1554-9750-2B25-B4D5DB163121}"/>
                    </a:ext>
                  </a:extLst>
                </p:cNvPr>
                <p:cNvSpPr/>
                <p:nvPr/>
              </p:nvSpPr>
              <p:spPr>
                <a:xfrm>
                  <a:off x="9536394" y="4236232"/>
                  <a:ext cx="9781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Focusing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A3A49DA-1E1D-8DB5-2708-BF6C5CB1B107}"/>
                    </a:ext>
                  </a:extLst>
                </p:cNvPr>
                <p:cNvSpPr/>
                <p:nvPr/>
              </p:nvSpPr>
              <p:spPr>
                <a:xfrm>
                  <a:off x="8363306" y="3285906"/>
                  <a:ext cx="11592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Acelerating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section</a:t>
                  </a:r>
                  <a:endParaRPr lang="it-IT" sz="1400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9FD68D7-9E71-1CC0-4913-7E3E28544CCD}"/>
                    </a:ext>
                  </a:extLst>
                </p:cNvPr>
                <p:cNvSpPr/>
                <p:nvPr/>
              </p:nvSpPr>
              <p:spPr>
                <a:xfrm>
                  <a:off x="7425919" y="4897076"/>
                  <a:ext cx="105990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Extraction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E6FA4D4-97CA-4A83-16F1-0F9DD0C01274}"/>
                  </a:ext>
                </a:extLst>
              </p:cNvPr>
              <p:cNvSpPr/>
              <p:nvPr/>
            </p:nvSpPr>
            <p:spPr>
              <a:xfrm>
                <a:off x="2731575" y="670080"/>
                <a:ext cx="3037833" cy="185975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ight Arrow 83">
                <a:extLst>
                  <a:ext uri="{FF2B5EF4-FFF2-40B4-BE49-F238E27FC236}">
                    <a16:creationId xmlns:a16="http://schemas.microsoft.com/office/drawing/2014/main" id="{23357F67-D44E-726B-A44E-854BE2FD5D5C}"/>
                  </a:ext>
                </a:extLst>
              </p:cNvPr>
              <p:cNvSpPr/>
              <p:nvPr/>
            </p:nvSpPr>
            <p:spPr>
              <a:xfrm>
                <a:off x="5952799" y="1491589"/>
                <a:ext cx="2357577" cy="300714"/>
              </a:xfrm>
              <a:prstGeom prst="rightArrow">
                <a:avLst>
                  <a:gd name="adj1" fmla="val 50000"/>
                  <a:gd name="adj2" fmla="val 10434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46562A-6FC1-4FC4-CFDC-D2AE1F36141E}"/>
                </a:ext>
              </a:extLst>
            </p:cNvPr>
            <p:cNvSpPr/>
            <p:nvPr/>
          </p:nvSpPr>
          <p:spPr>
            <a:xfrm>
              <a:off x="6070123" y="1197190"/>
              <a:ext cx="3092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i="1" dirty="0"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Integrated plasma module 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FC1A658-8578-3FD3-916E-2A62179E2B20}"/>
              </a:ext>
            </a:extLst>
          </p:cNvPr>
          <p:cNvGrpSpPr/>
          <p:nvPr/>
        </p:nvGrpSpPr>
        <p:grpSpPr>
          <a:xfrm>
            <a:off x="789994" y="3454003"/>
            <a:ext cx="5071523" cy="1728853"/>
            <a:chOff x="623157" y="521587"/>
            <a:chExt cx="5071523" cy="172885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DDD4092-1DE0-5B50-1A02-1465943F8A20}"/>
                </a:ext>
              </a:extLst>
            </p:cNvPr>
            <p:cNvGrpSpPr/>
            <p:nvPr/>
          </p:nvGrpSpPr>
          <p:grpSpPr>
            <a:xfrm>
              <a:off x="623157" y="521587"/>
              <a:ext cx="5071523" cy="1728853"/>
              <a:chOff x="623157" y="521587"/>
              <a:chExt cx="5071523" cy="1728853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E18ADA5-63DA-4887-2237-3C022BA0D976}"/>
                  </a:ext>
                </a:extLst>
              </p:cNvPr>
              <p:cNvGrpSpPr/>
              <p:nvPr/>
            </p:nvGrpSpPr>
            <p:grpSpPr>
              <a:xfrm>
                <a:off x="2773680" y="868835"/>
                <a:ext cx="2921000" cy="1381605"/>
                <a:chOff x="2773680" y="614835"/>
                <a:chExt cx="2921000" cy="1381605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69DD0AB-D8C7-500E-154E-A3CC12138F22}"/>
                    </a:ext>
                  </a:extLst>
                </p:cNvPr>
                <p:cNvSpPr/>
                <p:nvPr/>
              </p:nvSpPr>
              <p:spPr>
                <a:xfrm>
                  <a:off x="2773680" y="1227355"/>
                  <a:ext cx="1132568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70B42D6-2DFA-B5B1-57D0-0F4778886E76}"/>
                    </a:ext>
                  </a:extLst>
                </p:cNvPr>
                <p:cNvSpPr/>
                <p:nvPr/>
              </p:nvSpPr>
              <p:spPr>
                <a:xfrm>
                  <a:off x="4650540" y="614835"/>
                  <a:ext cx="1044140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04" name="Elbow Connector 6">
                <a:extLst>
                  <a:ext uri="{FF2B5EF4-FFF2-40B4-BE49-F238E27FC236}">
                    <a16:creationId xmlns:a16="http://schemas.microsoft.com/office/drawing/2014/main" id="{A31F703C-0D17-D3ED-D471-B697F9F08CE9}"/>
                  </a:ext>
                </a:extLst>
              </p:cNvPr>
              <p:cNvCxnSpPr>
                <a:stCxn id="108" idx="0"/>
              </p:cNvCxnSpPr>
              <p:nvPr/>
            </p:nvCxnSpPr>
            <p:spPr>
              <a:xfrm rot="16200000" flipV="1">
                <a:off x="2829635" y="971026"/>
                <a:ext cx="227879" cy="792780"/>
              </a:xfrm>
              <a:prstGeom prst="bentConnector2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30">
                <a:extLst>
                  <a:ext uri="{FF2B5EF4-FFF2-40B4-BE49-F238E27FC236}">
                    <a16:creationId xmlns:a16="http://schemas.microsoft.com/office/drawing/2014/main" id="{D66F4650-B4D7-31BA-A64E-B19DD83B1851}"/>
                  </a:ext>
                </a:extLst>
              </p:cNvPr>
              <p:cNvCxnSpPr>
                <a:stCxn id="109" idx="0"/>
              </p:cNvCxnSpPr>
              <p:nvPr/>
            </p:nvCxnSpPr>
            <p:spPr>
              <a:xfrm rot="16200000" flipH="1" flipV="1">
                <a:off x="3772289" y="-356271"/>
                <a:ext cx="175216" cy="2625427"/>
              </a:xfrm>
              <a:prstGeom prst="bentConnector4">
                <a:avLst>
                  <a:gd name="adj1" fmla="val -46048"/>
                  <a:gd name="adj2" fmla="val 59943"/>
                </a:avLst>
              </a:prstGeom>
              <a:ln w="127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06" name="Object 105">
                <a:extLst>
                  <a:ext uri="{FF2B5EF4-FFF2-40B4-BE49-F238E27FC236}">
                    <a16:creationId xmlns:a16="http://schemas.microsoft.com/office/drawing/2014/main" id="{BF14A5F3-F40B-E2FA-D800-5C57D4952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8343623"/>
                  </p:ext>
                </p:extLst>
              </p:nvPr>
            </p:nvGraphicFramePr>
            <p:xfrm>
              <a:off x="1146175" y="842963"/>
              <a:ext cx="1384300" cy="622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876240" imgH="393480" progId="Equation.3">
                      <p:embed/>
                    </p:oleObj>
                  </mc:Choice>
                  <mc:Fallback>
                    <p:oleObj name="Equation" r:id="rId5" imgW="876240" imgH="393480" progId="Equation.3">
                      <p:embed/>
                      <p:pic>
                        <p:nvPicPr>
                          <p:cNvPr id="39" name="Object 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6175" y="842963"/>
                            <a:ext cx="1384300" cy="622300"/>
                          </a:xfrm>
                          <a:prstGeom prst="rect">
                            <a:avLst/>
                          </a:prstGeom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n w="1587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4E69FA2-9410-942B-CF13-C870E79C9790}"/>
                  </a:ext>
                </a:extLst>
              </p:cNvPr>
              <p:cNvSpPr/>
              <p:nvPr/>
            </p:nvSpPr>
            <p:spPr>
              <a:xfrm>
                <a:off x="623157" y="521587"/>
                <a:ext cx="204361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it-IT" sz="1400" b="1" i="1" dirty="0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Active plasma </a:t>
                </a:r>
                <a:r>
                  <a:rPr lang="it-IT" sz="1400" b="1" i="1" dirty="0" err="1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lens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A9B6E05-26E3-3F46-6E09-5FF7E094F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2856377" y="1084290"/>
              <a:ext cx="269591" cy="33429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3B8DE53-EF3D-6F55-25ED-555B5CADB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3230925" y="855943"/>
              <a:ext cx="269591" cy="334296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8931AB2-0B0A-2990-6244-A5FF9E999C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120" y="699608"/>
            <a:ext cx="5770398" cy="2706208"/>
          </a:xfrm>
          <a:prstGeom prst="rect">
            <a:avLst/>
          </a:prstGeom>
        </p:spPr>
      </p:pic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F7B9B-FE6D-10C5-6581-D98A37107F89}"/>
              </a:ext>
            </a:extLst>
          </p:cNvPr>
          <p:cNvSpPr txBox="1"/>
          <p:nvPr/>
        </p:nvSpPr>
        <p:spPr>
          <a:xfrm>
            <a:off x="8389244" y="1034579"/>
            <a:ext cx="125347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C-band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5FE96-D6FF-F2C9-D928-79FD16B8EED0}"/>
              </a:ext>
            </a:extLst>
          </p:cNvPr>
          <p:cNvSpPr txBox="1"/>
          <p:nvPr/>
        </p:nvSpPr>
        <p:spPr>
          <a:xfrm>
            <a:off x="9513257" y="2835300"/>
            <a:ext cx="71583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H2 filled capillary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527C9-4955-A171-AE89-3FC230709185}"/>
              </a:ext>
            </a:extLst>
          </p:cNvPr>
          <p:cNvSpPr txBox="1"/>
          <p:nvPr/>
        </p:nvSpPr>
        <p:spPr>
          <a:xfrm>
            <a:off x="6279781" y="1244920"/>
            <a:ext cx="937883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Optical/THz diagnostics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E9AF7-A483-571A-AB78-4ED804865F87}"/>
              </a:ext>
            </a:extLst>
          </p:cNvPr>
          <p:cNvSpPr txBox="1"/>
          <p:nvPr/>
        </p:nvSpPr>
        <p:spPr>
          <a:xfrm>
            <a:off x="6150469" y="2191075"/>
            <a:ext cx="829452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To the FEL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A127BE35-6BF5-9400-5906-79F0675AF71C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57FB90-ED2C-2600-5ABF-866701DD105E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347AF1-E463-EA22-3EB7-7A46196B15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4AD2B11A-19EA-3CEE-CB16-6EC396809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CasellaDiTesto 7">
            <a:extLst>
              <a:ext uri="{FF2B5EF4-FFF2-40B4-BE49-F238E27FC236}">
                <a16:creationId xmlns:a16="http://schemas.microsoft.com/office/drawing/2014/main" id="{B885F732-8B09-7FBB-7DE8-E8045D09A703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+mj-lt"/>
              </a:rPr>
              <a:t>Backup slides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7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D846F-95CC-C929-1545-AFB69CE8EF36}"/>
              </a:ext>
            </a:extLst>
          </p:cNvPr>
          <p:cNvSpPr txBox="1"/>
          <p:nvPr/>
        </p:nvSpPr>
        <p:spPr>
          <a:xfrm>
            <a:off x="712235" y="1523352"/>
            <a:ext cx="5068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Requirements</a:t>
            </a:r>
            <a:r>
              <a:rPr lang="en-US" sz="2800" dirty="0"/>
              <a:t>: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Density uniformity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Shot to shot stability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Longevity</a:t>
            </a:r>
          </a:p>
          <a:p>
            <a:endParaRPr lang="it-IT" sz="2800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3AD01C60-152D-E91C-D33C-CE088BB77A6F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60C356-4C6E-ED04-2DD5-19A0CE79C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48DF29B2-27E0-B5F2-AC43-20877579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8" name="CasellaDiTesto 7">
            <a:extLst>
              <a:ext uri="{FF2B5EF4-FFF2-40B4-BE49-F238E27FC236}">
                <a16:creationId xmlns:a16="http://schemas.microsoft.com/office/drawing/2014/main" id="{8E4B8B04-AC35-B97D-483F-EEF279B9CDF0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85A2CF7E-C8B6-9D82-1348-C20EBEFC73F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23147740-1941-706A-8CF7-E465F00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asellaDiTesto 7">
            <a:extLst>
              <a:ext uri="{FF2B5EF4-FFF2-40B4-BE49-F238E27FC236}">
                <a16:creationId xmlns:a16="http://schemas.microsoft.com/office/drawing/2014/main" id="{651F8BE2-7C8A-2CFE-9F9E-852E9E8DA4E2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pic>
        <p:nvPicPr>
          <p:cNvPr id="24" name="Picture 23" descr="A close-up of a diagram&#10;&#10;Description automatically generated">
            <a:extLst>
              <a:ext uri="{FF2B5EF4-FFF2-40B4-BE49-F238E27FC236}">
                <a16:creationId xmlns:a16="http://schemas.microsoft.com/office/drawing/2014/main" id="{68C392DC-12C1-A57B-4CD6-CBA2FF9D4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/>
          <a:stretch/>
        </p:blipFill>
        <p:spPr>
          <a:xfrm>
            <a:off x="6168118" y="694479"/>
            <a:ext cx="5960203" cy="4046571"/>
          </a:xfrm>
          <a:prstGeom prst="rect">
            <a:avLst/>
          </a:prstGeom>
        </p:spPr>
      </p:pic>
      <p:pic>
        <p:nvPicPr>
          <p:cNvPr id="27" name="Picture 26" descr="A close-up of a diagram&#10;&#10;Description automatically generated">
            <a:extLst>
              <a:ext uri="{FF2B5EF4-FFF2-40B4-BE49-F238E27FC236}">
                <a16:creationId xmlns:a16="http://schemas.microsoft.com/office/drawing/2014/main" id="{1D684487-BA9A-C04B-D7C2-5385DE532F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6337" r="51324" b="16337"/>
          <a:stretch/>
        </p:blipFill>
        <p:spPr>
          <a:xfrm>
            <a:off x="837765" y="3917347"/>
            <a:ext cx="4817577" cy="23385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3E32AA-F7A2-DB91-E805-2DD5C8C19D27}"/>
              </a:ext>
            </a:extLst>
          </p:cNvPr>
          <p:cNvSpPr txBox="1"/>
          <p:nvPr/>
        </p:nvSpPr>
        <p:spPr>
          <a:xfrm>
            <a:off x="6128986" y="4481063"/>
            <a:ext cx="534081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Design</a:t>
            </a:r>
            <a:r>
              <a:rPr lang="it-IT" sz="2800" dirty="0"/>
              <a:t>: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Geometry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Plasma formation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</a:t>
            </a:r>
          </a:p>
          <a:p>
            <a:endParaRPr lang="it-IT" sz="28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23" y="447289"/>
            <a:ext cx="654841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Gas-filled discharge capillaries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9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72B97C6F-ACF7-52AD-6BEA-1AEF1CAE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66" y="3658912"/>
            <a:ext cx="7799934" cy="282999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28" y="5130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Plasma_Lab</a:t>
            </a:r>
            <a:r>
              <a:rPr lang="en-US" sz="4000" dirty="0">
                <a:solidFill>
                  <a:srgbClr val="002060"/>
                </a:solidFill>
              </a:rPr>
              <a:t> experimental setup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5CD1D-9137-913D-1D7D-1B31C981978B}"/>
              </a:ext>
            </a:extLst>
          </p:cNvPr>
          <p:cNvSpPr txBox="1"/>
          <p:nvPr/>
        </p:nvSpPr>
        <p:spPr>
          <a:xfrm>
            <a:off x="698843" y="1627669"/>
            <a:ext cx="4330357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Vacuum chamber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mbar, 3 primary scroll pumps, 1 turbo-molecular pump</a:t>
            </a:r>
            <a:endParaRPr lang="en-US" sz="2000" dirty="0"/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Gas injection system</a:t>
            </a:r>
          </a:p>
          <a:p>
            <a:pPr marL="971550" lvl="1" indent="-5143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sz="2000" dirty="0">
              <a:cs typeface="Calibri" panose="020F0502020204030204"/>
            </a:endParaRPr>
          </a:p>
          <a:p>
            <a:pPr marL="971550" lvl="1" indent="-5143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10-50 mbar at 1 Hz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Electrical discharge circuit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HV generator and pulser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5-20 kV us-short pulses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Delay generator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Diagnostic system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Optical line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Imaging spectrometer</a:t>
            </a:r>
          </a:p>
          <a:p>
            <a:pPr marL="914400" lvl="1" indent="-4572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/>
              </a:rPr>
              <a:t>ICCD camera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91A6C246-831F-1147-FBBA-7601A00F6A8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B54B457E-DD06-4951-D384-0ACA5719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7A6704C9-E9EA-E07A-2436-5AC659C64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6" name="CasellaDiTesto 7">
            <a:extLst>
              <a:ext uri="{FF2B5EF4-FFF2-40B4-BE49-F238E27FC236}">
                <a16:creationId xmlns:a16="http://schemas.microsoft.com/office/drawing/2014/main" id="{A572AD58-0041-D0AB-20B3-EBEA1BA23DEB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310D2FE4-B63E-281E-65B4-97006A50A6AF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B9A82911-ADC7-215A-AF68-A53B17C7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E9994BBB-0C07-7D8B-E563-F01F8629CB94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pic>
        <p:nvPicPr>
          <p:cNvPr id="21" name="Picture 20" descr="A machine with yellow text&#10;&#10;Description automatically generated">
            <a:extLst>
              <a:ext uri="{FF2B5EF4-FFF2-40B4-BE49-F238E27FC236}">
                <a16:creationId xmlns:a16="http://schemas.microsoft.com/office/drawing/2014/main" id="{3340F26C-778F-2E88-7A66-E16FC3660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4" y="742762"/>
            <a:ext cx="4123147" cy="28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3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9476-9BE2-B5AC-BF3A-DD78A8DF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70" y="50991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Stark broadening method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995334E4-7642-B1B3-5599-9FAB913C4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40" y="3432826"/>
            <a:ext cx="4857504" cy="2902451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24BC6D-1B79-E267-9334-02DF1EBE2059}"/>
              </a:ext>
            </a:extLst>
          </p:cNvPr>
          <p:cNvSpPr txBox="1"/>
          <p:nvPr/>
        </p:nvSpPr>
        <p:spPr>
          <a:xfrm>
            <a:off x="447607" y="1526838"/>
            <a:ext cx="5330810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The spectrometer acquires hydrogen spectral lines of Balmer 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Stark effect: correlation between plasma density and hydrogen spectral linewidth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Temporal and spatial resolved measurements of plasma density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4E7AE1-B7B4-A0F8-3222-B87DBD28CDFC}"/>
              </a:ext>
            </a:extLst>
          </p:cNvPr>
          <p:cNvCxnSpPr>
            <a:cxnSpLocks/>
          </p:cNvCxnSpPr>
          <p:nvPr/>
        </p:nvCxnSpPr>
        <p:spPr>
          <a:xfrm>
            <a:off x="2500003" y="4787031"/>
            <a:ext cx="1101717" cy="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" name="Group 15">
            <a:extLst>
              <a:ext uri="{FF2B5EF4-FFF2-40B4-BE49-F238E27FC236}">
                <a16:creationId xmlns:a16="http://schemas.microsoft.com/office/drawing/2014/main" id="{EB45DB05-1022-A10B-0459-A795BC82B4EB}"/>
              </a:ext>
            </a:extLst>
          </p:cNvPr>
          <p:cNvGrpSpPr/>
          <p:nvPr/>
        </p:nvGrpSpPr>
        <p:grpSpPr>
          <a:xfrm>
            <a:off x="6238827" y="843120"/>
            <a:ext cx="5534073" cy="4075243"/>
            <a:chOff x="107504" y="955814"/>
            <a:chExt cx="6550205" cy="4768129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DF238278-BBB1-BD43-7078-A04409666D0D}"/>
                </a:ext>
              </a:extLst>
            </p:cNvPr>
            <p:cNvGrpSpPr/>
            <p:nvPr/>
          </p:nvGrpSpPr>
          <p:grpSpPr>
            <a:xfrm>
              <a:off x="107504" y="955814"/>
              <a:ext cx="6550205" cy="4768129"/>
              <a:chOff x="251520" y="1435021"/>
              <a:chExt cx="6402309" cy="4471887"/>
            </a:xfrm>
          </p:grpSpPr>
          <p:pic>
            <p:nvPicPr>
              <p:cNvPr id="36" name="Picture 1">
                <a:extLst>
                  <a:ext uri="{FF2B5EF4-FFF2-40B4-BE49-F238E27FC236}">
                    <a16:creationId xmlns:a16="http://schemas.microsoft.com/office/drawing/2014/main" id="{42407B9E-3676-0569-015C-6A32F05BF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489944"/>
                <a:ext cx="6227007" cy="4362041"/>
              </a:xfrm>
              <a:prstGeom prst="rect">
                <a:avLst/>
              </a:prstGeom>
            </p:spPr>
          </p:pic>
          <p:sp>
            <p:nvSpPr>
              <p:cNvPr id="37" name="Rectangle 59">
                <a:extLst>
                  <a:ext uri="{FF2B5EF4-FFF2-40B4-BE49-F238E27FC236}">
                    <a16:creationId xmlns:a16="http://schemas.microsoft.com/office/drawing/2014/main" id="{E3D96E15-B401-FE44-7177-EC0E608F0E13}"/>
                  </a:ext>
                </a:extLst>
              </p:cNvPr>
              <p:cNvSpPr/>
              <p:nvPr/>
            </p:nvSpPr>
            <p:spPr>
              <a:xfrm>
                <a:off x="276170" y="1439101"/>
                <a:ext cx="1770985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77" b="1">
                    <a:solidFill>
                      <a:prstClr val="black"/>
                    </a:solidFill>
                    <a:latin typeface="Calibri"/>
                  </a:rPr>
                  <a:t>Position (mm)</a:t>
                </a:r>
                <a:endParaRPr lang="it-IT" sz="147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Rectangle 60">
                <a:extLst>
                  <a:ext uri="{FF2B5EF4-FFF2-40B4-BE49-F238E27FC236}">
                    <a16:creationId xmlns:a16="http://schemas.microsoft.com/office/drawing/2014/main" id="{95DE279E-144E-0221-525F-50E3FFC58CA3}"/>
                  </a:ext>
                </a:extLst>
              </p:cNvPr>
              <p:cNvSpPr/>
              <p:nvPr/>
            </p:nvSpPr>
            <p:spPr>
              <a:xfrm>
                <a:off x="5704506" y="5463742"/>
                <a:ext cx="949323" cy="443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477" b="1">
                    <a:solidFill>
                      <a:prstClr val="black"/>
                    </a:solidFill>
                    <a:latin typeface="Calibri"/>
                  </a:rPr>
                  <a:t>λ</a:t>
                </a:r>
                <a:r>
                  <a:rPr lang="it-IT" sz="1477" b="1">
                    <a:solidFill>
                      <a:prstClr val="black"/>
                    </a:solidFill>
                    <a:latin typeface="Calibri"/>
                  </a:rPr>
                  <a:t> (nm)</a:t>
                </a:r>
                <a:endParaRPr lang="it-IT" sz="1477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9" name="Group 12">
                <a:extLst>
                  <a:ext uri="{FF2B5EF4-FFF2-40B4-BE49-F238E27FC236}">
                    <a16:creationId xmlns:a16="http://schemas.microsoft.com/office/drawing/2014/main" id="{CAA72E10-0023-FA10-E87C-16D980E5B0BB}"/>
                  </a:ext>
                </a:extLst>
              </p:cNvPr>
              <p:cNvGrpSpPr/>
              <p:nvPr/>
            </p:nvGrpSpPr>
            <p:grpSpPr>
              <a:xfrm>
                <a:off x="2511595" y="2220833"/>
                <a:ext cx="3146675" cy="2865031"/>
                <a:chOff x="2511595" y="2220833"/>
                <a:chExt cx="3146675" cy="2865031"/>
              </a:xfrm>
            </p:grpSpPr>
            <p:sp>
              <p:nvSpPr>
                <p:cNvPr id="41" name="Rectangle 32">
                  <a:extLst>
                    <a:ext uri="{FF2B5EF4-FFF2-40B4-BE49-F238E27FC236}">
                      <a16:creationId xmlns:a16="http://schemas.microsoft.com/office/drawing/2014/main" id="{EEF88038-1E7F-657D-52B3-9F8B34580081}"/>
                    </a:ext>
                  </a:extLst>
                </p:cNvPr>
                <p:cNvSpPr/>
                <p:nvPr/>
              </p:nvSpPr>
              <p:spPr>
                <a:xfrm>
                  <a:off x="4327380" y="2842591"/>
                  <a:ext cx="966157" cy="548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>
                      <a:solidFill>
                        <a:prstClr val="white"/>
                      </a:solidFill>
                      <a:latin typeface="Calibri"/>
                    </a:rPr>
                    <a:t>Electrode</a:t>
                  </a:r>
                </a:p>
                <a:p>
                  <a:r>
                    <a:rPr lang="it-IT" sz="1600" b="1">
                      <a:solidFill>
                        <a:prstClr val="white"/>
                      </a:solidFill>
                      <a:latin typeface="Calibri"/>
                    </a:rPr>
                    <a:t>shadow</a:t>
                  </a:r>
                </a:p>
              </p:txBody>
            </p:sp>
            <p:cxnSp>
              <p:nvCxnSpPr>
                <p:cNvPr id="42" name="Straight Arrow Connector 33">
                  <a:extLst>
                    <a:ext uri="{FF2B5EF4-FFF2-40B4-BE49-F238E27FC236}">
                      <a16:creationId xmlns:a16="http://schemas.microsoft.com/office/drawing/2014/main" id="{586282B8-50BB-D31C-2D4E-597821FFE94B}"/>
                    </a:ext>
                  </a:extLst>
                </p:cNvPr>
                <p:cNvCxnSpPr/>
                <p:nvPr/>
              </p:nvCxnSpPr>
              <p:spPr>
                <a:xfrm flipH="1">
                  <a:off x="3241337" y="3011769"/>
                  <a:ext cx="1115656" cy="242422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9">
                  <a:extLst>
                    <a:ext uri="{FF2B5EF4-FFF2-40B4-BE49-F238E27FC236}">
                      <a16:creationId xmlns:a16="http://schemas.microsoft.com/office/drawing/2014/main" id="{25654B48-249D-B251-061A-007BA8645A28}"/>
                    </a:ext>
                  </a:extLst>
                </p:cNvPr>
                <p:cNvSpPr/>
                <p:nvPr/>
              </p:nvSpPr>
              <p:spPr>
                <a:xfrm>
                  <a:off x="4801946" y="3494693"/>
                  <a:ext cx="8563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>
                      <a:solidFill>
                        <a:prstClr val="white"/>
                      </a:solidFill>
                      <a:latin typeface="Calibri"/>
                    </a:rPr>
                    <a:t>Plasma</a:t>
                  </a:r>
                </a:p>
                <a:p>
                  <a:r>
                    <a:rPr lang="it-IT" sz="1600" b="1">
                      <a:solidFill>
                        <a:prstClr val="white"/>
                      </a:solidFill>
                      <a:latin typeface="Calibri"/>
                    </a:rPr>
                    <a:t>channel</a:t>
                  </a:r>
                  <a:endParaRPr lang="it-IT" sz="16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4" name="Rectangle 50">
                  <a:extLst>
                    <a:ext uri="{FF2B5EF4-FFF2-40B4-BE49-F238E27FC236}">
                      <a16:creationId xmlns:a16="http://schemas.microsoft.com/office/drawing/2014/main" id="{CB221AD0-0B35-BAC3-C553-4C7128A5BD30}"/>
                    </a:ext>
                  </a:extLst>
                </p:cNvPr>
                <p:cNvSpPr/>
                <p:nvPr/>
              </p:nvSpPr>
              <p:spPr>
                <a:xfrm>
                  <a:off x="3369681" y="4747310"/>
                  <a:ext cx="13805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>
                      <a:solidFill>
                        <a:prstClr val="white"/>
                      </a:solidFill>
                      <a:latin typeface="Calibri"/>
                    </a:rPr>
                    <a:t>Plasma plume</a:t>
                  </a:r>
                  <a:endParaRPr lang="it-IT" sz="16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5" name="Straight Connector 64">
                  <a:extLst>
                    <a:ext uri="{FF2B5EF4-FFF2-40B4-BE49-F238E27FC236}">
                      <a16:creationId xmlns:a16="http://schemas.microsoft.com/office/drawing/2014/main" id="{3C040529-CD6A-F631-D2E7-10B0E74EA09F}"/>
                    </a:ext>
                  </a:extLst>
                </p:cNvPr>
                <p:cNvCxnSpPr/>
                <p:nvPr/>
              </p:nvCxnSpPr>
              <p:spPr>
                <a:xfrm>
                  <a:off x="2511595" y="2420888"/>
                  <a:ext cx="0" cy="146686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67">
                  <a:extLst>
                    <a:ext uri="{FF2B5EF4-FFF2-40B4-BE49-F238E27FC236}">
                      <a16:creationId xmlns:a16="http://schemas.microsoft.com/office/drawing/2014/main" id="{DD60F714-0253-FC74-87D9-893F4FD4806F}"/>
                    </a:ext>
                  </a:extLst>
                </p:cNvPr>
                <p:cNvCxnSpPr/>
                <p:nvPr/>
              </p:nvCxnSpPr>
              <p:spPr>
                <a:xfrm flipH="1">
                  <a:off x="3778557" y="2420888"/>
                  <a:ext cx="1355" cy="146686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68">
                  <a:extLst>
                    <a:ext uri="{FF2B5EF4-FFF2-40B4-BE49-F238E27FC236}">
                      <a16:creationId xmlns:a16="http://schemas.microsoft.com/office/drawing/2014/main" id="{6487055F-A90C-9E71-7A46-BD30DD37C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1595" y="2589528"/>
                  <a:ext cx="1266963" cy="491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69">
                  <a:extLst>
                    <a:ext uri="{FF2B5EF4-FFF2-40B4-BE49-F238E27FC236}">
                      <a16:creationId xmlns:a16="http://schemas.microsoft.com/office/drawing/2014/main" id="{76EACAED-600E-CF77-C369-F4135AD4140A}"/>
                    </a:ext>
                  </a:extLst>
                </p:cNvPr>
                <p:cNvSpPr/>
                <p:nvPr/>
              </p:nvSpPr>
              <p:spPr>
                <a:xfrm>
                  <a:off x="3251035" y="2220833"/>
                  <a:ext cx="4571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 i="1">
                      <a:solidFill>
                        <a:prstClr val="white"/>
                      </a:solidFill>
                      <a:latin typeface="Calibri"/>
                    </a:rPr>
                    <a:t>Δλ</a:t>
                  </a:r>
                  <a:endParaRPr lang="it-IT" sz="2000" i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49" name="Straight Arrow Connector 39">
                  <a:extLst>
                    <a:ext uri="{FF2B5EF4-FFF2-40B4-BE49-F238E27FC236}">
                      <a16:creationId xmlns:a16="http://schemas.microsoft.com/office/drawing/2014/main" id="{DB15E645-B8A4-5857-E795-6663ECD59900}"/>
                    </a:ext>
                  </a:extLst>
                </p:cNvPr>
                <p:cNvCxnSpPr/>
                <p:nvPr/>
              </p:nvCxnSpPr>
              <p:spPr>
                <a:xfrm flipH="1">
                  <a:off x="3489862" y="3697055"/>
                  <a:ext cx="1331756" cy="9725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ctangle 10">
                <a:extLst>
                  <a:ext uri="{FF2B5EF4-FFF2-40B4-BE49-F238E27FC236}">
                    <a16:creationId xmlns:a16="http://schemas.microsoft.com/office/drawing/2014/main" id="{EA55E5AE-143E-AA90-3D41-BE42CE8D5B69}"/>
                  </a:ext>
                </a:extLst>
              </p:cNvPr>
              <p:cNvSpPr/>
              <p:nvPr/>
            </p:nvSpPr>
            <p:spPr>
              <a:xfrm>
                <a:off x="4852608" y="1435021"/>
                <a:ext cx="14526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prstClr val="black"/>
                    </a:solidFill>
                  </a:rPr>
                  <a:t>Balmer </a:t>
                </a:r>
                <a:r>
                  <a:rPr lang="el-GR" b="1">
                    <a:solidFill>
                      <a:prstClr val="black"/>
                    </a:solidFill>
                  </a:rPr>
                  <a:t>β</a:t>
                </a:r>
                <a:r>
                  <a:rPr lang="it-IT" b="1">
                    <a:solidFill>
                      <a:prstClr val="black"/>
                    </a:solidFill>
                  </a:rPr>
                  <a:t> line</a:t>
                </a:r>
                <a:endParaRPr lang="it-IT"/>
              </a:p>
            </p:txBody>
          </p:sp>
        </p:grpSp>
        <p:grpSp>
          <p:nvGrpSpPr>
            <p:cNvPr id="17" name="Group 95">
              <a:extLst>
                <a:ext uri="{FF2B5EF4-FFF2-40B4-BE49-F238E27FC236}">
                  <a16:creationId xmlns:a16="http://schemas.microsoft.com/office/drawing/2014/main" id="{565790B0-0B9E-1B20-A686-31369B966F0F}"/>
                </a:ext>
              </a:extLst>
            </p:cNvPr>
            <p:cNvGrpSpPr/>
            <p:nvPr/>
          </p:nvGrpSpPr>
          <p:grpSpPr>
            <a:xfrm rot="16200000">
              <a:off x="1219763" y="2837728"/>
              <a:ext cx="1245681" cy="1218290"/>
              <a:chOff x="623626" y="1878538"/>
              <a:chExt cx="1324478" cy="1244077"/>
            </a:xfrm>
          </p:grpSpPr>
          <p:grpSp>
            <p:nvGrpSpPr>
              <p:cNvPr id="23" name="Group 96">
                <a:extLst>
                  <a:ext uri="{FF2B5EF4-FFF2-40B4-BE49-F238E27FC236}">
                    <a16:creationId xmlns:a16="http://schemas.microsoft.com/office/drawing/2014/main" id="{0A1389F4-028B-5CA4-45B1-95BC767D37E8}"/>
                  </a:ext>
                </a:extLst>
              </p:cNvPr>
              <p:cNvGrpSpPr/>
              <p:nvPr/>
            </p:nvGrpSpPr>
            <p:grpSpPr>
              <a:xfrm>
                <a:off x="623626" y="1878538"/>
                <a:ext cx="1204054" cy="1049325"/>
                <a:chOff x="780923" y="1946382"/>
                <a:chExt cx="992941" cy="797669"/>
              </a:xfrm>
            </p:grpSpPr>
            <p:sp>
              <p:nvSpPr>
                <p:cNvPr id="29" name="Rectangle 102">
                  <a:extLst>
                    <a:ext uri="{FF2B5EF4-FFF2-40B4-BE49-F238E27FC236}">
                      <a16:creationId xmlns:a16="http://schemas.microsoft.com/office/drawing/2014/main" id="{607F58D2-8E2F-E683-1B7D-CB72E259E211}"/>
                    </a:ext>
                  </a:extLst>
                </p:cNvPr>
                <p:cNvSpPr/>
                <p:nvPr/>
              </p:nvSpPr>
              <p:spPr>
                <a:xfrm>
                  <a:off x="780923" y="2562650"/>
                  <a:ext cx="992851" cy="181401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" name="Round Same Side Corner Rectangle 103">
                  <a:extLst>
                    <a:ext uri="{FF2B5EF4-FFF2-40B4-BE49-F238E27FC236}">
                      <a16:creationId xmlns:a16="http://schemas.microsoft.com/office/drawing/2014/main" id="{8DE98DD1-AE38-6D14-C26C-29AA69C1CC71}"/>
                    </a:ext>
                  </a:extLst>
                </p:cNvPr>
                <p:cNvSpPr/>
                <p:nvPr/>
              </p:nvSpPr>
              <p:spPr>
                <a:xfrm>
                  <a:off x="781359" y="2084779"/>
                  <a:ext cx="992505" cy="393065"/>
                </a:xfrm>
                <a:prstGeom prst="round2Same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1" name="Rectangle 104">
                  <a:extLst>
                    <a:ext uri="{FF2B5EF4-FFF2-40B4-BE49-F238E27FC236}">
                      <a16:creationId xmlns:a16="http://schemas.microsoft.com/office/drawing/2014/main" id="{EDA7DEA1-F358-AFA2-7B48-B2994BD08B9D}"/>
                    </a:ext>
                  </a:extLst>
                </p:cNvPr>
                <p:cNvSpPr/>
                <p:nvPr/>
              </p:nvSpPr>
              <p:spPr>
                <a:xfrm>
                  <a:off x="1008475" y="1946382"/>
                  <a:ext cx="514350" cy="654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2" name="Rectangle 105">
                  <a:extLst>
                    <a:ext uri="{FF2B5EF4-FFF2-40B4-BE49-F238E27FC236}">
                      <a16:creationId xmlns:a16="http://schemas.microsoft.com/office/drawing/2014/main" id="{F3F6A031-D477-83D3-4718-9A098149D240}"/>
                    </a:ext>
                  </a:extLst>
                </p:cNvPr>
                <p:cNvSpPr/>
                <p:nvPr/>
              </p:nvSpPr>
              <p:spPr>
                <a:xfrm>
                  <a:off x="1194109" y="2013024"/>
                  <a:ext cx="146050" cy="6985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33" name="Group 106">
                  <a:extLst>
                    <a:ext uri="{FF2B5EF4-FFF2-40B4-BE49-F238E27FC236}">
                      <a16:creationId xmlns:a16="http://schemas.microsoft.com/office/drawing/2014/main" id="{3B678FEF-63E0-FDE1-519A-4C5B34CB59E3}"/>
                    </a:ext>
                  </a:extLst>
                </p:cNvPr>
                <p:cNvGrpSpPr/>
                <p:nvPr/>
              </p:nvGrpSpPr>
              <p:grpSpPr>
                <a:xfrm>
                  <a:off x="1069649" y="1983179"/>
                  <a:ext cx="398781" cy="499110"/>
                  <a:chOff x="0" y="0"/>
                  <a:chExt cx="399216" cy="499669"/>
                </a:xfrm>
              </p:grpSpPr>
              <p:sp>
                <p:nvSpPr>
                  <p:cNvPr id="34" name="Freeform 107">
                    <a:extLst>
                      <a:ext uri="{FF2B5EF4-FFF2-40B4-BE49-F238E27FC236}">
                        <a16:creationId xmlns:a16="http://schemas.microsoft.com/office/drawing/2014/main" id="{20CED124-DB6F-93CD-62D8-F90891E39AC8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-149225" y="154229"/>
                    <a:ext cx="494665" cy="19621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/>
                  </a:p>
                </p:txBody>
              </p:sp>
              <p:sp>
                <p:nvSpPr>
                  <p:cNvPr id="35" name="Freeform 108">
                    <a:extLst>
                      <a:ext uri="{FF2B5EF4-FFF2-40B4-BE49-F238E27FC236}">
                        <a16:creationId xmlns:a16="http://schemas.microsoft.com/office/drawing/2014/main" id="{A6FE8BC2-D91E-8D6E-5275-FFEBC7C7BA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66" y="147955"/>
                    <a:ext cx="497205" cy="20129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4" name="Group 97">
                <a:extLst>
                  <a:ext uri="{FF2B5EF4-FFF2-40B4-BE49-F238E27FC236}">
                    <a16:creationId xmlns:a16="http://schemas.microsoft.com/office/drawing/2014/main" id="{5DEF5ABB-D892-81BA-1CAF-D4A8684221EE}"/>
                  </a:ext>
                </a:extLst>
              </p:cNvPr>
              <p:cNvGrpSpPr/>
              <p:nvPr/>
            </p:nvGrpSpPr>
            <p:grpSpPr>
              <a:xfrm>
                <a:off x="1847601" y="2141474"/>
                <a:ext cx="100503" cy="981141"/>
                <a:chOff x="2031271" y="2145662"/>
                <a:chExt cx="100503" cy="981141"/>
              </a:xfrm>
            </p:grpSpPr>
            <p:sp>
              <p:nvSpPr>
                <p:cNvPr id="25" name="Rectangle 98">
                  <a:extLst>
                    <a:ext uri="{FF2B5EF4-FFF2-40B4-BE49-F238E27FC236}">
                      <a16:creationId xmlns:a16="http://schemas.microsoft.com/office/drawing/2014/main" id="{095ED398-AE1C-E365-EC2F-786B073165E6}"/>
                    </a:ext>
                  </a:extLst>
                </p:cNvPr>
                <p:cNvSpPr/>
                <p:nvPr/>
              </p:nvSpPr>
              <p:spPr>
                <a:xfrm>
                  <a:off x="2031271" y="2145662"/>
                  <a:ext cx="45719" cy="43214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6" name="Group 99">
                  <a:extLst>
                    <a:ext uri="{FF2B5EF4-FFF2-40B4-BE49-F238E27FC236}">
                      <a16:creationId xmlns:a16="http://schemas.microsoft.com/office/drawing/2014/main" id="{FB8661D6-A5AF-52E8-7BFC-B2DB7CEFA68B}"/>
                    </a:ext>
                  </a:extLst>
                </p:cNvPr>
                <p:cNvGrpSpPr/>
                <p:nvPr/>
              </p:nvGrpSpPr>
              <p:grpSpPr>
                <a:xfrm>
                  <a:off x="2031271" y="2697246"/>
                  <a:ext cx="100503" cy="429557"/>
                  <a:chOff x="2031271" y="2697246"/>
                  <a:chExt cx="100503" cy="429557"/>
                </a:xfrm>
              </p:grpSpPr>
              <p:sp>
                <p:nvSpPr>
                  <p:cNvPr id="27" name="Rectangle 100">
                    <a:extLst>
                      <a:ext uri="{FF2B5EF4-FFF2-40B4-BE49-F238E27FC236}">
                        <a16:creationId xmlns:a16="http://schemas.microsoft.com/office/drawing/2014/main" id="{493B6349-2A56-4A30-63B0-1E925B9CD458}"/>
                      </a:ext>
                    </a:extLst>
                  </p:cNvPr>
                  <p:cNvSpPr/>
                  <p:nvPr/>
                </p:nvSpPr>
                <p:spPr>
                  <a:xfrm>
                    <a:off x="2031271" y="2697246"/>
                    <a:ext cx="45719" cy="42926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8" name="Rectangle 101">
                    <a:extLst>
                      <a:ext uri="{FF2B5EF4-FFF2-40B4-BE49-F238E27FC236}">
                        <a16:creationId xmlns:a16="http://schemas.microsoft.com/office/drawing/2014/main" id="{354F7544-74C8-9D9A-E990-BB36D4671BD6}"/>
                      </a:ext>
                    </a:extLst>
                  </p:cNvPr>
                  <p:cNvSpPr/>
                  <p:nvPr/>
                </p:nvSpPr>
                <p:spPr>
                  <a:xfrm>
                    <a:off x="2044464" y="2887213"/>
                    <a:ext cx="87310" cy="23959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grpSp>
          <p:nvGrpSpPr>
            <p:cNvPr id="18" name="Group 14">
              <a:extLst>
                <a:ext uri="{FF2B5EF4-FFF2-40B4-BE49-F238E27FC236}">
                  <a16:creationId xmlns:a16="http://schemas.microsoft.com/office/drawing/2014/main" id="{B9986521-369A-B209-B9E6-8504B9F74A5D}"/>
                </a:ext>
              </a:extLst>
            </p:cNvPr>
            <p:cNvGrpSpPr/>
            <p:nvPr/>
          </p:nvGrpSpPr>
          <p:grpSpPr>
            <a:xfrm flipV="1">
              <a:off x="1490654" y="4085080"/>
              <a:ext cx="960804" cy="108357"/>
              <a:chOff x="1433321" y="4186976"/>
              <a:chExt cx="960804" cy="94524"/>
            </a:xfrm>
          </p:grpSpPr>
          <p:sp>
            <p:nvSpPr>
              <p:cNvPr id="20" name="Rectangle 109">
                <a:extLst>
                  <a:ext uri="{FF2B5EF4-FFF2-40B4-BE49-F238E27FC236}">
                    <a16:creationId xmlns:a16="http://schemas.microsoft.com/office/drawing/2014/main" id="{4300B318-6352-877E-3568-630DF8BFF7A8}"/>
                  </a:ext>
                </a:extLst>
              </p:cNvPr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ctangle 110">
                <a:extLst>
                  <a:ext uri="{FF2B5EF4-FFF2-40B4-BE49-F238E27FC236}">
                    <a16:creationId xmlns:a16="http://schemas.microsoft.com/office/drawing/2014/main" id="{0209977D-B3F5-1929-9FAD-0DB7BB1DCCDF}"/>
                  </a:ext>
                </a:extLst>
              </p:cNvPr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ctangle 111">
                <a:extLst>
                  <a:ext uri="{FF2B5EF4-FFF2-40B4-BE49-F238E27FC236}">
                    <a16:creationId xmlns:a16="http://schemas.microsoft.com/office/drawing/2014/main" id="{7EA559D8-80F3-8E30-3028-045334CBCB07}"/>
                  </a:ext>
                </a:extLst>
              </p:cNvPr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" name="Rectangle 112">
              <a:extLst>
                <a:ext uri="{FF2B5EF4-FFF2-40B4-BE49-F238E27FC236}">
                  <a16:creationId xmlns:a16="http://schemas.microsoft.com/office/drawing/2014/main" id="{4F6BF91E-AE66-C733-72F0-63D43649D506}"/>
                </a:ext>
              </a:extLst>
            </p:cNvPr>
            <p:cNvSpPr/>
            <p:nvPr/>
          </p:nvSpPr>
          <p:spPr>
            <a:xfrm>
              <a:off x="1102683" y="2434365"/>
              <a:ext cx="9277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>
                  <a:solidFill>
                    <a:prstClr val="white"/>
                  </a:solidFill>
                  <a:latin typeface="Calibri"/>
                </a:rPr>
                <a:t>Capillary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526501-A96C-9CDB-02E6-7B5C58B39952}"/>
              </a:ext>
            </a:extLst>
          </p:cNvPr>
          <p:cNvCxnSpPr>
            <a:cxnSpLocks/>
          </p:cNvCxnSpPr>
          <p:nvPr/>
        </p:nvCxnSpPr>
        <p:spPr>
          <a:xfrm>
            <a:off x="8192406" y="3011706"/>
            <a:ext cx="1094657" cy="2633"/>
          </a:xfrm>
          <a:prstGeom prst="straightConnector1">
            <a:avLst/>
          </a:prstGeom>
          <a:ln w="15875">
            <a:solidFill>
              <a:schemeClr val="accent3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FA891336-344B-7DAF-5CB5-62C9DE6556B4}"/>
              </a:ext>
            </a:extLst>
          </p:cNvPr>
          <p:cNvCxnSpPr>
            <a:cxnSpLocks/>
          </p:cNvCxnSpPr>
          <p:nvPr/>
        </p:nvCxnSpPr>
        <p:spPr>
          <a:xfrm flipH="1">
            <a:off x="1279648" y="3013022"/>
            <a:ext cx="6912269" cy="516787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30C2CE14-99FE-52AA-1198-F5F0F783B028}"/>
              </a:ext>
            </a:extLst>
          </p:cNvPr>
          <p:cNvCxnSpPr>
            <a:cxnSpLocks/>
          </p:cNvCxnSpPr>
          <p:nvPr/>
        </p:nvCxnSpPr>
        <p:spPr>
          <a:xfrm flipH="1">
            <a:off x="5476240" y="3020374"/>
            <a:ext cx="3810823" cy="2944455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BA841DD6-3414-9D83-6FA0-62E601374FB8}"/>
                  </a:ext>
                </a:extLst>
              </p:cNvPr>
              <p:cNvSpPr txBox="1"/>
              <p:nvPr/>
            </p:nvSpPr>
            <p:spPr>
              <a:xfrm>
                <a:off x="2723488" y="4787031"/>
                <a:ext cx="806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BA841DD6-3414-9D83-6FA0-62E601374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488" y="4787031"/>
                <a:ext cx="8061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7276972-5A2C-C371-9805-F3F651502C31}"/>
                  </a:ext>
                </a:extLst>
              </p:cNvPr>
              <p:cNvSpPr txBox="1"/>
              <p:nvPr/>
            </p:nvSpPr>
            <p:spPr>
              <a:xfrm>
                <a:off x="7183100" y="5156363"/>
                <a:ext cx="3672488" cy="864789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=8.02</m:t>
                      </m:r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it-IT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it-IT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7276972-5A2C-C371-9805-F3F651502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100" y="5156363"/>
                <a:ext cx="3672488" cy="86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6">
            <a:extLst>
              <a:ext uri="{FF2B5EF4-FFF2-40B4-BE49-F238E27FC236}">
                <a16:creationId xmlns:a16="http://schemas.microsoft.com/office/drawing/2014/main" id="{3E19ACEA-DD0E-6A13-91C8-ACAD3D20C233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43B9AFF4-C6C4-2855-7C38-486706B5D2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52" name="Immagine 5">
            <a:extLst>
              <a:ext uri="{FF2B5EF4-FFF2-40B4-BE49-F238E27FC236}">
                <a16:creationId xmlns:a16="http://schemas.microsoft.com/office/drawing/2014/main" id="{93685BA7-F633-2AAA-BB66-8F9B0602D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54" name="CasellaDiTesto 7">
            <a:extLst>
              <a:ext uri="{FF2B5EF4-FFF2-40B4-BE49-F238E27FC236}">
                <a16:creationId xmlns:a16="http://schemas.microsoft.com/office/drawing/2014/main" id="{F184221E-9A29-0AD4-FD40-C8295A7D648A}"/>
              </a:ext>
            </a:extLst>
          </p:cNvPr>
          <p:cNvSpPr txBox="1"/>
          <p:nvPr/>
        </p:nvSpPr>
        <p:spPr>
          <a:xfrm>
            <a:off x="66712" y="6953"/>
            <a:ext cx="8334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Introduction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56" name="Rettangolo 6">
            <a:extLst>
              <a:ext uri="{FF2B5EF4-FFF2-40B4-BE49-F238E27FC236}">
                <a16:creationId xmlns:a16="http://schemas.microsoft.com/office/drawing/2014/main" id="{73C73069-6A51-54F2-5F45-25A0336A681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Slide Number Placeholder 10">
            <a:extLst>
              <a:ext uri="{FF2B5EF4-FFF2-40B4-BE49-F238E27FC236}">
                <a16:creationId xmlns:a16="http://schemas.microsoft.com/office/drawing/2014/main" id="{C70D1544-049A-E46F-5BAA-4574C968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CasellaDiTesto 7">
            <a:extLst>
              <a:ext uri="{FF2B5EF4-FFF2-40B4-BE49-F238E27FC236}">
                <a16:creationId xmlns:a16="http://schemas.microsoft.com/office/drawing/2014/main" id="{8BCE1075-025C-ADFD-84DC-EDC8C35705BF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</p:spTree>
    <p:extLst>
      <p:ext uri="{BB962C8B-B14F-4D97-AF65-F5344CB8AC3E}">
        <p14:creationId xmlns:p14="http://schemas.microsoft.com/office/powerpoint/2010/main" val="36883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700970"/>
            <a:ext cx="985058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cs typeface="Calibri Light"/>
              </a:rPr>
              <a:t>Geometrical design of capillaries</a:t>
            </a:r>
            <a:endParaRPr lang="en-GB" sz="3600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E2E00002-2655-D207-0CB7-100D6FCD206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84C9328-7D54-6700-4154-3187718DC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8D1BE4-FB5F-D25D-48A1-F09F0903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E68BB086-9409-4314-BE8E-489438A7736D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ABE4B24C-D73E-0F8C-83E5-F59477F2646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032E6717-E1E3-FE16-ACEB-FD87DC7C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B236862B-18AC-9A6A-3638-ED92428B5120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pic>
        <p:nvPicPr>
          <p:cNvPr id="24" name="Picture 23" descr="A transparent plastic object on a metal surface&#10;&#10;Description automatically generated">
            <a:extLst>
              <a:ext uri="{FF2B5EF4-FFF2-40B4-BE49-F238E27FC236}">
                <a16:creationId xmlns:a16="http://schemas.microsoft.com/office/drawing/2014/main" id="{C047540F-3C4E-002C-8FF5-94107FEDE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19812" r="12918" b="12429"/>
          <a:stretch/>
        </p:blipFill>
        <p:spPr>
          <a:xfrm>
            <a:off x="9691635" y="2340884"/>
            <a:ext cx="1854127" cy="1617396"/>
          </a:xfrm>
          <a:prstGeom prst="rect">
            <a:avLst/>
          </a:prstGeom>
        </p:spPr>
      </p:pic>
      <p:pic>
        <p:nvPicPr>
          <p:cNvPr id="25" name="Picture 24" descr="A transparent plastic piece with a round top&#10;&#10;Description automatically generated with medium confidence">
            <a:extLst>
              <a:ext uri="{FF2B5EF4-FFF2-40B4-BE49-F238E27FC236}">
                <a16:creationId xmlns:a16="http://schemas.microsoft.com/office/drawing/2014/main" id="{A7258BAC-4C54-F8D4-3708-8B1A8BA13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23129" r="14399" b="9388"/>
          <a:stretch/>
        </p:blipFill>
        <p:spPr>
          <a:xfrm>
            <a:off x="7718024" y="4167148"/>
            <a:ext cx="1819391" cy="1724366"/>
          </a:xfrm>
          <a:prstGeom prst="rect">
            <a:avLst/>
          </a:prstGeom>
        </p:spPr>
      </p:pic>
      <p:pic>
        <p:nvPicPr>
          <p:cNvPr id="26" name="Picture 25" descr="A transparent plastic piece with a round knob&#10;&#10;Description automatically generated with medium confidence">
            <a:extLst>
              <a:ext uri="{FF2B5EF4-FFF2-40B4-BE49-F238E27FC236}">
                <a16:creationId xmlns:a16="http://schemas.microsoft.com/office/drawing/2014/main" id="{4CD818CC-0DD6-B7FB-1425-C713E9227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21666" r="14200" b="12110"/>
          <a:stretch/>
        </p:blipFill>
        <p:spPr>
          <a:xfrm>
            <a:off x="9691634" y="4165707"/>
            <a:ext cx="1861051" cy="1724366"/>
          </a:xfrm>
          <a:prstGeom prst="rect">
            <a:avLst/>
          </a:prstGeom>
        </p:spPr>
      </p:pic>
      <p:pic>
        <p:nvPicPr>
          <p:cNvPr id="27" name="Picture 26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85EF4CF4-896B-2274-EE5B-6805F99FA8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5782" r="13175" b="15782"/>
          <a:stretch/>
        </p:blipFill>
        <p:spPr>
          <a:xfrm>
            <a:off x="5655353" y="4161024"/>
            <a:ext cx="1862368" cy="1730490"/>
          </a:xfrm>
          <a:prstGeom prst="rect">
            <a:avLst/>
          </a:prstGeom>
        </p:spPr>
      </p:pic>
      <p:pic>
        <p:nvPicPr>
          <p:cNvPr id="28" name="Picture 27" descr="A transparent plastic piece with a white wheel&#10;&#10;Description automatically generated">
            <a:extLst>
              <a:ext uri="{FF2B5EF4-FFF2-40B4-BE49-F238E27FC236}">
                <a16:creationId xmlns:a16="http://schemas.microsoft.com/office/drawing/2014/main" id="{8F21A0F3-2098-01A8-F11F-3FFBE886BB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9999" r="10556" b="21668"/>
          <a:stretch/>
        </p:blipFill>
        <p:spPr>
          <a:xfrm>
            <a:off x="5663198" y="2351229"/>
            <a:ext cx="1854127" cy="1606041"/>
          </a:xfrm>
          <a:prstGeom prst="rect">
            <a:avLst/>
          </a:prstGeom>
        </p:spPr>
      </p:pic>
      <p:pic>
        <p:nvPicPr>
          <p:cNvPr id="29" name="Picture 28" descr="A clear plastic piece with screws&#10;&#10;Description automatically generated">
            <a:extLst>
              <a:ext uri="{FF2B5EF4-FFF2-40B4-BE49-F238E27FC236}">
                <a16:creationId xmlns:a16="http://schemas.microsoft.com/office/drawing/2014/main" id="{94F24CBD-C59F-AB84-2D09-1A07639827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7407" r="14074" b="17407"/>
          <a:stretch/>
        </p:blipFill>
        <p:spPr>
          <a:xfrm>
            <a:off x="7722597" y="2351229"/>
            <a:ext cx="1814817" cy="16060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8757DF-B23D-8C32-B039-65613577EF74}"/>
              </a:ext>
            </a:extLst>
          </p:cNvPr>
          <p:cNvSpPr txBox="1"/>
          <p:nvPr/>
        </p:nvSpPr>
        <p:spPr>
          <a:xfrm>
            <a:off x="739275" y="1910554"/>
            <a:ext cx="4612191" cy="440120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000" dirty="0">
                <a:cs typeface="Calibri"/>
              </a:rPr>
              <a:t>3</a:t>
            </a:r>
            <a:r>
              <a:rPr lang="en-US" sz="2000" dirty="0">
                <a:cs typeface="Calibri"/>
              </a:rPr>
              <a:t> cm long channel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1 mm diameter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2 inlets: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Uniform channel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Different distance between inlets (9, 15 and 24 mm)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cs typeface="Calibri"/>
              </a:rPr>
              <a:t>1 inlet, various channel shapes: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Uniform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Cigar shape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1.3 mm inner, 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 outer)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Tapered with conical ends (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1 mm inner, </a:t>
            </a:r>
            <a:r>
              <a:rPr lang="it-IT" sz="2000" dirty="0"/>
              <a:t>Ø </a:t>
            </a:r>
            <a:r>
              <a:rPr lang="en-US" sz="2000" dirty="0">
                <a:cs typeface="Calibri"/>
              </a:rPr>
              <a:t>2 mm outer)</a:t>
            </a:r>
          </a:p>
        </p:txBody>
      </p:sp>
    </p:spTree>
    <p:extLst>
      <p:ext uri="{BB962C8B-B14F-4D97-AF65-F5344CB8AC3E}">
        <p14:creationId xmlns:p14="http://schemas.microsoft.com/office/powerpoint/2010/main" val="92244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693034"/>
            <a:ext cx="985058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cs typeface="Calibri Light"/>
              </a:rPr>
              <a:t>Plasma density measurements: </a:t>
            </a:r>
            <a:br>
              <a:rPr lang="en-GB" dirty="0">
                <a:solidFill>
                  <a:srgbClr val="002060"/>
                </a:solidFill>
                <a:cs typeface="Calibri Light"/>
              </a:rPr>
            </a:br>
            <a:r>
              <a:rPr lang="en-GB" sz="3600" dirty="0">
                <a:solidFill>
                  <a:srgbClr val="002060"/>
                </a:solidFill>
                <a:cs typeface="Calibri Light"/>
              </a:rPr>
              <a:t>2 inlets at various distances</a:t>
            </a:r>
          </a:p>
        </p:txBody>
      </p:sp>
      <p:pic>
        <p:nvPicPr>
          <p:cNvPr id="5" name="Picture 4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82999E60-62BE-AC21-2350-E2BD99024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5518" r="5491"/>
          <a:stretch/>
        </p:blipFill>
        <p:spPr>
          <a:xfrm>
            <a:off x="528179" y="2199013"/>
            <a:ext cx="5467968" cy="4013270"/>
          </a:xfrm>
          <a:prstGeom prst="rect">
            <a:avLst/>
          </a:prstGeom>
        </p:spPr>
      </p:pic>
      <p:pic>
        <p:nvPicPr>
          <p:cNvPr id="11" name="Picture 10" descr="A graph of a pulse&#10;&#10;Description automatically generated">
            <a:extLst>
              <a:ext uri="{FF2B5EF4-FFF2-40B4-BE49-F238E27FC236}">
                <a16:creationId xmlns:a16="http://schemas.microsoft.com/office/drawing/2014/main" id="{E677FD93-49A5-2ADA-B6E4-8150AE933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47" y="1961527"/>
            <a:ext cx="5667674" cy="4250756"/>
          </a:xfrm>
          <a:prstGeom prst="rect">
            <a:avLst/>
          </a:prstGeom>
        </p:spPr>
      </p:pic>
      <p:sp>
        <p:nvSpPr>
          <p:cNvPr id="2" name="Rettangolo 6">
            <a:extLst>
              <a:ext uri="{FF2B5EF4-FFF2-40B4-BE49-F238E27FC236}">
                <a16:creationId xmlns:a16="http://schemas.microsoft.com/office/drawing/2014/main" id="{E2E00002-2655-D207-0CB7-100D6FCD206C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84C9328-7D54-6700-4154-3187718DC9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8D1BE4-FB5F-D25D-48A1-F09F09039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ABE4B24C-D73E-0F8C-83E5-F59477F26463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032E6717-E1E3-FE16-ACEB-FD87DC7C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B236862B-18AC-9A6A-3638-ED92428B5120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FBC4C46-1890-108A-7D1D-D1812CF1959E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AE47C-8052-F510-610C-A30F5D4A86BB}"/>
              </a:ext>
            </a:extLst>
          </p:cNvPr>
          <p:cNvSpPr txBox="1"/>
          <p:nvPr/>
        </p:nvSpPr>
        <p:spPr>
          <a:xfrm>
            <a:off x="8334565" y="818820"/>
            <a:ext cx="3451035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cs typeface="Calibri"/>
              </a:rPr>
              <a:t>pulses</a:t>
            </a:r>
            <a:r>
              <a:rPr lang="it-IT" dirty="0">
                <a:cs typeface="Calibri"/>
              </a:rPr>
              <a:t> </a:t>
            </a:r>
            <a:r>
              <a:rPr lang="en-US" dirty="0">
                <a:cs typeface="Calibri"/>
              </a:rPr>
              <a:t>at 30-50 mbar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Opening valve for 5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at 1 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7 kV pulses applied 7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after valve closure</a:t>
            </a:r>
          </a:p>
        </p:txBody>
      </p:sp>
    </p:spTree>
    <p:extLst>
      <p:ext uri="{BB962C8B-B14F-4D97-AF65-F5344CB8AC3E}">
        <p14:creationId xmlns:p14="http://schemas.microsoft.com/office/powerpoint/2010/main" val="422203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9">
            <a:extLst>
              <a:ext uri="{FF2B5EF4-FFF2-40B4-BE49-F238E27FC236}">
                <a16:creationId xmlns:a16="http://schemas.microsoft.com/office/drawing/2014/main" id="{59E270D0-2C49-362C-1BC9-E3CEA272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693034"/>
            <a:ext cx="985058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cs typeface="Calibri Light"/>
              </a:rPr>
              <a:t>Plasma density measurements: </a:t>
            </a:r>
            <a:br>
              <a:rPr lang="en-GB" dirty="0">
                <a:solidFill>
                  <a:srgbClr val="002060"/>
                </a:solidFill>
                <a:cs typeface="Calibri Light"/>
              </a:rPr>
            </a:br>
            <a:r>
              <a:rPr lang="en-GB" sz="3600" dirty="0">
                <a:solidFill>
                  <a:srgbClr val="002060"/>
                </a:solidFill>
                <a:cs typeface="Calibri Light"/>
              </a:rPr>
              <a:t>1 inlet - different channel shapes</a:t>
            </a:r>
          </a:p>
        </p:txBody>
      </p:sp>
      <p:pic>
        <p:nvPicPr>
          <p:cNvPr id="3" name="Picture 2" descr="A graph of 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66E71B1-2332-4932-F35A-1925CBF62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17" y="2018597"/>
            <a:ext cx="5667675" cy="4250756"/>
          </a:xfrm>
          <a:prstGeom prst="rect">
            <a:avLst/>
          </a:prstGeom>
        </p:spPr>
      </p:pic>
      <p:pic>
        <p:nvPicPr>
          <p:cNvPr id="10" name="Picture 9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4C430884-4930-CC11-EE16-77D5115388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4437" r="5555"/>
          <a:stretch/>
        </p:blipFill>
        <p:spPr>
          <a:xfrm>
            <a:off x="534423" y="2199013"/>
            <a:ext cx="5479494" cy="4013270"/>
          </a:xfrm>
          <a:prstGeom prst="rect">
            <a:avLst/>
          </a:prstGeom>
        </p:spPr>
      </p:pic>
      <p:sp>
        <p:nvSpPr>
          <p:cNvPr id="2" name="Rettangolo 6">
            <a:extLst>
              <a:ext uri="{FF2B5EF4-FFF2-40B4-BE49-F238E27FC236}">
                <a16:creationId xmlns:a16="http://schemas.microsoft.com/office/drawing/2014/main" id="{37F8C079-FFE4-9611-FC22-7476E2AD0A01}"/>
              </a:ext>
            </a:extLst>
          </p:cNvPr>
          <p:cNvSpPr/>
          <p:nvPr/>
        </p:nvSpPr>
        <p:spPr>
          <a:xfrm>
            <a:off x="0" y="1"/>
            <a:ext cx="8334564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4F050C6A-071D-63AE-8EC6-14EB5B5FE6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10483211" y="70142"/>
            <a:ext cx="1708789" cy="589529"/>
          </a:xfrm>
          <a:prstGeom prst="rect">
            <a:avLst/>
          </a:prstGeom>
          <a:ln w="19050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68ED97-1E80-B543-98AF-7838A9ECF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1" y="28844"/>
            <a:ext cx="1855172" cy="672126"/>
          </a:xfrm>
          <a:prstGeom prst="rect">
            <a:avLst/>
          </a:prstGeom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B0B7F5D9-984F-B51E-B50C-EB0D158ADB47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F1279A9F-8FF6-3602-EF28-C68BBBC8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1E4D5EB2-7758-C67B-ABEC-455A8DECEFAA}"/>
              </a:ext>
            </a:extLst>
          </p:cNvPr>
          <p:cNvSpPr txBox="1"/>
          <p:nvPr/>
        </p:nvSpPr>
        <p:spPr>
          <a:xfrm>
            <a:off x="252289" y="646138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PhD in Accelerator Physics, Sapienza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Università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di Roma 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EB46CFB3-3E95-47ED-B2AA-EA1C2976FAE5}"/>
              </a:ext>
            </a:extLst>
          </p:cNvPr>
          <p:cNvSpPr txBox="1"/>
          <p:nvPr/>
        </p:nvSpPr>
        <p:spPr>
          <a:xfrm>
            <a:off x="66712" y="6953"/>
            <a:ext cx="8334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Experimental and numerical study of capillary  geometry</a:t>
            </a:r>
          </a:p>
          <a:p>
            <a:pPr lvl="0"/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B3C46-BEC1-5246-830B-ECDE5EB8CCD7}"/>
              </a:ext>
            </a:extLst>
          </p:cNvPr>
          <p:cNvSpPr txBox="1"/>
          <p:nvPr/>
        </p:nvSpPr>
        <p:spPr>
          <a:xfrm>
            <a:off x="8334565" y="818820"/>
            <a:ext cx="3451035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cs typeface="Calibri"/>
              </a:rPr>
              <a:t>pulses</a:t>
            </a:r>
            <a:r>
              <a:rPr lang="it-IT" dirty="0">
                <a:cs typeface="Calibri"/>
              </a:rPr>
              <a:t> </a:t>
            </a:r>
            <a:r>
              <a:rPr lang="en-US" dirty="0">
                <a:cs typeface="Calibri"/>
              </a:rPr>
              <a:t>at 30-50 mbar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Opening valve for 5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at 1 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9 kV pulses applied 7 </a:t>
            </a:r>
            <a:r>
              <a:rPr lang="en-US" dirty="0" err="1">
                <a:cs typeface="Calibri"/>
              </a:rPr>
              <a:t>ms</a:t>
            </a:r>
            <a:r>
              <a:rPr lang="en-US" dirty="0">
                <a:cs typeface="Calibri"/>
              </a:rPr>
              <a:t> after valve closure</a:t>
            </a:r>
          </a:p>
        </p:txBody>
      </p:sp>
    </p:spTree>
    <p:extLst>
      <p:ext uri="{BB962C8B-B14F-4D97-AF65-F5344CB8AC3E}">
        <p14:creationId xmlns:p14="http://schemas.microsoft.com/office/powerpoint/2010/main" val="364452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1814</Words>
  <Application>Microsoft Office PowerPoint</Application>
  <PresentationFormat>Widescreen</PresentationFormat>
  <Paragraphs>386</Paragraphs>
  <Slides>30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Microsoft JhengHei UI Light</vt:lpstr>
      <vt:lpstr>-apple-system</vt:lpstr>
      <vt:lpstr>Arial</vt:lpstr>
      <vt:lpstr>Calibri</vt:lpstr>
      <vt:lpstr>Calibri Light</vt:lpstr>
      <vt:lpstr>Cambria Math</vt:lpstr>
      <vt:lpstr>CMBX10</vt:lpstr>
      <vt:lpstr>CMR10</vt:lpstr>
      <vt:lpstr>CMTI10</vt:lpstr>
      <vt:lpstr>CMTT10</vt:lpstr>
      <vt:lpstr>Wingdings</vt:lpstr>
      <vt:lpstr>Office Theme</vt:lpstr>
      <vt:lpstr>Equation</vt:lpstr>
      <vt:lpstr>Experimental and theoretical development of plasma sources for plasma-based particle accelerators</vt:lpstr>
      <vt:lpstr>PowerPoint Presentation</vt:lpstr>
      <vt:lpstr>Plasma Wakefield acceleration</vt:lpstr>
      <vt:lpstr>Gas-filled discharge capillaries</vt:lpstr>
      <vt:lpstr>Plasma_Lab experimental setup</vt:lpstr>
      <vt:lpstr>Stark broadening method</vt:lpstr>
      <vt:lpstr>Geometrical design of capillaries</vt:lpstr>
      <vt:lpstr>Plasma density measurements:  2 inlets at various distances</vt:lpstr>
      <vt:lpstr>Plasma density measurements:  1 inlet - different channel shapes</vt:lpstr>
      <vt:lpstr>Neutral gas dynamics with OpenFOAM</vt:lpstr>
      <vt:lpstr>Longitudinal hydrogen density profiles</vt:lpstr>
      <vt:lpstr>Segmented capillary</vt:lpstr>
      <vt:lpstr>PowerPoint Presentation</vt:lpstr>
      <vt:lpstr>PowerPoint Presentation</vt:lpstr>
      <vt:lpstr>PowerPoint Presentation</vt:lpstr>
      <vt:lpstr>PowerPoint Presentation</vt:lpstr>
      <vt:lpstr>Integrated capillary for staged focusing and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the attention</vt:lpstr>
      <vt:lpstr>Backup slides</vt:lpstr>
      <vt:lpstr>Plasma sources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Lucio Crincoli</dc:creator>
  <cp:lastModifiedBy>Lucio Crincoli</cp:lastModifiedBy>
  <cp:revision>153</cp:revision>
  <dcterms:created xsi:type="dcterms:W3CDTF">2023-08-03T13:36:43Z</dcterms:created>
  <dcterms:modified xsi:type="dcterms:W3CDTF">2023-10-23T00:42:57Z</dcterms:modified>
</cp:coreProperties>
</file>