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95" r:id="rId3"/>
    <p:sldId id="384" r:id="rId4"/>
    <p:sldId id="257" r:id="rId5"/>
    <p:sldId id="258" r:id="rId6"/>
    <p:sldId id="259" r:id="rId7"/>
    <p:sldId id="405" r:id="rId8"/>
    <p:sldId id="264" r:id="rId9"/>
    <p:sldId id="265" r:id="rId10"/>
    <p:sldId id="262" r:id="rId11"/>
    <p:sldId id="267" r:id="rId12"/>
    <p:sldId id="377" r:id="rId13"/>
    <p:sldId id="403" r:id="rId14"/>
    <p:sldId id="396" r:id="rId15"/>
    <p:sldId id="390" r:id="rId16"/>
    <p:sldId id="397" r:id="rId17"/>
    <p:sldId id="399" r:id="rId18"/>
    <p:sldId id="386" r:id="rId19"/>
    <p:sldId id="409" r:id="rId20"/>
    <p:sldId id="268" r:id="rId21"/>
    <p:sldId id="274" r:id="rId22"/>
    <p:sldId id="263" r:id="rId23"/>
    <p:sldId id="410" r:id="rId24"/>
    <p:sldId id="407" r:id="rId25"/>
    <p:sldId id="260" r:id="rId26"/>
    <p:sldId id="261" r:id="rId27"/>
    <p:sldId id="376" r:id="rId28"/>
    <p:sldId id="404" r:id="rId29"/>
    <p:sldId id="284" r:id="rId30"/>
    <p:sldId id="289" r:id="rId31"/>
    <p:sldId id="290" r:id="rId32"/>
    <p:sldId id="406" r:id="rId33"/>
    <p:sldId id="408" r:id="rId34"/>
    <p:sldId id="379" r:id="rId35"/>
    <p:sldId id="342" r:id="rId36"/>
    <p:sldId id="343" r:id="rId37"/>
    <p:sldId id="374" r:id="rId38"/>
    <p:sldId id="375" r:id="rId39"/>
    <p:sldId id="388" r:id="rId40"/>
    <p:sldId id="38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C4EDDF-B58B-4DC4-10D1-78C4D5FA6949}" name="chiara antuono" initials="ca" userId="S::antuono.1679218@studenti.uniroma1.it::c07079e8-8e0c-4b01-b041-c18018cf01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C18ED-4B13-40D7-9AA7-CC3A631AA6BE}" v="5" dt="2023-10-23T07:00:03.601"/>
    <p1510:client id="{7E26960D-8B80-4EF9-A9A1-07170181E70F}" v="167" dt="2023-10-23T07:38:50.741"/>
    <p1510:client id="{F47480CB-D9D1-4516-A1C7-A81FC8B35EB1}" v="68" dt="2023-10-23T07:52:20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162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ra antuono" userId="c07079e8-8e0c-4b01-b041-c18018cf0155" providerId="ADAL" clId="{F47480CB-D9D1-4516-A1C7-A81FC8B35EB1}"/>
    <pc:docChg chg="custSel modSld">
      <pc:chgData name="chiara antuono" userId="c07079e8-8e0c-4b01-b041-c18018cf0155" providerId="ADAL" clId="{F47480CB-D9D1-4516-A1C7-A81FC8B35EB1}" dt="2023-10-23T07:52:20.700" v="73" actId="20577"/>
      <pc:docMkLst>
        <pc:docMk/>
      </pc:docMkLst>
      <pc:sldChg chg="delSp modSp mod delAnim modAnim">
        <pc:chgData name="chiara antuono" userId="c07079e8-8e0c-4b01-b041-c18018cf0155" providerId="ADAL" clId="{F47480CB-D9D1-4516-A1C7-A81FC8B35EB1}" dt="2023-10-23T07:52:20.700" v="73" actId="20577"/>
        <pc:sldMkLst>
          <pc:docMk/>
          <pc:sldMk cId="594860023" sldId="258"/>
        </pc:sldMkLst>
        <pc:spChg chg="mod">
          <ac:chgData name="chiara antuono" userId="c07079e8-8e0c-4b01-b041-c18018cf0155" providerId="ADAL" clId="{F47480CB-D9D1-4516-A1C7-A81FC8B35EB1}" dt="2023-10-23T07:52:20.700" v="73" actId="20577"/>
          <ac:spMkLst>
            <pc:docMk/>
            <pc:sldMk cId="594860023" sldId="258"/>
            <ac:spMk id="5" creationId="{2CB298EF-3B91-EA62-42D2-BFDCEFF9E0CD}"/>
          </ac:spMkLst>
        </pc:spChg>
        <pc:spChg chg="mod">
          <ac:chgData name="chiara antuono" userId="c07079e8-8e0c-4b01-b041-c18018cf0155" providerId="ADAL" clId="{F47480CB-D9D1-4516-A1C7-A81FC8B35EB1}" dt="2023-10-23T07:48:21.387" v="33" actId="1076"/>
          <ac:spMkLst>
            <pc:docMk/>
            <pc:sldMk cId="594860023" sldId="258"/>
            <ac:spMk id="6" creationId="{8BFCD767-2D72-2987-26BB-A0B3834AED5E}"/>
          </ac:spMkLst>
        </pc:spChg>
        <pc:spChg chg="mod">
          <ac:chgData name="chiara antuono" userId="c07079e8-8e0c-4b01-b041-c18018cf0155" providerId="ADAL" clId="{F47480CB-D9D1-4516-A1C7-A81FC8B35EB1}" dt="2023-10-23T07:48:18.263" v="32" actId="1076"/>
          <ac:spMkLst>
            <pc:docMk/>
            <pc:sldMk cId="594860023" sldId="258"/>
            <ac:spMk id="9" creationId="{6A6C2C0F-4D42-0BF3-142D-DE5CF59219DC}"/>
          </ac:spMkLst>
        </pc:spChg>
        <pc:spChg chg="mod">
          <ac:chgData name="chiara antuono" userId="c07079e8-8e0c-4b01-b041-c18018cf0155" providerId="ADAL" clId="{F47480CB-D9D1-4516-A1C7-A81FC8B35EB1}" dt="2023-10-23T07:46:36.480" v="0" actId="20577"/>
          <ac:spMkLst>
            <pc:docMk/>
            <pc:sldMk cId="594860023" sldId="258"/>
            <ac:spMk id="20" creationId="{C357140C-9706-37EA-468D-C1CB30B8E8D6}"/>
          </ac:spMkLst>
        </pc:spChg>
        <pc:spChg chg="mod">
          <ac:chgData name="chiara antuono" userId="c07079e8-8e0c-4b01-b041-c18018cf0155" providerId="ADAL" clId="{F47480CB-D9D1-4516-A1C7-A81FC8B35EB1}" dt="2023-10-23T07:47:25.059" v="1" actId="20577"/>
          <ac:spMkLst>
            <pc:docMk/>
            <pc:sldMk cId="594860023" sldId="258"/>
            <ac:spMk id="21" creationId="{9D2F8EEA-71A5-AA49-AFA5-143E810F4834}"/>
          </ac:spMkLst>
        </pc:spChg>
        <pc:picChg chg="mod">
          <ac:chgData name="chiara antuono" userId="c07079e8-8e0c-4b01-b041-c18018cf0155" providerId="ADAL" clId="{F47480CB-D9D1-4516-A1C7-A81FC8B35EB1}" dt="2023-10-23T07:48:24.152" v="34" actId="14100"/>
          <ac:picMkLst>
            <pc:docMk/>
            <pc:sldMk cId="594860023" sldId="258"/>
            <ac:picMk id="3" creationId="{90C644D3-4650-ABDE-B3C8-AAF5A9D84E7C}"/>
          </ac:picMkLst>
        </pc:picChg>
        <pc:picChg chg="del mod">
          <ac:chgData name="chiara antuono" userId="c07079e8-8e0c-4b01-b041-c18018cf0155" providerId="ADAL" clId="{F47480CB-D9D1-4516-A1C7-A81FC8B35EB1}" dt="2023-10-23T07:49:00.248" v="36" actId="478"/>
          <ac:picMkLst>
            <pc:docMk/>
            <pc:sldMk cId="594860023" sldId="258"/>
            <ac:picMk id="14" creationId="{9AF05066-7C2B-4F4A-441D-EA95CCB2380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1DD8F3-D671-B718-1359-C19E4CE280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03949-2E59-0BF9-98CD-EAE23573C4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850A-93BD-4C14-9EF5-ACDCCC9E23C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F6299-1D7B-D3A4-FC1B-D57286644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Physics of particle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2FE36-B467-F97E-0BA6-8DBC731153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1327D-98EC-4E2F-B1C7-8EAEE3C3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9433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40C00-C2DD-483E-9C66-B2CDDBC9E272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Physics of particle accelerators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20EA4-3859-419C-A1A0-E547EE87E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6094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AEB9C-1306-4693-A33C-12ED12DAAAB9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051E-0E7A-462F-FFB9-70A87747BE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Physics of particle accelerators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59D8E9C-6E73-8BD6-F960-631E0E2893E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0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21BA-5212-482E-9BF2-08A830FAF597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5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5535C-7F40-40F2-B065-F41DC860FC1A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3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83FA-89A8-4413-BB52-7A2C442FF017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3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olo Testo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6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" name="Picture Placeholder 3"/>
          <p:cNvSpPr>
            <a:spLocks noGrp="1"/>
          </p:cNvSpPr>
          <p:nvPr>
            <p:ph type="pic" idx="21"/>
          </p:nvPr>
        </p:nvSpPr>
        <p:spPr>
          <a:xfrm>
            <a:off x="407987" y="1439862"/>
            <a:ext cx="11376026" cy="47609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5499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olo Testo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15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07987" y="1592262"/>
            <a:ext cx="5616576" cy="668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04965"/>
            <a:ext cx="5616601" cy="65563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53" name="Picture Placeholder 10"/>
          <p:cNvSpPr>
            <a:spLocks noGrp="1"/>
          </p:cNvSpPr>
          <p:nvPr>
            <p:ph type="pic" sz="half" idx="22"/>
          </p:nvPr>
        </p:nvSpPr>
        <p:spPr>
          <a:xfrm>
            <a:off x="407987" y="2420938"/>
            <a:ext cx="5616576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Picture Placeholder 7"/>
          <p:cNvSpPr>
            <a:spLocks noGrp="1"/>
          </p:cNvSpPr>
          <p:nvPr>
            <p:ph type="pic" sz="half" idx="23"/>
          </p:nvPr>
        </p:nvSpPr>
        <p:spPr>
          <a:xfrm>
            <a:off x="6172200" y="2420938"/>
            <a:ext cx="5616575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8672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07989" y="1592262"/>
            <a:ext cx="11376025" cy="46085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2F2F"/>
                </a:solidFill>
              </a:defRPr>
            </a:lvl1pPr>
            <a:lvl2pPr marL="377999">
              <a:defRPr>
                <a:solidFill>
                  <a:srgbClr val="2F2F2F"/>
                </a:solidFill>
              </a:defRPr>
            </a:lvl2pPr>
            <a:lvl3pPr>
              <a:defRPr>
                <a:solidFill>
                  <a:srgbClr val="2F2F2F"/>
                </a:solidFill>
              </a:defRPr>
            </a:lvl3pPr>
            <a:lvl4pPr>
              <a:defRPr>
                <a:solidFill>
                  <a:srgbClr val="2F2F2F"/>
                </a:solidFill>
              </a:defRPr>
            </a:lvl4pPr>
            <a:lvl5pPr>
              <a:defRPr>
                <a:solidFill>
                  <a:srgbClr val="2F2F2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" name="Titolo Testo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3754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CDA4-7DDB-4517-A581-EA265CC59418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8D22-AA3C-4DD6-BCE5-EB5498E3368E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59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93E5-A0A9-4864-9828-F7B4595D1A67}" type="datetime6">
              <a:rPr lang="en-GB" smtClean="0"/>
              <a:t>October 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82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FDB6-FC19-43D9-915B-8513C5223EC6}" type="datetime6">
              <a:rPr lang="en-GB" smtClean="0"/>
              <a:t>October 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31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0F6D-1052-4270-A4FB-06EA381CC13D}" type="datetime6">
              <a:rPr lang="en-GB" smtClean="0"/>
              <a:t>October 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2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6E36-5C38-4798-82E1-90C40F07F55F}" type="datetime6">
              <a:rPr lang="en-GB" smtClean="0"/>
              <a:t>October 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PhD in Accelerator Physics, XXXVII cycle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1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8E34F4-E8EF-4693-89DD-223D0E8CB6BE}" type="datetime6">
              <a:rPr lang="en-GB" smtClean="0"/>
              <a:t>October 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PhD in Accelerator Physics, XXXVII 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8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95D8-2937-4AF1-AA28-627AAEB9BC4A}" type="datetime6">
              <a:rPr lang="en-GB" smtClean="0"/>
              <a:t>October 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0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F5D43E-53F6-4614-875A-F354DCA10AB6}" type="datetime6">
              <a:rPr lang="en-GB" smtClean="0"/>
              <a:t>October 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9E8A087-31AD-4E44-8C67-8AAA1D5932D8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6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1" r:id="rId12"/>
    <p:sldLayoutId id="2147483792" r:id="rId13"/>
    <p:sldLayoutId id="2147483793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41.png"/><Relationship Id="rId16" Type="http://schemas.openxmlformats.org/officeDocument/2006/relationships/image" Target="../media/image4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5.png"/><Relationship Id="rId15" Type="http://schemas.openxmlformats.org/officeDocument/2006/relationships/image" Target="../media/image561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image" Target="../media/image73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4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2.pn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87.pn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29.jpeg"/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1.png"/><Relationship Id="rId5" Type="http://schemas.openxmlformats.org/officeDocument/2006/relationships/image" Target="../media/image70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3" Type="http://schemas.openxmlformats.org/officeDocument/2006/relationships/image" Target="../media/image920.png"/><Relationship Id="rId7" Type="http://schemas.openxmlformats.org/officeDocument/2006/relationships/image" Target="../media/image96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11" Type="http://schemas.openxmlformats.org/officeDocument/2006/relationships/image" Target="../media/image1000.png"/><Relationship Id="rId5" Type="http://schemas.openxmlformats.org/officeDocument/2006/relationships/image" Target="../media/image940.png"/><Relationship Id="rId10" Type="http://schemas.openxmlformats.org/officeDocument/2006/relationships/image" Target="../media/image990.png"/><Relationship Id="rId4" Type="http://schemas.openxmlformats.org/officeDocument/2006/relationships/image" Target="../media/image131.png"/><Relationship Id="rId9" Type="http://schemas.openxmlformats.org/officeDocument/2006/relationships/image" Target="../media/image9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1020.png"/><Relationship Id="rId7" Type="http://schemas.openxmlformats.org/officeDocument/2006/relationships/image" Target="../media/image106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132.pn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20.png"/><Relationship Id="rId7" Type="http://schemas.openxmlformats.org/officeDocument/2006/relationships/image" Target="../media/image134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0.png"/><Relationship Id="rId5" Type="http://schemas.openxmlformats.org/officeDocument/2006/relationships/image" Target="../media/image136.png"/><Relationship Id="rId4" Type="http://schemas.openxmlformats.org/officeDocument/2006/relationships/image" Target="../media/image1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1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7.png"/><Relationship Id="rId4" Type="http://schemas.openxmlformats.org/officeDocument/2006/relationships/image" Target="../media/image7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hyperlink" Target="https://indico.cern.ch/event/1281957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1001-4383-76D8-6BF0-EFA9592F0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523628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en-US" sz="7300" dirty="0"/>
              <a:t>Status of PhD thesis</a:t>
            </a:r>
            <a:br>
              <a:rPr lang="en-US" dirty="0"/>
            </a:br>
            <a:br>
              <a:rPr lang="en-US" dirty="0"/>
            </a:br>
            <a:r>
              <a:rPr lang="en-US" sz="27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Title : Methods to evaluate the beam coupling impedance of accelerators: a novel technique for bench measurements and beam-based measurements at the Proton Synchrotron Booster</a:t>
            </a:r>
            <a:br>
              <a:rPr lang="en-US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40EF0CF-BE76-C26D-4725-DD21A1E61B92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00050" y="4455619"/>
                <a:ext cx="10540261" cy="1756921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latin typeface="+mn-lt"/>
                  </a:rPr>
                  <a:t>CANDIDATE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CHIARA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ANTUONO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b="1" dirty="0">
                  <a:latin typeface="+mn-lt"/>
                </a:endParaRPr>
              </a:p>
              <a:p>
                <a:r>
                  <a:rPr lang="en-GB" sz="1800" dirty="0">
                    <a:latin typeface="+mn-lt"/>
                  </a:rPr>
                  <a:t>Supervisors: Prof.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800" dirty="0">
                            <a:latin typeface="+mn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GB" sz="1800" dirty="0">
                            <a:latin typeface="+mn-lt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GB" sz="1800" dirty="0">
                            <a:latin typeface="+mn-lt"/>
                          </a:rPr>
                          <m:t>Migliorati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sz="1800" dirty="0">
                    <a:latin typeface="+mn-lt"/>
                  </a:rPr>
                  <a:t>, Prof.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i="0" smtClean="0">
                            <a:latin typeface="+mn-lt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1800" b="1" dirty="0">
                            <a:latin typeface="+mn-lt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GB" sz="1800" dirty="0">
                            <a:latin typeface="+mn-lt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1800" i="0" dirty="0" smtClean="0">
                            <a:latin typeface="+mn-lt"/>
                          </a:rPr>
                          <m:t>OSTACCI</m:t>
                        </m:r>
                      </m:e>
                      <m:sup>
                        <m:r>
                          <a:rPr lang="en-US" sz="1800" b="0" i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800" dirty="0">
                  <a:latin typeface="+mn-lt"/>
                </a:endParaRPr>
              </a:p>
              <a:p>
                <a:r>
                  <a:rPr lang="en-US" sz="1800" dirty="0">
                    <a:latin typeface="+mn-lt"/>
                  </a:rPr>
                  <a:t>Co-supervisor: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DOTT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CARLO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ZANNINI</m:t>
                        </m:r>
                      </m:e>
                      <m:sup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40EF0CF-BE76-C26D-4725-DD21A1E61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00050" y="4455619"/>
                <a:ext cx="10540261" cy="1756921"/>
              </a:xfrm>
              <a:blipFill>
                <a:blip r:embed="rId2"/>
                <a:stretch>
                  <a:fillRect l="-463" t="-34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900D47B1-0AF1-8905-44A1-E2E5C3BA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732" y="375319"/>
            <a:ext cx="1890868" cy="566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7D5F2-84CB-2F86-6F78-A5D1BABD1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1093" y="157796"/>
            <a:ext cx="1142035" cy="1129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61CB58-9EC5-4126-D78A-074CA06D679D}"/>
                  </a:ext>
                </a:extLst>
              </p:cNvPr>
              <p:cNvSpPr txBox="1"/>
              <p:nvPr/>
            </p:nvSpPr>
            <p:spPr>
              <a:xfrm>
                <a:off x="7392228" y="5622442"/>
                <a:ext cx="4167622" cy="590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𝑈𝑛𝑖𝑣𝑒𝑟𝑠𝑖𝑡𝑦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𝑅𝑜𝑚𝑒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Pre>
                            <m:sPre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sPr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𝑎𝑆𝑎𝑝𝑖𝑒𝑛𝑧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𝐼𝑡𝑎𝑙𝑦</m:t>
                          </m:r>
                        </m:e>
                      </m:sPre>
                    </m:oMath>
                  </m:oMathPara>
                </a14:m>
                <a:endParaRPr lang="en-GB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𝐶𝐸𝑅𝑁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𝑀𝑒𝑦𝑟𝑖𝑛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𝑆𝑤𝑖𝑡𝑧𝑒𝑟𝑙𝑎𝑛𝑑</m:t>
                          </m:r>
                        </m:e>
                      </m:sPre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61CB58-9EC5-4126-D78A-074CA06D6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228" y="5622442"/>
                <a:ext cx="4167622" cy="590098"/>
              </a:xfrm>
              <a:prstGeom prst="rect">
                <a:avLst/>
              </a:prstGeom>
              <a:blipFill>
                <a:blip r:embed="rId5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225656E-4EC1-20B2-01F1-23F0FB481122}"/>
              </a:ext>
            </a:extLst>
          </p:cNvPr>
          <p:cNvSpPr txBox="1"/>
          <p:nvPr/>
        </p:nvSpPr>
        <p:spPr>
          <a:xfrm>
            <a:off x="1100050" y="5849470"/>
            <a:ext cx="426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PhD in Accelerator Physics, XXXVII cycle</a:t>
            </a:r>
          </a:p>
        </p:txBody>
      </p:sp>
    </p:spTree>
    <p:extLst>
      <p:ext uri="{BB962C8B-B14F-4D97-AF65-F5344CB8AC3E}">
        <p14:creationId xmlns:p14="http://schemas.microsoft.com/office/powerpoint/2010/main" val="403978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6DC5F-88E4-F080-6E83-5BD8B9D7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77" y="1485291"/>
            <a:ext cx="2286520" cy="12337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68E1A8B-F155-3F86-0B59-2FE666EB0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0"/>
          <a:stretch/>
        </p:blipFill>
        <p:spPr>
          <a:xfrm>
            <a:off x="2759119" y="1002825"/>
            <a:ext cx="3753251" cy="208221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C09288-8217-8D3A-7749-E907D1A070E3}"/>
                  </a:ext>
                </a:extLst>
              </p:cNvPr>
              <p:cNvSpPr txBox="1"/>
              <p:nvPr/>
            </p:nvSpPr>
            <p:spPr bwMode="auto">
              <a:xfrm>
                <a:off x="115571" y="718922"/>
                <a:ext cx="28439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Probe setup : multiple resonances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Not possible to directly reconstruct the impedance from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</m:t>
                        </m:r>
                      </m:sub>
                    </m:sSub>
                  </m:oMath>
                </a14:m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C09288-8217-8D3A-7749-E907D1A07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571" y="718922"/>
                <a:ext cx="2843931" cy="646331"/>
              </a:xfrm>
              <a:prstGeom prst="rect">
                <a:avLst/>
              </a:prstGeom>
              <a:blipFill>
                <a:blip r:embed="rId4"/>
                <a:stretch>
                  <a:fillRect l="-215"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id="{3A82DADB-B348-E7DD-5FD8-3BE04715D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8838" y="-123847"/>
            <a:ext cx="4428199" cy="11659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Probe setup as TM coupler</a:t>
            </a:r>
            <a:br>
              <a:rPr lang="en-US" sz="3600" b="1" dirty="0"/>
            </a:b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CDFE9-857A-A4C7-0B5E-8B80E3C51B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3" r="41895" b="5436"/>
          <a:stretch/>
        </p:blipFill>
        <p:spPr>
          <a:xfrm>
            <a:off x="4707700" y="756263"/>
            <a:ext cx="1424058" cy="11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14BED4-F40C-D9C0-9892-379A7951EA9D}"/>
                  </a:ext>
                </a:extLst>
              </p:cNvPr>
              <p:cNvSpPr txBox="1"/>
              <p:nvPr/>
            </p:nvSpPr>
            <p:spPr bwMode="auto">
              <a:xfrm>
                <a:off x="6759150" y="767289"/>
                <a:ext cx="1601285" cy="66043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Loaded Quality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it-IT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it-IT" sz="1200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𝒅𝑩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14BED4-F40C-D9C0-9892-379A7951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9150" y="767289"/>
                <a:ext cx="1601285" cy="660437"/>
              </a:xfrm>
              <a:prstGeom prst="rect">
                <a:avLst/>
              </a:prstGeom>
              <a:blipFill>
                <a:blip r:embed="rId6"/>
                <a:stretch>
                  <a:fillRect t="-926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232678-9077-9A72-8CBB-911B44F9771C}"/>
                  </a:ext>
                </a:extLst>
              </p:cNvPr>
              <p:cNvSpPr txBox="1"/>
              <p:nvPr/>
            </p:nvSpPr>
            <p:spPr>
              <a:xfrm>
                <a:off x="8535386" y="879432"/>
                <a:ext cx="1510234" cy="37798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den>
                      </m:f>
                      <m:r>
                        <a:rPr lang="it-IT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sz="1200" b="1" i="1" smtClean="0">
                                  <a:latin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</m:sSub>
                        </m:den>
                      </m:f>
                      <m:r>
                        <a:rPr lang="it-IT" sz="12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232678-9077-9A72-8CBB-911B44F97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386" y="879432"/>
                <a:ext cx="1510234" cy="377989"/>
              </a:xfrm>
              <a:prstGeom prst="rect">
                <a:avLst/>
              </a:prstGeom>
              <a:blipFill>
                <a:blip r:embed="rId7"/>
                <a:stretch>
                  <a:fillRect t="-1613" b="-1451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3EF7CB-495C-04D1-2EA7-612F2F9FDD1F}"/>
                  </a:ext>
                </a:extLst>
              </p:cNvPr>
              <p:cNvSpPr txBox="1"/>
              <p:nvPr/>
            </p:nvSpPr>
            <p:spPr bwMode="auto">
              <a:xfrm>
                <a:off x="10570792" y="661125"/>
                <a:ext cx="1270581" cy="33855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device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3EF7CB-495C-04D1-2EA7-612F2F9FD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0792" y="661125"/>
                <a:ext cx="1270581" cy="338554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0C56D3-7B0B-43E2-4B51-1B843380F41D}"/>
                  </a:ext>
                </a:extLst>
              </p:cNvPr>
              <p:cNvSpPr txBox="1"/>
              <p:nvPr/>
            </p:nvSpPr>
            <p:spPr bwMode="auto">
              <a:xfrm>
                <a:off x="10305618" y="913616"/>
                <a:ext cx="2075850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𝒆𝒙𝒕</m:t>
                        </m:r>
                      </m:sub>
                    </m:sSub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ext. </a:t>
                </a:r>
                <a:r>
                  <a:rPr lang="it-IT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coupler /excitation</a:t>
                </a: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0C56D3-7B0B-43E2-4B51-1B843380F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05618" y="913616"/>
                <a:ext cx="2075850" cy="276999"/>
              </a:xfrm>
              <a:prstGeom prst="rect">
                <a:avLst/>
              </a:prstGeom>
              <a:blipFill>
                <a:blip r:embed="rId9"/>
                <a:stretch>
                  <a:fillRect t="-2222"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B75167-9344-3DF0-72E3-EFA6AECB535C}"/>
                  </a:ext>
                </a:extLst>
              </p:cNvPr>
              <p:cNvSpPr txBox="1"/>
              <p:nvPr/>
            </p:nvSpPr>
            <p:spPr bwMode="auto">
              <a:xfrm>
                <a:off x="10708121" y="1143063"/>
                <a:ext cx="1270581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en-GB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DUT wall</a:t>
                </a:r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B75167-9344-3DF0-72E3-EFA6AECB5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8121" y="1143063"/>
                <a:ext cx="1270581" cy="276999"/>
              </a:xfrm>
              <a:prstGeom prst="rect">
                <a:avLst/>
              </a:prstGeom>
              <a:blipFill>
                <a:blip r:embed="rId10"/>
                <a:stretch>
                  <a:fillRect t="-2222"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CE904-AD10-27BF-9EA6-4B31B60A2341}"/>
                  </a:ext>
                </a:extLst>
              </p:cNvPr>
              <p:cNvSpPr txBox="1"/>
              <p:nvPr/>
            </p:nvSpPr>
            <p:spPr bwMode="auto">
              <a:xfrm>
                <a:off x="6959306" y="1410989"/>
                <a:ext cx="462643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be measured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it-IT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8600" indent="-228600">
                  <a:buFont typeface="+mj-lt"/>
                  <a:buAutoNum type="arabicPeriod"/>
                </a:pP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From the expression of the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field </a:t>
                </a: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a </a:t>
                </a:r>
                <a14:m>
                  <m:oMath xmlns:m="http://schemas.openxmlformats.org/officeDocument/2006/math">
                    <m:r>
                      <a:rPr lang="it-IT" sz="1200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  <m:sSub>
                      <m:sSubPr>
                        <m:ctrlPr>
                          <a:rPr lang="it-IT" sz="12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𝑴</m:t>
                        </m:r>
                      </m:e>
                      <m:sub>
                        <m:r>
                          <a:rPr lang="it-IT" sz="12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𝒎𝒏𝒍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→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analytical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sz="1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1" dirty="0">
                  <a:latin typeface="Calibri" panose="020F0502020204030204" pitchFamily="34" charset="0"/>
                </a:endParaRPr>
              </a:p>
              <a:p>
                <a:pPr marL="228600" indent="-228600">
                  <a:buFont typeface="+mj-lt"/>
                  <a:buAutoNum type="arabicPeriod"/>
                </a:pPr>
                <a:endParaRPr lang="en-US" sz="1200" b="1" dirty="0">
                  <a:latin typeface="Calibri" panose="020F0502020204030204" pitchFamily="34" charset="0"/>
                </a:endParaRP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200" dirty="0">
                    <a:latin typeface="Calibri" panose="020F0502020204030204" pitchFamily="34" charset="0"/>
                  </a:rPr>
                  <a:t> </a:t>
                </a:r>
                <a:r>
                  <a:rPr lang="en-US" sz="1200" b="1" dirty="0">
                    <a:latin typeface="Calibri" panose="020F0502020204030204" pitchFamily="34" charset="0"/>
                  </a:rPr>
                  <a:t> </a:t>
                </a:r>
              </a:p>
              <a:p>
                <a:pPr marL="228600" indent="-228600">
                  <a:buFont typeface="+mj-lt"/>
                  <a:buAutoNum type="arabicPeriod"/>
                </a:pPr>
                <a:endParaRPr lang="en-US" sz="1200" dirty="0">
                  <a:latin typeface="Calibri" panose="020F0502020204030204" pitchFamily="34" charset="0"/>
                </a:endParaRPr>
              </a:p>
              <a:p>
                <a:pPr marL="228600" indent="-228600">
                  <a:buFont typeface="+mj-lt"/>
                  <a:buAutoNum type="arabicPeriod"/>
                </a:pPr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CE904-AD10-27BF-9EA6-4B31B60A2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9306" y="1410989"/>
                <a:ext cx="4626434" cy="1754326"/>
              </a:xfrm>
              <a:prstGeom prst="rect">
                <a:avLst/>
              </a:prstGeom>
              <a:blipFill>
                <a:blip r:embed="rId11"/>
                <a:stretch>
                  <a:fillRect l="-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E20298-5290-3BAC-AE25-3D1707F5861D}"/>
                  </a:ext>
                </a:extLst>
              </p:cNvPr>
              <p:cNvSpPr txBox="1"/>
              <p:nvPr/>
            </p:nvSpPr>
            <p:spPr bwMode="auto">
              <a:xfrm>
                <a:off x="7459236" y="3204345"/>
                <a:ext cx="3414883" cy="276999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found by simply inverting the analytical formula </a:t>
                </a:r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E20298-5290-3BAC-AE25-3D1707F58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9236" y="3204345"/>
                <a:ext cx="3414883" cy="276999"/>
              </a:xfrm>
              <a:prstGeom prst="rect">
                <a:avLst/>
              </a:prstGeom>
              <a:blipFill>
                <a:blip r:embed="rId12"/>
                <a:stretch>
                  <a:fillRect t="-2222" r="-53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98E24BD0-DB28-7C80-E21D-50C02A277E97}"/>
              </a:ext>
            </a:extLst>
          </p:cNvPr>
          <p:cNvSpPr/>
          <p:nvPr/>
        </p:nvSpPr>
        <p:spPr>
          <a:xfrm rot="5400000">
            <a:off x="8964376" y="871161"/>
            <a:ext cx="247469" cy="410096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8174F-EB1A-3840-4F4A-A59B95F6BECC}"/>
                  </a:ext>
                </a:extLst>
              </p:cNvPr>
              <p:cNvSpPr txBox="1"/>
              <p:nvPr/>
            </p:nvSpPr>
            <p:spPr>
              <a:xfrm>
                <a:off x="7459236" y="2172149"/>
                <a:ext cx="1879425" cy="372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𝑒𝑐𝑡</m:t>
                        </m:r>
                      </m:sup>
                    </m:sSubSup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ox>
                              <m:box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r>
                                  <m:rPr>
                                    <m:brk m:alnAt="63"/>
                                  </m:r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box>
                          </m:e>
                        </m:d>
                        <m:d>
                          <m:d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box>
                              <m:box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sSup>
                                  <m:sSup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box>
                          </m:e>
                        </m:d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d>
                          <m:d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box>
                              <m:box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sSup>
                                  <m:sSup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box>
                          </m:e>
                        </m:d>
                      </m:den>
                    </m:f>
                  </m:oMath>
                </a14:m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8174F-EB1A-3840-4F4A-A59B95F6B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236" y="2172149"/>
                <a:ext cx="1879425" cy="372603"/>
              </a:xfrm>
              <a:prstGeom prst="rect">
                <a:avLst/>
              </a:prstGeom>
              <a:blipFill>
                <a:blip r:embed="rId13"/>
                <a:stretch>
                  <a:fillRect l="-4221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B3C5-1FF9-75F8-4D9E-2CB16D7C2A37}"/>
                  </a:ext>
                </a:extLst>
              </p:cNvPr>
              <p:cNvSpPr txBox="1"/>
              <p:nvPr/>
            </p:nvSpPr>
            <p:spPr>
              <a:xfrm>
                <a:off x="9636645" y="2175119"/>
                <a:ext cx="1256433" cy="407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140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cir</m:t>
                          </m:r>
                        </m:sup>
                      </m:sSubSup>
                      <m:r>
                        <a:rPr lang="it-IT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𝑐h𝑎𝑚𝑏𝑒𝑟</m:t>
                              </m:r>
                            </m:sub>
                          </m:sSub>
                        </m:num>
                        <m:den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B3C5-1FF9-75F8-4D9E-2CB16D7C2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45" y="2175119"/>
                <a:ext cx="1256433" cy="407163"/>
              </a:xfrm>
              <a:prstGeom prst="rect">
                <a:avLst/>
              </a:prstGeom>
              <a:blipFill>
                <a:blip r:embed="rId14"/>
                <a:stretch>
                  <a:fillRect l="-4369" r="-48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222FAE-0566-839F-D62B-02B174DBA4CB}"/>
                  </a:ext>
                </a:extLst>
              </p:cNvPr>
              <p:cNvSpPr txBox="1"/>
              <p:nvPr/>
            </p:nvSpPr>
            <p:spPr bwMode="auto">
              <a:xfrm>
                <a:off x="394277" y="2813545"/>
                <a:ext cx="2082469" cy="789703"/>
              </a:xfrm>
              <a:prstGeom prst="rect">
                <a:avLst/>
              </a:prstGeom>
              <a:solidFill>
                <a:srgbClr val="F2F2F5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9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9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𝝎𝝁𝝈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900" b="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: </a:t>
                </a:r>
                <a:r>
                  <a:rPr lang="en-GB" sz="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skin depth </a:t>
                </a:r>
                <a:endParaRPr lang="en-US" sz="900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sz="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: radius of the chamber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GB" sz="9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9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width and height of the cross section of the DUT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222FAE-0566-839F-D62B-02B174DBA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277" y="2813545"/>
                <a:ext cx="2082469" cy="789703"/>
              </a:xfrm>
              <a:prstGeom prst="rect">
                <a:avLst/>
              </a:prstGeom>
              <a:blipFill>
                <a:blip r:embed="rId1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A3B37C13-ED3E-5D96-0643-B5056A1D965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7307" r="6471" b="1946"/>
          <a:stretch/>
        </p:blipFill>
        <p:spPr>
          <a:xfrm>
            <a:off x="423611" y="3665769"/>
            <a:ext cx="3343526" cy="2598001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2AA28C53-0390-025E-87BF-83FE9F5C007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6533" r="7773" b="1935"/>
          <a:stretch/>
        </p:blipFill>
        <p:spPr>
          <a:xfrm>
            <a:off x="3771883" y="3631280"/>
            <a:ext cx="3476259" cy="2621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E5DB52-83D7-BAC1-EE47-238C4B8A724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113" t="45495" r="27472" b="27908"/>
          <a:stretch/>
        </p:blipFill>
        <p:spPr>
          <a:xfrm>
            <a:off x="2007576" y="4224158"/>
            <a:ext cx="1510363" cy="296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35FC49-9EB9-22F0-73CD-81F65A756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580" y="4258243"/>
            <a:ext cx="1118581" cy="489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BE6940-545C-1156-7CE9-CCA18A4E0A80}"/>
                  </a:ext>
                </a:extLst>
              </p:cNvPr>
              <p:cNvSpPr txBox="1"/>
              <p:nvPr/>
            </p:nvSpPr>
            <p:spPr bwMode="auto">
              <a:xfrm>
                <a:off x="7380670" y="3733101"/>
                <a:ext cx="3831813" cy="646331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Characterize the chamber as it should be installed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Method to measure the </a:t>
                </a:r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beam impedance </a:t>
                </a: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above cut-off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BE6940-545C-1156-7CE9-CCA18A4E0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0670" y="3733101"/>
                <a:ext cx="3831813" cy="646331"/>
              </a:xfrm>
              <a:prstGeom prst="rect">
                <a:avLst/>
              </a:prstGeom>
              <a:blipFill>
                <a:blip r:embed="rId19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11EC10-DDA2-638B-7107-F24C8C98CF57}"/>
              </a:ext>
            </a:extLst>
          </p:cNvPr>
          <p:cNvSpPr txBox="1"/>
          <p:nvPr/>
        </p:nvSpPr>
        <p:spPr bwMode="auto">
          <a:xfrm>
            <a:off x="5168805" y="4815726"/>
            <a:ext cx="1828653" cy="365760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It works also in presence of wall surface roughness 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D5C219-2DEE-AA36-477A-FE2C233E052B}"/>
                  </a:ext>
                </a:extLst>
              </p:cNvPr>
              <p:cNvSpPr txBox="1"/>
              <p:nvPr/>
            </p:nvSpPr>
            <p:spPr bwMode="auto">
              <a:xfrm>
                <a:off x="7378468" y="4965233"/>
                <a:ext cx="4207272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Next 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direct 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-&gt; wireless formula without knowning the geometry of the DUT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D5C219-2DEE-AA36-477A-FE2C233E0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468" y="4965233"/>
                <a:ext cx="4207272" cy="646331"/>
              </a:xfrm>
              <a:prstGeom prst="rect">
                <a:avLst/>
              </a:prstGeom>
              <a:blipFill>
                <a:blip r:embed="rId20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D71576F3-FB2A-B7D2-4640-1C079ECC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82159B0-F3B2-13BF-9796-E986A147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10</a:t>
            </a:fld>
            <a:endParaRPr lang="en-GB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7ACE9539-3137-F80B-41B2-03700AC3B3A2}"/>
              </a:ext>
            </a:extLst>
          </p:cNvPr>
          <p:cNvSpPr/>
          <p:nvPr/>
        </p:nvSpPr>
        <p:spPr>
          <a:xfrm rot="5400000">
            <a:off x="9107440" y="-1080248"/>
            <a:ext cx="349082" cy="524131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F211EF-7C43-370B-E768-CB53A1C2FF82}"/>
                  </a:ext>
                </a:extLst>
              </p:cNvPr>
              <p:cNvSpPr txBox="1"/>
              <p:nvPr/>
            </p:nvSpPr>
            <p:spPr bwMode="auto">
              <a:xfrm>
                <a:off x="7584534" y="5722023"/>
                <a:ext cx="3508254" cy="513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</m:sSub>
                      <m:r>
                        <a:rPr lang="en-GB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𝑭𝑮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𝑻𝑴</m:t>
                              </m:r>
                            </m:sub>
                          </m:sSub>
                        </m:num>
                        <m:den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unc>
                        <m:func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box>
                            <m:box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𝑫𝑼𝑻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𝑹𝑬𝑭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F211EF-7C43-370B-E768-CB53A1C2F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534" y="5722023"/>
                <a:ext cx="3508254" cy="51308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DDA66-5EDC-7494-65EE-04528F2CE41B}"/>
                  </a:ext>
                </a:extLst>
              </p:cNvPr>
              <p:cNvSpPr txBox="1"/>
              <p:nvPr/>
            </p:nvSpPr>
            <p:spPr bwMode="auto">
              <a:xfrm>
                <a:off x="7459236" y="4318602"/>
                <a:ext cx="3508254" cy="497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𝒕𝒉𝒆𝒐𝒓𝒚</m:t>
                          </m:r>
                        </m:sub>
                      </m:sSub>
                      <m:r>
                        <a:rPr lang="en-GB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DDA66-5EDC-7494-65EE-04528F2CE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9236" y="4318602"/>
                <a:ext cx="3508254" cy="497124"/>
              </a:xfrm>
              <a:prstGeom prst="rect">
                <a:avLst/>
              </a:prstGeom>
              <a:blipFill>
                <a:blip r:embed="rId2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5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0" grpId="0"/>
      <p:bldP spid="11" grpId="0"/>
      <p:bldP spid="12" grpId="0"/>
      <p:bldP spid="14" grpId="0" animBg="1"/>
      <p:bldP spid="15" grpId="0" animBg="1"/>
      <p:bldP spid="16" grpId="0"/>
      <p:bldP spid="17" grpId="0"/>
      <p:bldP spid="18" grpId="0" animBg="1"/>
      <p:bldP spid="23" grpId="0" animBg="1"/>
      <p:bldP spid="24" grpId="0" animBg="1"/>
      <p:bldP spid="25" grpId="0" animBg="1"/>
      <p:bldP spid="28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81FF0F7-293E-B94C-E402-0EE68164B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1" r="7383" b="50541"/>
          <a:stretch/>
        </p:blipFill>
        <p:spPr>
          <a:xfrm>
            <a:off x="7150924" y="816481"/>
            <a:ext cx="4913777" cy="2471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9B0BD-464E-0C4F-9262-8DF59DF4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33" t="21119" r="29586" b="12810"/>
          <a:stretch/>
        </p:blipFill>
        <p:spPr>
          <a:xfrm>
            <a:off x="723209" y="562712"/>
            <a:ext cx="1617999" cy="170664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B5E26C-1E1C-DA4B-0588-6883109DE34F}"/>
              </a:ext>
            </a:extLst>
          </p:cNvPr>
          <p:cNvSpPr txBox="1">
            <a:spLocks/>
          </p:cNvSpPr>
          <p:nvPr/>
        </p:nvSpPr>
        <p:spPr bwMode="auto">
          <a:xfrm>
            <a:off x="723210" y="37682"/>
            <a:ext cx="11159413" cy="497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rgbClr val="385CB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>
                <a:solidFill>
                  <a:schemeClr val="tx1"/>
                </a:solidFill>
              </a:rPr>
              <a:t>Virtual wireless measurements : resonant structures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87421-0D40-1410-03DA-3E71FFA72510}"/>
              </a:ext>
            </a:extLst>
          </p:cNvPr>
          <p:cNvSpPr txBox="1"/>
          <p:nvPr/>
        </p:nvSpPr>
        <p:spPr bwMode="auto">
          <a:xfrm>
            <a:off x="1639304" y="554152"/>
            <a:ext cx="8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DUT</a:t>
            </a:r>
            <a:r>
              <a:rPr lang="en-US" b="1" dirty="0"/>
              <a:t> 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108BA-96F2-B9D8-1EFE-8CE83C502F1A}"/>
              </a:ext>
            </a:extLst>
          </p:cNvPr>
          <p:cNvSpPr txBox="1"/>
          <p:nvPr/>
        </p:nvSpPr>
        <p:spPr>
          <a:xfrm>
            <a:off x="2748094" y="1941478"/>
            <a:ext cx="424928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Same results obtained exciting with the </a:t>
            </a:r>
            <a:r>
              <a:rPr lang="en-US" sz="1400" b="1" dirty="0"/>
              <a:t>coaxial probe setup </a:t>
            </a:r>
            <a:r>
              <a:rPr lang="en-US" sz="1400" dirty="0"/>
              <a:t>or with the </a:t>
            </a:r>
            <a:r>
              <a:rPr lang="en-US" sz="1400" b="1" dirty="0"/>
              <a:t>tapered coupler</a:t>
            </a:r>
            <a:r>
              <a:rPr lang="en-US" sz="1400" dirty="0"/>
              <a:t> in simulations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E1EA1-4C8C-0C45-6E6C-E90B65196685}"/>
              </a:ext>
            </a:extLst>
          </p:cNvPr>
          <p:cNvSpPr txBox="1"/>
          <p:nvPr/>
        </p:nvSpPr>
        <p:spPr bwMode="auto">
          <a:xfrm>
            <a:off x="4241701" y="2824052"/>
            <a:ext cx="270538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clear advantage compared to the wire method is evident!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1D68A-8833-F499-BF6C-3DF26143BE04}"/>
              </a:ext>
            </a:extLst>
          </p:cNvPr>
          <p:cNvSpPr txBox="1"/>
          <p:nvPr/>
        </p:nvSpPr>
        <p:spPr>
          <a:xfrm>
            <a:off x="1639304" y="1530691"/>
            <a:ext cx="100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coupler designed 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23FC7-5B20-80E2-AAF5-B03F593DD404}"/>
              </a:ext>
            </a:extLst>
          </p:cNvPr>
          <p:cNvSpPr txBox="1"/>
          <p:nvPr/>
        </p:nvSpPr>
        <p:spPr>
          <a:xfrm>
            <a:off x="514826" y="4712230"/>
            <a:ext cx="4822804" cy="9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Wireless method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to be tested for more complex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 to be tested in a real measurement setup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1A9612-8C5D-2093-0E29-A3553B72D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97" t="21338" r="28453" b="7753"/>
          <a:stretch/>
        </p:blipFill>
        <p:spPr>
          <a:xfrm>
            <a:off x="6200111" y="3896147"/>
            <a:ext cx="2025994" cy="2145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2FB30E-D1B9-383F-C13F-6162C7F88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9" t="5306" r="24950" b="5593"/>
          <a:stretch/>
        </p:blipFill>
        <p:spPr>
          <a:xfrm>
            <a:off x="8207322" y="3931545"/>
            <a:ext cx="2482491" cy="20230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A68CEE-5F72-CF8C-CD58-D8CC77BD1251}"/>
              </a:ext>
            </a:extLst>
          </p:cNvPr>
          <p:cNvSpPr txBox="1"/>
          <p:nvPr/>
        </p:nvSpPr>
        <p:spPr bwMode="auto">
          <a:xfrm>
            <a:off x="10438669" y="5482111"/>
            <a:ext cx="944496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B55B6-9C0F-DA0F-8AA6-5A42CE75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8687D9-50F0-AA37-02AB-72813419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D70909-EDB9-BF82-7240-91A4732C8C39}"/>
                  </a:ext>
                </a:extLst>
              </p:cNvPr>
              <p:cNvSpPr txBox="1"/>
              <p:nvPr/>
            </p:nvSpPr>
            <p:spPr bwMode="auto">
              <a:xfrm>
                <a:off x="4049465" y="1083805"/>
                <a:ext cx="2897619" cy="58054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dirty="0"/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𝐷𝑈𝑇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sz="1400" dirty="0"/>
                        <m:t>)</m:t>
                      </m:r>
                    </m:oMath>
                  </m:oMathPara>
                </a14:m>
                <a:endParaRPr lang="it-IT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D70909-EDB9-BF82-7240-91A4732C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465" y="1083805"/>
                <a:ext cx="2897619" cy="5805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75C42508-0A6B-8844-C236-E0FF31F50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90" r="26241"/>
          <a:stretch/>
        </p:blipFill>
        <p:spPr>
          <a:xfrm>
            <a:off x="728029" y="2277916"/>
            <a:ext cx="1648821" cy="16182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9E8424-C028-6E82-77A9-D6042A1744FD}"/>
              </a:ext>
            </a:extLst>
          </p:cNvPr>
          <p:cNvSpPr txBox="1"/>
          <p:nvPr/>
        </p:nvSpPr>
        <p:spPr>
          <a:xfrm>
            <a:off x="1739887" y="3315402"/>
            <a:ext cx="1004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Probe setup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6433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7" grpId="0"/>
      <p:bldP spid="14" grpId="0" animBg="1"/>
      <p:bldP spid="18" grpId="0" animBg="1"/>
      <p:bldP spid="11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868936-182E-C7AB-EB95-9946AEAFDE5E}"/>
                  </a:ext>
                </a:extLst>
              </p:cNvPr>
              <p:cNvSpPr txBox="1"/>
              <p:nvPr/>
            </p:nvSpPr>
            <p:spPr bwMode="auto">
              <a:xfrm>
                <a:off x="50037" y="454516"/>
                <a:ext cx="8625889" cy="55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telescopic setup and pillbox in the INFN section of Naples has been widely benchmarked in the past </a:t>
                </a:r>
                <a:r>
                  <a:rPr lang="en-GB" sz="1400" b="1" dirty="0">
                    <a:solidFill>
                      <a:srgbClr val="7030A0"/>
                    </a:solidFill>
                  </a:rPr>
                  <a:t>*</a:t>
                </a:r>
                <a:endParaRPr lang="en-GB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To compute the impedance we need to measure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  <m: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𝑫𝑼𝑻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𝑹𝑬𝑭</m:t>
                        </m:r>
                      </m:sup>
                    </m:sSubSup>
                  </m:oMath>
                </a14:m>
                <a:r>
                  <a:rPr lang="en-GB" sz="1400" b="1" dirty="0"/>
                  <a:t>,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1400" b="1" dirty="0"/>
                  <a:t> </a:t>
                </a:r>
                <a:r>
                  <a:rPr lang="en-GB" sz="1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868936-182E-C7AB-EB95-9946AEAFD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7" y="454516"/>
                <a:ext cx="8625889" cy="557717"/>
              </a:xfrm>
              <a:prstGeom prst="rect">
                <a:avLst/>
              </a:prstGeom>
              <a:blipFill>
                <a:blip r:embed="rId2"/>
                <a:stretch>
                  <a:fillRect l="-71" t="-2198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FF45D5BD-37DE-4624-19FB-EA422C24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" t="48894" r="2665" b="13180"/>
          <a:stretch/>
        </p:blipFill>
        <p:spPr>
          <a:xfrm>
            <a:off x="164060" y="1133820"/>
            <a:ext cx="5078312" cy="1499220"/>
          </a:xfrm>
          <a:prstGeom prst="rect">
            <a:avLst/>
          </a:prstGeom>
        </p:spPr>
      </p:pic>
      <p:pic>
        <p:nvPicPr>
          <p:cNvPr id="7" name="Picture 6" descr="A picture containing indoor, wall, metalworking, tool&#10;&#10;Description automatically generated">
            <a:extLst>
              <a:ext uri="{FF2B5EF4-FFF2-40B4-BE49-F238E27FC236}">
                <a16:creationId xmlns:a16="http://schemas.microsoft.com/office/drawing/2014/main" id="{549F7D8E-B078-CDD7-7FF5-1B7128E279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 r="11882" b="8078"/>
          <a:stretch/>
        </p:blipFill>
        <p:spPr>
          <a:xfrm>
            <a:off x="5388115" y="1047919"/>
            <a:ext cx="1805170" cy="1584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011E9-30DF-7C3E-0C7B-C3C766A40496}"/>
              </a:ext>
            </a:extLst>
          </p:cNvPr>
          <p:cNvSpPr txBox="1"/>
          <p:nvPr/>
        </p:nvSpPr>
        <p:spPr bwMode="auto">
          <a:xfrm>
            <a:off x="82602" y="1124675"/>
            <a:ext cx="152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INFN Napoli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F54A-1A04-B613-FB00-A856B1387AD7}"/>
              </a:ext>
            </a:extLst>
          </p:cNvPr>
          <p:cNvSpPr txBox="1"/>
          <p:nvPr/>
        </p:nvSpPr>
        <p:spPr bwMode="auto">
          <a:xfrm>
            <a:off x="5439989" y="2574536"/>
            <a:ext cx="224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Pipe with the 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E9AD0D-7C8D-662D-16BF-82C2978D6CC7}"/>
              </a:ext>
            </a:extLst>
          </p:cNvPr>
          <p:cNvSpPr/>
          <p:nvPr/>
        </p:nvSpPr>
        <p:spPr>
          <a:xfrm>
            <a:off x="6168794" y="1671264"/>
            <a:ext cx="243811" cy="2025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BB01E-96E2-B6C6-27DD-C699A31CF107}"/>
              </a:ext>
            </a:extLst>
          </p:cNvPr>
          <p:cNvSpPr txBox="1"/>
          <p:nvPr/>
        </p:nvSpPr>
        <p:spPr bwMode="auto">
          <a:xfrm>
            <a:off x="5745289" y="1849515"/>
            <a:ext cx="1562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Pin of the 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036572-2722-22C6-0209-CEAD8C22D86F}"/>
              </a:ext>
            </a:extLst>
          </p:cNvPr>
          <p:cNvSpPr txBox="1"/>
          <p:nvPr/>
        </p:nvSpPr>
        <p:spPr bwMode="auto">
          <a:xfrm>
            <a:off x="7147131" y="992323"/>
            <a:ext cx="89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Plate to close the pipe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41F3F-5899-B295-9C65-B3301AAC38A5}"/>
              </a:ext>
            </a:extLst>
          </p:cNvPr>
          <p:cNvCxnSpPr>
            <a:cxnSpLocks/>
          </p:cNvCxnSpPr>
          <p:nvPr/>
        </p:nvCxnSpPr>
        <p:spPr>
          <a:xfrm flipH="1">
            <a:off x="6889314" y="1448981"/>
            <a:ext cx="224001" cy="307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17DA13-B917-B34E-450F-50A235F7BD21}"/>
              </a:ext>
            </a:extLst>
          </p:cNvPr>
          <p:cNvSpPr txBox="1"/>
          <p:nvPr/>
        </p:nvSpPr>
        <p:spPr bwMode="auto">
          <a:xfrm>
            <a:off x="0" y="6016403"/>
            <a:ext cx="12092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 A. Passarelli, “Beam equipment electromagnetic interaction in accelerators: simulation and experimental benchmarking”, Master thesis, University of Naples “Federico II”, 2014</a:t>
            </a:r>
            <a:br>
              <a:rPr lang="en-GB" sz="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S. Gallo, “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Caratterizzazione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dell'interazione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elettromagnetica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uno "scraper" con il fascio di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particelle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un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acceleratore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, Master thesis, University of Naples “Federico II”, 2014</a:t>
            </a:r>
            <a:endParaRPr lang="en-GB" sz="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E945A-4EEA-F696-D06F-34952C5D4C48}"/>
              </a:ext>
            </a:extLst>
          </p:cNvPr>
          <p:cNvSpPr txBox="1"/>
          <p:nvPr/>
        </p:nvSpPr>
        <p:spPr bwMode="auto">
          <a:xfrm>
            <a:off x="2973861" y="2574536"/>
            <a:ext cx="1250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Copper wall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03AC4D-95D3-766A-4E29-A48E449D8F92}"/>
              </a:ext>
            </a:extLst>
          </p:cNvPr>
          <p:cNvCxnSpPr>
            <a:cxnSpLocks/>
          </p:cNvCxnSpPr>
          <p:nvPr/>
        </p:nvCxnSpPr>
        <p:spPr>
          <a:xfrm flipH="1" flipV="1">
            <a:off x="2958455" y="2313168"/>
            <a:ext cx="15406" cy="448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B13FB8-5B83-ABFE-6F57-670B0D8020EA}"/>
              </a:ext>
            </a:extLst>
          </p:cNvPr>
          <p:cNvSpPr txBox="1"/>
          <p:nvPr/>
        </p:nvSpPr>
        <p:spPr>
          <a:xfrm>
            <a:off x="1613946" y="-82988"/>
            <a:ext cx="8656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+mj-lt"/>
              </a:rPr>
              <a:t>Real </a:t>
            </a:r>
            <a:r>
              <a:rPr lang="it-IT" sz="2000" dirty="0">
                <a:solidFill>
                  <a:schemeClr val="tx1"/>
                </a:solidFill>
              </a:rPr>
              <a:t>wireless measurements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: proof of concept for a pillbox cavity</a:t>
            </a:r>
            <a:endParaRPr lang="en-GB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66975513-DAFA-D860-2B4A-BB2B63C23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4295" r="6364" b="50591"/>
          <a:stretch/>
        </p:blipFill>
        <p:spPr>
          <a:xfrm>
            <a:off x="992834" y="2940348"/>
            <a:ext cx="4415768" cy="3003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96669-9449-631F-5D81-6694423EA778}"/>
              </a:ext>
            </a:extLst>
          </p:cNvPr>
          <p:cNvSpPr txBox="1"/>
          <p:nvPr/>
        </p:nvSpPr>
        <p:spPr bwMode="auto">
          <a:xfrm>
            <a:off x="4624536" y="1508487"/>
            <a:ext cx="733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5CF60-3DB0-560F-2757-C136EB6499F8}"/>
              </a:ext>
            </a:extLst>
          </p:cNvPr>
          <p:cNvSpPr txBox="1"/>
          <p:nvPr/>
        </p:nvSpPr>
        <p:spPr bwMode="auto">
          <a:xfrm>
            <a:off x="166211" y="1525646"/>
            <a:ext cx="733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C4A7B0-6023-2506-6A8C-B6E77C8F39B6}"/>
              </a:ext>
            </a:extLst>
          </p:cNvPr>
          <p:cNvCxnSpPr>
            <a:cxnSpLocks/>
          </p:cNvCxnSpPr>
          <p:nvPr/>
        </p:nvCxnSpPr>
        <p:spPr>
          <a:xfrm>
            <a:off x="5109079" y="1713437"/>
            <a:ext cx="0" cy="271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360286-602D-88B9-3E1F-2393F633A635}"/>
              </a:ext>
            </a:extLst>
          </p:cNvPr>
          <p:cNvCxnSpPr>
            <a:cxnSpLocks/>
          </p:cNvCxnSpPr>
          <p:nvPr/>
        </p:nvCxnSpPr>
        <p:spPr>
          <a:xfrm>
            <a:off x="419764" y="1734297"/>
            <a:ext cx="0" cy="271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screenshot of a graph&#10;&#10;Description automatically generated">
            <a:extLst>
              <a:ext uri="{FF2B5EF4-FFF2-40B4-BE49-F238E27FC236}">
                <a16:creationId xmlns:a16="http://schemas.microsoft.com/office/drawing/2014/main" id="{765A3F16-1E61-92A9-F14E-F9DB97136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0" b="4092"/>
          <a:stretch/>
        </p:blipFill>
        <p:spPr>
          <a:xfrm>
            <a:off x="5906012" y="3062396"/>
            <a:ext cx="4903551" cy="2849179"/>
          </a:xfrm>
          <a:prstGeom prst="rect">
            <a:avLst/>
          </a:prstGeom>
        </p:spPr>
      </p:pic>
      <p:pic>
        <p:nvPicPr>
          <p:cNvPr id="25" name="Picture 24" descr="A screenshot of a graph&#10;&#10;Description automatically generated">
            <a:extLst>
              <a:ext uri="{FF2B5EF4-FFF2-40B4-BE49-F238E27FC236}">
                <a16:creationId xmlns:a16="http://schemas.microsoft.com/office/drawing/2014/main" id="{FA8A34F4-84F8-6F8D-CD16-939BF4C01B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52466" b="3827"/>
          <a:stretch/>
        </p:blipFill>
        <p:spPr>
          <a:xfrm>
            <a:off x="8586509" y="1169537"/>
            <a:ext cx="3045900" cy="185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40C560-ADC5-A9E9-BCEC-228AE3C9A578}"/>
                  </a:ext>
                </a:extLst>
              </p:cNvPr>
              <p:cNvSpPr txBox="1"/>
              <p:nvPr/>
            </p:nvSpPr>
            <p:spPr bwMode="auto">
              <a:xfrm>
                <a:off x="9043827" y="483126"/>
                <a:ext cx="2280981" cy="5109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  <m:sup/>
                      </m:sSubSup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dirty="0"/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𝐷𝑈𝑇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sz="1200" dirty="0"/>
                        <m:t>)</m:t>
                      </m:r>
                    </m:oMath>
                  </m:oMathPara>
                </a14:m>
                <a:endParaRPr lang="it-IT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40C560-ADC5-A9E9-BCEC-228AE3C9A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827" y="483126"/>
                <a:ext cx="2280981" cy="5109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2BA7A58-4F58-82F6-6F4A-7AFBD96E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E071C1E-5F81-740E-5909-F205F43D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92AE3-1B75-7E60-6A73-F1A3F17217A3}"/>
              </a:ext>
            </a:extLst>
          </p:cNvPr>
          <p:cNvSpPr txBox="1">
            <a:spLocks/>
          </p:cNvSpPr>
          <p:nvPr/>
        </p:nvSpPr>
        <p:spPr>
          <a:xfrm>
            <a:off x="0" y="-59564"/>
            <a:ext cx="11669713" cy="9227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/>
              <a:t>Others…</a:t>
            </a:r>
            <a:br>
              <a:rPr lang="en-US" sz="3600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A4D96-DC52-80F6-B394-B97E7909C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420" r="32337" b="-620"/>
          <a:stretch/>
        </p:blipFill>
        <p:spPr>
          <a:xfrm>
            <a:off x="295836" y="724901"/>
            <a:ext cx="1211229" cy="1205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E3001-7E2F-4DF7-FF97-77AF76B39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6" r="33312" b="186"/>
          <a:stretch/>
        </p:blipFill>
        <p:spPr>
          <a:xfrm>
            <a:off x="1722960" y="724901"/>
            <a:ext cx="1104946" cy="1158536"/>
          </a:xfrm>
          <a:prstGeom prst="rect">
            <a:avLst/>
          </a:prstGeom>
        </p:spPr>
      </p:pic>
      <p:pic>
        <p:nvPicPr>
          <p:cNvPr id="6" name="Picture 5" descr="A picture containing metal, engineering, cylinder, pipe&#10;&#10;Description automatically generated">
            <a:extLst>
              <a:ext uri="{FF2B5EF4-FFF2-40B4-BE49-F238E27FC236}">
                <a16:creationId xmlns:a16="http://schemas.microsoft.com/office/drawing/2014/main" id="{0F1BB21F-E17E-B3AA-BCA0-AF8E8992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20" y="2447749"/>
            <a:ext cx="1674194" cy="1255645"/>
          </a:xfrm>
          <a:prstGeom prst="rect">
            <a:avLst/>
          </a:prstGeom>
        </p:spPr>
      </p:pic>
      <p:pic>
        <p:nvPicPr>
          <p:cNvPr id="7" name="Picture 6" descr="A close-up of a copper cylinder&#10;&#10;Description automatically generated with low confidence">
            <a:extLst>
              <a:ext uri="{FF2B5EF4-FFF2-40B4-BE49-F238E27FC236}">
                <a16:creationId xmlns:a16="http://schemas.microsoft.com/office/drawing/2014/main" id="{55028DAC-8BC3-5D7D-11EF-992BA0A38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381" y="2367656"/>
            <a:ext cx="951588" cy="713691"/>
          </a:xfrm>
          <a:prstGeom prst="rect">
            <a:avLst/>
          </a:prstGeom>
        </p:spPr>
      </p:pic>
      <p:pic>
        <p:nvPicPr>
          <p:cNvPr id="8" name="Picture 7" descr="A picture containing person, hand, indoor, dish rack&#10;&#10;Description automatically generated">
            <a:extLst>
              <a:ext uri="{FF2B5EF4-FFF2-40B4-BE49-F238E27FC236}">
                <a16:creationId xmlns:a16="http://schemas.microsoft.com/office/drawing/2014/main" id="{6DBD0061-EAEC-0D0B-9D22-7DFCEF130C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97"/>
          <a:stretch/>
        </p:blipFill>
        <p:spPr>
          <a:xfrm rot="5400000">
            <a:off x="2323884" y="2300164"/>
            <a:ext cx="600671" cy="709413"/>
          </a:xfrm>
          <a:prstGeom prst="rect">
            <a:avLst/>
          </a:prstGeom>
        </p:spPr>
      </p:pic>
      <p:pic>
        <p:nvPicPr>
          <p:cNvPr id="9" name="Picture 8" descr="A picture containing foil, aluminium foil, indoor, silver&#10;&#10;Description automatically generated">
            <a:extLst>
              <a:ext uri="{FF2B5EF4-FFF2-40B4-BE49-F238E27FC236}">
                <a16:creationId xmlns:a16="http://schemas.microsoft.com/office/drawing/2014/main" id="{D0B2A248-62CE-ED44-C7F2-2775593B62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33" t="36277" r="32595" b="21159"/>
          <a:stretch/>
        </p:blipFill>
        <p:spPr>
          <a:xfrm>
            <a:off x="2264265" y="2915311"/>
            <a:ext cx="705376" cy="788083"/>
          </a:xfrm>
          <a:prstGeom prst="rect">
            <a:avLst/>
          </a:prstGeom>
        </p:spPr>
      </p:pic>
      <p:pic>
        <p:nvPicPr>
          <p:cNvPr id="10" name="Picture 9" descr="A close up of a metal spring&#10;&#10;Description automatically generated with low confidence">
            <a:extLst>
              <a:ext uri="{FF2B5EF4-FFF2-40B4-BE49-F238E27FC236}">
                <a16:creationId xmlns:a16="http://schemas.microsoft.com/office/drawing/2014/main" id="{4C3DC33C-DC1B-AC9F-34B4-DAFFC209F8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927" y="3076822"/>
            <a:ext cx="583407" cy="635982"/>
          </a:xfrm>
          <a:prstGeom prst="rect">
            <a:avLst/>
          </a:prstGeom>
        </p:spPr>
      </p:pic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58BD8568-5DB1-A7CD-A5D7-620309751D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6" b="33202"/>
          <a:stretch/>
        </p:blipFill>
        <p:spPr>
          <a:xfrm>
            <a:off x="3871350" y="2349819"/>
            <a:ext cx="4203871" cy="1459065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30AD7C32-2569-1279-6D26-87B464F506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4" r="7325" b="2207"/>
          <a:stretch/>
        </p:blipFill>
        <p:spPr>
          <a:xfrm>
            <a:off x="3030416" y="680342"/>
            <a:ext cx="2135450" cy="1370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034D7-24A5-0459-D30B-DA8ED971D0D2}"/>
              </a:ext>
            </a:extLst>
          </p:cNvPr>
          <p:cNvSpPr txBox="1"/>
          <p:nvPr/>
        </p:nvSpPr>
        <p:spPr>
          <a:xfrm>
            <a:off x="6505740" y="3216291"/>
            <a:ext cx="147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highlight>
                  <a:srgbClr val="FFFF00"/>
                </a:highlight>
              </a:rPr>
              <a:t>Field leakage</a:t>
            </a:r>
            <a:endParaRPr lang="en-GB" sz="160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04CB6-56B1-E5CA-30E3-5EAD61FAE52E}"/>
              </a:ext>
            </a:extLst>
          </p:cNvPr>
          <p:cNvSpPr txBox="1"/>
          <p:nvPr/>
        </p:nvSpPr>
        <p:spPr>
          <a:xfrm>
            <a:off x="1" y="372565"/>
            <a:ext cx="7071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RF measurement and simulations for the installation of the LHC crystal goniometer (TCPC)</a:t>
            </a:r>
            <a:endParaRPr lang="en-GB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88B89-097B-7F72-BF11-BA94E9BDA6AE}"/>
              </a:ext>
            </a:extLst>
          </p:cNvPr>
          <p:cNvSpPr txBox="1"/>
          <p:nvPr/>
        </p:nvSpPr>
        <p:spPr>
          <a:xfrm>
            <a:off x="6976" y="2034960"/>
            <a:ext cx="9154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RF measurement and simulations for the RF fingers following the failure in the LHC due to beam impedance heating </a:t>
            </a:r>
            <a:endParaRPr lang="en-GB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C2D10-55A2-89AC-151A-301CBF25AA6C}"/>
              </a:ext>
            </a:extLst>
          </p:cNvPr>
          <p:cNvSpPr txBox="1"/>
          <p:nvPr/>
        </p:nvSpPr>
        <p:spPr>
          <a:xfrm>
            <a:off x="0" y="3792361"/>
            <a:ext cx="9250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Bead-pull technique for beam impedance measurements: </a:t>
            </a:r>
            <a:r>
              <a:rPr lang="en-US" sz="1400" b="1" dirty="0">
                <a:highlight>
                  <a:srgbClr val="FFFF00"/>
                </a:highlight>
              </a:rPr>
              <a:t>transverse impedance </a:t>
            </a:r>
            <a:r>
              <a:rPr lang="en-US" sz="1400" dirty="0">
                <a:highlight>
                  <a:srgbClr val="FFFF00"/>
                </a:highlight>
              </a:rPr>
              <a:t>performed for the first time!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Alternative bench measurements, still in the framework of </a:t>
            </a:r>
            <a:r>
              <a:rPr lang="en-US" sz="1400" u="sng" dirty="0"/>
              <a:t>wireless method </a:t>
            </a:r>
            <a:r>
              <a:rPr lang="en-US" sz="1400" dirty="0"/>
              <a:t>(non-metallic wire)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 supervised a summer student working on this</a:t>
            </a:r>
            <a:endParaRPr lang="en-GB" sz="1400" dirty="0"/>
          </a:p>
        </p:txBody>
      </p:sp>
      <p:pic>
        <p:nvPicPr>
          <p:cNvPr id="17" name="IMG_2942.jpeg" descr="IMG_2942.jpeg">
            <a:extLst>
              <a:ext uri="{FF2B5EF4-FFF2-40B4-BE49-F238E27FC236}">
                <a16:creationId xmlns:a16="http://schemas.microsoft.com/office/drawing/2014/main" id="{595AB954-8A5D-A716-5582-D5BC37A058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731" t="35087" r="18650" b="36783"/>
          <a:stretch/>
        </p:blipFill>
        <p:spPr>
          <a:xfrm>
            <a:off x="498324" y="4691710"/>
            <a:ext cx="2469610" cy="1503147"/>
          </a:xfrm>
          <a:prstGeom prst="rect">
            <a:avLst/>
          </a:prstGeom>
        </p:spPr>
      </p:pic>
      <p:pic>
        <p:nvPicPr>
          <p:cNvPr id="18" name="phase.png" descr="phase.png">
            <a:extLst>
              <a:ext uri="{FF2B5EF4-FFF2-40B4-BE49-F238E27FC236}">
                <a16:creationId xmlns:a16="http://schemas.microsoft.com/office/drawing/2014/main" id="{A9F6558F-6F0C-DDF2-5095-2D4C1F61C4D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867" b="867"/>
          <a:stretch>
            <a:fillRect/>
          </a:stretch>
        </p:blipFill>
        <p:spPr>
          <a:xfrm>
            <a:off x="4695708" y="5122747"/>
            <a:ext cx="1515126" cy="116716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asure the phase   when the bead is travelling in the cavity.">
                <a:extLst>
                  <a:ext uri="{FF2B5EF4-FFF2-40B4-BE49-F238E27FC236}">
                    <a16:creationId xmlns:a16="http://schemas.microsoft.com/office/drawing/2014/main" id="{6579D810-6208-C07A-5EDB-E6EA6785CA9A}"/>
                  </a:ext>
                </a:extLst>
              </p:cNvPr>
              <p:cNvSpPr txBox="1"/>
              <p:nvPr/>
            </p:nvSpPr>
            <p:spPr>
              <a:xfrm>
                <a:off x="4329978" y="4367132"/>
                <a:ext cx="2469610" cy="9549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7800" tIns="177800" rIns="177800" bIns="177800">
                <a:spAutoFit/>
              </a:bodyPr>
              <a:lstStyle/>
              <a:p>
                <a:pPr marL="212479" indent="-212479">
                  <a:lnSpc>
                    <a:spcPct val="120000"/>
                  </a:lnSpc>
                  <a:spcBef>
                    <a:spcPts val="1000"/>
                  </a:spcBef>
                  <a:buSzPct val="100000"/>
                  <a:buChar char="•"/>
                  <a:defRPr sz="1900">
                    <a:solidFill>
                      <a:srgbClr val="FFFFFF"/>
                    </a:solidFill>
                  </a:defRPr>
                </a:pPr>
                <a:r>
                  <a:rPr lang="en-GB" sz="1100" dirty="0">
                    <a:solidFill>
                      <a:schemeClr val="tx1"/>
                    </a:solidFill>
                  </a:rPr>
                  <a:t>Measure the phase </a:t>
                </a:r>
                <a14:m>
                  <m:oMath xmlns:m="http://schemas.openxmlformats.org/officeDocument/2006/math"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100" dirty="0">
                    <a:solidFill>
                      <a:schemeClr val="tx1"/>
                    </a:solidFill>
                  </a:rPr>
                  <a:t> when the bead is travelling in the cavity.</a:t>
                </a:r>
              </a:p>
            </p:txBody>
          </p:sp>
        </mc:Choice>
        <mc:Fallback xmlns="">
          <p:sp>
            <p:nvSpPr>
              <p:cNvPr id="19" name="Measure the phase   when the bead is travelling in the cavity.">
                <a:extLst>
                  <a:ext uri="{FF2B5EF4-FFF2-40B4-BE49-F238E27FC236}">
                    <a16:creationId xmlns:a16="http://schemas.microsoft.com/office/drawing/2014/main" id="{6579D810-6208-C07A-5EDB-E6EA6785C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78" y="4367132"/>
                <a:ext cx="2469610" cy="9549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Measure the Shunt Impedance:">
                <a:extLst>
                  <a:ext uri="{FF2B5EF4-FFF2-40B4-BE49-F238E27FC236}">
                    <a16:creationId xmlns:a16="http://schemas.microsoft.com/office/drawing/2014/main" id="{7E31A45B-BA77-164A-5567-7561528A8706}"/>
                  </a:ext>
                </a:extLst>
              </p:cNvPr>
              <p:cNvSpPr txBox="1"/>
              <p:nvPr/>
            </p:nvSpPr>
            <p:spPr>
              <a:xfrm>
                <a:off x="6464649" y="4228161"/>
                <a:ext cx="2620180" cy="10303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7800" tIns="177800" rIns="177800" bIns="177800">
                <a:spAutoFit/>
              </a:bodyPr>
              <a:lstStyle/>
              <a:p>
                <a:pPr>
                  <a:lnSpc>
                    <a:spcPct val="10000"/>
                  </a:lnSpc>
                  <a:spcBef>
                    <a:spcPts val="1000"/>
                  </a:spcBef>
                  <a:defRPr sz="1900">
                    <a:solidFill>
                      <a:srgbClr val="FFFFFF"/>
                    </a:solidFill>
                  </a:defRPr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212479" indent="-212479">
                  <a:lnSpc>
                    <a:spcPct val="90000"/>
                  </a:lnSpc>
                  <a:spcBef>
                    <a:spcPts val="1000"/>
                  </a:spcBef>
                  <a:buSzPct val="100000"/>
                  <a:buChar char="•"/>
                  <a:defRPr sz="1900">
                    <a:solidFill>
                      <a:srgbClr val="FFFFFF"/>
                    </a:solidFill>
                  </a:defRPr>
                </a:pPr>
                <a:r>
                  <a:rPr lang="en-GB" sz="1200" dirty="0">
                    <a:solidFill>
                      <a:schemeClr val="tx1"/>
                    </a:solidFill>
                  </a:rPr>
                  <a:t>Measure the Shunt Impedance: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ar-AE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sSub>
                          <m:sSubPr>
                            <m:ctrlP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𝑆𝐿</m:t>
                            </m:r>
                          </m:sub>
                        </m:sSub>
                      </m:den>
                    </m:f>
                    <m:r>
                      <a:rPr lang="ar-AE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ar-A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l-G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l-G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l-GR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ar-A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ar-A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sz="1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𝑑𝑧</m:t>
                    </m:r>
                    <m:sSup>
                      <m:sSupPr>
                        <m:ctrlPr>
                          <a:rPr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1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sz="1200" dirty="0"/>
              </a:p>
            </p:txBody>
          </p:sp>
        </mc:Choice>
        <mc:Fallback xmlns="">
          <p:sp>
            <p:nvSpPr>
              <p:cNvPr id="20" name="Measure the Shunt Impedance:">
                <a:extLst>
                  <a:ext uri="{FF2B5EF4-FFF2-40B4-BE49-F238E27FC236}">
                    <a16:creationId xmlns:a16="http://schemas.microsoft.com/office/drawing/2014/main" id="{7E31A45B-BA77-164A-5567-7561528A8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649" y="4228161"/>
                <a:ext cx="2620180" cy="1030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G_2970.jpeg" descr="IMG_2970.jpeg">
            <a:extLst>
              <a:ext uri="{FF2B5EF4-FFF2-40B4-BE49-F238E27FC236}">
                <a16:creationId xmlns:a16="http://schemas.microsoft.com/office/drawing/2014/main" id="{BC0592FF-E21F-DE7D-3A42-5D4EDEA6F98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936" t="23737" r="39775" b="49407"/>
          <a:stretch/>
        </p:blipFill>
        <p:spPr>
          <a:xfrm>
            <a:off x="3156492" y="4485321"/>
            <a:ext cx="1141556" cy="1755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transverse.png" descr="transverse.png">
            <a:extLst>
              <a:ext uri="{FF2B5EF4-FFF2-40B4-BE49-F238E27FC236}">
                <a16:creationId xmlns:a16="http://schemas.microsoft.com/office/drawing/2014/main" id="{6FE6020E-E057-4C6D-1E27-FABB76C3C14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459" t="5402" r="9427"/>
          <a:stretch>
            <a:fillRect/>
          </a:stretch>
        </p:blipFill>
        <p:spPr>
          <a:xfrm>
            <a:off x="9161583" y="4011660"/>
            <a:ext cx="2844343" cy="2290262"/>
          </a:xfrm>
          <a:prstGeom prst="rect">
            <a:avLst/>
          </a:prstGeom>
        </p:spPr>
      </p:pic>
      <p:pic>
        <p:nvPicPr>
          <p:cNvPr id="23" name="transverse.png" descr="transverse.png">
            <a:extLst>
              <a:ext uri="{FF2B5EF4-FFF2-40B4-BE49-F238E27FC236}">
                <a16:creationId xmlns:a16="http://schemas.microsoft.com/office/drawing/2014/main" id="{EA734A89-5D15-2F4E-4A18-40BFB52145E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570" r="93352" b="2570"/>
          <a:stretch>
            <a:fillRect/>
          </a:stretch>
        </p:blipFill>
        <p:spPr>
          <a:xfrm>
            <a:off x="8955618" y="4083963"/>
            <a:ext cx="197245" cy="211089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94AEBC77-222A-77A3-2E67-819B7134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A25795E-230D-EC20-4DAC-8789860F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8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4C22F-F3DF-588D-0174-4EE9FA970F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829" y="45048"/>
            <a:ext cx="10058400" cy="792162"/>
          </a:xfrm>
        </p:spPr>
        <p:txBody>
          <a:bodyPr/>
          <a:lstStyle/>
          <a:p>
            <a:pPr algn="ctr"/>
            <a:r>
              <a:rPr lang="en-US"/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E5EA1-1E35-72E0-9C94-2A47A61C39CA}"/>
              </a:ext>
            </a:extLst>
          </p:cNvPr>
          <p:cNvSpPr txBox="1"/>
          <p:nvPr/>
        </p:nvSpPr>
        <p:spPr>
          <a:xfrm>
            <a:off x="153996" y="797510"/>
            <a:ext cx="75823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Introduction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Bench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Standard methods and limitations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The new wireless method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Beam chambers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Resonant structure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Beam based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Tune shift reference measurements at the PSB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Instability measurements at the PSB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4"/>
                </a:solidFill>
              </a:rPr>
              <a:t>Conclusions and outlook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858BF-FEC3-A1AE-E37C-C7F1CE6B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6B53B-D047-BC08-CD94-C0AB470D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2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947D1-D90A-097C-9BD1-8A8EC32751FF}"/>
              </a:ext>
            </a:extLst>
          </p:cNvPr>
          <p:cNvSpPr txBox="1">
            <a:spLocks/>
          </p:cNvSpPr>
          <p:nvPr/>
        </p:nvSpPr>
        <p:spPr>
          <a:xfrm>
            <a:off x="1114760" y="23145"/>
            <a:ext cx="9538235" cy="5731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Impedance from tune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/>
              <p:nvPr/>
            </p:nvSpPr>
            <p:spPr bwMode="auto">
              <a:xfrm>
                <a:off x="1545738" y="1021597"/>
                <a:ext cx="2681501" cy="592919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GB" sz="1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</m:rad>
                      <m:f>
                        <m:fPr>
                          <m:ctrlPr>
                            <a:rPr lang="en-GB" sz="1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sSub>
                            <m:sSubPr>
                              <m:ctrlP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sSup>
                            <m:sSup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𝜸</m:t>
                          </m:r>
                          <m:sSub>
                            <m:sSub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sz="14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den>
                      </m:f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𝑰𝒎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5738" y="1021597"/>
                <a:ext cx="2681501" cy="592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/>
              <p:nvPr/>
            </p:nvSpPr>
            <p:spPr>
              <a:xfrm>
                <a:off x="4711401" y="952297"/>
                <a:ext cx="2011680" cy="731520"/>
              </a:xfrm>
              <a:prstGeom prst="rect">
                <a:avLst/>
              </a:prstGeom>
              <a:solidFill>
                <a:srgbClr val="E2E8F6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9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9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900" dirty="0">
                    <a:solidFill>
                      <a:schemeClr val="tx1"/>
                    </a:solidFill>
                  </a:rPr>
                  <a:t>: particle radius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9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sz="900" dirty="0">
                    <a:solidFill>
                      <a:schemeClr val="tx1"/>
                    </a:solidFill>
                  </a:rPr>
                  <a:t>: relativistic factor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9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b>
                        <m:r>
                          <a:rPr lang="el-GR" sz="9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𝛃</m:t>
                        </m:r>
                      </m:sub>
                    </m:sSub>
                  </m:oMath>
                </a14:m>
                <a:r>
                  <a:rPr lang="en-GB" sz="900" dirty="0">
                    <a:solidFill>
                      <a:schemeClr val="tx1"/>
                    </a:solidFill>
                  </a:rPr>
                  <a:t>: angular </a:t>
                </a:r>
                <a:r>
                  <a:rPr lang="en-GB" sz="900" dirty="0" err="1">
                    <a:solidFill>
                      <a:schemeClr val="tx1"/>
                    </a:solidFill>
                  </a:rPr>
                  <a:t>betratron</a:t>
                </a:r>
                <a:r>
                  <a:rPr lang="en-GB" sz="900" dirty="0">
                    <a:solidFill>
                      <a:schemeClr val="tx1"/>
                    </a:solidFill>
                  </a:rPr>
                  <a:t> frequency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GB" sz="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GB" sz="900" b="1" dirty="0">
                    <a:solidFill>
                      <a:schemeClr val="tx1"/>
                    </a:solidFill>
                  </a:rPr>
                  <a:t> : </a:t>
                </a:r>
                <a:r>
                  <a:rPr lang="en-GB" sz="900" dirty="0">
                    <a:solidFill>
                      <a:schemeClr val="tx1"/>
                    </a:solidFill>
                  </a:rPr>
                  <a:t>bunch length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9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GB" sz="900" b="1" dirty="0">
                    <a:solidFill>
                      <a:schemeClr val="tx1"/>
                    </a:solidFill>
                  </a:rPr>
                  <a:t>: </a:t>
                </a:r>
                <a:r>
                  <a:rPr lang="en-GB" sz="900" dirty="0">
                    <a:solidFill>
                      <a:schemeClr val="tx1"/>
                    </a:solidFill>
                  </a:rPr>
                  <a:t>bunch</a:t>
                </a:r>
                <a:r>
                  <a:rPr lang="en-GB" sz="900" b="1" dirty="0">
                    <a:solidFill>
                      <a:schemeClr val="tx1"/>
                    </a:solidFill>
                  </a:rPr>
                  <a:t> </a:t>
                </a:r>
                <a:r>
                  <a:rPr lang="en-GB" sz="900" dirty="0">
                    <a:solidFill>
                      <a:schemeClr val="tx1"/>
                    </a:solidFill>
                  </a:rPr>
                  <a:t>intensity</a:t>
                </a:r>
              </a:p>
              <a:p>
                <a:pPr algn="just"/>
                <a:endParaRPr lang="en-GB" sz="1400" dirty="0">
                  <a:solidFill>
                    <a:srgbClr val="7030A0"/>
                  </a:solidFill>
                </a:endParaRPr>
              </a:p>
              <a:p>
                <a:pPr algn="just"/>
                <a:endParaRPr lang="en-GB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401" y="952297"/>
                <a:ext cx="2011680" cy="73152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061B23F-95FD-0713-A96E-2401E80E17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00"/>
          <a:stretch/>
        </p:blipFill>
        <p:spPr>
          <a:xfrm>
            <a:off x="279855" y="1742383"/>
            <a:ext cx="5213269" cy="353457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887ACA4-5F75-B4D2-5B11-50BA520F77FE}"/>
              </a:ext>
            </a:extLst>
          </p:cNvPr>
          <p:cNvSpPr/>
          <p:nvPr/>
        </p:nvSpPr>
        <p:spPr>
          <a:xfrm>
            <a:off x="2568941" y="3828482"/>
            <a:ext cx="130580" cy="3409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59342E-5802-9E5D-3844-819BFA0044F7}"/>
                  </a:ext>
                </a:extLst>
              </p:cNvPr>
              <p:cNvSpPr txBox="1"/>
              <p:nvPr/>
            </p:nvSpPr>
            <p:spPr bwMode="auto">
              <a:xfrm>
                <a:off x="1425424" y="4192049"/>
                <a:ext cx="27880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Slope of the linear fit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it-IT" sz="1600" b="1" dirty="0">
                    <a:solidFill>
                      <a:srgbClr val="FF0000"/>
                    </a:solidFill>
                  </a:rPr>
                  <a:t> 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59342E-5802-9E5D-3844-819BFA004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424" y="4192049"/>
                <a:ext cx="2788058" cy="338554"/>
              </a:xfrm>
              <a:prstGeom prst="rect">
                <a:avLst/>
              </a:prstGeom>
              <a:blipFill>
                <a:blip r:embed="rId5"/>
                <a:stretch>
                  <a:fillRect l="-1313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89C8368-A406-EFA1-7E34-178888568402}"/>
              </a:ext>
            </a:extLst>
          </p:cNvPr>
          <p:cNvSpPr txBox="1"/>
          <p:nvPr/>
        </p:nvSpPr>
        <p:spPr bwMode="auto">
          <a:xfrm>
            <a:off x="0" y="5393943"/>
            <a:ext cx="114344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200" dirty="0"/>
              <a:t>All measurements have good signal to noise ratio, except for 2 GeV, where a larger uncertainty is present</a:t>
            </a: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b="1" dirty="0"/>
              <a:t>The impedance decreases as the energy increases</a:t>
            </a:r>
            <a:r>
              <a:rPr lang="en-US" sz="1200" dirty="0"/>
              <a:t>, according to the </a:t>
            </a:r>
            <a:r>
              <a:rPr lang="en-US" sz="1200" b="1" dirty="0"/>
              <a:t>indirect space charge reduction</a:t>
            </a: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Results are consistent with observations in the past, as expected (for 160 MeV and 1.4 GeV)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/>
              <a:t>The discrepancy is about </a:t>
            </a:r>
            <a:r>
              <a:rPr lang="en-US" sz="1200" b="1" dirty="0"/>
              <a:t>1</a:t>
            </a:r>
            <a:r>
              <a:rPr lang="el-GR" sz="1200" b="1" dirty="0">
                <a:solidFill>
                  <a:srgbClr val="7030A0"/>
                </a:solidFill>
              </a:rPr>
              <a:t> </a:t>
            </a:r>
            <a:r>
              <a:rPr lang="en-US" sz="1200" b="1" dirty="0"/>
              <a:t>M</a:t>
            </a:r>
            <a:r>
              <a:rPr lang="el-GR" sz="1200" b="1" dirty="0"/>
              <a:t>Ω</a:t>
            </a:r>
            <a:r>
              <a:rPr lang="en-US" sz="1200" dirty="0"/>
              <a:t> and constant with energy suggesting that we are </a:t>
            </a:r>
            <a:r>
              <a:rPr lang="en-US" sz="1200" b="1" dirty="0"/>
              <a:t>missing or underestimating </a:t>
            </a:r>
            <a:r>
              <a:rPr lang="en-US" sz="1200" dirty="0"/>
              <a:t>some impedance contribution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3BF7190-587F-4FD1-EFC0-BF33FFFA0D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0747" r="9516"/>
          <a:stretch/>
        </p:blipFill>
        <p:spPr>
          <a:xfrm>
            <a:off x="5526319" y="1745341"/>
            <a:ext cx="5517436" cy="35886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EBB307-4811-D52A-8609-321E5CEC01ED}"/>
              </a:ext>
            </a:extLst>
          </p:cNvPr>
          <p:cNvSpPr txBox="1"/>
          <p:nvPr/>
        </p:nvSpPr>
        <p:spPr>
          <a:xfrm>
            <a:off x="8226631" y="4192049"/>
            <a:ext cx="850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</a:rPr>
              <a:t>1 M</a:t>
            </a:r>
            <a:r>
              <a:rPr lang="el-GR" sz="1400" b="1" dirty="0">
                <a:solidFill>
                  <a:srgbClr val="7030A0"/>
                </a:solidFill>
              </a:rPr>
              <a:t>Ω</a:t>
            </a:r>
            <a:r>
              <a:rPr lang="it-IT" sz="1400" b="1" dirty="0">
                <a:solidFill>
                  <a:srgbClr val="7030A0"/>
                </a:solidFill>
              </a:rPr>
              <a:t>/m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1BF908-F6FA-76C0-A2E9-C46DBA972A83}"/>
              </a:ext>
            </a:extLst>
          </p:cNvPr>
          <p:cNvCxnSpPr>
            <a:cxnSpLocks/>
          </p:cNvCxnSpPr>
          <p:nvPr/>
        </p:nvCxnSpPr>
        <p:spPr>
          <a:xfrm flipV="1">
            <a:off x="6468723" y="2049139"/>
            <a:ext cx="0" cy="37147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66CCF7-7B8C-9680-7C91-7543FD360A17}"/>
              </a:ext>
            </a:extLst>
          </p:cNvPr>
          <p:cNvCxnSpPr>
            <a:cxnSpLocks/>
          </p:cNvCxnSpPr>
          <p:nvPr/>
        </p:nvCxnSpPr>
        <p:spPr>
          <a:xfrm flipV="1">
            <a:off x="9912928" y="4363805"/>
            <a:ext cx="0" cy="33359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49D295-9278-83E9-9591-B5AD3E596648}"/>
              </a:ext>
            </a:extLst>
          </p:cNvPr>
          <p:cNvCxnSpPr>
            <a:cxnSpLocks/>
          </p:cNvCxnSpPr>
          <p:nvPr/>
        </p:nvCxnSpPr>
        <p:spPr>
          <a:xfrm flipV="1">
            <a:off x="9186045" y="4343402"/>
            <a:ext cx="0" cy="3114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26C81C-06BD-95A6-8FCB-7865C7242AF9}"/>
              </a:ext>
            </a:extLst>
          </p:cNvPr>
          <p:cNvCxnSpPr>
            <a:cxnSpLocks/>
          </p:cNvCxnSpPr>
          <p:nvPr/>
        </p:nvCxnSpPr>
        <p:spPr>
          <a:xfrm flipV="1">
            <a:off x="10683700" y="4363805"/>
            <a:ext cx="0" cy="33359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73997E-7238-201F-2E73-9702F68341FC}"/>
              </a:ext>
            </a:extLst>
          </p:cNvPr>
          <p:cNvSpPr/>
          <p:nvPr/>
        </p:nvSpPr>
        <p:spPr>
          <a:xfrm>
            <a:off x="9748259" y="4038018"/>
            <a:ext cx="1192048" cy="782789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A5578-C297-AE85-D0E9-C16E26539898}"/>
              </a:ext>
            </a:extLst>
          </p:cNvPr>
          <p:cNvSpPr txBox="1"/>
          <p:nvPr/>
        </p:nvSpPr>
        <p:spPr>
          <a:xfrm>
            <a:off x="9807552" y="3613688"/>
            <a:ext cx="1604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First time</a:t>
            </a: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9240C-F873-5FC3-C081-92955CDFD0D1}"/>
              </a:ext>
            </a:extLst>
          </p:cNvPr>
          <p:cNvSpPr txBox="1"/>
          <p:nvPr/>
        </p:nvSpPr>
        <p:spPr>
          <a:xfrm>
            <a:off x="-26105" y="418711"/>
            <a:ext cx="1212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200" dirty="0"/>
              <a:t>After the </a:t>
            </a:r>
            <a:r>
              <a:rPr lang="en-GB" sz="1200" b="1" dirty="0"/>
              <a:t>LHC Injectors Upgrade (LIU) </a:t>
            </a:r>
            <a:r>
              <a:rPr lang="en-GB" sz="1200" dirty="0"/>
              <a:t>project , the kinetic injection and extraction energy of the </a:t>
            </a:r>
            <a:r>
              <a:rPr lang="en-GB" sz="1200" b="1" dirty="0"/>
              <a:t>PS Booster </a:t>
            </a:r>
            <a:r>
              <a:rPr lang="en-GB" sz="1200" dirty="0"/>
              <a:t>have been increased from </a:t>
            </a:r>
            <a:r>
              <a:rPr lang="en-GB" sz="1200" b="1" dirty="0"/>
              <a:t>50 MeV </a:t>
            </a:r>
            <a:r>
              <a:rPr lang="en-GB" sz="1200" dirty="0"/>
              <a:t>to </a:t>
            </a:r>
            <a:r>
              <a:rPr lang="en-GB" sz="1200" b="1" dirty="0"/>
              <a:t>160 MeV </a:t>
            </a:r>
            <a:r>
              <a:rPr lang="en-GB" sz="1200" dirty="0"/>
              <a:t>and </a:t>
            </a:r>
            <a:r>
              <a:rPr lang="en-GB" sz="1200" b="1" dirty="0"/>
              <a:t>1.4 GeV to 2 GeV.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dirty="0"/>
              <a:t>need of </a:t>
            </a:r>
            <a:r>
              <a:rPr lang="en-GB" sz="1200" b="1" dirty="0"/>
              <a:t>new reference measurement campaigns </a:t>
            </a:r>
            <a:endParaRPr lang="en-GB" sz="1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4A035F-C3EC-9CA2-EC0B-096C90CE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B85A95-251F-C575-8D1B-E85DF80A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4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5" grpId="0"/>
      <p:bldP spid="6" grpId="0"/>
      <p:bldP spid="28" grpId="0"/>
      <p:bldP spid="36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CB98-F333-644B-0A1B-AB34C6999634}"/>
              </a:ext>
            </a:extLst>
          </p:cNvPr>
          <p:cNvSpPr txBox="1"/>
          <p:nvPr/>
        </p:nvSpPr>
        <p:spPr bwMode="auto">
          <a:xfrm>
            <a:off x="0" y="535584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Horizontal instability </a:t>
            </a:r>
            <a:r>
              <a:rPr lang="en-GB" sz="1600" dirty="0"/>
              <a:t>(not yet understood) observed for the </a:t>
            </a:r>
            <a:r>
              <a:rPr lang="en-GB" sz="1600" b="1" dirty="0"/>
              <a:t>first time with high energy beam </a:t>
            </a:r>
            <a:r>
              <a:rPr lang="en-GB" sz="1600" dirty="0"/>
              <a:t>with </a:t>
            </a:r>
            <a:r>
              <a:rPr lang="en-GB" sz="1600" b="1" dirty="0"/>
              <a:t>TFB on</a:t>
            </a:r>
            <a:r>
              <a:rPr lang="en-GB" sz="1600" dirty="0"/>
              <a:t>, for intensities above 500e10 ppb</a:t>
            </a:r>
            <a:r>
              <a:rPr lang="en-GB" sz="1600" dirty="0">
                <a:solidFill>
                  <a:srgbClr val="7030A0"/>
                </a:solidFill>
              </a:rPr>
              <a:t>*</a:t>
            </a: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Mitigation strategy </a:t>
            </a:r>
            <a:r>
              <a:rPr lang="en-GB" sz="1600" dirty="0"/>
              <a:t>identified: currently cured using linear coupling and QSKHO quadrupoles</a:t>
            </a:r>
            <a:r>
              <a:rPr lang="en-GB" sz="1600" dirty="0">
                <a:solidFill>
                  <a:srgbClr val="7030A0"/>
                </a:solidFill>
              </a:rPr>
              <a:t>*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Accelerated more than 1000e10 protons!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Further studies conducted end of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052C4-172F-43BC-5278-725B94396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9656" r="29765" b="68797"/>
          <a:stretch/>
        </p:blipFill>
        <p:spPr>
          <a:xfrm>
            <a:off x="8816837" y="1179354"/>
            <a:ext cx="2736500" cy="621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2A05C-3C4C-10BA-1869-6CAECD7D0BD2}"/>
              </a:ext>
            </a:extLst>
          </p:cNvPr>
          <p:cNvSpPr txBox="1"/>
          <p:nvPr/>
        </p:nvSpPr>
        <p:spPr bwMode="auto">
          <a:xfrm>
            <a:off x="2371439" y="2387460"/>
            <a:ext cx="118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E2E8F6"/>
                </a:highlight>
              </a:rPr>
              <a:t>With TFB off</a:t>
            </a:r>
            <a:endParaRPr lang="en-GB" sz="1400" dirty="0">
              <a:highlight>
                <a:srgbClr val="E2E8F6"/>
              </a:highlight>
            </a:endParaRP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85A2F235-1213-5F9B-E438-17CF6E462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9978"/>
              </p:ext>
            </p:extLst>
          </p:nvPr>
        </p:nvGraphicFramePr>
        <p:xfrm>
          <a:off x="307289" y="2663612"/>
          <a:ext cx="3252248" cy="32310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057177707"/>
                    </a:ext>
                  </a:extLst>
                </a:gridCol>
                <a:gridCol w="1286267">
                  <a:extLst>
                    <a:ext uri="{9D8B030D-6E8A-4147-A177-3AD203B41FA5}">
                      <a16:colId xmlns:a16="http://schemas.microsoft.com/office/drawing/2014/main" val="764374187"/>
                    </a:ext>
                  </a:extLst>
                </a:gridCol>
                <a:gridCol w="1245901">
                  <a:extLst>
                    <a:ext uri="{9D8B030D-6E8A-4147-A177-3AD203B41FA5}">
                      <a16:colId xmlns:a16="http://schemas.microsoft.com/office/drawing/2014/main" val="676920769"/>
                    </a:ext>
                  </a:extLst>
                </a:gridCol>
              </a:tblGrid>
              <a:tr h="524902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solidFill>
                            <a:schemeClr val="tx1"/>
                          </a:solidFill>
                        </a:rPr>
                        <a:t>Ring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solidFill>
                            <a:schemeClr val="accent3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154289"/>
                  </a:ext>
                </a:extLst>
              </a:tr>
              <a:tr h="570501">
                <a:tc>
                  <a:txBody>
                    <a:bodyPr/>
                    <a:lstStyle/>
                    <a:p>
                      <a:r>
                        <a:rPr lang="it-IT" sz="1600"/>
                        <a:t>R1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~250e10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~C740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~300e10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7786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/>
                        <a:t>R2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~250e10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~C700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37869"/>
                  </a:ext>
                </a:extLst>
              </a:tr>
              <a:tr h="616715">
                <a:tc>
                  <a:txBody>
                    <a:bodyPr/>
                    <a:lstStyle/>
                    <a:p>
                      <a:r>
                        <a:rPr lang="it-IT" sz="1600"/>
                        <a:t>R3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~C720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~530e10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dirty="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344159"/>
                  </a:ext>
                </a:extLst>
              </a:tr>
              <a:tr h="870905">
                <a:tc>
                  <a:txBody>
                    <a:bodyPr/>
                    <a:lstStyle/>
                    <a:p>
                      <a:r>
                        <a:rPr lang="it-IT" sz="1600"/>
                        <a:t>R4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~C720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~390e10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~C670 </a:t>
                      </a:r>
                      <a:r>
                        <a:rPr lang="en-GB" sz="1400" dirty="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2607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5336B2-1095-7171-20E3-636AF8AE0808}"/>
              </a:ext>
            </a:extLst>
          </p:cNvPr>
          <p:cNvSpPr txBox="1"/>
          <p:nvPr/>
        </p:nvSpPr>
        <p:spPr>
          <a:xfrm>
            <a:off x="3884151" y="2657053"/>
            <a:ext cx="529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Difference between 2021 and 2022</a:t>
            </a:r>
            <a:r>
              <a:rPr lang="it-IT" sz="14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E71046-A2B4-5718-9384-58CB26171A00}"/>
                  </a:ext>
                </a:extLst>
              </p:cNvPr>
              <p:cNvSpPr txBox="1"/>
              <p:nvPr/>
            </p:nvSpPr>
            <p:spPr>
              <a:xfrm>
                <a:off x="3884151" y="2975543"/>
                <a:ext cx="518457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Investigation of the reason of the different thresholds: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the different longitudinal emittance</a:t>
                </a:r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FF0000"/>
                    </a:solidFill>
                  </a:rPr>
                  <a:t>Higher emittance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higher thresholds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lvl="1"/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E71046-A2B4-5718-9384-58CB26171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151" y="2975543"/>
                <a:ext cx="5184576" cy="1323439"/>
              </a:xfrm>
              <a:prstGeom prst="rect">
                <a:avLst/>
              </a:prstGeom>
              <a:blipFill>
                <a:blip r:embed="rId3"/>
                <a:stretch>
                  <a:fillRect l="-588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E1978F4-A34B-8202-633A-EF9726882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r="29764" b="67019"/>
          <a:stretch/>
        </p:blipFill>
        <p:spPr>
          <a:xfrm>
            <a:off x="6364941" y="1159811"/>
            <a:ext cx="1819436" cy="6603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C9E0DDA-E807-6E81-77E3-D362F806EF50}"/>
              </a:ext>
            </a:extLst>
          </p:cNvPr>
          <p:cNvSpPr txBox="1">
            <a:spLocks/>
          </p:cNvSpPr>
          <p:nvPr/>
        </p:nvSpPr>
        <p:spPr>
          <a:xfrm>
            <a:off x="239688" y="0"/>
            <a:ext cx="11712624" cy="4297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/>
              <a:t>Instability measurements: 2022 Vs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CFBC7D6-7C4E-D5CF-A951-23F164B2ED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4398535"/>
                  </p:ext>
                </p:extLst>
              </p:nvPr>
            </p:nvGraphicFramePr>
            <p:xfrm>
              <a:off x="8973012" y="2663612"/>
              <a:ext cx="2421494" cy="323109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68521">
                      <a:extLst>
                        <a:ext uri="{9D8B030D-6E8A-4147-A177-3AD203B41FA5}">
                          <a16:colId xmlns:a16="http://schemas.microsoft.com/office/drawing/2014/main" val="676920769"/>
                        </a:ext>
                      </a:extLst>
                    </a:gridCol>
                    <a:gridCol w="1252973">
                      <a:extLst>
                        <a:ext uri="{9D8B030D-6E8A-4147-A177-3AD203B41FA5}">
                          <a16:colId xmlns:a16="http://schemas.microsoft.com/office/drawing/2014/main" val="762212518"/>
                        </a:ext>
                      </a:extLst>
                    </a:gridCol>
                  </a:tblGrid>
                  <a:tr h="6661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solidFill>
                                <a:schemeClr val="accent3"/>
                              </a:solidFill>
                            </a:rPr>
                            <a:t>2022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ar>
                                  <m:barPr>
                                    <m:pos m:val="top"/>
                                    <m:ctrlP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ba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it-IT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>
                              <a:solidFill>
                                <a:schemeClr val="accent3"/>
                              </a:solidFill>
                            </a:rPr>
                            <a:t> 2022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ar>
                                  <m:barPr>
                                    <m:pos m:val="top"/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ba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15428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~300e10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~210e10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9477863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~350e10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~255e10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~C675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73786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~530e10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~380e10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344159"/>
                      </a:ext>
                    </a:extLst>
                  </a:tr>
                  <a:tr h="7768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~390e10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~C670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~320e10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0260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CFBC7D6-7C4E-D5CF-A951-23F164B2ED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4398535"/>
                  </p:ext>
                </p:extLst>
              </p:nvPr>
            </p:nvGraphicFramePr>
            <p:xfrm>
              <a:off x="8973012" y="2663612"/>
              <a:ext cx="2421494" cy="323109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68521">
                      <a:extLst>
                        <a:ext uri="{9D8B030D-6E8A-4147-A177-3AD203B41FA5}">
                          <a16:colId xmlns:a16="http://schemas.microsoft.com/office/drawing/2014/main" val="676920769"/>
                        </a:ext>
                      </a:extLst>
                    </a:gridCol>
                    <a:gridCol w="1252973">
                      <a:extLst>
                        <a:ext uri="{9D8B030D-6E8A-4147-A177-3AD203B41FA5}">
                          <a16:colId xmlns:a16="http://schemas.microsoft.com/office/drawing/2014/main" val="762212518"/>
                        </a:ext>
                      </a:extLst>
                    </a:gridCol>
                  </a:tblGrid>
                  <a:tr h="6661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18" t="-1835" r="-108808" b="-3899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4175" t="-1835" r="-1942" b="-3899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15428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~300e10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~210e10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9477863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~350e10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~255e10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~C675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73786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~530e10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~380e10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344159"/>
                      </a:ext>
                    </a:extLst>
                  </a:tr>
                  <a:tr h="7768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~390e10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~C670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~320e10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02607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F6C4EAB-2006-5924-6CC8-84CB9B94333C}"/>
              </a:ext>
            </a:extLst>
          </p:cNvPr>
          <p:cNvSpPr/>
          <p:nvPr/>
        </p:nvSpPr>
        <p:spPr>
          <a:xfrm>
            <a:off x="1035262" y="2663612"/>
            <a:ext cx="1273472" cy="3231095"/>
          </a:xfrm>
          <a:prstGeom prst="rect">
            <a:avLst/>
          </a:prstGeom>
          <a:noFill/>
          <a:ln w="38100">
            <a:solidFill>
              <a:srgbClr val="30F43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146234-B390-ABDE-753B-3825298984A1}"/>
              </a:ext>
            </a:extLst>
          </p:cNvPr>
          <p:cNvSpPr/>
          <p:nvPr/>
        </p:nvSpPr>
        <p:spPr>
          <a:xfrm>
            <a:off x="10185087" y="2657053"/>
            <a:ext cx="1139554" cy="3231096"/>
          </a:xfrm>
          <a:prstGeom prst="rect">
            <a:avLst/>
          </a:prstGeom>
          <a:noFill/>
          <a:ln w="38100">
            <a:solidFill>
              <a:srgbClr val="30F43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37EEDC0-851C-2595-8114-5E619753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0101" r="8303"/>
          <a:stretch/>
        </p:blipFill>
        <p:spPr>
          <a:xfrm>
            <a:off x="4609553" y="3969904"/>
            <a:ext cx="3327439" cy="2149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2D282-1A3D-3F9B-E87B-7D1945A7EF60}"/>
              </a:ext>
            </a:extLst>
          </p:cNvPr>
          <p:cNvSpPr txBox="1"/>
          <p:nvPr/>
        </p:nvSpPr>
        <p:spPr bwMode="auto">
          <a:xfrm>
            <a:off x="5421394" y="4046334"/>
            <a:ext cx="100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2022</a:t>
            </a:r>
            <a:endParaRPr lang="en-GB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18096-C32E-2ED4-9CCD-569AB3779CA1}"/>
              </a:ext>
            </a:extLst>
          </p:cNvPr>
          <p:cNvSpPr txBox="1"/>
          <p:nvPr/>
        </p:nvSpPr>
        <p:spPr>
          <a:xfrm>
            <a:off x="0" y="6112723"/>
            <a:ext cx="1185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* PSB reference measurements, C. Zannini, CEI section meeting, 12/08/2021 </a:t>
            </a:r>
            <a:endParaRPr lang="en-GB" sz="1000" b="1" dirty="0">
              <a:solidFill>
                <a:srgbClr val="7030A0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32545DA-263B-1735-0B4F-8FA23A58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DC1FE3-AB04-5BCF-AD40-008996E5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9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 animBg="1"/>
      <p:bldP spid="13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9096C488-6F12-EB0B-2BDA-44417C72B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03" y="1367132"/>
            <a:ext cx="4142671" cy="33651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E48466-EF74-BC0A-2EC4-AF997E933074}"/>
                  </a:ext>
                </a:extLst>
              </p:cNvPr>
              <p:cNvSpPr txBox="1"/>
              <p:nvPr/>
            </p:nvSpPr>
            <p:spPr>
              <a:xfrm>
                <a:off x="4865538" y="3714534"/>
                <a:ext cx="1970552" cy="553998"/>
              </a:xfrm>
              <a:prstGeom prst="rect">
                <a:avLst/>
              </a:prstGeom>
              <a:solidFill>
                <a:srgbClr val="E2E8F6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/>
                  <a:t>Close to the energy (</a:t>
                </a:r>
                <a14:m>
                  <m:oMath xmlns:m="http://schemas.openxmlformats.org/officeDocument/2006/math">
                    <m:r>
                      <a:rPr lang="en-GB" sz="100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000" dirty="0">
                    <a:highlight>
                      <a:srgbClr val="FFFF00"/>
                    </a:highlight>
                  </a:rPr>
                  <a:t>1.3 GeV</a:t>
                </a:r>
                <a:r>
                  <a:rPr lang="en-GB" sz="1000" dirty="0"/>
                  <a:t>) at which the kicker instability</a:t>
                </a:r>
                <a:r>
                  <a:rPr lang="en-GB" sz="1000" dirty="0">
                    <a:solidFill>
                      <a:srgbClr val="7030A0"/>
                    </a:solidFill>
                  </a:rPr>
                  <a:t>*</a:t>
                </a:r>
                <a:r>
                  <a:rPr lang="en-GB" sz="1000" dirty="0"/>
                  <a:t> was observed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E48466-EF74-BC0A-2EC4-AF997E933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538" y="3714534"/>
                <a:ext cx="1970552" cy="553998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>
            <a:extLst>
              <a:ext uri="{FF2B5EF4-FFF2-40B4-BE49-F238E27FC236}">
                <a16:creationId xmlns:a16="http://schemas.microsoft.com/office/drawing/2014/main" id="{B4835278-41EF-13C4-EBAB-41B7E551DB8D}"/>
              </a:ext>
            </a:extLst>
          </p:cNvPr>
          <p:cNvSpPr txBox="1">
            <a:spLocks/>
          </p:cNvSpPr>
          <p:nvPr/>
        </p:nvSpPr>
        <p:spPr bwMode="auto">
          <a:xfrm>
            <a:off x="124867" y="53055"/>
            <a:ext cx="12483899" cy="6726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rgbClr val="385CB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</a:rPr>
              <a:t>2022 instability: possible correlation with the “kicker instability”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38E7A-CC44-BE2C-9F3F-EF997E51A402}"/>
              </a:ext>
            </a:extLst>
          </p:cNvPr>
          <p:cNvSpPr txBox="1"/>
          <p:nvPr/>
        </p:nvSpPr>
        <p:spPr>
          <a:xfrm>
            <a:off x="-50573" y="661884"/>
            <a:ext cx="11629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changing the tune : the instability intensity thresholds could change with the </a:t>
            </a:r>
            <a:r>
              <a:rPr lang="en-US" sz="1600" b="1" dirty="0"/>
              <a:t>energy</a:t>
            </a:r>
            <a:r>
              <a:rPr lang="en-US" sz="1600" dirty="0"/>
              <a:t> and the </a:t>
            </a:r>
            <a:r>
              <a:rPr lang="en-US" sz="1600" b="1" dirty="0"/>
              <a:t>tune</a:t>
            </a:r>
            <a:r>
              <a:rPr lang="en-US" sz="1600" dirty="0"/>
              <a:t> as 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8DEF3-F102-DD4E-7B5B-6F544E5A5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592"/>
          <a:stretch/>
        </p:blipFill>
        <p:spPr>
          <a:xfrm>
            <a:off x="200319" y="1711232"/>
            <a:ext cx="2559716" cy="1265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2812E-F5F1-580B-7AA6-6C1D2B763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08" b="34329"/>
          <a:stretch/>
        </p:blipFill>
        <p:spPr>
          <a:xfrm>
            <a:off x="200781" y="4058273"/>
            <a:ext cx="2465483" cy="1621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AA8DE-8480-D88D-2602-221BF03A1095}"/>
              </a:ext>
            </a:extLst>
          </p:cNvPr>
          <p:cNvSpPr txBox="1"/>
          <p:nvPr/>
        </p:nvSpPr>
        <p:spPr bwMode="auto">
          <a:xfrm>
            <a:off x="725556" y="4668954"/>
            <a:ext cx="1617650" cy="46166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The instability is not observed anymore!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CDF95-706A-E93F-568F-3304F24AF0F0}"/>
              </a:ext>
            </a:extLst>
          </p:cNvPr>
          <p:cNvSpPr txBox="1"/>
          <p:nvPr/>
        </p:nvSpPr>
        <p:spPr bwMode="auto">
          <a:xfrm>
            <a:off x="557404" y="3215619"/>
            <a:ext cx="205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The termination of the cable of the extraction kicker has been matched</a:t>
            </a:r>
            <a:endParaRPr lang="en-GB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72A83-339C-911E-1774-965AD431868C}"/>
              </a:ext>
            </a:extLst>
          </p:cNvPr>
          <p:cNvSpPr txBox="1"/>
          <p:nvPr/>
        </p:nvSpPr>
        <p:spPr>
          <a:xfrm>
            <a:off x="3066" y="6071780"/>
            <a:ext cx="11856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</a:rPr>
              <a:t>* Source of horizontal instability at the CERN Proton Synchrotron Booster, E. </a:t>
            </a:r>
            <a:r>
              <a:rPr lang="en-GB" sz="1200" b="1" dirty="0" err="1">
                <a:solidFill>
                  <a:srgbClr val="7030A0"/>
                </a:solidFill>
              </a:rPr>
              <a:t>Koukovini</a:t>
            </a:r>
            <a:r>
              <a:rPr lang="en-GB" sz="1200" b="1" dirty="0">
                <a:solidFill>
                  <a:srgbClr val="7030A0"/>
                </a:solidFill>
              </a:rPr>
              <a:t>-Platia, M.J. Barnes, H. </a:t>
            </a:r>
            <a:r>
              <a:rPr lang="en-GB" sz="1200" b="1" dirty="0" err="1">
                <a:solidFill>
                  <a:srgbClr val="7030A0"/>
                </a:solidFill>
              </a:rPr>
              <a:t>Bartosik</a:t>
            </a:r>
            <a:r>
              <a:rPr lang="en-GB" sz="1200" b="1" dirty="0">
                <a:solidFill>
                  <a:srgbClr val="7030A0"/>
                </a:solidFill>
              </a:rPr>
              <a:t>, G. </a:t>
            </a:r>
            <a:r>
              <a:rPr lang="en-GB" sz="1200" b="1" dirty="0" err="1">
                <a:solidFill>
                  <a:srgbClr val="7030A0"/>
                </a:solidFill>
              </a:rPr>
              <a:t>Rumolo</a:t>
            </a:r>
            <a:r>
              <a:rPr lang="en-GB" sz="1200" b="1" dirty="0">
                <a:solidFill>
                  <a:srgbClr val="7030A0"/>
                </a:solidFill>
              </a:rPr>
              <a:t>, L. </a:t>
            </a:r>
            <a:r>
              <a:rPr lang="en-GB" sz="1200" b="1" dirty="0" err="1">
                <a:solidFill>
                  <a:srgbClr val="7030A0"/>
                </a:solidFill>
              </a:rPr>
              <a:t>Sermeus</a:t>
            </a:r>
            <a:r>
              <a:rPr lang="en-GB" sz="1200" b="1" dirty="0">
                <a:solidFill>
                  <a:srgbClr val="7030A0"/>
                </a:solidFill>
              </a:rPr>
              <a:t>, C. Zannini, December 2019</a:t>
            </a: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0A1303CB-49AC-5F63-828E-EB07773A0070}"/>
              </a:ext>
            </a:extLst>
          </p:cNvPr>
          <p:cNvSpPr/>
          <p:nvPr/>
        </p:nvSpPr>
        <p:spPr>
          <a:xfrm>
            <a:off x="117667" y="3036379"/>
            <a:ext cx="311798" cy="974697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D7FF4-C5D2-4E6C-BC26-A896DD5254E4}"/>
              </a:ext>
            </a:extLst>
          </p:cNvPr>
          <p:cNvSpPr txBox="1"/>
          <p:nvPr/>
        </p:nvSpPr>
        <p:spPr bwMode="auto">
          <a:xfrm>
            <a:off x="827825" y="1427870"/>
            <a:ext cx="1446879" cy="274320"/>
          </a:xfrm>
          <a:prstGeom prst="rect">
            <a:avLst/>
          </a:prstGeom>
          <a:solidFill>
            <a:srgbClr val="E2E8F6"/>
          </a:solidFill>
        </p:spPr>
        <p:txBody>
          <a:bodyPr wrap="square">
            <a:spAutoFit/>
          </a:bodyPr>
          <a:lstStyle/>
          <a:p>
            <a:r>
              <a:rPr lang="en-GB" sz="1400"/>
              <a:t>kicker instability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EFB670-7383-3328-548C-FC057F365DD6}"/>
              </a:ext>
            </a:extLst>
          </p:cNvPr>
          <p:cNvCxnSpPr>
            <a:cxnSpLocks/>
          </p:cNvCxnSpPr>
          <p:nvPr/>
        </p:nvCxnSpPr>
        <p:spPr>
          <a:xfrm>
            <a:off x="5033088" y="2109876"/>
            <a:ext cx="0" cy="1504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F955AD80-643A-8A2C-4190-B8FE0E03CF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3784" r="49756" b="9589"/>
          <a:stretch/>
        </p:blipFill>
        <p:spPr>
          <a:xfrm>
            <a:off x="7022832" y="1442320"/>
            <a:ext cx="2278780" cy="21799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F9D15A-25E6-7D59-889B-8C631AEC2420}"/>
              </a:ext>
            </a:extLst>
          </p:cNvPr>
          <p:cNvSpPr txBox="1"/>
          <p:nvPr/>
        </p:nvSpPr>
        <p:spPr bwMode="auto">
          <a:xfrm>
            <a:off x="7115266" y="4930221"/>
            <a:ext cx="4910418" cy="523220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To do: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/>
              <a:t>Test with matched kicker cable planned for the 31</a:t>
            </a:r>
            <a:r>
              <a:rPr lang="en-GB" sz="1400" baseline="30000" dirty="0"/>
              <a:t>st</a:t>
            </a:r>
            <a:r>
              <a:rPr lang="en-GB" sz="1400" dirty="0"/>
              <a:t> October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7E7D4B-7710-E30A-5CDD-B855926900B9}"/>
              </a:ext>
            </a:extLst>
          </p:cNvPr>
          <p:cNvSpPr txBox="1"/>
          <p:nvPr/>
        </p:nvSpPr>
        <p:spPr bwMode="auto">
          <a:xfrm>
            <a:off x="7115266" y="4304155"/>
            <a:ext cx="4523055" cy="523220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Ongoing: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/>
              <a:t>Finer scan of the tune (very recent)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80FA6F-2BAD-049E-08B3-95243E1F820D}"/>
              </a:ext>
            </a:extLst>
          </p:cNvPr>
          <p:cNvSpPr txBox="1"/>
          <p:nvPr/>
        </p:nvSpPr>
        <p:spPr bwMode="auto">
          <a:xfrm>
            <a:off x="9359218" y="1411275"/>
            <a:ext cx="2718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enough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Finer scan of the tune is needed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1CFCC-039C-BDD7-D5BE-741D966AFE14}"/>
              </a:ext>
            </a:extLst>
          </p:cNvPr>
          <p:cNvSpPr txBox="1"/>
          <p:nvPr/>
        </p:nvSpPr>
        <p:spPr bwMode="auto">
          <a:xfrm>
            <a:off x="8907425" y="2230145"/>
            <a:ext cx="3239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Repeat the test with matched kicker cable as done in the past </a:t>
            </a:r>
            <a:endParaRPr lang="en-GB" sz="1400" dirty="0"/>
          </a:p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2DEB23-CE91-F3F8-38D6-8D9E87D9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48B3D-6176-CBEC-64F1-B34C9AC9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5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0" grpId="0"/>
      <p:bldP spid="11" grpId="0" animBg="1"/>
      <p:bldP spid="16" grpId="0" animBg="1"/>
      <p:bldP spid="21" grpId="0" animBg="1"/>
      <p:bldP spid="23" grpId="0" animBg="1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1168C-60DF-2CBD-A7E1-A2E30F20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</a:t>
            </a:r>
            <a:r>
              <a:rPr lang="en-US" dirty="0">
                <a:solidFill>
                  <a:schemeClr val="accent1"/>
                </a:solidFill>
              </a:rPr>
              <a:t>outlook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ECAEF4-5CEA-1608-3B53-5B9EB2F12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348131" cy="44407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Bench measurements </a:t>
            </a:r>
            <a:r>
              <a:rPr lang="en-US" sz="1600" dirty="0"/>
              <a:t>and </a:t>
            </a:r>
            <a:r>
              <a:rPr lang="en-US" sz="1600" b="1" dirty="0"/>
              <a:t>beam-based measurements </a:t>
            </a:r>
            <a:r>
              <a:rPr lang="en-US" sz="1600" dirty="0"/>
              <a:t>of the impedance have been presented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Bench measurements</a:t>
            </a:r>
            <a:r>
              <a:rPr lang="en-US" sz="1600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A new wireless method to evaluate the impedance is proposed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Studied analytically and in simulations for beam chambers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Measurements on beam chambers (ongoing)</a:t>
            </a:r>
            <a:endParaRPr lang="en-US" sz="16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Studied in simulations for resonant structures and a proof of concept measurement has been performed with very good results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Test on more complex structure (ongoing)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1" dirty="0"/>
              <a:t>Beam based measurements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Tune reference measurements performed to benchmark the impedance model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First time at 1.7 and 2 GeV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Additional work required to improve the impedance model of the machine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Instability measurement performed and a possible comprehension of the instability mechanism is under study for the PSB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Test with matched kicker cable at the end of the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FAAD2-6A8B-DC41-0C46-EB069B38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0DFE1-5D35-A83E-7FDE-6799CCB9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5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2609-BFBA-8F6F-1CAB-A0547F76EC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799" y="2435692"/>
            <a:ext cx="7987553" cy="13255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FEB82-9D7A-73A5-CE5F-B127A31E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10B35-D4CB-6CE2-6700-7EB0B41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6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4C22F-F3DF-588D-0174-4EE9FA970F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829" y="45048"/>
            <a:ext cx="10058400" cy="792162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E5EA1-1E35-72E0-9C94-2A47A61C39CA}"/>
              </a:ext>
            </a:extLst>
          </p:cNvPr>
          <p:cNvSpPr txBox="1"/>
          <p:nvPr/>
        </p:nvSpPr>
        <p:spPr>
          <a:xfrm>
            <a:off x="153996" y="797510"/>
            <a:ext cx="75823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Bench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 methods and limitations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new wireless method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Beam chambers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Resonant structures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Beam based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Tune shift reference measurements at the PSB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Instability measurements at the PSB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Conclusions and outlook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BD77-E89F-255B-1511-32738FD8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30884-3C4D-AC26-DCE7-B2152020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58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22F3F4-273D-54D1-3790-E13AC3D36647}"/>
              </a:ext>
            </a:extLst>
          </p:cNvPr>
          <p:cNvSpPr txBox="1">
            <a:spLocks/>
          </p:cNvSpPr>
          <p:nvPr/>
        </p:nvSpPr>
        <p:spPr>
          <a:xfrm>
            <a:off x="1828799" y="2435692"/>
            <a:ext cx="7987553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Backup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5247C-CDCC-F6F5-43E5-D4E6A1DF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05EF6-97E1-164B-2B4E-B2FDC711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40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D6EDD-0BAC-3FFB-CA23-065C53826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7" y="941142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In order to measure the transverse tune we can use the </a:t>
            </a:r>
            <a:r>
              <a:rPr lang="en-GB" sz="2000" b="1" dirty="0"/>
              <a:t>base-band-tune </a:t>
            </a:r>
            <a:r>
              <a:rPr lang="en-GB" sz="2000" dirty="0"/>
              <a:t>(BBQ) system.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It excites transversely the beam in both planes with a chirp signal.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84121-05DC-074D-B79B-D7F00E4E0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" r="53355" b="7459"/>
          <a:stretch/>
        </p:blipFill>
        <p:spPr>
          <a:xfrm>
            <a:off x="1379938" y="2169656"/>
            <a:ext cx="3740532" cy="2616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53CAFC-7234-4ACF-C99C-CD350B18F2D4}"/>
                  </a:ext>
                </a:extLst>
              </p:cNvPr>
              <p:cNvSpPr txBox="1"/>
              <p:nvPr/>
            </p:nvSpPr>
            <p:spPr>
              <a:xfrm>
                <a:off x="871537" y="4969609"/>
                <a:ext cx="10810875" cy="192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For several beam intensities we acquires the horizontal and vertical tunes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2000" dirty="0"/>
                  <a:t> .</a:t>
                </a:r>
              </a:p>
              <a:p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</a:t>
                </a:r>
                <a:r>
                  <a:rPr lang="en-GB" sz="2000" b="1" dirty="0"/>
                  <a:t> tune shifts : </a:t>
                </a:r>
                <a:r>
                  <a:rPr lang="en-GB" sz="2000" dirty="0"/>
                  <a:t>Δ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𝐼𝑛𝑡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𝐼𝑛𝑡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000" dirty="0"/>
                  <a:t>. </a:t>
                </a:r>
              </a:p>
              <a:p>
                <a:endParaRPr lang="en-GB" sz="20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53CAFC-7234-4ACF-C99C-CD350B18F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37" y="4969609"/>
                <a:ext cx="10810875" cy="1925784"/>
              </a:xfrm>
              <a:prstGeom prst="rect">
                <a:avLst/>
              </a:prstGeom>
              <a:blipFill>
                <a:blip r:embed="rId4"/>
                <a:stretch>
                  <a:fillRect l="-508" t="-1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304B233-8F6E-0A30-B746-8214641BA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4"/>
          <a:stretch/>
        </p:blipFill>
        <p:spPr>
          <a:xfrm>
            <a:off x="6694189" y="2069579"/>
            <a:ext cx="3981039" cy="280350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12E425F-4A89-B729-AA25-F9327D9C0891}"/>
              </a:ext>
            </a:extLst>
          </p:cNvPr>
          <p:cNvSpPr/>
          <p:nvPr/>
        </p:nvSpPr>
        <p:spPr>
          <a:xfrm>
            <a:off x="5384253" y="2993478"/>
            <a:ext cx="1031082" cy="66675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724F-0EDB-1728-444F-AE863B4FBD61}"/>
              </a:ext>
            </a:extLst>
          </p:cNvPr>
          <p:cNvSpPr txBox="1"/>
          <p:nvPr/>
        </p:nvSpPr>
        <p:spPr>
          <a:xfrm>
            <a:off x="5522243" y="3159689"/>
            <a:ext cx="57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FFT</a:t>
            </a:r>
            <a:endParaRPr lang="en-GB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3A3DB-E53C-AF49-8336-B892CDC02289}"/>
              </a:ext>
            </a:extLst>
          </p:cNvPr>
          <p:cNvSpPr/>
          <p:nvPr/>
        </p:nvSpPr>
        <p:spPr>
          <a:xfrm>
            <a:off x="8674197" y="2106081"/>
            <a:ext cx="207043" cy="244154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CC094A-EBB7-2279-8C70-71B49701869C}"/>
              </a:ext>
            </a:extLst>
          </p:cNvPr>
          <p:cNvSpPr txBox="1">
            <a:spLocks/>
          </p:cNvSpPr>
          <p:nvPr/>
        </p:nvSpPr>
        <p:spPr>
          <a:xfrm>
            <a:off x="3007764" y="83910"/>
            <a:ext cx="6243145" cy="643461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dirty="0"/>
              <a:t>How to </a:t>
            </a:r>
            <a:r>
              <a:rPr lang="it-IT" sz="4400" dirty="0" err="1"/>
              <a:t>measure</a:t>
            </a:r>
            <a:r>
              <a:rPr lang="it-IT" sz="4400" dirty="0"/>
              <a:t> the </a:t>
            </a:r>
            <a:r>
              <a:rPr lang="it-IT" sz="4400" dirty="0" err="1"/>
              <a:t>tune</a:t>
            </a:r>
            <a:r>
              <a:rPr lang="it-IT" sz="4400" dirty="0"/>
              <a:t> shift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8FD52C-9980-15EB-A381-A6B15AF1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1B759-1D5F-C9D4-03EB-7C6BB506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7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6">
                <a:extLst>
                  <a:ext uri="{FF2B5EF4-FFF2-40B4-BE49-F238E27FC236}">
                    <a16:creationId xmlns:a16="http://schemas.microsoft.com/office/drawing/2014/main" id="{DCE02014-7A5C-0068-03C6-4A22CD8ABA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7532285"/>
                  </p:ext>
                </p:extLst>
              </p:nvPr>
            </p:nvGraphicFramePr>
            <p:xfrm>
              <a:off x="5462676" y="491230"/>
              <a:ext cx="5695665" cy="23728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8576">
                      <a:extLst>
                        <a:ext uri="{9D8B030D-6E8A-4147-A177-3AD203B41FA5}">
                          <a16:colId xmlns:a16="http://schemas.microsoft.com/office/drawing/2014/main" val="633650700"/>
                        </a:ext>
                      </a:extLst>
                    </a:gridCol>
                    <a:gridCol w="1891862">
                      <a:extLst>
                        <a:ext uri="{9D8B030D-6E8A-4147-A177-3AD203B41FA5}">
                          <a16:colId xmlns:a16="http://schemas.microsoft.com/office/drawing/2014/main" val="1331842392"/>
                        </a:ext>
                      </a:extLst>
                    </a:gridCol>
                    <a:gridCol w="1755227">
                      <a:extLst>
                        <a:ext uri="{9D8B030D-6E8A-4147-A177-3AD203B41FA5}">
                          <a16:colId xmlns:a16="http://schemas.microsoft.com/office/drawing/2014/main" val="2849562437"/>
                        </a:ext>
                      </a:extLst>
                    </a:gridCol>
                  </a:tblGrid>
                  <a:tr h="507967"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Measurements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Slope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  <m:t>𝒆𝒇𝒇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  <a:p>
                          <a:pPr algn="ctr"/>
                          <a:r>
                            <a:rPr lang="en-GB" sz="1800" dirty="0"/>
                            <a:t>[M</a:t>
                          </a:r>
                          <a:r>
                            <a:rPr lang="el-GR" sz="1800" dirty="0"/>
                            <a:t>Ω</a:t>
                          </a:r>
                          <a:r>
                            <a:rPr lang="en-GB" sz="1800" dirty="0"/>
                            <a:t>/m]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6118642"/>
                      </a:ext>
                    </a:extLst>
                  </a:tr>
                  <a:tr h="7193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dirty="0">
                              <a:solidFill>
                                <a:srgbClr val="00B0F0"/>
                              </a:solidFill>
                            </a:rPr>
                            <a:t>Post-LS2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2021, Ring 3, V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2021 , Ring 3, H plane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solidFill>
                              <a:srgbClr val="000099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6.7 e-5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1.1 e-5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solidFill>
                              <a:srgbClr val="000099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11.70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1.90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0294558"/>
                      </a:ext>
                    </a:extLst>
                  </a:tr>
                  <a:tr h="88381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000099"/>
                              </a:solidFill>
                              <a:highlight>
                                <a:srgbClr val="FFFF00"/>
                              </a:highlight>
                            </a:rPr>
                            <a:t>2022 , Ring 3, V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</a:rPr>
                            <a:t>2022 , Ring 3, H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dirty="0">
                            <a:highlight>
                              <a:srgbClr val="FFFF00"/>
                            </a:highlight>
                          </a:endParaRP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8.90e-5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 4.14e-6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1.46e-5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 3.22e-6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</a:rPr>
                                <m:t>11.56</m:t>
                              </m:r>
                            </m:oMath>
                          </a14:m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smtClean="0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 0.57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1.87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 0.41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78517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6">
                <a:extLst>
                  <a:ext uri="{FF2B5EF4-FFF2-40B4-BE49-F238E27FC236}">
                    <a16:creationId xmlns:a16="http://schemas.microsoft.com/office/drawing/2014/main" id="{DCE02014-7A5C-0068-03C6-4A22CD8ABA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7532285"/>
                  </p:ext>
                </p:extLst>
              </p:nvPr>
            </p:nvGraphicFramePr>
            <p:xfrm>
              <a:off x="5462676" y="491230"/>
              <a:ext cx="5695665" cy="23728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8576">
                      <a:extLst>
                        <a:ext uri="{9D8B030D-6E8A-4147-A177-3AD203B41FA5}">
                          <a16:colId xmlns:a16="http://schemas.microsoft.com/office/drawing/2014/main" val="633650700"/>
                        </a:ext>
                      </a:extLst>
                    </a:gridCol>
                    <a:gridCol w="1891862">
                      <a:extLst>
                        <a:ext uri="{9D8B030D-6E8A-4147-A177-3AD203B41FA5}">
                          <a16:colId xmlns:a16="http://schemas.microsoft.com/office/drawing/2014/main" val="1331842392"/>
                        </a:ext>
                      </a:extLst>
                    </a:gridCol>
                    <a:gridCol w="1755227">
                      <a:extLst>
                        <a:ext uri="{9D8B030D-6E8A-4147-A177-3AD203B41FA5}">
                          <a16:colId xmlns:a16="http://schemas.microsoft.com/office/drawing/2014/main" val="2849562437"/>
                        </a:ext>
                      </a:extLst>
                    </a:gridCol>
                  </a:tblGrid>
                  <a:tr h="666052"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Measurements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Slope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5000" t="-4587" r="-1389" b="-2596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611864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dirty="0">
                              <a:solidFill>
                                <a:srgbClr val="00B0F0"/>
                              </a:solidFill>
                            </a:rPr>
                            <a:t>Post-LS2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2021, Ring 3, V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2021 , Ring 3, H plane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solidFill>
                              <a:srgbClr val="000099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6.7 e-5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1.1 e-5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solidFill>
                              <a:srgbClr val="000099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000099"/>
                              </a:solidFill>
                            </a:rPr>
                            <a:t>11.70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rgbClr val="FF0000"/>
                              </a:solidFill>
                            </a:rPr>
                            <a:t>1.90</a:t>
                          </a: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0294558"/>
                      </a:ext>
                    </a:extLst>
                  </a:tr>
                  <a:tr h="88381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000099"/>
                              </a:solidFill>
                              <a:highlight>
                                <a:srgbClr val="FFFF00"/>
                              </a:highlight>
                            </a:rPr>
                            <a:t>2022 , Ring 3, V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</a:rPr>
                            <a:t>2022 , Ring 3, H plane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600" dirty="0">
                            <a:highlight>
                              <a:srgbClr val="FFFF00"/>
                            </a:highlight>
                          </a:endParaRPr>
                        </a:p>
                      </a:txBody>
                      <a:tcPr>
                        <a:solidFill>
                          <a:srgbClr val="D7E7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8360" t="-172414" r="-93891" b="-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5000" t="-172414" r="-1389" b="-13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78517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002BC7E-D5FF-80D7-2466-22B11A7C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31"/>
            <a:ext cx="5010700" cy="3340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9F332-59EC-32D7-CE28-F4058F4B78AB}"/>
              </a:ext>
            </a:extLst>
          </p:cNvPr>
          <p:cNvSpPr txBox="1"/>
          <p:nvPr/>
        </p:nvSpPr>
        <p:spPr>
          <a:xfrm>
            <a:off x="4747096" y="3702879"/>
            <a:ext cx="7327995" cy="20928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horizontal tune shift is much less than the vertical one.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impedance at 160 MeV is dominated by the indirect space charge. It will decrease with the energy.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effective impedances computed from the different tune shift measurements are consistent.</a:t>
            </a:r>
            <a:endParaRPr lang="en-GB" sz="1600" dirty="0"/>
          </a:p>
          <a:p>
            <a:endParaRPr lang="en-GB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EE4F9AD-0810-0829-D5A1-A575775F8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750"/>
            <a:ext cx="5010699" cy="33404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6852A7-8423-3696-9C27-605E3DBD0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10883-3585-5E64-1CBC-471499B4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96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CB98-F333-644B-0A1B-AB34C6999634}"/>
              </a:ext>
            </a:extLst>
          </p:cNvPr>
          <p:cNvSpPr txBox="1"/>
          <p:nvPr/>
        </p:nvSpPr>
        <p:spPr bwMode="auto">
          <a:xfrm>
            <a:off x="0" y="535584"/>
            <a:ext cx="1219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dirty="0"/>
              <a:t>Horizontal instability </a:t>
            </a:r>
            <a:r>
              <a:rPr lang="en-GB" sz="1400" dirty="0"/>
              <a:t>(not yet understood) observed for the </a:t>
            </a:r>
            <a:r>
              <a:rPr lang="en-GB" sz="1400" b="1" dirty="0"/>
              <a:t>first time with high energy beam </a:t>
            </a:r>
            <a:r>
              <a:rPr lang="en-GB" sz="1400" dirty="0"/>
              <a:t>with </a:t>
            </a:r>
            <a:r>
              <a:rPr lang="en-GB" sz="1400" b="1" dirty="0"/>
              <a:t>TFB on</a:t>
            </a:r>
            <a:r>
              <a:rPr lang="en-GB" sz="1400" dirty="0"/>
              <a:t>, for intensities above 500e10 ppb</a:t>
            </a:r>
            <a:r>
              <a:rPr lang="en-GB" sz="1400" dirty="0">
                <a:solidFill>
                  <a:srgbClr val="7030A0"/>
                </a:solidFill>
              </a:rPr>
              <a:t>*</a:t>
            </a:r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Studies carried out in 2021</a:t>
            </a:r>
            <a:r>
              <a:rPr lang="en-GB" sz="1400" dirty="0">
                <a:solidFill>
                  <a:srgbClr val="7030A0"/>
                </a:solidFill>
              </a:rPr>
              <a:t>*</a:t>
            </a:r>
            <a:r>
              <a:rPr lang="en-GB" sz="1400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Intensity threshold depends on chromaticity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b="1" dirty="0"/>
              <a:t>Suspected TMCI</a:t>
            </a:r>
            <a:r>
              <a:rPr lang="en-GB" sz="1400" dirty="0"/>
              <a:t> but </a:t>
            </a:r>
            <a:r>
              <a:rPr lang="en-GB" sz="1400" dirty="0" err="1"/>
              <a:t>intrabunch</a:t>
            </a:r>
            <a:r>
              <a:rPr lang="en-GB" sz="1400" dirty="0"/>
              <a:t> motion also observed</a:t>
            </a:r>
          </a:p>
          <a:p>
            <a:pPr algn="just"/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dirty="0"/>
              <a:t>Mitigation strategy </a:t>
            </a:r>
            <a:r>
              <a:rPr lang="en-GB" sz="1400" dirty="0"/>
              <a:t>identified: currently cured using linear coupling and QSKHO quadrupoles</a:t>
            </a:r>
            <a:r>
              <a:rPr lang="en-GB" sz="1400" dirty="0">
                <a:solidFill>
                  <a:srgbClr val="7030A0"/>
                </a:solidFill>
              </a:rPr>
              <a:t>*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Accelerated more than 1000e10 protons!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052C4-172F-43BC-5278-725B94396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9656" r="29765" b="68797"/>
          <a:stretch/>
        </p:blipFill>
        <p:spPr>
          <a:xfrm>
            <a:off x="8849934" y="957362"/>
            <a:ext cx="2736500" cy="621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2A05C-3C4C-10BA-1869-6CAECD7D0BD2}"/>
              </a:ext>
            </a:extLst>
          </p:cNvPr>
          <p:cNvSpPr txBox="1"/>
          <p:nvPr/>
        </p:nvSpPr>
        <p:spPr bwMode="auto">
          <a:xfrm>
            <a:off x="2371439" y="2387460"/>
            <a:ext cx="118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E2E8F6"/>
                </a:highlight>
              </a:rPr>
              <a:t>With TFB off</a:t>
            </a:r>
            <a:endParaRPr lang="en-GB" sz="1400" dirty="0">
              <a:highlight>
                <a:srgbClr val="E2E8F6"/>
              </a:highlight>
            </a:endParaRP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85A2F235-1213-5F9B-E438-17CF6E462672}"/>
              </a:ext>
            </a:extLst>
          </p:cNvPr>
          <p:cNvGraphicFramePr>
            <a:graphicFrameLocks noGrp="1"/>
          </p:cNvGraphicFramePr>
          <p:nvPr/>
        </p:nvGraphicFramePr>
        <p:xfrm>
          <a:off x="307289" y="2663612"/>
          <a:ext cx="3252248" cy="32310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057177707"/>
                    </a:ext>
                  </a:extLst>
                </a:gridCol>
                <a:gridCol w="1286267">
                  <a:extLst>
                    <a:ext uri="{9D8B030D-6E8A-4147-A177-3AD203B41FA5}">
                      <a16:colId xmlns:a16="http://schemas.microsoft.com/office/drawing/2014/main" val="764374187"/>
                    </a:ext>
                  </a:extLst>
                </a:gridCol>
                <a:gridCol w="1245901">
                  <a:extLst>
                    <a:ext uri="{9D8B030D-6E8A-4147-A177-3AD203B41FA5}">
                      <a16:colId xmlns:a16="http://schemas.microsoft.com/office/drawing/2014/main" val="676920769"/>
                    </a:ext>
                  </a:extLst>
                </a:gridCol>
              </a:tblGrid>
              <a:tr h="524902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solidFill>
                            <a:schemeClr val="tx1"/>
                          </a:solidFill>
                        </a:rPr>
                        <a:t>Ring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solidFill>
                            <a:schemeClr val="accent3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154289"/>
                  </a:ext>
                </a:extLst>
              </a:tr>
              <a:tr h="570501">
                <a:tc>
                  <a:txBody>
                    <a:bodyPr/>
                    <a:lstStyle/>
                    <a:p>
                      <a:r>
                        <a:rPr lang="it-IT" sz="1600"/>
                        <a:t>R1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~250e10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~C740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~300e10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7786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it-IT" sz="1600"/>
                        <a:t>R2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~250e10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~C700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37869"/>
                  </a:ext>
                </a:extLst>
              </a:tr>
              <a:tr h="616715">
                <a:tc>
                  <a:txBody>
                    <a:bodyPr/>
                    <a:lstStyle/>
                    <a:p>
                      <a:r>
                        <a:rPr lang="it-IT" sz="1600"/>
                        <a:t>R3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~C720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~530e10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~C680 </a:t>
                      </a:r>
                      <a:r>
                        <a:rPr lang="en-GB" sz="1400" dirty="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344159"/>
                  </a:ext>
                </a:extLst>
              </a:tr>
              <a:tr h="870905">
                <a:tc>
                  <a:txBody>
                    <a:bodyPr/>
                    <a:lstStyle/>
                    <a:p>
                      <a:r>
                        <a:rPr lang="it-IT" sz="1600"/>
                        <a:t>R4</a:t>
                      </a:r>
                      <a:endParaRPr lang="en-GB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~350e10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~C720 </a:t>
                      </a:r>
                      <a:r>
                        <a:rPr lang="en-GB" sz="1400" err="1"/>
                        <a:t>ms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~390e10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~C670 </a:t>
                      </a:r>
                      <a:r>
                        <a:rPr lang="en-GB" sz="1400" dirty="0" err="1">
                          <a:solidFill>
                            <a:schemeClr val="accent3"/>
                          </a:solidFill>
                        </a:rPr>
                        <a:t>ms</a:t>
                      </a:r>
                      <a:endParaRPr lang="en-GB" sz="14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2607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5336B2-1095-7171-20E3-636AF8AE0808}"/>
              </a:ext>
            </a:extLst>
          </p:cNvPr>
          <p:cNvSpPr txBox="1"/>
          <p:nvPr/>
        </p:nvSpPr>
        <p:spPr>
          <a:xfrm>
            <a:off x="3788437" y="2502489"/>
            <a:ext cx="529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Difference between 2021 and 2022!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E71046-A2B4-5718-9384-58CB26171A00}"/>
                  </a:ext>
                </a:extLst>
              </p:cNvPr>
              <p:cNvSpPr txBox="1"/>
              <p:nvPr/>
            </p:nvSpPr>
            <p:spPr>
              <a:xfrm>
                <a:off x="3788436" y="2810266"/>
                <a:ext cx="5184576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Investigation of the reason of the different thresholds: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the different longitudinal emittance</a:t>
                </a:r>
                <a:endParaRPr lang="en-US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FF0000"/>
                    </a:solidFill>
                  </a:rPr>
                  <a:t>Higher emittance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higher thresholds</a:t>
                </a:r>
                <a:endParaRPr lang="en-US" sz="1400" dirty="0">
                  <a:solidFill>
                    <a:srgbClr val="FF0000"/>
                  </a:solidFill>
                </a:endParaRPr>
              </a:p>
              <a:p>
                <a:pPr lvl="1"/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E71046-A2B4-5718-9384-58CB26171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436" y="2810266"/>
                <a:ext cx="5184576" cy="1231106"/>
              </a:xfrm>
              <a:prstGeom prst="rect">
                <a:avLst/>
              </a:prstGeom>
              <a:blipFill>
                <a:blip r:embed="rId3"/>
                <a:stretch>
                  <a:fillRect l="-353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E1978F4-A34B-8202-633A-EF9726882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r="29764" b="67019"/>
          <a:stretch/>
        </p:blipFill>
        <p:spPr>
          <a:xfrm>
            <a:off x="6398038" y="937819"/>
            <a:ext cx="1819436" cy="6603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C9E0DDA-E807-6E81-77E3-D362F806EF50}"/>
              </a:ext>
            </a:extLst>
          </p:cNvPr>
          <p:cNvSpPr txBox="1">
            <a:spLocks/>
          </p:cNvSpPr>
          <p:nvPr/>
        </p:nvSpPr>
        <p:spPr>
          <a:xfrm>
            <a:off x="239688" y="0"/>
            <a:ext cx="11712624" cy="4297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/>
              <a:t>Instability measurements: 2022 Vs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CFBC7D6-7C4E-D5CF-A951-23F164B2ED9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73012" y="2663612"/>
              <a:ext cx="2421494" cy="323109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68521">
                      <a:extLst>
                        <a:ext uri="{9D8B030D-6E8A-4147-A177-3AD203B41FA5}">
                          <a16:colId xmlns:a16="http://schemas.microsoft.com/office/drawing/2014/main" val="676920769"/>
                        </a:ext>
                      </a:extLst>
                    </a:gridCol>
                    <a:gridCol w="1252973">
                      <a:extLst>
                        <a:ext uri="{9D8B030D-6E8A-4147-A177-3AD203B41FA5}">
                          <a16:colId xmlns:a16="http://schemas.microsoft.com/office/drawing/2014/main" val="762212518"/>
                        </a:ext>
                      </a:extLst>
                    </a:gridCol>
                  </a:tblGrid>
                  <a:tr h="6661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solidFill>
                                <a:schemeClr val="accent3"/>
                              </a:solidFill>
                            </a:rPr>
                            <a:t>2022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ar>
                                  <m:barPr>
                                    <m:pos m:val="top"/>
                                    <m:ctrlP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ba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it-IT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>
                              <a:solidFill>
                                <a:schemeClr val="accent3"/>
                              </a:solidFill>
                            </a:rPr>
                            <a:t> 2022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ar>
                                  <m:barPr>
                                    <m:pos m:val="top"/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ba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15428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~300e10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~210e10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9477863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~350e10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~255e10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~C675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73786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~530e10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~380e10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344159"/>
                      </a:ext>
                    </a:extLst>
                  </a:tr>
                  <a:tr h="7768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~390e10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~C670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~320e10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0260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CFBC7D6-7C4E-D5CF-A951-23F164B2ED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4398535"/>
                  </p:ext>
                </p:extLst>
              </p:nvPr>
            </p:nvGraphicFramePr>
            <p:xfrm>
              <a:off x="8973012" y="2663612"/>
              <a:ext cx="2421494" cy="323109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68521">
                      <a:extLst>
                        <a:ext uri="{9D8B030D-6E8A-4147-A177-3AD203B41FA5}">
                          <a16:colId xmlns:a16="http://schemas.microsoft.com/office/drawing/2014/main" val="676920769"/>
                        </a:ext>
                      </a:extLst>
                    </a:gridCol>
                    <a:gridCol w="1252973">
                      <a:extLst>
                        <a:ext uri="{9D8B030D-6E8A-4147-A177-3AD203B41FA5}">
                          <a16:colId xmlns:a16="http://schemas.microsoft.com/office/drawing/2014/main" val="762212518"/>
                        </a:ext>
                      </a:extLst>
                    </a:gridCol>
                  </a:tblGrid>
                  <a:tr h="6661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18" t="-1835" r="-108808" b="-3899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4175" t="-1835" r="-1942" b="-3899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15428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~300e10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~210e10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9477863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~350e10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~255e10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~C675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737869"/>
                      </a:ext>
                    </a:extLst>
                  </a:tr>
                  <a:tr h="5960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~530e10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~380e10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344159"/>
                      </a:ext>
                    </a:extLst>
                  </a:tr>
                  <a:tr h="7768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~390e10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~C670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~320e10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>
                              <a:solidFill>
                                <a:schemeClr val="accent3"/>
                              </a:solidFill>
                            </a:rPr>
                            <a:t>~C680 </a:t>
                          </a:r>
                          <a:r>
                            <a:rPr lang="en-GB" sz="1400" dirty="0" err="1">
                              <a:solidFill>
                                <a:schemeClr val="accent3"/>
                              </a:solidFill>
                            </a:rPr>
                            <a:t>ms</a:t>
                          </a:r>
                          <a:endParaRPr lang="en-GB" sz="14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02607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F6C4EAB-2006-5924-6CC8-84CB9B94333C}"/>
              </a:ext>
            </a:extLst>
          </p:cNvPr>
          <p:cNvSpPr/>
          <p:nvPr/>
        </p:nvSpPr>
        <p:spPr>
          <a:xfrm>
            <a:off x="1035262" y="2663612"/>
            <a:ext cx="1273472" cy="3231095"/>
          </a:xfrm>
          <a:prstGeom prst="rect">
            <a:avLst/>
          </a:prstGeom>
          <a:noFill/>
          <a:ln w="38100">
            <a:solidFill>
              <a:srgbClr val="30F43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146234-B390-ABDE-753B-3825298984A1}"/>
              </a:ext>
            </a:extLst>
          </p:cNvPr>
          <p:cNvSpPr/>
          <p:nvPr/>
        </p:nvSpPr>
        <p:spPr>
          <a:xfrm>
            <a:off x="10185087" y="2657053"/>
            <a:ext cx="1139554" cy="3231096"/>
          </a:xfrm>
          <a:prstGeom prst="rect">
            <a:avLst/>
          </a:prstGeom>
          <a:noFill/>
          <a:ln w="38100">
            <a:solidFill>
              <a:srgbClr val="30F43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37EEDC0-851C-2595-8114-5E619753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0101" r="8303"/>
          <a:stretch/>
        </p:blipFill>
        <p:spPr>
          <a:xfrm>
            <a:off x="4416962" y="3732229"/>
            <a:ext cx="3685002" cy="2380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2D282-1A3D-3F9B-E87B-7D1945A7EF60}"/>
              </a:ext>
            </a:extLst>
          </p:cNvPr>
          <p:cNvSpPr txBox="1"/>
          <p:nvPr/>
        </p:nvSpPr>
        <p:spPr bwMode="auto">
          <a:xfrm>
            <a:off x="5273020" y="3732228"/>
            <a:ext cx="109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2022</a:t>
            </a:r>
            <a:endParaRPr lang="en-GB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18096-C32E-2ED4-9CCD-569AB3779CA1}"/>
              </a:ext>
            </a:extLst>
          </p:cNvPr>
          <p:cNvSpPr txBox="1"/>
          <p:nvPr/>
        </p:nvSpPr>
        <p:spPr>
          <a:xfrm>
            <a:off x="0" y="6112723"/>
            <a:ext cx="1185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* PSB reference measurements, C. Zannini, CEI section meeting, 12/08/2021 </a:t>
            </a:r>
            <a:endParaRPr lang="en-GB" sz="1000" b="1" dirty="0">
              <a:solidFill>
                <a:srgbClr val="7030A0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32545DA-263B-1735-0B4F-8FA23A58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DC1FE3-AB04-5BCF-AD40-008996E5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 animBg="1"/>
      <p:bldP spid="13" grpId="0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E4AE9-96E1-892F-59F0-8886918BA293}"/>
              </a:ext>
            </a:extLst>
          </p:cNvPr>
          <p:cNvSpPr txBox="1">
            <a:spLocks/>
          </p:cNvSpPr>
          <p:nvPr/>
        </p:nvSpPr>
        <p:spPr>
          <a:xfrm>
            <a:off x="85073" y="21898"/>
            <a:ext cx="11712624" cy="495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/>
              <a:t>2022 instability measurements: losses and rise time versus tune</a:t>
            </a:r>
            <a:br>
              <a:rPr lang="en-GB" sz="2800">
                <a:solidFill>
                  <a:srgbClr val="FF0000"/>
                </a:solidFill>
              </a:rPr>
            </a:br>
            <a:endParaRPr lang="en-US" sz="280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7D056DD-538E-F155-B8A0-2A745C644240}"/>
              </a:ext>
            </a:extLst>
          </p:cNvPr>
          <p:cNvSpPr/>
          <p:nvPr/>
        </p:nvSpPr>
        <p:spPr>
          <a:xfrm>
            <a:off x="4491859" y="3358106"/>
            <a:ext cx="947473" cy="242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2BF02-267C-0F06-ED80-C93182388B07}"/>
              </a:ext>
            </a:extLst>
          </p:cNvPr>
          <p:cNvSpPr txBox="1"/>
          <p:nvPr/>
        </p:nvSpPr>
        <p:spPr bwMode="auto">
          <a:xfrm>
            <a:off x="0" y="822811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Scan of the tune on a plateau (constant energy) with the 1.7 GeV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1434D-C36B-B0BD-B9C6-C5B2B0E2D2BB}"/>
              </a:ext>
            </a:extLst>
          </p:cNvPr>
          <p:cNvSpPr txBox="1"/>
          <p:nvPr/>
        </p:nvSpPr>
        <p:spPr bwMode="auto">
          <a:xfrm>
            <a:off x="8779779" y="1520397"/>
            <a:ext cx="351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Not enough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Finer scan of the tune is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B4E43-CCBD-7A71-2DA3-CACE519BA3FC}"/>
              </a:ext>
            </a:extLst>
          </p:cNvPr>
          <p:cNvSpPr txBox="1"/>
          <p:nvPr/>
        </p:nvSpPr>
        <p:spPr bwMode="auto">
          <a:xfrm>
            <a:off x="0" y="3344103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Measure losses and rise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B872AF8-7096-0808-DB0B-3FCC7037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3784" r="49756" b="9589"/>
          <a:stretch/>
        </p:blipFill>
        <p:spPr>
          <a:xfrm>
            <a:off x="5510664" y="1407586"/>
            <a:ext cx="3197783" cy="3059153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59149C2-3E60-8801-61B3-FC678447F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473291" y="1272053"/>
            <a:ext cx="2086053" cy="2086053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F44B162-2C52-1978-AFC8-31575DDB78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40155" y="1243615"/>
            <a:ext cx="1987371" cy="1987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8A6F65-9F4F-7F7C-FEAC-E9CE4E3B05AC}"/>
              </a:ext>
            </a:extLst>
          </p:cNvPr>
          <p:cNvSpPr/>
          <p:nvPr/>
        </p:nvSpPr>
        <p:spPr>
          <a:xfrm>
            <a:off x="2037537" y="1382207"/>
            <a:ext cx="111294" cy="177455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A5E4D6F-F338-57E3-B99F-B89BFCC5D9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8343"/>
          <a:stretch/>
        </p:blipFill>
        <p:spPr>
          <a:xfrm>
            <a:off x="170133" y="3716001"/>
            <a:ext cx="4934279" cy="2346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C538FA-BDCC-9F94-52CC-9D39B96263F3}"/>
              </a:ext>
            </a:extLst>
          </p:cNvPr>
          <p:cNvSpPr txBox="1"/>
          <p:nvPr/>
        </p:nvSpPr>
        <p:spPr bwMode="auto">
          <a:xfrm>
            <a:off x="578320" y="5160623"/>
            <a:ext cx="1668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Rise time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A83E5A-19AE-2AB4-344E-73A52F0AA552}"/>
              </a:ext>
            </a:extLst>
          </p:cNvPr>
          <p:cNvSpPr txBox="1"/>
          <p:nvPr/>
        </p:nvSpPr>
        <p:spPr bwMode="auto">
          <a:xfrm>
            <a:off x="3202613" y="5160623"/>
            <a:ext cx="120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Losses (%)</a:t>
            </a:r>
            <a:endParaRPr lang="en-GB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056317-A9DA-8321-7BCD-EB0B2F12B2CD}"/>
              </a:ext>
            </a:extLst>
          </p:cNvPr>
          <p:cNvSpPr txBox="1"/>
          <p:nvPr/>
        </p:nvSpPr>
        <p:spPr bwMode="auto">
          <a:xfrm>
            <a:off x="6095999" y="5397272"/>
            <a:ext cx="5517681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highlight>
                  <a:srgbClr val="FFFF00"/>
                </a:highlight>
              </a:rPr>
              <a:t>To do: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/>
              <a:t>Test with matched kicker cable planned for the 31</a:t>
            </a:r>
            <a:r>
              <a:rPr lang="en-GB" sz="1600" baseline="30000"/>
              <a:t>st</a:t>
            </a:r>
            <a:r>
              <a:rPr lang="en-GB" sz="1600"/>
              <a:t> 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8F63FE-DF21-BBB1-D486-3826EEDC5C03}"/>
              </a:ext>
            </a:extLst>
          </p:cNvPr>
          <p:cNvSpPr txBox="1"/>
          <p:nvPr/>
        </p:nvSpPr>
        <p:spPr bwMode="auto">
          <a:xfrm>
            <a:off x="8328784" y="2307022"/>
            <a:ext cx="3836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Longer plateau would be beneficial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/>
              <a:t>more degrees of freedom</a:t>
            </a:r>
          </a:p>
          <a:p>
            <a:pPr lvl="2"/>
            <a:endParaRPr lang="en-US" sz="14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Repeat the test with matched kicker cable as done in the past </a:t>
            </a:r>
            <a:endParaRPr lang="en-GB" sz="1400"/>
          </a:p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C6295-0BF2-CD7F-5B57-28BD6BBD7523}"/>
              </a:ext>
            </a:extLst>
          </p:cNvPr>
          <p:cNvSpPr txBox="1"/>
          <p:nvPr/>
        </p:nvSpPr>
        <p:spPr bwMode="auto">
          <a:xfrm>
            <a:off x="6095999" y="4639618"/>
            <a:ext cx="4523055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highlight>
                  <a:srgbClr val="FFFF00"/>
                </a:highlight>
              </a:rPr>
              <a:t>Ongoing: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/>
              <a:t>Finer scan of the tune (very recent)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EAF8A9-3BBB-CCC9-E4F6-7F39BF4F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C40944A-52DF-A039-350C-834B93F5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2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10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D112BA-C73E-D3BF-CE34-5CEFC45EBEC4}"/>
                  </a:ext>
                </a:extLst>
              </p:cNvPr>
              <p:cNvSpPr txBox="1"/>
              <p:nvPr/>
            </p:nvSpPr>
            <p:spPr bwMode="auto">
              <a:xfrm>
                <a:off x="85024" y="305656"/>
                <a:ext cx="12165970" cy="5404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en-GB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 analytical approach was carried out </a:t>
                </a:r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the following assumption :</a:t>
                </a:r>
              </a:p>
              <a:p>
                <a:endParaRPr lang="en-US" sz="1600" b="1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</a:t>
                </a:r>
                <a14:m>
                  <m:oMath xmlns:m="http://schemas.openxmlformats.org/officeDocument/2006/math"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sSub>
                          <m:sSub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rad>
                  </m:oMath>
                </a14:m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it-IT" sz="1600" b="1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6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box>
                          <m:boxPr>
                            <m:ctrlPr>
                              <a:rPr lang="en-GB" sz="1600" b="1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GB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num>
                              <m:den>
                                <m:r>
                                  <a:rPr lang="it-IT" sz="16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it-IT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it-IT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den>
                            </m:f>
                          </m:e>
                        </m:box>
                      </m:e>
                    </m:rad>
                    <m:r>
                      <a:rPr lang="en-GB" sz="1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GB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 improved analytical approach removes the first assumption and considers a </a:t>
                </a:r>
                <a:r>
                  <a:rPr lang="en-GB" sz="16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generic wall surface impedance</a:t>
                </a:r>
                <a:r>
                  <a:rPr lang="en-GB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endParaRPr lang="en-GB" sz="1600" kern="1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sub>
                    </m:sSub>
                  </m:oMath>
                </a14:m>
                <a:endParaRPr lang="en-US" sz="16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GB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6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box>
                          <m:boxPr>
                            <m:ctrlPr>
                              <a:rPr lang="en-GB" sz="1600" b="1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GB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num>
                              <m:den>
                                <m:r>
                                  <a:rPr lang="it-IT" sz="16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it-IT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it-IT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den>
                            </m:f>
                          </m:e>
                        </m:box>
                      </m:e>
                    </m:rad>
                    <m:r>
                      <a:rPr lang="en-GB" sz="1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n-US" sz="1600" b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is derived applying the equation of </a:t>
                </a:r>
                <a:r>
                  <a: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conservation of the energy </a:t>
                </a:r>
                <a:r>
                  <a:rPr lang="en-US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from the attenuation constant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>
                    <a:solidFill>
                      <a:schemeClr val="accent5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*</a:t>
                </a:r>
                <a:r>
                  <a:rPr lang="en-US" sz="1600" b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endParaRPr lang="en-US" sz="1600" b="1" dirty="0">
                  <a:solidFill>
                    <a:schemeClr val="accent5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</m:d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GB" sz="16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lvl="1"/>
                <a:endParaRPr lang="en-GB" sz="1600" b="1" kern="1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</a:t>
                </a:r>
                <a:r>
                  <a:rPr lang="en-GB" sz="16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16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wireless log-formula </a:t>
                </a:r>
                <a:r>
                  <a:rPr lang="en-GB" sz="16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assumes the following form :</a:t>
                </a:r>
              </a:p>
              <a:p>
                <a:endParaRPr lang="en-GB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D112BA-C73E-D3BF-CE34-5CEFC45EB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24" y="305656"/>
                <a:ext cx="12165970" cy="5404428"/>
              </a:xfrm>
              <a:prstGeom prst="rect">
                <a:avLst/>
              </a:prstGeom>
              <a:blipFill>
                <a:blip r:embed="rId2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0D554-A890-03C6-1CBF-459757D957DA}"/>
                  </a:ext>
                </a:extLst>
              </p:cNvPr>
              <p:cNvSpPr txBox="1"/>
              <p:nvPr/>
            </p:nvSpPr>
            <p:spPr bwMode="auto">
              <a:xfrm>
                <a:off x="4159754" y="5474816"/>
                <a:ext cx="3389746" cy="565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𝑤𝑖𝑟𝑒𝑙𝑒𝑠𝑠</m:t>
                          </m:r>
                        </m:sub>
                      </m:sSub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box>
                            <m:box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𝐷𝑈𝑇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𝑅𝐸𝐹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0D554-A890-03C6-1CBF-459757D95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9754" y="5474816"/>
                <a:ext cx="3389746" cy="5651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5F5D8C-5F9C-105E-CB3E-EF0401767C5E}"/>
              </a:ext>
            </a:extLst>
          </p:cNvPr>
          <p:cNvSpPr txBox="1"/>
          <p:nvPr/>
        </p:nvSpPr>
        <p:spPr bwMode="auto">
          <a:xfrm>
            <a:off x="0" y="6076400"/>
            <a:ext cx="10769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D. M. </a:t>
            </a:r>
            <a:r>
              <a:rPr lang="en-US" sz="105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Pozar</a:t>
            </a:r>
            <a:r>
              <a:rPr lang="en-US" sz="105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Microwave Engineering. New York: Wiley, 1998</a:t>
            </a:r>
            <a:endParaRPr lang="en-GB" sz="1050" b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F8E10A-6A33-7C19-8D47-2AE9C50D91A6}"/>
                  </a:ext>
                </a:extLst>
              </p:cNvPr>
              <p:cNvSpPr txBox="1"/>
              <p:nvPr/>
            </p:nvSpPr>
            <p:spPr bwMode="auto">
              <a:xfrm>
                <a:off x="8762546" y="1529790"/>
                <a:ext cx="3163851" cy="738664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 : angular frequency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GB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magnetic permeability of free space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𝝈</m:t>
                    </m:r>
                  </m:oMath>
                </a14:m>
                <a:r>
                  <a:rPr lang="en-GB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GB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wall conductivity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F8E10A-6A33-7C19-8D47-2AE9C50D9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2546" y="1529790"/>
                <a:ext cx="3163851" cy="738664"/>
              </a:xfrm>
              <a:prstGeom prst="rect">
                <a:avLst/>
              </a:prstGeom>
              <a:blipFill>
                <a:blip r:embed="rId4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ítulo 1">
            <a:extLst>
              <a:ext uri="{FF2B5EF4-FFF2-40B4-BE49-F238E27FC236}">
                <a16:creationId xmlns:a16="http://schemas.microsoft.com/office/drawing/2014/main" id="{5E2152FD-5D4C-CC9C-E3A5-EA904810EB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456" y="-362750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Wireless method for beam chamber: generalized formula </a:t>
            </a:r>
            <a:br>
              <a:rPr lang="en-US" sz="3600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16567-9029-4F52-B092-1B5879D9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206D74-9976-B8CA-79CE-86ED4825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7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795EF8-4D1B-644C-FD02-B92299BA6767}"/>
              </a:ext>
            </a:extLst>
          </p:cNvPr>
          <p:cNvSpPr txBox="1"/>
          <p:nvPr/>
        </p:nvSpPr>
        <p:spPr>
          <a:xfrm>
            <a:off x="795553" y="1439306"/>
            <a:ext cx="404138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CMSS10"/>
              </a:rPr>
              <a:t>Linear coaxial taper from coaxial cable to outer circular pipe </a:t>
            </a:r>
            <a:endParaRPr lang="en-GB" sz="1200">
              <a:latin typeface="CMSS1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6A6736-E9EF-5850-990E-DD3B5DD96B7A}"/>
                  </a:ext>
                </a:extLst>
              </p:cNvPr>
              <p:cNvSpPr txBox="1"/>
              <p:nvPr/>
            </p:nvSpPr>
            <p:spPr>
              <a:xfrm>
                <a:off x="8585736" y="1604395"/>
                <a:ext cx="3200400" cy="83099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CMSS10"/>
                  </a:rPr>
                  <a:t>Inner conductor ends abruptly forming an annular gap which excites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>
                    <a:latin typeface="CMSS10"/>
                  </a:rPr>
                  <a:t> waveguides modes (E fields at the wall are radial, independent of azimuth)</a:t>
                </a:r>
                <a:endParaRPr lang="en-GB" sz="1200">
                  <a:latin typeface="CMSS1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6A6736-E9EF-5850-990E-DD3B5DD9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736" y="1604395"/>
                <a:ext cx="3200400" cy="830997"/>
              </a:xfrm>
              <a:prstGeom prst="rect">
                <a:avLst/>
              </a:prstGeom>
              <a:blipFill>
                <a:blip r:embed="rId2"/>
                <a:stretch>
                  <a:fillRect r="-190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22F68CA-C4E0-46EB-7576-0D5807CA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188" y="1775628"/>
            <a:ext cx="5716340" cy="1005038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30CE204-B968-39D9-BCBA-05C5F083D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18" r="6643"/>
          <a:stretch/>
        </p:blipFill>
        <p:spPr>
          <a:xfrm>
            <a:off x="243424" y="3539431"/>
            <a:ext cx="3059629" cy="2339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E27FB-371A-BC98-CABB-59F3E9DBD758}"/>
              </a:ext>
            </a:extLst>
          </p:cNvPr>
          <p:cNvSpPr txBox="1"/>
          <p:nvPr/>
        </p:nvSpPr>
        <p:spPr>
          <a:xfrm>
            <a:off x="729848" y="2809814"/>
            <a:ext cx="361692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CMSS10"/>
              </a:rPr>
              <a:t>Absorbing material : the shape is optimized to yield the most smooth transmission over the frequency range</a:t>
            </a:r>
            <a:endParaRPr lang="en-GB" sz="1200">
              <a:latin typeface="CMSS1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408F29-43EF-B29A-9210-12D85966D363}"/>
              </a:ext>
            </a:extLst>
          </p:cNvPr>
          <p:cNvCxnSpPr>
            <a:stCxn id="8" idx="3"/>
          </p:cNvCxnSpPr>
          <p:nvPr/>
        </p:nvCxnSpPr>
        <p:spPr>
          <a:xfrm flipV="1">
            <a:off x="4346773" y="2512177"/>
            <a:ext cx="1701579" cy="5284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E21210-FDF9-6999-D579-6A08715107D4}"/>
              </a:ext>
            </a:extLst>
          </p:cNvPr>
          <p:cNvCxnSpPr>
            <a:cxnSpLocks/>
          </p:cNvCxnSpPr>
          <p:nvPr/>
        </p:nvCxnSpPr>
        <p:spPr>
          <a:xfrm>
            <a:off x="2923716" y="1773827"/>
            <a:ext cx="830453" cy="2642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88426B-C18F-8B3E-927B-C0D917D8CEF6}"/>
              </a:ext>
            </a:extLst>
          </p:cNvPr>
          <p:cNvCxnSpPr>
            <a:cxnSpLocks/>
          </p:cNvCxnSpPr>
          <p:nvPr/>
        </p:nvCxnSpPr>
        <p:spPr>
          <a:xfrm flipH="1">
            <a:off x="7495490" y="2033074"/>
            <a:ext cx="1090246" cy="52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7F299-A625-08AB-7F7C-754FB6F5F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0" r="7649"/>
          <a:stretch/>
        </p:blipFill>
        <p:spPr>
          <a:xfrm>
            <a:off x="3612914" y="3441204"/>
            <a:ext cx="2844529" cy="2437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A10688-1C17-6DA1-163B-861374EA2ABB}"/>
              </a:ext>
            </a:extLst>
          </p:cNvPr>
          <p:cNvSpPr txBox="1"/>
          <p:nvPr/>
        </p:nvSpPr>
        <p:spPr bwMode="auto">
          <a:xfrm>
            <a:off x="0" y="6084596"/>
            <a:ext cx="1247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G. R. </a:t>
            </a:r>
            <a:r>
              <a:rPr lang="en-GB" sz="11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Lambertson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F. Jacob, R. A. </a:t>
            </a:r>
            <a:r>
              <a:rPr lang="en-GB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Rimmer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F. Voelker, “Techniques for Beam Impedance Measurements Above Cut-off”, in Proc. EPAC’90, Nice, France, Jun. 1990, pp. 1049–1052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A1235-BE71-4ACA-DA0B-14B83991B73F}"/>
              </a:ext>
            </a:extLst>
          </p:cNvPr>
          <p:cNvSpPr txBox="1"/>
          <p:nvPr/>
        </p:nvSpPr>
        <p:spPr bwMode="auto">
          <a:xfrm>
            <a:off x="59668" y="815559"/>
            <a:ext cx="1207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After the appropriate adjustments to my case of interest, the proposed coupler </a:t>
            </a:r>
            <a:r>
              <a:rPr lang="en-GB" sz="1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 has been tested on a circular beam pipe  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36A4AC-6D90-8F33-9261-6773F7B1F6B1}"/>
                  </a:ext>
                </a:extLst>
              </p:cNvPr>
              <p:cNvSpPr txBox="1"/>
              <p:nvPr/>
            </p:nvSpPr>
            <p:spPr bwMode="auto">
              <a:xfrm>
                <a:off x="6767304" y="3045183"/>
                <a:ext cx="522355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advantage: the smoothest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compared to the others studied couplers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impedance can be obtained with good agreement </a:t>
                </a: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above the cut-off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frequency of the chamber</a:t>
                </a:r>
              </a:p>
              <a:p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highlight>
                      <a:srgbClr val="FFC697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Not working below cut-off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highlight>
                      <a:srgbClr val="FFC697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very low signal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36A4AC-6D90-8F33-9261-6773F7B1F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7304" y="3045183"/>
                <a:ext cx="5223552" cy="2062103"/>
              </a:xfrm>
              <a:prstGeom prst="rect">
                <a:avLst/>
              </a:prstGeom>
              <a:blipFill>
                <a:blip r:embed="rId6"/>
                <a:stretch>
                  <a:fillRect l="-467" t="-888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AB3098B-F45D-D80F-3153-8837667D2B7C}"/>
              </a:ext>
            </a:extLst>
          </p:cNvPr>
          <p:cNvSpPr txBox="1"/>
          <p:nvPr/>
        </p:nvSpPr>
        <p:spPr bwMode="auto">
          <a:xfrm>
            <a:off x="3858844" y="3547296"/>
            <a:ext cx="843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cut-off</a:t>
            </a:r>
            <a:endParaRPr lang="en-GB" sz="1400" b="1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063AD-3C58-180A-7F37-FCB0F965B314}"/>
              </a:ext>
            </a:extLst>
          </p:cNvPr>
          <p:cNvSpPr txBox="1"/>
          <p:nvPr/>
        </p:nvSpPr>
        <p:spPr bwMode="auto">
          <a:xfrm>
            <a:off x="8040613" y="5302344"/>
            <a:ext cx="3782008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Could we find a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simpler coupler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obtain the impedance for beam chambers?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78E2C24-FCDD-63E7-F181-76FC0BCEE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288" y="47625"/>
            <a:ext cx="11669712" cy="1106488"/>
          </a:xfrm>
        </p:spPr>
        <p:txBody>
          <a:bodyPr>
            <a:normAutofit/>
          </a:bodyPr>
          <a:lstStyle/>
          <a:p>
            <a:pPr algn="ctr"/>
            <a:r>
              <a:rPr lang="en-US" sz="2400" b="1"/>
              <a:t>Wireless method for beam chamber: virtual measurement setup</a:t>
            </a:r>
            <a:br>
              <a:rPr lang="en-US" sz="3600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1226B-3942-8ABE-322F-1B4BC999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14A487D-BB67-62CB-487A-B7CBF1C6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5" grpId="0"/>
      <p:bldP spid="1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5A3CD4B-81D3-74C4-4D0B-BF495213E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r="6676" b="49910"/>
          <a:stretch/>
        </p:blipFill>
        <p:spPr>
          <a:xfrm>
            <a:off x="280739" y="3593261"/>
            <a:ext cx="4877919" cy="2375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526FA3-7975-856C-66E6-D2D25943AD60}"/>
                  </a:ext>
                </a:extLst>
              </p:cNvPr>
              <p:cNvSpPr txBox="1"/>
              <p:nvPr/>
            </p:nvSpPr>
            <p:spPr bwMode="auto">
              <a:xfrm>
                <a:off x="280739" y="1883682"/>
                <a:ext cx="2590996" cy="5805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  <m:sup>
                          <m: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dirty="0"/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𝐷𝑈𝑇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sz="1400" dirty="0"/>
                        <m:t>)</m:t>
                      </m:r>
                    </m:oMath>
                  </m:oMathPara>
                </a14:m>
                <a:endParaRPr lang="it-IT" sz="14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526FA3-7975-856C-66E6-D2D25943A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39" y="1883682"/>
                <a:ext cx="2590996" cy="5805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F520F3B-C699-93B9-22EE-22B3E06B5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5" t="18508" r="21709" b="21577"/>
          <a:stretch/>
        </p:blipFill>
        <p:spPr>
          <a:xfrm>
            <a:off x="3452614" y="1357393"/>
            <a:ext cx="3243570" cy="1707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4E712-8D08-F106-4061-773479909E7C}"/>
              </a:ext>
            </a:extLst>
          </p:cNvPr>
          <p:cNvSpPr txBox="1"/>
          <p:nvPr/>
        </p:nvSpPr>
        <p:spPr bwMode="auto">
          <a:xfrm>
            <a:off x="7167411" y="1539000"/>
            <a:ext cx="477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We insert the probe in such a way that we do not perturb ( and we are </a:t>
            </a:r>
            <a:r>
              <a:rPr lang="en-US" sz="1600" err="1"/>
              <a:t>undercoupled</a:t>
            </a:r>
            <a:r>
              <a:rPr lang="en-US" sz="1600"/>
              <a:t> )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We fix the position of the probe </a:t>
            </a:r>
            <a:endParaRPr lang="en-GB" sz="1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904385-CA83-7BA1-799B-C4D99EF0516B}"/>
              </a:ext>
            </a:extLst>
          </p:cNvPr>
          <p:cNvSpPr/>
          <p:nvPr/>
        </p:nvSpPr>
        <p:spPr>
          <a:xfrm>
            <a:off x="3383309" y="1879508"/>
            <a:ext cx="673779" cy="584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1EC6F4EF-B123-4CCD-3412-E520730D4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7" r="6395" b="3310"/>
          <a:stretch/>
        </p:blipFill>
        <p:spPr>
          <a:xfrm>
            <a:off x="6294571" y="3505274"/>
            <a:ext cx="5411842" cy="2551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0E83B-8D06-0A27-6578-75F6CEEB4AE7}"/>
              </a:ext>
            </a:extLst>
          </p:cNvPr>
          <p:cNvSpPr txBox="1"/>
          <p:nvPr/>
        </p:nvSpPr>
        <p:spPr bwMode="auto">
          <a:xfrm>
            <a:off x="8792243" y="3197497"/>
            <a:ext cx="2705383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Again, very good agreement!</a:t>
            </a:r>
            <a:endParaRPr lang="en-GB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0AAEBC-3465-1E6A-A4DC-5FE70C02826C}"/>
              </a:ext>
            </a:extLst>
          </p:cNvPr>
          <p:cNvSpPr txBox="1">
            <a:spLocks/>
          </p:cNvSpPr>
          <p:nvPr/>
        </p:nvSpPr>
        <p:spPr bwMode="auto">
          <a:xfrm>
            <a:off x="723210" y="37682"/>
            <a:ext cx="11159413" cy="497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rgbClr val="385CB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>
                <a:solidFill>
                  <a:schemeClr val="tx1"/>
                </a:solidFill>
              </a:rPr>
              <a:t>Wireless method for the pillbox cavity : probe as TM coupler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C2BB1B-592D-EF70-0F9B-AB2DC477EC61}"/>
              </a:ext>
            </a:extLst>
          </p:cNvPr>
          <p:cNvSpPr/>
          <p:nvPr/>
        </p:nvSpPr>
        <p:spPr>
          <a:xfrm>
            <a:off x="6258018" y="1883155"/>
            <a:ext cx="673779" cy="584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B45FF-ABC6-5E15-BF4B-A6A044F74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1A14876-AA9F-D52C-55CB-A8729EA7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38.mov" descr="IMG_2938.mov">
            <a:extLst>
              <a:ext uri="{FF2B5EF4-FFF2-40B4-BE49-F238E27FC236}">
                <a16:creationId xmlns:a16="http://schemas.microsoft.com/office/drawing/2014/main" id="{A5DAA9F5-4BF5-1AAC-7AC9-A4B686EFCEA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347" y="-16987"/>
            <a:ext cx="6052625" cy="6400090"/>
          </a:xfrm>
          <a:prstGeom prst="rect">
            <a:avLst/>
          </a:prstGeom>
        </p:spPr>
      </p:pic>
      <p:sp>
        <p:nvSpPr>
          <p:cNvPr id="3" name="Technique">
            <a:extLst>
              <a:ext uri="{FF2B5EF4-FFF2-40B4-BE49-F238E27FC236}">
                <a16:creationId xmlns:a16="http://schemas.microsoft.com/office/drawing/2014/main" id="{2A8A7C16-401F-EBDA-FBE8-152DF12FBB0F}"/>
              </a:ext>
            </a:extLst>
          </p:cNvPr>
          <p:cNvSpPr txBox="1">
            <a:spLocks/>
          </p:cNvSpPr>
          <p:nvPr/>
        </p:nvSpPr>
        <p:spPr>
          <a:xfrm>
            <a:off x="5994641" y="-16374"/>
            <a:ext cx="6210058" cy="6398864"/>
          </a:xfrm>
          <a:prstGeom prst="rect">
            <a:avLst/>
          </a:prstGeom>
          <a:solidFill>
            <a:srgbClr val="415BAE"/>
          </a:solidFill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>
              <a:spcBef>
                <a:spcPts val="0"/>
              </a:spcBef>
              <a:buFont typeface="Calibri" pitchFamily="34" charset="0"/>
              <a:buNone/>
              <a:defRPr sz="1500">
                <a:solidFill>
                  <a:srgbClr val="FFFFFF"/>
                </a:solidFill>
              </a:defRPr>
            </a:pPr>
            <a:endParaRPr lang="en-GB" sz="1500">
              <a:solidFill>
                <a:srgbClr val="FFFFFF"/>
              </a:solidFill>
            </a:endParaRPr>
          </a:p>
          <a:p>
            <a:pPr marL="0" lvl="8" indent="0">
              <a:spcBef>
                <a:spcPts val="0"/>
              </a:spcBef>
              <a:buFont typeface="Calibri" pitchFamily="34" charset="0"/>
              <a:buNone/>
              <a:defRPr sz="3600">
                <a:solidFill>
                  <a:srgbClr val="FFFFFF"/>
                </a:solidFill>
              </a:defRPr>
            </a:pPr>
            <a:r>
              <a:rPr lang="en-GB" sz="3600">
                <a:solidFill>
                  <a:srgbClr val="FFFFFF"/>
                </a:solidFill>
              </a:rPr>
              <a:t>Technique</a:t>
            </a:r>
          </a:p>
        </p:txBody>
      </p:sp>
      <p:sp>
        <p:nvSpPr>
          <p:cNvPr id="4" name="Pulley system;…">
            <a:extLst>
              <a:ext uri="{FF2B5EF4-FFF2-40B4-BE49-F238E27FC236}">
                <a16:creationId xmlns:a16="http://schemas.microsoft.com/office/drawing/2014/main" id="{52DB0C53-DF35-E185-E15A-68BFBEA609CC}"/>
              </a:ext>
            </a:extLst>
          </p:cNvPr>
          <p:cNvSpPr txBox="1"/>
          <p:nvPr/>
        </p:nvSpPr>
        <p:spPr>
          <a:xfrm>
            <a:off x="75452" y="162162"/>
            <a:ext cx="2432637" cy="8309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80473" indent="-180473">
              <a:buSzPct val="100000"/>
              <a:buChar char="+"/>
              <a:defRPr>
                <a:solidFill>
                  <a:schemeClr val="accent5"/>
                </a:solidFill>
              </a:defRPr>
            </a:pPr>
            <a:r>
              <a:t>Pulley system;</a:t>
            </a:r>
          </a:p>
          <a:p>
            <a:pPr marL="180473" indent="-180473">
              <a:buSzPct val="100000"/>
              <a:buChar char="+"/>
              <a:defRPr>
                <a:solidFill>
                  <a:schemeClr val="accent5"/>
                </a:solidFill>
              </a:defRPr>
            </a:pPr>
            <a:r>
              <a:t>Arduino </a:t>
            </a:r>
            <a:r>
              <a:rPr err="1"/>
              <a:t>script+motor</a:t>
            </a:r>
            <a:r>
              <a:t>;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+ Different beads.</a:t>
            </a:r>
          </a:p>
        </p:txBody>
      </p:sp>
      <p:pic>
        <p:nvPicPr>
          <p:cNvPr id="5" name="phase.png" descr="phase.png">
            <a:extLst>
              <a:ext uri="{FF2B5EF4-FFF2-40B4-BE49-F238E27FC236}">
                <a16:creationId xmlns:a16="http://schemas.microsoft.com/office/drawing/2014/main" id="{A1E0D9F9-52ED-5B63-3E18-B1F439ACF0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67" b="867"/>
          <a:stretch>
            <a:fillRect/>
          </a:stretch>
        </p:blipFill>
        <p:spPr>
          <a:xfrm>
            <a:off x="98643" y="3746257"/>
            <a:ext cx="3330114" cy="2565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2970.jpeg" descr="IMG_2970.jpeg">
            <a:extLst>
              <a:ext uri="{FF2B5EF4-FFF2-40B4-BE49-F238E27FC236}">
                <a16:creationId xmlns:a16="http://schemas.microsoft.com/office/drawing/2014/main" id="{76ADC11C-3316-8B88-5BC5-27BBA0FC58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121" t="17701" r="31121" b="10887"/>
          <a:stretch>
            <a:fillRect/>
          </a:stretch>
        </p:blipFill>
        <p:spPr>
          <a:xfrm>
            <a:off x="9711609" y="-4841"/>
            <a:ext cx="2528187" cy="637561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Measure the phase   when the bead is travelling in the cavity.">
                <a:extLst>
                  <a:ext uri="{FF2B5EF4-FFF2-40B4-BE49-F238E27FC236}">
                    <a16:creationId xmlns:a16="http://schemas.microsoft.com/office/drawing/2014/main" id="{C6F7AE56-BC1C-BB7B-EE31-E56D6E267FE2}"/>
                  </a:ext>
                </a:extLst>
              </p:cNvPr>
              <p:cNvSpPr txBox="1"/>
              <p:nvPr/>
            </p:nvSpPr>
            <p:spPr>
              <a:xfrm>
                <a:off x="5971783" y="1295246"/>
                <a:ext cx="3801320" cy="13601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77800" tIns="177800" rIns="177800" bIns="177800">
                <a:spAutoFit/>
              </a:bodyPr>
              <a:lstStyle/>
              <a:p>
                <a:pPr marL="212479" indent="-212479">
                  <a:lnSpc>
                    <a:spcPct val="120000"/>
                  </a:lnSpc>
                  <a:spcBef>
                    <a:spcPts val="1000"/>
                  </a:spcBef>
                  <a:buSzPct val="100000"/>
                  <a:buChar char="•"/>
                  <a:defRPr sz="1900">
                    <a:solidFill>
                      <a:srgbClr val="FFFFFF"/>
                    </a:solidFill>
                  </a:defRPr>
                </a:pPr>
                <a:r>
                  <a:rPr sz="2100"/>
                  <a:t>Measure the phase </a:t>
                </a:r>
                <a14:m>
                  <m:oMath xmlns:m="http://schemas.openxmlformats.org/officeDocument/2006/math">
                    <m:r>
                      <a:rPr sz="23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23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3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23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when the bead is travelling in the cavity.</a:t>
                </a:r>
              </a:p>
            </p:txBody>
          </p:sp>
        </mc:Choice>
        <mc:Fallback xmlns="">
          <p:sp>
            <p:nvSpPr>
              <p:cNvPr id="7" name="Measure the phase   when the bead is travelling in the cavity.">
                <a:extLst>
                  <a:ext uri="{FF2B5EF4-FFF2-40B4-BE49-F238E27FC236}">
                    <a16:creationId xmlns:a16="http://schemas.microsoft.com/office/drawing/2014/main" id="{C6F7AE56-BC1C-BB7B-EE31-E56D6E267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83" y="1295246"/>
                <a:ext cx="3801320" cy="1360138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libration constant">
                <a:extLst>
                  <a:ext uri="{FF2B5EF4-FFF2-40B4-BE49-F238E27FC236}">
                    <a16:creationId xmlns:a16="http://schemas.microsoft.com/office/drawing/2014/main" id="{FEA283D4-358B-9187-6682-6D641E52606E}"/>
                  </a:ext>
                </a:extLst>
              </p:cNvPr>
              <p:cNvSpPr txBox="1"/>
              <p:nvPr/>
            </p:nvSpPr>
            <p:spPr>
              <a:xfrm>
                <a:off x="6537359" y="5131861"/>
                <a:ext cx="1686000" cy="10021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77800" tIns="177800" rIns="177800" bIns="177800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10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t>Calibration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𝑆𝐿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8" name="Calibration constant">
                <a:extLst>
                  <a:ext uri="{FF2B5EF4-FFF2-40B4-BE49-F238E27FC236}">
                    <a16:creationId xmlns:a16="http://schemas.microsoft.com/office/drawing/2014/main" id="{FEA283D4-358B-9187-6682-6D641E526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359" y="5131861"/>
                <a:ext cx="1686000" cy="1002188"/>
              </a:xfrm>
              <a:prstGeom prst="rect">
                <a:avLst/>
              </a:prstGeom>
              <a:blipFill>
                <a:blip r:embed="rId8"/>
                <a:stretch>
                  <a:fillRect b="-61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asure the Shunt Impedance:">
                <a:extLst>
                  <a:ext uri="{FF2B5EF4-FFF2-40B4-BE49-F238E27FC236}">
                    <a16:creationId xmlns:a16="http://schemas.microsoft.com/office/drawing/2014/main" id="{4B20AF73-B92A-B482-6993-A9BDA70E867A}"/>
                  </a:ext>
                </a:extLst>
              </p:cNvPr>
              <p:cNvSpPr txBox="1"/>
              <p:nvPr/>
            </p:nvSpPr>
            <p:spPr>
              <a:xfrm>
                <a:off x="5996503" y="2660158"/>
                <a:ext cx="3612175" cy="19813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77800" tIns="177800" rIns="177800" bIns="177800">
                <a:spAutoFit/>
              </a:bodyPr>
              <a:lstStyle/>
              <a:p>
                <a:pPr>
                  <a:lnSpc>
                    <a:spcPct val="10000"/>
                  </a:lnSpc>
                  <a:spcBef>
                    <a:spcPts val="10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  <a:p>
                <a:pPr marL="212479" indent="-212479">
                  <a:lnSpc>
                    <a:spcPct val="90000"/>
                  </a:lnSpc>
                  <a:spcBef>
                    <a:spcPts val="1000"/>
                  </a:spcBef>
                  <a:buSzPct val="100000"/>
                  <a:buChar char="•"/>
                  <a:defRPr sz="1900">
                    <a:solidFill>
                      <a:srgbClr val="FFFFFF"/>
                    </a:solidFill>
                  </a:defRPr>
                </a:pPr>
                <a:r>
                  <a:rPr sz="2100"/>
                  <a:t>Measure the Shunt Impedance: </a:t>
                </a:r>
              </a:p>
              <a:p>
                <a:pPr lvl="1" indent="228600">
                  <a:lnSpc>
                    <a:spcPct val="70000"/>
                  </a:lnSpc>
                  <a:spcBef>
                    <a:spcPts val="1000"/>
                  </a:spcBef>
                  <a:defRPr sz="1900">
                    <a:solidFill>
                      <a:srgbClr val="FFFFFF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sz="19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𝑆𝐿</m:t>
                              </m:r>
                            </m:sub>
                          </m:sSub>
                        </m:den>
                      </m:f>
                      <m:r>
                        <a:rPr sz="19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sz="195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sz="195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95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sz="195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sz="19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sSup>
                        <m:sSupPr>
                          <m:ctrlP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19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9" name="Measure the Shunt Impedance:">
                <a:extLst>
                  <a:ext uri="{FF2B5EF4-FFF2-40B4-BE49-F238E27FC236}">
                    <a16:creationId xmlns:a16="http://schemas.microsoft.com/office/drawing/2014/main" id="{4B20AF73-B92A-B482-6993-A9BDA70E8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03" y="2660158"/>
                <a:ext cx="3612175" cy="19813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a">
            <a:extLst>
              <a:ext uri="{FF2B5EF4-FFF2-40B4-BE49-F238E27FC236}">
                <a16:creationId xmlns:a16="http://schemas.microsoft.com/office/drawing/2014/main" id="{3A1AC33D-C90B-5584-F07E-D200EA348B80}"/>
              </a:ext>
            </a:extLst>
          </p:cNvPr>
          <p:cNvSpPr/>
          <p:nvPr/>
        </p:nvSpPr>
        <p:spPr>
          <a:xfrm>
            <a:off x="7507358" y="4558636"/>
            <a:ext cx="1" cy="656366"/>
          </a:xfrm>
          <a:prstGeom prst="line">
            <a:avLst/>
          </a:prstGeom>
          <a:ln w="254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AC1F6687-263B-7F04-B646-215AE5C270E6}"/>
              </a:ext>
            </a:extLst>
          </p:cNvPr>
          <p:cNvSpPr/>
          <p:nvPr/>
        </p:nvSpPr>
        <p:spPr>
          <a:xfrm>
            <a:off x="8788400" y="4558636"/>
            <a:ext cx="1" cy="656366"/>
          </a:xfrm>
          <a:prstGeom prst="line">
            <a:avLst/>
          </a:prstGeom>
          <a:ln w="254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Normalized Delta frequency">
            <a:extLst>
              <a:ext uri="{FF2B5EF4-FFF2-40B4-BE49-F238E27FC236}">
                <a16:creationId xmlns:a16="http://schemas.microsoft.com/office/drawing/2014/main" id="{52C0FB83-9AB1-A61D-64EB-40318D3A8BE6}"/>
              </a:ext>
            </a:extLst>
          </p:cNvPr>
          <p:cNvSpPr txBox="1"/>
          <p:nvPr/>
        </p:nvSpPr>
        <p:spPr>
          <a:xfrm>
            <a:off x="7945400" y="5108669"/>
            <a:ext cx="1686000" cy="125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7800" tIns="177800" rIns="177800" bIns="177800">
            <a:sp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r>
              <a:t>Normalized Delta frequency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6488F23-36E7-2283-2749-5AFEA5E5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F2D122-A742-B096-6586-A658538C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7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ransverse Impedance measurements"/>
          <p:cNvSpPr txBox="1">
            <a:spLocks noGrp="1"/>
          </p:cNvSpPr>
          <p:nvPr>
            <p:ph type="title"/>
          </p:nvPr>
        </p:nvSpPr>
        <p:spPr>
          <a:xfrm>
            <a:off x="-1" y="-22636"/>
            <a:ext cx="12208977" cy="6880636"/>
          </a:xfrm>
          <a:prstGeom prst="rect">
            <a:avLst/>
          </a:prstGeom>
          <a:solidFill>
            <a:srgbClr val="415BAE"/>
          </a:solidFill>
        </p:spPr>
        <p:txBody>
          <a:bodyPr/>
          <a:lstStyle/>
          <a:p>
            <a:pPr>
              <a:defRPr sz="3100"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   </a:t>
            </a:r>
          </a:p>
        </p:txBody>
      </p:sp>
      <p:sp>
        <p:nvSpPr>
          <p:cNvPr id="5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556" name="IMG_2942.jpeg" descr="IMG_294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5087" b="33524"/>
          <a:stretch>
            <a:fillRect/>
          </a:stretch>
        </p:blipFill>
        <p:spPr>
          <a:xfrm>
            <a:off x="283873" y="1547762"/>
            <a:ext cx="11504926" cy="4814858"/>
          </a:xfrm>
          <a:prstGeom prst="rect">
            <a:avLst/>
          </a:prstGeom>
        </p:spPr>
      </p:pic>
      <p:sp>
        <p:nvSpPr>
          <p:cNvPr id="557" name="Linea"/>
          <p:cNvSpPr/>
          <p:nvPr/>
        </p:nvSpPr>
        <p:spPr>
          <a:xfrm flipV="1">
            <a:off x="6510487" y="1969894"/>
            <a:ext cx="1" cy="3411621"/>
          </a:xfrm>
          <a:prstGeom prst="line">
            <a:avLst/>
          </a:prstGeom>
          <a:ln w="508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8" name="Linea"/>
          <p:cNvSpPr/>
          <p:nvPr/>
        </p:nvSpPr>
        <p:spPr>
          <a:xfrm flipV="1">
            <a:off x="4463571" y="3953889"/>
            <a:ext cx="4846778" cy="359796"/>
          </a:xfrm>
          <a:prstGeom prst="line">
            <a:avLst/>
          </a:prstGeom>
          <a:ln w="762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9" name="Y"/>
          <p:cNvSpPr txBox="1"/>
          <p:nvPr/>
        </p:nvSpPr>
        <p:spPr>
          <a:xfrm>
            <a:off x="6362167" y="1579914"/>
            <a:ext cx="296640" cy="27192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 Y </a:t>
            </a:r>
          </a:p>
        </p:txBody>
      </p:sp>
      <p:sp>
        <p:nvSpPr>
          <p:cNvPr id="560" name="X"/>
          <p:cNvSpPr txBox="1"/>
          <p:nvPr/>
        </p:nvSpPr>
        <p:spPr>
          <a:xfrm>
            <a:off x="9477703" y="3838500"/>
            <a:ext cx="304900" cy="27192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 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1" name=""/>
              <p:cNvSpPr txBox="1"/>
              <p:nvPr/>
            </p:nvSpPr>
            <p:spPr>
              <a:xfrm>
                <a:off x="336692" y="1610670"/>
                <a:ext cx="4249805" cy="432491"/>
              </a:xfrm>
              <a:prstGeom prst="rect">
                <a:avLst/>
              </a:prstGeom>
              <a:solidFill>
                <a:schemeClr val="accent1">
                  <a:satOff val="-51515"/>
                  <a:lumOff val="17156"/>
                </a:schemeClr>
              </a:solidFill>
              <a:ln w="254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>
                    <a:latin typeface="Wingdings 3"/>
                    <a:ea typeface="Wingdings 3"/>
                    <a:cs typeface="Wingdings 3"/>
                    <a:sym typeface="Wingdings 3"/>
                  </a:rPr>
                  <a:t>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offset</m:t>
                        </m:r>
                      </m:e>
                      <m:sup>
                        <m:r>
                          <a:rPr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offset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t> </a:t>
                </a:r>
              </a:p>
            </p:txBody>
          </p:sp>
        </mc:Choice>
        <mc:Fallback xmlns="">
          <p:sp>
            <p:nvSpPr>
              <p:cNvPr id="561" name="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92" y="1610670"/>
                <a:ext cx="4249805" cy="432491"/>
              </a:xfrm>
              <a:prstGeom prst="rect">
                <a:avLst/>
              </a:prstGeom>
              <a:blipFill>
                <a:blip r:embed="rId3"/>
                <a:stretch>
                  <a:fillRect l="-1854" b="-16000"/>
                </a:stretch>
              </a:blipFill>
              <a:ln w="254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2" name=""/>
              <p:cNvSpPr txBox="1"/>
              <p:nvPr/>
            </p:nvSpPr>
            <p:spPr>
              <a:xfrm>
                <a:off x="955540" y="2166020"/>
                <a:ext cx="3012107" cy="614271"/>
              </a:xfrm>
              <a:prstGeom prst="rect">
                <a:avLst/>
              </a:prstGeom>
              <a:solidFill>
                <a:schemeClr val="accent1">
                  <a:satOff val="-51515"/>
                  <a:lumOff val="17156"/>
                </a:schemeClr>
              </a:solidFill>
              <a:ln w="254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8100" tIns="38100" rIns="38100" bIns="38100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lang="ar-AE">
                    <a:latin typeface="Wingdings 3"/>
                    <a:ea typeface="Wingdings 3"/>
                    <a:cs typeface="Wingdings 3"/>
                    <a:sym typeface="Wingdings 3"/>
                  </a:rPr>
                  <a:t>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ar-AE" sz="2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ar-AE" sz="2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ar-AE" sz="21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1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ar-AE" sz="21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den>
                    </m:f>
                    <m:r>
                      <a:rPr lang="en-US" sz="215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412</m:t>
                    </m:r>
                    <m:f>
                      <m:fPr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l-G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>
                  <a:latin typeface="Wingdings 3"/>
                  <a:ea typeface="Wingdings 3"/>
                  <a:cs typeface="Wingdings 3"/>
                  <a:sym typeface="Wingdings 3"/>
                </a:endParaRPr>
              </a:p>
            </p:txBody>
          </p:sp>
        </mc:Choice>
        <mc:Fallback xmlns="">
          <p:sp>
            <p:nvSpPr>
              <p:cNvPr id="562" name="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40" y="2166020"/>
                <a:ext cx="3012107" cy="614271"/>
              </a:xfrm>
              <a:prstGeom prst="rect">
                <a:avLst/>
              </a:prstGeom>
              <a:blipFill>
                <a:blip r:embed="rId4"/>
                <a:stretch>
                  <a:fillRect l="-3414"/>
                </a:stretch>
              </a:blipFill>
              <a:ln w="254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8" name="Freccia"/>
          <p:cNvSpPr/>
          <p:nvPr/>
        </p:nvSpPr>
        <p:spPr>
          <a:xfrm rot="21336000">
            <a:off x="6517000" y="3964111"/>
            <a:ext cx="197347" cy="156245"/>
          </a:xfrm>
          <a:prstGeom prst="rightArrow">
            <a:avLst>
              <a:gd name="adj1" fmla="val 37301"/>
              <a:gd name="adj2" fmla="val 64934"/>
            </a:avLst>
          </a:prstGeom>
          <a:solidFill>
            <a:srgbClr val="FFFFFF"/>
          </a:solidFill>
          <a:ln w="12700">
            <a:solidFill>
              <a:schemeClr val="accent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9" name="Freccia"/>
          <p:cNvSpPr/>
          <p:nvPr/>
        </p:nvSpPr>
        <p:spPr>
          <a:xfrm rot="21336000">
            <a:off x="6981045" y="3938711"/>
            <a:ext cx="197348" cy="156245"/>
          </a:xfrm>
          <a:prstGeom prst="rightArrow">
            <a:avLst>
              <a:gd name="adj1" fmla="val 37301"/>
              <a:gd name="adj2" fmla="val 64934"/>
            </a:avLst>
          </a:prstGeom>
          <a:solidFill>
            <a:srgbClr val="FFFFFF"/>
          </a:solidFill>
          <a:ln w="12700">
            <a:solidFill>
              <a:schemeClr val="accent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0" name="Freccia"/>
          <p:cNvSpPr/>
          <p:nvPr/>
        </p:nvSpPr>
        <p:spPr>
          <a:xfrm rot="21336000">
            <a:off x="7445091" y="3895151"/>
            <a:ext cx="197347" cy="156244"/>
          </a:xfrm>
          <a:prstGeom prst="rightArrow">
            <a:avLst>
              <a:gd name="adj1" fmla="val 37301"/>
              <a:gd name="adj2" fmla="val 64934"/>
            </a:avLst>
          </a:prstGeom>
          <a:solidFill>
            <a:srgbClr val="FFFFFF"/>
          </a:solidFill>
          <a:ln w="12700">
            <a:solidFill>
              <a:schemeClr val="accent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1" name="We expect to get a parabola, from which we can measure the transverse impedance."/>
          <p:cNvSpPr txBox="1"/>
          <p:nvPr/>
        </p:nvSpPr>
        <p:spPr>
          <a:xfrm>
            <a:off x="397790" y="1095649"/>
            <a:ext cx="1139642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lvl1pPr>
          </a:lstStyle>
          <a:p>
            <a:r>
              <a:t>We expect to get a parabola, from which we can measure the transverse impedance.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F0793-9588-7189-506A-B487BF838888}"/>
              </a:ext>
            </a:extLst>
          </p:cNvPr>
          <p:cNvSpPr txBox="1"/>
          <p:nvPr/>
        </p:nvSpPr>
        <p:spPr>
          <a:xfrm>
            <a:off x="185270" y="79307"/>
            <a:ext cx="1160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Transverse Impedance measurements</a:t>
            </a:r>
          </a:p>
        </p:txBody>
      </p:sp>
      <p:pic>
        <p:nvPicPr>
          <p:cNvPr id="4" name="transverse.png" descr="transverse.png">
            <a:extLst>
              <a:ext uri="{FF2B5EF4-FFF2-40B4-BE49-F238E27FC236}">
                <a16:creationId xmlns:a16="http://schemas.microsoft.com/office/drawing/2014/main" id="{B1EEA011-AA90-DDF4-CBF5-67A696296D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9" t="5402" r="9427"/>
          <a:stretch>
            <a:fillRect/>
          </a:stretch>
        </p:blipFill>
        <p:spPr>
          <a:xfrm>
            <a:off x="508339" y="2973182"/>
            <a:ext cx="4156384" cy="3346716"/>
          </a:xfrm>
          <a:prstGeom prst="rect">
            <a:avLst/>
          </a:prstGeom>
        </p:spPr>
      </p:pic>
      <p:pic>
        <p:nvPicPr>
          <p:cNvPr id="7" name="transverse.png" descr="transverse.png">
            <a:extLst>
              <a:ext uri="{FF2B5EF4-FFF2-40B4-BE49-F238E27FC236}">
                <a16:creationId xmlns:a16="http://schemas.microsoft.com/office/drawing/2014/main" id="{E73DBB3A-40E7-1CAA-9EAD-53C83761C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70" r="93352" b="2570"/>
          <a:stretch>
            <a:fillRect/>
          </a:stretch>
        </p:blipFill>
        <p:spPr>
          <a:xfrm>
            <a:off x="204429" y="3035159"/>
            <a:ext cx="312722" cy="3346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29C24E0-4C6D-46C2-43EF-FD7011C73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9850" y="119063"/>
            <a:ext cx="12261850" cy="11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/>
              <a:t>Introduction and motivations</a:t>
            </a:r>
            <a:br>
              <a:rPr lang="en-US" sz="360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EF393-961D-ACDB-F646-88FE15A50FCC}"/>
              </a:ext>
            </a:extLst>
          </p:cNvPr>
          <p:cNvSpPr txBox="1"/>
          <p:nvPr/>
        </p:nvSpPr>
        <p:spPr bwMode="auto">
          <a:xfrm>
            <a:off x="49410" y="846396"/>
            <a:ext cx="121425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The </a:t>
            </a:r>
            <a:r>
              <a:rPr lang="en-US" b="1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beam coupling impedance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represents the </a:t>
            </a:r>
            <a:r>
              <a:rPr lang="en-US" b="1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EM interaction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between the particle beam and the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It depends on geometry and material properties of the Device Under Test (DUT)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lvl="6"/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It is of extreme importance to </a:t>
            </a:r>
            <a:r>
              <a:rPr lang="en-US" b="1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quantify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its contribution:</a:t>
            </a:r>
          </a:p>
          <a:p>
            <a:pPr lvl="6"/>
            <a:r>
              <a:rPr lang="en-US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 measurements/simulation/ analytical computations</a:t>
            </a:r>
          </a:p>
          <a:p>
            <a:pPr lvl="1"/>
            <a:endParaRPr lang="en-GB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F95E8-D7B8-F9D9-0A25-BFB4DE711207}"/>
              </a:ext>
            </a:extLst>
          </p:cNvPr>
          <p:cNvSpPr txBox="1"/>
          <p:nvPr/>
        </p:nvSpPr>
        <p:spPr>
          <a:xfrm rot="10800000" flipV="1">
            <a:off x="1959220" y="1825287"/>
            <a:ext cx="29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Excessive heating</a:t>
            </a:r>
            <a:r>
              <a:rPr lang="en-GB"/>
              <a:t>  </a:t>
            </a:r>
            <a:r>
              <a:rPr lang="en-GB" b="1"/>
              <a:t>on device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EDAAB-A0B3-E518-2297-E12A1CF025D5}"/>
              </a:ext>
            </a:extLst>
          </p:cNvPr>
          <p:cNvSpPr txBox="1"/>
          <p:nvPr/>
        </p:nvSpPr>
        <p:spPr>
          <a:xfrm rot="10800000" flipV="1">
            <a:off x="6451087" y="1825287"/>
            <a:ext cx="353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0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beam instabilities and beam losses</a:t>
            </a:r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C6E898A-FBD2-D9A3-4800-05BBBE332F44}"/>
              </a:ext>
            </a:extLst>
          </p:cNvPr>
          <p:cNvSpPr/>
          <p:nvPr/>
        </p:nvSpPr>
        <p:spPr>
          <a:xfrm>
            <a:off x="5499375" y="1563128"/>
            <a:ext cx="241539" cy="3693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88297-6C65-E757-794D-DC9F19D097D2}"/>
              </a:ext>
            </a:extLst>
          </p:cNvPr>
          <p:cNvSpPr txBox="1"/>
          <p:nvPr/>
        </p:nvSpPr>
        <p:spPr>
          <a:xfrm rot="10800000" flipV="1">
            <a:off x="5740914" y="1498984"/>
            <a:ext cx="29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cause of</a:t>
            </a:r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04D53F0-AB8D-F2C2-564C-A870B2957DBF}"/>
              </a:ext>
            </a:extLst>
          </p:cNvPr>
          <p:cNvSpPr/>
          <p:nvPr/>
        </p:nvSpPr>
        <p:spPr>
          <a:xfrm>
            <a:off x="5499375" y="2329010"/>
            <a:ext cx="241539" cy="3693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C6ACD62-3CC2-2E72-6FB4-C22498915408}"/>
              </a:ext>
            </a:extLst>
          </p:cNvPr>
          <p:cNvSpPr/>
          <p:nvPr/>
        </p:nvSpPr>
        <p:spPr>
          <a:xfrm>
            <a:off x="2851066" y="3649179"/>
            <a:ext cx="241539" cy="3693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1B4D42C-8AC2-664B-6FAD-3B8945958F9F}"/>
              </a:ext>
            </a:extLst>
          </p:cNvPr>
          <p:cNvSpPr/>
          <p:nvPr/>
        </p:nvSpPr>
        <p:spPr>
          <a:xfrm>
            <a:off x="7935585" y="3656465"/>
            <a:ext cx="241539" cy="3693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16FB-7DEA-64C6-D9BB-2A9D2818DBD0}"/>
              </a:ext>
            </a:extLst>
          </p:cNvPr>
          <p:cNvSpPr txBox="1"/>
          <p:nvPr/>
        </p:nvSpPr>
        <p:spPr>
          <a:xfrm>
            <a:off x="64733" y="4074609"/>
            <a:ext cx="581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b="1" dirty="0"/>
              <a:t>Beam based measurements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the impedance model of the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beam instability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3D8330-4C82-E3C5-5E9F-3D14AB64591E}"/>
              </a:ext>
            </a:extLst>
          </p:cNvPr>
          <p:cNvSpPr txBox="1"/>
          <p:nvPr/>
        </p:nvSpPr>
        <p:spPr>
          <a:xfrm>
            <a:off x="6096000" y="4140955"/>
            <a:ext cx="581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b="1" dirty="0"/>
              <a:t>	Bench measurements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Characterization of a device before the installation</a:t>
            </a: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5F5872B8-AA73-A62E-89FF-A634898CB500}"/>
              </a:ext>
            </a:extLst>
          </p:cNvPr>
          <p:cNvSpPr/>
          <p:nvPr/>
        </p:nvSpPr>
        <p:spPr>
          <a:xfrm rot="16040988">
            <a:off x="5546498" y="4997682"/>
            <a:ext cx="339719" cy="59438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517C4F-1E27-4B64-7341-0671F0B0D34E}"/>
              </a:ext>
            </a:extLst>
          </p:cNvPr>
          <p:cNvSpPr txBox="1"/>
          <p:nvPr/>
        </p:nvSpPr>
        <p:spPr>
          <a:xfrm>
            <a:off x="3963873" y="5478292"/>
            <a:ext cx="383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Beam based measurements of the impedance are </a:t>
            </a:r>
            <a:r>
              <a:rPr lang="en-US" b="1" kern="100" dirty="0">
                <a:latin typeface="Calibri" panose="020F050202020403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not always possible</a:t>
            </a:r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AAAE06-A0E2-029D-EA1F-A5F0B25B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A3A589C-6992-5C8E-55F0-522B0529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</a:t>
            </a:fld>
            <a:endParaRPr lang="en-GB"/>
          </a:p>
        </p:txBody>
      </p:sp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A39753BC-7C19-906F-09AF-A443BDA9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89" y="2795014"/>
            <a:ext cx="708163" cy="65623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E18D9367-C1A1-0EA5-B628-27B5C593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2590347"/>
            <a:ext cx="1880851" cy="10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 animBg="1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Measurements on the y axis (x=0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177800" tIns="177800" rIns="177800" bIns="177800"/>
          <a:lstStyle/>
          <a:p>
            <a:r>
              <a:t>Measurements on the y axis (x=0)</a:t>
            </a:r>
          </a:p>
        </p:txBody>
      </p:sp>
      <p:pic>
        <p:nvPicPr>
          <p:cNvPr id="609" name="transverse.png" descr="transverse.pn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2459" t="5402" r="9427"/>
          <a:stretch>
            <a:fillRect/>
          </a:stretch>
        </p:blipFill>
        <p:spPr>
          <a:xfrm>
            <a:off x="810887" y="1248954"/>
            <a:ext cx="6081454" cy="4896780"/>
          </a:xfrm>
          <a:prstGeom prst="rect">
            <a:avLst/>
          </a:prstGeom>
        </p:spPr>
      </p:pic>
      <p:sp>
        <p:nvSpPr>
          <p:cNvPr id="6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1" name="Equazione"/>
              <p:cNvSpPr txBox="1"/>
              <p:nvPr/>
            </p:nvSpPr>
            <p:spPr>
              <a:xfrm>
                <a:off x="8454577" y="1676116"/>
                <a:ext cx="2247413" cy="3250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𝐵𝑦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sz="230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611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577" y="1676116"/>
                <a:ext cx="2247413" cy="325033"/>
              </a:xfrm>
              <a:prstGeom prst="rect">
                <a:avLst/>
              </a:prstGeom>
              <a:blipFill>
                <a:blip r:embed="rId3"/>
                <a:stretch>
                  <a:fillRect l="-4607" t="-1887" r="-11924" b="-4339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2" name="Tabella 1"/>
          <p:cNvGraphicFramePr/>
          <p:nvPr/>
        </p:nvGraphicFramePr>
        <p:xfrm>
          <a:off x="8516286" y="2210205"/>
          <a:ext cx="2123993" cy="1303566"/>
        </p:xfrm>
        <a:graphic>
          <a:graphicData uri="http://schemas.openxmlformats.org/drawingml/2006/table">
            <a:tbl>
              <a:tblPr firstCol="1" bandRow="1"/>
              <a:tblGrid>
                <a:gridCol w="56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52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chemeClr val="accent1"/>
                          </a:solidFill>
                        </a:rPr>
                        <a:t>71714713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52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B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chemeClr val="accent1"/>
                          </a:solidFill>
                        </a:rPr>
                        <a:t>-220165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52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chemeClr val="accent1"/>
                          </a:solidFill>
                        </a:rPr>
                        <a:t>72207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3" name="Equazione"/>
              <p:cNvSpPr txBox="1"/>
              <p:nvPr/>
            </p:nvSpPr>
            <p:spPr>
              <a:xfrm>
                <a:off x="7689017" y="3722830"/>
                <a:ext cx="4213205" cy="7269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2300" i="1">
                                  <a:solidFill>
                                    <a:srgbClr val="0033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300" i="1">
                                  <a:solidFill>
                                    <a:srgbClr val="0033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300" i="1">
                                  <a:solidFill>
                                    <a:srgbClr val="0033A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412</m:t>
                      </m:r>
                      <m:f>
                        <m:fPr>
                          <m:ctrlPr>
                            <a:rPr lang="ar-AE"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300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l-GR" sz="2300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it-IT"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sz="230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613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017" y="3722830"/>
                <a:ext cx="4213205" cy="7269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" name="transverse.png" descr="transverse.png"/>
          <p:cNvPicPr>
            <a:picLocks noChangeAspect="1"/>
          </p:cNvPicPr>
          <p:nvPr/>
        </p:nvPicPr>
        <p:blipFill>
          <a:blip r:embed="rId5"/>
          <a:srcRect t="2570" r="93352" b="2570"/>
          <a:stretch>
            <a:fillRect/>
          </a:stretch>
        </p:blipFill>
        <p:spPr>
          <a:xfrm>
            <a:off x="355861" y="1343807"/>
            <a:ext cx="448675" cy="480166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5" name="Goodness of the fit:"/>
              <p:cNvSpPr txBox="1"/>
              <p:nvPr/>
            </p:nvSpPr>
            <p:spPr>
              <a:xfrm>
                <a:off x="2956935" y="1722714"/>
                <a:ext cx="2370096" cy="6093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 sz="1900"/>
                </a:pPr>
                <a:r>
                  <a:t>Goodness of the fit: </a:t>
                </a:r>
              </a:p>
              <a:p>
                <a:pPr algn="ctr">
                  <a:defRPr sz="19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94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615" name="Goodness of the fit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935" y="1722714"/>
                <a:ext cx="2370096" cy="609360"/>
              </a:xfrm>
              <a:prstGeom prst="rect">
                <a:avLst/>
              </a:prstGeom>
              <a:blipFill>
                <a:blip r:embed="rId6"/>
                <a:stretch>
                  <a:fillRect l="-4113" t="-13000" r="-9254" b="-27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6" name="Equazione"/>
              <p:cNvSpPr txBox="1"/>
              <p:nvPr/>
            </p:nvSpPr>
            <p:spPr>
              <a:xfrm>
                <a:off x="7705188" y="4821986"/>
                <a:ext cx="3207417" cy="6649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sz="2300" i="1">
                          <a:solidFill>
                            <a:srgbClr val="0033A0"/>
                          </a:solidFill>
                          <a:latin typeface="Cambria Math" panose="02040503050406030204" pitchFamily="18" charset="0"/>
                        </a:rPr>
                        <m:t>661</m:t>
                      </m:r>
                      <m:f>
                        <m:fPr>
                          <m:ctrlPr>
                            <a:rPr lang="ar-AE"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300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l-GR" sz="2300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it-IT" sz="2300" i="1">
                              <a:solidFill>
                                <a:srgbClr val="0033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sz="230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616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188" y="4821986"/>
                <a:ext cx="3207417" cy="6649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pic>
        <p:nvPicPr>
          <p:cNvPr id="619" name="resonatorr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" b="1680"/>
          <a:stretch/>
        </p:blipFill>
        <p:spPr>
          <a:xfrm>
            <a:off x="298368" y="1906810"/>
            <a:ext cx="5618853" cy="4214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resonato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895"/>
          <a:stretch/>
        </p:blipFill>
        <p:spPr>
          <a:xfrm>
            <a:off x="6119304" y="1832395"/>
            <a:ext cx="5659284" cy="436275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Comparison between measurements and simul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Comparison between measurements and simulation</a:t>
            </a:r>
          </a:p>
          <a:p>
            <a:r>
              <a:t>of Transverse Impedance on the y axis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061B3-83D8-CCE7-16FD-D054CA570BC7}"/>
                  </a:ext>
                </a:extLst>
              </p:cNvPr>
              <p:cNvSpPr txBox="1"/>
              <p:nvPr/>
            </p:nvSpPr>
            <p:spPr bwMode="auto">
              <a:xfrm>
                <a:off x="631906" y="1295326"/>
                <a:ext cx="2897619" cy="65043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GB" sz="1600" dirty="0"/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𝐷𝑈𝑇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sz="1600" dirty="0"/>
                        <m:t>)</m:t>
                      </m:r>
                    </m:oMath>
                  </m:oMathPara>
                </a14:m>
                <a:endParaRPr lang="it-IT" sz="16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061B3-83D8-CCE7-16FD-D054CA570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906" y="1295326"/>
                <a:ext cx="2897619" cy="650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E4ACD7AB-EFED-1D30-4D90-985CEF9AB9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1973" r="7224" b="74296"/>
          <a:stretch/>
        </p:blipFill>
        <p:spPr>
          <a:xfrm>
            <a:off x="200195" y="3184008"/>
            <a:ext cx="4521933" cy="2500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CD968-9F4F-D0DD-473D-D386C8D016CF}"/>
              </a:ext>
            </a:extLst>
          </p:cNvPr>
          <p:cNvSpPr txBox="1"/>
          <p:nvPr/>
        </p:nvSpPr>
        <p:spPr bwMode="auto">
          <a:xfrm>
            <a:off x="8742082" y="2387172"/>
            <a:ext cx="270538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The clear advantage compared to the wire method is evident!</a:t>
            </a:r>
            <a:endParaRPr lang="en-GB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FCD740-5981-526B-958C-E268006F8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" t="13409" r="7441" b="25484"/>
          <a:stretch/>
        </p:blipFill>
        <p:spPr>
          <a:xfrm>
            <a:off x="7032006" y="1295326"/>
            <a:ext cx="2447530" cy="81824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81FF0F7-293E-B94C-E402-0EE68164B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1" r="7383" b="50541"/>
          <a:stretch/>
        </p:blipFill>
        <p:spPr>
          <a:xfrm>
            <a:off x="6385532" y="3081877"/>
            <a:ext cx="5385557" cy="270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9B0BD-464E-0C4F-9262-8DF59DF44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33" t="21119" r="29586" b="12810"/>
          <a:stretch/>
        </p:blipFill>
        <p:spPr>
          <a:xfrm>
            <a:off x="4533404" y="710963"/>
            <a:ext cx="2080878" cy="21948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E7B59D-579E-C598-CF41-4975F6B5A698}"/>
              </a:ext>
            </a:extLst>
          </p:cNvPr>
          <p:cNvSpPr txBox="1"/>
          <p:nvPr/>
        </p:nvSpPr>
        <p:spPr bwMode="auto">
          <a:xfrm>
            <a:off x="8036672" y="1329768"/>
            <a:ext cx="124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</a:t>
            </a:r>
            <a:r>
              <a:rPr lang="en-US" b="1">
                <a:solidFill>
                  <a:srgbClr val="FF0000"/>
                </a:solidFill>
              </a:rPr>
              <a:t> 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B5E26C-1E1C-DA4B-0588-6883109DE34F}"/>
              </a:ext>
            </a:extLst>
          </p:cNvPr>
          <p:cNvSpPr txBox="1">
            <a:spLocks/>
          </p:cNvSpPr>
          <p:nvPr/>
        </p:nvSpPr>
        <p:spPr bwMode="auto">
          <a:xfrm>
            <a:off x="723210" y="37682"/>
            <a:ext cx="11159413" cy="497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rgbClr val="385CB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>
                <a:solidFill>
                  <a:schemeClr val="tx1"/>
                </a:solidFill>
              </a:rPr>
              <a:t>Virtual wireless method for resonant structures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87421-0D40-1410-03DA-3E71FFA72510}"/>
              </a:ext>
            </a:extLst>
          </p:cNvPr>
          <p:cNvSpPr txBox="1"/>
          <p:nvPr/>
        </p:nvSpPr>
        <p:spPr bwMode="auto">
          <a:xfrm>
            <a:off x="5891134" y="682173"/>
            <a:ext cx="8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DUT</a:t>
            </a:r>
            <a:r>
              <a:rPr lang="en-US" b="1"/>
              <a:t> </a:t>
            </a:r>
            <a:endParaRPr lang="en-GB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108BA-96F2-B9D8-1EFE-8CE83C502F1A}"/>
              </a:ext>
            </a:extLst>
          </p:cNvPr>
          <p:cNvSpPr txBox="1"/>
          <p:nvPr/>
        </p:nvSpPr>
        <p:spPr>
          <a:xfrm>
            <a:off x="124990" y="5903165"/>
            <a:ext cx="584821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Same results obtained exciting with the coaxial probe setup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066E6F-F1F5-49B4-D3B6-0F055CD9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B16B6E-306F-60F1-22F5-0EF0E149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/>
      <p:bldP spid="13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868936-182E-C7AB-EB95-9946AEAFDE5E}"/>
                  </a:ext>
                </a:extLst>
              </p:cNvPr>
              <p:cNvSpPr txBox="1"/>
              <p:nvPr/>
            </p:nvSpPr>
            <p:spPr bwMode="auto">
              <a:xfrm>
                <a:off x="0" y="2799519"/>
                <a:ext cx="5395094" cy="2522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The telescopic setup and pillbox in the INFN section of Naples has been widely benchmarked in the past </a:t>
                </a:r>
                <a:r>
                  <a:rPr lang="en-GB" sz="1200" b="1" dirty="0">
                    <a:solidFill>
                      <a:schemeClr val="accent5"/>
                    </a:solidFill>
                  </a:rPr>
                  <a:t>*</a:t>
                </a:r>
              </a:p>
              <a:p>
                <a:endParaRPr lang="en-GB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It is a pillbox cavity with a </a:t>
                </a:r>
                <a:r>
                  <a:rPr lang="en-GB" sz="1200" b="1" dirty="0"/>
                  <a:t>movable setup </a:t>
                </a:r>
                <a:r>
                  <a:rPr lang="en-GB" sz="1200" dirty="0"/>
                  <a:t>which allows to close the beam pipe at different distances from the cavity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The </a:t>
                </a:r>
                <a:r>
                  <a:rPr lang="en-GB" sz="1200" b="1" dirty="0"/>
                  <a:t>minimum distance</a:t>
                </a:r>
                <a:r>
                  <a:rPr lang="en-GB" sz="1200" dirty="0"/>
                  <a:t> plate-cavity is 4.5 cm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The penetration of the antenna inside the pipe is fixed at 0.7 cm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2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2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200" dirty="0"/>
              </a:p>
              <a:p>
                <a:pPr lvl="1"/>
                <a:endParaRPr lang="en-GB" sz="12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To compute the impedance we need to measure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  <m:sup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𝑫𝑼𝑻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𝑹𝑬𝑭</m:t>
                        </m:r>
                      </m:sup>
                    </m:sSubSup>
                  </m:oMath>
                </a14:m>
                <a:r>
                  <a:rPr lang="en-GB" sz="1200" b="1" dirty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868936-182E-C7AB-EB95-9946AEAFD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799519"/>
                <a:ext cx="5395094" cy="2522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FF45D5BD-37DE-4624-19FB-EA422C24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" t="48894" r="2665" b="13180"/>
          <a:stretch/>
        </p:blipFill>
        <p:spPr>
          <a:xfrm>
            <a:off x="171039" y="982386"/>
            <a:ext cx="5078312" cy="1499220"/>
          </a:xfrm>
          <a:prstGeom prst="rect">
            <a:avLst/>
          </a:prstGeom>
        </p:spPr>
      </p:pic>
      <p:pic>
        <p:nvPicPr>
          <p:cNvPr id="7" name="Picture 6" descr="A picture containing indoor, wall, metalworking, tool&#10;&#10;Description automatically generated">
            <a:extLst>
              <a:ext uri="{FF2B5EF4-FFF2-40B4-BE49-F238E27FC236}">
                <a16:creationId xmlns:a16="http://schemas.microsoft.com/office/drawing/2014/main" id="{549F7D8E-B078-CDD7-7FF5-1B7128E279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 r="11882" b="8078"/>
          <a:stretch/>
        </p:blipFill>
        <p:spPr>
          <a:xfrm>
            <a:off x="5395094" y="896485"/>
            <a:ext cx="1805170" cy="1584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011E9-30DF-7C3E-0C7B-C3C766A40496}"/>
              </a:ext>
            </a:extLst>
          </p:cNvPr>
          <p:cNvSpPr txBox="1"/>
          <p:nvPr/>
        </p:nvSpPr>
        <p:spPr bwMode="auto">
          <a:xfrm>
            <a:off x="0" y="934648"/>
            <a:ext cx="152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INFN Napoli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F54A-1A04-B613-FB00-A856B1387AD7}"/>
              </a:ext>
            </a:extLst>
          </p:cNvPr>
          <p:cNvSpPr txBox="1"/>
          <p:nvPr/>
        </p:nvSpPr>
        <p:spPr bwMode="auto">
          <a:xfrm>
            <a:off x="5518003" y="787779"/>
            <a:ext cx="224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Pipe with the 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E9AD0D-7C8D-662D-16BF-82C2978D6CC7}"/>
              </a:ext>
            </a:extLst>
          </p:cNvPr>
          <p:cNvSpPr/>
          <p:nvPr/>
        </p:nvSpPr>
        <p:spPr>
          <a:xfrm>
            <a:off x="6175773" y="1519830"/>
            <a:ext cx="243811" cy="2025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BB01E-96E2-B6C6-27DD-C699A31CF107}"/>
              </a:ext>
            </a:extLst>
          </p:cNvPr>
          <p:cNvSpPr txBox="1"/>
          <p:nvPr/>
        </p:nvSpPr>
        <p:spPr bwMode="auto">
          <a:xfrm>
            <a:off x="5752268" y="1698081"/>
            <a:ext cx="1562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Pin of the 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036572-2722-22C6-0209-CEAD8C22D86F}"/>
              </a:ext>
            </a:extLst>
          </p:cNvPr>
          <p:cNvSpPr txBox="1"/>
          <p:nvPr/>
        </p:nvSpPr>
        <p:spPr bwMode="auto">
          <a:xfrm>
            <a:off x="6422894" y="1031796"/>
            <a:ext cx="1904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Plate to close the pipe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41F3F-5899-B295-9C65-B3301AAC38A5}"/>
              </a:ext>
            </a:extLst>
          </p:cNvPr>
          <p:cNvCxnSpPr>
            <a:cxnSpLocks/>
          </p:cNvCxnSpPr>
          <p:nvPr/>
        </p:nvCxnSpPr>
        <p:spPr>
          <a:xfrm flipH="1">
            <a:off x="6896293" y="1297547"/>
            <a:ext cx="224001" cy="307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17DA13-B917-B34E-450F-50A235F7BD21}"/>
              </a:ext>
            </a:extLst>
          </p:cNvPr>
          <p:cNvSpPr txBox="1"/>
          <p:nvPr/>
        </p:nvSpPr>
        <p:spPr bwMode="auto">
          <a:xfrm>
            <a:off x="0" y="6016403"/>
            <a:ext cx="12092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 A. Passarelli, “Beam equipment electromagnetic interaction in accelerators: simulation and experimental benchmarking”, Master thesis, University of Naples “Federico II”, 2014</a:t>
            </a:r>
            <a:br>
              <a:rPr lang="en-GB" sz="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S. Gallo, “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Caratterizzazione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dell'interazione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elettromagnetica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uno "scraper" con il fascio di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particelle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un </a:t>
            </a:r>
            <a:r>
              <a:rPr lang="en-GB" sz="8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acceleratore</a:t>
            </a:r>
            <a:r>
              <a:rPr lang="en-GB" sz="8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, Master thesis, University of Naples “Federico II”, 2014</a:t>
            </a:r>
            <a:endParaRPr lang="en-GB" sz="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E945A-4EEA-F696-D06F-34952C5D4C48}"/>
              </a:ext>
            </a:extLst>
          </p:cNvPr>
          <p:cNvSpPr txBox="1"/>
          <p:nvPr/>
        </p:nvSpPr>
        <p:spPr bwMode="auto">
          <a:xfrm>
            <a:off x="2570535" y="2402792"/>
            <a:ext cx="1250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Copper wall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03AC4D-95D3-766A-4E29-A48E449D8F92}"/>
              </a:ext>
            </a:extLst>
          </p:cNvPr>
          <p:cNvCxnSpPr>
            <a:cxnSpLocks/>
          </p:cNvCxnSpPr>
          <p:nvPr/>
        </p:nvCxnSpPr>
        <p:spPr>
          <a:xfrm flipH="1" flipV="1">
            <a:off x="3012891" y="2004542"/>
            <a:ext cx="15406" cy="448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C89D17-A9F7-8303-58DE-70857352A279}"/>
                  </a:ext>
                </a:extLst>
              </p:cNvPr>
              <p:cNvSpPr txBox="1"/>
              <p:nvPr/>
            </p:nvSpPr>
            <p:spPr bwMode="auto">
              <a:xfrm>
                <a:off x="1874788" y="4175330"/>
                <a:ext cx="2346423" cy="5109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  <m:sup/>
                      </m:sSubSup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dirty="0"/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𝐷𝑈𝑇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sz="1200" dirty="0"/>
                        <m:t>)</m:t>
                      </m:r>
                    </m:oMath>
                  </m:oMathPara>
                </a14:m>
                <a:endParaRPr lang="it-IT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C89D17-A9F7-8303-58DE-70857352A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4788" y="4175330"/>
                <a:ext cx="2346423" cy="510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B13FB8-5B83-ABFE-6F57-670B0D8020EA}"/>
              </a:ext>
            </a:extLst>
          </p:cNvPr>
          <p:cNvSpPr txBox="1"/>
          <p:nvPr/>
        </p:nvSpPr>
        <p:spPr>
          <a:xfrm>
            <a:off x="1613946" y="-82988"/>
            <a:ext cx="8656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+mj-lt"/>
              </a:rPr>
              <a:t>Wireless method measurement: proof of concept for a pillbox cavity</a:t>
            </a:r>
            <a:endParaRPr lang="en-GB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96669-9449-631F-5D81-6694423EA778}"/>
              </a:ext>
            </a:extLst>
          </p:cNvPr>
          <p:cNvSpPr txBox="1"/>
          <p:nvPr/>
        </p:nvSpPr>
        <p:spPr bwMode="auto">
          <a:xfrm>
            <a:off x="4631515" y="1357053"/>
            <a:ext cx="733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5CF60-3DB0-560F-2757-C136EB6499F8}"/>
              </a:ext>
            </a:extLst>
          </p:cNvPr>
          <p:cNvSpPr txBox="1"/>
          <p:nvPr/>
        </p:nvSpPr>
        <p:spPr bwMode="auto">
          <a:xfrm>
            <a:off x="173190" y="1374212"/>
            <a:ext cx="733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antenna 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C4A7B0-6023-2506-6A8C-B6E77C8F39B6}"/>
              </a:ext>
            </a:extLst>
          </p:cNvPr>
          <p:cNvCxnSpPr>
            <a:cxnSpLocks/>
          </p:cNvCxnSpPr>
          <p:nvPr/>
        </p:nvCxnSpPr>
        <p:spPr>
          <a:xfrm>
            <a:off x="5116058" y="1562003"/>
            <a:ext cx="0" cy="271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360286-602D-88B9-3E1F-2393F633A635}"/>
              </a:ext>
            </a:extLst>
          </p:cNvPr>
          <p:cNvCxnSpPr>
            <a:cxnSpLocks/>
          </p:cNvCxnSpPr>
          <p:nvPr/>
        </p:nvCxnSpPr>
        <p:spPr>
          <a:xfrm>
            <a:off x="426743" y="1582863"/>
            <a:ext cx="0" cy="271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93E23E4-C056-1312-BDD7-F34E4D46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AD65E8F-D961-C260-A40B-F5DAD8E0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33</a:t>
            </a:fld>
            <a:endParaRPr lang="en-GB"/>
          </a:p>
        </p:txBody>
      </p:sp>
      <p:pic>
        <p:nvPicPr>
          <p:cNvPr id="26" name="Picture 25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6641F3-7F72-F064-6457-0A9DD8985D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655" r="30078" b="50565"/>
          <a:stretch/>
        </p:blipFill>
        <p:spPr>
          <a:xfrm>
            <a:off x="6961882" y="2707815"/>
            <a:ext cx="4898703" cy="24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54EA9C34-0BE0-B0C9-98E6-C7B4E1FA274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88758" y="67016"/>
                <a:ext cx="11159413" cy="49724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>
                  <a:lnSpc>
                    <a:spcPct val="90000"/>
                  </a:lnSpc>
                  <a:spcBef>
                    <a:spcPts val="0"/>
                  </a:spcBef>
                  <a:buNone/>
                  <a:defRPr sz="3600" b="1">
                    <a:solidFill>
                      <a:srgbClr val="385CB4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2400"/>
                  <a:t>Experimental results Vs expectations: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en-GB" sz="2400"/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2400"/>
                  <a:t> 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54EA9C34-0BE0-B0C9-98E6-C7B4E1FA2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758" y="67016"/>
                <a:ext cx="11159413" cy="497248"/>
              </a:xfrm>
              <a:prstGeom prst="rect">
                <a:avLst/>
              </a:prstGeom>
              <a:blipFill>
                <a:blip r:embed="rId2"/>
                <a:stretch>
                  <a:fillRect t="-26829" b="-2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7CFD8E3A-C6B3-E665-443F-F32BFF65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4" r="9002" b="4399"/>
          <a:stretch/>
        </p:blipFill>
        <p:spPr>
          <a:xfrm>
            <a:off x="957362" y="835456"/>
            <a:ext cx="4208544" cy="2825322"/>
          </a:xfrm>
          <a:prstGeom prst="rect">
            <a:avLst/>
          </a:prstGeom>
        </p:spPr>
      </p:pic>
      <p:pic>
        <p:nvPicPr>
          <p:cNvPr id="6" name="Picture 5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D5565316-495A-2FD7-E31C-14D78FB1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" r="9002" b="50460"/>
          <a:stretch/>
        </p:blipFill>
        <p:spPr>
          <a:xfrm>
            <a:off x="6597468" y="884594"/>
            <a:ext cx="4197066" cy="277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6027AD-5E2E-2989-DDC0-E465F57F7D18}"/>
                  </a:ext>
                </a:extLst>
              </p:cNvPr>
              <p:cNvSpPr txBox="1"/>
              <p:nvPr/>
            </p:nvSpPr>
            <p:spPr bwMode="auto">
              <a:xfrm>
                <a:off x="183699" y="3814665"/>
                <a:ext cx="1102878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400" dirty="0"/>
                  <a:t>The </a:t>
                </a:r>
                <a:r>
                  <a:rPr lang="en-US" sz="1400" b="1" dirty="0"/>
                  <a:t>resonant frequencies </a:t>
                </a:r>
                <a:r>
                  <a:rPr lang="en-US" sz="1400" dirty="0"/>
                  <a:t>and the </a:t>
                </a:r>
                <a:r>
                  <a:rPr lang="en-US" sz="1400" b="1" dirty="0"/>
                  <a:t>quality factors </a:t>
                </a:r>
                <a:r>
                  <a:rPr lang="en-US" sz="1400" dirty="0"/>
                  <a:t>are in a very good agreement between measurements and simulations: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maximum relative error is around 5% for the determination of the Q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maximum relative error is around 0.003% for the determination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GB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Q is the unloaded parameter, Q of the cavity itself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Measured at one fixed position of the probe</a:t>
                </a:r>
                <a:endParaRPr lang="en-GB" sz="1400" b="1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Obtained through the unloading of the measured Q (loaded Q)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In such a way the contribution of the probe setup is decoupled</a:t>
                </a:r>
              </a:p>
              <a:p>
                <a:pPr lvl="2"/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results are also in agreement with the measurements performed in the past with the telescopic setup </a:t>
                </a:r>
                <a:r>
                  <a:rPr lang="en-GB" sz="1400" b="1" dirty="0">
                    <a:solidFill>
                      <a:srgbClr val="7030A0"/>
                    </a:solidFill>
                  </a:rPr>
                  <a:t>*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6027AD-5E2E-2989-DDC0-E465F57F7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99" y="3814665"/>
                <a:ext cx="11028784" cy="2246769"/>
              </a:xfrm>
              <a:prstGeom prst="rect">
                <a:avLst/>
              </a:prstGeom>
              <a:blipFill>
                <a:blip r:embed="rId4"/>
                <a:stretch>
                  <a:fillRect l="-55" t="-543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AF741-58B8-8F9A-98B0-D99B8B15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A6B47-1EF1-8308-0385-995DFD62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9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13E63DB-601C-8FD4-662D-564B3566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A8DDC-CBD7-28EF-8125-D2A3B4DE9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1088" y="52388"/>
            <a:ext cx="9840912" cy="400050"/>
          </a:xfrm>
        </p:spPr>
        <p:txBody>
          <a:bodyPr>
            <a:noAutofit/>
          </a:bodyPr>
          <a:lstStyle/>
          <a:p>
            <a:r>
              <a:rPr lang="it-IT" sz="2800" err="1"/>
              <a:t>Resonant</a:t>
            </a:r>
            <a:r>
              <a:rPr lang="it-IT" sz="2800"/>
              <a:t> </a:t>
            </a:r>
            <a:r>
              <a:rPr lang="it-IT" sz="2800" err="1"/>
              <a:t>structures</a:t>
            </a:r>
            <a:r>
              <a:rPr lang="it-IT" sz="2800"/>
              <a:t>: analytical approach  </a:t>
            </a:r>
            <a:endParaRPr lang="en-GB" sz="2800"/>
          </a:p>
        </p:txBody>
      </p:sp>
      <p:sp>
        <p:nvSpPr>
          <p:cNvPr id="15" name="Rettangolo 10">
            <a:extLst>
              <a:ext uri="{FF2B5EF4-FFF2-40B4-BE49-F238E27FC236}">
                <a16:creationId xmlns:a16="http://schemas.microsoft.com/office/drawing/2014/main" id="{5F106837-3F24-0A4B-2A79-3C1D18E1FE0A}"/>
              </a:ext>
            </a:extLst>
          </p:cNvPr>
          <p:cNvSpPr/>
          <p:nvPr/>
        </p:nvSpPr>
        <p:spPr>
          <a:xfrm>
            <a:off x="9336359" y="6339924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6" name="Rettangolo 11">
            <a:extLst>
              <a:ext uri="{FF2B5EF4-FFF2-40B4-BE49-F238E27FC236}">
                <a16:creationId xmlns:a16="http://schemas.microsoft.com/office/drawing/2014/main" id="{B9E5D8BF-FE58-F6D0-0293-D4CB814AD74C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Mar 16, 2023</a:t>
            </a:r>
            <a:endParaRPr lang="en-US" sz="16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3EFED6-3D92-232C-9168-59FFDB17BA5E}"/>
                  </a:ext>
                </a:extLst>
              </p:cNvPr>
              <p:cNvSpPr txBox="1"/>
              <p:nvPr/>
            </p:nvSpPr>
            <p:spPr bwMode="auto">
              <a:xfrm>
                <a:off x="-17596" y="703583"/>
                <a:ext cx="11303492" cy="2995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From the resonator model, the impedance of a resonant structure can be computed as follows</a:t>
                </a:r>
                <a:r>
                  <a:rPr lang="en-US">
                    <a:solidFill>
                      <a:schemeClr val="accent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endParaRPr lang="en-US" sz="1600"/>
              </a:p>
              <a:p>
                <a:r>
                  <a:rPr lang="it-IT" b="1"/>
                  <a:t>				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𝐙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f>
                      <m:f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𝒋𝑸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  <m:r>
                              <a:rPr lang="it-IT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sz="1400" i="1">
                  <a:latin typeface="Cambria Math" panose="02040503050406030204" pitchFamily="18" charset="0"/>
                </a:endParaRPr>
              </a:p>
              <a:p>
                <a:endParaRPr lang="en-US" sz="140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400"/>
              </a:p>
              <a:p>
                <a:endParaRPr lang="en-GB" sz="1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3EFED6-3D92-232C-9168-59FFDB17B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7596" y="703583"/>
                <a:ext cx="11303492" cy="2995757"/>
              </a:xfrm>
              <a:prstGeom prst="rect">
                <a:avLst/>
              </a:prstGeom>
              <a:blipFill>
                <a:blip r:embed="rId2"/>
                <a:stretch>
                  <a:fillRect l="-324" t="-10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EEB54E-32D9-F1AD-856C-9465FE42ABF6}"/>
                  </a:ext>
                </a:extLst>
              </p:cNvPr>
              <p:cNvSpPr txBox="1"/>
              <p:nvPr/>
            </p:nvSpPr>
            <p:spPr bwMode="auto">
              <a:xfrm>
                <a:off x="9738328" y="669784"/>
                <a:ext cx="2610438" cy="866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 shunt impedance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 loaded quality factor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den>
                    </m:f>
                  </m:oMath>
                </a14:m>
                <a:endParaRPr lang="en-GB" sz="1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EEB54E-32D9-F1AD-856C-9465FE42A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328" y="669784"/>
                <a:ext cx="2610438" cy="866648"/>
              </a:xfrm>
              <a:prstGeom prst="rect">
                <a:avLst/>
              </a:prstGeom>
              <a:blipFill>
                <a:blip r:embed="rId3"/>
                <a:stretch>
                  <a:fillRect l="-233" t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638BF80-DAF9-5C19-DE45-B3A82138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2" y="1882729"/>
            <a:ext cx="1767657" cy="1066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A8EF46-91DE-673D-D842-19BB88643406}"/>
                  </a:ext>
                </a:extLst>
              </p:cNvPr>
              <p:cNvSpPr txBox="1"/>
              <p:nvPr/>
            </p:nvSpPr>
            <p:spPr bwMode="auto">
              <a:xfrm>
                <a:off x="1963895" y="1882729"/>
                <a:ext cx="734051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For a pillbox cavity and considering the fundamental mode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𝑻𝑴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𝟎𝟏𝟎</m:t>
                        </m:r>
                      </m:sub>
                    </m:sSub>
                  </m:oMath>
                </a14:m>
                <a:endParaRPr lang="en-GB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Z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01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it-IT" i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>
                    <a:latin typeface="Calibri" panose="020F0502020204030204" pitchFamily="34" charset="0"/>
                    <a:cs typeface="Calibri" panose="020F0502020204030204" pitchFamily="34" charset="0"/>
                  </a:rPr>
                  <a:t> can be derived from </a:t>
                </a:r>
                <a:r>
                  <a:rPr lang="en-GB" err="1"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r>
                  <a:rPr lang="en-GB">
                    <a:latin typeface="Calibri" panose="020F0502020204030204" pitchFamily="34" charset="0"/>
                    <a:cs typeface="Calibri" panose="020F0502020204030204" pitchFamily="34" charset="0"/>
                  </a:rPr>
                  <a:t> fields</a:t>
                </a:r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A8EF46-91DE-673D-D842-19BB88643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3895" y="1882729"/>
                <a:ext cx="7340510" cy="1169551"/>
              </a:xfrm>
              <a:prstGeom prst="rect">
                <a:avLst/>
              </a:prstGeom>
              <a:blipFill>
                <a:blip r:embed="rId5"/>
                <a:stretch>
                  <a:fillRect l="-664"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04C1A9-810B-B28D-4608-371D82E15C1F}"/>
                  </a:ext>
                </a:extLst>
              </p:cNvPr>
              <p:cNvSpPr txBox="1"/>
              <p:nvPr/>
            </p:nvSpPr>
            <p:spPr bwMode="auto">
              <a:xfrm>
                <a:off x="2335577" y="3014474"/>
                <a:ext cx="7674128" cy="80752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𝜂𝜎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2(1+</m:t>
                        </m:r>
                        <m:f>
                          <m:fPr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den>
                        </m:f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>
                            <a:latin typeface="Cambria Math" panose="02040503050406030204" pitchFamily="18" charset="0"/>
                          </a:rPr>
                          <m:t>(1+2</m:t>
                        </m:r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it-IT" sz="200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Sup>
                          <m:sSubSupPr>
                            <m:ctrlP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f>
                              <m:fPr>
                                <m:ctrlPr>
                                  <a:rPr lang="it-IT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el-G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it-IT" sz="2000" i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00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>
                            <a:latin typeface="Cambria Math" panose="02040503050406030204" pitchFamily="18" charset="0"/>
                          </a:rPr>
                          <m:t>(1+2</m:t>
                        </m:r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it-IT" sz="200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Sup>
                          <m:sSubSupPr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it-IT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it-IT" sz="24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04C1A9-810B-B28D-4608-371D82E15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5577" y="3014474"/>
                <a:ext cx="7674128" cy="807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B9980D-9213-BC92-C0BB-1DE0FA5217C6}"/>
                  </a:ext>
                </a:extLst>
              </p:cNvPr>
              <p:cNvSpPr txBox="1"/>
              <p:nvPr/>
            </p:nvSpPr>
            <p:spPr bwMode="auto">
              <a:xfrm>
                <a:off x="179067" y="4563499"/>
                <a:ext cx="5916933" cy="1357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The impedance depends on many parameters: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Geometric dimensions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Material properties (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which is contained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Excitation of the structure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𝒆𝒙𝒕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coupling factor)</a:t>
                </a:r>
                <a:endParaRPr lang="en-GB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B9980D-9213-BC92-C0BB-1DE0FA521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067" y="4563499"/>
                <a:ext cx="5916933" cy="1357488"/>
              </a:xfrm>
              <a:prstGeom prst="rect">
                <a:avLst/>
              </a:prstGeom>
              <a:blipFill>
                <a:blip r:embed="rId7"/>
                <a:stretch>
                  <a:fillRect l="-824" t="-2703" b="-13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40966D-15C9-6D09-ABB8-86EA86C68BA0}"/>
                  </a:ext>
                </a:extLst>
              </p:cNvPr>
              <p:cNvSpPr txBox="1"/>
              <p:nvPr/>
            </p:nvSpPr>
            <p:spPr bwMode="auto">
              <a:xfrm>
                <a:off x="6675688" y="4666076"/>
                <a:ext cx="4610208" cy="369332"/>
              </a:xfrm>
              <a:prstGeom prst="rect">
                <a:avLst/>
              </a:prstGeom>
              <a:solidFill>
                <a:srgbClr val="FFC69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 can be computed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GB">
                    <a:latin typeface="Calibri" panose="020F0502020204030204" pitchFamily="34" charset="0"/>
                    <a:cs typeface="Calibri" panose="020F0502020204030204" pitchFamily="34" charset="0"/>
                  </a:rPr>
                  <a:t> !</a:t>
                </a:r>
                <a:endParaRPr lang="en-GB" sz="1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40966D-15C9-6D09-ABB8-86EA86C68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5688" y="4666076"/>
                <a:ext cx="4610208" cy="369332"/>
              </a:xfrm>
              <a:prstGeom prst="rect">
                <a:avLst/>
              </a:prstGeom>
              <a:blipFill>
                <a:blip r:embed="rId8"/>
                <a:stretch>
                  <a:fillRect l="-26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E52DCD-5029-3C45-6679-F62EB28BB817}"/>
                  </a:ext>
                </a:extLst>
              </p:cNvPr>
              <p:cNvSpPr txBox="1"/>
              <p:nvPr/>
            </p:nvSpPr>
            <p:spPr bwMode="auto">
              <a:xfrm>
                <a:off x="6532563" y="5291676"/>
                <a:ext cx="4753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To directly link the </a:t>
                </a:r>
                <a:r>
                  <a:rPr lang="it-IT" b="1">
                    <a:latin typeface="Calibri" panose="020F0502020204030204" pitchFamily="34" charset="0"/>
                    <a:cs typeface="Calibri" panose="020F0502020204030204" pitchFamily="34" charset="0"/>
                  </a:rPr>
                  <a:t>beam impedance </a:t>
                </a:r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 we </a:t>
                </a:r>
                <a:r>
                  <a:rPr lang="it-IT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 an </a:t>
                </a:r>
                <a:r>
                  <a:rPr lang="it-IT" err="1">
                    <a:latin typeface="Calibri" panose="020F0502020204030204" pitchFamily="34" charset="0"/>
                    <a:cs typeface="Calibri" panose="020F0502020204030204" pitchFamily="34" charset="0"/>
                  </a:rPr>
                  <a:t>analytical</a:t>
                </a:r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err="1">
                    <a:latin typeface="Calibri" panose="020F0502020204030204" pitchFamily="34" charset="0"/>
                    <a:cs typeface="Calibri" panose="020F0502020204030204" pitchFamily="34" charset="0"/>
                  </a:rPr>
                  <a:t>expression</a:t>
                </a:r>
                <a:r>
                  <a:rPr lang="it-IT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b="0" i="0" dirty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E52DCD-5029-3C45-6679-F62EB28B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2563" y="5291676"/>
                <a:ext cx="4753333" cy="646331"/>
              </a:xfrm>
              <a:prstGeom prst="rect">
                <a:avLst/>
              </a:prstGeom>
              <a:blipFill>
                <a:blip r:embed="rId9"/>
                <a:stretch>
                  <a:fillRect l="-115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10">
            <a:extLst>
              <a:ext uri="{FF2B5EF4-FFF2-40B4-BE49-F238E27FC236}">
                <a16:creationId xmlns:a16="http://schemas.microsoft.com/office/drawing/2014/main" id="{1E0FD9FD-3B9D-B300-1128-AA4968642C86}"/>
              </a:ext>
            </a:extLst>
          </p:cNvPr>
          <p:cNvSpPr/>
          <p:nvPr/>
        </p:nvSpPr>
        <p:spPr>
          <a:xfrm>
            <a:off x="9258085" y="6339921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5" name="Rettangolo 11">
            <a:extLst>
              <a:ext uri="{FF2B5EF4-FFF2-40B4-BE49-F238E27FC236}">
                <a16:creationId xmlns:a16="http://schemas.microsoft.com/office/drawing/2014/main" id="{28A3268B-1B2A-12A6-C6F1-22EAE98BAC61}"/>
              </a:ext>
            </a:extLst>
          </p:cNvPr>
          <p:cNvSpPr/>
          <p:nvPr/>
        </p:nvSpPr>
        <p:spPr>
          <a:xfrm>
            <a:off x="761142" y="6339921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Mar 16, 2023</a:t>
            </a:r>
            <a:endParaRPr lang="en-US" sz="1600" b="1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80D1D0B-AFB1-1E89-C931-68BA82041033}"/>
              </a:ext>
            </a:extLst>
          </p:cNvPr>
          <p:cNvSpPr txBox="1">
            <a:spLocks/>
          </p:cNvSpPr>
          <p:nvPr/>
        </p:nvSpPr>
        <p:spPr>
          <a:xfrm>
            <a:off x="11617130" y="6339921"/>
            <a:ext cx="681253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8EC909C-5FE7-4204-9E88-98501BB13F79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 b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49E00E-EEAF-FD54-992F-76870269D32B}"/>
                  </a:ext>
                </a:extLst>
              </p:cNvPr>
              <p:cNvSpPr txBox="1"/>
              <p:nvPr/>
            </p:nvSpPr>
            <p:spPr bwMode="auto">
              <a:xfrm>
                <a:off x="9625537" y="1584922"/>
                <a:ext cx="2579039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49E00E-EEAF-FD54-992F-76870269D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5537" y="1584922"/>
                <a:ext cx="2579039" cy="7275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2647503F-EB6B-685E-4ACF-9D9A62053CB8}"/>
              </a:ext>
            </a:extLst>
          </p:cNvPr>
          <p:cNvSpPr/>
          <p:nvPr/>
        </p:nvSpPr>
        <p:spPr>
          <a:xfrm>
            <a:off x="9150087" y="6339921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03B0A0F-3E21-A332-46A4-B803A10DE3E8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Mar 16, 2023</a:t>
            </a:r>
            <a:endParaRPr lang="en-US" sz="1600" b="1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8A5564-AE65-A4E3-E767-A8B440D579B4}"/>
              </a:ext>
            </a:extLst>
          </p:cNvPr>
          <p:cNvSpPr/>
          <p:nvPr/>
        </p:nvSpPr>
        <p:spPr>
          <a:xfrm>
            <a:off x="8080129" y="2976348"/>
            <a:ext cx="1658199" cy="84398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C6AB04-843A-1BBF-E1C2-854056E34F75}"/>
              </a:ext>
            </a:extLst>
          </p:cNvPr>
          <p:cNvSpPr txBox="1"/>
          <p:nvPr/>
        </p:nvSpPr>
        <p:spPr bwMode="auto">
          <a:xfrm>
            <a:off x="8994837" y="3866901"/>
            <a:ext cx="1822454" cy="338554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it-IT" sz="1600" err="1"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1E218-561E-E1BC-E537-CDB9D156945F}"/>
              </a:ext>
            </a:extLst>
          </p:cNvPr>
          <p:cNvSpPr txBox="1"/>
          <p:nvPr/>
        </p:nvSpPr>
        <p:spPr bwMode="auto">
          <a:xfrm>
            <a:off x="6282851" y="3869867"/>
            <a:ext cx="1884546" cy="338554"/>
          </a:xfrm>
          <a:prstGeom prst="rect">
            <a:avLst/>
          </a:prstGeom>
          <a:solidFill>
            <a:srgbClr val="FFC697"/>
          </a:solidFill>
        </p:spPr>
        <p:txBody>
          <a:bodyPr wrap="square" rtlCol="0">
            <a:spAutoFit/>
          </a:bodyPr>
          <a:lstStyle/>
          <a:p>
            <a:r>
              <a:rPr lang="it-IT" sz="1600" err="1">
                <a:latin typeface="Calibri" panose="020F0502020204030204" pitchFamily="34" charset="0"/>
                <a:cs typeface="Calibri" panose="020F0502020204030204" pitchFamily="34" charset="0"/>
              </a:rPr>
              <a:t>Unkown</a:t>
            </a:r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8E26793-4BE8-A660-C24E-A8DC9B0F91AF}"/>
              </a:ext>
            </a:extLst>
          </p:cNvPr>
          <p:cNvSpPr/>
          <p:nvPr/>
        </p:nvSpPr>
        <p:spPr>
          <a:xfrm>
            <a:off x="6554999" y="2976348"/>
            <a:ext cx="1498332" cy="843989"/>
          </a:xfrm>
          <a:prstGeom prst="roundRect">
            <a:avLst/>
          </a:prstGeom>
          <a:noFill/>
          <a:ln w="19050">
            <a:solidFill>
              <a:srgbClr val="FFC69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768F39-04EE-12A8-CB46-A3AC7BB039BE}"/>
                  </a:ext>
                </a:extLst>
              </p:cNvPr>
              <p:cNvSpPr txBox="1"/>
              <p:nvPr/>
            </p:nvSpPr>
            <p:spPr bwMode="auto">
              <a:xfrm>
                <a:off x="9950540" y="2428995"/>
                <a:ext cx="2007216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768F39-04EE-12A8-CB46-A3AC7BB03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0540" y="2428995"/>
                <a:ext cx="2007216" cy="727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E04EEA7-596D-BA3C-9D61-84FC1F0D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3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 animBg="1"/>
      <p:bldP spid="18" grpId="0" animBg="1"/>
      <p:bldP spid="21" grpId="0" animBg="1"/>
      <p:bldP spid="3" grpId="0"/>
      <p:bldP spid="10" grpId="0"/>
      <p:bldP spid="20" grpId="0" animBg="1"/>
      <p:bldP spid="23" grpId="0" animBg="1"/>
      <p:bldP spid="24" grpId="0" animBg="1"/>
      <p:bldP spid="25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2A8DDC-CBD7-28EF-8125-D2A3B4DE95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14341" y="75918"/>
                <a:ext cx="7510099" cy="400207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sz="2800"/>
                  <a:t>Pillbox </a:t>
                </a:r>
                <a:r>
                  <a:rPr lang="it-IT" sz="2800" err="1"/>
                  <a:t>cavity</a:t>
                </a:r>
                <a:r>
                  <a:rPr lang="it-IT" sz="2800"/>
                  <a:t>: </a:t>
                </a:r>
                <a:r>
                  <a:rPr lang="it-IT" sz="2800" err="1"/>
                  <a:t>analytical</a:t>
                </a:r>
                <a:r>
                  <a:rPr lang="it-IT" sz="2800"/>
                  <a:t> </a:t>
                </a:r>
                <a:r>
                  <a:rPr lang="it-IT" sz="2800" err="1"/>
                  <a:t>expression</a:t>
                </a:r>
                <a:r>
                  <a:rPr lang="it-IT" sz="280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it-IT" sz="2800"/>
                  <a:t>  </a:t>
                </a:r>
                <a:endParaRPr lang="en-GB" sz="28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2A8DDC-CBD7-28EF-8125-D2A3B4DE95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14341" y="75918"/>
                <a:ext cx="7510099" cy="400207"/>
              </a:xfrm>
              <a:blipFill>
                <a:blip r:embed="rId2"/>
                <a:stretch>
                  <a:fillRect l="-2516" t="-33333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F01C87-297A-5D21-EEF0-CE1F1F986353}"/>
                  </a:ext>
                </a:extLst>
              </p:cNvPr>
              <p:cNvSpPr txBox="1"/>
              <p:nvPr/>
            </p:nvSpPr>
            <p:spPr>
              <a:xfrm>
                <a:off x="0" y="2840684"/>
                <a:ext cx="7415317" cy="820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𝑎𝑓𝑡𝑒𝑟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𝑠𝑜𝑚𝑒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𝑐𝑎𝑙𝑐𝑢𝑙𝑎𝑡𝑖𝑜𝑛𝑠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sz="16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𝑗𝑄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den>
                      </m:f>
                      <m:r>
                        <a:rPr lang="en-GB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it-IT" sz="16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</m:sSub>
                      <m:d>
                        <m:d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600">
                  <a:latin typeface="CMSS1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F01C87-297A-5D21-EEF0-CE1F1F98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40684"/>
                <a:ext cx="7415317" cy="820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40625E3-2B1D-3F3C-6329-F851029A1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43" b="35011"/>
          <a:stretch/>
        </p:blipFill>
        <p:spPr>
          <a:xfrm>
            <a:off x="3978740" y="1012253"/>
            <a:ext cx="4100044" cy="1311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B0CED-3184-502E-145E-C6C9BED841EF}"/>
              </a:ext>
            </a:extLst>
          </p:cNvPr>
          <p:cNvSpPr txBox="1"/>
          <p:nvPr/>
        </p:nvSpPr>
        <p:spPr bwMode="auto">
          <a:xfrm>
            <a:off x="3770377" y="2335316"/>
            <a:ext cx="464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RLC resonance circuit represents the cavity itself</a:t>
            </a:r>
            <a:endParaRPr lang="en-GB" sz="1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50FE4-12BA-F67C-57BF-2AF4114EADB3}"/>
              </a:ext>
            </a:extLst>
          </p:cNvPr>
          <p:cNvSpPr txBox="1"/>
          <p:nvPr/>
        </p:nvSpPr>
        <p:spPr bwMode="auto">
          <a:xfrm>
            <a:off x="3641499" y="765545"/>
            <a:ext cx="464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Equivalent circuit of a resonant mode of a cavity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386CF-94A5-B5E6-8E9C-267CA2DAAC93}"/>
              </a:ext>
            </a:extLst>
          </p:cNvPr>
          <p:cNvSpPr txBox="1"/>
          <p:nvPr/>
        </p:nvSpPr>
        <p:spPr bwMode="auto">
          <a:xfrm>
            <a:off x="8416025" y="1267412"/>
            <a:ext cx="395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The ports represent the coupling with the excitation source (power generator / circulating beam etc...)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0">
            <a:extLst>
              <a:ext uri="{FF2B5EF4-FFF2-40B4-BE49-F238E27FC236}">
                <a16:creationId xmlns:a16="http://schemas.microsoft.com/office/drawing/2014/main" id="{5F106837-3F24-0A4B-2A79-3C1D18E1FE0A}"/>
              </a:ext>
            </a:extLst>
          </p:cNvPr>
          <p:cNvSpPr/>
          <p:nvPr/>
        </p:nvSpPr>
        <p:spPr>
          <a:xfrm>
            <a:off x="9150087" y="6339921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6" name="Rettangolo 11">
            <a:extLst>
              <a:ext uri="{FF2B5EF4-FFF2-40B4-BE49-F238E27FC236}">
                <a16:creationId xmlns:a16="http://schemas.microsoft.com/office/drawing/2014/main" id="{B9E5D8BF-FE58-F6D0-0293-D4CB814AD74C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Mar 16, 2023</a:t>
            </a:r>
            <a:endParaRPr lang="en-US" sz="1600" b="1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0CE251B4-72F3-F7B5-D780-E199657CB5F3}"/>
              </a:ext>
            </a:extLst>
          </p:cNvPr>
          <p:cNvSpPr txBox="1">
            <a:spLocks/>
          </p:cNvSpPr>
          <p:nvPr/>
        </p:nvSpPr>
        <p:spPr>
          <a:xfrm>
            <a:off x="11617130" y="6339921"/>
            <a:ext cx="681253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8EC909C-5FE7-4204-9E88-98501BB13F79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b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36FF01-A978-3CD3-3C6B-9989C5CF2F29}"/>
                  </a:ext>
                </a:extLst>
              </p:cNvPr>
              <p:cNvSpPr txBox="1"/>
              <p:nvPr/>
            </p:nvSpPr>
            <p:spPr bwMode="auto">
              <a:xfrm>
                <a:off x="6643475" y="4352523"/>
                <a:ext cx="3882137" cy="59772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  <m:r>
                      <m:rPr>
                        <m:nor/>
                      </m:rPr>
                      <a:rPr lang="en-GB" sz="1600" dirty="0"/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m:rPr>
                        <m:nor/>
                      </m:rPr>
                      <a:rPr lang="en-GB" sz="1600" dirty="0"/>
                      <m:t>)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Sup>
                          <m:sSubSup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16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1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it-IT" sz="16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36FF01-A978-3CD3-3C6B-9989C5CF2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3475" y="4352523"/>
                <a:ext cx="3882137" cy="5977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DBF04B4-47F6-17C8-4575-56523FC23703}"/>
              </a:ext>
            </a:extLst>
          </p:cNvPr>
          <p:cNvSpPr txBox="1"/>
          <p:nvPr/>
        </p:nvSpPr>
        <p:spPr bwMode="auto">
          <a:xfrm>
            <a:off x="7969501" y="3270787"/>
            <a:ext cx="3028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Also for the pillbox cavity is possible to directly link the beam impedance with the S21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0645C6-5B3E-DC16-F3A9-DEDF51969EB8}"/>
              </a:ext>
            </a:extLst>
          </p:cNvPr>
          <p:cNvSpPr txBox="1"/>
          <p:nvPr/>
        </p:nvSpPr>
        <p:spPr bwMode="auto">
          <a:xfrm>
            <a:off x="6007396" y="5288346"/>
            <a:ext cx="5145614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How can we get the S21 from simulations/measurements?</a:t>
            </a:r>
          </a:p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How can we excite the structure in the proper way?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0">
            <a:extLst>
              <a:ext uri="{FF2B5EF4-FFF2-40B4-BE49-F238E27FC236}">
                <a16:creationId xmlns:a16="http://schemas.microsoft.com/office/drawing/2014/main" id="{B12F3D9D-142B-27C0-CF0D-199AB216A2EB}"/>
              </a:ext>
            </a:extLst>
          </p:cNvPr>
          <p:cNvSpPr/>
          <p:nvPr/>
        </p:nvSpPr>
        <p:spPr>
          <a:xfrm>
            <a:off x="9150087" y="6334010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4" name="Rettangolo 11">
            <a:extLst>
              <a:ext uri="{FF2B5EF4-FFF2-40B4-BE49-F238E27FC236}">
                <a16:creationId xmlns:a16="http://schemas.microsoft.com/office/drawing/2014/main" id="{0BF76770-286F-C3BC-5245-ABFE41A88D86}"/>
              </a:ext>
            </a:extLst>
          </p:cNvPr>
          <p:cNvSpPr/>
          <p:nvPr/>
        </p:nvSpPr>
        <p:spPr>
          <a:xfrm>
            <a:off x="839416" y="6334013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/>
              <a:t>Mar 16, 2023</a:t>
            </a:r>
            <a:endParaRPr lang="en-US" sz="16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D01DF0-C6F1-2C99-7932-13FD29DEFCD9}"/>
                  </a:ext>
                </a:extLst>
              </p:cNvPr>
              <p:cNvSpPr txBox="1"/>
              <p:nvPr/>
            </p:nvSpPr>
            <p:spPr bwMode="auto">
              <a:xfrm>
                <a:off x="2463218" y="4354616"/>
                <a:ext cx="3719598" cy="59772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  <m:r>
                      <m:rPr>
                        <m:nor/>
                      </m:rPr>
                      <a:rPr lang="en-GB" sz="1600" dirty="0"/>
                      <m:t>(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6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m:rPr>
                        <m:nor/>
                      </m:rPr>
                      <a:rPr lang="en-GB" sz="1600" dirty="0"/>
                      <m:t>)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Sup>
                          <m:sSubSup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16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1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it-IT" sz="16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D01DF0-C6F1-2C99-7932-13FD29DE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3218" y="4354616"/>
                <a:ext cx="3719598" cy="597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Down 19">
            <a:extLst>
              <a:ext uri="{FF2B5EF4-FFF2-40B4-BE49-F238E27FC236}">
                <a16:creationId xmlns:a16="http://schemas.microsoft.com/office/drawing/2014/main" id="{2F3FFAC5-B10D-2019-25D9-1172566AF39D}"/>
              </a:ext>
            </a:extLst>
          </p:cNvPr>
          <p:cNvSpPr/>
          <p:nvPr/>
        </p:nvSpPr>
        <p:spPr>
          <a:xfrm>
            <a:off x="5780100" y="3777740"/>
            <a:ext cx="227296" cy="419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6438828-6A08-CFD3-5BBE-ED6A56B32CA6}"/>
              </a:ext>
            </a:extLst>
          </p:cNvPr>
          <p:cNvSpPr/>
          <p:nvPr/>
        </p:nvSpPr>
        <p:spPr>
          <a:xfrm rot="16200000">
            <a:off x="6311552" y="4513598"/>
            <a:ext cx="203187" cy="35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CE9E8C-98BA-0BBA-64CF-97A3182CF5EF}"/>
              </a:ext>
            </a:extLst>
          </p:cNvPr>
          <p:cNvCxnSpPr/>
          <p:nvPr/>
        </p:nvCxnSpPr>
        <p:spPr>
          <a:xfrm flipV="1">
            <a:off x="4164859" y="1259097"/>
            <a:ext cx="0" cy="8309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54D314-8ED4-1169-39B6-80E0F3E1C1E4}"/>
              </a:ext>
            </a:extLst>
          </p:cNvPr>
          <p:cNvCxnSpPr/>
          <p:nvPr/>
        </p:nvCxnSpPr>
        <p:spPr>
          <a:xfrm flipV="1">
            <a:off x="7674508" y="1259097"/>
            <a:ext cx="0" cy="8309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250202-A048-C80D-5AAE-A132DFFEFCB2}"/>
                  </a:ext>
                </a:extLst>
              </p:cNvPr>
              <p:cNvSpPr txBox="1"/>
              <p:nvPr/>
            </p:nvSpPr>
            <p:spPr bwMode="auto">
              <a:xfrm>
                <a:off x="3585895" y="1503507"/>
                <a:ext cx="530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250202-A048-C80D-5AAE-A132DFFE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5895" y="1503507"/>
                <a:ext cx="530912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DF884C-90A2-8693-BB34-8BED587AEBAD}"/>
                  </a:ext>
                </a:extLst>
              </p:cNvPr>
              <p:cNvSpPr txBox="1"/>
              <p:nvPr/>
            </p:nvSpPr>
            <p:spPr bwMode="auto">
              <a:xfrm>
                <a:off x="7675261" y="1472152"/>
                <a:ext cx="530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DF884C-90A2-8693-BB34-8BED587AE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5261" y="1472152"/>
                <a:ext cx="530912" cy="369332"/>
              </a:xfrm>
              <a:prstGeom prst="rect">
                <a:avLst/>
              </a:prstGeom>
              <a:blipFill>
                <a:blip r:embed="rId8"/>
                <a:stretch>
                  <a:fillRect r="-2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9BEBF09-42F7-771D-CBF4-56BC88AF9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59" y="563497"/>
            <a:ext cx="1767657" cy="10661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E390CD-FE8C-ED8E-E116-8C412AF132BC}"/>
              </a:ext>
            </a:extLst>
          </p:cNvPr>
          <p:cNvSpPr txBox="1"/>
          <p:nvPr/>
        </p:nvSpPr>
        <p:spPr bwMode="auto">
          <a:xfrm>
            <a:off x="1005998" y="827587"/>
            <a:ext cx="132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endParaRPr lang="en-GB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4348D20C-0440-C413-102A-88B18366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6A2B0E5-B13A-D3D1-CD18-675CBBF2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2" grpId="0"/>
      <p:bldP spid="8" grpId="0" animBg="1"/>
      <p:bldP spid="9" grpId="0"/>
      <p:bldP spid="11" grpId="0" animBg="1"/>
      <p:bldP spid="17" grpId="0" animBg="1"/>
      <p:bldP spid="20" grpId="0" animBg="1"/>
      <p:bldP spid="21" grpId="0" animBg="1"/>
      <p:bldP spid="22" grpId="0"/>
      <p:bldP spid="23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06D895B-B7B0-3370-2B5D-4C22EE10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C72B14-DA46-42DF-8E2D-A5D8E5E7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13320" y="6556728"/>
            <a:ext cx="13120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>
              <a:defRPr sz="1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8EC909C-5FE7-4204-9E88-98501BB13F7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609B28-3EEC-42EA-9894-1D0F725282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050"/>
            <a:ext cx="11669713" cy="1104900"/>
          </a:xfrm>
        </p:spPr>
        <p:txBody>
          <a:bodyPr/>
          <a:lstStyle/>
          <a:p>
            <a:pPr algn="ctr"/>
            <a:r>
              <a:rPr lang="en-US" sz="2800"/>
              <a:t>Investigation of the TM coupler</a:t>
            </a:r>
            <a:br>
              <a:rPr lang="en-US" sz="3600"/>
            </a:br>
            <a:endParaRPr lang="en-US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D37A571B-7FA2-4744-9836-CB9FC4673C96}"/>
              </a:ext>
            </a:extLst>
          </p:cNvPr>
          <p:cNvSpPr/>
          <p:nvPr/>
        </p:nvSpPr>
        <p:spPr>
          <a:xfrm>
            <a:off x="9449222" y="6436867"/>
            <a:ext cx="2016224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/>
              <a:t>IWG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4555D35D-32D0-4FF6-8456-344A2A032DDA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err="1"/>
              <a:t>Nov</a:t>
            </a:r>
            <a:r>
              <a:rPr lang="it-IT" sz="1400" b="1"/>
              <a:t> 22, 2022</a:t>
            </a:r>
            <a:endParaRPr lang="en-US" sz="1400" b="1"/>
          </a:p>
        </p:txBody>
      </p:sp>
      <p:sp>
        <p:nvSpPr>
          <p:cNvPr id="8" name="Rettangolo 11">
            <a:extLst>
              <a:ext uri="{FF2B5EF4-FFF2-40B4-BE49-F238E27FC236}">
                <a16:creationId xmlns:a16="http://schemas.microsoft.com/office/drawing/2014/main" id="{B8B49748-A26C-F8F8-5629-D8C9AECEC36E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/>
              <a:t>Feb 15, 2023</a:t>
            </a:r>
            <a:endParaRPr lang="en-US" sz="1400" b="1"/>
          </a:p>
        </p:txBody>
      </p:sp>
      <p:sp>
        <p:nvSpPr>
          <p:cNvPr id="10" name="Rettangolo 10">
            <a:extLst>
              <a:ext uri="{FF2B5EF4-FFF2-40B4-BE49-F238E27FC236}">
                <a16:creationId xmlns:a16="http://schemas.microsoft.com/office/drawing/2014/main" id="{5B962CBA-96C0-5794-0577-07F7FD165353}"/>
              </a:ext>
            </a:extLst>
          </p:cNvPr>
          <p:cNvSpPr/>
          <p:nvPr/>
        </p:nvSpPr>
        <p:spPr>
          <a:xfrm>
            <a:off x="9449221" y="6436867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1" name="Rettangolo 11">
            <a:extLst>
              <a:ext uri="{FF2B5EF4-FFF2-40B4-BE49-F238E27FC236}">
                <a16:creationId xmlns:a16="http://schemas.microsoft.com/office/drawing/2014/main" id="{0DC75733-662A-3994-60F8-69E56006FA98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/>
              <a:t>Mar 16, 2023</a:t>
            </a:r>
            <a:endParaRPr lang="en-US" sz="1400" b="1"/>
          </a:p>
        </p:txBody>
      </p:sp>
      <p:sp>
        <p:nvSpPr>
          <p:cNvPr id="6" name="Rettangolo 10">
            <a:extLst>
              <a:ext uri="{FF2B5EF4-FFF2-40B4-BE49-F238E27FC236}">
                <a16:creationId xmlns:a16="http://schemas.microsoft.com/office/drawing/2014/main" id="{93203546-5EE9-05D8-067C-825C8A556B26}"/>
              </a:ext>
            </a:extLst>
          </p:cNvPr>
          <p:cNvSpPr/>
          <p:nvPr/>
        </p:nvSpPr>
        <p:spPr>
          <a:xfrm>
            <a:off x="9449221" y="6433446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7" name="Rettangolo 11">
            <a:extLst>
              <a:ext uri="{FF2B5EF4-FFF2-40B4-BE49-F238E27FC236}">
                <a16:creationId xmlns:a16="http://schemas.microsoft.com/office/drawing/2014/main" id="{E0A1B586-9E94-522E-BDD2-D293FB499103}"/>
              </a:ext>
            </a:extLst>
          </p:cNvPr>
          <p:cNvSpPr/>
          <p:nvPr/>
        </p:nvSpPr>
        <p:spPr>
          <a:xfrm>
            <a:off x="866655" y="6374166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/>
              <a:t>Mar 16, 2023</a:t>
            </a:r>
            <a:endParaRPr lang="en-US" sz="1400" b="1"/>
          </a:p>
        </p:txBody>
      </p:sp>
      <p:sp>
        <p:nvSpPr>
          <p:cNvPr id="9" name="Rettangolo 10">
            <a:extLst>
              <a:ext uri="{FF2B5EF4-FFF2-40B4-BE49-F238E27FC236}">
                <a16:creationId xmlns:a16="http://schemas.microsoft.com/office/drawing/2014/main" id="{E073965A-8F7C-4EF3-C671-1D1A862BA6F7}"/>
              </a:ext>
            </a:extLst>
          </p:cNvPr>
          <p:cNvSpPr/>
          <p:nvPr/>
        </p:nvSpPr>
        <p:spPr>
          <a:xfrm>
            <a:off x="9449221" y="6473826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C4AE9-D0F9-1DD2-D413-4BC388009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33" t="21119" r="29586" b="12810"/>
          <a:stretch/>
        </p:blipFill>
        <p:spPr>
          <a:xfrm>
            <a:off x="3571720" y="2469565"/>
            <a:ext cx="1799197" cy="24660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5B27C0-1097-B2CD-EE34-C88DD35B7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7" t="19838" r="28233" b="10231"/>
          <a:stretch/>
        </p:blipFill>
        <p:spPr>
          <a:xfrm>
            <a:off x="438826" y="1979238"/>
            <a:ext cx="2866754" cy="37033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079B6C-8A15-1FB9-966D-CB01D576F077}"/>
              </a:ext>
            </a:extLst>
          </p:cNvPr>
          <p:cNvSpPr txBox="1"/>
          <p:nvPr/>
        </p:nvSpPr>
        <p:spPr bwMode="auto">
          <a:xfrm>
            <a:off x="0" y="499354"/>
            <a:ext cx="11788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As done for the beam chambers, several studies have been conducted to find the proper excitation in a real bench setup</a:t>
            </a:r>
          </a:p>
          <a:p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 simple taper / transition seems to be the best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Possible optimization of the device are still ongoing</a:t>
            </a:r>
          </a:p>
        </p:txBody>
      </p:sp>
      <p:pic>
        <p:nvPicPr>
          <p:cNvPr id="24" name="Picture 23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71ACCF0A-0406-5742-B8A8-9926297EB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73921"/>
          <a:stretch/>
        </p:blipFill>
        <p:spPr>
          <a:xfrm>
            <a:off x="6024863" y="1545982"/>
            <a:ext cx="6023830" cy="3130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4CA3B-CDFA-1AA2-92E2-F5F8C9027085}"/>
              </a:ext>
            </a:extLst>
          </p:cNvPr>
          <p:cNvSpPr txBox="1"/>
          <p:nvPr/>
        </p:nvSpPr>
        <p:spPr bwMode="auto">
          <a:xfrm>
            <a:off x="6096001" y="4752392"/>
            <a:ext cx="5785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The resonances agree with the impedance resonances from wakefield and eigenmode simulations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It could really be the right way to excite the strcture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71F74-BFDC-025E-ABFE-6BF0E7E179C5}"/>
              </a:ext>
            </a:extLst>
          </p:cNvPr>
          <p:cNvSpPr txBox="1"/>
          <p:nvPr/>
        </p:nvSpPr>
        <p:spPr bwMode="auto">
          <a:xfrm>
            <a:off x="10437607" y="5803992"/>
            <a:ext cx="1611086" cy="33855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More in backup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6934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BD30B-14F4-C49B-4A38-4AFE894F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CCB3C-217B-1E42-01D2-BC45BE90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A8DDC-CBD7-28EF-8125-D2A3B4DE9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8138" y="44450"/>
            <a:ext cx="10583862" cy="496888"/>
          </a:xfrm>
        </p:spPr>
        <p:txBody>
          <a:bodyPr>
            <a:noAutofit/>
          </a:bodyPr>
          <a:lstStyle/>
          <a:p>
            <a:pPr algn="ctr"/>
            <a:r>
              <a:rPr lang="it-IT" sz="2400"/>
              <a:t>Implementation of the Wireless method for the pillbox cavity</a:t>
            </a:r>
            <a:endParaRPr lang="en-GB" sz="2400"/>
          </a:p>
        </p:txBody>
      </p:sp>
      <p:sp>
        <p:nvSpPr>
          <p:cNvPr id="15" name="Rettangolo 10">
            <a:extLst>
              <a:ext uri="{FF2B5EF4-FFF2-40B4-BE49-F238E27FC236}">
                <a16:creationId xmlns:a16="http://schemas.microsoft.com/office/drawing/2014/main" id="{5F106837-3F24-0A4B-2A79-3C1D18E1FE0A}"/>
              </a:ext>
            </a:extLst>
          </p:cNvPr>
          <p:cNvSpPr/>
          <p:nvPr/>
        </p:nvSpPr>
        <p:spPr>
          <a:xfrm>
            <a:off x="9336359" y="6339924"/>
            <a:ext cx="2202497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/>
              <a:t>CEI section meeting</a:t>
            </a:r>
            <a:endParaRPr lang="en-US" sz="1600" b="1"/>
          </a:p>
        </p:txBody>
      </p:sp>
      <p:sp>
        <p:nvSpPr>
          <p:cNvPr id="16" name="Rettangolo 11">
            <a:extLst>
              <a:ext uri="{FF2B5EF4-FFF2-40B4-BE49-F238E27FC236}">
                <a16:creationId xmlns:a16="http://schemas.microsoft.com/office/drawing/2014/main" id="{B9E5D8BF-FE58-F6D0-0293-D4CB814AD74C}"/>
              </a:ext>
            </a:extLst>
          </p:cNvPr>
          <p:cNvSpPr/>
          <p:nvPr/>
        </p:nvSpPr>
        <p:spPr>
          <a:xfrm>
            <a:off x="839416" y="6339924"/>
            <a:ext cx="1423698" cy="365124"/>
          </a:xfrm>
          <a:prstGeom prst="rect">
            <a:avLst/>
          </a:prstGeom>
          <a:solidFill>
            <a:srgbClr val="385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/>
              <a:t>Mar 16, 2023</a:t>
            </a:r>
            <a:endParaRPr lang="en-US" sz="1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62440-74AF-29CD-5516-8FFE3D77EB3A}"/>
                  </a:ext>
                </a:extLst>
              </p:cNvPr>
              <p:cNvSpPr txBox="1"/>
              <p:nvPr/>
            </p:nvSpPr>
            <p:spPr bwMode="auto">
              <a:xfrm>
                <a:off x="1989785" y="3083068"/>
                <a:ext cx="3915475" cy="5977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16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  <m:r>
                      <m:rPr>
                        <m:nor/>
                      </m:rPr>
                      <a:rPr lang="en-GB" sz="1600" dirty="0"/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m:rPr>
                        <m:nor/>
                      </m:rPr>
                      <a:rPr lang="en-GB" sz="1600" dirty="0"/>
                      <m:t>)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Sup>
                          <m:sSubSup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</m:sub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16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num>
                              <m:den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01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16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it-IT" sz="140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62440-74AF-29CD-5516-8FFE3D77E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9785" y="3083068"/>
                <a:ext cx="3915475" cy="5977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17F53D-78EE-B639-2FB0-8C57DD9A1E4C}"/>
                  </a:ext>
                </a:extLst>
              </p:cNvPr>
              <p:cNvSpPr txBox="1"/>
              <p:nvPr/>
            </p:nvSpPr>
            <p:spPr bwMode="auto">
              <a:xfrm>
                <a:off x="166428" y="4707149"/>
                <a:ext cx="11549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Wireless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method: 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very good resolution in the determination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it-IT" sz="1400"/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1400"/>
                  <a:t> 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agreement with </a:t>
                </a:r>
                <a:r>
                  <a:rPr lang="en-US" sz="1400" err="1">
                    <a:latin typeface="Calibri" panose="020F0502020204030204" pitchFamily="34" charset="0"/>
                    <a:cs typeface="Calibri" panose="020F0502020204030204" pitchFamily="34" charset="0"/>
                  </a:rPr>
                  <a:t>wakefield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 and eigenmode simulations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the analytic approach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010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shows </a:t>
                </a: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a 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 and the beam impedance </a:t>
                </a:r>
                <a:endParaRPr lang="en-GB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17F53D-78EE-B639-2FB0-8C57DD9A1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428" y="4707149"/>
                <a:ext cx="11549322" cy="523220"/>
              </a:xfrm>
              <a:prstGeom prst="rect">
                <a:avLst/>
              </a:prstGeom>
              <a:blipFill>
                <a:blip r:embed="rId3"/>
                <a:stretch>
                  <a:fillRect l="-53" t="-1163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97EC93-B257-0649-763E-0DA6726AE549}"/>
                  </a:ext>
                </a:extLst>
              </p:cNvPr>
              <p:cNvSpPr txBox="1"/>
              <p:nvPr/>
            </p:nvSpPr>
            <p:spPr bwMode="auto">
              <a:xfrm>
                <a:off x="881525" y="5399295"/>
                <a:ext cx="10119128" cy="73866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Is it possible to find a relation between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 and the </a:t>
                </a: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beam impedance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, as done for beam chambers in the case of wireless method?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Could we get the impedance for </a:t>
                </a: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every resonant structure 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and for the </a:t>
                </a:r>
                <a:r>
                  <a:rPr lang="en-US" sz="1400" b="1">
                    <a:latin typeface="Calibri" panose="020F0502020204030204" pitchFamily="34" charset="0"/>
                    <a:cs typeface="Calibri" panose="020F0502020204030204" pitchFamily="34" charset="0"/>
                  </a:rPr>
                  <a:t>whole frequency range</a:t>
                </a:r>
                <a:r>
                  <a:rPr lang="en-US" sz="140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GB" sz="1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97EC93-B257-0649-763E-0DA6726AE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525" y="5399295"/>
                <a:ext cx="10119128" cy="738664"/>
              </a:xfrm>
              <a:prstGeom prst="rect">
                <a:avLst/>
              </a:prstGeom>
              <a:blipFill>
                <a:blip r:embed="rId4"/>
                <a:stretch>
                  <a:fillRect l="-120" t="-1653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53FBFC31-A04A-79D2-B7BA-9586AEF946DD}"/>
              </a:ext>
            </a:extLst>
          </p:cNvPr>
          <p:cNvSpPr/>
          <p:nvPr/>
        </p:nvSpPr>
        <p:spPr>
          <a:xfrm>
            <a:off x="6280917" y="3595157"/>
            <a:ext cx="980410" cy="140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F12AA18-8A58-9572-F864-69BC615348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7348" r="8021" b="2230"/>
          <a:stretch/>
        </p:blipFill>
        <p:spPr>
          <a:xfrm>
            <a:off x="7498758" y="1051415"/>
            <a:ext cx="4655101" cy="34590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D7758A-DCE6-065A-CDCE-506873FCA197}"/>
                  </a:ext>
                </a:extLst>
              </p:cNvPr>
              <p:cNvSpPr txBox="1"/>
              <p:nvPr/>
            </p:nvSpPr>
            <p:spPr bwMode="auto">
              <a:xfrm>
                <a:off x="3640713" y="3902888"/>
                <a:ext cx="3973224" cy="307777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𝑃𝑏𝑜𝑥</m:t>
                        </m:r>
                      </m:sub>
                    </m:sSub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GB" sz="1400">
                    <a:latin typeface="Calibri" panose="020F0502020204030204" pitchFamily="34" charset="0"/>
                    <a:cs typeface="Calibri" panose="020F0502020204030204" pitchFamily="34" charset="0"/>
                  </a:rPr>
                  <a:t> computed from the simulated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D7758A-DCE6-065A-CDCE-506873FCA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0713" y="3902888"/>
                <a:ext cx="3973224" cy="307777"/>
              </a:xfrm>
              <a:prstGeom prst="rect">
                <a:avLst/>
              </a:prstGeom>
              <a:blipFill>
                <a:blip r:embed="rId6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E9CE0C-F677-C5BB-8D6D-BBDD4409C70D}"/>
              </a:ext>
            </a:extLst>
          </p:cNvPr>
          <p:cNvSpPr txBox="1"/>
          <p:nvPr/>
        </p:nvSpPr>
        <p:spPr bwMode="auto">
          <a:xfrm>
            <a:off x="6117404" y="3182579"/>
            <a:ext cx="1307436" cy="276999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Resonator model</a:t>
            </a: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742EB-F558-6759-2A78-5FA288263D2F}"/>
              </a:ext>
            </a:extLst>
          </p:cNvPr>
          <p:cNvSpPr txBox="1"/>
          <p:nvPr/>
        </p:nvSpPr>
        <p:spPr bwMode="auto">
          <a:xfrm>
            <a:off x="7840639" y="481315"/>
            <a:ext cx="427799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Good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Clear advantage compared to the wire method is evident</a:t>
            </a: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DCF4A-75A2-957A-EC18-AA0048624E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407" t="19838" r="28233" b="10231"/>
          <a:stretch/>
        </p:blipFill>
        <p:spPr>
          <a:xfrm>
            <a:off x="166428" y="828376"/>
            <a:ext cx="1477060" cy="1908108"/>
          </a:xfrm>
          <a:prstGeom prst="rect">
            <a:avLst/>
          </a:prstGeom>
        </p:spPr>
      </p:pic>
      <p:pic>
        <p:nvPicPr>
          <p:cNvPr id="7" name="Picture 6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F64AEC79-7D9A-B5E0-8CEC-C0CF0B053F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73921"/>
          <a:stretch/>
        </p:blipFill>
        <p:spPr>
          <a:xfrm>
            <a:off x="2053308" y="748211"/>
            <a:ext cx="4126291" cy="214414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B364481-9B4A-CD4B-D0FF-D3F91140BE86}"/>
              </a:ext>
            </a:extLst>
          </p:cNvPr>
          <p:cNvSpPr/>
          <p:nvPr/>
        </p:nvSpPr>
        <p:spPr>
          <a:xfrm>
            <a:off x="3043034" y="1669001"/>
            <a:ext cx="597679" cy="8606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22AED3-38CD-2923-1835-4C153F384F97}"/>
              </a:ext>
            </a:extLst>
          </p:cNvPr>
          <p:cNvCxnSpPr>
            <a:cxnSpLocks/>
          </p:cNvCxnSpPr>
          <p:nvPr/>
        </p:nvCxnSpPr>
        <p:spPr>
          <a:xfrm>
            <a:off x="3383947" y="2529677"/>
            <a:ext cx="0" cy="8208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E42337-3B70-A2E1-A734-110040593525}"/>
              </a:ext>
            </a:extLst>
          </p:cNvPr>
          <p:cNvCxnSpPr>
            <a:cxnSpLocks/>
          </p:cNvCxnSpPr>
          <p:nvPr/>
        </p:nvCxnSpPr>
        <p:spPr>
          <a:xfrm>
            <a:off x="3393189" y="2527275"/>
            <a:ext cx="591459" cy="7699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3" grpId="0" animBg="1"/>
      <p:bldP spid="9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947D1-D90A-097C-9BD1-8A8EC32751FF}"/>
              </a:ext>
            </a:extLst>
          </p:cNvPr>
          <p:cNvSpPr txBox="1">
            <a:spLocks/>
          </p:cNvSpPr>
          <p:nvPr/>
        </p:nvSpPr>
        <p:spPr>
          <a:xfrm>
            <a:off x="1164526" y="24298"/>
            <a:ext cx="9538235" cy="5731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Impedance from tune shift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FBF7B55-1DBA-9164-0C75-3CBEB59DE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212" r="9439"/>
          <a:stretch/>
        </p:blipFill>
        <p:spPr>
          <a:xfrm>
            <a:off x="6269604" y="1716657"/>
            <a:ext cx="5896401" cy="381176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4AA7D45-3D4C-8EEE-3297-E55F98345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4" y="1746848"/>
            <a:ext cx="5323341" cy="3548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4EAC5-BD41-3F70-9116-95B079B066A7}"/>
                  </a:ext>
                </a:extLst>
              </p:cNvPr>
              <p:cNvSpPr txBox="1"/>
              <p:nvPr/>
            </p:nvSpPr>
            <p:spPr bwMode="auto">
              <a:xfrm>
                <a:off x="1328164" y="3787476"/>
                <a:ext cx="3103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>
                    <a:solidFill>
                      <a:srgbClr val="FF0000"/>
                    </a:solidFill>
                  </a:rPr>
                  <a:t>Slope of the linear fit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it-IT" sz="1600" b="1">
                    <a:solidFill>
                      <a:srgbClr val="FF0000"/>
                    </a:solidFill>
                  </a:rPr>
                  <a:t> </a:t>
                </a:r>
                <a:endParaRPr lang="en-GB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4EAC5-BD41-3F70-9116-95B079B0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164" y="3787476"/>
                <a:ext cx="3103870" cy="338554"/>
              </a:xfrm>
              <a:prstGeom prst="rect">
                <a:avLst/>
              </a:prstGeom>
              <a:blipFill>
                <a:blip r:embed="rId4"/>
                <a:stretch>
                  <a:fillRect l="-117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852E818D-135A-D14F-D07E-691B0325C829}"/>
              </a:ext>
            </a:extLst>
          </p:cNvPr>
          <p:cNvSpPr/>
          <p:nvPr/>
        </p:nvSpPr>
        <p:spPr>
          <a:xfrm>
            <a:off x="2656815" y="3417083"/>
            <a:ext cx="145372" cy="3798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0FBD2-18DD-542D-276C-4F0D77632A82}"/>
              </a:ext>
            </a:extLst>
          </p:cNvPr>
          <p:cNvSpPr/>
          <p:nvPr/>
        </p:nvSpPr>
        <p:spPr>
          <a:xfrm>
            <a:off x="9588946" y="4005064"/>
            <a:ext cx="2483717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/>
              <p:nvPr/>
            </p:nvSpPr>
            <p:spPr bwMode="auto">
              <a:xfrm>
                <a:off x="4592892" y="860609"/>
                <a:ext cx="2681501" cy="592919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GB" sz="1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</m:rad>
                      <m:f>
                        <m:fPr>
                          <m:ctrlPr>
                            <a:rPr lang="en-GB" sz="1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sSub>
                            <m:sSubPr>
                              <m:ctrlP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sSup>
                            <m:sSup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𝜸</m:t>
                          </m:r>
                          <m:sSub>
                            <m:sSub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sz="14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den>
                      </m:f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𝑰𝒎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b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2892" y="860609"/>
                <a:ext cx="2681501" cy="5929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/>
              <p:nvPr/>
            </p:nvSpPr>
            <p:spPr>
              <a:xfrm>
                <a:off x="121756" y="5350249"/>
                <a:ext cx="2405784" cy="900000"/>
              </a:xfrm>
              <a:prstGeom prst="rect">
                <a:avLst/>
              </a:prstGeom>
              <a:solidFill>
                <a:srgbClr val="E2E8F6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particle radius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1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relativistic factor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b>
                        <m:r>
                          <a:rPr lang="el-GR" sz="11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𝛃</m:t>
                        </m:r>
                      </m:sub>
                    </m:sSub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angular </a:t>
                </a:r>
                <a:r>
                  <a:rPr lang="en-GB" sz="1100" err="1">
                    <a:solidFill>
                      <a:schemeClr val="tx1"/>
                    </a:solidFill>
                  </a:rPr>
                  <a:t>betratron</a:t>
                </a:r>
                <a:r>
                  <a:rPr lang="en-GB" sz="1100">
                    <a:solidFill>
                      <a:schemeClr val="tx1"/>
                    </a:solidFill>
                  </a:rPr>
                  <a:t> frequency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GB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GB" sz="1100" b="1">
                    <a:solidFill>
                      <a:schemeClr val="tx1"/>
                    </a:solidFill>
                  </a:rPr>
                  <a:t> : </a:t>
                </a:r>
                <a:r>
                  <a:rPr lang="en-GB" sz="1100">
                    <a:solidFill>
                      <a:schemeClr val="tx1"/>
                    </a:solidFill>
                  </a:rPr>
                  <a:t>bunch length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1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GB" sz="1100" b="1">
                    <a:solidFill>
                      <a:schemeClr val="tx1"/>
                    </a:solidFill>
                  </a:rPr>
                  <a:t>: </a:t>
                </a:r>
                <a:r>
                  <a:rPr lang="en-GB" sz="1100">
                    <a:solidFill>
                      <a:schemeClr val="tx1"/>
                    </a:solidFill>
                  </a:rPr>
                  <a:t>bunch</a:t>
                </a:r>
                <a:r>
                  <a:rPr lang="en-GB" sz="1100" b="1">
                    <a:solidFill>
                      <a:schemeClr val="tx1"/>
                    </a:solidFill>
                  </a:rPr>
                  <a:t> </a:t>
                </a:r>
                <a:r>
                  <a:rPr lang="en-GB" sz="1100">
                    <a:solidFill>
                      <a:schemeClr val="tx1"/>
                    </a:solidFill>
                  </a:rPr>
                  <a:t>intensity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sz="1400">
                  <a:solidFill>
                    <a:srgbClr val="7030A0"/>
                  </a:solidFill>
                </a:endParaRPr>
              </a:p>
              <a:p>
                <a:pPr algn="just"/>
                <a:endParaRPr lang="en-GB" sz="14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56" y="5350249"/>
                <a:ext cx="2405784" cy="900000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081C47F-8FF9-6917-192B-E9E83A08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6C06A1E-FFB9-51DD-F0FE-41609A10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29C24E0-4C6D-46C2-43EF-FD7011C73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9063"/>
            <a:ext cx="11668125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Standard bench method</a:t>
            </a:r>
            <a:br>
              <a:rPr lang="en-US" sz="3600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DEF393-961D-ACDB-F646-88FE15A50FCC}"/>
                  </a:ext>
                </a:extLst>
              </p:cNvPr>
              <p:cNvSpPr txBox="1"/>
              <p:nvPr/>
            </p:nvSpPr>
            <p:spPr bwMode="auto">
              <a:xfrm>
                <a:off x="49410" y="867976"/>
                <a:ext cx="12142590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The </a:t>
                </a:r>
                <a:r>
                  <a:rPr lang="en-US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stretched wire method</a:t>
                </a:r>
                <a:r>
                  <a:rPr lang="en-US" b="1" kern="100" dirty="0">
                    <a:solidFill>
                      <a:schemeClr val="accent5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is a well-established technique</a:t>
                </a:r>
                <a:r>
                  <a:rPr lang="en-US" b="1" kern="100" dirty="0">
                    <a:solidFill>
                      <a:schemeClr val="accent5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 </a:t>
                </a:r>
                <a:r>
                  <a:rPr lang="en-US" b="1" kern="100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*</a:t>
                </a:r>
                <a:endParaRPr lang="en-US" kern="100" dirty="0">
                  <a:solidFill>
                    <a:srgbClr val="7030A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The wire </a:t>
                </a:r>
                <a:r>
                  <a:rPr lang="en-US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perturbs the EM boundary conditions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: artificial propagation of the TEM mode through the device</a:t>
                </a: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Nowadays the limitations of this technique are known </a:t>
                </a:r>
                <a:endParaRPr lang="en-US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r>
                  <a:rPr lang="en-US" b="1" kern="100" dirty="0">
                    <a:ea typeface="Cambria Math" panose="02040503050406030204" pitchFamily="18" charset="0"/>
                    <a:cs typeface="Verdana" panose="020B060403050404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b="1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 to overcome these issues : </a:t>
                </a:r>
                <a:r>
                  <a:rPr lang="en-US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techniques without the modification of the Device Under Test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(DUT)</a:t>
                </a:r>
              </a:p>
              <a:p>
                <a:endParaRPr lang="en-US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Other methods exists but they either not fully provide the needed information, or their setup implementation is rather difficult (probe measurements, bead-pull measurements)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GB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DEF393-961D-ACDB-F646-88FE15A50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10" y="867976"/>
                <a:ext cx="12142590" cy="5909310"/>
              </a:xfrm>
              <a:prstGeom prst="rect">
                <a:avLst/>
              </a:prstGeom>
              <a:blipFill>
                <a:blip r:embed="rId2"/>
                <a:stretch>
                  <a:fillRect l="-301" t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D273A6-46B0-9509-8A28-370DFF9AD035}"/>
                  </a:ext>
                </a:extLst>
              </p:cNvPr>
              <p:cNvSpPr txBox="1"/>
              <p:nvPr/>
            </p:nvSpPr>
            <p:spPr bwMode="auto">
              <a:xfrm>
                <a:off x="4363361" y="1270377"/>
                <a:ext cx="2625012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𝑙𝑜𝑛𝑔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box>
                            <m:box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𝐷𝑈𝑇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𝑅𝐸𝐹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D273A6-46B0-9509-8A28-370DFF9AD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3361" y="1270377"/>
                <a:ext cx="2625012" cy="5778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EE262E4-A4ED-213F-8E55-A55C5B52A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870" y="1827752"/>
            <a:ext cx="5083066" cy="1816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B80DE3-1C10-B030-04CC-3CE3E3C89E13}"/>
              </a:ext>
            </a:extLst>
          </p:cNvPr>
          <p:cNvSpPr txBox="1"/>
          <p:nvPr/>
        </p:nvSpPr>
        <p:spPr bwMode="auto">
          <a:xfrm>
            <a:off x="0" y="6037331"/>
            <a:ext cx="9986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V.G. Vaccaro, Coupling impedance measurements: an improved wire method, INFN/TC-94/023, </a:t>
            </a:r>
            <a:r>
              <a:rPr lang="en-GB" sz="105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GB" sz="105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Napoli, November 1994.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E00BA3-E5DE-18E0-173A-712E67A2E01E}"/>
                  </a:ext>
                </a:extLst>
              </p:cNvPr>
              <p:cNvSpPr txBox="1"/>
              <p:nvPr/>
            </p:nvSpPr>
            <p:spPr bwMode="auto">
              <a:xfrm>
                <a:off x="9057233" y="1891886"/>
                <a:ext cx="3134767" cy="15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𝐷𝑈𝑇</m:t>
                        </m:r>
                      </m:sup>
                    </m:sSubSup>
                  </m:oMath>
                </a14:m>
                <a:r>
                  <a:rPr lang="en-GB" sz="1200" dirty="0"/>
                  <a:t>: </a:t>
                </a: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transmission scattering parameter of the DUT</a:t>
                </a:r>
              </a:p>
              <a:p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𝑅𝐸𝐹</m:t>
                        </m:r>
                      </m:sup>
                    </m:sSubSup>
                  </m:oMath>
                </a14:m>
                <a:r>
                  <a:rPr lang="en-GB" sz="1200" dirty="0"/>
                  <a:t>: a reference without the impedance sources</a:t>
                </a:r>
              </a:p>
              <a:p>
                <a:endParaRPr lang="en-GB" sz="1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lang="en-GB" sz="1200" dirty="0"/>
                  <a:t>: </a:t>
                </a: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characteristic impedance of the equivalent transmission line (wire + chamber wall)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E00BA3-E5DE-18E0-173A-712E67A2E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7233" y="1891886"/>
                <a:ext cx="3134767" cy="1576201"/>
              </a:xfrm>
              <a:prstGeom prst="rect">
                <a:avLst/>
              </a:prstGeom>
              <a:blipFill>
                <a:blip r:embed="rId5"/>
                <a:stretch>
                  <a:fillRect l="-195" r="-389" b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770A2AE-0ABB-E4E5-E50D-D2FE0C29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6" y="1622929"/>
            <a:ext cx="1507229" cy="11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D6E71D-E79C-B554-9609-17A87BD3A5D0}"/>
                  </a:ext>
                </a:extLst>
              </p:cNvPr>
              <p:cNvSpPr txBox="1"/>
              <p:nvPr/>
            </p:nvSpPr>
            <p:spPr bwMode="auto">
              <a:xfrm>
                <a:off x="441280" y="2897790"/>
                <a:ext cx="1139094" cy="388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D6E71D-E79C-B554-9609-17A87BD3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280" y="2897790"/>
                <a:ext cx="1139094" cy="388889"/>
              </a:xfrm>
              <a:prstGeom prst="rect">
                <a:avLst/>
              </a:prstGeom>
              <a:blipFill>
                <a:blip r:embed="rId7"/>
                <a:stretch>
                  <a:fillRect l="-2674" t="-1563" r="-2674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344DA-A848-9A63-7DC7-7E19E2B1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A34A0-6502-D34B-1661-B088E001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947D1-D90A-097C-9BD1-8A8EC32751FF}"/>
              </a:ext>
            </a:extLst>
          </p:cNvPr>
          <p:cNvSpPr txBox="1">
            <a:spLocks/>
          </p:cNvSpPr>
          <p:nvPr/>
        </p:nvSpPr>
        <p:spPr>
          <a:xfrm>
            <a:off x="1164526" y="24298"/>
            <a:ext cx="9538235" cy="5731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Impedance from tune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4EAC5-BD41-3F70-9116-95B079B066A7}"/>
                  </a:ext>
                </a:extLst>
              </p:cNvPr>
              <p:cNvSpPr txBox="1"/>
              <p:nvPr/>
            </p:nvSpPr>
            <p:spPr bwMode="auto">
              <a:xfrm>
                <a:off x="1328164" y="3787476"/>
                <a:ext cx="3103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>
                    <a:solidFill>
                      <a:srgbClr val="FF0000"/>
                    </a:solidFill>
                  </a:rPr>
                  <a:t>Slope of the linear fit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it-IT" sz="1600" b="1">
                    <a:solidFill>
                      <a:srgbClr val="FF0000"/>
                    </a:solidFill>
                  </a:rPr>
                  <a:t> </a:t>
                </a:r>
                <a:endParaRPr lang="en-GB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4EAC5-BD41-3F70-9116-95B079B0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164" y="3787476"/>
                <a:ext cx="3103870" cy="338554"/>
              </a:xfrm>
              <a:prstGeom prst="rect">
                <a:avLst/>
              </a:prstGeom>
              <a:blipFill>
                <a:blip r:embed="rId2"/>
                <a:stretch>
                  <a:fillRect l="-117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852E818D-135A-D14F-D07E-691B0325C829}"/>
              </a:ext>
            </a:extLst>
          </p:cNvPr>
          <p:cNvSpPr/>
          <p:nvPr/>
        </p:nvSpPr>
        <p:spPr>
          <a:xfrm>
            <a:off x="2656815" y="3417083"/>
            <a:ext cx="145372" cy="3798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0FBD2-18DD-542D-276C-4F0D77632A82}"/>
              </a:ext>
            </a:extLst>
          </p:cNvPr>
          <p:cNvSpPr/>
          <p:nvPr/>
        </p:nvSpPr>
        <p:spPr>
          <a:xfrm>
            <a:off x="9588946" y="4005064"/>
            <a:ext cx="2483717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/>
              <p:nvPr/>
            </p:nvSpPr>
            <p:spPr bwMode="auto">
              <a:xfrm>
                <a:off x="4592892" y="860609"/>
                <a:ext cx="2681501" cy="592919"/>
              </a:xfrm>
              <a:prstGeom prst="rect">
                <a:avLst/>
              </a:prstGeom>
              <a:solidFill>
                <a:srgbClr val="E2E8F6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1400" b="1" i="1" dirty="0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GB" sz="14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</m:rad>
                      <m:f>
                        <m:fPr>
                          <m:ctrlPr>
                            <a:rPr lang="en-GB" sz="1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sSub>
                            <m:sSubPr>
                              <m:ctrlP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sSup>
                            <m:sSup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𝜸</m:t>
                          </m:r>
                          <m:sSub>
                            <m:sSub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it-IT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sz="14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den>
                      </m:f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𝑰𝒎</m:t>
                      </m:r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GB" sz="1400" b="1" i="1" dirty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it-IT" sz="14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b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E760F6-FA6F-2530-D74C-8D6B10218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2892" y="860609"/>
                <a:ext cx="2681501" cy="592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/>
              <p:nvPr/>
            </p:nvSpPr>
            <p:spPr>
              <a:xfrm>
                <a:off x="121756" y="5350249"/>
                <a:ext cx="2405784" cy="900000"/>
              </a:xfrm>
              <a:prstGeom prst="rect">
                <a:avLst/>
              </a:prstGeom>
              <a:solidFill>
                <a:srgbClr val="E2E8F6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particle radius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1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relativistic factor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b>
                        <m:r>
                          <a:rPr lang="el-GR" sz="11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𝛃</m:t>
                        </m:r>
                      </m:sub>
                    </m:sSub>
                  </m:oMath>
                </a14:m>
                <a:r>
                  <a:rPr lang="en-GB" sz="1100">
                    <a:solidFill>
                      <a:schemeClr val="tx1"/>
                    </a:solidFill>
                  </a:rPr>
                  <a:t>: angular </a:t>
                </a:r>
                <a:r>
                  <a:rPr lang="en-GB" sz="1100" err="1">
                    <a:solidFill>
                      <a:schemeClr val="tx1"/>
                    </a:solidFill>
                  </a:rPr>
                  <a:t>betratron</a:t>
                </a:r>
                <a:r>
                  <a:rPr lang="en-GB" sz="1100">
                    <a:solidFill>
                      <a:schemeClr val="tx1"/>
                    </a:solidFill>
                  </a:rPr>
                  <a:t> frequency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GB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GB" sz="1100" b="1">
                    <a:solidFill>
                      <a:schemeClr val="tx1"/>
                    </a:solidFill>
                  </a:rPr>
                  <a:t> : </a:t>
                </a:r>
                <a:r>
                  <a:rPr lang="en-GB" sz="1100">
                    <a:solidFill>
                      <a:schemeClr val="tx1"/>
                    </a:solidFill>
                  </a:rPr>
                  <a:t>bunch length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1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GB" sz="1100" b="1">
                    <a:solidFill>
                      <a:schemeClr val="tx1"/>
                    </a:solidFill>
                  </a:rPr>
                  <a:t>: </a:t>
                </a:r>
                <a:r>
                  <a:rPr lang="en-GB" sz="1100">
                    <a:solidFill>
                      <a:schemeClr val="tx1"/>
                    </a:solidFill>
                  </a:rPr>
                  <a:t>bunch</a:t>
                </a:r>
                <a:r>
                  <a:rPr lang="en-GB" sz="1100" b="1">
                    <a:solidFill>
                      <a:schemeClr val="tx1"/>
                    </a:solidFill>
                  </a:rPr>
                  <a:t> </a:t>
                </a:r>
                <a:r>
                  <a:rPr lang="en-GB" sz="1100">
                    <a:solidFill>
                      <a:schemeClr val="tx1"/>
                    </a:solidFill>
                  </a:rPr>
                  <a:t>intensity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sz="1400">
                  <a:solidFill>
                    <a:srgbClr val="7030A0"/>
                  </a:solidFill>
                </a:endParaRPr>
              </a:p>
              <a:p>
                <a:pPr algn="just"/>
                <a:endParaRPr lang="en-GB" sz="14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8B6F13-6CE7-3BD4-235A-BDFF885A3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56" y="5350249"/>
                <a:ext cx="2405784" cy="900000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427973D-5462-3DD4-B99D-94E77BE08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212" r="9439"/>
          <a:stretch/>
        </p:blipFill>
        <p:spPr>
          <a:xfrm>
            <a:off x="6296937" y="1716657"/>
            <a:ext cx="5896401" cy="3811761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945E0F-9FE1-5C55-C08F-659E986EB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28"/>
          <a:stretch/>
        </p:blipFill>
        <p:spPr>
          <a:xfrm>
            <a:off x="74241" y="1376737"/>
            <a:ext cx="6021759" cy="41516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B6C8154-28FB-082F-FBA4-48537E1B0ECB}"/>
              </a:ext>
            </a:extLst>
          </p:cNvPr>
          <p:cNvSpPr/>
          <p:nvPr/>
        </p:nvSpPr>
        <p:spPr>
          <a:xfrm>
            <a:off x="2994095" y="3698450"/>
            <a:ext cx="140076" cy="3549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1ABE6E-3B0F-D847-C445-125E9F4BA8A0}"/>
                  </a:ext>
                </a:extLst>
              </p:cNvPr>
              <p:cNvSpPr txBox="1"/>
              <p:nvPr/>
            </p:nvSpPr>
            <p:spPr bwMode="auto">
              <a:xfrm>
                <a:off x="1670139" y="4126030"/>
                <a:ext cx="29907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>
                    <a:solidFill>
                      <a:srgbClr val="FF0000"/>
                    </a:solidFill>
                  </a:rPr>
                  <a:t>Slope of the linear fit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it-IT" sz="1600" b="1">
                    <a:solidFill>
                      <a:srgbClr val="FF0000"/>
                    </a:solidFill>
                  </a:rPr>
                  <a:t> </a:t>
                </a:r>
                <a:endParaRPr lang="en-GB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1ABE6E-3B0F-D847-C445-125E9F4B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139" y="4126030"/>
                <a:ext cx="2990799" cy="338554"/>
              </a:xfrm>
              <a:prstGeom prst="rect">
                <a:avLst/>
              </a:prstGeom>
              <a:blipFill>
                <a:blip r:embed="rId7"/>
                <a:stretch>
                  <a:fillRect l="-1222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6D8954E-BD5A-EEEA-4D36-8B8937B9F3E8}"/>
              </a:ext>
            </a:extLst>
          </p:cNvPr>
          <p:cNvSpPr/>
          <p:nvPr/>
        </p:nvSpPr>
        <p:spPr>
          <a:xfrm>
            <a:off x="10977053" y="4126030"/>
            <a:ext cx="1095610" cy="783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FBC8-2A36-A61D-AC04-7570437E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B9B704-01EB-C17E-3CB1-5913A4FE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5578D46-7D4F-A736-86E8-1ADE797D39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5736" y="75706"/>
            <a:ext cx="10058400" cy="11597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Wireless method for beam chamber</a:t>
            </a:r>
            <a:br>
              <a:rPr lang="en-US" sz="4400" dirty="0"/>
            </a:br>
            <a:endParaRPr lang="en-US" sz="6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B298EF-3B91-EA62-42D2-BFDCEFF9E0CD}"/>
                  </a:ext>
                </a:extLst>
              </p:cNvPr>
              <p:cNvSpPr txBox="1"/>
              <p:nvPr/>
            </p:nvSpPr>
            <p:spPr bwMode="auto">
              <a:xfrm>
                <a:off x="0" y="2751806"/>
                <a:ext cx="12191999" cy="4164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It reduces above and below the cut-off of the beam chamber to the </a:t>
                </a:r>
                <a:r>
                  <a:rPr lang="en-US" sz="16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theoretical RW impedance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Demonstrated analytically and in simulations for circular beam chambers </a:t>
                </a:r>
                <a:endParaRPr lang="en-US" sz="1600" b="1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r>
                  <a:rPr lang="en-US" sz="14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Can be generalized to arbitrary cross section geometry of the beam pipe (taking into account specific form factors)</a:t>
                </a:r>
              </a:p>
              <a:p>
                <a:endParaRPr lang="en-US" sz="1600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lvl="5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𝑤𝑖𝑟𝑒𝑙𝑒𝑠𝑠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𝐺𝐹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𝑇𝑀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box>
                          <m:box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𝐷𝑈𝑇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𝑅𝐸𝐹</m:t>
                                    </m:r>
                                  </m:sup>
                                </m:sSubSup>
                              </m:den>
                            </m:f>
                          </m:e>
                        </m:box>
                      </m:e>
                    </m:func>
                  </m:oMath>
                </a14:m>
                <a:r>
                  <a:rPr lang="en-US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Verdana" panose="020B0604030504040204" pitchFamily="34" charset="0"/>
                  </a:rPr>
                  <a:t>	</a:t>
                </a:r>
              </a:p>
              <a:p>
                <a:endParaRPr lang="en-US" sz="1400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US" sz="1400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US" sz="1400" kern="100" dirty="0"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 analytical approach was carried out </a:t>
                </a:r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the assumption of thick wall regime,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(1+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US" sz="16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US" b="1" i="1" kern="100" dirty="0">
                  <a:latin typeface="Calibri" panose="020F0502020204030204" pitchFamily="34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lvl="1"/>
                <a:endParaRPr lang="en-GB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Verdana" panose="020B0604030504040204" pitchFamily="34" charset="0"/>
                </a:endParaRPr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B298EF-3B91-EA62-42D2-BFDCEFF9E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751806"/>
                <a:ext cx="12191999" cy="4164602"/>
              </a:xfrm>
              <a:prstGeom prst="rect">
                <a:avLst/>
              </a:prstGeom>
              <a:blipFill>
                <a:blip r:embed="rId2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BFCD767-2D72-2987-26BB-A0B3834AED5E}"/>
              </a:ext>
            </a:extLst>
          </p:cNvPr>
          <p:cNvSpPr txBox="1"/>
          <p:nvPr/>
        </p:nvSpPr>
        <p:spPr bwMode="auto">
          <a:xfrm>
            <a:off x="-50689" y="5925126"/>
            <a:ext cx="10539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Improved simulation of the beam coupling impedance in frequency domain, C. Antuono, </a:t>
            </a:r>
            <a:r>
              <a:rPr lang="en-GB" sz="105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CERN-THESIS-2021-026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C9E733-8D80-8095-6244-E3C1B0330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6"/>
          <a:stretch/>
        </p:blipFill>
        <p:spPr>
          <a:xfrm>
            <a:off x="4255203" y="1771910"/>
            <a:ext cx="2591233" cy="1174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39663F-27DA-9C46-D68B-37083490E8EF}"/>
                  </a:ext>
                </a:extLst>
              </p:cNvPr>
              <p:cNvSpPr txBox="1"/>
              <p:nvPr/>
            </p:nvSpPr>
            <p:spPr bwMode="auto">
              <a:xfrm>
                <a:off x="0" y="612116"/>
                <a:ext cx="12192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longitudinal beam coupling impedance : energy loss of the electromagnetic wave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propagating in the structure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intrinsically linked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endParaRPr lang="en-GB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idea : to study the first propagating </a:t>
                </a:r>
                <a:r>
                  <a:rPr lang="en-GB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TM mode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the DUT, instead of the TEM mode in the case of the Wire Method </a:t>
                </a:r>
                <a:r>
                  <a:rPr lang="en-GB" sz="16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39663F-27DA-9C46-D68B-37083490E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12116"/>
                <a:ext cx="12192000" cy="1077218"/>
              </a:xfrm>
              <a:prstGeom prst="rect">
                <a:avLst/>
              </a:prstGeom>
              <a:blipFill>
                <a:blip r:embed="rId4"/>
                <a:stretch>
                  <a:fillRect l="-200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A6C2C0F-4D42-0BF3-142D-DE5CF59219DC}"/>
              </a:ext>
            </a:extLst>
          </p:cNvPr>
          <p:cNvSpPr txBox="1"/>
          <p:nvPr/>
        </p:nvSpPr>
        <p:spPr bwMode="auto">
          <a:xfrm>
            <a:off x="9344660" y="5939018"/>
            <a:ext cx="259268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More in the CEI section meeting 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https://indico.cern.ch/event/1281957/</a:t>
            </a:r>
            <a:endParaRPr lang="en-GB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0C644D3-4650-ABDE-B3C8-AAF5A9D84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7" b="32915"/>
          <a:stretch/>
        </p:blipFill>
        <p:spPr>
          <a:xfrm>
            <a:off x="8873946" y="3948109"/>
            <a:ext cx="3071940" cy="1944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A31361-F05E-0AC0-7A83-FB2E0AA3F10B}"/>
              </a:ext>
            </a:extLst>
          </p:cNvPr>
          <p:cNvSpPr txBox="1"/>
          <p:nvPr/>
        </p:nvSpPr>
        <p:spPr>
          <a:xfrm>
            <a:off x="6963451" y="4179519"/>
            <a:ext cx="1429326" cy="2769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Yokoya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form factor</a:t>
            </a:r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F4321-668A-403A-4094-78DBD31B9952}"/>
              </a:ext>
            </a:extLst>
          </p:cNvPr>
          <p:cNvSpPr txBox="1"/>
          <p:nvPr/>
        </p:nvSpPr>
        <p:spPr>
          <a:xfrm>
            <a:off x="5421013" y="4172538"/>
            <a:ext cx="1315947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Geometric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579B23-8C2B-B44B-F573-E507041DAB8F}"/>
                  </a:ext>
                </a:extLst>
              </p:cNvPr>
              <p:cNvSpPr txBox="1"/>
              <p:nvPr/>
            </p:nvSpPr>
            <p:spPr bwMode="auto">
              <a:xfrm>
                <a:off x="7171025" y="4623325"/>
                <a:ext cx="1014177" cy="468000"/>
              </a:xfrm>
              <a:prstGeom prst="rect">
                <a:avLst/>
              </a:prstGeom>
              <a:solidFill>
                <a:srgbClr val="CCFFCC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𝑭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𝒛</m:t>
                            </m:r>
                          </m:sub>
                          <m:sup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𝑫𝑼𝑻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𝒛</m:t>
                            </m:r>
                          </m:sub>
                          <m:sup>
                            <m:r>
                              <a:rPr lang="it-I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𝑪𝑰𝑹𝑪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1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GB" sz="1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579B23-8C2B-B44B-F573-E507041D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1025" y="4623325"/>
                <a:ext cx="1014177" cy="468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67B6F7-60B0-8452-D514-62B994F123C8}"/>
                  </a:ext>
                </a:extLst>
              </p:cNvPr>
              <p:cNvSpPr txBox="1"/>
              <p:nvPr/>
            </p:nvSpPr>
            <p:spPr bwMode="auto">
              <a:xfrm>
                <a:off x="5421012" y="4626479"/>
                <a:ext cx="1315947" cy="470642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𝑮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12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67B6F7-60B0-8452-D514-62B994F12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1012" y="4626479"/>
                <a:ext cx="1315947" cy="470642"/>
              </a:xfrm>
              <a:prstGeom prst="rect">
                <a:avLst/>
              </a:prstGeom>
              <a:blipFill>
                <a:blip r:embed="rId8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5251EF9-1E8B-2104-E166-8F86967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5E657B1-CF66-437D-1FBB-41A8B399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0FA9BA-6944-8BE5-258E-8795518B37CC}"/>
                  </a:ext>
                </a:extLst>
              </p:cNvPr>
              <p:cNvSpPr txBox="1"/>
              <p:nvPr/>
            </p:nvSpPr>
            <p:spPr bwMode="auto">
              <a:xfrm>
                <a:off x="6963451" y="2853375"/>
                <a:ext cx="6320386" cy="484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dirty="0" smtClean="0"/>
                        <m:t>	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𝑤𝑖𝑟𝑒𝑙𝑒𝑠𝑠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box>
                            <m:box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𝐷𝑈𝑇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𝑅𝐸𝐹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𝒕𝒉𝒆𝒐𝒓𝒚</m:t>
                          </m:r>
                        </m:sub>
                      </m:sSub>
                      <m:r>
                        <a:rPr lang="en-GB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0FA9BA-6944-8BE5-258E-8795518B3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3451" y="2853375"/>
                <a:ext cx="6320386" cy="4847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9E34D0-80A7-B99F-EC62-40AFD0325545}"/>
                  </a:ext>
                </a:extLst>
              </p:cNvPr>
              <p:cNvSpPr txBox="1"/>
              <p:nvPr/>
            </p:nvSpPr>
            <p:spPr bwMode="auto">
              <a:xfrm>
                <a:off x="586803" y="1922504"/>
                <a:ext cx="3508254" cy="565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dirty="0"/>
                        <m:t>	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𝑤𝑖𝑟𝑒𝑙𝑒𝑠𝑠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box>
                            <m:box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𝐷𝑈𝑇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𝑅𝐸𝐹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9E34D0-80A7-B99F-EC62-40AFD0325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03" y="1922504"/>
                <a:ext cx="3508254" cy="5651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57140C-9706-37EA-468D-C1CB30B8E8D6}"/>
                  </a:ext>
                </a:extLst>
              </p:cNvPr>
              <p:cNvSpPr txBox="1"/>
              <p:nvPr/>
            </p:nvSpPr>
            <p:spPr bwMode="auto">
              <a:xfrm>
                <a:off x="8921260" y="1856614"/>
                <a:ext cx="3134767" cy="28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GB" sz="1200" dirty="0"/>
                  <a:t>: </a:t>
                </a: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characteristic impedance of the TM mode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57140C-9706-37EA-468D-C1CB30B8E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1260" y="1856614"/>
                <a:ext cx="3134767" cy="285206"/>
              </a:xfrm>
              <a:prstGeom prst="rect">
                <a:avLst/>
              </a:prstGeom>
              <a:blipFill>
                <a:blip r:embed="rId12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2F8EEA-71A5-AA49-AFA5-143E810F4834}"/>
                  </a:ext>
                </a:extLst>
              </p:cNvPr>
              <p:cNvSpPr txBox="1"/>
              <p:nvPr/>
            </p:nvSpPr>
            <p:spPr bwMode="auto">
              <a:xfrm>
                <a:off x="8958882" y="2173009"/>
                <a:ext cx="3134767" cy="1023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1200" dirty="0"/>
                  <a:t>: </a:t>
                </a: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surface impedance of the beam pipe wall</a:t>
                </a:r>
              </a:p>
              <a:p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radius of the chamber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length of the chamber </a:t>
                </a:r>
              </a:p>
              <a:p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2F8EEA-71A5-AA49-AFA5-143E810F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58882" y="2173009"/>
                <a:ext cx="3134767" cy="10238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6B61CCE-A04C-588B-E650-5CCCA3611B08}"/>
              </a:ext>
            </a:extLst>
          </p:cNvPr>
          <p:cNvSpPr txBox="1"/>
          <p:nvPr/>
        </p:nvSpPr>
        <p:spPr bwMode="auto">
          <a:xfrm>
            <a:off x="-50688" y="6106842"/>
            <a:ext cx="10539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K. </a:t>
            </a:r>
            <a:r>
              <a:rPr lang="en-US" sz="105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Yokoya</a:t>
            </a:r>
            <a:r>
              <a:rPr lang="en-US" sz="105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Resistive wall impedance of beam pipes of general cross section, Part. Accel. 41, 221 (1993); KEK-Preprint-92-196</a:t>
            </a:r>
            <a:endParaRPr lang="en-GB" sz="105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7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5578D46-7D4F-A736-86E8-1ADE797D39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288" y="1906"/>
            <a:ext cx="11669712" cy="791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/>
              <a:t>Wireless method for beam chamber: generalized formula </a:t>
            </a:r>
            <a:br>
              <a:rPr lang="en-US" sz="2800" dirty="0"/>
            </a:b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582838-53FB-02A0-459A-34BD76DE1743}"/>
                  </a:ext>
                </a:extLst>
              </p:cNvPr>
              <p:cNvSpPr txBox="1"/>
              <p:nvPr/>
            </p:nvSpPr>
            <p:spPr bwMode="auto">
              <a:xfrm>
                <a:off x="4201475" y="657231"/>
                <a:ext cx="3508254" cy="633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𝑭𝑮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𝑻𝑴</m:t>
                              </m:r>
                            </m:sub>
                          </m:sSub>
                        </m:num>
                        <m:den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unc>
                        <m:func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box>
                            <m:box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𝑫𝑼𝑻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𝑹𝑬𝑭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582838-53FB-02A0-459A-34BD76DE1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1475" y="657231"/>
                <a:ext cx="3508254" cy="633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8886C-2D42-2354-1458-D739FD600743}"/>
                  </a:ext>
                </a:extLst>
              </p:cNvPr>
              <p:cNvSpPr txBox="1"/>
              <p:nvPr/>
            </p:nvSpPr>
            <p:spPr bwMode="auto">
              <a:xfrm>
                <a:off x="114264" y="6027406"/>
                <a:ext cx="12255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>
                    <a:latin typeface="Calibri" panose="020F0502020204030204" pitchFamily="34" charset="0"/>
                    <a:cs typeface="Calibri" panose="020F0502020204030204" pitchFamily="34" charset="0"/>
                  </a:rPr>
                  <a:t>In the </a:t>
                </a:r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</a:t>
                </a:r>
                <a:r>
                  <a:rPr lang="it-IT" sz="160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cases</a:t>
                </a:r>
                <a:r>
                  <a:rPr lang="it-IT" sz="160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interest</a:t>
                </a:r>
                <a:r>
                  <a:rPr lang="it-IT" sz="160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1" i="1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it-IT" sz="1600">
                    <a:latin typeface="Calibri" panose="020F0502020204030204" pitchFamily="34" charset="0"/>
                    <a:cs typeface="Calibri" panose="020F0502020204030204" pitchFamily="34" charset="0"/>
                  </a:rPr>
                  <a:t> can be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neglected</a:t>
                </a:r>
                <a:r>
                  <a:rPr lang="it-IT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 </m:t>
                    </m:r>
                  </m:oMath>
                </a14:m>
                <a:r>
                  <a:rPr lang="it-IT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wireless log-formula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used</a:t>
                </a:r>
                <a:r>
                  <a:rPr lang="it-IT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its</a:t>
                </a:r>
                <a:r>
                  <a:rPr lang="it-IT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simplest</a:t>
                </a:r>
                <a:r>
                  <a:rPr lang="it-IT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formulation</a:t>
                </a:r>
                <a:endParaRPr lang="en-GB" sz="1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8886C-2D42-2354-1458-D739FD600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64" y="6027406"/>
                <a:ext cx="12255592" cy="338554"/>
              </a:xfrm>
              <a:prstGeom prst="rect">
                <a:avLst/>
              </a:prstGeom>
              <a:blipFill>
                <a:blip r:embed="rId3"/>
                <a:stretch>
                  <a:fillRect l="-199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736D3E-559F-B8DF-FBA9-4286C6781A40}"/>
                  </a:ext>
                </a:extLst>
              </p:cNvPr>
              <p:cNvSpPr txBox="1"/>
              <p:nvPr/>
            </p:nvSpPr>
            <p:spPr bwMode="auto">
              <a:xfrm>
                <a:off x="7465647" y="1100696"/>
                <a:ext cx="46120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compound factor which depends 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radius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𝒓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wall conductivity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sz="1600" b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agnetic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electric permittivity</a:t>
                </a:r>
                <a:r>
                  <a:rPr lang="en-US" sz="16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frequency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𝒇</m:t>
                    </m:r>
                  </m:oMath>
                </a14:m>
                <a:endParaRPr lang="en-GB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736D3E-559F-B8DF-FBA9-4286C6781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5647" y="1100696"/>
                <a:ext cx="4612089" cy="1077218"/>
              </a:xfrm>
              <a:prstGeom prst="rect">
                <a:avLst/>
              </a:prstGeom>
              <a:blipFill>
                <a:blip r:embed="rId4"/>
                <a:stretch>
                  <a:fillRect l="-529" t="-1705" b="-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9BC0F564-60F2-251D-2395-8B36429FD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7591" r="9313"/>
          <a:stretch/>
        </p:blipFill>
        <p:spPr>
          <a:xfrm>
            <a:off x="6760043" y="2194615"/>
            <a:ext cx="4726353" cy="3626061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86FC70A0-252D-E987-FB15-3DD0E85D3F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 r="8429"/>
          <a:stretch/>
        </p:blipFill>
        <p:spPr>
          <a:xfrm>
            <a:off x="114264" y="1660988"/>
            <a:ext cx="5841338" cy="42230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A74456-E4D7-C6C4-4428-8C099AEB1EE4}"/>
              </a:ext>
            </a:extLst>
          </p:cNvPr>
          <p:cNvSpPr/>
          <p:nvPr/>
        </p:nvSpPr>
        <p:spPr>
          <a:xfrm>
            <a:off x="6760043" y="3196281"/>
            <a:ext cx="4815617" cy="33502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n-GB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4D85-3D01-1C2D-F76B-C32B691EEEA8}"/>
              </a:ext>
            </a:extLst>
          </p:cNvPr>
          <p:cNvSpPr txBox="1"/>
          <p:nvPr/>
        </p:nvSpPr>
        <p:spPr bwMode="auto">
          <a:xfrm>
            <a:off x="3096902" y="3363793"/>
            <a:ext cx="2498001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Agreement also beyond the thick wall regime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92F605-8ECA-5F40-A918-697AF80EE03E}"/>
              </a:ext>
            </a:extLst>
          </p:cNvPr>
          <p:cNvSpPr txBox="1"/>
          <p:nvPr/>
        </p:nvSpPr>
        <p:spPr bwMode="auto">
          <a:xfrm>
            <a:off x="9839508" y="2849207"/>
            <a:ext cx="1353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highlight>
                  <a:srgbClr val="E5E5E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Typical cases</a:t>
            </a:r>
            <a:endParaRPr lang="en-GB" sz="1600" b="1" dirty="0">
              <a:highlight>
                <a:srgbClr val="E5E5EA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279790-AADF-686A-50FA-02868BF8AAF0}"/>
              </a:ext>
            </a:extLst>
          </p:cNvPr>
          <p:cNvSpPr/>
          <p:nvPr/>
        </p:nvSpPr>
        <p:spPr>
          <a:xfrm rot="2184661">
            <a:off x="1162856" y="3042275"/>
            <a:ext cx="1165550" cy="2469895"/>
          </a:xfrm>
          <a:prstGeom prst="ellipse">
            <a:avLst/>
          </a:prstGeom>
          <a:solidFill>
            <a:srgbClr val="E2E8F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B9A28-DBCD-6315-EDC0-738230AE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C8F64-DEF6-3DEF-D331-A4F33905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B4DD8-E2ED-8B3B-D082-D5068990ED89}"/>
              </a:ext>
            </a:extLst>
          </p:cNvPr>
          <p:cNvSpPr txBox="1">
            <a:spLocks/>
          </p:cNvSpPr>
          <p:nvPr/>
        </p:nvSpPr>
        <p:spPr>
          <a:xfrm>
            <a:off x="50354" y="3440"/>
            <a:ext cx="11669462" cy="4772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Implementation of the method for beam chamber</a:t>
            </a:r>
            <a:endParaRPr lang="en-US" sz="3200" b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8FDB1C7-D176-BB4B-320E-683A1C20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660" y="2850557"/>
            <a:ext cx="3446506" cy="1915904"/>
          </a:xfrm>
          <a:prstGeom prst="rect">
            <a:avLst/>
          </a:prstGeom>
        </p:spPr>
      </p:pic>
      <p:pic>
        <p:nvPicPr>
          <p:cNvPr id="4" name="Picture 3" descr="A picture containing text, stationary, businesscard&#10;&#10;Description automatically generated">
            <a:extLst>
              <a:ext uri="{FF2B5EF4-FFF2-40B4-BE49-F238E27FC236}">
                <a16:creationId xmlns:a16="http://schemas.microsoft.com/office/drawing/2014/main" id="{F7E8B0BA-2ADA-082D-C7BE-4F94FFA5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797788"/>
            <a:ext cx="1904420" cy="755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74EA76-FB6D-47CE-D59F-03614FDFE6F6}"/>
                  </a:ext>
                </a:extLst>
              </p:cNvPr>
              <p:cNvSpPr txBox="1"/>
              <p:nvPr/>
            </p:nvSpPr>
            <p:spPr>
              <a:xfrm>
                <a:off x="50354" y="1857426"/>
                <a:ext cx="557889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Simulation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Ideal excitation of TM mode: waveguide port</a:t>
                </a:r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74EA76-FB6D-47CE-D59F-03614FDFE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" y="1857426"/>
                <a:ext cx="5578890" cy="861774"/>
              </a:xfrm>
              <a:prstGeom prst="rect">
                <a:avLst/>
              </a:prstGeom>
              <a:blipFill>
                <a:blip r:embed="rId4"/>
                <a:stretch>
                  <a:fillRect l="-546" t="-2128" b="-49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EBF4E3-B755-AA3D-B1FD-DED53182B489}"/>
                  </a:ext>
                </a:extLst>
              </p:cNvPr>
              <p:cNvSpPr txBox="1"/>
              <p:nvPr/>
            </p:nvSpPr>
            <p:spPr>
              <a:xfrm>
                <a:off x="7418264" y="1855330"/>
                <a:ext cx="479921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 is a direct output (from VNA)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Real excitation of TM mode</a:t>
                </a:r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EBF4E3-B755-AA3D-B1FD-DED53182B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264" y="1855330"/>
                <a:ext cx="4799212" cy="861774"/>
              </a:xfrm>
              <a:prstGeom prst="rect">
                <a:avLst/>
              </a:prstGeom>
              <a:blipFill>
                <a:blip r:embed="rId5"/>
                <a:stretch>
                  <a:fillRect l="-762" t="-2113" b="-42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EF1BCB-5D4D-4545-DCBA-4DF4AC162309}"/>
                  </a:ext>
                </a:extLst>
              </p:cNvPr>
              <p:cNvSpPr txBox="1"/>
              <p:nvPr/>
            </p:nvSpPr>
            <p:spPr>
              <a:xfrm>
                <a:off x="7651975" y="5018658"/>
                <a:ext cx="4540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r>
                      <a:rPr lang="it-IT" sz="1600" b="0" i="0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to implement the bench method a proper </a:t>
                </a:r>
                <a:r>
                  <a:rPr lang="en-US" sz="1600" b="1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TM coupler/antenna </a:t>
                </a: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needs to be developed</a:t>
                </a:r>
                <a:endParaRPr lang="en-GB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EF1BCB-5D4D-4545-DCBA-4DF4AC162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75" y="5018658"/>
                <a:ext cx="4540026" cy="584775"/>
              </a:xfrm>
              <a:prstGeom prst="rect">
                <a:avLst/>
              </a:prstGeom>
              <a:blipFill>
                <a:blip r:embed="rId6"/>
                <a:stretch>
                  <a:fillRect l="-671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D65A043-8A70-BF6E-A024-38068CC85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" y="3914167"/>
            <a:ext cx="2702304" cy="1652537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35DFDAD-2C85-2D12-EAA2-3C60033D54C0}"/>
              </a:ext>
            </a:extLst>
          </p:cNvPr>
          <p:cNvSpPr/>
          <p:nvPr/>
        </p:nvSpPr>
        <p:spPr>
          <a:xfrm>
            <a:off x="1591678" y="3606507"/>
            <a:ext cx="194829" cy="30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18C6D82-1BC3-3250-C699-37CE3AC0E18D}"/>
              </a:ext>
            </a:extLst>
          </p:cNvPr>
          <p:cNvSpPr/>
          <p:nvPr/>
        </p:nvSpPr>
        <p:spPr>
          <a:xfrm rot="16200000">
            <a:off x="3297179" y="4190870"/>
            <a:ext cx="245071" cy="1091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0B6DE8-FF59-D2BE-05B2-DB62D1C2A4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66353"/>
          <a:stretch/>
        </p:blipFill>
        <p:spPr>
          <a:xfrm>
            <a:off x="4265695" y="3880130"/>
            <a:ext cx="2786555" cy="1786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7055A7-99E7-52C9-9CDF-587B4D1640E9}"/>
              </a:ext>
            </a:extLst>
          </p:cNvPr>
          <p:cNvSpPr txBox="1"/>
          <p:nvPr/>
        </p:nvSpPr>
        <p:spPr bwMode="auto">
          <a:xfrm>
            <a:off x="1786507" y="3581078"/>
            <a:ext cx="1633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Raw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endParaRPr lang="en-GB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607AA-82B3-6C82-2CFB-2C60FFC0A78B}"/>
              </a:ext>
            </a:extLst>
          </p:cNvPr>
          <p:cNvSpPr txBox="1"/>
          <p:nvPr/>
        </p:nvSpPr>
        <p:spPr bwMode="auto">
          <a:xfrm>
            <a:off x="2687699" y="5091294"/>
            <a:ext cx="209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Wireless log-formula</a:t>
            </a:r>
            <a:endParaRPr lang="en-GB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17600F-C881-663F-39F2-D449557C9489}"/>
              </a:ext>
            </a:extLst>
          </p:cNvPr>
          <p:cNvSpPr txBox="1"/>
          <p:nvPr/>
        </p:nvSpPr>
        <p:spPr bwMode="auto">
          <a:xfrm>
            <a:off x="2517642" y="554350"/>
            <a:ext cx="6528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Wireless method for beam chamber: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Improved analytical approach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Method tested in simulation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Implementation in bench measurement to be exploited: what is missing?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F62E1D-924C-BF64-7021-7E0CB323F0EB}"/>
                  </a:ext>
                </a:extLst>
              </p:cNvPr>
              <p:cNvSpPr txBox="1"/>
              <p:nvPr/>
            </p:nvSpPr>
            <p:spPr bwMode="auto">
              <a:xfrm>
                <a:off x="1838621" y="5509117"/>
                <a:ext cx="3227363" cy="565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𝑤𝑖𝑟𝑒𝑙𝑒𝑠𝑠</m:t>
                          </m:r>
                        </m:sub>
                      </m:sSub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box>
                            <m:box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𝐷𝑈𝑇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𝑅𝐸𝐹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F62E1D-924C-BF64-7021-7E0CB323F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8621" y="5509117"/>
                <a:ext cx="3227363" cy="5651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Icon&#10;&#10;Description automatically generated with low confidence">
            <a:extLst>
              <a:ext uri="{FF2B5EF4-FFF2-40B4-BE49-F238E27FC236}">
                <a16:creationId xmlns:a16="http://schemas.microsoft.com/office/drawing/2014/main" id="{2428BC73-7C36-48D9-DE06-A834F2E0F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8598" y="3051047"/>
            <a:ext cx="390836" cy="362176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C74C72F-8D4C-72BF-D494-F44D1161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38427F-F28A-4692-22AA-5237C1C8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7D717DB-5FBA-CB2A-8611-CDD3CB6C9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11669713" cy="1106488"/>
          </a:xfrm>
        </p:spPr>
        <p:txBody>
          <a:bodyPr/>
          <a:lstStyle/>
          <a:p>
            <a:pPr algn="ctr"/>
            <a:r>
              <a:rPr lang="en-US" sz="2800" b="1"/>
              <a:t>Investigation of the TM coupler</a:t>
            </a:r>
            <a:br>
              <a:rPr lang="en-US" sz="36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4F2D0-5FF3-DDA2-234C-7196E4C7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50"/>
          <a:stretch/>
        </p:blipFill>
        <p:spPr>
          <a:xfrm>
            <a:off x="9769699" y="1628777"/>
            <a:ext cx="2319414" cy="1389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DEF08-074C-081B-C8EE-1A24497B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03"/>
          <a:stretch/>
        </p:blipFill>
        <p:spPr>
          <a:xfrm>
            <a:off x="9746839" y="3708936"/>
            <a:ext cx="2342274" cy="1427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240BA1-6A7E-B6A4-2C01-A7EFF7A734F2}"/>
              </a:ext>
            </a:extLst>
          </p:cNvPr>
          <p:cNvSpPr txBox="1"/>
          <p:nvPr/>
        </p:nvSpPr>
        <p:spPr bwMode="auto">
          <a:xfrm>
            <a:off x="-59912" y="79836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studies (simulations, coupler design studies, literature research) have been conducted to find the proper excitation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Each coupler found has some disadvantage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74523-0790-F5EC-8906-1A21B4273F1A}"/>
              </a:ext>
            </a:extLst>
          </p:cNvPr>
          <p:cNvSpPr txBox="1"/>
          <p:nvPr/>
        </p:nvSpPr>
        <p:spPr bwMode="auto">
          <a:xfrm>
            <a:off x="-59912" y="6059637"/>
            <a:ext cx="1247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G. R. </a:t>
            </a:r>
            <a:r>
              <a:rPr lang="en-GB" sz="11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Lambertson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F. Jacob, R. A. </a:t>
            </a:r>
            <a:r>
              <a:rPr lang="en-GB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Rimmer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F. Voelker, “Techniques for Beam Impedance Measurements Above Cut-off”, in Proc. EPAC’90, Nice, France, Jun. 1990, pp. 1049–1052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6C1A71-B3D2-9127-537A-BC1466C23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" r="3446"/>
          <a:stretch/>
        </p:blipFill>
        <p:spPr>
          <a:xfrm>
            <a:off x="2434361" y="2356175"/>
            <a:ext cx="2654600" cy="632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EFCBB-E8F4-6A40-D3DA-08BF9DFF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133"/>
          <a:stretch/>
        </p:blipFill>
        <p:spPr>
          <a:xfrm>
            <a:off x="2424736" y="4170497"/>
            <a:ext cx="2697314" cy="592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A8050-1B64-28CA-EE5C-6FCE89847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222" y="3774940"/>
            <a:ext cx="1790735" cy="1351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0C1F6-559B-F627-93C2-9793A75E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27" y="1767915"/>
            <a:ext cx="2419531" cy="1560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6CAC6-9A8F-1FDC-4FB9-07B1E24B3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568" y="3740231"/>
            <a:ext cx="1809792" cy="1436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5237D7-7AC6-5864-AA01-825CE7E25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687" y="1767051"/>
            <a:ext cx="1798040" cy="1221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8C6C3D-06F5-E0CA-3407-FC192198F232}"/>
              </a:ext>
            </a:extLst>
          </p:cNvPr>
          <p:cNvSpPr/>
          <p:nvPr/>
        </p:nvSpPr>
        <p:spPr>
          <a:xfrm>
            <a:off x="2434361" y="2178935"/>
            <a:ext cx="2678065" cy="26533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2"/>
                </a:solidFill>
                <a:highlight>
                  <a:srgbClr val="CCFFC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Tapered transition?</a:t>
            </a:r>
            <a:endParaRPr lang="en-GB" b="1" dirty="0">
              <a:solidFill>
                <a:schemeClr val="tx2"/>
              </a:solidFill>
              <a:highlight>
                <a:srgbClr val="CCFFCC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B39A0F-B149-B5E7-E01B-175594B330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76" r="26894"/>
          <a:stretch/>
        </p:blipFill>
        <p:spPr>
          <a:xfrm>
            <a:off x="59912" y="3683086"/>
            <a:ext cx="2250579" cy="1101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878DE-5022-85DE-E97F-4188B481C1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2" y="2246003"/>
            <a:ext cx="2250579" cy="9854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27E262-4141-68ED-B783-A65A806916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40" r="7649"/>
          <a:stretch/>
        </p:blipFill>
        <p:spPr>
          <a:xfrm>
            <a:off x="5245920" y="1575682"/>
            <a:ext cx="4308586" cy="3692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B66A2A-F9DE-BE4C-5CB7-3D47CE3E1B6A}"/>
              </a:ext>
            </a:extLst>
          </p:cNvPr>
          <p:cNvSpPr txBox="1"/>
          <p:nvPr/>
        </p:nvSpPr>
        <p:spPr bwMode="auto">
          <a:xfrm>
            <a:off x="5872840" y="1946615"/>
            <a:ext cx="127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cut-off</a:t>
            </a:r>
            <a:endParaRPr lang="en-GB" sz="1400" b="1" dirty="0">
              <a:highlight>
                <a:srgbClr val="00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1A8DE-C223-71A5-C74F-97C396E8A277}"/>
              </a:ext>
            </a:extLst>
          </p:cNvPr>
          <p:cNvSpPr txBox="1"/>
          <p:nvPr/>
        </p:nvSpPr>
        <p:spPr bwMode="auto">
          <a:xfrm>
            <a:off x="5310568" y="5410061"/>
            <a:ext cx="5728578" cy="584775"/>
          </a:xfrm>
          <a:prstGeom prst="rect">
            <a:avLst/>
          </a:prstGeom>
          <a:solidFill>
            <a:srgbClr val="E2E8F6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Could we find a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simpler coupler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obtain the impedance for beam chambers?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9E29A25-4C4D-3D10-D904-5E034349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AA39629-560D-2330-AD15-4A0C2ACE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FE4A73-CCFF-48D7-6C3D-04F7754B76A3}"/>
                  </a:ext>
                </a:extLst>
              </p:cNvPr>
              <p:cNvSpPr txBox="1"/>
              <p:nvPr/>
            </p:nvSpPr>
            <p:spPr bwMode="auto">
              <a:xfrm>
                <a:off x="6067740" y="2513081"/>
                <a:ext cx="3508254" cy="5732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𝒘𝒊𝒓𝒆𝒍𝒆𝒔𝒔</m:t>
                          </m:r>
                        </m:sub>
                      </m:sSub>
                      <m:r>
                        <a:rPr lang="en-GB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𝑻𝑴</m:t>
                              </m:r>
                            </m:sub>
                          </m:sSub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unc>
                        <m:func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box>
                            <m:box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𝑫𝑼𝑻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𝟐𝟏</m:t>
                                      </m:r>
                                    </m:sub>
                                    <m:sup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𝑹𝑬𝑭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FE4A73-CCFF-48D7-6C3D-04F7754B7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7740" y="2513081"/>
                <a:ext cx="3508254" cy="5732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9B93169-A4B5-FA86-BF2F-AF3F0AFDDB46}"/>
              </a:ext>
            </a:extLst>
          </p:cNvPr>
          <p:cNvSpPr txBox="1"/>
          <p:nvPr/>
        </p:nvSpPr>
        <p:spPr bwMode="auto">
          <a:xfrm>
            <a:off x="6886227" y="1288852"/>
            <a:ext cx="1516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00FF00"/>
                </a:highlight>
              </a:rPr>
              <a:t>Circular pipe</a:t>
            </a:r>
          </a:p>
        </p:txBody>
      </p:sp>
    </p:spTree>
    <p:extLst>
      <p:ext uri="{BB962C8B-B14F-4D97-AF65-F5344CB8AC3E}">
        <p14:creationId xmlns:p14="http://schemas.microsoft.com/office/powerpoint/2010/main" val="5269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7D717DB-5FBA-CB2A-8611-CDD3CB6C9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11669713" cy="1106488"/>
          </a:xfrm>
        </p:spPr>
        <p:txBody>
          <a:bodyPr/>
          <a:lstStyle/>
          <a:p>
            <a:pPr algn="ctr"/>
            <a:r>
              <a:rPr lang="en-US" sz="2800" b="1"/>
              <a:t>Investigation of the TM coupler</a:t>
            </a:r>
            <a:br>
              <a:rPr lang="en-US" sz="36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4F2D0-5FF3-DDA2-234C-7196E4C7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50"/>
          <a:stretch/>
        </p:blipFill>
        <p:spPr>
          <a:xfrm>
            <a:off x="9747394" y="1720704"/>
            <a:ext cx="2319414" cy="1389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DEF08-074C-081B-C8EE-1A24497B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03"/>
          <a:stretch/>
        </p:blipFill>
        <p:spPr>
          <a:xfrm>
            <a:off x="9724534" y="3809840"/>
            <a:ext cx="2342274" cy="1427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240BA1-6A7E-B6A4-2C01-A7EFF7A734F2}"/>
              </a:ext>
            </a:extLst>
          </p:cNvPr>
          <p:cNvSpPr txBox="1"/>
          <p:nvPr/>
        </p:nvSpPr>
        <p:spPr bwMode="auto">
          <a:xfrm>
            <a:off x="37607" y="85981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Several studies (simulations, coupler design studies, literature research) have been conducted to find the proper excitation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Each coupler found has some disadvantage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74523-0790-F5EC-8906-1A21B4273F1A}"/>
              </a:ext>
            </a:extLst>
          </p:cNvPr>
          <p:cNvSpPr txBox="1"/>
          <p:nvPr/>
        </p:nvSpPr>
        <p:spPr bwMode="auto">
          <a:xfrm>
            <a:off x="-16102" y="6093506"/>
            <a:ext cx="1247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G. R. </a:t>
            </a:r>
            <a:r>
              <a:rPr lang="en-GB" sz="11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Lambertson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F. Jacob, R. A. </a:t>
            </a:r>
            <a:r>
              <a:rPr lang="en-GB" sz="11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Rimmer</a:t>
            </a:r>
            <a:r>
              <a:rPr lang="en-GB" sz="11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F. Voelker, “Techniques for Beam Impedance Measurements Above Cut-off”, in Proc. EPAC’90, Nice, France, Jun. 1990, pp. 1049–1052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6C1A71-B3D2-9127-537A-BC1466C23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" r="3446"/>
          <a:stretch/>
        </p:blipFill>
        <p:spPr>
          <a:xfrm>
            <a:off x="2392808" y="2548074"/>
            <a:ext cx="2699497" cy="642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EFCBB-E8F4-6A40-D3DA-08BF9DFF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133"/>
          <a:stretch/>
        </p:blipFill>
        <p:spPr>
          <a:xfrm>
            <a:off x="2392808" y="4177926"/>
            <a:ext cx="2697314" cy="592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A8050-1B64-28CA-EE5C-6FCE89847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825" y="3917564"/>
            <a:ext cx="1790735" cy="1351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0C1F6-559B-F627-93C2-9793A75E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722" y="1859842"/>
            <a:ext cx="2419531" cy="1560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6CAC6-9A8F-1FDC-4FB9-07B1E24B3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2263" y="3832158"/>
            <a:ext cx="1809792" cy="1436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5237D7-7AC6-5864-AA01-825CE7E25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4382" y="1858978"/>
            <a:ext cx="1798040" cy="1221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8C6C3D-06F5-E0CA-3407-FC192198F232}"/>
              </a:ext>
            </a:extLst>
          </p:cNvPr>
          <p:cNvSpPr/>
          <p:nvPr/>
        </p:nvSpPr>
        <p:spPr>
          <a:xfrm>
            <a:off x="10005" y="2249934"/>
            <a:ext cx="2342275" cy="26533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tx2"/>
              </a:solidFill>
              <a:highlight>
                <a:srgbClr val="CCFFCC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B39A0F-B149-B5E7-E01B-175594B330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76" r="26894"/>
          <a:stretch/>
        </p:blipFill>
        <p:spPr>
          <a:xfrm>
            <a:off x="37607" y="3775013"/>
            <a:ext cx="2250579" cy="1101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878DE-5022-85DE-E97F-4188B481C1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07" y="2337930"/>
            <a:ext cx="2250579" cy="9854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DEDD2-8A62-ACB8-43C8-126EB5A9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in Accelerator Physics, XXXVII cycle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8FB2DFB-8017-7521-8D9E-55F776F1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A087-31AD-4E44-8C67-8AAA1D5932D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</TotalTime>
  <Words>4346</Words>
  <Application>Microsoft Office PowerPoint</Application>
  <PresentationFormat>Widescreen</PresentationFormat>
  <Paragraphs>719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CMSS10</vt:lpstr>
      <vt:lpstr>Times New Roman</vt:lpstr>
      <vt:lpstr>Wingdings</vt:lpstr>
      <vt:lpstr>Wingdings 3</vt:lpstr>
      <vt:lpstr>Retrospect</vt:lpstr>
      <vt:lpstr>Status of PhD thesis  Title : Methods to evaluate the beam coupling impedance of accelerators: a novel technique for bench measurements and beam-based measurements at the Proton Synchrotron Booster </vt:lpstr>
      <vt:lpstr>Outline</vt:lpstr>
      <vt:lpstr>Introduction and motivations </vt:lpstr>
      <vt:lpstr>Standard bench method </vt:lpstr>
      <vt:lpstr>Wireless method for beam chamber </vt:lpstr>
      <vt:lpstr>Wireless method for beam chamber: generalized formula  </vt:lpstr>
      <vt:lpstr>PowerPoint Presentation</vt:lpstr>
      <vt:lpstr>Investigation of the TM coupler </vt:lpstr>
      <vt:lpstr>Investigation of the TM coupler </vt:lpstr>
      <vt:lpstr>Probe setup as TM coupler 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Conclusions and outlook</vt:lpstr>
      <vt:lpstr>Thank you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Wireless method for beam chamber: generalized formula  </vt:lpstr>
      <vt:lpstr>Wireless method for beam chamber: virtual measurement setup </vt:lpstr>
      <vt:lpstr>PowerPoint Presentation</vt:lpstr>
      <vt:lpstr>PowerPoint Presentation</vt:lpstr>
      <vt:lpstr>    </vt:lpstr>
      <vt:lpstr>Measurements on the y axis (x=0)</vt:lpstr>
      <vt:lpstr>Comparison between measurements and simulation of Transverse Impedance on the y axis</vt:lpstr>
      <vt:lpstr>PowerPoint Presentation</vt:lpstr>
      <vt:lpstr>PowerPoint Presentation</vt:lpstr>
      <vt:lpstr>PowerPoint Presentation</vt:lpstr>
      <vt:lpstr>Resonant structures: analytical approach  </vt:lpstr>
      <vt:lpstr>Pillbox cavity: analytical expression for S_21  </vt:lpstr>
      <vt:lpstr>Investigation of the TM coupler </vt:lpstr>
      <vt:lpstr>Implementation of the Wireless method for the pillbox cavity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status</dc:title>
  <dc:creator>chiara antuono</dc:creator>
  <cp:lastModifiedBy>chiara antuono</cp:lastModifiedBy>
  <cp:revision>3</cp:revision>
  <dcterms:created xsi:type="dcterms:W3CDTF">2023-10-17T15:46:54Z</dcterms:created>
  <dcterms:modified xsi:type="dcterms:W3CDTF">2023-10-23T07:52:34Z</dcterms:modified>
</cp:coreProperties>
</file>