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1" r:id="rId5"/>
  </p:sldMasterIdLst>
  <p:notesMasterIdLst>
    <p:notesMasterId r:id="rId53"/>
  </p:notesMasterIdLst>
  <p:sldIdLst>
    <p:sldId id="257" r:id="rId6"/>
    <p:sldId id="1540" r:id="rId7"/>
    <p:sldId id="2116" r:id="rId8"/>
    <p:sldId id="2140" r:id="rId9"/>
    <p:sldId id="1466" r:id="rId10"/>
    <p:sldId id="2145" r:id="rId11"/>
    <p:sldId id="2097" r:id="rId12"/>
    <p:sldId id="2117" r:id="rId13"/>
    <p:sldId id="2099" r:id="rId14"/>
    <p:sldId id="2094" r:id="rId15"/>
    <p:sldId id="2137" r:id="rId16"/>
    <p:sldId id="2138" r:id="rId17"/>
    <p:sldId id="2139" r:id="rId18"/>
    <p:sldId id="2136" r:id="rId19"/>
    <p:sldId id="2135" r:id="rId20"/>
    <p:sldId id="2147" r:id="rId21"/>
    <p:sldId id="2146" r:id="rId22"/>
    <p:sldId id="2118" r:id="rId23"/>
    <p:sldId id="2098" r:id="rId24"/>
    <p:sldId id="2101" r:id="rId25"/>
    <p:sldId id="267" r:id="rId26"/>
    <p:sldId id="263" r:id="rId27"/>
    <p:sldId id="264" r:id="rId28"/>
    <p:sldId id="285" r:id="rId29"/>
    <p:sldId id="2102" r:id="rId30"/>
    <p:sldId id="2120" r:id="rId31"/>
    <p:sldId id="2107" r:id="rId32"/>
    <p:sldId id="2108" r:id="rId33"/>
    <p:sldId id="2110" r:id="rId34"/>
    <p:sldId id="2112" r:id="rId35"/>
    <p:sldId id="2100" r:id="rId36"/>
    <p:sldId id="1400" r:id="rId37"/>
    <p:sldId id="2123" r:id="rId38"/>
    <p:sldId id="2114" r:id="rId39"/>
    <p:sldId id="2141" r:id="rId40"/>
    <p:sldId id="1504" r:id="rId41"/>
    <p:sldId id="2131" r:id="rId42"/>
    <p:sldId id="2122" r:id="rId43"/>
    <p:sldId id="2127" r:id="rId44"/>
    <p:sldId id="2144" r:id="rId45"/>
    <p:sldId id="1456" r:id="rId46"/>
    <p:sldId id="2115" r:id="rId47"/>
    <p:sldId id="265" r:id="rId48"/>
    <p:sldId id="2142" r:id="rId49"/>
    <p:sldId id="1459" r:id="rId50"/>
    <p:sldId id="292" r:id="rId51"/>
    <p:sldId id="29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0E7"/>
    <a:srgbClr val="120EFF"/>
    <a:srgbClr val="FFA109"/>
    <a:srgbClr val="F28900"/>
    <a:srgbClr val="00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10" autoAdjust="0"/>
    <p:restoredTop sz="96346" autoAdjust="0"/>
  </p:normalViewPr>
  <p:slideViewPr>
    <p:cSldViewPr snapToGrid="0">
      <p:cViewPr varScale="1">
        <p:scale>
          <a:sx n="110" d="100"/>
          <a:sy n="110" d="100"/>
        </p:scale>
        <p:origin x="896" y="184"/>
      </p:cViewPr>
      <p:guideLst/>
    </p:cSldViewPr>
  </p:slideViewPr>
  <p:notesTextViewPr>
    <p:cViewPr>
      <p:scale>
        <a:sx n="1" d="1"/>
        <a:sy n="1" d="1"/>
      </p:scale>
      <p:origin x="0" y="0"/>
    </p:cViewPr>
  </p:notesTextViewPr>
  <p:sorterViewPr>
    <p:cViewPr varScale="1">
      <p:scale>
        <a:sx n="1" d="1"/>
        <a:sy n="1" d="1"/>
      </p:scale>
      <p:origin x="0" y="-205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F86BC-CBDE-4F70-9E3F-E8EF59BCCB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A2EFB0B-CA63-404F-BA4D-42F911DA33A8}">
      <dgm:prSet/>
      <dgm:spPr/>
      <dgm:t>
        <a:bodyPr/>
        <a:lstStyle/>
        <a:p>
          <a:r>
            <a:rPr lang="en-GB" dirty="0">
              <a:solidFill>
                <a:srgbClr val="002060"/>
              </a:solidFill>
            </a:rPr>
            <a:t>LNF-INFN, Frascati, Italy</a:t>
          </a:r>
          <a:endParaRPr lang="en-US" dirty="0">
            <a:solidFill>
              <a:srgbClr val="002060"/>
            </a:solidFill>
          </a:endParaRPr>
        </a:p>
      </dgm:t>
    </dgm:pt>
    <dgm:pt modelId="{B6456D6C-5FC1-4EC9-A0D2-D18B98B22EEA}" type="parTrans" cxnId="{50965145-D384-44BA-8ED8-B3319B011950}">
      <dgm:prSet/>
      <dgm:spPr/>
      <dgm:t>
        <a:bodyPr/>
        <a:lstStyle/>
        <a:p>
          <a:endParaRPr lang="en-US"/>
        </a:p>
      </dgm:t>
    </dgm:pt>
    <dgm:pt modelId="{FAEAC318-455F-4A0B-8821-0F3B8A912FC7}" type="sibTrans" cxnId="{50965145-D384-44BA-8ED8-B3319B011950}">
      <dgm:prSet/>
      <dgm:spPr/>
      <dgm:t>
        <a:bodyPr/>
        <a:lstStyle/>
        <a:p>
          <a:endParaRPr lang="en-US"/>
        </a:p>
      </dgm:t>
    </dgm:pt>
    <dgm:pt modelId="{05F7F39C-438F-472C-BD7A-9C9749D0D249}">
      <dgm:prSet/>
      <dgm:spPr/>
      <dgm:t>
        <a:bodyPr/>
        <a:lstStyle/>
        <a:p>
          <a:r>
            <a:rPr lang="en-GB" dirty="0">
              <a:solidFill>
                <a:srgbClr val="002060"/>
              </a:solidFill>
            </a:rPr>
            <a:t>SMI-ÖAW, Vienna, Austria</a:t>
          </a:r>
          <a:endParaRPr lang="en-US" dirty="0">
            <a:solidFill>
              <a:srgbClr val="002060"/>
            </a:solidFill>
          </a:endParaRPr>
        </a:p>
      </dgm:t>
    </dgm:pt>
    <dgm:pt modelId="{12119189-E4E5-4141-B9DC-53B6E09C9F27}" type="parTrans" cxnId="{81667074-F176-4E0F-9C2B-525787505689}">
      <dgm:prSet/>
      <dgm:spPr/>
      <dgm:t>
        <a:bodyPr/>
        <a:lstStyle/>
        <a:p>
          <a:endParaRPr lang="en-US"/>
        </a:p>
      </dgm:t>
    </dgm:pt>
    <dgm:pt modelId="{5F8685B5-7EB4-4C3C-8FD1-F5E9BAE1D927}" type="sibTrans" cxnId="{81667074-F176-4E0F-9C2B-525787505689}">
      <dgm:prSet/>
      <dgm:spPr/>
      <dgm:t>
        <a:bodyPr/>
        <a:lstStyle/>
        <a:p>
          <a:endParaRPr lang="en-US"/>
        </a:p>
      </dgm:t>
    </dgm:pt>
    <dgm:pt modelId="{D49F3C1A-E306-477E-8292-FDC13AD726E7}">
      <dgm:prSet/>
      <dgm:spPr/>
      <dgm:t>
        <a:bodyPr/>
        <a:lstStyle/>
        <a:p>
          <a:r>
            <a:rPr lang="en-GB" dirty="0" err="1">
              <a:solidFill>
                <a:srgbClr val="002060"/>
              </a:solidFill>
            </a:rPr>
            <a:t>Politecnico</a:t>
          </a:r>
          <a:r>
            <a:rPr lang="en-GB" dirty="0">
              <a:solidFill>
                <a:srgbClr val="002060"/>
              </a:solidFill>
            </a:rPr>
            <a:t> di Milano, Italy</a:t>
          </a:r>
          <a:endParaRPr lang="en-US" dirty="0">
            <a:solidFill>
              <a:srgbClr val="002060"/>
            </a:solidFill>
          </a:endParaRPr>
        </a:p>
      </dgm:t>
    </dgm:pt>
    <dgm:pt modelId="{FDF5A194-287A-47BE-B4F6-1A88BFA950BE}" type="parTrans" cxnId="{F5E8E864-4E96-462B-9140-F3B860887DAC}">
      <dgm:prSet/>
      <dgm:spPr/>
      <dgm:t>
        <a:bodyPr/>
        <a:lstStyle/>
        <a:p>
          <a:endParaRPr lang="en-US"/>
        </a:p>
      </dgm:t>
    </dgm:pt>
    <dgm:pt modelId="{8CC016F8-615A-4D7C-A743-75EFEC6A7EB1}" type="sibTrans" cxnId="{F5E8E864-4E96-462B-9140-F3B860887DAC}">
      <dgm:prSet/>
      <dgm:spPr/>
      <dgm:t>
        <a:bodyPr/>
        <a:lstStyle/>
        <a:p>
          <a:endParaRPr lang="en-US"/>
        </a:p>
      </dgm:t>
    </dgm:pt>
    <dgm:pt modelId="{8CAE8AC8-9DEF-46BA-91D9-0A41C2489295}">
      <dgm:prSet/>
      <dgm:spPr/>
      <dgm:t>
        <a:bodyPr/>
        <a:lstStyle/>
        <a:p>
          <a:r>
            <a:rPr lang="en-GB">
              <a:solidFill>
                <a:srgbClr val="002060"/>
              </a:solidFill>
            </a:rPr>
            <a:t>IFIN –HH, Bucharest, Romania</a:t>
          </a:r>
          <a:endParaRPr lang="en-US">
            <a:solidFill>
              <a:srgbClr val="002060"/>
            </a:solidFill>
          </a:endParaRPr>
        </a:p>
      </dgm:t>
    </dgm:pt>
    <dgm:pt modelId="{4AB63409-0214-4DB9-A1C6-0383BE08F727}" type="parTrans" cxnId="{2C0C2948-BBD8-4D64-AC5C-A2712D0B0E51}">
      <dgm:prSet/>
      <dgm:spPr/>
      <dgm:t>
        <a:bodyPr/>
        <a:lstStyle/>
        <a:p>
          <a:endParaRPr lang="en-US"/>
        </a:p>
      </dgm:t>
    </dgm:pt>
    <dgm:pt modelId="{C5E4679B-5686-4C29-9C3C-F4155D66F329}" type="sibTrans" cxnId="{2C0C2948-BBD8-4D64-AC5C-A2712D0B0E51}">
      <dgm:prSet/>
      <dgm:spPr/>
      <dgm:t>
        <a:bodyPr/>
        <a:lstStyle/>
        <a:p>
          <a:endParaRPr lang="en-US"/>
        </a:p>
      </dgm:t>
    </dgm:pt>
    <dgm:pt modelId="{A18C9598-4A19-484F-ACC5-D8EF8AE76585}">
      <dgm:prSet/>
      <dgm:spPr/>
      <dgm:t>
        <a:bodyPr/>
        <a:lstStyle/>
        <a:p>
          <a:r>
            <a:rPr lang="en-GB" dirty="0">
              <a:solidFill>
                <a:srgbClr val="002060"/>
              </a:solidFill>
            </a:rPr>
            <a:t>TUM, Munich, Germany</a:t>
          </a:r>
          <a:endParaRPr lang="en-US" dirty="0">
            <a:solidFill>
              <a:srgbClr val="002060"/>
            </a:solidFill>
          </a:endParaRPr>
        </a:p>
      </dgm:t>
    </dgm:pt>
    <dgm:pt modelId="{CECAEE8B-CC4D-4A95-8C0F-66CC824E4E32}" type="parTrans" cxnId="{6E0CB40D-3B53-40A6-ADCC-56A0BC3DD20A}">
      <dgm:prSet/>
      <dgm:spPr/>
      <dgm:t>
        <a:bodyPr/>
        <a:lstStyle/>
        <a:p>
          <a:endParaRPr lang="en-US"/>
        </a:p>
      </dgm:t>
    </dgm:pt>
    <dgm:pt modelId="{B21E92DA-0149-4505-8125-7FDEBA53F0D1}" type="sibTrans" cxnId="{6E0CB40D-3B53-40A6-ADCC-56A0BC3DD20A}">
      <dgm:prSet/>
      <dgm:spPr/>
      <dgm:t>
        <a:bodyPr/>
        <a:lstStyle/>
        <a:p>
          <a:endParaRPr lang="en-US"/>
        </a:p>
      </dgm:t>
    </dgm:pt>
    <dgm:pt modelId="{6062FAB0-84E3-4F63-BA56-9464702172F6}">
      <dgm:prSet/>
      <dgm:spPr/>
      <dgm:t>
        <a:bodyPr/>
        <a:lstStyle/>
        <a:p>
          <a:r>
            <a:rPr lang="en-GB">
              <a:solidFill>
                <a:srgbClr val="002060"/>
              </a:solidFill>
            </a:rPr>
            <a:t>RIKEN, Japan</a:t>
          </a:r>
          <a:endParaRPr lang="en-US">
            <a:solidFill>
              <a:srgbClr val="002060"/>
            </a:solidFill>
          </a:endParaRPr>
        </a:p>
      </dgm:t>
    </dgm:pt>
    <dgm:pt modelId="{E2C3A64D-E583-4693-8FC7-ADAA9F7AF5B1}" type="parTrans" cxnId="{D82DF1C1-442D-4E8C-8C84-B7B5846B506B}">
      <dgm:prSet/>
      <dgm:spPr/>
      <dgm:t>
        <a:bodyPr/>
        <a:lstStyle/>
        <a:p>
          <a:endParaRPr lang="en-US"/>
        </a:p>
      </dgm:t>
    </dgm:pt>
    <dgm:pt modelId="{D6CC78D5-A0F8-45FE-AA58-F885BD104261}" type="sibTrans" cxnId="{D82DF1C1-442D-4E8C-8C84-B7B5846B506B}">
      <dgm:prSet/>
      <dgm:spPr/>
      <dgm:t>
        <a:bodyPr/>
        <a:lstStyle/>
        <a:p>
          <a:endParaRPr lang="en-US"/>
        </a:p>
      </dgm:t>
    </dgm:pt>
    <dgm:pt modelId="{FB15DBFD-88D1-4484-A551-B4EFAA95123F}">
      <dgm:prSet/>
      <dgm:spPr/>
      <dgm:t>
        <a:bodyPr/>
        <a:lstStyle/>
        <a:p>
          <a:r>
            <a:rPr lang="en-GB" dirty="0">
              <a:solidFill>
                <a:srgbClr val="002060"/>
              </a:solidFill>
            </a:rPr>
            <a:t>Univ. Tokyo, Japan</a:t>
          </a:r>
          <a:endParaRPr lang="en-US" dirty="0">
            <a:solidFill>
              <a:srgbClr val="002060"/>
            </a:solidFill>
          </a:endParaRPr>
        </a:p>
      </dgm:t>
    </dgm:pt>
    <dgm:pt modelId="{9C5AC272-74FC-4038-80AC-F25FC25F70B7}" type="parTrans" cxnId="{DED7A7A7-0C62-4432-AAF9-DB67356BADB4}">
      <dgm:prSet/>
      <dgm:spPr/>
      <dgm:t>
        <a:bodyPr/>
        <a:lstStyle/>
        <a:p>
          <a:endParaRPr lang="en-US"/>
        </a:p>
      </dgm:t>
    </dgm:pt>
    <dgm:pt modelId="{D4918B3E-1113-43E5-97A9-DE96ED375416}" type="sibTrans" cxnId="{DED7A7A7-0C62-4432-AAF9-DB67356BADB4}">
      <dgm:prSet/>
      <dgm:spPr/>
      <dgm:t>
        <a:bodyPr/>
        <a:lstStyle/>
        <a:p>
          <a:endParaRPr lang="en-US"/>
        </a:p>
      </dgm:t>
    </dgm:pt>
    <dgm:pt modelId="{343D27E1-989D-4EC0-9F50-AD89140677F4}">
      <dgm:prSet/>
      <dgm:spPr/>
      <dgm:t>
        <a:bodyPr/>
        <a:lstStyle/>
        <a:p>
          <a:r>
            <a:rPr lang="en-GB" dirty="0">
              <a:solidFill>
                <a:srgbClr val="002060"/>
              </a:solidFill>
            </a:rPr>
            <a:t>Victoria Univ., Canada</a:t>
          </a:r>
          <a:endParaRPr lang="en-US" dirty="0">
            <a:solidFill>
              <a:srgbClr val="002060"/>
            </a:solidFill>
          </a:endParaRPr>
        </a:p>
      </dgm:t>
    </dgm:pt>
    <dgm:pt modelId="{37703F68-9094-4B0C-9233-39660D8DFFF5}" type="parTrans" cxnId="{2B73D8B7-4028-4432-98B6-355FA77CB96C}">
      <dgm:prSet/>
      <dgm:spPr/>
      <dgm:t>
        <a:bodyPr/>
        <a:lstStyle/>
        <a:p>
          <a:endParaRPr lang="en-US"/>
        </a:p>
      </dgm:t>
    </dgm:pt>
    <dgm:pt modelId="{382662EB-F992-45B7-B988-C1EEB6D58053}" type="sibTrans" cxnId="{2B73D8B7-4028-4432-98B6-355FA77CB96C}">
      <dgm:prSet/>
      <dgm:spPr/>
      <dgm:t>
        <a:bodyPr/>
        <a:lstStyle/>
        <a:p>
          <a:endParaRPr lang="en-US"/>
        </a:p>
      </dgm:t>
    </dgm:pt>
    <dgm:pt modelId="{4F4FF75E-A9B2-460C-BEE7-7972AC4A8EE1}">
      <dgm:prSet/>
      <dgm:spPr/>
      <dgm:t>
        <a:bodyPr/>
        <a:lstStyle/>
        <a:p>
          <a:r>
            <a:rPr lang="en-GB">
              <a:solidFill>
                <a:srgbClr val="002060"/>
              </a:solidFill>
            </a:rPr>
            <a:t>Univ. Zagreb, Croatia</a:t>
          </a:r>
          <a:endParaRPr lang="en-US">
            <a:solidFill>
              <a:srgbClr val="002060"/>
            </a:solidFill>
          </a:endParaRPr>
        </a:p>
      </dgm:t>
    </dgm:pt>
    <dgm:pt modelId="{ACF07493-54FA-41BC-9D0D-E1406234077D}" type="parTrans" cxnId="{0536EF76-EB61-4A65-91B8-320FF1BD6FA3}">
      <dgm:prSet/>
      <dgm:spPr/>
      <dgm:t>
        <a:bodyPr/>
        <a:lstStyle/>
        <a:p>
          <a:endParaRPr lang="en-US"/>
        </a:p>
      </dgm:t>
    </dgm:pt>
    <dgm:pt modelId="{897D7921-967C-45B4-8845-E4C6582A1656}" type="sibTrans" cxnId="{0536EF76-EB61-4A65-91B8-320FF1BD6FA3}">
      <dgm:prSet/>
      <dgm:spPr/>
      <dgm:t>
        <a:bodyPr/>
        <a:lstStyle/>
        <a:p>
          <a:endParaRPr lang="en-US"/>
        </a:p>
      </dgm:t>
    </dgm:pt>
    <dgm:pt modelId="{6B87557E-FF24-4FFA-AAA8-ED559A6238F9}">
      <dgm:prSet/>
      <dgm:spPr/>
      <dgm:t>
        <a:bodyPr/>
        <a:lstStyle/>
        <a:p>
          <a:r>
            <a:rPr lang="en-GB" dirty="0">
              <a:solidFill>
                <a:srgbClr val="002060"/>
              </a:solidFill>
            </a:rPr>
            <a:t>Univ. Jagiellonian Krakow, Poland</a:t>
          </a:r>
          <a:endParaRPr lang="en-US" dirty="0">
            <a:solidFill>
              <a:srgbClr val="002060"/>
            </a:solidFill>
          </a:endParaRPr>
        </a:p>
      </dgm:t>
    </dgm:pt>
    <dgm:pt modelId="{F0E06D26-8F60-47D2-837D-EAC2FEAA5B8C}" type="parTrans" cxnId="{CD95E584-8058-4544-9B7D-C85607F104DC}">
      <dgm:prSet/>
      <dgm:spPr/>
      <dgm:t>
        <a:bodyPr/>
        <a:lstStyle/>
        <a:p>
          <a:endParaRPr lang="en-US"/>
        </a:p>
      </dgm:t>
    </dgm:pt>
    <dgm:pt modelId="{377D7263-7496-4009-B1D9-D72EA8D7F839}" type="sibTrans" cxnId="{CD95E584-8058-4544-9B7D-C85607F104DC}">
      <dgm:prSet/>
      <dgm:spPr/>
      <dgm:t>
        <a:bodyPr/>
        <a:lstStyle/>
        <a:p>
          <a:endParaRPr lang="en-US"/>
        </a:p>
      </dgm:t>
    </dgm:pt>
    <dgm:pt modelId="{06A023D0-D305-444C-861D-D0BFFC9E28A4}">
      <dgm:prSet/>
      <dgm:spPr/>
      <dgm:t>
        <a:bodyPr/>
        <a:lstStyle/>
        <a:p>
          <a:r>
            <a:rPr lang="en-GB" dirty="0">
              <a:solidFill>
                <a:srgbClr val="002060"/>
              </a:solidFill>
            </a:rPr>
            <a:t>ELPH, Tohoku University</a:t>
          </a:r>
          <a:endParaRPr lang="en-US" dirty="0">
            <a:solidFill>
              <a:srgbClr val="002060"/>
            </a:solidFill>
          </a:endParaRPr>
        </a:p>
      </dgm:t>
    </dgm:pt>
    <dgm:pt modelId="{73267C6A-51EC-4AE7-BFB1-C1896820C90B}" type="parTrans" cxnId="{195CBE19-75BE-4A8C-A67C-AFCA470EFC7D}">
      <dgm:prSet/>
      <dgm:spPr/>
      <dgm:t>
        <a:bodyPr/>
        <a:lstStyle/>
        <a:p>
          <a:endParaRPr lang="en-US"/>
        </a:p>
      </dgm:t>
    </dgm:pt>
    <dgm:pt modelId="{F3F5D2B1-E227-4EF7-8A58-D94511BACB4C}" type="sibTrans" cxnId="{195CBE19-75BE-4A8C-A67C-AFCA470EFC7D}">
      <dgm:prSet/>
      <dgm:spPr/>
      <dgm:t>
        <a:bodyPr/>
        <a:lstStyle/>
        <a:p>
          <a:endParaRPr lang="en-US"/>
        </a:p>
      </dgm:t>
    </dgm:pt>
    <dgm:pt modelId="{CB77BD64-61D7-A64E-B5D1-91AC4594B2B1}">
      <dgm:prSet/>
      <dgm:spPr/>
      <dgm:t>
        <a:bodyPr/>
        <a:lstStyle/>
        <a:p>
          <a:r>
            <a:rPr lang="it-IT" dirty="0" err="1">
              <a:solidFill>
                <a:srgbClr val="FF0000"/>
              </a:solidFill>
            </a:rPr>
            <a:t>Univ</a:t>
          </a:r>
          <a:r>
            <a:rPr lang="it-IT" dirty="0">
              <a:solidFill>
                <a:srgbClr val="FF0000"/>
              </a:solidFill>
            </a:rPr>
            <a:t>. of Palermo, </a:t>
          </a:r>
          <a:r>
            <a:rPr lang="it-IT" dirty="0" err="1">
              <a:solidFill>
                <a:srgbClr val="FF0000"/>
              </a:solidFill>
            </a:rPr>
            <a:t>Italy</a:t>
          </a:r>
          <a:endParaRPr lang="it-IT" dirty="0">
            <a:solidFill>
              <a:srgbClr val="FF0000"/>
            </a:solidFill>
          </a:endParaRPr>
        </a:p>
      </dgm:t>
    </dgm:pt>
    <dgm:pt modelId="{167E4200-450E-9F41-AEA0-A8E7E8A0275F}" type="parTrans" cxnId="{88187CFB-52E6-9344-88D6-475056DD5F2F}">
      <dgm:prSet/>
      <dgm:spPr/>
      <dgm:t>
        <a:bodyPr/>
        <a:lstStyle/>
        <a:p>
          <a:endParaRPr lang="it-IT"/>
        </a:p>
      </dgm:t>
    </dgm:pt>
    <dgm:pt modelId="{D414ECFF-5E7B-664A-8957-ACD03E54559F}" type="sibTrans" cxnId="{88187CFB-52E6-9344-88D6-475056DD5F2F}">
      <dgm:prSet/>
      <dgm:spPr/>
      <dgm:t>
        <a:bodyPr/>
        <a:lstStyle/>
        <a:p>
          <a:endParaRPr lang="it-IT"/>
        </a:p>
      </dgm:t>
    </dgm:pt>
    <dgm:pt modelId="{EF84BB9F-5F41-C040-893A-1D42B4FCFB27}">
      <dgm:prSet/>
      <dgm:spPr/>
      <dgm:t>
        <a:bodyPr/>
        <a:lstStyle/>
        <a:p>
          <a:r>
            <a:rPr lang="en-US" b="0" strike="noStrike" spc="-1" dirty="0">
              <a:solidFill>
                <a:srgbClr val="FF0000"/>
              </a:solidFill>
              <a:latin typeface="+mn-lt"/>
              <a:ea typeface="DejaVu Sans"/>
            </a:rPr>
            <a:t>IMEM-CNR, Parma, Italy</a:t>
          </a:r>
          <a:endParaRPr lang="it-IT" dirty="0">
            <a:solidFill>
              <a:srgbClr val="FF0000"/>
            </a:solidFill>
            <a:latin typeface="+mn-lt"/>
          </a:endParaRPr>
        </a:p>
      </dgm:t>
    </dgm:pt>
    <dgm:pt modelId="{F6325818-209C-DD4E-87AC-A9D8B6A125B1}" type="parTrans" cxnId="{D2859267-272F-0046-9DB4-487C3C80E231}">
      <dgm:prSet/>
      <dgm:spPr/>
      <dgm:t>
        <a:bodyPr/>
        <a:lstStyle/>
        <a:p>
          <a:endParaRPr lang="it-IT"/>
        </a:p>
      </dgm:t>
    </dgm:pt>
    <dgm:pt modelId="{F0BC47C9-2213-5041-BDBA-9E5A8AC3AA64}" type="sibTrans" cxnId="{D2859267-272F-0046-9DB4-487C3C80E231}">
      <dgm:prSet/>
      <dgm:spPr/>
      <dgm:t>
        <a:bodyPr/>
        <a:lstStyle/>
        <a:p>
          <a:endParaRPr lang="it-IT"/>
        </a:p>
      </dgm:t>
    </dgm:pt>
    <dgm:pt modelId="{5903C429-2120-9741-9E6C-9765385A43E5}" type="pres">
      <dgm:prSet presAssocID="{A0FF86BC-CBDE-4F70-9E3F-E8EF59BCCB04}" presName="vert0" presStyleCnt="0">
        <dgm:presLayoutVars>
          <dgm:dir/>
          <dgm:animOne val="branch"/>
          <dgm:animLvl val="lvl"/>
        </dgm:presLayoutVars>
      </dgm:prSet>
      <dgm:spPr/>
    </dgm:pt>
    <dgm:pt modelId="{3E39E6EE-8ABA-CA49-946D-76D2A909F44D}" type="pres">
      <dgm:prSet presAssocID="{DA2EFB0B-CA63-404F-BA4D-42F911DA33A8}" presName="thickLine" presStyleLbl="alignNode1" presStyleIdx="0" presStyleCnt="13"/>
      <dgm:spPr/>
    </dgm:pt>
    <dgm:pt modelId="{655A2770-6DC8-4445-8306-DE596D434D93}" type="pres">
      <dgm:prSet presAssocID="{DA2EFB0B-CA63-404F-BA4D-42F911DA33A8}" presName="horz1" presStyleCnt="0"/>
      <dgm:spPr/>
    </dgm:pt>
    <dgm:pt modelId="{1F2456F2-BE9B-EB4A-9DF7-09651005F371}" type="pres">
      <dgm:prSet presAssocID="{DA2EFB0B-CA63-404F-BA4D-42F911DA33A8}" presName="tx1" presStyleLbl="revTx" presStyleIdx="0" presStyleCnt="13" custLinFactNeighborX="1088" custLinFactNeighborY="10097"/>
      <dgm:spPr/>
    </dgm:pt>
    <dgm:pt modelId="{B7FCEE5D-409F-C24C-A8B6-CDB3D5606978}" type="pres">
      <dgm:prSet presAssocID="{DA2EFB0B-CA63-404F-BA4D-42F911DA33A8}" presName="vert1" presStyleCnt="0"/>
      <dgm:spPr/>
    </dgm:pt>
    <dgm:pt modelId="{E8AF8C33-BE38-224C-A08F-291139013D27}" type="pres">
      <dgm:prSet presAssocID="{05F7F39C-438F-472C-BD7A-9C9749D0D249}" presName="thickLine" presStyleLbl="alignNode1" presStyleIdx="1" presStyleCnt="13"/>
      <dgm:spPr/>
    </dgm:pt>
    <dgm:pt modelId="{08C57132-D71F-FB41-BB77-1C11657A2B29}" type="pres">
      <dgm:prSet presAssocID="{05F7F39C-438F-472C-BD7A-9C9749D0D249}" presName="horz1" presStyleCnt="0"/>
      <dgm:spPr/>
    </dgm:pt>
    <dgm:pt modelId="{E8292749-EAA2-2F4E-8F5E-942A048528B6}" type="pres">
      <dgm:prSet presAssocID="{05F7F39C-438F-472C-BD7A-9C9749D0D249}" presName="tx1" presStyleLbl="revTx" presStyleIdx="1" presStyleCnt="13"/>
      <dgm:spPr/>
    </dgm:pt>
    <dgm:pt modelId="{05EAB69F-0CAB-5842-A245-480F551BA091}" type="pres">
      <dgm:prSet presAssocID="{05F7F39C-438F-472C-BD7A-9C9749D0D249}" presName="vert1" presStyleCnt="0"/>
      <dgm:spPr/>
    </dgm:pt>
    <dgm:pt modelId="{5F82FB61-83E8-6B4E-BE4B-9CC3B195BFB2}" type="pres">
      <dgm:prSet presAssocID="{D49F3C1A-E306-477E-8292-FDC13AD726E7}" presName="thickLine" presStyleLbl="alignNode1" presStyleIdx="2" presStyleCnt="13"/>
      <dgm:spPr/>
    </dgm:pt>
    <dgm:pt modelId="{E69CFAAE-4FB3-524A-98ED-F94BC4E7671B}" type="pres">
      <dgm:prSet presAssocID="{D49F3C1A-E306-477E-8292-FDC13AD726E7}" presName="horz1" presStyleCnt="0"/>
      <dgm:spPr/>
    </dgm:pt>
    <dgm:pt modelId="{3CEEE703-CB42-184E-8188-2137342A805E}" type="pres">
      <dgm:prSet presAssocID="{D49F3C1A-E306-477E-8292-FDC13AD726E7}" presName="tx1" presStyleLbl="revTx" presStyleIdx="2" presStyleCnt="13"/>
      <dgm:spPr/>
    </dgm:pt>
    <dgm:pt modelId="{9B0246C9-EE9C-F74A-B7C8-A9D864A6F655}" type="pres">
      <dgm:prSet presAssocID="{D49F3C1A-E306-477E-8292-FDC13AD726E7}" presName="vert1" presStyleCnt="0"/>
      <dgm:spPr/>
    </dgm:pt>
    <dgm:pt modelId="{434C7982-4574-3948-98DE-19D9ACAB90FB}" type="pres">
      <dgm:prSet presAssocID="{8CAE8AC8-9DEF-46BA-91D9-0A41C2489295}" presName="thickLine" presStyleLbl="alignNode1" presStyleIdx="3" presStyleCnt="13"/>
      <dgm:spPr/>
    </dgm:pt>
    <dgm:pt modelId="{552D80A5-2F73-EF44-9F1C-CF7B5E319168}" type="pres">
      <dgm:prSet presAssocID="{8CAE8AC8-9DEF-46BA-91D9-0A41C2489295}" presName="horz1" presStyleCnt="0"/>
      <dgm:spPr/>
    </dgm:pt>
    <dgm:pt modelId="{328522C7-BF14-344E-A134-7CCE50CC4409}" type="pres">
      <dgm:prSet presAssocID="{8CAE8AC8-9DEF-46BA-91D9-0A41C2489295}" presName="tx1" presStyleLbl="revTx" presStyleIdx="3" presStyleCnt="13"/>
      <dgm:spPr/>
    </dgm:pt>
    <dgm:pt modelId="{495D074D-E841-4149-9706-21E28E42EDB7}" type="pres">
      <dgm:prSet presAssocID="{8CAE8AC8-9DEF-46BA-91D9-0A41C2489295}" presName="vert1" presStyleCnt="0"/>
      <dgm:spPr/>
    </dgm:pt>
    <dgm:pt modelId="{09F65324-F560-7E41-BC75-95C05FB1D761}" type="pres">
      <dgm:prSet presAssocID="{A18C9598-4A19-484F-ACC5-D8EF8AE76585}" presName="thickLine" presStyleLbl="alignNode1" presStyleIdx="4" presStyleCnt="13"/>
      <dgm:spPr/>
    </dgm:pt>
    <dgm:pt modelId="{1D274B7D-1501-9F45-9B6D-9DE8612DD6C4}" type="pres">
      <dgm:prSet presAssocID="{A18C9598-4A19-484F-ACC5-D8EF8AE76585}" presName="horz1" presStyleCnt="0"/>
      <dgm:spPr/>
    </dgm:pt>
    <dgm:pt modelId="{CD475760-3A63-5647-8844-09E326D83805}" type="pres">
      <dgm:prSet presAssocID="{A18C9598-4A19-484F-ACC5-D8EF8AE76585}" presName="tx1" presStyleLbl="revTx" presStyleIdx="4" presStyleCnt="13"/>
      <dgm:spPr/>
    </dgm:pt>
    <dgm:pt modelId="{B7BCF226-2626-3F46-819B-834E6FFF3D9C}" type="pres">
      <dgm:prSet presAssocID="{A18C9598-4A19-484F-ACC5-D8EF8AE76585}" presName="vert1" presStyleCnt="0"/>
      <dgm:spPr/>
    </dgm:pt>
    <dgm:pt modelId="{50FE9168-4829-BC42-84D3-EBA46D9EA08A}" type="pres">
      <dgm:prSet presAssocID="{6062FAB0-84E3-4F63-BA56-9464702172F6}" presName="thickLine" presStyleLbl="alignNode1" presStyleIdx="5" presStyleCnt="13"/>
      <dgm:spPr/>
    </dgm:pt>
    <dgm:pt modelId="{6F97D001-5E41-5E4B-8BE5-4FEF9AD2CE5A}" type="pres">
      <dgm:prSet presAssocID="{6062FAB0-84E3-4F63-BA56-9464702172F6}" presName="horz1" presStyleCnt="0"/>
      <dgm:spPr/>
    </dgm:pt>
    <dgm:pt modelId="{4583AB2C-0CE0-1E4C-99A7-CB494E2816A9}" type="pres">
      <dgm:prSet presAssocID="{6062FAB0-84E3-4F63-BA56-9464702172F6}" presName="tx1" presStyleLbl="revTx" presStyleIdx="5" presStyleCnt="13"/>
      <dgm:spPr/>
    </dgm:pt>
    <dgm:pt modelId="{3E2FBCC5-0D9C-264D-BEE4-E1BB805771BE}" type="pres">
      <dgm:prSet presAssocID="{6062FAB0-84E3-4F63-BA56-9464702172F6}" presName="vert1" presStyleCnt="0"/>
      <dgm:spPr/>
    </dgm:pt>
    <dgm:pt modelId="{019AE582-C39F-B24E-AE0E-F4CC39699529}" type="pres">
      <dgm:prSet presAssocID="{FB15DBFD-88D1-4484-A551-B4EFAA95123F}" presName="thickLine" presStyleLbl="alignNode1" presStyleIdx="6" presStyleCnt="13"/>
      <dgm:spPr/>
    </dgm:pt>
    <dgm:pt modelId="{8DEDFF8F-0435-1042-8A2A-45A276EB1D4C}" type="pres">
      <dgm:prSet presAssocID="{FB15DBFD-88D1-4484-A551-B4EFAA95123F}" presName="horz1" presStyleCnt="0"/>
      <dgm:spPr/>
    </dgm:pt>
    <dgm:pt modelId="{8B733BD4-8CC9-6743-B9D3-3B97E6CA4558}" type="pres">
      <dgm:prSet presAssocID="{FB15DBFD-88D1-4484-A551-B4EFAA95123F}" presName="tx1" presStyleLbl="revTx" presStyleIdx="6" presStyleCnt="13"/>
      <dgm:spPr/>
    </dgm:pt>
    <dgm:pt modelId="{B91EDC10-C88F-A545-ABF7-717ADD03E3C4}" type="pres">
      <dgm:prSet presAssocID="{FB15DBFD-88D1-4484-A551-B4EFAA95123F}" presName="vert1" presStyleCnt="0"/>
      <dgm:spPr/>
    </dgm:pt>
    <dgm:pt modelId="{06DCF75B-14D0-1948-A0EA-E44989BA5B3B}" type="pres">
      <dgm:prSet presAssocID="{343D27E1-989D-4EC0-9F50-AD89140677F4}" presName="thickLine" presStyleLbl="alignNode1" presStyleIdx="7" presStyleCnt="13"/>
      <dgm:spPr/>
    </dgm:pt>
    <dgm:pt modelId="{51595D6F-2C9D-A743-9103-F7CE0AC8C8E9}" type="pres">
      <dgm:prSet presAssocID="{343D27E1-989D-4EC0-9F50-AD89140677F4}" presName="horz1" presStyleCnt="0"/>
      <dgm:spPr/>
    </dgm:pt>
    <dgm:pt modelId="{97545F28-0281-8E45-AFB0-F2A26BDF1EFC}" type="pres">
      <dgm:prSet presAssocID="{343D27E1-989D-4EC0-9F50-AD89140677F4}" presName="tx1" presStyleLbl="revTx" presStyleIdx="7" presStyleCnt="13"/>
      <dgm:spPr/>
    </dgm:pt>
    <dgm:pt modelId="{0FD15456-2D66-B54B-BAD5-47841920231E}" type="pres">
      <dgm:prSet presAssocID="{343D27E1-989D-4EC0-9F50-AD89140677F4}" presName="vert1" presStyleCnt="0"/>
      <dgm:spPr/>
    </dgm:pt>
    <dgm:pt modelId="{A25A547C-A8B3-0541-B0ED-4E6C4B2BB3CC}" type="pres">
      <dgm:prSet presAssocID="{4F4FF75E-A9B2-460C-BEE7-7972AC4A8EE1}" presName="thickLine" presStyleLbl="alignNode1" presStyleIdx="8" presStyleCnt="13"/>
      <dgm:spPr/>
    </dgm:pt>
    <dgm:pt modelId="{0EA1DDF6-FCFC-F243-A08C-EFD1AF4EDF53}" type="pres">
      <dgm:prSet presAssocID="{4F4FF75E-A9B2-460C-BEE7-7972AC4A8EE1}" presName="horz1" presStyleCnt="0"/>
      <dgm:spPr/>
    </dgm:pt>
    <dgm:pt modelId="{27CDEFC9-75BF-3F4F-80DB-5D987FF00DBE}" type="pres">
      <dgm:prSet presAssocID="{4F4FF75E-A9B2-460C-BEE7-7972AC4A8EE1}" presName="tx1" presStyleLbl="revTx" presStyleIdx="8" presStyleCnt="13"/>
      <dgm:spPr/>
    </dgm:pt>
    <dgm:pt modelId="{4FB3569D-230F-084E-A54E-40606F320825}" type="pres">
      <dgm:prSet presAssocID="{4F4FF75E-A9B2-460C-BEE7-7972AC4A8EE1}" presName="vert1" presStyleCnt="0"/>
      <dgm:spPr/>
    </dgm:pt>
    <dgm:pt modelId="{16D7B010-99B8-DF42-83A9-759683F428C3}" type="pres">
      <dgm:prSet presAssocID="{6B87557E-FF24-4FFA-AAA8-ED559A6238F9}" presName="thickLine" presStyleLbl="alignNode1" presStyleIdx="9" presStyleCnt="13"/>
      <dgm:spPr/>
    </dgm:pt>
    <dgm:pt modelId="{2F056A38-E2CA-6742-BCF5-1528BDCA57B7}" type="pres">
      <dgm:prSet presAssocID="{6B87557E-FF24-4FFA-AAA8-ED559A6238F9}" presName="horz1" presStyleCnt="0"/>
      <dgm:spPr/>
    </dgm:pt>
    <dgm:pt modelId="{CB91DE28-5F00-A34F-9622-847EA005D19F}" type="pres">
      <dgm:prSet presAssocID="{6B87557E-FF24-4FFA-AAA8-ED559A6238F9}" presName="tx1" presStyleLbl="revTx" presStyleIdx="9" presStyleCnt="13"/>
      <dgm:spPr/>
    </dgm:pt>
    <dgm:pt modelId="{273A21E5-CF67-7442-B323-40C369EC6B75}" type="pres">
      <dgm:prSet presAssocID="{6B87557E-FF24-4FFA-AAA8-ED559A6238F9}" presName="vert1" presStyleCnt="0"/>
      <dgm:spPr/>
    </dgm:pt>
    <dgm:pt modelId="{416E9182-FA18-834A-9F74-2AC51A0C85A3}" type="pres">
      <dgm:prSet presAssocID="{06A023D0-D305-444C-861D-D0BFFC9E28A4}" presName="thickLine" presStyleLbl="alignNode1" presStyleIdx="10" presStyleCnt="13"/>
      <dgm:spPr/>
    </dgm:pt>
    <dgm:pt modelId="{24150092-7F72-104F-8A80-973153405D94}" type="pres">
      <dgm:prSet presAssocID="{06A023D0-D305-444C-861D-D0BFFC9E28A4}" presName="horz1" presStyleCnt="0"/>
      <dgm:spPr/>
    </dgm:pt>
    <dgm:pt modelId="{3E7611A3-EE47-3441-8F45-8967ECC91A50}" type="pres">
      <dgm:prSet presAssocID="{06A023D0-D305-444C-861D-D0BFFC9E28A4}" presName="tx1" presStyleLbl="revTx" presStyleIdx="10" presStyleCnt="13"/>
      <dgm:spPr/>
    </dgm:pt>
    <dgm:pt modelId="{BC63BBF1-5613-4D4C-9850-CED0FA2A5185}" type="pres">
      <dgm:prSet presAssocID="{06A023D0-D305-444C-861D-D0BFFC9E28A4}" presName="vert1" presStyleCnt="0"/>
      <dgm:spPr/>
    </dgm:pt>
    <dgm:pt modelId="{5CE22460-B0D8-8C49-9643-14162840D39A}" type="pres">
      <dgm:prSet presAssocID="{CB77BD64-61D7-A64E-B5D1-91AC4594B2B1}" presName="thickLine" presStyleLbl="alignNode1" presStyleIdx="11" presStyleCnt="13"/>
      <dgm:spPr/>
    </dgm:pt>
    <dgm:pt modelId="{7CFD3779-9BA0-C549-AF6F-57F9BCCCE2A1}" type="pres">
      <dgm:prSet presAssocID="{CB77BD64-61D7-A64E-B5D1-91AC4594B2B1}" presName="horz1" presStyleCnt="0"/>
      <dgm:spPr/>
    </dgm:pt>
    <dgm:pt modelId="{405AD278-2BF8-834B-ABB5-52133F08D924}" type="pres">
      <dgm:prSet presAssocID="{CB77BD64-61D7-A64E-B5D1-91AC4594B2B1}" presName="tx1" presStyleLbl="revTx" presStyleIdx="11" presStyleCnt="13"/>
      <dgm:spPr/>
    </dgm:pt>
    <dgm:pt modelId="{272FE273-B735-7249-942F-801A183B0557}" type="pres">
      <dgm:prSet presAssocID="{CB77BD64-61D7-A64E-B5D1-91AC4594B2B1}" presName="vert1" presStyleCnt="0"/>
      <dgm:spPr/>
    </dgm:pt>
    <dgm:pt modelId="{7B863969-6FDA-3D47-8871-62467F538B65}" type="pres">
      <dgm:prSet presAssocID="{EF84BB9F-5F41-C040-893A-1D42B4FCFB27}" presName="thickLine" presStyleLbl="alignNode1" presStyleIdx="12" presStyleCnt="13"/>
      <dgm:spPr/>
    </dgm:pt>
    <dgm:pt modelId="{7BB07208-F276-764E-A14E-0A5B3A99430D}" type="pres">
      <dgm:prSet presAssocID="{EF84BB9F-5F41-C040-893A-1D42B4FCFB27}" presName="horz1" presStyleCnt="0"/>
      <dgm:spPr/>
    </dgm:pt>
    <dgm:pt modelId="{4DC5BF47-5F9B-7C45-B7BB-3F8DF030F338}" type="pres">
      <dgm:prSet presAssocID="{EF84BB9F-5F41-C040-893A-1D42B4FCFB27}" presName="tx1" presStyleLbl="revTx" presStyleIdx="12" presStyleCnt="13"/>
      <dgm:spPr/>
    </dgm:pt>
    <dgm:pt modelId="{37314C99-9ABC-FC45-A759-7F6234AC96F6}" type="pres">
      <dgm:prSet presAssocID="{EF84BB9F-5F41-C040-893A-1D42B4FCFB27}" presName="vert1" presStyleCnt="0"/>
      <dgm:spPr/>
    </dgm:pt>
  </dgm:ptLst>
  <dgm:cxnLst>
    <dgm:cxn modelId="{6A474205-DE15-3F40-B01F-E1CFA1977A5E}" type="presOf" srcId="{06A023D0-D305-444C-861D-D0BFFC9E28A4}" destId="{3E7611A3-EE47-3441-8F45-8967ECC91A50}" srcOrd="0" destOrd="0" presId="urn:microsoft.com/office/officeart/2008/layout/LinedList"/>
    <dgm:cxn modelId="{6E0CB40D-3B53-40A6-ADCC-56A0BC3DD20A}" srcId="{A0FF86BC-CBDE-4F70-9E3F-E8EF59BCCB04}" destId="{A18C9598-4A19-484F-ACC5-D8EF8AE76585}" srcOrd="4" destOrd="0" parTransId="{CECAEE8B-CC4D-4A95-8C0F-66CC824E4E32}" sibTransId="{B21E92DA-0149-4505-8125-7FDEBA53F0D1}"/>
    <dgm:cxn modelId="{4D874C11-ED03-8644-8878-F2D563A31A06}" type="presOf" srcId="{DA2EFB0B-CA63-404F-BA4D-42F911DA33A8}" destId="{1F2456F2-BE9B-EB4A-9DF7-09651005F371}" srcOrd="0" destOrd="0" presId="urn:microsoft.com/office/officeart/2008/layout/LinedList"/>
    <dgm:cxn modelId="{195CBE19-75BE-4A8C-A67C-AFCA470EFC7D}" srcId="{A0FF86BC-CBDE-4F70-9E3F-E8EF59BCCB04}" destId="{06A023D0-D305-444C-861D-D0BFFC9E28A4}" srcOrd="10" destOrd="0" parTransId="{73267C6A-51EC-4AE7-BFB1-C1896820C90B}" sibTransId="{F3F5D2B1-E227-4EF7-8A58-D94511BACB4C}"/>
    <dgm:cxn modelId="{C8DED11F-A191-514C-B380-E7CB5C77FB73}" type="presOf" srcId="{8CAE8AC8-9DEF-46BA-91D9-0A41C2489295}" destId="{328522C7-BF14-344E-A134-7CCE50CC4409}" srcOrd="0" destOrd="0" presId="urn:microsoft.com/office/officeart/2008/layout/LinedList"/>
    <dgm:cxn modelId="{D5221525-18D2-E440-BEF9-46AC1D7E83CC}" type="presOf" srcId="{05F7F39C-438F-472C-BD7A-9C9749D0D249}" destId="{E8292749-EAA2-2F4E-8F5E-942A048528B6}" srcOrd="0" destOrd="0" presId="urn:microsoft.com/office/officeart/2008/layout/LinedList"/>
    <dgm:cxn modelId="{F4B4DA2B-AF9D-7F43-8A56-2DF5056CD3F6}" type="presOf" srcId="{D49F3C1A-E306-477E-8292-FDC13AD726E7}" destId="{3CEEE703-CB42-184E-8188-2137342A805E}" srcOrd="0" destOrd="0" presId="urn:microsoft.com/office/officeart/2008/layout/LinedList"/>
    <dgm:cxn modelId="{62121E3C-31F4-FC4D-AF5E-F949F258829F}" type="presOf" srcId="{6062FAB0-84E3-4F63-BA56-9464702172F6}" destId="{4583AB2C-0CE0-1E4C-99A7-CB494E2816A9}" srcOrd="0" destOrd="0" presId="urn:microsoft.com/office/officeart/2008/layout/LinedList"/>
    <dgm:cxn modelId="{BC55483F-DDC1-A941-870E-96BEFB1B1927}" type="presOf" srcId="{A18C9598-4A19-484F-ACC5-D8EF8AE76585}" destId="{CD475760-3A63-5647-8844-09E326D83805}" srcOrd="0" destOrd="0" presId="urn:microsoft.com/office/officeart/2008/layout/LinedList"/>
    <dgm:cxn modelId="{50965145-D384-44BA-8ED8-B3319B011950}" srcId="{A0FF86BC-CBDE-4F70-9E3F-E8EF59BCCB04}" destId="{DA2EFB0B-CA63-404F-BA4D-42F911DA33A8}" srcOrd="0" destOrd="0" parTransId="{B6456D6C-5FC1-4EC9-A0D2-D18B98B22EEA}" sibTransId="{FAEAC318-455F-4A0B-8821-0F3B8A912FC7}"/>
    <dgm:cxn modelId="{2C0C2948-BBD8-4D64-AC5C-A2712D0B0E51}" srcId="{A0FF86BC-CBDE-4F70-9E3F-E8EF59BCCB04}" destId="{8CAE8AC8-9DEF-46BA-91D9-0A41C2489295}" srcOrd="3" destOrd="0" parTransId="{4AB63409-0214-4DB9-A1C6-0383BE08F727}" sibTransId="{C5E4679B-5686-4C29-9C3C-F4155D66F329}"/>
    <dgm:cxn modelId="{1840964E-7CAB-0A4B-BF4D-FA289532120D}" type="presOf" srcId="{343D27E1-989D-4EC0-9F50-AD89140677F4}" destId="{97545F28-0281-8E45-AFB0-F2A26BDF1EFC}" srcOrd="0" destOrd="0" presId="urn:microsoft.com/office/officeart/2008/layout/LinedList"/>
    <dgm:cxn modelId="{F5E8E864-4E96-462B-9140-F3B860887DAC}" srcId="{A0FF86BC-CBDE-4F70-9E3F-E8EF59BCCB04}" destId="{D49F3C1A-E306-477E-8292-FDC13AD726E7}" srcOrd="2" destOrd="0" parTransId="{FDF5A194-287A-47BE-B4F6-1A88BFA950BE}" sibTransId="{8CC016F8-615A-4D7C-A743-75EFEC6A7EB1}"/>
    <dgm:cxn modelId="{D2859267-272F-0046-9DB4-487C3C80E231}" srcId="{A0FF86BC-CBDE-4F70-9E3F-E8EF59BCCB04}" destId="{EF84BB9F-5F41-C040-893A-1D42B4FCFB27}" srcOrd="12" destOrd="0" parTransId="{F6325818-209C-DD4E-87AC-A9D8B6A125B1}" sibTransId="{F0BC47C9-2213-5041-BDBA-9E5A8AC3AA64}"/>
    <dgm:cxn modelId="{A9C4E96B-DF17-874F-8599-6CB1C9CBBDA1}" type="presOf" srcId="{6B87557E-FF24-4FFA-AAA8-ED559A6238F9}" destId="{CB91DE28-5F00-A34F-9622-847EA005D19F}" srcOrd="0" destOrd="0" presId="urn:microsoft.com/office/officeart/2008/layout/LinedList"/>
    <dgm:cxn modelId="{81667074-F176-4E0F-9C2B-525787505689}" srcId="{A0FF86BC-CBDE-4F70-9E3F-E8EF59BCCB04}" destId="{05F7F39C-438F-472C-BD7A-9C9749D0D249}" srcOrd="1" destOrd="0" parTransId="{12119189-E4E5-4141-B9DC-53B6E09C9F27}" sibTransId="{5F8685B5-7EB4-4C3C-8FD1-F5E9BAE1D927}"/>
    <dgm:cxn modelId="{0536EF76-EB61-4A65-91B8-320FF1BD6FA3}" srcId="{A0FF86BC-CBDE-4F70-9E3F-E8EF59BCCB04}" destId="{4F4FF75E-A9B2-460C-BEE7-7972AC4A8EE1}" srcOrd="8" destOrd="0" parTransId="{ACF07493-54FA-41BC-9D0D-E1406234077D}" sibTransId="{897D7921-967C-45B4-8845-E4C6582A1656}"/>
    <dgm:cxn modelId="{A71D2982-594D-DA40-8700-C635F1860F79}" type="presOf" srcId="{FB15DBFD-88D1-4484-A551-B4EFAA95123F}" destId="{8B733BD4-8CC9-6743-B9D3-3B97E6CA4558}" srcOrd="0" destOrd="0" presId="urn:microsoft.com/office/officeart/2008/layout/LinedList"/>
    <dgm:cxn modelId="{CD95E584-8058-4544-9B7D-C85607F104DC}" srcId="{A0FF86BC-CBDE-4F70-9E3F-E8EF59BCCB04}" destId="{6B87557E-FF24-4FFA-AAA8-ED559A6238F9}" srcOrd="9" destOrd="0" parTransId="{F0E06D26-8F60-47D2-837D-EAC2FEAA5B8C}" sibTransId="{377D7263-7496-4009-B1D9-D72EA8D7F839}"/>
    <dgm:cxn modelId="{4BEFC38F-1F95-624E-832E-5821A0C58D97}" type="presOf" srcId="{4F4FF75E-A9B2-460C-BEE7-7972AC4A8EE1}" destId="{27CDEFC9-75BF-3F4F-80DB-5D987FF00DBE}" srcOrd="0" destOrd="0" presId="urn:microsoft.com/office/officeart/2008/layout/LinedList"/>
    <dgm:cxn modelId="{E98F83A6-7B27-EA43-ABDE-F7BCE7DB783F}" type="presOf" srcId="{CB77BD64-61D7-A64E-B5D1-91AC4594B2B1}" destId="{405AD278-2BF8-834B-ABB5-52133F08D924}" srcOrd="0" destOrd="0" presId="urn:microsoft.com/office/officeart/2008/layout/LinedList"/>
    <dgm:cxn modelId="{DED7A7A7-0C62-4432-AAF9-DB67356BADB4}" srcId="{A0FF86BC-CBDE-4F70-9E3F-E8EF59BCCB04}" destId="{FB15DBFD-88D1-4484-A551-B4EFAA95123F}" srcOrd="6" destOrd="0" parTransId="{9C5AC272-74FC-4038-80AC-F25FC25F70B7}" sibTransId="{D4918B3E-1113-43E5-97A9-DE96ED375416}"/>
    <dgm:cxn modelId="{DB26D6A8-B9EE-B142-B13E-62144AA276C5}" type="presOf" srcId="{A0FF86BC-CBDE-4F70-9E3F-E8EF59BCCB04}" destId="{5903C429-2120-9741-9E6C-9765385A43E5}" srcOrd="0" destOrd="0" presId="urn:microsoft.com/office/officeart/2008/layout/LinedList"/>
    <dgm:cxn modelId="{2B73D8B7-4028-4432-98B6-355FA77CB96C}" srcId="{A0FF86BC-CBDE-4F70-9E3F-E8EF59BCCB04}" destId="{343D27E1-989D-4EC0-9F50-AD89140677F4}" srcOrd="7" destOrd="0" parTransId="{37703F68-9094-4B0C-9233-39660D8DFFF5}" sibTransId="{382662EB-F992-45B7-B988-C1EEB6D58053}"/>
    <dgm:cxn modelId="{D82DF1C1-442D-4E8C-8C84-B7B5846B506B}" srcId="{A0FF86BC-CBDE-4F70-9E3F-E8EF59BCCB04}" destId="{6062FAB0-84E3-4F63-BA56-9464702172F6}" srcOrd="5" destOrd="0" parTransId="{E2C3A64D-E583-4693-8FC7-ADAA9F7AF5B1}" sibTransId="{D6CC78D5-A0F8-45FE-AA58-F885BD104261}"/>
    <dgm:cxn modelId="{C384AEF3-7FCC-334E-A31C-1C52C0647B6C}" type="presOf" srcId="{EF84BB9F-5F41-C040-893A-1D42B4FCFB27}" destId="{4DC5BF47-5F9B-7C45-B7BB-3F8DF030F338}" srcOrd="0" destOrd="0" presId="urn:microsoft.com/office/officeart/2008/layout/LinedList"/>
    <dgm:cxn modelId="{88187CFB-52E6-9344-88D6-475056DD5F2F}" srcId="{A0FF86BC-CBDE-4F70-9E3F-E8EF59BCCB04}" destId="{CB77BD64-61D7-A64E-B5D1-91AC4594B2B1}" srcOrd="11" destOrd="0" parTransId="{167E4200-450E-9F41-AEA0-A8E7E8A0275F}" sibTransId="{D414ECFF-5E7B-664A-8957-ACD03E54559F}"/>
    <dgm:cxn modelId="{E751B94D-D197-2243-9E1D-BAC047669097}" type="presParOf" srcId="{5903C429-2120-9741-9E6C-9765385A43E5}" destId="{3E39E6EE-8ABA-CA49-946D-76D2A909F44D}" srcOrd="0" destOrd="0" presId="urn:microsoft.com/office/officeart/2008/layout/LinedList"/>
    <dgm:cxn modelId="{08CDF46A-95DE-4741-8647-97489C32E045}" type="presParOf" srcId="{5903C429-2120-9741-9E6C-9765385A43E5}" destId="{655A2770-6DC8-4445-8306-DE596D434D93}" srcOrd="1" destOrd="0" presId="urn:microsoft.com/office/officeart/2008/layout/LinedList"/>
    <dgm:cxn modelId="{F8C79501-3E13-374A-A5CE-912952CF3D28}" type="presParOf" srcId="{655A2770-6DC8-4445-8306-DE596D434D93}" destId="{1F2456F2-BE9B-EB4A-9DF7-09651005F371}" srcOrd="0" destOrd="0" presId="urn:microsoft.com/office/officeart/2008/layout/LinedList"/>
    <dgm:cxn modelId="{996ECF01-71F1-184D-9F11-7103BD22F60D}" type="presParOf" srcId="{655A2770-6DC8-4445-8306-DE596D434D93}" destId="{B7FCEE5D-409F-C24C-A8B6-CDB3D5606978}" srcOrd="1" destOrd="0" presId="urn:microsoft.com/office/officeart/2008/layout/LinedList"/>
    <dgm:cxn modelId="{5571F9E7-B1EF-0247-AE5D-E57E2FD33547}" type="presParOf" srcId="{5903C429-2120-9741-9E6C-9765385A43E5}" destId="{E8AF8C33-BE38-224C-A08F-291139013D27}" srcOrd="2" destOrd="0" presId="urn:microsoft.com/office/officeart/2008/layout/LinedList"/>
    <dgm:cxn modelId="{C5EE63DB-1F4B-A848-A4F6-D2E18C17280D}" type="presParOf" srcId="{5903C429-2120-9741-9E6C-9765385A43E5}" destId="{08C57132-D71F-FB41-BB77-1C11657A2B29}" srcOrd="3" destOrd="0" presId="urn:microsoft.com/office/officeart/2008/layout/LinedList"/>
    <dgm:cxn modelId="{08723C55-D84E-1046-8BB8-6090666223C6}" type="presParOf" srcId="{08C57132-D71F-FB41-BB77-1C11657A2B29}" destId="{E8292749-EAA2-2F4E-8F5E-942A048528B6}" srcOrd="0" destOrd="0" presId="urn:microsoft.com/office/officeart/2008/layout/LinedList"/>
    <dgm:cxn modelId="{7D541F48-DA84-B44E-BD7B-B593104FFFC6}" type="presParOf" srcId="{08C57132-D71F-FB41-BB77-1C11657A2B29}" destId="{05EAB69F-0CAB-5842-A245-480F551BA091}" srcOrd="1" destOrd="0" presId="urn:microsoft.com/office/officeart/2008/layout/LinedList"/>
    <dgm:cxn modelId="{7B209FFF-EF8A-6045-859F-A3BD4C266C39}" type="presParOf" srcId="{5903C429-2120-9741-9E6C-9765385A43E5}" destId="{5F82FB61-83E8-6B4E-BE4B-9CC3B195BFB2}" srcOrd="4" destOrd="0" presId="urn:microsoft.com/office/officeart/2008/layout/LinedList"/>
    <dgm:cxn modelId="{F964F453-2B24-7C49-A9DA-D7B678B787CA}" type="presParOf" srcId="{5903C429-2120-9741-9E6C-9765385A43E5}" destId="{E69CFAAE-4FB3-524A-98ED-F94BC4E7671B}" srcOrd="5" destOrd="0" presId="urn:microsoft.com/office/officeart/2008/layout/LinedList"/>
    <dgm:cxn modelId="{CB9BBEBA-E61C-FB4C-B350-A21128D57A6A}" type="presParOf" srcId="{E69CFAAE-4FB3-524A-98ED-F94BC4E7671B}" destId="{3CEEE703-CB42-184E-8188-2137342A805E}" srcOrd="0" destOrd="0" presId="urn:microsoft.com/office/officeart/2008/layout/LinedList"/>
    <dgm:cxn modelId="{84658951-A612-064E-9D0D-F187AFDF73A9}" type="presParOf" srcId="{E69CFAAE-4FB3-524A-98ED-F94BC4E7671B}" destId="{9B0246C9-EE9C-F74A-B7C8-A9D864A6F655}" srcOrd="1" destOrd="0" presId="urn:microsoft.com/office/officeart/2008/layout/LinedList"/>
    <dgm:cxn modelId="{7892803B-47CA-3441-9EC8-C0A54A08D817}" type="presParOf" srcId="{5903C429-2120-9741-9E6C-9765385A43E5}" destId="{434C7982-4574-3948-98DE-19D9ACAB90FB}" srcOrd="6" destOrd="0" presId="urn:microsoft.com/office/officeart/2008/layout/LinedList"/>
    <dgm:cxn modelId="{97C79947-4809-5B4B-9CAD-F96C79EF3736}" type="presParOf" srcId="{5903C429-2120-9741-9E6C-9765385A43E5}" destId="{552D80A5-2F73-EF44-9F1C-CF7B5E319168}" srcOrd="7" destOrd="0" presId="urn:microsoft.com/office/officeart/2008/layout/LinedList"/>
    <dgm:cxn modelId="{33F91F8F-079A-EA49-99EC-D2067DAB0BFD}" type="presParOf" srcId="{552D80A5-2F73-EF44-9F1C-CF7B5E319168}" destId="{328522C7-BF14-344E-A134-7CCE50CC4409}" srcOrd="0" destOrd="0" presId="urn:microsoft.com/office/officeart/2008/layout/LinedList"/>
    <dgm:cxn modelId="{DD6E5BBB-0134-474D-87BB-AD72ADA404B6}" type="presParOf" srcId="{552D80A5-2F73-EF44-9F1C-CF7B5E319168}" destId="{495D074D-E841-4149-9706-21E28E42EDB7}" srcOrd="1" destOrd="0" presId="urn:microsoft.com/office/officeart/2008/layout/LinedList"/>
    <dgm:cxn modelId="{66C83231-6A6B-C74C-9CA9-367CE1B748E9}" type="presParOf" srcId="{5903C429-2120-9741-9E6C-9765385A43E5}" destId="{09F65324-F560-7E41-BC75-95C05FB1D761}" srcOrd="8" destOrd="0" presId="urn:microsoft.com/office/officeart/2008/layout/LinedList"/>
    <dgm:cxn modelId="{4B200E1D-294E-1D46-B080-13241FF17FAC}" type="presParOf" srcId="{5903C429-2120-9741-9E6C-9765385A43E5}" destId="{1D274B7D-1501-9F45-9B6D-9DE8612DD6C4}" srcOrd="9" destOrd="0" presId="urn:microsoft.com/office/officeart/2008/layout/LinedList"/>
    <dgm:cxn modelId="{D8C43661-3460-4340-A937-69AA4B2FEFA9}" type="presParOf" srcId="{1D274B7D-1501-9F45-9B6D-9DE8612DD6C4}" destId="{CD475760-3A63-5647-8844-09E326D83805}" srcOrd="0" destOrd="0" presId="urn:microsoft.com/office/officeart/2008/layout/LinedList"/>
    <dgm:cxn modelId="{72B69263-4FF7-E846-945E-5F58BFE757DB}" type="presParOf" srcId="{1D274B7D-1501-9F45-9B6D-9DE8612DD6C4}" destId="{B7BCF226-2626-3F46-819B-834E6FFF3D9C}" srcOrd="1" destOrd="0" presId="urn:microsoft.com/office/officeart/2008/layout/LinedList"/>
    <dgm:cxn modelId="{5D797E9D-1092-714A-9B98-C4AB325454DA}" type="presParOf" srcId="{5903C429-2120-9741-9E6C-9765385A43E5}" destId="{50FE9168-4829-BC42-84D3-EBA46D9EA08A}" srcOrd="10" destOrd="0" presId="urn:microsoft.com/office/officeart/2008/layout/LinedList"/>
    <dgm:cxn modelId="{6C5D213E-0B77-8B45-9EA2-43BC208CF89C}" type="presParOf" srcId="{5903C429-2120-9741-9E6C-9765385A43E5}" destId="{6F97D001-5E41-5E4B-8BE5-4FEF9AD2CE5A}" srcOrd="11" destOrd="0" presId="urn:microsoft.com/office/officeart/2008/layout/LinedList"/>
    <dgm:cxn modelId="{838EB90B-FC11-7C40-892B-226BAA2E7FA8}" type="presParOf" srcId="{6F97D001-5E41-5E4B-8BE5-4FEF9AD2CE5A}" destId="{4583AB2C-0CE0-1E4C-99A7-CB494E2816A9}" srcOrd="0" destOrd="0" presId="urn:microsoft.com/office/officeart/2008/layout/LinedList"/>
    <dgm:cxn modelId="{2BB57C58-8E73-4F4E-91F1-3BEEB135D158}" type="presParOf" srcId="{6F97D001-5E41-5E4B-8BE5-4FEF9AD2CE5A}" destId="{3E2FBCC5-0D9C-264D-BEE4-E1BB805771BE}" srcOrd="1" destOrd="0" presId="urn:microsoft.com/office/officeart/2008/layout/LinedList"/>
    <dgm:cxn modelId="{D7571BC1-2D1C-5B4E-BA45-E6DED45F024C}" type="presParOf" srcId="{5903C429-2120-9741-9E6C-9765385A43E5}" destId="{019AE582-C39F-B24E-AE0E-F4CC39699529}" srcOrd="12" destOrd="0" presId="urn:microsoft.com/office/officeart/2008/layout/LinedList"/>
    <dgm:cxn modelId="{E983160E-C296-8648-97A7-3AE177D8ED30}" type="presParOf" srcId="{5903C429-2120-9741-9E6C-9765385A43E5}" destId="{8DEDFF8F-0435-1042-8A2A-45A276EB1D4C}" srcOrd="13" destOrd="0" presId="urn:microsoft.com/office/officeart/2008/layout/LinedList"/>
    <dgm:cxn modelId="{94E4BE62-DF16-D34F-8911-1CA6D3F29A8C}" type="presParOf" srcId="{8DEDFF8F-0435-1042-8A2A-45A276EB1D4C}" destId="{8B733BD4-8CC9-6743-B9D3-3B97E6CA4558}" srcOrd="0" destOrd="0" presId="urn:microsoft.com/office/officeart/2008/layout/LinedList"/>
    <dgm:cxn modelId="{D73D0B4C-3B70-8D45-B858-6C165D245207}" type="presParOf" srcId="{8DEDFF8F-0435-1042-8A2A-45A276EB1D4C}" destId="{B91EDC10-C88F-A545-ABF7-717ADD03E3C4}" srcOrd="1" destOrd="0" presId="urn:microsoft.com/office/officeart/2008/layout/LinedList"/>
    <dgm:cxn modelId="{E120C8E8-0277-504C-B8F3-9D2EA5F55526}" type="presParOf" srcId="{5903C429-2120-9741-9E6C-9765385A43E5}" destId="{06DCF75B-14D0-1948-A0EA-E44989BA5B3B}" srcOrd="14" destOrd="0" presId="urn:microsoft.com/office/officeart/2008/layout/LinedList"/>
    <dgm:cxn modelId="{EAD4E7C0-CCC4-F340-981C-A574F0723BEB}" type="presParOf" srcId="{5903C429-2120-9741-9E6C-9765385A43E5}" destId="{51595D6F-2C9D-A743-9103-F7CE0AC8C8E9}" srcOrd="15" destOrd="0" presId="urn:microsoft.com/office/officeart/2008/layout/LinedList"/>
    <dgm:cxn modelId="{431169F3-B1B0-544A-B8DA-37BE96F5526D}" type="presParOf" srcId="{51595D6F-2C9D-A743-9103-F7CE0AC8C8E9}" destId="{97545F28-0281-8E45-AFB0-F2A26BDF1EFC}" srcOrd="0" destOrd="0" presId="urn:microsoft.com/office/officeart/2008/layout/LinedList"/>
    <dgm:cxn modelId="{D349B1D7-4202-AF4F-8227-1BE93FCCC910}" type="presParOf" srcId="{51595D6F-2C9D-A743-9103-F7CE0AC8C8E9}" destId="{0FD15456-2D66-B54B-BAD5-47841920231E}" srcOrd="1" destOrd="0" presId="urn:microsoft.com/office/officeart/2008/layout/LinedList"/>
    <dgm:cxn modelId="{5017CDA9-1988-A547-A126-06CCA121C7BB}" type="presParOf" srcId="{5903C429-2120-9741-9E6C-9765385A43E5}" destId="{A25A547C-A8B3-0541-B0ED-4E6C4B2BB3CC}" srcOrd="16" destOrd="0" presId="urn:microsoft.com/office/officeart/2008/layout/LinedList"/>
    <dgm:cxn modelId="{BD812AA7-F2DF-D14F-AEBA-B7F207E61D1A}" type="presParOf" srcId="{5903C429-2120-9741-9E6C-9765385A43E5}" destId="{0EA1DDF6-FCFC-F243-A08C-EFD1AF4EDF53}" srcOrd="17" destOrd="0" presId="urn:microsoft.com/office/officeart/2008/layout/LinedList"/>
    <dgm:cxn modelId="{9567C9A3-4438-9441-A723-A3A458F45107}" type="presParOf" srcId="{0EA1DDF6-FCFC-F243-A08C-EFD1AF4EDF53}" destId="{27CDEFC9-75BF-3F4F-80DB-5D987FF00DBE}" srcOrd="0" destOrd="0" presId="urn:microsoft.com/office/officeart/2008/layout/LinedList"/>
    <dgm:cxn modelId="{81B7B65A-3824-B741-85DA-52E349283FCD}" type="presParOf" srcId="{0EA1DDF6-FCFC-F243-A08C-EFD1AF4EDF53}" destId="{4FB3569D-230F-084E-A54E-40606F320825}" srcOrd="1" destOrd="0" presId="urn:microsoft.com/office/officeart/2008/layout/LinedList"/>
    <dgm:cxn modelId="{D4D55112-D435-D74A-871E-EA4F7E1A7767}" type="presParOf" srcId="{5903C429-2120-9741-9E6C-9765385A43E5}" destId="{16D7B010-99B8-DF42-83A9-759683F428C3}" srcOrd="18" destOrd="0" presId="urn:microsoft.com/office/officeart/2008/layout/LinedList"/>
    <dgm:cxn modelId="{4C361053-E112-8645-AE98-D1743DE5F75C}" type="presParOf" srcId="{5903C429-2120-9741-9E6C-9765385A43E5}" destId="{2F056A38-E2CA-6742-BCF5-1528BDCA57B7}" srcOrd="19" destOrd="0" presId="urn:microsoft.com/office/officeart/2008/layout/LinedList"/>
    <dgm:cxn modelId="{B1D69BB5-37D9-5B4E-9B0A-431095E15D42}" type="presParOf" srcId="{2F056A38-E2CA-6742-BCF5-1528BDCA57B7}" destId="{CB91DE28-5F00-A34F-9622-847EA005D19F}" srcOrd="0" destOrd="0" presId="urn:microsoft.com/office/officeart/2008/layout/LinedList"/>
    <dgm:cxn modelId="{168390D2-4CDF-2445-B626-CDE369DD58AA}" type="presParOf" srcId="{2F056A38-E2CA-6742-BCF5-1528BDCA57B7}" destId="{273A21E5-CF67-7442-B323-40C369EC6B75}" srcOrd="1" destOrd="0" presId="urn:microsoft.com/office/officeart/2008/layout/LinedList"/>
    <dgm:cxn modelId="{2B4A828F-656D-8A44-B1B0-177F96D479A6}" type="presParOf" srcId="{5903C429-2120-9741-9E6C-9765385A43E5}" destId="{416E9182-FA18-834A-9F74-2AC51A0C85A3}" srcOrd="20" destOrd="0" presId="urn:microsoft.com/office/officeart/2008/layout/LinedList"/>
    <dgm:cxn modelId="{5AECDA5F-0117-7A40-848A-50D7BB0D5343}" type="presParOf" srcId="{5903C429-2120-9741-9E6C-9765385A43E5}" destId="{24150092-7F72-104F-8A80-973153405D94}" srcOrd="21" destOrd="0" presId="urn:microsoft.com/office/officeart/2008/layout/LinedList"/>
    <dgm:cxn modelId="{D0817456-D034-9D4E-BFB4-A68B0A7ECDD4}" type="presParOf" srcId="{24150092-7F72-104F-8A80-973153405D94}" destId="{3E7611A3-EE47-3441-8F45-8967ECC91A50}" srcOrd="0" destOrd="0" presId="urn:microsoft.com/office/officeart/2008/layout/LinedList"/>
    <dgm:cxn modelId="{73B24186-B95F-734D-A0C6-BEED583091A2}" type="presParOf" srcId="{24150092-7F72-104F-8A80-973153405D94}" destId="{BC63BBF1-5613-4D4C-9850-CED0FA2A5185}" srcOrd="1" destOrd="0" presId="urn:microsoft.com/office/officeart/2008/layout/LinedList"/>
    <dgm:cxn modelId="{6A8E331D-7327-6D43-B331-3559DF7AF619}" type="presParOf" srcId="{5903C429-2120-9741-9E6C-9765385A43E5}" destId="{5CE22460-B0D8-8C49-9643-14162840D39A}" srcOrd="22" destOrd="0" presId="urn:microsoft.com/office/officeart/2008/layout/LinedList"/>
    <dgm:cxn modelId="{48998A3B-04E3-0648-A918-2A15A7BBAE26}" type="presParOf" srcId="{5903C429-2120-9741-9E6C-9765385A43E5}" destId="{7CFD3779-9BA0-C549-AF6F-57F9BCCCE2A1}" srcOrd="23" destOrd="0" presId="urn:microsoft.com/office/officeart/2008/layout/LinedList"/>
    <dgm:cxn modelId="{E61A7188-2CFD-D746-90A2-79E6C40188FA}" type="presParOf" srcId="{7CFD3779-9BA0-C549-AF6F-57F9BCCCE2A1}" destId="{405AD278-2BF8-834B-ABB5-52133F08D924}" srcOrd="0" destOrd="0" presId="urn:microsoft.com/office/officeart/2008/layout/LinedList"/>
    <dgm:cxn modelId="{AED1A376-EA02-864C-BDB3-9AF864769C91}" type="presParOf" srcId="{7CFD3779-9BA0-C549-AF6F-57F9BCCCE2A1}" destId="{272FE273-B735-7249-942F-801A183B0557}" srcOrd="1" destOrd="0" presId="urn:microsoft.com/office/officeart/2008/layout/LinedList"/>
    <dgm:cxn modelId="{9388D536-DCB4-6A49-B0EB-16736CF2BA47}" type="presParOf" srcId="{5903C429-2120-9741-9E6C-9765385A43E5}" destId="{7B863969-6FDA-3D47-8871-62467F538B65}" srcOrd="24" destOrd="0" presId="urn:microsoft.com/office/officeart/2008/layout/LinedList"/>
    <dgm:cxn modelId="{0C6CE981-8EBF-C140-A914-78A7A73B48B2}" type="presParOf" srcId="{5903C429-2120-9741-9E6C-9765385A43E5}" destId="{7BB07208-F276-764E-A14E-0A5B3A99430D}" srcOrd="25" destOrd="0" presId="urn:microsoft.com/office/officeart/2008/layout/LinedList"/>
    <dgm:cxn modelId="{D2057E22-E9A8-9F41-A314-FF21FE6B0058}" type="presParOf" srcId="{7BB07208-F276-764E-A14E-0A5B3A99430D}" destId="{4DC5BF47-5F9B-7C45-B7BB-3F8DF030F338}" srcOrd="0" destOrd="0" presId="urn:microsoft.com/office/officeart/2008/layout/LinedList"/>
    <dgm:cxn modelId="{AB47A0F2-7F3B-9E4F-BE24-9D051EBFB828}" type="presParOf" srcId="{7BB07208-F276-764E-A14E-0A5B3A99430D}" destId="{37314C99-9ABC-FC45-A759-7F6234AC96F6}"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90BEBA-F6C9-9F4D-9B16-CE0E095D69EF}" type="doc">
      <dgm:prSet loTypeId="urn:microsoft.com/office/officeart/2009/3/layout/StepUpProcess" loCatId="" qsTypeId="urn:microsoft.com/office/officeart/2005/8/quickstyle/3d1" qsCatId="3D" csTypeId="urn:microsoft.com/office/officeart/2005/8/colors/accent1_2" csCatId="accent1" phldr="1"/>
      <dgm:spPr/>
      <dgm:t>
        <a:bodyPr/>
        <a:lstStyle/>
        <a:p>
          <a:endParaRPr lang="it-IT"/>
        </a:p>
      </dgm:t>
    </dgm:pt>
    <dgm:pt modelId="{AC1EC216-D354-1343-B69C-816549350E72}">
      <dgm:prSet phldrT="[Testo]" custT="1"/>
      <dgm:spPr/>
      <dgm:t>
        <a:bodyPr/>
        <a:lstStyle/>
        <a:p>
          <a:r>
            <a:rPr lang="en-US" sz="1800" b="1" noProof="0" dirty="0">
              <a:latin typeface="Calibri" panose="020F0502020204030204" pitchFamily="34" charset="0"/>
              <a:cs typeface="Calibri" panose="020F0502020204030204" pitchFamily="34" charset="0"/>
            </a:rPr>
            <a:t>Start kaonic deuterium Run3</a:t>
          </a:r>
          <a:br>
            <a:rPr lang="en-US" sz="1800" b="1" noProof="0" dirty="0">
              <a:latin typeface="Calibri" panose="020F0502020204030204" pitchFamily="34" charset="0"/>
              <a:cs typeface="Calibri" panose="020F0502020204030204" pitchFamily="34" charset="0"/>
            </a:rPr>
          </a:br>
          <a:endParaRPr lang="en-US" sz="1800" b="1" noProof="0" dirty="0">
            <a:latin typeface="Calibri" panose="020F0502020204030204" pitchFamily="34" charset="0"/>
            <a:cs typeface="Calibri" panose="020F0502020204030204" pitchFamily="34" charset="0"/>
          </a:endParaRPr>
        </a:p>
        <a:p>
          <a:r>
            <a:rPr lang="en-US" sz="1800" b="0" baseline="0" noProof="0" dirty="0" err="1">
              <a:latin typeface="Calibri" panose="020F0502020204030204" pitchFamily="34" charset="0"/>
              <a:cs typeface="Calibri" panose="020F0502020204030204" pitchFamily="34" charset="0"/>
            </a:rPr>
            <a:t>HPGe</a:t>
          </a:r>
          <a:r>
            <a:rPr lang="en-US" sz="1800" b="0" baseline="0" noProof="0" dirty="0">
              <a:latin typeface="Calibri" panose="020F0502020204030204" pitchFamily="34" charset="0"/>
              <a:cs typeface="Calibri" panose="020F0502020204030204" pitchFamily="34" charset="0"/>
            </a:rPr>
            <a:t> and </a:t>
          </a:r>
          <a:r>
            <a:rPr lang="en-US" sz="1800" b="0" baseline="0" noProof="0" dirty="0" err="1">
              <a:latin typeface="Calibri" panose="020F0502020204030204" pitchFamily="34" charset="0"/>
              <a:cs typeface="Calibri" panose="020F0502020204030204" pitchFamily="34" charset="0"/>
            </a:rPr>
            <a:t>CdZnTe</a:t>
          </a:r>
          <a:r>
            <a:rPr lang="en-US" sz="1800" b="0" baseline="0" noProof="0" dirty="0">
              <a:latin typeface="Calibri" panose="020F0502020204030204" pitchFamily="34" charset="0"/>
              <a:cs typeface="Calibri" panose="020F0502020204030204" pitchFamily="34" charset="0"/>
            </a:rPr>
            <a:t> run</a:t>
          </a:r>
          <a:endParaRPr lang="en-US" sz="1800" b="1" noProof="0" dirty="0">
            <a:latin typeface="Calibri" panose="020F0502020204030204" pitchFamily="34" charset="0"/>
            <a:cs typeface="Calibri" panose="020F0502020204030204" pitchFamily="34" charset="0"/>
          </a:endParaRPr>
        </a:p>
        <a:p>
          <a:r>
            <a:rPr lang="en-US" sz="1800" b="0" noProof="0" dirty="0">
              <a:latin typeface="Calibri" panose="020F0502020204030204" pitchFamily="34" charset="0"/>
              <a:cs typeface="Calibri" panose="020F0502020204030204" pitchFamily="34" charset="0"/>
            </a:rPr>
            <a:t>2024, January </a:t>
          </a:r>
        </a:p>
      </dgm:t>
    </dgm:pt>
    <dgm:pt modelId="{88CFBB18-B41F-0C44-B004-13D802BAF9B1}" type="parTrans" cxnId="{8F027E48-9C72-FC43-8616-7F9A95003F7E}">
      <dgm:prSet/>
      <dgm:spPr/>
      <dgm:t>
        <a:bodyPr/>
        <a:lstStyle/>
        <a:p>
          <a:endParaRPr lang="it-IT"/>
        </a:p>
      </dgm:t>
    </dgm:pt>
    <dgm:pt modelId="{1767E3C1-3747-0B49-90F0-42FF958696C3}" type="sibTrans" cxnId="{8F027E48-9C72-FC43-8616-7F9A95003F7E}">
      <dgm:prSet/>
      <dgm:spPr/>
      <dgm:t>
        <a:bodyPr/>
        <a:lstStyle/>
        <a:p>
          <a:endParaRPr lang="it-IT"/>
        </a:p>
      </dgm:t>
    </dgm:pt>
    <dgm:pt modelId="{7EC76DF1-871A-E24A-B1B1-67D66FD515EF}">
      <dgm:prSet phldrT="[Testo]" custT="1"/>
      <dgm:spPr/>
      <dgm:t>
        <a:bodyPr/>
        <a:lstStyle/>
        <a:p>
          <a:pPr>
            <a:lnSpc>
              <a:spcPct val="100000"/>
            </a:lnSpc>
          </a:pPr>
          <a:r>
            <a:rPr lang="en-US" sz="1800" b="1" noProof="0" dirty="0">
              <a:latin typeface="Calibri" panose="020F0502020204030204" pitchFamily="34" charset="0"/>
              <a:cs typeface="Calibri" panose="020F0502020204030204" pitchFamily="34" charset="0"/>
            </a:rPr>
            <a:t>End Run3</a:t>
          </a:r>
        </a:p>
        <a:p>
          <a:pPr>
            <a:lnSpc>
              <a:spcPct val="100000"/>
            </a:lnSpc>
          </a:pPr>
          <a:r>
            <a:rPr lang="en-US" sz="1800" b="0" noProof="0" dirty="0">
              <a:latin typeface="Calibri" panose="020F0502020204030204" pitchFamily="34" charset="0"/>
              <a:cs typeface="Calibri" panose="020F0502020204030204" pitchFamily="34" charset="0"/>
            </a:rPr>
            <a:t>2024</a:t>
          </a:r>
          <a:br>
            <a:rPr lang="en-US" sz="1800" b="0" noProof="0" dirty="0">
              <a:latin typeface="Calibri" panose="020F0502020204030204" pitchFamily="34" charset="0"/>
              <a:cs typeface="Calibri" panose="020F0502020204030204" pitchFamily="34" charset="0"/>
            </a:rPr>
          </a:br>
          <a:r>
            <a:rPr lang="en-US" sz="1800" dirty="0">
              <a:solidFill>
                <a:srgbClr val="FF0000"/>
              </a:solidFill>
              <a:latin typeface="Calibri" panose="020F0502020204030204" pitchFamily="34" charset="0"/>
              <a:cs typeface="Calibri" panose="020F0502020204030204" pitchFamily="34" charset="0"/>
            </a:rPr>
            <a:t>Total: 900 pb</a:t>
          </a:r>
          <a:r>
            <a:rPr lang="en-US" sz="1800" baseline="30000" dirty="0">
              <a:solidFill>
                <a:srgbClr val="FF0000"/>
              </a:solidFill>
              <a:latin typeface="Calibri" panose="020F0502020204030204" pitchFamily="34" charset="0"/>
              <a:cs typeface="Calibri" panose="020F0502020204030204" pitchFamily="34" charset="0"/>
            </a:rPr>
            <a:t>-1</a:t>
          </a:r>
          <a:br>
            <a:rPr lang="en-US" sz="1800" baseline="0" dirty="0">
              <a:solidFill>
                <a:srgbClr val="FF0000"/>
              </a:solidFill>
              <a:latin typeface="Calibri" panose="020F0502020204030204" pitchFamily="34" charset="0"/>
              <a:cs typeface="Calibri" panose="020F0502020204030204" pitchFamily="34" charset="0"/>
            </a:rPr>
          </a:br>
          <a:r>
            <a:rPr lang="en-US" sz="1800" baseline="0" dirty="0">
              <a:solidFill>
                <a:schemeClr val="tx1"/>
              </a:solidFill>
              <a:latin typeface="Calibri" panose="020F0502020204030204" pitchFamily="34" charset="0"/>
              <a:cs typeface="Calibri" panose="020F0502020204030204" pitchFamily="34" charset="0"/>
            </a:rPr>
            <a:t>(to ensure 800 pb</a:t>
          </a:r>
          <a:r>
            <a:rPr lang="en-US" sz="1800" baseline="30000" dirty="0">
              <a:solidFill>
                <a:schemeClr val="tx1"/>
              </a:solidFill>
              <a:latin typeface="Calibri" panose="020F0502020204030204" pitchFamily="34" charset="0"/>
              <a:cs typeface="Calibri" panose="020F0502020204030204" pitchFamily="34" charset="0"/>
            </a:rPr>
            <a:t>-1 </a:t>
          </a:r>
          <a:r>
            <a:rPr lang="en-US" sz="1800" baseline="0" dirty="0">
              <a:solidFill>
                <a:schemeClr val="tx1"/>
              </a:solidFill>
              <a:latin typeface="Calibri" panose="020F0502020204030204" pitchFamily="34" charset="0"/>
              <a:cs typeface="Calibri" panose="020F0502020204030204" pitchFamily="34" charset="0"/>
            </a:rPr>
            <a:t>of useful data)</a:t>
          </a:r>
          <a:endParaRPr lang="en-US" sz="1800" b="0" noProof="0" dirty="0">
            <a:solidFill>
              <a:schemeClr val="tx1"/>
            </a:solidFill>
            <a:latin typeface="Calibri" panose="020F0502020204030204" pitchFamily="34" charset="0"/>
            <a:cs typeface="Calibri" panose="020F0502020204030204" pitchFamily="34" charset="0"/>
          </a:endParaRPr>
        </a:p>
      </dgm:t>
    </dgm:pt>
    <dgm:pt modelId="{F8E87577-2283-774E-B30A-064F9C78DF75}" type="parTrans" cxnId="{AB2199D1-8F8A-804E-9DA5-ED3CF53C6563}">
      <dgm:prSet/>
      <dgm:spPr/>
      <dgm:t>
        <a:bodyPr/>
        <a:lstStyle/>
        <a:p>
          <a:endParaRPr lang="it-IT"/>
        </a:p>
      </dgm:t>
    </dgm:pt>
    <dgm:pt modelId="{580436D5-40B2-D14E-B36F-4D3F453DD52A}" type="sibTrans" cxnId="{AB2199D1-8F8A-804E-9DA5-ED3CF53C6563}">
      <dgm:prSet/>
      <dgm:spPr/>
      <dgm:t>
        <a:bodyPr/>
        <a:lstStyle/>
        <a:p>
          <a:endParaRPr lang="it-IT"/>
        </a:p>
      </dgm:t>
    </dgm:pt>
    <dgm:pt modelId="{BE8D98CE-1CB4-2D47-8C21-256F7C86907B}">
      <dgm:prSet custT="1"/>
      <dgm:spPr/>
      <dgm:t>
        <a:bodyPr/>
        <a:lstStyle/>
        <a:p>
          <a:r>
            <a:rPr lang="en-US" sz="1800" b="1" noProof="0" dirty="0">
              <a:latin typeface="Calibri" panose="020F0502020204030204" pitchFamily="34" charset="0"/>
              <a:cs typeface="Calibri" panose="020F0502020204030204" pitchFamily="34" charset="0"/>
            </a:rPr>
            <a:t>Light kaonic atoms Run</a:t>
          </a:r>
          <a:br>
            <a:rPr lang="en-US" sz="1800" b="1" noProof="0" dirty="0">
              <a:latin typeface="Calibri" panose="020F0502020204030204" pitchFamily="34" charset="0"/>
              <a:cs typeface="Calibri" panose="020F0502020204030204" pitchFamily="34" charset="0"/>
            </a:rPr>
          </a:br>
          <a:r>
            <a:rPr lang="en-US" sz="1800" b="1" noProof="0" dirty="0">
              <a:latin typeface="Calibri" panose="020F0502020204030204" pitchFamily="34" charset="0"/>
              <a:cs typeface="Calibri" panose="020F0502020204030204" pitchFamily="34" charset="0"/>
            </a:rPr>
            <a:t>(Li - Be - B)</a:t>
          </a:r>
        </a:p>
        <a:p>
          <a:r>
            <a:rPr lang="en-US" sz="1800" b="1" noProof="0" dirty="0">
              <a:latin typeface="Calibri" panose="020F0502020204030204" pitchFamily="34" charset="0"/>
              <a:cs typeface="Calibri" panose="020F0502020204030204" pitchFamily="34" charset="0"/>
            </a:rPr>
            <a:t>Extension of the SIDDHARTA-2 run, also as  post-calibration </a:t>
          </a:r>
          <a:br>
            <a:rPr lang="en-US" sz="1800" b="1" noProof="0" dirty="0">
              <a:latin typeface="Calibri" panose="020F0502020204030204" pitchFamily="34" charset="0"/>
              <a:cs typeface="Calibri" panose="020F0502020204030204" pitchFamily="34" charset="0"/>
            </a:rPr>
          </a:br>
          <a:endParaRPr lang="en-US" sz="1800" noProof="0" dirty="0">
            <a:latin typeface="Calibri" panose="020F0502020204030204" pitchFamily="34" charset="0"/>
            <a:cs typeface="Calibri" panose="020F0502020204030204" pitchFamily="34" charset="0"/>
          </a:endParaRPr>
        </a:p>
      </dgm:t>
    </dgm:pt>
    <dgm:pt modelId="{59CB19BA-00C5-A641-A63C-6E9C30811D48}" type="parTrans" cxnId="{6D6066DB-75EA-0C41-90F7-064F059CFF33}">
      <dgm:prSet/>
      <dgm:spPr/>
      <dgm:t>
        <a:bodyPr/>
        <a:lstStyle/>
        <a:p>
          <a:endParaRPr lang="it-IT"/>
        </a:p>
      </dgm:t>
    </dgm:pt>
    <dgm:pt modelId="{22C9E7C3-B024-0A43-9258-959FC8FC2B72}" type="sibTrans" cxnId="{6D6066DB-75EA-0C41-90F7-064F059CFF33}">
      <dgm:prSet/>
      <dgm:spPr/>
      <dgm:t>
        <a:bodyPr/>
        <a:lstStyle/>
        <a:p>
          <a:endParaRPr lang="it-IT"/>
        </a:p>
      </dgm:t>
    </dgm:pt>
    <dgm:pt modelId="{7D7663E3-11A9-7744-B373-33125A7C73A2}">
      <dgm:prSet phldrT="[Testo]" custT="1"/>
      <dgm:spPr/>
      <dgm:t>
        <a:bodyPr/>
        <a:lstStyle/>
        <a:p>
          <a:pPr>
            <a:lnSpc>
              <a:spcPct val="90000"/>
            </a:lnSpc>
          </a:pPr>
          <a:r>
            <a:rPr lang="en-US" sz="1800" b="1" noProof="0" dirty="0">
              <a:latin typeface="Calibri" panose="020F0502020204030204" pitchFamily="34" charset="0"/>
              <a:cs typeface="Calibri" panose="020F0502020204030204" pitchFamily="34" charset="0"/>
            </a:rPr>
            <a:t>End of kaonic deuterium Run2</a:t>
          </a:r>
        </a:p>
        <a:p>
          <a:pPr>
            <a:lnSpc>
              <a:spcPct val="100000"/>
            </a:lnSpc>
          </a:pPr>
          <a:r>
            <a:rPr lang="en-US" sz="1800" b="0" noProof="0" dirty="0">
              <a:latin typeface="Calibri" panose="020F0502020204030204" pitchFamily="34" charset="0"/>
              <a:cs typeface="Calibri" panose="020F0502020204030204" pitchFamily="34" charset="0"/>
            </a:rPr>
            <a:t>2023, December</a:t>
          </a:r>
          <a:br>
            <a:rPr lang="en-US" sz="1800" b="0" noProof="0" dirty="0">
              <a:latin typeface="Calibri" panose="020F0502020204030204" pitchFamily="34" charset="0"/>
              <a:cs typeface="Calibri" panose="020F0502020204030204" pitchFamily="34" charset="0"/>
            </a:rPr>
          </a:br>
          <a:r>
            <a:rPr lang="en-US" sz="1800" dirty="0">
              <a:solidFill>
                <a:srgbClr val="FF0000"/>
              </a:solidFill>
              <a:latin typeface="Calibri" panose="020F0502020204030204" pitchFamily="34" charset="0"/>
              <a:cs typeface="Calibri" panose="020F0502020204030204" pitchFamily="34" charset="0"/>
            </a:rPr>
            <a:t>Total: 400 - 500 pb</a:t>
          </a:r>
          <a:r>
            <a:rPr lang="en-US" sz="1800" baseline="30000" dirty="0">
              <a:solidFill>
                <a:srgbClr val="FF0000"/>
              </a:solidFill>
              <a:latin typeface="Calibri" panose="020F0502020204030204" pitchFamily="34" charset="0"/>
              <a:cs typeface="Calibri" panose="020F0502020204030204" pitchFamily="34" charset="0"/>
            </a:rPr>
            <a:t>-1</a:t>
          </a:r>
        </a:p>
        <a:p>
          <a:pPr>
            <a:lnSpc>
              <a:spcPct val="100000"/>
            </a:lnSpc>
          </a:pPr>
          <a:r>
            <a:rPr lang="en-US" sz="1800" b="0" baseline="0" noProof="0" dirty="0" err="1">
              <a:latin typeface="Calibri" panose="020F0502020204030204" pitchFamily="34" charset="0"/>
              <a:cs typeface="Calibri" panose="020F0502020204030204" pitchFamily="34" charset="0"/>
            </a:rPr>
            <a:t>HPGe</a:t>
          </a:r>
          <a:r>
            <a:rPr lang="en-US" sz="1800" b="0" baseline="0" noProof="0" dirty="0">
              <a:latin typeface="Calibri" panose="020F0502020204030204" pitchFamily="34" charset="0"/>
              <a:cs typeface="Calibri" panose="020F0502020204030204" pitchFamily="34" charset="0"/>
            </a:rPr>
            <a:t> and </a:t>
          </a:r>
          <a:r>
            <a:rPr lang="en-US" sz="1800" b="0" baseline="0" noProof="0" dirty="0" err="1">
              <a:latin typeface="Calibri" panose="020F0502020204030204" pitchFamily="34" charset="0"/>
              <a:cs typeface="Calibri" panose="020F0502020204030204" pitchFamily="34" charset="0"/>
            </a:rPr>
            <a:t>CdZnTe</a:t>
          </a:r>
          <a:r>
            <a:rPr lang="en-US" sz="1800" b="0" baseline="0" noProof="0" dirty="0">
              <a:latin typeface="Calibri" panose="020F0502020204030204" pitchFamily="34" charset="0"/>
              <a:cs typeface="Calibri" panose="020F0502020204030204" pitchFamily="34" charset="0"/>
            </a:rPr>
            <a:t> run</a:t>
          </a:r>
        </a:p>
      </dgm:t>
    </dgm:pt>
    <dgm:pt modelId="{6786D6D9-A935-2E46-B2CE-E08FCE7ABEB3}" type="sibTrans" cxnId="{08233881-EA63-3B43-A057-3328AFC29692}">
      <dgm:prSet/>
      <dgm:spPr/>
      <dgm:t>
        <a:bodyPr/>
        <a:lstStyle/>
        <a:p>
          <a:endParaRPr lang="it-IT"/>
        </a:p>
      </dgm:t>
    </dgm:pt>
    <dgm:pt modelId="{1A883CD8-3BDA-CA41-9433-56BF80C06E6C}" type="parTrans" cxnId="{08233881-EA63-3B43-A057-3328AFC29692}">
      <dgm:prSet/>
      <dgm:spPr/>
      <dgm:t>
        <a:bodyPr/>
        <a:lstStyle/>
        <a:p>
          <a:endParaRPr lang="it-IT"/>
        </a:p>
      </dgm:t>
    </dgm:pt>
    <dgm:pt modelId="{060E0CBB-4083-C04F-835B-1299138AC5C7}" type="pres">
      <dgm:prSet presAssocID="{6F90BEBA-F6C9-9F4D-9B16-CE0E095D69EF}" presName="rootnode" presStyleCnt="0">
        <dgm:presLayoutVars>
          <dgm:chMax/>
          <dgm:chPref/>
          <dgm:dir/>
          <dgm:animLvl val="lvl"/>
        </dgm:presLayoutVars>
      </dgm:prSet>
      <dgm:spPr/>
    </dgm:pt>
    <dgm:pt modelId="{31A110D3-2703-EA4A-B9E8-4689F8F24736}" type="pres">
      <dgm:prSet presAssocID="{7D7663E3-11A9-7744-B373-33125A7C73A2}" presName="composite" presStyleCnt="0"/>
      <dgm:spPr/>
    </dgm:pt>
    <dgm:pt modelId="{A605956F-B76D-7244-8916-5FD44AC9C3A6}" type="pres">
      <dgm:prSet presAssocID="{7D7663E3-11A9-7744-B373-33125A7C73A2}" presName="LShape" presStyleLbl="alignNode1" presStyleIdx="0" presStyleCnt="7" custLinFactNeighborY="1324"/>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B6664E16-6555-7142-8A1C-38E589C3FD15}" type="pres">
      <dgm:prSet presAssocID="{7D7663E3-11A9-7744-B373-33125A7C73A2}" presName="ParentText" presStyleLbl="revTx" presStyleIdx="0" presStyleCnt="4" custScaleX="105383" custLinFactNeighborX="3334" custLinFactNeighborY="2526">
        <dgm:presLayoutVars>
          <dgm:chMax val="0"/>
          <dgm:chPref val="0"/>
          <dgm:bulletEnabled val="1"/>
        </dgm:presLayoutVars>
      </dgm:prSet>
      <dgm:spPr/>
    </dgm:pt>
    <dgm:pt modelId="{9505F5BA-F6D1-7143-925A-3F10A08F5949}" type="pres">
      <dgm:prSet presAssocID="{7D7663E3-11A9-7744-B373-33125A7C73A2}" presName="Triangle" presStyleLbl="alignNode1" presStyleIdx="1" presStyleCnt="7" custLinFactNeighborX="-5640" custLinFactNeighborY="43623"/>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560B651C-F9B1-5D46-9F7F-0C9F2B37E9B1}" type="pres">
      <dgm:prSet presAssocID="{6786D6D9-A935-2E46-B2CE-E08FCE7ABEB3}" presName="sibTrans" presStyleCnt="0"/>
      <dgm:spPr/>
    </dgm:pt>
    <dgm:pt modelId="{3AC12BDB-ABBE-C143-9732-AF74CF152C69}" type="pres">
      <dgm:prSet presAssocID="{6786D6D9-A935-2E46-B2CE-E08FCE7ABEB3}" presName="space" presStyleCnt="0"/>
      <dgm:spPr/>
    </dgm:pt>
    <dgm:pt modelId="{821EFC95-4E26-5540-950D-E663982562F5}" type="pres">
      <dgm:prSet presAssocID="{AC1EC216-D354-1343-B69C-816549350E72}" presName="composite" presStyleCnt="0"/>
      <dgm:spPr/>
    </dgm:pt>
    <dgm:pt modelId="{F2DF652F-FD55-D14E-A757-559C94091F01}" type="pres">
      <dgm:prSet presAssocID="{AC1EC216-D354-1343-B69C-816549350E72}" presName="LShape" presStyleLbl="alignNode1" presStyleIdx="2" presStyleCnt="7" custLinFactNeighborY="1324"/>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3893396E-B725-C645-946D-7CCB3CF58F51}" type="pres">
      <dgm:prSet presAssocID="{AC1EC216-D354-1343-B69C-816549350E72}" presName="ParentText" presStyleLbl="revTx" presStyleIdx="1" presStyleCnt="4" custScaleX="103473" custLinFactNeighborY="4270">
        <dgm:presLayoutVars>
          <dgm:chMax val="0"/>
          <dgm:chPref val="0"/>
          <dgm:bulletEnabled val="1"/>
        </dgm:presLayoutVars>
      </dgm:prSet>
      <dgm:spPr/>
    </dgm:pt>
    <dgm:pt modelId="{F28E866F-3BED-274E-87F9-A8710050AC3E}" type="pres">
      <dgm:prSet presAssocID="{AC1EC216-D354-1343-B69C-816549350E72}" presName="Triangle" presStyleLbl="alignNode1" presStyleIdx="3" presStyleCnt="7" custLinFactNeighborX="5888" custLinFactNeighborY="39625"/>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589C1C77-2D63-1646-AEA8-7A8C5FD5D4DC}" type="pres">
      <dgm:prSet presAssocID="{1767E3C1-3747-0B49-90F0-42FF958696C3}" presName="sibTrans" presStyleCnt="0"/>
      <dgm:spPr/>
    </dgm:pt>
    <dgm:pt modelId="{0464D29F-16CE-4246-9591-94E0CC41076B}" type="pres">
      <dgm:prSet presAssocID="{1767E3C1-3747-0B49-90F0-42FF958696C3}" presName="space" presStyleCnt="0"/>
      <dgm:spPr/>
    </dgm:pt>
    <dgm:pt modelId="{74FA47A6-2FA4-B14A-8367-2AE553676A40}" type="pres">
      <dgm:prSet presAssocID="{7EC76DF1-871A-E24A-B1B1-67D66FD515EF}" presName="composite" presStyleCnt="0"/>
      <dgm:spPr/>
    </dgm:pt>
    <dgm:pt modelId="{90863351-C4DB-0345-A9B1-10CF145EA70F}" type="pres">
      <dgm:prSet presAssocID="{7EC76DF1-871A-E24A-B1B1-67D66FD515EF}" presName="LShape" presStyleLbl="alignNode1" presStyleIdx="4" presStyleCnt="7" custScaleX="92571" custLinFactNeighborY="1324"/>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407D3069-60A3-DA44-85A4-0FF0040954B1}" type="pres">
      <dgm:prSet presAssocID="{7EC76DF1-871A-E24A-B1B1-67D66FD515EF}" presName="ParentText" presStyleLbl="revTx" presStyleIdx="2" presStyleCnt="4" custScaleX="88789" custLinFactNeighborX="552" custLinFactNeighborY="2890">
        <dgm:presLayoutVars>
          <dgm:chMax val="0"/>
          <dgm:chPref val="0"/>
          <dgm:bulletEnabled val="1"/>
        </dgm:presLayoutVars>
      </dgm:prSet>
      <dgm:spPr/>
    </dgm:pt>
    <dgm:pt modelId="{F9CDFA81-F673-9C4E-B8C8-64A4125B9E54}" type="pres">
      <dgm:prSet presAssocID="{7EC76DF1-871A-E24A-B1B1-67D66FD515EF}" presName="Triangle" presStyleLbl="alignNode1" presStyleIdx="5" presStyleCnt="7" custLinFactNeighborX="6635" custLinFactNeighborY="49446"/>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C30B121D-5DCD-634B-8BE0-0586DAD1AD41}" type="pres">
      <dgm:prSet presAssocID="{580436D5-40B2-D14E-B36F-4D3F453DD52A}" presName="sibTrans" presStyleCnt="0"/>
      <dgm:spPr/>
    </dgm:pt>
    <dgm:pt modelId="{B471568D-9ED5-CF43-81A8-D3152A18F2B0}" type="pres">
      <dgm:prSet presAssocID="{580436D5-40B2-D14E-B36F-4D3F453DD52A}" presName="space" presStyleCnt="0"/>
      <dgm:spPr/>
    </dgm:pt>
    <dgm:pt modelId="{06F8F694-5A65-074A-9105-6EA2E1EA605E}" type="pres">
      <dgm:prSet presAssocID="{BE8D98CE-1CB4-2D47-8C21-256F7C86907B}" presName="composite" presStyleCnt="0"/>
      <dgm:spPr/>
    </dgm:pt>
    <dgm:pt modelId="{16FED6F8-69DB-344C-9D2E-8B8362287FDE}" type="pres">
      <dgm:prSet presAssocID="{BE8D98CE-1CB4-2D47-8C21-256F7C86907B}" presName="LShape" presStyleLbl="alignNode1" presStyleIdx="6" presStyleCnt="7" custScaleX="99979" custLinFactNeighborX="-6224" custLinFactNeighborY="1324"/>
      <dgm:spPr>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dgm:spPr>
    </dgm:pt>
    <dgm:pt modelId="{31C4B762-7D8D-E641-9088-2269B1572C2B}" type="pres">
      <dgm:prSet presAssocID="{BE8D98CE-1CB4-2D47-8C21-256F7C86907B}" presName="ParentText" presStyleLbl="revTx" presStyleIdx="3" presStyleCnt="4" custScaleX="115722" custScaleY="97382" custLinFactNeighborX="-1049" custLinFactNeighborY="2159">
        <dgm:presLayoutVars>
          <dgm:chMax val="0"/>
          <dgm:chPref val="0"/>
          <dgm:bulletEnabled val="1"/>
        </dgm:presLayoutVars>
      </dgm:prSet>
      <dgm:spPr/>
    </dgm:pt>
  </dgm:ptLst>
  <dgm:cxnLst>
    <dgm:cxn modelId="{292E810E-CE2D-2545-A636-7A7C89EB581C}" type="presOf" srcId="{7D7663E3-11A9-7744-B373-33125A7C73A2}" destId="{B6664E16-6555-7142-8A1C-38E589C3FD15}" srcOrd="0" destOrd="0" presId="urn:microsoft.com/office/officeart/2009/3/layout/StepUpProcess"/>
    <dgm:cxn modelId="{AED92B48-A386-0D4C-A04F-6C3204E0DA2D}" type="presOf" srcId="{7EC76DF1-871A-E24A-B1B1-67D66FD515EF}" destId="{407D3069-60A3-DA44-85A4-0FF0040954B1}" srcOrd="0" destOrd="0" presId="urn:microsoft.com/office/officeart/2009/3/layout/StepUpProcess"/>
    <dgm:cxn modelId="{8F027E48-9C72-FC43-8616-7F9A95003F7E}" srcId="{6F90BEBA-F6C9-9F4D-9B16-CE0E095D69EF}" destId="{AC1EC216-D354-1343-B69C-816549350E72}" srcOrd="1" destOrd="0" parTransId="{88CFBB18-B41F-0C44-B004-13D802BAF9B1}" sibTransId="{1767E3C1-3747-0B49-90F0-42FF958696C3}"/>
    <dgm:cxn modelId="{08233881-EA63-3B43-A057-3328AFC29692}" srcId="{6F90BEBA-F6C9-9F4D-9B16-CE0E095D69EF}" destId="{7D7663E3-11A9-7744-B373-33125A7C73A2}" srcOrd="0" destOrd="0" parTransId="{1A883CD8-3BDA-CA41-9433-56BF80C06E6C}" sibTransId="{6786D6D9-A935-2E46-B2CE-E08FCE7ABEB3}"/>
    <dgm:cxn modelId="{CC57208E-0287-0C42-85A3-14F6E964CBE7}" type="presOf" srcId="{6F90BEBA-F6C9-9F4D-9B16-CE0E095D69EF}" destId="{060E0CBB-4083-C04F-835B-1299138AC5C7}" srcOrd="0" destOrd="0" presId="urn:microsoft.com/office/officeart/2009/3/layout/StepUpProcess"/>
    <dgm:cxn modelId="{7BD7AC9C-7604-2842-A2AD-B08A1B6F41B4}" type="presOf" srcId="{BE8D98CE-1CB4-2D47-8C21-256F7C86907B}" destId="{31C4B762-7D8D-E641-9088-2269B1572C2B}" srcOrd="0" destOrd="0" presId="urn:microsoft.com/office/officeart/2009/3/layout/StepUpProcess"/>
    <dgm:cxn modelId="{8365CBCB-5794-2B43-BDA5-1794FA3370A3}" type="presOf" srcId="{AC1EC216-D354-1343-B69C-816549350E72}" destId="{3893396E-B725-C645-946D-7CCB3CF58F51}" srcOrd="0" destOrd="0" presId="urn:microsoft.com/office/officeart/2009/3/layout/StepUpProcess"/>
    <dgm:cxn modelId="{AB2199D1-8F8A-804E-9DA5-ED3CF53C6563}" srcId="{6F90BEBA-F6C9-9F4D-9B16-CE0E095D69EF}" destId="{7EC76DF1-871A-E24A-B1B1-67D66FD515EF}" srcOrd="2" destOrd="0" parTransId="{F8E87577-2283-774E-B30A-064F9C78DF75}" sibTransId="{580436D5-40B2-D14E-B36F-4D3F453DD52A}"/>
    <dgm:cxn modelId="{6D6066DB-75EA-0C41-90F7-064F059CFF33}" srcId="{6F90BEBA-F6C9-9F4D-9B16-CE0E095D69EF}" destId="{BE8D98CE-1CB4-2D47-8C21-256F7C86907B}" srcOrd="3" destOrd="0" parTransId="{59CB19BA-00C5-A641-A63C-6E9C30811D48}" sibTransId="{22C9E7C3-B024-0A43-9258-959FC8FC2B72}"/>
    <dgm:cxn modelId="{878203BA-64C0-3D48-BD1B-7F77A26B352B}" type="presParOf" srcId="{060E0CBB-4083-C04F-835B-1299138AC5C7}" destId="{31A110D3-2703-EA4A-B9E8-4689F8F24736}" srcOrd="0" destOrd="0" presId="urn:microsoft.com/office/officeart/2009/3/layout/StepUpProcess"/>
    <dgm:cxn modelId="{CAC235FB-2250-8649-BDFA-4FBA1F5F798F}" type="presParOf" srcId="{31A110D3-2703-EA4A-B9E8-4689F8F24736}" destId="{A605956F-B76D-7244-8916-5FD44AC9C3A6}" srcOrd="0" destOrd="0" presId="urn:microsoft.com/office/officeart/2009/3/layout/StepUpProcess"/>
    <dgm:cxn modelId="{9EBD9CD3-D6CB-774E-9154-883C583DE38F}" type="presParOf" srcId="{31A110D3-2703-EA4A-B9E8-4689F8F24736}" destId="{B6664E16-6555-7142-8A1C-38E589C3FD15}" srcOrd="1" destOrd="0" presId="urn:microsoft.com/office/officeart/2009/3/layout/StepUpProcess"/>
    <dgm:cxn modelId="{CF1DADA4-6645-994E-ABA2-86D159FDFF7F}" type="presParOf" srcId="{31A110D3-2703-EA4A-B9E8-4689F8F24736}" destId="{9505F5BA-F6D1-7143-925A-3F10A08F5949}" srcOrd="2" destOrd="0" presId="urn:microsoft.com/office/officeart/2009/3/layout/StepUpProcess"/>
    <dgm:cxn modelId="{F0D6EA50-B038-D544-9309-391153D69587}" type="presParOf" srcId="{060E0CBB-4083-C04F-835B-1299138AC5C7}" destId="{560B651C-F9B1-5D46-9F7F-0C9F2B37E9B1}" srcOrd="1" destOrd="0" presId="urn:microsoft.com/office/officeart/2009/3/layout/StepUpProcess"/>
    <dgm:cxn modelId="{E763A9D4-74CD-ED4B-8C15-28D8A6DD4F45}" type="presParOf" srcId="{560B651C-F9B1-5D46-9F7F-0C9F2B37E9B1}" destId="{3AC12BDB-ABBE-C143-9732-AF74CF152C69}" srcOrd="0" destOrd="0" presId="urn:microsoft.com/office/officeart/2009/3/layout/StepUpProcess"/>
    <dgm:cxn modelId="{ED981D20-933C-9E46-91B9-6CEDC4BB71BC}" type="presParOf" srcId="{060E0CBB-4083-C04F-835B-1299138AC5C7}" destId="{821EFC95-4E26-5540-950D-E663982562F5}" srcOrd="2" destOrd="0" presId="urn:microsoft.com/office/officeart/2009/3/layout/StepUpProcess"/>
    <dgm:cxn modelId="{1C86233A-E516-D54F-8234-64DA36ADEF6E}" type="presParOf" srcId="{821EFC95-4E26-5540-950D-E663982562F5}" destId="{F2DF652F-FD55-D14E-A757-559C94091F01}" srcOrd="0" destOrd="0" presId="urn:microsoft.com/office/officeart/2009/3/layout/StepUpProcess"/>
    <dgm:cxn modelId="{A462FE56-7109-3741-B734-3D9681A61C35}" type="presParOf" srcId="{821EFC95-4E26-5540-950D-E663982562F5}" destId="{3893396E-B725-C645-946D-7CCB3CF58F51}" srcOrd="1" destOrd="0" presId="urn:microsoft.com/office/officeart/2009/3/layout/StepUpProcess"/>
    <dgm:cxn modelId="{220ECB51-B208-C84C-B762-49B4852D34DA}" type="presParOf" srcId="{821EFC95-4E26-5540-950D-E663982562F5}" destId="{F28E866F-3BED-274E-87F9-A8710050AC3E}" srcOrd="2" destOrd="0" presId="urn:microsoft.com/office/officeart/2009/3/layout/StepUpProcess"/>
    <dgm:cxn modelId="{C66632A3-1885-3848-995C-26DFB107081D}" type="presParOf" srcId="{060E0CBB-4083-C04F-835B-1299138AC5C7}" destId="{589C1C77-2D63-1646-AEA8-7A8C5FD5D4DC}" srcOrd="3" destOrd="0" presId="urn:microsoft.com/office/officeart/2009/3/layout/StepUpProcess"/>
    <dgm:cxn modelId="{C4E3E8FF-6566-C74C-85D6-8E79E4C358E6}" type="presParOf" srcId="{589C1C77-2D63-1646-AEA8-7A8C5FD5D4DC}" destId="{0464D29F-16CE-4246-9591-94E0CC41076B}" srcOrd="0" destOrd="0" presId="urn:microsoft.com/office/officeart/2009/3/layout/StepUpProcess"/>
    <dgm:cxn modelId="{8E184FDE-CE3D-A148-B8D0-3BBDC6B4D814}" type="presParOf" srcId="{060E0CBB-4083-C04F-835B-1299138AC5C7}" destId="{74FA47A6-2FA4-B14A-8367-2AE553676A40}" srcOrd="4" destOrd="0" presId="urn:microsoft.com/office/officeart/2009/3/layout/StepUpProcess"/>
    <dgm:cxn modelId="{78655E1A-1291-E649-AAD1-4B0FC0A14B69}" type="presParOf" srcId="{74FA47A6-2FA4-B14A-8367-2AE553676A40}" destId="{90863351-C4DB-0345-A9B1-10CF145EA70F}" srcOrd="0" destOrd="0" presId="urn:microsoft.com/office/officeart/2009/3/layout/StepUpProcess"/>
    <dgm:cxn modelId="{330D804B-0261-B34A-B4E6-A05019E85EFE}" type="presParOf" srcId="{74FA47A6-2FA4-B14A-8367-2AE553676A40}" destId="{407D3069-60A3-DA44-85A4-0FF0040954B1}" srcOrd="1" destOrd="0" presId="urn:microsoft.com/office/officeart/2009/3/layout/StepUpProcess"/>
    <dgm:cxn modelId="{30BBFD66-FBA9-E646-8A98-D7E1A4CE4458}" type="presParOf" srcId="{74FA47A6-2FA4-B14A-8367-2AE553676A40}" destId="{F9CDFA81-F673-9C4E-B8C8-64A4125B9E54}" srcOrd="2" destOrd="0" presId="urn:microsoft.com/office/officeart/2009/3/layout/StepUpProcess"/>
    <dgm:cxn modelId="{85DCE61F-1645-3C4B-BD59-4DDD12C69CC9}" type="presParOf" srcId="{060E0CBB-4083-C04F-835B-1299138AC5C7}" destId="{C30B121D-5DCD-634B-8BE0-0586DAD1AD41}" srcOrd="5" destOrd="0" presId="urn:microsoft.com/office/officeart/2009/3/layout/StepUpProcess"/>
    <dgm:cxn modelId="{D6E449D7-CF74-494C-93AB-C6DB107FC8F5}" type="presParOf" srcId="{C30B121D-5DCD-634B-8BE0-0586DAD1AD41}" destId="{B471568D-9ED5-CF43-81A8-D3152A18F2B0}" srcOrd="0" destOrd="0" presId="urn:microsoft.com/office/officeart/2009/3/layout/StepUpProcess"/>
    <dgm:cxn modelId="{76D96DAF-6BA7-FF45-BC72-FADAAA428C6C}" type="presParOf" srcId="{060E0CBB-4083-C04F-835B-1299138AC5C7}" destId="{06F8F694-5A65-074A-9105-6EA2E1EA605E}" srcOrd="6" destOrd="0" presId="urn:microsoft.com/office/officeart/2009/3/layout/StepUpProcess"/>
    <dgm:cxn modelId="{CCDAEA8D-FB4B-5549-8DB8-4E4E7C3A34D0}" type="presParOf" srcId="{06F8F694-5A65-074A-9105-6EA2E1EA605E}" destId="{16FED6F8-69DB-344C-9D2E-8B8362287FDE}" srcOrd="0" destOrd="0" presId="urn:microsoft.com/office/officeart/2009/3/layout/StepUpProcess"/>
    <dgm:cxn modelId="{746E1D0D-E5A6-BF48-827C-4643BDED9C05}" type="presParOf" srcId="{06F8F694-5A65-074A-9105-6EA2E1EA605E}" destId="{31C4B762-7D8D-E641-9088-2269B1572C2B}"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9E6EE-8ABA-CA49-946D-76D2A909F44D}">
      <dsp:nvSpPr>
        <dsp:cNvPr id="0" name=""/>
        <dsp:cNvSpPr/>
      </dsp:nvSpPr>
      <dsp:spPr>
        <a:xfrm>
          <a:off x="0" y="517"/>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456F2-BE9B-EB4A-9DF7-09651005F371}">
      <dsp:nvSpPr>
        <dsp:cNvPr id="0" name=""/>
        <dsp:cNvSpPr/>
      </dsp:nvSpPr>
      <dsp:spPr>
        <a:xfrm>
          <a:off x="0" y="33466"/>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LNF-INFN, Frascati, Italy</a:t>
          </a:r>
          <a:endParaRPr lang="en-US" sz="1500" kern="1200" dirty="0">
            <a:solidFill>
              <a:srgbClr val="002060"/>
            </a:solidFill>
          </a:endParaRPr>
        </a:p>
      </dsp:txBody>
      <dsp:txXfrm>
        <a:off x="0" y="33466"/>
        <a:ext cx="3665594" cy="326319"/>
      </dsp:txXfrm>
    </dsp:sp>
    <dsp:sp modelId="{E8AF8C33-BE38-224C-A08F-291139013D27}">
      <dsp:nvSpPr>
        <dsp:cNvPr id="0" name=""/>
        <dsp:cNvSpPr/>
      </dsp:nvSpPr>
      <dsp:spPr>
        <a:xfrm>
          <a:off x="0" y="326836"/>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92749-EAA2-2F4E-8F5E-942A048528B6}">
      <dsp:nvSpPr>
        <dsp:cNvPr id="0" name=""/>
        <dsp:cNvSpPr/>
      </dsp:nvSpPr>
      <dsp:spPr>
        <a:xfrm>
          <a:off x="0" y="326836"/>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SMI-ÖAW, Vienna, Austria</a:t>
          </a:r>
          <a:endParaRPr lang="en-US" sz="1500" kern="1200" dirty="0">
            <a:solidFill>
              <a:srgbClr val="002060"/>
            </a:solidFill>
          </a:endParaRPr>
        </a:p>
      </dsp:txBody>
      <dsp:txXfrm>
        <a:off x="0" y="326836"/>
        <a:ext cx="3665594" cy="326319"/>
      </dsp:txXfrm>
    </dsp:sp>
    <dsp:sp modelId="{5F82FB61-83E8-6B4E-BE4B-9CC3B195BFB2}">
      <dsp:nvSpPr>
        <dsp:cNvPr id="0" name=""/>
        <dsp:cNvSpPr/>
      </dsp:nvSpPr>
      <dsp:spPr>
        <a:xfrm>
          <a:off x="0" y="653155"/>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EEE703-CB42-184E-8188-2137342A805E}">
      <dsp:nvSpPr>
        <dsp:cNvPr id="0" name=""/>
        <dsp:cNvSpPr/>
      </dsp:nvSpPr>
      <dsp:spPr>
        <a:xfrm>
          <a:off x="0" y="653155"/>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err="1">
              <a:solidFill>
                <a:srgbClr val="002060"/>
              </a:solidFill>
            </a:rPr>
            <a:t>Politecnico</a:t>
          </a:r>
          <a:r>
            <a:rPr lang="en-GB" sz="1500" kern="1200" dirty="0">
              <a:solidFill>
                <a:srgbClr val="002060"/>
              </a:solidFill>
            </a:rPr>
            <a:t> di Milano, Italy</a:t>
          </a:r>
          <a:endParaRPr lang="en-US" sz="1500" kern="1200" dirty="0">
            <a:solidFill>
              <a:srgbClr val="002060"/>
            </a:solidFill>
          </a:endParaRPr>
        </a:p>
      </dsp:txBody>
      <dsp:txXfrm>
        <a:off x="0" y="653155"/>
        <a:ext cx="3665594" cy="326319"/>
      </dsp:txXfrm>
    </dsp:sp>
    <dsp:sp modelId="{434C7982-4574-3948-98DE-19D9ACAB90FB}">
      <dsp:nvSpPr>
        <dsp:cNvPr id="0" name=""/>
        <dsp:cNvSpPr/>
      </dsp:nvSpPr>
      <dsp:spPr>
        <a:xfrm>
          <a:off x="0" y="979474"/>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522C7-BF14-344E-A134-7CCE50CC4409}">
      <dsp:nvSpPr>
        <dsp:cNvPr id="0" name=""/>
        <dsp:cNvSpPr/>
      </dsp:nvSpPr>
      <dsp:spPr>
        <a:xfrm>
          <a:off x="0" y="979474"/>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solidFill>
                <a:srgbClr val="002060"/>
              </a:solidFill>
            </a:rPr>
            <a:t>IFIN –HH, Bucharest, Romania</a:t>
          </a:r>
          <a:endParaRPr lang="en-US" sz="1500" kern="1200">
            <a:solidFill>
              <a:srgbClr val="002060"/>
            </a:solidFill>
          </a:endParaRPr>
        </a:p>
      </dsp:txBody>
      <dsp:txXfrm>
        <a:off x="0" y="979474"/>
        <a:ext cx="3665594" cy="326319"/>
      </dsp:txXfrm>
    </dsp:sp>
    <dsp:sp modelId="{09F65324-F560-7E41-BC75-95C05FB1D761}">
      <dsp:nvSpPr>
        <dsp:cNvPr id="0" name=""/>
        <dsp:cNvSpPr/>
      </dsp:nvSpPr>
      <dsp:spPr>
        <a:xfrm>
          <a:off x="0" y="1305793"/>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75760-3A63-5647-8844-09E326D83805}">
      <dsp:nvSpPr>
        <dsp:cNvPr id="0" name=""/>
        <dsp:cNvSpPr/>
      </dsp:nvSpPr>
      <dsp:spPr>
        <a:xfrm>
          <a:off x="0" y="1305793"/>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TUM, Munich, Germany</a:t>
          </a:r>
          <a:endParaRPr lang="en-US" sz="1500" kern="1200" dirty="0">
            <a:solidFill>
              <a:srgbClr val="002060"/>
            </a:solidFill>
          </a:endParaRPr>
        </a:p>
      </dsp:txBody>
      <dsp:txXfrm>
        <a:off x="0" y="1305793"/>
        <a:ext cx="3665594" cy="326319"/>
      </dsp:txXfrm>
    </dsp:sp>
    <dsp:sp modelId="{50FE9168-4829-BC42-84D3-EBA46D9EA08A}">
      <dsp:nvSpPr>
        <dsp:cNvPr id="0" name=""/>
        <dsp:cNvSpPr/>
      </dsp:nvSpPr>
      <dsp:spPr>
        <a:xfrm>
          <a:off x="0" y="1632112"/>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83AB2C-0CE0-1E4C-99A7-CB494E2816A9}">
      <dsp:nvSpPr>
        <dsp:cNvPr id="0" name=""/>
        <dsp:cNvSpPr/>
      </dsp:nvSpPr>
      <dsp:spPr>
        <a:xfrm>
          <a:off x="0" y="1632112"/>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solidFill>
                <a:srgbClr val="002060"/>
              </a:solidFill>
            </a:rPr>
            <a:t>RIKEN, Japan</a:t>
          </a:r>
          <a:endParaRPr lang="en-US" sz="1500" kern="1200">
            <a:solidFill>
              <a:srgbClr val="002060"/>
            </a:solidFill>
          </a:endParaRPr>
        </a:p>
      </dsp:txBody>
      <dsp:txXfrm>
        <a:off x="0" y="1632112"/>
        <a:ext cx="3665594" cy="326319"/>
      </dsp:txXfrm>
    </dsp:sp>
    <dsp:sp modelId="{019AE582-C39F-B24E-AE0E-F4CC39699529}">
      <dsp:nvSpPr>
        <dsp:cNvPr id="0" name=""/>
        <dsp:cNvSpPr/>
      </dsp:nvSpPr>
      <dsp:spPr>
        <a:xfrm>
          <a:off x="0" y="1958431"/>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733BD4-8CC9-6743-B9D3-3B97E6CA4558}">
      <dsp:nvSpPr>
        <dsp:cNvPr id="0" name=""/>
        <dsp:cNvSpPr/>
      </dsp:nvSpPr>
      <dsp:spPr>
        <a:xfrm>
          <a:off x="0" y="1958431"/>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Univ. Tokyo, Japan</a:t>
          </a:r>
          <a:endParaRPr lang="en-US" sz="1500" kern="1200" dirty="0">
            <a:solidFill>
              <a:srgbClr val="002060"/>
            </a:solidFill>
          </a:endParaRPr>
        </a:p>
      </dsp:txBody>
      <dsp:txXfrm>
        <a:off x="0" y="1958431"/>
        <a:ext cx="3665594" cy="326319"/>
      </dsp:txXfrm>
    </dsp:sp>
    <dsp:sp modelId="{06DCF75B-14D0-1948-A0EA-E44989BA5B3B}">
      <dsp:nvSpPr>
        <dsp:cNvPr id="0" name=""/>
        <dsp:cNvSpPr/>
      </dsp:nvSpPr>
      <dsp:spPr>
        <a:xfrm>
          <a:off x="0" y="2284751"/>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545F28-0281-8E45-AFB0-F2A26BDF1EFC}">
      <dsp:nvSpPr>
        <dsp:cNvPr id="0" name=""/>
        <dsp:cNvSpPr/>
      </dsp:nvSpPr>
      <dsp:spPr>
        <a:xfrm>
          <a:off x="0" y="2284751"/>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Victoria Univ., Canada</a:t>
          </a:r>
          <a:endParaRPr lang="en-US" sz="1500" kern="1200" dirty="0">
            <a:solidFill>
              <a:srgbClr val="002060"/>
            </a:solidFill>
          </a:endParaRPr>
        </a:p>
      </dsp:txBody>
      <dsp:txXfrm>
        <a:off x="0" y="2284751"/>
        <a:ext cx="3665594" cy="326319"/>
      </dsp:txXfrm>
    </dsp:sp>
    <dsp:sp modelId="{A25A547C-A8B3-0541-B0ED-4E6C4B2BB3CC}">
      <dsp:nvSpPr>
        <dsp:cNvPr id="0" name=""/>
        <dsp:cNvSpPr/>
      </dsp:nvSpPr>
      <dsp:spPr>
        <a:xfrm>
          <a:off x="0" y="2611070"/>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DEFC9-75BF-3F4F-80DB-5D987FF00DBE}">
      <dsp:nvSpPr>
        <dsp:cNvPr id="0" name=""/>
        <dsp:cNvSpPr/>
      </dsp:nvSpPr>
      <dsp:spPr>
        <a:xfrm>
          <a:off x="0" y="2611070"/>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solidFill>
                <a:srgbClr val="002060"/>
              </a:solidFill>
            </a:rPr>
            <a:t>Univ. Zagreb, Croatia</a:t>
          </a:r>
          <a:endParaRPr lang="en-US" sz="1500" kern="1200">
            <a:solidFill>
              <a:srgbClr val="002060"/>
            </a:solidFill>
          </a:endParaRPr>
        </a:p>
      </dsp:txBody>
      <dsp:txXfrm>
        <a:off x="0" y="2611070"/>
        <a:ext cx="3665594" cy="326319"/>
      </dsp:txXfrm>
    </dsp:sp>
    <dsp:sp modelId="{16D7B010-99B8-DF42-83A9-759683F428C3}">
      <dsp:nvSpPr>
        <dsp:cNvPr id="0" name=""/>
        <dsp:cNvSpPr/>
      </dsp:nvSpPr>
      <dsp:spPr>
        <a:xfrm>
          <a:off x="0" y="2937389"/>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1DE28-5F00-A34F-9622-847EA005D19F}">
      <dsp:nvSpPr>
        <dsp:cNvPr id="0" name=""/>
        <dsp:cNvSpPr/>
      </dsp:nvSpPr>
      <dsp:spPr>
        <a:xfrm>
          <a:off x="0" y="2937389"/>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Univ. Jagiellonian Krakow, Poland</a:t>
          </a:r>
          <a:endParaRPr lang="en-US" sz="1500" kern="1200" dirty="0">
            <a:solidFill>
              <a:srgbClr val="002060"/>
            </a:solidFill>
          </a:endParaRPr>
        </a:p>
      </dsp:txBody>
      <dsp:txXfrm>
        <a:off x="0" y="2937389"/>
        <a:ext cx="3665594" cy="326319"/>
      </dsp:txXfrm>
    </dsp:sp>
    <dsp:sp modelId="{416E9182-FA18-834A-9F74-2AC51A0C85A3}">
      <dsp:nvSpPr>
        <dsp:cNvPr id="0" name=""/>
        <dsp:cNvSpPr/>
      </dsp:nvSpPr>
      <dsp:spPr>
        <a:xfrm>
          <a:off x="0" y="3263708"/>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611A3-EE47-3441-8F45-8967ECC91A50}">
      <dsp:nvSpPr>
        <dsp:cNvPr id="0" name=""/>
        <dsp:cNvSpPr/>
      </dsp:nvSpPr>
      <dsp:spPr>
        <a:xfrm>
          <a:off x="0" y="3263708"/>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solidFill>
                <a:srgbClr val="002060"/>
              </a:solidFill>
            </a:rPr>
            <a:t>ELPH, Tohoku University</a:t>
          </a:r>
          <a:endParaRPr lang="en-US" sz="1500" kern="1200" dirty="0">
            <a:solidFill>
              <a:srgbClr val="002060"/>
            </a:solidFill>
          </a:endParaRPr>
        </a:p>
      </dsp:txBody>
      <dsp:txXfrm>
        <a:off x="0" y="3263708"/>
        <a:ext cx="3665594" cy="326319"/>
      </dsp:txXfrm>
    </dsp:sp>
    <dsp:sp modelId="{5CE22460-B0D8-8C49-9643-14162840D39A}">
      <dsp:nvSpPr>
        <dsp:cNvPr id="0" name=""/>
        <dsp:cNvSpPr/>
      </dsp:nvSpPr>
      <dsp:spPr>
        <a:xfrm>
          <a:off x="0" y="3590027"/>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AD278-2BF8-834B-ABB5-52133F08D924}">
      <dsp:nvSpPr>
        <dsp:cNvPr id="0" name=""/>
        <dsp:cNvSpPr/>
      </dsp:nvSpPr>
      <dsp:spPr>
        <a:xfrm>
          <a:off x="0" y="3590027"/>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it-IT" sz="1500" kern="1200" dirty="0" err="1">
              <a:solidFill>
                <a:srgbClr val="FF0000"/>
              </a:solidFill>
            </a:rPr>
            <a:t>Univ</a:t>
          </a:r>
          <a:r>
            <a:rPr lang="it-IT" sz="1500" kern="1200" dirty="0">
              <a:solidFill>
                <a:srgbClr val="FF0000"/>
              </a:solidFill>
            </a:rPr>
            <a:t>. of Palermo, </a:t>
          </a:r>
          <a:r>
            <a:rPr lang="it-IT" sz="1500" kern="1200" dirty="0" err="1">
              <a:solidFill>
                <a:srgbClr val="FF0000"/>
              </a:solidFill>
            </a:rPr>
            <a:t>Italy</a:t>
          </a:r>
          <a:endParaRPr lang="it-IT" sz="1500" kern="1200" dirty="0">
            <a:solidFill>
              <a:srgbClr val="FF0000"/>
            </a:solidFill>
          </a:endParaRPr>
        </a:p>
      </dsp:txBody>
      <dsp:txXfrm>
        <a:off x="0" y="3590027"/>
        <a:ext cx="3665594" cy="326319"/>
      </dsp:txXfrm>
    </dsp:sp>
    <dsp:sp modelId="{7B863969-6FDA-3D47-8871-62467F538B65}">
      <dsp:nvSpPr>
        <dsp:cNvPr id="0" name=""/>
        <dsp:cNvSpPr/>
      </dsp:nvSpPr>
      <dsp:spPr>
        <a:xfrm>
          <a:off x="0" y="3916346"/>
          <a:ext cx="366559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5BF47-5F9B-7C45-B7BB-3F8DF030F338}">
      <dsp:nvSpPr>
        <dsp:cNvPr id="0" name=""/>
        <dsp:cNvSpPr/>
      </dsp:nvSpPr>
      <dsp:spPr>
        <a:xfrm>
          <a:off x="0" y="3916346"/>
          <a:ext cx="3665594" cy="326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strike="noStrike" kern="1200" spc="-1" dirty="0">
              <a:solidFill>
                <a:srgbClr val="FF0000"/>
              </a:solidFill>
              <a:latin typeface="+mn-lt"/>
              <a:ea typeface="DejaVu Sans"/>
            </a:rPr>
            <a:t>IMEM-CNR, Parma, Italy</a:t>
          </a:r>
          <a:endParaRPr lang="it-IT" sz="1500" kern="1200" dirty="0">
            <a:solidFill>
              <a:srgbClr val="FF0000"/>
            </a:solidFill>
            <a:latin typeface="+mn-lt"/>
          </a:endParaRPr>
        </a:p>
      </dsp:txBody>
      <dsp:txXfrm>
        <a:off x="0" y="3916346"/>
        <a:ext cx="3665594" cy="326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5956F-B76D-7244-8916-5FD44AC9C3A6}">
      <dsp:nvSpPr>
        <dsp:cNvPr id="0" name=""/>
        <dsp:cNvSpPr/>
      </dsp:nvSpPr>
      <dsp:spPr>
        <a:xfrm rot="5400000">
          <a:off x="484762" y="1548915"/>
          <a:ext cx="1441885" cy="2399265"/>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6664E16-6555-7142-8A1C-38E589C3FD15}">
      <dsp:nvSpPr>
        <dsp:cNvPr id="0" name=""/>
        <dsp:cNvSpPr/>
      </dsp:nvSpPr>
      <dsp:spPr>
        <a:xfrm>
          <a:off x="257993" y="2287549"/>
          <a:ext cx="2282669" cy="18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End of kaonic deuterium Run2</a:t>
          </a:r>
        </a:p>
        <a:p>
          <a:pPr marL="0" lvl="0" indent="0" algn="l" defTabSz="800100">
            <a:lnSpc>
              <a:spcPct val="10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2023, December</a:t>
          </a:r>
          <a:br>
            <a:rPr lang="en-US" sz="1800" b="0" kern="1200" noProof="0" dirty="0">
              <a:latin typeface="Calibri" panose="020F0502020204030204" pitchFamily="34" charset="0"/>
              <a:cs typeface="Calibri" panose="020F0502020204030204" pitchFamily="34" charset="0"/>
            </a:rPr>
          </a:br>
          <a:r>
            <a:rPr lang="en-US" sz="1800" kern="1200" dirty="0">
              <a:solidFill>
                <a:srgbClr val="FF0000"/>
              </a:solidFill>
              <a:latin typeface="Calibri" panose="020F0502020204030204" pitchFamily="34" charset="0"/>
              <a:cs typeface="Calibri" panose="020F0502020204030204" pitchFamily="34" charset="0"/>
            </a:rPr>
            <a:t>Total: 400 - 500 pb</a:t>
          </a:r>
          <a:r>
            <a:rPr lang="en-US" sz="1800" kern="1200" baseline="30000" dirty="0">
              <a:solidFill>
                <a:srgbClr val="FF0000"/>
              </a:solidFill>
              <a:latin typeface="Calibri" panose="020F0502020204030204" pitchFamily="34" charset="0"/>
              <a:cs typeface="Calibri" panose="020F0502020204030204" pitchFamily="34" charset="0"/>
            </a:rPr>
            <a:t>-1</a:t>
          </a:r>
        </a:p>
        <a:p>
          <a:pPr marL="0" lvl="0" indent="0" algn="l" defTabSz="800100">
            <a:lnSpc>
              <a:spcPct val="100000"/>
            </a:lnSpc>
            <a:spcBef>
              <a:spcPct val="0"/>
            </a:spcBef>
            <a:spcAft>
              <a:spcPct val="35000"/>
            </a:spcAft>
            <a:buNone/>
          </a:pPr>
          <a:r>
            <a:rPr lang="en-US" sz="1800" b="0" kern="1200" baseline="0" noProof="0" dirty="0" err="1">
              <a:latin typeface="Calibri" panose="020F0502020204030204" pitchFamily="34" charset="0"/>
              <a:cs typeface="Calibri" panose="020F0502020204030204" pitchFamily="34" charset="0"/>
            </a:rPr>
            <a:t>HPGe</a:t>
          </a:r>
          <a:r>
            <a:rPr lang="en-US" sz="1800" b="0" kern="1200" baseline="0" noProof="0" dirty="0">
              <a:latin typeface="Calibri" panose="020F0502020204030204" pitchFamily="34" charset="0"/>
              <a:cs typeface="Calibri" panose="020F0502020204030204" pitchFamily="34" charset="0"/>
            </a:rPr>
            <a:t> and </a:t>
          </a:r>
          <a:r>
            <a:rPr lang="en-US" sz="1800" b="0" kern="1200" baseline="0" noProof="0" dirty="0" err="1">
              <a:latin typeface="Calibri" panose="020F0502020204030204" pitchFamily="34" charset="0"/>
              <a:cs typeface="Calibri" panose="020F0502020204030204" pitchFamily="34" charset="0"/>
            </a:rPr>
            <a:t>CdZnTe</a:t>
          </a:r>
          <a:r>
            <a:rPr lang="en-US" sz="1800" b="0" kern="1200" baseline="0" noProof="0" dirty="0">
              <a:latin typeface="Calibri" panose="020F0502020204030204" pitchFamily="34" charset="0"/>
              <a:cs typeface="Calibri" panose="020F0502020204030204" pitchFamily="34" charset="0"/>
            </a:rPr>
            <a:t> run</a:t>
          </a:r>
        </a:p>
      </dsp:txBody>
      <dsp:txXfrm>
        <a:off x="257993" y="2287549"/>
        <a:ext cx="2282669" cy="1898687"/>
      </dsp:txXfrm>
    </dsp:sp>
    <dsp:sp modelId="{9505F5BA-F6D1-7143-925A-3F10A08F5949}">
      <dsp:nvSpPr>
        <dsp:cNvPr id="0" name=""/>
        <dsp:cNvSpPr/>
      </dsp:nvSpPr>
      <dsp:spPr>
        <a:xfrm>
          <a:off x="1978403" y="1531472"/>
          <a:ext cx="408692" cy="408692"/>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2DF652F-FD55-D14E-A757-559C94091F01}">
      <dsp:nvSpPr>
        <dsp:cNvPr id="0" name=""/>
        <dsp:cNvSpPr/>
      </dsp:nvSpPr>
      <dsp:spPr>
        <a:xfrm rot="5400000">
          <a:off x="3194755" y="892751"/>
          <a:ext cx="1441885" cy="2399265"/>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893396E-B725-C645-946D-7CCB3CF58F51}">
      <dsp:nvSpPr>
        <dsp:cNvPr id="0" name=""/>
        <dsp:cNvSpPr/>
      </dsp:nvSpPr>
      <dsp:spPr>
        <a:xfrm>
          <a:off x="2916455" y="1671598"/>
          <a:ext cx="2241297" cy="18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Start kaonic deuterium Run3</a:t>
          </a:r>
          <a:br>
            <a:rPr lang="en-US" sz="1800" b="1" kern="1200" noProof="0" dirty="0">
              <a:latin typeface="Calibri" panose="020F0502020204030204" pitchFamily="34" charset="0"/>
              <a:cs typeface="Calibri" panose="020F0502020204030204" pitchFamily="34" charset="0"/>
            </a:rPr>
          </a:br>
          <a:endParaRPr lang="en-US" sz="1800" b="1" kern="1200" noProof="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kern="1200" baseline="0" noProof="0" dirty="0" err="1">
              <a:latin typeface="Calibri" panose="020F0502020204030204" pitchFamily="34" charset="0"/>
              <a:cs typeface="Calibri" panose="020F0502020204030204" pitchFamily="34" charset="0"/>
            </a:rPr>
            <a:t>HPGe</a:t>
          </a:r>
          <a:r>
            <a:rPr lang="en-US" sz="1800" b="0" kern="1200" baseline="0" noProof="0" dirty="0">
              <a:latin typeface="Calibri" panose="020F0502020204030204" pitchFamily="34" charset="0"/>
              <a:cs typeface="Calibri" panose="020F0502020204030204" pitchFamily="34" charset="0"/>
            </a:rPr>
            <a:t> and </a:t>
          </a:r>
          <a:r>
            <a:rPr lang="en-US" sz="1800" b="0" kern="1200" baseline="0" noProof="0" dirty="0" err="1">
              <a:latin typeface="Calibri" panose="020F0502020204030204" pitchFamily="34" charset="0"/>
              <a:cs typeface="Calibri" panose="020F0502020204030204" pitchFamily="34" charset="0"/>
            </a:rPr>
            <a:t>CdZnTe</a:t>
          </a:r>
          <a:r>
            <a:rPr lang="en-US" sz="1800" b="0" kern="1200" baseline="0" noProof="0" dirty="0">
              <a:latin typeface="Calibri" panose="020F0502020204030204" pitchFamily="34" charset="0"/>
              <a:cs typeface="Calibri" panose="020F0502020204030204" pitchFamily="34" charset="0"/>
            </a:rPr>
            <a:t> run</a:t>
          </a:r>
          <a:endParaRPr lang="en-US" sz="1800" b="1" kern="1200" noProof="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2024, January </a:t>
          </a:r>
        </a:p>
      </dsp:txBody>
      <dsp:txXfrm>
        <a:off x="2916455" y="1671598"/>
        <a:ext cx="2241297" cy="1898687"/>
      </dsp:txXfrm>
    </dsp:sp>
    <dsp:sp modelId="{F28E866F-3BED-274E-87F9-A8710050AC3E}">
      <dsp:nvSpPr>
        <dsp:cNvPr id="0" name=""/>
        <dsp:cNvSpPr/>
      </dsp:nvSpPr>
      <dsp:spPr>
        <a:xfrm>
          <a:off x="4735510" y="858969"/>
          <a:ext cx="408692" cy="408692"/>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0863351-C4DB-0345-A9B1-10CF145EA70F}">
      <dsp:nvSpPr>
        <dsp:cNvPr id="0" name=""/>
        <dsp:cNvSpPr/>
      </dsp:nvSpPr>
      <dsp:spPr>
        <a:xfrm rot="5400000">
          <a:off x="5815627" y="325708"/>
          <a:ext cx="1441885" cy="2221023"/>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07D3069-60A3-DA44-85A4-0FF0040954B1}">
      <dsp:nvSpPr>
        <dsp:cNvPr id="0" name=""/>
        <dsp:cNvSpPr/>
      </dsp:nvSpPr>
      <dsp:spPr>
        <a:xfrm>
          <a:off x="5708316" y="989232"/>
          <a:ext cx="1923231" cy="18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End Run3</a:t>
          </a:r>
        </a:p>
        <a:p>
          <a:pPr marL="0" lvl="0" indent="0" algn="l" defTabSz="800100">
            <a:lnSpc>
              <a:spcPct val="10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2024</a:t>
          </a:r>
          <a:br>
            <a:rPr lang="en-US" sz="1800" b="0" kern="1200" noProof="0" dirty="0">
              <a:latin typeface="Calibri" panose="020F0502020204030204" pitchFamily="34" charset="0"/>
              <a:cs typeface="Calibri" panose="020F0502020204030204" pitchFamily="34" charset="0"/>
            </a:rPr>
          </a:br>
          <a:r>
            <a:rPr lang="en-US" sz="1800" kern="1200" dirty="0">
              <a:solidFill>
                <a:srgbClr val="FF0000"/>
              </a:solidFill>
              <a:latin typeface="Calibri" panose="020F0502020204030204" pitchFamily="34" charset="0"/>
              <a:cs typeface="Calibri" panose="020F0502020204030204" pitchFamily="34" charset="0"/>
            </a:rPr>
            <a:t>Total: 900 pb</a:t>
          </a:r>
          <a:r>
            <a:rPr lang="en-US" sz="1800" kern="1200" baseline="30000" dirty="0">
              <a:solidFill>
                <a:srgbClr val="FF0000"/>
              </a:solidFill>
              <a:latin typeface="Calibri" panose="020F0502020204030204" pitchFamily="34" charset="0"/>
              <a:cs typeface="Calibri" panose="020F0502020204030204" pitchFamily="34" charset="0"/>
            </a:rPr>
            <a:t>-1</a:t>
          </a:r>
          <a:br>
            <a:rPr lang="en-US" sz="1800" kern="1200" baseline="0" dirty="0">
              <a:solidFill>
                <a:srgbClr val="FF0000"/>
              </a:solidFill>
              <a:latin typeface="Calibri" panose="020F0502020204030204" pitchFamily="34" charset="0"/>
              <a:cs typeface="Calibri" panose="020F0502020204030204" pitchFamily="34" charset="0"/>
            </a:rPr>
          </a:br>
          <a:r>
            <a:rPr lang="en-US" sz="1800" kern="1200" baseline="0" dirty="0">
              <a:solidFill>
                <a:schemeClr val="tx1"/>
              </a:solidFill>
              <a:latin typeface="Calibri" panose="020F0502020204030204" pitchFamily="34" charset="0"/>
              <a:cs typeface="Calibri" panose="020F0502020204030204" pitchFamily="34" charset="0"/>
            </a:rPr>
            <a:t>(to ensure 800 pb</a:t>
          </a:r>
          <a:r>
            <a:rPr lang="en-US" sz="1800" kern="1200" baseline="30000" dirty="0">
              <a:solidFill>
                <a:schemeClr val="tx1"/>
              </a:solidFill>
              <a:latin typeface="Calibri" panose="020F0502020204030204" pitchFamily="34" charset="0"/>
              <a:cs typeface="Calibri" panose="020F0502020204030204" pitchFamily="34" charset="0"/>
            </a:rPr>
            <a:t>-1 </a:t>
          </a:r>
          <a:r>
            <a:rPr lang="en-US" sz="1800" kern="1200" baseline="0" dirty="0">
              <a:solidFill>
                <a:schemeClr val="tx1"/>
              </a:solidFill>
              <a:latin typeface="Calibri" panose="020F0502020204030204" pitchFamily="34" charset="0"/>
              <a:cs typeface="Calibri" panose="020F0502020204030204" pitchFamily="34" charset="0"/>
            </a:rPr>
            <a:t>of useful data)</a:t>
          </a:r>
          <a:endParaRPr lang="en-US" sz="1800" b="0" kern="1200" noProof="0" dirty="0">
            <a:solidFill>
              <a:schemeClr val="tx1"/>
            </a:solidFill>
            <a:latin typeface="Calibri" panose="020F0502020204030204" pitchFamily="34" charset="0"/>
            <a:cs typeface="Calibri" panose="020F0502020204030204" pitchFamily="34" charset="0"/>
          </a:endParaRPr>
        </a:p>
      </dsp:txBody>
      <dsp:txXfrm>
        <a:off x="5708316" y="989232"/>
        <a:ext cx="1923231" cy="1898687"/>
      </dsp:txXfrm>
    </dsp:sp>
    <dsp:sp modelId="{F9CDFA81-F673-9C4E-B8C8-64A4125B9E54}">
      <dsp:nvSpPr>
        <dsp:cNvPr id="0" name=""/>
        <dsp:cNvSpPr/>
      </dsp:nvSpPr>
      <dsp:spPr>
        <a:xfrm>
          <a:off x="7359435" y="242942"/>
          <a:ext cx="408692" cy="408692"/>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6FED6F8-69DB-344C-9D2E-8B8362287FDE}">
      <dsp:nvSpPr>
        <dsp:cNvPr id="0" name=""/>
        <dsp:cNvSpPr/>
      </dsp:nvSpPr>
      <dsp:spPr>
        <a:xfrm rot="5400000">
          <a:off x="8465158" y="-394470"/>
          <a:ext cx="1441885" cy="2398761"/>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w="12700" cap="rnd" cmpd="sng" algn="ctr">
          <a:no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C4B762-7D8D-E641-9088-2269B1572C2B}">
      <dsp:nvSpPr>
        <dsp:cNvPr id="0" name=""/>
        <dsp:cNvSpPr/>
      </dsp:nvSpPr>
      <dsp:spPr>
        <a:xfrm>
          <a:off x="8180805" y="368897"/>
          <a:ext cx="2506619" cy="1848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Light kaonic atoms Run</a:t>
          </a:r>
          <a:br>
            <a:rPr lang="en-US" sz="1800" b="1" kern="1200" noProof="0" dirty="0">
              <a:latin typeface="Calibri" panose="020F0502020204030204" pitchFamily="34" charset="0"/>
              <a:cs typeface="Calibri" panose="020F0502020204030204" pitchFamily="34" charset="0"/>
            </a:rPr>
          </a:br>
          <a:r>
            <a:rPr lang="en-US" sz="1800" b="1" kern="1200" noProof="0" dirty="0">
              <a:latin typeface="Calibri" panose="020F0502020204030204" pitchFamily="34" charset="0"/>
              <a:cs typeface="Calibri" panose="020F0502020204030204" pitchFamily="34" charset="0"/>
            </a:rPr>
            <a:t>(Li - Be - B)</a:t>
          </a:r>
        </a:p>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Extension of the SIDDHARTA-2 run, also as  post-calibration </a:t>
          </a:r>
          <a:br>
            <a:rPr lang="en-US" sz="1800" b="1" kern="1200" noProof="0" dirty="0">
              <a:latin typeface="Calibri" panose="020F0502020204030204" pitchFamily="34" charset="0"/>
              <a:cs typeface="Calibri" panose="020F0502020204030204" pitchFamily="34" charset="0"/>
            </a:rPr>
          </a:br>
          <a:endParaRPr lang="en-US" sz="1800" kern="1200" noProof="0" dirty="0">
            <a:latin typeface="Calibri" panose="020F0502020204030204" pitchFamily="34" charset="0"/>
            <a:cs typeface="Calibri" panose="020F0502020204030204" pitchFamily="34" charset="0"/>
          </a:endParaRPr>
        </a:p>
      </dsp:txBody>
      <dsp:txXfrm>
        <a:off x="8180805" y="368897"/>
        <a:ext cx="2506619" cy="18489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‹N›</a:t>
            </a:fld>
            <a:endParaRPr lang="en-US"/>
          </a:p>
        </p:txBody>
      </p:sp>
    </p:spTree>
    <p:extLst>
      <p:ext uri="{BB962C8B-B14F-4D97-AF65-F5344CB8AC3E}">
        <p14:creationId xmlns:p14="http://schemas.microsoft.com/office/powerpoint/2010/main" val="97504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204959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6FC401-E8EB-4342-8F73-C854466186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6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314819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54352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85252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28468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kaonic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atoms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spectroscopy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really</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unique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opportunity</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obtain</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QCD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en-GB" sz="1200" dirty="0">
                <a:solidFill>
                  <a:srgbClr val="0070C0"/>
                </a:solidFill>
                <a:latin typeface="Times New Roman" panose="02020603050405020304" pitchFamily="18" charset="0"/>
                <a:cs typeface="Times New Roman" panose="02020603050405020304" pitchFamily="18" charset="0"/>
              </a:rPr>
              <a:t>threshold energy because compared to </a:t>
            </a:r>
            <a:r>
              <a:rPr lang="it-IT" sz="1200" kern="1200" dirty="0">
                <a:solidFill>
                  <a:schemeClr val="tx1"/>
                </a:solidFill>
                <a:effectLst/>
                <a:latin typeface="+mn-lt"/>
                <a:ea typeface="+mn-ea"/>
                <a:cs typeface="+mn-cs"/>
              </a:rPr>
              <a:t>scattering </a:t>
            </a:r>
            <a:r>
              <a:rPr lang="it-IT" sz="1200" kern="1200" dirty="0" err="1">
                <a:solidFill>
                  <a:schemeClr val="tx1"/>
                </a:solidFill>
                <a:effectLst/>
                <a:latin typeface="+mn-lt"/>
                <a:ea typeface="+mn-ea"/>
                <a:cs typeface="+mn-cs"/>
              </a:rPr>
              <a:t>experiments</a:t>
            </a:r>
            <a:r>
              <a:rPr lang="en-GB" sz="1200" dirty="0">
                <a:solidFill>
                  <a:srgbClr val="0070C0"/>
                </a:solidFill>
                <a:latin typeface="Times New Roman" panose="02020603050405020304" pitchFamily="18" charset="0"/>
                <a:cs typeface="Times New Roman" panose="02020603050405020304" pitchFamily="18" charset="0"/>
              </a:rPr>
              <a:t> </a:t>
            </a:r>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kaon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interacts</a:t>
            </a:r>
            <a:r>
              <a:rPr lang="it-IT" sz="1200" kern="1200" dirty="0">
                <a:solidFill>
                  <a:schemeClr val="tx1"/>
                </a:solidFill>
                <a:effectLst/>
                <a:latin typeface="+mn-lt"/>
                <a:ea typeface="+mn-ea"/>
                <a:cs typeface="+mn-cs"/>
              </a:rPr>
              <a:t> with the </a:t>
            </a:r>
            <a:r>
              <a:rPr lang="it-IT" sz="1200" kern="1200" dirty="0" err="1">
                <a:solidFill>
                  <a:schemeClr val="tx1"/>
                </a:solidFill>
                <a:effectLst/>
                <a:latin typeface="+mn-lt"/>
                <a:ea typeface="+mn-ea"/>
                <a:cs typeface="+mn-cs"/>
              </a:rPr>
              <a:t>nucleus</a:t>
            </a:r>
            <a:r>
              <a:rPr lang="it-IT" sz="1200" kern="1200" dirty="0">
                <a:solidFill>
                  <a:schemeClr val="tx1"/>
                </a:solidFill>
                <a:effectLst/>
                <a:latin typeface="+mn-lt"/>
                <a:ea typeface="+mn-ea"/>
                <a:cs typeface="+mn-cs"/>
              </a:rPr>
              <a:t> with relative energy of a </a:t>
            </a:r>
            <a:r>
              <a:rPr lang="it-IT" sz="1200" kern="1200" dirty="0" err="1">
                <a:solidFill>
                  <a:schemeClr val="tx1"/>
                </a:solidFill>
                <a:effectLst/>
                <a:latin typeface="+mn-lt"/>
                <a:ea typeface="+mn-ea"/>
                <a:cs typeface="+mn-cs"/>
              </a:rPr>
              <a:t>few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keV</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instead</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tens</a:t>
            </a:r>
            <a:r>
              <a:rPr lang="it-IT" sz="1200" kern="1200" dirty="0">
                <a:solidFill>
                  <a:schemeClr val="tx1"/>
                </a:solidFill>
                <a:effectLst/>
                <a:latin typeface="+mn-lt"/>
                <a:ea typeface="+mn-ea"/>
                <a:cs typeface="+mn-cs"/>
              </a:rPr>
              <a:t> MeV</a:t>
            </a:r>
            <a:r>
              <a:rPr lang="en-US" sz="1200" kern="1200" dirty="0">
                <a:solidFill>
                  <a:srgbClr val="FF0000"/>
                </a:solidFill>
                <a:effectLst/>
                <a:latin typeface="+mn-lt"/>
                <a:ea typeface="+mn-ea"/>
                <a:cs typeface="+mn-cs"/>
              </a:rPr>
              <a:t>.</a:t>
            </a:r>
            <a:br>
              <a:rPr lang="en-US" sz="1200" kern="1200" dirty="0">
                <a:solidFill>
                  <a:srgbClr val="FF0000"/>
                </a:solidFill>
                <a:effectLst/>
                <a:latin typeface="+mn-lt"/>
                <a:ea typeface="+mn-ea"/>
                <a:cs typeface="+mn-cs"/>
              </a:rPr>
            </a:br>
            <a:endParaRPr lang="en-GB"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CF18-6A99-044F-9E7E-6677AD023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08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96FC401-E8EB-4342-8F73-C854466186E7}" type="slidenum">
              <a:rPr lang="en-US" smtClean="0"/>
              <a:t>46</a:t>
            </a:fld>
            <a:endParaRPr lang="en-US"/>
          </a:p>
        </p:txBody>
      </p:sp>
    </p:spTree>
    <p:extLst>
      <p:ext uri="{BB962C8B-B14F-4D97-AF65-F5344CB8AC3E}">
        <p14:creationId xmlns:p14="http://schemas.microsoft.com/office/powerpoint/2010/main" val="186687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F338729-7B57-CA44-8AE8-A28CBFDAD865}" type="datetime1">
              <a:rPr lang="it-IT" smtClean="0"/>
              <a:t>07/11/23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Titolo- Autore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29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A6F3E1-F394-0B42-8997-20B5BB9B01D4}" type="datetime1">
              <a:rPr lang="it-IT" smtClean="0"/>
              <a:t>07/11/23</a:t>
            </a:fld>
            <a:endParaRPr lang="en-US" dirty="0"/>
          </a:p>
        </p:txBody>
      </p:sp>
      <p:sp>
        <p:nvSpPr>
          <p:cNvPr id="5" name="Footer Placeholder 4"/>
          <p:cNvSpPr>
            <a:spLocks noGrp="1"/>
          </p:cNvSpPr>
          <p:nvPr>
            <p:ph type="ftr" sz="quarter" idx="11"/>
          </p:nvPr>
        </p:nvSpPr>
        <p:spPr/>
        <p:txBody>
          <a:bodyPr/>
          <a:lstStyle/>
          <a:p>
            <a:r>
              <a:rPr lang="en-US"/>
              <a:t>Titolo- Autore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3880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40CD20C-0473-AC46-8E00-F46E22E326A6}" type="datetime1">
              <a:rPr lang="it-IT" smtClean="0"/>
              <a:t>07/11/23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Titolo- Autore</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8038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0134F2B-D12F-4746-9E37-DECE03B65B00}"/>
              </a:ext>
            </a:extLst>
          </p:cNvPr>
          <p:cNvSpPr txBox="1">
            <a:spLocks noGrp="1"/>
          </p:cNvSpPr>
          <p:nvPr>
            <p:ph type="sldNum" sz="quarter" idx="10"/>
          </p:nvPr>
        </p:nvSpPr>
        <p:spPr>
          <a:xfrm>
            <a:off x="11231034" y="6403976"/>
            <a:ext cx="351367" cy="269875"/>
          </a:xfrm>
        </p:spPr>
        <p:txBody>
          <a:bodyPr lIns="45718" tIns="45718" rIns="45718" bIns="45718"/>
          <a:lstStyle>
            <a:lvl1pPr indent="0">
              <a:defRPr spc="0">
                <a:solidFill>
                  <a:srgbClr val="898989"/>
                </a:solidFill>
              </a:defRPr>
            </a:lvl1pPr>
          </a:lstStyle>
          <a:p>
            <a:pPr>
              <a:defRPr/>
            </a:pPr>
            <a:fld id="{660D09DA-0358-4480-A120-AB163CE4EAFA}" type="slidenum">
              <a:rPr/>
              <a:pPr>
                <a:defRPr/>
              </a:pPr>
              <a:t>‹N›</a:t>
            </a:fld>
            <a:endParaRPr/>
          </a:p>
        </p:txBody>
      </p:sp>
    </p:spTree>
    <p:extLst>
      <p:ext uri="{BB962C8B-B14F-4D97-AF65-F5344CB8AC3E}">
        <p14:creationId xmlns:p14="http://schemas.microsoft.com/office/powerpoint/2010/main" val="20635148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AF98-E900-D122-7D9E-0B6CD8D4964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A7B23A3-1A3D-E618-3B5F-3C035F9A69D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F8A981-D0F1-2C08-C2F2-72559F62F7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C5EE48-1275-0390-16A2-70604C6DB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A4763-315A-CC39-479E-B39C223E6165}"/>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335893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4FA3D-B181-62DD-84B2-3CA20186E3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0A4F3-5935-6CF0-E8A5-1408E9A7F6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E64B2A-81EE-44A0-D677-E6666E81CD06}"/>
              </a:ext>
            </a:extLst>
          </p:cNvPr>
          <p:cNvSpPr>
            <a:spLocks noGrp="1"/>
          </p:cNvSpPr>
          <p:nvPr>
            <p:ph type="dt" sz="half" idx="10"/>
          </p:nvPr>
        </p:nvSpPr>
        <p:spPr/>
        <p:txBody>
          <a:bodyPr/>
          <a:lstStyle/>
          <a:p>
            <a:fld id="{ED8F8E2E-7E3F-4F09-B4BD-978235997B4F}" type="datetimeFigureOut">
              <a:rPr lang="en-GB" smtClean="0"/>
              <a:t>07/11/2023</a:t>
            </a:fld>
            <a:endParaRPr lang="en-GB"/>
          </a:p>
        </p:txBody>
      </p:sp>
      <p:sp>
        <p:nvSpPr>
          <p:cNvPr id="5" name="Footer Placeholder 4">
            <a:extLst>
              <a:ext uri="{FF2B5EF4-FFF2-40B4-BE49-F238E27FC236}">
                <a16:creationId xmlns:a16="http://schemas.microsoft.com/office/drawing/2014/main" id="{F9547895-1294-FA41-FAEF-E7727880B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A7959E-F787-87CF-DE0C-02CB19C92338}"/>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1963267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D832-C735-90D4-45E5-7B9A8AF7838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FC4085-3861-F497-BB58-2DA0913DACA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68792-8025-1BC0-DBD3-E79400CD0BD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16E1D21-601D-01C4-94FC-6AAE5A188C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CBF850-6CB6-815F-A3F0-688E3102B3E7}"/>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175713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A2E-5386-F541-2B4C-81F9E8B90E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673913-45A2-5447-12D0-5827A6D8E1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8CCA77-B18B-0421-C613-85E0A7FA90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090B68-3D28-26A9-0615-050583C0EB3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9BF4FEF-95F3-92EB-95EA-85F598A72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CD8FB-4E54-4115-7099-FD95B4C94AAE}"/>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571508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1565-3BEE-5625-C217-E342A7F51DEC}"/>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31A7D4-5505-AA16-5371-AEADEB24B79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5C7E9C-7570-3676-E2CB-DE46C4B57D0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35A30A-370C-AD7D-C374-0B287D5E859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6EE29E5-807A-E55C-B968-79D98E0CAC4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186EC7-8455-4212-E4FA-B388311303F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31E2FA1-C2F1-98D0-5BDA-9F4AEB9FD2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ADFF0-B0C0-E568-9329-37819EAE55F4}"/>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69470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791A-05FC-D7AF-EB0A-F01EA790E2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214E5F-8ACE-3AC3-1023-32FE2641E7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474CB16-B393-38A7-3996-5987F14998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D22E91-230B-70F7-EE71-E67C1E8655A9}"/>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3562897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4ED22B-3716-8BE2-96BD-E0E07CA5834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B9889F4-FADC-EF65-8C6F-DF6F33237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32102-CE5C-5978-A73D-CC82F6A9D3CA}"/>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356085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4AA988-3F36-E145-9EEE-22942149BB33}" type="datetime1">
              <a:rPr lang="it-IT" smtClean="0"/>
              <a:t>07/11/23</a:t>
            </a:fld>
            <a:endParaRPr lang="en-US" dirty="0"/>
          </a:p>
        </p:txBody>
      </p:sp>
      <p:sp>
        <p:nvSpPr>
          <p:cNvPr id="5" name="Footer Placeholder 4"/>
          <p:cNvSpPr>
            <a:spLocks noGrp="1"/>
          </p:cNvSpPr>
          <p:nvPr>
            <p:ph type="ftr" sz="quarter" idx="11"/>
          </p:nvPr>
        </p:nvSpPr>
        <p:spPr/>
        <p:txBody>
          <a:bodyPr/>
          <a:lstStyle/>
          <a:p>
            <a:r>
              <a:rPr lang="en-US"/>
              <a:t>Titolo- Autore</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893710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A755-BF13-6756-3952-E25A8180D5B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28B9C9-5984-0F3F-A3D7-C5F2FE93F21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89E14F-6E56-F4A6-81ED-B4D274B0D8B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AB7509-3F02-3389-7A2B-B0FACD81431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1AEC405-8266-4122-FCCB-C0CEF4B57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13C09-12B7-76B1-92E3-A6D634E15E05}"/>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2636297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F9A4-8A08-3443-BF50-C03C2041183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D415E1-B1B4-58EA-8C2B-69F3A56791C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9726DF8-EB89-B9E7-FCD4-BA65EEF453F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C10D2D-F207-CA7B-9C73-E8396AD7BE8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D732EE5-4C6D-D8AA-42CB-D786035DA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2FDCA-410A-41CE-B19C-CDAE09E8B56A}"/>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903319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7558-FCDD-79AE-10F2-F642D0F62B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65D0A7-1094-5198-FAA5-FBA2FC2FF4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E24C70-A300-3040-B4C0-66349620301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CF82E8-07CF-0807-8762-8E7ED37C0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97E47-D504-98D1-0689-DCF71DA7A7C7}"/>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29341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DF78C-DF6C-9AB6-D1FE-AA8C5D792F0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A75396-1937-F70B-FDD5-5ADF2C0F615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2247AB-C6A3-CBD6-6027-81C63D137C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8DADC58-9C9E-EFDD-7F06-8CFBE434D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05DB2-A382-5708-9572-BC4FE83D6534}"/>
              </a:ext>
            </a:extLst>
          </p:cNvPr>
          <p:cNvSpPr>
            <a:spLocks noGrp="1"/>
          </p:cNvSpPr>
          <p:nvPr>
            <p:ph type="sldNum" sz="quarter" idx="12"/>
          </p:nvPr>
        </p:nvSpPr>
        <p:spPr/>
        <p:txBody>
          <a:bodyPr/>
          <a:lstStyle/>
          <a:p>
            <a:fld id="{73FC8252-99A6-428B-9DFC-2277EA254586}" type="slidenum">
              <a:rPr lang="en-US" smtClean="0"/>
              <a:t>‹N›</a:t>
            </a:fld>
            <a:endParaRPr lang="en-US"/>
          </a:p>
        </p:txBody>
      </p:sp>
    </p:spTree>
    <p:extLst>
      <p:ext uri="{BB962C8B-B14F-4D97-AF65-F5344CB8AC3E}">
        <p14:creationId xmlns:p14="http://schemas.microsoft.com/office/powerpoint/2010/main" val="394099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EF828C1-3534-4E0C-BEEB-8F999185659E}"/>
              </a:ext>
            </a:extLst>
          </p:cNvPr>
          <p:cNvSpPr txBox="1">
            <a:spLocks noGrp="1"/>
          </p:cNvSpPr>
          <p:nvPr>
            <p:ph type="sldNum" sz="quarter" idx="10"/>
          </p:nvPr>
        </p:nvSpPr>
        <p:spPr/>
        <p:txBody>
          <a:bodyPr/>
          <a:lstStyle>
            <a:lvl1pPr>
              <a:defRPr/>
            </a:lvl1pPr>
          </a:lstStyle>
          <a:p>
            <a:pPr>
              <a:defRPr/>
            </a:pPr>
            <a:fld id="{54A10BBA-6965-4BB0-9500-A21A015983EB}" type="slidenum">
              <a:rPr lang="en-US" altLang="en-US"/>
              <a:pPr>
                <a:defRPr/>
              </a:pPr>
              <a:t>‹N›</a:t>
            </a:fld>
            <a:endParaRPr lang="en-US" altLang="en-US"/>
          </a:p>
        </p:txBody>
      </p:sp>
    </p:spTree>
    <p:extLst>
      <p:ext uri="{BB962C8B-B14F-4D97-AF65-F5344CB8AC3E}">
        <p14:creationId xmlns:p14="http://schemas.microsoft.com/office/powerpoint/2010/main" val="36856848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F2D2A8F-CE76-7844-B8AB-B9C59956E42F}" type="datetime1">
              <a:rPr lang="it-IT" smtClean="0"/>
              <a:t>07/11/23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Titolo- Autore</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261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5D7B384-B93F-B24D-A845-122E63273068}" type="datetime1">
              <a:rPr lang="it-IT" smtClean="0"/>
              <a:t>07/11/23</a:t>
            </a:fld>
            <a:endParaRPr lang="en-US" dirty="0"/>
          </a:p>
        </p:txBody>
      </p:sp>
      <p:sp>
        <p:nvSpPr>
          <p:cNvPr id="6" name="Footer Placeholder 5"/>
          <p:cNvSpPr>
            <a:spLocks noGrp="1"/>
          </p:cNvSpPr>
          <p:nvPr>
            <p:ph type="ftr" sz="quarter" idx="11"/>
          </p:nvPr>
        </p:nvSpPr>
        <p:spPr/>
        <p:txBody>
          <a:bodyPr/>
          <a:lstStyle/>
          <a:p>
            <a:r>
              <a:rPr lang="en-US"/>
              <a:t>Titolo- Autore</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70667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40D9D0-858C-B14A-9096-3082F52541B9}" type="datetime1">
              <a:rPr lang="it-IT" smtClean="0"/>
              <a:t>07/11/23</a:t>
            </a:fld>
            <a:endParaRPr lang="en-US" dirty="0"/>
          </a:p>
        </p:txBody>
      </p:sp>
      <p:sp>
        <p:nvSpPr>
          <p:cNvPr id="8" name="Footer Placeholder 7"/>
          <p:cNvSpPr>
            <a:spLocks noGrp="1"/>
          </p:cNvSpPr>
          <p:nvPr>
            <p:ph type="ftr" sz="quarter" idx="11"/>
          </p:nvPr>
        </p:nvSpPr>
        <p:spPr/>
        <p:txBody>
          <a:bodyPr/>
          <a:lstStyle/>
          <a:p>
            <a:r>
              <a:rPr lang="en-US"/>
              <a:t>Titolo- Autore</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820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C00A685-C997-0346-B71F-01099A69D048}" type="datetime1">
              <a:rPr lang="it-IT" smtClean="0"/>
              <a:t>07/11/23</a:t>
            </a:fld>
            <a:endParaRPr lang="en-US" dirty="0"/>
          </a:p>
        </p:txBody>
      </p:sp>
      <p:sp>
        <p:nvSpPr>
          <p:cNvPr id="4" name="Footer Placeholder 3"/>
          <p:cNvSpPr>
            <a:spLocks noGrp="1"/>
          </p:cNvSpPr>
          <p:nvPr>
            <p:ph type="ftr" sz="quarter" idx="11"/>
          </p:nvPr>
        </p:nvSpPr>
        <p:spPr/>
        <p:txBody>
          <a:bodyPr/>
          <a:lstStyle/>
          <a:p>
            <a:r>
              <a:rPr lang="en-US"/>
              <a:t>Titolo- Autore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2897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A3B26-29AC-6145-8FA9-78A5E59E6DBC}" type="datetime1">
              <a:rPr lang="it-IT" smtClean="0"/>
              <a:t>07/11/23</a:t>
            </a:fld>
            <a:endParaRPr lang="en-US" dirty="0"/>
          </a:p>
        </p:txBody>
      </p:sp>
      <p:sp>
        <p:nvSpPr>
          <p:cNvPr id="3" name="Footer Placeholder 2"/>
          <p:cNvSpPr>
            <a:spLocks noGrp="1"/>
          </p:cNvSpPr>
          <p:nvPr>
            <p:ph type="ftr" sz="quarter" idx="11"/>
          </p:nvPr>
        </p:nvSpPr>
        <p:spPr/>
        <p:txBody>
          <a:bodyPr/>
          <a:lstStyle/>
          <a:p>
            <a:r>
              <a:rPr lang="en-US"/>
              <a:t>Titolo- Autore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5384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51B42ED-3737-F04F-9E0D-9001FADEDFF5}" type="datetime1">
              <a:rPr lang="it-IT" smtClean="0"/>
              <a:t>07/11/23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Titolo- Autore</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8527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62E5731-7F2D-F747-AD3B-C698586E8757}" type="datetime1">
              <a:rPr lang="it-IT" smtClean="0"/>
              <a:t>07/11/23</a:t>
            </a:fld>
            <a:endParaRPr lang="en-US" dirty="0"/>
          </a:p>
        </p:txBody>
      </p:sp>
      <p:sp>
        <p:nvSpPr>
          <p:cNvPr id="6" name="Footer Placeholder 5"/>
          <p:cNvSpPr>
            <a:spLocks noGrp="1"/>
          </p:cNvSpPr>
          <p:nvPr>
            <p:ph type="ftr" sz="quarter" idx="11"/>
          </p:nvPr>
        </p:nvSpPr>
        <p:spPr/>
        <p:txBody>
          <a:bodyPr/>
          <a:lstStyle/>
          <a:p>
            <a:r>
              <a:rPr lang="en-US"/>
              <a:t>Titolo- Autore</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9254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58C89CC-C71B-F646-ADF5-CEAF71875503}" type="datetime1">
              <a:rPr lang="it-IT" smtClean="0"/>
              <a:t>07/11/23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Titolo- Autore</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21073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89BBC-7E25-E9F9-DB85-58DF8886C96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B404AF-AFCE-9D7A-780A-336EDED80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520949-C3EF-91A4-727B-08EE19123BF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958CF5C-4894-700B-25DA-13A4BF57765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F2392-5E83-DF8B-F858-DBF30C210D8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FC8252-99A6-428B-9DFC-2277EA254586}" type="slidenum">
              <a:rPr lang="en-US" smtClean="0"/>
              <a:t>‹N›</a:t>
            </a:fld>
            <a:endParaRPr lang="en-US"/>
          </a:p>
        </p:txBody>
      </p:sp>
    </p:spTree>
    <p:extLst>
      <p:ext uri="{BB962C8B-B14F-4D97-AF65-F5344CB8AC3E}">
        <p14:creationId xmlns:p14="http://schemas.microsoft.com/office/powerpoint/2010/main" val="41694313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4.jpeg"/><Relationship Id="rId3" Type="http://schemas.openxmlformats.org/officeDocument/2006/relationships/image" Target="../media/image170.png"/><Relationship Id="rId7" Type="http://schemas.openxmlformats.org/officeDocument/2006/relationships/image" Target="../media/image19.jpeg"/><Relationship Id="rId12" Type="http://schemas.openxmlformats.org/officeDocument/2006/relationships/image" Target="../media/image23.png"/><Relationship Id="rId17" Type="http://schemas.openxmlformats.org/officeDocument/2006/relationships/image" Target="../media/image280.png"/><Relationship Id="rId2" Type="http://schemas.openxmlformats.org/officeDocument/2006/relationships/image" Target="../media/image18.png"/><Relationship Id="rId16"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image" Target="../media/image210.png"/><Relationship Id="rId4" Type="http://schemas.openxmlformats.org/officeDocument/2006/relationships/image" Target="../media/image181.png"/><Relationship Id="rId9" Type="http://schemas.openxmlformats.org/officeDocument/2006/relationships/image" Target="../media/image180.png"/><Relationship Id="rId14"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6.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6.emf"/><Relationship Id="rId12"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diagramQuickStyle" Target="../diagrams/quickStyle1.xml"/><Relationship Id="rId5" Type="http://schemas.openxmlformats.org/officeDocument/2006/relationships/image" Target="../media/image4.png"/><Relationship Id="rId15" Type="http://schemas.openxmlformats.org/officeDocument/2006/relationships/image" Target="../media/image9.tif"/><Relationship Id="rId10" Type="http://schemas.openxmlformats.org/officeDocument/2006/relationships/diagramLayout" Target="../diagrams/layout1.xml"/><Relationship Id="rId4" Type="http://schemas.openxmlformats.org/officeDocument/2006/relationships/image" Target="../media/image3.png"/><Relationship Id="rId9" Type="http://schemas.openxmlformats.org/officeDocument/2006/relationships/diagramData" Target="../diagrams/data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20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40.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41.png"/><Relationship Id="rId7" Type="http://schemas.openxmlformats.org/officeDocument/2006/relationships/image" Target="../media/image50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420.png"/></Relationships>
</file>

<file path=ppt/slides/_rels/slide2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91.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2.xml"/><Relationship Id="rId7" Type="http://schemas.openxmlformats.org/officeDocument/2006/relationships/image" Target="../media/image68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nspirehep.net/literature/1858022" TargetMode="External"/><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9.tmp"/><Relationship Id="rId5" Type="http://schemas.openxmlformats.org/officeDocument/2006/relationships/image" Target="../media/image88.tmp"/><Relationship Id="rId4" Type="http://schemas.openxmlformats.org/officeDocument/2006/relationships/image" Target="../media/image87.tmp"/></Relationships>
</file>

<file path=ppt/slides/_rels/slide44.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recchi&#10;&#10;Descrizione generata automaticamente">
            <a:extLst>
              <a:ext uri="{FF2B5EF4-FFF2-40B4-BE49-F238E27FC236}">
                <a16:creationId xmlns:a16="http://schemas.microsoft.com/office/drawing/2014/main" id="{614A6D6E-49E2-0234-4727-A000D90BD6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479" y="-1543050"/>
            <a:ext cx="12603479" cy="8401050"/>
          </a:xfrm>
          <a:prstGeom prst="rect">
            <a:avLst/>
          </a:prstGeom>
        </p:spPr>
      </p:pic>
      <p:sp>
        <p:nvSpPr>
          <p:cNvPr id="2" name="Title 1"/>
          <p:cNvSpPr>
            <a:spLocks noGrp="1"/>
          </p:cNvSpPr>
          <p:nvPr>
            <p:ph type="ctrTitle"/>
          </p:nvPr>
        </p:nvSpPr>
        <p:spPr>
          <a:xfrm>
            <a:off x="2183130" y="706443"/>
            <a:ext cx="8208621" cy="747458"/>
          </a:xfrm>
          <a:solidFill>
            <a:schemeClr val="bg1"/>
          </a:solidFill>
        </p:spPr>
        <p:txBody>
          <a:bodyPr anchor="ctr">
            <a:noAutofit/>
          </a:bodyPr>
          <a:lstStyle/>
          <a:p>
            <a:pPr algn="ctr"/>
            <a:r>
              <a:rPr lang="en-US" sz="3200" b="1" dirty="0">
                <a:solidFill>
                  <a:schemeClr val="accent2"/>
                </a:solidFill>
              </a:rPr>
              <a:t>SIDDHARTA-2: Status report</a:t>
            </a:r>
          </a:p>
        </p:txBody>
      </p:sp>
      <p:sp>
        <p:nvSpPr>
          <p:cNvPr id="7" name="CasellaDiTesto 6">
            <a:extLst>
              <a:ext uri="{FF2B5EF4-FFF2-40B4-BE49-F238E27FC236}">
                <a16:creationId xmlns:a16="http://schemas.microsoft.com/office/drawing/2014/main" id="{50FCCD10-6F00-5FBC-C26B-A4CDE00D22C1}"/>
              </a:ext>
            </a:extLst>
          </p:cNvPr>
          <p:cNvSpPr txBox="1"/>
          <p:nvPr/>
        </p:nvSpPr>
        <p:spPr>
          <a:xfrm>
            <a:off x="191440" y="4583757"/>
            <a:ext cx="12192000" cy="1661993"/>
          </a:xfrm>
          <a:prstGeom prst="rect">
            <a:avLst/>
          </a:prstGeom>
          <a:noFill/>
        </p:spPr>
        <p:txBody>
          <a:bodyPr wrap="square" rtlCol="0">
            <a:spAutoFit/>
          </a:bodyPr>
          <a:lstStyle/>
          <a:p>
            <a:pPr algn="ctr"/>
            <a:r>
              <a:rPr lang="en-GB" sz="3400" b="1" dirty="0">
                <a:solidFill>
                  <a:schemeClr val="bg1"/>
                </a:solidFill>
              </a:rPr>
              <a:t>Catalina </a:t>
            </a:r>
            <a:r>
              <a:rPr lang="en-GB" sz="3400" b="1" dirty="0" err="1">
                <a:solidFill>
                  <a:schemeClr val="bg1"/>
                </a:solidFill>
              </a:rPr>
              <a:t>Curceanu</a:t>
            </a:r>
            <a:r>
              <a:rPr lang="en-GB" sz="3400" b="1" dirty="0">
                <a:solidFill>
                  <a:schemeClr val="bg1"/>
                </a:solidFill>
              </a:rPr>
              <a:t> and Francesco Sgaramella</a:t>
            </a:r>
            <a:br>
              <a:rPr lang="en-GB" sz="3400" b="1" dirty="0">
                <a:solidFill>
                  <a:schemeClr val="bg1"/>
                </a:solidFill>
              </a:rPr>
            </a:br>
            <a:r>
              <a:rPr lang="en-GB" sz="3400" b="1" dirty="0">
                <a:solidFill>
                  <a:schemeClr val="bg1"/>
                </a:solidFill>
              </a:rPr>
              <a:t>on behalf of the SIDDHARTA-2 collaboration</a:t>
            </a:r>
          </a:p>
          <a:p>
            <a:pPr algn="ctr"/>
            <a:r>
              <a:rPr lang="en-GB" sz="3400" b="1" i="1" dirty="0">
                <a:solidFill>
                  <a:schemeClr val="bg1"/>
                </a:solidFill>
              </a:rPr>
              <a:t>66</a:t>
            </a:r>
            <a:r>
              <a:rPr lang="en-GB" sz="3400" b="1" i="1" baseline="30000" dirty="0">
                <a:solidFill>
                  <a:schemeClr val="bg1"/>
                </a:solidFill>
              </a:rPr>
              <a:t>th</a:t>
            </a:r>
            <a:r>
              <a:rPr lang="en-GB" sz="3400" b="1" i="1" dirty="0">
                <a:solidFill>
                  <a:schemeClr val="bg1"/>
                </a:solidFill>
              </a:rPr>
              <a:t> Scientific Committee Meeting – 8</a:t>
            </a:r>
            <a:r>
              <a:rPr lang="en-GB" sz="3400" b="1" i="1" baseline="30000" dirty="0">
                <a:solidFill>
                  <a:schemeClr val="bg1"/>
                </a:solidFill>
              </a:rPr>
              <a:t>th </a:t>
            </a:r>
            <a:r>
              <a:rPr lang="en-GB" sz="3400" b="1" i="1" dirty="0">
                <a:solidFill>
                  <a:schemeClr val="bg1"/>
                </a:solidFill>
              </a:rPr>
              <a:t>November 2023</a:t>
            </a:r>
          </a:p>
        </p:txBody>
      </p:sp>
    </p:spTree>
    <p:extLst>
      <p:ext uri="{BB962C8B-B14F-4D97-AF65-F5344CB8AC3E}">
        <p14:creationId xmlns:p14="http://schemas.microsoft.com/office/powerpoint/2010/main" val="202208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9C4B0A4-555F-33D0-A7C5-D4ECE75F6490}"/>
              </a:ext>
            </a:extLst>
          </p:cNvPr>
          <p:cNvSpPr>
            <a:spLocks noGrp="1"/>
          </p:cNvSpPr>
          <p:nvPr>
            <p:ph type="sldNum" sz="quarter" idx="12"/>
          </p:nvPr>
        </p:nvSpPr>
        <p:spPr>
          <a:xfrm>
            <a:off x="11030553" y="6467852"/>
            <a:ext cx="1052508" cy="365125"/>
          </a:xfrm>
        </p:spPr>
        <p:txBody>
          <a:bodyPr/>
          <a:lstStyle/>
          <a:p>
            <a:fld id="{D57F1E4F-1CFF-5643-939E-217C01CDF565}" type="slidenum">
              <a:rPr lang="en-US" sz="1100" smtClean="0"/>
              <a:pPr/>
              <a:t>10</a:t>
            </a:fld>
            <a:endParaRPr lang="en-US" sz="1100" dirty="0"/>
          </a:p>
        </p:txBody>
      </p:sp>
      <p:sp>
        <p:nvSpPr>
          <p:cNvPr id="5" name="CasellaDiTesto 4">
            <a:extLst>
              <a:ext uri="{FF2B5EF4-FFF2-40B4-BE49-F238E27FC236}">
                <a16:creationId xmlns:a16="http://schemas.microsoft.com/office/drawing/2014/main" id="{2FB3CCD7-A561-269E-990F-D455D39C8D7B}"/>
              </a:ext>
            </a:extLst>
          </p:cNvPr>
          <p:cNvSpPr txBox="1"/>
          <p:nvPr/>
        </p:nvSpPr>
        <p:spPr>
          <a:xfrm>
            <a:off x="433766" y="-95126"/>
            <a:ext cx="10904793" cy="553998"/>
          </a:xfrm>
          <a:prstGeom prst="rect">
            <a:avLst/>
          </a:prstGeom>
          <a:noFill/>
        </p:spPr>
        <p:txBody>
          <a:bodyPr wrap="square" rtlCol="0">
            <a:spAutoFit/>
          </a:bodyPr>
          <a:lstStyle/>
          <a:p>
            <a:r>
              <a:rPr lang="en-GB" sz="3000" b="1" dirty="0">
                <a:solidFill>
                  <a:srgbClr val="FF901C"/>
                </a:solidFill>
                <a:latin typeface="Times New Roman" panose="02020603050405020304" pitchFamily="18" charset="0"/>
                <a:cs typeface="Times New Roman" panose="02020603050405020304" pitchFamily="18" charset="0"/>
              </a:rPr>
              <a:t>Kaonic deuterium shift and width (Theoretical predictions)</a:t>
            </a:r>
          </a:p>
        </p:txBody>
      </p:sp>
      <p:grpSp>
        <p:nvGrpSpPr>
          <p:cNvPr id="17" name="Gruppo 16">
            <a:extLst>
              <a:ext uri="{FF2B5EF4-FFF2-40B4-BE49-F238E27FC236}">
                <a16:creationId xmlns:a16="http://schemas.microsoft.com/office/drawing/2014/main" id="{E68A8633-9D33-9946-C339-D1F165FE00B1}"/>
              </a:ext>
            </a:extLst>
          </p:cNvPr>
          <p:cNvGrpSpPr/>
          <p:nvPr/>
        </p:nvGrpSpPr>
        <p:grpSpPr>
          <a:xfrm>
            <a:off x="93055" y="1741338"/>
            <a:ext cx="6955540" cy="5093238"/>
            <a:chOff x="-11952" y="1289505"/>
            <a:chExt cx="7545376" cy="5320800"/>
          </a:xfrm>
        </p:grpSpPr>
        <p:pic>
          <p:nvPicPr>
            <p:cNvPr id="18" name="Immagine 17">
              <a:extLst>
                <a:ext uri="{FF2B5EF4-FFF2-40B4-BE49-F238E27FC236}">
                  <a16:creationId xmlns:a16="http://schemas.microsoft.com/office/drawing/2014/main" id="{78B030F9-F6F2-19C1-3803-4245384323BF}"/>
                </a:ext>
              </a:extLst>
            </p:cNvPr>
            <p:cNvPicPr>
              <a:picLocks noChangeAspect="1"/>
            </p:cNvPicPr>
            <p:nvPr/>
          </p:nvPicPr>
          <p:blipFill>
            <a:blip r:embed="rId2"/>
            <a:stretch>
              <a:fillRect/>
            </a:stretch>
          </p:blipFill>
          <p:spPr>
            <a:xfrm>
              <a:off x="-11952" y="1289505"/>
              <a:ext cx="7497974" cy="5320800"/>
            </a:xfrm>
            <a:prstGeom prst="rect">
              <a:avLst/>
            </a:prstGeom>
            <a:ln w="19050">
              <a:solidFill>
                <a:schemeClr val="tx1"/>
              </a:solidFill>
            </a:ln>
          </p:spPr>
        </p:pic>
        <p:sp>
          <p:nvSpPr>
            <p:cNvPr id="21" name="Rettangolo 20">
              <a:extLst>
                <a:ext uri="{FF2B5EF4-FFF2-40B4-BE49-F238E27FC236}">
                  <a16:creationId xmlns:a16="http://schemas.microsoft.com/office/drawing/2014/main" id="{0655F17E-E29D-89B7-8760-B262FB07EF2A}"/>
                </a:ext>
              </a:extLst>
            </p:cNvPr>
            <p:cNvSpPr/>
            <p:nvPr/>
          </p:nvSpPr>
          <p:spPr>
            <a:xfrm>
              <a:off x="4334761" y="4159399"/>
              <a:ext cx="237239" cy="25605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2" name="Rettangolo 21">
              <a:extLst>
                <a:ext uri="{FF2B5EF4-FFF2-40B4-BE49-F238E27FC236}">
                  <a16:creationId xmlns:a16="http://schemas.microsoft.com/office/drawing/2014/main" id="{E98E2726-DC58-7F70-0029-A5EDCA77C40F}"/>
                </a:ext>
              </a:extLst>
            </p:cNvPr>
            <p:cNvSpPr/>
            <p:nvPr/>
          </p:nvSpPr>
          <p:spPr>
            <a:xfrm>
              <a:off x="3489091" y="4908147"/>
              <a:ext cx="237239" cy="25605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3" name="Rettangolo 22">
              <a:extLst>
                <a:ext uri="{FF2B5EF4-FFF2-40B4-BE49-F238E27FC236}">
                  <a16:creationId xmlns:a16="http://schemas.microsoft.com/office/drawing/2014/main" id="{09E46D42-04BB-009A-CF4B-713764B71B32}"/>
                </a:ext>
              </a:extLst>
            </p:cNvPr>
            <p:cNvSpPr/>
            <p:nvPr/>
          </p:nvSpPr>
          <p:spPr>
            <a:xfrm>
              <a:off x="4752204" y="5472212"/>
              <a:ext cx="237239" cy="25605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4" name="Rettangolo 23">
              <a:extLst>
                <a:ext uri="{FF2B5EF4-FFF2-40B4-BE49-F238E27FC236}">
                  <a16:creationId xmlns:a16="http://schemas.microsoft.com/office/drawing/2014/main" id="{CDB43016-528D-C953-26B6-ED94FC126381}"/>
                </a:ext>
              </a:extLst>
            </p:cNvPr>
            <p:cNvSpPr/>
            <p:nvPr/>
          </p:nvSpPr>
          <p:spPr>
            <a:xfrm>
              <a:off x="4833105" y="5159632"/>
              <a:ext cx="237239" cy="25605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5" name="Rettangolo 24">
              <a:extLst>
                <a:ext uri="{FF2B5EF4-FFF2-40B4-BE49-F238E27FC236}">
                  <a16:creationId xmlns:a16="http://schemas.microsoft.com/office/drawing/2014/main" id="{FB51AFB2-EB38-C03C-E6D0-A24949119B19}"/>
                </a:ext>
              </a:extLst>
            </p:cNvPr>
            <p:cNvSpPr/>
            <p:nvPr/>
          </p:nvSpPr>
          <p:spPr>
            <a:xfrm>
              <a:off x="4990832" y="5073133"/>
              <a:ext cx="237239" cy="25605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6" name="Rettangolo 25">
              <a:extLst>
                <a:ext uri="{FF2B5EF4-FFF2-40B4-BE49-F238E27FC236}">
                  <a16:creationId xmlns:a16="http://schemas.microsoft.com/office/drawing/2014/main" id="{223C801E-53B6-77D1-10BF-DE0A229C7CA0}"/>
                </a:ext>
              </a:extLst>
            </p:cNvPr>
            <p:cNvSpPr/>
            <p:nvPr/>
          </p:nvSpPr>
          <p:spPr>
            <a:xfrm>
              <a:off x="6180986" y="4278322"/>
              <a:ext cx="320862" cy="31481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7" name="Rettangolo 26">
              <a:extLst>
                <a:ext uri="{FF2B5EF4-FFF2-40B4-BE49-F238E27FC236}">
                  <a16:creationId xmlns:a16="http://schemas.microsoft.com/office/drawing/2014/main" id="{C6377F16-68BC-40A4-982E-AAA416E1D883}"/>
                </a:ext>
              </a:extLst>
            </p:cNvPr>
            <p:cNvSpPr/>
            <p:nvPr/>
          </p:nvSpPr>
          <p:spPr>
            <a:xfrm>
              <a:off x="4431784" y="1402649"/>
              <a:ext cx="459196" cy="45095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
          <p:nvSpPr>
            <p:cNvPr id="28" name="CasellaDiTesto 27">
              <a:extLst>
                <a:ext uri="{FF2B5EF4-FFF2-40B4-BE49-F238E27FC236}">
                  <a16:creationId xmlns:a16="http://schemas.microsoft.com/office/drawing/2014/main" id="{60FCB090-0BEC-443A-C880-7DFCDCB2EDC9}"/>
                </a:ext>
              </a:extLst>
            </p:cNvPr>
            <p:cNvSpPr txBox="1"/>
            <p:nvPr/>
          </p:nvSpPr>
          <p:spPr>
            <a:xfrm>
              <a:off x="981098" y="4512876"/>
              <a:ext cx="1351722" cy="338554"/>
            </a:xfrm>
            <a:prstGeom prst="rect">
              <a:avLst/>
            </a:prstGeom>
            <a:noFill/>
          </p:spPr>
          <p:txBody>
            <a:bodyPr wrap="square" rtlCol="0">
              <a:spAutoFit/>
            </a:bodyPr>
            <a:lstStyle/>
            <a:p>
              <a:r>
                <a:rPr lang="en-GB" sz="1600" dirty="0" err="1">
                  <a:latin typeface="Calibri" panose="020F0502020204030204" pitchFamily="34" charset="0"/>
                  <a:cs typeface="Calibri" panose="020F0502020204030204" pitchFamily="34" charset="0"/>
                </a:rPr>
                <a:t>Oset</a:t>
              </a:r>
              <a:r>
                <a:rPr lang="en-GB" sz="1600" dirty="0">
                  <a:latin typeface="Calibri" panose="020F0502020204030204" pitchFamily="34" charset="0"/>
                  <a:cs typeface="Calibri" panose="020F0502020204030204" pitchFamily="34" charset="0"/>
                </a:rPr>
                <a:t> 2001</a:t>
              </a:r>
            </a:p>
          </p:txBody>
        </p:sp>
        <p:sp>
          <p:nvSpPr>
            <p:cNvPr id="29" name="CasellaDiTesto 28">
              <a:extLst>
                <a:ext uri="{FF2B5EF4-FFF2-40B4-BE49-F238E27FC236}">
                  <a16:creationId xmlns:a16="http://schemas.microsoft.com/office/drawing/2014/main" id="{9199A22E-1214-B390-580C-E5B06D127A33}"/>
                </a:ext>
              </a:extLst>
            </p:cNvPr>
            <p:cNvSpPr txBox="1"/>
            <p:nvPr/>
          </p:nvSpPr>
          <p:spPr>
            <a:xfrm>
              <a:off x="4215119" y="1899734"/>
              <a:ext cx="1351722"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Liu 2020</a:t>
              </a:r>
            </a:p>
          </p:txBody>
        </p:sp>
        <p:sp>
          <p:nvSpPr>
            <p:cNvPr id="30" name="CasellaDiTesto 29">
              <a:extLst>
                <a:ext uri="{FF2B5EF4-FFF2-40B4-BE49-F238E27FC236}">
                  <a16:creationId xmlns:a16="http://schemas.microsoft.com/office/drawing/2014/main" id="{6CB919E4-B1E1-6D08-EFEF-A44C3929C2F8}"/>
                </a:ext>
              </a:extLst>
            </p:cNvPr>
            <p:cNvSpPr txBox="1"/>
            <p:nvPr/>
          </p:nvSpPr>
          <p:spPr>
            <a:xfrm>
              <a:off x="3044966" y="4620924"/>
              <a:ext cx="1621838" cy="338554"/>
            </a:xfrm>
            <a:prstGeom prst="rect">
              <a:avLst/>
            </a:prstGeom>
            <a:noFill/>
          </p:spPr>
          <p:txBody>
            <a:bodyPr wrap="square" rtlCol="0">
              <a:spAutoFit/>
            </a:bodyPr>
            <a:lstStyle/>
            <a:p>
              <a:r>
                <a:rPr lang="en-GB" sz="1600" dirty="0" err="1">
                  <a:latin typeface="Calibri" panose="020F0502020204030204" pitchFamily="34" charset="0"/>
                  <a:cs typeface="Calibri" panose="020F0502020204030204" pitchFamily="34" charset="0"/>
                </a:rPr>
                <a:t>Mizutani</a:t>
              </a:r>
              <a:r>
                <a:rPr lang="en-GB" sz="1600" dirty="0">
                  <a:latin typeface="Calibri" panose="020F0502020204030204" pitchFamily="34" charset="0"/>
                  <a:cs typeface="Calibri" panose="020F0502020204030204" pitchFamily="34" charset="0"/>
                </a:rPr>
                <a:t> 2013</a:t>
              </a:r>
            </a:p>
          </p:txBody>
        </p:sp>
        <p:sp>
          <p:nvSpPr>
            <p:cNvPr id="31" name="CasellaDiTesto 30">
              <a:extLst>
                <a:ext uri="{FF2B5EF4-FFF2-40B4-BE49-F238E27FC236}">
                  <a16:creationId xmlns:a16="http://schemas.microsoft.com/office/drawing/2014/main" id="{A7D71937-6262-93C2-9E42-2B4AB9E573FD}"/>
                </a:ext>
              </a:extLst>
            </p:cNvPr>
            <p:cNvSpPr txBox="1"/>
            <p:nvPr/>
          </p:nvSpPr>
          <p:spPr>
            <a:xfrm>
              <a:off x="3981372" y="5611163"/>
              <a:ext cx="1951485" cy="338554"/>
            </a:xfrm>
            <a:prstGeom prst="rect">
              <a:avLst/>
            </a:prstGeom>
            <a:noFill/>
          </p:spPr>
          <p:txBody>
            <a:bodyPr wrap="square" rtlCol="0">
              <a:spAutoFit/>
            </a:bodyPr>
            <a:lstStyle/>
            <a:p>
              <a:r>
                <a:rPr lang="en-GB" sz="1600" dirty="0" err="1">
                  <a:latin typeface="Calibri" panose="020F0502020204030204" pitchFamily="34" charset="0"/>
                  <a:cs typeface="Calibri" panose="020F0502020204030204" pitchFamily="34" charset="0"/>
                </a:rPr>
                <a:t>Shevchenkov</a:t>
              </a:r>
              <a:r>
                <a:rPr lang="en-GB" sz="1600" dirty="0">
                  <a:latin typeface="Calibri" panose="020F0502020204030204" pitchFamily="34" charset="0"/>
                  <a:cs typeface="Calibri" panose="020F0502020204030204" pitchFamily="34" charset="0"/>
                </a:rPr>
                <a:t> 2012</a:t>
              </a:r>
            </a:p>
          </p:txBody>
        </p:sp>
        <p:sp>
          <p:nvSpPr>
            <p:cNvPr id="32" name="CasellaDiTesto 31">
              <a:extLst>
                <a:ext uri="{FF2B5EF4-FFF2-40B4-BE49-F238E27FC236}">
                  <a16:creationId xmlns:a16="http://schemas.microsoft.com/office/drawing/2014/main" id="{DC1703CB-81AD-8244-94CA-3A1C8986AD08}"/>
                </a:ext>
              </a:extLst>
            </p:cNvPr>
            <p:cNvSpPr txBox="1"/>
            <p:nvPr/>
          </p:nvSpPr>
          <p:spPr>
            <a:xfrm>
              <a:off x="4009687" y="5187912"/>
              <a:ext cx="1351722"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Gal 2007</a:t>
              </a:r>
            </a:p>
          </p:txBody>
        </p:sp>
        <p:sp>
          <p:nvSpPr>
            <p:cNvPr id="33" name="CasellaDiTesto 32">
              <a:extLst>
                <a:ext uri="{FF2B5EF4-FFF2-40B4-BE49-F238E27FC236}">
                  <a16:creationId xmlns:a16="http://schemas.microsoft.com/office/drawing/2014/main" id="{E19ACD94-3151-7704-5FE7-EC36F2DF30EC}"/>
                </a:ext>
              </a:extLst>
            </p:cNvPr>
            <p:cNvSpPr txBox="1"/>
            <p:nvPr/>
          </p:nvSpPr>
          <p:spPr>
            <a:xfrm>
              <a:off x="5177177" y="4904418"/>
              <a:ext cx="1351722" cy="338554"/>
            </a:xfrm>
            <a:prstGeom prst="rect">
              <a:avLst/>
            </a:prstGeom>
            <a:noFill/>
          </p:spPr>
          <p:txBody>
            <a:bodyPr wrap="square" rtlCol="0">
              <a:spAutoFit/>
            </a:bodyPr>
            <a:lstStyle/>
            <a:p>
              <a:r>
                <a:rPr lang="en-GB" sz="1600" dirty="0" err="1">
                  <a:latin typeface="Calibri" panose="020F0502020204030204" pitchFamily="34" charset="0"/>
                  <a:cs typeface="Calibri" panose="020F0502020204030204" pitchFamily="34" charset="0"/>
                </a:rPr>
                <a:t>Meißner</a:t>
              </a:r>
              <a:r>
                <a:rPr lang="en-GB" sz="1600" dirty="0">
                  <a:latin typeface="Calibri" panose="020F0502020204030204" pitchFamily="34" charset="0"/>
                  <a:cs typeface="Calibri" panose="020F0502020204030204" pitchFamily="34" charset="0"/>
                </a:rPr>
                <a:t> 2011</a:t>
              </a:r>
            </a:p>
          </p:txBody>
        </p:sp>
        <p:sp>
          <p:nvSpPr>
            <p:cNvPr id="34" name="CasellaDiTesto 33">
              <a:extLst>
                <a:ext uri="{FF2B5EF4-FFF2-40B4-BE49-F238E27FC236}">
                  <a16:creationId xmlns:a16="http://schemas.microsoft.com/office/drawing/2014/main" id="{6AA9EF9E-8C31-C49B-58B5-F5890D48486C}"/>
                </a:ext>
              </a:extLst>
            </p:cNvPr>
            <p:cNvSpPr txBox="1"/>
            <p:nvPr/>
          </p:nvSpPr>
          <p:spPr>
            <a:xfrm>
              <a:off x="6181702" y="3922829"/>
              <a:ext cx="1351722"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Weise 2017</a:t>
              </a:r>
            </a:p>
          </p:txBody>
        </p:sp>
        <p:sp>
          <p:nvSpPr>
            <p:cNvPr id="35" name="Rettangolo 34">
              <a:extLst>
                <a:ext uri="{FF2B5EF4-FFF2-40B4-BE49-F238E27FC236}">
                  <a16:creationId xmlns:a16="http://schemas.microsoft.com/office/drawing/2014/main" id="{D1E72E16-3959-5EBC-3275-937CD0376594}"/>
                </a:ext>
              </a:extLst>
            </p:cNvPr>
            <p:cNvSpPr/>
            <p:nvPr/>
          </p:nvSpPr>
          <p:spPr>
            <a:xfrm>
              <a:off x="1032174" y="4257101"/>
              <a:ext cx="320862" cy="31481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grpSp>
      <p:grpSp>
        <p:nvGrpSpPr>
          <p:cNvPr id="46" name="Gruppo 45">
            <a:extLst>
              <a:ext uri="{FF2B5EF4-FFF2-40B4-BE49-F238E27FC236}">
                <a16:creationId xmlns:a16="http://schemas.microsoft.com/office/drawing/2014/main" id="{6D036688-8B0F-BE92-D533-8CA8FD6B70E0}"/>
              </a:ext>
            </a:extLst>
          </p:cNvPr>
          <p:cNvGrpSpPr/>
          <p:nvPr/>
        </p:nvGrpSpPr>
        <p:grpSpPr>
          <a:xfrm>
            <a:off x="7193304" y="1992102"/>
            <a:ext cx="4943475" cy="4619122"/>
            <a:chOff x="4589032" y="1775794"/>
            <a:chExt cx="4943475" cy="4619122"/>
          </a:xfrm>
        </p:grpSpPr>
        <p:grpSp>
          <p:nvGrpSpPr>
            <p:cNvPr id="47" name="Picture 2">
              <a:extLst>
                <a:ext uri="{FF2B5EF4-FFF2-40B4-BE49-F238E27FC236}">
                  <a16:creationId xmlns:a16="http://schemas.microsoft.com/office/drawing/2014/main" id="{6424CB5C-4926-DAC7-108B-F58BC6E2CEF8}"/>
                </a:ext>
              </a:extLst>
            </p:cNvPr>
            <p:cNvGrpSpPr>
              <a:grpSpLocks/>
            </p:cNvGrpSpPr>
            <p:nvPr/>
          </p:nvGrpSpPr>
          <p:grpSpPr bwMode="auto">
            <a:xfrm>
              <a:off x="4589032" y="1927691"/>
              <a:ext cx="4943475" cy="4467225"/>
              <a:chOff x="0" y="0"/>
              <a:chExt cx="4943596" cy="4467061"/>
            </a:xfrm>
          </p:grpSpPr>
          <p:pic>
            <p:nvPicPr>
              <p:cNvPr id="51" name="Picture 2" descr="Picture 2">
                <a:extLst>
                  <a:ext uri="{FF2B5EF4-FFF2-40B4-BE49-F238E27FC236}">
                    <a16:creationId xmlns:a16="http://schemas.microsoft.com/office/drawing/2014/main" id="{B43E1B45-CF40-FB5A-2EF0-E32A8B88EF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599" y="101600"/>
                <a:ext cx="4727698" cy="412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2" name="Picture 2" descr="Picture 2">
                <a:extLst>
                  <a:ext uri="{FF2B5EF4-FFF2-40B4-BE49-F238E27FC236}">
                    <a16:creationId xmlns:a16="http://schemas.microsoft.com/office/drawing/2014/main" id="{620515A3-08D2-4848-E665-82F354ED72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1"/>
                <a:ext cx="4943598" cy="44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8" name="CasellaDiTesto 47">
              <a:extLst>
                <a:ext uri="{FF2B5EF4-FFF2-40B4-BE49-F238E27FC236}">
                  <a16:creationId xmlns:a16="http://schemas.microsoft.com/office/drawing/2014/main" id="{B60B0DD9-EDE6-B115-0000-2B9306511DED}"/>
                </a:ext>
              </a:extLst>
            </p:cNvPr>
            <p:cNvSpPr txBox="1"/>
            <p:nvPr/>
          </p:nvSpPr>
          <p:spPr>
            <a:xfrm>
              <a:off x="8009563" y="2560851"/>
              <a:ext cx="829208" cy="400110"/>
            </a:xfrm>
            <a:prstGeom prst="rect">
              <a:avLst/>
            </a:prstGeom>
            <a:noFill/>
          </p:spPr>
          <p:txBody>
            <a:bodyPr wrap="square" rtlCol="0">
              <a:spAutoFit/>
            </a:bodyPr>
            <a:lstStyle/>
            <a:p>
              <a:r>
                <a:rPr lang="en-GB" sz="1000" dirty="0">
                  <a:latin typeface="Calibri" panose="020F0502020204030204" pitchFamily="34" charset="0"/>
                  <a:cs typeface="Calibri" panose="020F0502020204030204" pitchFamily="34" charset="0"/>
                </a:rPr>
                <a:t>Monte Carlo Simulation</a:t>
              </a:r>
            </a:p>
          </p:txBody>
        </p:sp>
        <p:sp>
          <p:nvSpPr>
            <p:cNvPr id="50" name="achievable precision">
              <a:extLst>
                <a:ext uri="{FF2B5EF4-FFF2-40B4-BE49-F238E27FC236}">
                  <a16:creationId xmlns:a16="http://schemas.microsoft.com/office/drawing/2014/main" id="{DD3B1318-88A2-E0FD-4302-BF6C7001ACBF}"/>
                </a:ext>
              </a:extLst>
            </p:cNvPr>
            <p:cNvSpPr txBox="1"/>
            <p:nvPr/>
          </p:nvSpPr>
          <p:spPr bwMode="auto">
            <a:xfrm>
              <a:off x="4977896" y="1775794"/>
              <a:ext cx="1209252" cy="523216"/>
            </a:xfrm>
            <a:prstGeom prst="rect">
              <a:avLst/>
            </a:prstGeom>
            <a:noFill/>
            <a:ln w="12700" cap="flat">
              <a:noFill/>
              <a:miter lim="400000"/>
            </a:ln>
            <a:effectLst/>
          </p:spPr>
          <p:txBody>
            <a:bodyPr lIns="45718" tIns="45718" rIns="45718" bIns="45718">
              <a:spAutoFit/>
            </a:bodyPr>
            <a:lstStyle>
              <a:lvl1pPr algn="ctr">
                <a:defRPr sz="1800">
                  <a:solidFill>
                    <a:srgbClr val="FF0000"/>
                  </a:solidFill>
                  <a:effectLst>
                    <a:outerShdw blurRad="38100" dist="38100" dir="2700000" rotWithShape="0">
                      <a:srgbClr val="000000">
                        <a:alpha val="43137"/>
                      </a:srgbClr>
                    </a:outerShdw>
                  </a:effectLst>
                  <a:latin typeface="Palatino Linotype"/>
                  <a:ea typeface="Palatino Linotype"/>
                  <a:cs typeface="Palatino Linotype"/>
                  <a:sym typeface="Palatino Linotyp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Palatino Linotype"/>
                  <a:sym typeface="Palatino Linotype"/>
                </a:rPr>
                <a:t>achievable precision</a:t>
              </a:r>
            </a:p>
          </p:txBody>
        </p:sp>
      </p:grpSp>
      <p:cxnSp>
        <p:nvCxnSpPr>
          <p:cNvPr id="58" name="Straight Arrow Connector 13">
            <a:extLst>
              <a:ext uri="{FF2B5EF4-FFF2-40B4-BE49-F238E27FC236}">
                <a16:creationId xmlns:a16="http://schemas.microsoft.com/office/drawing/2014/main" id="{64949D40-52F4-8086-43D5-E92398CF20DC}"/>
              </a:ext>
            </a:extLst>
          </p:cNvPr>
          <p:cNvCxnSpPr>
            <a:cxnSpLocks/>
          </p:cNvCxnSpPr>
          <p:nvPr/>
        </p:nvCxnSpPr>
        <p:spPr>
          <a:xfrm flipH="1">
            <a:off x="4406064" y="2815891"/>
            <a:ext cx="3626347" cy="16819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0" name="CasellaDiTesto 59">
            <a:extLst>
              <a:ext uri="{FF2B5EF4-FFF2-40B4-BE49-F238E27FC236}">
                <a16:creationId xmlns:a16="http://schemas.microsoft.com/office/drawing/2014/main" id="{2C888AAC-26FC-F3B5-3A4F-85CE45B0B0D2}"/>
              </a:ext>
            </a:extLst>
          </p:cNvPr>
          <p:cNvSpPr txBox="1"/>
          <p:nvPr/>
        </p:nvSpPr>
        <p:spPr>
          <a:xfrm>
            <a:off x="8449440" y="3146432"/>
            <a:ext cx="1209252" cy="369332"/>
          </a:xfrm>
          <a:prstGeom prst="rect">
            <a:avLst/>
          </a:prstGeom>
          <a:solidFill>
            <a:schemeClr val="bg1"/>
          </a:solidFill>
        </p:spPr>
        <p:txBody>
          <a:bodyPr wrap="square" rtlCol="0">
            <a:spAutoFit/>
          </a:bodyPr>
          <a:lstStyle/>
          <a:p>
            <a:pPr algn="ctr"/>
            <a:r>
              <a:rPr lang="en-GB" dirty="0">
                <a:solidFill>
                  <a:srgbClr val="120EFF"/>
                </a:solidFill>
              </a:rPr>
              <a:t>ROI</a:t>
            </a:r>
          </a:p>
        </p:txBody>
      </p:sp>
      <p:sp>
        <p:nvSpPr>
          <p:cNvPr id="61" name="Ovale 60">
            <a:extLst>
              <a:ext uri="{FF2B5EF4-FFF2-40B4-BE49-F238E27FC236}">
                <a16:creationId xmlns:a16="http://schemas.microsoft.com/office/drawing/2014/main" id="{B0D70B5A-6777-391E-F742-DF7AD9F5CE5B}"/>
              </a:ext>
            </a:extLst>
          </p:cNvPr>
          <p:cNvSpPr/>
          <p:nvPr/>
        </p:nvSpPr>
        <p:spPr>
          <a:xfrm>
            <a:off x="8032411" y="2483315"/>
            <a:ext cx="1626281" cy="665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tangolo 52">
            <a:extLst>
              <a:ext uri="{FF2B5EF4-FFF2-40B4-BE49-F238E27FC236}">
                <a16:creationId xmlns:a16="http://schemas.microsoft.com/office/drawing/2014/main" id="{8A9CFA22-125A-5CFD-5E6E-BE87E494B9BD}"/>
              </a:ext>
            </a:extLst>
          </p:cNvPr>
          <p:cNvSpPr/>
          <p:nvPr/>
        </p:nvSpPr>
        <p:spPr>
          <a:xfrm>
            <a:off x="8699779" y="3474720"/>
            <a:ext cx="751991" cy="2333515"/>
          </a:xfrm>
          <a:prstGeom prst="rect">
            <a:avLst/>
          </a:prstGeom>
          <a:solidFill>
            <a:srgbClr val="120EFF">
              <a:alpha val="16673"/>
            </a:srgbClr>
          </a:solidFill>
          <a:ln>
            <a:solidFill>
              <a:srgbClr val="120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5910504-57E7-EFB4-DAC4-044439EA036E}"/>
              </a:ext>
            </a:extLst>
          </p:cNvPr>
          <p:cNvSpPr txBox="1"/>
          <p:nvPr/>
        </p:nvSpPr>
        <p:spPr>
          <a:xfrm>
            <a:off x="442175" y="688525"/>
            <a:ext cx="11307650" cy="1015663"/>
          </a:xfrm>
          <a:prstGeom prst="rect">
            <a:avLst/>
          </a:prstGeom>
          <a:noFill/>
        </p:spPr>
        <p:txBody>
          <a:bodyPr wrap="square" rtlCol="0">
            <a:spAutoFit/>
          </a:bodyPr>
          <a:lstStyle/>
          <a:p>
            <a:pPr marL="0" indent="0" algn="ctr">
              <a:lnSpc>
                <a:spcPct val="100000"/>
              </a:lnSpc>
              <a:buNone/>
            </a:pPr>
            <a:r>
              <a:rPr lang="en-GB" sz="2000" dirty="0">
                <a:solidFill>
                  <a:schemeClr val="bg1"/>
                </a:solidFill>
              </a:rPr>
              <a:t>Scientific goal: </a:t>
            </a:r>
            <a:r>
              <a:rPr lang="en-GB" sz="2000" b="1" dirty="0">
                <a:solidFill>
                  <a:schemeClr val="accent2"/>
                </a:solidFill>
                <a:cs typeface="Times New Roman" panose="02020603050405020304" pitchFamily="18" charset="0"/>
              </a:rPr>
              <a:t>first measurement ever of kaonic deuterium X-ray transition </a:t>
            </a:r>
            <a:r>
              <a:rPr lang="en-GB" sz="2000" dirty="0">
                <a:solidFill>
                  <a:schemeClr val="bg1"/>
                </a:solidFill>
                <a:cs typeface="Times New Roman" panose="02020603050405020304" pitchFamily="18" charset="0"/>
              </a:rPr>
              <a:t>to the ground state (1s-level) such as to determine its shift and width induced by the presence of the strong interaction,</a:t>
            </a:r>
            <a:r>
              <a:rPr lang="en-GB" sz="2000" dirty="0">
                <a:solidFill>
                  <a:schemeClr val="accent2"/>
                </a:solidFill>
                <a:cs typeface="Times New Roman" panose="02020603050405020304" pitchFamily="18" charset="0"/>
              </a:rPr>
              <a:t> providing unique data to investigate the QCD in the non-perturbative regime with strangeness.</a:t>
            </a:r>
          </a:p>
        </p:txBody>
      </p:sp>
    </p:spTree>
    <p:extLst>
      <p:ext uri="{BB962C8B-B14F-4D97-AF65-F5344CB8AC3E}">
        <p14:creationId xmlns:p14="http://schemas.microsoft.com/office/powerpoint/2010/main" val="5673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15A757D0-CDAD-DAD7-0778-856ECB50CEF5}"/>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uppo 13">
            <a:extLst>
              <a:ext uri="{FF2B5EF4-FFF2-40B4-BE49-F238E27FC236}">
                <a16:creationId xmlns:a16="http://schemas.microsoft.com/office/drawing/2014/main" id="{66D63357-668F-F733-8C46-D283A6261A39}"/>
              </a:ext>
            </a:extLst>
          </p:cNvPr>
          <p:cNvGrpSpPr/>
          <p:nvPr/>
        </p:nvGrpSpPr>
        <p:grpSpPr>
          <a:xfrm>
            <a:off x="131568" y="4339448"/>
            <a:ext cx="4483482" cy="2365847"/>
            <a:chOff x="2885456" y="4376679"/>
            <a:chExt cx="4483482" cy="2365847"/>
          </a:xfrm>
        </p:grpSpPr>
        <p:grpSp>
          <p:nvGrpSpPr>
            <p:cNvPr id="13" name="Gruppo 12">
              <a:extLst>
                <a:ext uri="{FF2B5EF4-FFF2-40B4-BE49-F238E27FC236}">
                  <a16:creationId xmlns:a16="http://schemas.microsoft.com/office/drawing/2014/main" id="{C63DFEEB-E92F-C789-B174-83410066A7A2}"/>
                </a:ext>
              </a:extLst>
            </p:cNvPr>
            <p:cNvGrpSpPr/>
            <p:nvPr/>
          </p:nvGrpSpPr>
          <p:grpSpPr>
            <a:xfrm>
              <a:off x="2885456" y="4376679"/>
              <a:ext cx="4483482" cy="2365847"/>
              <a:chOff x="2209800" y="1545351"/>
              <a:chExt cx="7772400" cy="3767298"/>
            </a:xfrm>
          </p:grpSpPr>
          <p:pic>
            <p:nvPicPr>
              <p:cNvPr id="5" name="Immagine 4">
                <a:extLst>
                  <a:ext uri="{FF2B5EF4-FFF2-40B4-BE49-F238E27FC236}">
                    <a16:creationId xmlns:a16="http://schemas.microsoft.com/office/drawing/2014/main" id="{AD7B67CB-729E-36CB-912E-E0AE34A7A3C1}"/>
                  </a:ext>
                </a:extLst>
              </p:cNvPr>
              <p:cNvPicPr>
                <a:picLocks noChangeAspect="1"/>
              </p:cNvPicPr>
              <p:nvPr/>
            </p:nvPicPr>
            <p:blipFill>
              <a:blip r:embed="rId2"/>
              <a:stretch>
                <a:fillRect/>
              </a:stretch>
            </p:blipFill>
            <p:spPr>
              <a:xfrm>
                <a:off x="2209800" y="1545351"/>
                <a:ext cx="7772400" cy="3767298"/>
              </a:xfrm>
              <a:prstGeom prst="round2DiagRect">
                <a:avLst>
                  <a:gd name="adj1" fmla="val 12916"/>
                  <a:gd name="adj2" fmla="val 12136"/>
                </a:avLst>
              </a:prstGeom>
              <a:ln w="63500">
                <a:solidFill>
                  <a:srgbClr val="00B050"/>
                </a:solidFill>
              </a:ln>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5B6174EC-A50F-419B-94D7-5D07B44FFE13}"/>
                      </a:ext>
                    </a:extLst>
                  </p:cNvPr>
                  <p:cNvSpPr txBox="1"/>
                  <p:nvPr/>
                </p:nvSpPr>
                <p:spPr>
                  <a:xfrm>
                    <a:off x="3333319" y="3311893"/>
                    <a:ext cx="1577522" cy="490094"/>
                  </a:xfrm>
                  <a:prstGeom prst="rect">
                    <a:avLst/>
                  </a:prstGeom>
                  <a:noFill/>
                </p:spPr>
                <p:txBody>
                  <a:bodyPr wrap="square" rtlCol="0">
                    <a:spAutoFit/>
                  </a:bodyPr>
                  <a:lstStyle/>
                  <a:p>
                    <a:r>
                      <a:rPr lang="en-GB" sz="1400" dirty="0"/>
                      <a:t>Ti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𝛼</m:t>
                            </m:r>
                          </m:sub>
                        </m:sSub>
                      </m:oMath>
                    </a14:m>
                    <a:endParaRPr lang="en-GB" sz="1400" dirty="0"/>
                  </a:p>
                </p:txBody>
              </p:sp>
            </mc:Choice>
            <mc:Fallback xmlns="">
              <p:sp>
                <p:nvSpPr>
                  <p:cNvPr id="6" name="CasellaDiTesto 5">
                    <a:extLst>
                      <a:ext uri="{FF2B5EF4-FFF2-40B4-BE49-F238E27FC236}">
                        <a16:creationId xmlns:a16="http://schemas.microsoft.com/office/drawing/2014/main" id="{5B6174EC-A50F-419B-94D7-5D07B44FFE13}"/>
                      </a:ext>
                    </a:extLst>
                  </p:cNvPr>
                  <p:cNvSpPr txBox="1">
                    <a:spLocks noRot="1" noChangeAspect="1" noMove="1" noResize="1" noEditPoints="1" noAdjustHandles="1" noChangeArrowheads="1" noChangeShapeType="1" noTextEdit="1"/>
                  </p:cNvSpPr>
                  <p:nvPr/>
                </p:nvSpPr>
                <p:spPr>
                  <a:xfrm>
                    <a:off x="3333319" y="3311893"/>
                    <a:ext cx="1577522" cy="490094"/>
                  </a:xfrm>
                  <a:prstGeom prst="rect">
                    <a:avLst/>
                  </a:prstGeom>
                  <a:blipFill>
                    <a:blip r:embed="rId3"/>
                    <a:stretch>
                      <a:fillRect l="-1389" t="-4000" b="-1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FED1AAC-5EAD-6696-5FA8-A5D0A35BF8B1}"/>
                      </a:ext>
                    </a:extLst>
                  </p:cNvPr>
                  <p:cNvSpPr txBox="1"/>
                  <p:nvPr/>
                </p:nvSpPr>
                <p:spPr>
                  <a:xfrm>
                    <a:off x="7880544" y="1779580"/>
                    <a:ext cx="1529915" cy="490094"/>
                  </a:xfrm>
                  <a:prstGeom prst="rect">
                    <a:avLst/>
                  </a:prstGeom>
                  <a:noFill/>
                </p:spPr>
                <p:txBody>
                  <a:bodyPr wrap="square" rtlCol="0">
                    <a:spAutoFit/>
                  </a:bodyPr>
                  <a:lstStyle/>
                  <a:p>
                    <a:r>
                      <a:rPr lang="en-GB" sz="1400" dirty="0"/>
                      <a:t>Cu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𝛼</m:t>
                            </m:r>
                          </m:sub>
                        </m:sSub>
                      </m:oMath>
                    </a14:m>
                    <a:endParaRPr lang="en-GB" sz="1400" dirty="0"/>
                  </a:p>
                </p:txBody>
              </p:sp>
            </mc:Choice>
            <mc:Fallback xmlns="">
              <p:sp>
                <p:nvSpPr>
                  <p:cNvPr id="9" name="CasellaDiTesto 8">
                    <a:extLst>
                      <a:ext uri="{FF2B5EF4-FFF2-40B4-BE49-F238E27FC236}">
                        <a16:creationId xmlns:a16="http://schemas.microsoft.com/office/drawing/2014/main" id="{DFED1AAC-5EAD-6696-5FA8-A5D0A35BF8B1}"/>
                      </a:ext>
                    </a:extLst>
                  </p:cNvPr>
                  <p:cNvSpPr txBox="1">
                    <a:spLocks noRot="1" noChangeAspect="1" noMove="1" noResize="1" noEditPoints="1" noAdjustHandles="1" noChangeArrowheads="1" noChangeShapeType="1" noTextEdit="1"/>
                  </p:cNvSpPr>
                  <p:nvPr/>
                </p:nvSpPr>
                <p:spPr>
                  <a:xfrm>
                    <a:off x="7880544" y="1779580"/>
                    <a:ext cx="1529915" cy="490094"/>
                  </a:xfrm>
                  <a:prstGeom prst="rect">
                    <a:avLst/>
                  </a:prstGeom>
                  <a:blipFill>
                    <a:blip r:embed="rId4"/>
                    <a:stretch>
                      <a:fillRect l="-1408" t="-4000" b="-1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FC8EAE12-2DAB-9F11-9227-4751BEFEC4CC}"/>
                      </a:ext>
                    </a:extLst>
                  </p:cNvPr>
                  <p:cNvSpPr txBox="1"/>
                  <p:nvPr/>
                </p:nvSpPr>
                <p:spPr>
                  <a:xfrm>
                    <a:off x="6124604" y="4300465"/>
                    <a:ext cx="1877031" cy="490094"/>
                  </a:xfrm>
                  <a:prstGeom prst="rect">
                    <a:avLst/>
                  </a:prstGeom>
                  <a:noFill/>
                </p:spPr>
                <p:txBody>
                  <a:bodyPr wrap="square" rtlCol="0">
                    <a:spAutoFit/>
                  </a:bodyPr>
                  <a:lstStyle/>
                  <a:p>
                    <a:r>
                      <a:rPr lang="en-GB" sz="1400" dirty="0"/>
                      <a:t>Fe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𝛼</m:t>
                            </m:r>
                          </m:sub>
                        </m:sSub>
                      </m:oMath>
                    </a14:m>
                    <a:endParaRPr lang="en-GB" sz="1400" dirty="0"/>
                  </a:p>
                </p:txBody>
              </p:sp>
            </mc:Choice>
            <mc:Fallback xmlns="">
              <p:sp>
                <p:nvSpPr>
                  <p:cNvPr id="10" name="CasellaDiTesto 9">
                    <a:extLst>
                      <a:ext uri="{FF2B5EF4-FFF2-40B4-BE49-F238E27FC236}">
                        <a16:creationId xmlns:a16="http://schemas.microsoft.com/office/drawing/2014/main" id="{FC8EAE12-2DAB-9F11-9227-4751BEFEC4CC}"/>
                      </a:ext>
                    </a:extLst>
                  </p:cNvPr>
                  <p:cNvSpPr txBox="1">
                    <a:spLocks noRot="1" noChangeAspect="1" noMove="1" noResize="1" noEditPoints="1" noAdjustHandles="1" noChangeArrowheads="1" noChangeShapeType="1" noTextEdit="1"/>
                  </p:cNvSpPr>
                  <p:nvPr/>
                </p:nvSpPr>
                <p:spPr>
                  <a:xfrm>
                    <a:off x="6124604" y="4300465"/>
                    <a:ext cx="1877031" cy="490094"/>
                  </a:xfrm>
                  <a:prstGeom prst="rect">
                    <a:avLst/>
                  </a:prstGeom>
                  <a:blipFill>
                    <a:blip r:embed="rId5"/>
                    <a:stretch>
                      <a:fillRect l="-2326" t="-4000" b="-1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28CB6952-F448-4A71-CF31-E3A46E01D63D}"/>
                      </a:ext>
                    </a:extLst>
                  </p:cNvPr>
                  <p:cNvSpPr txBox="1"/>
                  <p:nvPr/>
                </p:nvSpPr>
                <p:spPr>
                  <a:xfrm>
                    <a:off x="4099831" y="4310343"/>
                    <a:ext cx="1667785" cy="520623"/>
                  </a:xfrm>
                  <a:prstGeom prst="rect">
                    <a:avLst/>
                  </a:prstGeom>
                  <a:noFill/>
                </p:spPr>
                <p:txBody>
                  <a:bodyPr wrap="square" rtlCol="0">
                    <a:spAutoFit/>
                  </a:bodyPr>
                  <a:lstStyle/>
                  <a:p>
                    <a:r>
                      <a:rPr lang="en-GB" sz="1400" dirty="0"/>
                      <a:t>Ti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𝛽</m:t>
                            </m:r>
                          </m:sub>
                        </m:sSub>
                      </m:oMath>
                    </a14:m>
                    <a:endParaRPr lang="en-GB" sz="1400" dirty="0"/>
                  </a:p>
                </p:txBody>
              </p:sp>
            </mc:Choice>
            <mc:Fallback xmlns="">
              <p:sp>
                <p:nvSpPr>
                  <p:cNvPr id="11" name="CasellaDiTesto 10">
                    <a:extLst>
                      <a:ext uri="{FF2B5EF4-FFF2-40B4-BE49-F238E27FC236}">
                        <a16:creationId xmlns:a16="http://schemas.microsoft.com/office/drawing/2014/main" id="{28CB6952-F448-4A71-CF31-E3A46E01D63D}"/>
                      </a:ext>
                    </a:extLst>
                  </p:cNvPr>
                  <p:cNvSpPr txBox="1">
                    <a:spLocks noRot="1" noChangeAspect="1" noMove="1" noResize="1" noEditPoints="1" noAdjustHandles="1" noChangeArrowheads="1" noChangeShapeType="1" noTextEdit="1"/>
                  </p:cNvSpPr>
                  <p:nvPr/>
                </p:nvSpPr>
                <p:spPr>
                  <a:xfrm>
                    <a:off x="4099831" y="4310343"/>
                    <a:ext cx="1667785" cy="520623"/>
                  </a:xfrm>
                  <a:prstGeom prst="rect">
                    <a:avLst/>
                  </a:prstGeom>
                  <a:blipFill>
                    <a:blip r:embed="rId6"/>
                    <a:stretch>
                      <a:fillRect l="-2632" t="-3704" b="-7407"/>
                    </a:stretch>
                  </a:blipFill>
                </p:spPr>
                <p:txBody>
                  <a:bodyPr/>
                  <a:lstStyle/>
                  <a:p>
                    <a:r>
                      <a:rPr lang="en-GB">
                        <a:noFill/>
                      </a:rPr>
                      <a:t> </a:t>
                    </a:r>
                  </a:p>
                </p:txBody>
              </p:sp>
            </mc:Fallback>
          </mc:AlternateContent>
        </p:grpSp>
        <p:sp>
          <p:nvSpPr>
            <p:cNvPr id="3" name="CasellaDiTesto 2">
              <a:extLst>
                <a:ext uri="{FF2B5EF4-FFF2-40B4-BE49-F238E27FC236}">
                  <a16:creationId xmlns:a16="http://schemas.microsoft.com/office/drawing/2014/main" id="{741F1400-F5FD-D5EC-2A69-1B3B7294B01B}"/>
                </a:ext>
              </a:extLst>
            </p:cNvPr>
            <p:cNvSpPr txBox="1"/>
            <p:nvPr/>
          </p:nvSpPr>
          <p:spPr>
            <a:xfrm>
              <a:off x="4643929" y="4542041"/>
              <a:ext cx="1393059" cy="707886"/>
            </a:xfrm>
            <a:prstGeom prst="rect">
              <a:avLst/>
            </a:prstGeom>
            <a:solidFill>
              <a:schemeClr val="bg1"/>
            </a:solidFill>
          </p:spPr>
          <p:txBody>
            <a:bodyPr wrap="square" rtlCol="0">
              <a:spAutoFit/>
            </a:bodyPr>
            <a:lstStyle/>
            <a:p>
              <a:pPr algn="ctr"/>
              <a:r>
                <a:rPr lang="en-US" sz="2000" dirty="0">
                  <a:solidFill>
                    <a:srgbClr val="002060"/>
                  </a:solidFill>
                  <a:latin typeface="Calibri" panose="020F0502020204030204" pitchFamily="34" charset="0"/>
                  <a:cs typeface="Calibri" panose="020F0502020204030204" pitchFamily="34" charset="0"/>
                </a:rPr>
                <a:t>SDD Calibration</a:t>
              </a:r>
            </a:p>
          </p:txBody>
        </p:sp>
      </p:grpSp>
      <p:sp>
        <p:nvSpPr>
          <p:cNvPr id="4" name="Segnaposto numero diapositiva 3">
            <a:extLst>
              <a:ext uri="{FF2B5EF4-FFF2-40B4-BE49-F238E27FC236}">
                <a16:creationId xmlns:a16="http://schemas.microsoft.com/office/drawing/2014/main" id="{3937D958-0D7D-1BB7-A52F-E187F0319266}"/>
              </a:ext>
            </a:extLst>
          </p:cNvPr>
          <p:cNvSpPr>
            <a:spLocks noGrp="1"/>
          </p:cNvSpPr>
          <p:nvPr>
            <p:ph type="sldNum" sz="quarter" idx="12"/>
          </p:nvPr>
        </p:nvSpPr>
        <p:spPr>
          <a:xfrm>
            <a:off x="11139492" y="6326235"/>
            <a:ext cx="1052508" cy="365125"/>
          </a:xfrm>
        </p:spPr>
        <p:txBody>
          <a:bodyPr/>
          <a:lstStyle/>
          <a:p>
            <a:fld id="{D57F1E4F-1CFF-5643-939E-217C01CDF565}" type="slidenum">
              <a:rPr lang="en-US" sz="1100" smtClean="0"/>
              <a:pPr/>
              <a:t>11</a:t>
            </a:fld>
            <a:endParaRPr lang="en-US" sz="1100" dirty="0"/>
          </a:p>
        </p:txBody>
      </p:sp>
      <p:sp>
        <p:nvSpPr>
          <p:cNvPr id="7" name="CasellaDiTesto 6">
            <a:extLst>
              <a:ext uri="{FF2B5EF4-FFF2-40B4-BE49-F238E27FC236}">
                <a16:creationId xmlns:a16="http://schemas.microsoft.com/office/drawing/2014/main" id="{E8B9A470-097E-B6D5-C0D2-A4D9D4095B65}"/>
              </a:ext>
            </a:extLst>
          </p:cNvPr>
          <p:cNvSpPr txBox="1"/>
          <p:nvPr/>
        </p:nvSpPr>
        <p:spPr>
          <a:xfrm>
            <a:off x="-9550" y="-92460"/>
            <a:ext cx="10904793" cy="615553"/>
          </a:xfrm>
          <a:prstGeom prst="rect">
            <a:avLst/>
          </a:prstGeom>
          <a:noFill/>
        </p:spPr>
        <p:txBody>
          <a:bodyPr wrap="square" rtlCol="0">
            <a:spAutoFit/>
          </a:bodyPr>
          <a:lstStyle/>
          <a:p>
            <a:r>
              <a:rPr lang="en-GB" sz="3400" b="1" dirty="0">
                <a:solidFill>
                  <a:srgbClr val="FF901C"/>
                </a:solidFill>
                <a:latin typeface="Times New Roman" panose="02020603050405020304" pitchFamily="18" charset="0"/>
                <a:cs typeface="Times New Roman" panose="02020603050405020304" pitchFamily="18" charset="0"/>
              </a:rPr>
              <a:t>Kaonic deuterium – Run1 data analysis</a:t>
            </a:r>
          </a:p>
        </p:txBody>
      </p:sp>
      <p:grpSp>
        <p:nvGrpSpPr>
          <p:cNvPr id="16" name="Gruppo 15">
            <a:extLst>
              <a:ext uri="{FF2B5EF4-FFF2-40B4-BE49-F238E27FC236}">
                <a16:creationId xmlns:a16="http://schemas.microsoft.com/office/drawing/2014/main" id="{F9696A9F-09DB-CAA9-62FA-0193C6152BB7}"/>
              </a:ext>
            </a:extLst>
          </p:cNvPr>
          <p:cNvGrpSpPr/>
          <p:nvPr/>
        </p:nvGrpSpPr>
        <p:grpSpPr>
          <a:xfrm>
            <a:off x="251470" y="2020380"/>
            <a:ext cx="2960877" cy="2046008"/>
            <a:chOff x="3149946" y="1642816"/>
            <a:chExt cx="5873675" cy="4405256"/>
          </a:xfrm>
        </p:grpSpPr>
        <p:grpSp>
          <p:nvGrpSpPr>
            <p:cNvPr id="17" name="Gruppo 16">
              <a:extLst>
                <a:ext uri="{FF2B5EF4-FFF2-40B4-BE49-F238E27FC236}">
                  <a16:creationId xmlns:a16="http://schemas.microsoft.com/office/drawing/2014/main" id="{B7B7A582-38AF-D618-67A5-90BD28B7A59E}"/>
                </a:ext>
              </a:extLst>
            </p:cNvPr>
            <p:cNvGrpSpPr/>
            <p:nvPr/>
          </p:nvGrpSpPr>
          <p:grpSpPr>
            <a:xfrm>
              <a:off x="3149946" y="1642816"/>
              <a:ext cx="5873675" cy="4405256"/>
              <a:chOff x="3149946" y="1642816"/>
              <a:chExt cx="5873675" cy="4405256"/>
            </a:xfrm>
          </p:grpSpPr>
          <p:pic>
            <p:nvPicPr>
              <p:cNvPr id="23" name="Immagine 22" descr="Immagine che contiene mugnaio&#10;&#10;Descrizione generata automaticamente">
                <a:extLst>
                  <a:ext uri="{FF2B5EF4-FFF2-40B4-BE49-F238E27FC236}">
                    <a16:creationId xmlns:a16="http://schemas.microsoft.com/office/drawing/2014/main" id="{D306879B-A02B-A9C0-CD5D-7B3ADF9DE4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9946" y="1642816"/>
                <a:ext cx="5873675" cy="4405256"/>
              </a:xfrm>
              <a:prstGeom prst="rect">
                <a:avLst/>
              </a:prstGeom>
              <a:ln w="34925" cap="rnd">
                <a:solidFill>
                  <a:schemeClr val="tx1"/>
                </a:solidFill>
              </a:ln>
              <a:effectLst>
                <a:outerShdw blurRad="381000" dist="292100" dir="5400000" sx="-80000" sy="-18000" rotWithShape="0">
                  <a:srgbClr val="0A00E7">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24" name="Ovale 23">
                <a:extLst>
                  <a:ext uri="{FF2B5EF4-FFF2-40B4-BE49-F238E27FC236}">
                    <a16:creationId xmlns:a16="http://schemas.microsoft.com/office/drawing/2014/main" id="{2A4F2C51-6A2B-FC8C-68CB-231562214C58}"/>
                  </a:ext>
                </a:extLst>
              </p:cNvPr>
              <p:cNvSpPr/>
              <p:nvPr/>
            </p:nvSpPr>
            <p:spPr>
              <a:xfrm>
                <a:off x="6386018" y="3816476"/>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ttore 2 24">
                <a:extLst>
                  <a:ext uri="{FF2B5EF4-FFF2-40B4-BE49-F238E27FC236}">
                    <a16:creationId xmlns:a16="http://schemas.microsoft.com/office/drawing/2014/main" id="{1B002644-6936-D25E-9930-1252808B6759}"/>
                  </a:ext>
                </a:extLst>
              </p:cNvPr>
              <p:cNvCxnSpPr>
                <a:cxnSpLocks/>
              </p:cNvCxnSpPr>
              <p:nvPr/>
            </p:nvCxnSpPr>
            <p:spPr>
              <a:xfrm flipV="1">
                <a:off x="4030777" y="3856972"/>
                <a:ext cx="2290259" cy="85964"/>
              </a:xfrm>
              <a:prstGeom prst="straightConnector1">
                <a:avLst/>
              </a:prstGeom>
              <a:ln w="25400">
                <a:solidFill>
                  <a:srgbClr val="0054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FDB8AD7A-CFA8-9C4D-1262-9F386F0465F5}"/>
                  </a:ext>
                </a:extLst>
              </p:cNvPr>
              <p:cNvCxnSpPr>
                <a:cxnSpLocks/>
              </p:cNvCxnSpPr>
              <p:nvPr/>
            </p:nvCxnSpPr>
            <p:spPr>
              <a:xfrm flipH="1">
                <a:off x="6504528" y="3803230"/>
                <a:ext cx="1870621" cy="494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39788DD9-006C-9491-7657-701B6C28D5A5}"/>
                  </a:ext>
                </a:extLst>
              </p:cNvPr>
              <p:cNvSpPr txBox="1"/>
              <p:nvPr/>
            </p:nvSpPr>
            <p:spPr>
              <a:xfrm>
                <a:off x="7176003" y="3373984"/>
                <a:ext cx="911039" cy="861476"/>
              </a:xfrm>
              <a:prstGeom prst="rect">
                <a:avLst/>
              </a:prstGeom>
              <a:noFill/>
            </p:spPr>
            <p:txBody>
              <a:bodyPr wrap="square" rtlCol="0">
                <a:spAutoFit/>
              </a:bodyPr>
              <a:lstStyle/>
              <a:p>
                <a:r>
                  <a:rPr lang="en-US" sz="2000" b="1" dirty="0">
                    <a:solidFill>
                      <a:srgbClr val="FF0000"/>
                    </a:solidFill>
                  </a:rPr>
                  <a:t>e</a:t>
                </a:r>
                <a:r>
                  <a:rPr lang="en-US" sz="2000" b="1" baseline="30000" dirty="0">
                    <a:solidFill>
                      <a:srgbClr val="FF0000"/>
                    </a:solidFill>
                  </a:rPr>
                  <a:t>+</a:t>
                </a:r>
                <a:endParaRPr lang="en-US" sz="2000" b="1" dirty="0">
                  <a:solidFill>
                    <a:srgbClr val="FF0000"/>
                  </a:solidFill>
                </a:endParaRPr>
              </a:p>
            </p:txBody>
          </p:sp>
          <p:sp>
            <p:nvSpPr>
              <p:cNvPr id="28" name="CasellaDiTesto 27">
                <a:extLst>
                  <a:ext uri="{FF2B5EF4-FFF2-40B4-BE49-F238E27FC236}">
                    <a16:creationId xmlns:a16="http://schemas.microsoft.com/office/drawing/2014/main" id="{EEBED81F-80DD-7BFB-E462-9A3BABA1F9E6}"/>
                  </a:ext>
                </a:extLst>
              </p:cNvPr>
              <p:cNvSpPr txBox="1"/>
              <p:nvPr/>
            </p:nvSpPr>
            <p:spPr>
              <a:xfrm>
                <a:off x="4726862" y="3405411"/>
                <a:ext cx="1005327" cy="861476"/>
              </a:xfrm>
              <a:prstGeom prst="rect">
                <a:avLst/>
              </a:prstGeom>
              <a:noFill/>
            </p:spPr>
            <p:txBody>
              <a:bodyPr wrap="square" rtlCol="0">
                <a:spAutoFit/>
              </a:bodyPr>
              <a:lstStyle/>
              <a:p>
                <a:r>
                  <a:rPr lang="en-US" sz="2000" b="1" dirty="0">
                    <a:solidFill>
                      <a:srgbClr val="0054FF"/>
                    </a:solidFill>
                  </a:rPr>
                  <a:t>e</a:t>
                </a:r>
                <a:r>
                  <a:rPr lang="en-US" sz="2000" b="1" baseline="30000" dirty="0">
                    <a:solidFill>
                      <a:srgbClr val="0054FF"/>
                    </a:solidFill>
                  </a:rPr>
                  <a:t>-</a:t>
                </a:r>
                <a:endParaRPr lang="en-US" sz="2000" b="1" dirty="0">
                  <a:solidFill>
                    <a:srgbClr val="0054FF"/>
                  </a:solidFill>
                </a:endParaRPr>
              </a:p>
            </p:txBody>
          </p:sp>
        </p:grpSp>
        <mc:AlternateContent xmlns:mc="http://schemas.openxmlformats.org/markup-compatibility/2006" xmlns:a14="http://schemas.microsoft.com/office/drawing/2010/main">
          <mc:Choice Requires="a14">
            <p:sp>
              <p:nvSpPr>
                <p:cNvPr id="18" name="Stella a 12 punte 17">
                  <a:extLst>
                    <a:ext uri="{FF2B5EF4-FFF2-40B4-BE49-F238E27FC236}">
                      <a16:creationId xmlns:a16="http://schemas.microsoft.com/office/drawing/2014/main" id="{8C39D553-C45B-9C81-78E8-56B765F149F4}"/>
                    </a:ext>
                  </a:extLst>
                </p:cNvPr>
                <p:cNvSpPr/>
                <p:nvPr/>
              </p:nvSpPr>
              <p:spPr>
                <a:xfrm>
                  <a:off x="6282996" y="3745256"/>
                  <a:ext cx="272667" cy="247516"/>
                </a:xfrm>
                <a:prstGeom prst="star12">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40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11" name="Stella a 12 punte 10">
                  <a:extLst>
                    <a:ext uri="{FF2B5EF4-FFF2-40B4-BE49-F238E27FC236}">
                      <a16:creationId xmlns:a16="http://schemas.microsoft.com/office/drawing/2014/main" id="{FD5F5089-6765-4525-5122-DB252F25893C}"/>
                    </a:ext>
                  </a:extLst>
                </p:cNvPr>
                <p:cNvSpPr>
                  <a:spLocks noRot="1" noChangeAspect="1" noMove="1" noResize="1" noEditPoints="1" noAdjustHandles="1" noChangeArrowheads="1" noChangeShapeType="1" noTextEdit="1"/>
                </p:cNvSpPr>
                <p:nvPr/>
              </p:nvSpPr>
              <p:spPr>
                <a:xfrm>
                  <a:off x="6282996" y="3745256"/>
                  <a:ext cx="272667" cy="247516"/>
                </a:xfrm>
                <a:prstGeom prst="star12">
                  <a:avLst/>
                </a:prstGeom>
                <a:blipFill>
                  <a:blip r:embed="rId8"/>
                  <a:stretch>
                    <a:fillRect l="-54545" t="-50000" r="-18182" b="-110000"/>
                  </a:stretch>
                </a:blipFill>
                <a:ln>
                  <a:solidFill>
                    <a:schemeClr val="accent4"/>
                  </a:solidFill>
                </a:ln>
              </p:spPr>
              <p:txBody>
                <a:bodyPr/>
                <a:lstStyle/>
                <a:p>
                  <a:r>
                    <a:rPr lang="en-GB">
                      <a:noFill/>
                    </a:rPr>
                    <a:t> </a:t>
                  </a:r>
                </a:p>
              </p:txBody>
            </p:sp>
          </mc:Fallback>
        </mc:AlternateContent>
        <p:cxnSp>
          <p:nvCxnSpPr>
            <p:cNvPr id="19" name="Connettore 2 18">
              <a:extLst>
                <a:ext uri="{FF2B5EF4-FFF2-40B4-BE49-F238E27FC236}">
                  <a16:creationId xmlns:a16="http://schemas.microsoft.com/office/drawing/2014/main" id="{8B408F1A-4A4D-5D31-F754-16116916EFC1}"/>
                </a:ext>
              </a:extLst>
            </p:cNvPr>
            <p:cNvCxnSpPr>
              <a:cxnSpLocks/>
            </p:cNvCxnSpPr>
            <p:nvPr/>
          </p:nvCxnSpPr>
          <p:spPr>
            <a:xfrm flipH="1" flipV="1">
              <a:off x="6410132" y="2779414"/>
              <a:ext cx="9197" cy="1098870"/>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79298D7E-52CA-2F9F-5752-9746512E1803}"/>
                </a:ext>
              </a:extLst>
            </p:cNvPr>
            <p:cNvCxnSpPr>
              <a:cxnSpLocks/>
            </p:cNvCxnSpPr>
            <p:nvPr/>
          </p:nvCxnSpPr>
          <p:spPr>
            <a:xfrm>
              <a:off x="6419329" y="3878284"/>
              <a:ext cx="0" cy="1073962"/>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DDF0C0B0-96C7-C26D-DCD7-4399207FF442}"/>
                    </a:ext>
                  </a:extLst>
                </p:cNvPr>
                <p:cNvSpPr txBox="1"/>
                <p:nvPr/>
              </p:nvSpPr>
              <p:spPr>
                <a:xfrm>
                  <a:off x="6474854" y="2617560"/>
                  <a:ext cx="992633" cy="8351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i="1">
                                <a:solidFill>
                                  <a:srgbClr val="FFC000"/>
                                </a:solidFill>
                                <a:latin typeface="Cambria Math" panose="02040503050406030204" pitchFamily="18" charset="0"/>
                              </a:rPr>
                            </m:ctrlPr>
                          </m:sSupPr>
                          <m:e>
                            <m:r>
                              <a:rPr lang="it-IT" i="1">
                                <a:solidFill>
                                  <a:srgbClr val="FFC000"/>
                                </a:solidFill>
                                <a:latin typeface="Cambria Math" panose="02040503050406030204" pitchFamily="18" charset="0"/>
                              </a:rPr>
                              <m:t>𝐾</m:t>
                            </m:r>
                          </m:e>
                          <m:sup>
                            <m:r>
                              <a:rPr lang="it-IT" i="1">
                                <a:solidFill>
                                  <a:srgbClr val="FFC000"/>
                                </a:solidFill>
                                <a:latin typeface="Cambria Math" panose="02040503050406030204" pitchFamily="18" charset="0"/>
                              </a:rPr>
                              <m:t>−</m:t>
                            </m:r>
                          </m:sup>
                        </m:sSup>
                      </m:oMath>
                    </m:oMathPara>
                  </a14:m>
                  <a:endParaRPr lang="en-GB" dirty="0">
                    <a:solidFill>
                      <a:srgbClr val="FFC000"/>
                    </a:solidFill>
                  </a:endParaRPr>
                </a:p>
              </p:txBody>
            </p:sp>
          </mc:Choice>
          <mc:Fallback xmlns="">
            <p:sp>
              <p:nvSpPr>
                <p:cNvPr id="21" name="CasellaDiTesto 20">
                  <a:extLst>
                    <a:ext uri="{FF2B5EF4-FFF2-40B4-BE49-F238E27FC236}">
                      <a16:creationId xmlns:a16="http://schemas.microsoft.com/office/drawing/2014/main" id="{DDF0C0B0-96C7-C26D-DCD7-4399207FF442}"/>
                    </a:ext>
                  </a:extLst>
                </p:cNvPr>
                <p:cNvSpPr txBox="1">
                  <a:spLocks noRot="1" noChangeAspect="1" noMove="1" noResize="1" noEditPoints="1" noAdjustHandles="1" noChangeArrowheads="1" noChangeShapeType="1" noTextEdit="1"/>
                </p:cNvSpPr>
                <p:nvPr/>
              </p:nvSpPr>
              <p:spPr>
                <a:xfrm>
                  <a:off x="6474854" y="2617560"/>
                  <a:ext cx="992633" cy="835176"/>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5E07CE89-AD64-2047-E1AE-4FC305C2EA08}"/>
                    </a:ext>
                  </a:extLst>
                </p:cNvPr>
                <p:cNvSpPr txBox="1"/>
                <p:nvPr/>
              </p:nvSpPr>
              <p:spPr>
                <a:xfrm>
                  <a:off x="6061089" y="4815854"/>
                  <a:ext cx="992633" cy="8351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i="1">
                                <a:solidFill>
                                  <a:srgbClr val="FF901C"/>
                                </a:solidFill>
                                <a:latin typeface="Cambria Math" panose="02040503050406030204" pitchFamily="18" charset="0"/>
                              </a:rPr>
                            </m:ctrlPr>
                          </m:sSupPr>
                          <m:e>
                            <m:r>
                              <a:rPr lang="it-IT" i="1">
                                <a:solidFill>
                                  <a:srgbClr val="FF901C"/>
                                </a:solidFill>
                                <a:latin typeface="Cambria Math" panose="02040503050406030204" pitchFamily="18" charset="0"/>
                              </a:rPr>
                              <m:t>𝐾</m:t>
                            </m:r>
                          </m:e>
                          <m:sup>
                            <m:r>
                              <a:rPr lang="it-IT" i="1">
                                <a:solidFill>
                                  <a:srgbClr val="FF901C"/>
                                </a:solidFill>
                                <a:latin typeface="Cambria Math" panose="02040503050406030204" pitchFamily="18" charset="0"/>
                              </a:rPr>
                              <m:t>+</m:t>
                            </m:r>
                          </m:sup>
                        </m:sSup>
                      </m:oMath>
                    </m:oMathPara>
                  </a14:m>
                  <a:endParaRPr lang="en-GB" dirty="0">
                    <a:solidFill>
                      <a:srgbClr val="FF901C"/>
                    </a:solidFill>
                  </a:endParaRPr>
                </a:p>
              </p:txBody>
            </p:sp>
          </mc:Choice>
          <mc:Fallback xmlns="">
            <p:sp>
              <p:nvSpPr>
                <p:cNvPr id="22" name="CasellaDiTesto 21">
                  <a:extLst>
                    <a:ext uri="{FF2B5EF4-FFF2-40B4-BE49-F238E27FC236}">
                      <a16:creationId xmlns:a16="http://schemas.microsoft.com/office/drawing/2014/main" id="{5E07CE89-AD64-2047-E1AE-4FC305C2EA08}"/>
                    </a:ext>
                  </a:extLst>
                </p:cNvPr>
                <p:cNvSpPr txBox="1">
                  <a:spLocks noRot="1" noChangeAspect="1" noMove="1" noResize="1" noEditPoints="1" noAdjustHandles="1" noChangeArrowheads="1" noChangeShapeType="1" noTextEdit="1"/>
                </p:cNvSpPr>
                <p:nvPr/>
              </p:nvSpPr>
              <p:spPr>
                <a:xfrm>
                  <a:off x="6061089" y="4815854"/>
                  <a:ext cx="992633" cy="835176"/>
                </a:xfrm>
                <a:prstGeom prst="rect">
                  <a:avLst/>
                </a:prstGeom>
                <a:blipFill>
                  <a:blip r:embed="rId10"/>
                  <a:stretch>
                    <a:fillRect/>
                  </a:stretch>
                </a:blipFill>
              </p:spPr>
              <p:txBody>
                <a:bodyPr/>
                <a:lstStyle/>
                <a:p>
                  <a:r>
                    <a:rPr lang="en-GB">
                      <a:noFill/>
                    </a:rPr>
                    <a:t> </a:t>
                  </a:r>
                </a:p>
              </p:txBody>
            </p:sp>
          </mc:Fallback>
        </mc:AlternateContent>
      </p:grpSp>
      <p:grpSp>
        <p:nvGrpSpPr>
          <p:cNvPr id="74" name="Gruppo 73">
            <a:extLst>
              <a:ext uri="{FF2B5EF4-FFF2-40B4-BE49-F238E27FC236}">
                <a16:creationId xmlns:a16="http://schemas.microsoft.com/office/drawing/2014/main" id="{E35A9691-0A1D-5053-A00C-59DCF98767D4}"/>
              </a:ext>
            </a:extLst>
          </p:cNvPr>
          <p:cNvGrpSpPr/>
          <p:nvPr/>
        </p:nvGrpSpPr>
        <p:grpSpPr>
          <a:xfrm>
            <a:off x="2373309" y="471341"/>
            <a:ext cx="3014671" cy="2110689"/>
            <a:chOff x="2373309" y="471341"/>
            <a:chExt cx="3014671" cy="2110689"/>
          </a:xfrm>
        </p:grpSpPr>
        <p:pic>
          <p:nvPicPr>
            <p:cNvPr id="31" name="Immagine 30">
              <a:extLst>
                <a:ext uri="{FF2B5EF4-FFF2-40B4-BE49-F238E27FC236}">
                  <a16:creationId xmlns:a16="http://schemas.microsoft.com/office/drawing/2014/main" id="{74A05BCC-5FF1-DFC1-70B4-DD9569D4846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73309" y="471341"/>
              <a:ext cx="3014671" cy="2110689"/>
            </a:xfrm>
            <a:prstGeom prst="rect">
              <a:avLst/>
            </a:prstGeom>
            <a:ln w="28575" cap="rnd">
              <a:solidFill>
                <a:schemeClr val="tx1"/>
              </a:solidFill>
            </a:ln>
            <a:effectLst>
              <a:outerShdw blurRad="50800" dist="38100" dir="2700000" algn="tl" rotWithShape="0">
                <a:srgbClr val="002060">
                  <a:alpha val="40000"/>
                </a:srgbClr>
              </a:outerShdw>
            </a:effectLst>
            <a:scene3d>
              <a:camera prst="orthographicFront"/>
              <a:lightRig rig="contrasting" dir="t">
                <a:rot lat="0" lon="0" rev="3000000"/>
              </a:lightRig>
            </a:scene3d>
            <a:sp3d contourW="7620">
              <a:bevelT w="95250" h="31750"/>
              <a:contourClr>
                <a:srgbClr val="333333"/>
              </a:contourClr>
            </a:sp3d>
          </p:spPr>
        </p:pic>
        <p:sp>
          <p:nvSpPr>
            <p:cNvPr id="60" name="Rettangolo 59">
              <a:extLst>
                <a:ext uri="{FF2B5EF4-FFF2-40B4-BE49-F238E27FC236}">
                  <a16:creationId xmlns:a16="http://schemas.microsoft.com/office/drawing/2014/main" id="{01C185E6-BDC0-431C-3344-72F63CBB0584}"/>
                </a:ext>
              </a:extLst>
            </p:cNvPr>
            <p:cNvSpPr/>
            <p:nvPr/>
          </p:nvSpPr>
          <p:spPr>
            <a:xfrm>
              <a:off x="3182367" y="1828799"/>
              <a:ext cx="355312" cy="2665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ttangolo 60">
              <a:extLst>
                <a:ext uri="{FF2B5EF4-FFF2-40B4-BE49-F238E27FC236}">
                  <a16:creationId xmlns:a16="http://schemas.microsoft.com/office/drawing/2014/main" id="{1BC5FE6E-1CE6-8CB7-23CE-99FA3E1B2BC8}"/>
                </a:ext>
              </a:extLst>
            </p:cNvPr>
            <p:cNvSpPr/>
            <p:nvPr/>
          </p:nvSpPr>
          <p:spPr>
            <a:xfrm>
              <a:off x="4105882" y="1119416"/>
              <a:ext cx="355312" cy="2665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asellaDiTesto 61">
              <a:extLst>
                <a:ext uri="{FF2B5EF4-FFF2-40B4-BE49-F238E27FC236}">
                  <a16:creationId xmlns:a16="http://schemas.microsoft.com/office/drawing/2014/main" id="{52CB2F67-AD9A-429C-BD9D-570975468F39}"/>
                </a:ext>
              </a:extLst>
            </p:cNvPr>
            <p:cNvSpPr txBox="1"/>
            <p:nvPr/>
          </p:nvSpPr>
          <p:spPr>
            <a:xfrm>
              <a:off x="2843839" y="1397679"/>
              <a:ext cx="836112" cy="400110"/>
            </a:xfrm>
            <a:prstGeom prst="rect">
              <a:avLst/>
            </a:prstGeom>
            <a:solidFill>
              <a:schemeClr val="bg1">
                <a:alpha val="63740"/>
              </a:schemeClr>
            </a:solidFill>
          </p:spPr>
          <p:txBody>
            <a:bodyPr wrap="square" rtlCol="0">
              <a:spAutoFit/>
            </a:bodyPr>
            <a:lstStyle/>
            <a:p>
              <a:pPr algn="ctr"/>
              <a:r>
                <a:rPr lang="en-GB" sz="2000" dirty="0">
                  <a:solidFill>
                    <a:srgbClr val="FF0000"/>
                  </a:solidFill>
                </a:rPr>
                <a:t>kaons</a:t>
              </a:r>
            </a:p>
          </p:txBody>
        </p:sp>
        <p:sp>
          <p:nvSpPr>
            <p:cNvPr id="63" name="CasellaDiTesto 62">
              <a:extLst>
                <a:ext uri="{FF2B5EF4-FFF2-40B4-BE49-F238E27FC236}">
                  <a16:creationId xmlns:a16="http://schemas.microsoft.com/office/drawing/2014/main" id="{53D2B8CF-5170-F367-8EE3-78CDBD257FD3}"/>
                </a:ext>
              </a:extLst>
            </p:cNvPr>
            <p:cNvSpPr txBox="1"/>
            <p:nvPr/>
          </p:nvSpPr>
          <p:spPr>
            <a:xfrm>
              <a:off x="3537679" y="695982"/>
              <a:ext cx="836112" cy="400110"/>
            </a:xfrm>
            <a:prstGeom prst="rect">
              <a:avLst/>
            </a:prstGeom>
            <a:solidFill>
              <a:schemeClr val="bg1">
                <a:alpha val="63740"/>
              </a:schemeClr>
            </a:solidFill>
          </p:spPr>
          <p:txBody>
            <a:bodyPr wrap="square" rtlCol="0">
              <a:spAutoFit/>
            </a:bodyPr>
            <a:lstStyle/>
            <a:p>
              <a:pPr algn="ctr"/>
              <a:r>
                <a:rPr lang="en-GB" sz="2000" dirty="0">
                  <a:solidFill>
                    <a:srgbClr val="FF0000"/>
                  </a:solidFill>
                </a:rPr>
                <a:t>kaons</a:t>
              </a:r>
            </a:p>
          </p:txBody>
        </p:sp>
      </p:grpSp>
      <p:sp>
        <p:nvSpPr>
          <p:cNvPr id="64" name="CasellaDiTesto 63">
            <a:extLst>
              <a:ext uri="{FF2B5EF4-FFF2-40B4-BE49-F238E27FC236}">
                <a16:creationId xmlns:a16="http://schemas.microsoft.com/office/drawing/2014/main" id="{3D40E37A-8EEE-D6F9-7BCE-BE80CD37D24F}"/>
              </a:ext>
            </a:extLst>
          </p:cNvPr>
          <p:cNvSpPr txBox="1"/>
          <p:nvPr/>
        </p:nvSpPr>
        <p:spPr>
          <a:xfrm>
            <a:off x="711680" y="940648"/>
            <a:ext cx="1466041" cy="769441"/>
          </a:xfrm>
          <a:prstGeom prst="rect">
            <a:avLst/>
          </a:prstGeom>
          <a:noFill/>
          <a:ln w="12700">
            <a:solidFill>
              <a:srgbClr val="0A00E7"/>
            </a:solidFill>
          </a:ln>
        </p:spPr>
        <p:txBody>
          <a:bodyPr wrap="square" rtlCol="0">
            <a:spAutoFit/>
          </a:bodyPr>
          <a:lstStyle/>
          <a:p>
            <a:pPr algn="ctr"/>
            <a:r>
              <a:rPr lang="en-GB" sz="2200" b="1" dirty="0">
                <a:solidFill>
                  <a:srgbClr val="120EFF"/>
                </a:solidFill>
                <a:latin typeface="Calibri" panose="020F0502020204030204" pitchFamily="34" charset="0"/>
                <a:cs typeface="Calibri" panose="020F0502020204030204" pitchFamily="34" charset="0"/>
              </a:rPr>
              <a:t>KAON TRIGGER</a:t>
            </a:r>
          </a:p>
        </p:txBody>
      </p:sp>
      <p:pic>
        <p:nvPicPr>
          <p:cNvPr id="66" name="Immagine 65">
            <a:extLst>
              <a:ext uri="{FF2B5EF4-FFF2-40B4-BE49-F238E27FC236}">
                <a16:creationId xmlns:a16="http://schemas.microsoft.com/office/drawing/2014/main" id="{2B2D1B37-ADB4-4125-E713-9296A5FD70C1}"/>
              </a:ext>
            </a:extLst>
          </p:cNvPr>
          <p:cNvPicPr>
            <a:picLocks noChangeAspect="1"/>
          </p:cNvPicPr>
          <p:nvPr/>
        </p:nvPicPr>
        <p:blipFill>
          <a:blip r:embed="rId12"/>
          <a:stretch>
            <a:fillRect/>
          </a:stretch>
        </p:blipFill>
        <p:spPr>
          <a:xfrm>
            <a:off x="8030581" y="4574949"/>
            <a:ext cx="3029640" cy="2283051"/>
          </a:xfrm>
          <a:prstGeom prst="rect">
            <a:avLst/>
          </a:prstGeom>
        </p:spPr>
      </p:pic>
      <p:sp>
        <p:nvSpPr>
          <p:cNvPr id="67" name="CasellaDiTesto 66">
            <a:extLst>
              <a:ext uri="{FF2B5EF4-FFF2-40B4-BE49-F238E27FC236}">
                <a16:creationId xmlns:a16="http://schemas.microsoft.com/office/drawing/2014/main" id="{B583A517-C14C-54A0-86C0-A27B6223998C}"/>
              </a:ext>
            </a:extLst>
          </p:cNvPr>
          <p:cNvSpPr txBox="1"/>
          <p:nvPr/>
        </p:nvSpPr>
        <p:spPr>
          <a:xfrm>
            <a:off x="6331088" y="5448280"/>
            <a:ext cx="1683393" cy="769441"/>
          </a:xfrm>
          <a:prstGeom prst="rect">
            <a:avLst/>
          </a:prstGeom>
          <a:noFill/>
          <a:ln w="12700">
            <a:solidFill>
              <a:srgbClr val="0A00E7"/>
            </a:solidFill>
          </a:ln>
        </p:spPr>
        <p:txBody>
          <a:bodyPr wrap="square" rtlCol="0">
            <a:spAutoFit/>
          </a:bodyPr>
          <a:lstStyle/>
          <a:p>
            <a:pPr algn="ctr"/>
            <a:r>
              <a:rPr lang="it-IT" sz="2200" b="1" dirty="0">
                <a:solidFill>
                  <a:srgbClr val="120EFF"/>
                </a:solidFill>
                <a:latin typeface="Calibri" panose="020F0502020204030204" pitchFamily="34" charset="0"/>
                <a:cs typeface="Calibri" panose="020F0502020204030204" pitchFamily="34" charset="0"/>
              </a:rPr>
              <a:t>SDDs</a:t>
            </a:r>
            <a:br>
              <a:rPr lang="it-IT" sz="2200" b="1" dirty="0">
                <a:solidFill>
                  <a:srgbClr val="120EFF"/>
                </a:solidFill>
                <a:latin typeface="Calibri" panose="020F0502020204030204" pitchFamily="34" charset="0"/>
                <a:cs typeface="Calibri" panose="020F0502020204030204" pitchFamily="34" charset="0"/>
              </a:rPr>
            </a:br>
            <a:r>
              <a:rPr lang="it-IT" sz="2200" b="1" dirty="0" err="1">
                <a:solidFill>
                  <a:srgbClr val="120EFF"/>
                </a:solidFill>
                <a:latin typeface="Calibri" panose="020F0502020204030204" pitchFamily="34" charset="0"/>
                <a:cs typeface="Calibri" panose="020F0502020204030204" pitchFamily="34" charset="0"/>
              </a:rPr>
              <a:t>Drift</a:t>
            </a:r>
            <a:r>
              <a:rPr lang="it-IT" sz="2200" b="1" dirty="0">
                <a:solidFill>
                  <a:srgbClr val="120EFF"/>
                </a:solidFill>
                <a:latin typeface="Calibri" panose="020F0502020204030204" pitchFamily="34" charset="0"/>
                <a:cs typeface="Calibri" panose="020F0502020204030204" pitchFamily="34" charset="0"/>
              </a:rPr>
              <a:t> Time</a:t>
            </a:r>
            <a:endParaRPr lang="en-GB" sz="2200" b="1" dirty="0">
              <a:solidFill>
                <a:srgbClr val="120EFF"/>
              </a:solidFill>
              <a:latin typeface="Calibri" panose="020F0502020204030204" pitchFamily="34" charset="0"/>
              <a:cs typeface="Calibri" panose="020F0502020204030204" pitchFamily="34" charset="0"/>
            </a:endParaRPr>
          </a:p>
        </p:txBody>
      </p:sp>
      <p:pic>
        <p:nvPicPr>
          <p:cNvPr id="65" name="Immagine 64" descr="Immagine che contiene oggetti in metallo, catena, padella&#10;&#10;Descrizione generata automaticamente">
            <a:extLst>
              <a:ext uri="{FF2B5EF4-FFF2-40B4-BE49-F238E27FC236}">
                <a16:creationId xmlns:a16="http://schemas.microsoft.com/office/drawing/2014/main" id="{82CA8C98-EED3-A69A-EFE3-E3397A16FA5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9545401" y="3634180"/>
            <a:ext cx="2965867" cy="2265442"/>
          </a:xfrm>
          <a:prstGeom prst="rect">
            <a:avLst/>
          </a:prstGeom>
        </p:spPr>
      </p:pic>
      <p:sp>
        <p:nvSpPr>
          <p:cNvPr id="68" name="Freccia destra 67">
            <a:extLst>
              <a:ext uri="{FF2B5EF4-FFF2-40B4-BE49-F238E27FC236}">
                <a16:creationId xmlns:a16="http://schemas.microsoft.com/office/drawing/2014/main" id="{7B8B9FB2-2CCB-D048-BD6B-0BA8E03C8484}"/>
              </a:ext>
            </a:extLst>
          </p:cNvPr>
          <p:cNvSpPr/>
          <p:nvPr/>
        </p:nvSpPr>
        <p:spPr>
          <a:xfrm rot="10800000">
            <a:off x="8286860" y="3972168"/>
            <a:ext cx="1138453" cy="346445"/>
          </a:xfrm>
          <a:prstGeom prst="rightArrow">
            <a:avLst/>
          </a:prstGeom>
          <a:solidFill>
            <a:srgbClr val="FFA109"/>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72" name="Gruppo 71">
            <a:extLst>
              <a:ext uri="{FF2B5EF4-FFF2-40B4-BE49-F238E27FC236}">
                <a16:creationId xmlns:a16="http://schemas.microsoft.com/office/drawing/2014/main" id="{CECAA8AB-E82A-CCF3-DB5C-1C3A72D7FB64}"/>
              </a:ext>
            </a:extLst>
          </p:cNvPr>
          <p:cNvGrpSpPr/>
          <p:nvPr/>
        </p:nvGrpSpPr>
        <p:grpSpPr>
          <a:xfrm>
            <a:off x="3524660" y="2775714"/>
            <a:ext cx="4483482" cy="2238079"/>
            <a:chOff x="3524660" y="2775714"/>
            <a:chExt cx="4483482" cy="2238079"/>
          </a:xfrm>
        </p:grpSpPr>
        <p:pic>
          <p:nvPicPr>
            <p:cNvPr id="12" name="Immagine 11">
              <a:extLst>
                <a:ext uri="{FF2B5EF4-FFF2-40B4-BE49-F238E27FC236}">
                  <a16:creationId xmlns:a16="http://schemas.microsoft.com/office/drawing/2014/main" id="{EF2E07AE-AA83-D1AA-8A56-14085739AC5D}"/>
                </a:ext>
              </a:extLst>
            </p:cNvPr>
            <p:cNvPicPr>
              <a:picLocks noChangeAspect="1"/>
            </p:cNvPicPr>
            <p:nvPr/>
          </p:nvPicPr>
          <p:blipFill>
            <a:blip r:embed="rId14"/>
            <a:stretch>
              <a:fillRect/>
            </a:stretch>
          </p:blipFill>
          <p:spPr>
            <a:xfrm>
              <a:off x="3524660" y="2775714"/>
              <a:ext cx="4483482" cy="2238079"/>
            </a:xfrm>
            <a:prstGeom prst="round2DiagRect">
              <a:avLst>
                <a:gd name="adj1" fmla="val 16667"/>
                <a:gd name="adj2" fmla="val 0"/>
              </a:avLst>
            </a:prstGeom>
            <a:ln w="88900" cap="sq">
              <a:solidFill>
                <a:srgbClr val="0A00E7"/>
              </a:solidFill>
              <a:miter lim="800000"/>
            </a:ln>
            <a:effectLst>
              <a:outerShdw blurRad="254000" algn="tl" rotWithShape="0">
                <a:srgbClr val="000000">
                  <a:alpha val="46277"/>
                </a:srgbClr>
              </a:outerShdw>
            </a:effectLst>
          </p:spPr>
        </p:pic>
        <p:sp>
          <p:nvSpPr>
            <p:cNvPr id="59" name="CasellaDiTesto 2">
              <a:extLst>
                <a:ext uri="{FF2B5EF4-FFF2-40B4-BE49-F238E27FC236}">
                  <a16:creationId xmlns:a16="http://schemas.microsoft.com/office/drawing/2014/main" id="{AD91BD3F-44D0-A27D-D034-A4E0E18F7B42}"/>
                </a:ext>
              </a:extLst>
            </p:cNvPr>
            <p:cNvSpPr txBox="1"/>
            <p:nvPr/>
          </p:nvSpPr>
          <p:spPr>
            <a:xfrm>
              <a:off x="4071400" y="2911103"/>
              <a:ext cx="3012965" cy="646331"/>
            </a:xfrm>
            <a:prstGeom prst="rect">
              <a:avLst/>
            </a:prstGeom>
            <a:solidFill>
              <a:schemeClr val="bg1"/>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dirty="0">
                  <a:solidFill>
                    <a:srgbClr val="002060"/>
                  </a:solidFill>
                  <a:latin typeface="Calibri" panose="020F0502020204030204" pitchFamily="34" charset="0"/>
                  <a:cs typeface="Calibri" panose="020F0502020204030204" pitchFamily="34" charset="0"/>
                </a:rPr>
                <a:t>Energy spectrum</a:t>
              </a:r>
              <a:br>
                <a:rPr lang="en-US" dirty="0">
                  <a:solidFill>
                    <a:srgbClr val="002060"/>
                  </a:solidFill>
                  <a:latin typeface="Calibri" panose="020F0502020204030204" pitchFamily="34" charset="0"/>
                  <a:cs typeface="Calibri" panose="020F0502020204030204" pitchFamily="34" charset="0"/>
                </a:rPr>
              </a:br>
              <a:r>
                <a:rPr lang="en-US" dirty="0">
                  <a:solidFill>
                    <a:srgbClr val="002060"/>
                  </a:solidFill>
                  <a:latin typeface="Calibri" panose="020F0502020204030204" pitchFamily="34" charset="0"/>
                  <a:cs typeface="Calibri" panose="020F0502020204030204" pitchFamily="34" charset="0"/>
                </a:rPr>
                <a:t> (before background rejection)</a:t>
              </a:r>
            </a:p>
          </p:txBody>
        </p:sp>
      </p:grpSp>
      <p:sp>
        <p:nvSpPr>
          <p:cNvPr id="55" name="Freccia destra 54">
            <a:extLst>
              <a:ext uri="{FF2B5EF4-FFF2-40B4-BE49-F238E27FC236}">
                <a16:creationId xmlns:a16="http://schemas.microsoft.com/office/drawing/2014/main" id="{EE7280FF-2766-AB39-C849-8C628EE0E654}"/>
              </a:ext>
            </a:extLst>
          </p:cNvPr>
          <p:cNvSpPr/>
          <p:nvPr/>
        </p:nvSpPr>
        <p:spPr>
          <a:xfrm rot="2174239">
            <a:off x="3553101" y="2664059"/>
            <a:ext cx="641114" cy="261960"/>
          </a:xfrm>
          <a:prstGeom prst="rightArrow">
            <a:avLst/>
          </a:prstGeom>
          <a:solidFill>
            <a:srgbClr val="FFA109"/>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73" name="Gruppo 72">
            <a:extLst>
              <a:ext uri="{FF2B5EF4-FFF2-40B4-BE49-F238E27FC236}">
                <a16:creationId xmlns:a16="http://schemas.microsoft.com/office/drawing/2014/main" id="{616421A5-EE90-CB0C-11EC-9908FE0CC492}"/>
              </a:ext>
            </a:extLst>
          </p:cNvPr>
          <p:cNvGrpSpPr/>
          <p:nvPr/>
        </p:nvGrpSpPr>
        <p:grpSpPr>
          <a:xfrm>
            <a:off x="6383964" y="201478"/>
            <a:ext cx="5520135" cy="3416329"/>
            <a:chOff x="6383964" y="201478"/>
            <a:chExt cx="5520135" cy="3416329"/>
          </a:xfrm>
        </p:grpSpPr>
        <p:pic>
          <p:nvPicPr>
            <p:cNvPr id="69" name="Immagine 68">
              <a:extLst>
                <a:ext uri="{FF2B5EF4-FFF2-40B4-BE49-F238E27FC236}">
                  <a16:creationId xmlns:a16="http://schemas.microsoft.com/office/drawing/2014/main" id="{A5680C59-7C85-FCCC-497D-3E116F08905C}"/>
                </a:ext>
              </a:extLst>
            </p:cNvPr>
            <p:cNvPicPr>
              <a:picLocks noChangeAspect="1"/>
            </p:cNvPicPr>
            <p:nvPr/>
          </p:nvPicPr>
          <p:blipFill>
            <a:blip r:embed="rId15"/>
            <a:stretch>
              <a:fillRect/>
            </a:stretch>
          </p:blipFill>
          <p:spPr>
            <a:xfrm>
              <a:off x="6383964" y="201478"/>
              <a:ext cx="5520135" cy="3416329"/>
            </a:xfrm>
            <a:prstGeom prst="round2DiagRect">
              <a:avLst>
                <a:gd name="adj1" fmla="val 0"/>
                <a:gd name="adj2" fmla="val 0"/>
              </a:avLst>
            </a:prstGeom>
            <a:ln w="85725">
              <a:solidFill>
                <a:srgbClr val="FF0000"/>
              </a:solidFill>
            </a:ln>
          </p:spPr>
        </p:pic>
        <mc:AlternateContent xmlns:mc="http://schemas.openxmlformats.org/markup-compatibility/2006" xmlns:a14="http://schemas.microsoft.com/office/drawing/2010/main">
          <mc:Choice Requires="a14">
            <p:sp>
              <p:nvSpPr>
                <p:cNvPr id="70" name="CasellaDiTesto 2">
                  <a:extLst>
                    <a:ext uri="{FF2B5EF4-FFF2-40B4-BE49-F238E27FC236}">
                      <a16:creationId xmlns:a16="http://schemas.microsoft.com/office/drawing/2014/main" id="{A93AC1FC-3957-127A-695F-1CFC3ACA87A4}"/>
                    </a:ext>
                  </a:extLst>
                </p:cNvPr>
                <p:cNvSpPr txBox="1"/>
                <p:nvPr/>
              </p:nvSpPr>
              <p:spPr>
                <a:xfrm>
                  <a:off x="7055202" y="328096"/>
                  <a:ext cx="3338049" cy="923330"/>
                </a:xfrm>
                <a:prstGeom prst="rect">
                  <a:avLst/>
                </a:prstGeom>
                <a:solidFill>
                  <a:schemeClr val="bg1"/>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dirty="0">
                      <a:solidFill>
                        <a:srgbClr val="002060"/>
                      </a:solidFill>
                      <a:latin typeface="Calibri" panose="020F0502020204030204" pitchFamily="34" charset="0"/>
                      <a:cs typeface="Calibri" panose="020F0502020204030204" pitchFamily="34" charset="0"/>
                    </a:rPr>
                    <a:t>Energy spectrum</a:t>
                  </a:r>
                  <a:br>
                    <a:rPr lang="en-US" dirty="0">
                      <a:solidFill>
                        <a:srgbClr val="002060"/>
                      </a:solidFill>
                      <a:latin typeface="Calibri" panose="020F0502020204030204" pitchFamily="34" charset="0"/>
                      <a:cs typeface="Calibri" panose="020F0502020204030204" pitchFamily="34" charset="0"/>
                    </a:rPr>
                  </a:br>
                  <a:r>
                    <a:rPr lang="en-US" dirty="0">
                      <a:solidFill>
                        <a:srgbClr val="002060"/>
                      </a:solidFill>
                      <a:latin typeface="Calibri" panose="020F0502020204030204" pitchFamily="34" charset="0"/>
                      <a:cs typeface="Calibri" panose="020F0502020204030204" pitchFamily="34" charset="0"/>
                    </a:rPr>
                    <a:t> (asynchronous background reduced by a factor </a:t>
                  </a:r>
                  <a14:m>
                    <m:oMath xmlns:m="http://schemas.openxmlformats.org/officeDocument/2006/math">
                      <m:r>
                        <a:rPr lang="it-IT" b="0" i="1" smtClean="0">
                          <a:solidFill>
                            <a:srgbClr val="002060"/>
                          </a:solidFill>
                          <a:latin typeface="Cambria Math" panose="02040503050406030204" pitchFamily="18" charset="0"/>
                          <a:cs typeface="Calibri" panose="020F0502020204030204" pitchFamily="34" charset="0"/>
                        </a:rPr>
                        <m:t>∼</m:t>
                      </m:r>
                    </m:oMath>
                  </a14:m>
                  <a:r>
                    <a:rPr lang="en-US" dirty="0">
                      <a:solidFill>
                        <a:srgbClr val="002060"/>
                      </a:solidFill>
                      <a:latin typeface="Calibri" panose="020F0502020204030204" pitchFamily="34" charset="0"/>
                      <a:cs typeface="Calibri" panose="020F0502020204030204" pitchFamily="34" charset="0"/>
                    </a:rPr>
                    <a:t>10</a:t>
                  </a:r>
                  <a:r>
                    <a:rPr lang="en-US" baseline="30000" dirty="0">
                      <a:solidFill>
                        <a:srgbClr val="002060"/>
                      </a:solidFill>
                      <a:latin typeface="Calibri" panose="020F0502020204030204" pitchFamily="34" charset="0"/>
                      <a:cs typeface="Calibri" panose="020F0502020204030204" pitchFamily="34" charset="0"/>
                    </a:rPr>
                    <a:t>4</a:t>
                  </a:r>
                  <a:r>
                    <a:rPr lang="en-US" dirty="0">
                      <a:solidFill>
                        <a:srgbClr val="002060"/>
                      </a:solidFill>
                      <a:latin typeface="Calibri" panose="020F0502020204030204" pitchFamily="34" charset="0"/>
                      <a:cs typeface="Calibri" panose="020F0502020204030204" pitchFamily="34" charset="0"/>
                    </a:rPr>
                    <a:t>)</a:t>
                  </a:r>
                </a:p>
              </p:txBody>
            </p:sp>
          </mc:Choice>
          <mc:Fallback xmlns="">
            <p:sp>
              <p:nvSpPr>
                <p:cNvPr id="70" name="CasellaDiTesto 2">
                  <a:extLst>
                    <a:ext uri="{FF2B5EF4-FFF2-40B4-BE49-F238E27FC236}">
                      <a16:creationId xmlns:a16="http://schemas.microsoft.com/office/drawing/2014/main" id="{A93AC1FC-3957-127A-695F-1CFC3ACA87A4}"/>
                    </a:ext>
                  </a:extLst>
                </p:cNvPr>
                <p:cNvSpPr txBox="1">
                  <a:spLocks noRot="1" noChangeAspect="1" noMove="1" noResize="1" noEditPoints="1" noAdjustHandles="1" noChangeArrowheads="1" noChangeShapeType="1" noTextEdit="1"/>
                </p:cNvSpPr>
                <p:nvPr/>
              </p:nvSpPr>
              <p:spPr>
                <a:xfrm>
                  <a:off x="7055202" y="328096"/>
                  <a:ext cx="3338049" cy="923330"/>
                </a:xfrm>
                <a:prstGeom prst="rect">
                  <a:avLst/>
                </a:prstGeom>
                <a:blipFill>
                  <a:blip r:embed="rId16"/>
                  <a:stretch>
                    <a:fillRect t="-2703" b="-9459"/>
                  </a:stretch>
                </a:blipFill>
              </p:spPr>
              <p:txBody>
                <a:bodyPr/>
                <a:lstStyle/>
                <a:p>
                  <a:r>
                    <a:rPr lang="en-GB">
                      <a:noFill/>
                    </a:rPr>
                    <a:t> </a:t>
                  </a:r>
                </a:p>
              </p:txBody>
            </p:sp>
          </mc:Fallback>
        </mc:AlternateContent>
      </p:grpSp>
      <p:sp>
        <p:nvSpPr>
          <p:cNvPr id="54" name="Freccia destra 53">
            <a:extLst>
              <a:ext uri="{FF2B5EF4-FFF2-40B4-BE49-F238E27FC236}">
                <a16:creationId xmlns:a16="http://schemas.microsoft.com/office/drawing/2014/main" id="{DAAA3279-BEFA-B47B-905E-44C92C7D7BB7}"/>
              </a:ext>
            </a:extLst>
          </p:cNvPr>
          <p:cNvSpPr/>
          <p:nvPr/>
        </p:nvSpPr>
        <p:spPr>
          <a:xfrm>
            <a:off x="3261895" y="3557434"/>
            <a:ext cx="809505" cy="272865"/>
          </a:xfrm>
          <a:prstGeom prst="rightArrow">
            <a:avLst/>
          </a:prstGeom>
          <a:solidFill>
            <a:srgbClr val="FFA109"/>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uppo 78">
            <a:extLst>
              <a:ext uri="{FF2B5EF4-FFF2-40B4-BE49-F238E27FC236}">
                <a16:creationId xmlns:a16="http://schemas.microsoft.com/office/drawing/2014/main" id="{25F84D35-52D9-ECE1-8D95-3F5F39537511}"/>
              </a:ext>
            </a:extLst>
          </p:cNvPr>
          <p:cNvGrpSpPr/>
          <p:nvPr/>
        </p:nvGrpSpPr>
        <p:grpSpPr>
          <a:xfrm>
            <a:off x="6964942" y="447956"/>
            <a:ext cx="4424293" cy="2103208"/>
            <a:chOff x="6964942" y="447956"/>
            <a:chExt cx="4424293" cy="2103208"/>
          </a:xfrm>
        </p:grpSpPr>
        <p:sp>
          <p:nvSpPr>
            <p:cNvPr id="76" name="object 14">
              <a:extLst>
                <a:ext uri="{FF2B5EF4-FFF2-40B4-BE49-F238E27FC236}">
                  <a16:creationId xmlns:a16="http://schemas.microsoft.com/office/drawing/2014/main" id="{9E4F4EDB-9623-0D95-4894-34E6720D5852}"/>
                </a:ext>
              </a:extLst>
            </p:cNvPr>
            <p:cNvSpPr txBox="1"/>
            <p:nvPr/>
          </p:nvSpPr>
          <p:spPr>
            <a:xfrm>
              <a:off x="10588842" y="447956"/>
              <a:ext cx="800393" cy="316914"/>
            </a:xfrm>
            <a:prstGeom prst="rect">
              <a:avLst/>
            </a:prstGeom>
          </p:spPr>
          <p:txBody>
            <a:bodyPr vert="horz" wrap="square" lIns="0" tIns="9049" rIns="0" bIns="0" rtlCol="0">
              <a:spAutoFit/>
            </a:bodyPr>
            <a:lstStyle/>
            <a:p>
              <a:pPr marL="9525" marR="3810" algn="ctr">
                <a:spcBef>
                  <a:spcPts val="71"/>
                </a:spcBef>
              </a:pPr>
              <a:r>
                <a:rPr sz="1000" spc="-15" dirty="0">
                  <a:cs typeface="Times New Roman" panose="02020603050405020304" pitchFamily="18" charset="0"/>
                </a:rPr>
                <a:t>KC5-&gt;4</a:t>
              </a:r>
              <a:br>
                <a:rPr lang="it-IT" sz="1000" spc="-15" dirty="0">
                  <a:cs typeface="Times New Roman" panose="02020603050405020304" pitchFamily="18" charset="0"/>
                </a:rPr>
              </a:br>
              <a:r>
                <a:rPr lang="it-IT" sz="1000" spc="-15" dirty="0">
                  <a:cs typeface="Times New Roman" panose="02020603050405020304" pitchFamily="18" charset="0"/>
                </a:rPr>
                <a:t>10216 eV</a:t>
              </a:r>
              <a:endParaRPr sz="10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7" name="object 7">
                  <a:extLst>
                    <a:ext uri="{FF2B5EF4-FFF2-40B4-BE49-F238E27FC236}">
                      <a16:creationId xmlns:a16="http://schemas.microsoft.com/office/drawing/2014/main" id="{6AC079A8-2FE6-44F5-E4CD-29BA17598144}"/>
                    </a:ext>
                  </a:extLst>
                </p:cNvPr>
                <p:cNvSpPr txBox="1"/>
                <p:nvPr/>
              </p:nvSpPr>
              <p:spPr>
                <a:xfrm>
                  <a:off x="6964942" y="1923987"/>
                  <a:ext cx="739101" cy="316914"/>
                </a:xfrm>
                <a:prstGeom prst="rect">
                  <a:avLst/>
                </a:prstGeom>
              </p:spPr>
              <p:txBody>
                <a:bodyPr vert="horz" wrap="square" lIns="0" tIns="9049" rIns="0" bIns="0" rtlCol="0">
                  <a:spAutoFit/>
                </a:bodyPr>
                <a:lstStyle/>
                <a:p>
                  <a:pPr marL="9525" algn="ctr">
                    <a:spcBef>
                      <a:spcPts val="71"/>
                    </a:spcBef>
                  </a:pPr>
                  <a:r>
                    <a:rPr sz="1000" spc="-4" dirty="0">
                      <a:cs typeface="Times New Roman" panose="02020603050405020304" pitchFamily="18" charset="0"/>
                    </a:rPr>
                    <a:t>Ti</a:t>
                  </a:r>
                  <a:r>
                    <a:rPr lang="it-IT" sz="1000" spc="-4" dirty="0">
                      <a:cs typeface="Times New Roman" panose="02020603050405020304" pitchFamily="18" charset="0"/>
                    </a:rPr>
                    <a:t> </a:t>
                  </a:r>
                  <a:r>
                    <a:rPr sz="1000" spc="-23" dirty="0">
                      <a:cs typeface="Times New Roman" panose="02020603050405020304" pitchFamily="18" charset="0"/>
                    </a:rPr>
                    <a:t>K</a:t>
                  </a:r>
                  <a14:m>
                    <m:oMath xmlns:m="http://schemas.openxmlformats.org/officeDocument/2006/math">
                      <m:r>
                        <a:rPr lang="it-IT" sz="1000" b="0" i="1" spc="-23" baseline="-25000" smtClean="0">
                          <a:latin typeface="Cambria Math" panose="02040503050406030204" pitchFamily="18" charset="0"/>
                          <a:cs typeface="Calibri"/>
                        </a:rPr>
                        <m:t>𝛼</m:t>
                      </m:r>
                    </m:oMath>
                  </a14:m>
                  <a:br>
                    <a:rPr lang="it-IT" sz="1000" spc="-23" dirty="0">
                      <a:cs typeface="Times New Roman" panose="02020603050405020304" pitchFamily="18" charset="0"/>
                    </a:rPr>
                  </a:br>
                  <a:r>
                    <a:rPr lang="it-IT" sz="1000" spc="-23" dirty="0">
                      <a:cs typeface="Times New Roman" panose="02020603050405020304" pitchFamily="18" charset="0"/>
                    </a:rPr>
                    <a:t>4509 eV</a:t>
                  </a:r>
                  <a:endParaRPr sz="1000" dirty="0">
                    <a:cs typeface="Times New Roman" panose="02020603050405020304" pitchFamily="18" charset="0"/>
                  </a:endParaRPr>
                </a:p>
              </p:txBody>
            </p:sp>
          </mc:Choice>
          <mc:Fallback xmlns="">
            <p:sp>
              <p:nvSpPr>
                <p:cNvPr id="77" name="object 7">
                  <a:extLst>
                    <a:ext uri="{FF2B5EF4-FFF2-40B4-BE49-F238E27FC236}">
                      <a16:creationId xmlns:a16="http://schemas.microsoft.com/office/drawing/2014/main" id="{6AC079A8-2FE6-44F5-E4CD-29BA17598144}"/>
                    </a:ext>
                  </a:extLst>
                </p:cNvPr>
                <p:cNvSpPr txBox="1">
                  <a:spLocks noRot="1" noChangeAspect="1" noMove="1" noResize="1" noEditPoints="1" noAdjustHandles="1" noChangeArrowheads="1" noChangeShapeType="1" noTextEdit="1"/>
                </p:cNvSpPr>
                <p:nvPr/>
              </p:nvSpPr>
              <p:spPr>
                <a:xfrm>
                  <a:off x="6964942" y="1923987"/>
                  <a:ext cx="739101" cy="316914"/>
                </a:xfrm>
                <a:prstGeom prst="rect">
                  <a:avLst/>
                </a:prstGeom>
                <a:blipFill>
                  <a:blip r:embed="rId17"/>
                  <a:stretch>
                    <a:fillRect t="-11538" b="-23077"/>
                  </a:stretch>
                </a:blipFill>
              </p:spPr>
              <p:txBody>
                <a:bodyPr/>
                <a:lstStyle/>
                <a:p>
                  <a:r>
                    <a:rPr lang="en-GB">
                      <a:noFill/>
                    </a:rPr>
                    <a:t> </a:t>
                  </a:r>
                </a:p>
              </p:txBody>
            </p:sp>
          </mc:Fallback>
        </mc:AlternateContent>
        <p:sp>
          <p:nvSpPr>
            <p:cNvPr id="78" name="object 14">
              <a:extLst>
                <a:ext uri="{FF2B5EF4-FFF2-40B4-BE49-F238E27FC236}">
                  <a16:creationId xmlns:a16="http://schemas.microsoft.com/office/drawing/2014/main" id="{0D538049-6054-68D5-1B48-7B5551631AC1}"/>
                </a:ext>
              </a:extLst>
            </p:cNvPr>
            <p:cNvSpPr txBox="1"/>
            <p:nvPr/>
          </p:nvSpPr>
          <p:spPr>
            <a:xfrm>
              <a:off x="7509819" y="2234250"/>
              <a:ext cx="800393" cy="316914"/>
            </a:xfrm>
            <a:prstGeom prst="rect">
              <a:avLst/>
            </a:prstGeom>
          </p:spPr>
          <p:txBody>
            <a:bodyPr vert="horz" wrap="square" lIns="0" tIns="9049" rIns="0" bIns="0" rtlCol="0">
              <a:spAutoFit/>
            </a:bodyPr>
            <a:lstStyle/>
            <a:p>
              <a:pPr marL="9525" marR="3810" algn="ctr">
                <a:spcBef>
                  <a:spcPts val="71"/>
                </a:spcBef>
              </a:pPr>
              <a:r>
                <a:rPr sz="1000" spc="-15" dirty="0">
                  <a:cs typeface="Times New Roman" panose="02020603050405020304" pitchFamily="18" charset="0"/>
                </a:rPr>
                <a:t>KC</a:t>
              </a:r>
              <a:r>
                <a:rPr lang="it-IT" sz="1000" spc="-15" dirty="0">
                  <a:cs typeface="Times New Roman" panose="02020603050405020304" pitchFamily="18" charset="0"/>
                </a:rPr>
                <a:t>6</a:t>
              </a:r>
              <a:r>
                <a:rPr sz="1000" spc="-15" dirty="0">
                  <a:cs typeface="Times New Roman" panose="02020603050405020304" pitchFamily="18" charset="0"/>
                </a:rPr>
                <a:t>-&gt;</a:t>
              </a:r>
              <a:r>
                <a:rPr lang="it-IT" sz="1000" spc="-15" dirty="0">
                  <a:cs typeface="Times New Roman" panose="02020603050405020304" pitchFamily="18" charset="0"/>
                </a:rPr>
                <a:t>5</a:t>
              </a:r>
              <a:br>
                <a:rPr lang="it-IT" sz="1000" spc="-15" dirty="0">
                  <a:cs typeface="Times New Roman" panose="02020603050405020304" pitchFamily="18" charset="0"/>
                </a:rPr>
              </a:br>
              <a:r>
                <a:rPr lang="it-IT" sz="1000" spc="-15" dirty="0">
                  <a:cs typeface="Times New Roman" panose="02020603050405020304" pitchFamily="18" charset="0"/>
                </a:rPr>
                <a:t>5545 eV</a:t>
              </a:r>
              <a:endParaRPr sz="1000" dirty="0">
                <a:cs typeface="Times New Roman" panose="02020603050405020304" pitchFamily="18" charset="0"/>
              </a:endParaRPr>
            </a:p>
          </p:txBody>
        </p:sp>
      </p:grpSp>
    </p:spTree>
    <p:extLst>
      <p:ext uri="{BB962C8B-B14F-4D97-AF65-F5344CB8AC3E}">
        <p14:creationId xmlns:p14="http://schemas.microsoft.com/office/powerpoint/2010/main" val="2235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68" grpId="0" animBg="1"/>
      <p:bldP spid="55"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370E0-66AD-90F7-30EE-EB6F1D2AA825}"/>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0DFDB1D4-2F70-219A-07A3-08E5A0E7E401}"/>
              </a:ext>
            </a:extLst>
          </p:cNvPr>
          <p:cNvSpPr>
            <a:spLocks noGrp="1"/>
          </p:cNvSpPr>
          <p:nvPr>
            <p:ph idx="1"/>
          </p:nvPr>
        </p:nvSpPr>
        <p:spPr/>
        <p:txBody>
          <a:bodyPr/>
          <a:lstStyle/>
          <a:p>
            <a:endParaRPr lang="en-GB"/>
          </a:p>
        </p:txBody>
      </p:sp>
      <p:sp>
        <p:nvSpPr>
          <p:cNvPr id="5" name="Rettangolo 4">
            <a:extLst>
              <a:ext uri="{FF2B5EF4-FFF2-40B4-BE49-F238E27FC236}">
                <a16:creationId xmlns:a16="http://schemas.microsoft.com/office/drawing/2014/main" id="{86B8365E-6F92-C12F-FE83-46F255AF79B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asellaDiTesto 5">
            <a:extLst>
              <a:ext uri="{FF2B5EF4-FFF2-40B4-BE49-F238E27FC236}">
                <a16:creationId xmlns:a16="http://schemas.microsoft.com/office/drawing/2014/main" id="{1244ED50-FCBD-F619-7D0D-DDBC5239391F}"/>
              </a:ext>
            </a:extLst>
          </p:cNvPr>
          <p:cNvSpPr txBox="1"/>
          <p:nvPr/>
        </p:nvSpPr>
        <p:spPr>
          <a:xfrm>
            <a:off x="-9550" y="-92460"/>
            <a:ext cx="12089933" cy="615553"/>
          </a:xfrm>
          <a:prstGeom prst="rect">
            <a:avLst/>
          </a:prstGeom>
          <a:noFill/>
        </p:spPr>
        <p:txBody>
          <a:bodyPr wrap="square" rtlCol="0">
            <a:spAutoFit/>
          </a:bodyPr>
          <a:lstStyle/>
          <a:p>
            <a:r>
              <a:rPr lang="en-GB" sz="3400" b="1" dirty="0">
                <a:solidFill>
                  <a:srgbClr val="FF901C"/>
                </a:solidFill>
                <a:latin typeface="Times New Roman" panose="02020603050405020304" pitchFamily="18" charset="0"/>
                <a:cs typeface="Times New Roman" panose="02020603050405020304" pitchFamily="18" charset="0"/>
              </a:rPr>
              <a:t>Kaonic deuterium – data analysis – synchronous background </a:t>
            </a:r>
          </a:p>
        </p:txBody>
      </p:sp>
      <p:grpSp>
        <p:nvGrpSpPr>
          <p:cNvPr id="7" name="Gruppo 6">
            <a:extLst>
              <a:ext uri="{FF2B5EF4-FFF2-40B4-BE49-F238E27FC236}">
                <a16:creationId xmlns:a16="http://schemas.microsoft.com/office/drawing/2014/main" id="{604AA4BB-92B8-37B4-F914-9F1FC8EB569D}"/>
              </a:ext>
            </a:extLst>
          </p:cNvPr>
          <p:cNvGrpSpPr/>
          <p:nvPr/>
        </p:nvGrpSpPr>
        <p:grpSpPr>
          <a:xfrm>
            <a:off x="12509" y="1324501"/>
            <a:ext cx="6083490" cy="4631636"/>
            <a:chOff x="1586206" y="108667"/>
            <a:chExt cx="9157835" cy="6640666"/>
          </a:xfrm>
        </p:grpSpPr>
        <p:pic>
          <p:nvPicPr>
            <p:cNvPr id="8" name="Picture 4" descr="Diagram, engineering drawing&#10;&#10;Description automatically generated">
              <a:extLst>
                <a:ext uri="{FF2B5EF4-FFF2-40B4-BE49-F238E27FC236}">
                  <a16:creationId xmlns:a16="http://schemas.microsoft.com/office/drawing/2014/main" id="{21F2B481-5C96-3283-1DFF-515C7F5C8A86}"/>
                </a:ext>
              </a:extLst>
            </p:cNvPr>
            <p:cNvPicPr>
              <a:picLocks noChangeAspect="1"/>
            </p:cNvPicPr>
            <p:nvPr/>
          </p:nvPicPr>
          <p:blipFill>
            <a:blip r:embed="rId2"/>
            <a:stretch>
              <a:fillRect/>
            </a:stretch>
          </p:blipFill>
          <p:spPr>
            <a:xfrm>
              <a:off x="1586206" y="108667"/>
              <a:ext cx="9157835" cy="6640666"/>
            </a:xfrm>
            <a:prstGeom prst="rect">
              <a:avLst/>
            </a:prstGeom>
          </p:spPr>
        </p:pic>
        <p:sp>
          <p:nvSpPr>
            <p:cNvPr id="9" name="CasellaDiTesto 13">
              <a:extLst>
                <a:ext uri="{FF2B5EF4-FFF2-40B4-BE49-F238E27FC236}">
                  <a16:creationId xmlns:a16="http://schemas.microsoft.com/office/drawing/2014/main" id="{5BE38E03-1A5A-F8AA-CE0E-6BECD412C69D}"/>
                </a:ext>
              </a:extLst>
            </p:cNvPr>
            <p:cNvSpPr txBox="1"/>
            <p:nvPr/>
          </p:nvSpPr>
          <p:spPr>
            <a:xfrm>
              <a:off x="5722872" y="3393081"/>
              <a:ext cx="1247227" cy="838428"/>
            </a:xfrm>
            <a:prstGeom prst="rect">
              <a:avLst/>
            </a:prstGeom>
            <a:solidFill>
              <a:schemeClr val="bg1">
                <a:alpha val="10356"/>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384 SDDs</a:t>
              </a:r>
            </a:p>
          </p:txBody>
        </p:sp>
        <p:sp>
          <p:nvSpPr>
            <p:cNvPr id="10" name="CasellaDiTesto 14">
              <a:extLst>
                <a:ext uri="{FF2B5EF4-FFF2-40B4-BE49-F238E27FC236}">
                  <a16:creationId xmlns:a16="http://schemas.microsoft.com/office/drawing/2014/main" id="{FAB792CD-561C-1D75-AA09-C18C355E5BAB}"/>
                </a:ext>
              </a:extLst>
            </p:cNvPr>
            <p:cNvSpPr txBox="1"/>
            <p:nvPr/>
          </p:nvSpPr>
          <p:spPr>
            <a:xfrm>
              <a:off x="5410627" y="2206270"/>
              <a:ext cx="1489164" cy="485406"/>
            </a:xfrm>
            <a:prstGeom prst="rect">
              <a:avLst/>
            </a:prstGeom>
            <a:solidFill>
              <a:schemeClr val="bg1">
                <a:alpha val="10356"/>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Target</a:t>
              </a:r>
            </a:p>
          </p:txBody>
        </p:sp>
        <p:sp>
          <p:nvSpPr>
            <p:cNvPr id="11" name="CasellaDiTesto 15">
              <a:extLst>
                <a:ext uri="{FF2B5EF4-FFF2-40B4-BE49-F238E27FC236}">
                  <a16:creationId xmlns:a16="http://schemas.microsoft.com/office/drawing/2014/main" id="{B13E4EE5-9DBA-7D88-821E-ECCD70C9961C}"/>
                </a:ext>
              </a:extLst>
            </p:cNvPr>
            <p:cNvSpPr txBox="1"/>
            <p:nvPr/>
          </p:nvSpPr>
          <p:spPr>
            <a:xfrm>
              <a:off x="1861864" y="787392"/>
              <a:ext cx="2038516" cy="838428"/>
            </a:xfrm>
            <a:prstGeom prst="rect">
              <a:avLst/>
            </a:prstGeom>
            <a:solidFill>
              <a:schemeClr val="bg1">
                <a:alpha val="0"/>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Kaon Trigger</a:t>
              </a:r>
            </a:p>
          </p:txBody>
        </p:sp>
        <p:cxnSp>
          <p:nvCxnSpPr>
            <p:cNvPr id="12" name="Connettore 2 11">
              <a:extLst>
                <a:ext uri="{FF2B5EF4-FFF2-40B4-BE49-F238E27FC236}">
                  <a16:creationId xmlns:a16="http://schemas.microsoft.com/office/drawing/2014/main" id="{F71080DD-61B9-41EC-2A2B-56142A572469}"/>
                </a:ext>
              </a:extLst>
            </p:cNvPr>
            <p:cNvCxnSpPr>
              <a:cxnSpLocks/>
            </p:cNvCxnSpPr>
            <p:nvPr/>
          </p:nvCxnSpPr>
          <p:spPr>
            <a:xfrm>
              <a:off x="2889013" y="1650677"/>
              <a:ext cx="2869705" cy="343421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0562C4DC-6598-FCA1-1FA4-F3A790AA0560}"/>
                </a:ext>
              </a:extLst>
            </p:cNvPr>
            <p:cNvCxnSpPr>
              <a:cxnSpLocks/>
            </p:cNvCxnSpPr>
            <p:nvPr/>
          </p:nvCxnSpPr>
          <p:spPr>
            <a:xfrm>
              <a:off x="2889013" y="1650677"/>
              <a:ext cx="3007540" cy="2095916"/>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
              <a:extLst>
                <a:ext uri="{FF2B5EF4-FFF2-40B4-BE49-F238E27FC236}">
                  <a16:creationId xmlns:a16="http://schemas.microsoft.com/office/drawing/2014/main" id="{389A4FCD-7AAD-6B02-F383-5D76901B3610}"/>
                </a:ext>
              </a:extLst>
            </p:cNvPr>
            <p:cNvSpPr txBox="1"/>
            <p:nvPr/>
          </p:nvSpPr>
          <p:spPr>
            <a:xfrm>
              <a:off x="7764414" y="301985"/>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Veto-1</a:t>
              </a:r>
            </a:p>
          </p:txBody>
        </p:sp>
        <p:sp>
          <p:nvSpPr>
            <p:cNvPr id="15" name="CasellaDiTesto 2">
              <a:extLst>
                <a:ext uri="{FF2B5EF4-FFF2-40B4-BE49-F238E27FC236}">
                  <a16:creationId xmlns:a16="http://schemas.microsoft.com/office/drawing/2014/main" id="{34CAB1DC-1065-D707-2721-A41A2EDF9922}"/>
                </a:ext>
              </a:extLst>
            </p:cNvPr>
            <p:cNvSpPr txBox="1"/>
            <p:nvPr/>
          </p:nvSpPr>
          <p:spPr>
            <a:xfrm>
              <a:off x="7195063" y="2564517"/>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Veto-2</a:t>
              </a:r>
            </a:p>
          </p:txBody>
        </p:sp>
        <p:sp>
          <p:nvSpPr>
            <p:cNvPr id="16" name="CasellaDiTesto 8">
              <a:extLst>
                <a:ext uri="{FF2B5EF4-FFF2-40B4-BE49-F238E27FC236}">
                  <a16:creationId xmlns:a16="http://schemas.microsoft.com/office/drawing/2014/main" id="{9CE303BF-E4F7-B77A-C06E-6DEDC04BF30F}"/>
                </a:ext>
              </a:extLst>
            </p:cNvPr>
            <p:cNvSpPr txBox="1"/>
            <p:nvPr/>
          </p:nvSpPr>
          <p:spPr>
            <a:xfrm>
              <a:off x="5099257" y="5786298"/>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Veto-3</a:t>
              </a:r>
            </a:p>
          </p:txBody>
        </p:sp>
      </p:grpSp>
      <p:sp>
        <p:nvSpPr>
          <p:cNvPr id="17" name="CasellaDiTesto 16">
            <a:extLst>
              <a:ext uri="{FF2B5EF4-FFF2-40B4-BE49-F238E27FC236}">
                <a16:creationId xmlns:a16="http://schemas.microsoft.com/office/drawing/2014/main" id="{97B70E43-361B-C770-928A-390ACDF99B6A}"/>
              </a:ext>
            </a:extLst>
          </p:cNvPr>
          <p:cNvSpPr txBox="1"/>
          <p:nvPr/>
        </p:nvSpPr>
        <p:spPr>
          <a:xfrm>
            <a:off x="1270530" y="909113"/>
            <a:ext cx="3567448" cy="369332"/>
          </a:xfrm>
          <a:prstGeom prst="rect">
            <a:avLst/>
          </a:prstGeom>
          <a:noFill/>
        </p:spPr>
        <p:txBody>
          <a:bodyPr wrap="square" rtlCol="0">
            <a:spAutoFit/>
          </a:bodyPr>
          <a:lstStyle/>
          <a:p>
            <a:pPr algn="ctr"/>
            <a:r>
              <a:rPr lang="en-GB" dirty="0"/>
              <a:t>SIDDHARTA-2 Setup</a:t>
            </a:r>
          </a:p>
        </p:txBody>
      </p:sp>
      <p:sp>
        <p:nvSpPr>
          <p:cNvPr id="28" name="CasellaDiTesto 27">
            <a:extLst>
              <a:ext uri="{FF2B5EF4-FFF2-40B4-BE49-F238E27FC236}">
                <a16:creationId xmlns:a16="http://schemas.microsoft.com/office/drawing/2014/main" id="{B7176E1F-481D-B840-E9BC-F6B62FCEC42E}"/>
              </a:ext>
            </a:extLst>
          </p:cNvPr>
          <p:cNvSpPr txBox="1"/>
          <p:nvPr/>
        </p:nvSpPr>
        <p:spPr>
          <a:xfrm>
            <a:off x="892314" y="6045552"/>
            <a:ext cx="3945664" cy="707886"/>
          </a:xfrm>
          <a:prstGeom prst="rect">
            <a:avLst/>
          </a:prstGeom>
          <a:noFill/>
        </p:spPr>
        <p:txBody>
          <a:bodyPr wrap="square" rtlCol="0">
            <a:spAutoFit/>
          </a:bodyPr>
          <a:lstStyle/>
          <a:p>
            <a:pPr algn="ctr"/>
            <a:r>
              <a:rPr lang="en-GB" sz="2000" dirty="0"/>
              <a:t>Three Veto systems for synchronous background reduction</a:t>
            </a:r>
          </a:p>
        </p:txBody>
      </p:sp>
      <p:sp>
        <p:nvSpPr>
          <p:cNvPr id="29" name="Segnaposto numero diapositiva 3">
            <a:extLst>
              <a:ext uri="{FF2B5EF4-FFF2-40B4-BE49-F238E27FC236}">
                <a16:creationId xmlns:a16="http://schemas.microsoft.com/office/drawing/2014/main" id="{968FC062-F543-6653-54C1-F026892CC7BB}"/>
              </a:ext>
            </a:extLst>
          </p:cNvPr>
          <p:cNvSpPr>
            <a:spLocks noGrp="1"/>
          </p:cNvSpPr>
          <p:nvPr>
            <p:ph type="sldNum" sz="quarter" idx="12"/>
          </p:nvPr>
        </p:nvSpPr>
        <p:spPr>
          <a:xfrm>
            <a:off x="11139492" y="6326235"/>
            <a:ext cx="1052508" cy="365125"/>
          </a:xfrm>
        </p:spPr>
        <p:txBody>
          <a:bodyPr/>
          <a:lstStyle/>
          <a:p>
            <a:fld id="{D57F1E4F-1CFF-5643-939E-217C01CDF565}" type="slidenum">
              <a:rPr lang="en-US" sz="1100" smtClean="0"/>
              <a:pPr/>
              <a:t>12</a:t>
            </a:fld>
            <a:endParaRPr lang="en-US" sz="1100" dirty="0"/>
          </a:p>
        </p:txBody>
      </p:sp>
    </p:spTree>
    <p:extLst>
      <p:ext uri="{BB962C8B-B14F-4D97-AF65-F5344CB8AC3E}">
        <p14:creationId xmlns:p14="http://schemas.microsoft.com/office/powerpoint/2010/main" val="231746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370E0-66AD-90F7-30EE-EB6F1D2AA825}"/>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0DFDB1D4-2F70-219A-07A3-08E5A0E7E401}"/>
              </a:ext>
            </a:extLst>
          </p:cNvPr>
          <p:cNvSpPr>
            <a:spLocks noGrp="1"/>
          </p:cNvSpPr>
          <p:nvPr>
            <p:ph idx="1"/>
          </p:nvPr>
        </p:nvSpPr>
        <p:spPr/>
        <p:txBody>
          <a:bodyPr/>
          <a:lstStyle/>
          <a:p>
            <a:endParaRPr lang="en-GB"/>
          </a:p>
        </p:txBody>
      </p:sp>
      <p:sp>
        <p:nvSpPr>
          <p:cNvPr id="4" name="Segnaposto numero diapositiva 3">
            <a:extLst>
              <a:ext uri="{FF2B5EF4-FFF2-40B4-BE49-F238E27FC236}">
                <a16:creationId xmlns:a16="http://schemas.microsoft.com/office/drawing/2014/main" id="{079E3155-DA02-B3DA-B0D8-188A55D509CC}"/>
              </a:ext>
            </a:extLst>
          </p:cNvPr>
          <p:cNvSpPr>
            <a:spLocks noGrp="1"/>
          </p:cNvSpPr>
          <p:nvPr>
            <p:ph type="sldNum" sz="quarter" idx="12"/>
          </p:nvPr>
        </p:nvSpPr>
        <p:spPr>
          <a:xfrm>
            <a:off x="10577483" y="5607863"/>
            <a:ext cx="1052508" cy="365125"/>
          </a:xfrm>
        </p:spPr>
        <p:txBody>
          <a:bodyPr/>
          <a:lstStyle/>
          <a:p>
            <a:fld id="{D57F1E4F-1CFF-5643-939E-217C01CDF565}" type="slidenum">
              <a:rPr lang="en-US" smtClean="0"/>
              <a:pPr/>
              <a:t>13</a:t>
            </a:fld>
            <a:endParaRPr lang="en-US" dirty="0"/>
          </a:p>
        </p:txBody>
      </p:sp>
      <p:sp>
        <p:nvSpPr>
          <p:cNvPr id="5" name="Rettangolo 4">
            <a:extLst>
              <a:ext uri="{FF2B5EF4-FFF2-40B4-BE49-F238E27FC236}">
                <a16:creationId xmlns:a16="http://schemas.microsoft.com/office/drawing/2014/main" id="{86B8365E-6F92-C12F-FE83-46F255AF79B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asellaDiTesto 5">
            <a:extLst>
              <a:ext uri="{FF2B5EF4-FFF2-40B4-BE49-F238E27FC236}">
                <a16:creationId xmlns:a16="http://schemas.microsoft.com/office/drawing/2014/main" id="{1244ED50-FCBD-F619-7D0D-DDBC5239391F}"/>
              </a:ext>
            </a:extLst>
          </p:cNvPr>
          <p:cNvSpPr txBox="1"/>
          <p:nvPr/>
        </p:nvSpPr>
        <p:spPr>
          <a:xfrm>
            <a:off x="-9550" y="-92460"/>
            <a:ext cx="12089933" cy="615553"/>
          </a:xfrm>
          <a:prstGeom prst="rect">
            <a:avLst/>
          </a:prstGeom>
          <a:noFill/>
        </p:spPr>
        <p:txBody>
          <a:bodyPr wrap="square" rtlCol="0">
            <a:spAutoFit/>
          </a:bodyPr>
          <a:lstStyle/>
          <a:p>
            <a:r>
              <a:rPr lang="en-GB" sz="3400" b="1" dirty="0">
                <a:solidFill>
                  <a:srgbClr val="FF901C"/>
                </a:solidFill>
                <a:latin typeface="Times New Roman" panose="02020603050405020304" pitchFamily="18" charset="0"/>
                <a:cs typeface="Times New Roman" panose="02020603050405020304" pitchFamily="18" charset="0"/>
              </a:rPr>
              <a:t>Kaonic deuterium – data analysis – synchronous background </a:t>
            </a:r>
          </a:p>
        </p:txBody>
      </p:sp>
      <p:grpSp>
        <p:nvGrpSpPr>
          <p:cNvPr id="7" name="Gruppo 6">
            <a:extLst>
              <a:ext uri="{FF2B5EF4-FFF2-40B4-BE49-F238E27FC236}">
                <a16:creationId xmlns:a16="http://schemas.microsoft.com/office/drawing/2014/main" id="{604AA4BB-92B8-37B4-F914-9F1FC8EB569D}"/>
              </a:ext>
            </a:extLst>
          </p:cNvPr>
          <p:cNvGrpSpPr/>
          <p:nvPr/>
        </p:nvGrpSpPr>
        <p:grpSpPr>
          <a:xfrm>
            <a:off x="12509" y="1324501"/>
            <a:ext cx="6083490" cy="4631636"/>
            <a:chOff x="1586206" y="108667"/>
            <a:chExt cx="9157835" cy="6640666"/>
          </a:xfrm>
        </p:grpSpPr>
        <p:pic>
          <p:nvPicPr>
            <p:cNvPr id="8" name="Picture 4" descr="Diagram, engineering drawing&#10;&#10;Description automatically generated">
              <a:extLst>
                <a:ext uri="{FF2B5EF4-FFF2-40B4-BE49-F238E27FC236}">
                  <a16:creationId xmlns:a16="http://schemas.microsoft.com/office/drawing/2014/main" id="{21F2B481-5C96-3283-1DFF-515C7F5C8A86}"/>
                </a:ext>
              </a:extLst>
            </p:cNvPr>
            <p:cNvPicPr>
              <a:picLocks noChangeAspect="1"/>
            </p:cNvPicPr>
            <p:nvPr/>
          </p:nvPicPr>
          <p:blipFill>
            <a:blip r:embed="rId3"/>
            <a:stretch>
              <a:fillRect/>
            </a:stretch>
          </p:blipFill>
          <p:spPr>
            <a:xfrm>
              <a:off x="1586206" y="108667"/>
              <a:ext cx="9157835" cy="6640666"/>
            </a:xfrm>
            <a:prstGeom prst="rect">
              <a:avLst/>
            </a:prstGeom>
          </p:spPr>
        </p:pic>
        <p:sp>
          <p:nvSpPr>
            <p:cNvPr id="9" name="CasellaDiTesto 13">
              <a:extLst>
                <a:ext uri="{FF2B5EF4-FFF2-40B4-BE49-F238E27FC236}">
                  <a16:creationId xmlns:a16="http://schemas.microsoft.com/office/drawing/2014/main" id="{5BE38E03-1A5A-F8AA-CE0E-6BECD412C69D}"/>
                </a:ext>
              </a:extLst>
            </p:cNvPr>
            <p:cNvSpPr txBox="1"/>
            <p:nvPr/>
          </p:nvSpPr>
          <p:spPr>
            <a:xfrm>
              <a:off x="5722872" y="3393081"/>
              <a:ext cx="1247227" cy="838428"/>
            </a:xfrm>
            <a:prstGeom prst="rect">
              <a:avLst/>
            </a:prstGeom>
            <a:solidFill>
              <a:schemeClr val="bg1">
                <a:alpha val="10356"/>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384 SDDs</a:t>
              </a:r>
            </a:p>
          </p:txBody>
        </p:sp>
        <p:sp>
          <p:nvSpPr>
            <p:cNvPr id="10" name="CasellaDiTesto 14">
              <a:extLst>
                <a:ext uri="{FF2B5EF4-FFF2-40B4-BE49-F238E27FC236}">
                  <a16:creationId xmlns:a16="http://schemas.microsoft.com/office/drawing/2014/main" id="{FAB792CD-561C-1D75-AA09-C18C355E5BAB}"/>
                </a:ext>
              </a:extLst>
            </p:cNvPr>
            <p:cNvSpPr txBox="1"/>
            <p:nvPr/>
          </p:nvSpPr>
          <p:spPr>
            <a:xfrm>
              <a:off x="5410627" y="2206270"/>
              <a:ext cx="1489164" cy="485406"/>
            </a:xfrm>
            <a:prstGeom prst="rect">
              <a:avLst/>
            </a:prstGeom>
            <a:solidFill>
              <a:schemeClr val="bg1">
                <a:alpha val="10356"/>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Target</a:t>
              </a:r>
            </a:p>
          </p:txBody>
        </p:sp>
        <p:sp>
          <p:nvSpPr>
            <p:cNvPr id="11" name="CasellaDiTesto 15">
              <a:extLst>
                <a:ext uri="{FF2B5EF4-FFF2-40B4-BE49-F238E27FC236}">
                  <a16:creationId xmlns:a16="http://schemas.microsoft.com/office/drawing/2014/main" id="{B13E4EE5-9DBA-7D88-821E-ECCD70C9961C}"/>
                </a:ext>
              </a:extLst>
            </p:cNvPr>
            <p:cNvSpPr txBox="1"/>
            <p:nvPr/>
          </p:nvSpPr>
          <p:spPr>
            <a:xfrm>
              <a:off x="1861864" y="787392"/>
              <a:ext cx="2038516" cy="838428"/>
            </a:xfrm>
            <a:prstGeom prst="rect">
              <a:avLst/>
            </a:prstGeom>
            <a:solidFill>
              <a:schemeClr val="bg1">
                <a:alpha val="0"/>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A109"/>
                  </a:solidFill>
                  <a:latin typeface="Times New Roman" panose="02020603050405020304" pitchFamily="18" charset="0"/>
                  <a:cs typeface="Times New Roman" panose="02020603050405020304" pitchFamily="18" charset="0"/>
                </a:rPr>
                <a:t>Kaon Trigger</a:t>
              </a:r>
            </a:p>
          </p:txBody>
        </p:sp>
        <p:cxnSp>
          <p:nvCxnSpPr>
            <p:cNvPr id="12" name="Connettore 2 11">
              <a:extLst>
                <a:ext uri="{FF2B5EF4-FFF2-40B4-BE49-F238E27FC236}">
                  <a16:creationId xmlns:a16="http://schemas.microsoft.com/office/drawing/2014/main" id="{F71080DD-61B9-41EC-2A2B-56142A572469}"/>
                </a:ext>
              </a:extLst>
            </p:cNvPr>
            <p:cNvCxnSpPr>
              <a:cxnSpLocks/>
            </p:cNvCxnSpPr>
            <p:nvPr/>
          </p:nvCxnSpPr>
          <p:spPr>
            <a:xfrm>
              <a:off x="2889013" y="1650677"/>
              <a:ext cx="2869705" cy="343421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0562C4DC-6598-FCA1-1FA4-F3A790AA0560}"/>
                </a:ext>
              </a:extLst>
            </p:cNvPr>
            <p:cNvCxnSpPr>
              <a:cxnSpLocks/>
            </p:cNvCxnSpPr>
            <p:nvPr/>
          </p:nvCxnSpPr>
          <p:spPr>
            <a:xfrm>
              <a:off x="2889013" y="1650677"/>
              <a:ext cx="3007540" cy="2095916"/>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
              <a:extLst>
                <a:ext uri="{FF2B5EF4-FFF2-40B4-BE49-F238E27FC236}">
                  <a16:creationId xmlns:a16="http://schemas.microsoft.com/office/drawing/2014/main" id="{389A4FCD-7AAD-6B02-F383-5D76901B3610}"/>
                </a:ext>
              </a:extLst>
            </p:cNvPr>
            <p:cNvSpPr txBox="1"/>
            <p:nvPr/>
          </p:nvSpPr>
          <p:spPr>
            <a:xfrm>
              <a:off x="7764414" y="301985"/>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Veto-1</a:t>
              </a:r>
            </a:p>
          </p:txBody>
        </p:sp>
        <p:sp>
          <p:nvSpPr>
            <p:cNvPr id="15" name="CasellaDiTesto 2">
              <a:extLst>
                <a:ext uri="{FF2B5EF4-FFF2-40B4-BE49-F238E27FC236}">
                  <a16:creationId xmlns:a16="http://schemas.microsoft.com/office/drawing/2014/main" id="{34CAB1DC-1065-D707-2721-A41A2EDF9922}"/>
                </a:ext>
              </a:extLst>
            </p:cNvPr>
            <p:cNvSpPr txBox="1"/>
            <p:nvPr/>
          </p:nvSpPr>
          <p:spPr>
            <a:xfrm>
              <a:off x="7195063" y="2564517"/>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Veto-2</a:t>
              </a:r>
            </a:p>
          </p:txBody>
        </p:sp>
        <p:sp>
          <p:nvSpPr>
            <p:cNvPr id="16" name="CasellaDiTesto 8">
              <a:extLst>
                <a:ext uri="{FF2B5EF4-FFF2-40B4-BE49-F238E27FC236}">
                  <a16:creationId xmlns:a16="http://schemas.microsoft.com/office/drawing/2014/main" id="{9CE303BF-E4F7-B77A-C06E-6DEDC04BF30F}"/>
                </a:ext>
              </a:extLst>
            </p:cNvPr>
            <p:cNvSpPr txBox="1"/>
            <p:nvPr/>
          </p:nvSpPr>
          <p:spPr>
            <a:xfrm>
              <a:off x="5099257" y="5786298"/>
              <a:ext cx="1247227" cy="485406"/>
            </a:xfrm>
            <a:prstGeom prst="rect">
              <a:avLst/>
            </a:prstGeom>
            <a:solidFill>
              <a:schemeClr val="bg1">
                <a:alpha val="74055"/>
              </a:schemeClr>
            </a:solidFill>
            <a:ln>
              <a:solidFill>
                <a:schemeClr val="bg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FF0000"/>
                  </a:solidFill>
                  <a:latin typeface="Times New Roman" panose="02020603050405020304" pitchFamily="18" charset="0"/>
                  <a:cs typeface="Times New Roman" panose="02020603050405020304" pitchFamily="18" charset="0"/>
                </a:rPr>
                <a:t>Veto-3</a:t>
              </a:r>
            </a:p>
          </p:txBody>
        </p:sp>
      </p:grpSp>
      <p:sp>
        <p:nvSpPr>
          <p:cNvPr id="17" name="CasellaDiTesto 16">
            <a:extLst>
              <a:ext uri="{FF2B5EF4-FFF2-40B4-BE49-F238E27FC236}">
                <a16:creationId xmlns:a16="http://schemas.microsoft.com/office/drawing/2014/main" id="{97B70E43-361B-C770-928A-390ACDF99B6A}"/>
              </a:ext>
            </a:extLst>
          </p:cNvPr>
          <p:cNvSpPr txBox="1"/>
          <p:nvPr/>
        </p:nvSpPr>
        <p:spPr>
          <a:xfrm>
            <a:off x="1270530" y="909113"/>
            <a:ext cx="3567448" cy="369332"/>
          </a:xfrm>
          <a:prstGeom prst="rect">
            <a:avLst/>
          </a:prstGeom>
          <a:noFill/>
        </p:spPr>
        <p:txBody>
          <a:bodyPr wrap="square" rtlCol="0">
            <a:spAutoFit/>
          </a:bodyPr>
          <a:lstStyle/>
          <a:p>
            <a:pPr algn="ctr"/>
            <a:r>
              <a:rPr lang="en-GB" dirty="0"/>
              <a:t>SIDDHARTA-2 Setup</a:t>
            </a:r>
          </a:p>
        </p:txBody>
      </p:sp>
      <p:sp>
        <p:nvSpPr>
          <p:cNvPr id="18" name="CasellaDiTesto 17">
            <a:extLst>
              <a:ext uri="{FF2B5EF4-FFF2-40B4-BE49-F238E27FC236}">
                <a16:creationId xmlns:a16="http://schemas.microsoft.com/office/drawing/2014/main" id="{5E51023E-D8C7-174B-D2D0-E293C35E6D66}"/>
              </a:ext>
            </a:extLst>
          </p:cNvPr>
          <p:cNvSpPr txBox="1"/>
          <p:nvPr/>
        </p:nvSpPr>
        <p:spPr>
          <a:xfrm>
            <a:off x="37645" y="6078302"/>
            <a:ext cx="6083489" cy="707886"/>
          </a:xfrm>
          <a:prstGeom prst="rect">
            <a:avLst/>
          </a:prstGeom>
          <a:noFill/>
        </p:spPr>
        <p:txBody>
          <a:bodyPr wrap="square" rtlCol="0">
            <a:spAutoFit/>
          </a:bodyPr>
          <a:lstStyle/>
          <a:p>
            <a:pPr algn="ctr"/>
            <a:r>
              <a:rPr lang="en-GB" sz="2000" dirty="0"/>
              <a:t>Three Veto systems for synchronous background reduction (</a:t>
            </a:r>
            <a:r>
              <a:rPr lang="en-GB" sz="2000" dirty="0">
                <a:solidFill>
                  <a:srgbClr val="120EFF"/>
                </a:solidFill>
              </a:rPr>
              <a:t>M. Iliescu, J. </a:t>
            </a:r>
            <a:r>
              <a:rPr lang="en-GB" sz="2000" dirty="0" err="1">
                <a:solidFill>
                  <a:srgbClr val="120EFF"/>
                </a:solidFill>
              </a:rPr>
              <a:t>Zmeskal</a:t>
            </a:r>
            <a:r>
              <a:rPr lang="en-GB" sz="2000" dirty="0">
                <a:solidFill>
                  <a:srgbClr val="120EFF"/>
                </a:solidFill>
              </a:rPr>
              <a:t>, M. </a:t>
            </a:r>
            <a:r>
              <a:rPr lang="en-GB" sz="2000" dirty="0" err="1">
                <a:solidFill>
                  <a:srgbClr val="120EFF"/>
                </a:solidFill>
              </a:rPr>
              <a:t>Tuchler</a:t>
            </a:r>
            <a:r>
              <a:rPr lang="en-GB" sz="2000" dirty="0">
                <a:solidFill>
                  <a:srgbClr val="120EFF"/>
                </a:solidFill>
              </a:rPr>
              <a:t>…</a:t>
            </a:r>
            <a:r>
              <a:rPr lang="en-GB" sz="2000" dirty="0"/>
              <a:t>)</a:t>
            </a:r>
          </a:p>
        </p:txBody>
      </p:sp>
      <p:pic>
        <p:nvPicPr>
          <p:cNvPr id="20" name="Immagine 19">
            <a:extLst>
              <a:ext uri="{FF2B5EF4-FFF2-40B4-BE49-F238E27FC236}">
                <a16:creationId xmlns:a16="http://schemas.microsoft.com/office/drawing/2014/main" id="{3F4786A7-EA71-FB26-9AFD-93DE77418B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520" y="923856"/>
            <a:ext cx="3295349" cy="2440227"/>
          </a:xfrm>
          <a:prstGeom prst="rect">
            <a:avLst/>
          </a:prstGeom>
        </p:spPr>
      </p:pic>
      <p:pic>
        <p:nvPicPr>
          <p:cNvPr id="23" name="Immagine 22">
            <a:extLst>
              <a:ext uri="{FF2B5EF4-FFF2-40B4-BE49-F238E27FC236}">
                <a16:creationId xmlns:a16="http://schemas.microsoft.com/office/drawing/2014/main" id="{2511A925-159F-576D-F53A-67118E5C33C7}"/>
              </a:ext>
            </a:extLst>
          </p:cNvPr>
          <p:cNvPicPr>
            <a:picLocks noChangeAspect="1"/>
          </p:cNvPicPr>
          <p:nvPr/>
        </p:nvPicPr>
        <p:blipFill>
          <a:blip r:embed="rId5"/>
          <a:stretch>
            <a:fillRect/>
          </a:stretch>
        </p:blipFill>
        <p:spPr>
          <a:xfrm>
            <a:off x="7492810" y="2637401"/>
            <a:ext cx="4182962" cy="3474077"/>
          </a:xfrm>
          <a:prstGeom prst="rect">
            <a:avLst/>
          </a:prstGeom>
        </p:spPr>
      </p:pic>
      <p:sp>
        <p:nvSpPr>
          <p:cNvPr id="24" name="Rettangolo 23">
            <a:extLst>
              <a:ext uri="{FF2B5EF4-FFF2-40B4-BE49-F238E27FC236}">
                <a16:creationId xmlns:a16="http://schemas.microsoft.com/office/drawing/2014/main" id="{7A0CFE07-620B-39A2-E80F-11CD0204372C}"/>
              </a:ext>
            </a:extLst>
          </p:cNvPr>
          <p:cNvSpPr/>
          <p:nvPr/>
        </p:nvSpPr>
        <p:spPr>
          <a:xfrm>
            <a:off x="6664682" y="650927"/>
            <a:ext cx="5228822" cy="55561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24">
            <a:extLst>
              <a:ext uri="{FF2B5EF4-FFF2-40B4-BE49-F238E27FC236}">
                <a16:creationId xmlns:a16="http://schemas.microsoft.com/office/drawing/2014/main" id="{12487C0C-CEEF-B47C-0249-C3A8F2FF24A7}"/>
              </a:ext>
            </a:extLst>
          </p:cNvPr>
          <p:cNvSpPr txBox="1"/>
          <p:nvPr/>
        </p:nvSpPr>
        <p:spPr>
          <a:xfrm>
            <a:off x="10273293" y="726338"/>
            <a:ext cx="1542492" cy="2031325"/>
          </a:xfrm>
          <a:prstGeom prst="rect">
            <a:avLst/>
          </a:prstGeom>
          <a:noFill/>
        </p:spPr>
        <p:txBody>
          <a:bodyPr wrap="square" rtlCol="0">
            <a:spAutoFit/>
          </a:bodyPr>
          <a:lstStyle/>
          <a:p>
            <a:r>
              <a:rPr lang="en-GB" dirty="0">
                <a:solidFill>
                  <a:srgbClr val="FF0000"/>
                </a:solidFill>
                <a:latin typeface="Calibri" panose="020F0502020204030204" pitchFamily="34" charset="0"/>
                <a:cs typeface="Calibri" panose="020F0502020204030204" pitchFamily="34" charset="0"/>
              </a:rPr>
              <a:t>Veto-2:</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suppression of MIPs induced background by using topological correlation</a:t>
            </a:r>
          </a:p>
        </p:txBody>
      </p:sp>
      <p:sp>
        <p:nvSpPr>
          <p:cNvPr id="27" name="CasellaDiTesto 26">
            <a:extLst>
              <a:ext uri="{FF2B5EF4-FFF2-40B4-BE49-F238E27FC236}">
                <a16:creationId xmlns:a16="http://schemas.microsoft.com/office/drawing/2014/main" id="{E2A5EDEF-0B3B-5A1D-076B-7B330C344228}"/>
              </a:ext>
            </a:extLst>
          </p:cNvPr>
          <p:cNvSpPr txBox="1"/>
          <p:nvPr/>
        </p:nvSpPr>
        <p:spPr>
          <a:xfrm>
            <a:off x="6664682" y="6249682"/>
            <a:ext cx="5213226" cy="584775"/>
          </a:xfrm>
          <a:prstGeom prst="rect">
            <a:avLst/>
          </a:prstGeom>
          <a:noFill/>
          <a:ln w="15875">
            <a:solidFill>
              <a:srgbClr val="120EFF">
                <a:alpha val="99000"/>
              </a:srgbClr>
            </a:solidFill>
          </a:ln>
        </p:spPr>
        <p:txBody>
          <a:bodyPr wrap="square">
            <a:spAutoFit/>
          </a:bodyPr>
          <a:lstStyle/>
          <a:p>
            <a:pPr algn="ctr"/>
            <a:r>
              <a:rPr lang="en-GB" sz="1600" i="1" dirty="0">
                <a:solidFill>
                  <a:srgbClr val="120EFF"/>
                </a:solidFill>
                <a:latin typeface="Calibri" panose="020F0502020204030204" pitchFamily="34" charset="0"/>
                <a:ea typeface="Calibri" panose="020F0502020204030204" pitchFamily="34" charset="0"/>
                <a:cs typeface="Calibri" panose="020F0502020204030204" pitchFamily="34" charset="0"/>
              </a:rPr>
              <a:t>M. </a:t>
            </a:r>
            <a:r>
              <a:rPr lang="en-GB" sz="1600" i="1" dirty="0" err="1">
                <a:solidFill>
                  <a:srgbClr val="120EFF"/>
                </a:solidFill>
                <a:latin typeface="Calibri" panose="020F0502020204030204" pitchFamily="34" charset="0"/>
                <a:ea typeface="Calibri" panose="020F0502020204030204" pitchFamily="34" charset="0"/>
                <a:cs typeface="Calibri" panose="020F0502020204030204" pitchFamily="34" charset="0"/>
              </a:rPr>
              <a:t>Tuchler</a:t>
            </a:r>
            <a:r>
              <a:rPr lang="en-GB" sz="1600" i="1" dirty="0">
                <a:solidFill>
                  <a:srgbClr val="120EFF"/>
                </a:solidFill>
                <a:latin typeface="Calibri" panose="020F0502020204030204" pitchFamily="34" charset="0"/>
                <a:ea typeface="Calibri" panose="020F0502020204030204" pitchFamily="34" charset="0"/>
                <a:cs typeface="Calibri" panose="020F0502020204030204" pitchFamily="34" charset="0"/>
              </a:rPr>
              <a:t> et al., </a:t>
            </a:r>
            <a:r>
              <a:rPr lang="en-GB" sz="1600" dirty="0">
                <a:solidFill>
                  <a:srgbClr val="120EFF"/>
                </a:solidFill>
                <a:latin typeface="Calibri" panose="020F0502020204030204" pitchFamily="34" charset="0"/>
                <a:ea typeface="Calibri" panose="020F0502020204030204" pitchFamily="34" charset="0"/>
                <a:cs typeface="Calibri" panose="020F0502020204030204" pitchFamily="34" charset="0"/>
              </a:rPr>
              <a:t>The SIDDHARTA-2 Veto-2 system for X-ray spectroscopy of kaonic atoms at DA</a:t>
            </a:r>
            <a:r>
              <a:rPr lang="el-GR" sz="1600" dirty="0">
                <a:solidFill>
                  <a:srgbClr val="120EFF"/>
                </a:solidFill>
                <a:latin typeface="Calibri" panose="020F0502020204030204" pitchFamily="34" charset="0"/>
                <a:ea typeface="Calibri" panose="020F0502020204030204" pitchFamily="34" charset="0"/>
                <a:cs typeface="Calibri" panose="020F0502020204030204" pitchFamily="34" charset="0"/>
              </a:rPr>
              <a:t>Φ</a:t>
            </a:r>
            <a:r>
              <a:rPr lang="en-GB" sz="1600" dirty="0">
                <a:solidFill>
                  <a:srgbClr val="120EFF"/>
                </a:solidFill>
                <a:latin typeface="Calibri" panose="020F0502020204030204" pitchFamily="34" charset="0"/>
                <a:ea typeface="Calibri" panose="020F0502020204030204" pitchFamily="34" charset="0"/>
                <a:cs typeface="Calibri" panose="020F0502020204030204" pitchFamily="34" charset="0"/>
              </a:rPr>
              <a:t>NE, JINST, accepted </a:t>
            </a:r>
            <a:endParaRPr lang="en-GB" sz="1600" dirty="0">
              <a:solidFill>
                <a:srgbClr val="120EFF"/>
              </a:solidFill>
            </a:endParaRPr>
          </a:p>
        </p:txBody>
      </p:sp>
      <p:sp>
        <p:nvSpPr>
          <p:cNvPr id="19" name="Segnaposto numero diapositiva 3">
            <a:extLst>
              <a:ext uri="{FF2B5EF4-FFF2-40B4-BE49-F238E27FC236}">
                <a16:creationId xmlns:a16="http://schemas.microsoft.com/office/drawing/2014/main" id="{7B4ED3F1-4AB7-4665-4985-A5BB324325BF}"/>
              </a:ext>
            </a:extLst>
          </p:cNvPr>
          <p:cNvSpPr txBox="1">
            <a:spLocks/>
          </p:cNvSpPr>
          <p:nvPr/>
        </p:nvSpPr>
        <p:spPr>
          <a:xfrm>
            <a:off x="11139492" y="6326235"/>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13</a:t>
            </a:fld>
            <a:endParaRPr lang="en-US" sz="1100" dirty="0"/>
          </a:p>
        </p:txBody>
      </p:sp>
    </p:spTree>
    <p:extLst>
      <p:ext uri="{BB962C8B-B14F-4D97-AF65-F5344CB8AC3E}">
        <p14:creationId xmlns:p14="http://schemas.microsoft.com/office/powerpoint/2010/main" val="271405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1054162-1463-8538-3DA3-71EF12503555}"/>
              </a:ext>
            </a:extLst>
          </p:cNvPr>
          <p:cNvSpPr>
            <a:spLocks noGrp="1"/>
          </p:cNvSpPr>
          <p:nvPr>
            <p:ph type="sldNum" sz="quarter" idx="12"/>
          </p:nvPr>
        </p:nvSpPr>
        <p:spPr>
          <a:xfrm>
            <a:off x="11078531" y="6358473"/>
            <a:ext cx="1052508" cy="365125"/>
          </a:xfrm>
        </p:spPr>
        <p:txBody>
          <a:bodyPr/>
          <a:lstStyle/>
          <a:p>
            <a:fld id="{D57F1E4F-1CFF-5643-939E-217C01CDF565}" type="slidenum">
              <a:rPr lang="en-US" sz="1100" smtClean="0"/>
              <a:pPr/>
              <a:t>14</a:t>
            </a:fld>
            <a:endParaRPr lang="en-US" sz="1100" dirty="0"/>
          </a:p>
        </p:txBody>
      </p:sp>
      <p:sp>
        <p:nvSpPr>
          <p:cNvPr id="5" name="CasellaDiTesto 4">
            <a:extLst>
              <a:ext uri="{FF2B5EF4-FFF2-40B4-BE49-F238E27FC236}">
                <a16:creationId xmlns:a16="http://schemas.microsoft.com/office/drawing/2014/main" id="{FF91BC1A-852F-4A8F-87B2-379A0327E5B3}"/>
              </a:ext>
            </a:extLst>
          </p:cNvPr>
          <p:cNvSpPr txBox="1"/>
          <p:nvPr/>
        </p:nvSpPr>
        <p:spPr>
          <a:xfrm>
            <a:off x="433766" y="-95126"/>
            <a:ext cx="10904793" cy="553998"/>
          </a:xfrm>
          <a:prstGeom prst="rect">
            <a:avLst/>
          </a:prstGeom>
          <a:noFill/>
        </p:spPr>
        <p:txBody>
          <a:bodyPr wrap="square" rtlCol="0">
            <a:spAutoFit/>
          </a:bodyPr>
          <a:lstStyle/>
          <a:p>
            <a:r>
              <a:rPr lang="en-GB" sz="3000" b="1" dirty="0">
                <a:solidFill>
                  <a:srgbClr val="FF901C"/>
                </a:solidFill>
                <a:latin typeface="Times New Roman" panose="02020603050405020304" pitchFamily="18" charset="0"/>
                <a:cs typeface="Times New Roman" panose="02020603050405020304" pitchFamily="18" charset="0"/>
              </a:rPr>
              <a:t>Kaonic deuterium preliminary results (</a:t>
            </a:r>
            <a:r>
              <a:rPr lang="en-GB" sz="3000" b="1" dirty="0">
                <a:solidFill>
                  <a:srgbClr val="120EFF"/>
                </a:solidFill>
                <a:latin typeface="Times New Roman" panose="02020603050405020304" pitchFamily="18" charset="0"/>
                <a:cs typeface="Times New Roman" panose="02020603050405020304" pitchFamily="18" charset="0"/>
              </a:rPr>
              <a:t>F. </a:t>
            </a:r>
            <a:r>
              <a:rPr lang="en-GB" sz="3000" b="1" dirty="0" err="1">
                <a:solidFill>
                  <a:srgbClr val="120EFF"/>
                </a:solidFill>
                <a:latin typeface="Times New Roman" panose="02020603050405020304" pitchFamily="18" charset="0"/>
                <a:cs typeface="Times New Roman" panose="02020603050405020304" pitchFamily="18" charset="0"/>
              </a:rPr>
              <a:t>Sgaramella</a:t>
            </a:r>
            <a:r>
              <a:rPr lang="en-GB" sz="3000" b="1" dirty="0">
                <a:solidFill>
                  <a:srgbClr val="FF901C"/>
                </a:solidFill>
                <a:latin typeface="Times New Roman" panose="02020603050405020304" pitchFamily="18" charset="0"/>
                <a:cs typeface="Times New Roman" panose="02020603050405020304" pitchFamily="18" charset="0"/>
              </a:rPr>
              <a:t>)</a:t>
            </a:r>
          </a:p>
        </p:txBody>
      </p:sp>
      <p:sp>
        <p:nvSpPr>
          <p:cNvPr id="6" name="CasellaDiTesto 5">
            <a:extLst>
              <a:ext uri="{FF2B5EF4-FFF2-40B4-BE49-F238E27FC236}">
                <a16:creationId xmlns:a16="http://schemas.microsoft.com/office/drawing/2014/main" id="{8A0C196F-56F0-6467-E45B-FF2B2AD1652E}"/>
              </a:ext>
            </a:extLst>
          </p:cNvPr>
          <p:cNvSpPr txBox="1"/>
          <p:nvPr/>
        </p:nvSpPr>
        <p:spPr>
          <a:xfrm>
            <a:off x="433766" y="673352"/>
            <a:ext cx="12453559" cy="430887"/>
          </a:xfrm>
          <a:prstGeom prst="rect">
            <a:avLst/>
          </a:prstGeom>
          <a:noFill/>
        </p:spPr>
        <p:txBody>
          <a:bodyPr wrap="square" rtlCol="0">
            <a:spAutoFit/>
          </a:bodyPr>
          <a:lstStyle/>
          <a:p>
            <a:r>
              <a:rPr lang="en-GB" sz="2200" dirty="0">
                <a:solidFill>
                  <a:schemeClr val="accent2"/>
                </a:solidFill>
                <a:effectLst/>
                <a:latin typeface="Calibri" panose="020F0502020204030204" pitchFamily="34" charset="0"/>
              </a:rPr>
              <a:t>First run</a:t>
            </a:r>
            <a:r>
              <a:rPr lang="en-GB" sz="2200" dirty="0">
                <a:solidFill>
                  <a:schemeClr val="bg1"/>
                </a:solidFill>
                <a:effectLst/>
                <a:latin typeface="Calibri" panose="020F0502020204030204" pitchFamily="34" charset="0"/>
              </a:rPr>
              <a:t>, May – July 2023, integrated luminosity </a:t>
            </a:r>
            <a:r>
              <a:rPr lang="en-GB" sz="2200" dirty="0">
                <a:solidFill>
                  <a:schemeClr val="accent2"/>
                </a:solidFill>
                <a:effectLst/>
                <a:latin typeface="Calibri" panose="020F0502020204030204" pitchFamily="34" charset="0"/>
              </a:rPr>
              <a:t>200 pb</a:t>
            </a:r>
            <a:r>
              <a:rPr lang="en-GB" sz="2200" baseline="30000" dirty="0">
                <a:solidFill>
                  <a:schemeClr val="accent2"/>
                </a:solidFill>
                <a:effectLst/>
                <a:latin typeface="Calibri" panose="020F0502020204030204" pitchFamily="34" charset="0"/>
              </a:rPr>
              <a:t>-1</a:t>
            </a:r>
            <a:r>
              <a:rPr lang="en-GB" sz="2200" baseline="30000" dirty="0">
                <a:solidFill>
                  <a:schemeClr val="accent2"/>
                </a:solidFill>
                <a:latin typeface="Calibri" panose="020F0502020204030204" pitchFamily="34" charset="0"/>
              </a:rPr>
              <a:t> </a:t>
            </a:r>
            <a:r>
              <a:rPr lang="en-GB" sz="2200" dirty="0">
                <a:solidFill>
                  <a:schemeClr val="bg1"/>
                </a:solidFill>
                <a:latin typeface="Calibri" panose="020F0502020204030204" pitchFamily="34" charset="0"/>
              </a:rPr>
              <a:t>(with injections)</a:t>
            </a:r>
            <a:endParaRPr lang="en-GB" sz="2200" dirty="0">
              <a:solidFill>
                <a:schemeClr val="bg1"/>
              </a:solidFill>
            </a:endParaRPr>
          </a:p>
        </p:txBody>
      </p:sp>
      <p:grpSp>
        <p:nvGrpSpPr>
          <p:cNvPr id="7" name="Gruppo 6">
            <a:extLst>
              <a:ext uri="{FF2B5EF4-FFF2-40B4-BE49-F238E27FC236}">
                <a16:creationId xmlns:a16="http://schemas.microsoft.com/office/drawing/2014/main" id="{2051FFFA-685C-079E-1C8A-D1299E32C967}"/>
              </a:ext>
            </a:extLst>
          </p:cNvPr>
          <p:cNvGrpSpPr/>
          <p:nvPr/>
        </p:nvGrpSpPr>
        <p:grpSpPr>
          <a:xfrm>
            <a:off x="1389826" y="1669147"/>
            <a:ext cx="9412348" cy="5054451"/>
            <a:chOff x="1620483" y="2256883"/>
            <a:chExt cx="6195672" cy="3159382"/>
          </a:xfrm>
        </p:grpSpPr>
        <p:pic>
          <p:nvPicPr>
            <p:cNvPr id="8" name="Immagine 7">
              <a:extLst>
                <a:ext uri="{FF2B5EF4-FFF2-40B4-BE49-F238E27FC236}">
                  <a16:creationId xmlns:a16="http://schemas.microsoft.com/office/drawing/2014/main" id="{08EA9AAE-0432-5272-35A4-8D2C39970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483" y="2256883"/>
              <a:ext cx="5932749" cy="3159382"/>
            </a:xfrm>
            <a:prstGeom prst="rect">
              <a:avLst/>
            </a:prstGeom>
            <a:ln w="44450">
              <a:solidFill>
                <a:srgbClr val="FF0000"/>
              </a:solidFill>
            </a:ln>
          </p:spPr>
        </p:pic>
        <p:sp>
          <p:nvSpPr>
            <p:cNvPr id="10" name="CasellaDiTesto 9">
              <a:extLst>
                <a:ext uri="{FF2B5EF4-FFF2-40B4-BE49-F238E27FC236}">
                  <a16:creationId xmlns:a16="http://schemas.microsoft.com/office/drawing/2014/main" id="{A728A8C5-AF59-1899-3A18-4D09424BFF7F}"/>
                </a:ext>
              </a:extLst>
            </p:cNvPr>
            <p:cNvSpPr txBox="1"/>
            <p:nvPr/>
          </p:nvSpPr>
          <p:spPr>
            <a:xfrm>
              <a:off x="3396083" y="2307599"/>
              <a:ext cx="1470849" cy="232595"/>
            </a:xfrm>
            <a:prstGeom prst="rect">
              <a:avLst/>
            </a:prstGeom>
            <a:noFill/>
          </p:spPr>
          <p:txBody>
            <a:bodyPr wrap="square" rtlCol="0">
              <a:spAutoFit/>
            </a:bodyPr>
            <a:lstStyle/>
            <a:p>
              <a:pPr algn="ctr"/>
              <a:r>
                <a:rPr lang="en-GB" dirty="0">
                  <a:solidFill>
                    <a:srgbClr val="120EFF"/>
                  </a:solidFill>
                </a:rPr>
                <a:t>ROI</a:t>
              </a:r>
            </a:p>
          </p:txBody>
        </p:sp>
        <p:sp>
          <p:nvSpPr>
            <p:cNvPr id="15" name="Rettangolo 14">
              <a:extLst>
                <a:ext uri="{FF2B5EF4-FFF2-40B4-BE49-F238E27FC236}">
                  <a16:creationId xmlns:a16="http://schemas.microsoft.com/office/drawing/2014/main" id="{36E36F53-2163-5C06-2C32-541F064B9D59}"/>
                </a:ext>
              </a:extLst>
            </p:cNvPr>
            <p:cNvSpPr/>
            <p:nvPr/>
          </p:nvSpPr>
          <p:spPr>
            <a:xfrm>
              <a:off x="3653001" y="2546738"/>
              <a:ext cx="957942" cy="2591570"/>
            </a:xfrm>
            <a:prstGeom prst="rect">
              <a:avLst/>
            </a:prstGeom>
            <a:solidFill>
              <a:srgbClr val="120EFF">
                <a:alpha val="16673"/>
              </a:srgbClr>
            </a:solidFill>
            <a:ln>
              <a:solidFill>
                <a:srgbClr val="120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bject 12">
              <a:extLst>
                <a:ext uri="{FF2B5EF4-FFF2-40B4-BE49-F238E27FC236}">
                  <a16:creationId xmlns:a16="http://schemas.microsoft.com/office/drawing/2014/main" id="{3A848BDB-9666-19BB-C5F6-7F6DC9035EAC}"/>
                </a:ext>
              </a:extLst>
            </p:cNvPr>
            <p:cNvSpPr txBox="1"/>
            <p:nvPr/>
          </p:nvSpPr>
          <p:spPr>
            <a:xfrm>
              <a:off x="3895360" y="3717363"/>
              <a:ext cx="1906809" cy="277115"/>
            </a:xfrm>
            <a:prstGeom prst="rect">
              <a:avLst/>
            </a:prstGeom>
          </p:spPr>
          <p:txBody>
            <a:bodyPr vert="horz" wrap="square" lIns="0" tIns="9049" rIns="0" bIns="0" rtlCol="0">
              <a:spAutoFit/>
            </a:bodyPr>
            <a:lstStyle/>
            <a:p>
              <a:pPr marL="9525" algn="ctr">
                <a:spcBef>
                  <a:spcPts val="71"/>
                </a:spcBef>
              </a:pPr>
              <a:r>
                <a:rPr sz="1400" spc="-8" dirty="0">
                  <a:cs typeface="Times New Roman" panose="02020603050405020304" pitchFamily="18" charset="0"/>
                </a:rPr>
                <a:t>KN</a:t>
              </a:r>
              <a:r>
                <a:rPr lang="it-IT" sz="1400" spc="-8" dirty="0">
                  <a:cs typeface="Times New Roman" panose="02020603050405020304" pitchFamily="18" charset="0"/>
                </a:rPr>
                <a:t>6</a:t>
              </a:r>
              <a:r>
                <a:rPr sz="1400" spc="-8" dirty="0">
                  <a:cs typeface="Times New Roman" panose="02020603050405020304" pitchFamily="18" charset="0"/>
                </a:rPr>
                <a:t>-&gt;</a:t>
              </a:r>
              <a:r>
                <a:rPr lang="it-IT" sz="1400" spc="-8" dirty="0">
                  <a:cs typeface="Times New Roman" panose="02020603050405020304" pitchFamily="18" charset="0"/>
                </a:rPr>
                <a:t>5  </a:t>
              </a:r>
              <a:br>
                <a:rPr lang="it-IT" sz="1400" spc="-8" dirty="0">
                  <a:cs typeface="Times New Roman" panose="02020603050405020304" pitchFamily="18" charset="0"/>
                </a:rPr>
              </a:br>
              <a:r>
                <a:rPr lang="it-IT" sz="1400" spc="-8" dirty="0">
                  <a:cs typeface="Times New Roman" panose="02020603050405020304" pitchFamily="18" charset="0"/>
                </a:rPr>
                <a:t>7595 eV</a:t>
              </a:r>
              <a:endParaRPr sz="1400" dirty="0">
                <a:cs typeface="Times New Roman" panose="02020603050405020304" pitchFamily="18" charset="0"/>
              </a:endParaRPr>
            </a:p>
          </p:txBody>
        </p:sp>
        <p:sp>
          <p:nvSpPr>
            <p:cNvPr id="33" name="Rettangolo 32">
              <a:extLst>
                <a:ext uri="{FF2B5EF4-FFF2-40B4-BE49-F238E27FC236}">
                  <a16:creationId xmlns:a16="http://schemas.microsoft.com/office/drawing/2014/main" id="{918B0F15-7157-2DF6-E1B3-DE79EA9D9CA7}"/>
                </a:ext>
              </a:extLst>
            </p:cNvPr>
            <p:cNvSpPr/>
            <p:nvPr/>
          </p:nvSpPr>
          <p:spPr>
            <a:xfrm>
              <a:off x="5078498" y="3478152"/>
              <a:ext cx="2233510"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C</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&gt;5 </a:t>
              </a:r>
              <a:br>
                <a:rPr lang="it-IT" sz="1400" spc="-8" dirty="0">
                  <a:cs typeface="Times New Roman" panose="02020603050405020304" pitchFamily="18" charset="0"/>
                </a:rPr>
              </a:br>
              <a:r>
                <a:rPr lang="it-IT" sz="1400" spc="-8" dirty="0">
                  <a:cs typeface="Times New Roman" panose="02020603050405020304" pitchFamily="18" charset="0"/>
                </a:rPr>
                <a:t>8886 eV</a:t>
              </a:r>
              <a:endParaRPr lang="en-GB" sz="14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object 7">
                  <a:extLst>
                    <a:ext uri="{FF2B5EF4-FFF2-40B4-BE49-F238E27FC236}">
                      <a16:creationId xmlns:a16="http://schemas.microsoft.com/office/drawing/2014/main" id="{B2FEAFB8-8323-BA90-B936-6418E0C77285}"/>
                    </a:ext>
                  </a:extLst>
                </p:cNvPr>
                <p:cNvSpPr txBox="1"/>
                <p:nvPr/>
              </p:nvSpPr>
              <p:spPr>
                <a:xfrm>
                  <a:off x="4586857" y="3941905"/>
                  <a:ext cx="1457430" cy="277115"/>
                </a:xfrm>
                <a:prstGeom prst="rect">
                  <a:avLst/>
                </a:prstGeom>
              </p:spPr>
              <p:txBody>
                <a:bodyPr vert="horz" wrap="square" lIns="0" tIns="9049" rIns="0" bIns="0" rtlCol="0">
                  <a:spAutoFit/>
                </a:bodyPr>
                <a:lstStyle/>
                <a:p>
                  <a:pPr marL="9525" algn="ctr">
                    <a:spcBef>
                      <a:spcPts val="71"/>
                    </a:spcBef>
                  </a:pPr>
                  <a:r>
                    <a:rPr lang="it-IT" sz="1400" spc="-4" dirty="0">
                      <a:cs typeface="Times New Roman" panose="02020603050405020304" pitchFamily="18" charset="0"/>
                    </a:rPr>
                    <a:t>Cu </a:t>
                  </a:r>
                  <a:r>
                    <a:rPr sz="1400" spc="-23" dirty="0">
                      <a:cs typeface="Times New Roman" panose="02020603050405020304" pitchFamily="18" charset="0"/>
                    </a:rPr>
                    <a:t>K</a:t>
                  </a:r>
                  <a14:m>
                    <m:oMath xmlns:m="http://schemas.openxmlformats.org/officeDocument/2006/math">
                      <m:r>
                        <a:rPr lang="it-IT" sz="1400" b="0" i="1" spc="-23" baseline="-25000" smtClean="0">
                          <a:latin typeface="Cambria Math" panose="02040503050406030204" pitchFamily="18" charset="0"/>
                          <a:cs typeface="Calibri"/>
                        </a:rPr>
                        <m:t>𝛼</m:t>
                      </m:r>
                    </m:oMath>
                  </a14:m>
                  <a:br>
                    <a:rPr lang="it-IT" sz="1400" spc="-23" dirty="0">
                      <a:cs typeface="Times New Roman" panose="02020603050405020304" pitchFamily="18" charset="0"/>
                    </a:rPr>
                  </a:br>
                  <a:r>
                    <a:rPr lang="it-IT" sz="1400" spc="-23" dirty="0">
                      <a:cs typeface="Times New Roman" panose="02020603050405020304" pitchFamily="18" charset="0"/>
                    </a:rPr>
                    <a:t>8041 eV</a:t>
                  </a:r>
                  <a:endParaRPr sz="1400" dirty="0">
                    <a:cs typeface="Times New Roman" panose="02020603050405020304" pitchFamily="18" charset="0"/>
                  </a:endParaRPr>
                </a:p>
              </p:txBody>
            </p:sp>
          </mc:Choice>
          <mc:Fallback xmlns="">
            <p:sp>
              <p:nvSpPr>
                <p:cNvPr id="34" name="object 7">
                  <a:extLst>
                    <a:ext uri="{FF2B5EF4-FFF2-40B4-BE49-F238E27FC236}">
                      <a16:creationId xmlns:a16="http://schemas.microsoft.com/office/drawing/2014/main" id="{B2FEAFB8-8323-BA90-B936-6418E0C77285}"/>
                    </a:ext>
                  </a:extLst>
                </p:cNvPr>
                <p:cNvSpPr txBox="1">
                  <a:spLocks noRot="1" noChangeAspect="1" noMove="1" noResize="1" noEditPoints="1" noAdjustHandles="1" noChangeArrowheads="1" noChangeShapeType="1" noTextEdit="1"/>
                </p:cNvSpPr>
                <p:nvPr/>
              </p:nvSpPr>
              <p:spPr>
                <a:xfrm>
                  <a:off x="4586857" y="3941905"/>
                  <a:ext cx="1457430" cy="277115"/>
                </a:xfrm>
                <a:prstGeom prst="rect">
                  <a:avLst/>
                </a:prstGeom>
                <a:blipFill>
                  <a:blip r:embed="rId3"/>
                  <a:stretch>
                    <a:fillRect t="-11111" b="-19444"/>
                  </a:stretch>
                </a:blipFill>
              </p:spPr>
              <p:txBody>
                <a:bodyPr/>
                <a:lstStyle/>
                <a:p>
                  <a:r>
                    <a:rPr lang="en-GB">
                      <a:noFill/>
                    </a:rPr>
                    <a:t> </a:t>
                  </a:r>
                </a:p>
              </p:txBody>
            </p:sp>
          </mc:Fallback>
        </mc:AlternateContent>
        <p:sp>
          <p:nvSpPr>
            <p:cNvPr id="35" name="object 14">
              <a:extLst>
                <a:ext uri="{FF2B5EF4-FFF2-40B4-BE49-F238E27FC236}">
                  <a16:creationId xmlns:a16="http://schemas.microsoft.com/office/drawing/2014/main" id="{D9CFD249-6EB2-8790-455B-0913B1610205}"/>
                </a:ext>
              </a:extLst>
            </p:cNvPr>
            <p:cNvSpPr txBox="1"/>
            <p:nvPr/>
          </p:nvSpPr>
          <p:spPr>
            <a:xfrm>
              <a:off x="6237864" y="237243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KC5-&gt;4</a:t>
              </a:r>
              <a:br>
                <a:rPr lang="it-IT" sz="1400" spc="-15" dirty="0">
                  <a:cs typeface="Times New Roman" panose="02020603050405020304" pitchFamily="18" charset="0"/>
                </a:rPr>
              </a:br>
              <a:r>
                <a:rPr lang="it-IT" sz="1400" spc="-15" dirty="0">
                  <a:cs typeface="Times New Roman" panose="02020603050405020304" pitchFamily="18" charset="0"/>
                </a:rPr>
                <a:t>10216 eV</a:t>
              </a:r>
              <a:endParaRPr sz="1400" dirty="0">
                <a:cs typeface="Times New Roman" panose="02020603050405020304" pitchFamily="18" charset="0"/>
              </a:endParaRPr>
            </a:p>
          </p:txBody>
        </p:sp>
        <p:sp>
          <p:nvSpPr>
            <p:cNvPr id="36" name="object 14">
              <a:extLst>
                <a:ext uri="{FF2B5EF4-FFF2-40B4-BE49-F238E27FC236}">
                  <a16:creationId xmlns:a16="http://schemas.microsoft.com/office/drawing/2014/main" id="{FF6854A5-0F1A-0E19-E26C-637388B9CDEF}"/>
                </a:ext>
              </a:extLst>
            </p:cNvPr>
            <p:cNvSpPr txBox="1"/>
            <p:nvPr/>
          </p:nvSpPr>
          <p:spPr>
            <a:xfrm>
              <a:off x="1988820" y="236036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a:t>
              </a:r>
              <a:r>
                <a:rPr lang="it-IT" sz="1400" spc="-15" dirty="0">
                  <a:cs typeface="Times New Roman" panose="02020603050405020304" pitchFamily="18" charset="0"/>
                </a:rPr>
                <a:t>6</a:t>
              </a:r>
              <a:r>
                <a:rPr sz="1400" spc="-15" dirty="0">
                  <a:cs typeface="Times New Roman" panose="02020603050405020304" pitchFamily="18" charset="0"/>
                </a:rPr>
                <a:t>-&gt;</a:t>
              </a:r>
              <a:r>
                <a:rPr lang="it-IT" sz="1400" spc="-15" dirty="0">
                  <a:cs typeface="Times New Roman" panose="02020603050405020304" pitchFamily="18" charset="0"/>
                </a:rPr>
                <a:t>5</a:t>
              </a:r>
              <a:br>
                <a:rPr lang="it-IT" sz="1400" spc="-15" dirty="0">
                  <a:cs typeface="Times New Roman" panose="02020603050405020304" pitchFamily="18" charset="0"/>
                </a:rPr>
              </a:br>
              <a:r>
                <a:rPr lang="it-IT" sz="1400" spc="-15" dirty="0">
                  <a:cs typeface="Times New Roman" panose="02020603050405020304" pitchFamily="18" charset="0"/>
                </a:rPr>
                <a:t>5545 eV</a:t>
              </a:r>
              <a:endParaRPr sz="1400" dirty="0">
                <a:cs typeface="Times New Roman" panose="02020603050405020304" pitchFamily="18" charset="0"/>
              </a:endParaRPr>
            </a:p>
          </p:txBody>
        </p:sp>
        <p:sp>
          <p:nvSpPr>
            <p:cNvPr id="37" name="Rettangolo 36">
              <a:extLst>
                <a:ext uri="{FF2B5EF4-FFF2-40B4-BE49-F238E27FC236}">
                  <a16:creationId xmlns:a16="http://schemas.microsoft.com/office/drawing/2014/main" id="{2AD4313D-DA47-0003-8A23-DF6205FBF015}"/>
                </a:ext>
              </a:extLst>
            </p:cNvPr>
            <p:cNvSpPr/>
            <p:nvPr/>
          </p:nvSpPr>
          <p:spPr>
            <a:xfrm>
              <a:off x="2386414" y="3670927"/>
              <a:ext cx="1346964"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O</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&gt;6 </a:t>
              </a:r>
              <a:br>
                <a:rPr lang="it-IT" sz="1400" spc="-8" dirty="0">
                  <a:cs typeface="Times New Roman" panose="02020603050405020304" pitchFamily="18" charset="0"/>
                </a:rPr>
              </a:br>
              <a:r>
                <a:rPr lang="it-IT" sz="1400" spc="-8" dirty="0">
                  <a:cs typeface="Times New Roman" panose="02020603050405020304" pitchFamily="18" charset="0"/>
                </a:rPr>
                <a:t> 6007 eV</a:t>
              </a:r>
              <a:endParaRPr lang="en-GB" sz="1400" dirty="0">
                <a:cs typeface="Times New Roman" panose="02020603050405020304" pitchFamily="18" charset="0"/>
              </a:endParaRPr>
            </a:p>
          </p:txBody>
        </p:sp>
      </p:grpSp>
      <p:sp>
        <p:nvSpPr>
          <p:cNvPr id="38" name="CasellaDiTesto 37">
            <a:extLst>
              <a:ext uri="{FF2B5EF4-FFF2-40B4-BE49-F238E27FC236}">
                <a16:creationId xmlns:a16="http://schemas.microsoft.com/office/drawing/2014/main" id="{4F0FAC3F-6795-A74D-B5C9-0D478ED97B5E}"/>
              </a:ext>
            </a:extLst>
          </p:cNvPr>
          <p:cNvSpPr txBox="1"/>
          <p:nvPr/>
        </p:nvSpPr>
        <p:spPr>
          <a:xfrm>
            <a:off x="6145808" y="1750284"/>
            <a:ext cx="2873420" cy="492443"/>
          </a:xfrm>
          <a:prstGeom prst="rect">
            <a:avLst/>
          </a:prstGeom>
          <a:noFill/>
        </p:spPr>
        <p:txBody>
          <a:bodyPr wrap="square" rtlCol="0">
            <a:spAutoFit/>
          </a:bodyPr>
          <a:lstStyle/>
          <a:p>
            <a:pPr algn="ctr"/>
            <a:r>
              <a:rPr lang="en-GB" sz="2600" b="1" dirty="0">
                <a:solidFill>
                  <a:srgbClr val="FF0000"/>
                </a:solidFill>
              </a:rPr>
              <a:t>PRELIMINARY</a:t>
            </a:r>
          </a:p>
        </p:txBody>
      </p:sp>
      <mc:AlternateContent xmlns:mc="http://schemas.openxmlformats.org/markup-compatibility/2006" xmlns:a14="http://schemas.microsoft.com/office/drawing/2010/main">
        <mc:Choice Requires="a14">
          <p:sp>
            <p:nvSpPr>
              <p:cNvPr id="2" name="object 14">
                <a:extLst>
                  <a:ext uri="{FF2B5EF4-FFF2-40B4-BE49-F238E27FC236}">
                    <a16:creationId xmlns:a16="http://schemas.microsoft.com/office/drawing/2014/main" id="{438F028B-1D31-6E52-32C6-AB9C9AFEBEBD}"/>
                  </a:ext>
                </a:extLst>
              </p:cNvPr>
              <p:cNvSpPr txBox="1"/>
              <p:nvPr/>
            </p:nvSpPr>
            <p:spPr>
              <a:xfrm>
                <a:off x="3759017" y="4526370"/>
                <a:ext cx="723793" cy="378469"/>
              </a:xfrm>
              <a:prstGeom prst="rect">
                <a:avLst/>
              </a:prstGeom>
            </p:spPr>
            <p:txBody>
              <a:bodyPr vert="horz" wrap="square" lIns="0" tIns="9049" rIns="0" bIns="0" rtlCol="0">
                <a:spAutoFit/>
              </a:bodyPr>
              <a:lstStyle/>
              <a:p>
                <a:pPr marL="9525" marR="3810" algn="ctr">
                  <a:spcBef>
                    <a:spcPts val="71"/>
                  </a:spcBef>
                </a:pPr>
                <a:r>
                  <a:rPr lang="it-IT" sz="1200" spc="-15" dirty="0">
                    <a:cs typeface="Times New Roman" panose="02020603050405020304" pitchFamily="18" charset="0"/>
                  </a:rPr>
                  <a:t>Fe </a:t>
                </a:r>
                <a14:m>
                  <m:oMath xmlns:m="http://schemas.openxmlformats.org/officeDocument/2006/math">
                    <m:sSub>
                      <m:sSubPr>
                        <m:ctrlPr>
                          <a:rPr lang="it-IT" sz="1200" b="0" i="1" spc="-15" smtClean="0">
                            <a:latin typeface="Cambria Math" panose="02040503050406030204" pitchFamily="18" charset="0"/>
                            <a:cs typeface="Times New Roman" panose="02020603050405020304" pitchFamily="18" charset="0"/>
                          </a:rPr>
                        </m:ctrlPr>
                      </m:sSubPr>
                      <m:e>
                        <m:r>
                          <a:rPr lang="it-IT" sz="1200" b="0" i="1" spc="-15" smtClean="0">
                            <a:latin typeface="Cambria Math" panose="02040503050406030204" pitchFamily="18" charset="0"/>
                            <a:cs typeface="Times New Roman" panose="02020603050405020304" pitchFamily="18" charset="0"/>
                          </a:rPr>
                          <m:t>𝐾</m:t>
                        </m:r>
                      </m:e>
                      <m:sub>
                        <m:r>
                          <a:rPr lang="it-IT" sz="1200" b="0" i="1" spc="-15" smtClean="0">
                            <a:latin typeface="Cambria Math" panose="02040503050406030204" pitchFamily="18" charset="0"/>
                            <a:cs typeface="Times New Roman" panose="02020603050405020304" pitchFamily="18" charset="0"/>
                          </a:rPr>
                          <m:t>𝛼</m:t>
                        </m:r>
                      </m:sub>
                    </m:sSub>
                  </m:oMath>
                </a14:m>
                <a:br>
                  <a:rPr lang="it-IT" sz="1200" dirty="0">
                    <a:cs typeface="Times New Roman" panose="02020603050405020304" pitchFamily="18" charset="0"/>
                  </a:rPr>
                </a:br>
                <a:r>
                  <a:rPr lang="it-IT" sz="1200" dirty="0">
                    <a:cs typeface="Times New Roman" panose="02020603050405020304" pitchFamily="18" charset="0"/>
                  </a:rPr>
                  <a:t>6400 eV</a:t>
                </a:r>
                <a:endParaRPr sz="1200" dirty="0">
                  <a:cs typeface="Times New Roman" panose="02020603050405020304" pitchFamily="18" charset="0"/>
                </a:endParaRPr>
              </a:p>
            </p:txBody>
          </p:sp>
        </mc:Choice>
        <mc:Fallback xmlns="">
          <p:sp>
            <p:nvSpPr>
              <p:cNvPr id="2" name="object 14">
                <a:extLst>
                  <a:ext uri="{FF2B5EF4-FFF2-40B4-BE49-F238E27FC236}">
                    <a16:creationId xmlns:a16="http://schemas.microsoft.com/office/drawing/2014/main" id="{438F028B-1D31-6E52-32C6-AB9C9AFEBEBD}"/>
                  </a:ext>
                </a:extLst>
              </p:cNvPr>
              <p:cNvSpPr txBox="1">
                <a:spLocks noRot="1" noChangeAspect="1" noMove="1" noResize="1" noEditPoints="1" noAdjustHandles="1" noChangeArrowheads="1" noChangeShapeType="1" noTextEdit="1"/>
              </p:cNvSpPr>
              <p:nvPr/>
            </p:nvSpPr>
            <p:spPr>
              <a:xfrm>
                <a:off x="3759017" y="4526370"/>
                <a:ext cx="723793" cy="378469"/>
              </a:xfrm>
              <a:prstGeom prst="rect">
                <a:avLst/>
              </a:prstGeom>
              <a:blipFill>
                <a:blip r:embed="rId4"/>
                <a:stretch>
                  <a:fillRect t="-9677" b="-22581"/>
                </a:stretch>
              </a:blipFill>
            </p:spPr>
            <p:txBody>
              <a:bodyPr/>
              <a:lstStyle/>
              <a:p>
                <a:r>
                  <a:rPr lang="en-GB">
                    <a:noFill/>
                  </a:rPr>
                  <a:t> </a:t>
                </a:r>
              </a:p>
            </p:txBody>
          </p:sp>
        </mc:Fallback>
      </mc:AlternateContent>
    </p:spTree>
    <p:extLst>
      <p:ext uri="{BB962C8B-B14F-4D97-AF65-F5344CB8AC3E}">
        <p14:creationId xmlns:p14="http://schemas.microsoft.com/office/powerpoint/2010/main" val="313168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1054162-1463-8538-3DA3-71EF12503555}"/>
              </a:ext>
            </a:extLst>
          </p:cNvPr>
          <p:cNvSpPr>
            <a:spLocks noGrp="1"/>
          </p:cNvSpPr>
          <p:nvPr>
            <p:ph type="sldNum" sz="quarter" idx="12"/>
          </p:nvPr>
        </p:nvSpPr>
        <p:spPr>
          <a:xfrm>
            <a:off x="11078531" y="6358473"/>
            <a:ext cx="1052508" cy="365125"/>
          </a:xfrm>
        </p:spPr>
        <p:txBody>
          <a:bodyPr/>
          <a:lstStyle/>
          <a:p>
            <a:fld id="{D57F1E4F-1CFF-5643-939E-217C01CDF565}" type="slidenum">
              <a:rPr lang="en-US" sz="1100" smtClean="0"/>
              <a:pPr/>
              <a:t>15</a:t>
            </a:fld>
            <a:endParaRPr lang="en-US" sz="1100" dirty="0"/>
          </a:p>
        </p:txBody>
      </p:sp>
      <p:sp>
        <p:nvSpPr>
          <p:cNvPr id="5" name="CasellaDiTesto 4">
            <a:extLst>
              <a:ext uri="{FF2B5EF4-FFF2-40B4-BE49-F238E27FC236}">
                <a16:creationId xmlns:a16="http://schemas.microsoft.com/office/drawing/2014/main" id="{FF91BC1A-852F-4A8F-87B2-379A0327E5B3}"/>
              </a:ext>
            </a:extLst>
          </p:cNvPr>
          <p:cNvSpPr txBox="1"/>
          <p:nvPr/>
        </p:nvSpPr>
        <p:spPr>
          <a:xfrm>
            <a:off x="433766" y="-95126"/>
            <a:ext cx="10904793" cy="553998"/>
          </a:xfrm>
          <a:prstGeom prst="rect">
            <a:avLst/>
          </a:prstGeom>
          <a:noFill/>
        </p:spPr>
        <p:txBody>
          <a:bodyPr wrap="square" rtlCol="0">
            <a:spAutoFit/>
          </a:bodyPr>
          <a:lstStyle/>
          <a:p>
            <a:r>
              <a:rPr lang="en-GB" sz="3000" b="1" dirty="0">
                <a:solidFill>
                  <a:srgbClr val="FF901C"/>
                </a:solidFill>
                <a:latin typeface="Times New Roman" panose="02020603050405020304" pitchFamily="18" charset="0"/>
                <a:cs typeface="Times New Roman" panose="02020603050405020304" pitchFamily="18" charset="0"/>
              </a:rPr>
              <a:t>The Kaonic deuterium measurement – Preliminary results</a:t>
            </a:r>
          </a:p>
        </p:txBody>
      </p:sp>
      <p:sp>
        <p:nvSpPr>
          <p:cNvPr id="6" name="CasellaDiTesto 5">
            <a:extLst>
              <a:ext uri="{FF2B5EF4-FFF2-40B4-BE49-F238E27FC236}">
                <a16:creationId xmlns:a16="http://schemas.microsoft.com/office/drawing/2014/main" id="{8A0C196F-56F0-6467-E45B-FF2B2AD1652E}"/>
              </a:ext>
            </a:extLst>
          </p:cNvPr>
          <p:cNvSpPr txBox="1"/>
          <p:nvPr/>
        </p:nvSpPr>
        <p:spPr>
          <a:xfrm>
            <a:off x="433766" y="673352"/>
            <a:ext cx="12453559" cy="430887"/>
          </a:xfrm>
          <a:prstGeom prst="rect">
            <a:avLst/>
          </a:prstGeom>
          <a:noFill/>
        </p:spPr>
        <p:txBody>
          <a:bodyPr wrap="square" rtlCol="0">
            <a:spAutoFit/>
          </a:bodyPr>
          <a:lstStyle/>
          <a:p>
            <a:r>
              <a:rPr lang="en-GB" sz="2200" dirty="0">
                <a:solidFill>
                  <a:schemeClr val="accent2"/>
                </a:solidFill>
                <a:effectLst/>
                <a:latin typeface="Calibri" panose="020F0502020204030204" pitchFamily="34" charset="0"/>
              </a:rPr>
              <a:t>First run</a:t>
            </a:r>
            <a:r>
              <a:rPr lang="en-GB" sz="2200" dirty="0">
                <a:solidFill>
                  <a:schemeClr val="bg1"/>
                </a:solidFill>
                <a:effectLst/>
                <a:latin typeface="Calibri" panose="020F0502020204030204" pitchFamily="34" charset="0"/>
              </a:rPr>
              <a:t>, May – July 2023, integrated luminosity </a:t>
            </a:r>
            <a:r>
              <a:rPr lang="en-GB" sz="2200" dirty="0">
                <a:solidFill>
                  <a:schemeClr val="accent2"/>
                </a:solidFill>
                <a:effectLst/>
                <a:latin typeface="Calibri" panose="020F0502020204030204" pitchFamily="34" charset="0"/>
              </a:rPr>
              <a:t>200 pb</a:t>
            </a:r>
            <a:r>
              <a:rPr lang="en-GB" sz="2200" baseline="30000" dirty="0">
                <a:solidFill>
                  <a:schemeClr val="accent2"/>
                </a:solidFill>
                <a:effectLst/>
                <a:latin typeface="Calibri" panose="020F0502020204030204" pitchFamily="34" charset="0"/>
              </a:rPr>
              <a:t>-1</a:t>
            </a:r>
            <a:r>
              <a:rPr lang="en-GB" sz="2200" baseline="30000" dirty="0">
                <a:solidFill>
                  <a:schemeClr val="accent2"/>
                </a:solidFill>
                <a:latin typeface="Calibri" panose="020F0502020204030204" pitchFamily="34" charset="0"/>
              </a:rPr>
              <a:t> </a:t>
            </a:r>
            <a:r>
              <a:rPr lang="en-GB" sz="2200" dirty="0">
                <a:solidFill>
                  <a:schemeClr val="bg1"/>
                </a:solidFill>
                <a:latin typeface="Calibri" panose="020F0502020204030204" pitchFamily="34" charset="0"/>
              </a:rPr>
              <a:t>(with injections)</a:t>
            </a:r>
            <a:endParaRPr lang="en-GB" sz="2200" dirty="0">
              <a:solidFill>
                <a:schemeClr val="bg1"/>
              </a:solidFill>
            </a:endParaRPr>
          </a:p>
        </p:txBody>
      </p:sp>
      <p:grpSp>
        <p:nvGrpSpPr>
          <p:cNvPr id="7" name="Gruppo 6">
            <a:extLst>
              <a:ext uri="{FF2B5EF4-FFF2-40B4-BE49-F238E27FC236}">
                <a16:creationId xmlns:a16="http://schemas.microsoft.com/office/drawing/2014/main" id="{2051FFFA-685C-079E-1C8A-D1299E32C967}"/>
              </a:ext>
            </a:extLst>
          </p:cNvPr>
          <p:cNvGrpSpPr/>
          <p:nvPr/>
        </p:nvGrpSpPr>
        <p:grpSpPr>
          <a:xfrm>
            <a:off x="1922431" y="1421559"/>
            <a:ext cx="8690605" cy="4343365"/>
            <a:chOff x="1620483" y="2256883"/>
            <a:chExt cx="6195672" cy="3159382"/>
          </a:xfrm>
        </p:grpSpPr>
        <p:pic>
          <p:nvPicPr>
            <p:cNvPr id="8" name="Immagine 7">
              <a:extLst>
                <a:ext uri="{FF2B5EF4-FFF2-40B4-BE49-F238E27FC236}">
                  <a16:creationId xmlns:a16="http://schemas.microsoft.com/office/drawing/2014/main" id="{08EA9AAE-0432-5272-35A4-8D2C39970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483" y="2256883"/>
              <a:ext cx="5932749" cy="3159382"/>
            </a:xfrm>
            <a:prstGeom prst="rect">
              <a:avLst/>
            </a:prstGeom>
            <a:ln w="44450">
              <a:solidFill>
                <a:srgbClr val="FF0000"/>
              </a:solidFill>
            </a:ln>
          </p:spPr>
        </p:pic>
        <p:sp>
          <p:nvSpPr>
            <p:cNvPr id="10" name="CasellaDiTesto 9">
              <a:extLst>
                <a:ext uri="{FF2B5EF4-FFF2-40B4-BE49-F238E27FC236}">
                  <a16:creationId xmlns:a16="http://schemas.microsoft.com/office/drawing/2014/main" id="{A728A8C5-AF59-1899-3A18-4D09424BFF7F}"/>
                </a:ext>
              </a:extLst>
            </p:cNvPr>
            <p:cNvSpPr txBox="1"/>
            <p:nvPr/>
          </p:nvSpPr>
          <p:spPr>
            <a:xfrm>
              <a:off x="3396083" y="2307599"/>
              <a:ext cx="1470849" cy="232595"/>
            </a:xfrm>
            <a:prstGeom prst="rect">
              <a:avLst/>
            </a:prstGeom>
            <a:noFill/>
          </p:spPr>
          <p:txBody>
            <a:bodyPr wrap="square" rtlCol="0">
              <a:spAutoFit/>
            </a:bodyPr>
            <a:lstStyle/>
            <a:p>
              <a:pPr algn="ctr"/>
              <a:r>
                <a:rPr lang="en-GB" dirty="0">
                  <a:solidFill>
                    <a:srgbClr val="120EFF"/>
                  </a:solidFill>
                </a:rPr>
                <a:t>ROI</a:t>
              </a:r>
            </a:p>
          </p:txBody>
        </p:sp>
        <p:sp>
          <p:nvSpPr>
            <p:cNvPr id="15" name="Rettangolo 14">
              <a:extLst>
                <a:ext uri="{FF2B5EF4-FFF2-40B4-BE49-F238E27FC236}">
                  <a16:creationId xmlns:a16="http://schemas.microsoft.com/office/drawing/2014/main" id="{36E36F53-2163-5C06-2C32-541F064B9D59}"/>
                </a:ext>
              </a:extLst>
            </p:cNvPr>
            <p:cNvSpPr/>
            <p:nvPr/>
          </p:nvSpPr>
          <p:spPr>
            <a:xfrm>
              <a:off x="3653001" y="2549743"/>
              <a:ext cx="957942" cy="2591570"/>
            </a:xfrm>
            <a:prstGeom prst="rect">
              <a:avLst/>
            </a:prstGeom>
            <a:solidFill>
              <a:srgbClr val="120EFF">
                <a:alpha val="16673"/>
              </a:srgbClr>
            </a:solidFill>
            <a:ln>
              <a:solidFill>
                <a:srgbClr val="120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bject 12">
              <a:extLst>
                <a:ext uri="{FF2B5EF4-FFF2-40B4-BE49-F238E27FC236}">
                  <a16:creationId xmlns:a16="http://schemas.microsoft.com/office/drawing/2014/main" id="{3A848BDB-9666-19BB-C5F6-7F6DC9035EAC}"/>
                </a:ext>
              </a:extLst>
            </p:cNvPr>
            <p:cNvSpPr txBox="1"/>
            <p:nvPr/>
          </p:nvSpPr>
          <p:spPr>
            <a:xfrm>
              <a:off x="3895360" y="3717363"/>
              <a:ext cx="1906809" cy="277115"/>
            </a:xfrm>
            <a:prstGeom prst="rect">
              <a:avLst/>
            </a:prstGeom>
          </p:spPr>
          <p:txBody>
            <a:bodyPr vert="horz" wrap="square" lIns="0" tIns="9049" rIns="0" bIns="0" rtlCol="0">
              <a:spAutoFit/>
            </a:bodyPr>
            <a:lstStyle/>
            <a:p>
              <a:pPr marL="9525" algn="ctr">
                <a:spcBef>
                  <a:spcPts val="71"/>
                </a:spcBef>
              </a:pPr>
              <a:r>
                <a:rPr sz="1400" spc="-8" dirty="0">
                  <a:cs typeface="Times New Roman" panose="02020603050405020304" pitchFamily="18" charset="0"/>
                </a:rPr>
                <a:t>KN</a:t>
              </a:r>
              <a:r>
                <a:rPr lang="it-IT" sz="1400" spc="-8" dirty="0">
                  <a:cs typeface="Times New Roman" panose="02020603050405020304" pitchFamily="18" charset="0"/>
                </a:rPr>
                <a:t>6</a:t>
              </a:r>
              <a:r>
                <a:rPr sz="1400" spc="-8" dirty="0">
                  <a:cs typeface="Times New Roman" panose="02020603050405020304" pitchFamily="18" charset="0"/>
                </a:rPr>
                <a:t>-&gt;</a:t>
              </a:r>
              <a:r>
                <a:rPr lang="it-IT" sz="1400" spc="-8" dirty="0">
                  <a:cs typeface="Times New Roman" panose="02020603050405020304" pitchFamily="18" charset="0"/>
                </a:rPr>
                <a:t>5  </a:t>
              </a:r>
              <a:br>
                <a:rPr lang="it-IT" sz="1400" spc="-8" dirty="0">
                  <a:cs typeface="Times New Roman" panose="02020603050405020304" pitchFamily="18" charset="0"/>
                </a:rPr>
              </a:br>
              <a:r>
                <a:rPr lang="it-IT" sz="1400" spc="-8" dirty="0">
                  <a:cs typeface="Times New Roman" panose="02020603050405020304" pitchFamily="18" charset="0"/>
                </a:rPr>
                <a:t>7595 eV</a:t>
              </a:r>
              <a:endParaRPr sz="1400" dirty="0">
                <a:cs typeface="Times New Roman" panose="02020603050405020304" pitchFamily="18" charset="0"/>
              </a:endParaRPr>
            </a:p>
          </p:txBody>
        </p:sp>
        <p:sp>
          <p:nvSpPr>
            <p:cNvPr id="33" name="Rettangolo 32">
              <a:extLst>
                <a:ext uri="{FF2B5EF4-FFF2-40B4-BE49-F238E27FC236}">
                  <a16:creationId xmlns:a16="http://schemas.microsoft.com/office/drawing/2014/main" id="{918B0F15-7157-2DF6-E1B3-DE79EA9D9CA7}"/>
                </a:ext>
              </a:extLst>
            </p:cNvPr>
            <p:cNvSpPr/>
            <p:nvPr/>
          </p:nvSpPr>
          <p:spPr>
            <a:xfrm>
              <a:off x="5078498" y="3478152"/>
              <a:ext cx="2233510"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C</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&gt;5 </a:t>
              </a:r>
              <a:br>
                <a:rPr lang="it-IT" sz="1400" spc="-8" dirty="0">
                  <a:cs typeface="Times New Roman" panose="02020603050405020304" pitchFamily="18" charset="0"/>
                </a:rPr>
              </a:br>
              <a:r>
                <a:rPr lang="it-IT" sz="1400" spc="-8" dirty="0">
                  <a:cs typeface="Times New Roman" panose="02020603050405020304" pitchFamily="18" charset="0"/>
                </a:rPr>
                <a:t>8886 eV</a:t>
              </a:r>
              <a:endParaRPr lang="en-GB" sz="14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object 7">
                  <a:extLst>
                    <a:ext uri="{FF2B5EF4-FFF2-40B4-BE49-F238E27FC236}">
                      <a16:creationId xmlns:a16="http://schemas.microsoft.com/office/drawing/2014/main" id="{B2FEAFB8-8323-BA90-B936-6418E0C77285}"/>
                    </a:ext>
                  </a:extLst>
                </p:cNvPr>
                <p:cNvSpPr txBox="1"/>
                <p:nvPr/>
              </p:nvSpPr>
              <p:spPr>
                <a:xfrm>
                  <a:off x="4586857" y="3941905"/>
                  <a:ext cx="1457430" cy="277115"/>
                </a:xfrm>
                <a:prstGeom prst="rect">
                  <a:avLst/>
                </a:prstGeom>
              </p:spPr>
              <p:txBody>
                <a:bodyPr vert="horz" wrap="square" lIns="0" tIns="9049" rIns="0" bIns="0" rtlCol="0">
                  <a:spAutoFit/>
                </a:bodyPr>
                <a:lstStyle/>
                <a:p>
                  <a:pPr marL="9525" algn="ctr">
                    <a:spcBef>
                      <a:spcPts val="71"/>
                    </a:spcBef>
                  </a:pPr>
                  <a:r>
                    <a:rPr lang="it-IT" sz="1400" spc="-4" dirty="0">
                      <a:cs typeface="Times New Roman" panose="02020603050405020304" pitchFamily="18" charset="0"/>
                    </a:rPr>
                    <a:t>Cu </a:t>
                  </a:r>
                  <a:r>
                    <a:rPr sz="1400" spc="-23" dirty="0">
                      <a:cs typeface="Times New Roman" panose="02020603050405020304" pitchFamily="18" charset="0"/>
                    </a:rPr>
                    <a:t>K</a:t>
                  </a:r>
                  <a14:m>
                    <m:oMath xmlns:m="http://schemas.openxmlformats.org/officeDocument/2006/math">
                      <m:r>
                        <a:rPr lang="it-IT" sz="1400" b="0" i="1" spc="-23" baseline="-25000" smtClean="0">
                          <a:latin typeface="Cambria Math" panose="02040503050406030204" pitchFamily="18" charset="0"/>
                          <a:cs typeface="Calibri"/>
                        </a:rPr>
                        <m:t>𝛼</m:t>
                      </m:r>
                    </m:oMath>
                  </a14:m>
                  <a:br>
                    <a:rPr lang="it-IT" sz="1400" spc="-23" dirty="0">
                      <a:cs typeface="Times New Roman" panose="02020603050405020304" pitchFamily="18" charset="0"/>
                    </a:rPr>
                  </a:br>
                  <a:r>
                    <a:rPr lang="it-IT" sz="1400" spc="-23" dirty="0">
                      <a:cs typeface="Times New Roman" panose="02020603050405020304" pitchFamily="18" charset="0"/>
                    </a:rPr>
                    <a:t>8041 eV</a:t>
                  </a:r>
                  <a:endParaRPr sz="1400" dirty="0">
                    <a:cs typeface="Times New Roman" panose="02020603050405020304" pitchFamily="18" charset="0"/>
                  </a:endParaRPr>
                </a:p>
              </p:txBody>
            </p:sp>
          </mc:Choice>
          <mc:Fallback xmlns="">
            <p:sp>
              <p:nvSpPr>
                <p:cNvPr id="24" name="object 7">
                  <a:extLst>
                    <a:ext uri="{FF2B5EF4-FFF2-40B4-BE49-F238E27FC236}">
                      <a16:creationId xmlns:a16="http://schemas.microsoft.com/office/drawing/2014/main" id="{AE20BE9B-DEE7-135F-0566-456C43B3853A}"/>
                    </a:ext>
                  </a:extLst>
                </p:cNvPr>
                <p:cNvSpPr txBox="1">
                  <a:spLocks noRot="1" noChangeAspect="1" noMove="1" noResize="1" noEditPoints="1" noAdjustHandles="1" noChangeArrowheads="1" noChangeShapeType="1" noTextEdit="1"/>
                </p:cNvSpPr>
                <p:nvPr/>
              </p:nvSpPr>
              <p:spPr>
                <a:xfrm>
                  <a:off x="4586857" y="3941905"/>
                  <a:ext cx="1457430" cy="277115"/>
                </a:xfrm>
                <a:prstGeom prst="rect">
                  <a:avLst/>
                </a:prstGeom>
                <a:blipFill>
                  <a:blip r:embed="rId3"/>
                  <a:stretch>
                    <a:fillRect t="-11111" b="-19444"/>
                  </a:stretch>
                </a:blipFill>
              </p:spPr>
              <p:txBody>
                <a:bodyPr/>
                <a:lstStyle/>
                <a:p>
                  <a:r>
                    <a:rPr lang="en-GB">
                      <a:noFill/>
                    </a:rPr>
                    <a:t> </a:t>
                  </a:r>
                </a:p>
              </p:txBody>
            </p:sp>
          </mc:Fallback>
        </mc:AlternateContent>
        <p:sp>
          <p:nvSpPr>
            <p:cNvPr id="35" name="object 14">
              <a:extLst>
                <a:ext uri="{FF2B5EF4-FFF2-40B4-BE49-F238E27FC236}">
                  <a16:creationId xmlns:a16="http://schemas.microsoft.com/office/drawing/2014/main" id="{D9CFD249-6EB2-8790-455B-0913B1610205}"/>
                </a:ext>
              </a:extLst>
            </p:cNvPr>
            <p:cNvSpPr txBox="1"/>
            <p:nvPr/>
          </p:nvSpPr>
          <p:spPr>
            <a:xfrm>
              <a:off x="6237864" y="237243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KC5-&gt;4</a:t>
              </a:r>
              <a:br>
                <a:rPr lang="it-IT" sz="1400" spc="-15" dirty="0">
                  <a:cs typeface="Times New Roman" panose="02020603050405020304" pitchFamily="18" charset="0"/>
                </a:rPr>
              </a:br>
              <a:r>
                <a:rPr lang="it-IT" sz="1400" spc="-15" dirty="0">
                  <a:cs typeface="Times New Roman" panose="02020603050405020304" pitchFamily="18" charset="0"/>
                </a:rPr>
                <a:t>10216 eV</a:t>
              </a:r>
              <a:endParaRPr sz="1400" dirty="0">
                <a:cs typeface="Times New Roman" panose="02020603050405020304" pitchFamily="18" charset="0"/>
              </a:endParaRPr>
            </a:p>
          </p:txBody>
        </p:sp>
        <p:sp>
          <p:nvSpPr>
            <p:cNvPr id="36" name="object 14">
              <a:extLst>
                <a:ext uri="{FF2B5EF4-FFF2-40B4-BE49-F238E27FC236}">
                  <a16:creationId xmlns:a16="http://schemas.microsoft.com/office/drawing/2014/main" id="{FF6854A5-0F1A-0E19-E26C-637388B9CDEF}"/>
                </a:ext>
              </a:extLst>
            </p:cNvPr>
            <p:cNvSpPr txBox="1"/>
            <p:nvPr/>
          </p:nvSpPr>
          <p:spPr>
            <a:xfrm>
              <a:off x="1988820" y="236036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a:t>
              </a:r>
              <a:r>
                <a:rPr lang="it-IT" sz="1400" spc="-15" dirty="0">
                  <a:cs typeface="Times New Roman" panose="02020603050405020304" pitchFamily="18" charset="0"/>
                </a:rPr>
                <a:t>6</a:t>
              </a:r>
              <a:r>
                <a:rPr sz="1400" spc="-15" dirty="0">
                  <a:cs typeface="Times New Roman" panose="02020603050405020304" pitchFamily="18" charset="0"/>
                </a:rPr>
                <a:t>-&gt;</a:t>
              </a:r>
              <a:r>
                <a:rPr lang="it-IT" sz="1400" spc="-15" dirty="0">
                  <a:cs typeface="Times New Roman" panose="02020603050405020304" pitchFamily="18" charset="0"/>
                </a:rPr>
                <a:t>5</a:t>
              </a:r>
              <a:br>
                <a:rPr lang="it-IT" sz="1400" spc="-15" dirty="0">
                  <a:cs typeface="Times New Roman" panose="02020603050405020304" pitchFamily="18" charset="0"/>
                </a:rPr>
              </a:br>
              <a:r>
                <a:rPr lang="it-IT" sz="1400" spc="-15" dirty="0">
                  <a:cs typeface="Times New Roman" panose="02020603050405020304" pitchFamily="18" charset="0"/>
                </a:rPr>
                <a:t>5545 eV</a:t>
              </a:r>
              <a:endParaRPr sz="1400" dirty="0">
                <a:cs typeface="Times New Roman" panose="02020603050405020304" pitchFamily="18" charset="0"/>
              </a:endParaRPr>
            </a:p>
          </p:txBody>
        </p:sp>
        <p:sp>
          <p:nvSpPr>
            <p:cNvPr id="37" name="Rettangolo 36">
              <a:extLst>
                <a:ext uri="{FF2B5EF4-FFF2-40B4-BE49-F238E27FC236}">
                  <a16:creationId xmlns:a16="http://schemas.microsoft.com/office/drawing/2014/main" id="{2AD4313D-DA47-0003-8A23-DF6205FBF015}"/>
                </a:ext>
              </a:extLst>
            </p:cNvPr>
            <p:cNvSpPr/>
            <p:nvPr/>
          </p:nvSpPr>
          <p:spPr>
            <a:xfrm>
              <a:off x="2386414" y="3670927"/>
              <a:ext cx="1346964"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O</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&gt;6 </a:t>
              </a:r>
              <a:br>
                <a:rPr lang="it-IT" sz="1400" spc="-8" dirty="0">
                  <a:cs typeface="Times New Roman" panose="02020603050405020304" pitchFamily="18" charset="0"/>
                </a:rPr>
              </a:br>
              <a:r>
                <a:rPr lang="it-IT" sz="1400" spc="-8" dirty="0">
                  <a:cs typeface="Times New Roman" panose="02020603050405020304" pitchFamily="18" charset="0"/>
                </a:rPr>
                <a:t> 6007 eV</a:t>
              </a:r>
              <a:endParaRPr lang="en-GB" sz="1400" dirty="0">
                <a:cs typeface="Times New Roman" panose="02020603050405020304" pitchFamily="18" charset="0"/>
              </a:endParaRPr>
            </a:p>
          </p:txBody>
        </p:sp>
      </p:grpSp>
      <p:sp>
        <p:nvSpPr>
          <p:cNvPr id="38" name="CasellaDiTesto 37">
            <a:extLst>
              <a:ext uri="{FF2B5EF4-FFF2-40B4-BE49-F238E27FC236}">
                <a16:creationId xmlns:a16="http://schemas.microsoft.com/office/drawing/2014/main" id="{4F0FAC3F-6795-A74D-B5C9-0D478ED97B5E}"/>
              </a:ext>
            </a:extLst>
          </p:cNvPr>
          <p:cNvSpPr txBox="1"/>
          <p:nvPr/>
        </p:nvSpPr>
        <p:spPr>
          <a:xfrm>
            <a:off x="6180515" y="1557328"/>
            <a:ext cx="2873420" cy="492443"/>
          </a:xfrm>
          <a:prstGeom prst="rect">
            <a:avLst/>
          </a:prstGeom>
          <a:noFill/>
        </p:spPr>
        <p:txBody>
          <a:bodyPr wrap="square" rtlCol="0">
            <a:spAutoFit/>
          </a:bodyPr>
          <a:lstStyle/>
          <a:p>
            <a:pPr algn="ctr"/>
            <a:r>
              <a:rPr lang="en-GB" sz="2600" b="1" dirty="0">
                <a:solidFill>
                  <a:srgbClr val="FF0000"/>
                </a:solidFill>
              </a:rPr>
              <a:t>PRELIMINARY</a:t>
            </a:r>
          </a:p>
        </p:txBody>
      </p:sp>
      <p:sp>
        <p:nvSpPr>
          <p:cNvPr id="40" name="CasellaDiTesto 39">
            <a:extLst>
              <a:ext uri="{FF2B5EF4-FFF2-40B4-BE49-F238E27FC236}">
                <a16:creationId xmlns:a16="http://schemas.microsoft.com/office/drawing/2014/main" id="{67D12145-F950-9ADF-BBE8-8F41C12D0692}"/>
              </a:ext>
            </a:extLst>
          </p:cNvPr>
          <p:cNvSpPr txBox="1"/>
          <p:nvPr/>
        </p:nvSpPr>
        <p:spPr>
          <a:xfrm>
            <a:off x="-22203" y="5856678"/>
            <a:ext cx="2255746" cy="615553"/>
          </a:xfrm>
          <a:prstGeom prst="rect">
            <a:avLst/>
          </a:prstGeom>
          <a:noFill/>
        </p:spPr>
        <p:txBody>
          <a:bodyPr wrap="none" rtlCol="0">
            <a:spAutoFit/>
          </a:bodyPr>
          <a:lstStyle/>
          <a:p>
            <a:r>
              <a:rPr lang="en-GB" sz="3400" dirty="0">
                <a:solidFill>
                  <a:srgbClr val="FF0000"/>
                </a:solidFill>
              </a:rPr>
              <a:t>Next Steps:</a:t>
            </a:r>
          </a:p>
        </p:txBody>
      </p:sp>
      <p:grpSp>
        <p:nvGrpSpPr>
          <p:cNvPr id="51" name="Gruppo 50">
            <a:extLst>
              <a:ext uri="{FF2B5EF4-FFF2-40B4-BE49-F238E27FC236}">
                <a16:creationId xmlns:a16="http://schemas.microsoft.com/office/drawing/2014/main" id="{265A6F77-6C19-3503-77C4-CCCB81460805}"/>
              </a:ext>
            </a:extLst>
          </p:cNvPr>
          <p:cNvGrpSpPr/>
          <p:nvPr/>
        </p:nvGrpSpPr>
        <p:grpSpPr>
          <a:xfrm>
            <a:off x="2036089" y="5777995"/>
            <a:ext cx="2624709" cy="1022990"/>
            <a:chOff x="2381" y="2129102"/>
            <a:chExt cx="2901156" cy="1160462"/>
          </a:xfrm>
          <a:scene3d>
            <a:camera prst="orthographicFront"/>
            <a:lightRig rig="flat" dir="t"/>
          </a:scene3d>
        </p:grpSpPr>
        <p:sp>
          <p:nvSpPr>
            <p:cNvPr id="52" name="Mostrina 51">
              <a:extLst>
                <a:ext uri="{FF2B5EF4-FFF2-40B4-BE49-F238E27FC236}">
                  <a16:creationId xmlns:a16="http://schemas.microsoft.com/office/drawing/2014/main" id="{58852562-FCAF-EEFC-07AA-A91E73CAE376}"/>
                </a:ext>
              </a:extLst>
            </p:cNvPr>
            <p:cNvSpPr/>
            <p:nvPr/>
          </p:nvSpPr>
          <p:spPr>
            <a:xfrm>
              <a:off x="2381" y="2129102"/>
              <a:ext cx="2901156" cy="1160462"/>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3" name="Mostrina 4">
              <a:extLst>
                <a:ext uri="{FF2B5EF4-FFF2-40B4-BE49-F238E27FC236}">
                  <a16:creationId xmlns:a16="http://schemas.microsoft.com/office/drawing/2014/main" id="{E23940B8-3085-0A54-25B6-F5D344B292D2}"/>
                </a:ext>
              </a:extLst>
            </p:cNvPr>
            <p:cNvSpPr txBox="1"/>
            <p:nvPr/>
          </p:nvSpPr>
          <p:spPr>
            <a:xfrm>
              <a:off x="582612" y="2129102"/>
              <a:ext cx="1740694" cy="1160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200" kern="1200" noProof="0" dirty="0"/>
                <a:t>Refined calibration</a:t>
              </a:r>
            </a:p>
          </p:txBody>
        </p:sp>
      </p:grpSp>
      <p:grpSp>
        <p:nvGrpSpPr>
          <p:cNvPr id="54" name="Gruppo 53">
            <a:extLst>
              <a:ext uri="{FF2B5EF4-FFF2-40B4-BE49-F238E27FC236}">
                <a16:creationId xmlns:a16="http://schemas.microsoft.com/office/drawing/2014/main" id="{A2984321-FAF1-FAA3-3324-BDBCC21F5ACA}"/>
              </a:ext>
            </a:extLst>
          </p:cNvPr>
          <p:cNvGrpSpPr/>
          <p:nvPr/>
        </p:nvGrpSpPr>
        <p:grpSpPr>
          <a:xfrm>
            <a:off x="4463343" y="5777995"/>
            <a:ext cx="2624709" cy="1024587"/>
            <a:chOff x="7143" y="1855258"/>
            <a:chExt cx="4270374" cy="1708149"/>
          </a:xfrm>
          <a:scene3d>
            <a:camera prst="orthographicFront"/>
            <a:lightRig rig="flat" dir="t"/>
          </a:scene3d>
        </p:grpSpPr>
        <p:sp>
          <p:nvSpPr>
            <p:cNvPr id="55" name="Mostrina 54">
              <a:extLst>
                <a:ext uri="{FF2B5EF4-FFF2-40B4-BE49-F238E27FC236}">
                  <a16:creationId xmlns:a16="http://schemas.microsoft.com/office/drawing/2014/main" id="{1F45F055-3DAA-61D2-0647-8D1E2DA34ADA}"/>
                </a:ext>
              </a:extLst>
            </p:cNvPr>
            <p:cNvSpPr/>
            <p:nvPr/>
          </p:nvSpPr>
          <p:spPr>
            <a:xfrm>
              <a:off x="7143" y="1855258"/>
              <a:ext cx="4270374" cy="1708149"/>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6" name="Mostrina 4">
              <a:extLst>
                <a:ext uri="{FF2B5EF4-FFF2-40B4-BE49-F238E27FC236}">
                  <a16:creationId xmlns:a16="http://schemas.microsoft.com/office/drawing/2014/main" id="{5CA6BF2F-062A-DF4B-5528-E5D8C4F4AF82}"/>
                </a:ext>
              </a:extLst>
            </p:cNvPr>
            <p:cNvSpPr txBox="1"/>
            <p:nvPr/>
          </p:nvSpPr>
          <p:spPr>
            <a:xfrm>
              <a:off x="861218" y="1855258"/>
              <a:ext cx="2562225" cy="17081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0025" tIns="66675" rIns="66675" bIns="66675" numCol="1" spcCol="1270" anchor="ctr" anchorCtr="0">
              <a:noAutofit/>
            </a:bodyPr>
            <a:lstStyle/>
            <a:p>
              <a:pPr marL="0" lvl="0" indent="0" algn="ctr" defTabSz="2222500">
                <a:lnSpc>
                  <a:spcPct val="90000"/>
                </a:lnSpc>
                <a:spcBef>
                  <a:spcPct val="0"/>
                </a:spcBef>
                <a:spcAft>
                  <a:spcPct val="35000"/>
                </a:spcAft>
                <a:buNone/>
              </a:pPr>
              <a:r>
                <a:rPr lang="it-IT" sz="2200" kern="1200" dirty="0"/>
                <a:t>Veto-</a:t>
              </a:r>
              <a:r>
                <a:rPr lang="it-IT" sz="2200" kern="1200" dirty="0">
                  <a:latin typeface="Calibri" panose="020F0502020204030204" pitchFamily="34" charset="0"/>
                  <a:cs typeface="Calibri" panose="020F0502020204030204" pitchFamily="34" charset="0"/>
                </a:rPr>
                <a:t>1</a:t>
              </a:r>
              <a:br>
                <a:rPr lang="it-IT" sz="2200" kern="1200" dirty="0"/>
              </a:br>
              <a:r>
                <a:rPr lang="it-IT" sz="2200" kern="1200" dirty="0"/>
                <a:t>Veto-3</a:t>
              </a:r>
            </a:p>
          </p:txBody>
        </p:sp>
      </p:grpSp>
      <p:grpSp>
        <p:nvGrpSpPr>
          <p:cNvPr id="57" name="Gruppo 56">
            <a:extLst>
              <a:ext uri="{FF2B5EF4-FFF2-40B4-BE49-F238E27FC236}">
                <a16:creationId xmlns:a16="http://schemas.microsoft.com/office/drawing/2014/main" id="{42C396AC-83FA-6BB5-BFBA-27E8C3725EC4}"/>
              </a:ext>
            </a:extLst>
          </p:cNvPr>
          <p:cNvGrpSpPr/>
          <p:nvPr/>
        </p:nvGrpSpPr>
        <p:grpSpPr>
          <a:xfrm>
            <a:off x="6928606" y="5788008"/>
            <a:ext cx="2624709" cy="1022990"/>
            <a:chOff x="0" y="1083733"/>
            <a:chExt cx="8128000" cy="3251200"/>
          </a:xfrm>
          <a:scene3d>
            <a:camera prst="orthographicFront"/>
            <a:lightRig rig="flat" dir="t"/>
          </a:scene3d>
        </p:grpSpPr>
        <p:sp>
          <p:nvSpPr>
            <p:cNvPr id="58" name="Mostrina 57">
              <a:extLst>
                <a:ext uri="{FF2B5EF4-FFF2-40B4-BE49-F238E27FC236}">
                  <a16:creationId xmlns:a16="http://schemas.microsoft.com/office/drawing/2014/main" id="{62C47796-4264-2CDF-D535-4B829436D424}"/>
                </a:ext>
              </a:extLst>
            </p:cNvPr>
            <p:cNvSpPr/>
            <p:nvPr/>
          </p:nvSpPr>
          <p:spPr>
            <a:xfrm>
              <a:off x="0" y="1083733"/>
              <a:ext cx="8128000" cy="3251200"/>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9" name="Mostrina 4">
              <a:extLst>
                <a:ext uri="{FF2B5EF4-FFF2-40B4-BE49-F238E27FC236}">
                  <a16:creationId xmlns:a16="http://schemas.microsoft.com/office/drawing/2014/main" id="{2A4DC9D7-5005-9C07-0388-013549187BA6}"/>
                </a:ext>
              </a:extLst>
            </p:cNvPr>
            <p:cNvSpPr txBox="1"/>
            <p:nvPr/>
          </p:nvSpPr>
          <p:spPr>
            <a:xfrm>
              <a:off x="1625600" y="1083733"/>
              <a:ext cx="4876800" cy="3251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r>
                <a:rPr lang="en-GB" sz="2200" kern="1200" dirty="0"/>
                <a:t>Injection</a:t>
              </a:r>
              <a:br>
                <a:rPr lang="en-GB" sz="2200" kern="1200" dirty="0"/>
              </a:br>
              <a:r>
                <a:rPr lang="en-GB" sz="2200" kern="1200" dirty="0"/>
                <a:t>selection</a:t>
              </a:r>
            </a:p>
          </p:txBody>
        </p:sp>
      </p:grpSp>
      <mc:AlternateContent xmlns:mc="http://schemas.openxmlformats.org/markup-compatibility/2006" xmlns:a14="http://schemas.microsoft.com/office/drawing/2010/main">
        <mc:Choice Requires="a14">
          <p:sp>
            <p:nvSpPr>
              <p:cNvPr id="2" name="object 14">
                <a:extLst>
                  <a:ext uri="{FF2B5EF4-FFF2-40B4-BE49-F238E27FC236}">
                    <a16:creationId xmlns:a16="http://schemas.microsoft.com/office/drawing/2014/main" id="{6803FC32-F135-2D28-60CB-702AE6254E90}"/>
                  </a:ext>
                </a:extLst>
              </p:cNvPr>
              <p:cNvSpPr txBox="1"/>
              <p:nvPr/>
            </p:nvSpPr>
            <p:spPr>
              <a:xfrm>
                <a:off x="4107063" y="3869092"/>
                <a:ext cx="723793" cy="378469"/>
              </a:xfrm>
              <a:prstGeom prst="rect">
                <a:avLst/>
              </a:prstGeom>
            </p:spPr>
            <p:txBody>
              <a:bodyPr vert="horz" wrap="square" lIns="0" tIns="9049" rIns="0" bIns="0" rtlCol="0">
                <a:spAutoFit/>
              </a:bodyPr>
              <a:lstStyle/>
              <a:p>
                <a:pPr marL="9525" marR="3810" algn="ctr">
                  <a:spcBef>
                    <a:spcPts val="71"/>
                  </a:spcBef>
                </a:pPr>
                <a:r>
                  <a:rPr lang="it-IT" sz="1200" spc="-15" dirty="0">
                    <a:cs typeface="Times New Roman" panose="02020603050405020304" pitchFamily="18" charset="0"/>
                  </a:rPr>
                  <a:t>Fe </a:t>
                </a:r>
                <a14:m>
                  <m:oMath xmlns:m="http://schemas.openxmlformats.org/officeDocument/2006/math">
                    <m:sSub>
                      <m:sSubPr>
                        <m:ctrlPr>
                          <a:rPr lang="it-IT" sz="1200" b="0" i="1" spc="-15" smtClean="0">
                            <a:latin typeface="Cambria Math" panose="02040503050406030204" pitchFamily="18" charset="0"/>
                            <a:cs typeface="Times New Roman" panose="02020603050405020304" pitchFamily="18" charset="0"/>
                          </a:rPr>
                        </m:ctrlPr>
                      </m:sSubPr>
                      <m:e>
                        <m:r>
                          <a:rPr lang="it-IT" sz="1200" b="0" i="1" spc="-15" smtClean="0">
                            <a:latin typeface="Cambria Math" panose="02040503050406030204" pitchFamily="18" charset="0"/>
                            <a:cs typeface="Times New Roman" panose="02020603050405020304" pitchFamily="18" charset="0"/>
                          </a:rPr>
                          <m:t>𝐾</m:t>
                        </m:r>
                      </m:e>
                      <m:sub>
                        <m:r>
                          <a:rPr lang="it-IT" sz="1200" b="0" i="1" spc="-15" smtClean="0">
                            <a:latin typeface="Cambria Math" panose="02040503050406030204" pitchFamily="18" charset="0"/>
                            <a:cs typeface="Times New Roman" panose="02020603050405020304" pitchFamily="18" charset="0"/>
                          </a:rPr>
                          <m:t>𝛼</m:t>
                        </m:r>
                      </m:sub>
                    </m:sSub>
                  </m:oMath>
                </a14:m>
                <a:br>
                  <a:rPr lang="it-IT" sz="1200" dirty="0">
                    <a:cs typeface="Times New Roman" panose="02020603050405020304" pitchFamily="18" charset="0"/>
                  </a:rPr>
                </a:br>
                <a:r>
                  <a:rPr lang="it-IT" sz="1200" dirty="0">
                    <a:cs typeface="Times New Roman" panose="02020603050405020304" pitchFamily="18" charset="0"/>
                  </a:rPr>
                  <a:t>6400 eV</a:t>
                </a:r>
                <a:endParaRPr sz="1200" dirty="0">
                  <a:cs typeface="Times New Roman" panose="02020603050405020304" pitchFamily="18" charset="0"/>
                </a:endParaRPr>
              </a:p>
            </p:txBody>
          </p:sp>
        </mc:Choice>
        <mc:Fallback xmlns="">
          <p:sp>
            <p:nvSpPr>
              <p:cNvPr id="2" name="object 14">
                <a:extLst>
                  <a:ext uri="{FF2B5EF4-FFF2-40B4-BE49-F238E27FC236}">
                    <a16:creationId xmlns:a16="http://schemas.microsoft.com/office/drawing/2014/main" id="{6803FC32-F135-2D28-60CB-702AE6254E90}"/>
                  </a:ext>
                </a:extLst>
              </p:cNvPr>
              <p:cNvSpPr txBox="1">
                <a:spLocks noRot="1" noChangeAspect="1" noMove="1" noResize="1" noEditPoints="1" noAdjustHandles="1" noChangeArrowheads="1" noChangeShapeType="1" noTextEdit="1"/>
              </p:cNvSpPr>
              <p:nvPr/>
            </p:nvSpPr>
            <p:spPr>
              <a:xfrm>
                <a:off x="4107063" y="3869092"/>
                <a:ext cx="723793" cy="378469"/>
              </a:xfrm>
              <a:prstGeom prst="rect">
                <a:avLst/>
              </a:prstGeom>
              <a:blipFill>
                <a:blip r:embed="rId4"/>
                <a:stretch>
                  <a:fillRect t="-9677" b="-22581"/>
                </a:stretch>
              </a:blipFill>
            </p:spPr>
            <p:txBody>
              <a:bodyPr/>
              <a:lstStyle/>
              <a:p>
                <a:r>
                  <a:rPr lang="en-GB">
                    <a:noFill/>
                  </a:rPr>
                  <a:t> </a:t>
                </a:r>
              </a:p>
            </p:txBody>
          </p:sp>
        </mc:Fallback>
      </mc:AlternateContent>
      <p:grpSp>
        <p:nvGrpSpPr>
          <p:cNvPr id="3" name="Gruppo 2">
            <a:extLst>
              <a:ext uri="{FF2B5EF4-FFF2-40B4-BE49-F238E27FC236}">
                <a16:creationId xmlns:a16="http://schemas.microsoft.com/office/drawing/2014/main" id="{EAC6C708-CE9C-A09E-D4F6-E47421B3AB29}"/>
              </a:ext>
            </a:extLst>
          </p:cNvPr>
          <p:cNvGrpSpPr/>
          <p:nvPr/>
        </p:nvGrpSpPr>
        <p:grpSpPr>
          <a:xfrm>
            <a:off x="9290844" y="5788008"/>
            <a:ext cx="2624709" cy="1022990"/>
            <a:chOff x="2381" y="2129102"/>
            <a:chExt cx="2901156" cy="1160462"/>
          </a:xfrm>
          <a:scene3d>
            <a:camera prst="orthographicFront"/>
            <a:lightRig rig="flat" dir="t"/>
          </a:scene3d>
        </p:grpSpPr>
        <p:sp>
          <p:nvSpPr>
            <p:cNvPr id="9" name="Mostrina 8">
              <a:extLst>
                <a:ext uri="{FF2B5EF4-FFF2-40B4-BE49-F238E27FC236}">
                  <a16:creationId xmlns:a16="http://schemas.microsoft.com/office/drawing/2014/main" id="{5A31141B-AF9E-3F2A-34C4-D4996B56C35B}"/>
                </a:ext>
              </a:extLst>
            </p:cNvPr>
            <p:cNvSpPr/>
            <p:nvPr/>
          </p:nvSpPr>
          <p:spPr>
            <a:xfrm>
              <a:off x="2381" y="2129102"/>
              <a:ext cx="2901156" cy="1160462"/>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11" name="Mostrina 4">
              <a:extLst>
                <a:ext uri="{FF2B5EF4-FFF2-40B4-BE49-F238E27FC236}">
                  <a16:creationId xmlns:a16="http://schemas.microsoft.com/office/drawing/2014/main" id="{C0574C74-8DEE-8335-95B3-BCDC0BCF95EB}"/>
                </a:ext>
              </a:extLst>
            </p:cNvPr>
            <p:cNvSpPr txBox="1"/>
            <p:nvPr/>
          </p:nvSpPr>
          <p:spPr>
            <a:xfrm>
              <a:off x="582612" y="2129102"/>
              <a:ext cx="1740694" cy="1160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200" kern="1200" noProof="0" dirty="0"/>
                <a:t>Data Analysis</a:t>
              </a:r>
            </a:p>
          </p:txBody>
        </p:sp>
      </p:grpSp>
    </p:spTree>
    <p:extLst>
      <p:ext uri="{BB962C8B-B14F-4D97-AF65-F5344CB8AC3E}">
        <p14:creationId xmlns:p14="http://schemas.microsoft.com/office/powerpoint/2010/main" val="3290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0-#ppt_w/2"/>
                                          </p:val>
                                        </p:tav>
                                        <p:tav tm="100000">
                                          <p:val>
                                            <p:strVal val="#ppt_x"/>
                                          </p:val>
                                        </p:tav>
                                      </p:tavLst>
                                    </p:anim>
                                    <p:anim calcmode="lin" valueType="num">
                                      <p:cBhvr additive="base">
                                        <p:cTn id="14"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0-#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1054162-1463-8538-3DA3-71EF12503555}"/>
              </a:ext>
            </a:extLst>
          </p:cNvPr>
          <p:cNvSpPr>
            <a:spLocks noGrp="1"/>
          </p:cNvSpPr>
          <p:nvPr>
            <p:ph type="sldNum" sz="quarter" idx="12"/>
          </p:nvPr>
        </p:nvSpPr>
        <p:spPr>
          <a:xfrm>
            <a:off x="11078531" y="6358473"/>
            <a:ext cx="1052508" cy="365125"/>
          </a:xfrm>
        </p:spPr>
        <p:txBody>
          <a:bodyPr/>
          <a:lstStyle/>
          <a:p>
            <a:fld id="{D57F1E4F-1CFF-5643-939E-217C01CDF565}" type="slidenum">
              <a:rPr lang="en-US" sz="1100" smtClean="0"/>
              <a:pPr/>
              <a:t>16</a:t>
            </a:fld>
            <a:endParaRPr lang="en-US" sz="1100" dirty="0"/>
          </a:p>
        </p:txBody>
      </p:sp>
      <p:sp>
        <p:nvSpPr>
          <p:cNvPr id="5" name="CasellaDiTesto 4">
            <a:extLst>
              <a:ext uri="{FF2B5EF4-FFF2-40B4-BE49-F238E27FC236}">
                <a16:creationId xmlns:a16="http://schemas.microsoft.com/office/drawing/2014/main" id="{FF91BC1A-852F-4A8F-87B2-379A0327E5B3}"/>
              </a:ext>
            </a:extLst>
          </p:cNvPr>
          <p:cNvSpPr txBox="1"/>
          <p:nvPr/>
        </p:nvSpPr>
        <p:spPr>
          <a:xfrm>
            <a:off x="433766" y="-95126"/>
            <a:ext cx="10904793" cy="553998"/>
          </a:xfrm>
          <a:prstGeom prst="rect">
            <a:avLst/>
          </a:prstGeom>
          <a:noFill/>
        </p:spPr>
        <p:txBody>
          <a:bodyPr wrap="square" rtlCol="0">
            <a:spAutoFit/>
          </a:bodyPr>
          <a:lstStyle/>
          <a:p>
            <a:r>
              <a:rPr lang="en-GB" sz="3000" b="1" dirty="0">
                <a:solidFill>
                  <a:srgbClr val="FF901C"/>
                </a:solidFill>
                <a:latin typeface="Times New Roman" panose="02020603050405020304" pitchFamily="18" charset="0"/>
                <a:cs typeface="Times New Roman" panose="02020603050405020304" pitchFamily="18" charset="0"/>
              </a:rPr>
              <a:t>The Kaonic deuterium measurement – Preliminary results</a:t>
            </a:r>
          </a:p>
        </p:txBody>
      </p:sp>
      <p:sp>
        <p:nvSpPr>
          <p:cNvPr id="6" name="CasellaDiTesto 5">
            <a:extLst>
              <a:ext uri="{FF2B5EF4-FFF2-40B4-BE49-F238E27FC236}">
                <a16:creationId xmlns:a16="http://schemas.microsoft.com/office/drawing/2014/main" id="{8A0C196F-56F0-6467-E45B-FF2B2AD1652E}"/>
              </a:ext>
            </a:extLst>
          </p:cNvPr>
          <p:cNvSpPr txBox="1"/>
          <p:nvPr/>
        </p:nvSpPr>
        <p:spPr>
          <a:xfrm>
            <a:off x="433766" y="673352"/>
            <a:ext cx="12453559" cy="430887"/>
          </a:xfrm>
          <a:prstGeom prst="rect">
            <a:avLst/>
          </a:prstGeom>
          <a:noFill/>
        </p:spPr>
        <p:txBody>
          <a:bodyPr wrap="square" rtlCol="0">
            <a:spAutoFit/>
          </a:bodyPr>
          <a:lstStyle/>
          <a:p>
            <a:r>
              <a:rPr lang="en-GB" sz="2200" dirty="0">
                <a:solidFill>
                  <a:schemeClr val="accent2"/>
                </a:solidFill>
                <a:effectLst/>
                <a:latin typeface="Calibri" panose="020F0502020204030204" pitchFamily="34" charset="0"/>
              </a:rPr>
              <a:t>First run</a:t>
            </a:r>
            <a:r>
              <a:rPr lang="en-GB" sz="2200" dirty="0">
                <a:solidFill>
                  <a:schemeClr val="bg1"/>
                </a:solidFill>
                <a:effectLst/>
                <a:latin typeface="Calibri" panose="020F0502020204030204" pitchFamily="34" charset="0"/>
              </a:rPr>
              <a:t>, May – July 2023, integrated luminosity </a:t>
            </a:r>
            <a:r>
              <a:rPr lang="en-GB" sz="2200" dirty="0">
                <a:solidFill>
                  <a:schemeClr val="accent2"/>
                </a:solidFill>
                <a:effectLst/>
                <a:latin typeface="Calibri" panose="020F0502020204030204" pitchFamily="34" charset="0"/>
              </a:rPr>
              <a:t>200 pb</a:t>
            </a:r>
            <a:r>
              <a:rPr lang="en-GB" sz="2200" baseline="30000" dirty="0">
                <a:solidFill>
                  <a:schemeClr val="accent2"/>
                </a:solidFill>
                <a:effectLst/>
                <a:latin typeface="Calibri" panose="020F0502020204030204" pitchFamily="34" charset="0"/>
              </a:rPr>
              <a:t>-1</a:t>
            </a:r>
            <a:r>
              <a:rPr lang="en-GB" sz="2200" baseline="30000" dirty="0">
                <a:solidFill>
                  <a:schemeClr val="accent2"/>
                </a:solidFill>
                <a:latin typeface="Calibri" panose="020F0502020204030204" pitchFamily="34" charset="0"/>
              </a:rPr>
              <a:t> </a:t>
            </a:r>
            <a:r>
              <a:rPr lang="en-GB" sz="2200" dirty="0">
                <a:solidFill>
                  <a:schemeClr val="bg1"/>
                </a:solidFill>
                <a:latin typeface="Calibri" panose="020F0502020204030204" pitchFamily="34" charset="0"/>
              </a:rPr>
              <a:t>(with injections)</a:t>
            </a:r>
            <a:endParaRPr lang="en-GB" sz="2200" dirty="0">
              <a:solidFill>
                <a:schemeClr val="bg1"/>
              </a:solidFill>
            </a:endParaRPr>
          </a:p>
        </p:txBody>
      </p:sp>
      <p:grpSp>
        <p:nvGrpSpPr>
          <p:cNvPr id="7" name="Gruppo 6">
            <a:extLst>
              <a:ext uri="{FF2B5EF4-FFF2-40B4-BE49-F238E27FC236}">
                <a16:creationId xmlns:a16="http://schemas.microsoft.com/office/drawing/2014/main" id="{2051FFFA-685C-079E-1C8A-D1299E32C967}"/>
              </a:ext>
            </a:extLst>
          </p:cNvPr>
          <p:cNvGrpSpPr/>
          <p:nvPr/>
        </p:nvGrpSpPr>
        <p:grpSpPr>
          <a:xfrm>
            <a:off x="1922431" y="1421559"/>
            <a:ext cx="8690605" cy="4343365"/>
            <a:chOff x="1620483" y="2256883"/>
            <a:chExt cx="6195672" cy="3159382"/>
          </a:xfrm>
        </p:grpSpPr>
        <p:pic>
          <p:nvPicPr>
            <p:cNvPr id="8" name="Immagine 7">
              <a:extLst>
                <a:ext uri="{FF2B5EF4-FFF2-40B4-BE49-F238E27FC236}">
                  <a16:creationId xmlns:a16="http://schemas.microsoft.com/office/drawing/2014/main" id="{08EA9AAE-0432-5272-35A4-8D2C39970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483" y="2256883"/>
              <a:ext cx="5932749" cy="3159382"/>
            </a:xfrm>
            <a:prstGeom prst="rect">
              <a:avLst/>
            </a:prstGeom>
            <a:ln w="44450">
              <a:solidFill>
                <a:srgbClr val="FF0000"/>
              </a:solidFill>
            </a:ln>
          </p:spPr>
        </p:pic>
        <p:sp>
          <p:nvSpPr>
            <p:cNvPr id="10" name="CasellaDiTesto 9">
              <a:extLst>
                <a:ext uri="{FF2B5EF4-FFF2-40B4-BE49-F238E27FC236}">
                  <a16:creationId xmlns:a16="http://schemas.microsoft.com/office/drawing/2014/main" id="{A728A8C5-AF59-1899-3A18-4D09424BFF7F}"/>
                </a:ext>
              </a:extLst>
            </p:cNvPr>
            <p:cNvSpPr txBox="1"/>
            <p:nvPr/>
          </p:nvSpPr>
          <p:spPr>
            <a:xfrm>
              <a:off x="3396083" y="2307599"/>
              <a:ext cx="1470849" cy="232595"/>
            </a:xfrm>
            <a:prstGeom prst="rect">
              <a:avLst/>
            </a:prstGeom>
            <a:noFill/>
          </p:spPr>
          <p:txBody>
            <a:bodyPr wrap="square" rtlCol="0">
              <a:spAutoFit/>
            </a:bodyPr>
            <a:lstStyle/>
            <a:p>
              <a:pPr algn="ctr"/>
              <a:r>
                <a:rPr lang="en-GB" dirty="0">
                  <a:solidFill>
                    <a:srgbClr val="120EFF"/>
                  </a:solidFill>
                </a:rPr>
                <a:t>ROI</a:t>
              </a:r>
            </a:p>
          </p:txBody>
        </p:sp>
        <p:sp>
          <p:nvSpPr>
            <p:cNvPr id="15" name="Rettangolo 14">
              <a:extLst>
                <a:ext uri="{FF2B5EF4-FFF2-40B4-BE49-F238E27FC236}">
                  <a16:creationId xmlns:a16="http://schemas.microsoft.com/office/drawing/2014/main" id="{36E36F53-2163-5C06-2C32-541F064B9D59}"/>
                </a:ext>
              </a:extLst>
            </p:cNvPr>
            <p:cNvSpPr/>
            <p:nvPr/>
          </p:nvSpPr>
          <p:spPr>
            <a:xfrm>
              <a:off x="3653001" y="2549743"/>
              <a:ext cx="957942" cy="2591570"/>
            </a:xfrm>
            <a:prstGeom prst="rect">
              <a:avLst/>
            </a:prstGeom>
            <a:solidFill>
              <a:srgbClr val="120EFF">
                <a:alpha val="16673"/>
              </a:srgbClr>
            </a:solidFill>
            <a:ln>
              <a:solidFill>
                <a:srgbClr val="120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bject 12">
              <a:extLst>
                <a:ext uri="{FF2B5EF4-FFF2-40B4-BE49-F238E27FC236}">
                  <a16:creationId xmlns:a16="http://schemas.microsoft.com/office/drawing/2014/main" id="{3A848BDB-9666-19BB-C5F6-7F6DC9035EAC}"/>
                </a:ext>
              </a:extLst>
            </p:cNvPr>
            <p:cNvSpPr txBox="1"/>
            <p:nvPr/>
          </p:nvSpPr>
          <p:spPr>
            <a:xfrm>
              <a:off x="3895360" y="3717363"/>
              <a:ext cx="1906809" cy="320076"/>
            </a:xfrm>
            <a:prstGeom prst="rect">
              <a:avLst/>
            </a:prstGeom>
          </p:spPr>
          <p:txBody>
            <a:bodyPr vert="horz" wrap="square" lIns="0" tIns="9049" rIns="0" bIns="0" rtlCol="0">
              <a:spAutoFit/>
            </a:bodyPr>
            <a:lstStyle/>
            <a:p>
              <a:pPr marL="9525" algn="ctr">
                <a:spcBef>
                  <a:spcPts val="71"/>
                </a:spcBef>
              </a:pPr>
              <a:r>
                <a:rPr sz="1400" spc="-8" dirty="0">
                  <a:solidFill>
                    <a:srgbClr val="FF0000"/>
                  </a:solidFill>
                  <a:cs typeface="Times New Roman" panose="02020603050405020304" pitchFamily="18" charset="0"/>
                </a:rPr>
                <a:t>KN</a:t>
              </a:r>
              <a:r>
                <a:rPr lang="it-IT" sz="1400" spc="-8" dirty="0">
                  <a:solidFill>
                    <a:srgbClr val="FF0000"/>
                  </a:solidFill>
                  <a:cs typeface="Times New Roman" panose="02020603050405020304" pitchFamily="18" charset="0"/>
                </a:rPr>
                <a:t>6</a:t>
              </a:r>
              <a:r>
                <a:rPr sz="1400" spc="-8" dirty="0">
                  <a:solidFill>
                    <a:srgbClr val="FF0000"/>
                  </a:solidFill>
                  <a:cs typeface="Times New Roman" panose="02020603050405020304" pitchFamily="18" charset="0"/>
                </a:rPr>
                <a:t>-&gt;</a:t>
              </a:r>
              <a:r>
                <a:rPr lang="it-IT" sz="1400" spc="-8" dirty="0">
                  <a:solidFill>
                    <a:srgbClr val="FF0000"/>
                  </a:solidFill>
                  <a:cs typeface="Times New Roman" panose="02020603050405020304" pitchFamily="18" charset="0"/>
                </a:rPr>
                <a:t>5  </a:t>
              </a:r>
              <a:br>
                <a:rPr lang="it-IT" sz="1400" spc="-8" dirty="0">
                  <a:solidFill>
                    <a:srgbClr val="FF0000"/>
                  </a:solidFill>
                  <a:cs typeface="Times New Roman" panose="02020603050405020304" pitchFamily="18" charset="0"/>
                </a:rPr>
              </a:br>
              <a:r>
                <a:rPr lang="it-IT" sz="1400" spc="-8" dirty="0">
                  <a:solidFill>
                    <a:srgbClr val="FF0000"/>
                  </a:solidFill>
                  <a:cs typeface="Times New Roman" panose="02020603050405020304" pitchFamily="18" charset="0"/>
                </a:rPr>
                <a:t>7595 eV</a:t>
              </a:r>
              <a:endParaRPr sz="1400" dirty="0">
                <a:solidFill>
                  <a:srgbClr val="FF0000"/>
                </a:solidFill>
                <a:cs typeface="Times New Roman" panose="02020603050405020304" pitchFamily="18" charset="0"/>
              </a:endParaRPr>
            </a:p>
          </p:txBody>
        </p:sp>
        <p:sp>
          <p:nvSpPr>
            <p:cNvPr id="33" name="Rettangolo 32">
              <a:extLst>
                <a:ext uri="{FF2B5EF4-FFF2-40B4-BE49-F238E27FC236}">
                  <a16:creationId xmlns:a16="http://schemas.microsoft.com/office/drawing/2014/main" id="{918B0F15-7157-2DF6-E1B3-DE79EA9D9CA7}"/>
                </a:ext>
              </a:extLst>
            </p:cNvPr>
            <p:cNvSpPr/>
            <p:nvPr/>
          </p:nvSpPr>
          <p:spPr>
            <a:xfrm>
              <a:off x="5078498" y="3478152"/>
              <a:ext cx="2233510"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C</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&gt;5 </a:t>
              </a:r>
              <a:br>
                <a:rPr lang="it-IT" sz="1400" spc="-8" dirty="0">
                  <a:cs typeface="Times New Roman" panose="02020603050405020304" pitchFamily="18" charset="0"/>
                </a:rPr>
              </a:br>
              <a:r>
                <a:rPr lang="it-IT" sz="1400" spc="-8" dirty="0">
                  <a:cs typeface="Times New Roman" panose="02020603050405020304" pitchFamily="18" charset="0"/>
                </a:rPr>
                <a:t>8886 eV</a:t>
              </a:r>
              <a:endParaRPr lang="en-GB" sz="14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object 7">
                  <a:extLst>
                    <a:ext uri="{FF2B5EF4-FFF2-40B4-BE49-F238E27FC236}">
                      <a16:creationId xmlns:a16="http://schemas.microsoft.com/office/drawing/2014/main" id="{B2FEAFB8-8323-BA90-B936-6418E0C77285}"/>
                    </a:ext>
                  </a:extLst>
                </p:cNvPr>
                <p:cNvSpPr txBox="1"/>
                <p:nvPr/>
              </p:nvSpPr>
              <p:spPr>
                <a:xfrm>
                  <a:off x="4586857" y="3941905"/>
                  <a:ext cx="1457430" cy="320076"/>
                </a:xfrm>
                <a:prstGeom prst="rect">
                  <a:avLst/>
                </a:prstGeom>
              </p:spPr>
              <p:txBody>
                <a:bodyPr vert="horz" wrap="square" lIns="0" tIns="9049" rIns="0" bIns="0" rtlCol="0">
                  <a:spAutoFit/>
                </a:bodyPr>
                <a:lstStyle/>
                <a:p>
                  <a:pPr marL="9525" algn="ctr">
                    <a:spcBef>
                      <a:spcPts val="71"/>
                    </a:spcBef>
                  </a:pPr>
                  <a:r>
                    <a:rPr lang="it-IT" sz="1400" spc="-4" dirty="0">
                      <a:solidFill>
                        <a:srgbClr val="FF0000"/>
                      </a:solidFill>
                      <a:cs typeface="Times New Roman" panose="02020603050405020304" pitchFamily="18" charset="0"/>
                    </a:rPr>
                    <a:t>Cu </a:t>
                  </a:r>
                  <a:r>
                    <a:rPr lang="it-IT" sz="1400" spc="-23" dirty="0">
                      <a:solidFill>
                        <a:srgbClr val="FF0000"/>
                      </a:solidFill>
                      <a:cs typeface="Times New Roman" panose="02020603050405020304" pitchFamily="18" charset="0"/>
                    </a:rPr>
                    <a:t>K</a:t>
                  </a:r>
                  <a14:m>
                    <m:oMath xmlns:m="http://schemas.openxmlformats.org/officeDocument/2006/math">
                      <m:r>
                        <a:rPr lang="it-IT" sz="1400" b="0" i="1" spc="-23" baseline="-25000" smtClean="0">
                          <a:solidFill>
                            <a:srgbClr val="FF0000"/>
                          </a:solidFill>
                          <a:latin typeface="Cambria Math" panose="02040503050406030204" pitchFamily="18" charset="0"/>
                          <a:cs typeface="Calibri"/>
                        </a:rPr>
                        <m:t>𝛼</m:t>
                      </m:r>
                    </m:oMath>
                  </a14:m>
                  <a:br>
                    <a:rPr lang="it-IT" sz="1400" spc="-23" dirty="0">
                      <a:solidFill>
                        <a:srgbClr val="FF0000"/>
                      </a:solidFill>
                      <a:cs typeface="Times New Roman" panose="02020603050405020304" pitchFamily="18" charset="0"/>
                    </a:rPr>
                  </a:br>
                  <a:r>
                    <a:rPr lang="it-IT" sz="1400" spc="-23" dirty="0">
                      <a:solidFill>
                        <a:srgbClr val="FF0000"/>
                      </a:solidFill>
                      <a:cs typeface="Times New Roman" panose="02020603050405020304" pitchFamily="18" charset="0"/>
                    </a:rPr>
                    <a:t>8041 eV</a:t>
                  </a:r>
                  <a:endParaRPr lang="it-IT" sz="1400" dirty="0">
                    <a:solidFill>
                      <a:srgbClr val="FF0000"/>
                    </a:solidFill>
                    <a:cs typeface="Times New Roman" panose="02020603050405020304" pitchFamily="18" charset="0"/>
                  </a:endParaRPr>
                </a:p>
              </p:txBody>
            </p:sp>
          </mc:Choice>
          <mc:Fallback xmlns="">
            <p:sp>
              <p:nvSpPr>
                <p:cNvPr id="34" name="object 7">
                  <a:extLst>
                    <a:ext uri="{FF2B5EF4-FFF2-40B4-BE49-F238E27FC236}">
                      <a16:creationId xmlns:a16="http://schemas.microsoft.com/office/drawing/2014/main" id="{B2FEAFB8-8323-BA90-B936-6418E0C77285}"/>
                    </a:ext>
                  </a:extLst>
                </p:cNvPr>
                <p:cNvSpPr txBox="1">
                  <a:spLocks noRot="1" noChangeAspect="1" noMove="1" noResize="1" noEditPoints="1" noAdjustHandles="1" noChangeArrowheads="1" noChangeShapeType="1" noTextEdit="1"/>
                </p:cNvSpPr>
                <p:nvPr/>
              </p:nvSpPr>
              <p:spPr>
                <a:xfrm>
                  <a:off x="4586857" y="3941905"/>
                  <a:ext cx="1457430" cy="320076"/>
                </a:xfrm>
                <a:prstGeom prst="rect">
                  <a:avLst/>
                </a:prstGeom>
                <a:blipFill>
                  <a:blip r:embed="rId3"/>
                  <a:stretch>
                    <a:fillRect t="-11429" b="-22857"/>
                  </a:stretch>
                </a:blipFill>
              </p:spPr>
              <p:txBody>
                <a:bodyPr/>
                <a:lstStyle/>
                <a:p>
                  <a:r>
                    <a:rPr lang="en-GB">
                      <a:noFill/>
                    </a:rPr>
                    <a:t> </a:t>
                  </a:r>
                </a:p>
              </p:txBody>
            </p:sp>
          </mc:Fallback>
        </mc:AlternateContent>
        <p:sp>
          <p:nvSpPr>
            <p:cNvPr id="35" name="object 14">
              <a:extLst>
                <a:ext uri="{FF2B5EF4-FFF2-40B4-BE49-F238E27FC236}">
                  <a16:creationId xmlns:a16="http://schemas.microsoft.com/office/drawing/2014/main" id="{D9CFD249-6EB2-8790-455B-0913B1610205}"/>
                </a:ext>
              </a:extLst>
            </p:cNvPr>
            <p:cNvSpPr txBox="1"/>
            <p:nvPr/>
          </p:nvSpPr>
          <p:spPr>
            <a:xfrm>
              <a:off x="6237864" y="237243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KC5-&gt;4</a:t>
              </a:r>
              <a:br>
                <a:rPr lang="it-IT" sz="1400" spc="-15" dirty="0">
                  <a:cs typeface="Times New Roman" panose="02020603050405020304" pitchFamily="18" charset="0"/>
                </a:rPr>
              </a:br>
              <a:r>
                <a:rPr lang="it-IT" sz="1400" spc="-15" dirty="0">
                  <a:cs typeface="Times New Roman" panose="02020603050405020304" pitchFamily="18" charset="0"/>
                </a:rPr>
                <a:t>10216 eV</a:t>
              </a:r>
              <a:endParaRPr sz="1400" dirty="0">
                <a:cs typeface="Times New Roman" panose="02020603050405020304" pitchFamily="18" charset="0"/>
              </a:endParaRPr>
            </a:p>
          </p:txBody>
        </p:sp>
        <p:sp>
          <p:nvSpPr>
            <p:cNvPr id="36" name="object 14">
              <a:extLst>
                <a:ext uri="{FF2B5EF4-FFF2-40B4-BE49-F238E27FC236}">
                  <a16:creationId xmlns:a16="http://schemas.microsoft.com/office/drawing/2014/main" id="{FF6854A5-0F1A-0E19-E26C-637388B9CDEF}"/>
                </a:ext>
              </a:extLst>
            </p:cNvPr>
            <p:cNvSpPr txBox="1"/>
            <p:nvPr/>
          </p:nvSpPr>
          <p:spPr>
            <a:xfrm>
              <a:off x="1988820" y="236036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a:t>
              </a:r>
              <a:r>
                <a:rPr lang="it-IT" sz="1400" spc="-15" dirty="0">
                  <a:cs typeface="Times New Roman" panose="02020603050405020304" pitchFamily="18" charset="0"/>
                </a:rPr>
                <a:t>6</a:t>
              </a:r>
              <a:r>
                <a:rPr sz="1400" spc="-15" dirty="0">
                  <a:cs typeface="Times New Roman" panose="02020603050405020304" pitchFamily="18" charset="0"/>
                </a:rPr>
                <a:t>-&gt;</a:t>
              </a:r>
              <a:r>
                <a:rPr lang="it-IT" sz="1400" spc="-15" dirty="0">
                  <a:cs typeface="Times New Roman" panose="02020603050405020304" pitchFamily="18" charset="0"/>
                </a:rPr>
                <a:t>5</a:t>
              </a:r>
              <a:br>
                <a:rPr lang="it-IT" sz="1400" spc="-15" dirty="0">
                  <a:cs typeface="Times New Roman" panose="02020603050405020304" pitchFamily="18" charset="0"/>
                </a:rPr>
              </a:br>
              <a:r>
                <a:rPr lang="it-IT" sz="1400" spc="-15" dirty="0">
                  <a:cs typeface="Times New Roman" panose="02020603050405020304" pitchFamily="18" charset="0"/>
                </a:rPr>
                <a:t>5545 eV</a:t>
              </a:r>
              <a:endParaRPr sz="1400" dirty="0">
                <a:cs typeface="Times New Roman" panose="02020603050405020304" pitchFamily="18" charset="0"/>
              </a:endParaRPr>
            </a:p>
          </p:txBody>
        </p:sp>
        <p:sp>
          <p:nvSpPr>
            <p:cNvPr id="37" name="Rettangolo 36">
              <a:extLst>
                <a:ext uri="{FF2B5EF4-FFF2-40B4-BE49-F238E27FC236}">
                  <a16:creationId xmlns:a16="http://schemas.microsoft.com/office/drawing/2014/main" id="{2AD4313D-DA47-0003-8A23-DF6205FBF015}"/>
                </a:ext>
              </a:extLst>
            </p:cNvPr>
            <p:cNvSpPr/>
            <p:nvPr/>
          </p:nvSpPr>
          <p:spPr>
            <a:xfrm>
              <a:off x="2386414" y="3670927"/>
              <a:ext cx="1346964"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O</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&gt;6 </a:t>
              </a:r>
              <a:br>
                <a:rPr lang="it-IT" sz="1400" spc="-8" dirty="0">
                  <a:cs typeface="Times New Roman" panose="02020603050405020304" pitchFamily="18" charset="0"/>
                </a:rPr>
              </a:br>
              <a:r>
                <a:rPr lang="it-IT" sz="1400" spc="-8" dirty="0">
                  <a:cs typeface="Times New Roman" panose="02020603050405020304" pitchFamily="18" charset="0"/>
                </a:rPr>
                <a:t> 6007 eV</a:t>
              </a:r>
              <a:endParaRPr lang="en-GB" sz="1400" dirty="0">
                <a:cs typeface="Times New Roman" panose="02020603050405020304" pitchFamily="18" charset="0"/>
              </a:endParaRPr>
            </a:p>
          </p:txBody>
        </p:sp>
      </p:grpSp>
      <p:sp>
        <p:nvSpPr>
          <p:cNvPr id="38" name="CasellaDiTesto 37">
            <a:extLst>
              <a:ext uri="{FF2B5EF4-FFF2-40B4-BE49-F238E27FC236}">
                <a16:creationId xmlns:a16="http://schemas.microsoft.com/office/drawing/2014/main" id="{4F0FAC3F-6795-A74D-B5C9-0D478ED97B5E}"/>
              </a:ext>
            </a:extLst>
          </p:cNvPr>
          <p:cNvSpPr txBox="1"/>
          <p:nvPr/>
        </p:nvSpPr>
        <p:spPr>
          <a:xfrm>
            <a:off x="6180515" y="1557328"/>
            <a:ext cx="2873420" cy="492443"/>
          </a:xfrm>
          <a:prstGeom prst="rect">
            <a:avLst/>
          </a:prstGeom>
          <a:noFill/>
        </p:spPr>
        <p:txBody>
          <a:bodyPr wrap="square" rtlCol="0">
            <a:spAutoFit/>
          </a:bodyPr>
          <a:lstStyle/>
          <a:p>
            <a:pPr algn="ctr"/>
            <a:r>
              <a:rPr lang="en-GB" sz="2600" b="1" dirty="0">
                <a:solidFill>
                  <a:srgbClr val="FF0000"/>
                </a:solidFill>
              </a:rPr>
              <a:t>PRELIMINARY</a:t>
            </a:r>
          </a:p>
        </p:txBody>
      </p:sp>
      <p:sp>
        <p:nvSpPr>
          <p:cNvPr id="40" name="CasellaDiTesto 39">
            <a:extLst>
              <a:ext uri="{FF2B5EF4-FFF2-40B4-BE49-F238E27FC236}">
                <a16:creationId xmlns:a16="http://schemas.microsoft.com/office/drawing/2014/main" id="{67D12145-F950-9ADF-BBE8-8F41C12D0692}"/>
              </a:ext>
            </a:extLst>
          </p:cNvPr>
          <p:cNvSpPr txBox="1"/>
          <p:nvPr/>
        </p:nvSpPr>
        <p:spPr>
          <a:xfrm>
            <a:off x="-22203" y="5856678"/>
            <a:ext cx="2255746" cy="615553"/>
          </a:xfrm>
          <a:prstGeom prst="rect">
            <a:avLst/>
          </a:prstGeom>
          <a:noFill/>
        </p:spPr>
        <p:txBody>
          <a:bodyPr wrap="none" rtlCol="0">
            <a:spAutoFit/>
          </a:bodyPr>
          <a:lstStyle/>
          <a:p>
            <a:r>
              <a:rPr lang="en-GB" sz="3400" dirty="0">
                <a:solidFill>
                  <a:srgbClr val="FF0000"/>
                </a:solidFill>
              </a:rPr>
              <a:t>Next Steps:</a:t>
            </a:r>
          </a:p>
        </p:txBody>
      </p:sp>
      <p:grpSp>
        <p:nvGrpSpPr>
          <p:cNvPr id="51" name="Gruppo 50">
            <a:extLst>
              <a:ext uri="{FF2B5EF4-FFF2-40B4-BE49-F238E27FC236}">
                <a16:creationId xmlns:a16="http://schemas.microsoft.com/office/drawing/2014/main" id="{265A6F77-6C19-3503-77C4-CCCB81460805}"/>
              </a:ext>
            </a:extLst>
          </p:cNvPr>
          <p:cNvGrpSpPr/>
          <p:nvPr/>
        </p:nvGrpSpPr>
        <p:grpSpPr>
          <a:xfrm>
            <a:off x="2036089" y="5777995"/>
            <a:ext cx="2624709" cy="1022990"/>
            <a:chOff x="2381" y="2129102"/>
            <a:chExt cx="2901156" cy="1160462"/>
          </a:xfrm>
          <a:scene3d>
            <a:camera prst="orthographicFront"/>
            <a:lightRig rig="flat" dir="t"/>
          </a:scene3d>
        </p:grpSpPr>
        <p:sp>
          <p:nvSpPr>
            <p:cNvPr id="52" name="Mostrina 51">
              <a:extLst>
                <a:ext uri="{FF2B5EF4-FFF2-40B4-BE49-F238E27FC236}">
                  <a16:creationId xmlns:a16="http://schemas.microsoft.com/office/drawing/2014/main" id="{58852562-FCAF-EEFC-07AA-A91E73CAE376}"/>
                </a:ext>
              </a:extLst>
            </p:cNvPr>
            <p:cNvSpPr/>
            <p:nvPr/>
          </p:nvSpPr>
          <p:spPr>
            <a:xfrm>
              <a:off x="2381" y="2129102"/>
              <a:ext cx="2901156" cy="1160462"/>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3" name="Mostrina 4">
              <a:extLst>
                <a:ext uri="{FF2B5EF4-FFF2-40B4-BE49-F238E27FC236}">
                  <a16:creationId xmlns:a16="http://schemas.microsoft.com/office/drawing/2014/main" id="{E23940B8-3085-0A54-25B6-F5D344B292D2}"/>
                </a:ext>
              </a:extLst>
            </p:cNvPr>
            <p:cNvSpPr txBox="1"/>
            <p:nvPr/>
          </p:nvSpPr>
          <p:spPr>
            <a:xfrm>
              <a:off x="582612" y="2129102"/>
              <a:ext cx="1740694" cy="1160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200" kern="1200" noProof="0" dirty="0"/>
                <a:t>Refined calibration</a:t>
              </a:r>
            </a:p>
          </p:txBody>
        </p:sp>
      </p:grpSp>
      <p:grpSp>
        <p:nvGrpSpPr>
          <p:cNvPr id="54" name="Gruppo 53">
            <a:extLst>
              <a:ext uri="{FF2B5EF4-FFF2-40B4-BE49-F238E27FC236}">
                <a16:creationId xmlns:a16="http://schemas.microsoft.com/office/drawing/2014/main" id="{A2984321-FAF1-FAA3-3324-BDBCC21F5ACA}"/>
              </a:ext>
            </a:extLst>
          </p:cNvPr>
          <p:cNvGrpSpPr/>
          <p:nvPr/>
        </p:nvGrpSpPr>
        <p:grpSpPr>
          <a:xfrm>
            <a:off x="4463343" y="5777995"/>
            <a:ext cx="2624709" cy="1024587"/>
            <a:chOff x="7143" y="1855258"/>
            <a:chExt cx="4270374" cy="1708149"/>
          </a:xfrm>
          <a:scene3d>
            <a:camera prst="orthographicFront"/>
            <a:lightRig rig="flat" dir="t"/>
          </a:scene3d>
        </p:grpSpPr>
        <p:sp>
          <p:nvSpPr>
            <p:cNvPr id="55" name="Mostrina 54">
              <a:extLst>
                <a:ext uri="{FF2B5EF4-FFF2-40B4-BE49-F238E27FC236}">
                  <a16:creationId xmlns:a16="http://schemas.microsoft.com/office/drawing/2014/main" id="{1F45F055-3DAA-61D2-0647-8D1E2DA34ADA}"/>
                </a:ext>
              </a:extLst>
            </p:cNvPr>
            <p:cNvSpPr/>
            <p:nvPr/>
          </p:nvSpPr>
          <p:spPr>
            <a:xfrm>
              <a:off x="7143" y="1855258"/>
              <a:ext cx="4270374" cy="1708149"/>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6" name="Mostrina 4">
              <a:extLst>
                <a:ext uri="{FF2B5EF4-FFF2-40B4-BE49-F238E27FC236}">
                  <a16:creationId xmlns:a16="http://schemas.microsoft.com/office/drawing/2014/main" id="{5CA6BF2F-062A-DF4B-5528-E5D8C4F4AF82}"/>
                </a:ext>
              </a:extLst>
            </p:cNvPr>
            <p:cNvSpPr txBox="1"/>
            <p:nvPr/>
          </p:nvSpPr>
          <p:spPr>
            <a:xfrm>
              <a:off x="861218" y="1855258"/>
              <a:ext cx="2562225" cy="170814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0025" tIns="66675" rIns="66675" bIns="66675" numCol="1" spcCol="1270" anchor="ctr" anchorCtr="0">
              <a:noAutofit/>
            </a:bodyPr>
            <a:lstStyle/>
            <a:p>
              <a:pPr marL="0" lvl="0" indent="0" algn="ctr" defTabSz="2222500">
                <a:lnSpc>
                  <a:spcPct val="90000"/>
                </a:lnSpc>
                <a:spcBef>
                  <a:spcPct val="0"/>
                </a:spcBef>
                <a:spcAft>
                  <a:spcPct val="35000"/>
                </a:spcAft>
                <a:buNone/>
              </a:pPr>
              <a:r>
                <a:rPr lang="it-IT" sz="2200" kern="1200" dirty="0"/>
                <a:t>Veto-</a:t>
              </a:r>
              <a:r>
                <a:rPr lang="it-IT" sz="2200" kern="1200" dirty="0">
                  <a:latin typeface="Calibri" panose="020F0502020204030204" pitchFamily="34" charset="0"/>
                  <a:cs typeface="Calibri" panose="020F0502020204030204" pitchFamily="34" charset="0"/>
                </a:rPr>
                <a:t>1</a:t>
              </a:r>
              <a:br>
                <a:rPr lang="it-IT" sz="2200" kern="1200" dirty="0"/>
              </a:br>
              <a:r>
                <a:rPr lang="it-IT" sz="2200" kern="1200" dirty="0"/>
                <a:t>Veto-3</a:t>
              </a:r>
            </a:p>
          </p:txBody>
        </p:sp>
      </p:grpSp>
      <p:grpSp>
        <p:nvGrpSpPr>
          <p:cNvPr id="57" name="Gruppo 56">
            <a:extLst>
              <a:ext uri="{FF2B5EF4-FFF2-40B4-BE49-F238E27FC236}">
                <a16:creationId xmlns:a16="http://schemas.microsoft.com/office/drawing/2014/main" id="{42C396AC-83FA-6BB5-BFBA-27E8C3725EC4}"/>
              </a:ext>
            </a:extLst>
          </p:cNvPr>
          <p:cNvGrpSpPr/>
          <p:nvPr/>
        </p:nvGrpSpPr>
        <p:grpSpPr>
          <a:xfrm>
            <a:off x="6928606" y="5788008"/>
            <a:ext cx="2624709" cy="1022990"/>
            <a:chOff x="0" y="1083733"/>
            <a:chExt cx="8128000" cy="3251200"/>
          </a:xfrm>
          <a:scene3d>
            <a:camera prst="orthographicFront"/>
            <a:lightRig rig="flat" dir="t"/>
          </a:scene3d>
        </p:grpSpPr>
        <p:sp>
          <p:nvSpPr>
            <p:cNvPr id="58" name="Mostrina 57">
              <a:extLst>
                <a:ext uri="{FF2B5EF4-FFF2-40B4-BE49-F238E27FC236}">
                  <a16:creationId xmlns:a16="http://schemas.microsoft.com/office/drawing/2014/main" id="{62C47796-4264-2CDF-D535-4B829436D424}"/>
                </a:ext>
              </a:extLst>
            </p:cNvPr>
            <p:cNvSpPr/>
            <p:nvPr/>
          </p:nvSpPr>
          <p:spPr>
            <a:xfrm>
              <a:off x="0" y="1083733"/>
              <a:ext cx="8128000" cy="3251200"/>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59" name="Mostrina 4">
              <a:extLst>
                <a:ext uri="{FF2B5EF4-FFF2-40B4-BE49-F238E27FC236}">
                  <a16:creationId xmlns:a16="http://schemas.microsoft.com/office/drawing/2014/main" id="{2A4DC9D7-5005-9C07-0388-013549187BA6}"/>
                </a:ext>
              </a:extLst>
            </p:cNvPr>
            <p:cNvSpPr txBox="1"/>
            <p:nvPr/>
          </p:nvSpPr>
          <p:spPr>
            <a:xfrm>
              <a:off x="1625600" y="1083733"/>
              <a:ext cx="4876800" cy="3251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r>
                <a:rPr lang="en-GB" sz="2200" kern="1200" dirty="0"/>
                <a:t>Injection</a:t>
              </a:r>
              <a:br>
                <a:rPr lang="en-GB" sz="2200" kern="1200" dirty="0"/>
              </a:br>
              <a:r>
                <a:rPr lang="en-GB" sz="2200" kern="1200" dirty="0"/>
                <a:t>selection</a:t>
              </a:r>
            </a:p>
          </p:txBody>
        </p:sp>
      </p:grpSp>
      <mc:AlternateContent xmlns:mc="http://schemas.openxmlformats.org/markup-compatibility/2006" xmlns:a14="http://schemas.microsoft.com/office/drawing/2010/main">
        <mc:Choice Requires="a14">
          <p:sp>
            <p:nvSpPr>
              <p:cNvPr id="2" name="object 14">
                <a:extLst>
                  <a:ext uri="{FF2B5EF4-FFF2-40B4-BE49-F238E27FC236}">
                    <a16:creationId xmlns:a16="http://schemas.microsoft.com/office/drawing/2014/main" id="{6803FC32-F135-2D28-60CB-702AE6254E90}"/>
                  </a:ext>
                </a:extLst>
              </p:cNvPr>
              <p:cNvSpPr txBox="1"/>
              <p:nvPr/>
            </p:nvSpPr>
            <p:spPr>
              <a:xfrm>
                <a:off x="4107063" y="3869092"/>
                <a:ext cx="723793" cy="378469"/>
              </a:xfrm>
              <a:prstGeom prst="rect">
                <a:avLst/>
              </a:prstGeom>
            </p:spPr>
            <p:txBody>
              <a:bodyPr vert="horz" wrap="square" lIns="0" tIns="9049" rIns="0" bIns="0" rtlCol="0">
                <a:spAutoFit/>
              </a:bodyPr>
              <a:lstStyle/>
              <a:p>
                <a:pPr marL="9525" marR="3810" algn="ctr">
                  <a:spcBef>
                    <a:spcPts val="71"/>
                  </a:spcBef>
                </a:pPr>
                <a:r>
                  <a:rPr lang="it-IT" sz="1200" spc="-15" dirty="0">
                    <a:cs typeface="Times New Roman" panose="02020603050405020304" pitchFamily="18" charset="0"/>
                  </a:rPr>
                  <a:t>Fe </a:t>
                </a:r>
                <a14:m>
                  <m:oMath xmlns:m="http://schemas.openxmlformats.org/officeDocument/2006/math">
                    <m:sSub>
                      <m:sSubPr>
                        <m:ctrlPr>
                          <a:rPr lang="it-IT" sz="1200" b="0" i="1" spc="-15" smtClean="0">
                            <a:latin typeface="Cambria Math" panose="02040503050406030204" pitchFamily="18" charset="0"/>
                            <a:cs typeface="Times New Roman" panose="02020603050405020304" pitchFamily="18" charset="0"/>
                          </a:rPr>
                        </m:ctrlPr>
                      </m:sSubPr>
                      <m:e>
                        <m:r>
                          <a:rPr lang="it-IT" sz="1200" b="0" i="1" spc="-15" smtClean="0">
                            <a:latin typeface="Cambria Math" panose="02040503050406030204" pitchFamily="18" charset="0"/>
                            <a:cs typeface="Times New Roman" panose="02020603050405020304" pitchFamily="18" charset="0"/>
                          </a:rPr>
                          <m:t>𝐾</m:t>
                        </m:r>
                      </m:e>
                      <m:sub>
                        <m:r>
                          <a:rPr lang="it-IT" sz="1200" b="0" i="1" spc="-15" smtClean="0">
                            <a:latin typeface="Cambria Math" panose="02040503050406030204" pitchFamily="18" charset="0"/>
                            <a:cs typeface="Times New Roman" panose="02020603050405020304" pitchFamily="18" charset="0"/>
                          </a:rPr>
                          <m:t>𝛼</m:t>
                        </m:r>
                      </m:sub>
                    </m:sSub>
                  </m:oMath>
                </a14:m>
                <a:br>
                  <a:rPr lang="it-IT" sz="1200" dirty="0">
                    <a:cs typeface="Times New Roman" panose="02020603050405020304" pitchFamily="18" charset="0"/>
                  </a:rPr>
                </a:br>
                <a:r>
                  <a:rPr lang="it-IT" sz="1200" dirty="0">
                    <a:cs typeface="Times New Roman" panose="02020603050405020304" pitchFamily="18" charset="0"/>
                  </a:rPr>
                  <a:t>6400 eV</a:t>
                </a:r>
                <a:endParaRPr sz="1200" dirty="0">
                  <a:cs typeface="Times New Roman" panose="02020603050405020304" pitchFamily="18" charset="0"/>
                </a:endParaRPr>
              </a:p>
            </p:txBody>
          </p:sp>
        </mc:Choice>
        <mc:Fallback xmlns="">
          <p:sp>
            <p:nvSpPr>
              <p:cNvPr id="2" name="object 14">
                <a:extLst>
                  <a:ext uri="{FF2B5EF4-FFF2-40B4-BE49-F238E27FC236}">
                    <a16:creationId xmlns:a16="http://schemas.microsoft.com/office/drawing/2014/main" id="{6803FC32-F135-2D28-60CB-702AE6254E90}"/>
                  </a:ext>
                </a:extLst>
              </p:cNvPr>
              <p:cNvSpPr txBox="1">
                <a:spLocks noRot="1" noChangeAspect="1" noMove="1" noResize="1" noEditPoints="1" noAdjustHandles="1" noChangeArrowheads="1" noChangeShapeType="1" noTextEdit="1"/>
              </p:cNvSpPr>
              <p:nvPr/>
            </p:nvSpPr>
            <p:spPr>
              <a:xfrm>
                <a:off x="4107063" y="3869092"/>
                <a:ext cx="723793" cy="378469"/>
              </a:xfrm>
              <a:prstGeom prst="rect">
                <a:avLst/>
              </a:prstGeom>
              <a:blipFill>
                <a:blip r:embed="rId4"/>
                <a:stretch>
                  <a:fillRect t="-9677" b="-22581"/>
                </a:stretch>
              </a:blipFill>
            </p:spPr>
            <p:txBody>
              <a:bodyPr/>
              <a:lstStyle/>
              <a:p>
                <a:r>
                  <a:rPr lang="en-GB">
                    <a:noFill/>
                  </a:rPr>
                  <a:t> </a:t>
                </a:r>
              </a:p>
            </p:txBody>
          </p:sp>
        </mc:Fallback>
      </mc:AlternateContent>
      <p:grpSp>
        <p:nvGrpSpPr>
          <p:cNvPr id="3" name="Gruppo 2">
            <a:extLst>
              <a:ext uri="{FF2B5EF4-FFF2-40B4-BE49-F238E27FC236}">
                <a16:creationId xmlns:a16="http://schemas.microsoft.com/office/drawing/2014/main" id="{EAC6C708-CE9C-A09E-D4F6-E47421B3AB29}"/>
              </a:ext>
            </a:extLst>
          </p:cNvPr>
          <p:cNvGrpSpPr/>
          <p:nvPr/>
        </p:nvGrpSpPr>
        <p:grpSpPr>
          <a:xfrm>
            <a:off x="9290844" y="5788008"/>
            <a:ext cx="2624709" cy="1022990"/>
            <a:chOff x="2381" y="2129102"/>
            <a:chExt cx="2901156" cy="1160462"/>
          </a:xfrm>
          <a:scene3d>
            <a:camera prst="orthographicFront"/>
            <a:lightRig rig="flat" dir="t"/>
          </a:scene3d>
        </p:grpSpPr>
        <p:sp>
          <p:nvSpPr>
            <p:cNvPr id="9" name="Mostrina 8">
              <a:extLst>
                <a:ext uri="{FF2B5EF4-FFF2-40B4-BE49-F238E27FC236}">
                  <a16:creationId xmlns:a16="http://schemas.microsoft.com/office/drawing/2014/main" id="{5A31141B-AF9E-3F2A-34C4-D4996B56C35B}"/>
                </a:ext>
              </a:extLst>
            </p:cNvPr>
            <p:cNvSpPr/>
            <p:nvPr/>
          </p:nvSpPr>
          <p:spPr>
            <a:xfrm>
              <a:off x="2381" y="2129102"/>
              <a:ext cx="2901156" cy="1160462"/>
            </a:xfrm>
            <a:prstGeom prst="chevron">
              <a:avLst/>
            </a:prstGeom>
            <a:solidFill>
              <a:srgbClr val="0A00E7"/>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txBody>
            <a:bodyPr/>
            <a:lstStyle/>
            <a:p>
              <a:endParaRPr lang="en-GB" sz="2200"/>
            </a:p>
          </p:txBody>
        </p:sp>
        <p:sp>
          <p:nvSpPr>
            <p:cNvPr id="11" name="Mostrina 4">
              <a:extLst>
                <a:ext uri="{FF2B5EF4-FFF2-40B4-BE49-F238E27FC236}">
                  <a16:creationId xmlns:a16="http://schemas.microsoft.com/office/drawing/2014/main" id="{C0574C74-8DEE-8335-95B3-BCDC0BCF95EB}"/>
                </a:ext>
              </a:extLst>
            </p:cNvPr>
            <p:cNvSpPr txBox="1"/>
            <p:nvPr/>
          </p:nvSpPr>
          <p:spPr>
            <a:xfrm>
              <a:off x="582612" y="2129102"/>
              <a:ext cx="1740694" cy="1160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200" kern="1200" noProof="0" dirty="0"/>
                <a:t>Data Analysis</a:t>
              </a:r>
            </a:p>
          </p:txBody>
        </p:sp>
      </p:grpSp>
      <p:sp>
        <p:nvSpPr>
          <p:cNvPr id="12" name="Rettangolo 11">
            <a:extLst>
              <a:ext uri="{FF2B5EF4-FFF2-40B4-BE49-F238E27FC236}">
                <a16:creationId xmlns:a16="http://schemas.microsoft.com/office/drawing/2014/main" id="{B531328F-6B63-AE03-792D-2D869402285A}"/>
              </a:ext>
            </a:extLst>
          </p:cNvPr>
          <p:cNvSpPr/>
          <p:nvPr/>
        </p:nvSpPr>
        <p:spPr>
          <a:xfrm>
            <a:off x="6083333" y="3365518"/>
            <a:ext cx="742769" cy="5035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F89B3DAD-8940-3EB4-59D6-491C01C203AC}"/>
              </a:ext>
            </a:extLst>
          </p:cNvPr>
          <p:cNvSpPr/>
          <p:nvPr/>
        </p:nvSpPr>
        <p:spPr>
          <a:xfrm>
            <a:off x="6765178" y="3694374"/>
            <a:ext cx="742769" cy="5035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296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63B7EDD-6947-80D4-7F40-76F1EDD3FD0E}"/>
              </a:ext>
            </a:extLst>
          </p:cNvPr>
          <p:cNvSpPr>
            <a:spLocks noGrp="1"/>
          </p:cNvSpPr>
          <p:nvPr>
            <p:ph type="sldNum" sz="quarter" idx="12"/>
          </p:nvPr>
        </p:nvSpPr>
        <p:spPr>
          <a:xfrm>
            <a:off x="11027294" y="6333822"/>
            <a:ext cx="1052508" cy="365125"/>
          </a:xfrm>
        </p:spPr>
        <p:txBody>
          <a:bodyPr/>
          <a:lstStyle/>
          <a:p>
            <a:fld id="{D57F1E4F-1CFF-5643-939E-217C01CDF565}" type="slidenum">
              <a:rPr lang="en-US" sz="1100" smtClean="0"/>
              <a:pPr/>
              <a:t>17</a:t>
            </a:fld>
            <a:endParaRPr lang="en-US" sz="1100" dirty="0"/>
          </a:p>
        </p:txBody>
      </p:sp>
      <p:sp>
        <p:nvSpPr>
          <p:cNvPr id="5" name="object 4">
            <a:extLst>
              <a:ext uri="{FF2B5EF4-FFF2-40B4-BE49-F238E27FC236}">
                <a16:creationId xmlns:a16="http://schemas.microsoft.com/office/drawing/2014/main" id="{F7398815-8FC9-DD32-36E2-CFC65C2C1845}"/>
              </a:ext>
            </a:extLst>
          </p:cNvPr>
          <p:cNvSpPr txBox="1"/>
          <p:nvPr/>
        </p:nvSpPr>
        <p:spPr>
          <a:xfrm>
            <a:off x="483684" y="-38786"/>
            <a:ext cx="11303504" cy="502061"/>
          </a:xfrm>
          <a:prstGeom prst="rect">
            <a:avLst/>
          </a:prstGeom>
        </p:spPr>
        <p:txBody>
          <a:bodyPr vert="horz" wrap="square" lIns="0" tIns="9525" rIns="0" bIns="0" rtlCol="0">
            <a:spAutoFit/>
          </a:bodyPr>
          <a:lstStyle/>
          <a:p>
            <a:pPr marL="9525" marR="3810" indent="-476">
              <a:spcBef>
                <a:spcPts val="75"/>
              </a:spcBef>
            </a:pPr>
            <a:r>
              <a:rPr lang="en-GB" sz="3200" b="1" spc="-4" dirty="0">
                <a:solidFill>
                  <a:srgbClr val="FF901C"/>
                </a:solidFill>
                <a:latin typeface="Times New Roman" panose="02020603050405020304" pitchFamily="18" charset="0"/>
                <a:cs typeface="Times New Roman" panose="02020603050405020304" pitchFamily="18" charset="0"/>
              </a:rPr>
              <a:t>SIDDHARTA-2 setup (</a:t>
            </a:r>
            <a:r>
              <a:rPr lang="en-GB" sz="3200" b="1" spc="-4" dirty="0">
                <a:solidFill>
                  <a:srgbClr val="120EFF"/>
                </a:solidFill>
                <a:latin typeface="Times New Roman" panose="02020603050405020304" pitchFamily="18" charset="0"/>
                <a:cs typeface="Times New Roman" panose="02020603050405020304" pitchFamily="18" charset="0"/>
              </a:rPr>
              <a:t>F. </a:t>
            </a:r>
            <a:r>
              <a:rPr lang="en-GB" sz="3200" b="1" spc="-4" dirty="0" err="1">
                <a:solidFill>
                  <a:srgbClr val="120EFF"/>
                </a:solidFill>
                <a:latin typeface="Times New Roman" panose="02020603050405020304" pitchFamily="18" charset="0"/>
                <a:cs typeface="Times New Roman" panose="02020603050405020304" pitchFamily="18" charset="0"/>
              </a:rPr>
              <a:t>Sirghi</a:t>
            </a:r>
            <a:r>
              <a:rPr lang="en-GB" sz="3200" b="1" spc="-4" dirty="0">
                <a:solidFill>
                  <a:srgbClr val="120EFF"/>
                </a:solidFill>
                <a:latin typeface="Times New Roman" panose="02020603050405020304" pitchFamily="18" charset="0"/>
                <a:cs typeface="Times New Roman" panose="02020603050405020304" pitchFamily="18" charset="0"/>
              </a:rPr>
              <a:t>, Technical Coordinator</a:t>
            </a:r>
            <a:r>
              <a:rPr lang="en-GB" sz="3200" b="1" spc="-4" dirty="0">
                <a:solidFill>
                  <a:srgbClr val="FF901C"/>
                </a:solidFill>
                <a:latin typeface="Times New Roman" panose="02020603050405020304" pitchFamily="18" charset="0"/>
                <a:cs typeface="Times New Roman" panose="02020603050405020304" pitchFamily="18" charset="0"/>
              </a:rPr>
              <a:t>)</a:t>
            </a:r>
            <a:endParaRPr lang="en-GB" sz="32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C065718-B626-E6D1-A161-CAAF1E7050EF}"/>
                  </a:ext>
                </a:extLst>
              </p:cNvPr>
              <p:cNvSpPr txBox="1"/>
              <p:nvPr/>
            </p:nvSpPr>
            <p:spPr>
              <a:xfrm>
                <a:off x="684223" y="843823"/>
                <a:ext cx="10525702" cy="400110"/>
              </a:xfrm>
              <a:prstGeom prst="rect">
                <a:avLst/>
              </a:prstGeom>
              <a:noFill/>
            </p:spPr>
            <p:txBody>
              <a:bodyPr wrap="none" rtlCol="0">
                <a:spAutoFit/>
              </a:bodyPr>
              <a:lstStyle/>
              <a:p>
                <a:r>
                  <a:rPr lang="en-GB" sz="2000" dirty="0">
                    <a:solidFill>
                      <a:schemeClr val="bg1"/>
                    </a:solidFill>
                  </a:rPr>
                  <a:t>Optimization of the SIDDHARTA-2 setup during the summer stop of DA</a:t>
                </a:r>
                <a14:m>
                  <m:oMath xmlns:m="http://schemas.openxmlformats.org/officeDocument/2006/math">
                    <m:r>
                      <m:rPr>
                        <m:sty m:val="p"/>
                      </m:rPr>
                      <a:rPr lang="it-IT" sz="2000" b="0" i="0" smtClean="0">
                        <a:solidFill>
                          <a:schemeClr val="bg1"/>
                        </a:solidFill>
                        <a:latin typeface="Cambria Math" panose="02040503050406030204" pitchFamily="18" charset="0"/>
                      </a:rPr>
                      <m:t>Φ</m:t>
                    </m:r>
                  </m:oMath>
                </a14:m>
                <a:r>
                  <a:rPr lang="en-GB" sz="2000" dirty="0">
                    <a:solidFill>
                      <a:schemeClr val="bg1"/>
                    </a:solidFill>
                  </a:rPr>
                  <a:t>NE (July - September) </a:t>
                </a:r>
              </a:p>
            </p:txBody>
          </p:sp>
        </mc:Choice>
        <mc:Fallback xmlns="">
          <p:sp>
            <p:nvSpPr>
              <p:cNvPr id="6" name="CasellaDiTesto 5">
                <a:extLst>
                  <a:ext uri="{FF2B5EF4-FFF2-40B4-BE49-F238E27FC236}">
                    <a16:creationId xmlns:a16="http://schemas.microsoft.com/office/drawing/2014/main" id="{AC065718-B626-E6D1-A161-CAAF1E7050EF}"/>
                  </a:ext>
                </a:extLst>
              </p:cNvPr>
              <p:cNvSpPr txBox="1">
                <a:spLocks noRot="1" noChangeAspect="1" noMove="1" noResize="1" noEditPoints="1" noAdjustHandles="1" noChangeArrowheads="1" noChangeShapeType="1" noTextEdit="1"/>
              </p:cNvSpPr>
              <p:nvPr/>
            </p:nvSpPr>
            <p:spPr>
              <a:xfrm>
                <a:off x="684223" y="843823"/>
                <a:ext cx="10525702" cy="400110"/>
              </a:xfrm>
              <a:prstGeom prst="rect">
                <a:avLst/>
              </a:prstGeom>
              <a:blipFill>
                <a:blip r:embed="rId3"/>
                <a:stretch>
                  <a:fillRect l="-602" t="-9375" b="-28125"/>
                </a:stretch>
              </a:blipFill>
            </p:spPr>
            <p:txBody>
              <a:bodyPr/>
              <a:lstStyle/>
              <a:p>
                <a:r>
                  <a:rPr lang="en-GB">
                    <a:noFill/>
                  </a:rPr>
                  <a:t> </a:t>
                </a:r>
              </a:p>
            </p:txBody>
          </p:sp>
        </mc:Fallback>
      </mc:AlternateContent>
      <p:pic>
        <p:nvPicPr>
          <p:cNvPr id="8" name="Picture 8">
            <a:extLst>
              <a:ext uri="{FF2B5EF4-FFF2-40B4-BE49-F238E27FC236}">
                <a16:creationId xmlns:a16="http://schemas.microsoft.com/office/drawing/2014/main" id="{F4D02015-5A6B-A617-E767-486955508BA2}"/>
              </a:ext>
            </a:extLst>
          </p:cNvPr>
          <p:cNvPicPr>
            <a:picLocks noChangeAspect="1"/>
          </p:cNvPicPr>
          <p:nvPr/>
        </p:nvPicPr>
        <p:blipFill>
          <a:blip r:embed="rId4"/>
          <a:stretch>
            <a:fillRect/>
          </a:stretch>
        </p:blipFill>
        <p:spPr>
          <a:xfrm>
            <a:off x="7812231" y="1469160"/>
            <a:ext cx="3857564" cy="2993608"/>
          </a:xfrm>
          <a:prstGeom prst="rect">
            <a:avLst/>
          </a:prstGeom>
          <a:ln w="38100">
            <a:solidFill>
              <a:schemeClr val="tx1"/>
            </a:solidFill>
          </a:ln>
        </p:spPr>
      </p:pic>
      <p:pic>
        <p:nvPicPr>
          <p:cNvPr id="10" name="Picture 10">
            <a:extLst>
              <a:ext uri="{FF2B5EF4-FFF2-40B4-BE49-F238E27FC236}">
                <a16:creationId xmlns:a16="http://schemas.microsoft.com/office/drawing/2014/main" id="{074B6F5A-539E-1326-A50A-F79206CB90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465890" y="3986985"/>
            <a:ext cx="3197757" cy="2398318"/>
          </a:xfrm>
          <a:prstGeom prst="rect">
            <a:avLst/>
          </a:prstGeom>
        </p:spPr>
      </p:pic>
      <p:pic>
        <p:nvPicPr>
          <p:cNvPr id="12" name="Picture 20" descr="A metal box with many screws&#10;&#10;Description automatically generated">
            <a:extLst>
              <a:ext uri="{FF2B5EF4-FFF2-40B4-BE49-F238E27FC236}">
                <a16:creationId xmlns:a16="http://schemas.microsoft.com/office/drawing/2014/main" id="{26B097FD-99BF-5414-95A5-95BDB176E9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973102" y="4750887"/>
            <a:ext cx="2304953" cy="1728715"/>
          </a:xfrm>
          <a:prstGeom prst="rect">
            <a:avLst/>
          </a:prstGeom>
        </p:spPr>
      </p:pic>
      <p:cxnSp>
        <p:nvCxnSpPr>
          <p:cNvPr id="13" name="Straight Arrow Connector 11">
            <a:extLst>
              <a:ext uri="{FF2B5EF4-FFF2-40B4-BE49-F238E27FC236}">
                <a16:creationId xmlns:a16="http://schemas.microsoft.com/office/drawing/2014/main" id="{38735E90-239E-60F0-80B3-778D5BAD702C}"/>
              </a:ext>
            </a:extLst>
          </p:cNvPr>
          <p:cNvCxnSpPr>
            <a:cxnSpLocks/>
          </p:cNvCxnSpPr>
          <p:nvPr/>
        </p:nvCxnSpPr>
        <p:spPr>
          <a:xfrm>
            <a:off x="6811926" y="2105247"/>
            <a:ext cx="1850065" cy="2132294"/>
          </a:xfrm>
          <a:prstGeom prst="straightConnector1">
            <a:avLst/>
          </a:prstGeom>
          <a:ln w="38100">
            <a:solidFill>
              <a:srgbClr val="0A00E7"/>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7">
            <a:extLst>
              <a:ext uri="{FF2B5EF4-FFF2-40B4-BE49-F238E27FC236}">
                <a16:creationId xmlns:a16="http://schemas.microsoft.com/office/drawing/2014/main" id="{DD9DDEAD-DAD8-F69B-0438-144891EDD3E2}"/>
              </a:ext>
            </a:extLst>
          </p:cNvPr>
          <p:cNvCxnSpPr>
            <a:cxnSpLocks/>
          </p:cNvCxnSpPr>
          <p:nvPr/>
        </p:nvCxnSpPr>
        <p:spPr>
          <a:xfrm>
            <a:off x="6811926" y="2105247"/>
            <a:ext cx="405671" cy="3196812"/>
          </a:xfrm>
          <a:prstGeom prst="straightConnector1">
            <a:avLst/>
          </a:prstGeom>
          <a:ln w="38100">
            <a:solidFill>
              <a:srgbClr val="0A00E7"/>
            </a:solidFill>
            <a:tailEnd type="triangle"/>
          </a:ln>
        </p:spPr>
        <p:style>
          <a:lnRef idx="1">
            <a:schemeClr val="dk1"/>
          </a:lnRef>
          <a:fillRef idx="0">
            <a:schemeClr val="dk1"/>
          </a:fillRef>
          <a:effectRef idx="0">
            <a:schemeClr val="dk1"/>
          </a:effectRef>
          <a:fontRef idx="minor">
            <a:schemeClr val="tx1"/>
          </a:fontRef>
        </p:style>
      </p:cxnSp>
      <p:pic>
        <p:nvPicPr>
          <p:cNvPr id="38" name="Immagine 37" descr="Immagine che contiene persona, macchina, Ricambio auto, riparare&#10;&#10;Descrizione generata automaticamente">
            <a:extLst>
              <a:ext uri="{FF2B5EF4-FFF2-40B4-BE49-F238E27FC236}">
                <a16:creationId xmlns:a16="http://schemas.microsoft.com/office/drawing/2014/main" id="{A7B88C92-C9A0-5071-1994-02409289D7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6834" y="4536214"/>
            <a:ext cx="2900578" cy="2175433"/>
          </a:xfrm>
          <a:prstGeom prst="rect">
            <a:avLst/>
          </a:prstGeom>
        </p:spPr>
      </p:pic>
      <p:pic>
        <p:nvPicPr>
          <p:cNvPr id="34" name="Picture 14" descr="A white object with black dots&#10;&#10;Description automatically generated">
            <a:extLst>
              <a:ext uri="{FF2B5EF4-FFF2-40B4-BE49-F238E27FC236}">
                <a16:creationId xmlns:a16="http://schemas.microsoft.com/office/drawing/2014/main" id="{E38BE2A4-DBC2-4E90-0F2D-2628824DB5E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3514" y="4662153"/>
            <a:ext cx="2830492" cy="2122869"/>
          </a:xfrm>
          <a:prstGeom prst="rect">
            <a:avLst/>
          </a:prstGeom>
        </p:spPr>
      </p:pic>
      <p:sp>
        <p:nvSpPr>
          <p:cNvPr id="2" name="CasellaDiTesto 1">
            <a:extLst>
              <a:ext uri="{FF2B5EF4-FFF2-40B4-BE49-F238E27FC236}">
                <a16:creationId xmlns:a16="http://schemas.microsoft.com/office/drawing/2014/main" id="{C94E0E22-3488-FFDB-640E-D238C03E9E01}"/>
              </a:ext>
            </a:extLst>
          </p:cNvPr>
          <p:cNvSpPr txBox="1"/>
          <p:nvPr/>
        </p:nvSpPr>
        <p:spPr>
          <a:xfrm>
            <a:off x="420937" y="4866245"/>
            <a:ext cx="10153984" cy="430887"/>
          </a:xfrm>
          <a:prstGeom prst="rect">
            <a:avLst/>
          </a:prstGeom>
          <a:solidFill>
            <a:schemeClr val="accent1"/>
          </a:solidFill>
        </p:spPr>
        <p:txBody>
          <a:bodyPr wrap="square">
            <a:spAutoFit/>
          </a:bodyPr>
          <a:lstStyle/>
          <a:p>
            <a:pPr algn="ctr"/>
            <a:r>
              <a:rPr lang="en-GB" sz="2200" dirty="0">
                <a:solidFill>
                  <a:schemeClr val="bg1"/>
                </a:solidFill>
                <a:effectLst/>
                <a:latin typeface="Calibri" panose="020F0502020204030204" pitchFamily="34" charset="0"/>
              </a:rPr>
              <a:t>Run2: </a:t>
            </a:r>
            <a:r>
              <a:rPr lang="en-GB" sz="2200" dirty="0">
                <a:solidFill>
                  <a:srgbClr val="F28900"/>
                </a:solidFill>
                <a:effectLst/>
                <a:latin typeface="Calibri" panose="020F0502020204030204" pitchFamily="34" charset="0"/>
              </a:rPr>
              <a:t>100 </a:t>
            </a:r>
            <a:r>
              <a:rPr lang="en-GB" sz="2200" dirty="0">
                <a:solidFill>
                  <a:schemeClr val="accent2"/>
                </a:solidFill>
                <a:effectLst/>
                <a:latin typeface="Calibri" panose="020F0502020204030204" pitchFamily="34" charset="0"/>
              </a:rPr>
              <a:t>pb</a:t>
            </a:r>
            <a:r>
              <a:rPr lang="en-GB" sz="2200" baseline="30000" dirty="0">
                <a:solidFill>
                  <a:schemeClr val="accent2"/>
                </a:solidFill>
                <a:effectLst/>
                <a:latin typeface="Calibri" panose="020F0502020204030204" pitchFamily="34" charset="0"/>
              </a:rPr>
              <a:t>-1 </a:t>
            </a:r>
            <a:r>
              <a:rPr lang="en-GB" sz="2200" dirty="0">
                <a:solidFill>
                  <a:schemeClr val="bg1"/>
                </a:solidFill>
                <a:effectLst/>
                <a:latin typeface="Calibri" panose="020F0502020204030204" pitchFamily="34" charset="0"/>
              </a:rPr>
              <a:t>already acquired. </a:t>
            </a:r>
            <a:r>
              <a:rPr lang="en-GB" sz="2200" dirty="0">
                <a:solidFill>
                  <a:schemeClr val="bg1"/>
                </a:solidFill>
                <a:latin typeface="Calibri" panose="020F0502020204030204" pitchFamily="34" charset="0"/>
              </a:rPr>
              <a:t>Data analysis on going</a:t>
            </a:r>
            <a:endParaRPr lang="en-GB" sz="2200" dirty="0">
              <a:solidFill>
                <a:schemeClr val="bg1"/>
              </a:solidFill>
              <a:effectLst/>
            </a:endParaRPr>
          </a:p>
        </p:txBody>
      </p:sp>
      <p:sp>
        <p:nvSpPr>
          <p:cNvPr id="23" name="CasellaDiTesto 22">
            <a:extLst>
              <a:ext uri="{FF2B5EF4-FFF2-40B4-BE49-F238E27FC236}">
                <a16:creationId xmlns:a16="http://schemas.microsoft.com/office/drawing/2014/main" id="{A5A2F63C-18AF-31F8-D7D7-D78AC44155E0}"/>
              </a:ext>
            </a:extLst>
          </p:cNvPr>
          <p:cNvSpPr txBox="1"/>
          <p:nvPr/>
        </p:nvSpPr>
        <p:spPr>
          <a:xfrm>
            <a:off x="420937" y="1841835"/>
            <a:ext cx="7391293" cy="2862322"/>
          </a:xfrm>
          <a:prstGeom prst="rect">
            <a:avLst/>
          </a:prstGeom>
          <a:noFill/>
        </p:spPr>
        <p:txBody>
          <a:bodyPr wrap="square" rtlCol="0">
            <a:spAutoFit/>
          </a:bodyPr>
          <a:lstStyle/>
          <a:p>
            <a:pPr marL="285750" indent="-285750">
              <a:buFont typeface="Wingdings" pitchFamily="2" charset="2"/>
              <a:buChar char="Ø"/>
            </a:pPr>
            <a:r>
              <a:rPr lang="en-US" dirty="0"/>
              <a:t>Replaced </a:t>
            </a:r>
            <a:r>
              <a:rPr lang="en-US" sz="1800" dirty="0">
                <a:latin typeface="Calibri" panose="020F0502020204030204" pitchFamily="34" charset="0"/>
                <a:cs typeface="Calibri" panose="020F0502020204030204" pitchFamily="34" charset="0"/>
              </a:rPr>
              <a:t>some of the screws with Ti ones </a:t>
            </a:r>
            <a:r>
              <a:rPr lang="en-US" dirty="0">
                <a:latin typeface="Calibri" panose="020F0502020204030204" pitchFamily="34" charset="0"/>
                <a:cs typeface="Calibri" panose="020F0502020204030204" pitchFamily="34" charset="0"/>
              </a:rPr>
              <a:t>bottom of the target behind the SDD holders</a:t>
            </a:r>
          </a:p>
          <a:p>
            <a:pPr marL="285750" indent="-285750">
              <a:buFont typeface="Wingdings" pitchFamily="2" charset="2"/>
              <a:buChar char="Ø"/>
            </a:pPr>
            <a:endParaRPr lang="en-US"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dirty="0">
                <a:latin typeface="Calibri" panose="020F0502020204030204" pitchFamily="34" charset="0"/>
                <a:cs typeface="Calibri" panose="020F0502020204030204" pitchFamily="34" charset="0"/>
              </a:rPr>
              <a:t>Replaced the vacuum chamber’s entrance window with a new</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Mylar window to remove the contamination due to Nitrogen</a:t>
            </a:r>
          </a:p>
          <a:p>
            <a:pPr marL="285750" indent="-285750">
              <a:buFont typeface="Wingdings" pitchFamily="2" charset="2"/>
              <a:buChar char="Ø"/>
            </a:pPr>
            <a:endParaRPr lang="en-US" dirty="0"/>
          </a:p>
          <a:p>
            <a:pPr marL="285750" indent="-285750">
              <a:buFont typeface="Wingdings" pitchFamily="2" charset="2"/>
              <a:buChar char="Ø"/>
            </a:pPr>
            <a:r>
              <a:rPr lang="en-US" dirty="0"/>
              <a:t>Kaon trigger: redesign the support structures and replaced the scintillator</a:t>
            </a:r>
          </a:p>
          <a:p>
            <a:pPr marL="285750" indent="-285750">
              <a:buFont typeface="Wingdings" pitchFamily="2" charset="2"/>
              <a:buChar char="Ø"/>
            </a:pPr>
            <a:endParaRPr lang="en-US" dirty="0"/>
          </a:p>
          <a:p>
            <a:pPr marL="285750" indent="-285750">
              <a:buFont typeface="Wingdings" pitchFamily="2" charset="2"/>
              <a:buChar char="Ø"/>
            </a:pPr>
            <a:r>
              <a:rPr lang="en-US" dirty="0">
                <a:latin typeface="Calibri" panose="020F0502020204030204" pitchFamily="34" charset="0"/>
                <a:cs typeface="Calibri" panose="020F0502020204030204" pitchFamily="34" charset="0"/>
              </a:rPr>
              <a:t>Replaced some Veto-2 SiPMs damaged by radiation </a:t>
            </a:r>
            <a:br>
              <a:rPr lang="en-US" dirty="0"/>
            </a:br>
            <a:endParaRPr lang="en-US" dirty="0"/>
          </a:p>
        </p:txBody>
      </p:sp>
    </p:spTree>
    <p:extLst>
      <p:ext uri="{BB962C8B-B14F-4D97-AF65-F5344CB8AC3E}">
        <p14:creationId xmlns:p14="http://schemas.microsoft.com/office/powerpoint/2010/main" val="395050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7FD14E2-C096-1950-66B6-CE3D8274504F}"/>
              </a:ext>
            </a:extLst>
          </p:cNvPr>
          <p:cNvSpPr>
            <a:spLocks noGrp="1"/>
          </p:cNvSpPr>
          <p:nvPr>
            <p:ph type="sldNum" sz="quarter" idx="12"/>
          </p:nvPr>
        </p:nvSpPr>
        <p:spPr/>
        <p:txBody>
          <a:bodyPr/>
          <a:lstStyle/>
          <a:p>
            <a:fld id="{D57F1E4F-1CFF-5643-939E-217C01CDF565}" type="slidenum">
              <a:rPr lang="en-US" sz="1100" smtClean="0"/>
              <a:pPr/>
              <a:t>18</a:t>
            </a:fld>
            <a:endParaRPr lang="en-US" sz="1100" dirty="0"/>
          </a:p>
        </p:txBody>
      </p:sp>
      <p:sp>
        <p:nvSpPr>
          <p:cNvPr id="5" name="object 4">
            <a:extLst>
              <a:ext uri="{FF2B5EF4-FFF2-40B4-BE49-F238E27FC236}">
                <a16:creationId xmlns:a16="http://schemas.microsoft.com/office/drawing/2014/main" id="{605C5C48-19A5-E528-3777-53945CCC6C36}"/>
              </a:ext>
            </a:extLst>
          </p:cNvPr>
          <p:cNvSpPr txBox="1"/>
          <p:nvPr/>
        </p:nvSpPr>
        <p:spPr>
          <a:xfrm>
            <a:off x="469147" y="909450"/>
            <a:ext cx="11253705" cy="532838"/>
          </a:xfrm>
          <a:prstGeom prst="rect">
            <a:avLst/>
          </a:prstGeom>
        </p:spPr>
        <p:txBody>
          <a:bodyPr vert="horz" wrap="square" lIns="0" tIns="9525" rIns="0" bIns="0" rtlCol="0">
            <a:spAutoFit/>
          </a:bodyPr>
          <a:lstStyle/>
          <a:p>
            <a:pPr marL="9525" marR="3810" indent="-476" algn="ctr">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65</a:t>
            </a:r>
            <a:r>
              <a:rPr lang="en-GB" sz="3400" b="1" spc="-4" baseline="30000" dirty="0">
                <a:solidFill>
                  <a:srgbClr val="FF901C"/>
                </a:solidFill>
                <a:latin typeface="Times New Roman" panose="02020603050405020304" pitchFamily="18" charset="0"/>
                <a:cs typeface="Times New Roman" panose="02020603050405020304" pitchFamily="18" charset="0"/>
              </a:rPr>
              <a:t>th</a:t>
            </a:r>
            <a:r>
              <a:rPr lang="en-GB" sz="3400" b="1" spc="-4" dirty="0">
                <a:solidFill>
                  <a:srgbClr val="FF901C"/>
                </a:solidFill>
                <a:latin typeface="Times New Roman" panose="02020603050405020304" pitchFamily="18" charset="0"/>
                <a:cs typeface="Times New Roman" panose="02020603050405020304" pitchFamily="18" charset="0"/>
              </a:rPr>
              <a:t> Scientific Committee recommendations </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sp>
        <p:nvSpPr>
          <p:cNvPr id="8" name="CasellaDiTesto 7">
            <a:extLst>
              <a:ext uri="{FF2B5EF4-FFF2-40B4-BE49-F238E27FC236}">
                <a16:creationId xmlns:a16="http://schemas.microsoft.com/office/drawing/2014/main" id="{7442C0FB-9BBE-3299-A6C8-D086954C58CC}"/>
              </a:ext>
            </a:extLst>
          </p:cNvPr>
          <p:cNvSpPr txBox="1"/>
          <p:nvPr/>
        </p:nvSpPr>
        <p:spPr>
          <a:xfrm>
            <a:off x="646204" y="2106826"/>
            <a:ext cx="9912096" cy="4031873"/>
          </a:xfrm>
          <a:prstGeom prst="rect">
            <a:avLst/>
          </a:prstGeom>
          <a:noFill/>
        </p:spPr>
        <p:txBody>
          <a:bodyPr wrap="square">
            <a:spAutoFit/>
          </a:bodyPr>
          <a:lstStyle/>
          <a:p>
            <a:r>
              <a:rPr lang="en-GB" sz="2200" b="1" dirty="0">
                <a:effectLst/>
                <a:latin typeface="TimesNewRomanPS"/>
              </a:rPr>
              <a:t>Recommendations for SIDDHARTA-2: </a:t>
            </a:r>
            <a:br>
              <a:rPr lang="en-GB" sz="1800" b="1" dirty="0">
                <a:effectLst/>
                <a:latin typeface="TimesNewRomanPS"/>
              </a:rPr>
            </a:br>
            <a:endParaRPr lang="en-GB" dirty="0"/>
          </a:p>
          <a:p>
            <a:pPr>
              <a:buFont typeface="Arial" panose="020B0604020202020204" pitchFamily="34" charset="0"/>
              <a:buChar char="•"/>
            </a:pPr>
            <a:r>
              <a:rPr lang="en-GB" dirty="0">
                <a:effectLst/>
                <a:latin typeface="TimesNewRomanPS"/>
              </a:rPr>
              <a:t>The SC encourages the collaboration to move swiftly and decisively to the </a:t>
            </a:r>
            <a:r>
              <a:rPr lang="en-GB" b="1" dirty="0" err="1">
                <a:effectLst/>
                <a:latin typeface="TimesNewRomanPS"/>
              </a:rPr>
              <a:t>Kd</a:t>
            </a:r>
            <a:r>
              <a:rPr lang="en-GB" b="1" dirty="0">
                <a:effectLst/>
                <a:latin typeface="TimesNewRomanPS"/>
              </a:rPr>
              <a:t> data taking in two runs this year</a:t>
            </a:r>
            <a:r>
              <a:rPr lang="en-GB" dirty="0">
                <a:effectLst/>
                <a:latin typeface="TimesNewRomanPS"/>
              </a:rPr>
              <a:t>, with the aim of taking advantage of the maximum integrated luminosity attainable in 2023.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solidFill>
                  <a:srgbClr val="FF0000"/>
                </a:solidFill>
                <a:effectLst/>
                <a:latin typeface="TimesNewRomanPS"/>
              </a:rPr>
              <a:t>To </a:t>
            </a:r>
            <a:r>
              <a:rPr lang="en-GB" b="1" dirty="0">
                <a:solidFill>
                  <a:srgbClr val="FF0000"/>
                </a:solidFill>
                <a:effectLst/>
                <a:latin typeface="TimesNewRomanPS"/>
              </a:rPr>
              <a:t>complete the quality studies of the data recorded during injection time</a:t>
            </a:r>
            <a:r>
              <a:rPr lang="en-GB" dirty="0">
                <a:solidFill>
                  <a:srgbClr val="FF0000"/>
                </a:solidFill>
                <a:effectLst/>
                <a:latin typeface="TimesNewRomanPS"/>
              </a:rPr>
              <a:t>, with the aim of obtaining valuable additional </a:t>
            </a:r>
            <a:r>
              <a:rPr lang="en-GB" dirty="0" err="1">
                <a:solidFill>
                  <a:srgbClr val="FF0000"/>
                </a:solidFill>
                <a:effectLst/>
                <a:latin typeface="TimesNewRomanPS"/>
              </a:rPr>
              <a:t>Kd</a:t>
            </a:r>
            <a:r>
              <a:rPr lang="en-GB" dirty="0">
                <a:solidFill>
                  <a:srgbClr val="FF0000"/>
                </a:solidFill>
                <a:effectLst/>
                <a:latin typeface="TimesNewRomanPS"/>
              </a:rPr>
              <a:t> data.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Keep the usual maintenance and upgrading duties in signal/background reduction, as well as the coordinated effort with the DAΦNE team to study reinforcement options for the shielding (by removing, reshaping, or displacing the luminometers close to the SIDDARTHA setup).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During runs 1 and 2 undertake data acquisition with the </a:t>
            </a:r>
            <a:r>
              <a:rPr lang="en-GB" b="1" dirty="0">
                <a:effectLst/>
                <a:latin typeface="TimesNewRomanPS"/>
              </a:rPr>
              <a:t>satellite </a:t>
            </a:r>
            <a:r>
              <a:rPr lang="en-GB" b="1" dirty="0" err="1">
                <a:effectLst/>
                <a:latin typeface="TimesNewRomanPS"/>
              </a:rPr>
              <a:t>HPGe</a:t>
            </a:r>
            <a:r>
              <a:rPr lang="en-GB" b="1" dirty="0">
                <a:effectLst/>
                <a:latin typeface="TimesNewRomanPS"/>
              </a:rPr>
              <a:t> and </a:t>
            </a:r>
            <a:r>
              <a:rPr lang="en-GB" b="1" dirty="0" err="1">
                <a:effectLst/>
                <a:latin typeface="TimesNewRomanPS"/>
              </a:rPr>
              <a:t>CdZnTe</a:t>
            </a:r>
            <a:r>
              <a:rPr lang="en-GB" b="1" dirty="0">
                <a:effectLst/>
                <a:latin typeface="TimesNewRomanPS"/>
              </a:rPr>
              <a:t> detectors</a:t>
            </a:r>
            <a:r>
              <a:rPr lang="en-GB" dirty="0">
                <a:effectLst/>
                <a:latin typeface="TimesNewRomanPS"/>
              </a:rPr>
              <a:t>, minimizing the interference with the </a:t>
            </a:r>
            <a:r>
              <a:rPr lang="en-GB" dirty="0" err="1">
                <a:effectLst/>
                <a:latin typeface="TimesNewRomanPS"/>
              </a:rPr>
              <a:t>Kd</a:t>
            </a:r>
            <a:r>
              <a:rPr lang="en-GB" dirty="0">
                <a:effectLst/>
                <a:latin typeface="TimesNewRomanPS"/>
              </a:rPr>
              <a:t> data taking. </a:t>
            </a:r>
            <a:endParaRPr lang="en-GB" dirty="0">
              <a:effectLst/>
              <a:latin typeface="SymbolMT"/>
            </a:endParaRPr>
          </a:p>
        </p:txBody>
      </p:sp>
    </p:spTree>
    <p:extLst>
      <p:ext uri="{BB962C8B-B14F-4D97-AF65-F5344CB8AC3E}">
        <p14:creationId xmlns:p14="http://schemas.microsoft.com/office/powerpoint/2010/main" val="172340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79FF1505-46FE-4BBB-6C0A-42BA52D09856}"/>
              </a:ext>
            </a:extLst>
          </p:cNvPr>
          <p:cNvPicPr>
            <a:picLocks noGrp="1" noChangeAspect="1"/>
          </p:cNvPicPr>
          <p:nvPr>
            <p:ph idx="1"/>
          </p:nvPr>
        </p:nvPicPr>
        <p:blipFill>
          <a:blip r:embed="rId2"/>
          <a:stretch>
            <a:fillRect/>
          </a:stretch>
        </p:blipFill>
        <p:spPr>
          <a:xfrm>
            <a:off x="481422" y="3593328"/>
            <a:ext cx="11376328" cy="3264672"/>
          </a:xfrm>
          <a:prstGeom prst="rect">
            <a:avLst/>
          </a:prstGeom>
        </p:spPr>
      </p:pic>
      <p:sp>
        <p:nvSpPr>
          <p:cNvPr id="4" name="Segnaposto numero diapositiva 3">
            <a:extLst>
              <a:ext uri="{FF2B5EF4-FFF2-40B4-BE49-F238E27FC236}">
                <a16:creationId xmlns:a16="http://schemas.microsoft.com/office/drawing/2014/main" id="{53369940-18BC-95F9-EE63-EEECB3A62522}"/>
              </a:ext>
            </a:extLst>
          </p:cNvPr>
          <p:cNvSpPr>
            <a:spLocks noGrp="1"/>
          </p:cNvSpPr>
          <p:nvPr>
            <p:ph type="sldNum" sz="quarter" idx="12"/>
          </p:nvPr>
        </p:nvSpPr>
        <p:spPr>
          <a:xfrm>
            <a:off x="11092394" y="6395049"/>
            <a:ext cx="1052508" cy="365125"/>
          </a:xfrm>
        </p:spPr>
        <p:txBody>
          <a:bodyPr/>
          <a:lstStyle/>
          <a:p>
            <a:fld id="{D57F1E4F-1CFF-5643-939E-217C01CDF565}" type="slidenum">
              <a:rPr lang="en-US" sz="1100" smtClean="0"/>
              <a:pPr/>
              <a:t>19</a:t>
            </a:fld>
            <a:endParaRPr lang="en-US" sz="1100" dirty="0"/>
          </a:p>
        </p:txBody>
      </p:sp>
      <p:sp>
        <p:nvSpPr>
          <p:cNvPr id="6" name="object 4">
            <a:extLst>
              <a:ext uri="{FF2B5EF4-FFF2-40B4-BE49-F238E27FC236}">
                <a16:creationId xmlns:a16="http://schemas.microsoft.com/office/drawing/2014/main" id="{17C016D7-67BE-A21E-FB81-C8CF9A528D4F}"/>
              </a:ext>
            </a:extLst>
          </p:cNvPr>
          <p:cNvSpPr txBox="1"/>
          <p:nvPr/>
        </p:nvSpPr>
        <p:spPr>
          <a:xfrm>
            <a:off x="576229" y="-94997"/>
            <a:ext cx="9055100" cy="563616"/>
          </a:xfrm>
          <a:prstGeom prst="rect">
            <a:avLst/>
          </a:prstGeom>
        </p:spPr>
        <p:txBody>
          <a:bodyPr vert="horz" wrap="square" lIns="0" tIns="9525" rIns="0" bIns="0" rtlCol="0">
            <a:spAutoFit/>
          </a:bodyPr>
          <a:lstStyle/>
          <a:p>
            <a:pPr marL="9525" marR="3810" indent="-476">
              <a:spcBef>
                <a:spcPts val="75"/>
              </a:spcBef>
            </a:pPr>
            <a:r>
              <a:rPr lang="en-GB" sz="3600" b="1" spc="-4" dirty="0">
                <a:solidFill>
                  <a:srgbClr val="FF901C"/>
                </a:solidFill>
                <a:latin typeface="Times New Roman" panose="02020603050405020304" pitchFamily="18" charset="0"/>
                <a:cs typeface="Times New Roman" panose="02020603050405020304" pitchFamily="18" charset="0"/>
              </a:rPr>
              <a:t>Injections data analysis</a:t>
            </a:r>
          </a:p>
        </p:txBody>
      </p:sp>
      <p:pic>
        <p:nvPicPr>
          <p:cNvPr id="13" name="Immagine 12">
            <a:extLst>
              <a:ext uri="{FF2B5EF4-FFF2-40B4-BE49-F238E27FC236}">
                <a16:creationId xmlns:a16="http://schemas.microsoft.com/office/drawing/2014/main" id="{AD508083-D02C-3C0B-B7F6-42819C90DECA}"/>
              </a:ext>
            </a:extLst>
          </p:cNvPr>
          <p:cNvPicPr>
            <a:picLocks noChangeAspect="1"/>
          </p:cNvPicPr>
          <p:nvPr/>
        </p:nvPicPr>
        <p:blipFill>
          <a:blip r:embed="rId3"/>
          <a:stretch>
            <a:fillRect/>
          </a:stretch>
        </p:blipFill>
        <p:spPr>
          <a:xfrm>
            <a:off x="348831" y="1372155"/>
            <a:ext cx="11508919" cy="2766881"/>
          </a:xfrm>
          <a:prstGeom prst="rect">
            <a:avLst/>
          </a:prstGeom>
          <a:ln w="15875">
            <a:solidFill>
              <a:schemeClr val="bg1"/>
            </a:solidFill>
          </a:ln>
        </p:spPr>
      </p:pic>
      <p:sp>
        <p:nvSpPr>
          <p:cNvPr id="16" name="CasellaDiTesto 15">
            <a:extLst>
              <a:ext uri="{FF2B5EF4-FFF2-40B4-BE49-F238E27FC236}">
                <a16:creationId xmlns:a16="http://schemas.microsoft.com/office/drawing/2014/main" id="{44131B38-CE19-A174-4418-04E679F417E3}"/>
              </a:ext>
            </a:extLst>
          </p:cNvPr>
          <p:cNvSpPr txBox="1"/>
          <p:nvPr/>
        </p:nvSpPr>
        <p:spPr>
          <a:xfrm>
            <a:off x="2241611" y="540176"/>
            <a:ext cx="8079328" cy="769441"/>
          </a:xfrm>
          <a:prstGeom prst="rect">
            <a:avLst/>
          </a:prstGeom>
          <a:noFill/>
        </p:spPr>
        <p:txBody>
          <a:bodyPr wrap="none" rtlCol="0">
            <a:spAutoFit/>
          </a:bodyPr>
          <a:lstStyle/>
          <a:p>
            <a:r>
              <a:rPr lang="en-GB" sz="2200" dirty="0">
                <a:solidFill>
                  <a:srgbClr val="FFFF00"/>
                </a:solidFill>
              </a:rPr>
              <a:t>Kaon/SDD rate </a:t>
            </a:r>
            <a:r>
              <a:rPr lang="en-GB" sz="2200" dirty="0">
                <a:solidFill>
                  <a:schemeClr val="bg1"/>
                </a:solidFill>
              </a:rPr>
              <a:t>to evaluate the background during the e</a:t>
            </a:r>
            <a:r>
              <a:rPr lang="en-GB" sz="2200" baseline="30000" dirty="0">
                <a:solidFill>
                  <a:schemeClr val="bg1"/>
                </a:solidFill>
              </a:rPr>
              <a:t>-</a:t>
            </a:r>
            <a:r>
              <a:rPr lang="en-GB" sz="2200" dirty="0">
                <a:solidFill>
                  <a:schemeClr val="bg1"/>
                </a:solidFill>
              </a:rPr>
              <a:t>e</a:t>
            </a:r>
            <a:r>
              <a:rPr lang="en-GB" sz="2200" baseline="30000" dirty="0">
                <a:solidFill>
                  <a:schemeClr val="bg1"/>
                </a:solidFill>
              </a:rPr>
              <a:t>+</a:t>
            </a:r>
            <a:r>
              <a:rPr lang="en-GB" sz="2200" dirty="0">
                <a:solidFill>
                  <a:schemeClr val="bg1"/>
                </a:solidFill>
              </a:rPr>
              <a:t> injections</a:t>
            </a:r>
            <a:br>
              <a:rPr lang="en-GB" sz="2200" dirty="0">
                <a:solidFill>
                  <a:schemeClr val="bg1"/>
                </a:solidFill>
              </a:rPr>
            </a:br>
            <a:endParaRPr lang="en-GB" sz="2200" dirty="0">
              <a:solidFill>
                <a:schemeClr val="bg1"/>
              </a:solidFill>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1222ACC-E55C-7650-0DA7-19861FF543A9}"/>
                  </a:ext>
                </a:extLst>
              </p:cNvPr>
              <p:cNvSpPr txBox="1"/>
              <p:nvPr/>
            </p:nvSpPr>
            <p:spPr>
              <a:xfrm>
                <a:off x="481422" y="909999"/>
                <a:ext cx="11508919" cy="430887"/>
              </a:xfrm>
              <a:prstGeom prst="rect">
                <a:avLst/>
              </a:prstGeom>
              <a:noFill/>
            </p:spPr>
            <p:txBody>
              <a:bodyPr wrap="square" rtlCol="0">
                <a:spAutoFit/>
              </a:bodyPr>
              <a:lstStyle/>
              <a:p>
                <a:r>
                  <a:rPr lang="en-GB" sz="2200" dirty="0">
                    <a:solidFill>
                      <a:schemeClr val="bg1"/>
                    </a:solidFill>
                    <a:latin typeface="Calibri" panose="020F0502020204030204" pitchFamily="34" charset="0"/>
                    <a:cs typeface="Calibri" panose="020F0502020204030204" pitchFamily="34" charset="0"/>
                  </a:rPr>
                  <a:t>Run1: 200 pb</a:t>
                </a:r>
                <a:r>
                  <a:rPr lang="en-GB" sz="2200" baseline="30000" dirty="0">
                    <a:solidFill>
                      <a:schemeClr val="bg1"/>
                    </a:solidFill>
                    <a:latin typeface="Calibri" panose="020F0502020204030204" pitchFamily="34" charset="0"/>
                    <a:cs typeface="Calibri" panose="020F0502020204030204" pitchFamily="34" charset="0"/>
                  </a:rPr>
                  <a:t>-1 </a:t>
                </a:r>
                <a:r>
                  <a:rPr lang="en-GB" sz="2200" dirty="0">
                    <a:solidFill>
                      <a:schemeClr val="bg1"/>
                    </a:solidFill>
                    <a:latin typeface="Calibri" panose="020F0502020204030204" pitchFamily="34" charset="0"/>
                    <a:cs typeface="Calibri" panose="020F0502020204030204" pitchFamily="34" charset="0"/>
                  </a:rPr>
                  <a:t>of which </a:t>
                </a:r>
                <a:r>
                  <a:rPr lang="en-GB" sz="2200" dirty="0">
                    <a:solidFill>
                      <a:srgbClr val="FF0000"/>
                    </a:solidFill>
                    <a:latin typeface="Calibri" panose="020F0502020204030204" pitchFamily="34" charset="0"/>
                    <a:cs typeface="Calibri" panose="020F0502020204030204" pitchFamily="34" charset="0"/>
                  </a:rPr>
                  <a:t>70 pb</a:t>
                </a:r>
                <a:r>
                  <a:rPr lang="en-GB" sz="2200" baseline="30000" dirty="0">
                    <a:solidFill>
                      <a:srgbClr val="FF0000"/>
                    </a:solidFill>
                    <a:latin typeface="Calibri" panose="020F0502020204030204" pitchFamily="34" charset="0"/>
                    <a:cs typeface="Calibri" panose="020F0502020204030204" pitchFamily="34" charset="0"/>
                  </a:rPr>
                  <a:t>-1</a:t>
                </a:r>
                <a:r>
                  <a:rPr lang="en-GB" sz="2200" dirty="0">
                    <a:solidFill>
                      <a:srgbClr val="FF0000"/>
                    </a:solidFill>
                    <a:latin typeface="Calibri" panose="020F0502020204030204" pitchFamily="34" charset="0"/>
                    <a:cs typeface="Calibri" panose="020F0502020204030204" pitchFamily="34" charset="0"/>
                  </a:rPr>
                  <a:t> </a:t>
                </a:r>
                <a:r>
                  <a:rPr lang="en-GB" sz="2200" dirty="0">
                    <a:solidFill>
                      <a:schemeClr val="bg1"/>
                    </a:solidFill>
                    <a:latin typeface="Calibri" panose="020F0502020204030204" pitchFamily="34" charset="0"/>
                    <a:cs typeface="Calibri" panose="020F0502020204030204" pitchFamily="34" charset="0"/>
                  </a:rPr>
                  <a:t>during</a:t>
                </a:r>
                <a:r>
                  <a:rPr lang="en-GB" sz="2200" dirty="0">
                    <a:solidFill>
                      <a:srgbClr val="FF0000"/>
                    </a:solidFill>
                    <a:latin typeface="Calibri" panose="020F0502020204030204" pitchFamily="34" charset="0"/>
                    <a:cs typeface="Calibri" panose="020F0502020204030204" pitchFamily="34" charset="0"/>
                  </a:rPr>
                  <a:t> injections </a:t>
                </a:r>
                <a14:m>
                  <m:oMath xmlns:m="http://schemas.openxmlformats.org/officeDocument/2006/math">
                    <m:r>
                      <a:rPr lang="en-GB" sz="2200"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oMath>
                </a14:m>
                <a:r>
                  <a:rPr lang="en-GB" sz="2200" dirty="0">
                    <a:solidFill>
                      <a:srgbClr val="FF0000"/>
                    </a:solidFill>
                    <a:latin typeface="Calibri" panose="020F0502020204030204" pitchFamily="34" charset="0"/>
                    <a:cs typeface="Calibri" panose="020F0502020204030204" pitchFamily="34" charset="0"/>
                  </a:rPr>
                  <a:t> more than 50 pb</a:t>
                </a:r>
                <a:r>
                  <a:rPr lang="en-GB" sz="2200" baseline="30000" dirty="0">
                    <a:solidFill>
                      <a:srgbClr val="FF0000"/>
                    </a:solidFill>
                    <a:latin typeface="Calibri" panose="020F0502020204030204" pitchFamily="34" charset="0"/>
                    <a:cs typeface="Calibri" panose="020F0502020204030204" pitchFamily="34" charset="0"/>
                  </a:rPr>
                  <a:t>-1</a:t>
                </a:r>
                <a:r>
                  <a:rPr lang="en-GB" sz="2200" dirty="0">
                    <a:solidFill>
                      <a:srgbClr val="FF0000"/>
                    </a:solidFill>
                    <a:latin typeface="Calibri" panose="020F0502020204030204" pitchFamily="34" charset="0"/>
                    <a:cs typeface="Calibri" panose="020F0502020204030204" pitchFamily="34" charset="0"/>
                  </a:rPr>
                  <a:t> usable </a:t>
                </a:r>
                <a:r>
                  <a:rPr lang="en-GB" sz="2200" dirty="0">
                    <a:solidFill>
                      <a:schemeClr val="bg1"/>
                    </a:solidFill>
                    <a:latin typeface="Calibri" panose="020F0502020204030204" pitchFamily="34" charset="0"/>
                    <a:cs typeface="Calibri" panose="020F0502020204030204" pitchFamily="34" charset="0"/>
                  </a:rPr>
                  <a:t>(under evaluation)</a:t>
                </a:r>
              </a:p>
            </p:txBody>
          </p:sp>
        </mc:Choice>
        <mc:Fallback xmlns="">
          <p:sp>
            <p:nvSpPr>
              <p:cNvPr id="2" name="CasellaDiTesto 1">
                <a:extLst>
                  <a:ext uri="{FF2B5EF4-FFF2-40B4-BE49-F238E27FC236}">
                    <a16:creationId xmlns:a16="http://schemas.microsoft.com/office/drawing/2014/main" id="{21222ACC-E55C-7650-0DA7-19861FF543A9}"/>
                  </a:ext>
                </a:extLst>
              </p:cNvPr>
              <p:cNvSpPr txBox="1">
                <a:spLocks noRot="1" noChangeAspect="1" noMove="1" noResize="1" noEditPoints="1" noAdjustHandles="1" noChangeArrowheads="1" noChangeShapeType="1" noTextEdit="1"/>
              </p:cNvSpPr>
              <p:nvPr/>
            </p:nvSpPr>
            <p:spPr>
              <a:xfrm>
                <a:off x="481422" y="909999"/>
                <a:ext cx="11508919" cy="430887"/>
              </a:xfrm>
              <a:prstGeom prst="rect">
                <a:avLst/>
              </a:prstGeom>
              <a:blipFill>
                <a:blip r:embed="rId4"/>
                <a:stretch>
                  <a:fillRect l="-689" t="-8451" b="-28169"/>
                </a:stretch>
              </a:blipFill>
            </p:spPr>
            <p:txBody>
              <a:bodyPr/>
              <a:lstStyle/>
              <a:p>
                <a:r>
                  <a:rPr lang="en-GB">
                    <a:noFill/>
                  </a:rPr>
                  <a:t> </a:t>
                </a:r>
              </a:p>
            </p:txBody>
          </p:sp>
        </mc:Fallback>
      </mc:AlternateContent>
      <p:grpSp>
        <p:nvGrpSpPr>
          <p:cNvPr id="15" name="Gruppo 14">
            <a:extLst>
              <a:ext uri="{FF2B5EF4-FFF2-40B4-BE49-F238E27FC236}">
                <a16:creationId xmlns:a16="http://schemas.microsoft.com/office/drawing/2014/main" id="{7DB3BE09-5722-7813-9C07-B055A33B030D}"/>
              </a:ext>
            </a:extLst>
          </p:cNvPr>
          <p:cNvGrpSpPr/>
          <p:nvPr/>
        </p:nvGrpSpPr>
        <p:grpSpPr>
          <a:xfrm>
            <a:off x="188339" y="4116042"/>
            <a:ext cx="11582711" cy="2725745"/>
            <a:chOff x="196429" y="4116042"/>
            <a:chExt cx="11422219" cy="2725745"/>
          </a:xfrm>
        </p:grpSpPr>
        <p:cxnSp>
          <p:nvCxnSpPr>
            <p:cNvPr id="9" name="Connettore 1 8">
              <a:extLst>
                <a:ext uri="{FF2B5EF4-FFF2-40B4-BE49-F238E27FC236}">
                  <a16:creationId xmlns:a16="http://schemas.microsoft.com/office/drawing/2014/main" id="{81F762D1-C3A6-E239-579E-F33D8020E324}"/>
                </a:ext>
              </a:extLst>
            </p:cNvPr>
            <p:cNvCxnSpPr>
              <a:cxnSpLocks/>
            </p:cNvCxnSpPr>
            <p:nvPr/>
          </p:nvCxnSpPr>
          <p:spPr>
            <a:xfrm>
              <a:off x="781958" y="5669280"/>
              <a:ext cx="10836690" cy="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12A1296-54EF-5948-028B-049B532EA398}"/>
                </a:ext>
              </a:extLst>
            </p:cNvPr>
            <p:cNvSpPr txBox="1"/>
            <p:nvPr/>
          </p:nvSpPr>
          <p:spPr>
            <a:xfrm>
              <a:off x="708434" y="6048197"/>
              <a:ext cx="10692109" cy="430887"/>
            </a:xfrm>
            <a:prstGeom prst="rect">
              <a:avLst/>
            </a:prstGeom>
            <a:noFill/>
          </p:spPr>
          <p:txBody>
            <a:bodyPr wrap="square" rtlCol="0">
              <a:spAutoFit/>
            </a:bodyPr>
            <a:lstStyle/>
            <a:p>
              <a:pPr algn="ctr"/>
              <a:r>
                <a:rPr lang="en-GB" sz="2200" b="1" dirty="0">
                  <a:solidFill>
                    <a:srgbClr val="FF0000"/>
                  </a:solidFill>
                </a:rPr>
                <a:t>Threshold: 0.50 (i.e. background on SDDs increased by no more than a factor 2)</a:t>
              </a:r>
            </a:p>
          </p:txBody>
        </p:sp>
        <p:sp>
          <p:nvSpPr>
            <p:cNvPr id="3" name="CasellaDiTesto 2">
              <a:extLst>
                <a:ext uri="{FF2B5EF4-FFF2-40B4-BE49-F238E27FC236}">
                  <a16:creationId xmlns:a16="http://schemas.microsoft.com/office/drawing/2014/main" id="{3009FC03-D2CC-8614-3B5D-859C6A88676A}"/>
                </a:ext>
              </a:extLst>
            </p:cNvPr>
            <p:cNvSpPr txBox="1"/>
            <p:nvPr/>
          </p:nvSpPr>
          <p:spPr>
            <a:xfrm>
              <a:off x="432941" y="4568670"/>
              <a:ext cx="250521" cy="307777"/>
            </a:xfrm>
            <a:prstGeom prst="rect">
              <a:avLst/>
            </a:prstGeom>
            <a:solidFill>
              <a:schemeClr val="tx1"/>
            </a:solidFill>
          </p:spPr>
          <p:txBody>
            <a:bodyPr wrap="square" rtlCol="0">
              <a:spAutoFit/>
            </a:bodyPr>
            <a:lstStyle/>
            <a:p>
              <a:r>
                <a:rPr lang="en-GB" sz="1400" dirty="0">
                  <a:solidFill>
                    <a:schemeClr val="bg1"/>
                  </a:solidFill>
                  <a:latin typeface="Calibri" panose="020F0502020204030204" pitchFamily="34" charset="0"/>
                  <a:cs typeface="Calibri" panose="020F0502020204030204" pitchFamily="34" charset="0"/>
                </a:rPr>
                <a:t>1</a:t>
              </a:r>
            </a:p>
          </p:txBody>
        </p:sp>
        <p:sp>
          <p:nvSpPr>
            <p:cNvPr id="8" name="CasellaDiTesto 7">
              <a:extLst>
                <a:ext uri="{FF2B5EF4-FFF2-40B4-BE49-F238E27FC236}">
                  <a16:creationId xmlns:a16="http://schemas.microsoft.com/office/drawing/2014/main" id="{CCE6BF38-038E-DB7F-08CF-1A4C04AD306C}"/>
                </a:ext>
              </a:extLst>
            </p:cNvPr>
            <p:cNvSpPr txBox="1"/>
            <p:nvPr/>
          </p:nvSpPr>
          <p:spPr>
            <a:xfrm>
              <a:off x="196429" y="6449684"/>
              <a:ext cx="498829" cy="307777"/>
            </a:xfrm>
            <a:prstGeom prst="rect">
              <a:avLst/>
            </a:prstGeom>
            <a:solidFill>
              <a:schemeClr val="tx1"/>
            </a:solidFill>
          </p:spPr>
          <p:txBody>
            <a:bodyPr wrap="square" rtlCol="0">
              <a:spAutoFit/>
            </a:bodyPr>
            <a:lstStyle/>
            <a:p>
              <a:pPr algn="r"/>
              <a:r>
                <a:rPr lang="en-GB" sz="1400" dirty="0">
                  <a:solidFill>
                    <a:schemeClr val="bg1"/>
                  </a:solidFill>
                  <a:latin typeface="Calibri" panose="020F0502020204030204" pitchFamily="34" charset="0"/>
                  <a:cs typeface="Calibri" panose="020F0502020204030204" pitchFamily="34" charset="0"/>
                </a:rPr>
                <a:t>0</a:t>
              </a:r>
            </a:p>
          </p:txBody>
        </p:sp>
        <p:sp>
          <p:nvSpPr>
            <p:cNvPr id="10" name="Rettangolo 9">
              <a:extLst>
                <a:ext uri="{FF2B5EF4-FFF2-40B4-BE49-F238E27FC236}">
                  <a16:creationId xmlns:a16="http://schemas.microsoft.com/office/drawing/2014/main" id="{9B31AAE2-AC09-571D-32D8-C8D01FB2FA95}"/>
                </a:ext>
              </a:extLst>
            </p:cNvPr>
            <p:cNvSpPr/>
            <p:nvPr/>
          </p:nvSpPr>
          <p:spPr>
            <a:xfrm>
              <a:off x="196429" y="4116042"/>
              <a:ext cx="283738" cy="2725745"/>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163B44C4-8BD7-EEF2-E04C-691C61FFF9D5}"/>
                </a:ext>
              </a:extLst>
            </p:cNvPr>
            <p:cNvSpPr txBox="1"/>
            <p:nvPr/>
          </p:nvSpPr>
          <p:spPr>
            <a:xfrm>
              <a:off x="196429" y="5500393"/>
              <a:ext cx="498829" cy="307777"/>
            </a:xfrm>
            <a:prstGeom prst="rect">
              <a:avLst/>
            </a:prstGeom>
            <a:solidFill>
              <a:schemeClr val="tx1"/>
            </a:solidFill>
          </p:spPr>
          <p:txBody>
            <a:bodyPr wrap="square" rtlCol="0">
              <a:spAutoFit/>
            </a:bodyPr>
            <a:lstStyle/>
            <a:p>
              <a:pPr algn="r"/>
              <a:r>
                <a:rPr lang="en-GB" sz="1400" dirty="0">
                  <a:solidFill>
                    <a:schemeClr val="bg1"/>
                  </a:solidFill>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151516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69312-A408-2F44-94AC-FB09AB31EC69}"/>
              </a:ext>
            </a:extLst>
          </p:cNvPr>
          <p:cNvSpPr>
            <a:spLocks noGrp="1"/>
          </p:cNvSpPr>
          <p:nvPr>
            <p:ph type="title" idx="4294967295"/>
          </p:nvPr>
        </p:nvSpPr>
        <p:spPr>
          <a:xfrm>
            <a:off x="2609386" y="5848"/>
            <a:ext cx="6456556" cy="495300"/>
          </a:xfrm>
          <a:solidFill>
            <a:srgbClr val="FFFF00"/>
          </a:solidFill>
        </p:spPr>
        <p:txBody>
          <a:bodyPr>
            <a:normAutofit fontScale="90000"/>
          </a:bodyPr>
          <a:lstStyle/>
          <a:p>
            <a:pPr algn="ctr"/>
            <a:r>
              <a:rPr lang="en-US" dirty="0">
                <a:solidFill>
                  <a:srgbClr val="0000FF"/>
                </a:solidFill>
                <a:latin typeface="Times New Roman" panose="02020603050405020304" pitchFamily="18" charset="0"/>
                <a:cs typeface="Times New Roman" panose="02020603050405020304" pitchFamily="18" charset="0"/>
              </a:rPr>
              <a:t>SIDDHARTA-2 Collaboration</a:t>
            </a:r>
          </a:p>
        </p:txBody>
      </p:sp>
      <p:sp>
        <p:nvSpPr>
          <p:cNvPr id="6" name="Rettangolo 5">
            <a:extLst>
              <a:ext uri="{FF2B5EF4-FFF2-40B4-BE49-F238E27FC236}">
                <a16:creationId xmlns:a16="http://schemas.microsoft.com/office/drawing/2014/main" id="{22ED2DCC-14BA-6240-A12B-490E3A87537B}"/>
              </a:ext>
            </a:extLst>
          </p:cNvPr>
          <p:cNvSpPr/>
          <p:nvPr/>
        </p:nvSpPr>
        <p:spPr>
          <a:xfrm>
            <a:off x="450423" y="1023111"/>
            <a:ext cx="5794131" cy="711672"/>
          </a:xfrm>
          <a:prstGeom prst="rect">
            <a:avLst/>
          </a:prstGeom>
        </p:spPr>
        <p:txBody>
          <a:bodyPr wrap="square">
            <a:spAutoFit/>
          </a:bodyPr>
          <a:lstStyle/>
          <a:p>
            <a:pPr algn="ctr">
              <a:defRPr/>
            </a:pPr>
            <a:r>
              <a:rPr lang="en-US" sz="2000" b="1" dirty="0">
                <a:solidFill>
                  <a:srgbClr val="002060"/>
                </a:solidFill>
                <a:latin typeface="Century Gothic" panose="020B0502020202020204" pitchFamily="34" charset="0"/>
                <a:cs typeface="Helvetica"/>
              </a:rPr>
              <a:t>Si</a:t>
            </a:r>
            <a:r>
              <a:rPr lang="en-US" sz="2000" dirty="0">
                <a:solidFill>
                  <a:srgbClr val="002060"/>
                </a:solidFill>
                <a:latin typeface="Century Gothic" panose="020B0502020202020204" pitchFamily="34" charset="0"/>
                <a:cs typeface="Helvetica"/>
              </a:rPr>
              <a:t>licon </a:t>
            </a:r>
            <a:r>
              <a:rPr lang="en-US" sz="2000" b="1" dirty="0">
                <a:solidFill>
                  <a:srgbClr val="002060"/>
                </a:solidFill>
                <a:latin typeface="Century Gothic" panose="020B0502020202020204" pitchFamily="34" charset="0"/>
                <a:cs typeface="Helvetica"/>
              </a:rPr>
              <a:t>D</a:t>
            </a:r>
            <a:r>
              <a:rPr lang="en-US" sz="2000" dirty="0">
                <a:solidFill>
                  <a:srgbClr val="002060"/>
                </a:solidFill>
                <a:latin typeface="Century Gothic" panose="020B0502020202020204" pitchFamily="34" charset="0"/>
                <a:cs typeface="Helvetica"/>
              </a:rPr>
              <a:t>rift </a:t>
            </a:r>
            <a:r>
              <a:rPr lang="en-US" sz="2000" b="1" dirty="0">
                <a:solidFill>
                  <a:srgbClr val="002060"/>
                </a:solidFill>
                <a:latin typeface="Century Gothic" panose="020B0502020202020204" pitchFamily="34" charset="0"/>
                <a:cs typeface="Helvetica"/>
              </a:rPr>
              <a:t>D</a:t>
            </a:r>
            <a:r>
              <a:rPr lang="en-US" sz="2000" dirty="0">
                <a:solidFill>
                  <a:srgbClr val="002060"/>
                </a:solidFill>
                <a:latin typeface="Century Gothic" panose="020B0502020202020204" pitchFamily="34" charset="0"/>
                <a:cs typeface="Helvetica"/>
              </a:rPr>
              <a:t>etectors for </a:t>
            </a:r>
            <a:r>
              <a:rPr lang="en-US" sz="2000" b="1" dirty="0">
                <a:solidFill>
                  <a:srgbClr val="002060"/>
                </a:solidFill>
                <a:latin typeface="Century Gothic" panose="020B0502020202020204" pitchFamily="34" charset="0"/>
                <a:cs typeface="Helvetica"/>
              </a:rPr>
              <a:t>H</a:t>
            </a:r>
            <a:r>
              <a:rPr lang="en-US" sz="2000" dirty="0">
                <a:solidFill>
                  <a:srgbClr val="002060"/>
                </a:solidFill>
                <a:latin typeface="Century Gothic" panose="020B0502020202020204" pitchFamily="34" charset="0"/>
                <a:cs typeface="Helvetica"/>
              </a:rPr>
              <a:t>adronic </a:t>
            </a:r>
            <a:r>
              <a:rPr lang="en-US" sz="2000" b="1" dirty="0">
                <a:solidFill>
                  <a:srgbClr val="002060"/>
                </a:solidFill>
                <a:latin typeface="Century Gothic" panose="020B0502020202020204" pitchFamily="34" charset="0"/>
                <a:cs typeface="Helvetica"/>
              </a:rPr>
              <a:t>A</a:t>
            </a:r>
            <a:r>
              <a:rPr lang="en-US" sz="2000" dirty="0">
                <a:solidFill>
                  <a:srgbClr val="002060"/>
                </a:solidFill>
                <a:latin typeface="Century Gothic" panose="020B0502020202020204" pitchFamily="34" charset="0"/>
                <a:cs typeface="Helvetica"/>
              </a:rPr>
              <a:t>tom </a:t>
            </a:r>
            <a:r>
              <a:rPr lang="en-US" sz="2000" b="1" dirty="0">
                <a:solidFill>
                  <a:srgbClr val="002060"/>
                </a:solidFill>
                <a:latin typeface="Century Gothic" panose="020B0502020202020204" pitchFamily="34" charset="0"/>
                <a:cs typeface="Helvetica"/>
              </a:rPr>
              <a:t>R</a:t>
            </a:r>
            <a:r>
              <a:rPr lang="en-US" sz="2000" dirty="0">
                <a:solidFill>
                  <a:srgbClr val="002060"/>
                </a:solidFill>
                <a:latin typeface="Century Gothic" panose="020B0502020202020204" pitchFamily="34" charset="0"/>
                <a:cs typeface="Helvetica"/>
              </a:rPr>
              <a:t>esearch by </a:t>
            </a:r>
            <a:r>
              <a:rPr lang="en-US" sz="2000" b="1" dirty="0">
                <a:solidFill>
                  <a:srgbClr val="002060"/>
                </a:solidFill>
                <a:latin typeface="Century Gothic" panose="020B0502020202020204" pitchFamily="34" charset="0"/>
                <a:cs typeface="Helvetica"/>
              </a:rPr>
              <a:t>T</a:t>
            </a:r>
            <a:r>
              <a:rPr lang="en-US" sz="2000" dirty="0">
                <a:solidFill>
                  <a:srgbClr val="002060"/>
                </a:solidFill>
                <a:latin typeface="Century Gothic" panose="020B0502020202020204" pitchFamily="34" charset="0"/>
                <a:cs typeface="Helvetica"/>
              </a:rPr>
              <a:t>iming </a:t>
            </a:r>
            <a:r>
              <a:rPr lang="en-US" sz="2000" b="1" dirty="0">
                <a:solidFill>
                  <a:srgbClr val="002060"/>
                </a:solidFill>
                <a:latin typeface="Century Gothic" panose="020B0502020202020204" pitchFamily="34" charset="0"/>
                <a:cs typeface="Helvetica"/>
              </a:rPr>
              <a:t>A</a:t>
            </a:r>
            <a:r>
              <a:rPr lang="en-US" sz="2000" dirty="0">
                <a:solidFill>
                  <a:srgbClr val="002060"/>
                </a:solidFill>
                <a:latin typeface="Century Gothic" panose="020B0502020202020204" pitchFamily="34" charset="0"/>
                <a:cs typeface="Helvetica"/>
              </a:rPr>
              <a:t>pplication</a:t>
            </a:r>
            <a:endParaRPr lang="it-IT" sz="2000" dirty="0">
              <a:solidFill>
                <a:srgbClr val="002060"/>
              </a:solidFill>
              <a:latin typeface="Century Gothic" panose="020B0502020202020204" pitchFamily="34" charset="0"/>
              <a:cs typeface="Helvetica"/>
            </a:endParaRPr>
          </a:p>
        </p:txBody>
      </p:sp>
      <p:pic>
        <p:nvPicPr>
          <p:cNvPr id="16" name="Immagine 15">
            <a:extLst>
              <a:ext uri="{FF2B5EF4-FFF2-40B4-BE49-F238E27FC236}">
                <a16:creationId xmlns:a16="http://schemas.microsoft.com/office/drawing/2014/main" id="{332732F0-D685-694E-9F89-A786D9774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4028" y="5915600"/>
            <a:ext cx="1810103" cy="939800"/>
          </a:xfrm>
          <a:prstGeom prst="rect">
            <a:avLst/>
          </a:prstGeom>
        </p:spPr>
      </p:pic>
      <p:pic>
        <p:nvPicPr>
          <p:cNvPr id="17" name="Immagine 16">
            <a:extLst>
              <a:ext uri="{FF2B5EF4-FFF2-40B4-BE49-F238E27FC236}">
                <a16:creationId xmlns:a16="http://schemas.microsoft.com/office/drawing/2014/main" id="{806AE172-5777-D144-B741-7A52BA6F48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2368" y="5918200"/>
            <a:ext cx="1841500" cy="939800"/>
          </a:xfrm>
          <a:prstGeom prst="rect">
            <a:avLst/>
          </a:prstGeom>
        </p:spPr>
      </p:pic>
      <p:pic>
        <p:nvPicPr>
          <p:cNvPr id="18" name="Immagine 17">
            <a:extLst>
              <a:ext uri="{FF2B5EF4-FFF2-40B4-BE49-F238E27FC236}">
                <a16:creationId xmlns:a16="http://schemas.microsoft.com/office/drawing/2014/main" id="{95F789E5-769B-AB45-93EA-B2F91EB132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5005" y="5336765"/>
            <a:ext cx="2921000" cy="571500"/>
          </a:xfrm>
          <a:prstGeom prst="rect">
            <a:avLst/>
          </a:prstGeom>
        </p:spPr>
      </p:pic>
      <p:pic>
        <p:nvPicPr>
          <p:cNvPr id="19" name="Immagine 18">
            <a:extLst>
              <a:ext uri="{FF2B5EF4-FFF2-40B4-BE49-F238E27FC236}">
                <a16:creationId xmlns:a16="http://schemas.microsoft.com/office/drawing/2014/main" id="{EEF50897-9815-744B-9535-7A1AD01374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5341" y="6070600"/>
            <a:ext cx="2146300" cy="787400"/>
          </a:xfrm>
          <a:prstGeom prst="rect">
            <a:avLst/>
          </a:prstGeom>
        </p:spPr>
      </p:pic>
      <p:pic>
        <p:nvPicPr>
          <p:cNvPr id="20" name="Segnaposto contenuto 36">
            <a:extLst>
              <a:ext uri="{FF2B5EF4-FFF2-40B4-BE49-F238E27FC236}">
                <a16:creationId xmlns:a16="http://schemas.microsoft.com/office/drawing/2014/main" id="{EDAF599E-E985-4A4E-9921-34DCBD6178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855" y="1628388"/>
            <a:ext cx="2209800" cy="1475544"/>
          </a:xfrm>
          <a:prstGeom prst="rect">
            <a:avLst/>
          </a:prstGeom>
        </p:spPr>
      </p:pic>
      <p:pic>
        <p:nvPicPr>
          <p:cNvPr id="21" name="Immagine 20">
            <a:extLst>
              <a:ext uri="{FF2B5EF4-FFF2-40B4-BE49-F238E27FC236}">
                <a16:creationId xmlns:a16="http://schemas.microsoft.com/office/drawing/2014/main" id="{0410CE36-CB84-1847-ACCF-546926A747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34754" y="3226689"/>
            <a:ext cx="2209800" cy="495300"/>
          </a:xfrm>
          <a:prstGeom prst="rect">
            <a:avLst/>
          </a:prstGeom>
        </p:spPr>
      </p:pic>
      <p:graphicFrame>
        <p:nvGraphicFramePr>
          <p:cNvPr id="22" name="CasellaDiTesto 15">
            <a:extLst>
              <a:ext uri="{FF2B5EF4-FFF2-40B4-BE49-F238E27FC236}">
                <a16:creationId xmlns:a16="http://schemas.microsoft.com/office/drawing/2014/main" id="{1B4673A6-5B72-B443-BF43-9160E5C353F5}"/>
              </a:ext>
            </a:extLst>
          </p:cNvPr>
          <p:cNvGraphicFramePr/>
          <p:nvPr>
            <p:extLst>
              <p:ext uri="{D42A27DB-BD31-4B8C-83A1-F6EECF244321}">
                <p14:modId xmlns:p14="http://schemas.microsoft.com/office/powerpoint/2010/main" val="3553675410"/>
              </p:ext>
            </p:extLst>
          </p:nvPr>
        </p:nvGraphicFramePr>
        <p:xfrm>
          <a:off x="199336" y="2264880"/>
          <a:ext cx="3665594" cy="42431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3" name="Immagine 22">
            <a:extLst>
              <a:ext uri="{FF2B5EF4-FFF2-40B4-BE49-F238E27FC236}">
                <a16:creationId xmlns:a16="http://schemas.microsoft.com/office/drawing/2014/main" id="{F87FD93C-0021-FE47-8C8C-07F97FAFDA5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119259" y="4239837"/>
            <a:ext cx="1872061" cy="847487"/>
          </a:xfrm>
          <a:prstGeom prst="rect">
            <a:avLst/>
          </a:prstGeom>
        </p:spPr>
      </p:pic>
      <p:sp>
        <p:nvSpPr>
          <p:cNvPr id="13" name="Segnaposto numero diapositiva 2">
            <a:extLst>
              <a:ext uri="{FF2B5EF4-FFF2-40B4-BE49-F238E27FC236}">
                <a16:creationId xmlns:a16="http://schemas.microsoft.com/office/drawing/2014/main" id="{5E110BAF-7963-DA4C-8E5C-554DFE786015}"/>
              </a:ext>
            </a:extLst>
          </p:cNvPr>
          <p:cNvSpPr txBox="1">
            <a:spLocks/>
          </p:cNvSpPr>
          <p:nvPr/>
        </p:nvSpPr>
        <p:spPr>
          <a:xfrm>
            <a:off x="8580411" y="6501740"/>
            <a:ext cx="403759" cy="356260"/>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7CD31F4-64FA-4BA0-9498-67783267A8C8}" type="slidenum">
              <a:rPr lang="en-US" sz="1000">
                <a:solidFill>
                  <a:srgbClr val="000000"/>
                </a:solidFill>
                <a:latin typeface="Helvetica"/>
                <a:cs typeface="Helvetica"/>
              </a:rPr>
              <a:pPr>
                <a:defRPr/>
              </a:pPr>
              <a:t>2</a:t>
            </a:fld>
            <a:endParaRPr lang="en-US" sz="1000" dirty="0">
              <a:solidFill>
                <a:srgbClr val="000000"/>
              </a:solidFill>
              <a:latin typeface="Helvetica"/>
              <a:cs typeface="Helvetica"/>
            </a:endParaRPr>
          </a:p>
        </p:txBody>
      </p:sp>
      <p:pic>
        <p:nvPicPr>
          <p:cNvPr id="7" name="Immagine 8" descr="Immagine 8">
            <a:extLst>
              <a:ext uri="{FF2B5EF4-FFF2-40B4-BE49-F238E27FC236}">
                <a16:creationId xmlns:a16="http://schemas.microsoft.com/office/drawing/2014/main" id="{C59D6531-8ADC-BFD1-9078-91E88B216BF1}"/>
              </a:ext>
            </a:extLst>
          </p:cNvPr>
          <p:cNvPicPr>
            <a:picLocks noChangeAspect="1"/>
          </p:cNvPicPr>
          <p:nvPr/>
        </p:nvPicPr>
        <p:blipFill>
          <a:blip r:embed="rId15"/>
          <a:srcRect t="18235" r="2" b="4484"/>
          <a:stretch>
            <a:fillRect/>
          </a:stretch>
        </p:blipFill>
        <p:spPr>
          <a:xfrm>
            <a:off x="6020655" y="1587653"/>
            <a:ext cx="6183839" cy="3584259"/>
          </a:xfrm>
          <a:custGeom>
            <a:avLst/>
            <a:gdLst/>
            <a:ahLst/>
            <a:cxnLst>
              <a:cxn ang="0">
                <a:pos x="wd2" y="hd2"/>
              </a:cxn>
              <a:cxn ang="5400000">
                <a:pos x="wd2" y="hd2"/>
              </a:cxn>
              <a:cxn ang="10800000">
                <a:pos x="wd2" y="hd2"/>
              </a:cxn>
              <a:cxn ang="16200000">
                <a:pos x="wd2" y="hd2"/>
              </a:cxn>
            </a:cxnLst>
            <a:rect l="0" t="0" r="r" b="b"/>
            <a:pathLst>
              <a:path w="21600" h="21600" extrusionOk="0">
                <a:moveTo>
                  <a:pt x="4349" y="0"/>
                </a:moveTo>
                <a:lnTo>
                  <a:pt x="0" y="21600"/>
                </a:lnTo>
                <a:lnTo>
                  <a:pt x="21600" y="21600"/>
                </a:lnTo>
                <a:lnTo>
                  <a:pt x="21600" y="4"/>
                </a:lnTo>
                <a:lnTo>
                  <a:pt x="18101" y="4"/>
                </a:lnTo>
                <a:lnTo>
                  <a:pt x="18101" y="0"/>
                </a:lnTo>
                <a:lnTo>
                  <a:pt x="7356" y="0"/>
                </a:lnTo>
                <a:lnTo>
                  <a:pt x="4365" y="0"/>
                </a:lnTo>
                <a:lnTo>
                  <a:pt x="4349" y="0"/>
                </a:lnTo>
                <a:close/>
              </a:path>
            </a:pathLst>
          </a:custGeom>
          <a:ln w="12700">
            <a:miter lim="400000"/>
          </a:ln>
        </p:spPr>
      </p:pic>
    </p:spTree>
    <p:extLst>
      <p:ext uri="{BB962C8B-B14F-4D97-AF65-F5344CB8AC3E}">
        <p14:creationId xmlns:p14="http://schemas.microsoft.com/office/powerpoint/2010/main" val="108346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B33A57A-EED7-E49A-693B-6D6503417A99}"/>
              </a:ext>
            </a:extLst>
          </p:cNvPr>
          <p:cNvSpPr txBox="1"/>
          <p:nvPr/>
        </p:nvSpPr>
        <p:spPr>
          <a:xfrm>
            <a:off x="581192" y="849872"/>
            <a:ext cx="10904793" cy="615553"/>
          </a:xfrm>
          <a:prstGeom prst="rect">
            <a:avLst/>
          </a:prstGeom>
          <a:noFill/>
        </p:spPr>
        <p:txBody>
          <a:bodyPr wrap="square" rtlCol="0">
            <a:spAutoFit/>
          </a:bodyPr>
          <a:lstStyle/>
          <a:p>
            <a:pPr algn="ctr"/>
            <a:r>
              <a:rPr lang="en-GB" sz="3400" b="1" dirty="0">
                <a:solidFill>
                  <a:srgbClr val="FF901C"/>
                </a:solidFill>
                <a:latin typeface="Times New Roman" panose="02020603050405020304" pitchFamily="18" charset="0"/>
                <a:cs typeface="Times New Roman" panose="02020603050405020304" pitchFamily="18" charset="0"/>
              </a:rPr>
              <a:t>Contents</a:t>
            </a:r>
          </a:p>
        </p:txBody>
      </p:sp>
      <p:sp>
        <p:nvSpPr>
          <p:cNvPr id="7" name="Segnaposto contenuto 2">
            <a:extLst>
              <a:ext uri="{FF2B5EF4-FFF2-40B4-BE49-F238E27FC236}">
                <a16:creationId xmlns:a16="http://schemas.microsoft.com/office/drawing/2014/main" id="{4DDFA7A1-6D4E-4512-0F36-96988E2511EC}"/>
              </a:ext>
            </a:extLst>
          </p:cNvPr>
          <p:cNvSpPr>
            <a:spLocks noGrp="1"/>
          </p:cNvSpPr>
          <p:nvPr>
            <p:ph idx="1"/>
          </p:nvPr>
        </p:nvSpPr>
        <p:spPr>
          <a:xfrm>
            <a:off x="334538" y="1886645"/>
            <a:ext cx="11276270" cy="4848692"/>
          </a:xfrm>
        </p:spPr>
        <p:txBody>
          <a:bodyPr>
            <a:noAutofit/>
          </a:bodyPr>
          <a:lstStyle/>
          <a:p>
            <a:pPr>
              <a:lnSpc>
                <a:spcPct val="150000"/>
              </a:lnSpc>
            </a:pPr>
            <a:r>
              <a:rPr lang="en-GB" sz="2600" dirty="0"/>
              <a:t>65</a:t>
            </a:r>
            <a:r>
              <a:rPr lang="en-GB" sz="2600" baseline="30000" dirty="0"/>
              <a:t>th</a:t>
            </a:r>
            <a:r>
              <a:rPr lang="en-GB" sz="2600" dirty="0"/>
              <a:t> Scientific Committee recommendations and our related actions</a:t>
            </a:r>
          </a:p>
          <a:p>
            <a:pPr>
              <a:lnSpc>
                <a:spcPct val="150000"/>
              </a:lnSpc>
            </a:pPr>
            <a:r>
              <a:rPr lang="en-GB" sz="2600" dirty="0"/>
              <a:t>Kaonic Deuterium run: status and future plans</a:t>
            </a:r>
          </a:p>
          <a:p>
            <a:pPr>
              <a:lnSpc>
                <a:spcPct val="150000"/>
              </a:lnSpc>
            </a:pPr>
            <a:r>
              <a:rPr lang="en-GB" sz="2600" dirty="0">
                <a:solidFill>
                  <a:srgbClr val="FF0000"/>
                </a:solidFill>
              </a:rPr>
              <a:t>(More) Scientific outcomes: highlights</a:t>
            </a:r>
          </a:p>
          <a:p>
            <a:pPr>
              <a:lnSpc>
                <a:spcPct val="150000"/>
              </a:lnSpc>
            </a:pPr>
            <a:r>
              <a:rPr lang="en-GB" sz="2600" dirty="0"/>
              <a:t>Updates on </a:t>
            </a:r>
            <a:r>
              <a:rPr lang="en-GB" sz="2600" dirty="0" err="1"/>
              <a:t>HPGe</a:t>
            </a:r>
            <a:r>
              <a:rPr lang="en-GB" sz="2600" dirty="0"/>
              <a:t> and </a:t>
            </a:r>
            <a:r>
              <a:rPr lang="en-GB" sz="2600" dirty="0" err="1"/>
              <a:t>CdZnTe</a:t>
            </a:r>
            <a:r>
              <a:rPr lang="en-GB" sz="2600" dirty="0"/>
              <a:t> detectors and preliminary results</a:t>
            </a:r>
          </a:p>
          <a:p>
            <a:pPr>
              <a:lnSpc>
                <a:spcPct val="150000"/>
              </a:lnSpc>
            </a:pPr>
            <a:r>
              <a:rPr lang="en-GB" sz="2600" dirty="0"/>
              <a:t>Request for supplementary run: light kaonic atoms (Li - Be - B) measurements with 1 mm SDDs</a:t>
            </a:r>
          </a:p>
          <a:p>
            <a:pPr>
              <a:lnSpc>
                <a:spcPct val="150000"/>
              </a:lnSpc>
            </a:pPr>
            <a:r>
              <a:rPr lang="en-GB" sz="2600" dirty="0"/>
              <a:t>Future plans: EXKALIBUR</a:t>
            </a:r>
          </a:p>
        </p:txBody>
      </p:sp>
    </p:spTree>
    <p:extLst>
      <p:ext uri="{BB962C8B-B14F-4D97-AF65-F5344CB8AC3E}">
        <p14:creationId xmlns:p14="http://schemas.microsoft.com/office/powerpoint/2010/main" val="272010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D15133EF-4CA3-DE22-24D4-95FB31C9738E}"/>
              </a:ext>
            </a:extLst>
          </p:cNvPr>
          <p:cNvGrpSpPr/>
          <p:nvPr/>
        </p:nvGrpSpPr>
        <p:grpSpPr>
          <a:xfrm>
            <a:off x="63192" y="2123402"/>
            <a:ext cx="5601801" cy="3726380"/>
            <a:chOff x="0" y="2109420"/>
            <a:chExt cx="9104174" cy="4719647"/>
          </a:xfrm>
        </p:grpSpPr>
        <p:pic>
          <p:nvPicPr>
            <p:cNvPr id="5" name="Immagine 4">
              <a:extLst>
                <a:ext uri="{FF2B5EF4-FFF2-40B4-BE49-F238E27FC236}">
                  <a16:creationId xmlns:a16="http://schemas.microsoft.com/office/drawing/2014/main" id="{36B773DD-6C79-0B5C-F3A8-9F531FA9EE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09420"/>
              <a:ext cx="9104174" cy="4719647"/>
            </a:xfrm>
            <a:prstGeom prst="rect">
              <a:avLst/>
            </a:prstGeom>
          </p:spPr>
        </p:pic>
        <mc:AlternateContent xmlns:mc="http://schemas.openxmlformats.org/markup-compatibility/2006" xmlns:a14="http://schemas.microsoft.com/office/drawing/2010/main">
          <mc:Choice Requires="a14">
            <p:sp>
              <p:nvSpPr>
                <p:cNvPr id="6" name="object 11">
                  <a:extLst>
                    <a:ext uri="{FF2B5EF4-FFF2-40B4-BE49-F238E27FC236}">
                      <a16:creationId xmlns:a16="http://schemas.microsoft.com/office/drawing/2014/main" id="{2B191722-B700-F75A-A0AD-7192288484B9}"/>
                    </a:ext>
                  </a:extLst>
                </p:cNvPr>
                <p:cNvSpPr txBox="1"/>
                <p:nvPr/>
              </p:nvSpPr>
              <p:spPr>
                <a:xfrm>
                  <a:off x="1378764" y="3889912"/>
                  <a:ext cx="1272849" cy="479350"/>
                </a:xfrm>
                <a:prstGeom prst="rect">
                  <a:avLst/>
                </a:prstGeom>
              </p:spPr>
              <p:txBody>
                <a:bodyPr vert="horz" wrap="square" lIns="0" tIns="9049" rIns="0" bIns="0" rtlCol="0">
                  <a:spAutoFit/>
                </a:bodyPr>
                <a:lstStyle/>
                <a:p>
                  <a:pPr marL="9525" marR="0" lvl="0" indent="0" algn="ctr" defTabSz="457200" rtl="0" eaLnBrk="1" fontAlgn="auto" latinLnBrk="0" hangingPunct="1">
                    <a:lnSpc>
                      <a:spcPct val="100000"/>
                    </a:lnSpc>
                    <a:spcBef>
                      <a:spcPts val="71"/>
                    </a:spcBef>
                    <a:spcAft>
                      <a:spcPts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KHe 5-&gt;3</a:t>
                  </a:r>
                  <a:b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t>
                  </a:r>
                  <a14:m>
                    <m:oMath xmlns:m="http://schemas.openxmlformats.org/officeDocument/2006/math">
                      <m:r>
                        <a:rPr kumimoji="0" lang="it-IT" sz="1200" b="1" i="1"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𝜷</m:t>
                      </m:r>
                      <m:r>
                        <a:rPr kumimoji="0" lang="it-IT" sz="1200" b="1" i="0"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 </m:t>
                      </m:r>
                    </m:oMath>
                  </a14:m>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it-IT"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mc:Choice>
          <mc:Fallback xmlns="">
            <p:sp>
              <p:nvSpPr>
                <p:cNvPr id="6" name="object 11">
                  <a:extLst>
                    <a:ext uri="{FF2B5EF4-FFF2-40B4-BE49-F238E27FC236}">
                      <a16:creationId xmlns:a16="http://schemas.microsoft.com/office/drawing/2014/main" id="{2B191722-B700-F75A-A0AD-7192288484B9}"/>
                    </a:ext>
                  </a:extLst>
                </p:cNvPr>
                <p:cNvSpPr txBox="1">
                  <a:spLocks noRot="1" noChangeAspect="1" noMove="1" noResize="1" noEditPoints="1" noAdjustHandles="1" noChangeArrowheads="1" noChangeShapeType="1" noTextEdit="1"/>
                </p:cNvSpPr>
                <p:nvPr/>
              </p:nvSpPr>
              <p:spPr>
                <a:xfrm>
                  <a:off x="1378764" y="3889912"/>
                  <a:ext cx="1272849" cy="479350"/>
                </a:xfrm>
                <a:prstGeom prst="rect">
                  <a:avLst/>
                </a:prstGeom>
                <a:blipFill>
                  <a:blip r:embed="rId3"/>
                  <a:stretch>
                    <a:fillRect l="-3226" t="-6452" r="-3226" b="-225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ject 11">
                  <a:extLst>
                    <a:ext uri="{FF2B5EF4-FFF2-40B4-BE49-F238E27FC236}">
                      <a16:creationId xmlns:a16="http://schemas.microsoft.com/office/drawing/2014/main" id="{F35BCCF8-3C9E-8920-768B-E7C040452CC0}"/>
                    </a:ext>
                  </a:extLst>
                </p:cNvPr>
                <p:cNvSpPr txBox="1"/>
                <p:nvPr/>
              </p:nvSpPr>
              <p:spPr>
                <a:xfrm>
                  <a:off x="3086749" y="3283668"/>
                  <a:ext cx="1331002" cy="479350"/>
                </a:xfrm>
                <a:prstGeom prst="rect">
                  <a:avLst/>
                </a:prstGeom>
              </p:spPr>
              <p:txBody>
                <a:bodyPr vert="horz" wrap="square" lIns="0" tIns="9049" rIns="0" bIns="0" rtlCol="0">
                  <a:spAutoFit/>
                </a:bodyPr>
                <a:lstStyle/>
                <a:p>
                  <a:pPr marL="9525" marR="0" lvl="0" indent="0" algn="ctr" defTabSz="457200" rtl="0" eaLnBrk="1" fontAlgn="auto" latinLnBrk="0" hangingPunct="1">
                    <a:lnSpc>
                      <a:spcPct val="100000"/>
                    </a:lnSpc>
                    <a:spcBef>
                      <a:spcPts val="71"/>
                    </a:spcBef>
                    <a:spcAft>
                      <a:spcPts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KHe 6-&gt;3</a:t>
                  </a:r>
                  <a:b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t>
                  </a:r>
                  <a14:m>
                    <m:oMath xmlns:m="http://schemas.openxmlformats.org/officeDocument/2006/math">
                      <m:r>
                        <a:rPr kumimoji="0" lang="it-IT" sz="1200" b="1" i="1"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𝜸</m:t>
                      </m:r>
                      <m:r>
                        <a:rPr kumimoji="0" lang="it-IT" sz="1200" b="1" i="0"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 </m:t>
                      </m:r>
                    </m:oMath>
                  </a14:m>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it-IT"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mc:Choice>
          <mc:Fallback xmlns="">
            <p:sp>
              <p:nvSpPr>
                <p:cNvPr id="7" name="object 11">
                  <a:extLst>
                    <a:ext uri="{FF2B5EF4-FFF2-40B4-BE49-F238E27FC236}">
                      <a16:creationId xmlns:a16="http://schemas.microsoft.com/office/drawing/2014/main" id="{F35BCCF8-3C9E-8920-768B-E7C040452CC0}"/>
                    </a:ext>
                  </a:extLst>
                </p:cNvPr>
                <p:cNvSpPr txBox="1">
                  <a:spLocks noRot="1" noChangeAspect="1" noMove="1" noResize="1" noEditPoints="1" noAdjustHandles="1" noChangeArrowheads="1" noChangeShapeType="1" noTextEdit="1"/>
                </p:cNvSpPr>
                <p:nvPr/>
              </p:nvSpPr>
              <p:spPr>
                <a:xfrm>
                  <a:off x="3086749" y="3283668"/>
                  <a:ext cx="1331002" cy="479350"/>
                </a:xfrm>
                <a:prstGeom prst="rect">
                  <a:avLst/>
                </a:prstGeom>
                <a:blipFill>
                  <a:blip r:embed="rId4"/>
                  <a:stretch>
                    <a:fillRect t="-10000" r="-1538"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bject 11">
                  <a:extLst>
                    <a:ext uri="{FF2B5EF4-FFF2-40B4-BE49-F238E27FC236}">
                      <a16:creationId xmlns:a16="http://schemas.microsoft.com/office/drawing/2014/main" id="{CB1AFFA6-00D5-C504-610D-2CDAD44B28C6}"/>
                    </a:ext>
                  </a:extLst>
                </p:cNvPr>
                <p:cNvSpPr txBox="1"/>
                <p:nvPr/>
              </p:nvSpPr>
              <p:spPr>
                <a:xfrm>
                  <a:off x="4552087" y="3298030"/>
                  <a:ext cx="1314295" cy="479350"/>
                </a:xfrm>
                <a:prstGeom prst="rect">
                  <a:avLst/>
                </a:prstGeom>
              </p:spPr>
              <p:txBody>
                <a:bodyPr vert="horz" wrap="square" lIns="0" tIns="9049" rIns="0" bIns="0" rtlCol="0">
                  <a:sp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KHe 7-&gt;3</a:t>
                  </a:r>
                  <a:b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t>
                  </a:r>
                  <a14:m>
                    <m:oMath xmlns:m="http://schemas.openxmlformats.org/officeDocument/2006/math">
                      <m:r>
                        <a:rPr kumimoji="0" lang="it-IT" sz="1200" b="1" i="1"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𝜼</m:t>
                      </m:r>
                      <m:r>
                        <a:rPr kumimoji="0" lang="it-IT" sz="1200" b="1" i="0" u="none" strike="noStrike" kern="1200" cap="none" spc="0" normalizeH="0" baseline="-25000" noProof="0" smtClean="0">
                          <a:ln>
                            <a:noFill/>
                          </a:ln>
                          <a:solidFill>
                            <a:srgbClr val="FF0000"/>
                          </a:solidFill>
                          <a:effectLst/>
                          <a:uLnTx/>
                          <a:uFillTx/>
                          <a:latin typeface="Cambria Math" panose="02040503050406030204" pitchFamily="18" charset="0"/>
                          <a:ea typeface="+mn-ea"/>
                          <a:cs typeface="+mn-cs"/>
                        </a:rPr>
                        <m:t> </m:t>
                      </m:r>
                    </m:oMath>
                  </a14:m>
                  <a:r>
                    <a:rPr kumimoji="0" lang="it-IT"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8" name="object 11">
                  <a:extLst>
                    <a:ext uri="{FF2B5EF4-FFF2-40B4-BE49-F238E27FC236}">
                      <a16:creationId xmlns:a16="http://schemas.microsoft.com/office/drawing/2014/main" id="{CB1AFFA6-00D5-C504-610D-2CDAD44B28C6}"/>
                    </a:ext>
                  </a:extLst>
                </p:cNvPr>
                <p:cNvSpPr txBox="1">
                  <a:spLocks noRot="1" noChangeAspect="1" noMove="1" noResize="1" noEditPoints="1" noAdjustHandles="1" noChangeArrowheads="1" noChangeShapeType="1" noTextEdit="1"/>
                </p:cNvSpPr>
                <p:nvPr/>
              </p:nvSpPr>
              <p:spPr>
                <a:xfrm>
                  <a:off x="4552087" y="3298030"/>
                  <a:ext cx="1314295" cy="479350"/>
                </a:xfrm>
                <a:prstGeom prst="rect">
                  <a:avLst/>
                </a:prstGeom>
                <a:blipFill>
                  <a:blip r:embed="rId5"/>
                  <a:stretch>
                    <a:fillRect t="-6452" r="-3125" b="-22581"/>
                  </a:stretch>
                </a:blipFill>
              </p:spPr>
              <p:txBody>
                <a:bodyPr/>
                <a:lstStyle/>
                <a:p>
                  <a:r>
                    <a:rPr lang="en-GB">
                      <a:noFill/>
                    </a:rPr>
                    <a:t> </a:t>
                  </a:r>
                </a:p>
              </p:txBody>
            </p:sp>
          </mc:Fallback>
        </mc:AlternateContent>
        <p:cxnSp>
          <p:nvCxnSpPr>
            <p:cNvPr id="11" name="Connettore 2 10">
              <a:extLst>
                <a:ext uri="{FF2B5EF4-FFF2-40B4-BE49-F238E27FC236}">
                  <a16:creationId xmlns:a16="http://schemas.microsoft.com/office/drawing/2014/main" id="{291BAA99-A8E3-A70A-35C7-355AE33E6779}"/>
                </a:ext>
              </a:extLst>
            </p:cNvPr>
            <p:cNvCxnSpPr>
              <a:cxnSpLocks/>
            </p:cNvCxnSpPr>
            <p:nvPr/>
          </p:nvCxnSpPr>
          <p:spPr>
            <a:xfrm>
              <a:off x="2488100" y="4295884"/>
              <a:ext cx="0" cy="2127210"/>
            </a:xfrm>
            <a:prstGeom prst="straightConnector1">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3B723153-7E3B-B74C-39BD-836F2C80F334}"/>
                </a:ext>
              </a:extLst>
            </p:cNvPr>
            <p:cNvCxnSpPr>
              <a:cxnSpLocks/>
            </p:cNvCxnSpPr>
            <p:nvPr/>
          </p:nvCxnSpPr>
          <p:spPr>
            <a:xfrm>
              <a:off x="5559681" y="3654450"/>
              <a:ext cx="0" cy="2776027"/>
            </a:xfrm>
            <a:prstGeom prst="straightConnector1">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1932632-7354-D4D6-FCCE-FCA1E7E8AFB4}"/>
                </a:ext>
              </a:extLst>
            </p:cNvPr>
            <p:cNvCxnSpPr>
              <a:cxnSpLocks/>
            </p:cNvCxnSpPr>
            <p:nvPr/>
          </p:nvCxnSpPr>
          <p:spPr>
            <a:xfrm>
              <a:off x="4368073" y="3537705"/>
              <a:ext cx="0" cy="2873858"/>
            </a:xfrm>
            <a:prstGeom prst="straightConnector1">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object 7">
                  <a:extLst>
                    <a:ext uri="{FF2B5EF4-FFF2-40B4-BE49-F238E27FC236}">
                      <a16:creationId xmlns:a16="http://schemas.microsoft.com/office/drawing/2014/main" id="{83C61C7F-2E4C-9933-A2BE-60162C79DA05}"/>
                    </a:ext>
                  </a:extLst>
                </p:cNvPr>
                <p:cNvSpPr txBox="1"/>
                <p:nvPr/>
              </p:nvSpPr>
              <p:spPr>
                <a:xfrm>
                  <a:off x="8103472" y="5660727"/>
                  <a:ext cx="739101" cy="224581"/>
                </a:xfrm>
                <a:prstGeom prst="rect">
                  <a:avLst/>
                </a:prstGeom>
              </p:spPr>
              <p:txBody>
                <a:bodyPr vert="horz" wrap="square" lIns="0" tIns="9049" rIns="0" bIns="0" rtlCol="0">
                  <a:spAutoFit/>
                </a:bodyPr>
                <a:lstStyle/>
                <a:p>
                  <a:pPr marL="9525" marR="0" lvl="0" indent="0" algn="l" defTabSz="457200" rtl="0" eaLnBrk="1" fontAlgn="auto" latinLnBrk="0" hangingPunct="1">
                    <a:lnSpc>
                      <a:spcPct val="100000"/>
                    </a:lnSpc>
                    <a:spcBef>
                      <a:spcPts val="71"/>
                    </a:spcBef>
                    <a:spcAft>
                      <a:spcPts val="0"/>
                    </a:spcAft>
                    <a:buClrTx/>
                    <a:buSzTx/>
                    <a:buFontTx/>
                    <a:buNone/>
                    <a:tabLst/>
                    <a:defRPr/>
                  </a:pPr>
                  <a:r>
                    <a:rPr kumimoji="0" lang="it-IT" sz="1400" b="0" i="0" u="none" strike="noStrike" kern="1200" cap="none" spc="-4" normalizeH="0" baseline="0" noProof="0" dirty="0">
                      <a:ln>
                        <a:noFill/>
                      </a:ln>
                      <a:solidFill>
                        <a:prstClr val="black"/>
                      </a:solidFill>
                      <a:effectLst/>
                      <a:uLnTx/>
                      <a:uFillTx/>
                      <a:latin typeface="Calibri"/>
                      <a:ea typeface="+mn-ea"/>
                      <a:cs typeface="Calibri"/>
                    </a:rPr>
                    <a:t>Ti </a:t>
                  </a:r>
                  <a:r>
                    <a:rPr kumimoji="0" lang="it-IT" sz="1400" b="0" i="0" u="none" strike="noStrike" kern="1200" cap="none" spc="-23" normalizeH="0" baseline="0" noProof="0" dirty="0">
                      <a:ln>
                        <a:noFill/>
                      </a:ln>
                      <a:solidFill>
                        <a:prstClr val="black"/>
                      </a:solidFill>
                      <a:effectLst/>
                      <a:uLnTx/>
                      <a:uFillTx/>
                      <a:latin typeface="Calibri"/>
                      <a:ea typeface="+mn-ea"/>
                      <a:cs typeface="Calibri"/>
                    </a:rPr>
                    <a:t>K</a:t>
                  </a:r>
                  <a14:m>
                    <m:oMath xmlns:m="http://schemas.openxmlformats.org/officeDocument/2006/math">
                      <m:r>
                        <a:rPr kumimoji="0" lang="it-IT" sz="1400" b="0" i="1" u="none" strike="noStrike" kern="1200" cap="none" spc="-23" normalizeH="0" baseline="-25000" noProof="0" smtClean="0">
                          <a:ln>
                            <a:noFill/>
                          </a:ln>
                          <a:solidFill>
                            <a:prstClr val="black"/>
                          </a:solidFill>
                          <a:effectLst/>
                          <a:uLnTx/>
                          <a:uFillTx/>
                          <a:latin typeface="Cambria Math" panose="02040503050406030204" pitchFamily="18" charset="0"/>
                          <a:ea typeface="+mn-ea"/>
                          <a:cs typeface="Calibri"/>
                        </a:rPr>
                        <m:t>𝛽</m:t>
                      </m:r>
                    </m:oMath>
                  </a14:m>
                  <a:endParaRPr kumimoji="0" sz="1400" b="0" i="0" u="none" strike="noStrike" kern="1200" cap="none" spc="0" normalizeH="0" baseline="-25000" noProof="0" dirty="0">
                    <a:ln>
                      <a:noFill/>
                    </a:ln>
                    <a:solidFill>
                      <a:prstClr val="black"/>
                    </a:solidFill>
                    <a:effectLst/>
                    <a:uLnTx/>
                    <a:uFillTx/>
                    <a:latin typeface="Calibri"/>
                    <a:ea typeface="+mn-ea"/>
                    <a:cs typeface="Calibri"/>
                  </a:endParaRPr>
                </a:p>
              </p:txBody>
            </p:sp>
          </mc:Choice>
          <mc:Fallback xmlns="">
            <p:sp>
              <p:nvSpPr>
                <p:cNvPr id="33" name="object 7">
                  <a:extLst>
                    <a:ext uri="{FF2B5EF4-FFF2-40B4-BE49-F238E27FC236}">
                      <a16:creationId xmlns:a16="http://schemas.microsoft.com/office/drawing/2014/main" id="{EC7C7B62-7B41-D04F-6707-6F5A0BABAE3B}"/>
                    </a:ext>
                  </a:extLst>
                </p:cNvPr>
                <p:cNvSpPr txBox="1">
                  <a:spLocks noRot="1" noChangeAspect="1" noMove="1" noResize="1" noEditPoints="1" noAdjustHandles="1" noChangeArrowheads="1" noChangeShapeType="1" noTextEdit="1"/>
                </p:cNvSpPr>
                <p:nvPr/>
              </p:nvSpPr>
              <p:spPr>
                <a:xfrm>
                  <a:off x="8103472" y="5660727"/>
                  <a:ext cx="739101" cy="224581"/>
                </a:xfrm>
                <a:prstGeom prst="rect">
                  <a:avLst/>
                </a:prstGeom>
                <a:blipFill>
                  <a:blip r:embed="rId6"/>
                  <a:stretch>
                    <a:fillRect l="-11667" t="-15789" b="-473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object 7">
                  <a:extLst>
                    <a:ext uri="{FF2B5EF4-FFF2-40B4-BE49-F238E27FC236}">
                      <a16:creationId xmlns:a16="http://schemas.microsoft.com/office/drawing/2014/main" id="{972B14E9-A99B-F98B-072C-92FCA10AF538}"/>
                    </a:ext>
                  </a:extLst>
                </p:cNvPr>
                <p:cNvSpPr txBox="1"/>
                <p:nvPr/>
              </p:nvSpPr>
              <p:spPr>
                <a:xfrm>
                  <a:off x="6352626" y="3298762"/>
                  <a:ext cx="739101" cy="224581"/>
                </a:xfrm>
                <a:prstGeom prst="rect">
                  <a:avLst/>
                </a:prstGeom>
              </p:spPr>
              <p:txBody>
                <a:bodyPr vert="horz" wrap="square" lIns="0" tIns="9049" rIns="0" bIns="0" rtlCol="0">
                  <a:spAutoFit/>
                </a:bodyPr>
                <a:lstStyle/>
                <a:p>
                  <a:pPr marL="9525" marR="0" lvl="0" indent="0" algn="l" defTabSz="457200" rtl="0" eaLnBrk="1" fontAlgn="auto" latinLnBrk="0" hangingPunct="1">
                    <a:lnSpc>
                      <a:spcPct val="100000"/>
                    </a:lnSpc>
                    <a:spcBef>
                      <a:spcPts val="71"/>
                    </a:spcBef>
                    <a:spcAft>
                      <a:spcPts val="0"/>
                    </a:spcAft>
                    <a:buClrTx/>
                    <a:buSzTx/>
                    <a:buFontTx/>
                    <a:buNone/>
                    <a:tabLst/>
                    <a:defRPr/>
                  </a:pPr>
                  <a:r>
                    <a:rPr kumimoji="0" lang="it-IT" sz="1400" b="0" i="0" u="none" strike="noStrike" kern="1200" cap="none" spc="-4" normalizeH="0" baseline="0" noProof="0" dirty="0">
                      <a:ln>
                        <a:noFill/>
                      </a:ln>
                      <a:solidFill>
                        <a:prstClr val="black"/>
                      </a:solidFill>
                      <a:effectLst/>
                      <a:uLnTx/>
                      <a:uFillTx/>
                      <a:latin typeface="Calibri"/>
                      <a:ea typeface="+mn-ea"/>
                      <a:cs typeface="Calibri"/>
                    </a:rPr>
                    <a:t>Ti </a:t>
                  </a:r>
                  <a:r>
                    <a:rPr kumimoji="0" lang="it-IT" sz="1400" b="0" i="0" u="none" strike="noStrike" kern="1200" cap="none" spc="-23" normalizeH="0" baseline="0" noProof="0" dirty="0">
                      <a:ln>
                        <a:noFill/>
                      </a:ln>
                      <a:solidFill>
                        <a:prstClr val="black"/>
                      </a:solidFill>
                      <a:effectLst/>
                      <a:uLnTx/>
                      <a:uFillTx/>
                      <a:latin typeface="Calibri"/>
                      <a:ea typeface="+mn-ea"/>
                      <a:cs typeface="Calibri"/>
                    </a:rPr>
                    <a:t>K</a:t>
                  </a:r>
                  <a14:m>
                    <m:oMath xmlns:m="http://schemas.openxmlformats.org/officeDocument/2006/math">
                      <m:r>
                        <a:rPr kumimoji="0" lang="it-IT" sz="1400" b="0" i="1" u="none" strike="noStrike" kern="1200" cap="none" spc="-23" normalizeH="0" baseline="0" noProof="0" smtClean="0">
                          <a:ln>
                            <a:noFill/>
                          </a:ln>
                          <a:solidFill>
                            <a:prstClr val="black"/>
                          </a:solidFill>
                          <a:effectLst/>
                          <a:uLnTx/>
                          <a:uFillTx/>
                          <a:latin typeface="Cambria Math" panose="02040503050406030204" pitchFamily="18" charset="0"/>
                          <a:ea typeface="+mn-ea"/>
                          <a:cs typeface="Calibri"/>
                        </a:rPr>
                        <m:t>𝛼</m:t>
                      </m:r>
                    </m:oMath>
                  </a14:m>
                  <a:endParaRPr kumimoji="0" sz="1400" b="0" i="0" u="none" strike="noStrike" kern="1200" cap="none" spc="0" normalizeH="0" baseline="-25000" noProof="0" dirty="0">
                    <a:ln>
                      <a:noFill/>
                    </a:ln>
                    <a:solidFill>
                      <a:prstClr val="black"/>
                    </a:solidFill>
                    <a:effectLst/>
                    <a:uLnTx/>
                    <a:uFillTx/>
                    <a:latin typeface="Calibri"/>
                    <a:ea typeface="+mn-ea"/>
                    <a:cs typeface="Calibri"/>
                  </a:endParaRPr>
                </a:p>
              </p:txBody>
            </p:sp>
          </mc:Choice>
          <mc:Fallback xmlns="">
            <p:sp>
              <p:nvSpPr>
                <p:cNvPr id="34" name="object 7">
                  <a:extLst>
                    <a:ext uri="{FF2B5EF4-FFF2-40B4-BE49-F238E27FC236}">
                      <a16:creationId xmlns:a16="http://schemas.microsoft.com/office/drawing/2014/main" id="{53808A95-458D-5036-C252-2867B0B7B1FC}"/>
                    </a:ext>
                  </a:extLst>
                </p:cNvPr>
                <p:cNvSpPr txBox="1">
                  <a:spLocks noRot="1" noChangeAspect="1" noMove="1" noResize="1" noEditPoints="1" noAdjustHandles="1" noChangeArrowheads="1" noChangeShapeType="1" noTextEdit="1"/>
                </p:cNvSpPr>
                <p:nvPr/>
              </p:nvSpPr>
              <p:spPr>
                <a:xfrm>
                  <a:off x="6352626" y="3298762"/>
                  <a:ext cx="739101" cy="224581"/>
                </a:xfrm>
                <a:prstGeom prst="rect">
                  <a:avLst/>
                </a:prstGeom>
                <a:blipFill>
                  <a:blip r:embed="rId7"/>
                  <a:stretch>
                    <a:fillRect l="-13559" t="-21053" b="-4736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23" name="Tabella 22">
                <a:extLst>
                  <a:ext uri="{FF2B5EF4-FFF2-40B4-BE49-F238E27FC236}">
                    <a16:creationId xmlns:a16="http://schemas.microsoft.com/office/drawing/2014/main" id="{53C68A7A-D239-F375-E8EF-80CE40C14168}"/>
                  </a:ext>
                </a:extLst>
              </p:cNvPr>
              <p:cNvGraphicFramePr>
                <a:graphicFrameLocks noGrp="1"/>
              </p:cNvGraphicFramePr>
              <p:nvPr>
                <p:extLst>
                  <p:ext uri="{D42A27DB-BD31-4B8C-83A1-F6EECF244321}">
                    <p14:modId xmlns:p14="http://schemas.microsoft.com/office/powerpoint/2010/main" val="1655010084"/>
                  </p:ext>
                </p:extLst>
              </p:nvPr>
            </p:nvGraphicFramePr>
            <p:xfrm>
              <a:off x="250255" y="1906500"/>
              <a:ext cx="3071603" cy="1066516"/>
            </p:xfrm>
            <a:graphic>
              <a:graphicData uri="http://schemas.openxmlformats.org/drawingml/2006/table">
                <a:tbl>
                  <a:tblPr bandCol="1">
                    <a:tableStyleId>{5940675A-B579-460E-94D1-54222C63F5DA}</a:tableStyleId>
                  </a:tblPr>
                  <a:tblGrid>
                    <a:gridCol w="896634">
                      <a:extLst>
                        <a:ext uri="{9D8B030D-6E8A-4147-A177-3AD203B41FA5}">
                          <a16:colId xmlns:a16="http://schemas.microsoft.com/office/drawing/2014/main" val="3044202014"/>
                        </a:ext>
                      </a:extLst>
                    </a:gridCol>
                    <a:gridCol w="2174969">
                      <a:extLst>
                        <a:ext uri="{9D8B030D-6E8A-4147-A177-3AD203B41FA5}">
                          <a16:colId xmlns:a16="http://schemas.microsoft.com/office/drawing/2014/main" val="2553090020"/>
                        </a:ext>
                      </a:extLst>
                    </a:gridCol>
                  </a:tblGrid>
                  <a:tr h="266629">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Line  </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fontAlgn="b"/>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Energy [eV]</a:t>
                          </a:r>
                        </a:p>
                      </a:txBody>
                      <a:tcPr marL="9525" marR="9525" marT="9525" marB="0" anchor="ctr">
                        <a:solidFill>
                          <a:schemeClr val="bg1"/>
                        </a:solidFill>
                      </a:tcPr>
                    </a:tc>
                    <a:extLst>
                      <a:ext uri="{0D108BD9-81ED-4DB2-BD59-A6C34878D82A}">
                        <a16:rowId xmlns:a16="http://schemas.microsoft.com/office/drawing/2014/main" val="284342786"/>
                      </a:ext>
                    </a:extLst>
                  </a:tr>
                  <a:tr h="26662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50" b="1" i="0" u="none" strike="noStrike" baseline="30000" dirty="0">
                              <a:solidFill>
                                <a:sysClr val="windowText" lastClr="000000"/>
                              </a:solidFill>
                              <a:effectLst/>
                              <a:latin typeface="Times New Roman" panose="02020603050405020304" pitchFamily="18" charset="0"/>
                              <a:cs typeface="Times New Roman" panose="02020603050405020304" pitchFamily="18" charset="0"/>
                            </a:rPr>
                            <a:t>4</a:t>
                          </a:r>
                          <a:r>
                            <a:rPr lang="it-IT" sz="125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He </a:t>
                          </a:r>
                          <a:r>
                            <a:rPr lang="it-IT" sz="1250" b="1" u="none" strike="noStrike" dirty="0">
                              <a:solidFill>
                                <a:sysClr val="windowText" lastClr="000000"/>
                              </a:solidFill>
                              <a:effectLst/>
                              <a:latin typeface="Times New Roman" panose="02020603050405020304" pitchFamily="18" charset="0"/>
                              <a:cs typeface="Times New Roman" panose="02020603050405020304" pitchFamily="18" charset="0"/>
                            </a:rPr>
                            <a:t>M</a:t>
                          </a:r>
                          <a14:m>
                            <m:oMath xmlns:m="http://schemas.openxmlformats.org/officeDocument/2006/math">
                              <m:r>
                                <a:rPr lang="it-IT" sz="1250" b="1" i="1" u="none" strike="noStrike" baseline="-25000" smtClean="0">
                                  <a:solidFill>
                                    <a:sysClr val="windowText" lastClr="000000"/>
                                  </a:solidFill>
                                  <a:effectLst/>
                                  <a:latin typeface="Cambria Math" panose="02040503050406030204" pitchFamily="18" charset="0"/>
                                </a:rPr>
                                <m:t>𝜷</m:t>
                              </m:r>
                              <m:r>
                                <a:rPr lang="it-IT" sz="1250" b="1" i="0" u="none" strike="noStrike" baseline="-25000" smtClean="0">
                                  <a:solidFill>
                                    <a:sysClr val="windowText" lastClr="000000"/>
                                  </a:solidFill>
                                  <a:effectLst/>
                                  <a:latin typeface="Cambria Math" panose="02040503050406030204" pitchFamily="18" charset="0"/>
                                </a:rPr>
                                <m:t> </m:t>
                              </m:r>
                            </m:oMath>
                          </a14:m>
                          <a:endPar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3300.8</a:t>
                          </a:r>
                          <a:r>
                            <a:rPr lang="it-IT" sz="1250" b="0" u="none" strike="noStrike" baseline="0" dirty="0">
                              <a:solidFill>
                                <a:sysClr val="windowText" lastClr="0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13.2 (</a:t>
                          </a:r>
                          <a:r>
                            <a:rPr lang="it-IT" sz="1250" b="0" i="0" u="none" strike="noStrike" dirty="0" err="1">
                              <a:solidFill>
                                <a:sysClr val="windowText" lastClr="000000"/>
                              </a:solidFill>
                              <a:effectLst/>
                              <a:latin typeface="Times New Roman" panose="02020603050405020304" pitchFamily="18" charset="0"/>
                              <a:cs typeface="Times New Roman" panose="02020603050405020304" pitchFamily="18" charset="0"/>
                            </a:rPr>
                            <a:t>stat</a:t>
                          </a:r>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 2.0 (</a:t>
                          </a:r>
                          <a:r>
                            <a:rPr lang="it-IT" sz="1250" b="0" i="0" u="none" strike="noStrike" baseline="0" dirty="0" err="1">
                              <a:solidFill>
                                <a:sysClr val="windowText" lastClr="000000"/>
                              </a:solidFill>
                              <a:effectLst/>
                              <a:latin typeface="Times New Roman" panose="02020603050405020304" pitchFamily="18" charset="0"/>
                              <a:cs typeface="Times New Roman" panose="02020603050405020304" pitchFamily="18" charset="0"/>
                            </a:rPr>
                            <a:t>sys</a:t>
                          </a:r>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extLst>
                      <a:ext uri="{0D108BD9-81ED-4DB2-BD59-A6C34878D82A}">
                        <a16:rowId xmlns:a16="http://schemas.microsoft.com/office/drawing/2014/main" val="4109479317"/>
                      </a:ext>
                    </a:extLst>
                  </a:tr>
                  <a:tr h="26662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50" b="1" i="0" u="none" strike="noStrike" baseline="30000" dirty="0">
                              <a:solidFill>
                                <a:sysClr val="windowText" lastClr="000000"/>
                              </a:solidFill>
                              <a:effectLst/>
                              <a:latin typeface="Times New Roman" panose="02020603050405020304" pitchFamily="18" charset="0"/>
                              <a:cs typeface="Times New Roman" panose="02020603050405020304" pitchFamily="18" charset="0"/>
                            </a:rPr>
                            <a:t>4</a:t>
                          </a:r>
                          <a:r>
                            <a:rPr lang="it-IT" sz="125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He </a:t>
                          </a:r>
                          <a:r>
                            <a:rPr lang="it-IT" sz="1250" b="1" u="none" strike="noStrike" dirty="0">
                              <a:solidFill>
                                <a:sysClr val="windowText" lastClr="000000"/>
                              </a:solidFill>
                              <a:effectLst/>
                              <a:latin typeface="Times New Roman" panose="02020603050405020304" pitchFamily="18" charset="0"/>
                              <a:cs typeface="Times New Roman" panose="02020603050405020304" pitchFamily="18" charset="0"/>
                            </a:rPr>
                            <a:t>M</a:t>
                          </a:r>
                          <a14:m>
                            <m:oMath xmlns:m="http://schemas.openxmlformats.org/officeDocument/2006/math">
                              <m:r>
                                <a:rPr lang="it-IT" sz="1250" b="1" i="1" u="none" strike="noStrike" baseline="-25000" smtClean="0">
                                  <a:solidFill>
                                    <a:sysClr val="windowText" lastClr="000000"/>
                                  </a:solidFill>
                                  <a:effectLst/>
                                  <a:latin typeface="Cambria Math" panose="02040503050406030204" pitchFamily="18" charset="0"/>
                                </a:rPr>
                                <m:t>𝜸</m:t>
                              </m:r>
                            </m:oMath>
                          </a14:m>
                          <a:endPar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3860.4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13.6 (</a:t>
                          </a:r>
                          <a:r>
                            <a:rPr lang="it-IT" sz="1250" b="0" i="0" u="none" strike="noStrike" dirty="0" err="1">
                              <a:solidFill>
                                <a:sysClr val="windowText" lastClr="000000"/>
                              </a:solidFill>
                              <a:effectLst/>
                              <a:latin typeface="Times New Roman" panose="02020603050405020304" pitchFamily="18" charset="0"/>
                              <a:cs typeface="Times New Roman" panose="02020603050405020304" pitchFamily="18" charset="0"/>
                            </a:rPr>
                            <a:t>stat</a:t>
                          </a:r>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 2.2 (</a:t>
                          </a:r>
                          <a:r>
                            <a:rPr lang="it-IT" sz="1250" b="0" i="0" u="none" strike="noStrike" baseline="0" dirty="0" err="1">
                              <a:solidFill>
                                <a:sysClr val="windowText" lastClr="000000"/>
                              </a:solidFill>
                              <a:effectLst/>
                              <a:latin typeface="Times New Roman" panose="02020603050405020304" pitchFamily="18" charset="0"/>
                              <a:cs typeface="Times New Roman" panose="02020603050405020304" pitchFamily="18" charset="0"/>
                            </a:rPr>
                            <a:t>sys</a:t>
                          </a:r>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extLst>
                      <a:ext uri="{0D108BD9-81ED-4DB2-BD59-A6C34878D82A}">
                        <a16:rowId xmlns:a16="http://schemas.microsoft.com/office/drawing/2014/main" val="1560278544"/>
                      </a:ext>
                    </a:extLst>
                  </a:tr>
                  <a:tr h="26662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50" b="1" i="0" u="none" strike="noStrike" baseline="30000" dirty="0">
                              <a:solidFill>
                                <a:sysClr val="windowText" lastClr="000000"/>
                              </a:solidFill>
                              <a:effectLst/>
                              <a:latin typeface="Times New Roman" panose="02020603050405020304" pitchFamily="18" charset="0"/>
                              <a:cs typeface="Times New Roman" panose="02020603050405020304" pitchFamily="18" charset="0"/>
                            </a:rPr>
                            <a:t>4</a:t>
                          </a:r>
                          <a:r>
                            <a:rPr lang="it-IT" sz="125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He </a:t>
                          </a:r>
                          <a:r>
                            <a:rPr lang="it-IT" sz="1250" b="1" u="none" strike="noStrike" dirty="0">
                              <a:solidFill>
                                <a:sysClr val="windowText" lastClr="000000"/>
                              </a:solidFill>
                              <a:effectLst/>
                              <a:latin typeface="Times New Roman" panose="02020603050405020304" pitchFamily="18" charset="0"/>
                              <a:cs typeface="Times New Roman" panose="02020603050405020304" pitchFamily="18" charset="0"/>
                            </a:rPr>
                            <a:t>M</a:t>
                          </a:r>
                          <a14:m>
                            <m:oMath xmlns:m="http://schemas.openxmlformats.org/officeDocument/2006/math">
                              <m:r>
                                <a:rPr lang="it-IT" sz="1250" b="1" i="1" u="none" strike="noStrike" baseline="-25000" smtClean="0">
                                  <a:solidFill>
                                    <a:sysClr val="windowText" lastClr="000000"/>
                                  </a:solidFill>
                                  <a:effectLst/>
                                  <a:latin typeface="Cambria Math" panose="02040503050406030204" pitchFamily="18" charset="0"/>
                                </a:rPr>
                                <m:t>𝜼</m:t>
                              </m:r>
                              <m:r>
                                <a:rPr lang="it-IT" sz="1250" b="1" i="0" u="none" strike="noStrike" baseline="-25000" smtClean="0">
                                  <a:solidFill>
                                    <a:sysClr val="windowText" lastClr="000000"/>
                                  </a:solidFill>
                                  <a:effectLst/>
                                  <a:latin typeface="Cambria Math" panose="02040503050406030204" pitchFamily="18" charset="0"/>
                                </a:rPr>
                                <m:t> </m:t>
                              </m:r>
                            </m:oMath>
                          </a14:m>
                          <a:endParaRPr lang="it-IT" sz="125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4214.1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19.6 (</a:t>
                          </a:r>
                          <a:r>
                            <a:rPr lang="it-IT" sz="1250" b="0" i="0" u="none" strike="noStrike" dirty="0" err="1">
                              <a:solidFill>
                                <a:sysClr val="windowText" lastClr="000000"/>
                              </a:solidFill>
                              <a:effectLst/>
                              <a:latin typeface="Times New Roman" panose="02020603050405020304" pitchFamily="18" charset="0"/>
                              <a:cs typeface="Times New Roman" panose="02020603050405020304" pitchFamily="18" charset="0"/>
                            </a:rPr>
                            <a:t>stat</a:t>
                          </a:r>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it-IT" sz="1250" b="0" u="none" strike="noStrike" smtClean="0">
                                  <a:solidFill>
                                    <a:sysClr val="windowText" lastClr="000000"/>
                                  </a:solidFill>
                                  <a:effectLst/>
                                  <a:latin typeface="Cambria Math" panose="02040503050406030204" pitchFamily="18" charset="0"/>
                                </a:rPr>
                                <m:t>±</m:t>
                              </m:r>
                            </m:oMath>
                          </a14:m>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 2.2 (</a:t>
                          </a:r>
                          <a:r>
                            <a:rPr lang="it-IT" sz="1250" b="0" i="0" u="none" strike="noStrike" baseline="0" dirty="0" err="1">
                              <a:solidFill>
                                <a:sysClr val="windowText" lastClr="000000"/>
                              </a:solidFill>
                              <a:effectLst/>
                              <a:latin typeface="Times New Roman" panose="02020603050405020304" pitchFamily="18" charset="0"/>
                              <a:cs typeface="Times New Roman" panose="02020603050405020304" pitchFamily="18" charset="0"/>
                            </a:rPr>
                            <a:t>sys</a:t>
                          </a:r>
                          <a:r>
                            <a:rPr lang="it-IT" sz="1250" b="0" i="0" u="none" strike="noStrike" baseline="0" dirty="0">
                              <a:solidFill>
                                <a:sysClr val="windowText" lastClr="000000"/>
                              </a:solidFill>
                              <a:effectLst/>
                              <a:latin typeface="Times New Roman" panose="02020603050405020304" pitchFamily="18" charset="0"/>
                              <a:cs typeface="Times New Roman" panose="02020603050405020304" pitchFamily="18" charset="0"/>
                            </a:rPr>
                            <a:t>)</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extLst>
                      <a:ext uri="{0D108BD9-81ED-4DB2-BD59-A6C34878D82A}">
                        <a16:rowId xmlns:a16="http://schemas.microsoft.com/office/drawing/2014/main" val="2932507527"/>
                      </a:ext>
                    </a:extLst>
                  </a:tr>
                </a:tbl>
              </a:graphicData>
            </a:graphic>
          </p:graphicFrame>
        </mc:Choice>
        <mc:Fallback xmlns="">
          <p:graphicFrame>
            <p:nvGraphicFramePr>
              <p:cNvPr id="23" name="Tabella 22">
                <a:extLst>
                  <a:ext uri="{FF2B5EF4-FFF2-40B4-BE49-F238E27FC236}">
                    <a16:creationId xmlns:a16="http://schemas.microsoft.com/office/drawing/2014/main" id="{53C68A7A-D239-F375-E8EF-80CE40C14168}"/>
                  </a:ext>
                </a:extLst>
              </p:cNvPr>
              <p:cNvGraphicFramePr>
                <a:graphicFrameLocks noGrp="1"/>
              </p:cNvGraphicFramePr>
              <p:nvPr>
                <p:extLst>
                  <p:ext uri="{D42A27DB-BD31-4B8C-83A1-F6EECF244321}">
                    <p14:modId xmlns:p14="http://schemas.microsoft.com/office/powerpoint/2010/main" val="1655010084"/>
                  </p:ext>
                </p:extLst>
              </p:nvPr>
            </p:nvGraphicFramePr>
            <p:xfrm>
              <a:off x="250255" y="1906500"/>
              <a:ext cx="3071603" cy="1066516"/>
            </p:xfrm>
            <a:graphic>
              <a:graphicData uri="http://schemas.openxmlformats.org/drawingml/2006/table">
                <a:tbl>
                  <a:tblPr bandCol="1">
                    <a:tableStyleId>{5940675A-B579-460E-94D1-54222C63F5DA}</a:tableStyleId>
                  </a:tblPr>
                  <a:tblGrid>
                    <a:gridCol w="896634">
                      <a:extLst>
                        <a:ext uri="{9D8B030D-6E8A-4147-A177-3AD203B41FA5}">
                          <a16:colId xmlns:a16="http://schemas.microsoft.com/office/drawing/2014/main" val="3044202014"/>
                        </a:ext>
                      </a:extLst>
                    </a:gridCol>
                    <a:gridCol w="2174969">
                      <a:extLst>
                        <a:ext uri="{9D8B030D-6E8A-4147-A177-3AD203B41FA5}">
                          <a16:colId xmlns:a16="http://schemas.microsoft.com/office/drawing/2014/main" val="2553090020"/>
                        </a:ext>
                      </a:extLst>
                    </a:gridCol>
                  </a:tblGrid>
                  <a:tr h="266629">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Line  </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fontAlgn="b"/>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Energy [eV]</a:t>
                          </a:r>
                        </a:p>
                      </a:txBody>
                      <a:tcPr marL="9525" marR="9525" marT="9525" marB="0" anchor="ctr">
                        <a:solidFill>
                          <a:schemeClr val="bg1"/>
                        </a:solidFill>
                      </a:tcPr>
                    </a:tc>
                    <a:extLst>
                      <a:ext uri="{0D108BD9-81ED-4DB2-BD59-A6C34878D82A}">
                        <a16:rowId xmlns:a16="http://schemas.microsoft.com/office/drawing/2014/main" val="284342786"/>
                      </a:ext>
                    </a:extLst>
                  </a:tr>
                  <a:tr h="266629">
                    <a:tc>
                      <a:txBody>
                        <a:bodyPr/>
                        <a:lstStyle/>
                        <a:p>
                          <a:endParaRPr lang="it-GB"/>
                        </a:p>
                      </a:txBody>
                      <a:tcPr marL="9525" marR="9525" marT="9525" marB="0" anchor="ctr">
                        <a:blipFill>
                          <a:blip r:embed="rId8"/>
                          <a:stretch>
                            <a:fillRect t="-100000" r="-245070" b="-213636"/>
                          </a:stretch>
                        </a:blipFill>
                      </a:tcPr>
                    </a:tc>
                    <a:tc>
                      <a:txBody>
                        <a:bodyPr/>
                        <a:lstStyle/>
                        <a:p>
                          <a:endParaRPr lang="it-GB"/>
                        </a:p>
                      </a:txBody>
                      <a:tcPr marL="9525" marR="9525" marT="9525" marB="0" anchor="ctr">
                        <a:blipFill>
                          <a:blip r:embed="rId8"/>
                          <a:stretch>
                            <a:fillRect l="-41279" t="-100000" r="-1163" b="-213636"/>
                          </a:stretch>
                        </a:blipFill>
                      </a:tcPr>
                    </a:tc>
                    <a:extLst>
                      <a:ext uri="{0D108BD9-81ED-4DB2-BD59-A6C34878D82A}">
                        <a16:rowId xmlns:a16="http://schemas.microsoft.com/office/drawing/2014/main" val="4109479317"/>
                      </a:ext>
                    </a:extLst>
                  </a:tr>
                  <a:tr h="266629">
                    <a:tc>
                      <a:txBody>
                        <a:bodyPr/>
                        <a:lstStyle/>
                        <a:p>
                          <a:endParaRPr lang="it-GB"/>
                        </a:p>
                      </a:txBody>
                      <a:tcPr marL="9525" marR="9525" marT="9525" marB="0" anchor="ctr">
                        <a:blipFill>
                          <a:blip r:embed="rId8"/>
                          <a:stretch>
                            <a:fillRect t="-209524" r="-245070" b="-123810"/>
                          </a:stretch>
                        </a:blipFill>
                      </a:tcPr>
                    </a:tc>
                    <a:tc>
                      <a:txBody>
                        <a:bodyPr/>
                        <a:lstStyle/>
                        <a:p>
                          <a:endParaRPr lang="it-GB"/>
                        </a:p>
                      </a:txBody>
                      <a:tcPr marL="9525" marR="9525" marT="9525" marB="0" anchor="ctr">
                        <a:blipFill>
                          <a:blip r:embed="rId8"/>
                          <a:stretch>
                            <a:fillRect l="-41279" t="-209524" r="-1163" b="-123810"/>
                          </a:stretch>
                        </a:blipFill>
                      </a:tcPr>
                    </a:tc>
                    <a:extLst>
                      <a:ext uri="{0D108BD9-81ED-4DB2-BD59-A6C34878D82A}">
                        <a16:rowId xmlns:a16="http://schemas.microsoft.com/office/drawing/2014/main" val="1560278544"/>
                      </a:ext>
                    </a:extLst>
                  </a:tr>
                  <a:tr h="266629">
                    <a:tc>
                      <a:txBody>
                        <a:bodyPr/>
                        <a:lstStyle/>
                        <a:p>
                          <a:endParaRPr lang="it-GB"/>
                        </a:p>
                      </a:txBody>
                      <a:tcPr marL="9525" marR="9525" marT="9525" marB="0" anchor="ctr">
                        <a:blipFill>
                          <a:blip r:embed="rId8"/>
                          <a:stretch>
                            <a:fillRect t="-309524" r="-245070" b="-23810"/>
                          </a:stretch>
                        </a:blipFill>
                      </a:tcPr>
                    </a:tc>
                    <a:tc>
                      <a:txBody>
                        <a:bodyPr/>
                        <a:lstStyle/>
                        <a:p>
                          <a:endParaRPr lang="it-GB"/>
                        </a:p>
                      </a:txBody>
                      <a:tcPr marL="9525" marR="9525" marT="9525" marB="0" anchor="ctr">
                        <a:blipFill>
                          <a:blip r:embed="rId8"/>
                          <a:stretch>
                            <a:fillRect l="-41279" t="-309524" r="-1163" b="-23810"/>
                          </a:stretch>
                        </a:blipFill>
                      </a:tcPr>
                    </a:tc>
                    <a:extLst>
                      <a:ext uri="{0D108BD9-81ED-4DB2-BD59-A6C34878D82A}">
                        <a16:rowId xmlns:a16="http://schemas.microsoft.com/office/drawing/2014/main" val="2932507527"/>
                      </a:ext>
                    </a:extLst>
                  </a:tr>
                </a:tbl>
              </a:graphicData>
            </a:graphic>
          </p:graphicFrame>
        </mc:Fallback>
      </mc:AlternateContent>
      <p:sp>
        <p:nvSpPr>
          <p:cNvPr id="24" name="CasellaDiTesto 23">
            <a:extLst>
              <a:ext uri="{FF2B5EF4-FFF2-40B4-BE49-F238E27FC236}">
                <a16:creationId xmlns:a16="http://schemas.microsoft.com/office/drawing/2014/main" id="{0E8B5FA7-CA2D-6F74-B664-27D12FD152E1}"/>
              </a:ext>
            </a:extLst>
          </p:cNvPr>
          <p:cNvSpPr txBox="1"/>
          <p:nvPr/>
        </p:nvSpPr>
        <p:spPr>
          <a:xfrm>
            <a:off x="489458" y="-104034"/>
            <a:ext cx="10119066" cy="646331"/>
          </a:xfrm>
          <a:prstGeom prst="rect">
            <a:avLst/>
          </a:prstGeom>
          <a:noFill/>
        </p:spPr>
        <p:txBody>
          <a:bodyPr wrap="square" rtlCol="0">
            <a:spAutoFit/>
          </a:bodyPr>
          <a:lstStyle/>
          <a:p>
            <a:r>
              <a:rPr lang="en-GB" sz="3600" b="1" dirty="0">
                <a:solidFill>
                  <a:srgbClr val="FF901C"/>
                </a:solidFill>
                <a:latin typeface="Times New Roman" panose="02020603050405020304" pitchFamily="18" charset="0"/>
                <a:cs typeface="Times New Roman" panose="02020603050405020304" pitchFamily="18" charset="0"/>
              </a:rPr>
              <a:t>The Kaonic </a:t>
            </a:r>
            <a:r>
              <a:rPr lang="en-GB" sz="3600" b="1" baseline="30000" dirty="0">
                <a:solidFill>
                  <a:srgbClr val="FF901C"/>
                </a:solidFill>
                <a:latin typeface="Times New Roman" panose="02020603050405020304" pitchFamily="18" charset="0"/>
                <a:cs typeface="Times New Roman" panose="02020603050405020304" pitchFamily="18" charset="0"/>
              </a:rPr>
              <a:t>4</a:t>
            </a:r>
            <a:r>
              <a:rPr lang="en-GB" sz="3600" b="1" dirty="0">
                <a:solidFill>
                  <a:srgbClr val="FF901C"/>
                </a:solidFill>
                <a:latin typeface="Times New Roman" panose="02020603050405020304" pitchFamily="18" charset="0"/>
                <a:cs typeface="Times New Roman" panose="02020603050405020304" pitchFamily="18" charset="0"/>
              </a:rPr>
              <a:t>He – M-series transitions (2022)</a:t>
            </a:r>
          </a:p>
        </p:txBody>
      </p:sp>
      <p:sp>
        <p:nvSpPr>
          <p:cNvPr id="25" name="CasellaDiTesto 24">
            <a:extLst>
              <a:ext uri="{FF2B5EF4-FFF2-40B4-BE49-F238E27FC236}">
                <a16:creationId xmlns:a16="http://schemas.microsoft.com/office/drawing/2014/main" id="{C0819512-44F5-6BF0-DD72-C8FA0F15A8A6}"/>
              </a:ext>
            </a:extLst>
          </p:cNvPr>
          <p:cNvSpPr txBox="1"/>
          <p:nvPr/>
        </p:nvSpPr>
        <p:spPr>
          <a:xfrm>
            <a:off x="489459" y="565538"/>
            <a:ext cx="11240580" cy="1200329"/>
          </a:xfrm>
          <a:prstGeom prst="rect">
            <a:avLst/>
          </a:prstGeom>
          <a:noFill/>
        </p:spPr>
        <p:txBody>
          <a:bodyPr wrap="square" rtlCol="0">
            <a:spAutoFit/>
          </a:bodyPr>
          <a:lstStyle/>
          <a:p>
            <a:r>
              <a:rPr lang="en-GB" dirty="0">
                <a:solidFill>
                  <a:srgbClr val="FF0000"/>
                </a:solidFill>
              </a:rPr>
              <a:t>First observation and measurement of kaonic helium M-series transition</a:t>
            </a:r>
            <a:br>
              <a:rPr lang="en-GB" dirty="0">
                <a:solidFill>
                  <a:schemeClr val="bg1"/>
                </a:solidFill>
              </a:rPr>
            </a:br>
            <a:r>
              <a:rPr lang="en-GB" dirty="0">
                <a:solidFill>
                  <a:srgbClr val="FF0000"/>
                </a:solidFill>
              </a:rPr>
              <a:t>New experimental data for cascade models calculations </a:t>
            </a:r>
            <a:br>
              <a:rPr lang="en-GB" dirty="0">
                <a:solidFill>
                  <a:srgbClr val="FF0000"/>
                </a:solidFill>
              </a:rPr>
            </a:br>
            <a:r>
              <a:rPr lang="en-GB" dirty="0">
                <a:solidFill>
                  <a:schemeClr val="bg1"/>
                </a:solidFill>
              </a:rPr>
              <a:t>The X-ray yield is the key observable to understand the de-excitation mechanism in kaonic atoms</a:t>
            </a:r>
            <a:br>
              <a:rPr lang="en-GB" dirty="0">
                <a:solidFill>
                  <a:schemeClr val="bg1"/>
                </a:solidFill>
              </a:rPr>
            </a:br>
            <a:r>
              <a:rPr lang="en-GB" dirty="0">
                <a:solidFill>
                  <a:schemeClr val="bg1"/>
                </a:solidFill>
              </a:rPr>
              <a:t>and develop more accurate kaonic atoms cascade models.</a:t>
            </a:r>
          </a:p>
        </p:txBody>
      </p:sp>
      <p:sp>
        <p:nvSpPr>
          <p:cNvPr id="26" name="CasellaDiTesto 25">
            <a:extLst>
              <a:ext uri="{FF2B5EF4-FFF2-40B4-BE49-F238E27FC236}">
                <a16:creationId xmlns:a16="http://schemas.microsoft.com/office/drawing/2014/main" id="{933DD95E-3A1E-1BD8-594D-35A0BF8E6FA4}"/>
              </a:ext>
            </a:extLst>
          </p:cNvPr>
          <p:cNvSpPr txBox="1"/>
          <p:nvPr/>
        </p:nvSpPr>
        <p:spPr>
          <a:xfrm>
            <a:off x="3120146" y="6272594"/>
            <a:ext cx="4767768" cy="307777"/>
          </a:xfrm>
          <a:prstGeom prst="rect">
            <a:avLst/>
          </a:prstGeom>
          <a:noFill/>
          <a:ln>
            <a:solidFill>
              <a:schemeClr val="tx1"/>
            </a:solidFill>
          </a:ln>
        </p:spPr>
        <p:txBody>
          <a:bodyPr wrap="square">
            <a:spAutoFit/>
          </a:bodyPr>
          <a:lstStyle/>
          <a:p>
            <a:pPr lvl="0" algn="ctr">
              <a:buClr>
                <a:srgbClr val="000000"/>
              </a:buClr>
            </a:pPr>
            <a:r>
              <a:rPr lang="it-GB" sz="1400" dirty="0">
                <a:solidFill>
                  <a:srgbClr val="120EFF"/>
                </a:solidFill>
                <a:effectLst/>
                <a:latin typeface="Times New Roman" panose="02020603050405020304" pitchFamily="18" charset="0"/>
                <a:ea typeface="Times New Roman" panose="02020603050405020304" pitchFamily="18" charset="0"/>
              </a:rPr>
              <a:t>Sgaramella F.</a:t>
            </a:r>
            <a:r>
              <a:rPr lang="it-GB" sz="1400" b="1" dirty="0">
                <a:solidFill>
                  <a:srgbClr val="120EFF"/>
                </a:solidFill>
                <a:effectLst/>
                <a:latin typeface="Times New Roman" panose="02020603050405020304" pitchFamily="18" charset="0"/>
                <a:ea typeface="Times New Roman" panose="02020603050405020304" pitchFamily="18" charset="0"/>
              </a:rPr>
              <a:t>, </a:t>
            </a:r>
            <a:r>
              <a:rPr lang="it-GB" sz="1400" dirty="0">
                <a:solidFill>
                  <a:srgbClr val="120EFF"/>
                </a:solidFill>
                <a:effectLst/>
                <a:latin typeface="Times New Roman" panose="02020603050405020304" pitchFamily="18" charset="0"/>
                <a:ea typeface="Times New Roman" panose="02020603050405020304" pitchFamily="18" charset="0"/>
              </a:rPr>
              <a:t>et al</a:t>
            </a:r>
            <a:r>
              <a:rPr lang="it-IT" sz="1400" dirty="0">
                <a:solidFill>
                  <a:srgbClr val="120EFF"/>
                </a:solidFill>
                <a:effectLst/>
                <a:latin typeface="Times New Roman" panose="02020603050405020304" pitchFamily="18" charset="0"/>
                <a:ea typeface="Times New Roman" panose="02020603050405020304" pitchFamily="18" charset="0"/>
              </a:rPr>
              <a:t>, </a:t>
            </a:r>
            <a:r>
              <a:rPr lang="en-GB" sz="1400" dirty="0">
                <a:solidFill>
                  <a:srgbClr val="120EFF"/>
                </a:solidFill>
                <a:effectLst/>
                <a:latin typeface="Times New Roman" panose="02020603050405020304" pitchFamily="18" charset="0"/>
                <a:ea typeface="Times New Roman" panose="02020603050405020304" pitchFamily="18" charset="0"/>
              </a:rPr>
              <a:t>submitted</a:t>
            </a:r>
            <a:r>
              <a:rPr lang="it-IT" sz="1400" dirty="0">
                <a:solidFill>
                  <a:srgbClr val="120EFF"/>
                </a:solidFill>
                <a:effectLst/>
                <a:latin typeface="Times New Roman" panose="02020603050405020304" pitchFamily="18" charset="0"/>
                <a:ea typeface="Times New Roman" panose="02020603050405020304" pitchFamily="18" charset="0"/>
              </a:rPr>
              <a:t> to </a:t>
            </a:r>
            <a:r>
              <a:rPr lang="it-GB" sz="1400" dirty="0">
                <a:solidFill>
                  <a:srgbClr val="120EFF"/>
                </a:solidFill>
                <a:effectLst/>
                <a:latin typeface="Times New Roman" panose="02020603050405020304" pitchFamily="18" charset="0"/>
                <a:ea typeface="Times New Roman" panose="02020603050405020304" pitchFamily="18" charset="0"/>
              </a:rPr>
              <a:t>J. Phys. G Nucl. Part. Phys</a:t>
            </a:r>
          </a:p>
        </p:txBody>
      </p:sp>
      <p:sp>
        <p:nvSpPr>
          <p:cNvPr id="3" name="Segnaposto numero diapositiva 3">
            <a:extLst>
              <a:ext uri="{FF2B5EF4-FFF2-40B4-BE49-F238E27FC236}">
                <a16:creationId xmlns:a16="http://schemas.microsoft.com/office/drawing/2014/main" id="{DDBE7EC7-2DC7-EF1A-7302-CF9487121513}"/>
              </a:ext>
            </a:extLst>
          </p:cNvPr>
          <p:cNvSpPr txBox="1">
            <a:spLocks/>
          </p:cNvSpPr>
          <p:nvPr/>
        </p:nvSpPr>
        <p:spPr>
          <a:xfrm>
            <a:off x="11139492" y="6326235"/>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21</a:t>
            </a:fld>
            <a:endParaRPr lang="en-US" sz="1100" dirty="0"/>
          </a:p>
        </p:txBody>
      </p:sp>
      <p:grpSp>
        <p:nvGrpSpPr>
          <p:cNvPr id="12" name="Gruppo 11">
            <a:extLst>
              <a:ext uri="{FF2B5EF4-FFF2-40B4-BE49-F238E27FC236}">
                <a16:creationId xmlns:a16="http://schemas.microsoft.com/office/drawing/2014/main" id="{C0216B33-8A73-7F10-37A5-9D210AFBCD89}"/>
              </a:ext>
            </a:extLst>
          </p:cNvPr>
          <p:cNvGrpSpPr/>
          <p:nvPr/>
        </p:nvGrpSpPr>
        <p:grpSpPr>
          <a:xfrm>
            <a:off x="8129399" y="4031037"/>
            <a:ext cx="3999409" cy="2514000"/>
            <a:chOff x="3520687" y="2801073"/>
            <a:chExt cx="5299220" cy="3825433"/>
          </a:xfrm>
        </p:grpSpPr>
        <p:grpSp>
          <p:nvGrpSpPr>
            <p:cNvPr id="15" name="Gruppo 14">
              <a:extLst>
                <a:ext uri="{FF2B5EF4-FFF2-40B4-BE49-F238E27FC236}">
                  <a16:creationId xmlns:a16="http://schemas.microsoft.com/office/drawing/2014/main" id="{8E00D6FE-C50D-7D02-D23A-6E07C217B413}"/>
                </a:ext>
              </a:extLst>
            </p:cNvPr>
            <p:cNvGrpSpPr/>
            <p:nvPr/>
          </p:nvGrpSpPr>
          <p:grpSpPr>
            <a:xfrm>
              <a:off x="3520687" y="2801073"/>
              <a:ext cx="5299220" cy="3825433"/>
              <a:chOff x="3520687" y="3032567"/>
              <a:chExt cx="5299220" cy="3825433"/>
            </a:xfrm>
          </p:grpSpPr>
          <p:pic>
            <p:nvPicPr>
              <p:cNvPr id="19" name="Immagine 18">
                <a:extLst>
                  <a:ext uri="{FF2B5EF4-FFF2-40B4-BE49-F238E27FC236}">
                    <a16:creationId xmlns:a16="http://schemas.microsoft.com/office/drawing/2014/main" id="{E46745DD-2ED2-2A42-1F24-49339CF1C1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20687" y="3032567"/>
                <a:ext cx="5299220" cy="3825433"/>
              </a:xfrm>
              <a:prstGeom prst="rect">
                <a:avLst/>
              </a:prstGeom>
            </p:spPr>
          </p:pic>
          <p:sp>
            <p:nvSpPr>
              <p:cNvPr id="22" name="CasellaDiTesto 21">
                <a:extLst>
                  <a:ext uri="{FF2B5EF4-FFF2-40B4-BE49-F238E27FC236}">
                    <a16:creationId xmlns:a16="http://schemas.microsoft.com/office/drawing/2014/main" id="{2E80ED5D-C44E-0B01-9244-DD73671DDB44}"/>
                  </a:ext>
                </a:extLst>
              </p:cNvPr>
              <p:cNvSpPr txBox="1"/>
              <p:nvPr/>
            </p:nvSpPr>
            <p:spPr>
              <a:xfrm>
                <a:off x="4766650" y="3253858"/>
                <a:ext cx="1357294" cy="351246"/>
              </a:xfrm>
              <a:prstGeom prst="rect">
                <a:avLst/>
              </a:prstGeom>
              <a:solidFill>
                <a:schemeClr val="bg1"/>
              </a:solidFill>
            </p:spPr>
            <p:txBody>
              <a:bodyPr wrap="square" rtlCol="0">
                <a:spAutoFit/>
              </a:bodyPr>
              <a:lstStyle/>
              <a:p>
                <a:r>
                  <a:rPr lang="en-GB" sz="900" dirty="0">
                    <a:solidFill>
                      <a:srgbClr val="FF0000"/>
                    </a:solidFill>
                    <a:latin typeface="Calibri" panose="020F0502020204030204" pitchFamily="34" charset="0"/>
                    <a:cs typeface="Calibri" panose="020F0502020204030204" pitchFamily="34" charset="0"/>
                  </a:rPr>
                  <a:t>SIDDHARTA-2</a:t>
                </a:r>
              </a:p>
            </p:txBody>
          </p:sp>
          <p:sp>
            <p:nvSpPr>
              <p:cNvPr id="27" name="Ovale 26">
                <a:extLst>
                  <a:ext uri="{FF2B5EF4-FFF2-40B4-BE49-F238E27FC236}">
                    <a16:creationId xmlns:a16="http://schemas.microsoft.com/office/drawing/2014/main" id="{5AC4A224-CE83-70F9-A221-C4489419469E}"/>
                  </a:ext>
                </a:extLst>
              </p:cNvPr>
              <p:cNvSpPr/>
              <p:nvPr/>
            </p:nvSpPr>
            <p:spPr>
              <a:xfrm>
                <a:off x="5976255" y="5031926"/>
                <a:ext cx="237067" cy="3471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CasellaDiTesto 15">
              <a:extLst>
                <a:ext uri="{FF2B5EF4-FFF2-40B4-BE49-F238E27FC236}">
                  <a16:creationId xmlns:a16="http://schemas.microsoft.com/office/drawing/2014/main" id="{420D765F-99BA-0D40-0056-775CAC03190C}"/>
                </a:ext>
              </a:extLst>
            </p:cNvPr>
            <p:cNvSpPr txBox="1"/>
            <p:nvPr/>
          </p:nvSpPr>
          <p:spPr>
            <a:xfrm>
              <a:off x="4766649" y="3288181"/>
              <a:ext cx="1357363" cy="351246"/>
            </a:xfrm>
            <a:prstGeom prst="rect">
              <a:avLst/>
            </a:prstGeom>
            <a:solidFill>
              <a:schemeClr val="bg1"/>
            </a:solidFill>
          </p:spPr>
          <p:txBody>
            <a:bodyPr wrap="square" rtlCol="0">
              <a:spAutoFit/>
            </a:bodyPr>
            <a:lstStyle/>
            <a:p>
              <a:r>
                <a:rPr lang="en-GB" sz="900" dirty="0">
                  <a:solidFill>
                    <a:srgbClr val="0809E9"/>
                  </a:solidFill>
                  <a:latin typeface="Calibri" panose="020F0502020204030204" pitchFamily="34" charset="0"/>
                  <a:cs typeface="Calibri" panose="020F0502020204030204" pitchFamily="34" charset="0"/>
                </a:rPr>
                <a:t>SIDDHARTINO</a:t>
              </a:r>
            </a:p>
          </p:txBody>
        </p:sp>
        <p:sp>
          <p:nvSpPr>
            <p:cNvPr id="17" name="Ovale 16">
              <a:extLst>
                <a:ext uri="{FF2B5EF4-FFF2-40B4-BE49-F238E27FC236}">
                  <a16:creationId xmlns:a16="http://schemas.microsoft.com/office/drawing/2014/main" id="{EF7A03B2-3A35-52DC-F0E2-81A76D7D7571}"/>
                </a:ext>
              </a:extLst>
            </p:cNvPr>
            <p:cNvSpPr/>
            <p:nvPr/>
          </p:nvSpPr>
          <p:spPr>
            <a:xfrm>
              <a:off x="7500255" y="4271059"/>
              <a:ext cx="237067" cy="779912"/>
            </a:xfrm>
            <a:prstGeom prst="ellipse">
              <a:avLst/>
            </a:prstGeom>
            <a:noFill/>
            <a:ln>
              <a:solidFill>
                <a:srgbClr val="0809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AEC8873A-5A3F-83B3-8CA2-B2DBFF1B90A2}"/>
                </a:ext>
              </a:extLst>
            </p:cNvPr>
            <p:cNvSpPr/>
            <p:nvPr/>
          </p:nvSpPr>
          <p:spPr>
            <a:xfrm>
              <a:off x="4372426" y="4511115"/>
              <a:ext cx="237067" cy="779912"/>
            </a:xfrm>
            <a:prstGeom prst="ellipse">
              <a:avLst/>
            </a:prstGeom>
            <a:noFill/>
            <a:ln>
              <a:solidFill>
                <a:srgbClr val="0809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CasellaDiTesto 27">
            <a:extLst>
              <a:ext uri="{FF2B5EF4-FFF2-40B4-BE49-F238E27FC236}">
                <a16:creationId xmlns:a16="http://schemas.microsoft.com/office/drawing/2014/main" id="{45B69F5B-5D7A-5B7D-492D-FA37CD518409}"/>
              </a:ext>
            </a:extLst>
          </p:cNvPr>
          <p:cNvSpPr txBox="1"/>
          <p:nvPr/>
        </p:nvSpPr>
        <p:spPr>
          <a:xfrm>
            <a:off x="8607482" y="2243342"/>
            <a:ext cx="3043240" cy="646331"/>
          </a:xfrm>
          <a:prstGeom prst="rect">
            <a:avLst/>
          </a:prstGeom>
          <a:noFill/>
          <a:ln w="19050">
            <a:solidFill>
              <a:schemeClr val="tx1"/>
            </a:solidFill>
          </a:ln>
        </p:spPr>
        <p:txBody>
          <a:bodyPr wrap="square" rtlCol="0">
            <a:spAutoFit/>
          </a:bodyPr>
          <a:lstStyle/>
          <a:p>
            <a:pPr algn="ctr"/>
            <a:r>
              <a:rPr lang="en-US" dirty="0">
                <a:solidFill>
                  <a:schemeClr val="tx1"/>
                </a:solidFill>
                <a:latin typeface="Calibri" panose="020F0502020204030204" pitchFamily="34" charset="0"/>
                <a:cs typeface="Calibri" panose="020F0502020204030204" pitchFamily="34" charset="0"/>
              </a:rPr>
              <a:t>First measurement of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K-</a:t>
            </a:r>
            <a:r>
              <a:rPr lang="en-US" baseline="30000" dirty="0">
                <a:solidFill>
                  <a:schemeClr val="tx1"/>
                </a:solidFill>
                <a:latin typeface="Calibri" panose="020F0502020204030204" pitchFamily="34" charset="0"/>
                <a:cs typeface="Calibri" panose="020F0502020204030204" pitchFamily="34" charset="0"/>
              </a:rPr>
              <a:t>4</a:t>
            </a:r>
            <a:r>
              <a:rPr lang="en-US" dirty="0">
                <a:solidFill>
                  <a:schemeClr val="tx1"/>
                </a:solidFill>
                <a:latin typeface="Calibri" panose="020F0502020204030204" pitchFamily="34" charset="0"/>
                <a:cs typeface="Calibri" panose="020F0502020204030204" pitchFamily="34" charset="0"/>
              </a:rPr>
              <a:t>He M-series transition</a:t>
            </a:r>
            <a:endParaRPr lang="en-GB" dirty="0"/>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A944EA48-C9DC-DAB2-4E75-665FA498621F}"/>
                  </a:ext>
                </a:extLst>
              </p:cNvPr>
              <p:cNvSpPr txBox="1"/>
              <p:nvPr/>
            </p:nvSpPr>
            <p:spPr>
              <a:xfrm>
                <a:off x="5628342" y="4783550"/>
                <a:ext cx="2498445" cy="923330"/>
              </a:xfrm>
              <a:prstGeom prst="rect">
                <a:avLst/>
              </a:prstGeom>
              <a:noFill/>
              <a:ln w="19050">
                <a:solidFill>
                  <a:schemeClr val="tx1"/>
                </a:solidFill>
              </a:ln>
            </p:spPr>
            <p:txBody>
              <a:bodyPr wrap="square" rtlCol="0">
                <a:spAutoFit/>
              </a:bodyPr>
              <a:lstStyle/>
              <a:p>
                <a:pPr algn="ctr"/>
                <a:r>
                  <a:rPr lang="en-US" dirty="0">
                    <a:solidFill>
                      <a:schemeClr val="tx1"/>
                    </a:solidFill>
                    <a:latin typeface="Calibri" panose="020F0502020204030204" pitchFamily="34" charset="0"/>
                    <a:cs typeface="Calibri" panose="020F0502020204030204" pitchFamily="34" charset="0"/>
                  </a:rPr>
                  <a:t>Study of yield density dependence for the K-</a:t>
                </a:r>
                <a:r>
                  <a:rPr lang="en-US" baseline="30000" dirty="0">
                    <a:solidFill>
                      <a:schemeClr val="tx1"/>
                    </a:solidFill>
                    <a:latin typeface="Calibri" panose="020F0502020204030204" pitchFamily="34" charset="0"/>
                    <a:cs typeface="Calibri" panose="020F0502020204030204" pitchFamily="34" charset="0"/>
                  </a:rPr>
                  <a:t>4</a:t>
                </a:r>
                <a:r>
                  <a:rPr lang="en-US" dirty="0">
                    <a:solidFill>
                      <a:schemeClr val="tx1"/>
                    </a:solidFill>
                    <a:latin typeface="Calibri" panose="020F0502020204030204" pitchFamily="34" charset="0"/>
                    <a:cs typeface="Calibri" panose="020F0502020204030204" pitchFamily="34" charset="0"/>
                  </a:rPr>
                  <a:t>He L</a:t>
                </a:r>
                <a14:m>
                  <m:oMath xmlns:m="http://schemas.openxmlformats.org/officeDocument/2006/math">
                    <m:r>
                      <a:rPr lang="it-IT" b="0" i="1" smtClean="0">
                        <a:solidFill>
                          <a:schemeClr val="tx1"/>
                        </a:solidFill>
                        <a:latin typeface="Cambria Math" panose="02040503050406030204" pitchFamily="18" charset="0"/>
                        <a:cs typeface="Calibri" panose="020F0502020204030204" pitchFamily="34" charset="0"/>
                      </a:rPr>
                      <m:t>𝛼</m:t>
                    </m:r>
                  </m:oMath>
                </a14:m>
                <a:r>
                  <a:rPr lang="en-US" dirty="0">
                    <a:solidFill>
                      <a:schemeClr val="tx1"/>
                    </a:solidFill>
                    <a:latin typeface="Calibri" panose="020F0502020204030204" pitchFamily="34" charset="0"/>
                    <a:cs typeface="Calibri" panose="020F0502020204030204" pitchFamily="34" charset="0"/>
                  </a:rPr>
                  <a:t> transition </a:t>
                </a:r>
                <a:endParaRPr lang="en-GB" dirty="0"/>
              </a:p>
            </p:txBody>
          </p:sp>
        </mc:Choice>
        <mc:Fallback xmlns="">
          <p:sp>
            <p:nvSpPr>
              <p:cNvPr id="29" name="CasellaDiTesto 28">
                <a:extLst>
                  <a:ext uri="{FF2B5EF4-FFF2-40B4-BE49-F238E27FC236}">
                    <a16:creationId xmlns:a16="http://schemas.microsoft.com/office/drawing/2014/main" id="{A944EA48-C9DC-DAB2-4E75-665FA498621F}"/>
                  </a:ext>
                </a:extLst>
              </p:cNvPr>
              <p:cNvSpPr txBox="1">
                <a:spLocks noRot="1" noChangeAspect="1" noMove="1" noResize="1" noEditPoints="1" noAdjustHandles="1" noChangeArrowheads="1" noChangeShapeType="1" noTextEdit="1"/>
              </p:cNvSpPr>
              <p:nvPr/>
            </p:nvSpPr>
            <p:spPr>
              <a:xfrm>
                <a:off x="5628342" y="4783550"/>
                <a:ext cx="2498445" cy="923330"/>
              </a:xfrm>
              <a:prstGeom prst="rect">
                <a:avLst/>
              </a:prstGeom>
              <a:blipFill>
                <a:blip r:embed="rId10"/>
                <a:stretch>
                  <a:fillRect t="-2667" b="-8000"/>
                </a:stretch>
              </a:blipFill>
              <a:ln w="19050">
                <a:solidFill>
                  <a:schemeClr val="tx1"/>
                </a:solidFill>
              </a:ln>
            </p:spPr>
            <p:txBody>
              <a:bodyPr/>
              <a:lstStyle/>
              <a:p>
                <a:r>
                  <a:rPr lang="en-GB">
                    <a:noFill/>
                  </a:rPr>
                  <a:t> </a:t>
                </a:r>
              </a:p>
            </p:txBody>
          </p:sp>
        </mc:Fallback>
      </mc:AlternateContent>
      <p:pic>
        <p:nvPicPr>
          <p:cNvPr id="10" name="Immagine 9">
            <a:extLst>
              <a:ext uri="{FF2B5EF4-FFF2-40B4-BE49-F238E27FC236}">
                <a16:creationId xmlns:a16="http://schemas.microsoft.com/office/drawing/2014/main" id="{C21A116F-0F8F-597C-D252-D6EF163617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48991" y="1830502"/>
            <a:ext cx="2915622" cy="2215531"/>
          </a:xfrm>
          <a:prstGeom prst="rect">
            <a:avLst/>
          </a:prstGeom>
        </p:spPr>
      </p:pic>
    </p:spTree>
    <p:extLst>
      <p:ext uri="{BB962C8B-B14F-4D97-AF65-F5344CB8AC3E}">
        <p14:creationId xmlns:p14="http://schemas.microsoft.com/office/powerpoint/2010/main" val="1733426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A0248-6AD6-90E0-EDE9-30FEB244473A}"/>
              </a:ext>
            </a:extLst>
          </p:cNvPr>
          <p:cNvSpPr>
            <a:spLocks noGrp="1"/>
          </p:cNvSpPr>
          <p:nvPr>
            <p:ph type="title"/>
          </p:nvPr>
        </p:nvSpPr>
        <p:spPr>
          <a:xfrm>
            <a:off x="1162384" y="6147129"/>
            <a:ext cx="11029616" cy="562790"/>
          </a:xfrm>
        </p:spPr>
        <p:txBody>
          <a:bodyPr/>
          <a:lstStyle/>
          <a:p>
            <a:r>
              <a:rPr lang="en-GB" dirty="0"/>
              <a:t>First measurement of kaonic neon X-ray transitions</a:t>
            </a:r>
          </a:p>
        </p:txBody>
      </p:sp>
      <p:sp>
        <p:nvSpPr>
          <p:cNvPr id="10" name="object 4">
            <a:extLst>
              <a:ext uri="{FF2B5EF4-FFF2-40B4-BE49-F238E27FC236}">
                <a16:creationId xmlns:a16="http://schemas.microsoft.com/office/drawing/2014/main" id="{D74A431C-14B3-3A97-7D73-4847CC1D0BF0}"/>
              </a:ext>
            </a:extLst>
          </p:cNvPr>
          <p:cNvSpPr txBox="1"/>
          <p:nvPr/>
        </p:nvSpPr>
        <p:spPr>
          <a:xfrm>
            <a:off x="431819" y="-53679"/>
            <a:ext cx="8609643"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The Kaonic Neon measurement (2023)</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grpSp>
        <p:nvGrpSpPr>
          <p:cNvPr id="27" name="Gruppo 26">
            <a:extLst>
              <a:ext uri="{FF2B5EF4-FFF2-40B4-BE49-F238E27FC236}">
                <a16:creationId xmlns:a16="http://schemas.microsoft.com/office/drawing/2014/main" id="{76E94280-2A3F-0009-CC50-7F310CF90A0D}"/>
              </a:ext>
            </a:extLst>
          </p:cNvPr>
          <p:cNvGrpSpPr/>
          <p:nvPr/>
        </p:nvGrpSpPr>
        <p:grpSpPr>
          <a:xfrm>
            <a:off x="581192" y="1301152"/>
            <a:ext cx="9193284" cy="5311866"/>
            <a:chOff x="431819" y="1440873"/>
            <a:chExt cx="9193284" cy="5311866"/>
          </a:xfrm>
        </p:grpSpPr>
        <p:pic>
          <p:nvPicPr>
            <p:cNvPr id="11" name="Immagine 10">
              <a:extLst>
                <a:ext uri="{FF2B5EF4-FFF2-40B4-BE49-F238E27FC236}">
                  <a16:creationId xmlns:a16="http://schemas.microsoft.com/office/drawing/2014/main" id="{4350AA4C-0E92-A551-4B18-D7CC57157BA0}"/>
                </a:ext>
              </a:extLst>
            </p:cNvPr>
            <p:cNvPicPr>
              <a:picLocks noChangeAspect="1"/>
            </p:cNvPicPr>
            <p:nvPr/>
          </p:nvPicPr>
          <p:blipFill>
            <a:blip r:embed="rId3"/>
            <a:stretch>
              <a:fillRect/>
            </a:stretch>
          </p:blipFill>
          <p:spPr>
            <a:xfrm>
              <a:off x="431819" y="1440873"/>
              <a:ext cx="9144000" cy="5311866"/>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90E31C0-36B3-1D42-E1E5-24A47219CFBF}"/>
                    </a:ext>
                  </a:extLst>
                </p:cNvPr>
                <p:cNvSpPr txBox="1"/>
                <p:nvPr/>
              </p:nvSpPr>
              <p:spPr>
                <a:xfrm>
                  <a:off x="2568615" y="4353519"/>
                  <a:ext cx="974235" cy="276719"/>
                </a:xfrm>
                <a:prstGeom prst="rect">
                  <a:avLst/>
                </a:prstGeom>
                <a:noFill/>
              </p:spPr>
              <p:txBody>
                <a:bodyPr wrap="square">
                  <a:spAutoFit/>
                </a:bodyPr>
                <a:lstStyle/>
                <a:p>
                  <a:pPr algn="ctr" fontAlgn="b"/>
                  <a:r>
                    <a:rPr lang="it-IT" sz="1200" b="1" i="0" u="none" strike="noStrike" dirty="0">
                      <a:solidFill>
                        <a:srgbClr val="1B3AFF"/>
                      </a:solidFill>
                      <a:effectLst/>
                      <a:latin typeface="Times New Roman" panose="02020603050405020304" pitchFamily="18" charset="0"/>
                      <a:cs typeface="Times New Roman" panose="02020603050405020304" pitchFamily="18" charset="0"/>
                    </a:rPr>
                    <a:t>K-</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Ne 8-&gt;7</a:t>
                  </a:r>
                  <a14:m>
                    <m:oMath xmlns:m="http://schemas.openxmlformats.org/officeDocument/2006/math">
                      <m:r>
                        <a:rPr lang="it-IT" sz="1200" b="1" i="1" u="none" strike="noStrike" smtClean="0">
                          <a:solidFill>
                            <a:srgbClr val="1B3AFF"/>
                          </a:solidFill>
                          <a:effectLst/>
                          <a:latin typeface="Cambria Math" panose="02040503050406030204" pitchFamily="18" charset="0"/>
                          <a:cs typeface="Times New Roman" panose="02020603050405020304" pitchFamily="18" charset="0"/>
                        </a:rPr>
                        <m:t> </m:t>
                      </m:r>
                    </m:oMath>
                  </a14:m>
                  <a:endParaRPr lang="it-IT" sz="1200" b="1" i="0" u="none" strike="noStrike" dirty="0">
                    <a:solidFill>
                      <a:srgbClr val="1B3AFF"/>
                    </a:solidFill>
                    <a:effectLst/>
                    <a:latin typeface="Times New Roman" panose="02020603050405020304" pitchFamily="18" charset="0"/>
                    <a:cs typeface="Times New Roman" panose="02020603050405020304" pitchFamily="18" charset="0"/>
                  </a:endParaRPr>
                </a:p>
              </p:txBody>
            </p:sp>
          </mc:Choice>
          <mc:Fallback xmlns="">
            <p:sp>
              <p:nvSpPr>
                <p:cNvPr id="12" name="CasellaDiTesto 11">
                  <a:extLst>
                    <a:ext uri="{FF2B5EF4-FFF2-40B4-BE49-F238E27FC236}">
                      <a16:creationId xmlns:a16="http://schemas.microsoft.com/office/drawing/2014/main" id="{290E31C0-36B3-1D42-E1E5-24A47219CFBF}"/>
                    </a:ext>
                  </a:extLst>
                </p:cNvPr>
                <p:cNvSpPr txBox="1">
                  <a:spLocks noRot="1" noChangeAspect="1" noMove="1" noResize="1" noEditPoints="1" noAdjustHandles="1" noChangeArrowheads="1" noChangeShapeType="1" noTextEdit="1"/>
                </p:cNvSpPr>
                <p:nvPr/>
              </p:nvSpPr>
              <p:spPr>
                <a:xfrm>
                  <a:off x="2568615" y="4353519"/>
                  <a:ext cx="974235" cy="276719"/>
                </a:xfrm>
                <a:prstGeom prst="rect">
                  <a:avLst/>
                </a:prstGeom>
                <a:blipFill>
                  <a:blip r:embed="rId4"/>
                  <a:stretch>
                    <a:fillRect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7876F2A-2A97-9927-2A55-76F2EE6D1DF3}"/>
                    </a:ext>
                  </a:extLst>
                </p:cNvPr>
                <p:cNvSpPr txBox="1"/>
                <p:nvPr/>
              </p:nvSpPr>
              <p:spPr>
                <a:xfrm>
                  <a:off x="4656241" y="1794499"/>
                  <a:ext cx="974235" cy="276719"/>
                </a:xfrm>
                <a:prstGeom prst="rect">
                  <a:avLst/>
                </a:prstGeom>
                <a:noFill/>
              </p:spPr>
              <p:txBody>
                <a:bodyPr wrap="square">
                  <a:spAutoFit/>
                </a:bodyPr>
                <a:lstStyle/>
                <a:p>
                  <a:pPr algn="ctr" fontAlgn="b"/>
                  <a:r>
                    <a:rPr lang="it-IT" sz="1200" b="1" i="0" u="none" strike="noStrike" dirty="0">
                      <a:solidFill>
                        <a:srgbClr val="1B3AFF"/>
                      </a:solidFill>
                      <a:effectLst/>
                      <a:latin typeface="Times New Roman" panose="02020603050405020304" pitchFamily="18" charset="0"/>
                      <a:cs typeface="Times New Roman" panose="02020603050405020304" pitchFamily="18" charset="0"/>
                    </a:rPr>
                    <a:t>K-</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Ne </a:t>
                  </a:r>
                  <a:r>
                    <a:rPr lang="it-IT" sz="1200" b="1" dirty="0">
                      <a:solidFill>
                        <a:srgbClr val="1B3AFF"/>
                      </a:solidFill>
                      <a:latin typeface="Times New Roman" panose="02020603050405020304" pitchFamily="18" charset="0"/>
                      <a:cs typeface="Times New Roman" panose="02020603050405020304" pitchFamily="18" charset="0"/>
                    </a:rPr>
                    <a:t>7</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-&gt;</a:t>
                  </a:r>
                  <a:r>
                    <a:rPr lang="it-IT" sz="1200" b="1" dirty="0">
                      <a:solidFill>
                        <a:srgbClr val="1B3AFF"/>
                      </a:solidFill>
                      <a:latin typeface="Times New Roman" panose="02020603050405020304" pitchFamily="18" charset="0"/>
                      <a:cs typeface="Times New Roman" panose="02020603050405020304" pitchFamily="18" charset="0"/>
                    </a:rPr>
                    <a:t>6</a:t>
                  </a:r>
                  <a14:m>
                    <m:oMath xmlns:m="http://schemas.openxmlformats.org/officeDocument/2006/math">
                      <m:r>
                        <a:rPr lang="it-IT" sz="1200" b="1" i="1" u="none" strike="noStrike" smtClean="0">
                          <a:solidFill>
                            <a:srgbClr val="1B3AFF"/>
                          </a:solidFill>
                          <a:effectLst/>
                          <a:latin typeface="Cambria Math" panose="02040503050406030204" pitchFamily="18" charset="0"/>
                          <a:cs typeface="Times New Roman" panose="02020603050405020304" pitchFamily="18" charset="0"/>
                        </a:rPr>
                        <m:t> </m:t>
                      </m:r>
                    </m:oMath>
                  </a14:m>
                  <a:endParaRPr lang="it-IT" sz="1200" b="1" i="0" u="none" strike="noStrike" dirty="0">
                    <a:solidFill>
                      <a:srgbClr val="1B3AFF"/>
                    </a:solidFill>
                    <a:effectLst/>
                    <a:latin typeface="Times New Roman" panose="02020603050405020304" pitchFamily="18" charset="0"/>
                    <a:cs typeface="Times New Roman" panose="02020603050405020304" pitchFamily="18" charset="0"/>
                  </a:endParaRPr>
                </a:p>
              </p:txBody>
            </p:sp>
          </mc:Choice>
          <mc:Fallback xmlns="">
            <p:sp>
              <p:nvSpPr>
                <p:cNvPr id="13" name="CasellaDiTesto 12">
                  <a:extLst>
                    <a:ext uri="{FF2B5EF4-FFF2-40B4-BE49-F238E27FC236}">
                      <a16:creationId xmlns:a16="http://schemas.microsoft.com/office/drawing/2014/main" id="{F7876F2A-2A97-9927-2A55-76F2EE6D1DF3}"/>
                    </a:ext>
                  </a:extLst>
                </p:cNvPr>
                <p:cNvSpPr txBox="1">
                  <a:spLocks noRot="1" noChangeAspect="1" noMove="1" noResize="1" noEditPoints="1" noAdjustHandles="1" noChangeArrowheads="1" noChangeShapeType="1" noTextEdit="1"/>
                </p:cNvSpPr>
                <p:nvPr/>
              </p:nvSpPr>
              <p:spPr>
                <a:xfrm>
                  <a:off x="4656241" y="1794499"/>
                  <a:ext cx="974235" cy="276719"/>
                </a:xfrm>
                <a:prstGeom prst="rect">
                  <a:avLst/>
                </a:prstGeom>
                <a:blipFill>
                  <a:blip r:embed="rId5"/>
                  <a:stretch>
                    <a:fillRect b="-13043"/>
                  </a:stretch>
                </a:blipFill>
              </p:spPr>
              <p:txBody>
                <a:bodyPr/>
                <a:lstStyle/>
                <a:p>
                  <a:r>
                    <a:rPr lang="en-GB">
                      <a:noFill/>
                    </a:rPr>
                    <a:t> </a:t>
                  </a:r>
                </a:p>
              </p:txBody>
            </p:sp>
          </mc:Fallback>
        </mc:AlternateContent>
        <p:sp>
          <p:nvSpPr>
            <p:cNvPr id="14" name="object 7">
              <a:extLst>
                <a:ext uri="{FF2B5EF4-FFF2-40B4-BE49-F238E27FC236}">
                  <a16:creationId xmlns:a16="http://schemas.microsoft.com/office/drawing/2014/main" id="{50F26226-C38C-6D51-A673-B95596BF6425}"/>
                </a:ext>
              </a:extLst>
            </p:cNvPr>
            <p:cNvSpPr txBox="1"/>
            <p:nvPr/>
          </p:nvSpPr>
          <p:spPr>
            <a:xfrm>
              <a:off x="5131227" y="5337056"/>
              <a:ext cx="739101" cy="193803"/>
            </a:xfrm>
            <a:prstGeom prst="rect">
              <a:avLst/>
            </a:prstGeom>
          </p:spPr>
          <p:txBody>
            <a:bodyPr vert="horz" wrap="square" lIns="0" tIns="9049" rIns="0" bIns="0" rtlCol="0">
              <a:spAutoFit/>
            </a:bodyPr>
            <a:lstStyle/>
            <a:p>
              <a:pPr marL="9525">
                <a:spcBef>
                  <a:spcPts val="71"/>
                </a:spcBef>
              </a:pPr>
              <a:r>
                <a:rPr lang="it-IT" sz="1200" spc="-4" dirty="0">
                  <a:latin typeface="Calibri"/>
                  <a:cs typeface="Calibri"/>
                </a:rPr>
                <a:t>KC 5-&gt;4</a:t>
              </a:r>
              <a:endParaRPr sz="1200" baseline="-25000" dirty="0">
                <a:latin typeface="Calibri"/>
                <a:cs typeface="Calibri"/>
              </a:endParaRP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14AE43C9-B0FF-6D43-9662-0475FBF22934}"/>
                    </a:ext>
                  </a:extLst>
                </p:cNvPr>
                <p:cNvSpPr txBox="1"/>
                <p:nvPr/>
              </p:nvSpPr>
              <p:spPr>
                <a:xfrm>
                  <a:off x="7019536" y="2090936"/>
                  <a:ext cx="974235" cy="276719"/>
                </a:xfrm>
                <a:prstGeom prst="rect">
                  <a:avLst/>
                </a:prstGeom>
                <a:noFill/>
              </p:spPr>
              <p:txBody>
                <a:bodyPr wrap="square">
                  <a:spAutoFit/>
                </a:bodyPr>
                <a:lstStyle/>
                <a:p>
                  <a:pPr algn="ctr" fontAlgn="b"/>
                  <a:r>
                    <a:rPr lang="it-IT" sz="1200" b="1" i="0" u="none" strike="noStrike" dirty="0">
                      <a:solidFill>
                        <a:srgbClr val="1B3AFF"/>
                      </a:solidFill>
                      <a:effectLst/>
                      <a:latin typeface="Times New Roman" panose="02020603050405020304" pitchFamily="18" charset="0"/>
                      <a:cs typeface="Times New Roman" panose="02020603050405020304" pitchFamily="18" charset="0"/>
                    </a:rPr>
                    <a:t>K-</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Ne </a:t>
                  </a:r>
                  <a:r>
                    <a:rPr lang="it-IT" sz="1200" b="1" dirty="0">
                      <a:solidFill>
                        <a:srgbClr val="1B3AFF"/>
                      </a:solidFill>
                      <a:latin typeface="Times New Roman" panose="02020603050405020304" pitchFamily="18" charset="0"/>
                      <a:cs typeface="Times New Roman" panose="02020603050405020304" pitchFamily="18" charset="0"/>
                    </a:rPr>
                    <a:t>6</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-&gt;</a:t>
                  </a:r>
                  <a:r>
                    <a:rPr lang="it-IT" sz="1200" b="1" dirty="0">
                      <a:solidFill>
                        <a:srgbClr val="1B3AFF"/>
                      </a:solidFill>
                      <a:latin typeface="Times New Roman" panose="02020603050405020304" pitchFamily="18" charset="0"/>
                      <a:cs typeface="Times New Roman" panose="02020603050405020304" pitchFamily="18" charset="0"/>
                    </a:rPr>
                    <a:t>5</a:t>
                  </a:r>
                  <a14:m>
                    <m:oMath xmlns:m="http://schemas.openxmlformats.org/officeDocument/2006/math">
                      <m:r>
                        <a:rPr lang="it-IT" sz="1200" b="1" i="1" u="none" strike="noStrike" smtClean="0">
                          <a:solidFill>
                            <a:srgbClr val="1B3AFF"/>
                          </a:solidFill>
                          <a:effectLst/>
                          <a:latin typeface="Cambria Math" panose="02040503050406030204" pitchFamily="18" charset="0"/>
                          <a:cs typeface="Times New Roman" panose="02020603050405020304" pitchFamily="18" charset="0"/>
                        </a:rPr>
                        <m:t> </m:t>
                      </m:r>
                    </m:oMath>
                  </a14:m>
                  <a:endParaRPr lang="it-IT" sz="1200" b="1" i="0" u="none" strike="noStrike" dirty="0">
                    <a:solidFill>
                      <a:srgbClr val="1B3AFF"/>
                    </a:solidFill>
                    <a:effectLst/>
                    <a:latin typeface="Times New Roman" panose="02020603050405020304" pitchFamily="18" charset="0"/>
                    <a:cs typeface="Times New Roman" panose="02020603050405020304" pitchFamily="18" charset="0"/>
                  </a:endParaRPr>
                </a:p>
              </p:txBody>
            </p:sp>
          </mc:Choice>
          <mc:Fallback xmlns="">
            <p:sp>
              <p:nvSpPr>
                <p:cNvPr id="15" name="CasellaDiTesto 14">
                  <a:extLst>
                    <a:ext uri="{FF2B5EF4-FFF2-40B4-BE49-F238E27FC236}">
                      <a16:creationId xmlns:a16="http://schemas.microsoft.com/office/drawing/2014/main" id="{14AE43C9-B0FF-6D43-9662-0475FBF22934}"/>
                    </a:ext>
                  </a:extLst>
                </p:cNvPr>
                <p:cNvSpPr txBox="1">
                  <a:spLocks noRot="1" noChangeAspect="1" noMove="1" noResize="1" noEditPoints="1" noAdjustHandles="1" noChangeArrowheads="1" noChangeShapeType="1" noTextEdit="1"/>
                </p:cNvSpPr>
                <p:nvPr/>
              </p:nvSpPr>
              <p:spPr>
                <a:xfrm>
                  <a:off x="7019536" y="2090936"/>
                  <a:ext cx="974235" cy="276719"/>
                </a:xfrm>
                <a:prstGeom prst="rect">
                  <a:avLst/>
                </a:prstGeom>
                <a:blipFill>
                  <a:blip r:embed="rId6"/>
                  <a:stretch>
                    <a:fillRect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370B5EC4-355A-C312-69EB-8AB201F4B6E3}"/>
                    </a:ext>
                  </a:extLst>
                </p:cNvPr>
                <p:cNvSpPr txBox="1"/>
                <p:nvPr/>
              </p:nvSpPr>
              <p:spPr>
                <a:xfrm>
                  <a:off x="1594380" y="5553129"/>
                  <a:ext cx="974235" cy="276719"/>
                </a:xfrm>
                <a:prstGeom prst="rect">
                  <a:avLst/>
                </a:prstGeom>
                <a:noFill/>
              </p:spPr>
              <p:txBody>
                <a:bodyPr wrap="square">
                  <a:spAutoFit/>
                </a:bodyPr>
                <a:lstStyle/>
                <a:p>
                  <a:pPr algn="ctr" fontAlgn="b"/>
                  <a:r>
                    <a:rPr lang="it-IT" sz="1200" b="1" i="0" u="none" strike="noStrike" dirty="0">
                      <a:solidFill>
                        <a:srgbClr val="1B3AFF"/>
                      </a:solidFill>
                      <a:effectLst/>
                      <a:latin typeface="Times New Roman" panose="02020603050405020304" pitchFamily="18" charset="0"/>
                      <a:cs typeface="Times New Roman" panose="02020603050405020304" pitchFamily="18" charset="0"/>
                    </a:rPr>
                    <a:t>K-</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Ne </a:t>
                  </a:r>
                  <a:r>
                    <a:rPr lang="it-IT" sz="1200" b="1" dirty="0">
                      <a:solidFill>
                        <a:srgbClr val="1B3AFF"/>
                      </a:solidFill>
                      <a:latin typeface="Times New Roman" panose="02020603050405020304" pitchFamily="18" charset="0"/>
                      <a:cs typeface="Times New Roman" panose="02020603050405020304" pitchFamily="18" charset="0"/>
                    </a:rPr>
                    <a:t>9</a:t>
                  </a:r>
                  <a:r>
                    <a:rPr lang="it-IT" sz="1200" b="1" i="0" u="none" strike="noStrike" baseline="0" dirty="0">
                      <a:solidFill>
                        <a:srgbClr val="1B3AFF"/>
                      </a:solidFill>
                      <a:effectLst/>
                      <a:latin typeface="Times New Roman" panose="02020603050405020304" pitchFamily="18" charset="0"/>
                      <a:cs typeface="Times New Roman" panose="02020603050405020304" pitchFamily="18" charset="0"/>
                    </a:rPr>
                    <a:t>-&gt;</a:t>
                  </a:r>
                  <a:r>
                    <a:rPr lang="it-IT" sz="1200" b="1" dirty="0">
                      <a:solidFill>
                        <a:srgbClr val="1B3AFF"/>
                      </a:solidFill>
                      <a:latin typeface="Times New Roman" panose="02020603050405020304" pitchFamily="18" charset="0"/>
                      <a:cs typeface="Times New Roman" panose="02020603050405020304" pitchFamily="18" charset="0"/>
                    </a:rPr>
                    <a:t>8</a:t>
                  </a:r>
                  <a14:m>
                    <m:oMath xmlns:m="http://schemas.openxmlformats.org/officeDocument/2006/math">
                      <m:r>
                        <a:rPr lang="it-IT" sz="1200" b="1" i="1" u="none" strike="noStrike" smtClean="0">
                          <a:solidFill>
                            <a:srgbClr val="1B3AFF"/>
                          </a:solidFill>
                          <a:effectLst/>
                          <a:latin typeface="Cambria Math" panose="02040503050406030204" pitchFamily="18" charset="0"/>
                          <a:cs typeface="Times New Roman" panose="02020603050405020304" pitchFamily="18" charset="0"/>
                        </a:rPr>
                        <m:t> </m:t>
                      </m:r>
                    </m:oMath>
                  </a14:m>
                  <a:endParaRPr lang="it-IT" sz="1200" b="1" i="0" u="none" strike="noStrike" dirty="0">
                    <a:solidFill>
                      <a:srgbClr val="1B3AFF"/>
                    </a:solidFill>
                    <a:effectLst/>
                    <a:latin typeface="Times New Roman" panose="02020603050405020304" pitchFamily="18" charset="0"/>
                    <a:cs typeface="Times New Roman" panose="02020603050405020304" pitchFamily="18" charset="0"/>
                  </a:endParaRPr>
                </a:p>
              </p:txBody>
            </p:sp>
          </mc:Choice>
          <mc:Fallback xmlns="">
            <p:sp>
              <p:nvSpPr>
                <p:cNvPr id="16" name="CasellaDiTesto 15">
                  <a:extLst>
                    <a:ext uri="{FF2B5EF4-FFF2-40B4-BE49-F238E27FC236}">
                      <a16:creationId xmlns:a16="http://schemas.microsoft.com/office/drawing/2014/main" id="{370B5EC4-355A-C312-69EB-8AB201F4B6E3}"/>
                    </a:ext>
                  </a:extLst>
                </p:cNvPr>
                <p:cNvSpPr txBox="1">
                  <a:spLocks noRot="1" noChangeAspect="1" noMove="1" noResize="1" noEditPoints="1" noAdjustHandles="1" noChangeArrowheads="1" noChangeShapeType="1" noTextEdit="1"/>
                </p:cNvSpPr>
                <p:nvPr/>
              </p:nvSpPr>
              <p:spPr>
                <a:xfrm>
                  <a:off x="1594380" y="5553129"/>
                  <a:ext cx="974235" cy="276719"/>
                </a:xfrm>
                <a:prstGeom prst="rect">
                  <a:avLst/>
                </a:prstGeom>
                <a:blipFill>
                  <a:blip r:embed="rId7"/>
                  <a:stretch>
                    <a:fillRect b="-18182"/>
                  </a:stretch>
                </a:blipFill>
              </p:spPr>
              <p:txBody>
                <a:bodyPr/>
                <a:lstStyle/>
                <a:p>
                  <a:r>
                    <a:rPr lang="en-GB">
                      <a:noFill/>
                    </a:rPr>
                    <a:t> </a:t>
                  </a:r>
                </a:p>
              </p:txBody>
            </p:sp>
          </mc:Fallback>
        </mc:AlternateContent>
        <p:sp>
          <p:nvSpPr>
            <p:cNvPr id="17" name="object 7">
              <a:extLst>
                <a:ext uri="{FF2B5EF4-FFF2-40B4-BE49-F238E27FC236}">
                  <a16:creationId xmlns:a16="http://schemas.microsoft.com/office/drawing/2014/main" id="{3A042D44-E800-E5B9-AE2A-DFE2591B8016}"/>
                </a:ext>
              </a:extLst>
            </p:cNvPr>
            <p:cNvSpPr txBox="1"/>
            <p:nvPr/>
          </p:nvSpPr>
          <p:spPr>
            <a:xfrm>
              <a:off x="5277082" y="5761402"/>
              <a:ext cx="739101" cy="193803"/>
            </a:xfrm>
            <a:prstGeom prst="rect">
              <a:avLst/>
            </a:prstGeom>
          </p:spPr>
          <p:txBody>
            <a:bodyPr vert="horz" wrap="square" lIns="0" tIns="9049" rIns="0" bIns="0" rtlCol="0">
              <a:spAutoFit/>
            </a:bodyPr>
            <a:lstStyle/>
            <a:p>
              <a:pPr marL="9525">
                <a:spcBef>
                  <a:spcPts val="71"/>
                </a:spcBef>
              </a:pPr>
              <a:r>
                <a:rPr lang="it-IT" sz="1200" spc="-4" dirty="0" err="1">
                  <a:latin typeface="Calibri"/>
                  <a:cs typeface="Calibri"/>
                </a:rPr>
                <a:t>KAl</a:t>
              </a:r>
              <a:r>
                <a:rPr lang="it-IT" sz="1200" spc="-4" dirty="0">
                  <a:latin typeface="Calibri"/>
                  <a:cs typeface="Calibri"/>
                </a:rPr>
                <a:t> 8-&gt;7</a:t>
              </a:r>
              <a:endParaRPr sz="1200" baseline="-25000" dirty="0">
                <a:latin typeface="Calibri"/>
                <a:cs typeface="Calibri"/>
              </a:endParaRPr>
            </a:p>
          </p:txBody>
        </p:sp>
        <p:sp>
          <p:nvSpPr>
            <p:cNvPr id="18" name="object 7">
              <a:extLst>
                <a:ext uri="{FF2B5EF4-FFF2-40B4-BE49-F238E27FC236}">
                  <a16:creationId xmlns:a16="http://schemas.microsoft.com/office/drawing/2014/main" id="{DFDD1432-AA38-5C72-C361-689143BF9916}"/>
                </a:ext>
              </a:extLst>
            </p:cNvPr>
            <p:cNvSpPr txBox="1"/>
            <p:nvPr/>
          </p:nvSpPr>
          <p:spPr>
            <a:xfrm>
              <a:off x="8043725" y="5548280"/>
              <a:ext cx="739101" cy="378469"/>
            </a:xfrm>
            <a:prstGeom prst="rect">
              <a:avLst/>
            </a:prstGeom>
          </p:spPr>
          <p:txBody>
            <a:bodyPr vert="horz" wrap="square" lIns="0" tIns="9049" rIns="0" bIns="0" rtlCol="0">
              <a:spAutoFit/>
            </a:bodyPr>
            <a:lstStyle/>
            <a:p>
              <a:pPr marL="9525">
                <a:spcBef>
                  <a:spcPts val="71"/>
                </a:spcBef>
              </a:pPr>
              <a:r>
                <a:rPr lang="it-IT" sz="1200" spc="-4" dirty="0" err="1">
                  <a:latin typeface="Calibri"/>
                  <a:cs typeface="Calibri"/>
                </a:rPr>
                <a:t>KAl</a:t>
              </a:r>
              <a:r>
                <a:rPr lang="it-IT" sz="1200" spc="-4" dirty="0">
                  <a:latin typeface="Calibri"/>
                  <a:cs typeface="Calibri"/>
                </a:rPr>
                <a:t> 7-&gt;6</a:t>
              </a:r>
              <a:br>
                <a:rPr lang="it-IT" sz="1200" spc="-4" dirty="0">
                  <a:latin typeface="Calibri"/>
                  <a:cs typeface="Calibri"/>
                </a:rPr>
              </a:br>
              <a:r>
                <a:rPr lang="it-IT" sz="1200" spc="-4" dirty="0">
                  <a:latin typeface="Calibri"/>
                  <a:cs typeface="Calibri"/>
                </a:rPr>
                <a:t>KC 6-&gt;4 </a:t>
              </a:r>
              <a:endParaRPr sz="1200" baseline="-25000" dirty="0">
                <a:latin typeface="Calibri"/>
                <a:cs typeface="Calibri"/>
              </a:endParaRPr>
            </a:p>
          </p:txBody>
        </p:sp>
        <p:sp>
          <p:nvSpPr>
            <p:cNvPr id="19" name="object 7">
              <a:extLst>
                <a:ext uri="{FF2B5EF4-FFF2-40B4-BE49-F238E27FC236}">
                  <a16:creationId xmlns:a16="http://schemas.microsoft.com/office/drawing/2014/main" id="{3D7B8DF2-C7D2-20C4-8C2A-1AC4ECD2DE00}"/>
                </a:ext>
              </a:extLst>
            </p:cNvPr>
            <p:cNvSpPr txBox="1"/>
            <p:nvPr/>
          </p:nvSpPr>
          <p:spPr>
            <a:xfrm>
              <a:off x="4842598" y="5098343"/>
              <a:ext cx="739101" cy="193803"/>
            </a:xfrm>
            <a:prstGeom prst="rect">
              <a:avLst/>
            </a:prstGeom>
          </p:spPr>
          <p:txBody>
            <a:bodyPr vert="horz" wrap="square" lIns="0" tIns="9049" rIns="0" bIns="0" rtlCol="0">
              <a:spAutoFit/>
            </a:bodyPr>
            <a:lstStyle/>
            <a:p>
              <a:pPr marL="9525">
                <a:spcBef>
                  <a:spcPts val="71"/>
                </a:spcBef>
              </a:pPr>
              <a:r>
                <a:rPr lang="it-IT" sz="1200" spc="-4" dirty="0">
                  <a:latin typeface="Calibri"/>
                  <a:cs typeface="Calibri"/>
                </a:rPr>
                <a:t>KO 6-&gt;5</a:t>
              </a:r>
              <a:endParaRPr sz="1200" baseline="-25000" dirty="0">
                <a:latin typeface="Calibri"/>
                <a:cs typeface="Calibri"/>
              </a:endParaRPr>
            </a:p>
          </p:txBody>
        </p:sp>
        <p:cxnSp>
          <p:nvCxnSpPr>
            <p:cNvPr id="20" name="Connettore 1 19">
              <a:extLst>
                <a:ext uri="{FF2B5EF4-FFF2-40B4-BE49-F238E27FC236}">
                  <a16:creationId xmlns:a16="http://schemas.microsoft.com/office/drawing/2014/main" id="{2371F4C8-13E6-510B-996B-633A83F0542F}"/>
                </a:ext>
              </a:extLst>
            </p:cNvPr>
            <p:cNvCxnSpPr>
              <a:cxnSpLocks/>
            </p:cNvCxnSpPr>
            <p:nvPr/>
          </p:nvCxnSpPr>
          <p:spPr>
            <a:xfrm flipV="1">
              <a:off x="4960799" y="5283791"/>
              <a:ext cx="0" cy="609229"/>
            </a:xfrm>
            <a:prstGeom prst="line">
              <a:avLst/>
            </a:prstGeom>
            <a:ln w="12700">
              <a:headEnd type="triangle"/>
              <a:tailEnd type="none"/>
            </a:ln>
          </p:spPr>
          <p:style>
            <a:lnRef idx="1">
              <a:schemeClr val="dk1"/>
            </a:lnRef>
            <a:fillRef idx="0">
              <a:schemeClr val="dk1"/>
            </a:fillRef>
            <a:effectRef idx="0">
              <a:schemeClr val="dk1"/>
            </a:effectRef>
            <a:fontRef idx="minor">
              <a:schemeClr val="tx1"/>
            </a:fontRef>
          </p:style>
        </p:cxnSp>
        <p:sp>
          <p:nvSpPr>
            <p:cNvPr id="21" name="object 7">
              <a:extLst>
                <a:ext uri="{FF2B5EF4-FFF2-40B4-BE49-F238E27FC236}">
                  <a16:creationId xmlns:a16="http://schemas.microsoft.com/office/drawing/2014/main" id="{0CF71EDE-4EA9-DE88-09DA-1540AD027075}"/>
                </a:ext>
              </a:extLst>
            </p:cNvPr>
            <p:cNvSpPr txBox="1"/>
            <p:nvPr/>
          </p:nvSpPr>
          <p:spPr>
            <a:xfrm>
              <a:off x="8886002" y="5766710"/>
              <a:ext cx="739101" cy="193803"/>
            </a:xfrm>
            <a:prstGeom prst="rect">
              <a:avLst/>
            </a:prstGeom>
          </p:spPr>
          <p:txBody>
            <a:bodyPr vert="horz" wrap="square" lIns="0" tIns="9049" rIns="0" bIns="0" rtlCol="0">
              <a:spAutoFit/>
            </a:bodyPr>
            <a:lstStyle/>
            <a:p>
              <a:pPr marL="9525">
                <a:spcBef>
                  <a:spcPts val="71"/>
                </a:spcBef>
              </a:pPr>
              <a:r>
                <a:rPr lang="it-IT" sz="1200" spc="-4" dirty="0">
                  <a:latin typeface="Calibri"/>
                  <a:cs typeface="Calibri"/>
                </a:rPr>
                <a:t>KO 5-&gt;4</a:t>
              </a:r>
              <a:endParaRPr sz="1200" baseline="-25000" dirty="0">
                <a:latin typeface="Calibri"/>
                <a:cs typeface="Calibri"/>
              </a:endParaRPr>
            </a:p>
          </p:txBody>
        </p:sp>
        <p:sp>
          <p:nvSpPr>
            <p:cNvPr id="22" name="object 7">
              <a:extLst>
                <a:ext uri="{FF2B5EF4-FFF2-40B4-BE49-F238E27FC236}">
                  <a16:creationId xmlns:a16="http://schemas.microsoft.com/office/drawing/2014/main" id="{40D3A931-7267-D173-EB38-F2645B42736C}"/>
                </a:ext>
              </a:extLst>
            </p:cNvPr>
            <p:cNvSpPr txBox="1"/>
            <p:nvPr/>
          </p:nvSpPr>
          <p:spPr>
            <a:xfrm>
              <a:off x="3361625" y="5732946"/>
              <a:ext cx="739101" cy="193803"/>
            </a:xfrm>
            <a:prstGeom prst="rect">
              <a:avLst/>
            </a:prstGeom>
          </p:spPr>
          <p:txBody>
            <a:bodyPr vert="horz" wrap="square" lIns="0" tIns="9049" rIns="0" bIns="0" rtlCol="0">
              <a:spAutoFit/>
            </a:bodyPr>
            <a:lstStyle/>
            <a:p>
              <a:pPr marL="9525">
                <a:spcBef>
                  <a:spcPts val="71"/>
                </a:spcBef>
              </a:pPr>
              <a:r>
                <a:rPr lang="it-IT" sz="1200" spc="-4" dirty="0">
                  <a:latin typeface="Calibri"/>
                  <a:cs typeface="Calibri"/>
                </a:rPr>
                <a:t>KC 7-&gt;5</a:t>
              </a:r>
              <a:endParaRPr sz="1200" baseline="-25000" dirty="0">
                <a:latin typeface="Calibri"/>
                <a:cs typeface="Calibri"/>
              </a:endParaRPr>
            </a:p>
          </p:txBody>
        </p:sp>
      </p:grpSp>
      <mc:AlternateContent xmlns:mc="http://schemas.openxmlformats.org/markup-compatibility/2006" xmlns:a14="http://schemas.microsoft.com/office/drawing/2010/main">
        <mc:Choice Requires="a14">
          <p:graphicFrame>
            <p:nvGraphicFramePr>
              <p:cNvPr id="23" name="Tabella 22">
                <a:extLst>
                  <a:ext uri="{FF2B5EF4-FFF2-40B4-BE49-F238E27FC236}">
                    <a16:creationId xmlns:a16="http://schemas.microsoft.com/office/drawing/2014/main" id="{5855728C-09CD-92CE-F862-F0A7082D267A}"/>
                  </a:ext>
                </a:extLst>
              </p:cNvPr>
              <p:cNvGraphicFramePr>
                <a:graphicFrameLocks noGrp="1"/>
              </p:cNvGraphicFramePr>
              <p:nvPr>
                <p:extLst>
                  <p:ext uri="{D42A27DB-BD31-4B8C-83A1-F6EECF244321}">
                    <p14:modId xmlns:p14="http://schemas.microsoft.com/office/powerpoint/2010/main" val="826615354"/>
                  </p:ext>
                </p:extLst>
              </p:nvPr>
            </p:nvGraphicFramePr>
            <p:xfrm>
              <a:off x="1157475" y="1570106"/>
              <a:ext cx="3490414" cy="1276869"/>
            </p:xfrm>
            <a:graphic>
              <a:graphicData uri="http://schemas.openxmlformats.org/drawingml/2006/table">
                <a:tbl>
                  <a:tblPr bandCol="1">
                    <a:tableStyleId>{5940675A-B579-460E-94D1-54222C63F5DA}</a:tableStyleId>
                  </a:tblPr>
                  <a:tblGrid>
                    <a:gridCol w="1018889">
                      <a:extLst>
                        <a:ext uri="{9D8B030D-6E8A-4147-A177-3AD203B41FA5}">
                          <a16:colId xmlns:a16="http://schemas.microsoft.com/office/drawing/2014/main" val="3044202014"/>
                        </a:ext>
                      </a:extLst>
                    </a:gridCol>
                    <a:gridCol w="2471525">
                      <a:extLst>
                        <a:ext uri="{9D8B030D-6E8A-4147-A177-3AD203B41FA5}">
                          <a16:colId xmlns:a16="http://schemas.microsoft.com/office/drawing/2014/main" val="2553090020"/>
                        </a:ext>
                      </a:extLst>
                    </a:gridCol>
                  </a:tblGrid>
                  <a:tr h="248620">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Line  </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fontAlgn="b"/>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Energy [eV]</a:t>
                          </a:r>
                        </a:p>
                      </a:txBody>
                      <a:tcPr marL="9525" marR="9525" marT="9525" marB="0" anchor="ctr">
                        <a:solidFill>
                          <a:schemeClr val="bg1"/>
                        </a:solidFill>
                      </a:tcPr>
                    </a:tc>
                    <a:extLst>
                      <a:ext uri="{0D108BD9-81ED-4DB2-BD59-A6C34878D82A}">
                        <a16:rowId xmlns:a16="http://schemas.microsoft.com/office/drawing/2014/main" val="284342786"/>
                      </a:ext>
                    </a:extLst>
                  </a:tr>
                  <a:tr h="282389">
                    <a:tc>
                      <a:txBody>
                        <a:bodyPr/>
                        <a:lstStyle/>
                        <a:p>
                          <a:pPr algn="ctr" fontAlgn="b"/>
                          <a:r>
                            <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Ne 9</a:t>
                          </a:r>
                          <a14:m>
                            <m:oMath xmlns:m="http://schemas.openxmlformats.org/officeDocument/2006/math">
                              <m:r>
                                <a:rPr lang="it-IT" sz="1200" b="1" i="1"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it-IT" sz="12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8</a:t>
                          </a:r>
                          <a14:m>
                            <m:oMath xmlns:m="http://schemas.openxmlformats.org/officeDocument/2006/math">
                              <m:r>
                                <a:rPr lang="it-IT" sz="1200" b="1" i="1" u="none" strike="noStrike" smtClean="0">
                                  <a:solidFill>
                                    <a:sysClr val="windowText" lastClr="000000"/>
                                  </a:solidFill>
                                  <a:effectLst/>
                                  <a:latin typeface="Cambria Math" panose="02040503050406030204" pitchFamily="18" charset="0"/>
                                  <a:cs typeface="Times New Roman" panose="02020603050405020304" pitchFamily="18" charset="0"/>
                                </a:rPr>
                                <m:t> </m:t>
                              </m:r>
                            </m:oMath>
                          </a14:m>
                          <a:endPar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it-IT" sz="1400" b="0" u="none" strike="noStrike" dirty="0">
                              <a:solidFill>
                                <a:sysClr val="windowText" lastClr="000000"/>
                              </a:solidFill>
                              <a:effectLst/>
                              <a:latin typeface="Calibri" panose="020F0502020204030204" pitchFamily="34" charset="0"/>
                              <a:ea typeface="Apple Symbols" panose="02000000000000000000" pitchFamily="2" charset="-79"/>
                              <a:cs typeface="Calibri" panose="020F0502020204030204" pitchFamily="34" charset="0"/>
                            </a:rPr>
                            <a:t>4206.35</a:t>
                          </a:r>
                          <a14:m>
                            <m:oMath xmlns:m="http://schemas.openxmlformats.org/officeDocument/2006/math">
                              <m:r>
                                <a:rPr lang="it-IT" sz="1400" b="0" i="0" u="none" strike="noStrike" smtClean="0">
                                  <a:solidFill>
                                    <a:sysClr val="windowText" lastClr="000000"/>
                                  </a:solidFill>
                                  <a:effectLst/>
                                  <a:latin typeface="Cambria Math" panose="02040503050406030204" pitchFamily="18" charset="0"/>
                                </a:rPr>
                                <m:t> </m:t>
                              </m:r>
                              <m:r>
                                <a:rPr lang="it-IT" sz="1400" b="0" u="none" strike="noStrike" smtClean="0">
                                  <a:solidFill>
                                    <a:sysClr val="windowText" lastClr="000000"/>
                                  </a:solidFill>
                                  <a:effectLst/>
                                  <a:latin typeface="Cambria Math" panose="02040503050406030204" pitchFamily="18" charset="0"/>
                                </a:rPr>
                                <m:t>±</m:t>
                              </m:r>
                            </m:oMath>
                          </a14:m>
                          <a:r>
                            <a:rPr lang="it-IT" sz="1400" b="0" i="0" u="none" strike="noStrike" dirty="0">
                              <a:solidFill>
                                <a:sysClr val="windowText" lastClr="000000"/>
                              </a:solidFill>
                              <a:effectLst/>
                              <a:latin typeface="Calibri" panose="020F0502020204030204" pitchFamily="34" charset="0"/>
                              <a:ea typeface="Apple Symbols" panose="02000000000000000000" pitchFamily="2" charset="-79"/>
                              <a:cs typeface="Calibri" panose="020F0502020204030204" pitchFamily="34" charset="0"/>
                            </a:rPr>
                            <a:t> 3.75 (</a:t>
                          </a:r>
                          <a:r>
                            <a:rPr lang="it-IT" sz="1400" b="0" i="0" u="none" strike="noStrike" dirty="0" err="1">
                              <a:solidFill>
                                <a:sysClr val="windowText" lastClr="000000"/>
                              </a:solidFill>
                              <a:effectLst/>
                              <a:latin typeface="Calibri" panose="020F0502020204030204" pitchFamily="34" charset="0"/>
                              <a:ea typeface="Apple Symbols" panose="02000000000000000000" pitchFamily="2" charset="-79"/>
                              <a:cs typeface="Calibri" panose="020F0502020204030204" pitchFamily="34" charset="0"/>
                            </a:rPr>
                            <a:t>stat</a:t>
                          </a:r>
                          <a:r>
                            <a:rPr lang="it-IT" sz="1400" b="0" i="0" u="none" strike="noStrike" dirty="0">
                              <a:solidFill>
                                <a:sysClr val="windowText" lastClr="000000"/>
                              </a:solidFill>
                              <a:effectLst/>
                              <a:latin typeface="Calibri" panose="020F0502020204030204" pitchFamily="34" charset="0"/>
                              <a:ea typeface="Apple Symbols" panose="02000000000000000000" pitchFamily="2" charset="-79"/>
                              <a:cs typeface="Calibri" panose="020F0502020204030204" pitchFamily="34" charset="0"/>
                            </a:rPr>
                            <a:t>)</a:t>
                          </a:r>
                        </a:p>
                      </a:txBody>
                      <a:tcPr marL="9525" marR="9525" marT="9525" marB="0" anchor="ctr">
                        <a:solidFill>
                          <a:schemeClr val="bg1"/>
                        </a:solidFill>
                      </a:tcPr>
                    </a:tc>
                    <a:extLst>
                      <a:ext uri="{0D108BD9-81ED-4DB2-BD59-A6C34878D82A}">
                        <a16:rowId xmlns:a16="http://schemas.microsoft.com/office/drawing/2014/main" val="859015055"/>
                      </a:ext>
                    </a:extLst>
                  </a:tr>
                  <a:tr h="2486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Ne 8</a:t>
                          </a:r>
                          <a14:m>
                            <m:oMath xmlns:m="http://schemas.openxmlformats.org/officeDocument/2006/math">
                              <m:r>
                                <a:rPr lang="it-IT" sz="1200" b="1" i="1"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it-IT" sz="1200" b="1" i="0"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𝟕</m:t>
                              </m:r>
                            </m:oMath>
                          </a14:m>
                          <a:endPar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6130.86 </a:t>
                          </a:r>
                          <a14:m>
                            <m:oMath xmlns:m="http://schemas.openxmlformats.org/officeDocument/2006/math">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0.71 (</a:t>
                          </a:r>
                          <a:r>
                            <a:rPr lang="it-IT" sz="1400" b="0" i="0" u="none" strike="noStrike"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stat</a:t>
                          </a:r>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14:m>
                            <m:oMath xmlns:m="http://schemas.openxmlformats.org/officeDocument/2006/math">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2</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r>
                            <a:rPr lang="it-IT" sz="1400" b="0" i="0" u="none" strike="noStrike" baseline="0"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sys</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a:t>
                          </a:r>
                          <a:endPar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62875075"/>
                      </a:ext>
                    </a:extLst>
                  </a:tr>
                  <a:tr h="2486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Ne 7</a:t>
                          </a:r>
                          <a14:m>
                            <m:oMath xmlns:m="http://schemas.openxmlformats.org/officeDocument/2006/math">
                              <m:r>
                                <a:rPr lang="it-IT" sz="1200" b="1" i="1"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it-IT" sz="1200" b="1" i="0"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𝟔</m:t>
                              </m:r>
                            </m:oMath>
                          </a14:m>
                          <a:endPar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400" b="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9450.08</a:t>
                          </a:r>
                          <a14:m>
                            <m:oMath xmlns:m="http://schemas.openxmlformats.org/officeDocument/2006/math">
                              <m:r>
                                <a:rPr lang="it-IT" sz="1400" b="0" i="0" u="none" strike="noStrike" smtClean="0">
                                  <a:solidFill>
                                    <a:srgbClr val="160DFF"/>
                                  </a:solidFill>
                                  <a:effectLst/>
                                  <a:latin typeface="Cambria Math" panose="02040503050406030204" pitchFamily="18" charset="0"/>
                                </a:rPr>
                                <m:t> </m:t>
                              </m:r>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0.41 (</a:t>
                          </a:r>
                          <a:r>
                            <a:rPr lang="it-IT" sz="1400" b="0" i="0" u="none" strike="noStrike"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stat</a:t>
                          </a:r>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14:m>
                            <m:oMath xmlns:m="http://schemas.openxmlformats.org/officeDocument/2006/math">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2</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r>
                            <a:rPr lang="it-IT" sz="1400" b="0" i="0" u="none" strike="noStrike" baseline="0"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sys</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a:t>
                          </a:r>
                          <a:endPar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4109479317"/>
                      </a:ext>
                    </a:extLst>
                  </a:tr>
                  <a:tr h="2486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rPr>
                            <a:t>K-</a:t>
                          </a:r>
                          <a:r>
                            <a:rPr lang="it-IT" sz="1200" b="1" i="0" u="none" strike="noStrike" baseline="0" dirty="0">
                              <a:solidFill>
                                <a:sysClr val="windowText" lastClr="000000"/>
                              </a:solidFill>
                              <a:effectLst/>
                              <a:latin typeface="Times New Roman" panose="02020603050405020304" pitchFamily="18" charset="0"/>
                              <a:cs typeface="Times New Roman" panose="02020603050405020304" pitchFamily="18" charset="0"/>
                            </a:rPr>
                            <a:t>Ne 6</a:t>
                          </a:r>
                          <a14:m>
                            <m:oMath xmlns:m="http://schemas.openxmlformats.org/officeDocument/2006/math">
                              <m:r>
                                <a:rPr lang="it-IT" sz="1200" b="1" i="1"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it-IT" sz="1200" b="1" i="0" u="none" strike="noStrike" baseline="0" dirty="0" smtClean="0">
                                  <a:solidFill>
                                    <a:sysClr val="windowText" lastClr="000000"/>
                                  </a:solidFill>
                                  <a:effectLst/>
                                  <a:latin typeface="Cambria Math" panose="02040503050406030204" pitchFamily="18" charset="0"/>
                                  <a:ea typeface="Cambria Math" panose="02040503050406030204" pitchFamily="18" charset="0"/>
                                  <a:cs typeface="Times New Roman" panose="02020603050405020304" pitchFamily="18" charset="0"/>
                                </a:rPr>
                                <m:t>𝟓</m:t>
                              </m:r>
                            </m:oMath>
                          </a14:m>
                          <a:endParaRPr lang="it-IT" sz="1200" b="1"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it-IT" sz="1400" b="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15673.30 </a:t>
                          </a:r>
                          <a14:m>
                            <m:oMath xmlns:m="http://schemas.openxmlformats.org/officeDocument/2006/math">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0.52 (</a:t>
                          </a:r>
                          <a:r>
                            <a:rPr lang="it-IT" sz="1400" b="0" i="0" u="none" strike="noStrike"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stat</a:t>
                          </a:r>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14:m>
                            <m:oMath xmlns:m="http://schemas.openxmlformats.org/officeDocument/2006/math">
                              <m:r>
                                <a:rPr lang="it-IT" sz="1400" b="0" u="none" strike="noStrike" smtClean="0">
                                  <a:solidFill>
                                    <a:srgbClr val="160DFF"/>
                                  </a:solidFill>
                                  <a:effectLst/>
                                  <a:latin typeface="Cambria Math" panose="02040503050406030204" pitchFamily="18" charset="0"/>
                                </a:rPr>
                                <m:t>±</m:t>
                              </m:r>
                            </m:oMath>
                          </a14:m>
                          <a:r>
                            <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5</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 (</a:t>
                          </a:r>
                          <a:r>
                            <a:rPr lang="it-IT" sz="1400" b="0" i="0" u="none" strike="noStrike" baseline="0" dirty="0" err="1">
                              <a:solidFill>
                                <a:srgbClr val="160DFF"/>
                              </a:solidFill>
                              <a:effectLst/>
                              <a:latin typeface="Calibri" panose="020F0502020204030204" pitchFamily="34" charset="0"/>
                              <a:ea typeface="Apple Symbols" panose="02000000000000000000" pitchFamily="2" charset="-79"/>
                              <a:cs typeface="Calibri" panose="020F0502020204030204" pitchFamily="34" charset="0"/>
                            </a:rPr>
                            <a:t>sys</a:t>
                          </a:r>
                          <a:r>
                            <a:rPr lang="it-IT" sz="1400" b="0" i="0" u="none" strike="noStrike" baseline="0"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rPr>
                            <a:t>.)</a:t>
                          </a:r>
                          <a:endParaRPr lang="it-IT" sz="1400" b="0" i="0" u="none" strike="noStrike" dirty="0">
                            <a:solidFill>
                              <a:srgbClr val="160DFF"/>
                            </a:solidFill>
                            <a:effectLst/>
                            <a:latin typeface="Calibri" panose="020F0502020204030204" pitchFamily="34" charset="0"/>
                            <a:ea typeface="Apple Symbols" panose="02000000000000000000" pitchFamily="2" charset="-79"/>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560278544"/>
                      </a:ext>
                    </a:extLst>
                  </a:tr>
                </a:tbl>
              </a:graphicData>
            </a:graphic>
          </p:graphicFrame>
        </mc:Choice>
        <mc:Fallback xmlns="">
          <p:graphicFrame>
            <p:nvGraphicFramePr>
              <p:cNvPr id="23" name="Tabella 22">
                <a:extLst>
                  <a:ext uri="{FF2B5EF4-FFF2-40B4-BE49-F238E27FC236}">
                    <a16:creationId xmlns:a16="http://schemas.microsoft.com/office/drawing/2014/main" id="{5855728C-09CD-92CE-F862-F0A7082D267A}"/>
                  </a:ext>
                </a:extLst>
              </p:cNvPr>
              <p:cNvGraphicFramePr>
                <a:graphicFrameLocks noGrp="1"/>
              </p:cNvGraphicFramePr>
              <p:nvPr>
                <p:extLst>
                  <p:ext uri="{D42A27DB-BD31-4B8C-83A1-F6EECF244321}">
                    <p14:modId xmlns:p14="http://schemas.microsoft.com/office/powerpoint/2010/main" val="826615354"/>
                  </p:ext>
                </p:extLst>
              </p:nvPr>
            </p:nvGraphicFramePr>
            <p:xfrm>
              <a:off x="1157475" y="1570106"/>
              <a:ext cx="3490414" cy="1276869"/>
            </p:xfrm>
            <a:graphic>
              <a:graphicData uri="http://schemas.openxmlformats.org/drawingml/2006/table">
                <a:tbl>
                  <a:tblPr bandCol="1">
                    <a:tableStyleId>{5940675A-B579-460E-94D1-54222C63F5DA}</a:tableStyleId>
                  </a:tblPr>
                  <a:tblGrid>
                    <a:gridCol w="1018889">
                      <a:extLst>
                        <a:ext uri="{9D8B030D-6E8A-4147-A177-3AD203B41FA5}">
                          <a16:colId xmlns:a16="http://schemas.microsoft.com/office/drawing/2014/main" val="3044202014"/>
                        </a:ext>
                      </a:extLst>
                    </a:gridCol>
                    <a:gridCol w="2471525">
                      <a:extLst>
                        <a:ext uri="{9D8B030D-6E8A-4147-A177-3AD203B41FA5}">
                          <a16:colId xmlns:a16="http://schemas.microsoft.com/office/drawing/2014/main" val="2553090020"/>
                        </a:ext>
                      </a:extLst>
                    </a:gridCol>
                  </a:tblGrid>
                  <a:tr h="248620">
                    <a:tc>
                      <a:txBody>
                        <a:bodyPr/>
                        <a:lstStyle/>
                        <a:p>
                          <a:pPr algn="ctr" fontAlgn="b"/>
                          <a:r>
                            <a:rPr lang="it-IT" sz="1250" b="0" u="none" strike="noStrike" dirty="0">
                              <a:solidFill>
                                <a:sysClr val="windowText" lastClr="000000"/>
                              </a:solidFill>
                              <a:effectLst/>
                              <a:latin typeface="Times New Roman" panose="02020603050405020304" pitchFamily="18" charset="0"/>
                              <a:cs typeface="Times New Roman" panose="02020603050405020304" pitchFamily="18" charset="0"/>
                            </a:rPr>
                            <a:t>Line  </a:t>
                          </a:r>
                          <a:endPar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fontAlgn="b"/>
                          <a:r>
                            <a:rPr lang="it-IT" sz="1250" b="0" i="0" u="none" strike="noStrike" dirty="0">
                              <a:solidFill>
                                <a:sysClr val="windowText" lastClr="000000"/>
                              </a:solidFill>
                              <a:effectLst/>
                              <a:latin typeface="Times New Roman" panose="02020603050405020304" pitchFamily="18" charset="0"/>
                              <a:cs typeface="Times New Roman" panose="02020603050405020304" pitchFamily="18" charset="0"/>
                            </a:rPr>
                            <a:t>Energy [eV]</a:t>
                          </a:r>
                        </a:p>
                      </a:txBody>
                      <a:tcPr marL="9525" marR="9525" marT="9525" marB="0" anchor="ctr">
                        <a:solidFill>
                          <a:schemeClr val="bg1"/>
                        </a:solidFill>
                      </a:tcPr>
                    </a:tc>
                    <a:extLst>
                      <a:ext uri="{0D108BD9-81ED-4DB2-BD59-A6C34878D82A}">
                        <a16:rowId xmlns:a16="http://schemas.microsoft.com/office/drawing/2014/main" val="284342786"/>
                      </a:ext>
                    </a:extLst>
                  </a:tr>
                  <a:tr h="282389">
                    <a:tc>
                      <a:txBody>
                        <a:bodyPr/>
                        <a:lstStyle/>
                        <a:p>
                          <a:endParaRPr lang="it-GB"/>
                        </a:p>
                      </a:txBody>
                      <a:tcPr marL="9525" marR="9525" marT="9525" marB="0" anchor="ctr">
                        <a:blipFill>
                          <a:blip r:embed="rId8"/>
                          <a:stretch>
                            <a:fillRect l="-1250" t="-95455" r="-246250" b="-309091"/>
                          </a:stretch>
                        </a:blipFill>
                      </a:tcPr>
                    </a:tc>
                    <a:tc>
                      <a:txBody>
                        <a:bodyPr/>
                        <a:lstStyle/>
                        <a:p>
                          <a:endParaRPr lang="it-GB"/>
                        </a:p>
                      </a:txBody>
                      <a:tcPr marL="9525" marR="9525" marT="9525" marB="0" anchor="ctr">
                        <a:blipFill>
                          <a:blip r:embed="rId8"/>
                          <a:stretch>
                            <a:fillRect l="-41538" t="-95455" r="-1026" b="-309091"/>
                          </a:stretch>
                        </a:blipFill>
                      </a:tcPr>
                    </a:tc>
                    <a:extLst>
                      <a:ext uri="{0D108BD9-81ED-4DB2-BD59-A6C34878D82A}">
                        <a16:rowId xmlns:a16="http://schemas.microsoft.com/office/drawing/2014/main" val="859015055"/>
                      </a:ext>
                    </a:extLst>
                  </a:tr>
                  <a:tr h="248620">
                    <a:tc>
                      <a:txBody>
                        <a:bodyPr/>
                        <a:lstStyle/>
                        <a:p>
                          <a:endParaRPr lang="it-GB"/>
                        </a:p>
                      </a:txBody>
                      <a:tcPr marL="9525" marR="9525" marT="9525" marB="0" anchor="ctr">
                        <a:blipFill>
                          <a:blip r:embed="rId8"/>
                          <a:stretch>
                            <a:fillRect l="-1250" t="-215000" r="-246250" b="-240000"/>
                          </a:stretch>
                        </a:blipFill>
                      </a:tcPr>
                    </a:tc>
                    <a:tc>
                      <a:txBody>
                        <a:bodyPr/>
                        <a:lstStyle/>
                        <a:p>
                          <a:endParaRPr lang="it-GB"/>
                        </a:p>
                      </a:txBody>
                      <a:tcPr marL="9525" marR="9525" marT="9525" marB="0" anchor="ctr">
                        <a:blipFill>
                          <a:blip r:embed="rId8"/>
                          <a:stretch>
                            <a:fillRect l="-41538" t="-215000" r="-1026" b="-240000"/>
                          </a:stretch>
                        </a:blipFill>
                      </a:tcPr>
                    </a:tc>
                    <a:extLst>
                      <a:ext uri="{0D108BD9-81ED-4DB2-BD59-A6C34878D82A}">
                        <a16:rowId xmlns:a16="http://schemas.microsoft.com/office/drawing/2014/main" val="262875075"/>
                      </a:ext>
                    </a:extLst>
                  </a:tr>
                  <a:tr h="248620">
                    <a:tc>
                      <a:txBody>
                        <a:bodyPr/>
                        <a:lstStyle/>
                        <a:p>
                          <a:endParaRPr lang="it-GB"/>
                        </a:p>
                      </a:txBody>
                      <a:tcPr marL="9525" marR="9525" marT="9525" marB="0" anchor="ctr">
                        <a:blipFill>
                          <a:blip r:embed="rId8"/>
                          <a:stretch>
                            <a:fillRect l="-1250" t="-315000" r="-246250" b="-140000"/>
                          </a:stretch>
                        </a:blipFill>
                      </a:tcPr>
                    </a:tc>
                    <a:tc>
                      <a:txBody>
                        <a:bodyPr/>
                        <a:lstStyle/>
                        <a:p>
                          <a:endParaRPr lang="it-GB"/>
                        </a:p>
                      </a:txBody>
                      <a:tcPr marL="9525" marR="9525" marT="9525" marB="0" anchor="ctr">
                        <a:blipFill>
                          <a:blip r:embed="rId8"/>
                          <a:stretch>
                            <a:fillRect l="-41538" t="-315000" r="-1026" b="-140000"/>
                          </a:stretch>
                        </a:blipFill>
                      </a:tcPr>
                    </a:tc>
                    <a:extLst>
                      <a:ext uri="{0D108BD9-81ED-4DB2-BD59-A6C34878D82A}">
                        <a16:rowId xmlns:a16="http://schemas.microsoft.com/office/drawing/2014/main" val="4109479317"/>
                      </a:ext>
                    </a:extLst>
                  </a:tr>
                  <a:tr h="248620">
                    <a:tc>
                      <a:txBody>
                        <a:bodyPr/>
                        <a:lstStyle/>
                        <a:p>
                          <a:endParaRPr lang="it-GB"/>
                        </a:p>
                      </a:txBody>
                      <a:tcPr marL="9525" marR="9525" marT="9525" marB="0" anchor="ctr">
                        <a:blipFill>
                          <a:blip r:embed="rId8"/>
                          <a:stretch>
                            <a:fillRect l="-1250" t="-415000" r="-246250" b="-40000"/>
                          </a:stretch>
                        </a:blipFill>
                      </a:tcPr>
                    </a:tc>
                    <a:tc>
                      <a:txBody>
                        <a:bodyPr/>
                        <a:lstStyle/>
                        <a:p>
                          <a:endParaRPr lang="it-GB"/>
                        </a:p>
                      </a:txBody>
                      <a:tcPr marL="9525" marR="9525" marT="9525" marB="0" anchor="ctr">
                        <a:blipFill>
                          <a:blip r:embed="rId8"/>
                          <a:stretch>
                            <a:fillRect l="-41538" t="-415000" r="-1026" b="-40000"/>
                          </a:stretch>
                        </a:blipFill>
                      </a:tcPr>
                    </a:tc>
                    <a:extLst>
                      <a:ext uri="{0D108BD9-81ED-4DB2-BD59-A6C34878D82A}">
                        <a16:rowId xmlns:a16="http://schemas.microsoft.com/office/drawing/2014/main" val="1560278544"/>
                      </a:ext>
                    </a:extLst>
                  </a:tr>
                </a:tbl>
              </a:graphicData>
            </a:graphic>
          </p:graphicFrame>
        </mc:Fallback>
      </mc:AlternateContent>
      <p:sp>
        <p:nvSpPr>
          <p:cNvPr id="29" name="Rectangle 2">
            <a:extLst>
              <a:ext uri="{FF2B5EF4-FFF2-40B4-BE49-F238E27FC236}">
                <a16:creationId xmlns:a16="http://schemas.microsoft.com/office/drawing/2014/main" id="{55ACC1C4-2E2E-636A-C970-AA5E23F949C2}"/>
              </a:ext>
            </a:extLst>
          </p:cNvPr>
          <p:cNvSpPr/>
          <p:nvPr/>
        </p:nvSpPr>
        <p:spPr>
          <a:xfrm>
            <a:off x="8932199" y="2910662"/>
            <a:ext cx="3069539" cy="148769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809E9"/>
                </a:solidFill>
                <a:cs typeface="Times New Roman" panose="02020603050405020304" pitchFamily="18" charset="0"/>
              </a:rPr>
              <a:t>Implications on</a:t>
            </a:r>
            <a:br>
              <a:rPr lang="en-GB" sz="2200" b="1" dirty="0">
                <a:solidFill>
                  <a:srgbClr val="160DFF"/>
                </a:solidFill>
              </a:rPr>
            </a:br>
            <a:r>
              <a:rPr lang="en-GB" sz="2200" b="1" dirty="0">
                <a:solidFill>
                  <a:srgbClr val="160DFF"/>
                </a:solidFill>
              </a:rPr>
              <a:t>kaon - multinucleon interaction </a:t>
            </a:r>
            <a:br>
              <a:rPr lang="en-GB" sz="2200" b="1" dirty="0">
                <a:solidFill>
                  <a:srgbClr val="160DFF"/>
                </a:solidFill>
              </a:rPr>
            </a:br>
            <a:r>
              <a:rPr lang="en-GB" sz="2200" b="1" dirty="0">
                <a:solidFill>
                  <a:srgbClr val="160DFF"/>
                </a:solidFill>
              </a:rPr>
              <a:t>and kaon mass</a:t>
            </a:r>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942A30F1-FED5-C2EB-6A18-21FE23D48529}"/>
                  </a:ext>
                </a:extLst>
              </p:cNvPr>
              <p:cNvSpPr txBox="1"/>
              <p:nvPr/>
            </p:nvSpPr>
            <p:spPr>
              <a:xfrm>
                <a:off x="581192" y="732128"/>
                <a:ext cx="10931935" cy="461665"/>
              </a:xfrm>
              <a:prstGeom prst="rect">
                <a:avLst/>
              </a:prstGeom>
              <a:noFill/>
            </p:spPr>
            <p:txBody>
              <a:bodyPr wrap="square" rtlCol="0">
                <a:spAutoFit/>
              </a:bodyPr>
              <a:lstStyle/>
              <a:p>
                <a:r>
                  <a:rPr lang="en-GB" sz="2400" dirty="0">
                    <a:solidFill>
                      <a:srgbClr val="FF0000"/>
                    </a:solidFill>
                  </a:rPr>
                  <a:t>First measurement of kaonic neon</a:t>
                </a:r>
                <a:r>
                  <a:rPr lang="en-GB" sz="2400" dirty="0">
                    <a:solidFill>
                      <a:schemeClr val="bg1"/>
                    </a:solidFill>
                  </a:rPr>
                  <a:t> X-ray transitions ( record of precision </a:t>
                </a:r>
                <a14:m>
                  <m:oMath xmlns:m="http://schemas.openxmlformats.org/officeDocument/2006/math">
                    <m:r>
                      <a:rPr lang="it-IT" sz="2400" b="0" i="1" smtClean="0">
                        <a:solidFill>
                          <a:schemeClr val="bg1"/>
                        </a:solidFill>
                        <a:latin typeface="Cambria Math" panose="02040503050406030204" pitchFamily="18" charset="0"/>
                      </a:rPr>
                      <m:t>&lt;1</m:t>
                    </m:r>
                  </m:oMath>
                </a14:m>
                <a:r>
                  <a:rPr lang="en-GB" sz="2400" dirty="0">
                    <a:solidFill>
                      <a:schemeClr val="bg1"/>
                    </a:solidFill>
                  </a:rPr>
                  <a:t> eV )</a:t>
                </a:r>
              </a:p>
            </p:txBody>
          </p:sp>
        </mc:Choice>
        <mc:Fallback xmlns="">
          <p:sp>
            <p:nvSpPr>
              <p:cNvPr id="31" name="CasellaDiTesto 30">
                <a:extLst>
                  <a:ext uri="{FF2B5EF4-FFF2-40B4-BE49-F238E27FC236}">
                    <a16:creationId xmlns:a16="http://schemas.microsoft.com/office/drawing/2014/main" id="{942A30F1-FED5-C2EB-6A18-21FE23D48529}"/>
                  </a:ext>
                </a:extLst>
              </p:cNvPr>
              <p:cNvSpPr txBox="1">
                <a:spLocks noRot="1" noChangeAspect="1" noMove="1" noResize="1" noEditPoints="1" noAdjustHandles="1" noChangeArrowheads="1" noChangeShapeType="1" noTextEdit="1"/>
              </p:cNvSpPr>
              <p:nvPr/>
            </p:nvSpPr>
            <p:spPr>
              <a:xfrm>
                <a:off x="581192" y="732128"/>
                <a:ext cx="10931935" cy="461665"/>
              </a:xfrm>
              <a:prstGeom prst="rect">
                <a:avLst/>
              </a:prstGeom>
              <a:blipFill>
                <a:blip r:embed="rId9"/>
                <a:stretch>
                  <a:fillRect l="-812" t="-10526" b="-28947"/>
                </a:stretch>
              </a:blipFill>
            </p:spPr>
            <p:txBody>
              <a:bodyPr/>
              <a:lstStyle/>
              <a:p>
                <a:r>
                  <a:rPr lang="en-GB">
                    <a:noFill/>
                  </a:rPr>
                  <a:t> </a:t>
                </a:r>
              </a:p>
            </p:txBody>
          </p:sp>
        </mc:Fallback>
      </mc:AlternateContent>
      <p:sp>
        <p:nvSpPr>
          <p:cNvPr id="4" name="CasellaDiTesto 3">
            <a:extLst>
              <a:ext uri="{FF2B5EF4-FFF2-40B4-BE49-F238E27FC236}">
                <a16:creationId xmlns:a16="http://schemas.microsoft.com/office/drawing/2014/main" id="{58E5DEF6-522D-A37C-2A21-911030DFD15C}"/>
              </a:ext>
            </a:extLst>
          </p:cNvPr>
          <p:cNvSpPr txBox="1"/>
          <p:nvPr/>
        </p:nvSpPr>
        <p:spPr>
          <a:xfrm>
            <a:off x="4149116" y="6458914"/>
            <a:ext cx="2517608" cy="369332"/>
          </a:xfrm>
          <a:prstGeom prst="rect">
            <a:avLst/>
          </a:prstGeom>
          <a:noFill/>
          <a:ln>
            <a:solidFill>
              <a:schemeClr val="tx1"/>
            </a:solidFill>
          </a:ln>
        </p:spPr>
        <p:txBody>
          <a:bodyPr wrap="square">
            <a:spAutoFit/>
          </a:bodyPr>
          <a:lstStyle/>
          <a:p>
            <a:pPr lvl="0" algn="ctr">
              <a:buClr>
                <a:srgbClr val="000000"/>
              </a:buClr>
            </a:pPr>
            <a:r>
              <a:rPr lang="en-GB" dirty="0">
                <a:solidFill>
                  <a:srgbClr val="120EFF"/>
                </a:solidFill>
                <a:effectLst/>
                <a:latin typeface="Times New Roman" panose="02020603050405020304" pitchFamily="18" charset="0"/>
                <a:ea typeface="Times New Roman" panose="02020603050405020304" pitchFamily="18" charset="0"/>
              </a:rPr>
              <a:t>Paper in preparation</a:t>
            </a:r>
          </a:p>
        </p:txBody>
      </p:sp>
      <p:sp>
        <p:nvSpPr>
          <p:cNvPr id="5" name="Segnaposto numero diapositiva 3">
            <a:extLst>
              <a:ext uri="{FF2B5EF4-FFF2-40B4-BE49-F238E27FC236}">
                <a16:creationId xmlns:a16="http://schemas.microsoft.com/office/drawing/2014/main" id="{2BFFC25C-820D-36A1-BD02-74C2E9FDC1A4}"/>
              </a:ext>
            </a:extLst>
          </p:cNvPr>
          <p:cNvSpPr txBox="1">
            <a:spLocks/>
          </p:cNvSpPr>
          <p:nvPr/>
        </p:nvSpPr>
        <p:spPr>
          <a:xfrm>
            <a:off x="11139492" y="6326235"/>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22</a:t>
            </a:fld>
            <a:endParaRPr lang="en-US" sz="1100" dirty="0"/>
          </a:p>
        </p:txBody>
      </p:sp>
    </p:spTree>
    <p:extLst>
      <p:ext uri="{BB962C8B-B14F-4D97-AF65-F5344CB8AC3E}">
        <p14:creationId xmlns:p14="http://schemas.microsoft.com/office/powerpoint/2010/main" val="3618998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a:extLst>
              <a:ext uri="{FF2B5EF4-FFF2-40B4-BE49-F238E27FC236}">
                <a16:creationId xmlns:a16="http://schemas.microsoft.com/office/drawing/2014/main" id="{79E5D0FC-1627-19FD-059A-5205D8078EB5}"/>
              </a:ext>
            </a:extLst>
          </p:cNvPr>
          <p:cNvPicPr>
            <a:picLocks noChangeAspect="1"/>
          </p:cNvPicPr>
          <p:nvPr/>
        </p:nvPicPr>
        <p:blipFill>
          <a:blip r:embed="rId2"/>
          <a:stretch>
            <a:fillRect/>
          </a:stretch>
        </p:blipFill>
        <p:spPr>
          <a:xfrm>
            <a:off x="3008054" y="1944500"/>
            <a:ext cx="3378470" cy="3376147"/>
          </a:xfrm>
          <a:prstGeom prst="rect">
            <a:avLst/>
          </a:prstGeom>
          <a:ln>
            <a:solidFill>
              <a:srgbClr val="FF0000"/>
            </a:solidFill>
          </a:ln>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8BDC40E-B836-CDA0-93C1-AE12CBE9187C}"/>
                  </a:ext>
                </a:extLst>
              </p:cNvPr>
              <p:cNvSpPr txBox="1"/>
              <p:nvPr/>
            </p:nvSpPr>
            <p:spPr>
              <a:xfrm>
                <a:off x="565844" y="745539"/>
                <a:ext cx="9261900" cy="800219"/>
              </a:xfrm>
              <a:prstGeom prst="rect">
                <a:avLst/>
              </a:prstGeom>
              <a:noFill/>
            </p:spPr>
            <p:txBody>
              <a:bodyPr wrap="square" rtlCol="0">
                <a:spAutoFit/>
              </a:bodyPr>
              <a:lstStyle/>
              <a:p>
                <a:r>
                  <a:rPr lang="en-GB" sz="2400" dirty="0">
                    <a:solidFill>
                      <a:schemeClr val="bg1"/>
                    </a:solidFill>
                  </a:rPr>
                  <a:t>Kaon mass </a:t>
                </a:r>
                <a:r>
                  <a:rPr lang="en-GB" sz="2200" dirty="0">
                    <a:solidFill>
                      <a:schemeClr val="bg1"/>
                    </a:solidFill>
                  </a:rPr>
                  <a:t>(</a:t>
                </a:r>
                <a:r>
                  <a:rPr lang="it-IT" sz="2200" i="0" u="none" strike="noStrike" dirty="0">
                    <a:solidFill>
                      <a:schemeClr val="bg1"/>
                    </a:solidFill>
                    <a:effectLst/>
                    <a:latin typeface="Times New Roman" panose="02020603050405020304" pitchFamily="18" charset="0"/>
                    <a:cs typeface="Times New Roman" panose="02020603050405020304" pitchFamily="18" charset="0"/>
                  </a:rPr>
                  <a:t>K-</a:t>
                </a:r>
                <a:r>
                  <a:rPr lang="it-IT" sz="2200" i="0" u="none" strike="noStrike" baseline="0" dirty="0">
                    <a:solidFill>
                      <a:schemeClr val="bg1"/>
                    </a:solidFill>
                    <a:effectLst/>
                    <a:latin typeface="Times New Roman" panose="02020603050405020304" pitchFamily="18" charset="0"/>
                    <a:cs typeface="Times New Roman" panose="02020603050405020304" pitchFamily="18" charset="0"/>
                  </a:rPr>
                  <a:t>Ne </a:t>
                </a:r>
                <a14:m>
                  <m:oMath xmlns:m="http://schemas.openxmlformats.org/officeDocument/2006/math">
                    <m:r>
                      <a:rPr lang="it-IT" sz="2200" b="0" i="0" u="none" strike="noStrike" baseline="0" dirty="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r>
                      <a:rPr lang="it-IT" sz="2200" b="0" i="1" u="none" strike="noStrike" baseline="0" dirty="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it-IT" sz="2200" b="0" i="0" u="none" strike="noStrike" baseline="0" dirty="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7</m:t>
                    </m:r>
                  </m:oMath>
                </a14:m>
                <a:r>
                  <a:rPr lang="it-IT" sz="2200" dirty="0">
                    <a:solidFill>
                      <a:schemeClr val="bg1"/>
                    </a:solidFill>
                    <a:latin typeface="Times New Roman" panose="02020603050405020304" pitchFamily="18" charset="0"/>
                    <a:cs typeface="Times New Roman" panose="02020603050405020304" pitchFamily="18" charset="0"/>
                  </a:rPr>
                  <a:t>and K-Ne </a:t>
                </a:r>
                <a14:m>
                  <m:oMath xmlns:m="http://schemas.openxmlformats.org/officeDocument/2006/math">
                    <m:r>
                      <a:rPr lang="it-IT" sz="2200" b="0" i="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7</m:t>
                    </m:r>
                    <m:r>
                      <a:rPr lang="it-IT" sz="2200" b="0" i="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it-IT" sz="22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6</m:t>
                    </m:r>
                  </m:oMath>
                </a14:m>
                <a:r>
                  <a:rPr lang="en-GB" sz="2200" dirty="0">
                    <a:solidFill>
                      <a:schemeClr val="bg1"/>
                    </a:solidFill>
                  </a:rPr>
                  <a:t>) = </a:t>
                </a:r>
                <a14:m>
                  <m:oMath xmlns:m="http://schemas.openxmlformats.org/officeDocument/2006/math">
                    <m:r>
                      <a:rPr lang="it-IT" sz="2200" b="0" i="0" smtClean="0">
                        <a:solidFill>
                          <a:srgbClr val="FF0000"/>
                        </a:solidFill>
                        <a:latin typeface="Cambria Math" panose="02040503050406030204" pitchFamily="18" charset="0"/>
                      </a:rPr>
                      <m:t>493.671</m:t>
                    </m:r>
                    <m:r>
                      <a:rPr lang="it-IT" sz="2200">
                        <a:solidFill>
                          <a:srgbClr val="FF0000"/>
                        </a:solidFill>
                        <a:latin typeface="Cambria Math" panose="02040503050406030204" pitchFamily="18" charset="0"/>
                      </a:rPr>
                      <m:t> ±</m:t>
                    </m:r>
                    <m:r>
                      <a:rPr lang="it-IT" sz="2200" b="0" i="0" smtClean="0">
                        <a:solidFill>
                          <a:srgbClr val="FF0000"/>
                        </a:solidFill>
                        <a:latin typeface="Cambria Math" panose="02040503050406030204" pitchFamily="18" charset="0"/>
                      </a:rPr>
                      <m:t>0.021 </m:t>
                    </m:r>
                    <m:d>
                      <m:dPr>
                        <m:ctrlPr>
                          <a:rPr lang="it-IT" sz="2200" b="0" i="1" smtClean="0">
                            <a:solidFill>
                              <a:srgbClr val="FF0000"/>
                            </a:solidFill>
                            <a:latin typeface="Cambria Math" panose="02040503050406030204" pitchFamily="18" charset="0"/>
                          </a:rPr>
                        </m:ctrlPr>
                      </m:dPr>
                      <m:e>
                        <m:r>
                          <m:rPr>
                            <m:sty m:val="p"/>
                          </m:rPr>
                          <a:rPr lang="it-IT" sz="2200" b="0" i="0" smtClean="0">
                            <a:solidFill>
                              <a:srgbClr val="FF0000"/>
                            </a:solidFill>
                            <a:latin typeface="Cambria Math" panose="02040503050406030204" pitchFamily="18" charset="0"/>
                          </a:rPr>
                          <m:t>stat</m:t>
                        </m:r>
                      </m:e>
                    </m:d>
                    <m:r>
                      <a:rPr lang="it-IT" sz="2200" b="0" i="0" smtClean="0">
                        <a:solidFill>
                          <a:srgbClr val="FF0000"/>
                        </a:solidFill>
                        <a:latin typeface="Cambria Math" panose="02040503050406030204" pitchFamily="18" charset="0"/>
                      </a:rPr>
                      <m:t> </m:t>
                    </m:r>
                    <m:r>
                      <m:rPr>
                        <m:sty m:val="p"/>
                      </m:rPr>
                      <a:rPr lang="it-IT" sz="2200" b="0" i="0" smtClean="0">
                        <a:solidFill>
                          <a:srgbClr val="FF0000"/>
                        </a:solidFill>
                        <a:latin typeface="Cambria Math" panose="02040503050406030204" pitchFamily="18" charset="0"/>
                      </a:rPr>
                      <m:t>MeV</m:t>
                    </m:r>
                  </m:oMath>
                </a14:m>
                <a:r>
                  <a:rPr lang="en-GB" sz="2200" dirty="0"/>
                  <a:t> </a:t>
                </a:r>
                <a:br>
                  <a:rPr lang="en-GB" sz="2200" dirty="0"/>
                </a:br>
                <a:r>
                  <a:rPr lang="en-GB" sz="2200" dirty="0">
                    <a:solidFill>
                      <a:schemeClr val="bg1"/>
                    </a:solidFill>
                  </a:rPr>
                  <a:t>(stat. error </a:t>
                </a:r>
                <a14:m>
                  <m:oMath xmlns:m="http://schemas.openxmlformats.org/officeDocument/2006/math">
                    <m:r>
                      <a:rPr lang="en-GB" sz="2200" i="1" dirty="0" smtClean="0">
                        <a:solidFill>
                          <a:schemeClr val="bg1"/>
                        </a:solidFill>
                        <a:latin typeface="Cambria Math" panose="02040503050406030204" pitchFamily="18" charset="0"/>
                        <a:ea typeface="Cambria Math" panose="02040503050406030204" pitchFamily="18" charset="0"/>
                      </a:rPr>
                      <m:t>~</m:t>
                    </m:r>
                    <m:r>
                      <a:rPr lang="it-IT" sz="2200" b="0" i="1" dirty="0" smtClean="0">
                        <a:solidFill>
                          <a:schemeClr val="bg1"/>
                        </a:solidFill>
                        <a:latin typeface="Cambria Math" panose="02040503050406030204" pitchFamily="18" charset="0"/>
                        <a:ea typeface="Cambria Math" panose="02040503050406030204" pitchFamily="18" charset="0"/>
                      </a:rPr>
                      <m:t> 15 </m:t>
                    </m:r>
                  </m:oMath>
                </a14:m>
                <a:r>
                  <a:rPr lang="en-GB" sz="2200" dirty="0">
                    <a:solidFill>
                      <a:schemeClr val="bg1"/>
                    </a:solidFill>
                  </a:rPr>
                  <a:t>keV including the </a:t>
                </a:r>
                <a:r>
                  <a:rPr lang="it-IT" sz="2200" dirty="0">
                    <a:solidFill>
                      <a:schemeClr val="bg1"/>
                    </a:solidFill>
                    <a:latin typeface="Times New Roman" panose="02020603050405020304" pitchFamily="18" charset="0"/>
                    <a:cs typeface="Times New Roman" panose="02020603050405020304" pitchFamily="18" charset="0"/>
                  </a:rPr>
                  <a:t>K-Ne </a:t>
                </a:r>
                <a14:m>
                  <m:oMath xmlns:m="http://schemas.openxmlformats.org/officeDocument/2006/math">
                    <m:r>
                      <a:rPr lang="it-IT" sz="2200" b="0" i="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6</m:t>
                    </m:r>
                    <m:r>
                      <a:rPr lang="it-IT" sz="2200" i="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it-IT" sz="22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5</m:t>
                    </m:r>
                  </m:oMath>
                </a14:m>
                <a:r>
                  <a:rPr lang="en-GB" sz="2200" dirty="0">
                    <a:solidFill>
                      <a:schemeClr val="bg1"/>
                    </a:solidFill>
                  </a:rPr>
                  <a:t> )</a:t>
                </a:r>
                <a:endParaRPr lang="en-GB" sz="2200" dirty="0"/>
              </a:p>
            </p:txBody>
          </p:sp>
        </mc:Choice>
        <mc:Fallback xmlns="">
          <p:sp>
            <p:nvSpPr>
              <p:cNvPr id="6" name="CasellaDiTesto 5">
                <a:extLst>
                  <a:ext uri="{FF2B5EF4-FFF2-40B4-BE49-F238E27FC236}">
                    <a16:creationId xmlns:a16="http://schemas.microsoft.com/office/drawing/2014/main" id="{D8BDC40E-B836-CDA0-93C1-AE12CBE9187C}"/>
                  </a:ext>
                </a:extLst>
              </p:cNvPr>
              <p:cNvSpPr txBox="1">
                <a:spLocks noRot="1" noChangeAspect="1" noMove="1" noResize="1" noEditPoints="1" noAdjustHandles="1" noChangeArrowheads="1" noChangeShapeType="1" noTextEdit="1"/>
              </p:cNvSpPr>
              <p:nvPr/>
            </p:nvSpPr>
            <p:spPr>
              <a:xfrm>
                <a:off x="565844" y="745539"/>
                <a:ext cx="9261900" cy="800219"/>
              </a:xfrm>
              <a:prstGeom prst="rect">
                <a:avLst/>
              </a:prstGeom>
              <a:blipFill>
                <a:blip r:embed="rId3"/>
                <a:stretch>
                  <a:fillRect l="-1096" t="-6250" b="-14063"/>
                </a:stretch>
              </a:blipFill>
            </p:spPr>
            <p:txBody>
              <a:bodyPr/>
              <a:lstStyle/>
              <a:p>
                <a:r>
                  <a:rPr lang="en-GB">
                    <a:noFill/>
                  </a:rPr>
                  <a:t> </a:t>
                </a:r>
              </a:p>
            </p:txBody>
          </p:sp>
        </mc:Fallback>
      </mc:AlternateContent>
      <p:sp>
        <p:nvSpPr>
          <p:cNvPr id="30" name="object 4">
            <a:extLst>
              <a:ext uri="{FF2B5EF4-FFF2-40B4-BE49-F238E27FC236}">
                <a16:creationId xmlns:a16="http://schemas.microsoft.com/office/drawing/2014/main" id="{25EDEE26-2F2A-823C-9BE1-CEE7A2AA2D49}"/>
              </a:ext>
            </a:extLst>
          </p:cNvPr>
          <p:cNvSpPr txBox="1"/>
          <p:nvPr/>
        </p:nvSpPr>
        <p:spPr>
          <a:xfrm>
            <a:off x="450615" y="-65910"/>
            <a:ext cx="12132044"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The (charged) Kaon mass puzzle and kaonic Neon </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sp>
        <p:nvSpPr>
          <p:cNvPr id="36" name="CasellaDiTesto 35">
            <a:extLst>
              <a:ext uri="{FF2B5EF4-FFF2-40B4-BE49-F238E27FC236}">
                <a16:creationId xmlns:a16="http://schemas.microsoft.com/office/drawing/2014/main" id="{D627C33B-BCD0-ECC6-97D8-A550DFABB45D}"/>
              </a:ext>
            </a:extLst>
          </p:cNvPr>
          <p:cNvSpPr txBox="1"/>
          <p:nvPr/>
        </p:nvSpPr>
        <p:spPr>
          <a:xfrm>
            <a:off x="148333" y="1901840"/>
            <a:ext cx="2804090" cy="400110"/>
          </a:xfrm>
          <a:prstGeom prst="rect">
            <a:avLst/>
          </a:prstGeom>
          <a:noFill/>
          <a:ln w="19050">
            <a:solidFill>
              <a:srgbClr val="FF0000"/>
            </a:solidFill>
          </a:ln>
        </p:spPr>
        <p:txBody>
          <a:bodyPr wrap="square" rtlCol="0">
            <a:spAutoFit/>
          </a:bodyPr>
          <a:lstStyle/>
          <a:p>
            <a:pPr algn="ctr"/>
            <a:r>
              <a:rPr lang="en-GB" sz="2000" b="1" dirty="0">
                <a:solidFill>
                  <a:srgbClr val="FF0000"/>
                </a:solidFill>
                <a:latin typeface="Calibri" panose="020F0502020204030204" pitchFamily="34" charset="0"/>
                <a:cs typeface="Calibri" panose="020F0502020204030204" pitchFamily="34" charset="0"/>
              </a:rPr>
              <a:t>Kaon mass discrepancy</a:t>
            </a:r>
          </a:p>
        </p:txBody>
      </p:sp>
      <p:sp>
        <p:nvSpPr>
          <p:cNvPr id="39" name="CasellaDiTesto 38">
            <a:extLst>
              <a:ext uri="{FF2B5EF4-FFF2-40B4-BE49-F238E27FC236}">
                <a16:creationId xmlns:a16="http://schemas.microsoft.com/office/drawing/2014/main" id="{D86B5793-371D-0BE3-E8AF-4A10BDF5DC7F}"/>
              </a:ext>
            </a:extLst>
          </p:cNvPr>
          <p:cNvSpPr txBox="1"/>
          <p:nvPr/>
        </p:nvSpPr>
        <p:spPr>
          <a:xfrm>
            <a:off x="137948" y="2385087"/>
            <a:ext cx="2804091" cy="923330"/>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The kaonic Neon measurement to determine the K</a:t>
            </a:r>
            <a:r>
              <a:rPr lang="en-GB" baseline="300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(K</a:t>
            </a:r>
            <a:r>
              <a:rPr lang="en-GB" baseline="30000"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mass</a:t>
            </a:r>
          </a:p>
        </p:txBody>
      </p:sp>
      <p:sp>
        <p:nvSpPr>
          <p:cNvPr id="40" name="Freccia giù 39">
            <a:extLst>
              <a:ext uri="{FF2B5EF4-FFF2-40B4-BE49-F238E27FC236}">
                <a16:creationId xmlns:a16="http://schemas.microsoft.com/office/drawing/2014/main" id="{1681B092-03AB-59AB-063B-1F681273736A}"/>
              </a:ext>
            </a:extLst>
          </p:cNvPr>
          <p:cNvSpPr/>
          <p:nvPr/>
        </p:nvSpPr>
        <p:spPr>
          <a:xfrm>
            <a:off x="1456393" y="3324664"/>
            <a:ext cx="167200" cy="4377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asellaDiTesto 40">
            <a:extLst>
              <a:ext uri="{FF2B5EF4-FFF2-40B4-BE49-F238E27FC236}">
                <a16:creationId xmlns:a16="http://schemas.microsoft.com/office/drawing/2014/main" id="{05106B0E-2281-CFF0-A4D8-716071783F99}"/>
              </a:ext>
            </a:extLst>
          </p:cNvPr>
          <p:cNvSpPr txBox="1"/>
          <p:nvPr/>
        </p:nvSpPr>
        <p:spPr>
          <a:xfrm>
            <a:off x="137948" y="3762428"/>
            <a:ext cx="2870019" cy="1754326"/>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Less systematic uncertainty with respect to DENISOV 91 and GALL 88 measurements, thanks to the use of a low Z gas (Ne) target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 </a:t>
            </a:r>
          </a:p>
        </p:txBody>
      </p:sp>
      <p:sp>
        <p:nvSpPr>
          <p:cNvPr id="42" name="Freccia giù 41">
            <a:extLst>
              <a:ext uri="{FF2B5EF4-FFF2-40B4-BE49-F238E27FC236}">
                <a16:creationId xmlns:a16="http://schemas.microsoft.com/office/drawing/2014/main" id="{64ED0929-01A1-1F26-125C-EB41B901959D}"/>
              </a:ext>
            </a:extLst>
          </p:cNvPr>
          <p:cNvSpPr/>
          <p:nvPr/>
        </p:nvSpPr>
        <p:spPr>
          <a:xfrm>
            <a:off x="1456393" y="5274812"/>
            <a:ext cx="167200" cy="4377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asellaDiTesto 42">
            <a:extLst>
              <a:ext uri="{FF2B5EF4-FFF2-40B4-BE49-F238E27FC236}">
                <a16:creationId xmlns:a16="http://schemas.microsoft.com/office/drawing/2014/main" id="{906F2ECE-B82A-A29E-9E49-D61A6B2CBC24}"/>
              </a:ext>
            </a:extLst>
          </p:cNvPr>
          <p:cNvSpPr txBox="1"/>
          <p:nvPr/>
        </p:nvSpPr>
        <p:spPr>
          <a:xfrm>
            <a:off x="255085" y="5774658"/>
            <a:ext cx="2535824" cy="646331"/>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It could solve the kaon mass discrepancy issue</a:t>
            </a:r>
          </a:p>
        </p:txBody>
      </p:sp>
      <p:sp>
        <p:nvSpPr>
          <p:cNvPr id="44" name="Rettangolo 43">
            <a:extLst>
              <a:ext uri="{FF2B5EF4-FFF2-40B4-BE49-F238E27FC236}">
                <a16:creationId xmlns:a16="http://schemas.microsoft.com/office/drawing/2014/main" id="{2DA74974-E686-27D1-E690-6E69BABAE215}"/>
              </a:ext>
            </a:extLst>
          </p:cNvPr>
          <p:cNvSpPr/>
          <p:nvPr/>
        </p:nvSpPr>
        <p:spPr>
          <a:xfrm>
            <a:off x="4471764" y="2385038"/>
            <a:ext cx="1828800" cy="8515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7" name="CasellaDiTesto 36">
            <a:extLst>
              <a:ext uri="{FF2B5EF4-FFF2-40B4-BE49-F238E27FC236}">
                <a16:creationId xmlns:a16="http://schemas.microsoft.com/office/drawing/2014/main" id="{CA57575E-738E-0848-52E0-7ABBCA11E5CC}"/>
              </a:ext>
            </a:extLst>
          </p:cNvPr>
          <p:cNvSpPr txBox="1"/>
          <p:nvPr/>
        </p:nvSpPr>
        <p:spPr>
          <a:xfrm>
            <a:off x="4467584" y="2492648"/>
            <a:ext cx="1819755" cy="523220"/>
          </a:xfrm>
          <a:prstGeom prst="rect">
            <a:avLst/>
          </a:prstGeom>
          <a:solidFill>
            <a:schemeClr val="bg1"/>
          </a:solidFill>
          <a:ln>
            <a:solidFill>
              <a:schemeClr val="tx1"/>
            </a:solidFill>
          </a:ln>
        </p:spPr>
        <p:txBody>
          <a:bodyPr wrap="square">
            <a:spAutoFit/>
          </a:bodyPr>
          <a:lstStyle/>
          <a:p>
            <a:r>
              <a:rPr lang="it-IT" sz="1400" dirty="0" err="1">
                <a:effectLst/>
                <a:latin typeface="CMSS10"/>
              </a:rPr>
              <a:t>Particle</a:t>
            </a:r>
            <a:r>
              <a:rPr lang="it-IT" sz="1400" dirty="0">
                <a:effectLst/>
                <a:latin typeface="CMSS10"/>
              </a:rPr>
              <a:t> Data Group</a:t>
            </a:r>
            <a:r>
              <a:rPr lang="it-IT" sz="1400" dirty="0">
                <a:latin typeface="CMSS10"/>
              </a:rPr>
              <a:t>,</a:t>
            </a:r>
            <a:r>
              <a:rPr lang="it-IT" sz="1400" dirty="0">
                <a:effectLst/>
                <a:latin typeface="CMSS10"/>
              </a:rPr>
              <a:t> </a:t>
            </a:r>
            <a:r>
              <a:rPr lang="it-IT" sz="1400" dirty="0">
                <a:effectLst/>
                <a:latin typeface="CMBX7"/>
              </a:rPr>
              <a:t>2020</a:t>
            </a:r>
            <a:r>
              <a:rPr lang="it-IT" sz="1400" dirty="0">
                <a:effectLst/>
                <a:latin typeface="CMSS10"/>
              </a:rPr>
              <a:t>, 083C01 (2020) </a:t>
            </a:r>
            <a:endParaRPr lang="it-IT" sz="1400" dirty="0">
              <a:latin typeface="CMSS10"/>
            </a:endParaRPr>
          </a:p>
        </p:txBody>
      </p:sp>
      <p:grpSp>
        <p:nvGrpSpPr>
          <p:cNvPr id="4" name="Gruppo 3">
            <a:extLst>
              <a:ext uri="{FF2B5EF4-FFF2-40B4-BE49-F238E27FC236}">
                <a16:creationId xmlns:a16="http://schemas.microsoft.com/office/drawing/2014/main" id="{831D1B93-743E-06F1-53A7-02FFD4E04F3A}"/>
              </a:ext>
            </a:extLst>
          </p:cNvPr>
          <p:cNvGrpSpPr/>
          <p:nvPr/>
        </p:nvGrpSpPr>
        <p:grpSpPr>
          <a:xfrm>
            <a:off x="5814095" y="4608173"/>
            <a:ext cx="6239957" cy="2002553"/>
            <a:chOff x="5471417" y="4593234"/>
            <a:chExt cx="6239957" cy="2002553"/>
          </a:xfrm>
        </p:grpSpPr>
        <p:pic>
          <p:nvPicPr>
            <p:cNvPr id="10" name="Immagine 9">
              <a:extLst>
                <a:ext uri="{FF2B5EF4-FFF2-40B4-BE49-F238E27FC236}">
                  <a16:creationId xmlns:a16="http://schemas.microsoft.com/office/drawing/2014/main" id="{4ABC0DB5-4837-04C1-BA01-1F4A1B2CD1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1417" y="4593234"/>
              <a:ext cx="6239957" cy="2002553"/>
            </a:xfrm>
            <a:prstGeom prst="rect">
              <a:avLst/>
            </a:prstGeom>
          </p:spPr>
        </p:pic>
        <p:sp>
          <p:nvSpPr>
            <p:cNvPr id="45" name="Rettangolo 44">
              <a:extLst>
                <a:ext uri="{FF2B5EF4-FFF2-40B4-BE49-F238E27FC236}">
                  <a16:creationId xmlns:a16="http://schemas.microsoft.com/office/drawing/2014/main" id="{20F8E08A-60E6-2B1D-A726-0A01F890EE80}"/>
                </a:ext>
              </a:extLst>
            </p:cNvPr>
            <p:cNvSpPr/>
            <p:nvPr/>
          </p:nvSpPr>
          <p:spPr>
            <a:xfrm>
              <a:off x="5471417" y="5384788"/>
              <a:ext cx="5755498" cy="1991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ttangolo 45">
              <a:extLst>
                <a:ext uri="{FF2B5EF4-FFF2-40B4-BE49-F238E27FC236}">
                  <a16:creationId xmlns:a16="http://schemas.microsoft.com/office/drawing/2014/main" id="{BCCCB872-EC9D-50C1-0C4E-89672729EA02}"/>
                </a:ext>
              </a:extLst>
            </p:cNvPr>
            <p:cNvSpPr/>
            <p:nvPr/>
          </p:nvSpPr>
          <p:spPr>
            <a:xfrm>
              <a:off x="5471417" y="5600007"/>
              <a:ext cx="5755498" cy="1991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Freccia giù 1">
            <a:extLst>
              <a:ext uri="{FF2B5EF4-FFF2-40B4-BE49-F238E27FC236}">
                <a16:creationId xmlns:a16="http://schemas.microsoft.com/office/drawing/2014/main" id="{FEB0D7EC-65E8-D652-A61B-40D8B8033D99}"/>
              </a:ext>
            </a:extLst>
          </p:cNvPr>
          <p:cNvSpPr/>
          <p:nvPr/>
        </p:nvSpPr>
        <p:spPr>
          <a:xfrm rot="16200000">
            <a:off x="2787602" y="5878941"/>
            <a:ext cx="167200" cy="4377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37D16202-032A-8B65-97A3-3B61E333903B}"/>
              </a:ext>
            </a:extLst>
          </p:cNvPr>
          <p:cNvSpPr txBox="1"/>
          <p:nvPr/>
        </p:nvSpPr>
        <p:spPr>
          <a:xfrm>
            <a:off x="3090084" y="5399727"/>
            <a:ext cx="2484327" cy="1477328"/>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Impact on the charmonium spectrum and on all processes in which charged kaons are involved</a:t>
            </a:r>
          </a:p>
        </p:txBody>
      </p:sp>
      <p:grpSp>
        <p:nvGrpSpPr>
          <p:cNvPr id="50" name="Gruppo 49">
            <a:extLst>
              <a:ext uri="{FF2B5EF4-FFF2-40B4-BE49-F238E27FC236}">
                <a16:creationId xmlns:a16="http://schemas.microsoft.com/office/drawing/2014/main" id="{CE04CA5F-8425-AF02-2501-AEF5283151F3}"/>
              </a:ext>
            </a:extLst>
          </p:cNvPr>
          <p:cNvGrpSpPr/>
          <p:nvPr/>
        </p:nvGrpSpPr>
        <p:grpSpPr>
          <a:xfrm>
            <a:off x="6874854" y="1234740"/>
            <a:ext cx="4751302" cy="3287729"/>
            <a:chOff x="6874854" y="1234740"/>
            <a:chExt cx="4751302" cy="3287729"/>
          </a:xfrm>
        </p:grpSpPr>
        <p:sp>
          <p:nvSpPr>
            <p:cNvPr id="51" name="Rettangolo 50">
              <a:extLst>
                <a:ext uri="{FF2B5EF4-FFF2-40B4-BE49-F238E27FC236}">
                  <a16:creationId xmlns:a16="http://schemas.microsoft.com/office/drawing/2014/main" id="{5C0B9E48-A749-B3B8-AD82-2EB47E3EE239}"/>
                </a:ext>
              </a:extLst>
            </p:cNvPr>
            <p:cNvSpPr/>
            <p:nvPr/>
          </p:nvSpPr>
          <p:spPr>
            <a:xfrm>
              <a:off x="6874854" y="1234740"/>
              <a:ext cx="4694739" cy="328772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uppo 51">
              <a:extLst>
                <a:ext uri="{FF2B5EF4-FFF2-40B4-BE49-F238E27FC236}">
                  <a16:creationId xmlns:a16="http://schemas.microsoft.com/office/drawing/2014/main" id="{510F65B9-8EEC-88A5-35B2-317BBC46C717}"/>
                </a:ext>
              </a:extLst>
            </p:cNvPr>
            <p:cNvGrpSpPr/>
            <p:nvPr/>
          </p:nvGrpSpPr>
          <p:grpSpPr>
            <a:xfrm>
              <a:off x="6959731" y="1257897"/>
              <a:ext cx="4666425" cy="3253237"/>
              <a:chOff x="6550215" y="1242958"/>
              <a:chExt cx="4666425" cy="3253237"/>
            </a:xfrm>
            <a:effectLst>
              <a:outerShdw blurRad="50800" dist="50800" dir="5400000" algn="ctr" rotWithShape="0">
                <a:schemeClr val="bg1"/>
              </a:outerShdw>
            </a:effectLst>
          </p:grpSpPr>
          <p:grpSp>
            <p:nvGrpSpPr>
              <p:cNvPr id="53" name="Gruppo 52">
                <a:extLst>
                  <a:ext uri="{FF2B5EF4-FFF2-40B4-BE49-F238E27FC236}">
                    <a16:creationId xmlns:a16="http://schemas.microsoft.com/office/drawing/2014/main" id="{0BF1D58A-6B44-B12F-0EDD-F1A36D47E6FB}"/>
                  </a:ext>
                </a:extLst>
              </p:cNvPr>
              <p:cNvGrpSpPr/>
              <p:nvPr/>
            </p:nvGrpSpPr>
            <p:grpSpPr>
              <a:xfrm>
                <a:off x="6550215" y="1242958"/>
                <a:ext cx="4445000" cy="3022600"/>
                <a:chOff x="4370532" y="1456980"/>
                <a:chExt cx="4445000" cy="3022600"/>
              </a:xfrm>
            </p:grpSpPr>
            <p:grpSp>
              <p:nvGrpSpPr>
                <p:cNvPr id="55" name="Gruppo 54">
                  <a:extLst>
                    <a:ext uri="{FF2B5EF4-FFF2-40B4-BE49-F238E27FC236}">
                      <a16:creationId xmlns:a16="http://schemas.microsoft.com/office/drawing/2014/main" id="{6F3D18C9-97A0-094A-730D-98974D5DF347}"/>
                    </a:ext>
                  </a:extLst>
                </p:cNvPr>
                <p:cNvGrpSpPr/>
                <p:nvPr/>
              </p:nvGrpSpPr>
              <p:grpSpPr>
                <a:xfrm>
                  <a:off x="4370532" y="1456980"/>
                  <a:ext cx="4445000" cy="3022600"/>
                  <a:chOff x="950192" y="1308262"/>
                  <a:chExt cx="4445000" cy="3022600"/>
                </a:xfrm>
              </p:grpSpPr>
              <p:grpSp>
                <p:nvGrpSpPr>
                  <p:cNvPr id="60" name="Gruppo 59">
                    <a:extLst>
                      <a:ext uri="{FF2B5EF4-FFF2-40B4-BE49-F238E27FC236}">
                        <a16:creationId xmlns:a16="http://schemas.microsoft.com/office/drawing/2014/main" id="{B05AADC2-E0A6-0B42-46D3-1B659CA7528D}"/>
                      </a:ext>
                    </a:extLst>
                  </p:cNvPr>
                  <p:cNvGrpSpPr/>
                  <p:nvPr/>
                </p:nvGrpSpPr>
                <p:grpSpPr>
                  <a:xfrm>
                    <a:off x="950192" y="1308262"/>
                    <a:ext cx="4445000" cy="3022600"/>
                    <a:chOff x="4540716" y="1456980"/>
                    <a:chExt cx="4445000" cy="3022600"/>
                  </a:xfrm>
                </p:grpSpPr>
                <p:pic>
                  <p:nvPicPr>
                    <p:cNvPr id="64" name="Immagine 63">
                      <a:extLst>
                        <a:ext uri="{FF2B5EF4-FFF2-40B4-BE49-F238E27FC236}">
                          <a16:creationId xmlns:a16="http://schemas.microsoft.com/office/drawing/2014/main" id="{1476470F-259B-37E1-0F69-B3F9E8390439}"/>
                        </a:ext>
                      </a:extLst>
                    </p:cNvPr>
                    <p:cNvPicPr>
                      <a:picLocks noChangeAspect="1"/>
                    </p:cNvPicPr>
                    <p:nvPr/>
                  </p:nvPicPr>
                  <p:blipFill>
                    <a:blip r:embed="rId5"/>
                    <a:stretch>
                      <a:fillRect/>
                    </a:stretch>
                  </p:blipFill>
                  <p:spPr>
                    <a:xfrm>
                      <a:off x="4540716" y="1456980"/>
                      <a:ext cx="4445000" cy="3022600"/>
                    </a:xfrm>
                    <a:prstGeom prst="rect">
                      <a:avLst/>
                    </a:prstGeom>
                  </p:spPr>
                </p:pic>
                <p:sp>
                  <p:nvSpPr>
                    <p:cNvPr id="65" name="Rettangolo 64">
                      <a:extLst>
                        <a:ext uri="{FF2B5EF4-FFF2-40B4-BE49-F238E27FC236}">
                          <a16:creationId xmlns:a16="http://schemas.microsoft.com/office/drawing/2014/main" id="{191E928F-56F3-0501-3509-8A2891B70CF8}"/>
                        </a:ext>
                      </a:extLst>
                    </p:cNvPr>
                    <p:cNvSpPr/>
                    <p:nvPr/>
                  </p:nvSpPr>
                  <p:spPr>
                    <a:xfrm>
                      <a:off x="4561009" y="1470334"/>
                      <a:ext cx="156815" cy="283124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1" name="CasellaDiTesto 60">
                    <a:extLst>
                      <a:ext uri="{FF2B5EF4-FFF2-40B4-BE49-F238E27FC236}">
                        <a16:creationId xmlns:a16="http://schemas.microsoft.com/office/drawing/2014/main" id="{5AC311F7-7C81-8A6B-E8AF-784223A39E18}"/>
                      </a:ext>
                    </a:extLst>
                  </p:cNvPr>
                  <p:cNvSpPr txBox="1"/>
                  <p:nvPr/>
                </p:nvSpPr>
                <p:spPr>
                  <a:xfrm>
                    <a:off x="3840521" y="1389954"/>
                    <a:ext cx="1376855" cy="307777"/>
                  </a:xfrm>
                  <a:prstGeom prst="rect">
                    <a:avLst/>
                  </a:prstGeom>
                  <a:noFill/>
                </p:spPr>
                <p:txBody>
                  <a:bodyPr wrap="square" rtlCol="0">
                    <a:spAutoFit/>
                  </a:bodyPr>
                  <a:lstStyle/>
                  <a:p>
                    <a:r>
                      <a:rPr lang="en-GB" sz="1400" dirty="0"/>
                      <a:t>DENISOV 91</a:t>
                    </a:r>
                  </a:p>
                </p:txBody>
              </p:sp>
              <p:sp>
                <p:nvSpPr>
                  <p:cNvPr id="62" name="CasellaDiTesto 61">
                    <a:extLst>
                      <a:ext uri="{FF2B5EF4-FFF2-40B4-BE49-F238E27FC236}">
                        <a16:creationId xmlns:a16="http://schemas.microsoft.com/office/drawing/2014/main" id="{FA41AD26-91F7-2DC1-A8B9-4B4C1F1ADFE8}"/>
                      </a:ext>
                    </a:extLst>
                  </p:cNvPr>
                  <p:cNvSpPr txBox="1"/>
                  <p:nvPr/>
                </p:nvSpPr>
                <p:spPr>
                  <a:xfrm>
                    <a:off x="2484264" y="1389953"/>
                    <a:ext cx="1376855" cy="307777"/>
                  </a:xfrm>
                  <a:prstGeom prst="rect">
                    <a:avLst/>
                  </a:prstGeom>
                  <a:noFill/>
                </p:spPr>
                <p:txBody>
                  <a:bodyPr wrap="square" rtlCol="0">
                    <a:spAutoFit/>
                  </a:bodyPr>
                  <a:lstStyle/>
                  <a:p>
                    <a:r>
                      <a:rPr lang="en-GB" sz="1400" dirty="0"/>
                      <a:t>GALL 88</a:t>
                    </a:r>
                  </a:p>
                </p:txBody>
              </p:sp>
              <p:sp>
                <p:nvSpPr>
                  <p:cNvPr id="63" name="CasellaDiTesto 62">
                    <a:extLst>
                      <a:ext uri="{FF2B5EF4-FFF2-40B4-BE49-F238E27FC236}">
                        <a16:creationId xmlns:a16="http://schemas.microsoft.com/office/drawing/2014/main" id="{3BDB4C9D-7D9A-E845-3B35-F10BDE2C9A40}"/>
                      </a:ext>
                    </a:extLst>
                  </p:cNvPr>
                  <p:cNvSpPr txBox="1"/>
                  <p:nvPr/>
                </p:nvSpPr>
                <p:spPr>
                  <a:xfrm>
                    <a:off x="3109326" y="1731884"/>
                    <a:ext cx="1376855" cy="307777"/>
                  </a:xfrm>
                  <a:prstGeom prst="rect">
                    <a:avLst/>
                  </a:prstGeom>
                  <a:noFill/>
                </p:spPr>
                <p:txBody>
                  <a:bodyPr wrap="square" rtlCol="0">
                    <a:spAutoFit/>
                  </a:bodyPr>
                  <a:lstStyle/>
                  <a:p>
                    <a:r>
                      <a:rPr lang="en-GB" sz="1400" dirty="0">
                        <a:solidFill>
                          <a:srgbClr val="FF0000"/>
                        </a:solidFill>
                      </a:rPr>
                      <a:t>SIDDHARTA-2</a:t>
                    </a:r>
                  </a:p>
                </p:txBody>
              </p:sp>
            </p:grpSp>
            <p:sp>
              <p:nvSpPr>
                <p:cNvPr id="56" name="CasellaDiTesto 55">
                  <a:extLst>
                    <a:ext uri="{FF2B5EF4-FFF2-40B4-BE49-F238E27FC236}">
                      <a16:creationId xmlns:a16="http://schemas.microsoft.com/office/drawing/2014/main" id="{2FDF5842-E231-AC3D-D6FE-E22DF00D3B9B}"/>
                    </a:ext>
                  </a:extLst>
                </p:cNvPr>
                <p:cNvSpPr txBox="1"/>
                <p:nvPr/>
              </p:nvSpPr>
              <p:spPr>
                <a:xfrm>
                  <a:off x="6077588" y="3275111"/>
                  <a:ext cx="1376855" cy="307777"/>
                </a:xfrm>
                <a:prstGeom prst="rect">
                  <a:avLst/>
                </a:prstGeom>
                <a:noFill/>
              </p:spPr>
              <p:txBody>
                <a:bodyPr wrap="square" rtlCol="0">
                  <a:spAutoFit/>
                </a:bodyPr>
                <a:lstStyle/>
                <a:p>
                  <a:r>
                    <a:rPr lang="en-GB" sz="1400" dirty="0"/>
                    <a:t>LUM 81</a:t>
                  </a:r>
                </a:p>
              </p:txBody>
            </p:sp>
            <p:sp>
              <p:nvSpPr>
                <p:cNvPr id="57" name="CasellaDiTesto 56">
                  <a:extLst>
                    <a:ext uri="{FF2B5EF4-FFF2-40B4-BE49-F238E27FC236}">
                      <a16:creationId xmlns:a16="http://schemas.microsoft.com/office/drawing/2014/main" id="{B2395FD3-BB90-6D5A-A1D0-921422ED49B8}"/>
                    </a:ext>
                  </a:extLst>
                </p:cNvPr>
                <p:cNvSpPr txBox="1"/>
                <p:nvPr/>
              </p:nvSpPr>
              <p:spPr>
                <a:xfrm>
                  <a:off x="6593031" y="2938606"/>
                  <a:ext cx="1376855" cy="307777"/>
                </a:xfrm>
                <a:prstGeom prst="rect">
                  <a:avLst/>
                </a:prstGeom>
                <a:noFill/>
              </p:spPr>
              <p:txBody>
                <a:bodyPr wrap="square" rtlCol="0">
                  <a:spAutoFit/>
                </a:bodyPr>
                <a:lstStyle/>
                <a:p>
                  <a:r>
                    <a:rPr lang="en-GB" sz="1400" dirty="0"/>
                    <a:t>BARKOV 79</a:t>
                  </a:r>
                </a:p>
              </p:txBody>
            </p:sp>
            <p:sp>
              <p:nvSpPr>
                <p:cNvPr id="58" name="CasellaDiTesto 57">
                  <a:extLst>
                    <a:ext uri="{FF2B5EF4-FFF2-40B4-BE49-F238E27FC236}">
                      <a16:creationId xmlns:a16="http://schemas.microsoft.com/office/drawing/2014/main" id="{0635A154-422D-8AD3-7EB0-9E8F526E023F}"/>
                    </a:ext>
                  </a:extLst>
                </p:cNvPr>
                <p:cNvSpPr txBox="1"/>
                <p:nvPr/>
              </p:nvSpPr>
              <p:spPr>
                <a:xfrm>
                  <a:off x="6077587" y="2581131"/>
                  <a:ext cx="1376855" cy="307777"/>
                </a:xfrm>
                <a:prstGeom prst="rect">
                  <a:avLst/>
                </a:prstGeom>
                <a:noFill/>
              </p:spPr>
              <p:txBody>
                <a:bodyPr wrap="square" rtlCol="0">
                  <a:spAutoFit/>
                </a:bodyPr>
                <a:lstStyle/>
                <a:p>
                  <a:pPr algn="ctr"/>
                  <a:r>
                    <a:rPr lang="en-GB" sz="1400" dirty="0"/>
                    <a:t>CHENG 75</a:t>
                  </a:r>
                </a:p>
              </p:txBody>
            </p:sp>
            <p:sp>
              <p:nvSpPr>
                <p:cNvPr id="59" name="CasellaDiTesto 58">
                  <a:extLst>
                    <a:ext uri="{FF2B5EF4-FFF2-40B4-BE49-F238E27FC236}">
                      <a16:creationId xmlns:a16="http://schemas.microsoft.com/office/drawing/2014/main" id="{4FDF8F2F-D9E4-83DE-649C-483D2C2105AC}"/>
                    </a:ext>
                  </a:extLst>
                </p:cNvPr>
                <p:cNvSpPr txBox="1"/>
                <p:nvPr/>
              </p:nvSpPr>
              <p:spPr>
                <a:xfrm>
                  <a:off x="6992120" y="2253002"/>
                  <a:ext cx="1484005" cy="307777"/>
                </a:xfrm>
                <a:prstGeom prst="rect">
                  <a:avLst/>
                </a:prstGeom>
                <a:noFill/>
              </p:spPr>
              <p:txBody>
                <a:bodyPr wrap="square" rtlCol="0">
                  <a:spAutoFit/>
                </a:bodyPr>
                <a:lstStyle/>
                <a:p>
                  <a:r>
                    <a:rPr lang="en-GB" sz="1400" dirty="0"/>
                    <a:t>BACKENSTO 73</a:t>
                  </a:r>
                </a:p>
              </p:txBody>
            </p:sp>
          </p:grpSp>
          <p:sp>
            <p:nvSpPr>
              <p:cNvPr id="54" name="CasellaDiTesto 53">
                <a:extLst>
                  <a:ext uri="{FF2B5EF4-FFF2-40B4-BE49-F238E27FC236}">
                    <a16:creationId xmlns:a16="http://schemas.microsoft.com/office/drawing/2014/main" id="{8098E561-43F3-8444-FBDF-388953BAD1C4}"/>
                  </a:ext>
                </a:extLst>
              </p:cNvPr>
              <p:cNvSpPr txBox="1"/>
              <p:nvPr/>
            </p:nvSpPr>
            <p:spPr>
              <a:xfrm>
                <a:off x="9391803" y="4126863"/>
                <a:ext cx="1824837" cy="369332"/>
              </a:xfrm>
              <a:prstGeom prst="rect">
                <a:avLst/>
              </a:prstGeom>
              <a:noFill/>
            </p:spPr>
            <p:txBody>
              <a:bodyPr wrap="square" rtlCol="0">
                <a:spAutoFit/>
              </a:bodyPr>
              <a:lstStyle/>
              <a:p>
                <a:r>
                  <a:rPr lang="en-GB" dirty="0"/>
                  <a:t>Kaon mass [MeV] </a:t>
                </a:r>
              </a:p>
            </p:txBody>
          </p:sp>
        </p:grpSp>
      </p:grpSp>
      <p:sp>
        <p:nvSpPr>
          <p:cNvPr id="66" name="CasellaDiTesto 65">
            <a:extLst>
              <a:ext uri="{FF2B5EF4-FFF2-40B4-BE49-F238E27FC236}">
                <a16:creationId xmlns:a16="http://schemas.microsoft.com/office/drawing/2014/main" id="{B8977D02-D6F1-1F99-6607-35D397CF6035}"/>
              </a:ext>
            </a:extLst>
          </p:cNvPr>
          <p:cNvSpPr txBox="1"/>
          <p:nvPr/>
        </p:nvSpPr>
        <p:spPr>
          <a:xfrm>
            <a:off x="6903168" y="1712622"/>
            <a:ext cx="1791932" cy="413938"/>
          </a:xfrm>
          <a:prstGeom prst="rect">
            <a:avLst/>
          </a:prstGeom>
          <a:noFill/>
        </p:spPr>
        <p:txBody>
          <a:bodyPr wrap="square" rtlCol="0">
            <a:spAutoFit/>
          </a:bodyPr>
          <a:lstStyle/>
          <a:p>
            <a:pPr algn="ctr"/>
            <a:r>
              <a:rPr lang="en-GB" sz="2000" dirty="0">
                <a:solidFill>
                  <a:schemeClr val="bg1">
                    <a:lumMod val="50000"/>
                  </a:schemeClr>
                </a:solidFill>
              </a:rPr>
              <a:t>Preliminary</a:t>
            </a:r>
          </a:p>
        </p:txBody>
      </p:sp>
      <p:sp>
        <p:nvSpPr>
          <p:cNvPr id="5" name="Segnaposto numero diapositiva 4">
            <a:extLst>
              <a:ext uri="{FF2B5EF4-FFF2-40B4-BE49-F238E27FC236}">
                <a16:creationId xmlns:a16="http://schemas.microsoft.com/office/drawing/2014/main" id="{EC79A2C5-5235-982F-6221-1A8570F6C918}"/>
              </a:ext>
            </a:extLst>
          </p:cNvPr>
          <p:cNvSpPr>
            <a:spLocks noGrp="1"/>
          </p:cNvSpPr>
          <p:nvPr>
            <p:ph type="sldNum" sz="quarter" idx="12"/>
          </p:nvPr>
        </p:nvSpPr>
        <p:spPr>
          <a:xfrm>
            <a:off x="11043339" y="6436199"/>
            <a:ext cx="1052508" cy="365125"/>
          </a:xfrm>
        </p:spPr>
        <p:txBody>
          <a:bodyPr/>
          <a:lstStyle/>
          <a:p>
            <a:fld id="{D57F1E4F-1CFF-5643-939E-217C01CDF565}" type="slidenum">
              <a:rPr lang="en-US" sz="1100" smtClean="0"/>
              <a:pPr/>
              <a:t>23</a:t>
            </a:fld>
            <a:endParaRPr lang="en-US" sz="1100" dirty="0"/>
          </a:p>
        </p:txBody>
      </p:sp>
    </p:spTree>
    <p:extLst>
      <p:ext uri="{BB962C8B-B14F-4D97-AF65-F5344CB8AC3E}">
        <p14:creationId xmlns:p14="http://schemas.microsoft.com/office/powerpoint/2010/main" val="378309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5542CB6-7118-B658-3E9C-3B63817BCE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7125" y="1731466"/>
            <a:ext cx="5090359" cy="2907898"/>
          </a:xfrm>
          <a:prstGeom prst="rect">
            <a:avLst/>
          </a:prstGeom>
        </p:spPr>
      </p:pic>
      <p:sp>
        <p:nvSpPr>
          <p:cNvPr id="6" name="object 4">
            <a:extLst>
              <a:ext uri="{FF2B5EF4-FFF2-40B4-BE49-F238E27FC236}">
                <a16:creationId xmlns:a16="http://schemas.microsoft.com/office/drawing/2014/main" id="{E5D7D83A-9697-1B44-8CCA-B3FC4A535BB6}"/>
              </a:ext>
            </a:extLst>
          </p:cNvPr>
          <p:cNvSpPr txBox="1"/>
          <p:nvPr/>
        </p:nvSpPr>
        <p:spPr>
          <a:xfrm>
            <a:off x="483684" y="-38786"/>
            <a:ext cx="12459234" cy="502061"/>
          </a:xfrm>
          <a:prstGeom prst="rect">
            <a:avLst/>
          </a:prstGeom>
        </p:spPr>
        <p:txBody>
          <a:bodyPr vert="horz" wrap="square" lIns="0" tIns="9525" rIns="0" bIns="0" rtlCol="0">
            <a:spAutoFit/>
          </a:bodyPr>
          <a:lstStyle/>
          <a:p>
            <a:pPr marL="9525" marR="3810" indent="-476">
              <a:spcBef>
                <a:spcPts val="75"/>
              </a:spcBef>
            </a:pPr>
            <a:r>
              <a:rPr lang="en-GB" sz="3200" b="1" spc="-4" dirty="0">
                <a:solidFill>
                  <a:srgbClr val="FF901C"/>
                </a:solidFill>
                <a:latin typeface="Times New Roman" panose="02020603050405020304" pitchFamily="18" charset="0"/>
                <a:cs typeface="Times New Roman" panose="02020603050405020304" pitchFamily="18" charset="0"/>
              </a:rPr>
              <a:t>SDD energy calibration with ML and Differential Programming</a:t>
            </a:r>
            <a:endParaRPr lang="en-GB" sz="32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F9D2E9E0-EC6F-2DCD-3670-513178CE2E82}"/>
              </a:ext>
            </a:extLst>
          </p:cNvPr>
          <p:cNvPicPr>
            <a:picLocks noChangeAspect="1"/>
          </p:cNvPicPr>
          <p:nvPr/>
        </p:nvPicPr>
        <p:blipFill>
          <a:blip r:embed="rId3"/>
          <a:stretch>
            <a:fillRect/>
          </a:stretch>
        </p:blipFill>
        <p:spPr>
          <a:xfrm>
            <a:off x="5839145" y="2536302"/>
            <a:ext cx="5755164" cy="3554313"/>
          </a:xfrm>
          <a:prstGeom prst="rect">
            <a:avLst/>
          </a:prstGeom>
        </p:spPr>
      </p:pic>
      <p:pic>
        <p:nvPicPr>
          <p:cNvPr id="8" name="Immagine 7">
            <a:extLst>
              <a:ext uri="{FF2B5EF4-FFF2-40B4-BE49-F238E27FC236}">
                <a16:creationId xmlns:a16="http://schemas.microsoft.com/office/drawing/2014/main" id="{93F09902-4500-7323-1BE7-8386C603E6FA}"/>
              </a:ext>
            </a:extLst>
          </p:cNvPr>
          <p:cNvPicPr>
            <a:picLocks noChangeAspect="1"/>
          </p:cNvPicPr>
          <p:nvPr/>
        </p:nvPicPr>
        <p:blipFill>
          <a:blip r:embed="rId4"/>
          <a:stretch>
            <a:fillRect/>
          </a:stretch>
        </p:blipFill>
        <p:spPr>
          <a:xfrm>
            <a:off x="1194816" y="4811358"/>
            <a:ext cx="4136520" cy="871373"/>
          </a:xfrm>
          <a:prstGeom prst="rect">
            <a:avLst/>
          </a:prstGeom>
        </p:spPr>
      </p:pic>
      <p:sp>
        <p:nvSpPr>
          <p:cNvPr id="10" name="CasellaDiTesto 9">
            <a:extLst>
              <a:ext uri="{FF2B5EF4-FFF2-40B4-BE49-F238E27FC236}">
                <a16:creationId xmlns:a16="http://schemas.microsoft.com/office/drawing/2014/main" id="{203C5F30-4BEC-C96D-9FC1-1C3E9FDA8E00}"/>
              </a:ext>
            </a:extLst>
          </p:cNvPr>
          <p:cNvSpPr txBox="1"/>
          <p:nvPr/>
        </p:nvSpPr>
        <p:spPr>
          <a:xfrm>
            <a:off x="532354" y="5956137"/>
            <a:ext cx="5090359" cy="646331"/>
          </a:xfrm>
          <a:prstGeom prst="rect">
            <a:avLst/>
          </a:prstGeom>
          <a:noFill/>
          <a:ln>
            <a:solidFill>
              <a:schemeClr val="tx1"/>
            </a:solidFill>
          </a:ln>
        </p:spPr>
        <p:txBody>
          <a:bodyPr wrap="square">
            <a:spAutoFit/>
          </a:bodyPr>
          <a:lstStyle/>
          <a:p>
            <a:r>
              <a:rPr lang="it-IT" sz="1800" dirty="0">
                <a:effectLst/>
                <a:latin typeface="Times New Roman" panose="02020603050405020304" pitchFamily="18" charset="0"/>
                <a:ea typeface="ArialUnicodeMS" panose="020B0604020202020204" pitchFamily="34" charset="-128"/>
                <a:cs typeface="Times New Roman" panose="02020603050405020304" pitchFamily="18" charset="0"/>
              </a:rPr>
              <a:t>Fabrizio Napolitano et al 2023 </a:t>
            </a:r>
            <a:r>
              <a:rPr lang="it-IT" sz="1800" dirty="0" err="1">
                <a:effectLst/>
                <a:latin typeface="Times New Roman" panose="02020603050405020304" pitchFamily="18" charset="0"/>
                <a:ea typeface="ArialUnicodeMS" panose="020B0604020202020204" pitchFamily="34" charset="-128"/>
                <a:cs typeface="Times New Roman" panose="02020603050405020304" pitchFamily="18" charset="0"/>
              </a:rPr>
              <a:t>Meas</a:t>
            </a:r>
            <a:r>
              <a:rPr lang="it-IT" sz="1800" dirty="0">
                <a:effectLst/>
                <a:latin typeface="Times New Roman" panose="02020603050405020304" pitchFamily="18" charset="0"/>
                <a:ea typeface="ArialUnicodeMS" panose="020B0604020202020204" pitchFamily="34" charset="-128"/>
                <a:cs typeface="Times New Roman" panose="02020603050405020304" pitchFamily="18" charset="0"/>
              </a:rPr>
              <a:t>. Sci. </a:t>
            </a:r>
            <a:r>
              <a:rPr lang="it-IT" sz="1800" dirty="0" err="1">
                <a:effectLst/>
                <a:latin typeface="Times New Roman" panose="02020603050405020304" pitchFamily="18" charset="0"/>
                <a:ea typeface="ArialUnicodeMS" panose="020B0604020202020204" pitchFamily="34" charset="-128"/>
                <a:cs typeface="Times New Roman" panose="02020603050405020304" pitchFamily="18" charset="0"/>
              </a:rPr>
              <a:t>Technol</a:t>
            </a:r>
            <a:r>
              <a:rPr lang="it-IT" sz="1800" dirty="0">
                <a:effectLst/>
                <a:latin typeface="Times New Roman" panose="02020603050405020304" pitchFamily="18" charset="0"/>
                <a:ea typeface="ArialUnicodeMS" panose="020B0604020202020204" pitchFamily="34" charset="-128"/>
                <a:cs typeface="Times New Roman" panose="02020603050405020304" pitchFamily="18" charset="0"/>
              </a:rPr>
              <a:t>. in press </a:t>
            </a:r>
            <a:r>
              <a:rPr lang="it-IT" sz="1800" dirty="0">
                <a:solidFill>
                  <a:srgbClr val="120EFF"/>
                </a:solidFill>
                <a:effectLst/>
                <a:latin typeface="Times New Roman" panose="02020603050405020304" pitchFamily="18" charset="0"/>
                <a:ea typeface="ArialUnicodeMS" panose="020B0604020202020204" pitchFamily="34" charset="-128"/>
                <a:cs typeface="Times New Roman" panose="02020603050405020304" pitchFamily="18" charset="0"/>
              </a:rPr>
              <a:t>https://</a:t>
            </a:r>
            <a:r>
              <a:rPr lang="it-IT" sz="1800" dirty="0" err="1">
                <a:solidFill>
                  <a:srgbClr val="120EFF"/>
                </a:solidFill>
                <a:effectLst/>
                <a:latin typeface="Times New Roman" panose="02020603050405020304" pitchFamily="18" charset="0"/>
                <a:ea typeface="ArialUnicodeMS" panose="020B0604020202020204" pitchFamily="34" charset="-128"/>
                <a:cs typeface="Times New Roman" panose="02020603050405020304" pitchFamily="18" charset="0"/>
              </a:rPr>
              <a:t>doi.org</a:t>
            </a:r>
            <a:r>
              <a:rPr lang="it-IT" sz="1800" dirty="0">
                <a:solidFill>
                  <a:srgbClr val="120EFF"/>
                </a:solidFill>
                <a:effectLst/>
                <a:latin typeface="Times New Roman" panose="02020603050405020304" pitchFamily="18" charset="0"/>
                <a:ea typeface="ArialUnicodeMS" panose="020B0604020202020204" pitchFamily="34" charset="-128"/>
                <a:cs typeface="Times New Roman" panose="02020603050405020304" pitchFamily="18" charset="0"/>
              </a:rPr>
              <a:t>/10.1088/1361-6501/ad080a </a:t>
            </a:r>
            <a:endParaRPr lang="it-IT" dirty="0">
              <a:solidFill>
                <a:srgbClr val="120EFF"/>
              </a:solidFill>
              <a:latin typeface="Times New Roman" panose="02020603050405020304" pitchFamily="18" charset="0"/>
              <a:cs typeface="Times New Roman" panose="02020603050405020304" pitchFamily="18" charset="0"/>
            </a:endParaRPr>
          </a:p>
        </p:txBody>
      </p:sp>
      <p:sp>
        <p:nvSpPr>
          <p:cNvPr id="11" name="CasellaDiTesto 10">
            <a:extLst>
              <a:ext uri="{FF2B5EF4-FFF2-40B4-BE49-F238E27FC236}">
                <a16:creationId xmlns:a16="http://schemas.microsoft.com/office/drawing/2014/main" id="{4BE80448-BD9C-2AAC-ACC4-97C2795EDB2A}"/>
              </a:ext>
            </a:extLst>
          </p:cNvPr>
          <p:cNvSpPr txBox="1"/>
          <p:nvPr/>
        </p:nvSpPr>
        <p:spPr>
          <a:xfrm>
            <a:off x="532355" y="767385"/>
            <a:ext cx="11254834" cy="769441"/>
          </a:xfrm>
          <a:prstGeom prst="rect">
            <a:avLst/>
          </a:prstGeom>
          <a:noFill/>
        </p:spPr>
        <p:txBody>
          <a:bodyPr wrap="square" rtlCol="0">
            <a:spAutoFit/>
          </a:bodyPr>
          <a:lstStyle/>
          <a:p>
            <a:pPr algn="ctr"/>
            <a:r>
              <a:rPr lang="en-GB" sz="2200" dirty="0">
                <a:solidFill>
                  <a:schemeClr val="bg1"/>
                </a:solidFill>
              </a:rPr>
              <a:t>The method can correct for miscalibration improving the systematic error and the energy resolution allowing to perform high precision measurement with an accuracy below 1 eV</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66E18B0B-B40F-3A32-CFDE-BE8F8D8D3B53}"/>
                  </a:ext>
                </a:extLst>
              </p:cNvPr>
              <p:cNvSpPr txBox="1"/>
              <p:nvPr/>
            </p:nvSpPr>
            <p:spPr>
              <a:xfrm>
                <a:off x="10086975" y="2840374"/>
                <a:ext cx="1243012" cy="369332"/>
              </a:xfrm>
              <a:prstGeom prst="rect">
                <a:avLst/>
              </a:prstGeom>
              <a:noFill/>
            </p:spPr>
            <p:txBody>
              <a:bodyPr wrap="square" rtlCol="0">
                <a:spAutoFit/>
              </a:bodyPr>
              <a:lstStyle/>
              <a:p>
                <a:r>
                  <a:rPr lang="en-GB" dirty="0"/>
                  <a:t>Cu </a:t>
                </a:r>
                <a14:m>
                  <m:oMath xmlns:m="http://schemas.openxmlformats.org/officeDocument/2006/math">
                    <m:sSub>
                      <m:sSubPr>
                        <m:ctrlPr>
                          <a:rPr lang="it-IT" b="0" i="1" smtClean="0">
                            <a:latin typeface="Cambria Math" panose="02040503050406030204" pitchFamily="18" charset="0"/>
                          </a:rPr>
                        </m:ctrlPr>
                      </m:sSubPr>
                      <m:e>
                        <m:r>
                          <m:rPr>
                            <m:sty m:val="p"/>
                          </m:rPr>
                          <a:rPr lang="it-IT" b="0" i="0" smtClean="0">
                            <a:latin typeface="Cambria Math" panose="02040503050406030204" pitchFamily="18" charset="0"/>
                          </a:rPr>
                          <m:t>K</m:t>
                        </m:r>
                      </m:e>
                      <m:sub>
                        <m:r>
                          <m:rPr>
                            <m:sty m:val="p"/>
                          </m:rPr>
                          <a:rPr lang="it-IT" b="0" i="0" smtClean="0">
                            <a:latin typeface="Cambria Math" panose="02040503050406030204" pitchFamily="18" charset="0"/>
                          </a:rPr>
                          <m:t>α</m:t>
                        </m:r>
                      </m:sub>
                    </m:sSub>
                  </m:oMath>
                </a14:m>
                <a:endParaRPr lang="en-GB" dirty="0"/>
              </a:p>
            </p:txBody>
          </p:sp>
        </mc:Choice>
        <mc:Fallback xmlns="">
          <p:sp>
            <p:nvSpPr>
              <p:cNvPr id="12" name="CasellaDiTesto 11">
                <a:extLst>
                  <a:ext uri="{FF2B5EF4-FFF2-40B4-BE49-F238E27FC236}">
                    <a16:creationId xmlns:a16="http://schemas.microsoft.com/office/drawing/2014/main" id="{66E18B0B-B40F-3A32-CFDE-BE8F8D8D3B53}"/>
                  </a:ext>
                </a:extLst>
              </p:cNvPr>
              <p:cNvSpPr txBox="1">
                <a:spLocks noRot="1" noChangeAspect="1" noMove="1" noResize="1" noEditPoints="1" noAdjustHandles="1" noChangeArrowheads="1" noChangeShapeType="1" noTextEdit="1"/>
              </p:cNvSpPr>
              <p:nvPr/>
            </p:nvSpPr>
            <p:spPr>
              <a:xfrm>
                <a:off x="10086975" y="2840374"/>
                <a:ext cx="1243012" cy="369332"/>
              </a:xfrm>
              <a:prstGeom prst="rect">
                <a:avLst/>
              </a:prstGeom>
              <a:blipFill>
                <a:blip r:embed="rId5"/>
                <a:stretch>
                  <a:fillRect l="-4040" t="-6667" b="-23333"/>
                </a:stretch>
              </a:blipFill>
            </p:spPr>
            <p:txBody>
              <a:bodyPr/>
              <a:lstStyle/>
              <a:p>
                <a:r>
                  <a:rPr lang="en-GB">
                    <a:noFill/>
                  </a:rPr>
                  <a:t> </a:t>
                </a:r>
              </a:p>
            </p:txBody>
          </p:sp>
        </mc:Fallback>
      </mc:AlternateContent>
      <p:sp>
        <p:nvSpPr>
          <p:cNvPr id="2" name="Segnaposto numero diapositiva 3">
            <a:extLst>
              <a:ext uri="{FF2B5EF4-FFF2-40B4-BE49-F238E27FC236}">
                <a16:creationId xmlns:a16="http://schemas.microsoft.com/office/drawing/2014/main" id="{3AB491FC-ECB2-7A33-4631-C60BEA01EB10}"/>
              </a:ext>
            </a:extLst>
          </p:cNvPr>
          <p:cNvSpPr>
            <a:spLocks noGrp="1"/>
          </p:cNvSpPr>
          <p:nvPr>
            <p:ph type="sldNum" sz="quarter" idx="12"/>
          </p:nvPr>
        </p:nvSpPr>
        <p:spPr>
          <a:xfrm>
            <a:off x="11139492" y="6326235"/>
            <a:ext cx="1052508" cy="365125"/>
          </a:xfrm>
        </p:spPr>
        <p:txBody>
          <a:bodyPr/>
          <a:lstStyle/>
          <a:p>
            <a:fld id="{D57F1E4F-1CFF-5643-939E-217C01CDF565}" type="slidenum">
              <a:rPr lang="en-US" sz="1100" smtClean="0"/>
              <a:pPr/>
              <a:t>24</a:t>
            </a:fld>
            <a:endParaRPr lang="en-US" sz="1100" dirty="0"/>
          </a:p>
        </p:txBody>
      </p:sp>
      <p:sp>
        <p:nvSpPr>
          <p:cNvPr id="3" name="CasellaDiTesto 9">
            <a:extLst>
              <a:ext uri="{FF2B5EF4-FFF2-40B4-BE49-F238E27FC236}">
                <a16:creationId xmlns:a16="http://schemas.microsoft.com/office/drawing/2014/main" id="{A428B274-7C06-65BF-D78A-9D38853D86E0}"/>
              </a:ext>
            </a:extLst>
          </p:cNvPr>
          <p:cNvSpPr txBox="1"/>
          <p:nvPr/>
        </p:nvSpPr>
        <p:spPr>
          <a:xfrm>
            <a:off x="7282965" y="6326235"/>
            <a:ext cx="3856528" cy="369332"/>
          </a:xfrm>
          <a:prstGeom prst="rect">
            <a:avLst/>
          </a:prstGeom>
          <a:noFill/>
          <a:ln>
            <a:solidFill>
              <a:schemeClr val="tx1"/>
            </a:solidFill>
          </a:ln>
        </p:spPr>
        <p:txBody>
          <a:bodyPr wrap="square">
            <a:spAutoFit/>
          </a:bodyPr>
          <a:lstStyle/>
          <a:p>
            <a:r>
              <a:rPr lang="it-IT" sz="1800" dirty="0">
                <a:solidFill>
                  <a:srgbClr val="120EFF"/>
                </a:solidFill>
                <a:effectLst/>
                <a:latin typeface="Times New Roman" panose="02020603050405020304" pitchFamily="18" charset="0"/>
                <a:ea typeface="ArialUnicodeMS" panose="020B0604020202020204" pitchFamily="34" charset="-128"/>
                <a:cs typeface="Times New Roman" panose="02020603050405020304" pitchFamily="18" charset="0"/>
              </a:rPr>
              <a:t>Fabrizio Napolitano and Simone Manti</a:t>
            </a:r>
            <a:endParaRPr lang="it-IT" dirty="0">
              <a:solidFill>
                <a:srgbClr val="120E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42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B33A57A-EED7-E49A-693B-6D6503417A99}"/>
              </a:ext>
            </a:extLst>
          </p:cNvPr>
          <p:cNvSpPr txBox="1"/>
          <p:nvPr/>
        </p:nvSpPr>
        <p:spPr>
          <a:xfrm>
            <a:off x="581192" y="849872"/>
            <a:ext cx="10904793" cy="615553"/>
          </a:xfrm>
          <a:prstGeom prst="rect">
            <a:avLst/>
          </a:prstGeom>
          <a:noFill/>
        </p:spPr>
        <p:txBody>
          <a:bodyPr wrap="square" rtlCol="0">
            <a:spAutoFit/>
          </a:bodyPr>
          <a:lstStyle/>
          <a:p>
            <a:pPr algn="ctr"/>
            <a:r>
              <a:rPr lang="en-GB" sz="3400" b="1" dirty="0">
                <a:solidFill>
                  <a:srgbClr val="FF901C"/>
                </a:solidFill>
                <a:latin typeface="Times New Roman" panose="02020603050405020304" pitchFamily="18" charset="0"/>
                <a:cs typeface="Times New Roman" panose="02020603050405020304" pitchFamily="18" charset="0"/>
              </a:rPr>
              <a:t>Contents</a:t>
            </a:r>
          </a:p>
        </p:txBody>
      </p:sp>
      <p:sp>
        <p:nvSpPr>
          <p:cNvPr id="7" name="Segnaposto contenuto 2">
            <a:extLst>
              <a:ext uri="{FF2B5EF4-FFF2-40B4-BE49-F238E27FC236}">
                <a16:creationId xmlns:a16="http://schemas.microsoft.com/office/drawing/2014/main" id="{50BAF47C-4213-377A-29C7-F86F1CAEBFB0}"/>
              </a:ext>
            </a:extLst>
          </p:cNvPr>
          <p:cNvSpPr>
            <a:spLocks noGrp="1"/>
          </p:cNvSpPr>
          <p:nvPr>
            <p:ph idx="1"/>
          </p:nvPr>
        </p:nvSpPr>
        <p:spPr>
          <a:xfrm>
            <a:off x="334538" y="1886645"/>
            <a:ext cx="11276270" cy="4848692"/>
          </a:xfrm>
        </p:spPr>
        <p:txBody>
          <a:bodyPr>
            <a:noAutofit/>
          </a:bodyPr>
          <a:lstStyle/>
          <a:p>
            <a:pPr>
              <a:lnSpc>
                <a:spcPct val="150000"/>
              </a:lnSpc>
            </a:pPr>
            <a:r>
              <a:rPr lang="en-GB" sz="2600" dirty="0"/>
              <a:t>65</a:t>
            </a:r>
            <a:r>
              <a:rPr lang="en-GB" sz="2600" baseline="30000" dirty="0"/>
              <a:t>th</a:t>
            </a:r>
            <a:r>
              <a:rPr lang="en-GB" sz="2600" dirty="0"/>
              <a:t> Scientific Committee recommendations and our related actions</a:t>
            </a:r>
          </a:p>
          <a:p>
            <a:pPr>
              <a:lnSpc>
                <a:spcPct val="150000"/>
              </a:lnSpc>
            </a:pPr>
            <a:r>
              <a:rPr lang="en-GB" sz="2600" dirty="0"/>
              <a:t>Kaonic Deuterium run: status and future plans</a:t>
            </a:r>
          </a:p>
          <a:p>
            <a:pPr>
              <a:lnSpc>
                <a:spcPct val="150000"/>
              </a:lnSpc>
            </a:pPr>
            <a:r>
              <a:rPr lang="en-GB" sz="2600" dirty="0"/>
              <a:t>(More) Scientific outcomes: highlights</a:t>
            </a:r>
          </a:p>
          <a:p>
            <a:pPr>
              <a:lnSpc>
                <a:spcPct val="150000"/>
              </a:lnSpc>
            </a:pPr>
            <a:r>
              <a:rPr lang="en-GB" sz="2600" dirty="0">
                <a:solidFill>
                  <a:srgbClr val="FF0000"/>
                </a:solidFill>
              </a:rPr>
              <a:t>Updates on </a:t>
            </a:r>
            <a:r>
              <a:rPr lang="en-GB" sz="2600" dirty="0" err="1">
                <a:solidFill>
                  <a:srgbClr val="FF0000"/>
                </a:solidFill>
              </a:rPr>
              <a:t>HPGe</a:t>
            </a:r>
            <a:r>
              <a:rPr lang="en-GB" sz="2600" dirty="0">
                <a:solidFill>
                  <a:srgbClr val="FF0000"/>
                </a:solidFill>
              </a:rPr>
              <a:t> and </a:t>
            </a:r>
            <a:r>
              <a:rPr lang="en-GB" sz="2600" dirty="0" err="1">
                <a:solidFill>
                  <a:srgbClr val="FF0000"/>
                </a:solidFill>
              </a:rPr>
              <a:t>CdZnTe</a:t>
            </a:r>
            <a:r>
              <a:rPr lang="en-GB" sz="2600" dirty="0">
                <a:solidFill>
                  <a:srgbClr val="FF0000"/>
                </a:solidFill>
              </a:rPr>
              <a:t> detectors and preliminary results</a:t>
            </a:r>
          </a:p>
          <a:p>
            <a:pPr>
              <a:lnSpc>
                <a:spcPct val="150000"/>
              </a:lnSpc>
            </a:pPr>
            <a:r>
              <a:rPr lang="en-GB" sz="2600" dirty="0"/>
              <a:t>Request for supplementary run: light kaonic atoms (Li - Be - B) measurements with 1 mm SDDs</a:t>
            </a:r>
          </a:p>
          <a:p>
            <a:pPr>
              <a:lnSpc>
                <a:spcPct val="150000"/>
              </a:lnSpc>
            </a:pPr>
            <a:r>
              <a:rPr lang="en-GB" sz="2600" dirty="0"/>
              <a:t>Future plans: EXKALIBUR</a:t>
            </a:r>
          </a:p>
        </p:txBody>
      </p:sp>
    </p:spTree>
    <p:extLst>
      <p:ext uri="{BB962C8B-B14F-4D97-AF65-F5344CB8AC3E}">
        <p14:creationId xmlns:p14="http://schemas.microsoft.com/office/powerpoint/2010/main" val="3686813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605C5C48-19A5-E528-3777-53945CCC6C36}"/>
              </a:ext>
            </a:extLst>
          </p:cNvPr>
          <p:cNvSpPr txBox="1"/>
          <p:nvPr/>
        </p:nvSpPr>
        <p:spPr>
          <a:xfrm>
            <a:off x="469147" y="909450"/>
            <a:ext cx="11253705" cy="532838"/>
          </a:xfrm>
          <a:prstGeom prst="rect">
            <a:avLst/>
          </a:prstGeom>
        </p:spPr>
        <p:txBody>
          <a:bodyPr vert="horz" wrap="square" lIns="0" tIns="9525" rIns="0" bIns="0" rtlCol="0">
            <a:spAutoFit/>
          </a:bodyPr>
          <a:lstStyle/>
          <a:p>
            <a:pPr marL="9525" marR="3810" indent="-476" algn="ctr">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65</a:t>
            </a:r>
            <a:r>
              <a:rPr lang="en-GB" sz="3400" b="1" spc="-4" baseline="30000" dirty="0">
                <a:solidFill>
                  <a:srgbClr val="FF901C"/>
                </a:solidFill>
                <a:latin typeface="Times New Roman" panose="02020603050405020304" pitchFamily="18" charset="0"/>
                <a:cs typeface="Times New Roman" panose="02020603050405020304" pitchFamily="18" charset="0"/>
              </a:rPr>
              <a:t>th</a:t>
            </a:r>
            <a:r>
              <a:rPr lang="en-GB" sz="3400" b="1" spc="-4" dirty="0">
                <a:solidFill>
                  <a:srgbClr val="FF901C"/>
                </a:solidFill>
                <a:latin typeface="Times New Roman" panose="02020603050405020304" pitchFamily="18" charset="0"/>
                <a:cs typeface="Times New Roman" panose="02020603050405020304" pitchFamily="18" charset="0"/>
              </a:rPr>
              <a:t> Scientific Committee recommendations </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sp>
        <p:nvSpPr>
          <p:cNvPr id="8" name="CasellaDiTesto 7">
            <a:extLst>
              <a:ext uri="{FF2B5EF4-FFF2-40B4-BE49-F238E27FC236}">
                <a16:creationId xmlns:a16="http://schemas.microsoft.com/office/drawing/2014/main" id="{7442C0FB-9BBE-3299-A6C8-D086954C58CC}"/>
              </a:ext>
            </a:extLst>
          </p:cNvPr>
          <p:cNvSpPr txBox="1"/>
          <p:nvPr/>
        </p:nvSpPr>
        <p:spPr>
          <a:xfrm>
            <a:off x="646204" y="2106826"/>
            <a:ext cx="9912096" cy="4031873"/>
          </a:xfrm>
          <a:prstGeom prst="rect">
            <a:avLst/>
          </a:prstGeom>
          <a:noFill/>
        </p:spPr>
        <p:txBody>
          <a:bodyPr wrap="square">
            <a:spAutoFit/>
          </a:bodyPr>
          <a:lstStyle/>
          <a:p>
            <a:r>
              <a:rPr lang="en-GB" sz="2200" b="1" dirty="0">
                <a:effectLst/>
                <a:latin typeface="TimesNewRomanPS"/>
              </a:rPr>
              <a:t>Recommendations for SIDDHARTA-2: </a:t>
            </a:r>
            <a:br>
              <a:rPr lang="en-GB" sz="1800" b="1" dirty="0">
                <a:effectLst/>
                <a:latin typeface="TimesNewRomanPS"/>
              </a:rPr>
            </a:br>
            <a:endParaRPr lang="en-GB" dirty="0"/>
          </a:p>
          <a:p>
            <a:pPr>
              <a:buFont typeface="Arial" panose="020B0604020202020204" pitchFamily="34" charset="0"/>
              <a:buChar char="•"/>
            </a:pPr>
            <a:r>
              <a:rPr lang="en-GB" dirty="0">
                <a:effectLst/>
                <a:latin typeface="TimesNewRomanPS"/>
              </a:rPr>
              <a:t>The SC encourages the collaboration to move swiftly and decisively to the </a:t>
            </a:r>
            <a:r>
              <a:rPr lang="en-GB" b="1" dirty="0" err="1">
                <a:effectLst/>
                <a:latin typeface="TimesNewRomanPS"/>
              </a:rPr>
              <a:t>Kd</a:t>
            </a:r>
            <a:r>
              <a:rPr lang="en-GB" b="1" dirty="0">
                <a:effectLst/>
                <a:latin typeface="TimesNewRomanPS"/>
              </a:rPr>
              <a:t> data taking in two runs this year</a:t>
            </a:r>
            <a:r>
              <a:rPr lang="en-GB" dirty="0">
                <a:effectLst/>
                <a:latin typeface="TimesNewRomanPS"/>
              </a:rPr>
              <a:t>, with the aim of taking advantage of the maximum integrated luminosity attainable in 2023.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To </a:t>
            </a:r>
            <a:r>
              <a:rPr lang="en-GB" b="1" dirty="0">
                <a:effectLst/>
                <a:latin typeface="TimesNewRomanPS"/>
              </a:rPr>
              <a:t>complete the quality studies of the data recorded during injection time</a:t>
            </a:r>
            <a:r>
              <a:rPr lang="en-GB" dirty="0">
                <a:effectLst/>
                <a:latin typeface="TimesNewRomanPS"/>
              </a:rPr>
              <a:t>, with the aim of obtaining valuable additional </a:t>
            </a:r>
            <a:r>
              <a:rPr lang="en-GB" dirty="0" err="1">
                <a:effectLst/>
                <a:latin typeface="TimesNewRomanPS"/>
              </a:rPr>
              <a:t>Kd</a:t>
            </a:r>
            <a:r>
              <a:rPr lang="en-GB" dirty="0">
                <a:effectLst/>
                <a:latin typeface="TimesNewRomanPS"/>
              </a:rPr>
              <a:t> data.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Keep the usual maintenance and upgrading duties in signal/background reduction, as well as the coordinated effort with the DAΦNE team to study reinforcement options for the shielding (by removing, reshaping, or displacing the luminometers close to the SIDDARTHA setup). </a:t>
            </a:r>
            <a:br>
              <a:rPr lang="en-GB" dirty="0">
                <a:effectLst/>
                <a:latin typeface="TimesNewRomanPS"/>
              </a:rPr>
            </a:br>
            <a:endParaRPr lang="en-GB" dirty="0">
              <a:solidFill>
                <a:srgbClr val="FF0000"/>
              </a:solidFill>
              <a:effectLst/>
              <a:latin typeface="SymbolMT"/>
            </a:endParaRPr>
          </a:p>
          <a:p>
            <a:pPr>
              <a:buFont typeface="Arial" panose="020B0604020202020204" pitchFamily="34" charset="0"/>
              <a:buChar char="•"/>
            </a:pPr>
            <a:r>
              <a:rPr lang="en-GB" dirty="0">
                <a:solidFill>
                  <a:srgbClr val="FF0000"/>
                </a:solidFill>
                <a:effectLst/>
                <a:latin typeface="TimesNewRomanPS"/>
              </a:rPr>
              <a:t>During runs 1 and 2 undertake data acquisition with the </a:t>
            </a:r>
            <a:r>
              <a:rPr lang="en-GB" b="1" dirty="0">
                <a:solidFill>
                  <a:srgbClr val="FF0000"/>
                </a:solidFill>
                <a:effectLst/>
                <a:latin typeface="TimesNewRomanPS"/>
              </a:rPr>
              <a:t>satellite </a:t>
            </a:r>
            <a:r>
              <a:rPr lang="en-GB" b="1" dirty="0" err="1">
                <a:solidFill>
                  <a:srgbClr val="FF0000"/>
                </a:solidFill>
                <a:effectLst/>
                <a:latin typeface="TimesNewRomanPS"/>
              </a:rPr>
              <a:t>HPGe</a:t>
            </a:r>
            <a:r>
              <a:rPr lang="en-GB" b="1" dirty="0">
                <a:solidFill>
                  <a:srgbClr val="FF0000"/>
                </a:solidFill>
                <a:effectLst/>
                <a:latin typeface="TimesNewRomanPS"/>
              </a:rPr>
              <a:t> and </a:t>
            </a:r>
            <a:r>
              <a:rPr lang="en-GB" b="1" dirty="0" err="1">
                <a:solidFill>
                  <a:srgbClr val="FF0000"/>
                </a:solidFill>
                <a:effectLst/>
                <a:latin typeface="TimesNewRomanPS"/>
              </a:rPr>
              <a:t>CdZnTe</a:t>
            </a:r>
            <a:r>
              <a:rPr lang="en-GB" b="1" dirty="0">
                <a:solidFill>
                  <a:srgbClr val="FF0000"/>
                </a:solidFill>
                <a:effectLst/>
                <a:latin typeface="TimesNewRomanPS"/>
              </a:rPr>
              <a:t> detectors</a:t>
            </a:r>
            <a:r>
              <a:rPr lang="en-GB" dirty="0">
                <a:solidFill>
                  <a:srgbClr val="FF0000"/>
                </a:solidFill>
                <a:effectLst/>
                <a:latin typeface="TimesNewRomanPS"/>
              </a:rPr>
              <a:t>, minimizing the interference with the </a:t>
            </a:r>
            <a:r>
              <a:rPr lang="en-GB" dirty="0" err="1">
                <a:solidFill>
                  <a:srgbClr val="FF0000"/>
                </a:solidFill>
                <a:effectLst/>
                <a:latin typeface="TimesNewRomanPS"/>
              </a:rPr>
              <a:t>Kd</a:t>
            </a:r>
            <a:r>
              <a:rPr lang="en-GB" dirty="0">
                <a:solidFill>
                  <a:srgbClr val="FF0000"/>
                </a:solidFill>
                <a:effectLst/>
                <a:latin typeface="TimesNewRomanPS"/>
              </a:rPr>
              <a:t> data taking. </a:t>
            </a:r>
            <a:endParaRPr lang="en-GB" dirty="0">
              <a:solidFill>
                <a:srgbClr val="FF0000"/>
              </a:solidFill>
              <a:effectLst/>
              <a:latin typeface="SymbolMT"/>
            </a:endParaRPr>
          </a:p>
        </p:txBody>
      </p:sp>
    </p:spTree>
    <p:extLst>
      <p:ext uri="{BB962C8B-B14F-4D97-AF65-F5344CB8AC3E}">
        <p14:creationId xmlns:p14="http://schemas.microsoft.com/office/powerpoint/2010/main" val="960688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157D9D36-1B6C-1145-C3E1-75BBD062B054}"/>
                  </a:ext>
                </a:extLst>
              </p:cNvPr>
              <p:cNvSpPr txBox="1"/>
              <p:nvPr/>
            </p:nvSpPr>
            <p:spPr>
              <a:xfrm>
                <a:off x="502362" y="-28803"/>
                <a:ext cx="10218190"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Kaonic Lead Measurement at DA</a:t>
                </a:r>
                <a14:m>
                  <m:oMath xmlns:m="http://schemas.openxmlformats.org/officeDocument/2006/math">
                    <m:r>
                      <a:rPr lang="it-IT" sz="3400" b="1" i="0" spc="-4" smtClean="0">
                        <a:solidFill>
                          <a:srgbClr val="FF901C"/>
                        </a:solidFill>
                        <a:latin typeface="Cambria Math" panose="02040503050406030204" pitchFamily="18" charset="0"/>
                        <a:cs typeface="Times New Roman" panose="02020603050405020304" pitchFamily="18" charset="0"/>
                      </a:rPr>
                      <m:t>𝚽</m:t>
                    </m:r>
                  </m:oMath>
                </a14:m>
                <a:r>
                  <a:rPr lang="en-GB" sz="3400" b="1" spc="-4" dirty="0">
                    <a:solidFill>
                      <a:srgbClr val="FF901C"/>
                    </a:solidFill>
                    <a:latin typeface="Times New Roman" panose="02020603050405020304" pitchFamily="18" charset="0"/>
                    <a:cs typeface="Times New Roman" panose="02020603050405020304" pitchFamily="18" charset="0"/>
                  </a:rPr>
                  <a:t>NE with </a:t>
                </a:r>
                <a:r>
                  <a:rPr lang="en-GB" sz="3400" b="1" spc="-4" dirty="0" err="1">
                    <a:solidFill>
                      <a:srgbClr val="FF901C"/>
                    </a:solidFill>
                    <a:latin typeface="Times New Roman" panose="02020603050405020304" pitchFamily="18" charset="0"/>
                    <a:cs typeface="Times New Roman" panose="02020603050405020304" pitchFamily="18" charset="0"/>
                  </a:rPr>
                  <a:t>HPGe</a:t>
                </a:r>
                <a:endParaRPr lang="en-GB" sz="3400" b="1" spc="-4" dirty="0">
                  <a:solidFill>
                    <a:srgbClr val="FF901C"/>
                  </a:solidFill>
                  <a:latin typeface="Times New Roman" panose="02020603050405020304" pitchFamily="18" charset="0"/>
                  <a:cs typeface="Times New Roman" panose="02020603050405020304" pitchFamily="18" charset="0"/>
                </a:endParaRPr>
              </a:p>
            </p:txBody>
          </p:sp>
        </mc:Choice>
        <mc:Fallback xmlns="">
          <p:sp>
            <p:nvSpPr>
              <p:cNvPr id="5" name="object 4">
                <a:extLst>
                  <a:ext uri="{FF2B5EF4-FFF2-40B4-BE49-F238E27FC236}">
                    <a16:creationId xmlns:a16="http://schemas.microsoft.com/office/drawing/2014/main" id="{157D9D36-1B6C-1145-C3E1-75BBD062B054}"/>
                  </a:ext>
                </a:extLst>
              </p:cNvPr>
              <p:cNvSpPr txBox="1">
                <a:spLocks noRot="1" noChangeAspect="1" noMove="1" noResize="1" noEditPoints="1" noAdjustHandles="1" noChangeArrowheads="1" noChangeShapeType="1" noTextEdit="1"/>
              </p:cNvSpPr>
              <p:nvPr/>
            </p:nvSpPr>
            <p:spPr>
              <a:xfrm>
                <a:off x="502362" y="-28803"/>
                <a:ext cx="10218190" cy="532838"/>
              </a:xfrm>
              <a:prstGeom prst="rect">
                <a:avLst/>
              </a:prstGeom>
              <a:blipFill>
                <a:blip r:embed="rId2"/>
                <a:stretch>
                  <a:fillRect l="-2481" t="-20930" b="-48837"/>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FE8F8799-914A-EA8F-9D11-16B8CCE88D61}"/>
              </a:ext>
            </a:extLst>
          </p:cNvPr>
          <p:cNvSpPr txBox="1"/>
          <p:nvPr/>
        </p:nvSpPr>
        <p:spPr>
          <a:xfrm>
            <a:off x="502362" y="659759"/>
            <a:ext cx="11195652" cy="1138773"/>
          </a:xfrm>
          <a:prstGeom prst="rect">
            <a:avLst/>
          </a:prstGeom>
          <a:noFill/>
        </p:spPr>
        <p:txBody>
          <a:bodyPr wrap="square" rtlCol="0">
            <a:spAutoFit/>
          </a:bodyPr>
          <a:lstStyle/>
          <a:p>
            <a:pPr algn="ctr"/>
            <a:r>
              <a:rPr lang="en-GB" sz="2200" dirty="0" err="1">
                <a:solidFill>
                  <a:schemeClr val="bg1"/>
                </a:solidFill>
              </a:rPr>
              <a:t>HPGe</a:t>
            </a:r>
            <a:r>
              <a:rPr lang="en-GB" sz="2200" dirty="0">
                <a:solidFill>
                  <a:schemeClr val="bg1"/>
                </a:solidFill>
              </a:rPr>
              <a:t> provided by Zagreb University (</a:t>
            </a:r>
            <a:r>
              <a:rPr lang="en-GB" sz="2200" b="0" strike="noStrike" spc="-1" dirty="0">
                <a:solidFill>
                  <a:schemeClr val="bg1"/>
                </a:solidFill>
                <a:ea typeface="DejaVu Sans"/>
              </a:rPr>
              <a:t>Croatian</a:t>
            </a:r>
            <a:r>
              <a:rPr lang="it-IT" sz="2200" b="0" strike="noStrike" spc="-1" dirty="0">
                <a:solidFill>
                  <a:schemeClr val="bg1"/>
                </a:solidFill>
                <a:ea typeface="DejaVu Sans"/>
              </a:rPr>
              <a:t> Science Foundation project 8570</a:t>
            </a:r>
            <a:r>
              <a:rPr lang="en-GB" sz="2200" dirty="0">
                <a:solidFill>
                  <a:schemeClr val="bg1"/>
                </a:solidFill>
              </a:rPr>
              <a:t>)</a:t>
            </a:r>
            <a:br>
              <a:rPr lang="en-GB" sz="2200" dirty="0">
                <a:solidFill>
                  <a:schemeClr val="bg1"/>
                </a:solidFill>
              </a:rPr>
            </a:br>
            <a:r>
              <a:rPr lang="en-GB" sz="2200" dirty="0">
                <a:solidFill>
                  <a:schemeClr val="bg1"/>
                </a:solidFill>
              </a:rPr>
              <a:t> to perform the kaonic lead measurement </a:t>
            </a:r>
            <a:br>
              <a:rPr lang="en-GB" sz="2200" dirty="0">
                <a:solidFill>
                  <a:schemeClr val="bg1"/>
                </a:solidFill>
              </a:rPr>
            </a:br>
            <a:r>
              <a:rPr lang="en-GB" sz="2200" dirty="0">
                <a:solidFill>
                  <a:schemeClr val="bg1"/>
                </a:solidFill>
              </a:rPr>
              <a:t>in parallel with the SIDDHARTA-2 kaonic deuterium measurement</a:t>
            </a:r>
          </a:p>
        </p:txBody>
      </p:sp>
      <p:pic>
        <p:nvPicPr>
          <p:cNvPr id="7" name="Picture 4">
            <a:extLst>
              <a:ext uri="{FF2B5EF4-FFF2-40B4-BE49-F238E27FC236}">
                <a16:creationId xmlns:a16="http://schemas.microsoft.com/office/drawing/2014/main" id="{B9562B2C-49FE-9064-D2B8-2821B745EA3D}"/>
              </a:ext>
            </a:extLst>
          </p:cNvPr>
          <p:cNvPicPr>
            <a:picLocks noChangeAspect="1"/>
          </p:cNvPicPr>
          <p:nvPr/>
        </p:nvPicPr>
        <p:blipFill>
          <a:blip r:embed="rId3"/>
          <a:stretch>
            <a:fillRect/>
          </a:stretch>
        </p:blipFill>
        <p:spPr>
          <a:xfrm>
            <a:off x="296833" y="2070538"/>
            <a:ext cx="5799167" cy="4400105"/>
          </a:xfrm>
          <a:prstGeom prst="rect">
            <a:avLst/>
          </a:prstGeom>
        </p:spPr>
      </p:pic>
      <p:sp>
        <p:nvSpPr>
          <p:cNvPr id="8" name="TextBox 10">
            <a:extLst>
              <a:ext uri="{FF2B5EF4-FFF2-40B4-BE49-F238E27FC236}">
                <a16:creationId xmlns:a16="http://schemas.microsoft.com/office/drawing/2014/main" id="{9CAD1E5E-0E90-4BEA-B879-4BF473CD70AD}"/>
              </a:ext>
            </a:extLst>
          </p:cNvPr>
          <p:cNvSpPr txBox="1"/>
          <p:nvPr/>
        </p:nvSpPr>
        <p:spPr>
          <a:xfrm>
            <a:off x="3196416" y="5274911"/>
            <a:ext cx="2441126" cy="923330"/>
          </a:xfrm>
          <a:prstGeom prst="rect">
            <a:avLst/>
          </a:prstGeom>
          <a:solidFill>
            <a:srgbClr val="120EFF">
              <a:alpha val="40000"/>
            </a:srgbClr>
          </a:solidFill>
        </p:spPr>
        <p:txBody>
          <a:bodyPr wrap="square" rtlCol="0">
            <a:spAutoFit/>
          </a:bodyPr>
          <a:lstStyle/>
          <a:p>
            <a:r>
              <a:rPr lang="hr-HR" dirty="0">
                <a:solidFill>
                  <a:schemeClr val="bg1"/>
                </a:solidFill>
              </a:rPr>
              <a:t> HPGe </a:t>
            </a:r>
            <a:r>
              <a:rPr lang="en-US" dirty="0">
                <a:solidFill>
                  <a:schemeClr val="bg1"/>
                </a:solidFill>
              </a:rPr>
              <a:t>active</a:t>
            </a:r>
            <a:r>
              <a:rPr lang="hr-HR" dirty="0">
                <a:solidFill>
                  <a:schemeClr val="bg1"/>
                </a:solidFill>
              </a:rPr>
              <a:t> </a:t>
            </a:r>
            <a:r>
              <a:rPr lang="en-US" dirty="0">
                <a:solidFill>
                  <a:schemeClr val="bg1"/>
                </a:solidFill>
              </a:rPr>
              <a:t>detector</a:t>
            </a:r>
          </a:p>
          <a:p>
            <a:r>
              <a:rPr lang="en-US" dirty="0">
                <a:solidFill>
                  <a:schemeClr val="bg1"/>
                </a:solidFill>
              </a:rPr>
              <a:t> diameter ~</a:t>
            </a:r>
            <a:r>
              <a:rPr lang="hr-HR" dirty="0">
                <a:solidFill>
                  <a:schemeClr val="bg1"/>
                </a:solidFill>
              </a:rPr>
              <a:t>60 mm</a:t>
            </a:r>
            <a:r>
              <a:rPr lang="en-US" dirty="0">
                <a:solidFill>
                  <a:schemeClr val="bg1"/>
                </a:solidFill>
              </a:rPr>
              <a:t>,</a:t>
            </a:r>
          </a:p>
          <a:p>
            <a:r>
              <a:rPr lang="en-US" dirty="0">
                <a:solidFill>
                  <a:schemeClr val="bg1"/>
                </a:solidFill>
              </a:rPr>
              <a:t> height ~</a:t>
            </a:r>
            <a:r>
              <a:rPr lang="hr-HR" dirty="0">
                <a:solidFill>
                  <a:schemeClr val="bg1"/>
                </a:solidFill>
              </a:rPr>
              <a:t>60 mm.         </a:t>
            </a:r>
            <a:endParaRPr lang="en-US" dirty="0">
              <a:solidFill>
                <a:schemeClr val="bg1"/>
              </a:solidFill>
            </a:endParaRPr>
          </a:p>
        </p:txBody>
      </p:sp>
      <p:sp>
        <p:nvSpPr>
          <p:cNvPr id="2" name="Content Placeholder 2">
            <a:extLst>
              <a:ext uri="{FF2B5EF4-FFF2-40B4-BE49-F238E27FC236}">
                <a16:creationId xmlns:a16="http://schemas.microsoft.com/office/drawing/2014/main" id="{DBB0EB10-9DE0-1FD3-5716-5E5B2D332E9F}"/>
              </a:ext>
            </a:extLst>
          </p:cNvPr>
          <p:cNvSpPr>
            <a:spLocks noGrp="1"/>
          </p:cNvSpPr>
          <p:nvPr>
            <p:ph idx="1"/>
          </p:nvPr>
        </p:nvSpPr>
        <p:spPr>
          <a:xfrm>
            <a:off x="6353007" y="1985531"/>
            <a:ext cx="5257801" cy="3926794"/>
          </a:xfrm>
        </p:spPr>
        <p:txBody>
          <a:bodyPr>
            <a:normAutofit fontScale="92500" lnSpcReduction="10000"/>
          </a:bodyPr>
          <a:lstStyle/>
          <a:p>
            <a:r>
              <a:rPr lang="en-US" sz="2000" dirty="0"/>
              <a:t>BSI </a:t>
            </a:r>
            <a:r>
              <a:rPr lang="en-US" sz="2000" dirty="0" err="1"/>
              <a:t>HPGe</a:t>
            </a:r>
            <a:r>
              <a:rPr lang="en-US" sz="2000" dirty="0"/>
              <a:t> detector with transistor reset preamplifier (TRP).</a:t>
            </a:r>
          </a:p>
          <a:p>
            <a:r>
              <a:rPr lang="en-US" sz="2000" dirty="0"/>
              <a:t>DAQ based on CAEN DT5781 digitizer</a:t>
            </a:r>
          </a:p>
          <a:p>
            <a:r>
              <a:rPr lang="en-US" sz="2000" dirty="0"/>
              <a:t>Coincidence between:</a:t>
            </a:r>
          </a:p>
          <a:p>
            <a:pPr marL="0" indent="0">
              <a:buNone/>
            </a:pPr>
            <a:r>
              <a:rPr lang="en-US" sz="2000" dirty="0"/>
              <a:t>               -&gt; ch0 Luminometer</a:t>
            </a:r>
          </a:p>
          <a:p>
            <a:pPr marL="0" indent="0">
              <a:buNone/>
            </a:pPr>
            <a:r>
              <a:rPr lang="en-US" sz="2000" dirty="0"/>
              <a:t>               -&gt; ch1 </a:t>
            </a:r>
            <a:r>
              <a:rPr lang="en-US" sz="2000" dirty="0" err="1"/>
              <a:t>HPGe</a:t>
            </a:r>
            <a:r>
              <a:rPr lang="en-US" sz="2000" dirty="0"/>
              <a:t> signal</a:t>
            </a:r>
          </a:p>
          <a:p>
            <a:pPr marL="0" indent="0">
              <a:buNone/>
            </a:pPr>
            <a:r>
              <a:rPr lang="en-US" sz="2000" dirty="0"/>
              <a:t>                -&gt; ch2 TAC signal</a:t>
            </a:r>
          </a:p>
          <a:p>
            <a:r>
              <a:rPr lang="en-US" sz="2000" dirty="0"/>
              <a:t>Data acquired:</a:t>
            </a:r>
          </a:p>
          <a:p>
            <a:pPr marL="0" indent="0">
              <a:buNone/>
            </a:pPr>
            <a:r>
              <a:rPr lang="en-US" sz="2000" dirty="0"/>
              <a:t>                -&gt; June-July 2023: 109.38 pb</a:t>
            </a:r>
            <a:r>
              <a:rPr lang="en-US" sz="2000" baseline="30000" dirty="0"/>
              <a:t>-1</a:t>
            </a:r>
            <a:r>
              <a:rPr lang="en-US" sz="2000" dirty="0"/>
              <a:t> </a:t>
            </a:r>
          </a:p>
          <a:p>
            <a:pPr marL="0" indent="0">
              <a:buNone/>
            </a:pPr>
            <a:r>
              <a:rPr lang="en-US" sz="2000" dirty="0"/>
              <a:t>                -&gt; September-now 2023: 117.67 pb</a:t>
            </a:r>
            <a:r>
              <a:rPr lang="en-US" sz="2000" baseline="30000" dirty="0"/>
              <a:t>-1</a:t>
            </a:r>
            <a:endParaRPr lang="en-US" sz="2000" dirty="0"/>
          </a:p>
        </p:txBody>
      </p:sp>
      <p:sp>
        <p:nvSpPr>
          <p:cNvPr id="3" name="Segnaposto numero diapositiva 3">
            <a:extLst>
              <a:ext uri="{FF2B5EF4-FFF2-40B4-BE49-F238E27FC236}">
                <a16:creationId xmlns:a16="http://schemas.microsoft.com/office/drawing/2014/main" id="{4DC90CC6-1EAC-9AE7-A2A5-8AAF1F193EDB}"/>
              </a:ext>
            </a:extLst>
          </p:cNvPr>
          <p:cNvSpPr txBox="1">
            <a:spLocks/>
          </p:cNvSpPr>
          <p:nvPr/>
        </p:nvSpPr>
        <p:spPr>
          <a:xfrm>
            <a:off x="11139492" y="6326235"/>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27</a:t>
            </a:fld>
            <a:endParaRPr lang="en-US" sz="1100" dirty="0"/>
          </a:p>
        </p:txBody>
      </p:sp>
    </p:spTree>
    <p:extLst>
      <p:ext uri="{BB962C8B-B14F-4D97-AF65-F5344CB8AC3E}">
        <p14:creationId xmlns:p14="http://schemas.microsoft.com/office/powerpoint/2010/main" val="1119770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F23F720-88C2-0227-9666-053EA4C25C80}"/>
              </a:ext>
            </a:extLst>
          </p:cNvPr>
          <p:cNvSpPr>
            <a:spLocks noGrp="1"/>
          </p:cNvSpPr>
          <p:nvPr>
            <p:ph type="sldNum" sz="quarter" idx="12"/>
          </p:nvPr>
        </p:nvSpPr>
        <p:spPr>
          <a:xfrm>
            <a:off x="10999344" y="6370469"/>
            <a:ext cx="1052508" cy="365125"/>
          </a:xfrm>
        </p:spPr>
        <p:txBody>
          <a:bodyPr/>
          <a:lstStyle/>
          <a:p>
            <a:fld id="{D57F1E4F-1CFF-5643-939E-217C01CDF565}" type="slidenum">
              <a:rPr lang="en-US" sz="1100" smtClean="0"/>
              <a:pPr/>
              <a:t>28</a:t>
            </a:fld>
            <a:endParaRPr lang="en-US" sz="1100" dirty="0"/>
          </a:p>
        </p:txBody>
      </p:sp>
      <p:grpSp>
        <p:nvGrpSpPr>
          <p:cNvPr id="5" name="Gruppo 4">
            <a:extLst>
              <a:ext uri="{FF2B5EF4-FFF2-40B4-BE49-F238E27FC236}">
                <a16:creationId xmlns:a16="http://schemas.microsoft.com/office/drawing/2014/main" id="{A17A6DF0-0A5F-7155-7A5F-232CAB746E2F}"/>
              </a:ext>
            </a:extLst>
          </p:cNvPr>
          <p:cNvGrpSpPr/>
          <p:nvPr/>
        </p:nvGrpSpPr>
        <p:grpSpPr>
          <a:xfrm>
            <a:off x="5374888" y="2150624"/>
            <a:ext cx="6549501" cy="4303312"/>
            <a:chOff x="4730707" y="2995729"/>
            <a:chExt cx="5368448" cy="3277216"/>
          </a:xfrm>
        </p:grpSpPr>
        <p:pic>
          <p:nvPicPr>
            <p:cNvPr id="6" name="Picture 16">
              <a:extLst>
                <a:ext uri="{FF2B5EF4-FFF2-40B4-BE49-F238E27FC236}">
                  <a16:creationId xmlns:a16="http://schemas.microsoft.com/office/drawing/2014/main" id="{2FE7D641-113A-CAE9-5EC2-E0C9D5DBB7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0707" y="2995729"/>
              <a:ext cx="5368448" cy="3277216"/>
            </a:xfrm>
            <a:prstGeom prst="rect">
              <a:avLst/>
            </a:prstGeom>
          </p:spPr>
        </p:pic>
        <p:sp>
          <p:nvSpPr>
            <p:cNvPr id="7" name="CasellaDiTesto 6">
              <a:extLst>
                <a:ext uri="{FF2B5EF4-FFF2-40B4-BE49-F238E27FC236}">
                  <a16:creationId xmlns:a16="http://schemas.microsoft.com/office/drawing/2014/main" id="{39059824-A114-48F1-2445-76EF348618AE}"/>
                </a:ext>
              </a:extLst>
            </p:cNvPr>
            <p:cNvSpPr txBox="1"/>
            <p:nvPr/>
          </p:nvSpPr>
          <p:spPr>
            <a:xfrm>
              <a:off x="5433993" y="3176552"/>
              <a:ext cx="1392899" cy="369332"/>
            </a:xfrm>
            <a:prstGeom prst="rect">
              <a:avLst/>
            </a:prstGeom>
            <a:noFill/>
          </p:spPr>
          <p:txBody>
            <a:bodyPr wrap="square" rtlCol="0">
              <a:spAutoFit/>
            </a:bodyPr>
            <a:lstStyle/>
            <a:p>
              <a:pPr algn="ctr"/>
              <a:r>
                <a:rPr lang="en-GB" dirty="0"/>
                <a:t>Preliminary</a:t>
              </a:r>
            </a:p>
          </p:txBody>
        </p:sp>
      </p:grpSp>
      <p:sp>
        <p:nvSpPr>
          <p:cNvPr id="9" name="CasellaDiTesto 8">
            <a:extLst>
              <a:ext uri="{FF2B5EF4-FFF2-40B4-BE49-F238E27FC236}">
                <a16:creationId xmlns:a16="http://schemas.microsoft.com/office/drawing/2014/main" id="{A33B8BE3-C408-4A6E-85ED-ECFC6A43CB8E}"/>
              </a:ext>
            </a:extLst>
          </p:cNvPr>
          <p:cNvSpPr txBox="1"/>
          <p:nvPr/>
        </p:nvSpPr>
        <p:spPr>
          <a:xfrm>
            <a:off x="502362" y="953922"/>
            <a:ext cx="6988720" cy="461665"/>
          </a:xfrm>
          <a:prstGeom prst="rect">
            <a:avLst/>
          </a:prstGeom>
          <a:noFill/>
        </p:spPr>
        <p:txBody>
          <a:bodyPr wrap="square" rtlCol="0">
            <a:spAutoFit/>
          </a:bodyPr>
          <a:lstStyle/>
          <a:p>
            <a:r>
              <a:rPr lang="en-GB" sz="2200" dirty="0">
                <a:solidFill>
                  <a:schemeClr val="bg1"/>
                </a:solidFill>
              </a:rPr>
              <a:t>Integrated luminosity: </a:t>
            </a:r>
            <a:r>
              <a:rPr lang="en-US" sz="2200" dirty="0">
                <a:solidFill>
                  <a:schemeClr val="bg1"/>
                </a:solidFill>
              </a:rPr>
              <a:t>109.38</a:t>
            </a:r>
            <a:r>
              <a:rPr lang="en-US" sz="2400" dirty="0"/>
              <a:t> </a:t>
            </a:r>
            <a:r>
              <a:rPr lang="en-GB" sz="2200" dirty="0">
                <a:solidFill>
                  <a:schemeClr val="bg1"/>
                </a:solidFill>
              </a:rPr>
              <a:t>pb</a:t>
            </a:r>
            <a:r>
              <a:rPr lang="en-GB" sz="2200" baseline="30000" dirty="0">
                <a:solidFill>
                  <a:schemeClr val="bg1"/>
                </a:solidFill>
              </a:rPr>
              <a:t>-1</a:t>
            </a:r>
            <a:r>
              <a:rPr lang="en-GB" sz="2200" dirty="0">
                <a:solidFill>
                  <a:schemeClr val="bg1"/>
                </a:solidFill>
              </a:rPr>
              <a:t> ( June – July 2023)</a:t>
            </a:r>
          </a:p>
        </p:txBody>
      </p:sp>
      <p:sp>
        <p:nvSpPr>
          <p:cNvPr id="11" name="object 4">
            <a:extLst>
              <a:ext uri="{FF2B5EF4-FFF2-40B4-BE49-F238E27FC236}">
                <a16:creationId xmlns:a16="http://schemas.microsoft.com/office/drawing/2014/main" id="{AF16BE41-B7D1-A937-6986-20E82548F287}"/>
              </a:ext>
            </a:extLst>
          </p:cNvPr>
          <p:cNvSpPr txBox="1"/>
          <p:nvPr/>
        </p:nvSpPr>
        <p:spPr>
          <a:xfrm>
            <a:off x="111512" y="-1"/>
            <a:ext cx="11940340"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The Kaonic Lead Measurement (</a:t>
            </a:r>
            <a:r>
              <a:rPr lang="en-GB" sz="2200" b="1" spc="-4" dirty="0">
                <a:solidFill>
                  <a:srgbClr val="120EFF"/>
                </a:solidFill>
                <a:latin typeface="Times New Roman" panose="02020603050405020304" pitchFamily="18" charset="0"/>
                <a:cs typeface="Times New Roman" panose="02020603050405020304" pitchFamily="18" charset="0"/>
              </a:rPr>
              <a:t>Zagreb Uni; Krakow, Jagiellonian Uni – Lumi</a:t>
            </a:r>
            <a:r>
              <a:rPr lang="en-GB" sz="3400" b="1" spc="-4" dirty="0">
                <a:solidFill>
                  <a:srgbClr val="FF901C"/>
                </a:solidFill>
                <a:latin typeface="Times New Roman" panose="02020603050405020304" pitchFamily="18" charset="0"/>
                <a:cs typeface="Times New Roman" panose="02020603050405020304" pitchFamily="18" charset="0"/>
              </a:rPr>
              <a:t>)</a:t>
            </a:r>
          </a:p>
        </p:txBody>
      </p:sp>
      <p:sp>
        <p:nvSpPr>
          <p:cNvPr id="12" name="Content Placeholder 2">
            <a:extLst>
              <a:ext uri="{FF2B5EF4-FFF2-40B4-BE49-F238E27FC236}">
                <a16:creationId xmlns:a16="http://schemas.microsoft.com/office/drawing/2014/main" id="{57571F26-C43A-E07D-AFCE-34F3AAD460B8}"/>
              </a:ext>
            </a:extLst>
          </p:cNvPr>
          <p:cNvSpPr>
            <a:spLocks noGrp="1"/>
          </p:cNvSpPr>
          <p:nvPr>
            <p:ph idx="1"/>
          </p:nvPr>
        </p:nvSpPr>
        <p:spPr>
          <a:xfrm>
            <a:off x="267611" y="2150623"/>
            <a:ext cx="5430662" cy="4504035"/>
          </a:xfrm>
        </p:spPr>
        <p:txBody>
          <a:bodyPr>
            <a:normAutofit fontScale="92500" lnSpcReduction="20000"/>
          </a:bodyPr>
          <a:lstStyle/>
          <a:p>
            <a:pPr marL="0" indent="0">
              <a:buNone/>
            </a:pPr>
            <a:r>
              <a:rPr lang="en-US" sz="2000" dirty="0"/>
              <a:t>Preliminary analysis of June-July 2023 data </a:t>
            </a:r>
            <a:r>
              <a:rPr lang="en-US" sz="2000" dirty="0">
                <a:solidFill>
                  <a:srgbClr val="120EFF"/>
                </a:solidFill>
              </a:rPr>
              <a:t>(D.. </a:t>
            </a:r>
            <a:r>
              <a:rPr lang="en-US" sz="2000" dirty="0" err="1">
                <a:solidFill>
                  <a:srgbClr val="120EFF"/>
                </a:solidFill>
              </a:rPr>
              <a:t>Bosnar</a:t>
            </a:r>
            <a:r>
              <a:rPr lang="en-US" sz="2000" dirty="0">
                <a:solidFill>
                  <a:srgbClr val="120EFF"/>
                </a:solidFill>
              </a:rPr>
              <a:t> and I. </a:t>
            </a:r>
            <a:r>
              <a:rPr lang="en-US" sz="2000" dirty="0" err="1">
                <a:solidFill>
                  <a:srgbClr val="120EFF"/>
                </a:solidFill>
              </a:rPr>
              <a:t>Friščić</a:t>
            </a:r>
            <a:r>
              <a:rPr lang="en-US" sz="2000" dirty="0">
                <a:solidFill>
                  <a:srgbClr val="120EFF"/>
                </a:solidFill>
              </a:rPr>
              <a:t>)</a:t>
            </a:r>
            <a:r>
              <a:rPr lang="en-US" sz="2000" dirty="0"/>
              <a:t> :</a:t>
            </a:r>
          </a:p>
          <a:p>
            <a:pPr marL="0" indent="0">
              <a:buNone/>
            </a:pPr>
            <a:r>
              <a:rPr lang="en-US" sz="2000" dirty="0"/>
              <a:t>Gaus+linear function was fitted for each peak:</a:t>
            </a:r>
          </a:p>
          <a:p>
            <a:r>
              <a:rPr lang="en-US" sz="2000" dirty="0"/>
              <a:t>       (10 -&gt; 9) : 906 events in peak, </a:t>
            </a:r>
          </a:p>
          <a:p>
            <a:pPr marL="0" indent="0">
              <a:buNone/>
            </a:pPr>
            <a:r>
              <a:rPr lang="en-US" sz="2000" dirty="0"/>
              <a:t>                             position 209.191 ± 0.171 keV</a:t>
            </a:r>
          </a:p>
          <a:p>
            <a:r>
              <a:rPr lang="en-US" sz="2000" dirty="0"/>
              <a:t>       (9 -&gt; 8) : 947 events in peak,</a:t>
            </a:r>
          </a:p>
          <a:p>
            <a:pPr marL="0" indent="0">
              <a:buNone/>
            </a:pPr>
            <a:r>
              <a:rPr lang="en-US" sz="2000" dirty="0"/>
              <a:t>                           position 292.939 ± 0.134 keV</a:t>
            </a:r>
          </a:p>
          <a:p>
            <a:r>
              <a:rPr lang="en-US" sz="2000" dirty="0"/>
              <a:t>       (8 -&gt; 7) : 943 events in peak, </a:t>
            </a:r>
          </a:p>
          <a:p>
            <a:pPr marL="0" indent="0">
              <a:buNone/>
            </a:pPr>
            <a:r>
              <a:rPr lang="en-US" sz="2000" dirty="0"/>
              <a:t>                           position 427.200 ± 0.152 keV</a:t>
            </a:r>
          </a:p>
          <a:p>
            <a:pPr marL="0" indent="0">
              <a:buNone/>
            </a:pPr>
            <a:endParaRPr lang="en-US" sz="2000" dirty="0"/>
          </a:p>
          <a:p>
            <a:pPr marL="0" indent="0">
              <a:buNone/>
            </a:pPr>
            <a:r>
              <a:rPr lang="en-US" sz="2400" dirty="0">
                <a:solidFill>
                  <a:srgbClr val="FF0000"/>
                </a:solidFill>
              </a:rPr>
              <a:t>Optimization and detailed analysis is in progress-&gt; towards a publication </a:t>
            </a:r>
            <a:endParaRPr lang="en-US" sz="2400" dirty="0"/>
          </a:p>
          <a:p>
            <a:pPr marL="0" indent="0">
              <a:buNone/>
            </a:pPr>
            <a:endParaRPr lang="en-US" sz="2400" dirty="0"/>
          </a:p>
        </p:txBody>
      </p:sp>
    </p:spTree>
    <p:extLst>
      <p:ext uri="{BB962C8B-B14F-4D97-AF65-F5344CB8AC3E}">
        <p14:creationId xmlns:p14="http://schemas.microsoft.com/office/powerpoint/2010/main" val="1967205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AD2803C-2807-711F-83DE-B33321121B94}"/>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8" name="CasellaDiTesto 7">
            <a:extLst>
              <a:ext uri="{FF2B5EF4-FFF2-40B4-BE49-F238E27FC236}">
                <a16:creationId xmlns:a16="http://schemas.microsoft.com/office/drawing/2014/main" id="{650BCEE8-B74F-78EC-5676-6D13CC73EF17}"/>
              </a:ext>
            </a:extLst>
          </p:cNvPr>
          <p:cNvSpPr txBox="1"/>
          <p:nvPr/>
        </p:nvSpPr>
        <p:spPr>
          <a:xfrm>
            <a:off x="419039" y="626974"/>
            <a:ext cx="11290552" cy="1200329"/>
          </a:xfrm>
          <a:prstGeom prst="rect">
            <a:avLst/>
          </a:prstGeom>
          <a:noFill/>
        </p:spPr>
        <p:txBody>
          <a:bodyPr wrap="square" rtlCol="0">
            <a:spAutoFit/>
          </a:bodyPr>
          <a:lstStyle/>
          <a:p>
            <a:pPr algn="ctr">
              <a:lnSpc>
                <a:spcPct val="100000"/>
              </a:lnSpc>
              <a:buNone/>
            </a:pPr>
            <a:r>
              <a:rPr lang="en-GB" b="0" strike="noStrike" spc="-1" dirty="0">
                <a:solidFill>
                  <a:schemeClr val="bg1"/>
                </a:solidFill>
                <a:ea typeface="Calibri"/>
              </a:rPr>
              <a:t>Detector Key Points:</a:t>
            </a:r>
            <a:br>
              <a:rPr lang="en-GB" b="0" strike="noStrike" spc="-1" dirty="0">
                <a:solidFill>
                  <a:schemeClr val="bg1"/>
                </a:solidFill>
                <a:ea typeface="Calibri"/>
              </a:rPr>
            </a:br>
            <a:endParaRPr lang="en-GB" b="0" strike="noStrike" spc="-1" dirty="0">
              <a:solidFill>
                <a:schemeClr val="bg1"/>
              </a:solidFill>
            </a:endParaRPr>
          </a:p>
          <a:p>
            <a:pPr marL="2160" algn="ctr">
              <a:lnSpc>
                <a:spcPct val="100000"/>
              </a:lnSpc>
              <a:buClr>
                <a:srgbClr val="000000"/>
              </a:buClr>
            </a:pPr>
            <a:r>
              <a:rPr lang="en-GB" b="0" strike="noStrike" spc="-1" dirty="0">
                <a:solidFill>
                  <a:schemeClr val="bg1"/>
                </a:solidFill>
                <a:ea typeface="Calibri"/>
              </a:rPr>
              <a:t>High efficiency in the 20-100 keV region</a:t>
            </a:r>
            <a:r>
              <a:rPr lang="en-GB" spc="-1" dirty="0">
                <a:solidFill>
                  <a:schemeClr val="bg1"/>
                </a:solidFill>
              </a:rPr>
              <a:t> - </a:t>
            </a:r>
            <a:r>
              <a:rPr lang="en-GB" b="0" strike="noStrike" spc="-1" dirty="0">
                <a:solidFill>
                  <a:schemeClr val="bg1"/>
                </a:solidFill>
                <a:ea typeface="DejaVu Sans"/>
              </a:rPr>
              <a:t>Reasonable efficiencies up to 300 keV</a:t>
            </a:r>
            <a:r>
              <a:rPr lang="en-GB" spc="-1" dirty="0">
                <a:solidFill>
                  <a:schemeClr val="bg1"/>
                </a:solidFill>
              </a:rPr>
              <a:t> - </a:t>
            </a:r>
            <a:r>
              <a:rPr lang="en-GB" b="0" strike="noStrike" spc="-1" dirty="0">
                <a:solidFill>
                  <a:schemeClr val="bg1"/>
                </a:solidFill>
                <a:ea typeface="Calibri"/>
              </a:rPr>
              <a:t>Good resolution (FHWM/E </a:t>
            </a:r>
            <a:r>
              <a:rPr lang="en-GB" b="0" strike="noStrike" spc="-1" dirty="0">
                <a:solidFill>
                  <a:schemeClr val="bg1"/>
                </a:solidFill>
                <a:ea typeface="Arial"/>
              </a:rPr>
              <a:t>~</a:t>
            </a:r>
            <a:r>
              <a:rPr lang="en-GB" b="0" strike="noStrike" spc="-1" dirty="0">
                <a:solidFill>
                  <a:schemeClr val="bg1"/>
                </a:solidFill>
                <a:ea typeface="Calibri"/>
              </a:rPr>
              <a:t> %)</a:t>
            </a:r>
            <a:endParaRPr lang="en-GB" b="0" strike="noStrike" spc="-1" dirty="0">
              <a:solidFill>
                <a:schemeClr val="bg1"/>
              </a:solidFill>
            </a:endParaRPr>
          </a:p>
          <a:p>
            <a:pPr marL="2160" algn="ctr">
              <a:lnSpc>
                <a:spcPct val="100000"/>
              </a:lnSpc>
              <a:buClr>
                <a:srgbClr val="000000"/>
              </a:buClr>
            </a:pPr>
            <a:r>
              <a:rPr lang="en-GB" b="0" strike="noStrike" spc="-1" dirty="0">
                <a:solidFill>
                  <a:schemeClr val="bg1"/>
                </a:solidFill>
                <a:ea typeface="DejaVu Sans"/>
              </a:rPr>
              <a:t>Fast response and time resolution (&lt; 50 ns)</a:t>
            </a:r>
            <a:r>
              <a:rPr lang="en-GB" spc="-1" dirty="0">
                <a:solidFill>
                  <a:schemeClr val="bg1"/>
                </a:solidFill>
              </a:rPr>
              <a:t> - </a:t>
            </a:r>
            <a:r>
              <a:rPr lang="en-GB" b="0" strike="noStrike" spc="-1" dirty="0">
                <a:solidFill>
                  <a:schemeClr val="bg1"/>
                </a:solidFill>
                <a:ea typeface="DejaVu Sans"/>
              </a:rPr>
              <a:t>No need for cooling</a:t>
            </a:r>
            <a:r>
              <a:rPr lang="en-GB" spc="-1" dirty="0">
                <a:solidFill>
                  <a:schemeClr val="bg1"/>
                </a:solidFill>
              </a:rPr>
              <a:t> - </a:t>
            </a:r>
            <a:r>
              <a:rPr lang="en-GB" b="0" strike="noStrike" spc="-1" dirty="0">
                <a:solidFill>
                  <a:schemeClr val="bg1"/>
                </a:solidFill>
                <a:ea typeface="DejaVu Sans"/>
              </a:rPr>
              <a:t>Compact readout and installation package</a:t>
            </a:r>
          </a:p>
        </p:txBody>
      </p:sp>
      <mc:AlternateContent xmlns:mc="http://schemas.openxmlformats.org/markup-compatibility/2006" xmlns:a14="http://schemas.microsoft.com/office/drawing/2010/main">
        <mc:Choice Requires="a14">
          <p:sp>
            <p:nvSpPr>
              <p:cNvPr id="10" name="object 4">
                <a:extLst>
                  <a:ext uri="{FF2B5EF4-FFF2-40B4-BE49-F238E27FC236}">
                    <a16:creationId xmlns:a16="http://schemas.microsoft.com/office/drawing/2014/main" id="{64765AF0-2515-79D4-D12D-384E3A5AB79C}"/>
                  </a:ext>
                </a:extLst>
              </p:cNvPr>
              <p:cNvSpPr txBox="1"/>
              <p:nvPr/>
            </p:nvSpPr>
            <p:spPr>
              <a:xfrm>
                <a:off x="312053" y="-64379"/>
                <a:ext cx="11397538"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CdZnTe detectors: first test at DA</a:t>
                </a:r>
                <a14:m>
                  <m:oMath xmlns:m="http://schemas.openxmlformats.org/officeDocument/2006/math">
                    <m:r>
                      <a:rPr lang="it-IT" sz="3400" b="1" i="0" spc="-4" smtClean="0">
                        <a:solidFill>
                          <a:srgbClr val="FF901C"/>
                        </a:solidFill>
                        <a:latin typeface="Cambria Math" panose="02040503050406030204" pitchFamily="18" charset="0"/>
                        <a:cs typeface="Times New Roman" panose="02020603050405020304" pitchFamily="18" charset="0"/>
                      </a:rPr>
                      <m:t>𝚽</m:t>
                    </m:r>
                  </m:oMath>
                </a14:m>
                <a:r>
                  <a:rPr lang="en-GB" sz="3400" b="1" spc="-4" dirty="0">
                    <a:solidFill>
                      <a:srgbClr val="FF901C"/>
                    </a:solidFill>
                    <a:latin typeface="Times New Roman" panose="02020603050405020304" pitchFamily="18" charset="0"/>
                    <a:cs typeface="Times New Roman" panose="02020603050405020304" pitchFamily="18" charset="0"/>
                  </a:rPr>
                  <a:t>NE</a:t>
                </a:r>
              </a:p>
            </p:txBody>
          </p:sp>
        </mc:Choice>
        <mc:Fallback xmlns="">
          <p:sp>
            <p:nvSpPr>
              <p:cNvPr id="10" name="object 4">
                <a:extLst>
                  <a:ext uri="{FF2B5EF4-FFF2-40B4-BE49-F238E27FC236}">
                    <a16:creationId xmlns:a16="http://schemas.microsoft.com/office/drawing/2014/main" id="{64765AF0-2515-79D4-D12D-384E3A5AB79C}"/>
                  </a:ext>
                </a:extLst>
              </p:cNvPr>
              <p:cNvSpPr txBox="1">
                <a:spLocks noRot="1" noChangeAspect="1" noMove="1" noResize="1" noEditPoints="1" noAdjustHandles="1" noChangeArrowheads="1" noChangeShapeType="1" noTextEdit="1"/>
              </p:cNvSpPr>
              <p:nvPr/>
            </p:nvSpPr>
            <p:spPr>
              <a:xfrm>
                <a:off x="312053" y="-64379"/>
                <a:ext cx="11397538" cy="532838"/>
              </a:xfrm>
              <a:prstGeom prst="rect">
                <a:avLst/>
              </a:prstGeom>
              <a:blipFill>
                <a:blip r:embed="rId2"/>
                <a:stretch>
                  <a:fillRect l="-2225" t="-20930" b="-48837"/>
                </a:stretch>
              </a:blipFill>
            </p:spPr>
            <p:txBody>
              <a:bodyPr/>
              <a:lstStyle/>
              <a:p>
                <a:r>
                  <a:rPr lang="en-GB">
                    <a:noFill/>
                  </a:rPr>
                  <a:t> </a:t>
                </a:r>
              </a:p>
            </p:txBody>
          </p:sp>
        </mc:Fallback>
      </mc:AlternateContent>
      <p:pic>
        <p:nvPicPr>
          <p:cNvPr id="13" name="Immagine 5_1">
            <a:extLst>
              <a:ext uri="{FF2B5EF4-FFF2-40B4-BE49-F238E27FC236}">
                <a16:creationId xmlns:a16="http://schemas.microsoft.com/office/drawing/2014/main" id="{3D03FF2C-AE14-9AFE-3976-0D59578779E5}"/>
              </a:ext>
            </a:extLst>
          </p:cNvPr>
          <p:cNvPicPr/>
          <p:nvPr/>
        </p:nvPicPr>
        <p:blipFill>
          <a:blip r:embed="rId3"/>
          <a:stretch/>
        </p:blipFill>
        <p:spPr>
          <a:xfrm>
            <a:off x="507886" y="2057540"/>
            <a:ext cx="3825625" cy="4703961"/>
          </a:xfrm>
          <a:prstGeom prst="rect">
            <a:avLst/>
          </a:prstGeom>
          <a:ln w="0">
            <a:noFill/>
          </a:ln>
        </p:spPr>
      </p:pic>
      <p:pic>
        <p:nvPicPr>
          <p:cNvPr id="18" name="Immagine 17">
            <a:extLst>
              <a:ext uri="{FF2B5EF4-FFF2-40B4-BE49-F238E27FC236}">
                <a16:creationId xmlns:a16="http://schemas.microsoft.com/office/drawing/2014/main" id="{00654E8A-8351-BABC-43D8-03DF21580DBF}"/>
              </a:ext>
            </a:extLst>
          </p:cNvPr>
          <p:cNvPicPr>
            <a:picLocks noChangeAspect="1"/>
          </p:cNvPicPr>
          <p:nvPr/>
        </p:nvPicPr>
        <p:blipFill>
          <a:blip r:embed="rId4"/>
          <a:stretch>
            <a:fillRect/>
          </a:stretch>
        </p:blipFill>
        <p:spPr>
          <a:xfrm>
            <a:off x="463462" y="4240674"/>
            <a:ext cx="3914472" cy="2546557"/>
          </a:xfrm>
          <a:prstGeom prst="rect">
            <a:avLst/>
          </a:prstGeom>
        </p:spPr>
      </p:pic>
      <p:grpSp>
        <p:nvGrpSpPr>
          <p:cNvPr id="52" name="Gruppo 51">
            <a:extLst>
              <a:ext uri="{FF2B5EF4-FFF2-40B4-BE49-F238E27FC236}">
                <a16:creationId xmlns:a16="http://schemas.microsoft.com/office/drawing/2014/main" id="{9AF0DCB3-DC3A-581F-F309-EB43FD77220A}"/>
              </a:ext>
            </a:extLst>
          </p:cNvPr>
          <p:cNvGrpSpPr/>
          <p:nvPr/>
        </p:nvGrpSpPr>
        <p:grpSpPr>
          <a:xfrm>
            <a:off x="4333511" y="1944000"/>
            <a:ext cx="4966900" cy="4914000"/>
            <a:chOff x="72000" y="1182960"/>
            <a:chExt cx="5468040" cy="5685120"/>
          </a:xfrm>
        </p:grpSpPr>
        <p:pic>
          <p:nvPicPr>
            <p:cNvPr id="37" name="Immagine 6">
              <a:extLst>
                <a:ext uri="{FF2B5EF4-FFF2-40B4-BE49-F238E27FC236}">
                  <a16:creationId xmlns:a16="http://schemas.microsoft.com/office/drawing/2014/main" id="{488D1F60-63B9-0EF8-79D9-133D756220C6}"/>
                </a:ext>
              </a:extLst>
            </p:cNvPr>
            <p:cNvPicPr/>
            <p:nvPr/>
          </p:nvPicPr>
          <p:blipFill>
            <a:blip r:embed="rId5" cstate="print">
              <a:extLst>
                <a:ext uri="{28A0092B-C50C-407E-A947-70E740481C1C}">
                  <a14:useLocalDpi xmlns:a14="http://schemas.microsoft.com/office/drawing/2010/main"/>
                </a:ext>
              </a:extLst>
            </a:blip>
            <a:stretch/>
          </p:blipFill>
          <p:spPr>
            <a:xfrm>
              <a:off x="72000" y="1182960"/>
              <a:ext cx="5468040" cy="3575160"/>
            </a:xfrm>
            <a:prstGeom prst="rect">
              <a:avLst/>
            </a:prstGeom>
            <a:ln w="0">
              <a:noFill/>
            </a:ln>
          </p:spPr>
        </p:pic>
        <p:sp>
          <p:nvSpPr>
            <p:cNvPr id="38" name="CustomShape 27">
              <a:extLst>
                <a:ext uri="{FF2B5EF4-FFF2-40B4-BE49-F238E27FC236}">
                  <a16:creationId xmlns:a16="http://schemas.microsoft.com/office/drawing/2014/main" id="{841D2AF6-EBFB-AD2F-F7F7-6A5ACF74DA2B}"/>
                </a:ext>
              </a:extLst>
            </p:cNvPr>
            <p:cNvSpPr/>
            <p:nvPr/>
          </p:nvSpPr>
          <p:spPr>
            <a:xfrm>
              <a:off x="3123720" y="1627560"/>
              <a:ext cx="2200320" cy="13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500" b="0" strike="noStrike" spc="-1">
                  <a:solidFill>
                    <a:srgbClr val="000000"/>
                  </a:solidFill>
                  <a:latin typeface="Arial"/>
                  <a:ea typeface="DejaVu Sans"/>
                </a:rPr>
                <a:t>FWHM = 3,5 keV</a:t>
              </a:r>
              <a:endParaRPr lang="en-GB" sz="1500" b="0" strike="noStrike" spc="-1">
                <a:latin typeface="Arial"/>
              </a:endParaRPr>
            </a:p>
            <a:p>
              <a:pPr>
                <a:lnSpc>
                  <a:spcPct val="100000"/>
                </a:lnSpc>
                <a:buNone/>
              </a:pPr>
              <a:endParaRPr lang="en-GB" sz="1500" b="0" strike="noStrike" spc="-1">
                <a:latin typeface="Arial"/>
              </a:endParaRPr>
            </a:p>
            <a:p>
              <a:pPr>
                <a:lnSpc>
                  <a:spcPct val="100000"/>
                </a:lnSpc>
                <a:buNone/>
              </a:pPr>
              <a:r>
                <a:rPr lang="it-IT" sz="1500" b="0" strike="noStrike" spc="-1">
                  <a:solidFill>
                    <a:srgbClr val="000000"/>
                  </a:solidFill>
                  <a:latin typeface="Arial"/>
                  <a:ea typeface="DejaVu Sans"/>
                </a:rPr>
                <a:t>(5,9 % @ 60 keV)</a:t>
              </a:r>
              <a:endParaRPr lang="en-GB" sz="1500" b="0" strike="noStrike" spc="-1">
                <a:latin typeface="Arial"/>
              </a:endParaRPr>
            </a:p>
          </p:txBody>
        </p:sp>
        <p:sp>
          <p:nvSpPr>
            <p:cNvPr id="39" name="CustomShape 28">
              <a:extLst>
                <a:ext uri="{FF2B5EF4-FFF2-40B4-BE49-F238E27FC236}">
                  <a16:creationId xmlns:a16="http://schemas.microsoft.com/office/drawing/2014/main" id="{9B9AC613-793C-394D-D54A-E1B10D946A72}"/>
                </a:ext>
              </a:extLst>
            </p:cNvPr>
            <p:cNvSpPr/>
            <p:nvPr/>
          </p:nvSpPr>
          <p:spPr>
            <a:xfrm>
              <a:off x="1140480" y="2402999"/>
              <a:ext cx="731520" cy="2948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dirty="0">
                  <a:solidFill>
                    <a:srgbClr val="00CC33"/>
                  </a:solidFill>
                  <a:latin typeface="Arial"/>
                  <a:ea typeface="DejaVu Sans"/>
                </a:rPr>
                <a:t>Np L</a:t>
              </a:r>
              <a:r>
                <a:rPr lang="it-IT" sz="1200" b="0" strike="noStrike" spc="-1" baseline="-33000" dirty="0">
                  <a:solidFill>
                    <a:srgbClr val="00CC33"/>
                  </a:solidFill>
                  <a:latin typeface="Symbol"/>
                  <a:ea typeface="DejaVu Sans"/>
                </a:rPr>
                <a:t>b</a:t>
              </a:r>
              <a:endParaRPr lang="en-GB" sz="1200" b="0" strike="noStrike" spc="-1" dirty="0">
                <a:latin typeface="Arial"/>
              </a:endParaRPr>
            </a:p>
          </p:txBody>
        </p:sp>
        <p:sp>
          <p:nvSpPr>
            <p:cNvPr id="40" name="CustomShape 29">
              <a:extLst>
                <a:ext uri="{FF2B5EF4-FFF2-40B4-BE49-F238E27FC236}">
                  <a16:creationId xmlns:a16="http://schemas.microsoft.com/office/drawing/2014/main" id="{36F32EA0-2EA4-8F8F-3A86-1A798D1C76C5}"/>
                </a:ext>
              </a:extLst>
            </p:cNvPr>
            <p:cNvSpPr/>
            <p:nvPr/>
          </p:nvSpPr>
          <p:spPr>
            <a:xfrm>
              <a:off x="648000" y="2784240"/>
              <a:ext cx="792000" cy="3206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dirty="0">
                  <a:solidFill>
                    <a:srgbClr val="00CC33"/>
                  </a:solidFill>
                  <a:latin typeface="Arial"/>
                  <a:ea typeface="DejaVu Sans"/>
                </a:rPr>
                <a:t>Np L</a:t>
              </a:r>
              <a:r>
                <a:rPr lang="it-IT" sz="1200" b="0" strike="noStrike" spc="-1" baseline="-33000" dirty="0">
                  <a:solidFill>
                    <a:srgbClr val="00CC33"/>
                  </a:solidFill>
                  <a:latin typeface="Symbol"/>
                  <a:ea typeface="DejaVu Sans"/>
                </a:rPr>
                <a:t>a</a:t>
              </a:r>
              <a:endParaRPr lang="en-GB" sz="1200" b="0" strike="noStrike" spc="-1" dirty="0">
                <a:latin typeface="Arial"/>
              </a:endParaRPr>
            </a:p>
          </p:txBody>
        </p:sp>
        <p:sp>
          <p:nvSpPr>
            <p:cNvPr id="41" name="CustomShape 30">
              <a:extLst>
                <a:ext uri="{FF2B5EF4-FFF2-40B4-BE49-F238E27FC236}">
                  <a16:creationId xmlns:a16="http://schemas.microsoft.com/office/drawing/2014/main" id="{ECDD3E38-C513-D9E8-3F15-BA214840B201}"/>
                </a:ext>
              </a:extLst>
            </p:cNvPr>
            <p:cNvSpPr/>
            <p:nvPr/>
          </p:nvSpPr>
          <p:spPr>
            <a:xfrm>
              <a:off x="1296000" y="3643560"/>
              <a:ext cx="651600" cy="27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baseline="33000">
                  <a:solidFill>
                    <a:srgbClr val="000000"/>
                  </a:solidFill>
                  <a:latin typeface="Arial"/>
                  <a:ea typeface="DejaVu Sans"/>
                </a:rPr>
                <a:t>241</a:t>
              </a:r>
              <a:r>
                <a:rPr lang="it-IT" sz="1200" b="0" strike="noStrike" spc="-1">
                  <a:solidFill>
                    <a:srgbClr val="000000"/>
                  </a:solidFill>
                  <a:latin typeface="Arial"/>
                  <a:ea typeface="DejaVu Sans"/>
                </a:rPr>
                <a:t>Am</a:t>
              </a:r>
              <a:endParaRPr lang="en-GB" sz="1200" b="0" strike="noStrike" spc="-1">
                <a:latin typeface="Arial"/>
              </a:endParaRPr>
            </a:p>
          </p:txBody>
        </p:sp>
        <p:sp>
          <p:nvSpPr>
            <p:cNvPr id="42" name="CustomShape 31">
              <a:extLst>
                <a:ext uri="{FF2B5EF4-FFF2-40B4-BE49-F238E27FC236}">
                  <a16:creationId xmlns:a16="http://schemas.microsoft.com/office/drawing/2014/main" id="{2797D2F6-4429-A3DC-6BE1-23E9F2A338C6}"/>
                </a:ext>
              </a:extLst>
            </p:cNvPr>
            <p:cNvSpPr/>
            <p:nvPr/>
          </p:nvSpPr>
          <p:spPr>
            <a:xfrm>
              <a:off x="2664000" y="1411560"/>
              <a:ext cx="55152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baseline="33000">
                  <a:solidFill>
                    <a:srgbClr val="000000"/>
                  </a:solidFill>
                  <a:latin typeface="Arial"/>
                  <a:ea typeface="DejaVu Sans"/>
                </a:rPr>
                <a:t>241</a:t>
              </a:r>
              <a:r>
                <a:rPr lang="it-IT" sz="1200" b="0" strike="noStrike" spc="-1">
                  <a:solidFill>
                    <a:srgbClr val="000000"/>
                  </a:solidFill>
                  <a:latin typeface="Arial"/>
                  <a:ea typeface="DejaVu Sans"/>
                </a:rPr>
                <a:t>Am</a:t>
              </a:r>
              <a:endParaRPr lang="en-GB" sz="1200" b="0" strike="noStrike" spc="-1">
                <a:latin typeface="Arial"/>
              </a:endParaRPr>
            </a:p>
          </p:txBody>
        </p:sp>
        <p:sp>
          <p:nvSpPr>
            <p:cNvPr id="43" name="CustomShape 32">
              <a:extLst>
                <a:ext uri="{FF2B5EF4-FFF2-40B4-BE49-F238E27FC236}">
                  <a16:creationId xmlns:a16="http://schemas.microsoft.com/office/drawing/2014/main" id="{C4FCDD24-F300-FF18-F88D-131C5C6A3BA3}"/>
                </a:ext>
              </a:extLst>
            </p:cNvPr>
            <p:cNvSpPr/>
            <p:nvPr/>
          </p:nvSpPr>
          <p:spPr>
            <a:xfrm>
              <a:off x="2736000" y="3643560"/>
              <a:ext cx="788040" cy="46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dirty="0">
                  <a:solidFill>
                    <a:srgbClr val="000000"/>
                  </a:solidFill>
                  <a:latin typeface="Arial"/>
                  <a:ea typeface="DejaVu Sans"/>
                </a:rPr>
                <a:t>Pb K</a:t>
              </a:r>
              <a:r>
                <a:rPr lang="it-IT" sz="1200" b="0" strike="noStrike" spc="-1" dirty="0">
                  <a:solidFill>
                    <a:srgbClr val="000000"/>
                  </a:solidFill>
                  <a:latin typeface="Symbol"/>
                  <a:ea typeface="DejaVu Sans"/>
                </a:rPr>
                <a:t>a</a:t>
              </a:r>
              <a:r>
                <a:rPr lang="it-IT" sz="1200" b="0" strike="noStrike" spc="-1" baseline="-33000" dirty="0">
                  <a:solidFill>
                    <a:srgbClr val="000000"/>
                  </a:solidFill>
                  <a:latin typeface="Arial"/>
                  <a:ea typeface="DejaVu Sans"/>
                </a:rPr>
                <a:t>1,2</a:t>
              </a:r>
              <a:endParaRPr lang="en-GB" sz="1200" b="0" strike="noStrike" spc="-1" dirty="0">
                <a:latin typeface="Arial"/>
              </a:endParaRPr>
            </a:p>
          </p:txBody>
        </p:sp>
        <p:sp>
          <p:nvSpPr>
            <p:cNvPr id="44" name="CustomShape 33">
              <a:extLst>
                <a:ext uri="{FF2B5EF4-FFF2-40B4-BE49-F238E27FC236}">
                  <a16:creationId xmlns:a16="http://schemas.microsoft.com/office/drawing/2014/main" id="{50917C41-D728-E481-5FA4-E944EB8E617B}"/>
                </a:ext>
              </a:extLst>
            </p:cNvPr>
            <p:cNvSpPr/>
            <p:nvPr/>
          </p:nvSpPr>
          <p:spPr>
            <a:xfrm>
              <a:off x="3312000" y="3751560"/>
              <a:ext cx="788040" cy="46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1200" b="0" strike="noStrike" spc="-1">
                  <a:solidFill>
                    <a:srgbClr val="000000"/>
                  </a:solidFill>
                  <a:latin typeface="Arial"/>
                  <a:ea typeface="DejaVu Sans"/>
                </a:rPr>
                <a:t>Pb K</a:t>
              </a:r>
              <a:r>
                <a:rPr lang="it-IT" sz="1200" b="0" strike="noStrike" spc="-1" baseline="-33000">
                  <a:solidFill>
                    <a:srgbClr val="000000"/>
                  </a:solidFill>
                  <a:latin typeface="Symbol"/>
                  <a:ea typeface="DejaVu Sans"/>
                </a:rPr>
                <a:t>b</a:t>
              </a:r>
              <a:endParaRPr lang="en-GB" sz="1200" b="0" strike="noStrike" spc="-1">
                <a:latin typeface="Arial"/>
              </a:endParaRPr>
            </a:p>
          </p:txBody>
        </p:sp>
        <p:pic>
          <p:nvPicPr>
            <p:cNvPr id="46" name="Immagine 7">
              <a:extLst>
                <a:ext uri="{FF2B5EF4-FFF2-40B4-BE49-F238E27FC236}">
                  <a16:creationId xmlns:a16="http://schemas.microsoft.com/office/drawing/2014/main" id="{3AE6AC81-27A6-832D-A9EB-9C467D97D163}"/>
                </a:ext>
              </a:extLst>
            </p:cNvPr>
            <p:cNvPicPr/>
            <p:nvPr/>
          </p:nvPicPr>
          <p:blipFill>
            <a:blip r:embed="rId6"/>
            <a:stretch/>
          </p:blipFill>
          <p:spPr>
            <a:xfrm>
              <a:off x="460080" y="5232960"/>
              <a:ext cx="4143960" cy="1635120"/>
            </a:xfrm>
            <a:prstGeom prst="rect">
              <a:avLst/>
            </a:prstGeom>
            <a:ln w="0">
              <a:noFill/>
            </a:ln>
          </p:spPr>
        </p:pic>
        <p:sp>
          <p:nvSpPr>
            <p:cNvPr id="47" name="Line 3">
              <a:extLst>
                <a:ext uri="{FF2B5EF4-FFF2-40B4-BE49-F238E27FC236}">
                  <a16:creationId xmlns:a16="http://schemas.microsoft.com/office/drawing/2014/main" id="{A864CE24-3416-84E3-829F-A4537A4A5202}"/>
                </a:ext>
              </a:extLst>
            </p:cNvPr>
            <p:cNvSpPr/>
            <p:nvPr/>
          </p:nvSpPr>
          <p:spPr>
            <a:xfrm flipV="1">
              <a:off x="1512000" y="4147560"/>
              <a:ext cx="216000" cy="2304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it-IT"/>
            </a:p>
          </p:txBody>
        </p:sp>
        <p:sp>
          <p:nvSpPr>
            <p:cNvPr id="48" name="Line 4">
              <a:extLst>
                <a:ext uri="{FF2B5EF4-FFF2-40B4-BE49-F238E27FC236}">
                  <a16:creationId xmlns:a16="http://schemas.microsoft.com/office/drawing/2014/main" id="{BF117F4F-6FC2-A6D4-FC45-8FD781493A92}"/>
                </a:ext>
              </a:extLst>
            </p:cNvPr>
            <p:cNvSpPr/>
            <p:nvPr/>
          </p:nvSpPr>
          <p:spPr>
            <a:xfrm flipV="1">
              <a:off x="1440000" y="4003560"/>
              <a:ext cx="864000" cy="2160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it-IT"/>
            </a:p>
          </p:txBody>
        </p:sp>
        <p:sp>
          <p:nvSpPr>
            <p:cNvPr id="49" name="Line 9">
              <a:extLst>
                <a:ext uri="{FF2B5EF4-FFF2-40B4-BE49-F238E27FC236}">
                  <a16:creationId xmlns:a16="http://schemas.microsoft.com/office/drawing/2014/main" id="{F4A2BA35-5297-0765-1695-2EF74B20A4DA}"/>
                </a:ext>
              </a:extLst>
            </p:cNvPr>
            <p:cNvSpPr/>
            <p:nvPr/>
          </p:nvSpPr>
          <p:spPr>
            <a:xfrm flipV="1">
              <a:off x="1440000" y="4147560"/>
              <a:ext cx="432000" cy="1728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it-IT"/>
            </a:p>
          </p:txBody>
        </p:sp>
      </p:grpSp>
      <mc:AlternateContent xmlns:mc="http://schemas.openxmlformats.org/markup-compatibility/2006" xmlns:a14="http://schemas.microsoft.com/office/drawing/2010/main">
        <mc:Choice Requires="a14">
          <p:sp>
            <p:nvSpPr>
              <p:cNvPr id="45" name="CustomShape 34">
                <a:extLst>
                  <a:ext uri="{FF2B5EF4-FFF2-40B4-BE49-F238E27FC236}">
                    <a16:creationId xmlns:a16="http://schemas.microsoft.com/office/drawing/2014/main" id="{AF09BB3E-94CB-BC1F-3CDA-84C751A0B7B4}"/>
                  </a:ext>
                </a:extLst>
              </p:cNvPr>
              <p:cNvSpPr/>
              <p:nvPr/>
            </p:nvSpPr>
            <p:spPr>
              <a:xfrm>
                <a:off x="9300411" y="2306256"/>
                <a:ext cx="2720210" cy="1443182"/>
              </a:xfrm>
              <a:prstGeom prst="rect">
                <a:avLst/>
              </a:prstGeom>
              <a:noFill/>
              <a:ln w="28575">
                <a:solidFill>
                  <a:srgbClr val="FF0000"/>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GB" sz="2000" b="1" strike="noStrike" spc="-1" dirty="0">
                    <a:latin typeface="Calibri" panose="020F0502020204030204" pitchFamily="34" charset="0"/>
                    <a:ea typeface="DejaVu Sans"/>
                    <a:cs typeface="Calibri" panose="020F0502020204030204" pitchFamily="34" charset="0"/>
                  </a:rPr>
                  <a:t>Good resolutions are confirmed</a:t>
                </a:r>
                <a:endParaRPr lang="en-GB" sz="2000" b="1" spc="-1" dirty="0">
                  <a:latin typeface="Calibri" panose="020F0502020204030204" pitchFamily="34" charset="0"/>
                  <a:cs typeface="Calibri" panose="020F0502020204030204" pitchFamily="34" charset="0"/>
                </a:endParaRPr>
              </a:p>
              <a:p>
                <a:pPr algn="ctr">
                  <a:lnSpc>
                    <a:spcPct val="100000"/>
                  </a:lnSpc>
                  <a:buNone/>
                </a:pPr>
                <a:r>
                  <a:rPr lang="en-GB" sz="2000" b="1" spc="-1" dirty="0">
                    <a:latin typeface="Calibri" panose="020F0502020204030204" pitchFamily="34" charset="0"/>
                    <a:ea typeface="DejaVu Sans"/>
                    <a:cs typeface="Calibri" panose="020F0502020204030204" pitchFamily="34" charset="0"/>
                  </a:rPr>
                  <a:t>Full capabilities recovered after DA</a:t>
                </a:r>
                <a14:m>
                  <m:oMath xmlns:m="http://schemas.openxmlformats.org/officeDocument/2006/math">
                    <m:r>
                      <a:rPr lang="it-IT" sz="2000" b="1" i="0" spc="-1" smtClean="0">
                        <a:latin typeface="Cambria Math" panose="02040503050406030204" pitchFamily="18" charset="0"/>
                        <a:ea typeface="DejaVu Sans"/>
                        <a:cs typeface="Calibri" panose="020F0502020204030204" pitchFamily="34" charset="0"/>
                      </a:rPr>
                      <m:t>𝚽</m:t>
                    </m:r>
                  </m:oMath>
                </a14:m>
                <a:r>
                  <a:rPr lang="en-GB" sz="2000" b="1" spc="-1" dirty="0">
                    <a:latin typeface="Calibri" panose="020F0502020204030204" pitchFamily="34" charset="0"/>
                    <a:ea typeface="DejaVu Sans"/>
                    <a:cs typeface="Calibri" panose="020F0502020204030204" pitchFamily="34" charset="0"/>
                  </a:rPr>
                  <a:t>NE </a:t>
                </a:r>
                <a:endParaRPr lang="en-GB" sz="2000" b="1" strike="noStrike" spc="-1" dirty="0">
                  <a:latin typeface="Calibri" panose="020F0502020204030204" pitchFamily="34" charset="0"/>
                  <a:cs typeface="Calibri" panose="020F0502020204030204" pitchFamily="34" charset="0"/>
                </a:endParaRPr>
              </a:p>
            </p:txBody>
          </p:sp>
        </mc:Choice>
        <mc:Fallback xmlns="">
          <p:sp>
            <p:nvSpPr>
              <p:cNvPr id="45" name="CustomShape 34">
                <a:extLst>
                  <a:ext uri="{FF2B5EF4-FFF2-40B4-BE49-F238E27FC236}">
                    <a16:creationId xmlns:a16="http://schemas.microsoft.com/office/drawing/2014/main" id="{AF09BB3E-94CB-BC1F-3CDA-84C751A0B7B4}"/>
                  </a:ext>
                </a:extLst>
              </p:cNvPr>
              <p:cNvSpPr>
                <a:spLocks noRot="1" noChangeAspect="1" noMove="1" noResize="1" noEditPoints="1" noAdjustHandles="1" noChangeArrowheads="1" noChangeShapeType="1" noTextEdit="1"/>
              </p:cNvSpPr>
              <p:nvPr/>
            </p:nvSpPr>
            <p:spPr>
              <a:xfrm>
                <a:off x="9300411" y="2306256"/>
                <a:ext cx="2720210" cy="1443182"/>
              </a:xfrm>
              <a:prstGeom prst="rect">
                <a:avLst/>
              </a:prstGeom>
              <a:blipFill>
                <a:blip r:embed="rId7"/>
                <a:stretch>
                  <a:fillRect l="-917" t="-855" r="-2752"/>
                </a:stretch>
              </a:blipFill>
              <a:ln w="28575">
                <a:solidFill>
                  <a:srgbClr val="FF0000"/>
                </a:solidFill>
              </a:ln>
            </p:spPr>
            <p:txBody>
              <a:bodyPr/>
              <a:lstStyle/>
              <a:p>
                <a:r>
                  <a:rPr lang="en-GB">
                    <a:noFill/>
                  </a:rPr>
                  <a:t> </a:t>
                </a:r>
              </a:p>
            </p:txBody>
          </p:sp>
        </mc:Fallback>
      </mc:AlternateContent>
      <p:pic>
        <p:nvPicPr>
          <p:cNvPr id="53" name="Immagine 52">
            <a:extLst>
              <a:ext uri="{FF2B5EF4-FFF2-40B4-BE49-F238E27FC236}">
                <a16:creationId xmlns:a16="http://schemas.microsoft.com/office/drawing/2014/main" id="{C55D82CB-1DD1-92B7-628C-408DB3A16D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82841" y="3930532"/>
            <a:ext cx="3604401" cy="2870813"/>
          </a:xfrm>
          <a:prstGeom prst="rect">
            <a:avLst/>
          </a:prstGeom>
        </p:spPr>
      </p:pic>
      <p:sp>
        <p:nvSpPr>
          <p:cNvPr id="2" name="Segnaposto numero diapositiva 3">
            <a:extLst>
              <a:ext uri="{FF2B5EF4-FFF2-40B4-BE49-F238E27FC236}">
                <a16:creationId xmlns:a16="http://schemas.microsoft.com/office/drawing/2014/main" id="{7584DB6F-471D-1B6F-2FCB-E9186508C720}"/>
              </a:ext>
            </a:extLst>
          </p:cNvPr>
          <p:cNvSpPr txBox="1">
            <a:spLocks/>
          </p:cNvSpPr>
          <p:nvPr/>
        </p:nvSpPr>
        <p:spPr>
          <a:xfrm>
            <a:off x="11183337" y="6578938"/>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29</a:t>
            </a:fld>
            <a:endParaRPr lang="en-US" sz="1100" dirty="0"/>
          </a:p>
        </p:txBody>
      </p:sp>
      <p:pic>
        <p:nvPicPr>
          <p:cNvPr id="3" name="Immagine 6">
            <a:extLst>
              <a:ext uri="{FF2B5EF4-FFF2-40B4-BE49-F238E27FC236}">
                <a16:creationId xmlns:a16="http://schemas.microsoft.com/office/drawing/2014/main" id="{F8AB0342-085E-3F78-0B63-5D5B83C72978}"/>
              </a:ext>
            </a:extLst>
          </p:cNvPr>
          <p:cNvPicPr/>
          <p:nvPr/>
        </p:nvPicPr>
        <p:blipFill>
          <a:blip r:embed="rId9"/>
          <a:stretch/>
        </p:blipFill>
        <p:spPr>
          <a:xfrm>
            <a:off x="1226634" y="1105399"/>
            <a:ext cx="4810581" cy="4459060"/>
          </a:xfrm>
          <a:prstGeom prst="rect">
            <a:avLst/>
          </a:prstGeom>
          <a:ln w="0">
            <a:noFill/>
          </a:ln>
        </p:spPr>
      </p:pic>
      <p:sp>
        <p:nvSpPr>
          <p:cNvPr id="6" name="CasellaDiTesto 1">
            <a:extLst>
              <a:ext uri="{FF2B5EF4-FFF2-40B4-BE49-F238E27FC236}">
                <a16:creationId xmlns:a16="http://schemas.microsoft.com/office/drawing/2014/main" id="{6A73C0B1-0ABE-5D2E-BD4F-7E55E43078F9}"/>
              </a:ext>
            </a:extLst>
          </p:cNvPr>
          <p:cNvSpPr txBox="1"/>
          <p:nvPr/>
        </p:nvSpPr>
        <p:spPr>
          <a:xfrm>
            <a:off x="1325714" y="2181109"/>
            <a:ext cx="4379760" cy="369332"/>
          </a:xfrm>
          <a:prstGeom prst="rect">
            <a:avLst/>
          </a:prstGeom>
          <a:noFill/>
          <a:ln>
            <a:solidFill>
              <a:srgbClr val="0A00E7"/>
            </a:solidFill>
          </a:ln>
        </p:spPr>
        <p:txBody>
          <a:bodyPr wrap="square" rtlCol="0">
            <a:spAutoFit/>
          </a:bodyPr>
          <a:lstStyle/>
          <a:p>
            <a:pPr algn="ctr"/>
            <a:r>
              <a:rPr lang="it-IT" b="0" i="1" u="none" strike="noStrike" dirty="0">
                <a:solidFill>
                  <a:srgbClr val="0A00E7"/>
                </a:solidFill>
                <a:effectLst/>
                <a:latin typeface="Times New Roman" panose="02020603050405020304" pitchFamily="18" charset="0"/>
                <a:cs typeface="Times New Roman" panose="02020603050405020304" pitchFamily="18" charset="0"/>
              </a:rPr>
              <a:t>Eur. </a:t>
            </a:r>
            <a:r>
              <a:rPr lang="it-IT" b="0" i="1" u="none" strike="noStrike" dirty="0" err="1">
                <a:solidFill>
                  <a:srgbClr val="0A00E7"/>
                </a:solidFill>
                <a:effectLst/>
                <a:latin typeface="Times New Roman" panose="02020603050405020304" pitchFamily="18" charset="0"/>
                <a:cs typeface="Times New Roman" panose="02020603050405020304" pitchFamily="18" charset="0"/>
              </a:rPr>
              <a:t>Phys</a:t>
            </a:r>
            <a:r>
              <a:rPr lang="it-IT" b="0" i="1" u="none" strike="noStrike" dirty="0">
                <a:solidFill>
                  <a:srgbClr val="0A00E7"/>
                </a:solidFill>
                <a:effectLst/>
                <a:latin typeface="Times New Roman" panose="02020603050405020304" pitchFamily="18" charset="0"/>
                <a:cs typeface="Times New Roman" panose="02020603050405020304" pitchFamily="18" charset="0"/>
              </a:rPr>
              <a:t>. </a:t>
            </a:r>
            <a:r>
              <a:rPr lang="it-IT" b="0" i="1" u="none" strike="noStrike" dirty="0" err="1">
                <a:solidFill>
                  <a:srgbClr val="0A00E7"/>
                </a:solidFill>
                <a:effectLst/>
                <a:latin typeface="Times New Roman" panose="02020603050405020304" pitchFamily="18" charset="0"/>
                <a:cs typeface="Times New Roman" panose="02020603050405020304" pitchFamily="18" charset="0"/>
              </a:rPr>
              <a:t>J</a:t>
            </a:r>
            <a:r>
              <a:rPr lang="it-IT" b="0" i="1" u="none" strike="noStrike" dirty="0">
                <a:solidFill>
                  <a:srgbClr val="0A00E7"/>
                </a:solidFill>
                <a:effectLst/>
                <a:latin typeface="Times New Roman" panose="02020603050405020304" pitchFamily="18" charset="0"/>
                <a:cs typeface="Times New Roman" panose="02020603050405020304" pitchFamily="18" charset="0"/>
              </a:rPr>
              <a:t>. Spec. Top.</a:t>
            </a:r>
            <a:r>
              <a:rPr lang="it-IT" b="0" i="0" u="none" strike="noStrike" dirty="0">
                <a:solidFill>
                  <a:srgbClr val="0A00E7"/>
                </a:solidFill>
                <a:effectLst/>
                <a:latin typeface="Times New Roman" panose="02020603050405020304" pitchFamily="18" charset="0"/>
                <a:cs typeface="Times New Roman" panose="02020603050405020304" pitchFamily="18" charset="0"/>
              </a:rPr>
              <a:t> </a:t>
            </a:r>
            <a:r>
              <a:rPr lang="it-IT" b="1" i="0" u="none" strike="noStrike" dirty="0">
                <a:solidFill>
                  <a:srgbClr val="0A00E7"/>
                </a:solidFill>
                <a:effectLst/>
                <a:latin typeface="Times New Roman" panose="02020603050405020304" pitchFamily="18" charset="0"/>
                <a:cs typeface="Times New Roman" panose="02020603050405020304" pitchFamily="18" charset="0"/>
              </a:rPr>
              <a:t>232</a:t>
            </a:r>
            <a:r>
              <a:rPr lang="it-IT" b="0" i="0" u="none" strike="noStrike" dirty="0">
                <a:solidFill>
                  <a:srgbClr val="0A00E7"/>
                </a:solidFill>
                <a:effectLst/>
                <a:latin typeface="Times New Roman" panose="02020603050405020304" pitchFamily="18" charset="0"/>
                <a:cs typeface="Times New Roman" panose="02020603050405020304" pitchFamily="18" charset="0"/>
              </a:rPr>
              <a:t>, 1487 (2023)</a:t>
            </a:r>
            <a:endParaRPr lang="en-GB" dirty="0">
              <a:solidFill>
                <a:srgbClr val="0A00E7"/>
              </a:solidFill>
              <a:latin typeface="Times New Roman" panose="02020603050405020304" pitchFamily="18" charset="0"/>
              <a:cs typeface="Times New Roman" panose="02020603050405020304" pitchFamily="18" charset="0"/>
            </a:endParaRPr>
          </a:p>
        </p:txBody>
      </p:sp>
      <p:grpSp>
        <p:nvGrpSpPr>
          <p:cNvPr id="9" name="Gruppo 8">
            <a:extLst>
              <a:ext uri="{FF2B5EF4-FFF2-40B4-BE49-F238E27FC236}">
                <a16:creationId xmlns:a16="http://schemas.microsoft.com/office/drawing/2014/main" id="{E582C1E2-1AD2-3329-4E21-AD38047D058E}"/>
              </a:ext>
            </a:extLst>
          </p:cNvPr>
          <p:cNvGrpSpPr/>
          <p:nvPr/>
        </p:nvGrpSpPr>
        <p:grpSpPr>
          <a:xfrm>
            <a:off x="6164747" y="1105399"/>
            <a:ext cx="4898151" cy="5005469"/>
            <a:chOff x="6164747" y="1105399"/>
            <a:chExt cx="4898151" cy="5005469"/>
          </a:xfrm>
        </p:grpSpPr>
        <p:pic>
          <p:nvPicPr>
            <p:cNvPr id="5" name="Immagine 8">
              <a:extLst>
                <a:ext uri="{FF2B5EF4-FFF2-40B4-BE49-F238E27FC236}">
                  <a16:creationId xmlns:a16="http://schemas.microsoft.com/office/drawing/2014/main" id="{6A67591C-37A1-A15B-B007-6AC1A343145F}"/>
                </a:ext>
              </a:extLst>
            </p:cNvPr>
            <p:cNvPicPr/>
            <p:nvPr/>
          </p:nvPicPr>
          <p:blipFill>
            <a:blip r:embed="rId10"/>
            <a:stretch/>
          </p:blipFill>
          <p:spPr>
            <a:xfrm>
              <a:off x="6164747" y="1105399"/>
              <a:ext cx="4898151" cy="5005469"/>
            </a:xfrm>
            <a:prstGeom prst="rect">
              <a:avLst/>
            </a:prstGeom>
            <a:ln w="0">
              <a:noFill/>
            </a:ln>
          </p:spPr>
        </p:pic>
        <p:sp>
          <p:nvSpPr>
            <p:cNvPr id="7" name="CustomShape 84">
              <a:extLst>
                <a:ext uri="{FF2B5EF4-FFF2-40B4-BE49-F238E27FC236}">
                  <a16:creationId xmlns:a16="http://schemas.microsoft.com/office/drawing/2014/main" id="{AD11B297-4C87-1FA7-DCB6-0902990444FE}"/>
                </a:ext>
              </a:extLst>
            </p:cNvPr>
            <p:cNvSpPr/>
            <p:nvPr/>
          </p:nvSpPr>
          <p:spPr>
            <a:xfrm>
              <a:off x="6314593" y="1549423"/>
              <a:ext cx="4598457" cy="378720"/>
            </a:xfrm>
            <a:prstGeom prst="rect">
              <a:avLst/>
            </a:prstGeom>
            <a:noFill/>
            <a:ln w="9525">
              <a:solidFill>
                <a:srgbClr val="0A00E7"/>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it-IT" b="0" i="0" u="none" strike="noStrike" dirty="0">
                  <a:solidFill>
                    <a:srgbClr val="0A00E7"/>
                  </a:solidFill>
                  <a:effectLst/>
                  <a:latin typeface="Times New Roman" panose="02020603050405020304" pitchFamily="18" charset="0"/>
                  <a:cs typeface="Times New Roman" panose="02020603050405020304" pitchFamily="18" charset="0"/>
                </a:rPr>
                <a:t> L. </a:t>
              </a:r>
              <a:r>
                <a:rPr lang="it-IT" b="0" i="0" u="none" strike="noStrike" dirty="0" err="1">
                  <a:solidFill>
                    <a:srgbClr val="0A00E7"/>
                  </a:solidFill>
                  <a:effectLst/>
                  <a:latin typeface="Times New Roman" panose="02020603050405020304" pitchFamily="18" charset="0"/>
                  <a:cs typeface="Times New Roman" panose="02020603050405020304" pitchFamily="18" charset="0"/>
                </a:rPr>
                <a:t>Abbene</a:t>
              </a:r>
              <a:r>
                <a:rPr lang="it-IT" b="0" i="0" u="none" strike="noStrike" dirty="0">
                  <a:solidFill>
                    <a:srgbClr val="0A00E7"/>
                  </a:solidFill>
                  <a:effectLst/>
                  <a:latin typeface="Times New Roman" panose="02020603050405020304" pitchFamily="18" charset="0"/>
                  <a:cs typeface="Times New Roman" panose="02020603050405020304" pitchFamily="18" charset="0"/>
                </a:rPr>
                <a:t>, et al., </a:t>
              </a:r>
              <a:r>
                <a:rPr lang="it-IT" b="0" i="0" u="none" strike="noStrike" dirty="0" err="1">
                  <a:solidFill>
                    <a:srgbClr val="0A00E7"/>
                  </a:solidFill>
                  <a:effectLst/>
                  <a:latin typeface="Times New Roman" panose="02020603050405020304" pitchFamily="18" charset="0"/>
                  <a:cs typeface="Times New Roman" panose="02020603050405020304" pitchFamily="18" charset="0"/>
                </a:rPr>
                <a:t>Sensors</a:t>
              </a:r>
              <a:r>
                <a:rPr lang="it-IT" b="0" i="0" u="none" strike="noStrike" dirty="0">
                  <a:solidFill>
                    <a:srgbClr val="0A00E7"/>
                  </a:solidFill>
                  <a:effectLst/>
                  <a:latin typeface="Times New Roman" panose="02020603050405020304" pitchFamily="18" charset="0"/>
                  <a:cs typeface="Times New Roman" panose="02020603050405020304" pitchFamily="18" charset="0"/>
                </a:rPr>
                <a:t> 23 (2023) 17, 7328</a:t>
              </a:r>
              <a:br>
                <a:rPr lang="it-IT" dirty="0">
                  <a:solidFill>
                    <a:srgbClr val="0A00E7"/>
                  </a:solidFill>
                  <a:latin typeface="Times New Roman" panose="02020603050405020304" pitchFamily="18" charset="0"/>
                  <a:cs typeface="Times New Roman" panose="02020603050405020304" pitchFamily="18" charset="0"/>
                </a:rPr>
              </a:br>
              <a:endParaRPr lang="en-GB" b="0" strike="noStrike" spc="-1" dirty="0">
                <a:solidFill>
                  <a:srgbClr val="0A00E7"/>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229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1054162-1463-8538-3DA3-71EF12503555}"/>
              </a:ext>
            </a:extLst>
          </p:cNvPr>
          <p:cNvSpPr>
            <a:spLocks noGrp="1"/>
          </p:cNvSpPr>
          <p:nvPr>
            <p:ph type="sldNum" sz="quarter" idx="12"/>
          </p:nvPr>
        </p:nvSpPr>
        <p:spPr>
          <a:xfrm>
            <a:off x="11078531" y="6358473"/>
            <a:ext cx="1052508" cy="365125"/>
          </a:xfrm>
        </p:spPr>
        <p:txBody>
          <a:bodyPr/>
          <a:lstStyle/>
          <a:p>
            <a:fld id="{D57F1E4F-1CFF-5643-939E-217C01CDF565}" type="slidenum">
              <a:rPr lang="en-US" sz="1100" smtClean="0"/>
              <a:pPr/>
              <a:t>3</a:t>
            </a:fld>
            <a:endParaRPr lang="en-US" sz="1100" dirty="0"/>
          </a:p>
        </p:txBody>
      </p:sp>
      <p:sp>
        <p:nvSpPr>
          <p:cNvPr id="5" name="CasellaDiTesto 4">
            <a:extLst>
              <a:ext uri="{FF2B5EF4-FFF2-40B4-BE49-F238E27FC236}">
                <a16:creationId xmlns:a16="http://schemas.microsoft.com/office/drawing/2014/main" id="{FF91BC1A-852F-4A8F-87B2-379A0327E5B3}"/>
              </a:ext>
            </a:extLst>
          </p:cNvPr>
          <p:cNvSpPr txBox="1"/>
          <p:nvPr/>
        </p:nvSpPr>
        <p:spPr>
          <a:xfrm>
            <a:off x="433766" y="-95126"/>
            <a:ext cx="10904793" cy="553998"/>
          </a:xfrm>
          <a:prstGeom prst="rect">
            <a:avLst/>
          </a:prstGeom>
          <a:noFill/>
        </p:spPr>
        <p:txBody>
          <a:bodyPr wrap="square" rtlCol="0">
            <a:spAutoFit/>
          </a:bodyPr>
          <a:lstStyle/>
          <a:p>
            <a:r>
              <a:rPr lang="en-GB" sz="3000" b="1" dirty="0">
                <a:solidFill>
                  <a:srgbClr val="FF901C"/>
                </a:solidFill>
                <a:latin typeface="Times New Roman" panose="02020603050405020304" pitchFamily="18" charset="0"/>
                <a:cs typeface="Times New Roman" panose="02020603050405020304" pitchFamily="18" charset="0"/>
              </a:rPr>
              <a:t>The Kaonic deuterium measurement –  </a:t>
            </a:r>
            <a:r>
              <a:rPr lang="en-GB" sz="3000" b="1" dirty="0">
                <a:solidFill>
                  <a:srgbClr val="FF901C"/>
                </a:solidFill>
                <a:highlight>
                  <a:srgbClr val="FFFF00"/>
                </a:highlight>
                <a:latin typeface="Times New Roman" panose="02020603050405020304" pitchFamily="18" charset="0"/>
                <a:cs typeface="Times New Roman" panose="02020603050405020304" pitchFamily="18" charset="0"/>
              </a:rPr>
              <a:t>Very Preliminary results</a:t>
            </a:r>
          </a:p>
        </p:txBody>
      </p:sp>
      <p:sp>
        <p:nvSpPr>
          <p:cNvPr id="6" name="CasellaDiTesto 5">
            <a:extLst>
              <a:ext uri="{FF2B5EF4-FFF2-40B4-BE49-F238E27FC236}">
                <a16:creationId xmlns:a16="http://schemas.microsoft.com/office/drawing/2014/main" id="{8A0C196F-56F0-6467-E45B-FF2B2AD1652E}"/>
              </a:ext>
            </a:extLst>
          </p:cNvPr>
          <p:cNvSpPr txBox="1"/>
          <p:nvPr/>
        </p:nvSpPr>
        <p:spPr>
          <a:xfrm>
            <a:off x="634488" y="814462"/>
            <a:ext cx="12453559" cy="461665"/>
          </a:xfrm>
          <a:prstGeom prst="rect">
            <a:avLst/>
          </a:prstGeom>
          <a:noFill/>
        </p:spPr>
        <p:txBody>
          <a:bodyPr wrap="square" rtlCol="0">
            <a:spAutoFit/>
          </a:bodyPr>
          <a:lstStyle/>
          <a:p>
            <a:r>
              <a:rPr lang="en-GB" sz="2400" dirty="0">
                <a:solidFill>
                  <a:schemeClr val="accent2"/>
                </a:solidFill>
                <a:effectLst/>
                <a:latin typeface="Calibri" panose="020F0502020204030204" pitchFamily="34" charset="0"/>
              </a:rPr>
              <a:t>First </a:t>
            </a:r>
            <a:r>
              <a:rPr lang="en-GB" sz="2400" dirty="0" err="1">
                <a:solidFill>
                  <a:schemeClr val="accent2"/>
                </a:solidFill>
                <a:effectLst/>
                <a:latin typeface="Calibri" panose="020F0502020204030204" pitchFamily="34" charset="0"/>
              </a:rPr>
              <a:t>Kd</a:t>
            </a:r>
            <a:r>
              <a:rPr lang="en-GB" sz="2400" dirty="0">
                <a:solidFill>
                  <a:schemeClr val="accent2"/>
                </a:solidFill>
                <a:effectLst/>
                <a:latin typeface="Calibri" panose="020F0502020204030204" pitchFamily="34" charset="0"/>
              </a:rPr>
              <a:t> </a:t>
            </a:r>
            <a:r>
              <a:rPr lang="en-GB" sz="2400" dirty="0">
                <a:solidFill>
                  <a:schemeClr val="accent2"/>
                </a:solidFill>
                <a:latin typeface="Calibri" panose="020F0502020204030204" pitchFamily="34" charset="0"/>
              </a:rPr>
              <a:t>spectrum</a:t>
            </a:r>
            <a:r>
              <a:rPr lang="en-GB" sz="2400" dirty="0">
                <a:solidFill>
                  <a:schemeClr val="bg1"/>
                </a:solidFill>
                <a:effectLst/>
                <a:latin typeface="Calibri" panose="020F0502020204030204" pitchFamily="34" charset="0"/>
              </a:rPr>
              <a:t>, May – July 2023, integrated luminosity </a:t>
            </a:r>
            <a:r>
              <a:rPr lang="en-GB" sz="2400" dirty="0">
                <a:solidFill>
                  <a:schemeClr val="accent2"/>
                </a:solidFill>
                <a:effectLst/>
                <a:latin typeface="Calibri" panose="020F0502020204030204" pitchFamily="34" charset="0"/>
              </a:rPr>
              <a:t>200 pb</a:t>
            </a:r>
            <a:r>
              <a:rPr lang="en-GB" sz="2400" baseline="30000" dirty="0">
                <a:solidFill>
                  <a:schemeClr val="accent2"/>
                </a:solidFill>
                <a:effectLst/>
                <a:latin typeface="Calibri" panose="020F0502020204030204" pitchFamily="34" charset="0"/>
              </a:rPr>
              <a:t>-1</a:t>
            </a:r>
            <a:r>
              <a:rPr lang="en-GB" sz="2400" baseline="30000" dirty="0">
                <a:solidFill>
                  <a:schemeClr val="accent2"/>
                </a:solidFill>
                <a:latin typeface="Calibri" panose="020F0502020204030204" pitchFamily="34" charset="0"/>
              </a:rPr>
              <a:t> </a:t>
            </a:r>
            <a:r>
              <a:rPr lang="en-GB" sz="2400" dirty="0">
                <a:solidFill>
                  <a:schemeClr val="bg1"/>
                </a:solidFill>
                <a:latin typeface="Calibri" panose="020F0502020204030204" pitchFamily="34" charset="0"/>
              </a:rPr>
              <a:t>(including injections)</a:t>
            </a:r>
            <a:endParaRPr lang="en-GB" sz="2400" dirty="0">
              <a:solidFill>
                <a:schemeClr val="bg1"/>
              </a:solidFill>
            </a:endParaRPr>
          </a:p>
        </p:txBody>
      </p:sp>
      <p:grpSp>
        <p:nvGrpSpPr>
          <p:cNvPr id="3" name="Gruppo 2">
            <a:extLst>
              <a:ext uri="{FF2B5EF4-FFF2-40B4-BE49-F238E27FC236}">
                <a16:creationId xmlns:a16="http://schemas.microsoft.com/office/drawing/2014/main" id="{8C9C5F3C-7A07-5AED-E467-D1095BCDA23F}"/>
              </a:ext>
            </a:extLst>
          </p:cNvPr>
          <p:cNvGrpSpPr/>
          <p:nvPr/>
        </p:nvGrpSpPr>
        <p:grpSpPr>
          <a:xfrm>
            <a:off x="1217130" y="1521454"/>
            <a:ext cx="10023298" cy="5435741"/>
            <a:chOff x="1620483" y="2256883"/>
            <a:chExt cx="6195672" cy="3159382"/>
          </a:xfrm>
        </p:grpSpPr>
        <p:pic>
          <p:nvPicPr>
            <p:cNvPr id="14" name="Immagine 13">
              <a:extLst>
                <a:ext uri="{FF2B5EF4-FFF2-40B4-BE49-F238E27FC236}">
                  <a16:creationId xmlns:a16="http://schemas.microsoft.com/office/drawing/2014/main" id="{3FA47BB0-C4D9-AA53-F200-3BA6780199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483" y="2256883"/>
              <a:ext cx="5932749" cy="3159382"/>
            </a:xfrm>
            <a:prstGeom prst="rect">
              <a:avLst/>
            </a:prstGeom>
          </p:spPr>
        </p:pic>
        <p:sp>
          <p:nvSpPr>
            <p:cNvPr id="12" name="CasellaDiTesto 11">
              <a:extLst>
                <a:ext uri="{FF2B5EF4-FFF2-40B4-BE49-F238E27FC236}">
                  <a16:creationId xmlns:a16="http://schemas.microsoft.com/office/drawing/2014/main" id="{70DB63F4-81CC-B2DF-9458-EFE56F71D564}"/>
                </a:ext>
              </a:extLst>
            </p:cNvPr>
            <p:cNvSpPr txBox="1"/>
            <p:nvPr/>
          </p:nvSpPr>
          <p:spPr>
            <a:xfrm>
              <a:off x="3396083" y="2307599"/>
              <a:ext cx="1470849" cy="232595"/>
            </a:xfrm>
            <a:prstGeom prst="rect">
              <a:avLst/>
            </a:prstGeom>
            <a:noFill/>
          </p:spPr>
          <p:txBody>
            <a:bodyPr wrap="square" rtlCol="0">
              <a:spAutoFit/>
            </a:bodyPr>
            <a:lstStyle/>
            <a:p>
              <a:pPr algn="ctr"/>
              <a:r>
                <a:rPr lang="en-GB" dirty="0">
                  <a:solidFill>
                    <a:srgbClr val="120EFF"/>
                  </a:solidFill>
                </a:rPr>
                <a:t>ROI</a:t>
              </a:r>
            </a:p>
          </p:txBody>
        </p:sp>
        <p:sp>
          <p:nvSpPr>
            <p:cNvPr id="13" name="Rettangolo 12">
              <a:extLst>
                <a:ext uri="{FF2B5EF4-FFF2-40B4-BE49-F238E27FC236}">
                  <a16:creationId xmlns:a16="http://schemas.microsoft.com/office/drawing/2014/main" id="{1F62440B-3334-E043-ECAB-46CD230D1579}"/>
                </a:ext>
              </a:extLst>
            </p:cNvPr>
            <p:cNvSpPr/>
            <p:nvPr/>
          </p:nvSpPr>
          <p:spPr>
            <a:xfrm>
              <a:off x="3653001" y="2560136"/>
              <a:ext cx="957942" cy="2591570"/>
            </a:xfrm>
            <a:prstGeom prst="rect">
              <a:avLst/>
            </a:prstGeom>
            <a:solidFill>
              <a:srgbClr val="120EFF">
                <a:alpha val="16673"/>
              </a:srgbClr>
            </a:solidFill>
            <a:ln>
              <a:solidFill>
                <a:srgbClr val="120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bject 12">
              <a:extLst>
                <a:ext uri="{FF2B5EF4-FFF2-40B4-BE49-F238E27FC236}">
                  <a16:creationId xmlns:a16="http://schemas.microsoft.com/office/drawing/2014/main" id="{EE275545-F6A8-320C-820B-64BCB5497E25}"/>
                </a:ext>
              </a:extLst>
            </p:cNvPr>
            <p:cNvSpPr txBox="1"/>
            <p:nvPr/>
          </p:nvSpPr>
          <p:spPr>
            <a:xfrm>
              <a:off x="3895360" y="3717363"/>
              <a:ext cx="1906809" cy="277115"/>
            </a:xfrm>
            <a:prstGeom prst="rect">
              <a:avLst/>
            </a:prstGeom>
          </p:spPr>
          <p:txBody>
            <a:bodyPr vert="horz" wrap="square" lIns="0" tIns="9049" rIns="0" bIns="0" rtlCol="0">
              <a:spAutoFit/>
            </a:bodyPr>
            <a:lstStyle/>
            <a:p>
              <a:pPr marL="9525" algn="ctr">
                <a:spcBef>
                  <a:spcPts val="71"/>
                </a:spcBef>
              </a:pPr>
              <a:r>
                <a:rPr sz="1400" spc="-8" dirty="0">
                  <a:cs typeface="Times New Roman" panose="02020603050405020304" pitchFamily="18" charset="0"/>
                </a:rPr>
                <a:t>KN</a:t>
              </a:r>
              <a:r>
                <a:rPr lang="it-IT" sz="1400" spc="-8" dirty="0">
                  <a:cs typeface="Times New Roman" panose="02020603050405020304" pitchFamily="18" charset="0"/>
                </a:rPr>
                <a:t>6</a:t>
              </a:r>
              <a:r>
                <a:rPr sz="1400" spc="-8" dirty="0">
                  <a:cs typeface="Times New Roman" panose="02020603050405020304" pitchFamily="18" charset="0"/>
                </a:rPr>
                <a:t>-&gt;</a:t>
              </a:r>
              <a:r>
                <a:rPr lang="it-IT" sz="1400" spc="-8" dirty="0">
                  <a:cs typeface="Times New Roman" panose="02020603050405020304" pitchFamily="18" charset="0"/>
                </a:rPr>
                <a:t>5  </a:t>
              </a:r>
              <a:br>
                <a:rPr lang="it-IT" sz="1400" spc="-8" dirty="0">
                  <a:cs typeface="Times New Roman" panose="02020603050405020304" pitchFamily="18" charset="0"/>
                </a:rPr>
              </a:br>
              <a:r>
                <a:rPr lang="it-IT" sz="1400" spc="-8" dirty="0">
                  <a:cs typeface="Times New Roman" panose="02020603050405020304" pitchFamily="18" charset="0"/>
                </a:rPr>
                <a:t>7595 eV</a:t>
              </a:r>
              <a:endParaRPr sz="1400" dirty="0">
                <a:cs typeface="Times New Roman" panose="02020603050405020304" pitchFamily="18" charset="0"/>
              </a:endParaRPr>
            </a:p>
          </p:txBody>
        </p:sp>
        <p:sp>
          <p:nvSpPr>
            <p:cNvPr id="22" name="Rettangolo 21">
              <a:extLst>
                <a:ext uri="{FF2B5EF4-FFF2-40B4-BE49-F238E27FC236}">
                  <a16:creationId xmlns:a16="http://schemas.microsoft.com/office/drawing/2014/main" id="{EED915AB-15BA-7E97-6301-8645357C0FD3}"/>
                </a:ext>
              </a:extLst>
            </p:cNvPr>
            <p:cNvSpPr/>
            <p:nvPr/>
          </p:nvSpPr>
          <p:spPr>
            <a:xfrm>
              <a:off x="5078498" y="3478152"/>
              <a:ext cx="2233510"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C</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&gt;5 </a:t>
              </a:r>
              <a:br>
                <a:rPr lang="it-IT" sz="1400" spc="-8" dirty="0">
                  <a:cs typeface="Times New Roman" panose="02020603050405020304" pitchFamily="18" charset="0"/>
                </a:rPr>
              </a:br>
              <a:r>
                <a:rPr lang="it-IT" sz="1400" spc="-8" dirty="0">
                  <a:cs typeface="Times New Roman" panose="02020603050405020304" pitchFamily="18" charset="0"/>
                </a:rPr>
                <a:t>8886 eV</a:t>
              </a:r>
              <a:endParaRPr lang="en-GB" sz="14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object 7">
                  <a:extLst>
                    <a:ext uri="{FF2B5EF4-FFF2-40B4-BE49-F238E27FC236}">
                      <a16:creationId xmlns:a16="http://schemas.microsoft.com/office/drawing/2014/main" id="{AE20BE9B-DEE7-135F-0566-456C43B3853A}"/>
                    </a:ext>
                  </a:extLst>
                </p:cNvPr>
                <p:cNvSpPr txBox="1"/>
                <p:nvPr/>
              </p:nvSpPr>
              <p:spPr>
                <a:xfrm>
                  <a:off x="4586857" y="3941905"/>
                  <a:ext cx="1457430" cy="277115"/>
                </a:xfrm>
                <a:prstGeom prst="rect">
                  <a:avLst/>
                </a:prstGeom>
              </p:spPr>
              <p:txBody>
                <a:bodyPr vert="horz" wrap="square" lIns="0" tIns="9049" rIns="0" bIns="0" rtlCol="0">
                  <a:spAutoFit/>
                </a:bodyPr>
                <a:lstStyle/>
                <a:p>
                  <a:pPr marL="9525" algn="ctr">
                    <a:spcBef>
                      <a:spcPts val="71"/>
                    </a:spcBef>
                  </a:pPr>
                  <a:r>
                    <a:rPr lang="it-IT" sz="1400" spc="-4" dirty="0">
                      <a:cs typeface="Times New Roman" panose="02020603050405020304" pitchFamily="18" charset="0"/>
                    </a:rPr>
                    <a:t>Cu </a:t>
                  </a:r>
                  <a:r>
                    <a:rPr sz="1400" spc="-23" dirty="0">
                      <a:cs typeface="Times New Roman" panose="02020603050405020304" pitchFamily="18" charset="0"/>
                    </a:rPr>
                    <a:t>K</a:t>
                  </a:r>
                  <a14:m>
                    <m:oMath xmlns:m="http://schemas.openxmlformats.org/officeDocument/2006/math">
                      <m:r>
                        <a:rPr lang="it-IT" sz="1400" b="0" i="1" spc="-23" baseline="-25000" smtClean="0">
                          <a:latin typeface="Cambria Math" panose="02040503050406030204" pitchFamily="18" charset="0"/>
                          <a:cs typeface="Calibri"/>
                        </a:rPr>
                        <m:t>𝛼</m:t>
                      </m:r>
                    </m:oMath>
                  </a14:m>
                  <a:br>
                    <a:rPr lang="it-IT" sz="1400" spc="-23" dirty="0">
                      <a:cs typeface="Times New Roman" panose="02020603050405020304" pitchFamily="18" charset="0"/>
                    </a:rPr>
                  </a:br>
                  <a:r>
                    <a:rPr lang="it-IT" sz="1400" spc="-23" dirty="0">
                      <a:cs typeface="Times New Roman" panose="02020603050405020304" pitchFamily="18" charset="0"/>
                    </a:rPr>
                    <a:t>8041 eV</a:t>
                  </a:r>
                  <a:endParaRPr sz="1400" dirty="0">
                    <a:cs typeface="Times New Roman" panose="02020603050405020304" pitchFamily="18" charset="0"/>
                  </a:endParaRPr>
                </a:p>
              </p:txBody>
            </p:sp>
          </mc:Choice>
          <mc:Fallback xmlns="">
            <p:sp>
              <p:nvSpPr>
                <p:cNvPr id="24" name="object 7">
                  <a:extLst>
                    <a:ext uri="{FF2B5EF4-FFF2-40B4-BE49-F238E27FC236}">
                      <a16:creationId xmlns:a16="http://schemas.microsoft.com/office/drawing/2014/main" id="{AE20BE9B-DEE7-135F-0566-456C43B3853A}"/>
                    </a:ext>
                  </a:extLst>
                </p:cNvPr>
                <p:cNvSpPr txBox="1">
                  <a:spLocks noRot="1" noChangeAspect="1" noMove="1" noResize="1" noEditPoints="1" noAdjustHandles="1" noChangeArrowheads="1" noChangeShapeType="1" noTextEdit="1"/>
                </p:cNvSpPr>
                <p:nvPr/>
              </p:nvSpPr>
              <p:spPr>
                <a:xfrm>
                  <a:off x="4586857" y="3941905"/>
                  <a:ext cx="1457430" cy="277115"/>
                </a:xfrm>
                <a:prstGeom prst="rect">
                  <a:avLst/>
                </a:prstGeom>
                <a:blipFill>
                  <a:blip r:embed="rId3"/>
                  <a:stretch>
                    <a:fillRect t="-11111" b="-19444"/>
                  </a:stretch>
                </a:blipFill>
              </p:spPr>
              <p:txBody>
                <a:bodyPr/>
                <a:lstStyle/>
                <a:p>
                  <a:r>
                    <a:rPr lang="en-GB">
                      <a:noFill/>
                    </a:rPr>
                    <a:t> </a:t>
                  </a:r>
                </a:p>
              </p:txBody>
            </p:sp>
          </mc:Fallback>
        </mc:AlternateContent>
        <p:sp>
          <p:nvSpPr>
            <p:cNvPr id="25" name="object 14">
              <a:extLst>
                <a:ext uri="{FF2B5EF4-FFF2-40B4-BE49-F238E27FC236}">
                  <a16:creationId xmlns:a16="http://schemas.microsoft.com/office/drawing/2014/main" id="{C8BA0452-5F5B-3ABA-A65C-704F268DF1B0}"/>
                </a:ext>
              </a:extLst>
            </p:cNvPr>
            <p:cNvSpPr txBox="1"/>
            <p:nvPr/>
          </p:nvSpPr>
          <p:spPr>
            <a:xfrm>
              <a:off x="6237864" y="237243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KC5-&gt;4</a:t>
              </a:r>
              <a:br>
                <a:rPr lang="it-IT" sz="1400" spc="-15" dirty="0">
                  <a:cs typeface="Times New Roman" panose="02020603050405020304" pitchFamily="18" charset="0"/>
                </a:rPr>
              </a:br>
              <a:r>
                <a:rPr lang="it-IT" sz="1400" spc="-15" dirty="0">
                  <a:cs typeface="Times New Roman" panose="02020603050405020304" pitchFamily="18" charset="0"/>
                </a:rPr>
                <a:t>10216 eV</a:t>
              </a:r>
              <a:endParaRPr sz="1400" dirty="0">
                <a:cs typeface="Times New Roman" panose="02020603050405020304" pitchFamily="18" charset="0"/>
              </a:endParaRPr>
            </a:p>
          </p:txBody>
        </p:sp>
        <p:sp>
          <p:nvSpPr>
            <p:cNvPr id="26" name="object 14">
              <a:extLst>
                <a:ext uri="{FF2B5EF4-FFF2-40B4-BE49-F238E27FC236}">
                  <a16:creationId xmlns:a16="http://schemas.microsoft.com/office/drawing/2014/main" id="{A1642EA6-907E-31D4-16EC-14DCBC23D231}"/>
                </a:ext>
              </a:extLst>
            </p:cNvPr>
            <p:cNvSpPr txBox="1"/>
            <p:nvPr/>
          </p:nvSpPr>
          <p:spPr>
            <a:xfrm>
              <a:off x="1988820" y="2360363"/>
              <a:ext cx="1578291" cy="277115"/>
            </a:xfrm>
            <a:prstGeom prst="rect">
              <a:avLst/>
            </a:prstGeom>
          </p:spPr>
          <p:txBody>
            <a:bodyPr vert="horz" wrap="square" lIns="0" tIns="9049" rIns="0" bIns="0" rtlCol="0">
              <a:spAutoFit/>
            </a:bodyPr>
            <a:lstStyle/>
            <a:p>
              <a:pPr marL="9525" marR="3810" algn="ctr">
                <a:spcBef>
                  <a:spcPts val="71"/>
                </a:spcBef>
              </a:pPr>
              <a:r>
                <a:rPr sz="1400" spc="-15" dirty="0">
                  <a:cs typeface="Times New Roman" panose="02020603050405020304" pitchFamily="18" charset="0"/>
                </a:rPr>
                <a:t>KC</a:t>
              </a:r>
              <a:r>
                <a:rPr lang="it-IT" sz="1400" spc="-15" dirty="0">
                  <a:cs typeface="Times New Roman" panose="02020603050405020304" pitchFamily="18" charset="0"/>
                </a:rPr>
                <a:t>6</a:t>
              </a:r>
              <a:r>
                <a:rPr sz="1400" spc="-15" dirty="0">
                  <a:cs typeface="Times New Roman" panose="02020603050405020304" pitchFamily="18" charset="0"/>
                </a:rPr>
                <a:t>-&gt;</a:t>
              </a:r>
              <a:r>
                <a:rPr lang="it-IT" sz="1400" spc="-15" dirty="0">
                  <a:cs typeface="Times New Roman" panose="02020603050405020304" pitchFamily="18" charset="0"/>
                </a:rPr>
                <a:t>5</a:t>
              </a:r>
              <a:br>
                <a:rPr lang="it-IT" sz="1400" spc="-15" dirty="0">
                  <a:cs typeface="Times New Roman" panose="02020603050405020304" pitchFamily="18" charset="0"/>
                </a:rPr>
              </a:br>
              <a:r>
                <a:rPr lang="it-IT" sz="1400" spc="-15" dirty="0">
                  <a:cs typeface="Times New Roman" panose="02020603050405020304" pitchFamily="18" charset="0"/>
                </a:rPr>
                <a:t>5545 eV</a:t>
              </a:r>
              <a:endParaRPr sz="1400" dirty="0">
                <a:cs typeface="Times New Roman" panose="02020603050405020304" pitchFamily="18" charset="0"/>
              </a:endParaRPr>
            </a:p>
          </p:txBody>
        </p:sp>
        <p:sp>
          <p:nvSpPr>
            <p:cNvPr id="27" name="Rettangolo 26">
              <a:extLst>
                <a:ext uri="{FF2B5EF4-FFF2-40B4-BE49-F238E27FC236}">
                  <a16:creationId xmlns:a16="http://schemas.microsoft.com/office/drawing/2014/main" id="{50A5811B-0460-BB04-5C24-AD8C4375EB53}"/>
                </a:ext>
              </a:extLst>
            </p:cNvPr>
            <p:cNvSpPr/>
            <p:nvPr/>
          </p:nvSpPr>
          <p:spPr>
            <a:xfrm>
              <a:off x="2386414" y="3670927"/>
              <a:ext cx="1346964" cy="329509"/>
            </a:xfrm>
            <a:prstGeom prst="rect">
              <a:avLst/>
            </a:prstGeom>
          </p:spPr>
          <p:txBody>
            <a:bodyPr wrap="square">
              <a:spAutoFit/>
            </a:bodyPr>
            <a:lstStyle/>
            <a:p>
              <a:pPr algn="ctr"/>
              <a:r>
                <a:rPr lang="it-IT" sz="1400" spc="-56" dirty="0">
                  <a:cs typeface="Times New Roman" panose="02020603050405020304" pitchFamily="18" charset="0"/>
                </a:rPr>
                <a:t>K</a:t>
              </a:r>
              <a:r>
                <a:rPr lang="it-IT" sz="1400" spc="-4" dirty="0">
                  <a:cs typeface="Times New Roman" panose="02020603050405020304" pitchFamily="18" charset="0"/>
                </a:rPr>
                <a:t>O</a:t>
              </a:r>
              <a:r>
                <a:rPr lang="it-IT" sz="1400" spc="-11" dirty="0">
                  <a:cs typeface="Times New Roman" panose="02020603050405020304" pitchFamily="18" charset="0"/>
                </a:rPr>
                <a:t>7</a:t>
              </a:r>
              <a:r>
                <a:rPr lang="it-IT" sz="1400" spc="-4" dirty="0">
                  <a:cs typeface="Times New Roman" panose="02020603050405020304" pitchFamily="18" charset="0"/>
                </a:rPr>
                <a:t>-</a:t>
              </a:r>
              <a:r>
                <a:rPr lang="it-IT" sz="1400" spc="-8" dirty="0">
                  <a:cs typeface="Times New Roman" panose="02020603050405020304" pitchFamily="18" charset="0"/>
                </a:rPr>
                <a:t>&gt;6 </a:t>
              </a:r>
              <a:br>
                <a:rPr lang="it-IT" sz="1400" spc="-8" dirty="0">
                  <a:cs typeface="Times New Roman" panose="02020603050405020304" pitchFamily="18" charset="0"/>
                </a:rPr>
              </a:br>
              <a:r>
                <a:rPr lang="it-IT" sz="1400" spc="-8" dirty="0">
                  <a:cs typeface="Times New Roman" panose="02020603050405020304" pitchFamily="18" charset="0"/>
                </a:rPr>
                <a:t> 6007 eV</a:t>
              </a:r>
              <a:endParaRPr lang="en-GB" sz="1400" dirty="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 name="object 14">
                <a:extLst>
                  <a:ext uri="{FF2B5EF4-FFF2-40B4-BE49-F238E27FC236}">
                    <a16:creationId xmlns:a16="http://schemas.microsoft.com/office/drawing/2014/main" id="{A19CB80F-463A-40BA-2BB3-C378D8F94AF5}"/>
                  </a:ext>
                </a:extLst>
              </p:cNvPr>
              <p:cNvSpPr txBox="1"/>
              <p:nvPr/>
            </p:nvSpPr>
            <p:spPr>
              <a:xfrm>
                <a:off x="3748912" y="4658936"/>
                <a:ext cx="723793" cy="378469"/>
              </a:xfrm>
              <a:prstGeom prst="rect">
                <a:avLst/>
              </a:prstGeom>
            </p:spPr>
            <p:txBody>
              <a:bodyPr vert="horz" wrap="square" lIns="0" tIns="9049" rIns="0" bIns="0" rtlCol="0">
                <a:spAutoFit/>
              </a:bodyPr>
              <a:lstStyle/>
              <a:p>
                <a:pPr marL="9525" marR="3810" algn="ctr">
                  <a:spcBef>
                    <a:spcPts val="71"/>
                  </a:spcBef>
                </a:pPr>
                <a:r>
                  <a:rPr lang="it-IT" sz="1200" spc="-15" dirty="0">
                    <a:cs typeface="Times New Roman" panose="02020603050405020304" pitchFamily="18" charset="0"/>
                  </a:rPr>
                  <a:t>Fe </a:t>
                </a:r>
                <a14:m>
                  <m:oMath xmlns:m="http://schemas.openxmlformats.org/officeDocument/2006/math">
                    <m:sSub>
                      <m:sSubPr>
                        <m:ctrlPr>
                          <a:rPr lang="it-IT" sz="1200" b="0" i="1" spc="-15" smtClean="0">
                            <a:latin typeface="Cambria Math" panose="02040503050406030204" pitchFamily="18" charset="0"/>
                            <a:cs typeface="Times New Roman" panose="02020603050405020304" pitchFamily="18" charset="0"/>
                          </a:rPr>
                        </m:ctrlPr>
                      </m:sSubPr>
                      <m:e>
                        <m:r>
                          <a:rPr lang="it-IT" sz="1200" b="0" i="1" spc="-15" smtClean="0">
                            <a:latin typeface="Cambria Math" panose="02040503050406030204" pitchFamily="18" charset="0"/>
                            <a:cs typeface="Times New Roman" panose="02020603050405020304" pitchFamily="18" charset="0"/>
                          </a:rPr>
                          <m:t>𝐾</m:t>
                        </m:r>
                      </m:e>
                      <m:sub>
                        <m:r>
                          <a:rPr lang="it-IT" sz="1200" b="0" i="1" spc="-15" smtClean="0">
                            <a:latin typeface="Cambria Math" panose="02040503050406030204" pitchFamily="18" charset="0"/>
                            <a:cs typeface="Times New Roman" panose="02020603050405020304" pitchFamily="18" charset="0"/>
                          </a:rPr>
                          <m:t>𝛼</m:t>
                        </m:r>
                      </m:sub>
                    </m:sSub>
                  </m:oMath>
                </a14:m>
                <a:br>
                  <a:rPr lang="it-IT" sz="1200" dirty="0">
                    <a:cs typeface="Times New Roman" panose="02020603050405020304" pitchFamily="18" charset="0"/>
                  </a:rPr>
                </a:br>
                <a:r>
                  <a:rPr lang="it-IT" sz="1200" dirty="0">
                    <a:cs typeface="Times New Roman" panose="02020603050405020304" pitchFamily="18" charset="0"/>
                  </a:rPr>
                  <a:t>6400 eV</a:t>
                </a:r>
                <a:endParaRPr sz="1200" dirty="0">
                  <a:cs typeface="Times New Roman" panose="02020603050405020304" pitchFamily="18" charset="0"/>
                </a:endParaRPr>
              </a:p>
            </p:txBody>
          </p:sp>
        </mc:Choice>
        <mc:Fallback xmlns="">
          <p:sp>
            <p:nvSpPr>
              <p:cNvPr id="2" name="object 14">
                <a:extLst>
                  <a:ext uri="{FF2B5EF4-FFF2-40B4-BE49-F238E27FC236}">
                    <a16:creationId xmlns:a16="http://schemas.microsoft.com/office/drawing/2014/main" id="{A19CB80F-463A-40BA-2BB3-C378D8F94AF5}"/>
                  </a:ext>
                </a:extLst>
              </p:cNvPr>
              <p:cNvSpPr txBox="1">
                <a:spLocks noRot="1" noChangeAspect="1" noMove="1" noResize="1" noEditPoints="1" noAdjustHandles="1" noChangeArrowheads="1" noChangeShapeType="1" noTextEdit="1"/>
              </p:cNvSpPr>
              <p:nvPr/>
            </p:nvSpPr>
            <p:spPr>
              <a:xfrm>
                <a:off x="3748912" y="4658936"/>
                <a:ext cx="723793" cy="378469"/>
              </a:xfrm>
              <a:prstGeom prst="rect">
                <a:avLst/>
              </a:prstGeom>
              <a:blipFill>
                <a:blip r:embed="rId4"/>
                <a:stretch>
                  <a:fillRect t="-9677" b="-22581"/>
                </a:stretch>
              </a:blipFill>
            </p:spPr>
            <p:txBody>
              <a:bodyPr/>
              <a:lstStyle/>
              <a:p>
                <a:r>
                  <a:rPr lang="en-GB">
                    <a:noFill/>
                  </a:rPr>
                  <a:t> </a:t>
                </a:r>
              </a:p>
            </p:txBody>
          </p:sp>
        </mc:Fallback>
      </mc:AlternateContent>
      <p:sp>
        <p:nvSpPr>
          <p:cNvPr id="8" name="TextBox 1">
            <a:extLst>
              <a:ext uri="{FF2B5EF4-FFF2-40B4-BE49-F238E27FC236}">
                <a16:creationId xmlns:a16="http://schemas.microsoft.com/office/drawing/2014/main" id="{91B3885D-EE55-1E89-A028-0512A6995DD3}"/>
              </a:ext>
            </a:extLst>
          </p:cNvPr>
          <p:cNvSpPr txBox="1"/>
          <p:nvPr/>
        </p:nvSpPr>
        <p:spPr>
          <a:xfrm>
            <a:off x="442741" y="2583363"/>
            <a:ext cx="11444459" cy="2259701"/>
          </a:xfrm>
          <a:prstGeom prst="rect">
            <a:avLst/>
          </a:prstGeom>
          <a:solidFill>
            <a:srgbClr val="FFFF00"/>
          </a:solidFill>
        </p:spPr>
        <p:txBody>
          <a:bodyPr wrap="square">
            <a:spAutoFit/>
          </a:bodyPr>
          <a:lstStyle/>
          <a:p>
            <a:pPr defTabSz="914400"/>
            <a:endParaRPr lang="en-US" sz="1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r>
              <a:rPr lang="en-US" sz="2800" b="1" i="1" dirty="0">
                <a:solidFill>
                  <a:srgbClr val="0143EA"/>
                </a:solidFill>
                <a:latin typeface="Calibri" panose="020F0502020204030204" pitchFamily="34" charset="0"/>
                <a:ea typeface="Calibri" panose="020F0502020204030204" pitchFamily="34" charset="0"/>
                <a:cs typeface="Calibri" panose="020F0502020204030204" pitchFamily="34" charset="0"/>
              </a:rPr>
              <a:t>We are very grateful to DA</a:t>
            </a:r>
            <a:r>
              <a:rPr lang="en-US" sz="2800" b="1" i="1" dirty="0">
                <a:solidFill>
                  <a:srgbClr val="0143EA"/>
                </a:solidFill>
                <a:latin typeface="Symbol" panose="05050102010706020507" pitchFamily="18" charset="2"/>
                <a:ea typeface="Calibri" panose="020F0502020204030204" pitchFamily="34" charset="0"/>
                <a:cs typeface="Calibri" panose="020F0502020204030204" pitchFamily="34" charset="0"/>
              </a:rPr>
              <a:t>F</a:t>
            </a:r>
            <a:r>
              <a:rPr lang="en-US" sz="2800" b="1" i="1" dirty="0">
                <a:solidFill>
                  <a:srgbClr val="0143EA"/>
                </a:solidFill>
                <a:latin typeface="Calibri" panose="020F0502020204030204" pitchFamily="34" charset="0"/>
                <a:ea typeface="Calibri" panose="020F0502020204030204" pitchFamily="34" charset="0"/>
                <a:cs typeface="Calibri" panose="020F0502020204030204" pitchFamily="34" charset="0"/>
              </a:rPr>
              <a:t>NE team and accelerator division, to INFN, Gr 3, LNF management and Director and </a:t>
            </a:r>
            <a:r>
              <a:rPr lang="en-US" sz="2800" b="1" i="1" dirty="0">
                <a:solidFill>
                  <a:srgbClr val="0143EA"/>
                </a:solidFill>
                <a:highlight>
                  <a:srgbClr val="FFFF00"/>
                </a:highlight>
                <a:latin typeface="Calibri" panose="020F0502020204030204" pitchFamily="34" charset="0"/>
                <a:ea typeface="Calibri" panose="020F0502020204030204" pitchFamily="34" charset="0"/>
                <a:cs typeface="Calibri" panose="020F0502020204030204" pitchFamily="34" charset="0"/>
              </a:rPr>
              <a:t>applaud these achievements </a:t>
            </a:r>
            <a:r>
              <a:rPr lang="en-US" sz="2800" b="1" i="1" dirty="0">
                <a:solidFill>
                  <a:srgbClr val="0143EA"/>
                </a:solidFill>
                <a:latin typeface="Calibri" panose="020F0502020204030204" pitchFamily="34" charset="0"/>
                <a:ea typeface="Calibri" panose="020F0502020204030204" pitchFamily="34" charset="0"/>
                <a:cs typeface="Calibri" panose="020F0502020204030204" pitchFamily="34" charset="0"/>
              </a:rPr>
              <a:t>which set a solid ground for the ongoing kaonic deuterium first measurement ever and other kaonic atoms measurements!</a:t>
            </a:r>
          </a:p>
          <a:p>
            <a:pPr defTabSz="914400"/>
            <a:endPar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55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macchina, strumento, ingegneria, metallo&#10;&#10;Descrizione generata automaticamente">
            <a:extLst>
              <a:ext uri="{FF2B5EF4-FFF2-40B4-BE49-F238E27FC236}">
                <a16:creationId xmlns:a16="http://schemas.microsoft.com/office/drawing/2014/main" id="{51F52917-2C22-5AD4-BA5C-8182C44786B7}"/>
              </a:ext>
            </a:extLst>
          </p:cNvPr>
          <p:cNvPicPr>
            <a:picLocks noChangeAspect="1"/>
          </p:cNvPicPr>
          <p:nvPr/>
        </p:nvPicPr>
        <p:blipFill>
          <a:blip r:embed="rId2"/>
          <a:stretch>
            <a:fillRect/>
          </a:stretch>
        </p:blipFill>
        <p:spPr>
          <a:xfrm>
            <a:off x="6431594" y="2013827"/>
            <a:ext cx="5234152" cy="3925614"/>
          </a:xfrm>
          <a:prstGeom prst="rect">
            <a:avLst/>
          </a:prstGeom>
        </p:spPr>
      </p:pic>
      <p:pic>
        <p:nvPicPr>
          <p:cNvPr id="5" name="Immagine 4">
            <a:extLst>
              <a:ext uri="{FF2B5EF4-FFF2-40B4-BE49-F238E27FC236}">
                <a16:creationId xmlns:a16="http://schemas.microsoft.com/office/drawing/2014/main" id="{A5F8759D-DDCE-6776-8068-990AF68D0A32}"/>
              </a:ext>
            </a:extLst>
          </p:cNvPr>
          <p:cNvPicPr/>
          <p:nvPr/>
        </p:nvPicPr>
        <p:blipFill>
          <a:blip r:embed="rId3"/>
          <a:stretch/>
        </p:blipFill>
        <p:spPr>
          <a:xfrm>
            <a:off x="609694" y="2045368"/>
            <a:ext cx="5682821" cy="3816069"/>
          </a:xfrm>
          <a:prstGeom prst="rect">
            <a:avLst/>
          </a:prstGeom>
          <a:ln w="0">
            <a:noFill/>
          </a:ln>
        </p:spPr>
      </p:pic>
      <p:sp>
        <p:nvSpPr>
          <p:cNvPr id="6" name="object 4">
            <a:extLst>
              <a:ext uri="{FF2B5EF4-FFF2-40B4-BE49-F238E27FC236}">
                <a16:creationId xmlns:a16="http://schemas.microsoft.com/office/drawing/2014/main" id="{C24517D2-CBBA-E25B-4426-F9B173291B3B}"/>
              </a:ext>
            </a:extLst>
          </p:cNvPr>
          <p:cNvSpPr txBox="1"/>
          <p:nvPr/>
        </p:nvSpPr>
        <p:spPr>
          <a:xfrm>
            <a:off x="312053" y="-64379"/>
            <a:ext cx="11397538" cy="532838"/>
          </a:xfrm>
          <a:prstGeom prst="rect">
            <a:avLst/>
          </a:prstGeom>
        </p:spPr>
        <p:txBody>
          <a:bodyPr vert="horz" wrap="square" lIns="0" tIns="9525" rIns="0" bIns="0" rtlCol="0">
            <a:spAutoFit/>
          </a:bodyPr>
          <a:lstStyle/>
          <a:p>
            <a:pPr marL="9525" marR="3810" indent="-476">
              <a:spcBef>
                <a:spcPts val="75"/>
              </a:spcBef>
            </a:pPr>
            <a:r>
              <a:rPr lang="en-GB" sz="3400" b="1" spc="-4" dirty="0" err="1">
                <a:solidFill>
                  <a:srgbClr val="FF901C"/>
                </a:solidFill>
                <a:latin typeface="Times New Roman" panose="02020603050405020304" pitchFamily="18" charset="0"/>
                <a:cs typeface="Times New Roman" panose="02020603050405020304" pitchFamily="18" charset="0"/>
              </a:rPr>
              <a:t>CdZnTe</a:t>
            </a:r>
            <a:r>
              <a:rPr lang="en-GB" sz="3400" b="1" spc="-4" dirty="0">
                <a:solidFill>
                  <a:srgbClr val="FF901C"/>
                </a:solidFill>
                <a:latin typeface="Times New Roman" panose="02020603050405020304" pitchFamily="18" charset="0"/>
                <a:cs typeface="Times New Roman" panose="02020603050405020304" pitchFamily="18" charset="0"/>
              </a:rPr>
              <a:t> detectors: next run with 16 cm</a:t>
            </a:r>
            <a:r>
              <a:rPr lang="en-GB" sz="3400" b="1" spc="-4" baseline="30000" dirty="0">
                <a:solidFill>
                  <a:srgbClr val="FF901C"/>
                </a:solidFill>
                <a:latin typeface="Times New Roman" panose="02020603050405020304" pitchFamily="18" charset="0"/>
                <a:cs typeface="Times New Roman" panose="02020603050405020304" pitchFamily="18" charset="0"/>
              </a:rPr>
              <a:t>2</a:t>
            </a:r>
            <a:endParaRPr lang="en-GB" sz="3400" b="1" spc="-4" dirty="0">
              <a:solidFill>
                <a:srgbClr val="FF901C"/>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8712A677-7916-7CCC-EFBB-C715C38BF628}"/>
              </a:ext>
            </a:extLst>
          </p:cNvPr>
          <p:cNvSpPr txBox="1"/>
          <p:nvPr/>
        </p:nvSpPr>
        <p:spPr>
          <a:xfrm>
            <a:off x="8599648" y="2190861"/>
            <a:ext cx="2632051" cy="369332"/>
          </a:xfrm>
          <a:prstGeom prst="rect">
            <a:avLst/>
          </a:prstGeom>
          <a:solidFill>
            <a:srgbClr val="FFFFFF">
              <a:alpha val="80952"/>
            </a:srgbClr>
          </a:solidFill>
        </p:spPr>
        <p:txBody>
          <a:bodyPr wrap="square" rtlCol="0">
            <a:spAutoFit/>
          </a:bodyPr>
          <a:lstStyle/>
          <a:p>
            <a:r>
              <a:rPr lang="en-GB" dirty="0"/>
              <a:t>New lead shield installed </a:t>
            </a:r>
          </a:p>
        </p:txBody>
      </p:sp>
      <p:sp>
        <p:nvSpPr>
          <p:cNvPr id="10" name="CasellaDiTesto 9">
            <a:extLst>
              <a:ext uri="{FF2B5EF4-FFF2-40B4-BE49-F238E27FC236}">
                <a16:creationId xmlns:a16="http://schemas.microsoft.com/office/drawing/2014/main" id="{48B0BEB7-F88B-23FC-20B0-C9FA9F2E414C}"/>
              </a:ext>
            </a:extLst>
          </p:cNvPr>
          <p:cNvSpPr txBox="1"/>
          <p:nvPr/>
        </p:nvSpPr>
        <p:spPr>
          <a:xfrm>
            <a:off x="6442104" y="5570109"/>
            <a:ext cx="5203355" cy="369332"/>
          </a:xfrm>
          <a:prstGeom prst="rect">
            <a:avLst/>
          </a:prstGeom>
          <a:solidFill>
            <a:srgbClr val="FFFFFF">
              <a:alpha val="80952"/>
            </a:srgbClr>
          </a:solidFill>
        </p:spPr>
        <p:txBody>
          <a:bodyPr wrap="square" rtlCol="0">
            <a:spAutoFit/>
          </a:bodyPr>
          <a:lstStyle/>
          <a:p>
            <a:pPr algn="ctr"/>
            <a:r>
              <a:rPr lang="en-GB" dirty="0"/>
              <a:t>Two modules (</a:t>
            </a:r>
            <a:r>
              <a:rPr lang="en-GB" dirty="0">
                <a:solidFill>
                  <a:srgbClr val="FF0000"/>
                </a:solidFill>
              </a:rPr>
              <a:t>8 </a:t>
            </a:r>
            <a:r>
              <a:rPr lang="en-GB" dirty="0" err="1">
                <a:solidFill>
                  <a:srgbClr val="FF0000"/>
                </a:solidFill>
              </a:rPr>
              <a:t>CdZnTe</a:t>
            </a:r>
            <a:r>
              <a:rPr lang="en-GB" dirty="0"/>
              <a:t>) installed and ready</a:t>
            </a:r>
          </a:p>
        </p:txBody>
      </p:sp>
      <p:sp>
        <p:nvSpPr>
          <p:cNvPr id="11" name="CasellaDiTesto 10">
            <a:extLst>
              <a:ext uri="{FF2B5EF4-FFF2-40B4-BE49-F238E27FC236}">
                <a16:creationId xmlns:a16="http://schemas.microsoft.com/office/drawing/2014/main" id="{40B3C46D-214F-D0A3-67D8-781071ED9BCD}"/>
              </a:ext>
            </a:extLst>
          </p:cNvPr>
          <p:cNvSpPr txBox="1"/>
          <p:nvPr/>
        </p:nvSpPr>
        <p:spPr>
          <a:xfrm>
            <a:off x="469232" y="843803"/>
            <a:ext cx="11240359" cy="707886"/>
          </a:xfrm>
          <a:prstGeom prst="rect">
            <a:avLst/>
          </a:prstGeom>
          <a:noFill/>
        </p:spPr>
        <p:txBody>
          <a:bodyPr wrap="square" rtlCol="0">
            <a:spAutoFit/>
          </a:bodyPr>
          <a:lstStyle/>
          <a:p>
            <a:pPr algn="ctr"/>
            <a:r>
              <a:rPr lang="en-GB" sz="2000" dirty="0">
                <a:solidFill>
                  <a:schemeClr val="bg1"/>
                </a:solidFill>
                <a:cs typeface="Calibri" panose="020F0502020204030204" pitchFamily="34" charset="0"/>
              </a:rPr>
              <a:t>16 cm</a:t>
            </a:r>
            <a:r>
              <a:rPr lang="en-GB" sz="2000" baseline="30000" dirty="0">
                <a:solidFill>
                  <a:schemeClr val="bg1"/>
                </a:solidFill>
                <a:cs typeface="Calibri" panose="020F0502020204030204" pitchFamily="34" charset="0"/>
              </a:rPr>
              <a:t>2</a:t>
            </a:r>
            <a:r>
              <a:rPr lang="en-GB" sz="2000" dirty="0">
                <a:solidFill>
                  <a:schemeClr val="bg1"/>
                </a:solidFill>
                <a:cs typeface="Calibri" panose="020F0502020204030204" pitchFamily="34" charset="0"/>
              </a:rPr>
              <a:t> </a:t>
            </a:r>
            <a:r>
              <a:rPr lang="en-GB" sz="2000" dirty="0" err="1">
                <a:solidFill>
                  <a:schemeClr val="bg1"/>
                </a:solidFill>
                <a:cs typeface="Calibri" panose="020F0502020204030204" pitchFamily="34" charset="0"/>
              </a:rPr>
              <a:t>CdZnTe</a:t>
            </a:r>
            <a:r>
              <a:rPr lang="en-GB" sz="2000" dirty="0">
                <a:solidFill>
                  <a:schemeClr val="bg1"/>
                </a:solidFill>
                <a:cs typeface="Calibri" panose="020F0502020204030204" pitchFamily="34" charset="0"/>
              </a:rPr>
              <a:t> detectors to perform X-ray spectroscopy of </a:t>
            </a:r>
            <a:r>
              <a:rPr lang="en-GB" sz="2000" dirty="0">
                <a:solidFill>
                  <a:srgbClr val="FFFF00"/>
                </a:solidFill>
                <a:cs typeface="Calibri" panose="020F0502020204030204" pitchFamily="34" charset="0"/>
              </a:rPr>
              <a:t>kaonic carbon and aluminium </a:t>
            </a:r>
            <a:r>
              <a:rPr lang="en-GB" sz="2000" dirty="0">
                <a:solidFill>
                  <a:schemeClr val="bg1"/>
                </a:solidFill>
                <a:cs typeface="Calibri" panose="020F0502020204030204" pitchFamily="34" charset="0"/>
              </a:rPr>
              <a:t>in parallel with SIDDHARTA-2 kaonic deuterium run  (L. </a:t>
            </a:r>
            <a:r>
              <a:rPr lang="en-GB" sz="2000" dirty="0" err="1">
                <a:solidFill>
                  <a:schemeClr val="bg1"/>
                </a:solidFill>
                <a:cs typeface="Calibri" panose="020F0502020204030204" pitchFamily="34" charset="0"/>
              </a:rPr>
              <a:t>Abbene</a:t>
            </a:r>
            <a:r>
              <a:rPr lang="en-GB" sz="2000" dirty="0">
                <a:solidFill>
                  <a:schemeClr val="bg1"/>
                </a:solidFill>
                <a:cs typeface="Calibri" panose="020F0502020204030204" pitchFamily="34" charset="0"/>
              </a:rPr>
              <a:t>, A. </a:t>
            </a:r>
            <a:r>
              <a:rPr lang="en-GB" sz="2000" dirty="0" err="1">
                <a:solidFill>
                  <a:schemeClr val="bg1"/>
                </a:solidFill>
                <a:cs typeface="Calibri" panose="020F0502020204030204" pitchFamily="34" charset="0"/>
              </a:rPr>
              <a:t>Buttacavoli</a:t>
            </a:r>
            <a:r>
              <a:rPr lang="en-GB" sz="2000" dirty="0">
                <a:solidFill>
                  <a:schemeClr val="bg1"/>
                </a:solidFill>
                <a:cs typeface="Calibri" panose="020F0502020204030204" pitchFamily="34" charset="0"/>
              </a:rPr>
              <a:t>, F. </a:t>
            </a:r>
            <a:r>
              <a:rPr lang="en-GB" sz="2000" dirty="0" err="1">
                <a:solidFill>
                  <a:schemeClr val="bg1"/>
                </a:solidFill>
                <a:cs typeface="Calibri" panose="020F0502020204030204" pitchFamily="34" charset="0"/>
              </a:rPr>
              <a:t>Principato</a:t>
            </a:r>
            <a:r>
              <a:rPr lang="en-GB" sz="2000" dirty="0">
                <a:solidFill>
                  <a:schemeClr val="bg1"/>
                </a:solidFill>
                <a:cs typeface="Calibri" panose="020F0502020204030204" pitchFamily="34" charset="0"/>
              </a:rPr>
              <a:t>,  A.  </a:t>
            </a:r>
            <a:r>
              <a:rPr lang="en-GB" sz="2000" dirty="0" err="1">
                <a:solidFill>
                  <a:schemeClr val="bg1"/>
                </a:solidFill>
                <a:cs typeface="Calibri" panose="020F0502020204030204" pitchFamily="34" charset="0"/>
              </a:rPr>
              <a:t>Scordo</a:t>
            </a:r>
            <a:r>
              <a:rPr lang="en-GB" sz="2000" dirty="0">
                <a:solidFill>
                  <a:schemeClr val="bg1"/>
                </a:solidFill>
                <a:cs typeface="Calibri" panose="020F0502020204030204" pitchFamily="34" charset="0"/>
              </a:rPr>
              <a:t>)</a:t>
            </a:r>
          </a:p>
        </p:txBody>
      </p:sp>
      <p:sp>
        <p:nvSpPr>
          <p:cNvPr id="2" name="Segnaposto numero diapositiva 3">
            <a:extLst>
              <a:ext uri="{FF2B5EF4-FFF2-40B4-BE49-F238E27FC236}">
                <a16:creationId xmlns:a16="http://schemas.microsoft.com/office/drawing/2014/main" id="{87D39C4A-188D-4CCD-9A1E-DAAF1355ABC0}"/>
              </a:ext>
            </a:extLst>
          </p:cNvPr>
          <p:cNvSpPr>
            <a:spLocks noGrp="1"/>
          </p:cNvSpPr>
          <p:nvPr>
            <p:ph type="sldNum" sz="quarter" idx="12"/>
          </p:nvPr>
        </p:nvSpPr>
        <p:spPr>
          <a:xfrm>
            <a:off x="11139492" y="6326235"/>
            <a:ext cx="1052508" cy="365125"/>
          </a:xfrm>
        </p:spPr>
        <p:txBody>
          <a:bodyPr/>
          <a:lstStyle/>
          <a:p>
            <a:fld id="{D57F1E4F-1CFF-5643-939E-217C01CDF565}" type="slidenum">
              <a:rPr lang="en-US" sz="1100" smtClean="0"/>
              <a:pPr/>
              <a:t>30</a:t>
            </a:fld>
            <a:endParaRPr lang="en-US" sz="1100" dirty="0"/>
          </a:p>
        </p:txBody>
      </p:sp>
      <p:pic>
        <p:nvPicPr>
          <p:cNvPr id="3" name="Immagine 5">
            <a:extLst>
              <a:ext uri="{FF2B5EF4-FFF2-40B4-BE49-F238E27FC236}">
                <a16:creationId xmlns:a16="http://schemas.microsoft.com/office/drawing/2014/main" id="{03C206EA-5CD2-CE23-A2E2-621171F5BF16}"/>
              </a:ext>
            </a:extLst>
          </p:cNvPr>
          <p:cNvPicPr/>
          <p:nvPr/>
        </p:nvPicPr>
        <p:blipFill>
          <a:blip r:embed="rId4"/>
          <a:stretch/>
        </p:blipFill>
        <p:spPr>
          <a:xfrm>
            <a:off x="609694" y="5979342"/>
            <a:ext cx="2820799" cy="693785"/>
          </a:xfrm>
          <a:prstGeom prst="rect">
            <a:avLst/>
          </a:prstGeom>
          <a:ln w="0">
            <a:noFill/>
          </a:ln>
        </p:spPr>
      </p:pic>
      <p:pic>
        <p:nvPicPr>
          <p:cNvPr id="4" name="Immagine 4">
            <a:extLst>
              <a:ext uri="{FF2B5EF4-FFF2-40B4-BE49-F238E27FC236}">
                <a16:creationId xmlns:a16="http://schemas.microsoft.com/office/drawing/2014/main" id="{F4A4ED7A-78CC-3216-7A81-F62A08CBAB92}"/>
              </a:ext>
            </a:extLst>
          </p:cNvPr>
          <p:cNvPicPr/>
          <p:nvPr/>
        </p:nvPicPr>
        <p:blipFill>
          <a:blip r:embed="rId5"/>
          <a:stretch/>
        </p:blipFill>
        <p:spPr>
          <a:xfrm>
            <a:off x="3526399" y="6028312"/>
            <a:ext cx="2359290" cy="693785"/>
          </a:xfrm>
          <a:prstGeom prst="rect">
            <a:avLst/>
          </a:prstGeom>
          <a:ln w="0">
            <a:noFill/>
          </a:ln>
        </p:spPr>
      </p:pic>
      <p:sp>
        <p:nvSpPr>
          <p:cNvPr id="7" name="Rettangolo 10">
            <a:extLst>
              <a:ext uri="{FF2B5EF4-FFF2-40B4-BE49-F238E27FC236}">
                <a16:creationId xmlns:a16="http://schemas.microsoft.com/office/drawing/2014/main" id="{C295A0DE-1878-00BE-D357-D6DBE00662BB}"/>
              </a:ext>
            </a:extLst>
          </p:cNvPr>
          <p:cNvSpPr/>
          <p:nvPr/>
        </p:nvSpPr>
        <p:spPr>
          <a:xfrm>
            <a:off x="6119127" y="6068372"/>
            <a:ext cx="6072873" cy="789628"/>
          </a:xfrm>
          <a:prstGeom prst="rect">
            <a:avLst/>
          </a:prstGeom>
          <a:solidFill>
            <a:srgbClr val="FFFF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GB" sz="2000" b="0" strike="noStrike" spc="-1" dirty="0" err="1">
                <a:solidFill>
                  <a:srgbClr val="0A00E7"/>
                </a:solidFill>
                <a:latin typeface="Arial"/>
              </a:rPr>
              <a:t>MCarlo</a:t>
            </a:r>
            <a:r>
              <a:rPr lang="en-GB" sz="2000" b="0" strike="noStrike" spc="-1" dirty="0">
                <a:solidFill>
                  <a:srgbClr val="0A00E7"/>
                </a:solidFill>
                <a:latin typeface="Arial"/>
              </a:rPr>
              <a:t>: </a:t>
            </a:r>
            <a:r>
              <a:rPr lang="en-GB" sz="2000" b="0" strike="noStrike" spc="-1" dirty="0">
                <a:latin typeface="Arial"/>
              </a:rPr>
              <a:t>For </a:t>
            </a:r>
            <a:r>
              <a:rPr lang="en-GB" sz="2000" b="0" strike="noStrike" spc="-1" dirty="0" err="1">
                <a:latin typeface="Arial"/>
              </a:rPr>
              <a:t>KAl</a:t>
            </a:r>
            <a:r>
              <a:rPr lang="en-GB" sz="2000" b="0" strike="noStrike" spc="-1" dirty="0">
                <a:latin typeface="Arial"/>
              </a:rPr>
              <a:t> (4→3) with </a:t>
            </a:r>
            <a:r>
              <a:rPr lang="en-GB" sz="2000" b="0" strike="noStrike" spc="-1" dirty="0">
                <a:latin typeface="Arial"/>
                <a:ea typeface="Noto Sans CJK SC"/>
              </a:rPr>
              <a:t>10% yield we expect :</a:t>
            </a:r>
          </a:p>
          <a:p>
            <a:pPr algn="ctr">
              <a:lnSpc>
                <a:spcPct val="100000"/>
              </a:lnSpc>
              <a:buNone/>
            </a:pPr>
            <a:r>
              <a:rPr lang="en-GB" sz="2000" b="0" strike="noStrike" spc="-1" dirty="0">
                <a:solidFill>
                  <a:srgbClr val="0A00E7"/>
                </a:solidFill>
                <a:latin typeface="Arial"/>
                <a:ea typeface="Noto Sans CJK SC"/>
              </a:rPr>
              <a:t>10 (signal) </a:t>
            </a:r>
            <a:r>
              <a:rPr lang="en-GB" sz="2000" b="0" strike="noStrike" spc="-1" dirty="0" err="1">
                <a:solidFill>
                  <a:srgbClr val="0A00E7"/>
                </a:solidFill>
                <a:latin typeface="Arial"/>
                <a:ea typeface="Noto Sans CJK SC"/>
              </a:rPr>
              <a:t>ev</a:t>
            </a:r>
            <a:r>
              <a:rPr lang="en-GB" sz="2000" b="0" strike="noStrike" spc="-1" dirty="0">
                <a:solidFill>
                  <a:srgbClr val="0A00E7"/>
                </a:solidFill>
                <a:latin typeface="Arial"/>
                <a:ea typeface="Noto Sans CJK SC"/>
              </a:rPr>
              <a:t>/pb</a:t>
            </a:r>
            <a:r>
              <a:rPr lang="en-GB" sz="2000" b="0" strike="noStrike" spc="-1" baseline="33000" dirty="0">
                <a:solidFill>
                  <a:srgbClr val="0A00E7"/>
                </a:solidFill>
                <a:latin typeface="Arial"/>
                <a:ea typeface="Noto Sans CJK SC"/>
              </a:rPr>
              <a:t>-1</a:t>
            </a:r>
            <a:endParaRPr lang="en-GB" sz="2000" b="0" strike="noStrike" spc="-1" dirty="0">
              <a:solidFill>
                <a:srgbClr val="0A00E7"/>
              </a:solidFill>
              <a:latin typeface="Arial"/>
            </a:endParaRPr>
          </a:p>
        </p:txBody>
      </p:sp>
    </p:spTree>
    <p:extLst>
      <p:ext uri="{BB962C8B-B14F-4D97-AF65-F5344CB8AC3E}">
        <p14:creationId xmlns:p14="http://schemas.microsoft.com/office/powerpoint/2010/main" val="97285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egnaposto contenuto 4">
            <a:extLst>
              <a:ext uri="{FF2B5EF4-FFF2-40B4-BE49-F238E27FC236}">
                <a16:creationId xmlns:a16="http://schemas.microsoft.com/office/drawing/2014/main" id="{7C730FDF-B0A2-1DED-00D1-00C5B4DA959C}"/>
              </a:ext>
            </a:extLst>
          </p:cNvPr>
          <p:cNvGraphicFramePr>
            <a:graphicFrameLocks noGrp="1"/>
          </p:cNvGraphicFramePr>
          <p:nvPr>
            <p:ph idx="1"/>
            <p:extLst>
              <p:ext uri="{D42A27DB-BD31-4B8C-83A1-F6EECF244321}">
                <p14:modId xmlns:p14="http://schemas.microsoft.com/office/powerpoint/2010/main" val="3404576682"/>
              </p:ext>
            </p:extLst>
          </p:nvPr>
        </p:nvGraphicFramePr>
        <p:xfrm>
          <a:off x="756638" y="2557695"/>
          <a:ext cx="10716220" cy="4186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a:extLst>
              <a:ext uri="{FF2B5EF4-FFF2-40B4-BE49-F238E27FC236}">
                <a16:creationId xmlns:a16="http://schemas.microsoft.com/office/drawing/2014/main" id="{2E57A0D7-5608-F3D1-AE64-8716342FE58C}"/>
              </a:ext>
            </a:extLst>
          </p:cNvPr>
          <p:cNvSpPr>
            <a:spLocks noGrp="1"/>
          </p:cNvSpPr>
          <p:nvPr>
            <p:ph type="sldNum" sz="quarter" idx="12"/>
          </p:nvPr>
        </p:nvSpPr>
        <p:spPr>
          <a:xfrm>
            <a:off x="10948992" y="6260855"/>
            <a:ext cx="1052508" cy="365125"/>
          </a:xfrm>
        </p:spPr>
        <p:txBody>
          <a:bodyPr/>
          <a:lstStyle/>
          <a:p>
            <a:fld id="{D57F1E4F-1CFF-5643-939E-217C01CDF565}" type="slidenum">
              <a:rPr lang="en-US" sz="1100" smtClean="0"/>
              <a:pPr/>
              <a:t>31</a:t>
            </a:fld>
            <a:endParaRPr lang="en-US" sz="1100" dirty="0"/>
          </a:p>
        </p:txBody>
      </p:sp>
      <p:sp>
        <p:nvSpPr>
          <p:cNvPr id="5" name="object 4">
            <a:extLst>
              <a:ext uri="{FF2B5EF4-FFF2-40B4-BE49-F238E27FC236}">
                <a16:creationId xmlns:a16="http://schemas.microsoft.com/office/drawing/2014/main" id="{4B39516B-8270-0A2D-1DBE-34AD101CBD04}"/>
              </a:ext>
            </a:extLst>
          </p:cNvPr>
          <p:cNvSpPr txBox="1"/>
          <p:nvPr/>
        </p:nvSpPr>
        <p:spPr>
          <a:xfrm>
            <a:off x="450615" y="-65910"/>
            <a:ext cx="11550885"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Project Timeline – Future plans</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cxnSp>
        <p:nvCxnSpPr>
          <p:cNvPr id="7" name="Connettore 1 6">
            <a:extLst>
              <a:ext uri="{FF2B5EF4-FFF2-40B4-BE49-F238E27FC236}">
                <a16:creationId xmlns:a16="http://schemas.microsoft.com/office/drawing/2014/main" id="{ECABE45D-BC5E-4857-61FE-21DA8FDDDDBD}"/>
              </a:ext>
            </a:extLst>
          </p:cNvPr>
          <p:cNvCxnSpPr>
            <a:cxnSpLocks/>
          </p:cNvCxnSpPr>
          <p:nvPr/>
        </p:nvCxnSpPr>
        <p:spPr>
          <a:xfrm flipH="1">
            <a:off x="830746" y="2826030"/>
            <a:ext cx="13609" cy="1671831"/>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5EBD9F8C-CC1B-6E1C-DEFE-1D16C36195E4}"/>
                  </a:ext>
                </a:extLst>
              </p:cNvPr>
              <p:cNvSpPr txBox="1"/>
              <p:nvPr/>
            </p:nvSpPr>
            <p:spPr>
              <a:xfrm>
                <a:off x="916886" y="2851712"/>
                <a:ext cx="2142859" cy="1477328"/>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Run2 expected integrated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luminosity</a:t>
                </a:r>
                <a:br>
                  <a:rPr lang="en-US" dirty="0">
                    <a:solidFill>
                      <a:schemeClr val="tx1"/>
                    </a:solidFill>
                    <a:latin typeface="Calibri" panose="020F0502020204030204" pitchFamily="34" charset="0"/>
                    <a:cs typeface="Calibri" panose="020F0502020204030204" pitchFamily="34" charset="0"/>
                  </a:rPr>
                </a:br>
                <a14:m>
                  <m:oMath xmlns:m="http://schemas.openxmlformats.org/officeDocument/2006/math">
                    <m:r>
                      <a:rPr lang="it-IT" b="0" i="1" smtClean="0">
                        <a:solidFill>
                          <a:schemeClr val="tx1"/>
                        </a:solidFill>
                        <a:latin typeface="Cambria Math" panose="02040503050406030204" pitchFamily="18" charset="0"/>
                        <a:cs typeface="Calibri" panose="020F0502020204030204" pitchFamily="34" charset="0"/>
                      </a:rPr>
                      <m:t>∼</m:t>
                    </m:r>
                    <m:r>
                      <a:rPr lang="it-IT" b="0" i="0" smtClean="0">
                        <a:solidFill>
                          <a:srgbClr val="FF0000"/>
                        </a:solidFill>
                        <a:latin typeface="Cambria Math" panose="02040503050406030204" pitchFamily="18" charset="0"/>
                        <a:cs typeface="Calibri" panose="020F0502020204030204" pitchFamily="34" charset="0"/>
                      </a:rPr>
                      <m:t>200−3</m:t>
                    </m:r>
                  </m:oMath>
                </a14:m>
                <a:r>
                  <a:rPr lang="en-US" dirty="0">
                    <a:solidFill>
                      <a:srgbClr val="FF0000"/>
                    </a:solidFill>
                    <a:latin typeface="Calibri" panose="020F0502020204030204" pitchFamily="34" charset="0"/>
                    <a:cs typeface="Calibri" panose="020F0502020204030204" pitchFamily="34" charset="0"/>
                  </a:rPr>
                  <a:t>00 pb</a:t>
                </a:r>
                <a:r>
                  <a:rPr lang="en-US" baseline="30000" dirty="0">
                    <a:solidFill>
                      <a:srgbClr val="FF0000"/>
                    </a:solidFill>
                    <a:latin typeface="Calibri" panose="020F0502020204030204" pitchFamily="34" charset="0"/>
                    <a:cs typeface="Calibri" panose="020F0502020204030204" pitchFamily="34" charset="0"/>
                  </a:rPr>
                  <a:t>-1</a:t>
                </a:r>
                <a:br>
                  <a:rPr lang="en-US" baseline="30000"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(with injections)</a:t>
                </a:r>
                <a:endParaRPr lang="en-US" dirty="0">
                  <a:solidFill>
                    <a:srgbClr val="FF0000"/>
                  </a:solidFill>
                  <a:latin typeface="Calibri" panose="020F0502020204030204" pitchFamily="34" charset="0"/>
                  <a:cs typeface="Calibri" panose="020F0502020204030204" pitchFamily="34" charset="0"/>
                </a:endParaRPr>
              </a:p>
            </p:txBody>
          </p:sp>
        </mc:Choice>
        <mc:Fallback xmlns="">
          <p:sp>
            <p:nvSpPr>
              <p:cNvPr id="9" name="CasellaDiTesto 8">
                <a:extLst>
                  <a:ext uri="{FF2B5EF4-FFF2-40B4-BE49-F238E27FC236}">
                    <a16:creationId xmlns:a16="http://schemas.microsoft.com/office/drawing/2014/main" id="{5EBD9F8C-CC1B-6E1C-DEFE-1D16C36195E4}"/>
                  </a:ext>
                </a:extLst>
              </p:cNvPr>
              <p:cNvSpPr txBox="1">
                <a:spLocks noRot="1" noChangeAspect="1" noMove="1" noResize="1" noEditPoints="1" noAdjustHandles="1" noChangeArrowheads="1" noChangeShapeType="1" noTextEdit="1"/>
              </p:cNvSpPr>
              <p:nvPr/>
            </p:nvSpPr>
            <p:spPr>
              <a:xfrm>
                <a:off x="916886" y="2851712"/>
                <a:ext cx="2142859" cy="1477328"/>
              </a:xfrm>
              <a:prstGeom prst="rect">
                <a:avLst/>
              </a:prstGeom>
              <a:blipFill>
                <a:blip r:embed="rId7"/>
                <a:stretch>
                  <a:fillRect l="-2367" t="-1709" b="-5983"/>
                </a:stretch>
              </a:blipFill>
            </p:spPr>
            <p:txBody>
              <a:bodyPr/>
              <a:lstStyle/>
              <a:p>
                <a:r>
                  <a:rPr lang="en-GB">
                    <a:noFill/>
                  </a:rPr>
                  <a:t> </a:t>
                </a:r>
              </a:p>
            </p:txBody>
          </p:sp>
        </mc:Fallback>
      </mc:AlternateContent>
      <p:cxnSp>
        <p:nvCxnSpPr>
          <p:cNvPr id="15" name="Connettore 1 14">
            <a:extLst>
              <a:ext uri="{FF2B5EF4-FFF2-40B4-BE49-F238E27FC236}">
                <a16:creationId xmlns:a16="http://schemas.microsoft.com/office/drawing/2014/main" id="{480071BD-79B4-E470-90F4-7EE8BA01FFEC}"/>
              </a:ext>
            </a:extLst>
          </p:cNvPr>
          <p:cNvCxnSpPr>
            <a:cxnSpLocks/>
          </p:cNvCxnSpPr>
          <p:nvPr/>
        </p:nvCxnSpPr>
        <p:spPr>
          <a:xfrm>
            <a:off x="6213929" y="2375453"/>
            <a:ext cx="0" cy="833877"/>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71BD912-DDC7-204A-F5AE-ABAC74DB215F}"/>
                  </a:ext>
                </a:extLst>
              </p:cNvPr>
              <p:cNvSpPr txBox="1"/>
              <p:nvPr/>
            </p:nvSpPr>
            <p:spPr>
              <a:xfrm>
                <a:off x="6213929" y="2177734"/>
                <a:ext cx="2489704" cy="646331"/>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Goal: integrated luminosity </a:t>
                </a:r>
                <a14:m>
                  <m:oMath xmlns:m="http://schemas.openxmlformats.org/officeDocument/2006/math">
                    <m:r>
                      <a:rPr lang="it-IT" b="0" i="1" smtClean="0">
                        <a:solidFill>
                          <a:schemeClr val="tx1"/>
                        </a:solidFill>
                        <a:latin typeface="Cambria Math" panose="02040503050406030204" pitchFamily="18" charset="0"/>
                        <a:cs typeface="Calibri" panose="020F0502020204030204" pitchFamily="34" charset="0"/>
                      </a:rPr>
                      <m:t>∼</m:t>
                    </m:r>
                  </m:oMath>
                </a14:m>
                <a:r>
                  <a:rPr lang="en-US" dirty="0">
                    <a:solidFill>
                      <a:srgbClr val="FF0000"/>
                    </a:solidFill>
                    <a:latin typeface="Calibri" panose="020F0502020204030204" pitchFamily="34" charset="0"/>
                    <a:cs typeface="Calibri" panose="020F0502020204030204" pitchFamily="34" charset="0"/>
                  </a:rPr>
                  <a:t>400 pb</a:t>
                </a:r>
                <a:r>
                  <a:rPr lang="en-US" baseline="30000" dirty="0">
                    <a:solidFill>
                      <a:srgbClr val="FF0000"/>
                    </a:solidFill>
                    <a:latin typeface="Calibri" panose="020F0502020204030204" pitchFamily="34" charset="0"/>
                    <a:cs typeface="Calibri" panose="020F0502020204030204" pitchFamily="34" charset="0"/>
                  </a:rPr>
                  <a:t>-1</a:t>
                </a:r>
                <a:endParaRPr lang="en-US" dirty="0">
                  <a:solidFill>
                    <a:schemeClr val="tx1"/>
                  </a:solidFill>
                  <a:latin typeface="Calibri" panose="020F0502020204030204" pitchFamily="34" charset="0"/>
                  <a:cs typeface="Calibri" panose="020F0502020204030204" pitchFamily="34" charset="0"/>
                </a:endParaRPr>
              </a:p>
            </p:txBody>
          </p:sp>
        </mc:Choice>
        <mc:Fallback xmlns="">
          <p:sp>
            <p:nvSpPr>
              <p:cNvPr id="17" name="CasellaDiTesto 16">
                <a:extLst>
                  <a:ext uri="{FF2B5EF4-FFF2-40B4-BE49-F238E27FC236}">
                    <a16:creationId xmlns:a16="http://schemas.microsoft.com/office/drawing/2014/main" id="{C71BD912-DDC7-204A-F5AE-ABAC74DB215F}"/>
                  </a:ext>
                </a:extLst>
              </p:cNvPr>
              <p:cNvSpPr txBox="1">
                <a:spLocks noRot="1" noChangeAspect="1" noMove="1" noResize="1" noEditPoints="1" noAdjustHandles="1" noChangeArrowheads="1" noChangeShapeType="1" noTextEdit="1"/>
              </p:cNvSpPr>
              <p:nvPr/>
            </p:nvSpPr>
            <p:spPr>
              <a:xfrm>
                <a:off x="6213929" y="2177734"/>
                <a:ext cx="2489704" cy="646331"/>
              </a:xfrm>
              <a:prstGeom prst="rect">
                <a:avLst/>
              </a:prstGeom>
              <a:blipFill>
                <a:blip r:embed="rId8"/>
                <a:stretch>
                  <a:fillRect l="-2030" t="-3846" b="-15385"/>
                </a:stretch>
              </a:blipFill>
            </p:spPr>
            <p:txBody>
              <a:bodyPr/>
              <a:lstStyle/>
              <a:p>
                <a:r>
                  <a:rPr lang="en-GB">
                    <a:noFill/>
                  </a:rPr>
                  <a:t> </a:t>
                </a:r>
              </a:p>
            </p:txBody>
          </p:sp>
        </mc:Fallback>
      </mc:AlternateContent>
      <p:cxnSp>
        <p:nvCxnSpPr>
          <p:cNvPr id="23" name="Connettore 1 22">
            <a:extLst>
              <a:ext uri="{FF2B5EF4-FFF2-40B4-BE49-F238E27FC236}">
                <a16:creationId xmlns:a16="http://schemas.microsoft.com/office/drawing/2014/main" id="{89D898B1-D987-FCB4-30C1-E7428B0C16BB}"/>
              </a:ext>
            </a:extLst>
          </p:cNvPr>
          <p:cNvCxnSpPr>
            <a:cxnSpLocks/>
          </p:cNvCxnSpPr>
          <p:nvPr/>
        </p:nvCxnSpPr>
        <p:spPr>
          <a:xfrm>
            <a:off x="8791354" y="1911063"/>
            <a:ext cx="0" cy="668564"/>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5EA7F4D4-A366-C476-09FE-7510344DB217}"/>
              </a:ext>
            </a:extLst>
          </p:cNvPr>
          <p:cNvSpPr txBox="1"/>
          <p:nvPr/>
        </p:nvSpPr>
        <p:spPr>
          <a:xfrm>
            <a:off x="8791354" y="1854569"/>
            <a:ext cx="2437891" cy="646331"/>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Integrated luminosity </a:t>
            </a:r>
            <a:r>
              <a:rPr lang="en-US" dirty="0">
                <a:solidFill>
                  <a:srgbClr val="FF0000"/>
                </a:solidFill>
                <a:latin typeface="Calibri" panose="020F0502020204030204" pitchFamily="34" charset="0"/>
                <a:cs typeface="Calibri" panose="020F0502020204030204" pitchFamily="34" charset="0"/>
              </a:rPr>
              <a:t>100-150 pb</a:t>
            </a:r>
            <a:r>
              <a:rPr lang="en-US" baseline="30000" dirty="0">
                <a:solidFill>
                  <a:srgbClr val="FF0000"/>
                </a:solidFill>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(1 month)</a:t>
            </a:r>
          </a:p>
        </p:txBody>
      </p:sp>
      <p:sp>
        <p:nvSpPr>
          <p:cNvPr id="2" name="CasellaDiTesto 1">
            <a:extLst>
              <a:ext uri="{FF2B5EF4-FFF2-40B4-BE49-F238E27FC236}">
                <a16:creationId xmlns:a16="http://schemas.microsoft.com/office/drawing/2014/main" id="{DA516E88-1726-77F0-1CF5-C6CFA3CCEA83}"/>
              </a:ext>
            </a:extLst>
          </p:cNvPr>
          <p:cNvSpPr txBox="1"/>
          <p:nvPr/>
        </p:nvSpPr>
        <p:spPr>
          <a:xfrm>
            <a:off x="450615" y="597145"/>
            <a:ext cx="11160192" cy="1200329"/>
          </a:xfrm>
          <a:prstGeom prst="rect">
            <a:avLst/>
          </a:prstGeom>
          <a:noFill/>
        </p:spPr>
        <p:txBody>
          <a:bodyPr wrap="square">
            <a:spAutoFit/>
          </a:bodyPr>
          <a:lstStyle/>
          <a:p>
            <a:pPr marL="285750" indent="-285750">
              <a:buFont typeface="Arial" panose="020B0604020202020204" pitchFamily="34" charset="0"/>
              <a:buChar char="•"/>
            </a:pPr>
            <a:r>
              <a:rPr lang="en-GB" dirty="0">
                <a:solidFill>
                  <a:schemeClr val="accent2"/>
                </a:solidFill>
                <a:effectLst/>
                <a:latin typeface="Calibri" panose="020F0502020204030204" pitchFamily="34" charset="0"/>
              </a:rPr>
              <a:t>First run with SIDDHARTA-2 </a:t>
            </a:r>
            <a:r>
              <a:rPr lang="en-GB" dirty="0">
                <a:solidFill>
                  <a:schemeClr val="bg1"/>
                </a:solidFill>
                <a:effectLst/>
                <a:latin typeface="Calibri" panose="020F0502020204030204" pitchFamily="34" charset="0"/>
              </a:rPr>
              <a:t>optimized setup for </a:t>
            </a:r>
            <a:r>
              <a:rPr lang="en-GB" dirty="0">
                <a:solidFill>
                  <a:schemeClr val="accent2"/>
                </a:solidFill>
                <a:effectLst/>
                <a:latin typeface="Calibri" panose="020F0502020204030204" pitchFamily="34" charset="0"/>
              </a:rPr>
              <a:t>200 pb</a:t>
            </a:r>
            <a:r>
              <a:rPr lang="en-GB" baseline="30000" dirty="0">
                <a:solidFill>
                  <a:schemeClr val="accent2"/>
                </a:solidFill>
                <a:effectLst/>
                <a:latin typeface="Calibri" panose="020F0502020204030204" pitchFamily="34" charset="0"/>
              </a:rPr>
              <a:t>-1</a:t>
            </a:r>
            <a:r>
              <a:rPr lang="en-GB" dirty="0">
                <a:solidFill>
                  <a:schemeClr val="bg1"/>
                </a:solidFill>
                <a:effectLst/>
                <a:latin typeface="Calibri" panose="020F0502020204030204" pitchFamily="34" charset="0"/>
              </a:rPr>
              <a:t>  integrated luminosity: May – July 2023 - </a:t>
            </a:r>
            <a:r>
              <a:rPr lang="en-GB" dirty="0">
                <a:solidFill>
                  <a:schemeClr val="accent2"/>
                </a:solidFill>
                <a:effectLst/>
                <a:latin typeface="Calibri" panose="020F0502020204030204" pitchFamily="34" charset="0"/>
              </a:rPr>
              <a:t>completed </a:t>
            </a:r>
            <a:endParaRPr lang="en-GB" dirty="0">
              <a:solidFill>
                <a:schemeClr val="accent2"/>
              </a:solidFill>
            </a:endParaRPr>
          </a:p>
          <a:p>
            <a:pPr marL="285750" indent="-285750">
              <a:buFont typeface="Arial" panose="020B0604020202020204" pitchFamily="34" charset="0"/>
              <a:buChar char="•"/>
            </a:pPr>
            <a:r>
              <a:rPr lang="en-GB" sz="1800" dirty="0">
                <a:solidFill>
                  <a:schemeClr val="accent2"/>
                </a:solidFill>
                <a:effectLst/>
                <a:latin typeface="Calibri" panose="020F0502020204030204" pitchFamily="34" charset="0"/>
              </a:rPr>
              <a:t>Second run </a:t>
            </a:r>
            <a:r>
              <a:rPr lang="en-GB" sz="1800" dirty="0">
                <a:solidFill>
                  <a:schemeClr val="bg1"/>
                </a:solidFill>
                <a:effectLst/>
                <a:latin typeface="Calibri" panose="020F0502020204030204" pitchFamily="34" charset="0"/>
              </a:rPr>
              <a:t>Autumn – Winter 2023 goal: estimated </a:t>
            </a:r>
            <a:r>
              <a:rPr lang="en-GB" sz="1800" dirty="0">
                <a:solidFill>
                  <a:srgbClr val="F28900"/>
                </a:solidFill>
                <a:effectLst/>
                <a:latin typeface="Calibri" panose="020F0502020204030204" pitchFamily="34" charset="0"/>
              </a:rPr>
              <a:t>200-300 </a:t>
            </a:r>
            <a:r>
              <a:rPr lang="en-GB" sz="1800" dirty="0">
                <a:solidFill>
                  <a:schemeClr val="accent2"/>
                </a:solidFill>
                <a:effectLst/>
                <a:latin typeface="Calibri" panose="020F0502020204030204" pitchFamily="34" charset="0"/>
              </a:rPr>
              <a:t>pb</a:t>
            </a:r>
            <a:r>
              <a:rPr lang="en-GB" sz="1800" baseline="30000" dirty="0">
                <a:solidFill>
                  <a:schemeClr val="accent2"/>
                </a:solidFill>
                <a:effectLst/>
                <a:latin typeface="Calibri" panose="020F0502020204030204" pitchFamily="34" charset="0"/>
              </a:rPr>
              <a:t>-1 </a:t>
            </a:r>
            <a:r>
              <a:rPr lang="en-GB" sz="1800" dirty="0">
                <a:solidFill>
                  <a:schemeClr val="bg1"/>
                </a:solidFill>
                <a:effectLst/>
                <a:latin typeface="Calibri" panose="020F0502020204030204" pitchFamily="34" charset="0"/>
              </a:rPr>
              <a:t>ongoing</a:t>
            </a:r>
            <a:endParaRPr lang="en-GB" dirty="0">
              <a:solidFill>
                <a:schemeClr val="bg1"/>
              </a:solidFill>
              <a:effectLst/>
            </a:endParaRPr>
          </a:p>
          <a:p>
            <a:pPr marL="285750" indent="-285750">
              <a:buFont typeface="Arial" panose="020B0604020202020204" pitchFamily="34" charset="0"/>
              <a:buChar char="•"/>
            </a:pPr>
            <a:r>
              <a:rPr lang="en-GB" sz="1800" dirty="0">
                <a:solidFill>
                  <a:schemeClr val="accent2"/>
                </a:solidFill>
                <a:effectLst/>
                <a:latin typeface="Calibri" panose="020F0502020204030204" pitchFamily="34" charset="0"/>
              </a:rPr>
              <a:t>Third run</a:t>
            </a:r>
            <a:r>
              <a:rPr lang="en-GB" dirty="0">
                <a:solidFill>
                  <a:schemeClr val="accent2"/>
                </a:solidFill>
                <a:latin typeface="Calibri" panose="020F0502020204030204" pitchFamily="34" charset="0"/>
              </a:rPr>
              <a:t> </a:t>
            </a:r>
            <a:r>
              <a:rPr lang="en-GB" sz="1800" dirty="0">
                <a:solidFill>
                  <a:schemeClr val="accent2"/>
                </a:solidFill>
                <a:effectLst/>
                <a:latin typeface="Calibri" panose="020F0502020204030204" pitchFamily="34" charset="0"/>
              </a:rPr>
              <a:t>2024 </a:t>
            </a:r>
            <a:r>
              <a:rPr lang="en-GB" sz="1800" dirty="0">
                <a:solidFill>
                  <a:schemeClr val="bg1"/>
                </a:solidFill>
                <a:effectLst/>
                <a:latin typeface="Calibri" panose="020F0502020204030204" pitchFamily="34" charset="0"/>
              </a:rPr>
              <a:t>– goal: </a:t>
            </a:r>
            <a:r>
              <a:rPr lang="en-GB" sz="1800" dirty="0">
                <a:solidFill>
                  <a:schemeClr val="accent2"/>
                </a:solidFill>
                <a:effectLst/>
                <a:latin typeface="Calibri" panose="020F0502020204030204" pitchFamily="34" charset="0"/>
              </a:rPr>
              <a:t>400 pb</a:t>
            </a:r>
            <a:r>
              <a:rPr lang="en-GB" sz="1800" baseline="30000" dirty="0">
                <a:solidFill>
                  <a:schemeClr val="accent2"/>
                </a:solidFill>
                <a:effectLst/>
                <a:latin typeface="Calibri" panose="020F0502020204030204" pitchFamily="34" charset="0"/>
              </a:rPr>
              <a:t>-1</a:t>
            </a:r>
            <a:r>
              <a:rPr lang="en-GB" sz="1800" dirty="0">
                <a:solidFill>
                  <a:schemeClr val="accent2"/>
                </a:solidFill>
                <a:effectLst/>
                <a:latin typeface="Calibri" panose="020F0502020204030204" pitchFamily="34" charset="0"/>
              </a:rPr>
              <a:t> </a:t>
            </a:r>
          </a:p>
          <a:p>
            <a:pPr marL="285750" indent="-285750">
              <a:buFont typeface="Arial" panose="020B0604020202020204" pitchFamily="34" charset="0"/>
              <a:buChar char="•"/>
            </a:pPr>
            <a:r>
              <a:rPr lang="en-GB" dirty="0">
                <a:solidFill>
                  <a:schemeClr val="accent2"/>
                </a:solidFill>
                <a:latin typeface="Calibri" panose="020F0502020204030204" pitchFamily="34" charset="0"/>
              </a:rPr>
              <a:t>Calibration: solid targets – Li, B, Be – 100-150 pb</a:t>
            </a:r>
            <a:endParaRPr lang="en-GB" sz="1800" dirty="0">
              <a:solidFill>
                <a:schemeClr val="accent2"/>
              </a:solidFill>
              <a:effectLst/>
              <a:latin typeface="Calibri" panose="020F0502020204030204" pitchFamily="34" charset="0"/>
            </a:endParaRPr>
          </a:p>
        </p:txBody>
      </p:sp>
    </p:spTree>
    <p:extLst>
      <p:ext uri="{BB962C8B-B14F-4D97-AF65-F5344CB8AC3E}">
        <p14:creationId xmlns:p14="http://schemas.microsoft.com/office/powerpoint/2010/main" val="148197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900" decel="100000" fill="hold"/>
                                        <p:tgtEl>
                                          <p:spTgt spid="1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900" decel="100000" fill="hold"/>
                                        <p:tgtEl>
                                          <p:spTgt spid="2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900" decel="100000" fill="hold"/>
                                        <p:tgtEl>
                                          <p:spTgt spid="2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10;&#10;Description automatically generated">
            <a:extLst>
              <a:ext uri="{FF2B5EF4-FFF2-40B4-BE49-F238E27FC236}">
                <a16:creationId xmlns:a16="http://schemas.microsoft.com/office/drawing/2014/main" id="{32AF4893-9100-4083-B63D-E9792E343C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77669" y="792458"/>
            <a:ext cx="4560621" cy="5484201"/>
          </a:xfrm>
          <a:prstGeom prst="rect">
            <a:avLst/>
          </a:prstGeom>
          <a:ln w="50800" cmpd="dbl">
            <a:solidFill>
              <a:schemeClr val="tx1"/>
            </a:solidFill>
          </a:ln>
        </p:spPr>
      </p:pic>
      <p:sp>
        <p:nvSpPr>
          <p:cNvPr id="4" name="Textfeld 1">
            <a:extLst>
              <a:ext uri="{FF2B5EF4-FFF2-40B4-BE49-F238E27FC236}">
                <a16:creationId xmlns:a16="http://schemas.microsoft.com/office/drawing/2014/main" id="{3934210D-CCD3-4434-A679-3B5267454D6B}"/>
              </a:ext>
            </a:extLst>
          </p:cNvPr>
          <p:cNvSpPr txBox="1">
            <a:spLocks noChangeArrowheads="1"/>
          </p:cNvSpPr>
          <p:nvPr/>
        </p:nvSpPr>
        <p:spPr bwMode="auto">
          <a:xfrm>
            <a:off x="245328" y="1113874"/>
            <a:ext cx="67241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defRPr/>
            </a:pPr>
            <a:r>
              <a:rPr lang="en-GB" altLang="en-US" b="1" dirty="0">
                <a:solidFill>
                  <a:srgbClr val="000000"/>
                </a:solidFill>
                <a:latin typeface="Arial" panose="020B0604020202020204" pitchFamily="34" charset="0"/>
                <a:cs typeface="Arial" panose="020B0604020202020204" pitchFamily="34" charset="0"/>
              </a:rPr>
              <a:t>We reiterate the request for an </a:t>
            </a:r>
            <a:r>
              <a:rPr lang="en-GB" altLang="en-US" b="1" dirty="0">
                <a:solidFill>
                  <a:srgbClr val="000000"/>
                </a:solidFill>
                <a:highlight>
                  <a:srgbClr val="FFFF00"/>
                </a:highlight>
                <a:latin typeface="Arial" panose="020B0604020202020204" pitchFamily="34" charset="0"/>
                <a:cs typeface="Arial" panose="020B0604020202020204" pitchFamily="34" charset="0"/>
              </a:rPr>
              <a:t>ex</a:t>
            </a:r>
            <a:r>
              <a:rPr lang="en-US" altLang="en-US" b="1" dirty="0">
                <a:solidFill>
                  <a:srgbClr val="000000"/>
                </a:solidFill>
                <a:highlight>
                  <a:srgbClr val="FFFF00"/>
                </a:highlight>
                <a:latin typeface="Arial" panose="020B0604020202020204" pitchFamily="34" charset="0"/>
                <a:cs typeface="Arial" panose="020B0604020202020204" pitchFamily="34" charset="0"/>
              </a:rPr>
              <a:t>tension</a:t>
            </a:r>
            <a:r>
              <a:rPr lang="en-GB" altLang="en-US" b="1" dirty="0">
                <a:solidFill>
                  <a:srgbClr val="000000"/>
                </a:solidFill>
                <a:highlight>
                  <a:srgbClr val="FFFF00"/>
                </a:highlight>
                <a:latin typeface="Arial" panose="020B0604020202020204" pitchFamily="34" charset="0"/>
                <a:cs typeface="Arial" panose="020B0604020202020204" pitchFamily="34" charset="0"/>
              </a:rPr>
              <a:t> of SIDDHARTA-2 run</a:t>
            </a:r>
          </a:p>
          <a:p>
            <a:pPr defTabSz="914400" fontAlgn="base">
              <a:spcBef>
                <a:spcPct val="0"/>
              </a:spcBef>
              <a:spcAft>
                <a:spcPct val="0"/>
              </a:spcAft>
              <a:buNone/>
              <a:defRPr/>
            </a:pPr>
            <a:r>
              <a:rPr lang="en-GB" altLang="en-US" b="1" dirty="0">
                <a:solidFill>
                  <a:srgbClr val="000000"/>
                </a:solidFill>
                <a:highlight>
                  <a:srgbClr val="FFFF00"/>
                </a:highlight>
                <a:latin typeface="Arial" panose="020B0604020202020204" pitchFamily="34" charset="0"/>
                <a:cs typeface="Arial" panose="020B0604020202020204" pitchFamily="34" charset="0"/>
              </a:rPr>
              <a:t>with solid targets (post </a:t>
            </a:r>
            <a:r>
              <a:rPr lang="en-GB" altLang="en-US" b="1" dirty="0" err="1">
                <a:solidFill>
                  <a:srgbClr val="000000"/>
                </a:solidFill>
                <a:highlight>
                  <a:srgbClr val="FFFF00"/>
                </a:highlight>
                <a:latin typeface="Arial" panose="020B0604020202020204" pitchFamily="34" charset="0"/>
                <a:cs typeface="Arial" panose="020B0604020202020204" pitchFamily="34" charset="0"/>
              </a:rPr>
              <a:t>calib</a:t>
            </a:r>
            <a:r>
              <a:rPr lang="en-GB" altLang="en-US" b="1" dirty="0">
                <a:solidFill>
                  <a:srgbClr val="000000"/>
                </a:solidFill>
                <a:highlight>
                  <a:srgbClr val="FFFF00"/>
                </a:highlight>
                <a:latin typeface="Arial" panose="020B0604020202020204" pitchFamily="34" charset="0"/>
                <a:cs typeface="Arial" panose="020B0604020202020204" pitchFamily="34" charset="0"/>
              </a:rPr>
              <a:t>)</a:t>
            </a:r>
          </a:p>
          <a:p>
            <a:pPr defTabSz="914400" fontAlgn="base">
              <a:spcBef>
                <a:spcPct val="0"/>
              </a:spcBef>
              <a:spcAft>
                <a:spcPct val="0"/>
              </a:spcAft>
              <a:buNone/>
              <a:defRPr/>
            </a:pPr>
            <a:r>
              <a:rPr lang="en-GB" altLang="en-US" b="1" dirty="0">
                <a:solidFill>
                  <a:srgbClr val="000000"/>
                </a:solidFill>
                <a:highlight>
                  <a:srgbClr val="FFFF00"/>
                </a:highlight>
                <a:latin typeface="Arial" panose="020B0604020202020204" pitchFamily="34" charset="0"/>
                <a:cs typeface="Arial" panose="020B0604020202020204" pitchFamily="34" charset="0"/>
              </a:rPr>
              <a:t>using also 1 mm SDDs</a:t>
            </a:r>
          </a:p>
        </p:txBody>
      </p:sp>
      <p:sp>
        <p:nvSpPr>
          <p:cNvPr id="5" name="TextBox 4">
            <a:extLst>
              <a:ext uri="{FF2B5EF4-FFF2-40B4-BE49-F238E27FC236}">
                <a16:creationId xmlns:a16="http://schemas.microsoft.com/office/drawing/2014/main" id="{49690BA7-19A3-1712-D2F2-8334FA213179}"/>
              </a:ext>
            </a:extLst>
          </p:cNvPr>
          <p:cNvSpPr txBox="1"/>
          <p:nvPr/>
        </p:nvSpPr>
        <p:spPr>
          <a:xfrm>
            <a:off x="245328" y="3726320"/>
            <a:ext cx="6345795" cy="3046988"/>
          </a:xfrm>
          <a:prstGeom prst="rect">
            <a:avLst/>
          </a:prstGeom>
          <a:noFill/>
        </p:spPr>
        <p:txBody>
          <a:bodyPr wrap="square">
            <a:spAutoFit/>
          </a:bodyPr>
          <a:lstStyle/>
          <a:p>
            <a:r>
              <a:rPr lang="en-GB" sz="2400" dirty="0"/>
              <a:t>The energy spectra of light kaonic atom transitions for Li, Be and B can achieve a precision below 2-3 eV, </a:t>
            </a:r>
            <a:r>
              <a:rPr lang="en-GB" sz="2400" dirty="0">
                <a:highlight>
                  <a:srgbClr val="FFFF00"/>
                </a:highlight>
              </a:rPr>
              <a:t>for an integrated luminosity of </a:t>
            </a:r>
            <a:r>
              <a:rPr lang="en-GB" sz="2400" b="1" dirty="0">
                <a:solidFill>
                  <a:srgbClr val="FF0000"/>
                </a:solidFill>
                <a:highlight>
                  <a:srgbClr val="FFFF00"/>
                </a:highlight>
              </a:rPr>
              <a:t>about 100-150 pb</a:t>
            </a:r>
            <a:r>
              <a:rPr lang="en-GB" sz="2400" b="1" baseline="30000" dirty="0">
                <a:solidFill>
                  <a:srgbClr val="FF0000"/>
                </a:solidFill>
                <a:highlight>
                  <a:srgbClr val="FFFF00"/>
                </a:highlight>
              </a:rPr>
              <a:t>-1; </a:t>
            </a:r>
            <a:r>
              <a:rPr lang="en-GB" sz="2400" b="1" dirty="0">
                <a:solidFill>
                  <a:srgbClr val="FF0000"/>
                </a:solidFill>
              </a:rPr>
              <a:t>;  kaon-multi-nucleon, L(1405)…</a:t>
            </a:r>
          </a:p>
          <a:p>
            <a:endParaRPr lang="en-GB" sz="2400" b="1" dirty="0">
              <a:solidFill>
                <a:srgbClr val="FF0000"/>
              </a:solidFill>
            </a:endParaRPr>
          </a:p>
          <a:p>
            <a:r>
              <a:rPr lang="en-GB" sz="2400" b="1" dirty="0">
                <a:solidFill>
                  <a:srgbClr val="004AFF"/>
                </a:solidFill>
              </a:rPr>
              <a:t>1mm SDDs and target materials financed – construction ongoing</a:t>
            </a:r>
          </a:p>
        </p:txBody>
      </p:sp>
      <p:sp>
        <p:nvSpPr>
          <p:cNvPr id="7" name="Segnaposto numero diapositiva 3">
            <a:extLst>
              <a:ext uri="{FF2B5EF4-FFF2-40B4-BE49-F238E27FC236}">
                <a16:creationId xmlns:a16="http://schemas.microsoft.com/office/drawing/2014/main" id="{2A7E606F-F7DB-E6F4-2DDE-72F1F1791B8F}"/>
              </a:ext>
            </a:extLst>
          </p:cNvPr>
          <p:cNvSpPr txBox="1">
            <a:spLocks/>
          </p:cNvSpPr>
          <p:nvPr/>
        </p:nvSpPr>
        <p:spPr>
          <a:xfrm>
            <a:off x="11139492" y="6492875"/>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57F1E4F-1CFF-5643-939E-217C01CDF565}" type="slidenum">
              <a:rPr lang="en-US" sz="1100" smtClean="0">
                <a:solidFill>
                  <a:schemeClr val="accent2"/>
                </a:solidFill>
              </a:rPr>
              <a:pPr algn="r"/>
              <a:t>32</a:t>
            </a:fld>
            <a:endParaRPr lang="en-US" sz="1100" dirty="0">
              <a:solidFill>
                <a:schemeClr val="accent2"/>
              </a:solidFill>
            </a:endParaRPr>
          </a:p>
        </p:txBody>
      </p:sp>
    </p:spTree>
    <p:extLst>
      <p:ext uri="{BB962C8B-B14F-4D97-AF65-F5344CB8AC3E}">
        <p14:creationId xmlns:p14="http://schemas.microsoft.com/office/powerpoint/2010/main" val="174569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ttangolo 5">
                <a:extLst>
                  <a:ext uri="{FF2B5EF4-FFF2-40B4-BE49-F238E27FC236}">
                    <a16:creationId xmlns:a16="http://schemas.microsoft.com/office/drawing/2014/main" id="{B7C747FF-212A-C3E9-5D8C-DC780A72AB10}"/>
                  </a:ext>
                </a:extLst>
              </p:cNvPr>
              <p:cNvSpPr/>
              <p:nvPr/>
            </p:nvSpPr>
            <p:spPr>
              <a:xfrm>
                <a:off x="264895" y="1864792"/>
                <a:ext cx="6792728" cy="1477328"/>
              </a:xfrm>
              <a:prstGeom prst="rect">
                <a:avLst/>
              </a:prstGeom>
            </p:spPr>
            <p:txBody>
              <a:bodyPr wrap="square">
                <a:spAutoFit/>
              </a:bodyPr>
              <a:lstStyle/>
              <a:p>
                <a:pPr algn="just"/>
                <a:r>
                  <a:rPr lang="en-US" dirty="0"/>
                  <a:t>SDD monolithic array (designed and produced by Fondazione Bruno Kessler, FBK):</a:t>
                </a:r>
              </a:p>
              <a:p>
                <a:pPr marL="457200" indent="-457200" algn="just">
                  <a:buFont typeface="Arial" panose="020B0604020202020204" pitchFamily="34" charset="0"/>
                  <a:buChar char="•"/>
                </a:pPr>
                <a14:m>
                  <m:oMath xmlns:m="http://schemas.openxmlformats.org/officeDocument/2006/math">
                    <m:r>
                      <a:rPr lang="en-US" b="1" i="1">
                        <a:latin typeface="Cambria Math" panose="02040503050406030204" pitchFamily="18" charset="0"/>
                      </a:rPr>
                      <m:t>𝟐</m:t>
                    </m:r>
                    <m:r>
                      <a:rPr lang="en-US" b="1" i="1">
                        <a:latin typeface="Cambria Math" panose="02040503050406030204" pitchFamily="18" charset="0"/>
                      </a:rPr>
                      <m:t>×</m:t>
                    </m:r>
                    <m:r>
                      <a:rPr lang="en-US" b="1" i="1">
                        <a:latin typeface="Cambria Math" panose="02040503050406030204" pitchFamily="18" charset="0"/>
                      </a:rPr>
                      <m:t>𝟒</m:t>
                    </m:r>
                  </m:oMath>
                </a14:m>
                <a:r>
                  <a:rPr lang="en-US" dirty="0"/>
                  <a:t> matrix, square pixels, each one having active area of </a:t>
                </a:r>
                <a14:m>
                  <m:oMath xmlns:m="http://schemas.openxmlformats.org/officeDocument/2006/math">
                    <m:r>
                      <a:rPr lang="en-US">
                        <a:latin typeface="Cambria Math" panose="02040503050406030204" pitchFamily="18" charset="0"/>
                      </a:rPr>
                      <m:t>8</m:t>
                    </m:r>
                    <m:r>
                      <a:rPr lang="en-US" i="1">
                        <a:latin typeface="Cambria Math" panose="02040503050406030204" pitchFamily="18" charset="0"/>
                      </a:rPr>
                      <m:t>×8</m:t>
                    </m:r>
                  </m:oMath>
                </a14:m>
                <a:r>
                  <a:rPr lang="en-US" dirty="0"/>
                  <a:t> mm</a:t>
                </a:r>
                <a:r>
                  <a:rPr lang="en-US" baseline="30000" dirty="0"/>
                  <a:t>2</a:t>
                </a:r>
                <a:r>
                  <a:rPr lang="en-US" dirty="0"/>
                  <a:t>;</a:t>
                </a:r>
                <a:endParaRPr lang="en-US" b="1" dirty="0"/>
              </a:p>
              <a:p>
                <a:pPr marL="457200" indent="-457200" algn="just">
                  <a:buFont typeface="Arial" panose="020B0604020202020204" pitchFamily="34" charset="0"/>
                  <a:buChar char="•"/>
                </a:pPr>
                <a:r>
                  <a:rPr lang="en-US" b="1" dirty="0"/>
                  <a:t>1-mm-thick, total </a:t>
                </a:r>
                <a:r>
                  <a:rPr lang="en-US" dirty="0"/>
                  <a:t>chip dimensions are </a:t>
                </a:r>
                <a:r>
                  <a:rPr lang="en-US" b="1" dirty="0"/>
                  <a:t>20 mm </a:t>
                </a:r>
                <a14:m>
                  <m:oMath xmlns:m="http://schemas.openxmlformats.org/officeDocument/2006/math">
                    <m:r>
                      <a:rPr lang="en-US" b="1" i="1">
                        <a:latin typeface="Cambria Math" panose="02040503050406030204" pitchFamily="18" charset="0"/>
                      </a:rPr>
                      <m:t>×</m:t>
                    </m:r>
                  </m:oMath>
                </a14:m>
                <a:r>
                  <a:rPr lang="en-US" b="1" dirty="0"/>
                  <a:t> 36 mm</a:t>
                </a:r>
                <a:r>
                  <a:rPr lang="en-US" dirty="0"/>
                  <a:t>;</a:t>
                </a:r>
              </a:p>
            </p:txBody>
          </p:sp>
        </mc:Choice>
        <mc:Fallback xmlns="">
          <p:sp>
            <p:nvSpPr>
              <p:cNvPr id="6" name="Rettangolo 5">
                <a:extLst>
                  <a:ext uri="{FF2B5EF4-FFF2-40B4-BE49-F238E27FC236}">
                    <a16:creationId xmlns:a16="http://schemas.microsoft.com/office/drawing/2014/main" id="{B7C747FF-212A-C3E9-5D8C-DC780A72AB10}"/>
                  </a:ext>
                </a:extLst>
              </p:cNvPr>
              <p:cNvSpPr>
                <a:spLocks noRot="1" noChangeAspect="1" noMove="1" noResize="1" noEditPoints="1" noAdjustHandles="1" noChangeArrowheads="1" noChangeShapeType="1" noTextEdit="1"/>
              </p:cNvSpPr>
              <p:nvPr/>
            </p:nvSpPr>
            <p:spPr>
              <a:xfrm>
                <a:off x="264895" y="1864792"/>
                <a:ext cx="6792728" cy="1477328"/>
              </a:xfrm>
              <a:prstGeom prst="rect">
                <a:avLst/>
              </a:prstGeom>
              <a:blipFill>
                <a:blip r:embed="rId2"/>
                <a:stretch>
                  <a:fillRect l="-746" t="-1695" r="-746" b="-5085"/>
                </a:stretch>
              </a:blipFill>
            </p:spPr>
            <p:txBody>
              <a:bodyPr/>
              <a:lstStyle/>
              <a:p>
                <a:r>
                  <a:rPr lang="en-GB">
                    <a:noFill/>
                  </a:rPr>
                  <a:t> </a:t>
                </a:r>
              </a:p>
            </p:txBody>
          </p:sp>
        </mc:Fallback>
      </mc:AlternateContent>
      <p:sp>
        <p:nvSpPr>
          <p:cNvPr id="13" name="CasellaDiTesto 12">
            <a:extLst>
              <a:ext uri="{FF2B5EF4-FFF2-40B4-BE49-F238E27FC236}">
                <a16:creationId xmlns:a16="http://schemas.microsoft.com/office/drawing/2014/main" id="{09E86753-D403-36C4-D7D9-887FEAD7742C}"/>
              </a:ext>
            </a:extLst>
          </p:cNvPr>
          <p:cNvSpPr txBox="1"/>
          <p:nvPr/>
        </p:nvSpPr>
        <p:spPr>
          <a:xfrm>
            <a:off x="367923" y="1"/>
            <a:ext cx="11418915" cy="1292662"/>
          </a:xfrm>
          <a:prstGeom prst="rect">
            <a:avLst/>
          </a:prstGeom>
          <a:noFill/>
        </p:spPr>
        <p:txBody>
          <a:bodyPr wrap="square">
            <a:spAutoFit/>
          </a:bodyPr>
          <a:lstStyle/>
          <a:p>
            <a:r>
              <a:rPr lang="en-US" sz="2600" b="1" dirty="0">
                <a:solidFill>
                  <a:schemeClr val="accent2"/>
                </a:solidFill>
                <a:latin typeface="Roboto" panose="02000000000000000000" pitchFamily="2" charset="0"/>
                <a:ea typeface="Roboto" panose="02000000000000000000" pitchFamily="2" charset="0"/>
                <a:cs typeface="Roboto" panose="02000000000000000000" pitchFamily="2" charset="0"/>
              </a:rPr>
              <a:t>Development of KAONNIS Detector Modules (</a:t>
            </a:r>
            <a:r>
              <a:rPr lang="en-US" sz="2400" b="1" dirty="0">
                <a:solidFill>
                  <a:srgbClr val="120EFF"/>
                </a:solidFill>
                <a:latin typeface="Roboto" panose="02000000000000000000" pitchFamily="2" charset="0"/>
                <a:ea typeface="Roboto" panose="02000000000000000000" pitchFamily="2" charset="0"/>
                <a:cs typeface="Roboto" panose="02000000000000000000" pitchFamily="2" charset="0"/>
              </a:rPr>
              <a:t>C. </a:t>
            </a:r>
            <a:r>
              <a:rPr lang="en-US" sz="2400" b="1" dirty="0" err="1">
                <a:solidFill>
                  <a:srgbClr val="120EFF"/>
                </a:solidFill>
                <a:latin typeface="Roboto" panose="02000000000000000000" pitchFamily="2" charset="0"/>
                <a:ea typeface="Roboto" panose="02000000000000000000" pitchFamily="2" charset="0"/>
                <a:cs typeface="Roboto" panose="02000000000000000000" pitchFamily="2" charset="0"/>
              </a:rPr>
              <a:t>Fiorini</a:t>
            </a:r>
            <a:r>
              <a:rPr lang="en-US" sz="2400" b="1" dirty="0">
                <a:solidFill>
                  <a:srgbClr val="120EFF"/>
                </a:solidFill>
                <a:latin typeface="Roboto" panose="02000000000000000000" pitchFamily="2" charset="0"/>
                <a:ea typeface="Roboto" panose="02000000000000000000" pitchFamily="2" charset="0"/>
                <a:cs typeface="Roboto" panose="02000000000000000000" pitchFamily="2" charset="0"/>
              </a:rPr>
              <a:t>; G. </a:t>
            </a:r>
            <a:r>
              <a:rPr lang="en-US" sz="2400" b="1" dirty="0" err="1">
                <a:solidFill>
                  <a:srgbClr val="120EFF"/>
                </a:solidFill>
                <a:latin typeface="Roboto" panose="02000000000000000000" pitchFamily="2" charset="0"/>
                <a:ea typeface="Roboto" panose="02000000000000000000" pitchFamily="2" charset="0"/>
                <a:cs typeface="Roboto" panose="02000000000000000000" pitchFamily="2" charset="0"/>
              </a:rPr>
              <a:t>Deda</a:t>
            </a:r>
            <a:r>
              <a:rPr lang="en-US" sz="2400" b="1" dirty="0">
                <a:solidFill>
                  <a:srgbClr val="120EFF"/>
                </a:solidFill>
                <a:latin typeface="Roboto" panose="02000000000000000000" pitchFamily="2" charset="0"/>
                <a:ea typeface="Roboto" panose="02000000000000000000" pitchFamily="2" charset="0"/>
                <a:cs typeface="Roboto" panose="02000000000000000000" pitchFamily="2" charset="0"/>
              </a:rPr>
              <a:t>; G. </a:t>
            </a:r>
            <a:r>
              <a:rPr lang="en-US" sz="2400" b="1" dirty="0" err="1">
                <a:solidFill>
                  <a:srgbClr val="120EFF"/>
                </a:solidFill>
                <a:latin typeface="Roboto" panose="02000000000000000000" pitchFamily="2" charset="0"/>
                <a:ea typeface="Roboto" panose="02000000000000000000" pitchFamily="2" charset="0"/>
                <a:cs typeface="Roboto" panose="02000000000000000000" pitchFamily="2" charset="0"/>
              </a:rPr>
              <a:t>Borghi</a:t>
            </a:r>
            <a:r>
              <a:rPr lang="en-US" sz="2600" b="1" dirty="0">
                <a:solidFill>
                  <a:schemeClr val="accent2"/>
                </a:solidFill>
                <a:latin typeface="Roboto" panose="02000000000000000000" pitchFamily="2" charset="0"/>
                <a:ea typeface="Roboto" panose="02000000000000000000" pitchFamily="2" charset="0"/>
                <a:cs typeface="Roboto" panose="02000000000000000000" pitchFamily="2" charset="0"/>
              </a:rPr>
              <a:t>)</a:t>
            </a:r>
            <a:br>
              <a:rPr lang="en-US" sz="2600" b="1" dirty="0">
                <a:solidFill>
                  <a:schemeClr val="accent2"/>
                </a:solidFill>
                <a:latin typeface="Roboto" panose="02000000000000000000" pitchFamily="2" charset="0"/>
                <a:ea typeface="Roboto" panose="02000000000000000000" pitchFamily="2" charset="0"/>
                <a:cs typeface="Roboto" panose="02000000000000000000" pitchFamily="2" charset="0"/>
              </a:rPr>
            </a:br>
            <a:br>
              <a:rPr lang="en-US" sz="2600" b="1" dirty="0">
                <a:latin typeface="Roboto" panose="02000000000000000000" pitchFamily="2" charset="0"/>
                <a:ea typeface="Roboto" panose="02000000000000000000" pitchFamily="2" charset="0"/>
                <a:cs typeface="Roboto" panose="02000000000000000000" pitchFamily="2" charset="0"/>
              </a:rPr>
            </a:b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Single SDD Module: the Prototype Design</a:t>
            </a:r>
            <a:endParaRPr lang="en-GB" sz="2600" dirty="0">
              <a:solidFill>
                <a:schemeClr val="bg1"/>
              </a:solidFill>
            </a:endParaRPr>
          </a:p>
        </p:txBody>
      </p:sp>
      <p:sp>
        <p:nvSpPr>
          <p:cNvPr id="14" name="Segnaposto numero diapositiva 3">
            <a:extLst>
              <a:ext uri="{FF2B5EF4-FFF2-40B4-BE49-F238E27FC236}">
                <a16:creationId xmlns:a16="http://schemas.microsoft.com/office/drawing/2014/main" id="{DDBA418A-9F2F-A03C-FCE6-CB43265916D9}"/>
              </a:ext>
            </a:extLst>
          </p:cNvPr>
          <p:cNvSpPr txBox="1">
            <a:spLocks/>
          </p:cNvSpPr>
          <p:nvPr/>
        </p:nvSpPr>
        <p:spPr>
          <a:xfrm>
            <a:off x="11084554" y="6433431"/>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100" smtClean="0"/>
              <a:pPr/>
              <a:t>33</a:t>
            </a:fld>
            <a:endParaRPr lang="en-US" sz="1100" dirty="0"/>
          </a:p>
        </p:txBody>
      </p:sp>
      <p:grpSp>
        <p:nvGrpSpPr>
          <p:cNvPr id="2" name="Gruppo 1">
            <a:extLst>
              <a:ext uri="{FF2B5EF4-FFF2-40B4-BE49-F238E27FC236}">
                <a16:creationId xmlns:a16="http://schemas.microsoft.com/office/drawing/2014/main" id="{5D39A71E-6F07-32CC-084A-23206E1F8C41}"/>
              </a:ext>
            </a:extLst>
          </p:cNvPr>
          <p:cNvGrpSpPr/>
          <p:nvPr/>
        </p:nvGrpSpPr>
        <p:grpSpPr>
          <a:xfrm>
            <a:off x="7158028" y="842193"/>
            <a:ext cx="4452780" cy="3240000"/>
            <a:chOff x="7158028" y="3186148"/>
            <a:chExt cx="4452780" cy="3240000"/>
          </a:xfrm>
        </p:grpSpPr>
        <p:pic>
          <p:nvPicPr>
            <p:cNvPr id="7" name="Immagine 6">
              <a:extLst>
                <a:ext uri="{FF2B5EF4-FFF2-40B4-BE49-F238E27FC236}">
                  <a16:creationId xmlns:a16="http://schemas.microsoft.com/office/drawing/2014/main" id="{5D5B9001-F42F-1964-F6E8-1472A4B00146}"/>
                </a:ext>
              </a:extLst>
            </p:cNvPr>
            <p:cNvPicPr>
              <a:picLocks noChangeAspect="1"/>
            </p:cNvPicPr>
            <p:nvPr/>
          </p:nvPicPr>
          <p:blipFill rotWithShape="1">
            <a:blip r:embed="rId3"/>
            <a:srcRect l="20756" t="25877" r="31315" b="47967"/>
            <a:stretch/>
          </p:blipFill>
          <p:spPr>
            <a:xfrm>
              <a:off x="7158028" y="3186148"/>
              <a:ext cx="4452780" cy="3240000"/>
            </a:xfrm>
            <a:prstGeom prst="rect">
              <a:avLst/>
            </a:prstGeom>
          </p:spPr>
        </p:pic>
        <p:sp>
          <p:nvSpPr>
            <p:cNvPr id="15" name="CasellaDiTesto 14">
              <a:extLst>
                <a:ext uri="{FF2B5EF4-FFF2-40B4-BE49-F238E27FC236}">
                  <a16:creationId xmlns:a16="http://schemas.microsoft.com/office/drawing/2014/main" id="{C3AB8368-CF44-BB8D-B8DB-3D8989741924}"/>
                </a:ext>
              </a:extLst>
            </p:cNvPr>
            <p:cNvSpPr txBox="1"/>
            <p:nvPr/>
          </p:nvSpPr>
          <p:spPr>
            <a:xfrm>
              <a:off x="7158028" y="3244334"/>
              <a:ext cx="2332382" cy="369332"/>
            </a:xfrm>
            <a:prstGeom prst="rect">
              <a:avLst/>
            </a:prstGeom>
            <a:noFill/>
          </p:spPr>
          <p:txBody>
            <a:bodyPr wrap="square" rtlCol="0">
              <a:spAutoFit/>
            </a:bodyPr>
            <a:lstStyle/>
            <a:p>
              <a:r>
                <a:rPr lang="en-GB" dirty="0">
                  <a:solidFill>
                    <a:srgbClr val="FF0000"/>
                  </a:solidFill>
                </a:rPr>
                <a:t>1 mm SDD array</a:t>
              </a:r>
            </a:p>
          </p:txBody>
        </p:sp>
      </p:grpSp>
      <p:grpSp>
        <p:nvGrpSpPr>
          <p:cNvPr id="3" name="Gruppo 2">
            <a:extLst>
              <a:ext uri="{FF2B5EF4-FFF2-40B4-BE49-F238E27FC236}">
                <a16:creationId xmlns:a16="http://schemas.microsoft.com/office/drawing/2014/main" id="{A26BAAD5-4E60-623A-980D-3F1713DAA118}"/>
              </a:ext>
            </a:extLst>
          </p:cNvPr>
          <p:cNvGrpSpPr>
            <a:grpSpLocks noChangeAspect="1"/>
          </p:cNvGrpSpPr>
          <p:nvPr/>
        </p:nvGrpSpPr>
        <p:grpSpPr>
          <a:xfrm>
            <a:off x="1224730" y="3509532"/>
            <a:ext cx="5133874" cy="3289024"/>
            <a:chOff x="22385130" y="16552276"/>
            <a:chExt cx="5160171" cy="3305871"/>
          </a:xfrm>
        </p:grpSpPr>
        <p:pic>
          <p:nvPicPr>
            <p:cNvPr id="5" name="Immagine 4" descr="Immagine che contiene testo, diagramma, Piano, linea&#10;&#10;Descrizione generata automaticamente">
              <a:extLst>
                <a:ext uri="{FF2B5EF4-FFF2-40B4-BE49-F238E27FC236}">
                  <a16:creationId xmlns:a16="http://schemas.microsoft.com/office/drawing/2014/main" id="{0E298EE2-5EDB-99F2-AEB9-0ED4E84E5225}"/>
                </a:ext>
              </a:extLst>
            </p:cNvPr>
            <p:cNvPicPr>
              <a:picLocks noChangeAspect="1"/>
            </p:cNvPicPr>
            <p:nvPr/>
          </p:nvPicPr>
          <p:blipFill rotWithShape="1">
            <a:blip r:embed="rId4">
              <a:extLst>
                <a:ext uri="{28A0092B-C50C-407E-A947-70E740481C1C}">
                  <a14:useLocalDpi xmlns:a14="http://schemas.microsoft.com/office/drawing/2010/main" val="0"/>
                </a:ext>
              </a:extLst>
            </a:blip>
            <a:srcRect r="25746" b="51119"/>
            <a:stretch/>
          </p:blipFill>
          <p:spPr>
            <a:xfrm>
              <a:off x="22448581" y="16552276"/>
              <a:ext cx="5035218" cy="1705815"/>
            </a:xfrm>
            <a:prstGeom prst="rect">
              <a:avLst/>
            </a:prstGeom>
          </p:spPr>
        </p:pic>
        <p:pic>
          <p:nvPicPr>
            <p:cNvPr id="9" name="Immagine 8" descr="Immagine che contiene testo, diagramma, Piano, linea&#10;&#10;Descrizione generata automaticamente">
              <a:extLst>
                <a:ext uri="{FF2B5EF4-FFF2-40B4-BE49-F238E27FC236}">
                  <a16:creationId xmlns:a16="http://schemas.microsoft.com/office/drawing/2014/main" id="{B2B724AD-9A12-0859-D5CD-9D104A5314C1}"/>
                </a:ext>
              </a:extLst>
            </p:cNvPr>
            <p:cNvPicPr>
              <a:picLocks noChangeAspect="1"/>
            </p:cNvPicPr>
            <p:nvPr/>
          </p:nvPicPr>
          <p:blipFill rotWithShape="1">
            <a:blip r:embed="rId4">
              <a:extLst>
                <a:ext uri="{28A0092B-C50C-407E-A947-70E740481C1C}">
                  <a14:useLocalDpi xmlns:a14="http://schemas.microsoft.com/office/drawing/2010/main" val="0"/>
                </a:ext>
              </a:extLst>
            </a:blip>
            <a:srcRect l="23903" t="51119"/>
            <a:stretch/>
          </p:blipFill>
          <p:spPr>
            <a:xfrm>
              <a:off x="22385130" y="18152333"/>
              <a:ext cx="5160171" cy="1705814"/>
            </a:xfrm>
            <a:prstGeom prst="rect">
              <a:avLst/>
            </a:prstGeom>
          </p:spPr>
        </p:pic>
      </p:grpSp>
      <mc:AlternateContent xmlns:mc="http://schemas.openxmlformats.org/markup-compatibility/2006" xmlns:a14="http://schemas.microsoft.com/office/drawing/2010/main">
        <mc:Choice Requires="a14">
          <p:sp>
            <p:nvSpPr>
              <p:cNvPr id="10" name="Rettangolo 206">
                <a:extLst>
                  <a:ext uri="{FF2B5EF4-FFF2-40B4-BE49-F238E27FC236}">
                    <a16:creationId xmlns:a16="http://schemas.microsoft.com/office/drawing/2014/main" id="{85E173FE-89FB-D3FC-EBC7-44871D154AA2}"/>
                  </a:ext>
                </a:extLst>
              </p:cNvPr>
              <p:cNvSpPr/>
              <p:nvPr/>
            </p:nvSpPr>
            <p:spPr>
              <a:xfrm>
                <a:off x="6397085" y="4352314"/>
                <a:ext cx="4570185" cy="2308324"/>
              </a:xfrm>
              <a:prstGeom prst="rect">
                <a:avLst/>
              </a:prstGeom>
            </p:spPr>
            <p:txBody>
              <a:bodyPr wrap="square">
                <a:spAutoFit/>
              </a:bodyPr>
              <a:lstStyle/>
              <a:p>
                <a:pPr algn="just"/>
                <a:r>
                  <a:rPr lang="en-US" dirty="0">
                    <a:solidFill>
                      <a:schemeClr val="tx1"/>
                    </a:solidFill>
                  </a:rPr>
                  <a:t>Spectroscopic measurements </a:t>
                </a:r>
                <a:r>
                  <a:rPr lang="en-US" dirty="0"/>
                  <a:t>with</a:t>
                </a:r>
                <a:r>
                  <a:rPr lang="en-US" dirty="0">
                    <a:solidFill>
                      <a:schemeClr val="tx1"/>
                    </a:solidFill>
                  </a:rPr>
                  <a:t> a first prototype with partially working channels:</a:t>
                </a:r>
              </a:p>
              <a:p>
                <a:pPr marL="457200" indent="-457200" algn="just">
                  <a:buFont typeface="Arial" panose="020B0604020202020204" pitchFamily="34" charset="0"/>
                  <a:buChar char="•"/>
                </a:pPr>
                <a:r>
                  <a:rPr lang="en-US" dirty="0">
                    <a:solidFill>
                      <a:schemeClr val="tx1"/>
                    </a:solidFill>
                  </a:rPr>
                  <a:t>irradiation with an </a:t>
                </a:r>
                <a:r>
                  <a:rPr lang="en-US" b="1" baseline="30000" dirty="0">
                    <a:solidFill>
                      <a:schemeClr val="tx1"/>
                    </a:solidFill>
                  </a:rPr>
                  <a:t>55</a:t>
                </a:r>
                <a:r>
                  <a:rPr lang="en-US" b="1" dirty="0">
                    <a:solidFill>
                      <a:schemeClr val="tx1"/>
                    </a:solidFill>
                  </a:rPr>
                  <a:t>Fe</a:t>
                </a:r>
                <a:r>
                  <a:rPr lang="en-US" dirty="0">
                    <a:solidFill>
                      <a:schemeClr val="tx1"/>
                    </a:solidFill>
                  </a:rPr>
                  <a:t> X-ray source;</a:t>
                </a:r>
              </a:p>
              <a:p>
                <a:pPr marL="457200" indent="-457200" algn="just">
                  <a:buFont typeface="Arial" panose="020B0604020202020204" pitchFamily="34" charset="0"/>
                  <a:buChar char="•"/>
                </a:pPr>
                <a:r>
                  <a:rPr lang="en-US" dirty="0">
                    <a:solidFill>
                      <a:schemeClr val="tx1"/>
                    </a:solidFill>
                  </a:rPr>
                  <a:t>detector temperature: -30° C;</a:t>
                </a:r>
              </a:p>
              <a:p>
                <a:pPr marL="457200" indent="-457200" algn="just">
                  <a:buFont typeface="Arial" panose="020B0604020202020204" pitchFamily="34" charset="0"/>
                  <a:buChar char="•"/>
                </a:pPr>
                <a:r>
                  <a:rPr lang="en-US" dirty="0">
                    <a:solidFill>
                      <a:schemeClr val="tx1"/>
                    </a:solidFill>
                  </a:rPr>
                  <a:t>spectra acquired with </a:t>
                </a:r>
                <a:r>
                  <a:rPr lang="en-US" b="1" dirty="0">
                    <a:solidFill>
                      <a:schemeClr val="tx1"/>
                    </a:solidFill>
                  </a:rPr>
                  <a:t>SFERA APP</a:t>
                </a:r>
                <a:r>
                  <a:rPr lang="en-US" dirty="0">
                    <a:solidFill>
                      <a:schemeClr val="tx1"/>
                    </a:solidFill>
                  </a:rPr>
                  <a:t>,</a:t>
                </a:r>
                <a:r>
                  <a:rPr lang="en-US" b="1" dirty="0">
                    <a:solidFill>
                      <a:schemeClr val="tx1"/>
                    </a:solidFill>
                  </a:rPr>
                  <a:t> </a:t>
                </a:r>
                <a:r>
                  <a:rPr lang="en-US" dirty="0">
                    <a:solidFill>
                      <a:schemeClr val="tx1"/>
                    </a:solidFill>
                  </a:rPr>
                  <a:t>shaping time 6</a:t>
                </a:r>
                <a:r>
                  <a:rPr lang="en-US" b="0"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𝜇</m:t>
                    </m:r>
                  </m:oMath>
                </a14:m>
                <a:r>
                  <a:rPr lang="en-US" dirty="0">
                    <a:solidFill>
                      <a:schemeClr val="tx1"/>
                    </a:solidFill>
                  </a:rPr>
                  <a:t>s;</a:t>
                </a:r>
              </a:p>
              <a:p>
                <a:pPr marL="457200" indent="-457200" algn="just">
                  <a:buFont typeface="Arial" panose="020B0604020202020204" pitchFamily="34" charset="0"/>
                  <a:buChar char="•"/>
                </a:pPr>
                <a:r>
                  <a:rPr lang="en-US" dirty="0">
                    <a:solidFill>
                      <a:srgbClr val="FF0000"/>
                    </a:solidFill>
                  </a:rPr>
                  <a:t>best </a:t>
                </a:r>
                <a:r>
                  <a:rPr lang="en-US" b="1" dirty="0">
                    <a:solidFill>
                      <a:srgbClr val="FF0000"/>
                    </a:solidFill>
                  </a:rPr>
                  <a:t>energy resolution </a:t>
                </a:r>
                <a:r>
                  <a:rPr lang="en-US" dirty="0">
                    <a:solidFill>
                      <a:srgbClr val="FF0000"/>
                    </a:solidFill>
                  </a:rPr>
                  <a:t>@5.9keV (Mn-K</a:t>
                </a:r>
                <a14:m>
                  <m:oMath xmlns:m="http://schemas.openxmlformats.org/officeDocument/2006/math">
                    <m:r>
                      <a:rPr lang="en-US" i="1">
                        <a:solidFill>
                          <a:srgbClr val="FF0000"/>
                        </a:solidFill>
                        <a:latin typeface="Cambria Math" panose="02040503050406030204" pitchFamily="18" charset="0"/>
                      </a:rPr>
                      <m:t>𝛼</m:t>
                    </m:r>
                  </m:oMath>
                </a14:m>
                <a:r>
                  <a:rPr lang="en-US" dirty="0">
                    <a:solidFill>
                      <a:srgbClr val="FF0000"/>
                    </a:solidFill>
                  </a:rPr>
                  <a:t> peak ): </a:t>
                </a:r>
                <a:r>
                  <a:rPr lang="en-US" b="1" dirty="0">
                    <a:solidFill>
                      <a:srgbClr val="FF0000"/>
                    </a:solidFill>
                  </a:rPr>
                  <a:t>138.2 eV</a:t>
                </a:r>
                <a:r>
                  <a:rPr lang="en-US" dirty="0">
                    <a:solidFill>
                      <a:srgbClr val="FF0000"/>
                    </a:solidFill>
                  </a:rPr>
                  <a:t>, (channel 2).</a:t>
                </a:r>
              </a:p>
            </p:txBody>
          </p:sp>
        </mc:Choice>
        <mc:Fallback xmlns="">
          <p:sp>
            <p:nvSpPr>
              <p:cNvPr id="10" name="Rettangolo 206">
                <a:extLst>
                  <a:ext uri="{FF2B5EF4-FFF2-40B4-BE49-F238E27FC236}">
                    <a16:creationId xmlns:a16="http://schemas.microsoft.com/office/drawing/2014/main" id="{85E173FE-89FB-D3FC-EBC7-44871D154AA2}"/>
                  </a:ext>
                </a:extLst>
              </p:cNvPr>
              <p:cNvSpPr>
                <a:spLocks noRot="1" noChangeAspect="1" noMove="1" noResize="1" noEditPoints="1" noAdjustHandles="1" noChangeArrowheads="1" noChangeShapeType="1" noTextEdit="1"/>
              </p:cNvSpPr>
              <p:nvPr/>
            </p:nvSpPr>
            <p:spPr>
              <a:xfrm>
                <a:off x="6397085" y="4352314"/>
                <a:ext cx="4570185" cy="2308324"/>
              </a:xfrm>
              <a:prstGeom prst="rect">
                <a:avLst/>
              </a:prstGeom>
              <a:blipFill>
                <a:blip r:embed="rId5"/>
                <a:stretch>
                  <a:fillRect l="-1067" t="-1583" r="-1200" b="-3166"/>
                </a:stretch>
              </a:blipFill>
            </p:spPr>
            <p:txBody>
              <a:bodyPr/>
              <a:lstStyle/>
              <a:p>
                <a:r>
                  <a:rPr lang="en-GB">
                    <a:noFill/>
                  </a:rPr>
                  <a:t> </a:t>
                </a:r>
              </a:p>
            </p:txBody>
          </p:sp>
        </mc:Fallback>
      </mc:AlternateContent>
      <p:pic>
        <p:nvPicPr>
          <p:cNvPr id="8" name="Picture 7" descr="A logo with text and black text&#10;&#10;Description automatically generated with medium confidence">
            <a:extLst>
              <a:ext uri="{FF2B5EF4-FFF2-40B4-BE49-F238E27FC236}">
                <a16:creationId xmlns:a16="http://schemas.microsoft.com/office/drawing/2014/main" id="{BEA6D9AB-854C-EE7E-4F8F-6F748CDA474D}"/>
              </a:ext>
            </a:extLst>
          </p:cNvPr>
          <p:cNvPicPr>
            <a:picLocks noChangeAspect="1"/>
          </p:cNvPicPr>
          <p:nvPr/>
        </p:nvPicPr>
        <p:blipFill>
          <a:blip r:embed="rId6"/>
          <a:stretch>
            <a:fillRect/>
          </a:stretch>
        </p:blipFill>
        <p:spPr>
          <a:xfrm>
            <a:off x="111176" y="5798337"/>
            <a:ext cx="1176682" cy="862301"/>
          </a:xfrm>
          <a:prstGeom prst="rect">
            <a:avLst/>
          </a:prstGeom>
        </p:spPr>
      </p:pic>
    </p:spTree>
    <p:extLst>
      <p:ext uri="{BB962C8B-B14F-4D97-AF65-F5344CB8AC3E}">
        <p14:creationId xmlns:p14="http://schemas.microsoft.com/office/powerpoint/2010/main" val="1996088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72D5043B-9B6F-D794-8630-38760C301368}"/>
              </a:ext>
            </a:extLst>
          </p:cNvPr>
          <p:cNvSpPr txBox="1"/>
          <p:nvPr/>
        </p:nvSpPr>
        <p:spPr>
          <a:xfrm>
            <a:off x="8208892" y="4387552"/>
            <a:ext cx="3792608"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70719"/>
                </a:solidFill>
                <a:latin typeface="Calibri" panose="020F0502020204030204" pitchFamily="34" charset="0"/>
                <a:cs typeface="Calibri" panose="020F0502020204030204" pitchFamily="34" charset="0"/>
              </a:rPr>
              <a:t>P</a:t>
            </a:r>
            <a:r>
              <a:rPr lang="en-GB" sz="1800" dirty="0">
                <a:solidFill>
                  <a:srgbClr val="070719"/>
                </a:solidFill>
                <a:effectLst/>
                <a:latin typeface="Calibri" panose="020F0502020204030204" pitchFamily="34" charset="0"/>
                <a:cs typeface="Calibri" panose="020F0502020204030204" pitchFamily="34" charset="0"/>
              </a:rPr>
              <a:t>roduction run very successfully concluded at FBK: test of all the devices with automatic probers – </a:t>
            </a:r>
            <a:r>
              <a:rPr lang="en-GB" sz="1800" b="1" dirty="0">
                <a:solidFill>
                  <a:srgbClr val="FF0000"/>
                </a:solidFill>
                <a:effectLst/>
                <a:latin typeface="Calibri" panose="020F0502020204030204" pitchFamily="34" charset="0"/>
                <a:cs typeface="Calibri" panose="020F0502020204030204" pitchFamily="34" charset="0"/>
              </a:rPr>
              <a:t>completed</a:t>
            </a:r>
          </a:p>
          <a:p>
            <a:pPr marL="285750" indent="-285750">
              <a:buFont typeface="Arial" panose="020B0604020202020204" pitchFamily="34" charset="0"/>
              <a:buChar char="•"/>
            </a:pPr>
            <a:r>
              <a:rPr lang="en-GB" dirty="0">
                <a:solidFill>
                  <a:srgbClr val="070719"/>
                </a:solidFill>
                <a:latin typeface="Calibri" panose="020F0502020204030204" pitchFamily="34" charset="0"/>
                <a:cs typeface="Calibri" panose="020F0502020204030204" pitchFamily="34" charset="0"/>
              </a:rPr>
              <a:t>First SDD samples delivered to </a:t>
            </a:r>
            <a:r>
              <a:rPr lang="en-GB" dirty="0" err="1">
                <a:solidFill>
                  <a:srgbClr val="070719"/>
                </a:solidFill>
                <a:latin typeface="Calibri" panose="020F0502020204030204" pitchFamily="34" charset="0"/>
                <a:cs typeface="Calibri" panose="020F0502020204030204" pitchFamily="34" charset="0"/>
              </a:rPr>
              <a:t>PoliMi</a:t>
            </a:r>
            <a:r>
              <a:rPr lang="en-GB" dirty="0">
                <a:solidFill>
                  <a:srgbClr val="070719"/>
                </a:solidFill>
                <a:latin typeface="Calibri" panose="020F0502020204030204" pitchFamily="34" charset="0"/>
                <a:cs typeface="Calibri" panose="020F0502020204030204" pitchFamily="34" charset="0"/>
              </a:rPr>
              <a:t> – July 2023</a:t>
            </a:r>
          </a:p>
          <a:p>
            <a:pPr marL="285750" indent="-285750">
              <a:buFont typeface="Arial" panose="020B0604020202020204" pitchFamily="34" charset="0"/>
              <a:buChar char="•"/>
            </a:pPr>
            <a:r>
              <a:rPr lang="en-GB" sz="1800" dirty="0">
                <a:effectLst/>
                <a:latin typeface="Calibri" panose="020F0502020204030204" pitchFamily="34" charset="0"/>
                <a:cs typeface="Calibri" panose="020F0502020204030204" pitchFamily="34" charset="0"/>
              </a:rPr>
              <a:t>Development of the new PCB and DAQ on going</a:t>
            </a:r>
          </a:p>
        </p:txBody>
      </p:sp>
      <p:sp>
        <p:nvSpPr>
          <p:cNvPr id="4" name="Segnaposto numero diapositiva 3">
            <a:extLst>
              <a:ext uri="{FF2B5EF4-FFF2-40B4-BE49-F238E27FC236}">
                <a16:creationId xmlns:a16="http://schemas.microsoft.com/office/drawing/2014/main" id="{9F36F4B1-9A75-C1FA-9F82-21804A3E0FC7}"/>
              </a:ext>
            </a:extLst>
          </p:cNvPr>
          <p:cNvSpPr>
            <a:spLocks noGrp="1"/>
          </p:cNvSpPr>
          <p:nvPr>
            <p:ph type="sldNum" sz="quarter" idx="12"/>
          </p:nvPr>
        </p:nvSpPr>
        <p:spPr>
          <a:xfrm>
            <a:off x="11084554" y="6433431"/>
            <a:ext cx="1052508" cy="365125"/>
          </a:xfrm>
        </p:spPr>
        <p:txBody>
          <a:bodyPr/>
          <a:lstStyle/>
          <a:p>
            <a:fld id="{D57F1E4F-1CFF-5643-939E-217C01CDF565}" type="slidenum">
              <a:rPr lang="en-US" sz="1100" smtClean="0"/>
              <a:pPr/>
              <a:t>34</a:t>
            </a:fld>
            <a:endParaRPr lang="en-US" sz="1100" dirty="0"/>
          </a:p>
        </p:txBody>
      </p:sp>
      <p:sp>
        <p:nvSpPr>
          <p:cNvPr id="5" name="object 4">
            <a:extLst>
              <a:ext uri="{FF2B5EF4-FFF2-40B4-BE49-F238E27FC236}">
                <a16:creationId xmlns:a16="http://schemas.microsoft.com/office/drawing/2014/main" id="{05B066B0-A55B-CFE9-0C1C-09FFC5057D17}"/>
              </a:ext>
            </a:extLst>
          </p:cNvPr>
          <p:cNvSpPr txBox="1"/>
          <p:nvPr/>
        </p:nvSpPr>
        <p:spPr>
          <a:xfrm>
            <a:off x="450615" y="-65910"/>
            <a:ext cx="11550885"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Light kaonic atoms measurement with SIDDHARTA-2</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pic>
        <p:nvPicPr>
          <p:cNvPr id="6" name="Picture 4" descr="A picture containing diagram&#10;&#10;Description automatically generated">
            <a:extLst>
              <a:ext uri="{FF2B5EF4-FFF2-40B4-BE49-F238E27FC236}">
                <a16:creationId xmlns:a16="http://schemas.microsoft.com/office/drawing/2014/main" id="{5BDB511F-FB51-EC5D-0F6A-ECFF0E1B58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15" y="1916886"/>
            <a:ext cx="7432393" cy="4560786"/>
          </a:xfrm>
          <a:prstGeom prst="rect">
            <a:avLst/>
          </a:prstGeom>
        </p:spPr>
      </p:pic>
      <p:pic>
        <p:nvPicPr>
          <p:cNvPr id="8" name="Picture 6">
            <a:extLst>
              <a:ext uri="{FF2B5EF4-FFF2-40B4-BE49-F238E27FC236}">
                <a16:creationId xmlns:a16="http://schemas.microsoft.com/office/drawing/2014/main" id="{3EEE3FEC-942D-077B-B25D-FAF9CBC63431}"/>
              </a:ext>
            </a:extLst>
          </p:cNvPr>
          <p:cNvPicPr>
            <a:picLocks noChangeAspect="1"/>
          </p:cNvPicPr>
          <p:nvPr/>
        </p:nvPicPr>
        <p:blipFill>
          <a:blip r:embed="rId3"/>
          <a:stretch>
            <a:fillRect/>
          </a:stretch>
        </p:blipFill>
        <p:spPr>
          <a:xfrm>
            <a:off x="60160" y="4714045"/>
            <a:ext cx="3445477" cy="1981831"/>
          </a:xfrm>
          <a:prstGeom prst="rect">
            <a:avLst/>
          </a:prstGeom>
        </p:spPr>
        <p:style>
          <a:lnRef idx="2">
            <a:schemeClr val="dk1"/>
          </a:lnRef>
          <a:fillRef idx="1">
            <a:schemeClr val="lt1"/>
          </a:fillRef>
          <a:effectRef idx="0">
            <a:schemeClr val="dk1"/>
          </a:effectRef>
          <a:fontRef idx="minor">
            <a:schemeClr val="dk1"/>
          </a:fontRef>
        </p:style>
      </p:pic>
      <p:sp>
        <p:nvSpPr>
          <p:cNvPr id="10" name="CasellaDiTesto 9">
            <a:extLst>
              <a:ext uri="{FF2B5EF4-FFF2-40B4-BE49-F238E27FC236}">
                <a16:creationId xmlns:a16="http://schemas.microsoft.com/office/drawing/2014/main" id="{BCF08524-1A1C-6B96-28DC-65C8E3CE8532}"/>
              </a:ext>
            </a:extLst>
          </p:cNvPr>
          <p:cNvSpPr txBox="1"/>
          <p:nvPr/>
        </p:nvSpPr>
        <p:spPr>
          <a:xfrm>
            <a:off x="450615" y="605328"/>
            <a:ext cx="12615302" cy="1323439"/>
          </a:xfrm>
          <a:prstGeom prst="rect">
            <a:avLst/>
          </a:prstGeom>
          <a:noFill/>
        </p:spPr>
        <p:txBody>
          <a:bodyPr wrap="square" rtlCol="0">
            <a:spAutoFit/>
          </a:bodyPr>
          <a:lstStyle/>
          <a:p>
            <a:r>
              <a:rPr lang="en-GB" sz="2000" dirty="0">
                <a:solidFill>
                  <a:schemeClr val="bg1"/>
                </a:solidFill>
                <a:cs typeface="Calibri" panose="020F0502020204030204" pitchFamily="34" charset="0"/>
              </a:rPr>
              <a:t>The energy spectra of light kaonic atom transitions for Li, Be and B can achieve a precision below 2-3 eV,</a:t>
            </a:r>
            <a:br>
              <a:rPr lang="en-GB" sz="2000" dirty="0">
                <a:solidFill>
                  <a:schemeClr val="bg1"/>
                </a:solidFill>
                <a:cs typeface="Calibri" panose="020F0502020204030204" pitchFamily="34" charset="0"/>
              </a:rPr>
            </a:br>
            <a:r>
              <a:rPr lang="en-GB" sz="2000" dirty="0">
                <a:solidFill>
                  <a:schemeClr val="bg1"/>
                </a:solidFill>
                <a:cs typeface="Calibri" panose="020F0502020204030204" pitchFamily="34" charset="0"/>
              </a:rPr>
              <a:t>for an integrated luminosity of about 100-150 pb</a:t>
            </a:r>
            <a:r>
              <a:rPr lang="en-GB" sz="2000" baseline="30000" dirty="0">
                <a:solidFill>
                  <a:schemeClr val="bg1"/>
                </a:solidFill>
                <a:cs typeface="Calibri" panose="020F0502020204030204" pitchFamily="34" charset="0"/>
              </a:rPr>
              <a:t>-1; </a:t>
            </a:r>
            <a:r>
              <a:rPr lang="en-GB" sz="2000" dirty="0">
                <a:solidFill>
                  <a:schemeClr val="bg1"/>
                </a:solidFill>
                <a:cs typeface="Calibri" panose="020F0502020204030204" pitchFamily="34" charset="0"/>
              </a:rPr>
              <a:t>;  </a:t>
            </a:r>
          </a:p>
          <a:p>
            <a:r>
              <a:rPr lang="en-GB" sz="2000" dirty="0">
                <a:solidFill>
                  <a:srgbClr val="FF0000"/>
                </a:solidFill>
                <a:cs typeface="Arial" panose="020B0604020202020204" pitchFamily="34" charset="0"/>
              </a:rPr>
              <a:t>Use of present SDDs + </a:t>
            </a:r>
            <a:r>
              <a:rPr lang="en-GB" sz="2000" dirty="0">
                <a:solidFill>
                  <a:srgbClr val="FF0000"/>
                </a:solidFill>
                <a:cs typeface="Calibri" panose="020F0502020204030204" pitchFamily="34" charset="0"/>
              </a:rPr>
              <a:t>1mm SDDs and target materials financed – construction ongoing</a:t>
            </a:r>
          </a:p>
          <a:p>
            <a:endParaRPr lang="en-GB" sz="2000" dirty="0">
              <a:solidFill>
                <a:schemeClr val="bg1"/>
              </a:solidFill>
              <a:cs typeface="Calibri" panose="020F0502020204030204" pitchFamily="34" charset="0"/>
            </a:endParaRPr>
          </a:p>
        </p:txBody>
      </p:sp>
      <p:sp>
        <p:nvSpPr>
          <p:cNvPr id="11" name="Rectangle 2">
            <a:extLst>
              <a:ext uri="{FF2B5EF4-FFF2-40B4-BE49-F238E27FC236}">
                <a16:creationId xmlns:a16="http://schemas.microsoft.com/office/drawing/2014/main" id="{37E08541-259E-876B-3FA8-F24A2FA47DAA}"/>
              </a:ext>
            </a:extLst>
          </p:cNvPr>
          <p:cNvSpPr/>
          <p:nvPr/>
        </p:nvSpPr>
        <p:spPr>
          <a:xfrm>
            <a:off x="9117372" y="1587485"/>
            <a:ext cx="2249249" cy="400110"/>
          </a:xfrm>
          <a:prstGeom prst="rect">
            <a:avLst/>
          </a:prstGeom>
          <a:solidFill>
            <a:srgbClr val="FFFFFF"/>
          </a:solidFill>
        </p:spPr>
        <p:txBody>
          <a:bodyPr wrap="square">
            <a:spAutoFit/>
          </a:bodyPr>
          <a:lstStyle/>
          <a:p>
            <a:r>
              <a:rPr lang="en-US" sz="2000" b="1" dirty="0">
                <a:solidFill>
                  <a:srgbClr val="F289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SDD 1mm detector </a:t>
            </a:r>
          </a:p>
        </p:txBody>
      </p:sp>
      <p:pic>
        <p:nvPicPr>
          <p:cNvPr id="12" name="Immagine 18">
            <a:extLst>
              <a:ext uri="{FF2B5EF4-FFF2-40B4-BE49-F238E27FC236}">
                <a16:creationId xmlns:a16="http://schemas.microsoft.com/office/drawing/2014/main" id="{51874CD9-A06F-4235-0C12-09F140DD62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46857" y="2005709"/>
            <a:ext cx="2319764" cy="2252719"/>
          </a:xfrm>
          <a:prstGeom prst="rect">
            <a:avLst/>
          </a:prstGeom>
        </p:spPr>
      </p:pic>
      <p:sp>
        <p:nvSpPr>
          <p:cNvPr id="14" name="TextBox 8">
            <a:extLst>
              <a:ext uri="{FF2B5EF4-FFF2-40B4-BE49-F238E27FC236}">
                <a16:creationId xmlns:a16="http://schemas.microsoft.com/office/drawing/2014/main" id="{49C56954-0C50-9514-F106-C73D62A67DD5}"/>
              </a:ext>
            </a:extLst>
          </p:cNvPr>
          <p:cNvSpPr txBox="1"/>
          <p:nvPr/>
        </p:nvSpPr>
        <p:spPr>
          <a:xfrm>
            <a:off x="1192649" y="2094147"/>
            <a:ext cx="5212634" cy="646331"/>
          </a:xfrm>
          <a:prstGeom prst="rect">
            <a:avLst/>
          </a:prstGeom>
          <a:solidFill>
            <a:srgbClr val="FFFFFF"/>
          </a:solidFill>
        </p:spPr>
        <p:txBody>
          <a:bodyPr wrap="square" rtlCol="0">
            <a:spAutoFit/>
          </a:bodyPr>
          <a:lstStyle/>
          <a:p>
            <a:r>
              <a:rPr lang="en-US" dirty="0"/>
              <a:t>Multi element target (Li, Be, B) under construction financed by INFN (gr 3) </a:t>
            </a:r>
          </a:p>
        </p:txBody>
      </p:sp>
    </p:spTree>
    <p:extLst>
      <p:ext uri="{BB962C8B-B14F-4D97-AF65-F5344CB8AC3E}">
        <p14:creationId xmlns:p14="http://schemas.microsoft.com/office/powerpoint/2010/main" val="2495984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AFE6-8825-07AF-94FE-2FBA86308BCA}"/>
              </a:ext>
            </a:extLst>
          </p:cNvPr>
          <p:cNvSpPr>
            <a:spLocks noGrp="1"/>
          </p:cNvSpPr>
          <p:nvPr>
            <p:ph type="title"/>
          </p:nvPr>
        </p:nvSpPr>
        <p:spPr>
          <a:xfrm>
            <a:off x="438614" y="847493"/>
            <a:ext cx="11753386" cy="2319453"/>
          </a:xfrm>
        </p:spPr>
        <p:txBody>
          <a:bodyPr>
            <a:normAutofit/>
          </a:bodyPr>
          <a:lstStyle/>
          <a:p>
            <a:pPr algn="l"/>
            <a:r>
              <a:rPr lang="en-GB" dirty="0">
                <a:solidFill>
                  <a:srgbClr val="FF0000"/>
                </a:solidFill>
              </a:rPr>
              <a:t>Francesco </a:t>
            </a:r>
            <a:r>
              <a:rPr lang="en-GB" dirty="0" err="1">
                <a:solidFill>
                  <a:srgbClr val="FF0000"/>
                </a:solidFill>
              </a:rPr>
              <a:t>Sgaramella</a:t>
            </a:r>
            <a:r>
              <a:rPr lang="en-GB" dirty="0">
                <a:solidFill>
                  <a:srgbClr val="FF0000"/>
                </a:solidFill>
              </a:rPr>
              <a:t>: </a:t>
            </a:r>
            <a:r>
              <a:rPr lang="en-GB" dirty="0">
                <a:solidFill>
                  <a:srgbClr val="0000FF"/>
                </a:solidFill>
              </a:rPr>
              <a:t>best young talk at High Precision X-Ray Measurements 2023, June 2023, Frascati</a:t>
            </a:r>
            <a:br>
              <a:rPr lang="en-GB" sz="2700" dirty="0">
                <a:solidFill>
                  <a:srgbClr val="0143EA"/>
                </a:solidFill>
              </a:rPr>
            </a:br>
            <a:endParaRPr lang="en-GB" sz="2700" dirty="0">
              <a:solidFill>
                <a:srgbClr val="0143EA"/>
              </a:solidFill>
            </a:endParaRPr>
          </a:p>
        </p:txBody>
      </p:sp>
      <p:sp>
        <p:nvSpPr>
          <p:cNvPr id="4" name="Slide Number Placeholder 3">
            <a:extLst>
              <a:ext uri="{FF2B5EF4-FFF2-40B4-BE49-F238E27FC236}">
                <a16:creationId xmlns:a16="http://schemas.microsoft.com/office/drawing/2014/main" id="{2EFC00CF-F2A5-75EE-20AD-71D872C7D145}"/>
              </a:ext>
            </a:extLst>
          </p:cNvPr>
          <p:cNvSpPr>
            <a:spLocks noGrp="1"/>
          </p:cNvSpPr>
          <p:nvPr>
            <p:ph type="sldNum" sz="quarter" idx="12"/>
          </p:nvPr>
        </p:nvSpPr>
        <p:spPr/>
        <p:txBody>
          <a:bodyPr/>
          <a:lstStyle/>
          <a:p>
            <a:pPr indent="102870">
              <a:defRPr/>
            </a:pPr>
            <a:fld id="{A7CD31F4-64FA-4BA0-9498-67783267A8C8}" type="slidenum">
              <a:rPr lang="en-US" sz="1200" spc="-10">
                <a:solidFill>
                  <a:srgbClr val="888888"/>
                </a:solidFill>
                <a:latin typeface="Calibri"/>
                <a:cs typeface="Calibri"/>
                <a:sym typeface="Calibri"/>
              </a:rPr>
              <a:pPr indent="102870">
                <a:defRPr/>
              </a:pPr>
              <a:t>35</a:t>
            </a:fld>
            <a:endParaRPr lang="en-US" sz="1200" spc="-10" dirty="0">
              <a:solidFill>
                <a:srgbClr val="888888"/>
              </a:solidFill>
              <a:latin typeface="Calibri"/>
              <a:cs typeface="Calibri"/>
              <a:sym typeface="Calibri"/>
            </a:endParaRPr>
          </a:p>
        </p:txBody>
      </p:sp>
      <p:sp>
        <p:nvSpPr>
          <p:cNvPr id="3" name="object 4">
            <a:extLst>
              <a:ext uri="{FF2B5EF4-FFF2-40B4-BE49-F238E27FC236}">
                <a16:creationId xmlns:a16="http://schemas.microsoft.com/office/drawing/2014/main" id="{C59376E0-45FB-EC5E-140A-9A1B91774364}"/>
              </a:ext>
            </a:extLst>
          </p:cNvPr>
          <p:cNvSpPr txBox="1"/>
          <p:nvPr/>
        </p:nvSpPr>
        <p:spPr>
          <a:xfrm>
            <a:off x="1503200" y="847493"/>
            <a:ext cx="9055100" cy="532838"/>
          </a:xfrm>
          <a:prstGeom prst="rect">
            <a:avLst/>
          </a:prstGeom>
        </p:spPr>
        <p:txBody>
          <a:bodyPr vert="horz" wrap="square" lIns="0" tIns="9525" rIns="0" bIns="0" rtlCol="0">
            <a:spAutoFit/>
          </a:bodyPr>
          <a:lstStyle/>
          <a:p>
            <a:pPr marL="9525" marR="3810" indent="-476" algn="ctr">
              <a:spcBef>
                <a:spcPts val="75"/>
              </a:spcBef>
              <a:defRPr/>
            </a:pPr>
            <a:r>
              <a:rPr lang="en-GB" sz="3400" b="1" spc="-4" dirty="0">
                <a:solidFill>
                  <a:srgbClr val="ED7D31"/>
                </a:solidFill>
                <a:latin typeface="Calibri" panose="020F0502020204030204"/>
              </a:rPr>
              <a:t>Good news about SIDDHARTA folks:</a:t>
            </a:r>
            <a:endParaRPr lang="en-GB" sz="2800" b="1" dirty="0">
              <a:solidFill>
                <a:srgbClr val="ED7D31"/>
              </a:solidFill>
              <a:latin typeface="Calibri"/>
              <a:cs typeface="Calibri"/>
            </a:endParaRPr>
          </a:p>
        </p:txBody>
      </p:sp>
      <p:pic>
        <p:nvPicPr>
          <p:cNvPr id="6" name="Picture 5" descr="A person in a blue suit&#10;&#10;Description automatically generated">
            <a:extLst>
              <a:ext uri="{FF2B5EF4-FFF2-40B4-BE49-F238E27FC236}">
                <a16:creationId xmlns:a16="http://schemas.microsoft.com/office/drawing/2014/main" id="{63B080EB-2706-C0D9-334F-7545BA80D68E}"/>
              </a:ext>
            </a:extLst>
          </p:cNvPr>
          <p:cNvPicPr>
            <a:picLocks noChangeAspect="1"/>
          </p:cNvPicPr>
          <p:nvPr/>
        </p:nvPicPr>
        <p:blipFill>
          <a:blip r:embed="rId2"/>
          <a:stretch>
            <a:fillRect/>
          </a:stretch>
        </p:blipFill>
        <p:spPr>
          <a:xfrm>
            <a:off x="1328928" y="2753182"/>
            <a:ext cx="7900416" cy="4277574"/>
          </a:xfrm>
          <a:prstGeom prst="rect">
            <a:avLst/>
          </a:prstGeom>
        </p:spPr>
      </p:pic>
      <p:pic>
        <p:nvPicPr>
          <p:cNvPr id="8" name="Picture 7" descr="A blue and white logo&#10;&#10;Description automatically generated">
            <a:extLst>
              <a:ext uri="{FF2B5EF4-FFF2-40B4-BE49-F238E27FC236}">
                <a16:creationId xmlns:a16="http://schemas.microsoft.com/office/drawing/2014/main" id="{56D0A851-2F8C-C600-27F9-B6D21A2C51A1}"/>
              </a:ext>
            </a:extLst>
          </p:cNvPr>
          <p:cNvPicPr>
            <a:picLocks noChangeAspect="1"/>
          </p:cNvPicPr>
          <p:nvPr/>
        </p:nvPicPr>
        <p:blipFill>
          <a:blip r:embed="rId3"/>
          <a:stretch>
            <a:fillRect/>
          </a:stretch>
        </p:blipFill>
        <p:spPr>
          <a:xfrm>
            <a:off x="9719044" y="3835120"/>
            <a:ext cx="1930019" cy="907568"/>
          </a:xfrm>
          <a:prstGeom prst="rect">
            <a:avLst/>
          </a:prstGeom>
        </p:spPr>
      </p:pic>
    </p:spTree>
    <p:extLst>
      <p:ext uri="{BB962C8B-B14F-4D97-AF65-F5344CB8AC3E}">
        <p14:creationId xmlns:p14="http://schemas.microsoft.com/office/powerpoint/2010/main" val="4065185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AFE6-8825-07AF-94FE-2FBA86308BCA}"/>
              </a:ext>
            </a:extLst>
          </p:cNvPr>
          <p:cNvSpPr>
            <a:spLocks noGrp="1"/>
          </p:cNvSpPr>
          <p:nvPr>
            <p:ph type="title"/>
          </p:nvPr>
        </p:nvSpPr>
        <p:spPr>
          <a:xfrm>
            <a:off x="234176" y="2261961"/>
            <a:ext cx="6739648" cy="3694176"/>
          </a:xfrm>
        </p:spPr>
        <p:txBody>
          <a:bodyPr>
            <a:normAutofit/>
          </a:bodyPr>
          <a:lstStyle/>
          <a:p>
            <a:pPr algn="l"/>
            <a:r>
              <a:rPr lang="en-GB" sz="2700" dirty="0">
                <a:solidFill>
                  <a:srgbClr val="FF0000"/>
                </a:solidFill>
              </a:rPr>
              <a:t>Marlene </a:t>
            </a:r>
            <a:r>
              <a:rPr lang="en-GB" sz="2700" dirty="0" err="1">
                <a:solidFill>
                  <a:srgbClr val="FF0000"/>
                </a:solidFill>
              </a:rPr>
              <a:t>Tuechler</a:t>
            </a:r>
            <a:r>
              <a:rPr lang="en-GB" sz="2700" dirty="0">
                <a:solidFill>
                  <a:srgbClr val="0143EA"/>
                </a:solidFill>
              </a:rPr>
              <a:t>: "Probing the strong interaction with kaonic atom X-ray measurements at low energies",  Ph. D. thesis at Vienna University, June 13th, 2023, with the highest qualifications</a:t>
            </a:r>
            <a:br>
              <a:rPr lang="en-GB" sz="2700" dirty="0">
                <a:solidFill>
                  <a:srgbClr val="0143EA"/>
                </a:solidFill>
              </a:rPr>
            </a:br>
            <a:endParaRPr lang="en-GB" sz="2700" dirty="0">
              <a:solidFill>
                <a:srgbClr val="0143EA"/>
              </a:solidFill>
            </a:endParaRPr>
          </a:p>
        </p:txBody>
      </p:sp>
      <p:sp>
        <p:nvSpPr>
          <p:cNvPr id="4" name="Slide Number Placeholder 3">
            <a:extLst>
              <a:ext uri="{FF2B5EF4-FFF2-40B4-BE49-F238E27FC236}">
                <a16:creationId xmlns:a16="http://schemas.microsoft.com/office/drawing/2014/main" id="{2EFC00CF-F2A5-75EE-20AD-71D872C7D145}"/>
              </a:ext>
            </a:extLst>
          </p:cNvPr>
          <p:cNvSpPr>
            <a:spLocks noGrp="1"/>
          </p:cNvSpPr>
          <p:nvPr>
            <p:ph type="sldNum" sz="quarter" idx="12"/>
          </p:nvPr>
        </p:nvSpPr>
        <p:spPr/>
        <p:txBody>
          <a:bodyPr/>
          <a:lstStyle/>
          <a:p>
            <a:pPr indent="102870">
              <a:defRPr/>
            </a:pPr>
            <a:fld id="{A7CD31F4-64FA-4BA0-9498-67783267A8C8}" type="slidenum">
              <a:rPr lang="en-US" sz="1200" spc="-10">
                <a:solidFill>
                  <a:srgbClr val="888888"/>
                </a:solidFill>
                <a:latin typeface="Calibri"/>
                <a:cs typeface="Calibri"/>
                <a:sym typeface="Calibri"/>
              </a:rPr>
              <a:pPr indent="102870">
                <a:defRPr/>
              </a:pPr>
              <a:t>36</a:t>
            </a:fld>
            <a:endParaRPr lang="en-US" sz="1200" spc="-10" dirty="0">
              <a:solidFill>
                <a:srgbClr val="888888"/>
              </a:solidFill>
              <a:latin typeface="Calibri"/>
              <a:cs typeface="Calibri"/>
              <a:sym typeface="Calibri"/>
            </a:endParaRPr>
          </a:p>
        </p:txBody>
      </p:sp>
      <p:sp>
        <p:nvSpPr>
          <p:cNvPr id="3" name="object 4">
            <a:extLst>
              <a:ext uri="{FF2B5EF4-FFF2-40B4-BE49-F238E27FC236}">
                <a16:creationId xmlns:a16="http://schemas.microsoft.com/office/drawing/2014/main" id="{C59376E0-45FB-EC5E-140A-9A1B91774364}"/>
              </a:ext>
            </a:extLst>
          </p:cNvPr>
          <p:cNvSpPr txBox="1"/>
          <p:nvPr/>
        </p:nvSpPr>
        <p:spPr>
          <a:xfrm>
            <a:off x="-431038" y="901863"/>
            <a:ext cx="9055100" cy="532838"/>
          </a:xfrm>
          <a:prstGeom prst="rect">
            <a:avLst/>
          </a:prstGeom>
        </p:spPr>
        <p:txBody>
          <a:bodyPr vert="horz" wrap="square" lIns="0" tIns="9525" rIns="0" bIns="0" rtlCol="0">
            <a:spAutoFit/>
          </a:bodyPr>
          <a:lstStyle/>
          <a:p>
            <a:pPr marL="9525" marR="3810" indent="-476" algn="ctr">
              <a:spcBef>
                <a:spcPts val="75"/>
              </a:spcBef>
              <a:defRPr/>
            </a:pPr>
            <a:r>
              <a:rPr lang="en-GB" sz="3400" b="1" spc="-4" dirty="0">
                <a:solidFill>
                  <a:srgbClr val="ED7D31"/>
                </a:solidFill>
                <a:latin typeface="Calibri" panose="020F0502020204030204"/>
              </a:rPr>
              <a:t>Good news about SIDDHARTA folks:</a:t>
            </a:r>
            <a:endParaRPr lang="en-GB" sz="2800" b="1" dirty="0">
              <a:solidFill>
                <a:srgbClr val="ED7D31"/>
              </a:solidFill>
              <a:latin typeface="Calibri"/>
              <a:cs typeface="Calibri"/>
            </a:endParaRPr>
          </a:p>
        </p:txBody>
      </p:sp>
      <p:pic>
        <p:nvPicPr>
          <p:cNvPr id="6" name="Picture 5" descr="A person holding a diploma&#10;&#10;Description automatically generated">
            <a:extLst>
              <a:ext uri="{FF2B5EF4-FFF2-40B4-BE49-F238E27FC236}">
                <a16:creationId xmlns:a16="http://schemas.microsoft.com/office/drawing/2014/main" id="{5E18F843-FA3D-B560-4149-F95838A8B7A2}"/>
              </a:ext>
            </a:extLst>
          </p:cNvPr>
          <p:cNvPicPr>
            <a:picLocks noChangeAspect="1"/>
          </p:cNvPicPr>
          <p:nvPr/>
        </p:nvPicPr>
        <p:blipFill>
          <a:blip r:embed="rId2"/>
          <a:stretch>
            <a:fillRect/>
          </a:stretch>
        </p:blipFill>
        <p:spPr>
          <a:xfrm>
            <a:off x="7491804" y="532837"/>
            <a:ext cx="4466020" cy="6858000"/>
          </a:xfrm>
          <a:prstGeom prst="rect">
            <a:avLst/>
          </a:prstGeom>
        </p:spPr>
      </p:pic>
    </p:spTree>
    <p:extLst>
      <p:ext uri="{BB962C8B-B14F-4D97-AF65-F5344CB8AC3E}">
        <p14:creationId xmlns:p14="http://schemas.microsoft.com/office/powerpoint/2010/main" val="3759615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AFE6-8825-07AF-94FE-2FBA86308BCA}"/>
              </a:ext>
            </a:extLst>
          </p:cNvPr>
          <p:cNvSpPr>
            <a:spLocks noGrp="1"/>
          </p:cNvSpPr>
          <p:nvPr>
            <p:ph type="title"/>
          </p:nvPr>
        </p:nvSpPr>
        <p:spPr>
          <a:xfrm>
            <a:off x="196733" y="1419203"/>
            <a:ext cx="12177132" cy="3377851"/>
          </a:xfrm>
        </p:spPr>
        <p:txBody>
          <a:bodyPr>
            <a:normAutofit/>
          </a:bodyPr>
          <a:lstStyle/>
          <a:p>
            <a:pPr algn="l"/>
            <a:r>
              <a:rPr lang="en-GB" sz="2700" dirty="0">
                <a:solidFill>
                  <a:srgbClr val="FF0000"/>
                </a:solidFill>
              </a:rPr>
              <a:t>Francesco ARTIBANI </a:t>
            </a:r>
            <a:r>
              <a:rPr lang="en-GB" sz="2700" dirty="0">
                <a:solidFill>
                  <a:srgbClr val="002060"/>
                </a:solidFill>
              </a:rPr>
              <a:t>and </a:t>
            </a:r>
            <a:r>
              <a:rPr lang="en-GB" sz="2700" dirty="0">
                <a:solidFill>
                  <a:srgbClr val="FF0000"/>
                </a:solidFill>
              </a:rPr>
              <a:t>Francesco CLOZZA</a:t>
            </a:r>
            <a:br>
              <a:rPr lang="en-GB" sz="2700" dirty="0">
                <a:solidFill>
                  <a:srgbClr val="002060"/>
                </a:solidFill>
              </a:rPr>
            </a:br>
            <a:r>
              <a:rPr lang="en-GB" sz="2700" dirty="0">
                <a:solidFill>
                  <a:srgbClr val="002060"/>
                </a:solidFill>
              </a:rPr>
              <a:t>from La Sapienza University – finalizing their Master Theses in SIDDHARTA-2</a:t>
            </a:r>
            <a:br>
              <a:rPr lang="en-GB" sz="2700" dirty="0">
                <a:solidFill>
                  <a:srgbClr val="002060"/>
                </a:solidFill>
              </a:rPr>
            </a:br>
            <a:br>
              <a:rPr lang="en-GB" sz="2700" dirty="0">
                <a:solidFill>
                  <a:srgbClr val="002060"/>
                </a:solidFill>
              </a:rPr>
            </a:br>
            <a:r>
              <a:rPr lang="en-GB" sz="2700" dirty="0">
                <a:solidFill>
                  <a:srgbClr val="002060"/>
                </a:solidFill>
              </a:rPr>
              <a:t>Ph D students:</a:t>
            </a:r>
            <a:br>
              <a:rPr lang="en-GB" sz="2700" dirty="0">
                <a:solidFill>
                  <a:srgbClr val="002060"/>
                </a:solidFill>
              </a:rPr>
            </a:br>
            <a:r>
              <a:rPr lang="en-GB" sz="2700" dirty="0">
                <a:solidFill>
                  <a:srgbClr val="002060"/>
                </a:solidFill>
              </a:rPr>
              <a:t>from </a:t>
            </a:r>
            <a:r>
              <a:rPr lang="en-GB" sz="2700" dirty="0" err="1">
                <a:solidFill>
                  <a:srgbClr val="002060"/>
                </a:solidFill>
              </a:rPr>
              <a:t>Tokoku</a:t>
            </a:r>
            <a:r>
              <a:rPr lang="en-GB" sz="2700" dirty="0">
                <a:solidFill>
                  <a:srgbClr val="002060"/>
                </a:solidFill>
              </a:rPr>
              <a:t> Japan: </a:t>
            </a:r>
            <a:r>
              <a:rPr lang="en-GB" sz="2700" dirty="0">
                <a:solidFill>
                  <a:srgbClr val="FF0000"/>
                </a:solidFill>
              </a:rPr>
              <a:t>Toho Kairo</a:t>
            </a:r>
            <a:br>
              <a:rPr lang="en-GB" sz="2700" dirty="0">
                <a:solidFill>
                  <a:srgbClr val="002060"/>
                </a:solidFill>
              </a:rPr>
            </a:br>
            <a:r>
              <a:rPr lang="en-GB" sz="2700" dirty="0">
                <a:solidFill>
                  <a:srgbClr val="002060"/>
                </a:solidFill>
              </a:rPr>
              <a:t>Ph D: </a:t>
            </a:r>
            <a:r>
              <a:rPr lang="en-GB" sz="2700" dirty="0">
                <a:solidFill>
                  <a:srgbClr val="FF0000"/>
                </a:solidFill>
              </a:rPr>
              <a:t>Francesco </a:t>
            </a:r>
            <a:r>
              <a:rPr lang="en-GB" sz="2700" dirty="0" err="1">
                <a:solidFill>
                  <a:srgbClr val="FF0000"/>
                </a:solidFill>
              </a:rPr>
              <a:t>Artibani</a:t>
            </a:r>
            <a:endParaRPr lang="en-GB" sz="2700" dirty="0">
              <a:solidFill>
                <a:srgbClr val="FF0000"/>
              </a:solidFill>
            </a:endParaRPr>
          </a:p>
        </p:txBody>
      </p:sp>
      <p:sp>
        <p:nvSpPr>
          <p:cNvPr id="4" name="Slide Number Placeholder 3">
            <a:extLst>
              <a:ext uri="{FF2B5EF4-FFF2-40B4-BE49-F238E27FC236}">
                <a16:creationId xmlns:a16="http://schemas.microsoft.com/office/drawing/2014/main" id="{2EFC00CF-F2A5-75EE-20AD-71D872C7D145}"/>
              </a:ext>
            </a:extLst>
          </p:cNvPr>
          <p:cNvSpPr>
            <a:spLocks noGrp="1"/>
          </p:cNvSpPr>
          <p:nvPr>
            <p:ph type="sldNum" sz="quarter" idx="12"/>
          </p:nvPr>
        </p:nvSpPr>
        <p:spPr/>
        <p:txBody>
          <a:bodyPr/>
          <a:lstStyle/>
          <a:p>
            <a:pPr indent="102870">
              <a:defRPr/>
            </a:pPr>
            <a:fld id="{A7CD31F4-64FA-4BA0-9498-67783267A8C8}" type="slidenum">
              <a:rPr lang="en-US" sz="1200" spc="-10">
                <a:solidFill>
                  <a:srgbClr val="888888"/>
                </a:solidFill>
                <a:latin typeface="Calibri"/>
                <a:cs typeface="Calibri"/>
                <a:sym typeface="Calibri"/>
              </a:rPr>
              <a:pPr indent="102870">
                <a:defRPr/>
              </a:pPr>
              <a:t>37</a:t>
            </a:fld>
            <a:endParaRPr lang="en-US" sz="1200" spc="-10" dirty="0">
              <a:solidFill>
                <a:srgbClr val="888888"/>
              </a:solidFill>
              <a:latin typeface="Calibri"/>
              <a:cs typeface="Calibri"/>
              <a:sym typeface="Calibri"/>
            </a:endParaRPr>
          </a:p>
        </p:txBody>
      </p:sp>
      <p:sp>
        <p:nvSpPr>
          <p:cNvPr id="3" name="object 4">
            <a:extLst>
              <a:ext uri="{FF2B5EF4-FFF2-40B4-BE49-F238E27FC236}">
                <a16:creationId xmlns:a16="http://schemas.microsoft.com/office/drawing/2014/main" id="{C59376E0-45FB-EC5E-140A-9A1B91774364}"/>
              </a:ext>
            </a:extLst>
          </p:cNvPr>
          <p:cNvSpPr txBox="1"/>
          <p:nvPr/>
        </p:nvSpPr>
        <p:spPr>
          <a:xfrm>
            <a:off x="1503200" y="912482"/>
            <a:ext cx="9055100" cy="532838"/>
          </a:xfrm>
          <a:prstGeom prst="rect">
            <a:avLst/>
          </a:prstGeom>
        </p:spPr>
        <p:txBody>
          <a:bodyPr vert="horz" wrap="square" lIns="0" tIns="9525" rIns="0" bIns="0" rtlCol="0">
            <a:spAutoFit/>
          </a:bodyPr>
          <a:lstStyle/>
          <a:p>
            <a:pPr marL="9525" marR="3810" indent="-476" algn="ctr">
              <a:spcBef>
                <a:spcPts val="75"/>
              </a:spcBef>
              <a:defRPr/>
            </a:pPr>
            <a:r>
              <a:rPr lang="en-GB" sz="3400" b="1" spc="-4" dirty="0">
                <a:solidFill>
                  <a:srgbClr val="ED7D31"/>
                </a:solidFill>
                <a:latin typeface="Calibri" panose="020F0502020204030204"/>
              </a:rPr>
              <a:t>Good news about SIDDHARTA folks:</a:t>
            </a:r>
            <a:endParaRPr lang="en-GB" sz="2800" b="1" dirty="0">
              <a:solidFill>
                <a:srgbClr val="ED7D31"/>
              </a:solidFill>
              <a:latin typeface="Calibri"/>
              <a:cs typeface="Calibri"/>
            </a:endParaRPr>
          </a:p>
        </p:txBody>
      </p:sp>
      <p:pic>
        <p:nvPicPr>
          <p:cNvPr id="6" name="Picture 5" descr="A group of people posing for a photo&#10;&#10;Description automatically generated">
            <a:extLst>
              <a:ext uri="{FF2B5EF4-FFF2-40B4-BE49-F238E27FC236}">
                <a16:creationId xmlns:a16="http://schemas.microsoft.com/office/drawing/2014/main" id="{0F45AA85-0F0A-BD99-2111-40B5CF0F99B2}"/>
              </a:ext>
            </a:extLst>
          </p:cNvPr>
          <p:cNvPicPr>
            <a:picLocks noChangeAspect="1"/>
          </p:cNvPicPr>
          <p:nvPr/>
        </p:nvPicPr>
        <p:blipFill>
          <a:blip r:embed="rId2"/>
          <a:stretch>
            <a:fillRect/>
          </a:stretch>
        </p:blipFill>
        <p:spPr>
          <a:xfrm>
            <a:off x="6097981" y="2753932"/>
            <a:ext cx="6094019" cy="3896764"/>
          </a:xfrm>
          <a:prstGeom prst="rect">
            <a:avLst/>
          </a:prstGeom>
        </p:spPr>
      </p:pic>
      <p:cxnSp>
        <p:nvCxnSpPr>
          <p:cNvPr id="13" name="Straight Arrow Connector 12">
            <a:extLst>
              <a:ext uri="{FF2B5EF4-FFF2-40B4-BE49-F238E27FC236}">
                <a16:creationId xmlns:a16="http://schemas.microsoft.com/office/drawing/2014/main" id="{ED0B76E7-7228-6F61-790E-841C65263E3E}"/>
              </a:ext>
            </a:extLst>
          </p:cNvPr>
          <p:cNvCxnSpPr>
            <a:cxnSpLocks/>
          </p:cNvCxnSpPr>
          <p:nvPr/>
        </p:nvCxnSpPr>
        <p:spPr>
          <a:xfrm>
            <a:off x="3523488" y="2218944"/>
            <a:ext cx="3645408" cy="15605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44B6133-B4BC-1728-2A80-D20DB60A83C7}"/>
              </a:ext>
            </a:extLst>
          </p:cNvPr>
          <p:cNvCxnSpPr>
            <a:cxnSpLocks/>
          </p:cNvCxnSpPr>
          <p:nvPr/>
        </p:nvCxnSpPr>
        <p:spPr>
          <a:xfrm>
            <a:off x="7046976" y="2218944"/>
            <a:ext cx="2962656" cy="16829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314E6E-2B2C-EF43-7A19-9250F8647AC3}"/>
              </a:ext>
            </a:extLst>
          </p:cNvPr>
          <p:cNvCxnSpPr>
            <a:cxnSpLocks/>
          </p:cNvCxnSpPr>
          <p:nvPr/>
        </p:nvCxnSpPr>
        <p:spPr>
          <a:xfrm>
            <a:off x="5031006" y="4261525"/>
            <a:ext cx="1999488" cy="273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948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17EE13D-B0B3-FFC9-EE3C-C61DD95B2DE2}"/>
              </a:ext>
            </a:extLst>
          </p:cNvPr>
          <p:cNvSpPr/>
          <p:nvPr/>
        </p:nvSpPr>
        <p:spPr>
          <a:xfrm>
            <a:off x="212718" y="26777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88B16-36E2-1BF3-3155-1FE920BA7233}"/>
              </a:ext>
            </a:extLst>
          </p:cNvPr>
          <p:cNvSpPr>
            <a:spLocks noGrp="1"/>
          </p:cNvSpPr>
          <p:nvPr>
            <p:ph type="title"/>
          </p:nvPr>
        </p:nvSpPr>
        <p:spPr/>
        <p:txBody>
          <a:bodyPr/>
          <a:lstStyle/>
          <a:p>
            <a:r>
              <a:rPr lang="en-GB" dirty="0" err="1"/>
              <a:t>Eventi</a:t>
            </a:r>
            <a:r>
              <a:rPr lang="en-GB" dirty="0"/>
              <a:t> – workshops and Conferences</a:t>
            </a:r>
          </a:p>
        </p:txBody>
      </p:sp>
      <p:pic>
        <p:nvPicPr>
          <p:cNvPr id="6" name="Content Placeholder 5" descr="A screenshot of a computer&#10;&#10;Description automatically generated">
            <a:extLst>
              <a:ext uri="{FF2B5EF4-FFF2-40B4-BE49-F238E27FC236}">
                <a16:creationId xmlns:a16="http://schemas.microsoft.com/office/drawing/2014/main" id="{74BE1D0E-387A-157A-3392-18DB5D3DCC6A}"/>
              </a:ext>
            </a:extLst>
          </p:cNvPr>
          <p:cNvPicPr>
            <a:picLocks noGrp="1" noChangeAspect="1"/>
          </p:cNvPicPr>
          <p:nvPr>
            <p:ph idx="1"/>
          </p:nvPr>
        </p:nvPicPr>
        <p:blipFill>
          <a:blip r:embed="rId2"/>
          <a:stretch>
            <a:fillRect/>
          </a:stretch>
        </p:blipFill>
        <p:spPr>
          <a:xfrm>
            <a:off x="0" y="1081863"/>
            <a:ext cx="5761785" cy="5458172"/>
          </a:xfrm>
        </p:spPr>
      </p:pic>
      <p:sp>
        <p:nvSpPr>
          <p:cNvPr id="4" name="Slide Number Placeholder 3">
            <a:extLst>
              <a:ext uri="{FF2B5EF4-FFF2-40B4-BE49-F238E27FC236}">
                <a16:creationId xmlns:a16="http://schemas.microsoft.com/office/drawing/2014/main" id="{AD83DB41-5D54-4F4C-FDA9-489120EEF7DB}"/>
              </a:ext>
            </a:extLst>
          </p:cNvPr>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8" name="Picture 7" descr="A group of people posing for a photo&#10;&#10;Description automatically generated">
            <a:extLst>
              <a:ext uri="{FF2B5EF4-FFF2-40B4-BE49-F238E27FC236}">
                <a16:creationId xmlns:a16="http://schemas.microsoft.com/office/drawing/2014/main" id="{E9ED0DB9-0CC3-D6CD-0322-A38D9E3199AC}"/>
              </a:ext>
            </a:extLst>
          </p:cNvPr>
          <p:cNvPicPr>
            <a:picLocks noChangeAspect="1"/>
          </p:cNvPicPr>
          <p:nvPr/>
        </p:nvPicPr>
        <p:blipFill>
          <a:blip r:embed="rId3"/>
          <a:stretch>
            <a:fillRect/>
          </a:stretch>
        </p:blipFill>
        <p:spPr>
          <a:xfrm>
            <a:off x="4989888" y="1081863"/>
            <a:ext cx="7414830" cy="5508367"/>
          </a:xfrm>
          <a:prstGeom prst="rect">
            <a:avLst/>
          </a:prstGeom>
        </p:spPr>
      </p:pic>
      <p:sp>
        <p:nvSpPr>
          <p:cNvPr id="5" name="object 4">
            <a:extLst>
              <a:ext uri="{FF2B5EF4-FFF2-40B4-BE49-F238E27FC236}">
                <a16:creationId xmlns:a16="http://schemas.microsoft.com/office/drawing/2014/main" id="{7B7D3DE1-471C-33B5-F8FE-DAAC9B87E04A}"/>
              </a:ext>
            </a:extLst>
          </p:cNvPr>
          <p:cNvSpPr txBox="1"/>
          <p:nvPr/>
        </p:nvSpPr>
        <p:spPr>
          <a:xfrm>
            <a:off x="1397762" y="-58105"/>
            <a:ext cx="9055100" cy="532838"/>
          </a:xfrm>
          <a:prstGeom prst="rect">
            <a:avLst/>
          </a:prstGeom>
        </p:spPr>
        <p:txBody>
          <a:bodyPr vert="horz" wrap="square" lIns="0" tIns="9525" rIns="0" bIns="0" rtlCol="0">
            <a:spAutoFit/>
          </a:bodyPr>
          <a:lstStyle/>
          <a:p>
            <a:pPr marL="9525" marR="3810" indent="-476" algn="ctr">
              <a:spcBef>
                <a:spcPts val="75"/>
              </a:spcBef>
              <a:defRPr/>
            </a:pPr>
            <a:r>
              <a:rPr lang="en-GB" sz="3400" b="1" spc="-4" dirty="0">
                <a:solidFill>
                  <a:srgbClr val="ED7D31"/>
                </a:solidFill>
                <a:latin typeface="Calibri" panose="020F0502020204030204"/>
              </a:rPr>
              <a:t>Organized events</a:t>
            </a:r>
            <a:endParaRPr lang="en-GB" sz="2800" b="1" dirty="0">
              <a:solidFill>
                <a:srgbClr val="ED7D31"/>
              </a:solidFill>
              <a:latin typeface="Calibri"/>
              <a:cs typeface="Calibri"/>
            </a:endParaRPr>
          </a:p>
        </p:txBody>
      </p:sp>
    </p:spTree>
    <p:extLst>
      <p:ext uri="{BB962C8B-B14F-4D97-AF65-F5344CB8AC3E}">
        <p14:creationId xmlns:p14="http://schemas.microsoft.com/office/powerpoint/2010/main" val="92293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D1BCF49-BFF4-EB0C-0412-DE432839FE12}"/>
              </a:ext>
            </a:extLst>
          </p:cNvPr>
          <p:cNvSpPr/>
          <p:nvPr/>
        </p:nvSpPr>
        <p:spPr>
          <a:xfrm>
            <a:off x="0" y="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88B16-36E2-1BF3-3155-1FE920BA7233}"/>
              </a:ext>
            </a:extLst>
          </p:cNvPr>
          <p:cNvSpPr>
            <a:spLocks noGrp="1"/>
          </p:cNvSpPr>
          <p:nvPr>
            <p:ph type="title"/>
          </p:nvPr>
        </p:nvSpPr>
        <p:spPr/>
        <p:txBody>
          <a:bodyPr/>
          <a:lstStyle/>
          <a:p>
            <a:r>
              <a:rPr lang="en-GB" dirty="0" err="1"/>
              <a:t>Eventi</a:t>
            </a:r>
            <a:r>
              <a:rPr lang="en-GB" dirty="0"/>
              <a:t> – workshops and Conferences</a:t>
            </a:r>
          </a:p>
        </p:txBody>
      </p:sp>
      <p:sp>
        <p:nvSpPr>
          <p:cNvPr id="4" name="Slide Number Placeholder 3">
            <a:extLst>
              <a:ext uri="{FF2B5EF4-FFF2-40B4-BE49-F238E27FC236}">
                <a16:creationId xmlns:a16="http://schemas.microsoft.com/office/drawing/2014/main" id="{AD83DB41-5D54-4F4C-FDA9-489120EEF7DB}"/>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13" name="Picture 12" descr="A screenshot of a computer&#10;&#10;Description automatically generated">
            <a:extLst>
              <a:ext uri="{FF2B5EF4-FFF2-40B4-BE49-F238E27FC236}">
                <a16:creationId xmlns:a16="http://schemas.microsoft.com/office/drawing/2014/main" id="{AFB46928-2B1C-BA16-83CC-678CC38FBBDB}"/>
              </a:ext>
            </a:extLst>
          </p:cNvPr>
          <p:cNvPicPr>
            <a:picLocks noChangeAspect="1"/>
          </p:cNvPicPr>
          <p:nvPr/>
        </p:nvPicPr>
        <p:blipFill>
          <a:blip r:embed="rId2"/>
          <a:stretch>
            <a:fillRect/>
          </a:stretch>
        </p:blipFill>
        <p:spPr>
          <a:xfrm>
            <a:off x="0" y="1284158"/>
            <a:ext cx="6828112" cy="5212532"/>
          </a:xfrm>
          <a:prstGeom prst="rect">
            <a:avLst/>
          </a:prstGeom>
        </p:spPr>
      </p:pic>
      <p:sp>
        <p:nvSpPr>
          <p:cNvPr id="5" name="object 4">
            <a:extLst>
              <a:ext uri="{FF2B5EF4-FFF2-40B4-BE49-F238E27FC236}">
                <a16:creationId xmlns:a16="http://schemas.microsoft.com/office/drawing/2014/main" id="{63D6349C-3FF1-F1FA-A83F-32DC4E5727CB}"/>
              </a:ext>
            </a:extLst>
          </p:cNvPr>
          <p:cNvSpPr txBox="1"/>
          <p:nvPr/>
        </p:nvSpPr>
        <p:spPr>
          <a:xfrm>
            <a:off x="1361186" y="375660"/>
            <a:ext cx="9055100" cy="532838"/>
          </a:xfrm>
          <a:prstGeom prst="rect">
            <a:avLst/>
          </a:prstGeom>
        </p:spPr>
        <p:txBody>
          <a:bodyPr vert="horz" wrap="square" lIns="0" tIns="9525" rIns="0" bIns="0" rtlCol="0">
            <a:spAutoFit/>
          </a:bodyPr>
          <a:lstStyle/>
          <a:p>
            <a:pPr marL="9525" marR="3810" indent="-476" algn="ctr">
              <a:spcBef>
                <a:spcPts val="75"/>
              </a:spcBef>
              <a:defRPr/>
            </a:pPr>
            <a:r>
              <a:rPr lang="en-GB" sz="3400" b="1" spc="-4" dirty="0">
                <a:solidFill>
                  <a:srgbClr val="ED7D31"/>
                </a:solidFill>
                <a:latin typeface="Calibri" panose="020F0502020204030204"/>
              </a:rPr>
              <a:t>Organized events</a:t>
            </a:r>
            <a:endParaRPr lang="en-GB" sz="2800" b="1" dirty="0">
              <a:solidFill>
                <a:srgbClr val="ED7D31"/>
              </a:solidFill>
              <a:latin typeface="Calibri"/>
              <a:cs typeface="Calibri"/>
            </a:endParaRPr>
          </a:p>
        </p:txBody>
      </p:sp>
      <p:pic>
        <p:nvPicPr>
          <p:cNvPr id="11" name="Content Placeholder 10" descr="A screenshot of a web page&#10;&#10;Description automatically generated">
            <a:extLst>
              <a:ext uri="{FF2B5EF4-FFF2-40B4-BE49-F238E27FC236}">
                <a16:creationId xmlns:a16="http://schemas.microsoft.com/office/drawing/2014/main" id="{B19B010A-9331-D6C2-1BD8-EE0B3DA4AE5A}"/>
              </a:ext>
            </a:extLst>
          </p:cNvPr>
          <p:cNvPicPr>
            <a:picLocks noGrp="1" noChangeAspect="1"/>
          </p:cNvPicPr>
          <p:nvPr>
            <p:ph idx="1"/>
          </p:nvPr>
        </p:nvPicPr>
        <p:blipFill>
          <a:blip r:embed="rId3"/>
          <a:stretch>
            <a:fillRect/>
          </a:stretch>
        </p:blipFill>
        <p:spPr>
          <a:xfrm>
            <a:off x="6374497" y="1284158"/>
            <a:ext cx="6494785" cy="4562251"/>
          </a:xfrm>
        </p:spPr>
      </p:pic>
    </p:spTree>
    <p:extLst>
      <p:ext uri="{BB962C8B-B14F-4D97-AF65-F5344CB8AC3E}">
        <p14:creationId xmlns:p14="http://schemas.microsoft.com/office/powerpoint/2010/main" val="390160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A6519E-A524-83F8-03C8-9E0AB2CAC9B0}"/>
              </a:ext>
            </a:extLst>
          </p:cNvPr>
          <p:cNvSpPr txBox="1"/>
          <p:nvPr/>
        </p:nvSpPr>
        <p:spPr>
          <a:xfrm>
            <a:off x="309818" y="584775"/>
            <a:ext cx="11572364" cy="6247864"/>
          </a:xfrm>
          <a:prstGeom prst="rect">
            <a:avLst/>
          </a:prstGeom>
          <a:noFill/>
        </p:spPr>
        <p:txBody>
          <a:bodyPr wrap="square">
            <a:spAutoFit/>
          </a:bodyPr>
          <a:lstStyle/>
          <a:p>
            <a:pPr defTabSz="914400"/>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1) C. Curceanu et al., </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Kaonic atoms at the DAFNE collider: a strangeness adventure, Front.in Phys. 11 (2023) 1240250</a:t>
            </a:r>
          </a:p>
          <a:p>
            <a:pPr defTabSz="914400"/>
            <a:endPar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2) L.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Abbene</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Potentialities of </a:t>
            </a:r>
            <a:r>
              <a:rPr lang="en-GB"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CdZnTe</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Quasi-Hemispherical Detectors for Hard X-ray Spectroscopy of Kaonic Atoms at the DAΦNE Collider, </a:t>
            </a:r>
            <a:r>
              <a:rPr lang="it-IT" sz="2000" b="1" dirty="0">
                <a:solidFill>
                  <a:srgbClr val="FF0000"/>
                </a:solidFill>
                <a:latin typeface="Calibri" panose="020F0502020204030204" pitchFamily="34" charset="0"/>
                <a:ea typeface="Calibri" panose="020F0502020204030204" pitchFamily="34" charset="0"/>
                <a:cs typeface="Calibri" panose="020F0502020204030204" pitchFamily="34" charset="0"/>
              </a:rPr>
              <a:t>Sensors 23 (2023) 17, 7328</a:t>
            </a:r>
            <a:endPar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3) L. De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Paolis</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et al</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The KAMEO proposal: Investigation of the E2 nuclear resonance effects in kaonic atoms, </a:t>
            </a:r>
            <a:r>
              <a:rPr lang="it-IT" sz="2000" b="1" dirty="0">
                <a:solidFill>
                  <a:srgbClr val="FF0000"/>
                </a:solidFill>
                <a:latin typeface="Calibri" panose="020F0502020204030204" pitchFamily="34" charset="0"/>
                <a:ea typeface="Calibri" panose="020F0502020204030204" pitchFamily="34" charset="0"/>
                <a:cs typeface="Calibri" panose="020F0502020204030204" pitchFamily="34" charset="0"/>
              </a:rPr>
              <a:t>Nuovo Cim.C 46 (2023) 3, 59</a:t>
            </a:r>
            <a:endPar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GB"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4) M.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Skurzok</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et al., A review of the low-energy K--nucleus/nuclei interactions with light nuclei AMADEUS investigations, Front.in Phys. 11 (2023) 1237644</a:t>
            </a:r>
          </a:p>
          <a:p>
            <a:pPr defTabSz="914400"/>
            <a:endPar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5) K.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Piscicchia</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First Simultaneous K−−p →(Σ0/Λ) π0→(Σ0/Λ)π0 Cross Sections Measurements at 98 MeV/c, Phys. Rev. C 108 (2023) 055201 </a:t>
            </a:r>
          </a:p>
          <a:p>
            <a:pPr defTabSz="914400"/>
            <a:endPar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6) </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Wycech</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and K.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Piscichia</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Pionization</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 method to study the nuclear surface, Phys. Rev. C (2023) 108, 014313</a:t>
            </a:r>
          </a:p>
          <a:p>
            <a:pPr defTabSz="914400"/>
            <a:endPar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M. </a:t>
            </a:r>
            <a:r>
              <a:rPr lang="en-GB" sz="20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Tuchler</a:t>
            </a:r>
            <a:r>
              <a:rPr lang="en-GB"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The SIDDHARTA-2 Veto-2 system for X-ray spectroscopy of kaonic atoms at DA</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Φ</a:t>
            </a:r>
            <a:r>
              <a:rPr lang="en-GB" sz="2000" b="1" dirty="0">
                <a:solidFill>
                  <a:srgbClr val="FF0000"/>
                </a:solidFill>
                <a:latin typeface="Calibri" panose="020F0502020204030204" pitchFamily="34" charset="0"/>
                <a:ea typeface="Calibri" panose="020F0502020204030204" pitchFamily="34" charset="0"/>
                <a:cs typeface="Calibri" panose="020F0502020204030204" pitchFamily="34" charset="0"/>
              </a:rPr>
              <a:t>NE, JINST, accepted </a:t>
            </a:r>
          </a:p>
        </p:txBody>
      </p:sp>
      <p:sp>
        <p:nvSpPr>
          <p:cNvPr id="10" name="TextBox 9">
            <a:extLst>
              <a:ext uri="{FF2B5EF4-FFF2-40B4-BE49-F238E27FC236}">
                <a16:creationId xmlns:a16="http://schemas.microsoft.com/office/drawing/2014/main" id="{F20AF952-F14B-B2DC-CB2E-0FE661C387F8}"/>
              </a:ext>
            </a:extLst>
          </p:cNvPr>
          <p:cNvSpPr txBox="1"/>
          <p:nvPr/>
        </p:nvSpPr>
        <p:spPr>
          <a:xfrm>
            <a:off x="1741967" y="0"/>
            <a:ext cx="8708065" cy="584775"/>
          </a:xfrm>
          <a:prstGeom prst="rect">
            <a:avLst/>
          </a:prstGeom>
          <a:noFill/>
        </p:spPr>
        <p:txBody>
          <a:bodyPr wrap="square" rtlCol="0">
            <a:spAutoFit/>
          </a:bodyPr>
          <a:lstStyle/>
          <a:p>
            <a:pPr defTabSz="914400"/>
            <a:r>
              <a:rPr lang="en-US" sz="32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Publications since last </a:t>
            </a:r>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SciCom</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May 2023</a:t>
            </a:r>
          </a:p>
        </p:txBody>
      </p:sp>
      <p:sp>
        <p:nvSpPr>
          <p:cNvPr id="12" name="TextBox 11">
            <a:extLst>
              <a:ext uri="{FF2B5EF4-FFF2-40B4-BE49-F238E27FC236}">
                <a16:creationId xmlns:a16="http://schemas.microsoft.com/office/drawing/2014/main" id="{F9BE14D0-1EEC-04ED-E5DA-DAA4A8E5A5FA}"/>
              </a:ext>
            </a:extLst>
          </p:cNvPr>
          <p:cNvSpPr txBox="1"/>
          <p:nvPr/>
        </p:nvSpPr>
        <p:spPr>
          <a:xfrm>
            <a:off x="3264121" y="6751674"/>
            <a:ext cx="8449491" cy="369332"/>
          </a:xfrm>
          <a:prstGeom prst="rect">
            <a:avLst/>
          </a:prstGeom>
          <a:noFill/>
        </p:spPr>
        <p:txBody>
          <a:bodyPr wrap="square">
            <a:spAutoFit/>
          </a:bodyPr>
          <a:lstStyle/>
          <a:p>
            <a:pPr defTabSz="914400"/>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955841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B33A57A-EED7-E49A-693B-6D6503417A99}"/>
              </a:ext>
            </a:extLst>
          </p:cNvPr>
          <p:cNvSpPr txBox="1"/>
          <p:nvPr/>
        </p:nvSpPr>
        <p:spPr>
          <a:xfrm>
            <a:off x="581192" y="849872"/>
            <a:ext cx="10904793" cy="615553"/>
          </a:xfrm>
          <a:prstGeom prst="rect">
            <a:avLst/>
          </a:prstGeom>
          <a:noFill/>
        </p:spPr>
        <p:txBody>
          <a:bodyPr wrap="square" rtlCol="0">
            <a:spAutoFit/>
          </a:bodyPr>
          <a:lstStyle/>
          <a:p>
            <a:pPr algn="ctr"/>
            <a:r>
              <a:rPr lang="en-GB" sz="3400" b="1" dirty="0">
                <a:solidFill>
                  <a:srgbClr val="FF901C"/>
                </a:solidFill>
                <a:latin typeface="Times New Roman" panose="02020603050405020304" pitchFamily="18" charset="0"/>
                <a:cs typeface="Times New Roman" panose="02020603050405020304" pitchFamily="18" charset="0"/>
              </a:rPr>
              <a:t>Contents</a:t>
            </a:r>
          </a:p>
        </p:txBody>
      </p:sp>
      <p:sp>
        <p:nvSpPr>
          <p:cNvPr id="7" name="Segnaposto contenuto 2">
            <a:extLst>
              <a:ext uri="{FF2B5EF4-FFF2-40B4-BE49-F238E27FC236}">
                <a16:creationId xmlns:a16="http://schemas.microsoft.com/office/drawing/2014/main" id="{4DDFA7A1-6D4E-4512-0F36-96988E2511EC}"/>
              </a:ext>
            </a:extLst>
          </p:cNvPr>
          <p:cNvSpPr>
            <a:spLocks noGrp="1"/>
          </p:cNvSpPr>
          <p:nvPr>
            <p:ph idx="1"/>
          </p:nvPr>
        </p:nvSpPr>
        <p:spPr>
          <a:xfrm>
            <a:off x="334538" y="1886645"/>
            <a:ext cx="11276270" cy="4848692"/>
          </a:xfrm>
        </p:spPr>
        <p:txBody>
          <a:bodyPr>
            <a:noAutofit/>
          </a:bodyPr>
          <a:lstStyle/>
          <a:p>
            <a:pPr>
              <a:lnSpc>
                <a:spcPct val="150000"/>
              </a:lnSpc>
            </a:pPr>
            <a:r>
              <a:rPr lang="en-GB" sz="2600" dirty="0"/>
              <a:t>65</a:t>
            </a:r>
            <a:r>
              <a:rPr lang="en-GB" sz="2600" baseline="30000" dirty="0"/>
              <a:t>th</a:t>
            </a:r>
            <a:r>
              <a:rPr lang="en-GB" sz="2600" dirty="0"/>
              <a:t> Scientific Committee recommendations and our related actions</a:t>
            </a:r>
          </a:p>
          <a:p>
            <a:pPr>
              <a:lnSpc>
                <a:spcPct val="150000"/>
              </a:lnSpc>
            </a:pPr>
            <a:r>
              <a:rPr lang="en-GB" sz="2600" dirty="0"/>
              <a:t>Kaonic Deuterium run: status and future plans</a:t>
            </a:r>
          </a:p>
          <a:p>
            <a:pPr>
              <a:lnSpc>
                <a:spcPct val="150000"/>
              </a:lnSpc>
            </a:pPr>
            <a:r>
              <a:rPr lang="en-GB" sz="2600" dirty="0">
                <a:solidFill>
                  <a:schemeClr val="tx1"/>
                </a:solidFill>
              </a:rPr>
              <a:t>(More) Scientific outcomes: highlights</a:t>
            </a:r>
          </a:p>
          <a:p>
            <a:pPr>
              <a:lnSpc>
                <a:spcPct val="150000"/>
              </a:lnSpc>
            </a:pPr>
            <a:r>
              <a:rPr lang="en-GB" sz="2600" dirty="0"/>
              <a:t>Updates on </a:t>
            </a:r>
            <a:r>
              <a:rPr lang="en-GB" sz="2600" dirty="0" err="1"/>
              <a:t>HPGe</a:t>
            </a:r>
            <a:r>
              <a:rPr lang="en-GB" sz="2600" dirty="0"/>
              <a:t> and </a:t>
            </a:r>
            <a:r>
              <a:rPr lang="en-GB" sz="2600" dirty="0" err="1"/>
              <a:t>CdZnTe</a:t>
            </a:r>
            <a:r>
              <a:rPr lang="en-GB" sz="2600" dirty="0"/>
              <a:t> detectors and preliminary results</a:t>
            </a:r>
          </a:p>
          <a:p>
            <a:pPr>
              <a:lnSpc>
                <a:spcPct val="150000"/>
              </a:lnSpc>
            </a:pPr>
            <a:r>
              <a:rPr lang="en-GB" sz="2600" dirty="0"/>
              <a:t>Request for supplementary run: light kaonic atoms (Li - Be - B) measurements with 1 mm SDDs</a:t>
            </a:r>
          </a:p>
          <a:p>
            <a:pPr>
              <a:lnSpc>
                <a:spcPct val="150000"/>
              </a:lnSpc>
            </a:pPr>
            <a:r>
              <a:rPr lang="en-GB" sz="2600" dirty="0">
                <a:solidFill>
                  <a:srgbClr val="FF0000"/>
                </a:solidFill>
              </a:rPr>
              <a:t>Future plans: EXKALIBUR</a:t>
            </a:r>
          </a:p>
        </p:txBody>
      </p:sp>
    </p:spTree>
    <p:extLst>
      <p:ext uri="{BB962C8B-B14F-4D97-AF65-F5344CB8AC3E}">
        <p14:creationId xmlns:p14="http://schemas.microsoft.com/office/powerpoint/2010/main" val="4261020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1FC273C-2D01-DBE0-BEAE-717A42ED3503}"/>
              </a:ext>
            </a:extLst>
          </p:cNvPr>
          <p:cNvSpPr/>
          <p:nvPr/>
        </p:nvSpPr>
        <p:spPr>
          <a:xfrm>
            <a:off x="0" y="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03381D-B447-8EB7-3F71-85C277EA2214}"/>
              </a:ext>
            </a:extLst>
          </p:cNvPr>
          <p:cNvSpPr txBox="1"/>
          <p:nvPr/>
        </p:nvSpPr>
        <p:spPr>
          <a:xfrm>
            <a:off x="9076158" y="746437"/>
            <a:ext cx="2550319" cy="2677656"/>
          </a:xfrm>
          <a:prstGeom prst="rect">
            <a:avLst/>
          </a:prstGeom>
          <a:noFill/>
        </p:spPr>
        <p:txBody>
          <a:bodyPr wrap="square">
            <a:spAutoFit/>
          </a:bodyPr>
          <a:lstStyle/>
          <a:p>
            <a:r>
              <a:rPr lang="en-US" sz="2400" b="1" dirty="0" err="1">
                <a:solidFill>
                  <a:srgbClr val="0143EA"/>
                </a:solidFill>
              </a:rPr>
              <a:t>EX</a:t>
            </a:r>
            <a:r>
              <a:rPr lang="en-US" sz="2400" dirty="0" err="1"/>
              <a:t>tensive</a:t>
            </a:r>
            <a:r>
              <a:rPr lang="en-US" sz="2400" dirty="0"/>
              <a:t> </a:t>
            </a:r>
          </a:p>
          <a:p>
            <a:r>
              <a:rPr lang="en-US" sz="2400" b="1" dirty="0">
                <a:solidFill>
                  <a:srgbClr val="0143EA"/>
                </a:solidFill>
              </a:rPr>
              <a:t>K</a:t>
            </a:r>
            <a:r>
              <a:rPr lang="en-US" sz="2400" dirty="0"/>
              <a:t>aonic </a:t>
            </a:r>
          </a:p>
          <a:p>
            <a:r>
              <a:rPr lang="en-US" sz="2400" b="1" dirty="0">
                <a:solidFill>
                  <a:srgbClr val="0143EA"/>
                </a:solidFill>
              </a:rPr>
              <a:t>A</a:t>
            </a:r>
            <a:r>
              <a:rPr lang="en-US" sz="2400" dirty="0"/>
              <a:t>toms research: from </a:t>
            </a:r>
          </a:p>
          <a:p>
            <a:r>
              <a:rPr lang="en-US" sz="2400" b="1" dirty="0" err="1">
                <a:solidFill>
                  <a:srgbClr val="0143EA"/>
                </a:solidFill>
              </a:rPr>
              <a:t>LI</a:t>
            </a:r>
            <a:r>
              <a:rPr lang="en-US" sz="2400" dirty="0" err="1"/>
              <a:t>thium</a:t>
            </a:r>
            <a:r>
              <a:rPr lang="en-US" sz="2400" dirty="0"/>
              <a:t> and </a:t>
            </a:r>
          </a:p>
          <a:p>
            <a:r>
              <a:rPr lang="en-US" sz="2400" b="1" dirty="0">
                <a:solidFill>
                  <a:srgbClr val="0143EA"/>
                </a:solidFill>
              </a:rPr>
              <a:t>B</a:t>
            </a:r>
            <a:r>
              <a:rPr lang="en-US" sz="2400" dirty="0"/>
              <a:t>eryllium to </a:t>
            </a:r>
          </a:p>
          <a:p>
            <a:r>
              <a:rPr lang="en-US" sz="2400" b="1" dirty="0" err="1">
                <a:solidFill>
                  <a:srgbClr val="0143EA"/>
                </a:solidFill>
              </a:rPr>
              <a:t>UR</a:t>
            </a:r>
            <a:r>
              <a:rPr lang="en-US" sz="2400" dirty="0" err="1"/>
              <a:t>anium</a:t>
            </a:r>
            <a:endParaRPr lang="en-US" sz="2400" dirty="0"/>
          </a:p>
        </p:txBody>
      </p:sp>
      <p:pic>
        <p:nvPicPr>
          <p:cNvPr id="7" name="Picture 6">
            <a:extLst>
              <a:ext uri="{FF2B5EF4-FFF2-40B4-BE49-F238E27FC236}">
                <a16:creationId xmlns:a16="http://schemas.microsoft.com/office/drawing/2014/main" id="{0947E373-4028-4B07-8068-F8AC9583D189}"/>
              </a:ext>
            </a:extLst>
          </p:cNvPr>
          <p:cNvPicPr>
            <a:picLocks noChangeAspect="1"/>
          </p:cNvPicPr>
          <p:nvPr/>
        </p:nvPicPr>
        <p:blipFill>
          <a:blip r:embed="rId2"/>
          <a:stretch>
            <a:fillRect/>
          </a:stretch>
        </p:blipFill>
        <p:spPr>
          <a:xfrm>
            <a:off x="9136808" y="3540661"/>
            <a:ext cx="1828800" cy="2698595"/>
          </a:xfrm>
          <a:prstGeom prst="rect">
            <a:avLst/>
          </a:prstGeom>
        </p:spPr>
      </p:pic>
      <p:sp>
        <p:nvSpPr>
          <p:cNvPr id="9" name="TextBox 8">
            <a:extLst>
              <a:ext uri="{FF2B5EF4-FFF2-40B4-BE49-F238E27FC236}">
                <a16:creationId xmlns:a16="http://schemas.microsoft.com/office/drawing/2014/main" id="{2839E089-329F-1C5F-D3DB-950549BFCA91}"/>
              </a:ext>
            </a:extLst>
          </p:cNvPr>
          <p:cNvSpPr txBox="1"/>
          <p:nvPr/>
        </p:nvSpPr>
        <p:spPr>
          <a:xfrm>
            <a:off x="9136808" y="6239256"/>
            <a:ext cx="1828800" cy="523220"/>
          </a:xfrm>
          <a:prstGeom prst="rect">
            <a:avLst/>
          </a:prstGeom>
          <a:noFill/>
        </p:spPr>
        <p:txBody>
          <a:bodyPr wrap="square">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EXKALIBUR</a:t>
            </a:r>
          </a:p>
        </p:txBody>
      </p:sp>
      <p:sp>
        <p:nvSpPr>
          <p:cNvPr id="13" name="TextBox 12">
            <a:extLst>
              <a:ext uri="{FF2B5EF4-FFF2-40B4-BE49-F238E27FC236}">
                <a16:creationId xmlns:a16="http://schemas.microsoft.com/office/drawing/2014/main" id="{CBB08BA9-0D75-C4EB-037D-3996681D7CCB}"/>
              </a:ext>
            </a:extLst>
          </p:cNvPr>
          <p:cNvSpPr txBox="1"/>
          <p:nvPr/>
        </p:nvSpPr>
        <p:spPr>
          <a:xfrm>
            <a:off x="365759" y="432494"/>
            <a:ext cx="11143489" cy="1261884"/>
          </a:xfrm>
          <a:prstGeom prst="rect">
            <a:avLst/>
          </a:prstGeom>
          <a:noFill/>
        </p:spPr>
        <p:txBody>
          <a:bodyPr wrap="square">
            <a:spAutoFit/>
          </a:bodyPr>
          <a:lstStyle/>
          <a:p>
            <a:r>
              <a:rPr lang="en-US" sz="2000" i="1" dirty="0">
                <a:latin typeface="Calibri" panose="020F0502020204030204" pitchFamily="34" charset="0"/>
                <a:ea typeface="Calibri" panose="020F0502020204030204" pitchFamily="34" charset="0"/>
                <a:cs typeface="Calibri" panose="020F0502020204030204" pitchFamily="34" charset="0"/>
              </a:rPr>
              <a:t>proposal to perform fundamental physics at the strangeness frontier at DAFNE </a:t>
            </a:r>
          </a:p>
          <a:p>
            <a:r>
              <a:rPr lang="en-GB" sz="2000" i="1" dirty="0">
                <a:latin typeface="Calibri" panose="020F0502020204030204" pitchFamily="34" charset="0"/>
                <a:ea typeface="Calibri" panose="020F0502020204030204" pitchFamily="34" charset="0"/>
                <a:cs typeface="Calibri" panose="020F0502020204030204" pitchFamily="34" charset="0"/>
              </a:rPr>
              <a:t>for a 3-years period (post-SIDDHARTA-2) </a:t>
            </a:r>
          </a:p>
          <a:p>
            <a:r>
              <a:rPr lang="en-GB" i="1" dirty="0">
                <a:latin typeface="Calibri" panose="020F0502020204030204" pitchFamily="34" charset="0"/>
                <a:ea typeface="Calibri" panose="020F0502020204030204" pitchFamily="34" charset="0"/>
                <a:cs typeface="Calibri" panose="020F0502020204030204" pitchFamily="34" charset="0"/>
              </a:rPr>
              <a:t>- </a:t>
            </a:r>
            <a:r>
              <a:rPr lang="en-GB" i="1" dirty="0">
                <a:solidFill>
                  <a:srgbClr val="FF0000"/>
                </a:solidFill>
                <a:latin typeface="Calibri" panose="020F0502020204030204" pitchFamily="34" charset="0"/>
                <a:ea typeface="Calibri" panose="020F0502020204030204" pitchFamily="34" charset="0"/>
                <a:cs typeface="Calibri" panose="020F0502020204030204" pitchFamily="34" charset="0"/>
              </a:rPr>
              <a:t>detailed presentation at 62</a:t>
            </a:r>
            <a:r>
              <a:rPr lang="en-GB" i="1" baseline="30000" dirty="0">
                <a:solidFill>
                  <a:srgbClr val="FF0000"/>
                </a:solidFill>
                <a:latin typeface="Calibri" panose="020F0502020204030204" pitchFamily="34" charset="0"/>
                <a:ea typeface="Calibri" panose="020F0502020204030204" pitchFamily="34" charset="0"/>
                <a:cs typeface="Calibri" panose="020F0502020204030204" pitchFamily="34" charset="0"/>
              </a:rPr>
              <a:t>nd</a:t>
            </a:r>
            <a:r>
              <a:rPr lang="en-GB" i="1" dirty="0">
                <a:solidFill>
                  <a:srgbClr val="FF0000"/>
                </a:solidFill>
                <a:latin typeface="Calibri" panose="020F0502020204030204" pitchFamily="34" charset="0"/>
                <a:ea typeface="Calibri" panose="020F0502020204030204" pitchFamily="34" charset="0"/>
                <a:cs typeface="Calibri" panose="020F0502020204030204" pitchFamily="34" charset="0"/>
              </a:rPr>
              <a:t> LNF Scientific Committee Meeting, November 8, 2021 </a:t>
            </a:r>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GB" i="1"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654FB2C-01ED-3EF1-3F6B-BAE12051A2A1}"/>
              </a:ext>
            </a:extLst>
          </p:cNvPr>
          <p:cNvSpPr txBox="1"/>
          <p:nvPr/>
        </p:nvSpPr>
        <p:spPr>
          <a:xfrm>
            <a:off x="365758" y="1478403"/>
            <a:ext cx="7351777" cy="2513037"/>
          </a:xfrm>
          <a:prstGeom prst="rect">
            <a:avLst/>
          </a:prstGeom>
          <a:noFill/>
        </p:spPr>
        <p:txBody>
          <a:bodyPr wrap="square">
            <a:spAutoFit/>
          </a:bodyPr>
          <a:lstStyle/>
          <a:p>
            <a:pPr defTabSz="685800"/>
            <a:r>
              <a:rPr lang="en-GB" b="1" dirty="0">
                <a:latin typeface="Calibri" panose="020F0502020204030204" pitchFamily="34" charset="0"/>
                <a:ea typeface="Calibri" panose="020F0502020204030204" pitchFamily="34" charset="0"/>
                <a:cs typeface="Calibri" panose="020F0502020204030204" pitchFamily="34" charset="0"/>
              </a:rPr>
              <a:t>We propose to do precision measurements along the periodic table at DAFNE for:</a:t>
            </a:r>
          </a:p>
          <a:p>
            <a:pPr defTabSz="685800"/>
            <a:endParaRPr lang="en-GB" sz="105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marL="457200" indent="-457200" defTabSz="685800">
              <a:buFontTx/>
              <a:buChar char="-"/>
            </a:pP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Kaonic Hydrogen: 200 pb</a:t>
            </a:r>
            <a:r>
              <a:rPr lang="en-GB" b="1" baseline="30000" dirty="0">
                <a:solidFill>
                  <a:srgbClr val="0143EA"/>
                </a:solidFill>
                <a:latin typeface="Calibri" panose="020F0502020204030204" pitchFamily="34" charset="0"/>
                <a:ea typeface="Calibri" panose="020F0502020204030204" pitchFamily="34" charset="0"/>
                <a:cs typeface="Calibri" panose="020F0502020204030204" pitchFamily="34" charset="0"/>
              </a:rPr>
              <a:t>-1</a:t>
            </a: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 – with SIDDHARTA-2 setup </a:t>
            </a:r>
            <a:r>
              <a:rPr lang="en-GB" b="1" dirty="0">
                <a:latin typeface="Calibri" panose="020F0502020204030204" pitchFamily="34" charset="0"/>
                <a:ea typeface="Calibri" panose="020F0502020204030204" pitchFamily="34" charset="0"/>
                <a:cs typeface="Calibri" panose="020F0502020204030204" pitchFamily="34" charset="0"/>
              </a:rPr>
              <a:t>– to get a precision &lt; 10 eV </a:t>
            </a: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(KH)</a:t>
            </a:r>
          </a:p>
          <a:p>
            <a:pPr marL="457200" indent="-457200" defTabSz="685800">
              <a:buFontTx/>
              <a:buChar char="-"/>
            </a:pP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Selected light kaonic atoms (LHKA)</a:t>
            </a:r>
          </a:p>
          <a:p>
            <a:pPr marL="457200" indent="-457200" defTabSz="685800">
              <a:buFontTx/>
              <a:buChar char="-"/>
            </a:pP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Selected intermediate  and heavy kaonic atoms charting the periodic table (IMKA)</a:t>
            </a:r>
          </a:p>
          <a:p>
            <a:pPr marL="457200" indent="-457200" defTabSz="685800">
              <a:buFontTx/>
              <a:buChar char="-"/>
            </a:pPr>
            <a:r>
              <a:rPr lang="en-GB" b="1" dirty="0">
                <a:solidFill>
                  <a:srgbClr val="0143EA"/>
                </a:solidFill>
                <a:latin typeface="Calibri" panose="020F0502020204030204" pitchFamily="34" charset="0"/>
                <a:ea typeface="Calibri" panose="020F0502020204030204" pitchFamily="34" charset="0"/>
                <a:cs typeface="Calibri" panose="020F0502020204030204" pitchFamily="34" charset="0"/>
              </a:rPr>
              <a:t>Ultra-High precision measurements of Kaonic Atoms (UHKA)</a:t>
            </a:r>
            <a:endParaRPr lang="en-GB" b="1"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B54492EA-F557-A922-C633-BD5D88BF5B89}"/>
              </a:ext>
            </a:extLst>
          </p:cNvPr>
          <p:cNvSpPr txBox="1"/>
          <p:nvPr/>
        </p:nvSpPr>
        <p:spPr>
          <a:xfrm>
            <a:off x="417958" y="4169664"/>
            <a:ext cx="7299578" cy="646331"/>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Dedicated runs with different types of detectors: </a:t>
            </a:r>
            <a:r>
              <a:rPr lang="en-US" b="1" spc="-1" dirty="0">
                <a:solidFill>
                  <a:srgbClr val="C00000"/>
                </a:solidFill>
                <a:latin typeface="Calibri" panose="020F0502020204030204" pitchFamily="34" charset="0"/>
                <a:ea typeface="Calibri" panose="020F0502020204030204" pitchFamily="34" charset="0"/>
                <a:cs typeface="Calibri" panose="020F0502020204030204" pitchFamily="34" charset="0"/>
              </a:rPr>
              <a:t>CZT detectors, </a:t>
            </a:r>
            <a:r>
              <a:rPr lang="en-US" b="1" spc="-1" dirty="0" err="1">
                <a:solidFill>
                  <a:srgbClr val="C00000"/>
                </a:solidFill>
                <a:latin typeface="Calibri" panose="020F0502020204030204" pitchFamily="34" charset="0"/>
                <a:ea typeface="Calibri" panose="020F0502020204030204" pitchFamily="34" charset="0"/>
                <a:cs typeface="Calibri" panose="020F0502020204030204" pitchFamily="34" charset="0"/>
              </a:rPr>
              <a:t>HpGe</a:t>
            </a:r>
            <a:r>
              <a:rPr lang="en-US" b="1" spc="-1" dirty="0">
                <a:solidFill>
                  <a:srgbClr val="C00000"/>
                </a:solidFill>
                <a:latin typeface="Calibri" panose="020F0502020204030204" pitchFamily="34" charset="0"/>
                <a:ea typeface="Calibri" panose="020F0502020204030204" pitchFamily="34" charset="0"/>
                <a:cs typeface="Calibri" panose="020F0502020204030204" pitchFamily="34" charset="0"/>
              </a:rPr>
              <a:t>, SDD 1mm, </a:t>
            </a:r>
            <a:r>
              <a:rPr lang="en-GB" b="1" dirty="0">
                <a:solidFill>
                  <a:srgbClr val="C00000"/>
                </a:solidFill>
                <a:latin typeface="Calibri" panose="020F0502020204030204" pitchFamily="34" charset="0"/>
                <a:ea typeface="Calibri" panose="020F0502020204030204" pitchFamily="34" charset="0"/>
                <a:cs typeface="Calibri" panose="020F0502020204030204" pitchFamily="34" charset="0"/>
              </a:rPr>
              <a:t>crystal HAPG spectrometer from VOXES project - </a:t>
            </a:r>
            <a:r>
              <a:rPr lang="en-GB" b="1" dirty="0">
                <a:solidFill>
                  <a:srgbClr val="C00000"/>
                </a:solidFill>
                <a:highlight>
                  <a:srgbClr val="FFFF00"/>
                </a:highlight>
                <a:latin typeface="Calibri" panose="020F0502020204030204" pitchFamily="34" charset="0"/>
                <a:ea typeface="Calibri" panose="020F0502020204030204" pitchFamily="34" charset="0"/>
                <a:cs typeface="Calibri" panose="020F0502020204030204" pitchFamily="34" charset="0"/>
              </a:rPr>
              <a:t>MODULAR</a:t>
            </a:r>
            <a:endParaRPr lang="en-US" b="1" dirty="0">
              <a:solidFill>
                <a:srgbClr val="C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91C73B6-7E11-95A7-EA24-FB7D68CF80FA}"/>
              </a:ext>
            </a:extLst>
          </p:cNvPr>
          <p:cNvSpPr txBox="1"/>
          <p:nvPr/>
        </p:nvSpPr>
        <p:spPr>
          <a:xfrm>
            <a:off x="1402080" y="-60253"/>
            <a:ext cx="9133167"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Future plans beyond SIDDHARTA-2: EXKALIBUR </a:t>
            </a:r>
          </a:p>
        </p:txBody>
      </p:sp>
      <p:sp>
        <p:nvSpPr>
          <p:cNvPr id="3" name="TextBox 2">
            <a:extLst>
              <a:ext uri="{FF2B5EF4-FFF2-40B4-BE49-F238E27FC236}">
                <a16:creationId xmlns:a16="http://schemas.microsoft.com/office/drawing/2014/main" id="{19EB86F9-E7BC-DEE0-742F-C67B8155268F}"/>
              </a:ext>
            </a:extLst>
          </p:cNvPr>
          <p:cNvSpPr txBox="1"/>
          <p:nvPr/>
        </p:nvSpPr>
        <p:spPr>
          <a:xfrm>
            <a:off x="365758" y="4994219"/>
            <a:ext cx="7544658" cy="1631216"/>
          </a:xfrm>
          <a:prstGeom prst="rect">
            <a:avLst/>
          </a:prstGeom>
          <a:solidFill>
            <a:srgbClr val="FFFF00"/>
          </a:solidFill>
        </p:spPr>
        <p:txBody>
          <a:bodyPr wrap="square">
            <a:spAutoFit/>
          </a:bodyPr>
          <a:lstStyle/>
          <a:p>
            <a:r>
              <a:rPr lang="en-GB" sz="2000" b="1" dirty="0">
                <a:solidFill>
                  <a:srgbClr val="FF0000"/>
                </a:solidFill>
                <a:hlinkClick r:id="rId3">
                  <a:extLst>
                    <a:ext uri="{A12FA001-AC4F-418D-AE19-62706E023703}">
                      <ahyp:hlinkClr xmlns:ahyp="http://schemas.microsoft.com/office/drawing/2018/hyperlinkcolor" val="tx"/>
                    </a:ext>
                  </a:extLst>
                </a:hlinkClick>
              </a:rPr>
              <a:t>Fundamental physics at the strangeness frontier at DAΦNE. Outline of a proposal for future measurements</a:t>
            </a:r>
            <a:r>
              <a:rPr lang="en-GB" sz="2000" b="1" dirty="0">
                <a:solidFill>
                  <a:srgbClr val="FF0000"/>
                </a:solidFill>
              </a:rPr>
              <a:t>, </a:t>
            </a:r>
          </a:p>
          <a:p>
            <a:r>
              <a:rPr lang="en-GB" sz="2000" b="1" dirty="0"/>
              <a:t>C. Curceanu et al., Front.in Phys. 11 (2023) 1240250</a:t>
            </a:r>
          </a:p>
          <a:p>
            <a:endParaRPr lang="en-GB" sz="2000" b="1" dirty="0"/>
          </a:p>
          <a:p>
            <a:r>
              <a:rPr lang="en-GB" sz="2000" b="1" dirty="0"/>
              <a:t>Members of Sci Com: </a:t>
            </a:r>
            <a:r>
              <a:rPr lang="en-GB" sz="2000" b="1" dirty="0">
                <a:solidFill>
                  <a:srgbClr val="120EFF"/>
                </a:solidFill>
              </a:rPr>
              <a:t>document and letters support</a:t>
            </a:r>
          </a:p>
        </p:txBody>
      </p:sp>
    </p:spTree>
    <p:extLst>
      <p:ext uri="{BB962C8B-B14F-4D97-AF65-F5344CB8AC3E}">
        <p14:creationId xmlns:p14="http://schemas.microsoft.com/office/powerpoint/2010/main" val="2493356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B1BB196-8FFC-95CC-53AD-3E01B4A773DB}"/>
              </a:ext>
            </a:extLst>
          </p:cNvPr>
          <p:cNvSpPr/>
          <p:nvPr/>
        </p:nvSpPr>
        <p:spPr>
          <a:xfrm>
            <a:off x="0" y="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egnaposto numero diapositiva 3">
            <a:extLst>
              <a:ext uri="{FF2B5EF4-FFF2-40B4-BE49-F238E27FC236}">
                <a16:creationId xmlns:a16="http://schemas.microsoft.com/office/drawing/2014/main" id="{CAE35545-2B68-BEE9-7752-1F8C17881168}"/>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3" name="Picture 2" descr="A paper with text on it&#10;&#10;Description automatically generated">
            <a:extLst>
              <a:ext uri="{FF2B5EF4-FFF2-40B4-BE49-F238E27FC236}">
                <a16:creationId xmlns:a16="http://schemas.microsoft.com/office/drawing/2014/main" id="{3B70F33F-796E-1CBC-B08A-B8A25C2612DF}"/>
              </a:ext>
            </a:extLst>
          </p:cNvPr>
          <p:cNvPicPr>
            <a:picLocks noChangeAspect="1"/>
          </p:cNvPicPr>
          <p:nvPr/>
        </p:nvPicPr>
        <p:blipFill>
          <a:blip r:embed="rId2"/>
          <a:stretch>
            <a:fillRect/>
          </a:stretch>
        </p:blipFill>
        <p:spPr>
          <a:xfrm>
            <a:off x="-430371" y="169500"/>
            <a:ext cx="5579964" cy="6612673"/>
          </a:xfrm>
          <a:prstGeom prst="rect">
            <a:avLst/>
          </a:prstGeom>
        </p:spPr>
      </p:pic>
      <p:pic>
        <p:nvPicPr>
          <p:cNvPr id="6" name="Content Placeholder 5" descr="A map of the world with different names&#10;&#10;Description automatically generated">
            <a:extLst>
              <a:ext uri="{FF2B5EF4-FFF2-40B4-BE49-F238E27FC236}">
                <a16:creationId xmlns:a16="http://schemas.microsoft.com/office/drawing/2014/main" id="{BE4921A5-84EA-0E7C-E66A-07095EB80AB8}"/>
              </a:ext>
            </a:extLst>
          </p:cNvPr>
          <p:cNvPicPr>
            <a:picLocks noGrp="1" noChangeAspect="1"/>
          </p:cNvPicPr>
          <p:nvPr>
            <p:ph idx="1"/>
          </p:nvPr>
        </p:nvPicPr>
        <p:blipFill>
          <a:blip r:embed="rId3"/>
          <a:stretch>
            <a:fillRect/>
          </a:stretch>
        </p:blipFill>
        <p:spPr>
          <a:xfrm>
            <a:off x="4645152" y="968555"/>
            <a:ext cx="7461503" cy="5368449"/>
          </a:xfrm>
        </p:spPr>
      </p:pic>
    </p:spTree>
    <p:extLst>
      <p:ext uri="{BB962C8B-B14F-4D97-AF65-F5344CB8AC3E}">
        <p14:creationId xmlns:p14="http://schemas.microsoft.com/office/powerpoint/2010/main" val="3307188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89872CA-5D2F-460F-A44C-7509185A3462}"/>
              </a:ext>
            </a:extLst>
          </p:cNvPr>
          <p:cNvSpPr/>
          <p:nvPr/>
        </p:nvSpPr>
        <p:spPr>
          <a:xfrm>
            <a:off x="0" y="-27419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egnaposto numero diapositiva 3">
            <a:extLst>
              <a:ext uri="{FF2B5EF4-FFF2-40B4-BE49-F238E27FC236}">
                <a16:creationId xmlns:a16="http://schemas.microsoft.com/office/drawing/2014/main" id="{DED0DB4E-B1D1-62F2-244A-8A414E53A9C5}"/>
              </a:ext>
            </a:extLst>
          </p:cNvPr>
          <p:cNvSpPr>
            <a:spLocks noGrp="1"/>
          </p:cNvSpPr>
          <p:nvPr>
            <p:ph type="sldNum" sz="quarter" idx="12"/>
          </p:nvPr>
        </p:nvSpPr>
        <p:spPr>
          <a:xfrm>
            <a:off x="8610600" y="6511926"/>
            <a:ext cx="2057400" cy="365125"/>
          </a:xfrm>
        </p:spPr>
        <p:txBody>
          <a:bodyPr/>
          <a:lstStyle/>
          <a:p>
            <a:pPr>
              <a:defRPr/>
            </a:pPr>
            <a:fld id="{5642362C-7A86-BD4E-AA05-8285307524FD}" type="slidenum">
              <a:rPr lang="it-IT" sz="1200">
                <a:solidFill>
                  <a:prstClr val="white"/>
                </a:solidFill>
                <a:latin typeface="Calibri" panose="020F0502020204030204"/>
                <a:cs typeface="Helvetica"/>
                <a:sym typeface="Calibri"/>
              </a:rPr>
              <a:pPr>
                <a:defRPr/>
              </a:pPr>
              <a:t>43</a:t>
            </a:fld>
            <a:endParaRPr lang="it-IT" sz="1200" dirty="0">
              <a:solidFill>
                <a:prstClr val="white"/>
              </a:solidFill>
              <a:latin typeface="Calibri" panose="020F0502020204030204"/>
              <a:cs typeface="Helvetica"/>
              <a:sym typeface="Calibri"/>
            </a:endParaRPr>
          </a:p>
        </p:txBody>
      </p:sp>
      <p:sp>
        <p:nvSpPr>
          <p:cNvPr id="7" name="Rettangolo 6">
            <a:extLst>
              <a:ext uri="{FF2B5EF4-FFF2-40B4-BE49-F238E27FC236}">
                <a16:creationId xmlns:a16="http://schemas.microsoft.com/office/drawing/2014/main" id="{445BAA8E-232E-E5CC-9F84-4BB1CF011C0D}"/>
              </a:ext>
            </a:extLst>
          </p:cNvPr>
          <p:cNvSpPr/>
          <p:nvPr/>
        </p:nvSpPr>
        <p:spPr>
          <a:xfrm>
            <a:off x="4567419" y="6569274"/>
            <a:ext cx="5207924" cy="307777"/>
          </a:xfrm>
          <a:prstGeom prst="rect">
            <a:avLst/>
          </a:prstGeom>
        </p:spPr>
        <p:txBody>
          <a:bodyPr wrap="square">
            <a:spAutoFit/>
          </a:bodyPr>
          <a:lstStyle/>
          <a:p>
            <a:pPr>
              <a:defRPr/>
            </a:pPr>
            <a:r>
              <a:rPr lang="en-GB" sz="1400" dirty="0">
                <a:solidFill>
                  <a:prstClr val="white"/>
                </a:solidFill>
                <a:latin typeface="Times New Roman" panose="02020603050405020304" pitchFamily="18" charset="0"/>
                <a:cs typeface="Times New Roman" panose="02020603050405020304" pitchFamily="18" charset="0"/>
              </a:rPr>
              <a:t>Kaonic Atoms with SIDDHARTA-2 at the DAFNE Collider</a:t>
            </a:r>
            <a:endParaRPr lang="en-GB" sz="1400" dirty="0">
              <a:solidFill>
                <a:prstClr val="white"/>
              </a:solidFill>
              <a:latin typeface="Calibri" panose="020F0502020204030204"/>
              <a:cs typeface="Helvetica"/>
            </a:endParaRPr>
          </a:p>
        </p:txBody>
      </p:sp>
      <p:sp>
        <p:nvSpPr>
          <p:cNvPr id="8" name="CasellaDiTesto 7">
            <a:extLst>
              <a:ext uri="{FF2B5EF4-FFF2-40B4-BE49-F238E27FC236}">
                <a16:creationId xmlns:a16="http://schemas.microsoft.com/office/drawing/2014/main" id="{CA09FC68-339B-6C09-1454-C3CF2DA694AB}"/>
              </a:ext>
            </a:extLst>
          </p:cNvPr>
          <p:cNvSpPr txBox="1"/>
          <p:nvPr/>
        </p:nvSpPr>
        <p:spPr>
          <a:xfrm>
            <a:off x="3473509" y="2850943"/>
            <a:ext cx="5244982" cy="1446550"/>
          </a:xfrm>
          <a:prstGeom prst="rect">
            <a:avLst/>
          </a:prstGeom>
          <a:solidFill>
            <a:srgbClr val="1B33FF"/>
          </a:solidFill>
        </p:spPr>
        <p:txBody>
          <a:bodyPr wrap="square" rtlCol="0">
            <a:spAutoFit/>
          </a:bodyPr>
          <a:lstStyle/>
          <a:p>
            <a:pPr algn="ctr">
              <a:defRPr/>
            </a:pPr>
            <a:r>
              <a:rPr lang="en-GB" sz="3600" b="1" dirty="0">
                <a:solidFill>
                  <a:srgbClr val="FFFF00"/>
                </a:solidFill>
                <a:latin typeface="Calibri" panose="020F0502020204030204"/>
                <a:cs typeface="Helvetica"/>
              </a:rPr>
              <a:t>Kaonic atoms </a:t>
            </a:r>
            <a:br>
              <a:rPr lang="en-GB" sz="2600" b="1" dirty="0">
                <a:solidFill>
                  <a:srgbClr val="FFFF00"/>
                </a:solidFill>
                <a:latin typeface="Calibri" panose="020F0502020204030204"/>
                <a:cs typeface="Helvetica"/>
              </a:rPr>
            </a:br>
            <a:r>
              <a:rPr lang="en-GB" sz="2600" b="1" dirty="0">
                <a:solidFill>
                  <a:srgbClr val="FFFF00"/>
                </a:solidFill>
                <a:latin typeface="Calibri" panose="020F0502020204030204"/>
                <a:cs typeface="Helvetica"/>
              </a:rPr>
              <a:t>Kaon-nuclei interactions  </a:t>
            </a:r>
            <a:br>
              <a:rPr lang="en-GB" sz="2600" b="1" dirty="0">
                <a:solidFill>
                  <a:srgbClr val="FFFF00"/>
                </a:solidFill>
                <a:latin typeface="Calibri" panose="020F0502020204030204"/>
                <a:cs typeface="Helvetica"/>
              </a:rPr>
            </a:br>
            <a:r>
              <a:rPr lang="en-GB" sz="2600" b="1" dirty="0">
                <a:solidFill>
                  <a:srgbClr val="FFFF00"/>
                </a:solidFill>
                <a:latin typeface="Calibri" panose="020F0502020204030204"/>
                <a:cs typeface="Helvetica"/>
              </a:rPr>
              <a:t>(scattering and nuclear interactions) </a:t>
            </a:r>
            <a:endParaRPr lang="en-GB" sz="2600" dirty="0">
              <a:solidFill>
                <a:srgbClr val="FFFF00"/>
              </a:solidFill>
              <a:latin typeface="Calibri" panose="020F0502020204030204"/>
              <a:cs typeface="Helvetica"/>
            </a:endParaRPr>
          </a:p>
        </p:txBody>
      </p:sp>
      <p:sp>
        <p:nvSpPr>
          <p:cNvPr id="11" name="Rettangolo 10">
            <a:extLst>
              <a:ext uri="{FF2B5EF4-FFF2-40B4-BE49-F238E27FC236}">
                <a16:creationId xmlns:a16="http://schemas.microsoft.com/office/drawing/2014/main" id="{7DF8F140-5C5E-5EDB-8433-0F43027EB1A8}"/>
              </a:ext>
            </a:extLst>
          </p:cNvPr>
          <p:cNvSpPr/>
          <p:nvPr/>
        </p:nvSpPr>
        <p:spPr>
          <a:xfrm>
            <a:off x="1996176" y="1340106"/>
            <a:ext cx="3806367" cy="1200329"/>
          </a:xfrm>
          <a:prstGeom prst="rect">
            <a:avLst/>
          </a:prstGeom>
          <a:solidFill>
            <a:srgbClr val="FFFF00"/>
          </a:solidFill>
        </p:spPr>
        <p:txBody>
          <a:bodyPr wrap="square">
            <a:spAutoFit/>
          </a:bodyPr>
          <a:lstStyle/>
          <a:p>
            <a:pPr algn="ctr">
              <a:defRPr/>
            </a:pPr>
            <a:r>
              <a:rPr lang="it-IT" sz="2400" b="1" dirty="0">
                <a:solidFill>
                  <a:srgbClr val="1B33FF"/>
                </a:solidFill>
                <a:latin typeface="Calibri" panose="020F0502020204030204"/>
                <a:cs typeface="Helvetica"/>
              </a:rPr>
              <a:t>Part. and </a:t>
            </a:r>
            <a:r>
              <a:rPr lang="it-IT" sz="2400" b="1" dirty="0" err="1">
                <a:solidFill>
                  <a:srgbClr val="1B33FF"/>
                </a:solidFill>
                <a:latin typeface="Calibri" panose="020F0502020204030204"/>
                <a:cs typeface="Helvetica"/>
              </a:rPr>
              <a:t>Nuclear</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physics</a:t>
            </a:r>
            <a:r>
              <a:rPr lang="it-IT" sz="2400" b="1" dirty="0">
                <a:solidFill>
                  <a:srgbClr val="1B33FF"/>
                </a:solidFill>
                <a:latin typeface="Calibri" panose="020F0502020204030204"/>
                <a:cs typeface="Helvetica"/>
              </a:rPr>
              <a:t> QCD @ </a:t>
            </a:r>
            <a:r>
              <a:rPr lang="it-IT" sz="2400" b="1" dirty="0" err="1">
                <a:solidFill>
                  <a:srgbClr val="1B33FF"/>
                </a:solidFill>
                <a:latin typeface="Calibri" panose="020F0502020204030204"/>
                <a:cs typeface="Helvetica"/>
              </a:rPr>
              <a:t>low-energy</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limit</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Chiral</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symmetry</a:t>
            </a:r>
            <a:r>
              <a:rPr lang="it-IT" sz="2400" b="1" dirty="0">
                <a:solidFill>
                  <a:srgbClr val="1B33FF"/>
                </a:solidFill>
                <a:latin typeface="Calibri" panose="020F0502020204030204"/>
                <a:cs typeface="Helvetica"/>
              </a:rPr>
              <a:t>, Lattice </a:t>
            </a:r>
            <a:endParaRPr lang="it-IT" sz="2400" dirty="0">
              <a:solidFill>
                <a:srgbClr val="1B33FF"/>
              </a:solidFill>
              <a:latin typeface="Calibri" panose="020F0502020204030204"/>
              <a:cs typeface="Helvetica"/>
            </a:endParaRPr>
          </a:p>
        </p:txBody>
      </p:sp>
      <p:sp>
        <p:nvSpPr>
          <p:cNvPr id="12" name="Rettangolo 11">
            <a:extLst>
              <a:ext uri="{FF2B5EF4-FFF2-40B4-BE49-F238E27FC236}">
                <a16:creationId xmlns:a16="http://schemas.microsoft.com/office/drawing/2014/main" id="{7BEAC445-B842-62C5-733D-3711214D1A9D}"/>
              </a:ext>
            </a:extLst>
          </p:cNvPr>
          <p:cNvSpPr/>
          <p:nvPr/>
        </p:nvSpPr>
        <p:spPr>
          <a:xfrm>
            <a:off x="2251850" y="711977"/>
            <a:ext cx="3806367" cy="553998"/>
          </a:xfrm>
          <a:prstGeom prst="rect">
            <a:avLst/>
          </a:prstGeom>
        </p:spPr>
        <p:txBody>
          <a:bodyPr wrap="square">
            <a:spAutoFit/>
          </a:bodyPr>
          <a:lstStyle/>
          <a:p>
            <a:pPr>
              <a:defRPr/>
            </a:pPr>
            <a:r>
              <a:rPr lang="it-IT" sz="1500" b="1" dirty="0" err="1">
                <a:solidFill>
                  <a:prstClr val="black"/>
                </a:solidFill>
                <a:latin typeface="Calibri" panose="020F0502020204030204"/>
                <a:cs typeface="Helvetica"/>
              </a:rPr>
              <a:t>Kaonic</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Atoms</a:t>
            </a:r>
            <a:r>
              <a:rPr lang="it-IT" sz="1500" b="1" dirty="0">
                <a:solidFill>
                  <a:prstClr val="black"/>
                </a:solidFill>
                <a:latin typeface="Calibri" panose="020F0502020204030204"/>
                <a:cs typeface="Helvetica"/>
              </a:rPr>
              <a:t> to Investigate Global </a:t>
            </a:r>
            <a:r>
              <a:rPr lang="it-IT" sz="1500" b="1" dirty="0" err="1">
                <a:solidFill>
                  <a:prstClr val="black"/>
                </a:solidFill>
                <a:latin typeface="Calibri" panose="020F0502020204030204"/>
                <a:cs typeface="Helvetica"/>
              </a:rPr>
              <a:t>Symmetry</a:t>
            </a:r>
            <a:r>
              <a:rPr lang="it-IT" sz="1500" b="1" dirty="0">
                <a:solidFill>
                  <a:prstClr val="black"/>
                </a:solidFill>
                <a:latin typeface="Calibri" panose="020F0502020204030204"/>
                <a:cs typeface="Helvetica"/>
              </a:rPr>
              <a:t> Breaking </a:t>
            </a:r>
            <a:r>
              <a:rPr lang="it-IT" sz="1500" dirty="0" err="1">
                <a:solidFill>
                  <a:prstClr val="black"/>
                </a:solidFill>
                <a:latin typeface="Calibri" panose="020F0502020204030204"/>
                <a:cs typeface="Helvetica"/>
              </a:rPr>
              <a:t>Symmetry</a:t>
            </a:r>
            <a:r>
              <a:rPr lang="it-IT" sz="1500" dirty="0">
                <a:solidFill>
                  <a:prstClr val="black"/>
                </a:solidFill>
                <a:latin typeface="Calibri" panose="020F0502020204030204"/>
                <a:cs typeface="Helvetica"/>
              </a:rPr>
              <a:t> 12 (2020) 4, 547 </a:t>
            </a:r>
          </a:p>
        </p:txBody>
      </p:sp>
      <p:sp>
        <p:nvSpPr>
          <p:cNvPr id="13" name="Rettangolo 12">
            <a:extLst>
              <a:ext uri="{FF2B5EF4-FFF2-40B4-BE49-F238E27FC236}">
                <a16:creationId xmlns:a16="http://schemas.microsoft.com/office/drawing/2014/main" id="{4FA02F4E-0D92-18DF-56D4-3838EC6F0A58}"/>
              </a:ext>
            </a:extLst>
          </p:cNvPr>
          <p:cNvSpPr/>
          <p:nvPr/>
        </p:nvSpPr>
        <p:spPr>
          <a:xfrm>
            <a:off x="6018321" y="1562453"/>
            <a:ext cx="3806367" cy="830997"/>
          </a:xfrm>
          <a:prstGeom prst="rect">
            <a:avLst/>
          </a:prstGeom>
          <a:solidFill>
            <a:srgbClr val="FFFF00"/>
          </a:solidFill>
        </p:spPr>
        <p:txBody>
          <a:bodyPr wrap="square">
            <a:spAutoFit/>
          </a:bodyPr>
          <a:lstStyle/>
          <a:p>
            <a:pPr algn="ctr">
              <a:defRPr/>
            </a:pPr>
            <a:r>
              <a:rPr lang="it-IT" sz="2400" b="1" dirty="0" err="1">
                <a:solidFill>
                  <a:srgbClr val="1B33FF"/>
                </a:solidFill>
                <a:latin typeface="Calibri" panose="020F0502020204030204"/>
                <a:cs typeface="Helvetica"/>
              </a:rPr>
              <a:t>Fundamental</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physics</a:t>
            </a:r>
            <a:r>
              <a:rPr lang="it-IT" sz="2400" b="1" dirty="0">
                <a:solidFill>
                  <a:srgbClr val="1B33FF"/>
                </a:solidFill>
                <a:latin typeface="Calibri" panose="020F0502020204030204"/>
                <a:cs typeface="Helvetica"/>
              </a:rPr>
              <a:t> New </a:t>
            </a:r>
            <a:r>
              <a:rPr lang="it-IT" sz="2400" b="1" dirty="0" err="1">
                <a:solidFill>
                  <a:srgbClr val="1B33FF"/>
                </a:solidFill>
                <a:latin typeface="Calibri" panose="020F0502020204030204"/>
                <a:cs typeface="Helvetica"/>
              </a:rPr>
              <a:t>Physics</a:t>
            </a:r>
            <a:r>
              <a:rPr lang="it-IT" sz="2400" b="1" dirty="0">
                <a:solidFill>
                  <a:srgbClr val="1B33FF"/>
                </a:solidFill>
                <a:latin typeface="Calibri" panose="020F0502020204030204"/>
                <a:cs typeface="Helvetica"/>
              </a:rPr>
              <a:t> </a:t>
            </a:r>
            <a:endParaRPr lang="it-IT" sz="2400" dirty="0">
              <a:solidFill>
                <a:srgbClr val="1B33FF"/>
              </a:solidFill>
              <a:latin typeface="Calibri" panose="020F0502020204030204"/>
              <a:cs typeface="Helvetica"/>
            </a:endParaRPr>
          </a:p>
        </p:txBody>
      </p:sp>
      <p:sp>
        <p:nvSpPr>
          <p:cNvPr id="14" name="Rettangolo 13">
            <a:extLst>
              <a:ext uri="{FF2B5EF4-FFF2-40B4-BE49-F238E27FC236}">
                <a16:creationId xmlns:a16="http://schemas.microsoft.com/office/drawing/2014/main" id="{DB0AD72E-ADA2-15AC-9E8B-24BE47E22E12}"/>
              </a:ext>
            </a:extLst>
          </p:cNvPr>
          <p:cNvSpPr/>
          <p:nvPr/>
        </p:nvSpPr>
        <p:spPr>
          <a:xfrm>
            <a:off x="6110514" y="827458"/>
            <a:ext cx="3872175" cy="784830"/>
          </a:xfrm>
          <a:prstGeom prst="rect">
            <a:avLst/>
          </a:prstGeom>
        </p:spPr>
        <p:txBody>
          <a:bodyPr wrap="square">
            <a:spAutoFit/>
          </a:bodyPr>
          <a:lstStyle/>
          <a:p>
            <a:pPr>
              <a:defRPr/>
            </a:pPr>
            <a:r>
              <a:rPr lang="it-IT" sz="1500" b="1" dirty="0">
                <a:solidFill>
                  <a:prstClr val="black"/>
                </a:solidFill>
                <a:latin typeface="Calibri" panose="020F0502020204030204"/>
                <a:cs typeface="Helvetica"/>
              </a:rPr>
              <a:t>The </a:t>
            </a:r>
            <a:r>
              <a:rPr lang="it-IT" sz="1500" b="1" dirty="0" err="1">
                <a:solidFill>
                  <a:prstClr val="black"/>
                </a:solidFill>
                <a:latin typeface="Calibri" panose="020F0502020204030204"/>
                <a:cs typeface="Helvetica"/>
              </a:rPr>
              <a:t>modern</a:t>
            </a:r>
            <a:r>
              <a:rPr lang="it-IT" sz="1500" b="1" dirty="0">
                <a:solidFill>
                  <a:prstClr val="black"/>
                </a:solidFill>
                <a:latin typeface="Calibri" panose="020F0502020204030204"/>
                <a:cs typeface="Helvetica"/>
              </a:rPr>
              <a:t> era of light </a:t>
            </a:r>
            <a:r>
              <a:rPr lang="it-IT" sz="1500" b="1" dirty="0" err="1">
                <a:solidFill>
                  <a:prstClr val="black"/>
                </a:solidFill>
                <a:latin typeface="Calibri" panose="020F0502020204030204"/>
                <a:cs typeface="Helvetica"/>
              </a:rPr>
              <a:t>kaonic</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atom</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experiments</a:t>
            </a:r>
            <a:r>
              <a:rPr lang="it-IT" sz="1500" b="1" dirty="0">
                <a:solidFill>
                  <a:prstClr val="black"/>
                </a:solidFill>
                <a:latin typeface="Calibri" panose="020F0502020204030204"/>
                <a:cs typeface="Helvetica"/>
              </a:rPr>
              <a:t> </a:t>
            </a:r>
            <a:r>
              <a:rPr lang="it-IT" sz="1500" dirty="0" err="1">
                <a:solidFill>
                  <a:prstClr val="black"/>
                </a:solidFill>
                <a:latin typeface="Calibri" panose="020F0502020204030204"/>
                <a:cs typeface="Helvetica"/>
              </a:rPr>
              <a:t>Rev.Mod.Phys</a:t>
            </a:r>
            <a:r>
              <a:rPr lang="it-IT" sz="1500" dirty="0">
                <a:solidFill>
                  <a:prstClr val="black"/>
                </a:solidFill>
                <a:latin typeface="Calibri" panose="020F0502020204030204"/>
                <a:cs typeface="Helvetica"/>
              </a:rPr>
              <a:t>. 91 (2019) 2, 025006 </a:t>
            </a:r>
          </a:p>
        </p:txBody>
      </p:sp>
      <p:sp>
        <p:nvSpPr>
          <p:cNvPr id="15" name="Rettangolo 14">
            <a:extLst>
              <a:ext uri="{FF2B5EF4-FFF2-40B4-BE49-F238E27FC236}">
                <a16:creationId xmlns:a16="http://schemas.microsoft.com/office/drawing/2014/main" id="{FACDD2BE-66AB-D2AB-3EF0-9DCA151CFBD5}"/>
              </a:ext>
            </a:extLst>
          </p:cNvPr>
          <p:cNvSpPr/>
          <p:nvPr/>
        </p:nvSpPr>
        <p:spPr>
          <a:xfrm>
            <a:off x="5883954" y="4617022"/>
            <a:ext cx="3806367" cy="830997"/>
          </a:xfrm>
          <a:prstGeom prst="rect">
            <a:avLst/>
          </a:prstGeom>
          <a:solidFill>
            <a:srgbClr val="FFFF00"/>
          </a:solidFill>
        </p:spPr>
        <p:txBody>
          <a:bodyPr wrap="square">
            <a:spAutoFit/>
          </a:bodyPr>
          <a:lstStyle/>
          <a:p>
            <a:pPr algn="ctr">
              <a:defRPr/>
            </a:pPr>
            <a:r>
              <a:rPr lang="it-IT" sz="2400" b="1" dirty="0" err="1">
                <a:solidFill>
                  <a:srgbClr val="1B33FF"/>
                </a:solidFill>
                <a:latin typeface="Calibri" panose="020F0502020204030204"/>
                <a:cs typeface="Helvetica"/>
              </a:rPr>
              <a:t>Astrophysics</a:t>
            </a:r>
            <a:r>
              <a:rPr lang="it-IT" sz="2400" b="1" dirty="0">
                <a:solidFill>
                  <a:srgbClr val="1B33FF"/>
                </a:solidFill>
                <a:latin typeface="Calibri" panose="020F0502020204030204"/>
                <a:cs typeface="Helvetica"/>
              </a:rPr>
              <a:t> </a:t>
            </a:r>
            <a:br>
              <a:rPr lang="it-IT" sz="2400" b="1" dirty="0">
                <a:solidFill>
                  <a:srgbClr val="1B33FF"/>
                </a:solidFill>
                <a:latin typeface="Calibri" panose="020F0502020204030204"/>
                <a:cs typeface="Helvetica"/>
              </a:rPr>
            </a:br>
            <a:r>
              <a:rPr lang="it-IT" sz="2400" b="1" dirty="0">
                <a:solidFill>
                  <a:srgbClr val="1B33FF"/>
                </a:solidFill>
                <a:latin typeface="Calibri" panose="020F0502020204030204"/>
                <a:cs typeface="Helvetica"/>
              </a:rPr>
              <a:t>EOS </a:t>
            </a:r>
            <a:r>
              <a:rPr lang="it-IT" sz="2400" b="1" dirty="0" err="1">
                <a:solidFill>
                  <a:srgbClr val="1B33FF"/>
                </a:solidFill>
                <a:latin typeface="Calibri" panose="020F0502020204030204"/>
                <a:cs typeface="Helvetica"/>
              </a:rPr>
              <a:t>Neutron</a:t>
            </a:r>
            <a:r>
              <a:rPr lang="it-IT" sz="2400" b="1" dirty="0">
                <a:solidFill>
                  <a:srgbClr val="1B33FF"/>
                </a:solidFill>
                <a:latin typeface="Calibri" panose="020F0502020204030204"/>
                <a:cs typeface="Helvetica"/>
              </a:rPr>
              <a:t> Stars </a:t>
            </a:r>
            <a:endParaRPr lang="it-IT" sz="2400" dirty="0">
              <a:solidFill>
                <a:srgbClr val="1B33FF"/>
              </a:solidFill>
              <a:latin typeface="Calibri" panose="020F0502020204030204"/>
              <a:cs typeface="Helvetica"/>
            </a:endParaRPr>
          </a:p>
        </p:txBody>
      </p:sp>
      <p:sp>
        <p:nvSpPr>
          <p:cNvPr id="16" name="Rettangolo 15">
            <a:extLst>
              <a:ext uri="{FF2B5EF4-FFF2-40B4-BE49-F238E27FC236}">
                <a16:creationId xmlns:a16="http://schemas.microsoft.com/office/drawing/2014/main" id="{6708AAE0-0DF8-9E75-823F-B120936B0642}"/>
              </a:ext>
            </a:extLst>
          </p:cNvPr>
          <p:cNvSpPr/>
          <p:nvPr/>
        </p:nvSpPr>
        <p:spPr>
          <a:xfrm>
            <a:off x="5859572" y="5512717"/>
            <a:ext cx="3976409" cy="553998"/>
          </a:xfrm>
          <a:prstGeom prst="rect">
            <a:avLst/>
          </a:prstGeom>
        </p:spPr>
        <p:txBody>
          <a:bodyPr wrap="square">
            <a:spAutoFit/>
          </a:bodyPr>
          <a:lstStyle/>
          <a:p>
            <a:pPr>
              <a:defRPr/>
            </a:pPr>
            <a:r>
              <a:rPr lang="it-IT" sz="1500" b="1" dirty="0">
                <a:solidFill>
                  <a:prstClr val="black"/>
                </a:solidFill>
                <a:latin typeface="Calibri" panose="020F0502020204030204"/>
                <a:cs typeface="Helvetica"/>
              </a:rPr>
              <a:t>The </a:t>
            </a:r>
            <a:r>
              <a:rPr lang="it-IT" sz="1500" b="1" dirty="0" err="1">
                <a:solidFill>
                  <a:prstClr val="black"/>
                </a:solidFill>
                <a:latin typeface="Calibri" panose="020F0502020204030204"/>
                <a:cs typeface="Helvetica"/>
              </a:rPr>
              <a:t>equation</a:t>
            </a:r>
            <a:r>
              <a:rPr lang="it-IT" sz="1500" b="1" dirty="0">
                <a:solidFill>
                  <a:prstClr val="black"/>
                </a:solidFill>
                <a:latin typeface="Calibri" panose="020F0502020204030204"/>
                <a:cs typeface="Helvetica"/>
              </a:rPr>
              <a:t> of state of dense </a:t>
            </a:r>
            <a:r>
              <a:rPr lang="it-IT" sz="1500" b="1" dirty="0" err="1">
                <a:solidFill>
                  <a:prstClr val="black"/>
                </a:solidFill>
                <a:latin typeface="Calibri" panose="020F0502020204030204"/>
                <a:cs typeface="Helvetica"/>
              </a:rPr>
              <a:t>matter</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Stiff</a:t>
            </a:r>
            <a:r>
              <a:rPr lang="it-IT" sz="1500" b="1" dirty="0">
                <a:solidFill>
                  <a:prstClr val="black"/>
                </a:solidFill>
                <a:latin typeface="Calibri" panose="020F0502020204030204"/>
                <a:cs typeface="Helvetica"/>
              </a:rPr>
              <a:t>, soft, or </a:t>
            </a:r>
            <a:r>
              <a:rPr lang="it-IT" sz="1500" b="1" dirty="0" err="1">
                <a:solidFill>
                  <a:prstClr val="black"/>
                </a:solidFill>
                <a:latin typeface="Calibri" panose="020F0502020204030204"/>
                <a:cs typeface="Helvetica"/>
              </a:rPr>
              <a:t>both</a:t>
            </a:r>
            <a:r>
              <a:rPr lang="it-IT" sz="1500" b="1" dirty="0">
                <a:solidFill>
                  <a:prstClr val="black"/>
                </a:solidFill>
                <a:latin typeface="Calibri" panose="020F0502020204030204"/>
                <a:cs typeface="Helvetica"/>
              </a:rPr>
              <a:t>? </a:t>
            </a:r>
            <a:r>
              <a:rPr lang="it-IT" sz="1500" dirty="0" err="1">
                <a:solidFill>
                  <a:prstClr val="black"/>
                </a:solidFill>
                <a:latin typeface="Calibri" panose="020F0502020204030204"/>
                <a:cs typeface="Helvetica"/>
              </a:rPr>
              <a:t>Astron.Nachr</a:t>
            </a:r>
            <a:r>
              <a:rPr lang="it-IT" sz="1500" dirty="0">
                <a:solidFill>
                  <a:prstClr val="black"/>
                </a:solidFill>
                <a:latin typeface="Calibri" panose="020F0502020204030204"/>
                <a:cs typeface="Helvetica"/>
              </a:rPr>
              <a:t>. 340 (2019) 1-3, 189 </a:t>
            </a:r>
          </a:p>
        </p:txBody>
      </p:sp>
      <p:sp>
        <p:nvSpPr>
          <p:cNvPr id="17" name="Rettangolo 16">
            <a:extLst>
              <a:ext uri="{FF2B5EF4-FFF2-40B4-BE49-F238E27FC236}">
                <a16:creationId xmlns:a16="http://schemas.microsoft.com/office/drawing/2014/main" id="{E2A42BCB-C6C3-38C0-AB89-82A6F668492A}"/>
              </a:ext>
            </a:extLst>
          </p:cNvPr>
          <p:cNvSpPr/>
          <p:nvPr/>
        </p:nvSpPr>
        <p:spPr>
          <a:xfrm>
            <a:off x="1524000" y="4835507"/>
            <a:ext cx="3806367" cy="461665"/>
          </a:xfrm>
          <a:prstGeom prst="rect">
            <a:avLst/>
          </a:prstGeom>
          <a:solidFill>
            <a:srgbClr val="FFFF00"/>
          </a:solidFill>
        </p:spPr>
        <p:txBody>
          <a:bodyPr wrap="square">
            <a:spAutoFit/>
          </a:bodyPr>
          <a:lstStyle/>
          <a:p>
            <a:pPr algn="ctr">
              <a:defRPr/>
            </a:pPr>
            <a:r>
              <a:rPr lang="it-IT" sz="2400" b="1" dirty="0">
                <a:solidFill>
                  <a:srgbClr val="1B33FF"/>
                </a:solidFill>
                <a:latin typeface="Calibri" panose="020F0502020204030204"/>
                <a:cs typeface="Helvetica"/>
              </a:rPr>
              <a:t>Dark </a:t>
            </a:r>
            <a:r>
              <a:rPr lang="it-IT" sz="2400" b="1" dirty="0" err="1">
                <a:solidFill>
                  <a:srgbClr val="1B33FF"/>
                </a:solidFill>
                <a:latin typeface="Calibri" panose="020F0502020204030204"/>
                <a:cs typeface="Helvetica"/>
              </a:rPr>
              <a:t>Matter</a:t>
            </a:r>
            <a:r>
              <a:rPr lang="it-IT" sz="2400" b="1" dirty="0">
                <a:solidFill>
                  <a:srgbClr val="1B33FF"/>
                </a:solidFill>
                <a:latin typeface="Calibri" panose="020F0502020204030204"/>
                <a:cs typeface="Helvetica"/>
              </a:rPr>
              <a:t> </a:t>
            </a:r>
            <a:r>
              <a:rPr lang="it-IT" sz="2400" b="1" dirty="0" err="1">
                <a:solidFill>
                  <a:srgbClr val="1B33FF"/>
                </a:solidFill>
                <a:latin typeface="Calibri" panose="020F0502020204030204"/>
                <a:cs typeface="Helvetica"/>
              </a:rPr>
              <a:t>studies</a:t>
            </a:r>
            <a:r>
              <a:rPr lang="it-IT" sz="2400" b="1" dirty="0">
                <a:solidFill>
                  <a:srgbClr val="1B33FF"/>
                </a:solidFill>
                <a:latin typeface="Calibri" panose="020F0502020204030204"/>
                <a:cs typeface="Helvetica"/>
              </a:rPr>
              <a:t> </a:t>
            </a:r>
            <a:endParaRPr lang="it-IT" sz="2400" dirty="0">
              <a:solidFill>
                <a:srgbClr val="1B33FF"/>
              </a:solidFill>
              <a:latin typeface="Calibri" panose="020F0502020204030204"/>
              <a:cs typeface="Helvetica"/>
            </a:endParaRPr>
          </a:p>
        </p:txBody>
      </p:sp>
      <p:sp>
        <p:nvSpPr>
          <p:cNvPr id="18" name="Rettangolo 17">
            <a:extLst>
              <a:ext uri="{FF2B5EF4-FFF2-40B4-BE49-F238E27FC236}">
                <a16:creationId xmlns:a16="http://schemas.microsoft.com/office/drawing/2014/main" id="{9860996B-7C42-2885-ABFC-2149BC8F15EE}"/>
              </a:ext>
            </a:extLst>
          </p:cNvPr>
          <p:cNvSpPr/>
          <p:nvPr/>
        </p:nvSpPr>
        <p:spPr>
          <a:xfrm>
            <a:off x="1484961" y="5448019"/>
            <a:ext cx="3806367" cy="784830"/>
          </a:xfrm>
          <a:prstGeom prst="rect">
            <a:avLst/>
          </a:prstGeom>
        </p:spPr>
        <p:txBody>
          <a:bodyPr wrap="square">
            <a:spAutoFit/>
          </a:bodyPr>
          <a:lstStyle/>
          <a:p>
            <a:pPr>
              <a:defRPr/>
            </a:pPr>
            <a:r>
              <a:rPr lang="it-IT" sz="1500" b="1" dirty="0">
                <a:solidFill>
                  <a:prstClr val="black"/>
                </a:solidFill>
                <a:latin typeface="Calibri" panose="020F0502020204030204"/>
                <a:cs typeface="Helvetica"/>
              </a:rPr>
              <a:t>On self-</a:t>
            </a:r>
            <a:r>
              <a:rPr lang="it-IT" sz="1500" b="1" dirty="0" err="1">
                <a:solidFill>
                  <a:prstClr val="black"/>
                </a:solidFill>
                <a:latin typeface="Calibri" panose="020F0502020204030204"/>
                <a:cs typeface="Helvetica"/>
              </a:rPr>
              <a:t>gravitating</a:t>
            </a:r>
            <a:r>
              <a:rPr lang="it-IT" sz="1500" b="1" dirty="0">
                <a:solidFill>
                  <a:prstClr val="black"/>
                </a:solidFill>
                <a:latin typeface="Calibri" panose="020F0502020204030204"/>
                <a:cs typeface="Helvetica"/>
              </a:rPr>
              <a:t> strange dark </a:t>
            </a:r>
            <a:r>
              <a:rPr lang="it-IT" sz="1500" b="1" dirty="0" err="1">
                <a:solidFill>
                  <a:prstClr val="black"/>
                </a:solidFill>
                <a:latin typeface="Calibri" panose="020F0502020204030204"/>
                <a:cs typeface="Helvetica"/>
              </a:rPr>
              <a:t>matter</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halos</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around</a:t>
            </a:r>
            <a:r>
              <a:rPr lang="it-IT" sz="1500" b="1" dirty="0">
                <a:solidFill>
                  <a:prstClr val="black"/>
                </a:solidFill>
                <a:latin typeface="Calibri" panose="020F0502020204030204"/>
                <a:cs typeface="Helvetica"/>
              </a:rPr>
              <a:t> </a:t>
            </a:r>
            <a:r>
              <a:rPr lang="it-IT" sz="1500" b="1" dirty="0" err="1">
                <a:solidFill>
                  <a:prstClr val="black"/>
                </a:solidFill>
                <a:latin typeface="Calibri" panose="020F0502020204030204"/>
                <a:cs typeface="Helvetica"/>
              </a:rPr>
              <a:t>galaxies</a:t>
            </a:r>
            <a:r>
              <a:rPr lang="it-IT" sz="1500" b="1" dirty="0">
                <a:solidFill>
                  <a:prstClr val="black"/>
                </a:solidFill>
                <a:latin typeface="Calibri" panose="020F0502020204030204"/>
                <a:cs typeface="Helvetica"/>
              </a:rPr>
              <a:t> </a:t>
            </a:r>
            <a:r>
              <a:rPr lang="it-IT" sz="1500" dirty="0" err="1">
                <a:solidFill>
                  <a:prstClr val="black"/>
                </a:solidFill>
                <a:latin typeface="Calibri" panose="020F0502020204030204"/>
                <a:cs typeface="Helvetica"/>
              </a:rPr>
              <a:t>Phys.Rev.D</a:t>
            </a:r>
            <a:r>
              <a:rPr lang="it-IT" sz="1500" dirty="0">
                <a:solidFill>
                  <a:prstClr val="black"/>
                </a:solidFill>
                <a:latin typeface="Calibri" panose="020F0502020204030204"/>
                <a:cs typeface="Helvetica"/>
              </a:rPr>
              <a:t> 102 (2020) 8, 083015 </a:t>
            </a:r>
          </a:p>
        </p:txBody>
      </p:sp>
      <p:pic>
        <p:nvPicPr>
          <p:cNvPr id="6" name="Picture 5" descr="A white square with black text&#10;&#10;Description automatically generated">
            <a:extLst>
              <a:ext uri="{FF2B5EF4-FFF2-40B4-BE49-F238E27FC236}">
                <a16:creationId xmlns:a16="http://schemas.microsoft.com/office/drawing/2014/main" id="{5B2FA634-778A-F7F0-56FB-FAF44BB2254D}"/>
              </a:ext>
            </a:extLst>
          </p:cNvPr>
          <p:cNvPicPr>
            <a:picLocks noChangeAspect="1"/>
          </p:cNvPicPr>
          <p:nvPr/>
        </p:nvPicPr>
        <p:blipFill>
          <a:blip r:embed="rId3"/>
          <a:stretch>
            <a:fillRect/>
          </a:stretch>
        </p:blipFill>
        <p:spPr>
          <a:xfrm>
            <a:off x="-127837" y="711977"/>
            <a:ext cx="2251850" cy="1946437"/>
          </a:xfrm>
          <a:prstGeom prst="rect">
            <a:avLst/>
          </a:prstGeom>
        </p:spPr>
      </p:pic>
      <p:pic>
        <p:nvPicPr>
          <p:cNvPr id="19" name="Picture 18" descr="A grey sign with black text&#10;&#10;Description automatically generated">
            <a:extLst>
              <a:ext uri="{FF2B5EF4-FFF2-40B4-BE49-F238E27FC236}">
                <a16:creationId xmlns:a16="http://schemas.microsoft.com/office/drawing/2014/main" id="{EF7C46C8-9F16-97AA-4145-95B8227FC56E}"/>
              </a:ext>
            </a:extLst>
          </p:cNvPr>
          <p:cNvPicPr>
            <a:picLocks noChangeAspect="1"/>
          </p:cNvPicPr>
          <p:nvPr/>
        </p:nvPicPr>
        <p:blipFill>
          <a:blip r:embed="rId4"/>
          <a:stretch>
            <a:fillRect/>
          </a:stretch>
        </p:blipFill>
        <p:spPr>
          <a:xfrm>
            <a:off x="9703780" y="4452434"/>
            <a:ext cx="2535400" cy="1741710"/>
          </a:xfrm>
          <a:prstGeom prst="rect">
            <a:avLst/>
          </a:prstGeom>
        </p:spPr>
      </p:pic>
      <p:pic>
        <p:nvPicPr>
          <p:cNvPr id="23" name="Picture 22" descr="A grey rectangular sign with black text&#10;&#10;Description automatically generated">
            <a:extLst>
              <a:ext uri="{FF2B5EF4-FFF2-40B4-BE49-F238E27FC236}">
                <a16:creationId xmlns:a16="http://schemas.microsoft.com/office/drawing/2014/main" id="{B50BC569-1920-85FE-5227-39D4B79CC540}"/>
              </a:ext>
            </a:extLst>
          </p:cNvPr>
          <p:cNvPicPr>
            <a:picLocks noChangeAspect="1"/>
          </p:cNvPicPr>
          <p:nvPr/>
        </p:nvPicPr>
        <p:blipFill>
          <a:blip r:embed="rId5"/>
          <a:stretch>
            <a:fillRect/>
          </a:stretch>
        </p:blipFill>
        <p:spPr>
          <a:xfrm>
            <a:off x="9619940" y="593491"/>
            <a:ext cx="2479835" cy="1937923"/>
          </a:xfrm>
          <a:prstGeom prst="rect">
            <a:avLst/>
          </a:prstGeom>
        </p:spPr>
      </p:pic>
      <p:pic>
        <p:nvPicPr>
          <p:cNvPr id="25" name="Picture 24" descr="A grey rectangular sign with black text&#10;&#10;Description automatically generated">
            <a:extLst>
              <a:ext uri="{FF2B5EF4-FFF2-40B4-BE49-F238E27FC236}">
                <a16:creationId xmlns:a16="http://schemas.microsoft.com/office/drawing/2014/main" id="{7E5055D7-A763-8EF5-CC92-B993F4F3900A}"/>
              </a:ext>
            </a:extLst>
          </p:cNvPr>
          <p:cNvPicPr>
            <a:picLocks noChangeAspect="1"/>
          </p:cNvPicPr>
          <p:nvPr/>
        </p:nvPicPr>
        <p:blipFill>
          <a:blip r:embed="rId6"/>
          <a:stretch>
            <a:fillRect/>
          </a:stretch>
        </p:blipFill>
        <p:spPr>
          <a:xfrm>
            <a:off x="69731" y="2894863"/>
            <a:ext cx="2239150" cy="1459446"/>
          </a:xfrm>
          <a:prstGeom prst="rect">
            <a:avLst/>
          </a:prstGeom>
        </p:spPr>
      </p:pic>
      <p:cxnSp>
        <p:nvCxnSpPr>
          <p:cNvPr id="29" name="Straight Arrow Connector 28">
            <a:extLst>
              <a:ext uri="{FF2B5EF4-FFF2-40B4-BE49-F238E27FC236}">
                <a16:creationId xmlns:a16="http://schemas.microsoft.com/office/drawing/2014/main" id="{C3649308-6A8B-4BB3-018F-601A340E9D9D}"/>
              </a:ext>
            </a:extLst>
          </p:cNvPr>
          <p:cNvCxnSpPr>
            <a:cxnSpLocks/>
          </p:cNvCxnSpPr>
          <p:nvPr/>
        </p:nvCxnSpPr>
        <p:spPr>
          <a:xfrm flipH="1" flipV="1">
            <a:off x="5291328" y="2494078"/>
            <a:ext cx="182880" cy="344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0EBBDCF-0534-2FE5-10DE-5C0E1581B12A}"/>
              </a:ext>
            </a:extLst>
          </p:cNvPr>
          <p:cNvCxnSpPr>
            <a:cxnSpLocks/>
          </p:cNvCxnSpPr>
          <p:nvPr/>
        </p:nvCxnSpPr>
        <p:spPr>
          <a:xfrm flipV="1">
            <a:off x="6389459" y="2393450"/>
            <a:ext cx="364909" cy="490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D9FF8E3-B275-0555-5790-C7C2C77EDFA2}"/>
              </a:ext>
            </a:extLst>
          </p:cNvPr>
          <p:cNvCxnSpPr>
            <a:cxnSpLocks/>
          </p:cNvCxnSpPr>
          <p:nvPr/>
        </p:nvCxnSpPr>
        <p:spPr>
          <a:xfrm flipH="1">
            <a:off x="5038668" y="4262605"/>
            <a:ext cx="291699" cy="561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8FA632-5F77-51FA-407D-467BB4EF17E5}"/>
              </a:ext>
            </a:extLst>
          </p:cNvPr>
          <p:cNvCxnSpPr>
            <a:cxnSpLocks/>
          </p:cNvCxnSpPr>
          <p:nvPr/>
        </p:nvCxnSpPr>
        <p:spPr>
          <a:xfrm>
            <a:off x="6494995" y="4337025"/>
            <a:ext cx="226338" cy="347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74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0A65-F1CB-C68E-A1E6-17CC0A2FE02A}"/>
              </a:ext>
            </a:extLst>
          </p:cNvPr>
          <p:cNvSpPr>
            <a:spLocks noGrp="1"/>
          </p:cNvSpPr>
          <p:nvPr>
            <p:ph type="title"/>
          </p:nvPr>
        </p:nvSpPr>
        <p:spPr/>
        <p:txBody>
          <a:bodyPr/>
          <a:lstStyle/>
          <a:p>
            <a:endParaRPr lang="en-GB" dirty="0"/>
          </a:p>
        </p:txBody>
      </p:sp>
      <p:sp>
        <p:nvSpPr>
          <p:cNvPr id="4" name="Slide Number Placeholder 3">
            <a:extLst>
              <a:ext uri="{FF2B5EF4-FFF2-40B4-BE49-F238E27FC236}">
                <a16:creationId xmlns:a16="http://schemas.microsoft.com/office/drawing/2014/main" id="{93E20C56-63FB-2F24-81DE-A470187848D4}"/>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
        <p:nvSpPr>
          <p:cNvPr id="7" name="Rectangle 6">
            <a:extLst>
              <a:ext uri="{FF2B5EF4-FFF2-40B4-BE49-F238E27FC236}">
                <a16:creationId xmlns:a16="http://schemas.microsoft.com/office/drawing/2014/main" id="{1D47EB2E-3421-9071-A691-C72E8D2326E5}"/>
              </a:ext>
            </a:extLst>
          </p:cNvPr>
          <p:cNvSpPr/>
          <p:nvPr/>
        </p:nvSpPr>
        <p:spPr>
          <a:xfrm>
            <a:off x="231648" y="109727"/>
            <a:ext cx="11814048" cy="1804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descr="A letter of a scientist&#10;&#10;Description automatically generated">
            <a:extLst>
              <a:ext uri="{FF2B5EF4-FFF2-40B4-BE49-F238E27FC236}">
                <a16:creationId xmlns:a16="http://schemas.microsoft.com/office/drawing/2014/main" id="{F485C682-010A-F689-2966-7E2CE3E84F96}"/>
              </a:ext>
            </a:extLst>
          </p:cNvPr>
          <p:cNvPicPr>
            <a:picLocks noGrp="1" noChangeAspect="1"/>
          </p:cNvPicPr>
          <p:nvPr>
            <p:ph idx="1"/>
          </p:nvPr>
        </p:nvPicPr>
        <p:blipFill>
          <a:blip r:embed="rId2"/>
          <a:stretch>
            <a:fillRect/>
          </a:stretch>
        </p:blipFill>
        <p:spPr>
          <a:xfrm>
            <a:off x="-166663" y="0"/>
            <a:ext cx="5596127" cy="6906932"/>
          </a:xfrm>
        </p:spPr>
      </p:pic>
      <p:sp>
        <p:nvSpPr>
          <p:cNvPr id="9" name="TextBox 8">
            <a:extLst>
              <a:ext uri="{FF2B5EF4-FFF2-40B4-BE49-F238E27FC236}">
                <a16:creationId xmlns:a16="http://schemas.microsoft.com/office/drawing/2014/main" id="{393BA9B2-F711-6054-F219-817774512884}"/>
              </a:ext>
            </a:extLst>
          </p:cNvPr>
          <p:cNvSpPr txBox="1"/>
          <p:nvPr/>
        </p:nvSpPr>
        <p:spPr>
          <a:xfrm>
            <a:off x="5429464" y="1989770"/>
            <a:ext cx="6762536" cy="3693319"/>
          </a:xfrm>
          <a:prstGeom prst="rect">
            <a:avLst/>
          </a:prstGeom>
          <a:noFill/>
        </p:spPr>
        <p:txBody>
          <a:bodyPr wrap="square">
            <a:spAutoFit/>
          </a:bodyPr>
          <a:lstStyle/>
          <a:p>
            <a:r>
              <a:rPr lang="en-GB" dirty="0">
                <a:solidFill>
                  <a:srgbClr val="0A00E7"/>
                </a:solidFill>
              </a:rPr>
              <a:t>Herewith our group would like to express our strong interest to carry out a new experiment in the DAΦNE collider called “Laser spectroscopy of kaonic helium and sub-ppm scale determination of the charged kaon mass”. The aim of this small experiment is to synthesize metastable kaonic helium atoms using the low-energy negative kaons available at your facility, and to irradiate the atoms with high-power, high repetition rate laser beams and observe the resulting resonance of the laser-induced transition of the kaonic orbital. </a:t>
            </a:r>
          </a:p>
          <a:p>
            <a:endParaRPr lang="en-GB" dirty="0">
              <a:solidFill>
                <a:srgbClr val="0A00E7"/>
              </a:solidFill>
            </a:endParaRPr>
          </a:p>
          <a:p>
            <a:r>
              <a:rPr lang="en-GB" dirty="0">
                <a:solidFill>
                  <a:srgbClr val="0A00E7"/>
                </a:solidFill>
              </a:rPr>
              <a:t>The experiment will utilize the latest quantum optics techniques and</a:t>
            </a:r>
          </a:p>
          <a:p>
            <a:r>
              <a:rPr lang="en-GB" dirty="0">
                <a:solidFill>
                  <a:srgbClr val="0A00E7"/>
                </a:solidFill>
              </a:rPr>
              <a:t>will allow an exploration of quantum electrodynamics for systems that include the strange </a:t>
            </a:r>
          </a:p>
          <a:p>
            <a:r>
              <a:rPr lang="en-GB" dirty="0">
                <a:solidFill>
                  <a:srgbClr val="0A00E7"/>
                </a:solidFill>
              </a:rPr>
              <a:t>quark at heretofore unprecedented, 10</a:t>
            </a:r>
            <a:r>
              <a:rPr lang="en-GB" baseline="30000" dirty="0">
                <a:solidFill>
                  <a:srgbClr val="0A00E7"/>
                </a:solidFill>
              </a:rPr>
              <a:t>-7</a:t>
            </a:r>
            <a:r>
              <a:rPr lang="en-GB" dirty="0">
                <a:solidFill>
                  <a:srgbClr val="0A00E7"/>
                </a:solidFill>
              </a:rPr>
              <a:t> scale or better precision.</a:t>
            </a:r>
          </a:p>
        </p:txBody>
      </p:sp>
      <p:sp>
        <p:nvSpPr>
          <p:cNvPr id="10" name="Titolo 1">
            <a:extLst>
              <a:ext uri="{FF2B5EF4-FFF2-40B4-BE49-F238E27FC236}">
                <a16:creationId xmlns:a16="http://schemas.microsoft.com/office/drawing/2014/main" id="{082E5A8F-D4C5-E5F9-33AB-005535217FB0}"/>
              </a:ext>
            </a:extLst>
          </p:cNvPr>
          <p:cNvSpPr txBox="1">
            <a:spLocks/>
          </p:cNvSpPr>
          <p:nvPr/>
        </p:nvSpPr>
        <p:spPr>
          <a:xfrm>
            <a:off x="4775945" y="-298280"/>
            <a:ext cx="78867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FF0000"/>
                </a:solidFill>
              </a:rPr>
              <a:t>New experimental proposal</a:t>
            </a:r>
          </a:p>
        </p:txBody>
      </p:sp>
    </p:spTree>
    <p:extLst>
      <p:ext uri="{BB962C8B-B14F-4D97-AF65-F5344CB8AC3E}">
        <p14:creationId xmlns:p14="http://schemas.microsoft.com/office/powerpoint/2010/main" val="2499195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80C2FE6-1D71-6F15-F6E3-835B6CCC053B}"/>
              </a:ext>
            </a:extLst>
          </p:cNvPr>
          <p:cNvSpPr/>
          <p:nvPr/>
        </p:nvSpPr>
        <p:spPr>
          <a:xfrm>
            <a:off x="0" y="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1AF173E-BAC4-4868-7A80-738EC54214EC}"/>
              </a:ext>
            </a:extLst>
          </p:cNvPr>
          <p:cNvSpPr txBox="1"/>
          <p:nvPr/>
        </p:nvSpPr>
        <p:spPr>
          <a:xfrm>
            <a:off x="404194" y="5351876"/>
            <a:ext cx="10434494" cy="461665"/>
          </a:xfrm>
          <a:prstGeom prst="rect">
            <a:avLst/>
          </a:prstGeom>
          <a:noFill/>
        </p:spPr>
        <p:txBody>
          <a:bodyPr wrap="square">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Very significant physics measurements at the best possible machine </a:t>
            </a:r>
          </a:p>
        </p:txBody>
      </p:sp>
      <p:sp>
        <p:nvSpPr>
          <p:cNvPr id="2" name="TextBox 1">
            <a:extLst>
              <a:ext uri="{FF2B5EF4-FFF2-40B4-BE49-F238E27FC236}">
                <a16:creationId xmlns:a16="http://schemas.microsoft.com/office/drawing/2014/main" id="{09706D0C-5049-2D61-52A5-47F1EC871832}"/>
              </a:ext>
            </a:extLst>
          </p:cNvPr>
          <p:cNvSpPr txBox="1"/>
          <p:nvPr/>
        </p:nvSpPr>
        <p:spPr>
          <a:xfrm>
            <a:off x="3199685" y="320467"/>
            <a:ext cx="4652962" cy="646331"/>
          </a:xfrm>
          <a:prstGeom prst="rect">
            <a:avLst/>
          </a:prstGeom>
          <a:noFill/>
        </p:spPr>
        <p:txBody>
          <a:bodyPr wrap="square">
            <a:spAutoFit/>
          </a:bodyPr>
          <a:lstStyle/>
          <a:p>
            <a:pPr algn="ct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EXKALIBUR</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E36CFFB-B561-4B43-D799-D8DDAF85D16B}"/>
              </a:ext>
            </a:extLst>
          </p:cNvPr>
          <p:cNvSpPr txBox="1"/>
          <p:nvPr/>
        </p:nvSpPr>
        <p:spPr>
          <a:xfrm>
            <a:off x="436905" y="1493933"/>
            <a:ext cx="11318189" cy="3600986"/>
          </a:xfrm>
          <a:prstGeom prst="rect">
            <a:avLst/>
          </a:prstGeom>
          <a:noFill/>
        </p:spPr>
        <p:txBody>
          <a:bodyPr wrap="square">
            <a:spAutoFit/>
          </a:bodyPr>
          <a:lstStyle/>
          <a:p>
            <a:r>
              <a:rPr lang="en-GB" sz="2400" dirty="0"/>
              <a:t>EXKALIBUR proposes to conduct a series of </a:t>
            </a:r>
            <a:r>
              <a:rPr lang="en-GB" sz="2400" dirty="0">
                <a:solidFill>
                  <a:srgbClr val="FF0000"/>
                </a:solidFill>
              </a:rPr>
              <a:t>unique kaonic atom measurements </a:t>
            </a:r>
            <a:r>
              <a:rPr lang="en-GB" sz="2400" dirty="0"/>
              <a:t>with a total integrated luminosity ranging from approximately 600 (but also 400) pb to 1500 pb. It is a feasible, comprehensive scientific program that can be executed modularly (i.e., over a few months each year) in the next 2-3 years, becoming </a:t>
            </a:r>
            <a:r>
              <a:rPr lang="en-GB" sz="2400" dirty="0">
                <a:solidFill>
                  <a:srgbClr val="FF0000"/>
                </a:solidFill>
              </a:rPr>
              <a:t>a global reference for research on strangeness. </a:t>
            </a:r>
          </a:p>
          <a:p>
            <a:r>
              <a:rPr lang="en-GB" sz="2400" dirty="0">
                <a:solidFill>
                  <a:srgbClr val="0A00E7"/>
                </a:solidFill>
              </a:rPr>
              <a:t>To be underlined that the program is elastic, and one can extend it from 400 pb to more than 1000, in various runs periods; </a:t>
            </a:r>
            <a:r>
              <a:rPr lang="en-GB" sz="2400" dirty="0">
                <a:solidFill>
                  <a:srgbClr val="FF0000"/>
                </a:solidFill>
              </a:rPr>
              <a:t>we are available for discussions and reschedule our plans function of machine and beam time availability</a:t>
            </a:r>
            <a:r>
              <a:rPr lang="en-GB" sz="2400" dirty="0"/>
              <a:t>.</a:t>
            </a:r>
          </a:p>
          <a:p>
            <a:endParaRPr lang="en-GB" dirty="0"/>
          </a:p>
          <a:p>
            <a:endParaRPr lang="en-GB" dirty="0"/>
          </a:p>
        </p:txBody>
      </p:sp>
    </p:spTree>
    <p:extLst>
      <p:ext uri="{BB962C8B-B14F-4D97-AF65-F5344CB8AC3E}">
        <p14:creationId xmlns:p14="http://schemas.microsoft.com/office/powerpoint/2010/main" val="2289938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2501E93-89F7-0E57-2E06-F02FBF86E22A}"/>
              </a:ext>
            </a:extLst>
          </p:cNvPr>
          <p:cNvSpPr/>
          <p:nvPr/>
        </p:nvSpPr>
        <p:spPr>
          <a:xfrm>
            <a:off x="0" y="0"/>
            <a:ext cx="12192000" cy="695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EB3A220F-2D99-374A-839D-D9FFC31E8882}"/>
              </a:ext>
            </a:extLst>
          </p:cNvPr>
          <p:cNvSpPr>
            <a:spLocks noGrp="1"/>
          </p:cNvSpPr>
          <p:nvPr>
            <p:ph type="title"/>
          </p:nvPr>
        </p:nvSpPr>
        <p:spPr>
          <a:xfrm>
            <a:off x="2018537" y="-662783"/>
            <a:ext cx="7886700" cy="1325563"/>
          </a:xfrm>
        </p:spPr>
        <p:txBody>
          <a:bodyPr/>
          <a:lstStyle/>
          <a:p>
            <a:pPr algn="ctr"/>
            <a:r>
              <a:rPr lang="en-US" b="1" dirty="0">
                <a:solidFill>
                  <a:srgbClr val="FF0000"/>
                </a:solidFill>
              </a:rPr>
              <a:t>Conclusions &amp; REQUESTS</a:t>
            </a:r>
          </a:p>
        </p:txBody>
      </p:sp>
      <p:sp>
        <p:nvSpPr>
          <p:cNvPr id="3" name="Segnaposto numero diapositiva 2">
            <a:extLst>
              <a:ext uri="{FF2B5EF4-FFF2-40B4-BE49-F238E27FC236}">
                <a16:creationId xmlns:a16="http://schemas.microsoft.com/office/drawing/2014/main" id="{355E5645-C883-6148-A58B-042BBC5A6CB4}"/>
              </a:ext>
            </a:extLst>
          </p:cNvPr>
          <p:cNvSpPr>
            <a:spLocks noGrp="1"/>
          </p:cNvSpPr>
          <p:nvPr>
            <p:ph type="sldNum" sz="quarter" idx="12"/>
          </p:nvPr>
        </p:nvSpPr>
        <p:spPr>
          <a:xfrm>
            <a:off x="10264242" y="6489865"/>
            <a:ext cx="403759" cy="356260"/>
          </a:xfrm>
        </p:spPr>
        <p:txBody>
          <a:bodyPr/>
          <a:lstStyle/>
          <a:p>
            <a:fld id="{A7CD31F4-64FA-4BA0-9498-67783267A8C8}" type="slidenum">
              <a:rPr lang="en-US" sz="1000">
                <a:solidFill>
                  <a:schemeClr val="tx1"/>
                </a:solidFill>
              </a:rPr>
              <a:t>46</a:t>
            </a:fld>
            <a:endParaRPr lang="en-US" sz="1000" dirty="0">
              <a:solidFill>
                <a:schemeClr val="tx1"/>
              </a:solidFill>
            </a:endParaRPr>
          </a:p>
        </p:txBody>
      </p:sp>
      <p:sp>
        <p:nvSpPr>
          <p:cNvPr id="4" name="Rettangolo 2">
            <a:extLst>
              <a:ext uri="{FF2B5EF4-FFF2-40B4-BE49-F238E27FC236}">
                <a16:creationId xmlns:a16="http://schemas.microsoft.com/office/drawing/2014/main" id="{D9CEB276-25C8-4BA5-B4FE-12681D5F4462}"/>
              </a:ext>
            </a:extLst>
          </p:cNvPr>
          <p:cNvSpPr/>
          <p:nvPr/>
        </p:nvSpPr>
        <p:spPr>
          <a:xfrm>
            <a:off x="113296" y="995484"/>
            <a:ext cx="11965408" cy="5632311"/>
          </a:xfrm>
          <a:prstGeom prst="rect">
            <a:avLst/>
          </a:prstGeom>
        </p:spPr>
        <p:txBody>
          <a:bodyPr wrap="square">
            <a:spAutoFit/>
          </a:bodyPr>
          <a:lstStyle/>
          <a:p>
            <a:pPr marL="316531" indent="-316531">
              <a:buFont typeface="Arial" pitchFamily="34" charset="0"/>
              <a:buChar char="•"/>
            </a:pPr>
            <a:r>
              <a:rPr lang="en-US" sz="2000" b="1" dirty="0">
                <a:solidFill>
                  <a:srgbClr val="0A00E7"/>
                </a:solidFill>
              </a:rPr>
              <a:t>The first Run (Run1)  of SIDDHARTA-2 </a:t>
            </a:r>
            <a:r>
              <a:rPr lang="en-US" sz="2000" b="1" dirty="0" err="1">
                <a:solidFill>
                  <a:srgbClr val="0A00E7"/>
                </a:solidFill>
              </a:rPr>
              <a:t>Kd</a:t>
            </a:r>
            <a:r>
              <a:rPr lang="en-US" sz="2000" b="1" dirty="0">
                <a:solidFill>
                  <a:srgbClr val="0A00E7"/>
                </a:solidFill>
              </a:rPr>
              <a:t> has been </a:t>
            </a:r>
            <a:r>
              <a:rPr lang="en-US" sz="2000" b="1" dirty="0">
                <a:solidFill>
                  <a:srgbClr val="FF0000"/>
                </a:solidFill>
              </a:rPr>
              <a:t>successfully; finalized Run 2 is ongoing; overall 300 pb up to now (including injections)</a:t>
            </a:r>
          </a:p>
          <a:p>
            <a:pPr marL="316531" indent="-316531">
              <a:buFont typeface="Arial" pitchFamily="34" charset="0"/>
              <a:buChar char="•"/>
            </a:pPr>
            <a:endParaRPr lang="en-US" sz="1000" b="1" dirty="0">
              <a:solidFill>
                <a:srgbClr val="FF0000"/>
              </a:solidFill>
            </a:endParaRPr>
          </a:p>
          <a:p>
            <a:pPr marL="316531" indent="-316531">
              <a:buFont typeface="Arial" pitchFamily="34" charset="0"/>
              <a:buChar char="•"/>
            </a:pPr>
            <a:r>
              <a:rPr lang="en-US" sz="2000" b="1" dirty="0">
                <a:solidFill>
                  <a:srgbClr val="0A00E7"/>
                </a:solidFill>
              </a:rPr>
              <a:t>We answered all issues/suggestions raised by 65</a:t>
            </a:r>
            <a:r>
              <a:rPr lang="en-US" sz="2000" b="1" baseline="30000" dirty="0">
                <a:solidFill>
                  <a:srgbClr val="0A00E7"/>
                </a:solidFill>
              </a:rPr>
              <a:t>th</a:t>
            </a:r>
            <a:r>
              <a:rPr lang="en-US" sz="2000" b="1" dirty="0">
                <a:solidFill>
                  <a:srgbClr val="0A00E7"/>
                </a:solidFill>
              </a:rPr>
              <a:t> Sci Com</a:t>
            </a:r>
          </a:p>
          <a:p>
            <a:endParaRPr lang="en-US" sz="1000" b="1" dirty="0"/>
          </a:p>
          <a:p>
            <a:pPr marL="316531" indent="-316531">
              <a:buFont typeface="Arial" pitchFamily="34" charset="0"/>
              <a:buChar char="•"/>
            </a:pPr>
            <a:r>
              <a:rPr lang="en-US" sz="2000" b="1" dirty="0"/>
              <a:t>We performed a preliminary analyses of first 200 pb </a:t>
            </a:r>
            <a:r>
              <a:rPr lang="en-US" sz="2000" b="1" dirty="0" err="1"/>
              <a:t>Kd</a:t>
            </a:r>
            <a:r>
              <a:rPr lang="en-US" sz="2000" b="1" dirty="0"/>
              <a:t> Run  – </a:t>
            </a:r>
            <a:r>
              <a:rPr lang="en-US" sz="2000" b="1" dirty="0">
                <a:highlight>
                  <a:srgbClr val="FFFF00"/>
                </a:highlight>
              </a:rPr>
              <a:t>very promising results</a:t>
            </a:r>
            <a:r>
              <a:rPr lang="en-US" sz="2000" b="1" dirty="0"/>
              <a:t>! </a:t>
            </a:r>
          </a:p>
          <a:p>
            <a:pPr marL="316531" indent="-316531">
              <a:buFont typeface="Arial" pitchFamily="34" charset="0"/>
              <a:buChar char="•"/>
            </a:pPr>
            <a:endParaRPr lang="en-US" sz="1000" b="1" dirty="0"/>
          </a:p>
          <a:p>
            <a:pPr marL="316531" indent="-316531">
              <a:buFont typeface="Arial" pitchFamily="34" charset="0"/>
              <a:buChar char="•"/>
            </a:pPr>
            <a:r>
              <a:rPr lang="en-US" sz="2000" b="1" dirty="0">
                <a:solidFill>
                  <a:srgbClr val="0A00E7"/>
                </a:solidFill>
              </a:rPr>
              <a:t>We finalized first </a:t>
            </a:r>
            <a:r>
              <a:rPr lang="en-US" sz="2000" b="1" dirty="0" err="1">
                <a:solidFill>
                  <a:srgbClr val="0A00E7"/>
                </a:solidFill>
              </a:rPr>
              <a:t>KHe</a:t>
            </a:r>
            <a:r>
              <a:rPr lang="en-US" sz="2000" b="1" dirty="0">
                <a:solidFill>
                  <a:srgbClr val="0A00E7"/>
                </a:solidFill>
              </a:rPr>
              <a:t> M-lines and </a:t>
            </a:r>
            <a:r>
              <a:rPr lang="en-US" sz="2000" b="1" dirty="0" err="1">
                <a:solidFill>
                  <a:srgbClr val="0A00E7"/>
                </a:solidFill>
              </a:rPr>
              <a:t>KNe</a:t>
            </a:r>
            <a:r>
              <a:rPr lang="en-US" sz="2000" b="1" dirty="0">
                <a:solidFill>
                  <a:srgbClr val="0A00E7"/>
                </a:solidFill>
              </a:rPr>
              <a:t> data analyses </a:t>
            </a:r>
            <a:r>
              <a:rPr lang="en-US" sz="2000" b="1" dirty="0">
                <a:solidFill>
                  <a:srgbClr val="FF0000"/>
                </a:solidFill>
              </a:rPr>
              <a:t>-&gt; articles and test run for K mass</a:t>
            </a:r>
          </a:p>
          <a:p>
            <a:endParaRPr lang="en-US" sz="1000" b="1" dirty="0">
              <a:solidFill>
                <a:srgbClr val="FF0000"/>
              </a:solidFill>
            </a:endParaRPr>
          </a:p>
          <a:p>
            <a:pPr marL="316531" indent="-316531">
              <a:buFont typeface="Arial" pitchFamily="34" charset="0"/>
              <a:buChar char="•"/>
            </a:pPr>
            <a:r>
              <a:rPr lang="en-US" sz="2000" b="1" dirty="0">
                <a:solidFill>
                  <a:srgbClr val="0A00E7"/>
                </a:solidFill>
              </a:rPr>
              <a:t>We are implementing </a:t>
            </a:r>
            <a:r>
              <a:rPr lang="en-US" sz="2000" b="1" dirty="0" err="1">
                <a:solidFill>
                  <a:srgbClr val="FF0000"/>
                </a:solidFill>
              </a:rPr>
              <a:t>Macchine</a:t>
            </a:r>
            <a:r>
              <a:rPr lang="en-US" sz="2000" b="1" dirty="0">
                <a:solidFill>
                  <a:srgbClr val="FF0000"/>
                </a:solidFill>
              </a:rPr>
              <a:t> Learning techniques </a:t>
            </a:r>
            <a:r>
              <a:rPr lang="en-US" sz="2000" b="1" dirty="0">
                <a:solidFill>
                  <a:srgbClr val="0A00E7"/>
                </a:solidFill>
              </a:rPr>
              <a:t>for our data analyses – enhanced outcomes</a:t>
            </a:r>
          </a:p>
          <a:p>
            <a:pPr marL="316531" indent="-316531">
              <a:buFont typeface="Arial" pitchFamily="34" charset="0"/>
              <a:buChar char="•"/>
            </a:pPr>
            <a:endParaRPr lang="en-US" sz="1000" b="1" dirty="0"/>
          </a:p>
          <a:p>
            <a:pPr marL="316531" indent="-316531">
              <a:buFont typeface="Arial" pitchFamily="34" charset="0"/>
              <a:buChar char="•"/>
            </a:pPr>
            <a:r>
              <a:rPr lang="en-GB" sz="2000" b="1" dirty="0">
                <a:solidFill>
                  <a:srgbClr val="FF0000"/>
                </a:solidFill>
              </a:rPr>
              <a:t>&gt;10 articles </a:t>
            </a:r>
            <a:r>
              <a:rPr lang="en-GB" sz="2000" b="1" dirty="0">
                <a:solidFill>
                  <a:srgbClr val="4D25F7"/>
                </a:solidFill>
              </a:rPr>
              <a:t>were published/submitted  since the last Sci Com, </a:t>
            </a:r>
            <a:r>
              <a:rPr lang="en-GB" sz="2000" b="1" dirty="0">
                <a:solidFill>
                  <a:srgbClr val="FF0000"/>
                </a:solidFill>
              </a:rPr>
              <a:t>3 are in preparation and &gt; 10 invited talks</a:t>
            </a:r>
          </a:p>
          <a:p>
            <a:pPr marL="316531" indent="-316531">
              <a:buFont typeface="Arial" pitchFamily="34" charset="0"/>
              <a:buChar char="•"/>
            </a:pPr>
            <a:endParaRPr lang="en-US" sz="1000" b="1" dirty="0"/>
          </a:p>
          <a:p>
            <a:pPr marL="316531" indent="-316531">
              <a:buFont typeface="Arial" pitchFamily="34" charset="0"/>
              <a:buChar char="•"/>
            </a:pPr>
            <a:r>
              <a:rPr lang="en-US" sz="2000" b="1" dirty="0">
                <a:solidFill>
                  <a:srgbClr val="FF0000"/>
                </a:solidFill>
                <a:highlight>
                  <a:srgbClr val="FFFF00"/>
                </a:highlight>
              </a:rPr>
              <a:t>We are ready and very motivated to continue and finalize the </a:t>
            </a:r>
            <a:r>
              <a:rPr lang="en-US" sz="2000" b="1" dirty="0">
                <a:highlight>
                  <a:srgbClr val="FFFF00"/>
                </a:highlight>
              </a:rPr>
              <a:t>SIDDHARTA-2 (first) </a:t>
            </a:r>
            <a:r>
              <a:rPr lang="en-US" sz="2000" b="1" dirty="0" err="1">
                <a:highlight>
                  <a:srgbClr val="FFFF00"/>
                </a:highlight>
              </a:rPr>
              <a:t>Kd</a:t>
            </a:r>
            <a:r>
              <a:rPr lang="en-US" sz="2000" b="1" dirty="0">
                <a:highlight>
                  <a:srgbClr val="FFFF00"/>
                </a:highlight>
              </a:rPr>
              <a:t> measurement within summer 2024 (in parallel with test measurements with </a:t>
            </a:r>
            <a:r>
              <a:rPr lang="en-US" sz="2000" b="1" dirty="0" err="1">
                <a:highlight>
                  <a:srgbClr val="FFFF00"/>
                </a:highlight>
              </a:rPr>
              <a:t>HPGe</a:t>
            </a:r>
            <a:r>
              <a:rPr lang="en-US" sz="2000" b="1" dirty="0">
                <a:highlight>
                  <a:srgbClr val="FFFF00"/>
                </a:highlight>
              </a:rPr>
              <a:t> and </a:t>
            </a:r>
            <a:r>
              <a:rPr lang="en-US" sz="2000" b="1" dirty="0" err="1">
                <a:highlight>
                  <a:srgbClr val="FFFF00"/>
                </a:highlight>
              </a:rPr>
              <a:t>CdZnTe</a:t>
            </a:r>
            <a:r>
              <a:rPr lang="en-US" sz="2000" b="1" dirty="0">
                <a:highlight>
                  <a:srgbClr val="FFFF00"/>
                </a:highlight>
              </a:rPr>
              <a:t>)</a:t>
            </a:r>
          </a:p>
          <a:p>
            <a:pPr marL="316531" indent="-316531">
              <a:buFont typeface="Arial" pitchFamily="34" charset="0"/>
              <a:buChar char="•"/>
            </a:pPr>
            <a:endParaRPr lang="en-US" sz="1000" b="1" dirty="0"/>
          </a:p>
          <a:p>
            <a:pPr marL="316531" indent="-316531">
              <a:buFont typeface="Arial" pitchFamily="34" charset="0"/>
              <a:buChar char="•"/>
            </a:pPr>
            <a:r>
              <a:rPr lang="en-US" sz="2000" b="1" dirty="0">
                <a:solidFill>
                  <a:srgbClr val="0000FF"/>
                </a:solidFill>
              </a:rPr>
              <a:t>We plan to perform </a:t>
            </a:r>
            <a:r>
              <a:rPr lang="en-US" sz="2000" b="1" dirty="0">
                <a:solidFill>
                  <a:srgbClr val="FF0000"/>
                </a:solidFill>
              </a:rPr>
              <a:t>solid targets measurements </a:t>
            </a:r>
            <a:r>
              <a:rPr lang="en-US" sz="2000" b="1" dirty="0">
                <a:solidFill>
                  <a:srgbClr val="0000FF"/>
                </a:solidFill>
              </a:rPr>
              <a:t>with SIDDHARTA-2 (reinforced) setup for 100-150 pb</a:t>
            </a:r>
            <a:r>
              <a:rPr lang="en-US" sz="2000" b="1" baseline="30000" dirty="0">
                <a:solidFill>
                  <a:srgbClr val="0000FF"/>
                </a:solidFill>
              </a:rPr>
              <a:t>-1</a:t>
            </a:r>
            <a:r>
              <a:rPr lang="en-US" sz="2000" b="1" dirty="0">
                <a:solidFill>
                  <a:srgbClr val="0000FF"/>
                </a:solidFill>
              </a:rPr>
              <a:t> after </a:t>
            </a:r>
            <a:r>
              <a:rPr lang="en-US" sz="2000" b="1" dirty="0" err="1">
                <a:solidFill>
                  <a:srgbClr val="0000FF"/>
                </a:solidFill>
              </a:rPr>
              <a:t>Kd</a:t>
            </a:r>
            <a:r>
              <a:rPr lang="en-US" sz="2000" b="1" dirty="0">
                <a:solidFill>
                  <a:srgbClr val="0000FF"/>
                </a:solidFill>
              </a:rPr>
              <a:t> run – as post-calibration (more </a:t>
            </a:r>
            <a:r>
              <a:rPr lang="en-US" sz="2000" b="1" dirty="0" err="1">
                <a:solidFill>
                  <a:srgbClr val="0000FF"/>
                </a:solidFill>
              </a:rPr>
              <a:t>infos</a:t>
            </a:r>
            <a:r>
              <a:rPr lang="en-US" sz="2000" b="1" dirty="0">
                <a:solidFill>
                  <a:srgbClr val="0000FF"/>
                </a:solidFill>
              </a:rPr>
              <a:t> @SC62)</a:t>
            </a:r>
          </a:p>
          <a:p>
            <a:pPr marL="316531" indent="-316531">
              <a:buFont typeface="Arial" pitchFamily="34" charset="0"/>
              <a:buChar char="•"/>
            </a:pPr>
            <a:endParaRPr lang="en-US" sz="1000" b="1" dirty="0">
              <a:solidFill>
                <a:srgbClr val="0000FF"/>
              </a:solidFill>
            </a:endParaRPr>
          </a:p>
          <a:p>
            <a:pPr marL="316531" indent="-316531">
              <a:buFont typeface="Arial" pitchFamily="34" charset="0"/>
              <a:buChar char="•"/>
            </a:pPr>
            <a:r>
              <a:rPr lang="en-US" sz="2000" b="1" dirty="0">
                <a:solidFill>
                  <a:srgbClr val="0000FF"/>
                </a:solidFill>
              </a:rPr>
              <a:t>We reiterate our </a:t>
            </a:r>
            <a:r>
              <a:rPr lang="en-US" sz="2000" b="1" dirty="0">
                <a:solidFill>
                  <a:srgbClr val="FF0000"/>
                </a:solidFill>
              </a:rPr>
              <a:t>EXKALIBUR  proposal – after SIDDHARTA-2 run </a:t>
            </a:r>
            <a:r>
              <a:rPr lang="en-US" sz="2000" b="1" dirty="0">
                <a:solidFill>
                  <a:srgbClr val="0000FF"/>
                </a:solidFill>
              </a:rPr>
              <a:t>– modular strangeness kaonic atoms measurements along the periodic table </a:t>
            </a:r>
            <a:r>
              <a:rPr lang="en-US" sz="2000" b="1" dirty="0">
                <a:solidFill>
                  <a:srgbClr val="0000FF"/>
                </a:solidFill>
                <a:highlight>
                  <a:srgbClr val="FFFF00"/>
                </a:highlight>
              </a:rPr>
              <a:t>– support letters</a:t>
            </a:r>
            <a:endParaRPr lang="en-US" sz="2000" b="1" dirty="0">
              <a:solidFill>
                <a:srgbClr val="FF0000"/>
              </a:solidFill>
              <a:highlight>
                <a:srgbClr val="FFFF00"/>
              </a:highlight>
            </a:endParaRPr>
          </a:p>
        </p:txBody>
      </p:sp>
    </p:spTree>
    <p:extLst>
      <p:ext uri="{BB962C8B-B14F-4D97-AF65-F5344CB8AC3E}">
        <p14:creationId xmlns:p14="http://schemas.microsoft.com/office/powerpoint/2010/main" val="21400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EB1139-99CC-C144-AA78-4E86D0A37D5D}"/>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283613C1-89EB-2749-B951-204E5BC96362}"/>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id="{0E337911-EE98-0045-93CC-8A164BD9AE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008" y="-807768"/>
            <a:ext cx="11707985" cy="822791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E5AFD863-3C74-EF45-B33E-9829403E8E61}"/>
                  </a:ext>
                </a:extLst>
              </p:cNvPr>
              <p:cNvSpPr/>
              <p:nvPr/>
            </p:nvSpPr>
            <p:spPr>
              <a:xfrm>
                <a:off x="1347900" y="0"/>
                <a:ext cx="9953897" cy="1569660"/>
              </a:xfrm>
              <a:prstGeom prst="rect">
                <a:avLst/>
              </a:prstGeom>
              <a:solidFill>
                <a:srgbClr val="FFFF00">
                  <a:alpha val="81000"/>
                </a:srgbClr>
              </a:solidFill>
            </p:spPr>
            <p:txBody>
              <a:bodyPr wrap="square">
                <a:spAutoFit/>
              </a:bodyPr>
              <a:lstStyle/>
              <a:p>
                <a:pPr algn="ctr"/>
                <a:r>
                  <a:rPr lang="en-US" sz="3200" b="1" i="1" dirty="0">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Special thanks to the accelerator, research and technical divisions, and in particular to the DA</a:t>
                </a:r>
                <a14:m>
                  <m:oMath xmlns:m="http://schemas.openxmlformats.org/officeDocument/2006/math">
                    <m:r>
                      <a:rPr lang="it-IT" sz="3200" i="1">
                        <a:solidFill>
                          <a:srgbClr val="0000FF"/>
                        </a:solidFill>
                        <a:latin typeface="Cambria Math" panose="02040503050406030204" pitchFamily="18" charset="0"/>
                      </a:rPr>
                      <m:t>𝛷</m:t>
                    </m:r>
                  </m:oMath>
                </a14:m>
                <a:r>
                  <a:rPr lang="en-US" sz="3200" b="1" i="1" dirty="0">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NE staff, to </a:t>
                </a:r>
                <a:r>
                  <a:rPr lang="en-US" sz="3200" b="1" i="1" dirty="0" err="1">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Cesidio</a:t>
                </a:r>
                <a:r>
                  <a:rPr lang="en-US" sz="3200" b="1" i="1" dirty="0">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 </a:t>
                </a:r>
                <a:r>
                  <a:rPr lang="en-US" sz="3200" b="1" i="1" dirty="0" err="1">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Capoccia</a:t>
                </a:r>
                <a:r>
                  <a:rPr lang="en-US" sz="3200" b="1" i="1" dirty="0">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rPr>
                  <a:t>, and  to the LNF Director</a:t>
                </a:r>
                <a:endParaRPr lang="en-US" sz="3200" dirty="0">
                  <a:solidFill>
                    <a:srgbClr val="0000FF"/>
                  </a:solidFill>
                  <a:effectLst>
                    <a:outerShdw blurRad="50800" dist="50800" dir="5400000" algn="ctr" rotWithShape="0">
                      <a:schemeClr val="bg1">
                        <a:lumMod val="85000"/>
                      </a:schemeClr>
                    </a:outerShdw>
                  </a:effectLst>
                  <a:latin typeface="Calibri" panose="020F0502020204030204" pitchFamily="34" charset="0"/>
                  <a:cs typeface="Calibri" panose="020F0502020204030204" pitchFamily="34" charset="0"/>
                </a:endParaRPr>
              </a:p>
            </p:txBody>
          </p:sp>
        </mc:Choice>
        <mc:Fallback xmlns="">
          <p:sp>
            <p:nvSpPr>
              <p:cNvPr id="7" name="Rettangolo 6">
                <a:extLst>
                  <a:ext uri="{FF2B5EF4-FFF2-40B4-BE49-F238E27FC236}">
                    <a16:creationId xmlns:a16="http://schemas.microsoft.com/office/drawing/2014/main" id="{E5AFD863-3C74-EF45-B33E-9829403E8E61}"/>
                  </a:ext>
                </a:extLst>
              </p:cNvPr>
              <p:cNvSpPr>
                <a:spLocks noRot="1" noChangeAspect="1" noMove="1" noResize="1" noEditPoints="1" noAdjustHandles="1" noChangeArrowheads="1" noChangeShapeType="1" noTextEdit="1"/>
              </p:cNvSpPr>
              <p:nvPr/>
            </p:nvSpPr>
            <p:spPr>
              <a:xfrm>
                <a:off x="1347900" y="0"/>
                <a:ext cx="9953897" cy="1569660"/>
              </a:xfrm>
              <a:prstGeom prst="rect">
                <a:avLst/>
              </a:prstGeom>
              <a:blipFill>
                <a:blip r:embed="rId3"/>
                <a:stretch>
                  <a:fillRect l="-857" t="-5058" r="-1102" b="-15564"/>
                </a:stretch>
              </a:blipFill>
            </p:spPr>
            <p:txBody>
              <a:bodyPr/>
              <a:lstStyle/>
              <a:p>
                <a:r>
                  <a:rPr lang="en-GB">
                    <a:noFill/>
                  </a:rPr>
                  <a:t> </a:t>
                </a:r>
              </a:p>
            </p:txBody>
          </p:sp>
        </mc:Fallback>
      </mc:AlternateContent>
    </p:spTree>
    <p:extLst>
      <p:ext uri="{BB962C8B-B14F-4D97-AF65-F5344CB8AC3E}">
        <p14:creationId xmlns:p14="http://schemas.microsoft.com/office/powerpoint/2010/main" val="137966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A6519E-A524-83F8-03C8-9E0AB2CAC9B0}"/>
              </a:ext>
            </a:extLst>
          </p:cNvPr>
          <p:cNvSpPr txBox="1"/>
          <p:nvPr/>
        </p:nvSpPr>
        <p:spPr>
          <a:xfrm>
            <a:off x="196446" y="659011"/>
            <a:ext cx="11799105" cy="5539978"/>
          </a:xfrm>
          <a:prstGeom prst="rect">
            <a:avLst/>
          </a:prstGeom>
          <a:noFill/>
        </p:spPr>
        <p:txBody>
          <a:bodyPr wrap="square">
            <a:spAutoFit/>
          </a:bodyPr>
          <a:lstStyle/>
          <a:p>
            <a:pPr defTabSz="914400"/>
            <a:endParaRPr lang="en-GB" sz="8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8) </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L. De </a:t>
            </a:r>
            <a:r>
              <a:rPr lang="en-GB" sz="2000" b="1" i="1" dirty="0" err="1">
                <a:solidFill>
                  <a:srgbClr val="0A00E7"/>
                </a:solidFill>
                <a:latin typeface="Calibri" panose="020F0502020204030204" pitchFamily="34" charset="0"/>
                <a:ea typeface="Calibri" panose="020F0502020204030204" pitchFamily="34" charset="0"/>
                <a:cs typeface="Calibri" panose="020F0502020204030204" pitchFamily="34" charset="0"/>
              </a:rPr>
              <a:t>Paolis</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The measurements of E2 nuclear resonance effects in kaonic atoms at DAFNE; the KAMEO proposal, submitted to EPJ Web conf</a:t>
            </a:r>
          </a:p>
          <a:p>
            <a:pPr defTabSz="914400"/>
            <a:endPar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9) </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F. </a:t>
            </a:r>
            <a:r>
              <a:rPr lang="en-GB" sz="2000" b="1" i="1" dirty="0" err="1">
                <a:solidFill>
                  <a:srgbClr val="0A00E7"/>
                </a:solidFill>
                <a:latin typeface="Calibri" panose="020F0502020204030204" pitchFamily="34" charset="0"/>
                <a:ea typeface="Calibri" panose="020F0502020204030204" pitchFamily="34" charset="0"/>
                <a:cs typeface="Calibri" panose="020F0502020204030204" pitchFamily="34" charset="0"/>
              </a:rPr>
              <a:t>Sirghi</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Kaonic atoms with SIDDHARTA-2 at the DAFNE Collider, submitted to EPJ Web conf</a:t>
            </a:r>
          </a:p>
          <a:p>
            <a:pPr defTabSz="914400"/>
            <a:endPar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10) </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F. </a:t>
            </a:r>
            <a:r>
              <a:rPr lang="en-GB" sz="2000" b="1" i="1" dirty="0" err="1">
                <a:solidFill>
                  <a:srgbClr val="0A00E7"/>
                </a:solidFill>
                <a:latin typeface="Calibri" panose="020F0502020204030204" pitchFamily="34" charset="0"/>
                <a:ea typeface="Calibri" panose="020F0502020204030204" pitchFamily="34" charset="0"/>
                <a:cs typeface="Calibri" panose="020F0502020204030204" pitchFamily="34" charset="0"/>
              </a:rPr>
              <a:t>Sgaramella</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 et al</a:t>
            </a:r>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 First measurement of kaonic helium-4 M-series transitions, e-Print:2310.20584, submitted to Journal of Phys. G</a:t>
            </a:r>
          </a:p>
          <a:p>
            <a:pPr defTabSz="914400"/>
            <a:endPar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11) </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A. </a:t>
            </a:r>
            <a:r>
              <a:rPr lang="en-GB" sz="2000" b="1" i="1" dirty="0" err="1">
                <a:solidFill>
                  <a:srgbClr val="0A00E7"/>
                </a:solidFill>
                <a:latin typeface="Calibri" panose="020F0502020204030204" pitchFamily="34" charset="0"/>
                <a:ea typeface="Calibri" panose="020F0502020204030204" pitchFamily="34" charset="0"/>
                <a:cs typeface="Calibri" panose="020F0502020204030204" pitchFamily="34" charset="0"/>
              </a:rPr>
              <a:t>Scordo</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 et al., </a:t>
            </a:r>
            <a:r>
              <a:rPr lang="en-GB" sz="2000" b="1" dirty="0" err="1">
                <a:solidFill>
                  <a:srgbClr val="0A00E7"/>
                </a:solidFill>
                <a:latin typeface="Calibri" panose="020F0502020204030204" pitchFamily="34" charset="0"/>
                <a:ea typeface="Calibri" panose="020F0502020204030204" pitchFamily="34" charset="0"/>
                <a:cs typeface="Calibri" panose="020F0502020204030204" pitchFamily="34" charset="0"/>
              </a:rPr>
              <a:t>CdZnTe</a:t>
            </a:r>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 detectors tested at the DAΦNE collider for future kaonic atoms measurements , arXiv:2310.15062, submitted to NIM A</a:t>
            </a:r>
          </a:p>
          <a:p>
            <a:pPr defTabSz="914400"/>
            <a:endPar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12) </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F. </a:t>
            </a:r>
            <a:r>
              <a:rPr lang="en-GB" sz="2000" b="1" i="1" dirty="0" err="1">
                <a:solidFill>
                  <a:srgbClr val="0A00E7"/>
                </a:solidFill>
                <a:latin typeface="Calibri" panose="020F0502020204030204" pitchFamily="34" charset="0"/>
                <a:ea typeface="Calibri" panose="020F0502020204030204" pitchFamily="34" charset="0"/>
                <a:cs typeface="Calibri" panose="020F0502020204030204" pitchFamily="34" charset="0"/>
              </a:rPr>
              <a:t>Sirghi</a:t>
            </a:r>
            <a:r>
              <a:rPr lang="en-GB" sz="2000" b="1" i="1" dirty="0">
                <a:solidFill>
                  <a:srgbClr val="0A00E7"/>
                </a:solidFill>
                <a:latin typeface="Calibri" panose="020F0502020204030204" pitchFamily="34" charset="0"/>
                <a:ea typeface="Calibri" panose="020F0502020204030204" pitchFamily="34" charset="0"/>
                <a:cs typeface="Calibri" panose="020F0502020204030204" pitchFamily="34" charset="0"/>
              </a:rPr>
              <a:t> et al., </a:t>
            </a:r>
            <a:r>
              <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rPr>
              <a:t>SIDDHARTA-2 apparatus for kaonic atoms research on the DAΦNE collider, to be submitted to NIM </a:t>
            </a:r>
          </a:p>
          <a:p>
            <a:pPr defTabSz="914400"/>
            <a:endParaRPr lang="en-GB" sz="2000" b="1" dirty="0">
              <a:solidFill>
                <a:srgbClr val="0A00E7"/>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GB"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GB" sz="14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400"/>
            <a:endParaRPr lang="en-US" sz="1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20AF952-F14B-B2DC-CB2E-0FE661C387F8}"/>
              </a:ext>
            </a:extLst>
          </p:cNvPr>
          <p:cNvSpPr txBox="1"/>
          <p:nvPr/>
        </p:nvSpPr>
        <p:spPr>
          <a:xfrm>
            <a:off x="1741967" y="0"/>
            <a:ext cx="8708065" cy="584775"/>
          </a:xfrm>
          <a:prstGeom prst="rect">
            <a:avLst/>
          </a:prstGeom>
          <a:noFill/>
        </p:spPr>
        <p:txBody>
          <a:bodyPr wrap="square" rtlCol="0">
            <a:spAutoFit/>
          </a:bodyPr>
          <a:lstStyle/>
          <a:p>
            <a:pPr defTabSz="914400"/>
            <a:r>
              <a:rPr lang="en-US" sz="32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Publications since last </a:t>
            </a:r>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SciCom</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May 2023</a:t>
            </a:r>
          </a:p>
        </p:txBody>
      </p:sp>
      <p:sp>
        <p:nvSpPr>
          <p:cNvPr id="12" name="TextBox 11">
            <a:extLst>
              <a:ext uri="{FF2B5EF4-FFF2-40B4-BE49-F238E27FC236}">
                <a16:creationId xmlns:a16="http://schemas.microsoft.com/office/drawing/2014/main" id="{F9BE14D0-1EEC-04ED-E5DA-DAA4A8E5A5FA}"/>
              </a:ext>
            </a:extLst>
          </p:cNvPr>
          <p:cNvSpPr txBox="1"/>
          <p:nvPr/>
        </p:nvSpPr>
        <p:spPr>
          <a:xfrm>
            <a:off x="3264121" y="6751674"/>
            <a:ext cx="8449491" cy="369332"/>
          </a:xfrm>
          <a:prstGeom prst="rect">
            <a:avLst/>
          </a:prstGeom>
          <a:noFill/>
        </p:spPr>
        <p:txBody>
          <a:bodyPr wrap="square">
            <a:spAutoFit/>
          </a:bodyPr>
          <a:lstStyle/>
          <a:p>
            <a:pPr defTabSz="914400"/>
            <a:endParaRPr lang="en-US" dirty="0">
              <a:solidFill>
                <a:prstClr val="black"/>
              </a:solidFill>
              <a:latin typeface="Times New Roman" panose="02020603050405020304" pitchFamily="18" charset="0"/>
            </a:endParaRPr>
          </a:p>
        </p:txBody>
      </p:sp>
      <p:sp>
        <p:nvSpPr>
          <p:cNvPr id="2" name="TextBox 1">
            <a:extLst>
              <a:ext uri="{FF2B5EF4-FFF2-40B4-BE49-F238E27FC236}">
                <a16:creationId xmlns:a16="http://schemas.microsoft.com/office/drawing/2014/main" id="{2BEB07D0-1AFA-E2F0-424A-B1CD02DC200F}"/>
              </a:ext>
            </a:extLst>
          </p:cNvPr>
          <p:cNvSpPr txBox="1"/>
          <p:nvPr/>
        </p:nvSpPr>
        <p:spPr>
          <a:xfrm>
            <a:off x="1741967" y="5014969"/>
            <a:ext cx="8449491" cy="1015663"/>
          </a:xfrm>
          <a:prstGeom prst="rect">
            <a:avLst/>
          </a:prstGeom>
          <a:noFill/>
        </p:spPr>
        <p:txBody>
          <a:bodyPr wrap="square">
            <a:spAutoFit/>
          </a:bodyPr>
          <a:lstStyle/>
          <a:p>
            <a:pPr defTabSz="914400"/>
            <a:r>
              <a:rPr lang="en-US" sz="2000" b="1" dirty="0">
                <a:latin typeface="Times New Roman" panose="02020603050405020304" pitchFamily="18" charset="0"/>
              </a:rPr>
              <a:t>+3 articles in preparation</a:t>
            </a:r>
          </a:p>
          <a:p>
            <a:pPr defTabSz="914400"/>
            <a:endParaRPr lang="en-US" sz="2000" b="1" dirty="0">
              <a:latin typeface="Times New Roman" panose="02020603050405020304" pitchFamily="18" charset="0"/>
            </a:endParaRPr>
          </a:p>
          <a:p>
            <a:pPr defTabSz="914400"/>
            <a:r>
              <a:rPr lang="en-US" sz="2000" b="1" dirty="0">
                <a:latin typeface="Times New Roman" panose="02020603050405020304" pitchFamily="18" charset="0"/>
              </a:rPr>
              <a:t>&gt; 10 invited talks in International Workshops and Conferences</a:t>
            </a:r>
          </a:p>
        </p:txBody>
      </p:sp>
    </p:spTree>
    <p:extLst>
      <p:ext uri="{BB962C8B-B14F-4D97-AF65-F5344CB8AC3E}">
        <p14:creationId xmlns:p14="http://schemas.microsoft.com/office/powerpoint/2010/main" val="1961657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19E162A-3A73-C2F9-5C40-E53BBAEC8484}"/>
              </a:ext>
            </a:extLst>
          </p:cNvPr>
          <p:cNvPicPr>
            <a:picLocks noChangeAspect="1"/>
          </p:cNvPicPr>
          <p:nvPr/>
        </p:nvPicPr>
        <p:blipFill>
          <a:blip r:embed="rId3"/>
          <a:stretch>
            <a:fillRect/>
          </a:stretch>
        </p:blipFill>
        <p:spPr>
          <a:xfrm>
            <a:off x="1592972" y="-115326"/>
            <a:ext cx="8542760" cy="2583404"/>
          </a:xfrm>
          <a:prstGeom prst="rect">
            <a:avLst/>
          </a:prstGeom>
        </p:spPr>
      </p:pic>
      <p:sp>
        <p:nvSpPr>
          <p:cNvPr id="6" name="Google Shape;651;p83">
            <a:extLst>
              <a:ext uri="{FF2B5EF4-FFF2-40B4-BE49-F238E27FC236}">
                <a16:creationId xmlns:a16="http://schemas.microsoft.com/office/drawing/2014/main" id="{ED01DED8-2584-81E7-4B84-A734DE3814C6}"/>
              </a:ext>
            </a:extLst>
          </p:cNvPr>
          <p:cNvSpPr txBox="1"/>
          <p:nvPr/>
        </p:nvSpPr>
        <p:spPr>
          <a:xfrm>
            <a:off x="3056863" y="2677868"/>
            <a:ext cx="6078273" cy="46554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Lato"/>
                <a:ea typeface="Lato"/>
                <a:cs typeface="Lato"/>
                <a:sym typeface="Lato"/>
              </a:rPr>
              <a:t>cross section at p</a:t>
            </a:r>
            <a:r>
              <a:rPr lang="it" sz="2800" baseline="-25000" dirty="0">
                <a:latin typeface="Lato"/>
                <a:ea typeface="Lato"/>
                <a:cs typeface="Lato"/>
                <a:sym typeface="Lato"/>
              </a:rPr>
              <a:t>K-</a:t>
            </a:r>
            <a:r>
              <a:rPr lang="it" sz="2800" dirty="0">
                <a:latin typeface="Lato"/>
                <a:ea typeface="Lato"/>
                <a:cs typeface="Lato"/>
                <a:sym typeface="Lato"/>
              </a:rPr>
              <a:t> = 98 ± 10 MeV/c </a:t>
            </a:r>
            <a:endParaRPr sz="2800" baseline="-25000" dirty="0">
              <a:latin typeface="Lato"/>
              <a:ea typeface="Lato"/>
              <a:cs typeface="Lato"/>
              <a:sym typeface="Lato"/>
            </a:endParaRPr>
          </a:p>
        </p:txBody>
      </p:sp>
      <p:pic>
        <p:nvPicPr>
          <p:cNvPr id="7" name="Google Shape;652;p83">
            <a:extLst>
              <a:ext uri="{FF2B5EF4-FFF2-40B4-BE49-F238E27FC236}">
                <a16:creationId xmlns:a16="http://schemas.microsoft.com/office/drawing/2014/main" id="{6DC18140-A5F9-91B7-AFF9-6319FD9E5771}"/>
              </a:ext>
            </a:extLst>
          </p:cNvPr>
          <p:cNvPicPr preferRelativeResize="0"/>
          <p:nvPr/>
        </p:nvPicPr>
        <p:blipFill>
          <a:blip r:embed="rId4">
            <a:alphaModFix/>
          </a:blip>
          <a:stretch>
            <a:fillRect/>
          </a:stretch>
        </p:blipFill>
        <p:spPr>
          <a:xfrm>
            <a:off x="3275075" y="3619821"/>
            <a:ext cx="5641848" cy="1086291"/>
          </a:xfrm>
          <a:prstGeom prst="rect">
            <a:avLst/>
          </a:prstGeom>
          <a:noFill/>
          <a:ln>
            <a:noFill/>
          </a:ln>
        </p:spPr>
      </p:pic>
      <p:sp>
        <p:nvSpPr>
          <p:cNvPr id="9" name="TextBox 8">
            <a:extLst>
              <a:ext uri="{FF2B5EF4-FFF2-40B4-BE49-F238E27FC236}">
                <a16:creationId xmlns:a16="http://schemas.microsoft.com/office/drawing/2014/main" id="{6A8B32CA-EFEE-DA90-CAE7-43CB5960ED76}"/>
              </a:ext>
            </a:extLst>
          </p:cNvPr>
          <p:cNvSpPr txBox="1"/>
          <p:nvPr/>
        </p:nvSpPr>
        <p:spPr>
          <a:xfrm>
            <a:off x="535259" y="5182523"/>
            <a:ext cx="11285034" cy="1384995"/>
          </a:xfrm>
          <a:prstGeom prst="rect">
            <a:avLst/>
          </a:prstGeom>
          <a:noFill/>
        </p:spPr>
        <p:txBody>
          <a:bodyPr wrap="square">
            <a:spAutoFit/>
          </a:bodyPr>
          <a:lstStyle/>
          <a:p>
            <a:r>
              <a:rPr lang="en-GB" sz="2800" dirty="0">
                <a:solidFill>
                  <a:srgbClr val="0A00E7"/>
                </a:solidFill>
              </a:rPr>
              <a:t>AMADEUS (analyses of KLOE data with support of KLOE collaboration)</a:t>
            </a:r>
          </a:p>
          <a:p>
            <a:r>
              <a:rPr lang="en-GB" sz="2800" b="1" dirty="0">
                <a:solidFill>
                  <a:srgbClr val="FF0000"/>
                </a:solidFill>
              </a:rPr>
              <a:t>Record: </a:t>
            </a:r>
            <a:r>
              <a:rPr lang="en-GB" sz="2800" dirty="0">
                <a:solidFill>
                  <a:srgbClr val="FF0000"/>
                </a:solidFill>
              </a:rPr>
              <a:t>cross sections at the lowest energy ever and improving the relative errors of about one order of magnitude w.r.t any other measurement</a:t>
            </a:r>
          </a:p>
        </p:txBody>
      </p:sp>
    </p:spTree>
    <p:extLst>
      <p:ext uri="{BB962C8B-B14F-4D97-AF65-F5344CB8AC3E}">
        <p14:creationId xmlns:p14="http://schemas.microsoft.com/office/powerpoint/2010/main" val="334138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97B8052-7866-BC05-F4E3-2D868563AED4}"/>
              </a:ext>
            </a:extLst>
          </p:cNvPr>
          <p:cNvSpPr>
            <a:spLocks noGrp="1"/>
          </p:cNvSpPr>
          <p:nvPr>
            <p:ph idx="1"/>
          </p:nvPr>
        </p:nvSpPr>
        <p:spPr>
          <a:xfrm>
            <a:off x="334538" y="1886645"/>
            <a:ext cx="11276270" cy="4848692"/>
          </a:xfrm>
        </p:spPr>
        <p:txBody>
          <a:bodyPr>
            <a:noAutofit/>
          </a:bodyPr>
          <a:lstStyle/>
          <a:p>
            <a:pPr>
              <a:lnSpc>
                <a:spcPct val="150000"/>
              </a:lnSpc>
            </a:pPr>
            <a:r>
              <a:rPr lang="en-GB" sz="2600" dirty="0"/>
              <a:t>65</a:t>
            </a:r>
            <a:r>
              <a:rPr lang="en-GB" sz="2600" baseline="30000" dirty="0"/>
              <a:t>th</a:t>
            </a:r>
            <a:r>
              <a:rPr lang="en-GB" sz="2600" dirty="0"/>
              <a:t> Scientific Committee recommendations and our related actions</a:t>
            </a:r>
          </a:p>
          <a:p>
            <a:pPr>
              <a:lnSpc>
                <a:spcPct val="150000"/>
              </a:lnSpc>
            </a:pPr>
            <a:r>
              <a:rPr lang="en-GB" sz="2600" dirty="0"/>
              <a:t>Kaonic Deuterium run: status and future plans</a:t>
            </a:r>
          </a:p>
          <a:p>
            <a:pPr>
              <a:lnSpc>
                <a:spcPct val="150000"/>
              </a:lnSpc>
            </a:pPr>
            <a:r>
              <a:rPr lang="en-GB" sz="2600" dirty="0"/>
              <a:t>(More) Scientific outcomes: highlights</a:t>
            </a:r>
          </a:p>
          <a:p>
            <a:pPr>
              <a:lnSpc>
                <a:spcPct val="150000"/>
              </a:lnSpc>
            </a:pPr>
            <a:r>
              <a:rPr lang="en-GB" sz="2600" dirty="0"/>
              <a:t>Updates on </a:t>
            </a:r>
            <a:r>
              <a:rPr lang="en-GB" sz="2600" dirty="0" err="1"/>
              <a:t>HPGe</a:t>
            </a:r>
            <a:r>
              <a:rPr lang="en-GB" sz="2600" dirty="0"/>
              <a:t> and </a:t>
            </a:r>
            <a:r>
              <a:rPr lang="en-GB" sz="2600" dirty="0" err="1"/>
              <a:t>CdZnTe</a:t>
            </a:r>
            <a:r>
              <a:rPr lang="en-GB" sz="2600" dirty="0"/>
              <a:t> detectors and preliminary results</a:t>
            </a:r>
          </a:p>
          <a:p>
            <a:pPr>
              <a:lnSpc>
                <a:spcPct val="150000"/>
              </a:lnSpc>
            </a:pPr>
            <a:r>
              <a:rPr lang="en-GB" sz="2600" dirty="0"/>
              <a:t>Request for supplementary run: light kaonic atoms (Li - Be - B) measurements with 1 mm SDDs</a:t>
            </a:r>
          </a:p>
          <a:p>
            <a:pPr>
              <a:lnSpc>
                <a:spcPct val="150000"/>
              </a:lnSpc>
            </a:pPr>
            <a:r>
              <a:rPr lang="en-GB" sz="2600" dirty="0"/>
              <a:t>Future plans: EXKALIBUR</a:t>
            </a:r>
          </a:p>
        </p:txBody>
      </p:sp>
      <p:sp>
        <p:nvSpPr>
          <p:cNvPr id="4" name="Segnaposto numero diapositiva 3">
            <a:extLst>
              <a:ext uri="{FF2B5EF4-FFF2-40B4-BE49-F238E27FC236}">
                <a16:creationId xmlns:a16="http://schemas.microsoft.com/office/drawing/2014/main" id="{C6C1E97E-DDAE-C6F8-D736-5B00F54CECCC}"/>
              </a:ext>
            </a:extLst>
          </p:cNvPr>
          <p:cNvSpPr>
            <a:spLocks noGrp="1"/>
          </p:cNvSpPr>
          <p:nvPr>
            <p:ph type="sldNum" sz="quarter" idx="12"/>
          </p:nvPr>
        </p:nvSpPr>
        <p:spPr>
          <a:xfrm>
            <a:off x="10558300" y="5956137"/>
            <a:ext cx="1052508" cy="365125"/>
          </a:xfrm>
        </p:spPr>
        <p:txBody>
          <a:bodyPr/>
          <a:lstStyle/>
          <a:p>
            <a:fld id="{D57F1E4F-1CFF-5643-939E-217C01CDF565}" type="slidenum">
              <a:rPr lang="en-US" sz="1100" smtClean="0"/>
              <a:pPr/>
              <a:t>7</a:t>
            </a:fld>
            <a:endParaRPr lang="en-US" sz="1100" dirty="0"/>
          </a:p>
        </p:txBody>
      </p:sp>
      <p:sp>
        <p:nvSpPr>
          <p:cNvPr id="5" name="CasellaDiTesto 4">
            <a:extLst>
              <a:ext uri="{FF2B5EF4-FFF2-40B4-BE49-F238E27FC236}">
                <a16:creationId xmlns:a16="http://schemas.microsoft.com/office/drawing/2014/main" id="{7B33A57A-EED7-E49A-693B-6D6503417A99}"/>
              </a:ext>
            </a:extLst>
          </p:cNvPr>
          <p:cNvSpPr txBox="1"/>
          <p:nvPr/>
        </p:nvSpPr>
        <p:spPr>
          <a:xfrm>
            <a:off x="581192" y="849872"/>
            <a:ext cx="10904793" cy="615553"/>
          </a:xfrm>
          <a:prstGeom prst="rect">
            <a:avLst/>
          </a:prstGeom>
          <a:noFill/>
        </p:spPr>
        <p:txBody>
          <a:bodyPr wrap="square" rtlCol="0">
            <a:spAutoFit/>
          </a:bodyPr>
          <a:lstStyle/>
          <a:p>
            <a:pPr algn="ctr"/>
            <a:r>
              <a:rPr lang="en-GB" sz="3400" b="1" dirty="0">
                <a:solidFill>
                  <a:srgbClr val="FF901C"/>
                </a:solidFill>
                <a:latin typeface="Times New Roman" panose="02020603050405020304" pitchFamily="18" charset="0"/>
                <a:cs typeface="Times New Roman" panose="02020603050405020304" pitchFamily="18" charset="0"/>
              </a:rPr>
              <a:t>Contents</a:t>
            </a:r>
          </a:p>
        </p:txBody>
      </p:sp>
    </p:spTree>
    <p:extLst>
      <p:ext uri="{BB962C8B-B14F-4D97-AF65-F5344CB8AC3E}">
        <p14:creationId xmlns:p14="http://schemas.microsoft.com/office/powerpoint/2010/main" val="148062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7FD14E2-C096-1950-66B6-CE3D8274504F}"/>
              </a:ext>
            </a:extLst>
          </p:cNvPr>
          <p:cNvSpPr>
            <a:spLocks noGrp="1"/>
          </p:cNvSpPr>
          <p:nvPr>
            <p:ph type="sldNum" sz="quarter" idx="12"/>
          </p:nvPr>
        </p:nvSpPr>
        <p:spPr/>
        <p:txBody>
          <a:bodyPr/>
          <a:lstStyle/>
          <a:p>
            <a:fld id="{D57F1E4F-1CFF-5643-939E-217C01CDF565}" type="slidenum">
              <a:rPr lang="en-US" sz="1100" smtClean="0"/>
              <a:pPr/>
              <a:t>8</a:t>
            </a:fld>
            <a:endParaRPr lang="en-US" sz="1100" dirty="0"/>
          </a:p>
        </p:txBody>
      </p:sp>
      <p:sp>
        <p:nvSpPr>
          <p:cNvPr id="5" name="object 4">
            <a:extLst>
              <a:ext uri="{FF2B5EF4-FFF2-40B4-BE49-F238E27FC236}">
                <a16:creationId xmlns:a16="http://schemas.microsoft.com/office/drawing/2014/main" id="{605C5C48-19A5-E528-3777-53945CCC6C36}"/>
              </a:ext>
            </a:extLst>
          </p:cNvPr>
          <p:cNvSpPr txBox="1"/>
          <p:nvPr/>
        </p:nvSpPr>
        <p:spPr>
          <a:xfrm>
            <a:off x="469147" y="909450"/>
            <a:ext cx="11253705" cy="532838"/>
          </a:xfrm>
          <a:prstGeom prst="rect">
            <a:avLst/>
          </a:prstGeom>
        </p:spPr>
        <p:txBody>
          <a:bodyPr vert="horz" wrap="square" lIns="0" tIns="9525" rIns="0" bIns="0" rtlCol="0">
            <a:spAutoFit/>
          </a:bodyPr>
          <a:lstStyle/>
          <a:p>
            <a:pPr marL="9525" marR="3810" indent="-476" algn="ctr">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65</a:t>
            </a:r>
            <a:r>
              <a:rPr lang="en-GB" sz="3400" b="1" spc="-4" baseline="30000" dirty="0">
                <a:solidFill>
                  <a:srgbClr val="FF901C"/>
                </a:solidFill>
                <a:latin typeface="Times New Roman" panose="02020603050405020304" pitchFamily="18" charset="0"/>
                <a:cs typeface="Times New Roman" panose="02020603050405020304" pitchFamily="18" charset="0"/>
              </a:rPr>
              <a:t>th</a:t>
            </a:r>
            <a:r>
              <a:rPr lang="en-GB" sz="3400" b="1" spc="-4" dirty="0">
                <a:solidFill>
                  <a:srgbClr val="FF901C"/>
                </a:solidFill>
                <a:latin typeface="Times New Roman" panose="02020603050405020304" pitchFamily="18" charset="0"/>
                <a:cs typeface="Times New Roman" panose="02020603050405020304" pitchFamily="18" charset="0"/>
              </a:rPr>
              <a:t> Scientific Committee recommendations </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sp>
        <p:nvSpPr>
          <p:cNvPr id="8" name="CasellaDiTesto 7">
            <a:extLst>
              <a:ext uri="{FF2B5EF4-FFF2-40B4-BE49-F238E27FC236}">
                <a16:creationId xmlns:a16="http://schemas.microsoft.com/office/drawing/2014/main" id="{7442C0FB-9BBE-3299-A6C8-D086954C58CC}"/>
              </a:ext>
            </a:extLst>
          </p:cNvPr>
          <p:cNvSpPr txBox="1"/>
          <p:nvPr/>
        </p:nvSpPr>
        <p:spPr>
          <a:xfrm>
            <a:off x="646204" y="2106826"/>
            <a:ext cx="9912096" cy="4031873"/>
          </a:xfrm>
          <a:prstGeom prst="rect">
            <a:avLst/>
          </a:prstGeom>
          <a:noFill/>
        </p:spPr>
        <p:txBody>
          <a:bodyPr wrap="square">
            <a:spAutoFit/>
          </a:bodyPr>
          <a:lstStyle/>
          <a:p>
            <a:r>
              <a:rPr lang="en-GB" sz="2200" b="1" dirty="0">
                <a:effectLst/>
                <a:latin typeface="TimesNewRomanPS"/>
              </a:rPr>
              <a:t>Recommendations for SIDDHARTA-2: </a:t>
            </a:r>
            <a:br>
              <a:rPr lang="en-GB" sz="1800" b="1" dirty="0">
                <a:effectLst/>
                <a:latin typeface="TimesNewRomanPS"/>
              </a:rPr>
            </a:br>
            <a:endParaRPr lang="en-GB" dirty="0">
              <a:solidFill>
                <a:srgbClr val="FF0000"/>
              </a:solidFill>
            </a:endParaRPr>
          </a:p>
          <a:p>
            <a:pPr>
              <a:buFont typeface="Arial" panose="020B0604020202020204" pitchFamily="34" charset="0"/>
              <a:buChar char="•"/>
            </a:pPr>
            <a:r>
              <a:rPr lang="en-GB" dirty="0">
                <a:solidFill>
                  <a:srgbClr val="FF0000"/>
                </a:solidFill>
                <a:effectLst/>
                <a:latin typeface="TimesNewRomanPS"/>
              </a:rPr>
              <a:t>The SC encourages the collaboration to move swiftly and decisively to the </a:t>
            </a:r>
            <a:r>
              <a:rPr lang="en-GB" b="1" dirty="0" err="1">
                <a:solidFill>
                  <a:srgbClr val="FF0000"/>
                </a:solidFill>
                <a:effectLst/>
                <a:latin typeface="TimesNewRomanPS"/>
              </a:rPr>
              <a:t>Kd</a:t>
            </a:r>
            <a:r>
              <a:rPr lang="en-GB" b="1" dirty="0">
                <a:solidFill>
                  <a:srgbClr val="FF0000"/>
                </a:solidFill>
                <a:effectLst/>
                <a:latin typeface="TimesNewRomanPS"/>
              </a:rPr>
              <a:t> data taking in two runs this year</a:t>
            </a:r>
            <a:r>
              <a:rPr lang="en-GB" dirty="0">
                <a:solidFill>
                  <a:srgbClr val="FF0000"/>
                </a:solidFill>
                <a:effectLst/>
                <a:latin typeface="TimesNewRomanPS"/>
              </a:rPr>
              <a:t>, with the aim of taking advantage of the maximum integrated luminosity attainable in 2023. </a:t>
            </a:r>
            <a:br>
              <a:rPr lang="en-GB" dirty="0">
                <a:solidFill>
                  <a:srgbClr val="FF0000"/>
                </a:solidFill>
                <a:effectLst/>
                <a:latin typeface="TimesNewRomanPS"/>
              </a:rPr>
            </a:br>
            <a:endParaRPr lang="en-GB" dirty="0">
              <a:solidFill>
                <a:srgbClr val="FF0000"/>
              </a:solidFill>
              <a:effectLst/>
              <a:latin typeface="SymbolMT"/>
            </a:endParaRPr>
          </a:p>
          <a:p>
            <a:pPr>
              <a:buFont typeface="Arial" panose="020B0604020202020204" pitchFamily="34" charset="0"/>
              <a:buChar char="•"/>
            </a:pPr>
            <a:r>
              <a:rPr lang="en-GB" dirty="0">
                <a:effectLst/>
                <a:latin typeface="TimesNewRomanPS"/>
              </a:rPr>
              <a:t>To </a:t>
            </a:r>
            <a:r>
              <a:rPr lang="en-GB" b="1" dirty="0">
                <a:effectLst/>
                <a:latin typeface="TimesNewRomanPS"/>
              </a:rPr>
              <a:t>complete the quality studies of the data recorded during injection time</a:t>
            </a:r>
            <a:r>
              <a:rPr lang="en-GB" dirty="0">
                <a:effectLst/>
                <a:latin typeface="TimesNewRomanPS"/>
              </a:rPr>
              <a:t>, with the aim of obtaining valuable additional </a:t>
            </a:r>
            <a:r>
              <a:rPr lang="en-GB" dirty="0" err="1">
                <a:effectLst/>
                <a:latin typeface="TimesNewRomanPS"/>
              </a:rPr>
              <a:t>Kd</a:t>
            </a:r>
            <a:r>
              <a:rPr lang="en-GB" dirty="0">
                <a:effectLst/>
                <a:latin typeface="TimesNewRomanPS"/>
              </a:rPr>
              <a:t> data.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Keep the usual maintenance and upgrading duties in signal/background reduction, as well as the coordinated effort with the DAΦNE team to study reinforcement options for the shielding (by removing, reshaping, or displacing the luminometers close to the SIDDARTHA setup). </a:t>
            </a:r>
            <a:br>
              <a:rPr lang="en-GB" dirty="0">
                <a:effectLst/>
                <a:latin typeface="TimesNewRomanPS"/>
              </a:rPr>
            </a:br>
            <a:endParaRPr lang="en-GB" dirty="0">
              <a:effectLst/>
              <a:latin typeface="SymbolMT"/>
            </a:endParaRPr>
          </a:p>
          <a:p>
            <a:pPr>
              <a:buFont typeface="Arial" panose="020B0604020202020204" pitchFamily="34" charset="0"/>
              <a:buChar char="•"/>
            </a:pPr>
            <a:r>
              <a:rPr lang="en-GB" dirty="0">
                <a:effectLst/>
                <a:latin typeface="TimesNewRomanPS"/>
              </a:rPr>
              <a:t>During runs 1 and 2 undertake data acquisition with the </a:t>
            </a:r>
            <a:r>
              <a:rPr lang="en-GB" b="1" dirty="0">
                <a:effectLst/>
                <a:latin typeface="TimesNewRomanPS"/>
              </a:rPr>
              <a:t>satellite </a:t>
            </a:r>
            <a:r>
              <a:rPr lang="en-GB" b="1" dirty="0" err="1">
                <a:effectLst/>
                <a:latin typeface="TimesNewRomanPS"/>
              </a:rPr>
              <a:t>HPGe</a:t>
            </a:r>
            <a:r>
              <a:rPr lang="en-GB" b="1" dirty="0">
                <a:effectLst/>
                <a:latin typeface="TimesNewRomanPS"/>
              </a:rPr>
              <a:t> and </a:t>
            </a:r>
            <a:r>
              <a:rPr lang="en-GB" b="1" dirty="0" err="1">
                <a:effectLst/>
                <a:latin typeface="TimesNewRomanPS"/>
              </a:rPr>
              <a:t>CdZnTe</a:t>
            </a:r>
            <a:r>
              <a:rPr lang="en-GB" b="1" dirty="0">
                <a:effectLst/>
                <a:latin typeface="TimesNewRomanPS"/>
              </a:rPr>
              <a:t> detectors</a:t>
            </a:r>
            <a:r>
              <a:rPr lang="en-GB" dirty="0">
                <a:effectLst/>
                <a:latin typeface="TimesNewRomanPS"/>
              </a:rPr>
              <a:t>, minimizing the interference with the </a:t>
            </a:r>
            <a:r>
              <a:rPr lang="en-GB" dirty="0" err="1">
                <a:effectLst/>
                <a:latin typeface="TimesNewRomanPS"/>
              </a:rPr>
              <a:t>Kd</a:t>
            </a:r>
            <a:r>
              <a:rPr lang="en-GB" dirty="0">
                <a:effectLst/>
                <a:latin typeface="TimesNewRomanPS"/>
              </a:rPr>
              <a:t> data taking. </a:t>
            </a:r>
            <a:endParaRPr lang="en-GB" dirty="0">
              <a:effectLst/>
              <a:latin typeface="SymbolMT"/>
            </a:endParaRPr>
          </a:p>
        </p:txBody>
      </p:sp>
    </p:spTree>
    <p:extLst>
      <p:ext uri="{BB962C8B-B14F-4D97-AF65-F5344CB8AC3E}">
        <p14:creationId xmlns:p14="http://schemas.microsoft.com/office/powerpoint/2010/main" val="334044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E57A0D7-5608-F3D1-AE64-8716342FE58C}"/>
              </a:ext>
            </a:extLst>
          </p:cNvPr>
          <p:cNvSpPr>
            <a:spLocks noGrp="1"/>
          </p:cNvSpPr>
          <p:nvPr>
            <p:ph type="sldNum" sz="quarter" idx="12"/>
          </p:nvPr>
        </p:nvSpPr>
        <p:spPr>
          <a:xfrm>
            <a:off x="10948992" y="6260855"/>
            <a:ext cx="1052508" cy="365125"/>
          </a:xfrm>
        </p:spPr>
        <p:txBody>
          <a:bodyPr/>
          <a:lstStyle/>
          <a:p>
            <a:fld id="{D57F1E4F-1CFF-5643-939E-217C01CDF565}" type="slidenum">
              <a:rPr lang="en-US" sz="1100" smtClean="0"/>
              <a:pPr/>
              <a:t>9</a:t>
            </a:fld>
            <a:endParaRPr lang="en-US" sz="1100" dirty="0"/>
          </a:p>
        </p:txBody>
      </p:sp>
      <p:sp>
        <p:nvSpPr>
          <p:cNvPr id="5" name="object 4">
            <a:extLst>
              <a:ext uri="{FF2B5EF4-FFF2-40B4-BE49-F238E27FC236}">
                <a16:creationId xmlns:a16="http://schemas.microsoft.com/office/drawing/2014/main" id="{4B39516B-8270-0A2D-1DBE-34AD101CBD04}"/>
              </a:ext>
            </a:extLst>
          </p:cNvPr>
          <p:cNvSpPr txBox="1"/>
          <p:nvPr/>
        </p:nvSpPr>
        <p:spPr>
          <a:xfrm>
            <a:off x="450615" y="-65910"/>
            <a:ext cx="11550885" cy="532838"/>
          </a:xfrm>
          <a:prstGeom prst="rect">
            <a:avLst/>
          </a:prstGeom>
        </p:spPr>
        <p:txBody>
          <a:bodyPr vert="horz" wrap="square" lIns="0" tIns="9525" rIns="0" bIns="0" rtlCol="0">
            <a:spAutoFit/>
          </a:bodyPr>
          <a:lstStyle/>
          <a:p>
            <a:pPr marL="9525" marR="3810" indent="-476">
              <a:spcBef>
                <a:spcPts val="75"/>
              </a:spcBef>
            </a:pPr>
            <a:r>
              <a:rPr lang="en-GB" sz="3400" b="1" spc="-4" dirty="0">
                <a:solidFill>
                  <a:srgbClr val="FF901C"/>
                </a:solidFill>
                <a:latin typeface="Times New Roman" panose="02020603050405020304" pitchFamily="18" charset="0"/>
                <a:cs typeface="Times New Roman" panose="02020603050405020304" pitchFamily="18" charset="0"/>
              </a:rPr>
              <a:t>The kaonic deuterium measurement – Timeline</a:t>
            </a:r>
            <a:endParaRPr lang="en-GB" sz="3400" b="1" spc="-4" dirty="0">
              <a:solidFill>
                <a:srgbClr val="FF901C"/>
              </a:solidFill>
              <a:highlight>
                <a:srgbClr val="FFFF00"/>
              </a:highlight>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2C394057-18DC-BD86-A011-273CA4627495}"/>
              </a:ext>
            </a:extLst>
          </p:cNvPr>
          <p:cNvSpPr txBox="1"/>
          <p:nvPr/>
        </p:nvSpPr>
        <p:spPr>
          <a:xfrm>
            <a:off x="450615" y="597145"/>
            <a:ext cx="11160192" cy="1200329"/>
          </a:xfrm>
          <a:prstGeom prst="rect">
            <a:avLst/>
          </a:prstGeom>
          <a:noFill/>
        </p:spPr>
        <p:txBody>
          <a:bodyPr wrap="square">
            <a:spAutoFit/>
          </a:bodyPr>
          <a:lstStyle/>
          <a:p>
            <a:pPr marL="285750" indent="-285750">
              <a:buFont typeface="Arial" panose="020B0604020202020204" pitchFamily="34" charset="0"/>
              <a:buChar char="•"/>
            </a:pPr>
            <a:r>
              <a:rPr lang="en-GB" dirty="0">
                <a:solidFill>
                  <a:schemeClr val="accent2"/>
                </a:solidFill>
                <a:effectLst/>
                <a:latin typeface="Calibri" panose="020F0502020204030204" pitchFamily="34" charset="0"/>
              </a:rPr>
              <a:t>First run with SIDDHARTA-2 </a:t>
            </a:r>
            <a:r>
              <a:rPr lang="en-GB" dirty="0">
                <a:solidFill>
                  <a:schemeClr val="bg1"/>
                </a:solidFill>
                <a:effectLst/>
                <a:latin typeface="Calibri" panose="020F0502020204030204" pitchFamily="34" charset="0"/>
              </a:rPr>
              <a:t>optimized setup for </a:t>
            </a:r>
            <a:r>
              <a:rPr lang="en-GB" dirty="0">
                <a:solidFill>
                  <a:schemeClr val="accent2"/>
                </a:solidFill>
                <a:effectLst/>
                <a:latin typeface="Calibri" panose="020F0502020204030204" pitchFamily="34" charset="0"/>
              </a:rPr>
              <a:t>200 pb</a:t>
            </a:r>
            <a:r>
              <a:rPr lang="en-GB" baseline="30000" dirty="0">
                <a:solidFill>
                  <a:schemeClr val="accent2"/>
                </a:solidFill>
                <a:effectLst/>
                <a:latin typeface="Calibri" panose="020F0502020204030204" pitchFamily="34" charset="0"/>
              </a:rPr>
              <a:t>-1</a:t>
            </a:r>
            <a:r>
              <a:rPr lang="en-GB" dirty="0">
                <a:solidFill>
                  <a:schemeClr val="bg1"/>
                </a:solidFill>
                <a:effectLst/>
                <a:latin typeface="Calibri" panose="020F0502020204030204" pitchFamily="34" charset="0"/>
              </a:rPr>
              <a:t>  integrated luminosity: May – July 2023 - </a:t>
            </a:r>
            <a:r>
              <a:rPr lang="en-GB" dirty="0">
                <a:solidFill>
                  <a:schemeClr val="accent2"/>
                </a:solidFill>
                <a:effectLst/>
                <a:latin typeface="Calibri" panose="020F0502020204030204" pitchFamily="34" charset="0"/>
              </a:rPr>
              <a:t>completed </a:t>
            </a:r>
            <a:endParaRPr lang="en-GB" dirty="0">
              <a:solidFill>
                <a:schemeClr val="accent2"/>
              </a:solidFill>
            </a:endParaRPr>
          </a:p>
          <a:p>
            <a:pPr marL="285750" indent="-285750">
              <a:buFont typeface="Arial" panose="020B0604020202020204" pitchFamily="34" charset="0"/>
              <a:buChar char="•"/>
            </a:pPr>
            <a:r>
              <a:rPr lang="en-GB" sz="1800" dirty="0">
                <a:solidFill>
                  <a:schemeClr val="accent2"/>
                </a:solidFill>
                <a:effectLst/>
                <a:latin typeface="Calibri" panose="020F0502020204030204" pitchFamily="34" charset="0"/>
              </a:rPr>
              <a:t>Second run </a:t>
            </a:r>
            <a:r>
              <a:rPr lang="en-GB" sz="1800" dirty="0">
                <a:solidFill>
                  <a:schemeClr val="bg1"/>
                </a:solidFill>
                <a:effectLst/>
                <a:latin typeface="Calibri" panose="020F0502020204030204" pitchFamily="34" charset="0"/>
              </a:rPr>
              <a:t>Autumn – Winter 2023 goal: estimated </a:t>
            </a:r>
            <a:r>
              <a:rPr lang="en-GB" sz="1800" dirty="0">
                <a:solidFill>
                  <a:srgbClr val="F28900"/>
                </a:solidFill>
                <a:effectLst/>
                <a:latin typeface="Calibri" panose="020F0502020204030204" pitchFamily="34" charset="0"/>
              </a:rPr>
              <a:t>200-300 </a:t>
            </a:r>
            <a:r>
              <a:rPr lang="en-GB" sz="1800" dirty="0">
                <a:solidFill>
                  <a:schemeClr val="accent2"/>
                </a:solidFill>
                <a:effectLst/>
                <a:latin typeface="Calibri" panose="020F0502020204030204" pitchFamily="34" charset="0"/>
              </a:rPr>
              <a:t>pb</a:t>
            </a:r>
            <a:r>
              <a:rPr lang="en-GB" sz="1800" baseline="30000" dirty="0">
                <a:solidFill>
                  <a:schemeClr val="accent2"/>
                </a:solidFill>
                <a:effectLst/>
                <a:latin typeface="Calibri" panose="020F0502020204030204" pitchFamily="34" charset="0"/>
              </a:rPr>
              <a:t>-1 </a:t>
            </a:r>
            <a:r>
              <a:rPr lang="en-GB" sz="1800" dirty="0">
                <a:solidFill>
                  <a:schemeClr val="bg1"/>
                </a:solidFill>
                <a:effectLst/>
                <a:latin typeface="Calibri" panose="020F0502020204030204" pitchFamily="34" charset="0"/>
              </a:rPr>
              <a:t>ongoing</a:t>
            </a:r>
            <a:endParaRPr lang="en-GB" dirty="0">
              <a:solidFill>
                <a:schemeClr val="bg1"/>
              </a:solidFill>
              <a:effectLst/>
            </a:endParaRPr>
          </a:p>
          <a:p>
            <a:pPr marL="285750" indent="-285750">
              <a:buFont typeface="Arial" panose="020B0604020202020204" pitchFamily="34" charset="0"/>
              <a:buChar char="•"/>
            </a:pPr>
            <a:r>
              <a:rPr lang="en-GB" sz="1800" dirty="0">
                <a:solidFill>
                  <a:schemeClr val="accent2"/>
                </a:solidFill>
                <a:effectLst/>
                <a:latin typeface="Calibri" panose="020F0502020204030204" pitchFamily="34" charset="0"/>
              </a:rPr>
              <a:t>Third run</a:t>
            </a:r>
            <a:r>
              <a:rPr lang="en-GB" dirty="0">
                <a:solidFill>
                  <a:schemeClr val="accent2"/>
                </a:solidFill>
                <a:latin typeface="Calibri" panose="020F0502020204030204" pitchFamily="34" charset="0"/>
              </a:rPr>
              <a:t> </a:t>
            </a:r>
            <a:r>
              <a:rPr lang="en-GB" sz="1800" dirty="0">
                <a:solidFill>
                  <a:schemeClr val="accent2"/>
                </a:solidFill>
                <a:effectLst/>
                <a:latin typeface="Calibri" panose="020F0502020204030204" pitchFamily="34" charset="0"/>
              </a:rPr>
              <a:t>2024 </a:t>
            </a:r>
            <a:r>
              <a:rPr lang="en-GB" sz="1800" dirty="0">
                <a:solidFill>
                  <a:schemeClr val="bg1"/>
                </a:solidFill>
                <a:effectLst/>
                <a:latin typeface="Calibri" panose="020F0502020204030204" pitchFamily="34" charset="0"/>
              </a:rPr>
              <a:t>– goal: </a:t>
            </a:r>
            <a:r>
              <a:rPr lang="en-GB" sz="1800" dirty="0">
                <a:solidFill>
                  <a:schemeClr val="accent2"/>
                </a:solidFill>
                <a:effectLst/>
                <a:latin typeface="Calibri" panose="020F0502020204030204" pitchFamily="34" charset="0"/>
              </a:rPr>
              <a:t>300-400 pb</a:t>
            </a:r>
            <a:r>
              <a:rPr lang="en-GB" sz="1800" baseline="30000" dirty="0">
                <a:solidFill>
                  <a:schemeClr val="accent2"/>
                </a:solidFill>
                <a:effectLst/>
                <a:latin typeface="Calibri" panose="020F0502020204030204" pitchFamily="34" charset="0"/>
              </a:rPr>
              <a:t>-1</a:t>
            </a:r>
            <a:r>
              <a:rPr lang="en-GB" sz="1800" dirty="0">
                <a:solidFill>
                  <a:schemeClr val="accent2"/>
                </a:solidFill>
                <a:effectLst/>
                <a:latin typeface="Calibri" panose="020F0502020204030204" pitchFamily="34" charset="0"/>
              </a:rPr>
              <a:t> </a:t>
            </a:r>
          </a:p>
          <a:p>
            <a:pPr marL="285750" indent="-285750">
              <a:buFont typeface="Arial" panose="020B0604020202020204" pitchFamily="34" charset="0"/>
              <a:buChar char="•"/>
            </a:pPr>
            <a:r>
              <a:rPr lang="en-GB" sz="1800" dirty="0">
                <a:solidFill>
                  <a:schemeClr val="bg1"/>
                </a:solidFill>
                <a:effectLst/>
                <a:latin typeface="Calibri" panose="020F0502020204030204" pitchFamily="34" charset="0"/>
              </a:rPr>
              <a:t>Calibration runs: </a:t>
            </a:r>
            <a:r>
              <a:rPr lang="en-GB" sz="1800" dirty="0">
                <a:solidFill>
                  <a:schemeClr val="accent2"/>
                </a:solidFill>
                <a:effectLst/>
                <a:latin typeface="Calibri" panose="020F0502020204030204" pitchFamily="34" charset="0"/>
              </a:rPr>
              <a:t>Kaonic He; Kaonic Ne; …. 50-100 pb</a:t>
            </a:r>
            <a:endParaRPr lang="en-GB" dirty="0">
              <a:solidFill>
                <a:schemeClr val="accent2"/>
              </a:solidFill>
              <a:effectLst/>
            </a:endParaRPr>
          </a:p>
        </p:txBody>
      </p:sp>
      <p:cxnSp>
        <p:nvCxnSpPr>
          <p:cNvPr id="7" name="Connettore 1 6">
            <a:extLst>
              <a:ext uri="{FF2B5EF4-FFF2-40B4-BE49-F238E27FC236}">
                <a16:creationId xmlns:a16="http://schemas.microsoft.com/office/drawing/2014/main" id="{ECABE45D-BC5E-4857-61FE-21DA8FDDDDBD}"/>
              </a:ext>
            </a:extLst>
          </p:cNvPr>
          <p:cNvCxnSpPr>
            <a:cxnSpLocks/>
          </p:cNvCxnSpPr>
          <p:nvPr/>
        </p:nvCxnSpPr>
        <p:spPr>
          <a:xfrm>
            <a:off x="2797144" y="2847767"/>
            <a:ext cx="0" cy="1505828"/>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5EBD9F8C-CC1B-6E1C-DEFE-1D16C36195E4}"/>
                  </a:ext>
                </a:extLst>
              </p:cNvPr>
              <p:cNvSpPr txBox="1"/>
              <p:nvPr/>
            </p:nvSpPr>
            <p:spPr>
              <a:xfrm>
                <a:off x="2936858" y="2916805"/>
                <a:ext cx="1766423" cy="1200329"/>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Integrated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luminosity</a:t>
                </a:r>
                <a:br>
                  <a:rPr lang="en-US" dirty="0">
                    <a:solidFill>
                      <a:schemeClr val="tx1"/>
                    </a:solidFill>
                    <a:latin typeface="Calibri" panose="020F0502020204030204" pitchFamily="34" charset="0"/>
                    <a:cs typeface="Calibri" panose="020F0502020204030204" pitchFamily="34" charset="0"/>
                  </a:rPr>
                </a:br>
                <a14:m>
                  <m:oMath xmlns:m="http://schemas.openxmlformats.org/officeDocument/2006/math">
                    <m:r>
                      <a:rPr lang="it-IT" b="0" i="1" smtClean="0">
                        <a:solidFill>
                          <a:schemeClr val="tx1"/>
                        </a:solidFill>
                        <a:latin typeface="Cambria Math" panose="02040503050406030204" pitchFamily="18" charset="0"/>
                        <a:cs typeface="Calibri" panose="020F0502020204030204" pitchFamily="34" charset="0"/>
                      </a:rPr>
                      <m:t>∼</m:t>
                    </m:r>
                  </m:oMath>
                </a14:m>
                <a:r>
                  <a:rPr lang="en-US" dirty="0">
                    <a:solidFill>
                      <a:srgbClr val="FF0000"/>
                    </a:solidFill>
                    <a:latin typeface="Calibri" panose="020F0502020204030204" pitchFamily="34" charset="0"/>
                    <a:cs typeface="Calibri" panose="020F0502020204030204" pitchFamily="34" charset="0"/>
                  </a:rPr>
                  <a:t>200 pb</a:t>
                </a:r>
                <a:r>
                  <a:rPr lang="en-US" baseline="30000" dirty="0">
                    <a:solidFill>
                      <a:srgbClr val="FF0000"/>
                    </a:solidFill>
                    <a:latin typeface="Calibri" panose="020F0502020204030204" pitchFamily="34" charset="0"/>
                    <a:cs typeface="Calibri" panose="020F0502020204030204" pitchFamily="34" charset="0"/>
                  </a:rPr>
                  <a:t>-1</a:t>
                </a:r>
                <a:br>
                  <a:rPr lang="en-US" baseline="30000"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(with injections)</a:t>
                </a:r>
              </a:p>
            </p:txBody>
          </p:sp>
        </mc:Choice>
        <mc:Fallback xmlns="">
          <p:sp>
            <p:nvSpPr>
              <p:cNvPr id="9" name="CasellaDiTesto 8">
                <a:extLst>
                  <a:ext uri="{FF2B5EF4-FFF2-40B4-BE49-F238E27FC236}">
                    <a16:creationId xmlns:a16="http://schemas.microsoft.com/office/drawing/2014/main" id="{5EBD9F8C-CC1B-6E1C-DEFE-1D16C36195E4}"/>
                  </a:ext>
                </a:extLst>
              </p:cNvPr>
              <p:cNvSpPr txBox="1">
                <a:spLocks noRot="1" noChangeAspect="1" noMove="1" noResize="1" noEditPoints="1" noAdjustHandles="1" noChangeArrowheads="1" noChangeShapeType="1" noTextEdit="1"/>
              </p:cNvSpPr>
              <p:nvPr/>
            </p:nvSpPr>
            <p:spPr>
              <a:xfrm>
                <a:off x="2936858" y="2916805"/>
                <a:ext cx="1766423" cy="1200329"/>
              </a:xfrm>
              <a:prstGeom prst="rect">
                <a:avLst/>
              </a:prstGeom>
              <a:blipFill>
                <a:blip r:embed="rId2"/>
                <a:stretch>
                  <a:fillRect l="-2857" t="-2105" b="-8421"/>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3EC2E907-4077-2096-21F8-8A855A955810}"/>
              </a:ext>
            </a:extLst>
          </p:cNvPr>
          <p:cNvSpPr txBox="1"/>
          <p:nvPr/>
        </p:nvSpPr>
        <p:spPr>
          <a:xfrm>
            <a:off x="5002462" y="2445742"/>
            <a:ext cx="1536192" cy="923330"/>
          </a:xfrm>
          <a:prstGeom prst="rect">
            <a:avLst/>
          </a:prstGeom>
          <a:noFill/>
        </p:spPr>
        <p:txBody>
          <a:bodyPr wrap="square" rtlCol="0">
            <a:spAutoFit/>
          </a:bodyPr>
          <a:lstStyle/>
          <a:p>
            <a:r>
              <a:rPr lang="en-GB" dirty="0">
                <a:solidFill>
                  <a:schemeClr val="tx1"/>
                </a:solidFill>
                <a:latin typeface="Calibri" panose="020F0502020204030204" pitchFamily="34" charset="0"/>
                <a:cs typeface="Calibri" panose="020F0502020204030204" pitchFamily="34" charset="0"/>
              </a:rPr>
              <a:t>Setup maintenance and upgrade</a:t>
            </a:r>
          </a:p>
        </p:txBody>
      </p:sp>
      <p:cxnSp>
        <p:nvCxnSpPr>
          <p:cNvPr id="13" name="Connettore 1 12">
            <a:extLst>
              <a:ext uri="{FF2B5EF4-FFF2-40B4-BE49-F238E27FC236}">
                <a16:creationId xmlns:a16="http://schemas.microsoft.com/office/drawing/2014/main" id="{5D9C9CAD-3A39-F9C5-8E05-E2FA3C2F8CB9}"/>
              </a:ext>
            </a:extLst>
          </p:cNvPr>
          <p:cNvCxnSpPr>
            <a:cxnSpLocks/>
          </p:cNvCxnSpPr>
          <p:nvPr/>
        </p:nvCxnSpPr>
        <p:spPr>
          <a:xfrm>
            <a:off x="4965152" y="2304374"/>
            <a:ext cx="0" cy="1505828"/>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480071BD-79B4-E470-90F4-7EE8BA01FFEC}"/>
              </a:ext>
            </a:extLst>
          </p:cNvPr>
          <p:cNvCxnSpPr>
            <a:cxnSpLocks/>
          </p:cNvCxnSpPr>
          <p:nvPr/>
        </p:nvCxnSpPr>
        <p:spPr>
          <a:xfrm>
            <a:off x="9164484" y="1826030"/>
            <a:ext cx="0" cy="1116643"/>
          </a:xfrm>
          <a:prstGeom prst="line">
            <a:avLst/>
          </a:prstGeom>
          <a:ln w="41275">
            <a:solidFill>
              <a:srgbClr val="FFA10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71BD912-DDC7-204A-F5AE-ABAC74DB215F}"/>
                  </a:ext>
                </a:extLst>
              </p:cNvPr>
              <p:cNvSpPr txBox="1"/>
              <p:nvPr/>
            </p:nvSpPr>
            <p:spPr>
              <a:xfrm>
                <a:off x="9255142" y="1743396"/>
                <a:ext cx="1766423" cy="1200329"/>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Run2 Integrated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luminosity</a:t>
                </a:r>
                <a:br>
                  <a:rPr lang="en-US" dirty="0">
                    <a:solidFill>
                      <a:schemeClr val="tx1"/>
                    </a:solidFill>
                    <a:latin typeface="Calibri" panose="020F0502020204030204" pitchFamily="34" charset="0"/>
                    <a:cs typeface="Calibri" panose="020F0502020204030204" pitchFamily="34" charset="0"/>
                  </a:rPr>
                </a:br>
                <a14:m>
                  <m:oMath xmlns:m="http://schemas.openxmlformats.org/officeDocument/2006/math">
                    <m:r>
                      <a:rPr lang="it-IT" b="0" i="1" smtClean="0">
                        <a:solidFill>
                          <a:schemeClr val="tx1"/>
                        </a:solidFill>
                        <a:latin typeface="Cambria Math" panose="02040503050406030204" pitchFamily="18" charset="0"/>
                        <a:cs typeface="Calibri" panose="020F0502020204030204" pitchFamily="34" charset="0"/>
                      </a:rPr>
                      <m:t>∼</m:t>
                    </m:r>
                    <m:r>
                      <a:rPr lang="it-IT" b="0" i="0" smtClean="0">
                        <a:solidFill>
                          <a:srgbClr val="FF0000"/>
                        </a:solidFill>
                        <a:latin typeface="Cambria Math" panose="02040503050406030204" pitchFamily="18" charset="0"/>
                        <a:cs typeface="Calibri" panose="020F0502020204030204" pitchFamily="34" charset="0"/>
                      </a:rPr>
                      <m:t>1</m:t>
                    </m:r>
                  </m:oMath>
                </a14:m>
                <a:r>
                  <a:rPr lang="en-US" dirty="0">
                    <a:solidFill>
                      <a:srgbClr val="FF0000"/>
                    </a:solidFill>
                    <a:latin typeface="Calibri" panose="020F0502020204030204" pitchFamily="34" charset="0"/>
                    <a:cs typeface="Calibri" panose="020F0502020204030204" pitchFamily="34" charset="0"/>
                  </a:rPr>
                  <a:t>00 pb</a:t>
                </a:r>
                <a:r>
                  <a:rPr lang="en-US" baseline="30000" dirty="0">
                    <a:solidFill>
                      <a:srgbClr val="FF0000"/>
                    </a:solidFill>
                    <a:latin typeface="Calibri" panose="020F0502020204030204" pitchFamily="34" charset="0"/>
                    <a:cs typeface="Calibri" panose="020F0502020204030204" pitchFamily="34" charset="0"/>
                  </a:rPr>
                  <a:t>-1</a:t>
                </a:r>
                <a:br>
                  <a:rPr lang="en-US" baseline="30000"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(with injections)</a:t>
                </a:r>
              </a:p>
            </p:txBody>
          </p:sp>
        </mc:Choice>
        <mc:Fallback xmlns="">
          <p:sp>
            <p:nvSpPr>
              <p:cNvPr id="17" name="CasellaDiTesto 16">
                <a:extLst>
                  <a:ext uri="{FF2B5EF4-FFF2-40B4-BE49-F238E27FC236}">
                    <a16:creationId xmlns:a16="http://schemas.microsoft.com/office/drawing/2014/main" id="{C71BD912-DDC7-204A-F5AE-ABAC74DB215F}"/>
                  </a:ext>
                </a:extLst>
              </p:cNvPr>
              <p:cNvSpPr txBox="1">
                <a:spLocks noRot="1" noChangeAspect="1" noMove="1" noResize="1" noEditPoints="1" noAdjustHandles="1" noChangeArrowheads="1" noChangeShapeType="1" noTextEdit="1"/>
              </p:cNvSpPr>
              <p:nvPr/>
            </p:nvSpPr>
            <p:spPr>
              <a:xfrm>
                <a:off x="9255142" y="1743396"/>
                <a:ext cx="1766423" cy="1200329"/>
              </a:xfrm>
              <a:prstGeom prst="rect">
                <a:avLst/>
              </a:prstGeom>
              <a:blipFill>
                <a:blip r:embed="rId3"/>
                <a:stretch>
                  <a:fillRect l="-2857" t="-2105" r="-1429" b="-84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26967D67-613A-BD5B-7B92-3F694646EEF3}"/>
                  </a:ext>
                </a:extLst>
              </p:cNvPr>
              <p:cNvSpPr txBox="1"/>
              <p:nvPr/>
            </p:nvSpPr>
            <p:spPr>
              <a:xfrm>
                <a:off x="5074887" y="5673976"/>
                <a:ext cx="6324417" cy="769441"/>
              </a:xfrm>
              <a:prstGeom prst="rect">
                <a:avLst/>
              </a:prstGeom>
              <a:solidFill>
                <a:srgbClr val="FFFF00"/>
              </a:solidFill>
              <a:ln w="25400">
                <a:solidFill>
                  <a:srgbClr val="FF0000"/>
                </a:solidFill>
              </a:ln>
            </p:spPr>
            <p:txBody>
              <a:bodyPr wrap="square" rtlCol="0">
                <a:spAutoFit/>
              </a:bodyPr>
              <a:lstStyle/>
              <a:p>
                <a:r>
                  <a:rPr lang="en-GB" sz="2200" dirty="0"/>
                  <a:t>Total integrated luminosity until 8</a:t>
                </a:r>
                <a:r>
                  <a:rPr lang="en-GB" sz="2200" baseline="30000" dirty="0"/>
                  <a:t>th</a:t>
                </a:r>
                <a:r>
                  <a:rPr lang="en-GB" sz="2200" dirty="0"/>
                  <a:t> November 2023</a:t>
                </a:r>
                <a:br>
                  <a:rPr lang="en-GB" sz="2200" dirty="0"/>
                </a:br>
                <a14:m>
                  <m:oMath xmlns:m="http://schemas.openxmlformats.org/officeDocument/2006/math">
                    <m:r>
                      <a:rPr lang="it-IT" sz="2200" b="0" i="1" smtClean="0">
                        <a:solidFill>
                          <a:schemeClr val="tx1"/>
                        </a:solidFill>
                        <a:latin typeface="Cambria Math" panose="02040503050406030204" pitchFamily="18" charset="0"/>
                      </a:rPr>
                      <m:t>∼</m:t>
                    </m:r>
                  </m:oMath>
                </a14:m>
                <a:r>
                  <a:rPr lang="en-GB" sz="2200" dirty="0">
                    <a:solidFill>
                      <a:srgbClr val="FF0000"/>
                    </a:solidFill>
                  </a:rPr>
                  <a:t> 300 pb</a:t>
                </a:r>
                <a:r>
                  <a:rPr lang="en-GB" sz="2200" baseline="30000" dirty="0">
                    <a:solidFill>
                      <a:srgbClr val="FF0000"/>
                    </a:solidFill>
                  </a:rPr>
                  <a:t>-1</a:t>
                </a:r>
                <a:r>
                  <a:rPr lang="en-GB" sz="2200" dirty="0">
                    <a:solidFill>
                      <a:srgbClr val="FF0000"/>
                    </a:solidFill>
                  </a:rPr>
                  <a:t> </a:t>
                </a:r>
                <a:r>
                  <a:rPr lang="en-GB" sz="2200" dirty="0"/>
                  <a:t>(with injections)</a:t>
                </a:r>
              </a:p>
            </p:txBody>
          </p:sp>
        </mc:Choice>
        <mc:Fallback xmlns="">
          <p:sp>
            <p:nvSpPr>
              <p:cNvPr id="20" name="CasellaDiTesto 19">
                <a:extLst>
                  <a:ext uri="{FF2B5EF4-FFF2-40B4-BE49-F238E27FC236}">
                    <a16:creationId xmlns:a16="http://schemas.microsoft.com/office/drawing/2014/main" id="{26967D67-613A-BD5B-7B92-3F694646EEF3}"/>
                  </a:ext>
                </a:extLst>
              </p:cNvPr>
              <p:cNvSpPr txBox="1">
                <a:spLocks noRot="1" noChangeAspect="1" noMove="1" noResize="1" noEditPoints="1" noAdjustHandles="1" noChangeArrowheads="1" noChangeShapeType="1" noTextEdit="1"/>
              </p:cNvSpPr>
              <p:nvPr/>
            </p:nvSpPr>
            <p:spPr>
              <a:xfrm>
                <a:off x="5074887" y="5673976"/>
                <a:ext cx="6324417" cy="769441"/>
              </a:xfrm>
              <a:prstGeom prst="rect">
                <a:avLst/>
              </a:prstGeom>
              <a:blipFill>
                <a:blip r:embed="rId9"/>
                <a:stretch>
                  <a:fillRect l="-1056" t="-3846" b="-13077"/>
                </a:stretch>
              </a:blipFill>
              <a:ln w="25400">
                <a:solidFill>
                  <a:srgbClr val="FF0000"/>
                </a:solidFill>
              </a:ln>
            </p:spPr>
            <p:txBody>
              <a:bodyPr/>
              <a:lstStyle/>
              <a:p>
                <a:r>
                  <a:rPr lang="en-GB">
                    <a:noFill/>
                  </a:rPr>
                  <a:t> </a:t>
                </a:r>
              </a:p>
            </p:txBody>
          </p:sp>
        </mc:Fallback>
      </mc:AlternateContent>
      <p:sp>
        <p:nvSpPr>
          <p:cNvPr id="2" name="Forma a L 1">
            <a:extLst>
              <a:ext uri="{FF2B5EF4-FFF2-40B4-BE49-F238E27FC236}">
                <a16:creationId xmlns:a16="http://schemas.microsoft.com/office/drawing/2014/main" id="{687EFBC1-EF20-0A6B-0A33-24B9C7CE2161}"/>
              </a:ext>
            </a:extLst>
          </p:cNvPr>
          <p:cNvSpPr/>
          <p:nvPr/>
        </p:nvSpPr>
        <p:spPr>
          <a:xfrm rot="5400000">
            <a:off x="5201838" y="3732216"/>
            <a:ext cx="1117289" cy="1721028"/>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grpSp>
        <p:nvGrpSpPr>
          <p:cNvPr id="8" name="Gruppo 7">
            <a:extLst>
              <a:ext uri="{FF2B5EF4-FFF2-40B4-BE49-F238E27FC236}">
                <a16:creationId xmlns:a16="http://schemas.microsoft.com/office/drawing/2014/main" id="{74E67469-2C45-9110-6F0B-3027F4818CF8}"/>
              </a:ext>
            </a:extLst>
          </p:cNvPr>
          <p:cNvGrpSpPr/>
          <p:nvPr/>
        </p:nvGrpSpPr>
        <p:grpSpPr>
          <a:xfrm>
            <a:off x="5051564" y="4233097"/>
            <a:ext cx="1490275" cy="1471256"/>
            <a:chOff x="5114738" y="1409006"/>
            <a:chExt cx="1490275" cy="1471256"/>
          </a:xfrm>
        </p:grpSpPr>
        <p:sp>
          <p:nvSpPr>
            <p:cNvPr id="12" name="Rettangolo 11">
              <a:extLst>
                <a:ext uri="{FF2B5EF4-FFF2-40B4-BE49-F238E27FC236}">
                  <a16:creationId xmlns:a16="http://schemas.microsoft.com/office/drawing/2014/main" id="{5792A1B2-0A44-2A45-706B-ECA58E2F5144}"/>
                </a:ext>
              </a:extLst>
            </p:cNvPr>
            <p:cNvSpPr/>
            <p:nvPr/>
          </p:nvSpPr>
          <p:spPr>
            <a:xfrm>
              <a:off x="5114738" y="1409006"/>
              <a:ext cx="1490275" cy="14712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CasellaDiTesto 13">
              <a:extLst>
                <a:ext uri="{FF2B5EF4-FFF2-40B4-BE49-F238E27FC236}">
                  <a16:creationId xmlns:a16="http://schemas.microsoft.com/office/drawing/2014/main" id="{F93EF5A5-537C-9548-B38E-328B5F212D2E}"/>
                </a:ext>
              </a:extLst>
            </p:cNvPr>
            <p:cNvSpPr txBox="1"/>
            <p:nvPr/>
          </p:nvSpPr>
          <p:spPr>
            <a:xfrm>
              <a:off x="5114738" y="1409006"/>
              <a:ext cx="1490275" cy="1471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Summer stop</a:t>
              </a:r>
            </a:p>
            <a:p>
              <a:pPr marL="0" lvl="0" indent="0" algn="l" defTabSz="800100">
                <a:lnSpc>
                  <a:spcPct val="10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2023, July – September</a:t>
              </a:r>
            </a:p>
          </p:txBody>
        </p:sp>
      </p:grpSp>
      <p:sp>
        <p:nvSpPr>
          <p:cNvPr id="10" name="Triangolo 9">
            <a:extLst>
              <a:ext uri="{FF2B5EF4-FFF2-40B4-BE49-F238E27FC236}">
                <a16:creationId xmlns:a16="http://schemas.microsoft.com/office/drawing/2014/main" id="{BCDF4CE4-A512-31F8-05F4-06A68E96918E}"/>
              </a:ext>
            </a:extLst>
          </p:cNvPr>
          <p:cNvSpPr/>
          <p:nvPr/>
        </p:nvSpPr>
        <p:spPr>
          <a:xfrm>
            <a:off x="6309177" y="3617892"/>
            <a:ext cx="316687" cy="316687"/>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6" name="Forma a L 15">
            <a:extLst>
              <a:ext uri="{FF2B5EF4-FFF2-40B4-BE49-F238E27FC236}">
                <a16:creationId xmlns:a16="http://schemas.microsoft.com/office/drawing/2014/main" id="{8B26F4DE-F5A2-F8E6-21BC-C56E873C9AB4}"/>
              </a:ext>
            </a:extLst>
          </p:cNvPr>
          <p:cNvSpPr/>
          <p:nvPr/>
        </p:nvSpPr>
        <p:spPr>
          <a:xfrm rot="5400000">
            <a:off x="7304984" y="3100210"/>
            <a:ext cx="1117289" cy="1858754"/>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grpSp>
        <p:nvGrpSpPr>
          <p:cNvPr id="18" name="Gruppo 17">
            <a:extLst>
              <a:ext uri="{FF2B5EF4-FFF2-40B4-BE49-F238E27FC236}">
                <a16:creationId xmlns:a16="http://schemas.microsoft.com/office/drawing/2014/main" id="{DB8CFF82-444F-A523-B1FA-850E8E5B6E2C}"/>
              </a:ext>
            </a:extLst>
          </p:cNvPr>
          <p:cNvGrpSpPr/>
          <p:nvPr/>
        </p:nvGrpSpPr>
        <p:grpSpPr>
          <a:xfrm>
            <a:off x="7165036" y="3177739"/>
            <a:ext cx="2291756" cy="1996861"/>
            <a:chOff x="7082476" y="941591"/>
            <a:chExt cx="2291756" cy="1996861"/>
          </a:xfrm>
        </p:grpSpPr>
        <p:sp>
          <p:nvSpPr>
            <p:cNvPr id="21" name="Rettangolo 20">
              <a:extLst>
                <a:ext uri="{FF2B5EF4-FFF2-40B4-BE49-F238E27FC236}">
                  <a16:creationId xmlns:a16="http://schemas.microsoft.com/office/drawing/2014/main" id="{F385C671-9521-718C-1B1C-A143637FC2DE}"/>
                </a:ext>
              </a:extLst>
            </p:cNvPr>
            <p:cNvSpPr/>
            <p:nvPr/>
          </p:nvSpPr>
          <p:spPr>
            <a:xfrm>
              <a:off x="7519197" y="941591"/>
              <a:ext cx="1855035" cy="14327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CasellaDiTesto 21">
              <a:extLst>
                <a:ext uri="{FF2B5EF4-FFF2-40B4-BE49-F238E27FC236}">
                  <a16:creationId xmlns:a16="http://schemas.microsoft.com/office/drawing/2014/main" id="{F5B45DA8-D039-4252-F72F-C1AA313EB2FE}"/>
                </a:ext>
              </a:extLst>
            </p:cNvPr>
            <p:cNvSpPr txBox="1"/>
            <p:nvPr/>
          </p:nvSpPr>
          <p:spPr>
            <a:xfrm>
              <a:off x="7082476" y="1505713"/>
              <a:ext cx="1855035" cy="1432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Start kaonic deuterium Run2</a:t>
              </a:r>
              <a:endParaRPr lang="en-US" sz="1800" kern="1200" noProof="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2023, October</a:t>
              </a:r>
            </a:p>
            <a:p>
              <a:pPr marL="0" lvl="0" indent="0" algn="l" defTabSz="800100">
                <a:lnSpc>
                  <a:spcPct val="90000"/>
                </a:lnSpc>
                <a:spcBef>
                  <a:spcPct val="0"/>
                </a:spcBef>
                <a:spcAft>
                  <a:spcPct val="35000"/>
                </a:spcAft>
                <a:buNone/>
              </a:pPr>
              <a:r>
                <a:rPr lang="en-US" sz="1800" b="1" kern="1200" noProof="0" dirty="0" err="1">
                  <a:latin typeface="Calibri" panose="020F0502020204030204" pitchFamily="34" charset="0"/>
                  <a:cs typeface="Calibri" panose="020F0502020204030204" pitchFamily="34" charset="0"/>
                </a:rPr>
                <a:t>HPGe</a:t>
              </a:r>
              <a:r>
                <a:rPr lang="en-US" sz="1800" b="1" kern="1200" noProof="0" dirty="0">
                  <a:latin typeface="Calibri" panose="020F0502020204030204" pitchFamily="34" charset="0"/>
                  <a:cs typeface="Calibri" panose="020F0502020204030204" pitchFamily="34" charset="0"/>
                </a:rPr>
                <a:t> and </a:t>
              </a:r>
              <a:r>
                <a:rPr lang="en-US" sz="1800" b="1" kern="1200" noProof="0" dirty="0" err="1">
                  <a:latin typeface="Calibri" panose="020F0502020204030204" pitchFamily="34" charset="0"/>
                  <a:cs typeface="Calibri" panose="020F0502020204030204" pitchFamily="34" charset="0"/>
                </a:rPr>
                <a:t>CdZnTe</a:t>
              </a:r>
              <a:r>
                <a:rPr lang="en-US" sz="1800" b="1" kern="1200" noProof="0" dirty="0">
                  <a:latin typeface="Calibri" panose="020F0502020204030204" pitchFamily="34" charset="0"/>
                  <a:cs typeface="Calibri" panose="020F0502020204030204" pitchFamily="34" charset="0"/>
                </a:rPr>
                <a:t> runs</a:t>
              </a:r>
            </a:p>
          </p:txBody>
        </p:sp>
      </p:grpSp>
      <p:sp>
        <p:nvSpPr>
          <p:cNvPr id="19" name="Triangolo 18">
            <a:extLst>
              <a:ext uri="{FF2B5EF4-FFF2-40B4-BE49-F238E27FC236}">
                <a16:creationId xmlns:a16="http://schemas.microsoft.com/office/drawing/2014/main" id="{321ABAAB-AC0D-954E-08AB-CB3D2933242B}"/>
              </a:ext>
            </a:extLst>
          </p:cNvPr>
          <p:cNvSpPr/>
          <p:nvPr/>
        </p:nvSpPr>
        <p:spPr>
          <a:xfrm>
            <a:off x="8476319" y="3039030"/>
            <a:ext cx="316687" cy="316687"/>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txBody>
          <a:bodyPr/>
          <a:lstStyle/>
          <a:p>
            <a:endParaRPr lang="en-GB" dirty="0"/>
          </a:p>
        </p:txBody>
      </p:sp>
      <p:sp>
        <p:nvSpPr>
          <p:cNvPr id="23" name="Forma a L 22">
            <a:extLst>
              <a:ext uri="{FF2B5EF4-FFF2-40B4-BE49-F238E27FC236}">
                <a16:creationId xmlns:a16="http://schemas.microsoft.com/office/drawing/2014/main" id="{5F52DDF7-3D7B-6E31-920D-40B048B32647}"/>
              </a:ext>
            </a:extLst>
          </p:cNvPr>
          <p:cNvSpPr/>
          <p:nvPr/>
        </p:nvSpPr>
        <p:spPr>
          <a:xfrm rot="5400000">
            <a:off x="9472889" y="2641824"/>
            <a:ext cx="1117289" cy="1859144"/>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grpSp>
        <p:nvGrpSpPr>
          <p:cNvPr id="24" name="Gruppo 23">
            <a:extLst>
              <a:ext uri="{FF2B5EF4-FFF2-40B4-BE49-F238E27FC236}">
                <a16:creationId xmlns:a16="http://schemas.microsoft.com/office/drawing/2014/main" id="{4CC4900B-BFDA-3EE8-F7E8-5AF0000D35C7}"/>
              </a:ext>
            </a:extLst>
          </p:cNvPr>
          <p:cNvGrpSpPr/>
          <p:nvPr/>
        </p:nvGrpSpPr>
        <p:grpSpPr>
          <a:xfrm>
            <a:off x="9378582" y="3246639"/>
            <a:ext cx="2075214" cy="1574891"/>
            <a:chOff x="9926285" y="515223"/>
            <a:chExt cx="2075214" cy="1574891"/>
          </a:xfrm>
        </p:grpSpPr>
        <p:sp>
          <p:nvSpPr>
            <p:cNvPr id="25" name="Rettangolo 24">
              <a:extLst>
                <a:ext uri="{FF2B5EF4-FFF2-40B4-BE49-F238E27FC236}">
                  <a16:creationId xmlns:a16="http://schemas.microsoft.com/office/drawing/2014/main" id="{944569B5-30F0-ED83-2331-BB16CEAB79D9}"/>
                </a:ext>
              </a:extLst>
            </p:cNvPr>
            <p:cNvSpPr/>
            <p:nvPr/>
          </p:nvSpPr>
          <p:spPr>
            <a:xfrm>
              <a:off x="9926285" y="515223"/>
              <a:ext cx="2075214" cy="15748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CasellaDiTesto 25">
              <a:extLst>
                <a:ext uri="{FF2B5EF4-FFF2-40B4-BE49-F238E27FC236}">
                  <a16:creationId xmlns:a16="http://schemas.microsoft.com/office/drawing/2014/main" id="{BD049AB1-F2D9-4392-9124-301F19BAA6CA}"/>
                </a:ext>
              </a:extLst>
            </p:cNvPr>
            <p:cNvSpPr txBox="1"/>
            <p:nvPr/>
          </p:nvSpPr>
          <p:spPr>
            <a:xfrm>
              <a:off x="9926285" y="515223"/>
              <a:ext cx="2075214" cy="15748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66</a:t>
              </a:r>
              <a:r>
                <a:rPr lang="en-US" sz="1800" b="1" kern="1200" baseline="30000" dirty="0">
                  <a:latin typeface="Calibri" panose="020F0502020204030204" pitchFamily="34" charset="0"/>
                  <a:cs typeface="Calibri" panose="020F0502020204030204" pitchFamily="34" charset="0"/>
                </a:rPr>
                <a:t>th</a:t>
              </a:r>
              <a:r>
                <a:rPr lang="en-US" sz="1800" b="1" kern="1200" dirty="0">
                  <a:latin typeface="Calibri" panose="020F0502020204030204" pitchFamily="34" charset="0"/>
                  <a:cs typeface="Calibri" panose="020F0502020204030204" pitchFamily="34" charset="0"/>
                </a:rPr>
                <a:t> Scientific Committee</a:t>
              </a:r>
              <a:br>
                <a:rPr lang="en-US" sz="1800" kern="1200" dirty="0">
                  <a:latin typeface="Calibri" panose="020F0502020204030204" pitchFamily="34" charset="0"/>
                  <a:cs typeface="Calibri" panose="020F0502020204030204" pitchFamily="34" charset="0"/>
                </a:rPr>
              </a:br>
              <a:br>
                <a:rPr lang="en-US" sz="1800" b="1" kern="1200" dirty="0">
                  <a:latin typeface="Calibri" panose="020F0502020204030204" pitchFamily="34" charset="0"/>
                  <a:cs typeface="Calibri" panose="020F0502020204030204" pitchFamily="34" charset="0"/>
                </a:rPr>
              </a:br>
              <a:r>
                <a:rPr lang="en-US" sz="1800" b="0" kern="1200" dirty="0">
                  <a:latin typeface="Calibri" panose="020F0502020204030204" pitchFamily="34" charset="0"/>
                  <a:cs typeface="Calibri" panose="020F0502020204030204" pitchFamily="34" charset="0"/>
                </a:rPr>
                <a:t>2023, 8</a:t>
              </a:r>
              <a:r>
                <a:rPr lang="en-US" sz="1800" b="0" kern="1200" baseline="30000" dirty="0">
                  <a:latin typeface="Calibri" panose="020F0502020204030204" pitchFamily="34" charset="0"/>
                  <a:cs typeface="Calibri" panose="020F0502020204030204" pitchFamily="34" charset="0"/>
                </a:rPr>
                <a:t>th</a:t>
              </a:r>
              <a:r>
                <a:rPr lang="en-US" sz="1800" b="0" kern="1200" dirty="0">
                  <a:latin typeface="Calibri" panose="020F0502020204030204" pitchFamily="34" charset="0"/>
                  <a:cs typeface="Calibri" panose="020F0502020204030204" pitchFamily="34" charset="0"/>
                </a:rPr>
                <a:t> November</a:t>
              </a:r>
              <a:endParaRPr lang="it-IT" sz="1800" b="0" kern="1200" dirty="0"/>
            </a:p>
          </p:txBody>
        </p:sp>
      </p:grpSp>
      <p:sp>
        <p:nvSpPr>
          <p:cNvPr id="27" name="Forma a L 26">
            <a:extLst>
              <a:ext uri="{FF2B5EF4-FFF2-40B4-BE49-F238E27FC236}">
                <a16:creationId xmlns:a16="http://schemas.microsoft.com/office/drawing/2014/main" id="{77BA53B9-5783-56C9-13E4-B26F2258FDDA}"/>
              </a:ext>
            </a:extLst>
          </p:cNvPr>
          <p:cNvSpPr/>
          <p:nvPr/>
        </p:nvSpPr>
        <p:spPr>
          <a:xfrm rot="5400000">
            <a:off x="3137150" y="4078071"/>
            <a:ext cx="1117289" cy="1859144"/>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grpSp>
        <p:nvGrpSpPr>
          <p:cNvPr id="28" name="Gruppo 27">
            <a:extLst>
              <a:ext uri="{FF2B5EF4-FFF2-40B4-BE49-F238E27FC236}">
                <a16:creationId xmlns:a16="http://schemas.microsoft.com/office/drawing/2014/main" id="{3CC52FCB-E68C-808C-2D50-DE0BF9886354}"/>
              </a:ext>
            </a:extLst>
          </p:cNvPr>
          <p:cNvGrpSpPr/>
          <p:nvPr/>
        </p:nvGrpSpPr>
        <p:grpSpPr>
          <a:xfrm>
            <a:off x="2950647" y="4681584"/>
            <a:ext cx="1678446" cy="1471256"/>
            <a:chOff x="2669839" y="1951029"/>
            <a:chExt cx="1678446" cy="1471256"/>
          </a:xfrm>
        </p:grpSpPr>
        <p:sp>
          <p:nvSpPr>
            <p:cNvPr id="30" name="Rettangolo 29">
              <a:extLst>
                <a:ext uri="{FF2B5EF4-FFF2-40B4-BE49-F238E27FC236}">
                  <a16:creationId xmlns:a16="http://schemas.microsoft.com/office/drawing/2014/main" id="{5FE77D11-8D64-D9FD-967B-36E7099E2DC4}"/>
                </a:ext>
              </a:extLst>
            </p:cNvPr>
            <p:cNvSpPr/>
            <p:nvPr/>
          </p:nvSpPr>
          <p:spPr>
            <a:xfrm>
              <a:off x="2669839" y="1951029"/>
              <a:ext cx="1678446" cy="14712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CasellaDiTesto 30">
              <a:extLst>
                <a:ext uri="{FF2B5EF4-FFF2-40B4-BE49-F238E27FC236}">
                  <a16:creationId xmlns:a16="http://schemas.microsoft.com/office/drawing/2014/main" id="{D6ECDF39-FA4D-C757-B8CC-12A3F430F2E3}"/>
                </a:ext>
              </a:extLst>
            </p:cNvPr>
            <p:cNvSpPr txBox="1"/>
            <p:nvPr/>
          </p:nvSpPr>
          <p:spPr>
            <a:xfrm>
              <a:off x="2669839" y="1951029"/>
              <a:ext cx="1678446" cy="1471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End of Run1</a:t>
              </a:r>
              <a:br>
                <a:rPr lang="en-US" sz="1800" b="1" kern="1200" noProof="0" dirty="0">
                  <a:latin typeface="Calibri" panose="020F0502020204030204" pitchFamily="34" charset="0"/>
                  <a:cs typeface="Calibri" panose="020F0502020204030204" pitchFamily="34" charset="0"/>
                </a:rPr>
              </a:br>
              <a:endParaRPr lang="en-US" sz="1800" b="1" kern="1200" noProof="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2023, July </a:t>
              </a:r>
            </a:p>
          </p:txBody>
        </p:sp>
      </p:grpSp>
      <p:sp>
        <p:nvSpPr>
          <p:cNvPr id="29" name="Triangolo 28">
            <a:extLst>
              <a:ext uri="{FF2B5EF4-FFF2-40B4-BE49-F238E27FC236}">
                <a16:creationId xmlns:a16="http://schemas.microsoft.com/office/drawing/2014/main" id="{0B1E7C8E-D074-6319-2A27-AD212B4ED8FE}"/>
              </a:ext>
            </a:extLst>
          </p:cNvPr>
          <p:cNvSpPr/>
          <p:nvPr/>
        </p:nvSpPr>
        <p:spPr>
          <a:xfrm>
            <a:off x="4312405" y="4047211"/>
            <a:ext cx="316687" cy="316687"/>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32" name="Forma a L 31">
            <a:extLst>
              <a:ext uri="{FF2B5EF4-FFF2-40B4-BE49-F238E27FC236}">
                <a16:creationId xmlns:a16="http://schemas.microsoft.com/office/drawing/2014/main" id="{BF0DDC24-9368-351A-8266-EE5BEED6C0BE}"/>
              </a:ext>
            </a:extLst>
          </p:cNvPr>
          <p:cNvSpPr/>
          <p:nvPr/>
        </p:nvSpPr>
        <p:spPr>
          <a:xfrm rot="5400000">
            <a:off x="861438" y="4263599"/>
            <a:ext cx="1117289" cy="2164211"/>
          </a:xfrm>
          <a:prstGeom prst="corner">
            <a:avLst>
              <a:gd name="adj1" fmla="val 16120"/>
              <a:gd name="adj2" fmla="val 1611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grpSp>
        <p:nvGrpSpPr>
          <p:cNvPr id="33" name="Gruppo 32">
            <a:extLst>
              <a:ext uri="{FF2B5EF4-FFF2-40B4-BE49-F238E27FC236}">
                <a16:creationId xmlns:a16="http://schemas.microsoft.com/office/drawing/2014/main" id="{C80C4A95-CB27-8541-F1EB-5E52BB850D59}"/>
              </a:ext>
            </a:extLst>
          </p:cNvPr>
          <p:cNvGrpSpPr/>
          <p:nvPr/>
        </p:nvGrpSpPr>
        <p:grpSpPr>
          <a:xfrm>
            <a:off x="491229" y="4924415"/>
            <a:ext cx="2219342" cy="1471256"/>
            <a:chOff x="203068" y="2019072"/>
            <a:chExt cx="2219342" cy="1471256"/>
          </a:xfrm>
        </p:grpSpPr>
        <p:sp>
          <p:nvSpPr>
            <p:cNvPr id="35" name="Rettangolo 34">
              <a:extLst>
                <a:ext uri="{FF2B5EF4-FFF2-40B4-BE49-F238E27FC236}">
                  <a16:creationId xmlns:a16="http://schemas.microsoft.com/office/drawing/2014/main" id="{4FA4C052-C4AE-A58B-019E-D68C8DCC7422}"/>
                </a:ext>
              </a:extLst>
            </p:cNvPr>
            <p:cNvSpPr/>
            <p:nvPr/>
          </p:nvSpPr>
          <p:spPr>
            <a:xfrm>
              <a:off x="203068" y="2019072"/>
              <a:ext cx="2219342" cy="14712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CasellaDiTesto 35">
              <a:extLst>
                <a:ext uri="{FF2B5EF4-FFF2-40B4-BE49-F238E27FC236}">
                  <a16:creationId xmlns:a16="http://schemas.microsoft.com/office/drawing/2014/main" id="{C5102931-DD7F-C269-75AA-C395ABAB6143}"/>
                </a:ext>
              </a:extLst>
            </p:cNvPr>
            <p:cNvSpPr txBox="1"/>
            <p:nvPr/>
          </p:nvSpPr>
          <p:spPr>
            <a:xfrm>
              <a:off x="203068" y="2019072"/>
              <a:ext cx="2219342" cy="1471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noProof="0" dirty="0">
                  <a:latin typeface="Calibri" panose="020F0502020204030204" pitchFamily="34" charset="0"/>
                  <a:cs typeface="Calibri" panose="020F0502020204030204" pitchFamily="34" charset="0"/>
                </a:rPr>
                <a:t>Start kaonic deuterium Run1</a:t>
              </a:r>
              <a:br>
                <a:rPr lang="en-US" sz="1800" b="1" kern="1200" noProof="0" dirty="0">
                  <a:latin typeface="Calibri" panose="020F0502020204030204" pitchFamily="34" charset="0"/>
                  <a:cs typeface="Calibri" panose="020F0502020204030204" pitchFamily="34" charset="0"/>
                </a:rPr>
              </a:br>
              <a:br>
                <a:rPr lang="en-US" sz="1800" b="1" kern="1200" noProof="0" dirty="0">
                  <a:latin typeface="Calibri" panose="020F0502020204030204" pitchFamily="34" charset="0"/>
                  <a:cs typeface="Calibri" panose="020F0502020204030204" pitchFamily="34" charset="0"/>
                </a:rPr>
              </a:br>
              <a:r>
                <a:rPr lang="en-US" sz="1800" b="1" kern="1200" noProof="0" dirty="0" err="1">
                  <a:latin typeface="Calibri" panose="020F0502020204030204" pitchFamily="34" charset="0"/>
                  <a:cs typeface="Calibri" panose="020F0502020204030204" pitchFamily="34" charset="0"/>
                </a:rPr>
                <a:t>HPGe</a:t>
              </a:r>
              <a:r>
                <a:rPr lang="en-US" sz="1800" b="1" kern="1200" noProof="0" dirty="0">
                  <a:latin typeface="Calibri" panose="020F0502020204030204" pitchFamily="34" charset="0"/>
                  <a:cs typeface="Calibri" panose="020F0502020204030204" pitchFamily="34" charset="0"/>
                </a:rPr>
                <a:t> and </a:t>
              </a:r>
              <a:r>
                <a:rPr lang="en-US" sz="1800" b="1" kern="1200" noProof="0" dirty="0" err="1">
                  <a:latin typeface="Calibri" panose="020F0502020204030204" pitchFamily="34" charset="0"/>
                  <a:cs typeface="Calibri" panose="020F0502020204030204" pitchFamily="34" charset="0"/>
                </a:rPr>
                <a:t>CdZnTe</a:t>
              </a:r>
              <a:r>
                <a:rPr lang="en-US" sz="1800" b="1" kern="1200" noProof="0" dirty="0">
                  <a:latin typeface="Calibri" panose="020F0502020204030204" pitchFamily="34" charset="0"/>
                  <a:cs typeface="Calibri" panose="020F0502020204030204" pitchFamily="34" charset="0"/>
                </a:rPr>
                <a:t> test run</a:t>
              </a:r>
            </a:p>
            <a:p>
              <a:pPr marL="0" lvl="0" indent="0" algn="l" defTabSz="800100">
                <a:lnSpc>
                  <a:spcPct val="150000"/>
                </a:lnSpc>
                <a:spcBef>
                  <a:spcPct val="0"/>
                </a:spcBef>
                <a:spcAft>
                  <a:spcPct val="35000"/>
                </a:spcAft>
                <a:buNone/>
              </a:pPr>
              <a:r>
                <a:rPr lang="en-US" sz="1800" b="0" kern="1200" noProof="0" dirty="0">
                  <a:latin typeface="Calibri" panose="020F0502020204030204" pitchFamily="34" charset="0"/>
                  <a:cs typeface="Calibri" panose="020F0502020204030204" pitchFamily="34" charset="0"/>
                </a:rPr>
                <a:t>2023, May</a:t>
              </a:r>
            </a:p>
          </p:txBody>
        </p:sp>
      </p:grpSp>
      <p:sp>
        <p:nvSpPr>
          <p:cNvPr id="34" name="Triangolo 33">
            <a:extLst>
              <a:ext uri="{FF2B5EF4-FFF2-40B4-BE49-F238E27FC236}">
                <a16:creationId xmlns:a16="http://schemas.microsoft.com/office/drawing/2014/main" id="{A8A841A2-025A-E715-C0CA-24375CEC3D98}"/>
              </a:ext>
            </a:extLst>
          </p:cNvPr>
          <p:cNvSpPr/>
          <p:nvPr/>
        </p:nvSpPr>
        <p:spPr>
          <a:xfrm>
            <a:off x="2183875" y="4353595"/>
            <a:ext cx="316687" cy="316687"/>
          </a:xfrm>
          <a:prstGeom prst="triangle">
            <a:avLst>
              <a:gd name="adj" fmla="val 100000"/>
            </a:avLst>
          </a:prstGeom>
          <a:gradFill flip="none" rotWithShape="1">
            <a:gsLst>
              <a:gs pos="100000">
                <a:srgbClr val="FFA109"/>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ln>
            <a:noFill/>
          </a:ln>
          <a:scene3d>
            <a:camera prst="orthographicFront"/>
            <a:lightRig rig="flat" dir="t"/>
          </a:scene3d>
          <a:sp3d prstMaterial="plastic">
            <a:bevelT w="120900" h="88900"/>
            <a:bevelB w="88900" h="31750" prst="angle"/>
          </a:sp3d>
        </p:spPr>
        <p:style>
          <a:lnRef idx="1">
            <a:scrgbClr r="0" g="0" b="0"/>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0833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animBg="1"/>
      <p:bldP spid="19" grpId="0" animBg="1"/>
    </p:bldLst>
  </p:timing>
</p:sld>
</file>

<file path=ppt/theme/theme1.xml><?xml version="1.0" encoding="utf-8"?>
<a:theme xmlns:a="http://schemas.openxmlformats.org/drawingml/2006/main" name="Dividendi">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501310588DC14CB929C67B70A72E96" ma:contentTypeVersion="7" ma:contentTypeDescription="Create a new document." ma:contentTypeScope="" ma:versionID="47aa7de9d81b0e490a17f444cd19b2d2">
  <xsd:schema xmlns:xsd="http://www.w3.org/2001/XMLSchema" xmlns:xs="http://www.w3.org/2001/XMLSchema" xmlns:p="http://schemas.microsoft.com/office/2006/metadata/properties" xmlns:ns3="5b5e2ec5-11e9-46d7-894d-42bc50c9ab10" targetNamespace="http://schemas.microsoft.com/office/2006/metadata/properties" ma:root="true" ma:fieldsID="1edfe2c4817f28199cff134fe982ddf2" ns3:_="">
    <xsd:import namespace="5b5e2ec5-11e9-46d7-894d-42bc50c9ab1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e2ec5-11e9-46d7-894d-42bc50c9a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7F5396-0534-44C9-AA03-B7FF67D0F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e2ec5-11e9-46d7-894d-42bc50c9ab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5DAF58-E788-467D-A755-7DD932837AE4}">
  <ds:schemaRefs>
    <ds:schemaRef ds:uri="http://schemas.microsoft.com/sharepoint/v3/contenttype/forms"/>
  </ds:schemaRefs>
</ds:datastoreItem>
</file>

<file path=customXml/itemProps3.xml><?xml version="1.0" encoding="utf-8"?>
<ds:datastoreItem xmlns:ds="http://schemas.openxmlformats.org/officeDocument/2006/customXml" ds:itemID="{62F01169-C13A-4951-80AF-49A20EA6A050}">
  <ds:schemaRefs>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5b5e2ec5-11e9-46d7-894d-42bc50c9ab10"/>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Dividendi</Template>
  <TotalTime>4474</TotalTime>
  <Words>4515</Words>
  <Application>Microsoft Macintosh PowerPoint</Application>
  <PresentationFormat>Widescreen</PresentationFormat>
  <Paragraphs>518</Paragraphs>
  <Slides>47</Slides>
  <Notes>8</Notes>
  <HiddenSlides>0</HiddenSlides>
  <MMClips>0</MMClips>
  <ScaleCrop>false</ScaleCrop>
  <HeadingPairs>
    <vt:vector size="6" baseType="variant">
      <vt:variant>
        <vt:lpstr>Caratteri utilizzati</vt:lpstr>
      </vt:variant>
      <vt:variant>
        <vt:i4>18</vt:i4>
      </vt:variant>
      <vt:variant>
        <vt:lpstr>Tema</vt:lpstr>
      </vt:variant>
      <vt:variant>
        <vt:i4>2</vt:i4>
      </vt:variant>
      <vt:variant>
        <vt:lpstr>Titoli diapositive</vt:lpstr>
      </vt:variant>
      <vt:variant>
        <vt:i4>47</vt:i4>
      </vt:variant>
    </vt:vector>
  </HeadingPairs>
  <TitlesOfParts>
    <vt:vector size="67" baseType="lpstr">
      <vt:lpstr>Arial</vt:lpstr>
      <vt:lpstr>Calibri</vt:lpstr>
      <vt:lpstr>Calibri Light</vt:lpstr>
      <vt:lpstr>Cambria Math</vt:lpstr>
      <vt:lpstr>Century Gothic</vt:lpstr>
      <vt:lpstr>CMBX7</vt:lpstr>
      <vt:lpstr>CMSS10</vt:lpstr>
      <vt:lpstr>Gill Sans MT</vt:lpstr>
      <vt:lpstr>Helvetica</vt:lpstr>
      <vt:lpstr>Lato</vt:lpstr>
      <vt:lpstr>Palatino Linotype</vt:lpstr>
      <vt:lpstr>Roboto</vt:lpstr>
      <vt:lpstr>Symbol</vt:lpstr>
      <vt:lpstr>SymbolMT</vt:lpstr>
      <vt:lpstr>Times New Roman</vt:lpstr>
      <vt:lpstr>TimesNewRomanPS</vt:lpstr>
      <vt:lpstr>Wingdings</vt:lpstr>
      <vt:lpstr>Wingdings 2</vt:lpstr>
      <vt:lpstr>Dividendi</vt:lpstr>
      <vt:lpstr>Office Theme</vt:lpstr>
      <vt:lpstr>SIDDHARTA-2: Status report</vt:lpstr>
      <vt:lpstr>SIDDHARTA-2 Collaboration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First measurement of kaonic neon X-ray transitions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Francesco Sgaramella: best young talk at High Precision X-Ray Measurements 2023, June 2023, Frascati </vt:lpstr>
      <vt:lpstr>Marlene Tuechler: "Probing the strong interaction with kaonic atom X-ray measurements at low energies",  Ph. D. thesis at Vienna University, June 13th, 2023, with the highest qualifications </vt:lpstr>
      <vt:lpstr>Francesco ARTIBANI and Francesco CLOZZA from La Sapienza University – finalizing their Master Theses in SIDDHARTA-2  Ph D students: from Tokoku Japan: Toho Kairo Ph D: Francesco Artibani</vt:lpstr>
      <vt:lpstr>Eventi – workshops and Conferences</vt:lpstr>
      <vt:lpstr>Eventi – workshops and Conferences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 &amp; REQUESTS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Ecco la struttura per iniziare</dc:title>
  <dc:creator>francesco sgaramella</dc:creator>
  <cp:lastModifiedBy>francesco sgaramella</cp:lastModifiedBy>
  <cp:revision>346</cp:revision>
  <dcterms:created xsi:type="dcterms:W3CDTF">2023-10-02T13:16:42Z</dcterms:created>
  <dcterms:modified xsi:type="dcterms:W3CDTF">2023-11-07T21:59:19Z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0x01010028501310588DC14CB929C67B70A72E96</vt:lpwstr>
  </property>
</Properties>
</file>