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0" r:id="rId2"/>
  </p:sldMasterIdLst>
  <p:notesMasterIdLst>
    <p:notesMasterId r:id="rId76"/>
  </p:notesMasterIdLst>
  <p:sldIdLst>
    <p:sldId id="256" r:id="rId3"/>
    <p:sldId id="313" r:id="rId4"/>
    <p:sldId id="306" r:id="rId5"/>
    <p:sldId id="258" r:id="rId6"/>
    <p:sldId id="259" r:id="rId7"/>
    <p:sldId id="260" r:id="rId8"/>
    <p:sldId id="261" r:id="rId9"/>
    <p:sldId id="262" r:id="rId10"/>
    <p:sldId id="263" r:id="rId11"/>
    <p:sldId id="308" r:id="rId12"/>
    <p:sldId id="264" r:id="rId13"/>
    <p:sldId id="265" r:id="rId14"/>
    <p:sldId id="307" r:id="rId15"/>
    <p:sldId id="266" r:id="rId16"/>
    <p:sldId id="267" r:id="rId17"/>
    <p:sldId id="269" r:id="rId18"/>
    <p:sldId id="355" r:id="rId19"/>
    <p:sldId id="271" r:id="rId20"/>
    <p:sldId id="312" r:id="rId21"/>
    <p:sldId id="310" r:id="rId22"/>
    <p:sldId id="272" r:id="rId23"/>
    <p:sldId id="311" r:id="rId24"/>
    <p:sldId id="273" r:id="rId25"/>
    <p:sldId id="275" r:id="rId26"/>
    <p:sldId id="341" r:id="rId27"/>
    <p:sldId id="274" r:id="rId28"/>
    <p:sldId id="356" r:id="rId29"/>
    <p:sldId id="354" r:id="rId30"/>
    <p:sldId id="314" r:id="rId31"/>
    <p:sldId id="315" r:id="rId32"/>
    <p:sldId id="316" r:id="rId33"/>
    <p:sldId id="317" r:id="rId34"/>
    <p:sldId id="318" r:id="rId35"/>
    <p:sldId id="319" r:id="rId36"/>
    <p:sldId id="320" r:id="rId37"/>
    <p:sldId id="321" r:id="rId38"/>
    <p:sldId id="327" r:id="rId39"/>
    <p:sldId id="340" r:id="rId40"/>
    <p:sldId id="326" r:id="rId41"/>
    <p:sldId id="282" r:id="rId42"/>
    <p:sldId id="339" r:id="rId43"/>
    <p:sldId id="283" r:id="rId44"/>
    <p:sldId id="342" r:id="rId45"/>
    <p:sldId id="353" r:id="rId46"/>
    <p:sldId id="343" r:id="rId47"/>
    <p:sldId id="344" r:id="rId48"/>
    <p:sldId id="346" r:id="rId49"/>
    <p:sldId id="347" r:id="rId50"/>
    <p:sldId id="348" r:id="rId51"/>
    <p:sldId id="289" r:id="rId52"/>
    <p:sldId id="290" r:id="rId53"/>
    <p:sldId id="291" r:id="rId54"/>
    <p:sldId id="292" r:id="rId55"/>
    <p:sldId id="294" r:id="rId56"/>
    <p:sldId id="297" r:id="rId57"/>
    <p:sldId id="295" r:id="rId58"/>
    <p:sldId id="299" r:id="rId59"/>
    <p:sldId id="301" r:id="rId60"/>
    <p:sldId id="302" r:id="rId61"/>
    <p:sldId id="284" r:id="rId62"/>
    <p:sldId id="349" r:id="rId63"/>
    <p:sldId id="286" r:id="rId64"/>
    <p:sldId id="350" r:id="rId65"/>
    <p:sldId id="287" r:id="rId66"/>
    <p:sldId id="351" r:id="rId67"/>
    <p:sldId id="352" r:id="rId68"/>
    <p:sldId id="285" r:id="rId69"/>
    <p:sldId id="296" r:id="rId70"/>
    <p:sldId id="298" r:id="rId71"/>
    <p:sldId id="268" r:id="rId72"/>
    <p:sldId id="303" r:id="rId73"/>
    <p:sldId id="304" r:id="rId74"/>
    <p:sldId id="305" r:id="rId75"/>
  </p:sldIdLst>
  <p:sldSz cx="9144000" cy="6858000" type="screen4x3"/>
  <p:notesSz cx="6858000" cy="9144000"/>
  <p:defaultTextStyle>
    <a:defPPr>
      <a:defRPr lang="en-US"/>
    </a:defPPr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9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scrgbClr r="0" g="0" b="0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5" autoAdjust="0"/>
    <p:restoredTop sz="94626" autoAdjust="0"/>
  </p:normalViewPr>
  <p:slideViewPr>
    <p:cSldViewPr>
      <p:cViewPr varScale="1">
        <p:scale>
          <a:sx n="121" d="100"/>
          <a:sy n="121" d="100"/>
        </p:scale>
        <p:origin x="1600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20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1.xml"/><Relationship Id="rId29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</a:lstStyle>
          <a:p>
            <a:fld id="{99CC1921-DF74-4DB5-8516-FEE78A013266}" type="datetimeFigureOut">
              <a:rPr lang="en-US" smtClean="0"/>
              <a:pPr/>
              <a:t>11/28/23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</a:lstStyle>
          <a:p>
            <a:fld id="{ED24B878-6DFB-4618-B68C-9AE072238B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405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4B878-6DFB-4618-B68C-9AE072238BF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4B878-6DFB-4618-B68C-9AE072238BFB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4B878-6DFB-4618-B68C-9AE072238BFB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4B878-6DFB-4618-B68C-9AE072238BFB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4B878-6DFB-4618-B68C-9AE072238BFB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4B878-6DFB-4618-B68C-9AE072238BFB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4B878-6DFB-4618-B68C-9AE072238BFB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4B878-6DFB-4618-B68C-9AE072238BFB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4B878-6DFB-4618-B68C-9AE072238BFB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4B878-6DFB-4618-B68C-9AE072238BFB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4B878-6DFB-4618-B68C-9AE072238BFB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4B878-6DFB-4618-B68C-9AE072238BFB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5C59C9B-E115-9547-BCD1-10FDBC715745}" type="slidenum">
              <a:rPr lang="en-US" sz="1200">
                <a:latin typeface="Calibri" charset="0"/>
              </a:rPr>
              <a:pPr eaLnBrk="1" hangingPunct="1"/>
              <a:t>28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8A56DE-FB3B-A645-818F-C804AF2D04A8}" type="slidenum">
              <a:rPr lang="en-GB"/>
              <a:pPr/>
              <a:t>37</a:t>
            </a:fld>
            <a:endParaRPr lang="en-GB"/>
          </a:p>
        </p:txBody>
      </p:sp>
      <p:sp>
        <p:nvSpPr>
          <p:cNvPr id="1158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58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0F2516-DD05-6944-8E29-711DEC107CBC}" type="slidenum">
              <a:rPr lang="en-GB"/>
              <a:pPr/>
              <a:t>39</a:t>
            </a:fld>
            <a:endParaRPr lang="en-GB"/>
          </a:p>
        </p:txBody>
      </p:sp>
      <p:sp>
        <p:nvSpPr>
          <p:cNvPr id="995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95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4B878-6DFB-4618-B68C-9AE072238BFB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EEF2EF-812E-4346-9232-73AF5F05139E}" type="slidenum">
              <a:rPr lang="en-GB"/>
              <a:pPr/>
              <a:t>41</a:t>
            </a:fld>
            <a:endParaRPr lang="en-GB"/>
          </a:p>
        </p:txBody>
      </p:sp>
      <p:sp>
        <p:nvSpPr>
          <p:cNvPr id="1041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41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4B878-6DFB-4618-B68C-9AE072238BFB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E5E07B-59CA-A84A-87EC-D81BCE37C734}" type="slidenum">
              <a:rPr lang="en-GB"/>
              <a:pPr/>
              <a:t>43</a:t>
            </a:fld>
            <a:endParaRPr lang="en-GB"/>
          </a:p>
        </p:txBody>
      </p:sp>
      <p:sp>
        <p:nvSpPr>
          <p:cNvPr id="98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80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82D85E-0F8E-9348-964A-6F25254514A3}" type="slidenum">
              <a:rPr lang="en-GB"/>
              <a:pPr/>
              <a:t>45</a:t>
            </a:fld>
            <a:endParaRPr lang="en-GB"/>
          </a:p>
        </p:txBody>
      </p:sp>
      <p:sp>
        <p:nvSpPr>
          <p:cNvPr id="107929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7929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EE3BAC-F91D-6144-B81F-E92949D508F3}" type="slidenum">
              <a:rPr lang="en-GB"/>
              <a:pPr/>
              <a:t>46</a:t>
            </a:fld>
            <a:endParaRPr lang="en-GB"/>
          </a:p>
        </p:txBody>
      </p:sp>
      <p:sp>
        <p:nvSpPr>
          <p:cNvPr id="108032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8032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DD7EF1-1371-D64A-B6C0-B1CD15D3451D}" type="slidenum">
              <a:rPr lang="en-GB"/>
              <a:pPr/>
              <a:t>47</a:t>
            </a:fld>
            <a:endParaRPr lang="en-GB"/>
          </a:p>
        </p:txBody>
      </p:sp>
      <p:sp>
        <p:nvSpPr>
          <p:cNvPr id="1083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83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4B878-6DFB-4618-B68C-9AE072238BFB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46D96B-8E00-F44C-8621-76505953AB7A}" type="slidenum">
              <a:rPr lang="en-GB"/>
              <a:pPr/>
              <a:t>48</a:t>
            </a:fld>
            <a:endParaRPr lang="en-GB"/>
          </a:p>
        </p:txBody>
      </p:sp>
      <p:sp>
        <p:nvSpPr>
          <p:cNvPr id="110182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0182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1520CD-F5C4-3A45-9AFB-E19CB66EEDE8}" type="slidenum">
              <a:rPr lang="en-GB"/>
              <a:pPr/>
              <a:t>49</a:t>
            </a:fld>
            <a:endParaRPr lang="en-GB"/>
          </a:p>
        </p:txBody>
      </p:sp>
      <p:sp>
        <p:nvSpPr>
          <p:cNvPr id="1183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83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4B878-6DFB-4618-B68C-9AE072238BFB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4B878-6DFB-4618-B68C-9AE072238BFB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4B878-6DFB-4618-B68C-9AE072238BFB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4B878-6DFB-4618-B68C-9AE072238BFB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4B878-6DFB-4618-B68C-9AE072238BFB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4B878-6DFB-4618-B68C-9AE072238BFB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4B878-6DFB-4618-B68C-9AE072238BFB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4B878-6DFB-4618-B68C-9AE072238BFB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4B878-6DFB-4618-B68C-9AE072238BFB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4B878-6DFB-4618-B68C-9AE072238BFB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4B878-6DFB-4618-B68C-9AE072238BFB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4B878-6DFB-4618-B68C-9AE072238BFB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DE983F-9754-F74D-BAAA-1BE58CAEFDE4}" type="slidenum">
              <a:rPr lang="en-GB"/>
              <a:pPr/>
              <a:t>61</a:t>
            </a:fld>
            <a:endParaRPr lang="en-GB"/>
          </a:p>
        </p:txBody>
      </p:sp>
      <p:sp>
        <p:nvSpPr>
          <p:cNvPr id="1086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86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4B878-6DFB-4618-B68C-9AE072238BFB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4B878-6DFB-4618-B68C-9AE072238BFB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4B878-6DFB-4618-B68C-9AE072238BFB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4B878-6DFB-4618-B68C-9AE072238BFB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4B878-6DFB-4618-B68C-9AE072238BFB}" type="slidenum">
              <a:rPr lang="en-US" smtClean="0"/>
              <a:pPr/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4B878-6DFB-4618-B68C-9AE072238BFB}" type="slidenum">
              <a:rPr lang="en-US" smtClean="0"/>
              <a:pPr/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4B878-6DFB-4618-B68C-9AE072238BFB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4B878-6DFB-4618-B68C-9AE072238BFB}" type="slidenum">
              <a:rPr lang="en-US" smtClean="0"/>
              <a:pPr/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4B878-6DFB-4618-B68C-9AE072238BFB}" type="slidenum">
              <a:rPr lang="en-US" smtClean="0"/>
              <a:pPr/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4B878-6DFB-4618-B68C-9AE072238BFB}" type="slidenum">
              <a:rPr lang="en-US" smtClean="0"/>
              <a:pPr/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4B878-6DFB-4618-B68C-9AE072238BFB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4B878-6DFB-4618-B68C-9AE072238BFB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4B878-6DFB-4618-B68C-9AE072238BFB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24B878-6DFB-4618-B68C-9AE072238BFB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en-US"/>
              <a:t>Fare clic per modificare stile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Fare clic per modificare lo stile del sottotitolo dello schema</a:t>
            </a:r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0AB5E-65B2-470F-A90D-8944CCF2250D}" type="datetime2">
              <a:rPr lang="en-US" smtClean="0"/>
              <a:pPr/>
              <a:t>Tuesday, November 28, 2023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6790" y="6569075"/>
            <a:ext cx="3352800" cy="2889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F7A2BDD-D331-44F0-96AA-4FB4ED49706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A7A92-D244-4C94-97DC-00C50A8E32A7}" type="datetime2">
              <a:rPr lang="en-US" smtClean="0"/>
              <a:pPr/>
              <a:t>Tuesday, November 28,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790" y="6569075"/>
            <a:ext cx="3352800" cy="2889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2BDD-D331-44F0-96AA-4FB4ED497064}" type="slidenum">
              <a:rPr lang="en-US" smtClean="0">
                <a:solidFill>
                  <a:schemeClr val="accent1">
                    <a:shade val="75000"/>
                  </a:schemeClr>
                </a:solidFill>
              </a:rPr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en-US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A7A92-D244-4C94-97DC-00C50A8E32A7}" type="datetime2">
              <a:rPr lang="en-US" smtClean="0"/>
              <a:pPr/>
              <a:t>Tuesday, November 28,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790" y="6569075"/>
            <a:ext cx="3352800" cy="2889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2BDD-D331-44F0-96AA-4FB4ED497064}" type="slidenum">
              <a:rPr lang="en-US" smtClean="0">
                <a:solidFill>
                  <a:schemeClr val="accent1">
                    <a:shade val="75000"/>
                  </a:schemeClr>
                </a:solidFill>
              </a:rPr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4066D-E18E-46CA-ADDB-DC7D9F287FCD}" type="datetime2">
              <a:rPr lang="en-US" smtClean="0"/>
              <a:pPr/>
              <a:t>Tuesday, November 28, 2023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F7A2BDD-D331-44F0-96AA-4FB4ED49706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6C238-36A3-43CE-9745-62AF0A355E2A}" type="datetime2">
              <a:rPr lang="en-US" smtClean="0"/>
              <a:pPr/>
              <a:t>Tuesday, November 28, 2023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26790" y="6569075"/>
            <a:ext cx="3352800" cy="2889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2BDD-D331-44F0-96AA-4FB4ED4970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en-US"/>
              <a:t>Fare clic per modificare stile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en-US"/>
              <a:t>Fare clic per modificare stile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6EB92-F772-4663-8537-1301BB50BFAC}" type="datetime2">
              <a:rPr lang="en-US" smtClean="0"/>
              <a:pPr/>
              <a:t>Tuesday, November 28, 2023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6790" y="6569075"/>
            <a:ext cx="3352800" cy="2889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2BDD-D331-44F0-96AA-4FB4ED4970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Fare clic per modificare stile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lt"/>
                <a:cs typeface="+mj-lt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lt"/>
                <a:cs typeface="+mj-lt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200" y="1316037"/>
            <a:ext cx="42703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2C789-5B62-48FF-9191-791023128F05}" type="datetime2">
              <a:rPr lang="en-US" smtClean="0"/>
              <a:pPr/>
              <a:t>Tuesday, November 28,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790" y="6569075"/>
            <a:ext cx="3352800" cy="2889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F7A2BDD-D331-44F0-96AA-4FB4ED49706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en-US"/>
              <a:t>Fare clic per modificare stile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E5AB2-AD30-4274-ADEE-77A916493B5C}" type="datetime2">
              <a:rPr lang="en-US" smtClean="0"/>
              <a:pPr/>
              <a:t>Tuesday, November 28, 2023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26790" y="6569075"/>
            <a:ext cx="3352800" cy="2889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2BDD-D331-44F0-96AA-4FB4ED4970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76396-5064-41C5-A285-015EE0047001}" type="datetime2">
              <a:rPr lang="en-US" smtClean="0"/>
              <a:pPr/>
              <a:t>Tuesday, November 28, 2023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>
          <a:xfrm>
            <a:off x="26790" y="6569075"/>
            <a:ext cx="3352800" cy="2889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2BDD-D331-44F0-96AA-4FB4ED4970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lang="en-US"/>
              <a:t>Fare clic per modificare stile</a:t>
            </a:r>
            <a:endParaRPr lang="en-US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  <a:endParaRPr lang="en-US" dirty="0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9F948-767F-407F-A020-A5EC9CBC2988}" type="datetime2">
              <a:rPr lang="en-US" smtClean="0"/>
              <a:pPr/>
              <a:t>Tuesday, November 28, 2023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>
          <a:xfrm>
            <a:off x="26790" y="6569075"/>
            <a:ext cx="3352800" cy="2889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2BDD-D331-44F0-96AA-4FB4ED4970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lang="en-US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51B7D-C0F1-466D-856C-C3614969F05D}" type="datetime2">
              <a:rPr lang="en-US" smtClean="0"/>
              <a:pPr/>
              <a:t>Tuesday, November 28,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790" y="6569075"/>
            <a:ext cx="3352800" cy="2889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2BDD-D331-44F0-96AA-4FB4ED4970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lang="en-US"/>
              <a:t>Fare clic per modificare stile</a:t>
            </a:r>
            <a:endParaRPr lang="en-US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143000"/>
            <a:ext cx="8686800" cy="5334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/>
            <a:r>
              <a:rPr lang="en-US" dirty="0"/>
              <a:t>Fare </a:t>
            </a:r>
            <a:r>
              <a:rPr lang="en-US" dirty="0" err="1"/>
              <a:t>clic</a:t>
            </a:r>
            <a:r>
              <a:rPr lang="en-US" dirty="0"/>
              <a:t> per </a:t>
            </a:r>
            <a:r>
              <a:rPr lang="en-US" dirty="0" err="1"/>
              <a:t>modificare</a:t>
            </a:r>
            <a:r>
              <a:rPr lang="en-US" dirty="0"/>
              <a:t> </a:t>
            </a:r>
            <a:r>
              <a:rPr lang="en-US" dirty="0" err="1"/>
              <a:t>gli</a:t>
            </a:r>
            <a:r>
              <a:rPr lang="en-US" dirty="0"/>
              <a:t> </a:t>
            </a:r>
            <a:r>
              <a:rPr lang="en-US" dirty="0" err="1"/>
              <a:t>stili</a:t>
            </a:r>
            <a:r>
              <a:rPr lang="en-US" dirty="0"/>
              <a:t> del </a:t>
            </a:r>
            <a:r>
              <a:rPr lang="en-US" dirty="0" err="1"/>
              <a:t>testo</a:t>
            </a:r>
            <a:r>
              <a:rPr lang="en-US" dirty="0"/>
              <a:t> </a:t>
            </a:r>
            <a:r>
              <a:rPr lang="en-US" dirty="0" err="1"/>
              <a:t>dello</a:t>
            </a:r>
            <a:r>
              <a:rPr lang="en-US" dirty="0"/>
              <a:t> schema</a:t>
            </a:r>
          </a:p>
          <a:p>
            <a:pPr lvl="1"/>
            <a:r>
              <a:rPr lang="en-US" dirty="0"/>
              <a:t>Secondo </a:t>
            </a:r>
            <a:r>
              <a:rPr lang="en-US" dirty="0" err="1"/>
              <a:t>livello</a:t>
            </a:r>
            <a:endParaRPr lang="en-US" dirty="0"/>
          </a:p>
          <a:p>
            <a:pPr lvl="2"/>
            <a:r>
              <a:rPr lang="en-US" dirty="0" err="1"/>
              <a:t>Terzo</a:t>
            </a:r>
            <a:r>
              <a:rPr lang="en-US" dirty="0"/>
              <a:t> </a:t>
            </a:r>
            <a:r>
              <a:rPr lang="en-US" dirty="0" err="1"/>
              <a:t>livello</a:t>
            </a:r>
            <a:endParaRPr lang="en-US" dirty="0"/>
          </a:p>
          <a:p>
            <a:pPr lvl="3"/>
            <a:r>
              <a:rPr lang="en-US" dirty="0"/>
              <a:t>Quarto </a:t>
            </a:r>
            <a:r>
              <a:rPr lang="en-US" dirty="0" err="1"/>
              <a:t>livello</a:t>
            </a:r>
            <a:endParaRPr lang="en-US" dirty="0"/>
          </a:p>
          <a:p>
            <a:pPr lvl="4"/>
            <a:r>
              <a:rPr lang="en-US" dirty="0" err="1"/>
              <a:t>Quinto</a:t>
            </a:r>
            <a:r>
              <a:rPr lang="en-US" dirty="0"/>
              <a:t> </a:t>
            </a:r>
            <a:r>
              <a:rPr lang="en-US" dirty="0" err="1"/>
              <a:t>livello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3581400" y="6569075"/>
            <a:ext cx="2514600" cy="288925"/>
          </a:xfrm>
          <a:prstGeom prst="rect">
            <a:avLst/>
          </a:prstGeom>
        </p:spPr>
        <p:txBody>
          <a:bodyPr vert="horz"/>
          <a:lstStyle>
            <a:lvl1pPr algn="l">
              <a:defRPr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algn="l"/>
            <a:fld id="{4C8A7A92-D244-4C94-97DC-00C50A8E32A7}" type="datetime2">
              <a:rPr lang="en-US" smtClean="0"/>
              <a:pPr algn="l"/>
              <a:t>Tuesday, November 28, 2023</a:t>
            </a:fld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82000" y="6613525"/>
            <a:ext cx="762000" cy="244475"/>
          </a:xfrm>
          <a:prstGeom prst="rect">
            <a:avLst/>
          </a:prstGeom>
        </p:spPr>
        <p:txBody>
          <a:bodyPr vert="horz"/>
          <a:lstStyle>
            <a:lvl1pPr algn="r">
              <a:defRPr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F7A2BDD-D331-44F0-96AA-4FB4ED497064}" type="slidenum">
              <a:rPr lang="en-US" smtClean="0">
                <a:solidFill>
                  <a:schemeClr val="accent1">
                    <a:shade val="7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609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en-US" dirty="0"/>
              <a:t>Fare </a:t>
            </a:r>
            <a:r>
              <a:rPr lang="en-US" dirty="0" err="1"/>
              <a:t>clic</a:t>
            </a:r>
            <a:r>
              <a:rPr lang="en-US" dirty="0"/>
              <a:t> per </a:t>
            </a:r>
            <a:r>
              <a:rPr lang="en-US" dirty="0" err="1"/>
              <a:t>modificare</a:t>
            </a:r>
            <a:r>
              <a:rPr lang="en-US" dirty="0"/>
              <a:t> stile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rtl="0" eaLnBrk="1" latinLnBrk="0" hangingPunct="1">
        <a:spcBef>
          <a:spcPct val="0"/>
        </a:spcBef>
        <a:buNone/>
        <a:defRPr sz="32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Times New Roman"/>
          <a:ea typeface="+mj-ea"/>
          <a:cs typeface="Times New Roman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sz="3200" kern="1200">
          <a:solidFill>
            <a:schemeClr val="tx2"/>
          </a:solidFill>
          <a:latin typeface="Times New Roman"/>
          <a:ea typeface="+mn-ea"/>
          <a:cs typeface="Times New Roman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sz="2800" kern="1200">
          <a:solidFill>
            <a:schemeClr val="tx2"/>
          </a:solidFill>
          <a:latin typeface="Times New Roman"/>
          <a:ea typeface="+mn-ea"/>
          <a:cs typeface="Times New Roman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sz="2400" kern="1200">
          <a:solidFill>
            <a:schemeClr val="tx2"/>
          </a:solidFill>
          <a:latin typeface="Times New Roman"/>
          <a:ea typeface="+mn-ea"/>
          <a:cs typeface="Times New Roman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sz="2000" kern="1200">
          <a:solidFill>
            <a:schemeClr val="tx2"/>
          </a:solidFill>
          <a:latin typeface="Times New Roman"/>
          <a:ea typeface="+mn-ea"/>
          <a:cs typeface="Times New Roman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sz="1800" kern="1200">
          <a:solidFill>
            <a:schemeClr val="tx2"/>
          </a:solidFill>
          <a:latin typeface="Times New Roman"/>
          <a:ea typeface="+mn-ea"/>
          <a:cs typeface="Times New Roman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18" Type="http://schemas.openxmlformats.org/officeDocument/2006/relationships/image" Target="../media/image86.png"/><Relationship Id="rId26" Type="http://schemas.openxmlformats.org/officeDocument/2006/relationships/image" Target="../media/image94.png"/><Relationship Id="rId3" Type="http://schemas.openxmlformats.org/officeDocument/2006/relationships/image" Target="../media/image71.png"/><Relationship Id="rId21" Type="http://schemas.openxmlformats.org/officeDocument/2006/relationships/image" Target="../media/image89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17" Type="http://schemas.openxmlformats.org/officeDocument/2006/relationships/image" Target="../media/image85.png"/><Relationship Id="rId25" Type="http://schemas.openxmlformats.org/officeDocument/2006/relationships/image" Target="../media/image93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84.png"/><Relationship Id="rId20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24" Type="http://schemas.openxmlformats.org/officeDocument/2006/relationships/image" Target="../media/image92.png"/><Relationship Id="rId5" Type="http://schemas.openxmlformats.org/officeDocument/2006/relationships/image" Target="../media/image73.png"/><Relationship Id="rId15" Type="http://schemas.openxmlformats.org/officeDocument/2006/relationships/image" Target="../media/image83.png"/><Relationship Id="rId23" Type="http://schemas.openxmlformats.org/officeDocument/2006/relationships/image" Target="../media/image91.png"/><Relationship Id="rId10" Type="http://schemas.openxmlformats.org/officeDocument/2006/relationships/image" Target="../media/image78.png"/><Relationship Id="rId19" Type="http://schemas.openxmlformats.org/officeDocument/2006/relationships/image" Target="../media/image87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4" Type="http://schemas.openxmlformats.org/officeDocument/2006/relationships/image" Target="../media/image82.png"/><Relationship Id="rId22" Type="http://schemas.openxmlformats.org/officeDocument/2006/relationships/image" Target="../media/image90.png"/><Relationship Id="rId27" Type="http://schemas.openxmlformats.org/officeDocument/2006/relationships/image" Target="../media/image9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tif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gi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tiff"/><Relationship Id="rId2" Type="http://schemas.openxmlformats.org/officeDocument/2006/relationships/image" Target="../media/image108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gif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gi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2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ctrTitle"/>
          </p:nvPr>
        </p:nvSpPr>
        <p:spPr>
          <a:xfrm>
            <a:off x="381000" y="152400"/>
            <a:ext cx="8458200" cy="1524000"/>
          </a:xfrm>
        </p:spPr>
        <p:txBody>
          <a:bodyPr>
            <a:normAutofit fontScale="90000"/>
          </a:bodyPr>
          <a:lstStyle/>
          <a:p>
            <a:r>
              <a:rPr lang="it-IT" dirty="0"/>
              <a:t>Progettazione di un rivelatore per la ricerca del bosone di </a:t>
            </a:r>
            <a:r>
              <a:rPr lang="it-IT" dirty="0" err="1"/>
              <a:t>Higgs</a:t>
            </a:r>
            <a:r>
              <a:rPr lang="it-IT" dirty="0"/>
              <a:t> nel decadimento H</a:t>
            </a:r>
            <a:r>
              <a:rPr lang="it-IT" dirty="0">
                <a:sym typeface="Wingdings"/>
              </a:rPr>
              <a:t>ZZ4 </a:t>
            </a:r>
            <a:r>
              <a:rPr lang="it-IT" i="1" dirty="0">
                <a:sym typeface="Wingdings"/>
              </a:rPr>
              <a:t>muoni</a:t>
            </a:r>
            <a:endParaRPr lang="it-IT" i="1" dirty="0"/>
          </a:p>
        </p:txBody>
      </p:sp>
      <p:sp>
        <p:nvSpPr>
          <p:cNvPr id="3" name="Rectangle 2"/>
          <p:cNvSpPr>
            <a:spLocks noGrp="1"/>
          </p:cNvSpPr>
          <p:nvPr>
            <p:ph type="subTitle" idx="1"/>
          </p:nvPr>
        </p:nvSpPr>
        <p:spPr>
          <a:xfrm>
            <a:off x="381000" y="6096000"/>
            <a:ext cx="8458200" cy="533400"/>
          </a:xfrm>
        </p:spPr>
        <p:txBody>
          <a:bodyPr/>
          <a:lstStyle/>
          <a:p>
            <a:pPr algn="ctr"/>
            <a:r>
              <a:rPr lang="it-IT" dirty="0"/>
              <a:t>LUDOVICO PONTECORVO (CERN)</a:t>
            </a:r>
          </a:p>
        </p:txBody>
      </p:sp>
      <p:pic>
        <p:nvPicPr>
          <p:cNvPr id="4" name="Picture 6" descr="MS_Barrel_Picture_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2294610"/>
            <a:ext cx="5014734" cy="3344190"/>
          </a:xfrm>
          <a:prstGeom prst="rect">
            <a:avLst/>
          </a:prstGeom>
        </p:spPr>
      </p:pic>
      <p:pic>
        <p:nvPicPr>
          <p:cNvPr id="5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7153" y="1905000"/>
            <a:ext cx="3920647" cy="393144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Trigger signature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916"/>
            <a:ext cx="9144000" cy="683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3277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301752" y="-3048"/>
            <a:ext cx="8686800" cy="841248"/>
          </a:xfrm>
        </p:spPr>
        <p:txBody>
          <a:bodyPr/>
          <a:lstStyle/>
          <a:p>
            <a:pPr algn="ctr"/>
            <a:r>
              <a:rPr lang="it-IT" dirty="0"/>
              <a:t>Trigger </a:t>
            </a:r>
            <a:r>
              <a:rPr lang="it-IT" dirty="0" err="1"/>
              <a:t>Strategies</a:t>
            </a:r>
            <a:r>
              <a:rPr lang="it-IT" dirty="0"/>
              <a:t> (1) </a:t>
            </a:r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76200" y="4419600"/>
            <a:ext cx="8991600" cy="2438400"/>
          </a:xfrm>
        </p:spPr>
        <p:txBody>
          <a:bodyPr>
            <a:normAutofit fontScale="84500" lnSpcReduction="10000"/>
          </a:bodyPr>
          <a:lstStyle/>
          <a:p>
            <a:r>
              <a:rPr lang="it-IT" sz="2400" dirty="0" err="1">
                <a:solidFill>
                  <a:schemeClr val="tx1"/>
                </a:solidFill>
              </a:rPr>
              <a:t>Bunch</a:t>
            </a:r>
            <a:r>
              <a:rPr lang="it-IT" sz="2400" dirty="0"/>
              <a:t> </a:t>
            </a:r>
            <a:r>
              <a:rPr lang="it-IT" sz="2400" dirty="0" err="1"/>
              <a:t>crossing</a:t>
            </a:r>
            <a:r>
              <a:rPr lang="it-IT" sz="2400" dirty="0"/>
              <a:t> </a:t>
            </a:r>
            <a:r>
              <a:rPr lang="it-IT" sz="2400" dirty="0" err="1"/>
              <a:t>frequency</a:t>
            </a:r>
            <a:r>
              <a:rPr lang="it-IT" sz="2400" dirty="0"/>
              <a:t>: 40 MHz</a:t>
            </a:r>
          </a:p>
          <a:p>
            <a:pPr lvl="1"/>
            <a:r>
              <a:rPr lang="it-IT" sz="2200" dirty="0" err="1"/>
              <a:t>Not</a:t>
            </a:r>
            <a:r>
              <a:rPr lang="it-IT" sz="2200" dirty="0"/>
              <a:t> </a:t>
            </a:r>
            <a:r>
              <a:rPr lang="it-IT" sz="2200" dirty="0" err="1"/>
              <a:t>possible</a:t>
            </a:r>
            <a:r>
              <a:rPr lang="it-IT" sz="2200" dirty="0"/>
              <a:t>, and </a:t>
            </a:r>
            <a:r>
              <a:rPr lang="it-IT" sz="2200" dirty="0" err="1"/>
              <a:t>also</a:t>
            </a:r>
            <a:r>
              <a:rPr lang="it-IT" sz="2200" dirty="0"/>
              <a:t> </a:t>
            </a:r>
            <a:r>
              <a:rPr lang="it-IT" sz="2200" dirty="0" err="1"/>
              <a:t>not</a:t>
            </a:r>
            <a:r>
              <a:rPr lang="it-IT" sz="2200" dirty="0"/>
              <a:t> </a:t>
            </a:r>
            <a:r>
              <a:rPr lang="it-IT" sz="2200" dirty="0" err="1"/>
              <a:t>interesting</a:t>
            </a:r>
            <a:r>
              <a:rPr lang="it-IT" sz="2200" dirty="0"/>
              <a:t>, to </a:t>
            </a:r>
            <a:r>
              <a:rPr lang="it-IT" sz="2200" dirty="0" err="1"/>
              <a:t>read</a:t>
            </a:r>
            <a:r>
              <a:rPr lang="it-IT" sz="2200" dirty="0"/>
              <a:t>-out </a:t>
            </a:r>
            <a:r>
              <a:rPr lang="it-IT" sz="2200" dirty="0" err="1"/>
              <a:t>all</a:t>
            </a:r>
            <a:r>
              <a:rPr lang="it-IT" sz="2200" dirty="0"/>
              <a:t> the data </a:t>
            </a:r>
            <a:r>
              <a:rPr lang="it-IT" sz="2200" dirty="0" err="1"/>
              <a:t>at</a:t>
            </a:r>
            <a:r>
              <a:rPr lang="it-IT" sz="2200" dirty="0"/>
              <a:t> </a:t>
            </a:r>
            <a:r>
              <a:rPr lang="it-IT" sz="2200" dirty="0" err="1"/>
              <a:t>this</a:t>
            </a:r>
            <a:r>
              <a:rPr lang="it-IT" sz="2200" dirty="0"/>
              <a:t> </a:t>
            </a:r>
            <a:r>
              <a:rPr lang="it-IT" sz="2200" dirty="0" err="1"/>
              <a:t>frequency</a:t>
            </a:r>
            <a:r>
              <a:rPr lang="it-IT" sz="2200" dirty="0"/>
              <a:t>.</a:t>
            </a:r>
          </a:p>
          <a:p>
            <a:r>
              <a:rPr lang="it-IT" sz="2400" dirty="0"/>
              <a:t>Use a Multi-Level trigger to </a:t>
            </a:r>
            <a:r>
              <a:rPr lang="it-IT" sz="2400" dirty="0" err="1"/>
              <a:t>select</a:t>
            </a:r>
            <a:r>
              <a:rPr lang="it-IT" sz="2400" dirty="0"/>
              <a:t> </a:t>
            </a:r>
            <a:r>
              <a:rPr lang="it-IT" sz="2400" dirty="0" err="1"/>
              <a:t>interesting</a:t>
            </a:r>
            <a:r>
              <a:rPr lang="it-IT" sz="2400" dirty="0"/>
              <a:t> </a:t>
            </a:r>
            <a:r>
              <a:rPr lang="it-IT" sz="2400" dirty="0" err="1"/>
              <a:t>events</a:t>
            </a:r>
            <a:r>
              <a:rPr lang="it-IT" sz="2400" dirty="0"/>
              <a:t> </a:t>
            </a:r>
            <a:r>
              <a:rPr lang="it-IT" sz="2400" dirty="0" err="1"/>
              <a:t>based</a:t>
            </a:r>
            <a:r>
              <a:rPr lang="it-IT" sz="2400" dirty="0"/>
              <a:t> on </a:t>
            </a:r>
            <a:r>
              <a:rPr lang="it-IT" sz="2400" dirty="0" err="1"/>
              <a:t>kinematical</a:t>
            </a:r>
            <a:r>
              <a:rPr lang="it-IT" sz="2400" dirty="0"/>
              <a:t> </a:t>
            </a:r>
            <a:r>
              <a:rPr lang="it-IT" sz="2400" dirty="0" err="1"/>
              <a:t>variables</a:t>
            </a:r>
            <a:r>
              <a:rPr lang="it-IT" sz="2400" dirty="0"/>
              <a:t>: </a:t>
            </a:r>
          </a:p>
          <a:p>
            <a:pPr lvl="1"/>
            <a:r>
              <a:rPr lang="it-IT" sz="2000" dirty="0"/>
              <a:t>Level 1: </a:t>
            </a:r>
            <a:r>
              <a:rPr lang="it-IT" sz="2000" dirty="0" err="1"/>
              <a:t>Transverse</a:t>
            </a:r>
            <a:r>
              <a:rPr lang="it-IT" sz="2000" dirty="0"/>
              <a:t> </a:t>
            </a:r>
            <a:r>
              <a:rPr lang="it-IT" sz="2000" dirty="0" err="1"/>
              <a:t>momentum</a:t>
            </a:r>
            <a:r>
              <a:rPr lang="it-IT" sz="2000" dirty="0"/>
              <a:t> for </a:t>
            </a:r>
            <a:r>
              <a:rPr lang="it-IT" sz="2000" dirty="0" err="1"/>
              <a:t>muons</a:t>
            </a:r>
            <a:r>
              <a:rPr lang="it-IT" sz="2000" dirty="0"/>
              <a:t> , Energy for </a:t>
            </a:r>
            <a:r>
              <a:rPr lang="it-IT" sz="2000" dirty="0" err="1"/>
              <a:t>electrons</a:t>
            </a:r>
            <a:r>
              <a:rPr lang="it-IT" sz="2000" dirty="0"/>
              <a:t> and </a:t>
            </a:r>
            <a:r>
              <a:rPr lang="it-IT" sz="2000" dirty="0" err="1"/>
              <a:t>Jets</a:t>
            </a:r>
            <a:r>
              <a:rPr lang="it-IT" sz="2000" dirty="0"/>
              <a:t>, </a:t>
            </a:r>
            <a:r>
              <a:rPr lang="it-IT" sz="2000" dirty="0" err="1"/>
              <a:t>Missing</a:t>
            </a:r>
            <a:r>
              <a:rPr lang="it-IT" sz="2000" dirty="0"/>
              <a:t> Energy.</a:t>
            </a:r>
          </a:p>
          <a:p>
            <a:pPr lvl="1"/>
            <a:r>
              <a:rPr lang="it-IT" sz="2000" dirty="0"/>
              <a:t>Level 2: </a:t>
            </a:r>
            <a:r>
              <a:rPr lang="it-IT" sz="2000" dirty="0" err="1"/>
              <a:t>Refinement</a:t>
            </a:r>
            <a:r>
              <a:rPr lang="it-IT" sz="2000" dirty="0"/>
              <a:t> of Energy/</a:t>
            </a:r>
            <a:r>
              <a:rPr lang="it-IT" sz="2000" dirty="0" err="1"/>
              <a:t>momentum</a:t>
            </a:r>
            <a:r>
              <a:rPr lang="it-IT" sz="2000" dirty="0"/>
              <a:t> </a:t>
            </a:r>
            <a:r>
              <a:rPr lang="it-IT" sz="2000" dirty="0" err="1"/>
              <a:t>measurement</a:t>
            </a:r>
            <a:r>
              <a:rPr lang="it-IT" sz="2000" dirty="0"/>
              <a:t> + </a:t>
            </a:r>
            <a:r>
              <a:rPr lang="it-IT" sz="2000" dirty="0" err="1"/>
              <a:t>Lepton</a:t>
            </a:r>
            <a:r>
              <a:rPr lang="it-IT" sz="2000" dirty="0"/>
              <a:t> </a:t>
            </a:r>
            <a:r>
              <a:rPr lang="it-IT" sz="2000" dirty="0" err="1"/>
              <a:t>Isolation</a:t>
            </a:r>
            <a:r>
              <a:rPr lang="it-IT" sz="2000" dirty="0"/>
              <a:t> etc.</a:t>
            </a:r>
          </a:p>
          <a:p>
            <a:pPr lvl="1"/>
            <a:r>
              <a:rPr lang="it-IT" sz="2000" dirty="0"/>
              <a:t>Level 3: Full </a:t>
            </a:r>
            <a:r>
              <a:rPr lang="it-IT" sz="2000" dirty="0" err="1"/>
              <a:t>reconstruction</a:t>
            </a:r>
            <a:r>
              <a:rPr lang="it-IT" sz="2000" dirty="0"/>
              <a:t> of </a:t>
            </a:r>
            <a:r>
              <a:rPr lang="it-IT" sz="2000" dirty="0" err="1"/>
              <a:t>events</a:t>
            </a:r>
            <a:r>
              <a:rPr lang="it-IT" sz="2000" dirty="0"/>
              <a:t>, </a:t>
            </a:r>
            <a:r>
              <a:rPr lang="it-IT" sz="2000" dirty="0" err="1"/>
              <a:t>complex</a:t>
            </a:r>
            <a:r>
              <a:rPr lang="it-IT" sz="2000" dirty="0"/>
              <a:t> </a:t>
            </a:r>
            <a:r>
              <a:rPr lang="it-IT" sz="2000" dirty="0" err="1"/>
              <a:t>signatures</a:t>
            </a:r>
            <a:r>
              <a:rPr lang="it-IT" sz="2000" dirty="0"/>
              <a:t> </a:t>
            </a:r>
            <a:r>
              <a:rPr lang="it-IT" sz="2000" dirty="0" err="1"/>
              <a:t>correlations</a:t>
            </a:r>
            <a:r>
              <a:rPr lang="it-IT" sz="2000" dirty="0"/>
              <a:t> </a:t>
            </a:r>
            <a:r>
              <a:rPr lang="it-IT" sz="2000" dirty="0" err="1"/>
              <a:t>btw</a:t>
            </a:r>
            <a:r>
              <a:rPr lang="it-IT" sz="2000" dirty="0"/>
              <a:t> trigger </a:t>
            </a:r>
            <a:r>
              <a:rPr lang="it-IT" sz="2000" dirty="0" err="1"/>
              <a:t>objects</a:t>
            </a:r>
            <a:r>
              <a:rPr lang="it-IT" sz="2000" dirty="0"/>
              <a:t> </a:t>
            </a:r>
            <a:endParaRPr lang="it-IT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1066800"/>
            <a:ext cx="5490653" cy="3337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5791200" y="1066800"/>
            <a:ext cx="3200400" cy="3276600"/>
            <a:chOff x="3024" y="672"/>
            <a:chExt cx="2704" cy="2688"/>
          </a:xfrm>
        </p:grpSpPr>
        <p:pic>
          <p:nvPicPr>
            <p:cNvPr id="6" name="Picture 7" descr="mu_rat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672"/>
              <a:ext cx="2704" cy="2688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Line 8"/>
            <p:cNvSpPr>
              <a:spLocks noChangeShapeType="1"/>
            </p:cNvSpPr>
            <p:nvPr/>
          </p:nvSpPr>
          <p:spPr bwMode="auto">
            <a:xfrm flipV="1">
              <a:off x="3648" y="720"/>
              <a:ext cx="0" cy="2304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3639" y="761"/>
              <a:ext cx="1262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>
                  <a:solidFill>
                    <a:srgbClr val="FF3300"/>
                  </a:solidFill>
                  <a:latin typeface="Comic Sans MS" charset="0"/>
                </a:rPr>
                <a:t>Low Pt trigger</a:t>
              </a:r>
              <a:endParaRPr lang="en-US" sz="2400">
                <a:solidFill>
                  <a:srgbClr val="FFFF00"/>
                </a:solidFill>
                <a:latin typeface="Comic Sans MS" charset="0"/>
              </a:endParaRPr>
            </a:p>
          </p:txBody>
        </p:sp>
        <p:sp>
          <p:nvSpPr>
            <p:cNvPr id="9" name="Line 10"/>
            <p:cNvSpPr>
              <a:spLocks noChangeShapeType="1"/>
            </p:cNvSpPr>
            <p:nvPr/>
          </p:nvSpPr>
          <p:spPr bwMode="auto">
            <a:xfrm flipV="1">
              <a:off x="4320" y="1680"/>
              <a:ext cx="0" cy="1392"/>
            </a:xfrm>
            <a:prstGeom prst="line">
              <a:avLst/>
            </a:prstGeom>
            <a:noFill/>
            <a:ln w="28575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" name="Text Box 11"/>
            <p:cNvSpPr txBox="1">
              <a:spLocks noChangeArrowheads="1"/>
            </p:cNvSpPr>
            <p:nvPr/>
          </p:nvSpPr>
          <p:spPr bwMode="auto">
            <a:xfrm>
              <a:off x="4307" y="1633"/>
              <a:ext cx="1328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>
                  <a:solidFill>
                    <a:srgbClr val="0033CC"/>
                  </a:solidFill>
                  <a:latin typeface="Comic Sans MS" charset="0"/>
                </a:rPr>
                <a:t>High Pt trigger</a:t>
              </a:r>
              <a:endParaRPr lang="en-US" sz="2400">
                <a:solidFill>
                  <a:srgbClr val="0033CC"/>
                </a:solidFill>
                <a:latin typeface="Comic Sans M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16456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301752" y="-3048"/>
            <a:ext cx="8686800" cy="841248"/>
          </a:xfrm>
        </p:spPr>
        <p:txBody>
          <a:bodyPr/>
          <a:lstStyle/>
          <a:p>
            <a:pPr algn="ctr"/>
            <a:r>
              <a:rPr lang="it-IT" dirty="0"/>
              <a:t>Trigger </a:t>
            </a:r>
            <a:r>
              <a:rPr lang="it-IT" dirty="0" err="1"/>
              <a:t>strategies</a:t>
            </a:r>
            <a:r>
              <a:rPr lang="it-IT" dirty="0"/>
              <a:t> (2) </a:t>
            </a:r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0" y="1219200"/>
            <a:ext cx="9144000" cy="5029200"/>
          </a:xfrm>
        </p:spPr>
        <p:txBody>
          <a:bodyPr>
            <a:normAutofit fontScale="99500" lnSpcReduction="10000"/>
          </a:bodyPr>
          <a:lstStyle/>
          <a:p>
            <a:r>
              <a:rPr lang="it-IT" dirty="0" err="1">
                <a:solidFill>
                  <a:srgbClr val="000000"/>
                </a:solidFill>
              </a:rPr>
              <a:t>Reduction</a:t>
            </a:r>
            <a:r>
              <a:rPr lang="it-IT" dirty="0">
                <a:solidFill>
                  <a:srgbClr val="000000"/>
                </a:solidFill>
              </a:rPr>
              <a:t> </a:t>
            </a:r>
            <a:r>
              <a:rPr lang="it-IT" dirty="0" err="1"/>
              <a:t>factors</a:t>
            </a:r>
            <a:r>
              <a:rPr lang="it-IT" dirty="0"/>
              <a:t> (</a:t>
            </a:r>
            <a:r>
              <a:rPr lang="it-IT" dirty="0" err="1"/>
              <a:t>at</a:t>
            </a:r>
            <a:r>
              <a:rPr lang="it-IT" dirty="0"/>
              <a:t> design </a:t>
            </a:r>
            <a:r>
              <a:rPr lang="it-IT" dirty="0" err="1"/>
              <a:t>times</a:t>
            </a:r>
            <a:r>
              <a:rPr lang="it-IT" dirty="0"/>
              <a:t>*):</a:t>
            </a:r>
          </a:p>
          <a:p>
            <a:pPr marL="457200" lvl="1" indent="0">
              <a:buNone/>
            </a:pPr>
            <a:r>
              <a:rPr lang="it-IT" dirty="0"/>
              <a:t>						R.F.	</a:t>
            </a:r>
            <a:r>
              <a:rPr lang="it-IT" dirty="0" err="1"/>
              <a:t>Latency</a:t>
            </a:r>
            <a:r>
              <a:rPr lang="it-IT" dirty="0"/>
              <a:t>  </a:t>
            </a:r>
          </a:p>
          <a:p>
            <a:pPr lvl="1"/>
            <a:r>
              <a:rPr lang="it-IT" dirty="0"/>
              <a:t>LVL1 from 40 MHz to 100 KHz	400 	3.2 </a:t>
            </a:r>
            <a:r>
              <a:rPr lang="it-IT" dirty="0" err="1">
                <a:latin typeface="Symbol" charset="2"/>
                <a:cs typeface="Symbol" charset="2"/>
              </a:rPr>
              <a:t>m</a:t>
            </a:r>
            <a:r>
              <a:rPr lang="it-IT" dirty="0" err="1"/>
              <a:t>s</a:t>
            </a:r>
            <a:r>
              <a:rPr lang="it-IT" dirty="0"/>
              <a:t>    Hardware</a:t>
            </a:r>
          </a:p>
          <a:p>
            <a:pPr lvl="1"/>
            <a:r>
              <a:rPr lang="it-IT" dirty="0"/>
              <a:t>LVL2 from 100 KHz to 1 KHz		100	~</a:t>
            </a:r>
            <a:r>
              <a:rPr lang="it-IT" dirty="0" err="1"/>
              <a:t>ms</a:t>
            </a:r>
            <a:r>
              <a:rPr lang="it-IT" dirty="0"/>
              <a:t>	  Software</a:t>
            </a:r>
          </a:p>
          <a:p>
            <a:pPr lvl="1"/>
            <a:r>
              <a:rPr lang="it-IT" dirty="0"/>
              <a:t>LVL 3 from 1 KHz to 100 Hz 	 	10	~</a:t>
            </a:r>
            <a:r>
              <a:rPr lang="it-IT" dirty="0" err="1"/>
              <a:t>s</a:t>
            </a:r>
            <a:r>
              <a:rPr lang="it-IT" dirty="0"/>
              <a:t>        High </a:t>
            </a:r>
            <a:r>
              <a:rPr lang="it-IT" dirty="0" err="1"/>
              <a:t>lvl</a:t>
            </a:r>
            <a:r>
              <a:rPr lang="it-IT" dirty="0"/>
              <a:t> soft</a:t>
            </a:r>
          </a:p>
          <a:p>
            <a:pPr marL="457200" lvl="1" indent="0">
              <a:lnSpc>
                <a:spcPct val="80000"/>
              </a:lnSpc>
              <a:buNone/>
            </a:pPr>
            <a:endParaRPr lang="it-IT" dirty="0"/>
          </a:p>
          <a:p>
            <a:r>
              <a:rPr lang="it-IT" dirty="0" err="1"/>
              <a:t>Need</a:t>
            </a:r>
            <a:r>
              <a:rPr lang="it-IT" dirty="0"/>
              <a:t> </a:t>
            </a:r>
            <a:r>
              <a:rPr lang="it-IT" dirty="0" err="1"/>
              <a:t>very</a:t>
            </a:r>
            <a:r>
              <a:rPr lang="it-IT" dirty="0"/>
              <a:t> fast detectors for LVL1 trigger </a:t>
            </a:r>
            <a:r>
              <a:rPr lang="it-IT" sz="2600" dirty="0"/>
              <a:t>(</a:t>
            </a:r>
            <a:r>
              <a:rPr lang="it-IT" sz="2600" dirty="0" err="1"/>
              <a:t>minimize</a:t>
            </a:r>
            <a:r>
              <a:rPr lang="it-IT" sz="2600" dirty="0"/>
              <a:t> </a:t>
            </a:r>
            <a:r>
              <a:rPr lang="it-IT" sz="2600" dirty="0" err="1"/>
              <a:t>Latency</a:t>
            </a:r>
            <a:r>
              <a:rPr lang="it-IT" sz="2600" dirty="0"/>
              <a:t>)</a:t>
            </a:r>
          </a:p>
          <a:p>
            <a:r>
              <a:rPr lang="it-IT" dirty="0" err="1"/>
              <a:t>Need</a:t>
            </a:r>
            <a:r>
              <a:rPr lang="it-IT" dirty="0"/>
              <a:t> </a:t>
            </a:r>
            <a:r>
              <a:rPr lang="it-IT" dirty="0" err="1"/>
              <a:t>very</a:t>
            </a:r>
            <a:r>
              <a:rPr lang="it-IT" dirty="0"/>
              <a:t> </a:t>
            </a:r>
            <a:r>
              <a:rPr lang="it-IT" dirty="0" err="1"/>
              <a:t>good</a:t>
            </a:r>
            <a:r>
              <a:rPr lang="it-IT" dirty="0"/>
              <a:t> time </a:t>
            </a:r>
            <a:r>
              <a:rPr lang="it-IT" dirty="0" err="1"/>
              <a:t>resolutions</a:t>
            </a:r>
            <a:r>
              <a:rPr lang="it-IT" dirty="0"/>
              <a:t> </a:t>
            </a:r>
            <a:r>
              <a:rPr lang="it-IT" sz="2400" dirty="0"/>
              <a:t>(</a:t>
            </a:r>
            <a:r>
              <a:rPr lang="it-IT" sz="2400" dirty="0" err="1"/>
              <a:t>Bunch</a:t>
            </a:r>
            <a:r>
              <a:rPr lang="it-IT" sz="2400" dirty="0"/>
              <a:t> </a:t>
            </a:r>
            <a:r>
              <a:rPr lang="it-IT" sz="2400" dirty="0" err="1"/>
              <a:t>Crossing</a:t>
            </a:r>
            <a:r>
              <a:rPr lang="it-IT" sz="2400" dirty="0"/>
              <a:t> ID)</a:t>
            </a:r>
          </a:p>
          <a:p>
            <a:pPr lvl="1"/>
            <a:r>
              <a:rPr lang="it-IT" sz="2200" dirty="0" err="1"/>
              <a:t>Gasseous</a:t>
            </a:r>
            <a:r>
              <a:rPr lang="it-IT" sz="2200" dirty="0"/>
              <a:t> detectors for </a:t>
            </a:r>
            <a:r>
              <a:rPr lang="it-IT" sz="2200" dirty="0" err="1"/>
              <a:t>muon</a:t>
            </a:r>
            <a:r>
              <a:rPr lang="it-IT" sz="2200" dirty="0"/>
              <a:t> trigger (RPC and TGC) </a:t>
            </a:r>
          </a:p>
          <a:p>
            <a:pPr lvl="1"/>
            <a:r>
              <a:rPr lang="it-IT" sz="2200" dirty="0" err="1"/>
              <a:t>Calorimeter</a:t>
            </a:r>
            <a:r>
              <a:rPr lang="it-IT" sz="2200" dirty="0"/>
              <a:t> for </a:t>
            </a:r>
            <a:r>
              <a:rPr lang="it-IT" sz="2200" dirty="0" err="1"/>
              <a:t>electrons</a:t>
            </a:r>
            <a:r>
              <a:rPr lang="it-IT" sz="2200" dirty="0"/>
              <a:t> and </a:t>
            </a:r>
            <a:r>
              <a:rPr lang="it-IT" sz="2200" dirty="0" err="1"/>
              <a:t>photons</a:t>
            </a:r>
            <a:r>
              <a:rPr lang="it-IT" sz="2200" dirty="0"/>
              <a:t> and </a:t>
            </a:r>
            <a:r>
              <a:rPr lang="it-IT" sz="2200" dirty="0" err="1"/>
              <a:t>taus</a:t>
            </a:r>
            <a:endParaRPr lang="it-IT" sz="2400" dirty="0"/>
          </a:p>
          <a:p>
            <a:r>
              <a:rPr lang="it-IT" dirty="0" err="1"/>
              <a:t>Need</a:t>
            </a:r>
            <a:r>
              <a:rPr lang="it-IT" dirty="0"/>
              <a:t> to </a:t>
            </a:r>
            <a:r>
              <a:rPr lang="it-IT" dirty="0" err="1"/>
              <a:t>keep</a:t>
            </a:r>
            <a:r>
              <a:rPr lang="it-IT" dirty="0"/>
              <a:t> the detector data in </a:t>
            </a:r>
            <a:r>
              <a:rPr lang="it-IT" dirty="0" err="1"/>
              <a:t>memories</a:t>
            </a:r>
            <a:r>
              <a:rPr lang="it-IT" dirty="0"/>
              <a:t> up to the LVL1 </a:t>
            </a:r>
            <a:r>
              <a:rPr lang="it-IT" dirty="0" err="1"/>
              <a:t>signal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generated</a:t>
            </a:r>
            <a:r>
              <a:rPr lang="it-IT" dirty="0"/>
              <a:t> (Long </a:t>
            </a:r>
            <a:r>
              <a:rPr lang="it-IT" dirty="0" err="1"/>
              <a:t>memories</a:t>
            </a:r>
            <a:r>
              <a:rPr lang="it-IT" dirty="0"/>
              <a:t> of 3.2 </a:t>
            </a:r>
            <a:r>
              <a:rPr lang="it-IT" dirty="0" err="1">
                <a:latin typeface="Symbol" charset="2"/>
                <a:cs typeface="Symbol" charset="2"/>
              </a:rPr>
              <a:t>m</a:t>
            </a:r>
            <a:r>
              <a:rPr lang="it-IT" dirty="0" err="1"/>
              <a:t>s</a:t>
            </a:r>
            <a:r>
              <a:rPr lang="it-IT" dirty="0"/>
              <a:t>)  </a:t>
            </a:r>
          </a:p>
          <a:p>
            <a:endParaRPr lang="it-IT" dirty="0"/>
          </a:p>
          <a:p>
            <a:pPr lvl="1"/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52400" y="6172200"/>
            <a:ext cx="899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* At the moment the LVL2 trigger </a:t>
            </a:r>
            <a:r>
              <a:rPr lang="it-IT" dirty="0" err="1"/>
              <a:t>runs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b="1" dirty="0"/>
              <a:t>10 KHz </a:t>
            </a:r>
            <a:r>
              <a:rPr lang="it-IT" dirty="0"/>
              <a:t>and </a:t>
            </a:r>
            <a:r>
              <a:rPr lang="it-IT" dirty="0" err="1"/>
              <a:t>we</a:t>
            </a:r>
            <a:r>
              <a:rPr lang="it-IT" dirty="0"/>
              <a:t> are </a:t>
            </a:r>
            <a:r>
              <a:rPr lang="it-IT" dirty="0" err="1"/>
              <a:t>able</a:t>
            </a:r>
            <a:r>
              <a:rPr lang="it-IT" dirty="0"/>
              <a:t> to </a:t>
            </a:r>
            <a:r>
              <a:rPr lang="it-IT" dirty="0" err="1"/>
              <a:t>write</a:t>
            </a:r>
            <a:r>
              <a:rPr lang="it-IT" dirty="0"/>
              <a:t> data up to  </a:t>
            </a:r>
            <a:r>
              <a:rPr lang="it-IT" b="1" dirty="0"/>
              <a:t>1 KHz </a:t>
            </a:r>
            <a:r>
              <a:rPr lang="it-IT" dirty="0" err="1"/>
              <a:t>profiting</a:t>
            </a:r>
            <a:r>
              <a:rPr lang="it-IT" dirty="0"/>
              <a:t> from the  </a:t>
            </a:r>
            <a:r>
              <a:rPr lang="it-IT" dirty="0" err="1"/>
              <a:t>improvement</a:t>
            </a:r>
            <a:r>
              <a:rPr lang="it-IT" dirty="0"/>
              <a:t> in computer </a:t>
            </a:r>
            <a:r>
              <a:rPr lang="it-IT" dirty="0" err="1"/>
              <a:t>technologies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45413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301752" y="-3048"/>
            <a:ext cx="8686800" cy="841248"/>
          </a:xfrm>
        </p:spPr>
        <p:txBody>
          <a:bodyPr/>
          <a:lstStyle/>
          <a:p>
            <a:pPr algn="ctr"/>
            <a:r>
              <a:rPr lang="it-IT" dirty="0"/>
              <a:t>Trigger </a:t>
            </a:r>
            <a:r>
              <a:rPr lang="it-IT" dirty="0" err="1"/>
              <a:t>strategies</a:t>
            </a:r>
            <a:r>
              <a:rPr lang="it-IT" dirty="0"/>
              <a:t> (3) </a:t>
            </a:r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0" y="1219200"/>
            <a:ext cx="9144000" cy="5562600"/>
          </a:xfrm>
        </p:spPr>
        <p:txBody>
          <a:bodyPr>
            <a:normAutofit fontScale="99500"/>
          </a:bodyPr>
          <a:lstStyle/>
          <a:p>
            <a:r>
              <a:rPr lang="it-IT" sz="2600" dirty="0" err="1"/>
              <a:t>Need</a:t>
            </a:r>
            <a:r>
              <a:rPr lang="it-IT" sz="2600" dirty="0"/>
              <a:t> of high </a:t>
            </a:r>
            <a:r>
              <a:rPr lang="it-IT" sz="2600" dirty="0" err="1"/>
              <a:t>granularity</a:t>
            </a:r>
            <a:r>
              <a:rPr lang="it-IT" sz="2600" dirty="0"/>
              <a:t> detectors </a:t>
            </a:r>
            <a:r>
              <a:rPr lang="it-IT" sz="2600" dirty="0" err="1"/>
              <a:t>at</a:t>
            </a:r>
            <a:r>
              <a:rPr lang="it-IT" sz="2600" dirty="0"/>
              <a:t> high LVL </a:t>
            </a:r>
            <a:r>
              <a:rPr lang="it-IT" sz="2600" dirty="0" err="1"/>
              <a:t>triggers</a:t>
            </a:r>
            <a:r>
              <a:rPr lang="it-IT" sz="2600" dirty="0"/>
              <a:t> to </a:t>
            </a:r>
            <a:r>
              <a:rPr lang="it-IT" sz="2600" dirty="0" err="1"/>
              <a:t>minimize</a:t>
            </a:r>
            <a:r>
              <a:rPr lang="it-IT" sz="2600" dirty="0"/>
              <a:t> pile up (O 10</a:t>
            </a:r>
            <a:r>
              <a:rPr lang="it-IT" sz="2600" baseline="30000" dirty="0"/>
              <a:t>8</a:t>
            </a:r>
            <a:r>
              <a:rPr lang="it-IT" sz="2600" dirty="0"/>
              <a:t> </a:t>
            </a:r>
            <a:r>
              <a:rPr lang="it-IT" sz="2600" dirty="0" err="1"/>
              <a:t>channels</a:t>
            </a:r>
            <a:r>
              <a:rPr lang="it-IT" sz="2600" dirty="0"/>
              <a:t>) </a:t>
            </a:r>
          </a:p>
          <a:p>
            <a:pPr lvl="1"/>
            <a:r>
              <a:rPr lang="it-IT" sz="2200" dirty="0"/>
              <a:t>LVL2 Trigger </a:t>
            </a:r>
            <a:r>
              <a:rPr lang="it-IT" sz="2200" dirty="0" err="1"/>
              <a:t>based</a:t>
            </a:r>
            <a:r>
              <a:rPr lang="it-IT" sz="2200" dirty="0"/>
              <a:t> (in ATLAS) on </a:t>
            </a:r>
            <a:r>
              <a:rPr lang="it-IT" sz="2200" dirty="0" err="1"/>
              <a:t>Region</a:t>
            </a:r>
            <a:r>
              <a:rPr lang="it-IT" sz="2200" dirty="0"/>
              <a:t> of </a:t>
            </a:r>
            <a:r>
              <a:rPr lang="it-IT" sz="2200" dirty="0" err="1"/>
              <a:t>Interest</a:t>
            </a:r>
            <a:r>
              <a:rPr lang="it-IT" sz="2200" dirty="0"/>
              <a:t> (ROI) </a:t>
            </a:r>
            <a:r>
              <a:rPr lang="it-IT" sz="2200" dirty="0" err="1"/>
              <a:t>provided</a:t>
            </a:r>
            <a:r>
              <a:rPr lang="it-IT" sz="2200" dirty="0"/>
              <a:t> by LVL1 </a:t>
            </a:r>
            <a:r>
              <a:rPr lang="it-IT" sz="2200" dirty="0" err="1"/>
              <a:t>objects</a:t>
            </a:r>
            <a:r>
              <a:rPr lang="it-IT" sz="2200" dirty="0"/>
              <a:t> </a:t>
            </a:r>
          </a:p>
          <a:p>
            <a:pPr lvl="2"/>
            <a:r>
              <a:rPr lang="it-IT" sz="1800" dirty="0" err="1"/>
              <a:t>Reconstruct</a:t>
            </a:r>
            <a:r>
              <a:rPr lang="it-IT" sz="1800" dirty="0"/>
              <a:t> with full </a:t>
            </a:r>
            <a:r>
              <a:rPr lang="it-IT" sz="1800" dirty="0" err="1"/>
              <a:t>granularity</a:t>
            </a:r>
            <a:r>
              <a:rPr lang="it-IT" sz="1800" dirty="0"/>
              <a:t> </a:t>
            </a:r>
            <a:r>
              <a:rPr lang="it-IT" sz="1800" dirty="0" err="1"/>
              <a:t>event</a:t>
            </a:r>
            <a:r>
              <a:rPr lang="it-IT" sz="1800" dirty="0"/>
              <a:t> </a:t>
            </a:r>
            <a:r>
              <a:rPr lang="it-IT" sz="1800" dirty="0" err="1"/>
              <a:t>only</a:t>
            </a:r>
            <a:r>
              <a:rPr lang="it-IT" sz="1800" dirty="0"/>
              <a:t> in a small part of the detector  (</a:t>
            </a:r>
            <a:r>
              <a:rPr lang="it-IT" sz="1800" dirty="0" err="1"/>
              <a:t>move</a:t>
            </a:r>
            <a:r>
              <a:rPr lang="it-IT" sz="1800" dirty="0"/>
              <a:t> and </a:t>
            </a:r>
            <a:r>
              <a:rPr lang="it-IT" sz="1800" dirty="0" err="1"/>
              <a:t>analyze</a:t>
            </a:r>
            <a:r>
              <a:rPr lang="it-IT" sz="1800" dirty="0"/>
              <a:t> a small part of the data)</a:t>
            </a:r>
          </a:p>
          <a:p>
            <a:pPr lvl="2"/>
            <a:r>
              <a:rPr lang="it-IT" sz="1800" dirty="0" err="1"/>
              <a:t>Get</a:t>
            </a:r>
            <a:r>
              <a:rPr lang="it-IT" sz="1800" dirty="0"/>
              <a:t> a </a:t>
            </a:r>
            <a:r>
              <a:rPr lang="it-IT" sz="1800" dirty="0" err="1"/>
              <a:t>much</a:t>
            </a:r>
            <a:r>
              <a:rPr lang="it-IT" sz="1800" dirty="0"/>
              <a:t> </a:t>
            </a:r>
            <a:r>
              <a:rPr lang="it-IT" sz="1800" dirty="0" err="1"/>
              <a:t>better</a:t>
            </a:r>
            <a:r>
              <a:rPr lang="it-IT" sz="1800" dirty="0"/>
              <a:t> </a:t>
            </a:r>
            <a:r>
              <a:rPr lang="it-IT" sz="1800" dirty="0" err="1"/>
              <a:t>definition</a:t>
            </a:r>
            <a:r>
              <a:rPr lang="it-IT" sz="1800" dirty="0"/>
              <a:t> of the </a:t>
            </a:r>
            <a:r>
              <a:rPr lang="it-IT" sz="1800" dirty="0" err="1"/>
              <a:t>kinematical</a:t>
            </a:r>
            <a:r>
              <a:rPr lang="it-IT" sz="1800" dirty="0"/>
              <a:t> </a:t>
            </a:r>
            <a:r>
              <a:rPr lang="it-IT" sz="1800" dirty="0" err="1"/>
              <a:t>variables</a:t>
            </a:r>
            <a:r>
              <a:rPr lang="it-IT" sz="1800" dirty="0"/>
              <a:t> WRT LVL1 </a:t>
            </a:r>
          </a:p>
          <a:p>
            <a:pPr lvl="2"/>
            <a:r>
              <a:rPr lang="it-IT" sz="1800" dirty="0"/>
              <a:t>Start </a:t>
            </a:r>
            <a:r>
              <a:rPr lang="it-IT" sz="1800" dirty="0" err="1"/>
              <a:t>using</a:t>
            </a:r>
            <a:r>
              <a:rPr lang="it-IT" sz="1800" dirty="0"/>
              <a:t> </a:t>
            </a:r>
            <a:r>
              <a:rPr lang="it-IT" sz="1800" dirty="0" err="1"/>
              <a:t>correlations</a:t>
            </a:r>
            <a:r>
              <a:rPr lang="it-IT" sz="1800" dirty="0"/>
              <a:t> </a:t>
            </a:r>
            <a:r>
              <a:rPr lang="it-IT" sz="1800" dirty="0" err="1"/>
              <a:t>btw</a:t>
            </a:r>
            <a:r>
              <a:rPr lang="it-IT" sz="1800" dirty="0"/>
              <a:t> </a:t>
            </a:r>
            <a:r>
              <a:rPr lang="it-IT" sz="1800" dirty="0" err="1"/>
              <a:t>different</a:t>
            </a:r>
            <a:r>
              <a:rPr lang="it-IT" sz="1800" dirty="0"/>
              <a:t> sub-detectors (</a:t>
            </a:r>
            <a:r>
              <a:rPr lang="it-IT" sz="1800" dirty="0" err="1"/>
              <a:t>eg</a:t>
            </a:r>
            <a:r>
              <a:rPr lang="it-IT" sz="1800" dirty="0"/>
              <a:t> </a:t>
            </a:r>
            <a:r>
              <a:rPr lang="it-IT" sz="1800" dirty="0" err="1"/>
              <a:t>Muon</a:t>
            </a:r>
            <a:r>
              <a:rPr lang="it-IT" sz="1800" dirty="0"/>
              <a:t> </a:t>
            </a:r>
            <a:r>
              <a:rPr lang="it-IT" sz="1800" dirty="0" err="1"/>
              <a:t>isolation</a:t>
            </a:r>
            <a:r>
              <a:rPr lang="it-IT" sz="1800" dirty="0"/>
              <a:t> </a:t>
            </a:r>
            <a:r>
              <a:rPr lang="it-IT" sz="1800" dirty="0" err="1"/>
              <a:t>uses</a:t>
            </a:r>
            <a:r>
              <a:rPr lang="it-IT" sz="1800" dirty="0"/>
              <a:t> </a:t>
            </a:r>
            <a:r>
              <a:rPr lang="it-IT" sz="1800" dirty="0" err="1"/>
              <a:t>Muon</a:t>
            </a:r>
            <a:r>
              <a:rPr lang="it-IT" sz="1800" dirty="0"/>
              <a:t> detector, </a:t>
            </a:r>
            <a:r>
              <a:rPr lang="it-IT" sz="1800" dirty="0" err="1"/>
              <a:t>calorimeter</a:t>
            </a:r>
            <a:r>
              <a:rPr lang="it-IT" sz="1800" dirty="0"/>
              <a:t> and ID </a:t>
            </a:r>
            <a:r>
              <a:rPr lang="it-IT" sz="1800" dirty="0" err="1"/>
              <a:t>informations</a:t>
            </a:r>
            <a:r>
              <a:rPr lang="it-IT" sz="1800" dirty="0"/>
              <a:t>) </a:t>
            </a:r>
          </a:p>
          <a:p>
            <a:pPr lvl="1"/>
            <a:r>
              <a:rPr lang="it-IT" sz="2200" dirty="0"/>
              <a:t>LVL3 trigger </a:t>
            </a:r>
            <a:r>
              <a:rPr lang="it-IT" sz="2200" dirty="0" err="1"/>
              <a:t>based</a:t>
            </a:r>
            <a:r>
              <a:rPr lang="it-IT" sz="2200" dirty="0"/>
              <a:t> on full </a:t>
            </a:r>
            <a:r>
              <a:rPr lang="it-IT" sz="2200" dirty="0" err="1"/>
              <a:t>reconstruction</a:t>
            </a:r>
            <a:r>
              <a:rPr lang="it-IT" sz="2200" dirty="0"/>
              <a:t> of </a:t>
            </a:r>
            <a:r>
              <a:rPr lang="it-IT" sz="2200" dirty="0" err="1"/>
              <a:t>event</a:t>
            </a:r>
            <a:r>
              <a:rPr lang="it-IT" sz="2200" dirty="0"/>
              <a:t> by </a:t>
            </a:r>
            <a:r>
              <a:rPr lang="it-IT" sz="2200" dirty="0" err="1"/>
              <a:t>means</a:t>
            </a:r>
            <a:r>
              <a:rPr lang="it-IT" sz="2200" dirty="0"/>
              <a:t> of </a:t>
            </a:r>
            <a:r>
              <a:rPr lang="it-IT" sz="2200" dirty="0" err="1"/>
              <a:t>powerful</a:t>
            </a:r>
            <a:r>
              <a:rPr lang="it-IT" sz="2200" dirty="0"/>
              <a:t> computer </a:t>
            </a:r>
            <a:r>
              <a:rPr lang="it-IT" sz="2200" dirty="0" err="1"/>
              <a:t>farms</a:t>
            </a:r>
            <a:r>
              <a:rPr lang="it-IT" sz="2200" dirty="0"/>
              <a:t> </a:t>
            </a:r>
          </a:p>
          <a:p>
            <a:pPr lvl="2"/>
            <a:r>
              <a:rPr lang="it-IT" sz="1800" dirty="0" err="1"/>
              <a:t>Complex</a:t>
            </a:r>
            <a:r>
              <a:rPr lang="it-IT" sz="1800" dirty="0"/>
              <a:t> </a:t>
            </a:r>
          </a:p>
          <a:p>
            <a:pPr lvl="1"/>
            <a:endParaRPr lang="it-IT" dirty="0"/>
          </a:p>
          <a:p>
            <a:endParaRPr lang="it-IT" dirty="0"/>
          </a:p>
          <a:p>
            <a:pPr lvl="1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692130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301752" y="-3048"/>
            <a:ext cx="8686800" cy="841248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 err="1"/>
              <a:t>Important</a:t>
            </a:r>
            <a:r>
              <a:rPr lang="it-IT" dirty="0"/>
              <a:t> </a:t>
            </a:r>
            <a:r>
              <a:rPr lang="it-IT" dirty="0" err="1"/>
              <a:t>issues</a:t>
            </a:r>
            <a:r>
              <a:rPr lang="it-IT" dirty="0"/>
              <a:t> for the trigger </a:t>
            </a:r>
            <a:r>
              <a:rPr lang="it-IT" dirty="0" err="1"/>
              <a:t>system</a:t>
            </a:r>
            <a:endParaRPr lang="it-IT" dirty="0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152400" y="1219200"/>
            <a:ext cx="8839200" cy="5562600"/>
          </a:xfrm>
        </p:spPr>
        <p:txBody>
          <a:bodyPr>
            <a:normAutofit fontScale="99500" lnSpcReduction="10000"/>
          </a:bodyPr>
          <a:lstStyle/>
          <a:p>
            <a:r>
              <a:rPr lang="it-IT" dirty="0"/>
              <a:t>The trigger </a:t>
            </a:r>
            <a:r>
              <a:rPr lang="it-IT" dirty="0" err="1"/>
              <a:t>should</a:t>
            </a:r>
            <a:r>
              <a:rPr lang="it-IT" dirty="0"/>
              <a:t> be </a:t>
            </a:r>
            <a:r>
              <a:rPr lang="it-IT" dirty="0" err="1"/>
              <a:t>highly</a:t>
            </a:r>
            <a:r>
              <a:rPr lang="it-IT" dirty="0"/>
              <a:t> </a:t>
            </a:r>
            <a:r>
              <a:rPr lang="it-IT" dirty="0" err="1"/>
              <a:t>efficient</a:t>
            </a:r>
            <a:endParaRPr lang="it-IT" dirty="0"/>
          </a:p>
          <a:p>
            <a:pPr lvl="1"/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better</a:t>
            </a:r>
            <a:r>
              <a:rPr lang="it-IT" dirty="0"/>
              <a:t> to </a:t>
            </a:r>
            <a:r>
              <a:rPr lang="it-IT" dirty="0" err="1"/>
              <a:t>have</a:t>
            </a:r>
            <a:r>
              <a:rPr lang="it-IT" dirty="0"/>
              <a:t> some more rate </a:t>
            </a:r>
            <a:r>
              <a:rPr lang="it-IT" dirty="0" err="1"/>
              <a:t>rather</a:t>
            </a:r>
            <a:r>
              <a:rPr lang="it-IT" dirty="0"/>
              <a:t> </a:t>
            </a:r>
            <a:r>
              <a:rPr lang="it-IT" dirty="0" err="1"/>
              <a:t>than</a:t>
            </a:r>
            <a:r>
              <a:rPr lang="it-IT" dirty="0"/>
              <a:t> </a:t>
            </a:r>
            <a:r>
              <a:rPr lang="it-IT" dirty="0" err="1"/>
              <a:t>loosing</a:t>
            </a:r>
            <a:r>
              <a:rPr lang="it-IT" dirty="0"/>
              <a:t> </a:t>
            </a:r>
            <a:r>
              <a:rPr lang="it-IT" dirty="0" err="1"/>
              <a:t>important</a:t>
            </a:r>
            <a:r>
              <a:rPr lang="it-IT" dirty="0"/>
              <a:t> rare </a:t>
            </a:r>
            <a:r>
              <a:rPr lang="it-IT" dirty="0" err="1"/>
              <a:t>events</a:t>
            </a:r>
            <a:endParaRPr lang="it-IT" dirty="0"/>
          </a:p>
          <a:p>
            <a:r>
              <a:rPr lang="it-IT" dirty="0" err="1"/>
              <a:t>Need</a:t>
            </a:r>
            <a:r>
              <a:rPr lang="it-IT" dirty="0"/>
              <a:t> to </a:t>
            </a:r>
            <a:r>
              <a:rPr lang="it-IT" dirty="0" err="1"/>
              <a:t>measure</a:t>
            </a:r>
            <a:r>
              <a:rPr lang="it-IT" dirty="0"/>
              <a:t> </a:t>
            </a:r>
            <a:r>
              <a:rPr lang="it-IT" dirty="0" err="1"/>
              <a:t>precisely</a:t>
            </a:r>
            <a:r>
              <a:rPr lang="it-IT" dirty="0"/>
              <a:t> the trigger </a:t>
            </a:r>
            <a:r>
              <a:rPr lang="it-IT" dirty="0" err="1"/>
              <a:t>efficiency</a:t>
            </a:r>
            <a:endParaRPr lang="it-IT" dirty="0"/>
          </a:p>
          <a:p>
            <a:pPr lvl="1"/>
            <a:r>
              <a:rPr lang="it-IT" dirty="0" err="1"/>
              <a:t>Redundant</a:t>
            </a:r>
            <a:r>
              <a:rPr lang="it-IT" dirty="0"/>
              <a:t> </a:t>
            </a:r>
            <a:r>
              <a:rPr lang="it-IT" dirty="0" err="1"/>
              <a:t>triggers</a:t>
            </a:r>
            <a:r>
              <a:rPr lang="it-IT" dirty="0"/>
              <a:t> are </a:t>
            </a:r>
            <a:r>
              <a:rPr lang="it-IT" dirty="0" err="1"/>
              <a:t>needed</a:t>
            </a:r>
            <a:r>
              <a:rPr lang="it-IT" dirty="0"/>
              <a:t> to </a:t>
            </a:r>
            <a:r>
              <a:rPr lang="it-IT" dirty="0" err="1"/>
              <a:t>measure</a:t>
            </a:r>
            <a:r>
              <a:rPr lang="it-IT" dirty="0"/>
              <a:t> trigger </a:t>
            </a:r>
            <a:r>
              <a:rPr lang="it-IT" dirty="0" err="1"/>
              <a:t>efficiency</a:t>
            </a:r>
            <a:r>
              <a:rPr lang="it-IT" dirty="0"/>
              <a:t> and to </a:t>
            </a:r>
            <a:r>
              <a:rPr lang="it-IT" dirty="0" err="1"/>
              <a:t>enhance</a:t>
            </a:r>
            <a:r>
              <a:rPr lang="it-IT" dirty="0"/>
              <a:t> the </a:t>
            </a:r>
            <a:r>
              <a:rPr lang="it-IT" dirty="0" err="1"/>
              <a:t>efficiency</a:t>
            </a:r>
            <a:r>
              <a:rPr lang="it-IT" dirty="0"/>
              <a:t> </a:t>
            </a:r>
          </a:p>
          <a:p>
            <a:r>
              <a:rPr lang="it-IT" dirty="0"/>
              <a:t>The trigger </a:t>
            </a:r>
            <a:r>
              <a:rPr lang="it-IT" dirty="0" err="1"/>
              <a:t>should</a:t>
            </a:r>
            <a:r>
              <a:rPr lang="it-IT" dirty="0"/>
              <a:t> be UNBIASED in </a:t>
            </a:r>
            <a:r>
              <a:rPr lang="it-IT" dirty="0" err="1"/>
              <a:t>order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to compromise </a:t>
            </a:r>
            <a:r>
              <a:rPr lang="it-IT" dirty="0" err="1"/>
              <a:t>physics</a:t>
            </a:r>
            <a:r>
              <a:rPr lang="it-IT" dirty="0"/>
              <a:t> </a:t>
            </a:r>
            <a:r>
              <a:rPr lang="it-IT" dirty="0" err="1"/>
              <a:t>results</a:t>
            </a:r>
            <a:r>
              <a:rPr lang="it-IT" dirty="0"/>
              <a:t> and </a:t>
            </a:r>
            <a:r>
              <a:rPr lang="it-IT" dirty="0" err="1"/>
              <a:t>invent</a:t>
            </a:r>
            <a:r>
              <a:rPr lang="it-IT" dirty="0"/>
              <a:t> </a:t>
            </a:r>
            <a:r>
              <a:rPr lang="it-IT" dirty="0" err="1"/>
              <a:t>discoveries</a:t>
            </a:r>
            <a:r>
              <a:rPr lang="it-IT" dirty="0"/>
              <a:t>.</a:t>
            </a:r>
          </a:p>
          <a:p>
            <a:r>
              <a:rPr lang="it-IT" dirty="0"/>
              <a:t>The trigger  menu </a:t>
            </a:r>
            <a:r>
              <a:rPr lang="it-IT" dirty="0" err="1"/>
              <a:t>has</a:t>
            </a:r>
            <a:r>
              <a:rPr lang="it-IT" dirty="0"/>
              <a:t> to cover the </a:t>
            </a:r>
            <a:r>
              <a:rPr lang="it-IT" dirty="0" err="1"/>
              <a:t>physics</a:t>
            </a:r>
            <a:r>
              <a:rPr lang="it-IT" dirty="0"/>
              <a:t> </a:t>
            </a:r>
            <a:r>
              <a:rPr lang="it-IT" dirty="0" err="1"/>
              <a:t>channels</a:t>
            </a:r>
            <a:r>
              <a:rPr lang="it-IT" dirty="0"/>
              <a:t> to be </a:t>
            </a:r>
            <a:r>
              <a:rPr lang="it-IT" dirty="0" err="1"/>
              <a:t>studied</a:t>
            </a:r>
            <a:r>
              <a:rPr lang="it-IT" dirty="0"/>
              <a:t>, plus </a:t>
            </a:r>
            <a:r>
              <a:rPr lang="it-IT" dirty="0" err="1"/>
              <a:t>additional</a:t>
            </a:r>
            <a:r>
              <a:rPr lang="it-IT" dirty="0"/>
              <a:t> </a:t>
            </a:r>
            <a:r>
              <a:rPr lang="it-IT" dirty="0" err="1"/>
              <a:t>event</a:t>
            </a:r>
            <a:r>
              <a:rPr lang="it-IT" dirty="0"/>
              <a:t> </a:t>
            </a:r>
            <a:r>
              <a:rPr lang="it-IT" dirty="0" err="1"/>
              <a:t>samples</a:t>
            </a:r>
            <a:r>
              <a:rPr lang="it-IT" dirty="0"/>
              <a:t> </a:t>
            </a:r>
            <a:r>
              <a:rPr lang="it-IT" dirty="0" err="1"/>
              <a:t>required</a:t>
            </a:r>
            <a:r>
              <a:rPr lang="it-IT" dirty="0"/>
              <a:t> to complete the </a:t>
            </a:r>
            <a:r>
              <a:rPr lang="it-IT" dirty="0" err="1"/>
              <a:t>analysis</a:t>
            </a:r>
            <a:r>
              <a:rPr lang="it-IT" dirty="0"/>
              <a:t>: </a:t>
            </a:r>
          </a:p>
          <a:p>
            <a:pPr lvl="1"/>
            <a:r>
              <a:rPr lang="it-IT" dirty="0" err="1"/>
              <a:t>Measure</a:t>
            </a:r>
            <a:r>
              <a:rPr lang="it-IT" dirty="0"/>
              <a:t> backgrounds, </a:t>
            </a:r>
            <a:r>
              <a:rPr lang="it-IT" dirty="0" err="1"/>
              <a:t>check</a:t>
            </a:r>
            <a:r>
              <a:rPr lang="it-IT" dirty="0"/>
              <a:t> the detector </a:t>
            </a:r>
            <a:r>
              <a:rPr lang="it-IT" dirty="0" err="1"/>
              <a:t>calibration</a:t>
            </a:r>
            <a:r>
              <a:rPr lang="it-IT" dirty="0"/>
              <a:t> and </a:t>
            </a:r>
            <a:r>
              <a:rPr lang="it-IT" dirty="0" err="1"/>
              <a:t>alignment</a:t>
            </a:r>
            <a:r>
              <a:rPr lang="it-IT" dirty="0"/>
              <a:t>, etc. </a:t>
            </a:r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782543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301752" y="-3048"/>
            <a:ext cx="8686800" cy="841248"/>
          </a:xfrm>
        </p:spPr>
        <p:txBody>
          <a:bodyPr>
            <a:noAutofit/>
          </a:bodyPr>
          <a:lstStyle/>
          <a:p>
            <a:pPr algn="ctr"/>
            <a:r>
              <a:rPr lang="it-IT" sz="2600" dirty="0" err="1"/>
              <a:t>Implementation</a:t>
            </a:r>
            <a:r>
              <a:rPr lang="it-IT" sz="2600" dirty="0"/>
              <a:t>: The ATLAS LVL1 </a:t>
            </a:r>
            <a:r>
              <a:rPr lang="it-IT" sz="2600" dirty="0" err="1"/>
              <a:t>Muon</a:t>
            </a:r>
            <a:r>
              <a:rPr lang="it-IT" sz="2600" dirty="0"/>
              <a:t> Trigger</a:t>
            </a:r>
          </a:p>
        </p:txBody>
      </p:sp>
      <p:pic>
        <p:nvPicPr>
          <p:cNvPr id="4" name="Picture 4" descr="muonTriggerScheme"/>
          <p:cNvPicPr>
            <a:picLocks noChangeAspect="1" noChangeArrowheads="1"/>
          </p:cNvPicPr>
          <p:nvPr/>
        </p:nvPicPr>
        <p:blipFill>
          <a:blip r:embed="rId3" cstate="print">
            <a:lum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400" y="838200"/>
            <a:ext cx="5029200" cy="3677754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1"/>
          <p:cNvSpPr txBox="1">
            <a:spLocks noChangeArrowheads="1"/>
          </p:cNvSpPr>
          <p:nvPr/>
        </p:nvSpPr>
        <p:spPr>
          <a:xfrm>
            <a:off x="228600" y="3882486"/>
            <a:ext cx="5105400" cy="2971800"/>
          </a:xfrm>
          <a:prstGeom prst="rect">
            <a:avLst/>
          </a:prstGeom>
          <a:noFill/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CC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sz="2800" kern="1200">
                <a:solidFill>
                  <a:schemeClr val="tx2"/>
                </a:solidFill>
                <a:latin typeface="Times New Roman"/>
                <a:ea typeface="+mn-ea"/>
                <a:cs typeface="Times New Roman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sz="2400" kern="1200">
                <a:solidFill>
                  <a:schemeClr val="tx2"/>
                </a:solidFill>
                <a:latin typeface="Times New Roman"/>
                <a:ea typeface="+mn-ea"/>
                <a:cs typeface="Times New Roman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sz="2000" kern="1200">
                <a:solidFill>
                  <a:schemeClr val="tx2"/>
                </a:solidFill>
                <a:latin typeface="Times New Roman"/>
                <a:ea typeface="+mn-ea"/>
                <a:cs typeface="Times New Roman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sz="1800" kern="1200">
                <a:solidFill>
                  <a:schemeClr val="tx2"/>
                </a:solidFill>
                <a:latin typeface="Times New Roman"/>
                <a:ea typeface="+mn-ea"/>
                <a:cs typeface="Times New Roman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sz="1800" kern="1200">
                <a:solidFill>
                  <a:schemeClr val="tx2"/>
                </a:solidFill>
                <a:latin typeface="Times New Roman"/>
                <a:ea typeface="+mn-ea"/>
                <a:cs typeface="Times New Roman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  <a:buClrTx/>
              <a:buFontTx/>
              <a:buChar char="•"/>
            </a:pPr>
            <a:endParaRPr lang="en-US" sz="2000" dirty="0">
              <a:solidFill>
                <a:srgbClr val="FC6832"/>
              </a:solidFill>
              <a:latin typeface="Times New Roman" charset="0"/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>
          <a:xfrm>
            <a:off x="0" y="4495800"/>
            <a:ext cx="9144000" cy="2362200"/>
          </a:xfrm>
          <a:prstGeom prst="rect">
            <a:avLst/>
          </a:prstGeom>
          <a:noFill/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CC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sz="2800" kern="1200">
                <a:solidFill>
                  <a:schemeClr val="tx2"/>
                </a:solidFill>
                <a:latin typeface="Times New Roman"/>
                <a:ea typeface="+mn-ea"/>
                <a:cs typeface="Times New Roman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sz="2400" kern="1200">
                <a:solidFill>
                  <a:schemeClr val="tx2"/>
                </a:solidFill>
                <a:latin typeface="Times New Roman"/>
                <a:ea typeface="+mn-ea"/>
                <a:cs typeface="Times New Roman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sz="2000" kern="1200">
                <a:solidFill>
                  <a:schemeClr val="tx2"/>
                </a:solidFill>
                <a:latin typeface="Times New Roman"/>
                <a:ea typeface="+mn-ea"/>
                <a:cs typeface="Times New Roman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sz="1800" kern="1200">
                <a:solidFill>
                  <a:schemeClr val="tx2"/>
                </a:solidFill>
                <a:latin typeface="Times New Roman"/>
                <a:ea typeface="+mn-ea"/>
                <a:cs typeface="Times New Roman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sz="1800" kern="1200">
                <a:solidFill>
                  <a:schemeClr val="tx2"/>
                </a:solidFill>
                <a:latin typeface="Times New Roman"/>
                <a:ea typeface="+mn-ea"/>
                <a:cs typeface="Times New Roman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100" dirty="0">
                <a:solidFill>
                  <a:srgbClr val="000000"/>
                </a:solidFill>
              </a:rPr>
              <a:t>ATLAS LVL1 </a:t>
            </a:r>
            <a:r>
              <a:rPr lang="it-IT" sz="2100" dirty="0" err="1">
                <a:solidFill>
                  <a:srgbClr val="000000"/>
                </a:solidFill>
              </a:rPr>
              <a:t>μ</a:t>
            </a:r>
            <a:r>
              <a:rPr lang="it-IT" sz="2100" dirty="0">
                <a:solidFill>
                  <a:srgbClr val="000000"/>
                </a:solidFill>
              </a:rPr>
              <a:t> trigger </a:t>
            </a:r>
            <a:r>
              <a:rPr lang="it-IT" sz="2100" dirty="0" err="1">
                <a:solidFill>
                  <a:srgbClr val="000000"/>
                </a:solidFill>
              </a:rPr>
              <a:t>is</a:t>
            </a:r>
            <a:r>
              <a:rPr lang="it-IT" sz="2100" dirty="0">
                <a:solidFill>
                  <a:srgbClr val="000000"/>
                </a:solidFill>
              </a:rPr>
              <a:t> </a:t>
            </a:r>
            <a:r>
              <a:rPr lang="it-IT" sz="2100" dirty="0" err="1">
                <a:solidFill>
                  <a:srgbClr val="000000"/>
                </a:solidFill>
              </a:rPr>
              <a:t>based</a:t>
            </a:r>
            <a:r>
              <a:rPr lang="it-IT" sz="2100" dirty="0">
                <a:solidFill>
                  <a:srgbClr val="000000"/>
                </a:solidFill>
              </a:rPr>
              <a:t> on </a:t>
            </a:r>
            <a:r>
              <a:rPr lang="it-IT" sz="2100" dirty="0" err="1">
                <a:solidFill>
                  <a:srgbClr val="000000"/>
                </a:solidFill>
              </a:rPr>
              <a:t>coincidences</a:t>
            </a:r>
            <a:r>
              <a:rPr lang="it-IT" sz="2100" dirty="0">
                <a:solidFill>
                  <a:srgbClr val="000000"/>
                </a:solidFill>
              </a:rPr>
              <a:t> </a:t>
            </a:r>
            <a:r>
              <a:rPr lang="it-IT" sz="2100" dirty="0" err="1">
                <a:solidFill>
                  <a:srgbClr val="000000"/>
                </a:solidFill>
              </a:rPr>
              <a:t>among</a:t>
            </a:r>
            <a:r>
              <a:rPr lang="it-IT" sz="2100" dirty="0">
                <a:solidFill>
                  <a:srgbClr val="000000"/>
                </a:solidFill>
              </a:rPr>
              <a:t> </a:t>
            </a:r>
            <a:r>
              <a:rPr lang="it-IT" sz="2100" dirty="0" err="1">
                <a:solidFill>
                  <a:srgbClr val="000000"/>
                </a:solidFill>
              </a:rPr>
              <a:t>hits</a:t>
            </a:r>
            <a:r>
              <a:rPr lang="it-IT" sz="2100" dirty="0">
                <a:solidFill>
                  <a:srgbClr val="000000"/>
                </a:solidFill>
              </a:rPr>
              <a:t> </a:t>
            </a:r>
            <a:r>
              <a:rPr lang="it-IT" sz="2100" dirty="0" err="1">
                <a:solidFill>
                  <a:srgbClr val="000000"/>
                </a:solidFill>
              </a:rPr>
              <a:t>within</a:t>
            </a:r>
            <a:r>
              <a:rPr lang="it-IT" sz="2100" dirty="0">
                <a:solidFill>
                  <a:srgbClr val="000000"/>
                </a:solidFill>
              </a:rPr>
              <a:t> “</a:t>
            </a:r>
            <a:r>
              <a:rPr lang="it-IT" sz="2100" dirty="0" err="1">
                <a:solidFill>
                  <a:srgbClr val="000000"/>
                </a:solidFill>
              </a:rPr>
              <a:t>window</a:t>
            </a:r>
            <a:r>
              <a:rPr lang="it-IT" sz="2100" dirty="0">
                <a:solidFill>
                  <a:srgbClr val="000000"/>
                </a:solidFill>
              </a:rPr>
              <a:t>” in </a:t>
            </a:r>
            <a:r>
              <a:rPr lang="it-IT" sz="2100" dirty="0" err="1">
                <a:solidFill>
                  <a:srgbClr val="000000"/>
                </a:solidFill>
              </a:rPr>
              <a:t>layers</a:t>
            </a:r>
            <a:r>
              <a:rPr lang="it-IT" sz="2100" dirty="0">
                <a:solidFill>
                  <a:srgbClr val="000000"/>
                </a:solidFill>
              </a:rPr>
              <a:t> of </a:t>
            </a:r>
            <a:r>
              <a:rPr lang="it-IT" sz="2100" dirty="0" err="1">
                <a:solidFill>
                  <a:srgbClr val="000000"/>
                </a:solidFill>
              </a:rPr>
              <a:t>RPCs</a:t>
            </a:r>
            <a:r>
              <a:rPr lang="it-IT" sz="2100" dirty="0">
                <a:solidFill>
                  <a:srgbClr val="000000"/>
                </a:solidFill>
              </a:rPr>
              <a:t> (</a:t>
            </a:r>
            <a:r>
              <a:rPr lang="it-IT" sz="2100" dirty="0" err="1">
                <a:solidFill>
                  <a:srgbClr val="000000"/>
                </a:solidFill>
              </a:rPr>
              <a:t>TGCs</a:t>
            </a:r>
            <a:r>
              <a:rPr lang="it-IT" sz="2100" dirty="0">
                <a:solidFill>
                  <a:srgbClr val="000000"/>
                </a:solidFill>
              </a:rPr>
              <a:t>), </a:t>
            </a:r>
            <a:r>
              <a:rPr lang="it-IT" sz="2100" dirty="0" err="1">
                <a:solidFill>
                  <a:srgbClr val="000000"/>
                </a:solidFill>
              </a:rPr>
              <a:t>taking</a:t>
            </a:r>
            <a:r>
              <a:rPr lang="it-IT" sz="2100" dirty="0">
                <a:solidFill>
                  <a:srgbClr val="000000"/>
                </a:solidFill>
              </a:rPr>
              <a:t> </a:t>
            </a:r>
            <a:r>
              <a:rPr lang="it-IT" sz="2100" dirty="0" err="1">
                <a:solidFill>
                  <a:srgbClr val="000000"/>
                </a:solidFill>
              </a:rPr>
              <a:t>into</a:t>
            </a:r>
            <a:r>
              <a:rPr lang="it-IT" sz="2100" dirty="0">
                <a:solidFill>
                  <a:srgbClr val="000000"/>
                </a:solidFill>
              </a:rPr>
              <a:t> account the </a:t>
            </a:r>
            <a:r>
              <a:rPr lang="it-IT" sz="2100" dirty="0" err="1">
                <a:solidFill>
                  <a:srgbClr val="000000"/>
                </a:solidFill>
              </a:rPr>
              <a:t>primary</a:t>
            </a:r>
            <a:r>
              <a:rPr lang="it-IT" sz="2100" dirty="0">
                <a:solidFill>
                  <a:srgbClr val="000000"/>
                </a:solidFill>
              </a:rPr>
              <a:t> </a:t>
            </a:r>
            <a:r>
              <a:rPr lang="it-IT" sz="2100" dirty="0" err="1">
                <a:solidFill>
                  <a:srgbClr val="000000"/>
                </a:solidFill>
              </a:rPr>
              <a:t>vertex</a:t>
            </a:r>
            <a:r>
              <a:rPr lang="it-IT" sz="2100" dirty="0">
                <a:solidFill>
                  <a:srgbClr val="000000"/>
                </a:solidFill>
              </a:rPr>
              <a:t>. </a:t>
            </a:r>
          </a:p>
          <a:p>
            <a:pPr lvl="1"/>
            <a:r>
              <a:rPr lang="it-IT" sz="2100" dirty="0" err="1">
                <a:solidFill>
                  <a:srgbClr val="000000"/>
                </a:solidFill>
              </a:rPr>
              <a:t>Window</a:t>
            </a:r>
            <a:r>
              <a:rPr lang="it-IT" sz="2100" dirty="0">
                <a:solidFill>
                  <a:srgbClr val="000000"/>
                </a:solidFill>
              </a:rPr>
              <a:t> </a:t>
            </a:r>
            <a:r>
              <a:rPr lang="it-IT" sz="2100" dirty="0" err="1">
                <a:solidFill>
                  <a:srgbClr val="000000"/>
                </a:solidFill>
              </a:rPr>
              <a:t>size</a:t>
            </a:r>
            <a:r>
              <a:rPr lang="it-IT" sz="2100" dirty="0">
                <a:solidFill>
                  <a:srgbClr val="000000"/>
                </a:solidFill>
              </a:rPr>
              <a:t> </a:t>
            </a:r>
            <a:r>
              <a:rPr lang="it-IT" sz="2100" dirty="0" err="1">
                <a:solidFill>
                  <a:srgbClr val="000000"/>
                </a:solidFill>
              </a:rPr>
              <a:t>determines</a:t>
            </a:r>
            <a:r>
              <a:rPr lang="it-IT" sz="2100" dirty="0">
                <a:solidFill>
                  <a:srgbClr val="000000"/>
                </a:solidFill>
              </a:rPr>
              <a:t> </a:t>
            </a:r>
            <a:r>
              <a:rPr lang="it-IT" sz="2100" dirty="0" err="1">
                <a:solidFill>
                  <a:srgbClr val="000000"/>
                </a:solidFill>
              </a:rPr>
              <a:t>pT</a:t>
            </a:r>
            <a:r>
              <a:rPr lang="it-IT" sz="2100" dirty="0">
                <a:solidFill>
                  <a:srgbClr val="000000"/>
                </a:solidFill>
              </a:rPr>
              <a:t> </a:t>
            </a:r>
            <a:r>
              <a:rPr lang="it-IT" sz="2100" dirty="0" err="1">
                <a:solidFill>
                  <a:srgbClr val="000000"/>
                </a:solidFill>
              </a:rPr>
              <a:t>threshold</a:t>
            </a:r>
            <a:r>
              <a:rPr lang="it-IT" sz="2100" dirty="0">
                <a:solidFill>
                  <a:srgbClr val="000000"/>
                </a:solidFill>
              </a:rPr>
              <a:t>.</a:t>
            </a:r>
          </a:p>
          <a:p>
            <a:r>
              <a:rPr lang="it-IT" sz="2100" dirty="0">
                <a:solidFill>
                  <a:srgbClr val="000000"/>
                </a:solidFill>
              </a:rPr>
              <a:t>Trigger </a:t>
            </a:r>
            <a:r>
              <a:rPr lang="it-IT" sz="2100" dirty="0" err="1">
                <a:solidFill>
                  <a:srgbClr val="000000"/>
                </a:solidFill>
              </a:rPr>
              <a:t>performed</a:t>
            </a:r>
            <a:r>
              <a:rPr lang="it-IT" sz="2100" dirty="0">
                <a:solidFill>
                  <a:srgbClr val="000000"/>
                </a:solidFill>
              </a:rPr>
              <a:t> in bending and non bending </a:t>
            </a:r>
            <a:r>
              <a:rPr lang="it-IT" sz="2100" dirty="0" err="1">
                <a:solidFill>
                  <a:srgbClr val="000000"/>
                </a:solidFill>
              </a:rPr>
              <a:t>plane</a:t>
            </a:r>
            <a:r>
              <a:rPr lang="it-IT" sz="2100" dirty="0">
                <a:solidFill>
                  <a:srgbClr val="000000"/>
                </a:solidFill>
              </a:rPr>
              <a:t> (</a:t>
            </a:r>
            <a:r>
              <a:rPr lang="it-IT" sz="2100" dirty="0" err="1">
                <a:solidFill>
                  <a:srgbClr val="000000"/>
                </a:solidFill>
              </a:rPr>
              <a:t>adds</a:t>
            </a:r>
            <a:r>
              <a:rPr lang="it-IT" sz="2100" dirty="0">
                <a:solidFill>
                  <a:srgbClr val="000000"/>
                </a:solidFill>
              </a:rPr>
              <a:t> </a:t>
            </a:r>
            <a:r>
              <a:rPr lang="it-IT" sz="2100" dirty="0" err="1">
                <a:solidFill>
                  <a:srgbClr val="000000"/>
                </a:solidFill>
              </a:rPr>
              <a:t>rejection</a:t>
            </a:r>
            <a:r>
              <a:rPr lang="it-IT" sz="2100" dirty="0">
                <a:solidFill>
                  <a:srgbClr val="000000"/>
                </a:solidFill>
              </a:rPr>
              <a:t> </a:t>
            </a:r>
            <a:r>
              <a:rPr lang="it-IT" sz="2100" dirty="0" err="1">
                <a:solidFill>
                  <a:srgbClr val="000000"/>
                </a:solidFill>
              </a:rPr>
              <a:t>power</a:t>
            </a:r>
            <a:r>
              <a:rPr lang="it-IT" sz="2100" dirty="0">
                <a:solidFill>
                  <a:srgbClr val="000000"/>
                </a:solidFill>
              </a:rPr>
              <a:t>) </a:t>
            </a:r>
          </a:p>
          <a:p>
            <a:r>
              <a:rPr lang="it-IT" sz="2100" dirty="0" err="1">
                <a:solidFill>
                  <a:srgbClr val="000000"/>
                </a:solidFill>
              </a:rPr>
              <a:t>Low</a:t>
            </a:r>
            <a:r>
              <a:rPr lang="it-IT" sz="2100" dirty="0">
                <a:solidFill>
                  <a:srgbClr val="000000"/>
                </a:solidFill>
              </a:rPr>
              <a:t> </a:t>
            </a:r>
            <a:r>
              <a:rPr lang="it-IT" sz="2100" dirty="0" err="1">
                <a:solidFill>
                  <a:srgbClr val="000000"/>
                </a:solidFill>
              </a:rPr>
              <a:t>pT</a:t>
            </a:r>
            <a:r>
              <a:rPr lang="it-IT" sz="2100" dirty="0">
                <a:solidFill>
                  <a:srgbClr val="000000"/>
                </a:solidFill>
              </a:rPr>
              <a:t> trigger use </a:t>
            </a:r>
            <a:r>
              <a:rPr lang="it-IT" sz="2100" dirty="0" err="1">
                <a:solidFill>
                  <a:srgbClr val="000000"/>
                </a:solidFill>
              </a:rPr>
              <a:t>inner</a:t>
            </a:r>
            <a:r>
              <a:rPr lang="it-IT" sz="2100" dirty="0">
                <a:solidFill>
                  <a:srgbClr val="000000"/>
                </a:solidFill>
              </a:rPr>
              <a:t> 2 </a:t>
            </a:r>
            <a:r>
              <a:rPr lang="it-IT" sz="2100" dirty="0" err="1">
                <a:solidFill>
                  <a:srgbClr val="000000"/>
                </a:solidFill>
              </a:rPr>
              <a:t>layers</a:t>
            </a:r>
            <a:r>
              <a:rPr lang="it-IT" sz="2100" dirty="0">
                <a:solidFill>
                  <a:srgbClr val="000000"/>
                </a:solidFill>
              </a:rPr>
              <a:t> (3 </a:t>
            </a:r>
            <a:r>
              <a:rPr lang="it-IT" sz="2100" dirty="0" err="1">
                <a:solidFill>
                  <a:srgbClr val="000000"/>
                </a:solidFill>
              </a:rPr>
              <a:t>thresholds</a:t>
            </a:r>
            <a:r>
              <a:rPr lang="it-IT" sz="2100" dirty="0">
                <a:solidFill>
                  <a:srgbClr val="000000"/>
                </a:solidFill>
              </a:rPr>
              <a:t>) 6-10 </a:t>
            </a:r>
            <a:r>
              <a:rPr lang="it-IT" sz="2100" dirty="0" err="1">
                <a:solidFill>
                  <a:srgbClr val="000000"/>
                </a:solidFill>
              </a:rPr>
              <a:t>GeV</a:t>
            </a:r>
            <a:endParaRPr lang="it-IT" sz="2100" dirty="0">
              <a:solidFill>
                <a:srgbClr val="000000"/>
              </a:solidFill>
            </a:endParaRPr>
          </a:p>
          <a:p>
            <a:r>
              <a:rPr lang="it-IT" sz="2100" dirty="0">
                <a:solidFill>
                  <a:srgbClr val="000000"/>
                </a:solidFill>
              </a:rPr>
              <a:t>High </a:t>
            </a:r>
            <a:r>
              <a:rPr lang="it-IT" sz="2100" dirty="0" err="1">
                <a:solidFill>
                  <a:srgbClr val="000000"/>
                </a:solidFill>
              </a:rPr>
              <a:t>pT</a:t>
            </a:r>
            <a:r>
              <a:rPr lang="it-IT" sz="2100" dirty="0">
                <a:solidFill>
                  <a:srgbClr val="000000"/>
                </a:solidFill>
              </a:rPr>
              <a:t> trigger use </a:t>
            </a:r>
            <a:r>
              <a:rPr lang="it-IT" sz="2100" dirty="0" err="1">
                <a:solidFill>
                  <a:srgbClr val="000000"/>
                </a:solidFill>
              </a:rPr>
              <a:t>outer</a:t>
            </a:r>
            <a:r>
              <a:rPr lang="it-IT" sz="2100" dirty="0">
                <a:solidFill>
                  <a:srgbClr val="000000"/>
                </a:solidFill>
              </a:rPr>
              <a:t> 2 </a:t>
            </a:r>
            <a:r>
              <a:rPr lang="it-IT" sz="2100" dirty="0" err="1">
                <a:solidFill>
                  <a:srgbClr val="000000"/>
                </a:solidFill>
              </a:rPr>
              <a:t>layers</a:t>
            </a:r>
            <a:r>
              <a:rPr lang="it-IT" sz="2100" dirty="0">
                <a:solidFill>
                  <a:srgbClr val="000000"/>
                </a:solidFill>
              </a:rPr>
              <a:t> (+ </a:t>
            </a:r>
            <a:r>
              <a:rPr lang="it-IT" sz="2100" dirty="0" err="1">
                <a:solidFill>
                  <a:srgbClr val="000000"/>
                </a:solidFill>
              </a:rPr>
              <a:t>low</a:t>
            </a:r>
            <a:r>
              <a:rPr lang="it-IT" sz="2100" dirty="0">
                <a:solidFill>
                  <a:srgbClr val="000000"/>
                </a:solidFill>
              </a:rPr>
              <a:t> </a:t>
            </a:r>
            <a:r>
              <a:rPr lang="it-IT" sz="2100" dirty="0" err="1">
                <a:solidFill>
                  <a:srgbClr val="000000"/>
                </a:solidFill>
              </a:rPr>
              <a:t>pT</a:t>
            </a:r>
            <a:r>
              <a:rPr lang="it-IT" sz="2100" dirty="0">
                <a:solidFill>
                  <a:srgbClr val="000000"/>
                </a:solidFill>
              </a:rPr>
              <a:t> trigger) (3 </a:t>
            </a:r>
            <a:r>
              <a:rPr lang="it-IT" sz="2100" dirty="0" err="1">
                <a:solidFill>
                  <a:srgbClr val="000000"/>
                </a:solidFill>
              </a:rPr>
              <a:t>thresholds</a:t>
            </a:r>
            <a:r>
              <a:rPr lang="it-IT" sz="2100" dirty="0">
                <a:solidFill>
                  <a:srgbClr val="000000"/>
                </a:solidFill>
              </a:rPr>
              <a:t>) 11- 40 </a:t>
            </a:r>
            <a:r>
              <a:rPr lang="it-IT" sz="2100" dirty="0" err="1">
                <a:solidFill>
                  <a:srgbClr val="000000"/>
                </a:solidFill>
              </a:rPr>
              <a:t>GeV</a:t>
            </a:r>
            <a:endParaRPr lang="it-IT" sz="2100" dirty="0">
              <a:solidFill>
                <a:srgbClr val="000000"/>
              </a:solidFill>
            </a:endParaRPr>
          </a:p>
          <a:p>
            <a:endParaRPr lang="it-IT" sz="2100" dirty="0"/>
          </a:p>
        </p:txBody>
      </p:sp>
    </p:spTree>
    <p:extLst>
      <p:ext uri="{BB962C8B-B14F-4D97-AF65-F5344CB8AC3E}">
        <p14:creationId xmlns:p14="http://schemas.microsoft.com/office/powerpoint/2010/main" val="20476375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0" y="-3048"/>
            <a:ext cx="9144000" cy="841248"/>
          </a:xfrm>
        </p:spPr>
        <p:txBody>
          <a:bodyPr>
            <a:noAutofit/>
          </a:bodyPr>
          <a:lstStyle/>
          <a:p>
            <a:pPr algn="ctr"/>
            <a:r>
              <a:rPr lang="it-IT" sz="2400" dirty="0" err="1"/>
              <a:t>Implementation</a:t>
            </a:r>
            <a:r>
              <a:rPr lang="it-IT" sz="2400" dirty="0"/>
              <a:t>: The ATLAS LVL1 </a:t>
            </a:r>
            <a:r>
              <a:rPr lang="it-IT" sz="2400" dirty="0" err="1"/>
              <a:t>Photon</a:t>
            </a:r>
            <a:r>
              <a:rPr lang="it-IT" sz="2400" dirty="0"/>
              <a:t>/Electron trigger</a:t>
            </a:r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152400" y="1219200"/>
            <a:ext cx="4343400" cy="5562600"/>
          </a:xfrm>
        </p:spPr>
        <p:txBody>
          <a:bodyPr>
            <a:normAutofit fontScale="84500" lnSpcReduction="20000"/>
          </a:bodyPr>
          <a:lstStyle/>
          <a:p>
            <a:r>
              <a:rPr lang="it-IT" dirty="0"/>
              <a:t>Trigger </a:t>
            </a:r>
            <a:r>
              <a:rPr lang="it-IT" dirty="0" err="1"/>
              <a:t>based</a:t>
            </a:r>
            <a:r>
              <a:rPr lang="it-IT" dirty="0"/>
              <a:t> on </a:t>
            </a:r>
            <a:r>
              <a:rPr lang="it-IT" dirty="0" err="1"/>
              <a:t>analogue</a:t>
            </a:r>
            <a:r>
              <a:rPr lang="it-IT" dirty="0"/>
              <a:t> </a:t>
            </a:r>
            <a:r>
              <a:rPr lang="it-IT" dirty="0" err="1"/>
              <a:t>sums</a:t>
            </a:r>
            <a:r>
              <a:rPr lang="it-IT" dirty="0"/>
              <a:t> of </a:t>
            </a:r>
            <a:r>
              <a:rPr lang="it-IT" dirty="0" err="1"/>
              <a:t>calorimeter</a:t>
            </a:r>
            <a:r>
              <a:rPr lang="it-IT" dirty="0"/>
              <a:t> </a:t>
            </a:r>
            <a:r>
              <a:rPr lang="it-IT" dirty="0" err="1"/>
              <a:t>elements</a:t>
            </a:r>
            <a:r>
              <a:rPr lang="it-IT" dirty="0"/>
              <a:t> </a:t>
            </a:r>
            <a:r>
              <a:rPr lang="it-IT" dirty="0" err="1"/>
              <a:t>within</a:t>
            </a:r>
            <a:r>
              <a:rPr lang="it-IT" dirty="0"/>
              <a:t> </a:t>
            </a:r>
            <a:r>
              <a:rPr lang="it-IT" dirty="0" err="1"/>
              <a:t>projective</a:t>
            </a:r>
            <a:r>
              <a:rPr lang="it-IT" dirty="0"/>
              <a:t> </a:t>
            </a:r>
            <a:r>
              <a:rPr lang="it-IT" dirty="0" err="1"/>
              <a:t>regions</a:t>
            </a:r>
            <a:r>
              <a:rPr lang="it-IT" dirty="0"/>
              <a:t>, </a:t>
            </a:r>
            <a:r>
              <a:rPr lang="it-IT" dirty="0" err="1"/>
              <a:t>called</a:t>
            </a:r>
            <a:r>
              <a:rPr lang="it-IT" dirty="0"/>
              <a:t> </a:t>
            </a:r>
            <a:r>
              <a:rPr lang="it-IT" i="1" dirty="0"/>
              <a:t>trigger </a:t>
            </a:r>
            <a:r>
              <a:rPr lang="it-IT" i="1" dirty="0" err="1"/>
              <a:t>towers</a:t>
            </a:r>
            <a:r>
              <a:rPr lang="it-IT" i="1" dirty="0"/>
              <a:t> </a:t>
            </a:r>
            <a:endParaRPr lang="it-IT" dirty="0"/>
          </a:p>
          <a:p>
            <a:pPr lvl="1"/>
            <a:r>
              <a:rPr lang="it-IT" dirty="0" err="1"/>
              <a:t>Reduced</a:t>
            </a:r>
            <a:r>
              <a:rPr lang="it-IT" dirty="0"/>
              <a:t> </a:t>
            </a:r>
            <a:r>
              <a:rPr lang="it-IT" dirty="0" err="1"/>
              <a:t>Granularity</a:t>
            </a:r>
            <a:r>
              <a:rPr lang="it-IT" dirty="0"/>
              <a:t> </a:t>
            </a:r>
          </a:p>
          <a:p>
            <a:pPr lvl="1"/>
            <a:r>
              <a:rPr lang="en-US" dirty="0">
                <a:latin typeface="Symbol" charset="2"/>
                <a:cs typeface="Symbol" charset="2"/>
              </a:rPr>
              <a:t>D</a:t>
            </a:r>
            <a:r>
              <a:rPr lang="el-GR" dirty="0"/>
              <a:t>􏰀η × 􏰀</a:t>
            </a:r>
            <a:r>
              <a:rPr lang="en-US" dirty="0">
                <a:latin typeface="Symbol" charset="2"/>
                <a:cs typeface="Symbol" charset="2"/>
              </a:rPr>
              <a:t>D</a:t>
            </a:r>
            <a:r>
              <a:rPr lang="el-GR" dirty="0"/>
              <a:t>φ = 0.1 × 0.1 </a:t>
            </a:r>
            <a:endParaRPr lang="en-US" dirty="0"/>
          </a:p>
          <a:p>
            <a:r>
              <a:rPr lang="en-US" dirty="0"/>
              <a:t>Electromagnetic and </a:t>
            </a:r>
            <a:r>
              <a:rPr lang="en-US" dirty="0" err="1"/>
              <a:t>Hadronic</a:t>
            </a:r>
            <a:r>
              <a:rPr lang="en-US" dirty="0"/>
              <a:t> calorimeters have separate trigger towers and two separate processors </a:t>
            </a:r>
          </a:p>
          <a:p>
            <a:pPr lvl="1"/>
            <a:r>
              <a:rPr lang="en-US" dirty="0"/>
              <a:t>Cluster processor looks for electromagnetic clusters using full LVL1 </a:t>
            </a:r>
            <a:r>
              <a:rPr lang="en-US" dirty="0" err="1"/>
              <a:t>calo</a:t>
            </a:r>
            <a:r>
              <a:rPr lang="en-US" dirty="0"/>
              <a:t> Granularity</a:t>
            </a:r>
          </a:p>
          <a:p>
            <a:pPr lvl="1"/>
            <a:r>
              <a:rPr lang="en-US" dirty="0"/>
              <a:t>Jet and energy Sum processor uses sums of 2x2 trigger towers to form global energy sums </a:t>
            </a:r>
          </a:p>
          <a:p>
            <a:r>
              <a:rPr lang="en-US" dirty="0"/>
              <a:t>Energy sums are compared with programmable thresholds</a:t>
            </a:r>
            <a:endParaRPr lang="it-IT" dirty="0"/>
          </a:p>
          <a:p>
            <a:pPr lvl="1"/>
            <a:endParaRPr lang="it-IT" dirty="0"/>
          </a:p>
        </p:txBody>
      </p:sp>
      <p:pic>
        <p:nvPicPr>
          <p:cNvPr id="4" name="Immagine 3" descr="LVL1 Cal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1676400"/>
            <a:ext cx="407261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0602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83312-90EB-6DD9-ED75-ACBF7B8BB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..And a word on Phase I upgrade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EE7CF8-7407-ED7E-D029-F731266435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01" y="1321968"/>
            <a:ext cx="4671819" cy="5525101"/>
          </a:xfrm>
        </p:spPr>
        <p:txBody>
          <a:bodyPr>
            <a:normAutofit fontScale="62500" lnSpcReduction="20000"/>
          </a:bodyPr>
          <a:lstStyle/>
          <a:p>
            <a:r>
              <a:rPr lang="en-US" sz="3600" b="1" dirty="0">
                <a:solidFill>
                  <a:srgbClr val="000090"/>
                </a:solidFill>
              </a:rPr>
              <a:t>Liquid Argon Trigger Electronics upgrade </a:t>
            </a:r>
          </a:p>
          <a:p>
            <a:r>
              <a:rPr lang="en-US" dirty="0">
                <a:solidFill>
                  <a:srgbClr val="008000"/>
                </a:solidFill>
              </a:rPr>
              <a:t>Aim to improve the Level-1 trigger level calorimeter decision for Run 3 and beyond by enhancing granularity at trigger level</a:t>
            </a:r>
          </a:p>
          <a:p>
            <a:pPr marL="0" indent="0">
              <a:buNone/>
            </a:pPr>
            <a:endParaRPr lang="en-US" dirty="0">
              <a:solidFill>
                <a:srgbClr val="000090"/>
              </a:solidFill>
            </a:endParaRPr>
          </a:p>
          <a:p>
            <a:r>
              <a:rPr lang="en-US" sz="3600" b="1" dirty="0">
                <a:solidFill>
                  <a:srgbClr val="000090"/>
                </a:solidFill>
              </a:rPr>
              <a:t>Trigger / DAQ</a:t>
            </a:r>
          </a:p>
          <a:p>
            <a:r>
              <a:rPr lang="en-US" dirty="0">
                <a:solidFill>
                  <a:srgbClr val="008000"/>
                </a:solidFill>
              </a:rPr>
              <a:t>Take full advantage of the </a:t>
            </a:r>
            <a:r>
              <a:rPr lang="en-US" dirty="0" err="1">
                <a:solidFill>
                  <a:srgbClr val="008000"/>
                </a:solidFill>
              </a:rPr>
              <a:t>LAr</a:t>
            </a:r>
            <a:r>
              <a:rPr lang="en-US" dirty="0">
                <a:solidFill>
                  <a:srgbClr val="008000"/>
                </a:solidFill>
              </a:rPr>
              <a:t> trigger electronics upgrade to enhance e/gamma selectivity and  Jet rejection, improved end-cap muon trigger information (NSW), new read-out architecture for Phase II (FELIX)  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sz="3600" b="1" dirty="0">
                <a:solidFill>
                  <a:srgbClr val="000090"/>
                </a:solidFill>
              </a:rPr>
              <a:t>Muon System: New Small Wheel </a:t>
            </a:r>
          </a:p>
          <a:p>
            <a:r>
              <a:rPr lang="en-US" dirty="0">
                <a:solidFill>
                  <a:srgbClr val="008000"/>
                </a:solidFill>
              </a:rPr>
              <a:t>Replacement of the inner muon stations in the endcap region of the detector </a:t>
            </a:r>
            <a:r>
              <a:rPr lang="en-US" dirty="0">
                <a:solidFill>
                  <a:srgbClr val="008000"/>
                </a:solidFill>
                <a:sym typeface="Wingdings"/>
              </a:rPr>
              <a:t> reduced muon fake trigger rate, preserve position resolution and  efficiency at HL-LHC</a:t>
            </a:r>
            <a:endParaRPr lang="en-US" dirty="0">
              <a:solidFill>
                <a:srgbClr val="008000"/>
              </a:solidFill>
            </a:endParaRPr>
          </a:p>
          <a:p>
            <a:endParaRPr lang="en-GB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5B12FAA-B21F-6AAE-3C8A-9F2FCB1AC7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8" r="371"/>
          <a:stretch/>
        </p:blipFill>
        <p:spPr bwMode="auto">
          <a:xfrm>
            <a:off x="5522273" y="2971800"/>
            <a:ext cx="1780442" cy="1751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6" descr="Bildschirmfoto 2017-03-10 um 15.25.58.png">
            <a:extLst>
              <a:ext uri="{FF2B5EF4-FFF2-40B4-BE49-F238E27FC236}">
                <a16:creationId xmlns:a16="http://schemas.microsoft.com/office/drawing/2014/main" id="{F8177533-F334-42FD-1AE4-6606C2D2F2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198" y="4768516"/>
            <a:ext cx="3153669" cy="20785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FCF96B-E0F1-AECF-C527-B5AAD92DDB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728"/>
          <a:stretch/>
        </p:blipFill>
        <p:spPr>
          <a:xfrm>
            <a:off x="4572000" y="1298448"/>
            <a:ext cx="1926822" cy="16795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A4EDA5-6E53-2329-3953-B928D665ED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5090"/>
          <a:stretch/>
        </p:blipFill>
        <p:spPr>
          <a:xfrm>
            <a:off x="7046147" y="1225617"/>
            <a:ext cx="2044064" cy="167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7077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301752" y="-3048"/>
            <a:ext cx="8686800" cy="841248"/>
          </a:xfrm>
        </p:spPr>
        <p:txBody>
          <a:bodyPr/>
          <a:lstStyle/>
          <a:p>
            <a:pPr algn="ctr"/>
            <a:r>
              <a:rPr lang="it-IT" dirty="0" err="1"/>
              <a:t>Identification</a:t>
            </a:r>
            <a:r>
              <a:rPr lang="it-IT" dirty="0"/>
              <a:t> of </a:t>
            </a:r>
            <a:r>
              <a:rPr lang="it-IT" dirty="0" err="1"/>
              <a:t>particles</a:t>
            </a:r>
            <a:endParaRPr lang="it-IT" dirty="0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0" y="1219200"/>
            <a:ext cx="3733800" cy="5562600"/>
          </a:xfrm>
        </p:spPr>
        <p:txBody>
          <a:bodyPr>
            <a:normAutofit fontScale="99500" lnSpcReduction="10000"/>
          </a:bodyPr>
          <a:lstStyle/>
          <a:p>
            <a:r>
              <a:rPr lang="it-IT" sz="1800" dirty="0" err="1"/>
              <a:t>Photons</a:t>
            </a:r>
            <a:r>
              <a:rPr lang="it-IT" sz="1800" dirty="0"/>
              <a:t> : </a:t>
            </a:r>
            <a:r>
              <a:rPr lang="it-IT" sz="1800" dirty="0" err="1"/>
              <a:t>presence</a:t>
            </a:r>
            <a:r>
              <a:rPr lang="it-IT" sz="1800" dirty="0"/>
              <a:t> of an EM cluster NOT </a:t>
            </a:r>
            <a:r>
              <a:rPr lang="it-IT" sz="1800" dirty="0" err="1"/>
              <a:t>associated</a:t>
            </a:r>
            <a:r>
              <a:rPr lang="it-IT" sz="1800" dirty="0"/>
              <a:t> to a </a:t>
            </a:r>
            <a:r>
              <a:rPr lang="it-IT" sz="1800" dirty="0" err="1"/>
              <a:t>track</a:t>
            </a:r>
            <a:r>
              <a:rPr lang="it-IT" sz="1800" dirty="0"/>
              <a:t> in the ID or </a:t>
            </a:r>
            <a:r>
              <a:rPr lang="it-IT" sz="1800" dirty="0" err="1"/>
              <a:t>associated</a:t>
            </a:r>
            <a:r>
              <a:rPr lang="it-IT" sz="1800" dirty="0"/>
              <a:t> to a </a:t>
            </a:r>
            <a:r>
              <a:rPr lang="it-IT" sz="1800" dirty="0" err="1"/>
              <a:t>conversion</a:t>
            </a:r>
            <a:r>
              <a:rPr lang="it-IT" sz="1800" dirty="0"/>
              <a:t> </a:t>
            </a:r>
            <a:r>
              <a:rPr lang="it-IT" sz="1800" dirty="0" err="1"/>
              <a:t>vertex</a:t>
            </a:r>
            <a:endParaRPr lang="it-IT" sz="1800" dirty="0"/>
          </a:p>
          <a:p>
            <a:r>
              <a:rPr lang="it-IT" sz="1800" dirty="0" err="1"/>
              <a:t>Electrons</a:t>
            </a:r>
            <a:r>
              <a:rPr lang="it-IT" sz="1800" dirty="0"/>
              <a:t>: </a:t>
            </a:r>
            <a:r>
              <a:rPr lang="it-IT" sz="1800" dirty="0" err="1"/>
              <a:t>presence</a:t>
            </a:r>
            <a:r>
              <a:rPr lang="it-IT" sz="1800" dirty="0"/>
              <a:t> of an </a:t>
            </a:r>
            <a:r>
              <a:rPr lang="it-IT" sz="1800" dirty="0" err="1"/>
              <a:t>electromagnetic</a:t>
            </a:r>
            <a:r>
              <a:rPr lang="it-IT" sz="1800" dirty="0"/>
              <a:t> cluster and a </a:t>
            </a:r>
            <a:r>
              <a:rPr lang="it-IT" sz="1800" dirty="0" err="1"/>
              <a:t>track</a:t>
            </a:r>
            <a:r>
              <a:rPr lang="it-IT" sz="1800" dirty="0"/>
              <a:t> in the ID </a:t>
            </a:r>
            <a:r>
              <a:rPr lang="it-IT" sz="1800" dirty="0" err="1"/>
              <a:t>pointing</a:t>
            </a:r>
            <a:r>
              <a:rPr lang="it-IT" sz="1800" dirty="0"/>
              <a:t> to the EM </a:t>
            </a:r>
            <a:r>
              <a:rPr lang="it-IT" sz="1800" dirty="0" err="1"/>
              <a:t>shower</a:t>
            </a:r>
            <a:r>
              <a:rPr lang="it-IT" sz="1800" dirty="0"/>
              <a:t>.</a:t>
            </a:r>
          </a:p>
          <a:p>
            <a:r>
              <a:rPr lang="it-IT" sz="1800" dirty="0" err="1"/>
              <a:t>Muons</a:t>
            </a:r>
            <a:r>
              <a:rPr lang="it-IT" sz="1800" dirty="0"/>
              <a:t>: </a:t>
            </a:r>
            <a:r>
              <a:rPr lang="it-IT" sz="1800" dirty="0" err="1"/>
              <a:t>penetrating</a:t>
            </a:r>
            <a:r>
              <a:rPr lang="it-IT" sz="1800" dirty="0"/>
              <a:t> </a:t>
            </a:r>
            <a:r>
              <a:rPr lang="it-IT" sz="1800" dirty="0" err="1"/>
              <a:t>charged</a:t>
            </a:r>
            <a:r>
              <a:rPr lang="it-IT" sz="1800" dirty="0"/>
              <a:t> </a:t>
            </a:r>
            <a:r>
              <a:rPr lang="it-IT" sz="1800" dirty="0" err="1"/>
              <a:t>particles</a:t>
            </a:r>
            <a:r>
              <a:rPr lang="it-IT" sz="1800" dirty="0"/>
              <a:t> with a </a:t>
            </a:r>
            <a:r>
              <a:rPr lang="it-IT" sz="1800" dirty="0" err="1"/>
              <a:t>track</a:t>
            </a:r>
            <a:r>
              <a:rPr lang="it-IT" sz="1800" dirty="0"/>
              <a:t> in the ID, a MIP release in the </a:t>
            </a:r>
            <a:r>
              <a:rPr lang="it-IT" sz="1800" dirty="0" err="1"/>
              <a:t>Calorimeters</a:t>
            </a:r>
            <a:r>
              <a:rPr lang="it-IT" sz="1800" dirty="0"/>
              <a:t> and a </a:t>
            </a:r>
            <a:r>
              <a:rPr lang="it-IT" sz="1800" dirty="0" err="1"/>
              <a:t>matching</a:t>
            </a:r>
            <a:r>
              <a:rPr lang="it-IT" sz="1800" dirty="0"/>
              <a:t> </a:t>
            </a:r>
            <a:r>
              <a:rPr lang="it-IT" sz="1800" dirty="0" err="1"/>
              <a:t>track</a:t>
            </a:r>
            <a:r>
              <a:rPr lang="it-IT" sz="1800" dirty="0"/>
              <a:t> in the </a:t>
            </a:r>
            <a:r>
              <a:rPr lang="it-IT" sz="1800" dirty="0" err="1"/>
              <a:t>muon</a:t>
            </a:r>
            <a:r>
              <a:rPr lang="it-IT" sz="1800" dirty="0"/>
              <a:t> </a:t>
            </a:r>
            <a:r>
              <a:rPr lang="it-IT" sz="1800" dirty="0" err="1"/>
              <a:t>spectrometer</a:t>
            </a:r>
            <a:endParaRPr lang="it-IT" sz="1800" dirty="0"/>
          </a:p>
          <a:p>
            <a:r>
              <a:rPr lang="it-IT" sz="1800" dirty="0" err="1"/>
              <a:t>Charged</a:t>
            </a:r>
            <a:r>
              <a:rPr lang="it-IT" sz="1800" dirty="0"/>
              <a:t> </a:t>
            </a:r>
            <a:r>
              <a:rPr lang="it-IT" sz="1800" dirty="0" err="1"/>
              <a:t>Hadrons</a:t>
            </a:r>
            <a:r>
              <a:rPr lang="it-IT" sz="1800" dirty="0"/>
              <a:t> : </a:t>
            </a:r>
            <a:r>
              <a:rPr lang="it-IT" sz="1800" dirty="0" err="1"/>
              <a:t>track</a:t>
            </a:r>
            <a:r>
              <a:rPr lang="it-IT" sz="1800" dirty="0"/>
              <a:t> in the ID </a:t>
            </a:r>
            <a:r>
              <a:rPr lang="it-IT" sz="1800" dirty="0" err="1"/>
              <a:t>pointing</a:t>
            </a:r>
            <a:r>
              <a:rPr lang="it-IT" sz="1800" dirty="0"/>
              <a:t> to a small release in the EM Calo and an large release in the </a:t>
            </a:r>
            <a:r>
              <a:rPr lang="it-IT" sz="1800" dirty="0" err="1"/>
              <a:t>Hadronic</a:t>
            </a:r>
            <a:r>
              <a:rPr lang="it-IT" sz="1800" dirty="0"/>
              <a:t> Calo</a:t>
            </a:r>
          </a:p>
          <a:p>
            <a:r>
              <a:rPr lang="it-IT" sz="1800" dirty="0" err="1"/>
              <a:t>Neutral</a:t>
            </a:r>
            <a:r>
              <a:rPr lang="it-IT" sz="1800" dirty="0"/>
              <a:t> </a:t>
            </a:r>
            <a:r>
              <a:rPr lang="it-IT" sz="1800" dirty="0" err="1"/>
              <a:t>Hadrons</a:t>
            </a:r>
            <a:r>
              <a:rPr lang="it-IT" sz="1800" dirty="0"/>
              <a:t>:  large release in the </a:t>
            </a:r>
            <a:r>
              <a:rPr lang="it-IT" sz="1800" dirty="0" err="1"/>
              <a:t>Hadronic</a:t>
            </a:r>
            <a:r>
              <a:rPr lang="it-IT" sz="1800" dirty="0"/>
              <a:t> Calo and no </a:t>
            </a:r>
            <a:r>
              <a:rPr lang="it-IT" sz="1800" dirty="0" err="1"/>
              <a:t>track</a:t>
            </a:r>
            <a:r>
              <a:rPr lang="it-IT" sz="1800" dirty="0"/>
              <a:t> </a:t>
            </a:r>
            <a:r>
              <a:rPr lang="it-IT" sz="1800" dirty="0" err="1"/>
              <a:t>pointing</a:t>
            </a:r>
            <a:r>
              <a:rPr lang="it-IT" sz="1800" dirty="0"/>
              <a:t> to </a:t>
            </a:r>
            <a:r>
              <a:rPr lang="it-IT" sz="1800" dirty="0" err="1"/>
              <a:t>it</a:t>
            </a:r>
            <a:r>
              <a:rPr lang="it-IT" sz="1800" dirty="0"/>
              <a:t>. </a:t>
            </a:r>
          </a:p>
        </p:txBody>
      </p:sp>
      <p:pic>
        <p:nvPicPr>
          <p:cNvPr id="4" name="Immagine 3" descr="CL_fig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3220" y="1371600"/>
            <a:ext cx="527676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494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The </a:t>
            </a:r>
            <a:r>
              <a:rPr lang="it-IT" dirty="0" err="1"/>
              <a:t>Magnetic</a:t>
            </a:r>
            <a:r>
              <a:rPr lang="it-IT" dirty="0"/>
              <a:t> </a:t>
            </a:r>
            <a:r>
              <a:rPr lang="it-IT" dirty="0" err="1"/>
              <a:t>system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9336" y="1600200"/>
            <a:ext cx="4724400" cy="3810000"/>
          </a:xfrm>
        </p:spPr>
        <p:txBody>
          <a:bodyPr/>
          <a:lstStyle/>
          <a:p>
            <a:r>
              <a:rPr lang="it-IT" dirty="0"/>
              <a:t>The </a:t>
            </a:r>
            <a:r>
              <a:rPr lang="it-IT" dirty="0" err="1"/>
              <a:t>choice</a:t>
            </a:r>
            <a:r>
              <a:rPr lang="it-IT" dirty="0"/>
              <a:t> of the </a:t>
            </a:r>
            <a:r>
              <a:rPr lang="it-IT" dirty="0" err="1"/>
              <a:t>magnetic</a:t>
            </a:r>
            <a:r>
              <a:rPr lang="it-IT" dirty="0"/>
              <a:t> </a:t>
            </a:r>
            <a:r>
              <a:rPr lang="it-IT" dirty="0" err="1"/>
              <a:t>configuration</a:t>
            </a:r>
            <a:r>
              <a:rPr lang="it-IT" dirty="0"/>
              <a:t> </a:t>
            </a:r>
            <a:r>
              <a:rPr lang="it-IT" dirty="0" err="1"/>
              <a:t>has</a:t>
            </a:r>
            <a:r>
              <a:rPr lang="it-IT" dirty="0"/>
              <a:t> </a:t>
            </a:r>
            <a:r>
              <a:rPr lang="it-IT" dirty="0" err="1"/>
              <a:t>direct</a:t>
            </a:r>
            <a:r>
              <a:rPr lang="it-IT" dirty="0"/>
              <a:t> </a:t>
            </a:r>
            <a:r>
              <a:rPr lang="it-IT" dirty="0" err="1"/>
              <a:t>conseguences</a:t>
            </a:r>
            <a:r>
              <a:rPr lang="it-IT" dirty="0"/>
              <a:t> in the design of the </a:t>
            </a:r>
            <a:r>
              <a:rPr lang="it-IT" dirty="0" err="1"/>
              <a:t>experiment</a:t>
            </a:r>
            <a:r>
              <a:rPr lang="it-IT" dirty="0"/>
              <a:t>:</a:t>
            </a:r>
          </a:p>
          <a:p>
            <a:pPr lvl="1"/>
            <a:r>
              <a:rPr lang="it-IT" dirty="0"/>
              <a:t>Total </a:t>
            </a:r>
            <a:r>
              <a:rPr lang="it-IT" dirty="0" err="1"/>
              <a:t>Dimensions</a:t>
            </a:r>
            <a:r>
              <a:rPr lang="it-IT" dirty="0"/>
              <a:t> and </a:t>
            </a:r>
            <a:r>
              <a:rPr lang="it-IT" dirty="0" err="1"/>
              <a:t>weight</a:t>
            </a:r>
            <a:endParaRPr lang="it-IT" dirty="0"/>
          </a:p>
          <a:p>
            <a:pPr lvl="1"/>
            <a:r>
              <a:rPr lang="it-IT" dirty="0" err="1"/>
              <a:t>Momentum</a:t>
            </a:r>
            <a:r>
              <a:rPr lang="it-IT" dirty="0"/>
              <a:t> </a:t>
            </a:r>
            <a:r>
              <a:rPr lang="it-IT" dirty="0" err="1"/>
              <a:t>Resolution</a:t>
            </a:r>
            <a:endParaRPr lang="it-IT" dirty="0"/>
          </a:p>
          <a:p>
            <a:pPr lvl="1"/>
            <a:r>
              <a:rPr lang="it-IT" dirty="0" err="1"/>
              <a:t>Angular</a:t>
            </a:r>
            <a:r>
              <a:rPr lang="it-IT" dirty="0"/>
              <a:t> </a:t>
            </a:r>
            <a:r>
              <a:rPr lang="it-IT" dirty="0" err="1"/>
              <a:t>coverage</a:t>
            </a:r>
            <a:r>
              <a:rPr lang="it-IT" dirty="0"/>
              <a:t> </a:t>
            </a:r>
          </a:p>
          <a:p>
            <a:pPr lvl="1"/>
            <a:r>
              <a:rPr lang="it-IT" dirty="0"/>
              <a:t>Etc.</a:t>
            </a:r>
          </a:p>
          <a:p>
            <a:pPr lvl="1"/>
            <a:endParaRPr lang="it-IT" dirty="0"/>
          </a:p>
        </p:txBody>
      </p:sp>
      <p:pic>
        <p:nvPicPr>
          <p:cNvPr id="5" name="Immagine 4" descr="0511013_01-A4-at-144-dpi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5400" y="4114800"/>
            <a:ext cx="3886200" cy="2531444"/>
          </a:xfrm>
          <a:prstGeom prst="rect">
            <a:avLst/>
          </a:prstGeom>
        </p:spPr>
      </p:pic>
      <p:pic>
        <p:nvPicPr>
          <p:cNvPr id="6" name="Immagine 5" descr="10novdec-phy44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143000"/>
            <a:ext cx="3886200" cy="276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473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Disclaimer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I </a:t>
            </a:r>
            <a:r>
              <a:rPr lang="it-IT" dirty="0" err="1"/>
              <a:t>will</a:t>
            </a:r>
            <a:r>
              <a:rPr lang="it-IT" dirty="0"/>
              <a:t> </a:t>
            </a:r>
            <a:r>
              <a:rPr lang="it-IT" dirty="0" err="1"/>
              <a:t>present</a:t>
            </a:r>
            <a:r>
              <a:rPr lang="it-IT" dirty="0"/>
              <a:t> </a:t>
            </a:r>
            <a:r>
              <a:rPr lang="it-IT" dirty="0" err="1"/>
              <a:t>mainly</a:t>
            </a:r>
            <a:r>
              <a:rPr lang="it-IT" dirty="0"/>
              <a:t> the </a:t>
            </a:r>
            <a:r>
              <a:rPr lang="it-IT" dirty="0" err="1"/>
              <a:t>Muon</a:t>
            </a:r>
            <a:r>
              <a:rPr lang="it-IT" dirty="0"/>
              <a:t> </a:t>
            </a:r>
            <a:r>
              <a:rPr lang="it-IT" dirty="0" err="1"/>
              <a:t>measurements</a:t>
            </a:r>
            <a:r>
              <a:rPr lang="it-IT" dirty="0"/>
              <a:t> and trigger due to </a:t>
            </a:r>
            <a:r>
              <a:rPr lang="it-IT" dirty="0" err="1"/>
              <a:t>my</a:t>
            </a:r>
            <a:r>
              <a:rPr lang="it-IT" dirty="0"/>
              <a:t> personal knowledge and background</a:t>
            </a:r>
          </a:p>
          <a:p>
            <a:pPr lvl="1"/>
            <a:r>
              <a:rPr lang="it-IT" dirty="0" err="1"/>
              <a:t>Only</a:t>
            </a:r>
            <a:r>
              <a:rPr lang="it-IT" dirty="0"/>
              <a:t> </a:t>
            </a:r>
            <a:r>
              <a:rPr lang="it-IT" dirty="0" err="1"/>
              <a:t>few</a:t>
            </a:r>
            <a:r>
              <a:rPr lang="it-IT" dirty="0"/>
              <a:t> slides </a:t>
            </a:r>
            <a:r>
              <a:rPr lang="it-IT" dirty="0" err="1"/>
              <a:t>will</a:t>
            </a:r>
            <a:r>
              <a:rPr lang="it-IT" dirty="0"/>
              <a:t> be </a:t>
            </a:r>
            <a:r>
              <a:rPr lang="it-IT" dirty="0" err="1"/>
              <a:t>devoted</a:t>
            </a:r>
            <a:r>
              <a:rPr lang="it-IT" dirty="0"/>
              <a:t> to </a:t>
            </a:r>
            <a:r>
              <a:rPr lang="it-IT" dirty="0" err="1"/>
              <a:t>electrons</a:t>
            </a:r>
            <a:r>
              <a:rPr lang="it-IT" dirty="0"/>
              <a:t> and jets </a:t>
            </a:r>
            <a:r>
              <a:rPr lang="it-IT" dirty="0" err="1"/>
              <a:t>measurement</a:t>
            </a:r>
            <a:r>
              <a:rPr lang="it-IT" dirty="0"/>
              <a:t> and triggers</a:t>
            </a:r>
          </a:p>
          <a:p>
            <a:pPr lvl="2"/>
            <a:r>
              <a:rPr lang="it-IT" dirty="0"/>
              <a:t>Chiara can </a:t>
            </a:r>
            <a:r>
              <a:rPr lang="it-IT" dirty="0" err="1"/>
              <a:t>give</a:t>
            </a:r>
            <a:r>
              <a:rPr lang="it-IT" dirty="0"/>
              <a:t> </a:t>
            </a:r>
            <a:r>
              <a:rPr lang="it-IT" dirty="0" err="1"/>
              <a:t>you</a:t>
            </a:r>
            <a:r>
              <a:rPr lang="it-IT" dirty="0"/>
              <a:t> </a:t>
            </a:r>
            <a:r>
              <a:rPr lang="it-IT" dirty="0" err="1"/>
              <a:t>much</a:t>
            </a:r>
            <a:r>
              <a:rPr lang="it-IT" dirty="0"/>
              <a:t> more </a:t>
            </a:r>
            <a:r>
              <a:rPr lang="it-IT" dirty="0" err="1"/>
              <a:t>details</a:t>
            </a:r>
            <a:r>
              <a:rPr lang="it-IT" dirty="0"/>
              <a:t> </a:t>
            </a:r>
            <a:r>
              <a:rPr lang="it-IT" dirty="0" err="1"/>
              <a:t>than</a:t>
            </a:r>
            <a:r>
              <a:rPr lang="it-IT" dirty="0"/>
              <a:t> me on the </a:t>
            </a:r>
            <a:r>
              <a:rPr lang="it-IT" dirty="0" err="1"/>
              <a:t>calorimetry</a:t>
            </a:r>
            <a:r>
              <a:rPr lang="it-IT" dirty="0"/>
              <a:t> </a:t>
            </a:r>
          </a:p>
          <a:p>
            <a:r>
              <a:rPr lang="it-IT" dirty="0"/>
              <a:t>I </a:t>
            </a:r>
            <a:r>
              <a:rPr lang="it-IT" dirty="0" err="1"/>
              <a:t>will</a:t>
            </a:r>
            <a:r>
              <a:rPr lang="it-IT" dirty="0"/>
              <a:t> concentrate </a:t>
            </a:r>
            <a:r>
              <a:rPr lang="it-IT" dirty="0" err="1"/>
              <a:t>mostly</a:t>
            </a:r>
            <a:r>
              <a:rPr lang="it-IT" dirty="0"/>
              <a:t> on ATLAS for the </a:t>
            </a:r>
            <a:r>
              <a:rPr lang="it-IT" dirty="0" err="1"/>
              <a:t>same</a:t>
            </a:r>
            <a:r>
              <a:rPr lang="it-IT" dirty="0"/>
              <a:t> </a:t>
            </a:r>
            <a:r>
              <a:rPr lang="it-IT" dirty="0" err="1"/>
              <a:t>reasons</a:t>
            </a:r>
            <a:endParaRPr lang="it-IT" dirty="0"/>
          </a:p>
          <a:p>
            <a:pPr lvl="1"/>
            <a:r>
              <a:rPr lang="it-IT" dirty="0" err="1"/>
              <a:t>Few</a:t>
            </a:r>
            <a:r>
              <a:rPr lang="it-IT" dirty="0"/>
              <a:t> </a:t>
            </a:r>
            <a:r>
              <a:rPr lang="it-IT" dirty="0" err="1"/>
              <a:t>comparisons</a:t>
            </a:r>
            <a:r>
              <a:rPr lang="it-IT" dirty="0"/>
              <a:t> with CMS </a:t>
            </a:r>
            <a:r>
              <a:rPr lang="it-IT" dirty="0" err="1"/>
              <a:t>will</a:t>
            </a:r>
            <a:r>
              <a:rPr lang="it-IT" dirty="0"/>
              <a:t> be </a:t>
            </a:r>
            <a:r>
              <a:rPr lang="it-IT" dirty="0" err="1"/>
              <a:t>shown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827611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841248"/>
          </a:xfrm>
        </p:spPr>
        <p:txBody>
          <a:bodyPr>
            <a:noAutofit/>
          </a:bodyPr>
          <a:lstStyle/>
          <a:p>
            <a:r>
              <a:rPr lang="it-IT" sz="2800" dirty="0" err="1"/>
              <a:t>Momentum</a:t>
            </a:r>
            <a:r>
              <a:rPr lang="it-IT" sz="2800" dirty="0"/>
              <a:t> </a:t>
            </a:r>
            <a:r>
              <a:rPr lang="it-IT" sz="2800" dirty="0" err="1"/>
              <a:t>measurements</a:t>
            </a:r>
            <a:r>
              <a:rPr lang="it-IT" sz="2800" dirty="0"/>
              <a:t> in </a:t>
            </a:r>
            <a:r>
              <a:rPr lang="it-IT" sz="2800" dirty="0" err="1"/>
              <a:t>magnetic</a:t>
            </a:r>
            <a:r>
              <a:rPr lang="it-IT" sz="2800" dirty="0"/>
              <a:t> </a:t>
            </a:r>
            <a:r>
              <a:rPr lang="it-IT" sz="2800" dirty="0" err="1"/>
              <a:t>field</a:t>
            </a:r>
            <a:endParaRPr lang="it-IT" sz="2800" dirty="0"/>
          </a:p>
        </p:txBody>
      </p:sp>
      <p:pic>
        <p:nvPicPr>
          <p:cNvPr id="5" name="Immagine 4" descr="Basic momentum measurement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38200"/>
            <a:ext cx="91440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4632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301752" y="-3048"/>
            <a:ext cx="7546848" cy="536448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 err="1"/>
              <a:t>Magnetic</a:t>
            </a:r>
            <a:r>
              <a:rPr lang="it-IT" dirty="0"/>
              <a:t> </a:t>
            </a:r>
            <a:r>
              <a:rPr lang="it-IT" dirty="0" err="1"/>
              <a:t>Configurations</a:t>
            </a:r>
            <a:r>
              <a:rPr lang="it-IT" dirty="0"/>
              <a:t>: </a:t>
            </a:r>
            <a:r>
              <a:rPr lang="it-IT" dirty="0" err="1"/>
              <a:t>Solenoid</a:t>
            </a:r>
            <a:endParaRPr lang="it-IT" dirty="0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152400" y="1066800"/>
            <a:ext cx="4724400" cy="5791200"/>
          </a:xfrm>
        </p:spPr>
        <p:txBody>
          <a:bodyPr>
            <a:normAutofit fontScale="69500" lnSpcReduction="20000"/>
          </a:bodyPr>
          <a:lstStyle/>
          <a:p>
            <a:r>
              <a:rPr lang="it-IT" dirty="0" err="1"/>
              <a:t>Very</a:t>
            </a:r>
            <a:r>
              <a:rPr lang="it-IT" dirty="0"/>
              <a:t> </a:t>
            </a:r>
            <a:r>
              <a:rPr lang="it-IT" dirty="0" err="1"/>
              <a:t>uniform</a:t>
            </a:r>
            <a:r>
              <a:rPr lang="it-IT" dirty="0"/>
              <a:t> </a:t>
            </a:r>
            <a:r>
              <a:rPr lang="it-IT" dirty="0" err="1"/>
              <a:t>field</a:t>
            </a:r>
            <a:r>
              <a:rPr lang="it-IT" dirty="0"/>
              <a:t> </a:t>
            </a:r>
            <a:r>
              <a:rPr lang="it-IT" dirty="0" err="1"/>
              <a:t>along</a:t>
            </a:r>
            <a:r>
              <a:rPr lang="it-IT" dirty="0"/>
              <a:t> the </a:t>
            </a:r>
            <a:r>
              <a:rPr lang="it-IT" dirty="0" err="1"/>
              <a:t>beam</a:t>
            </a:r>
            <a:r>
              <a:rPr lang="it-IT" dirty="0"/>
              <a:t> </a:t>
            </a:r>
            <a:r>
              <a:rPr lang="it-IT" dirty="0" err="1"/>
              <a:t>axis</a:t>
            </a:r>
            <a:r>
              <a:rPr lang="it-IT" dirty="0"/>
              <a:t> </a:t>
            </a:r>
            <a:r>
              <a:rPr lang="it-IT" dirty="0" err="1"/>
              <a:t>almost</a:t>
            </a:r>
            <a:r>
              <a:rPr lang="it-IT" dirty="0"/>
              <a:t> </a:t>
            </a:r>
            <a:r>
              <a:rPr lang="it-IT" dirty="0" err="1"/>
              <a:t>constant</a:t>
            </a:r>
            <a:r>
              <a:rPr lang="it-IT" dirty="0"/>
              <a:t> in the </a:t>
            </a:r>
            <a:r>
              <a:rPr lang="it-IT" dirty="0" err="1"/>
              <a:t>whole</a:t>
            </a:r>
            <a:r>
              <a:rPr lang="it-IT" dirty="0"/>
              <a:t> </a:t>
            </a:r>
            <a:r>
              <a:rPr lang="it-IT" dirty="0" err="1"/>
              <a:t>tracking</a:t>
            </a:r>
            <a:r>
              <a:rPr lang="it-IT" dirty="0"/>
              <a:t> volume</a:t>
            </a:r>
          </a:p>
          <a:p>
            <a:r>
              <a:rPr lang="it-IT" dirty="0" err="1"/>
              <a:t>Measure</a:t>
            </a:r>
            <a:r>
              <a:rPr lang="it-IT" dirty="0"/>
              <a:t> the </a:t>
            </a:r>
            <a:r>
              <a:rPr lang="it-IT" dirty="0" err="1"/>
              <a:t>Momentum</a:t>
            </a:r>
            <a:r>
              <a:rPr lang="it-IT" dirty="0"/>
              <a:t> </a:t>
            </a:r>
            <a:r>
              <a:rPr lang="it-IT" dirty="0" err="1"/>
              <a:t>transverse</a:t>
            </a:r>
            <a:r>
              <a:rPr lang="it-IT" dirty="0"/>
              <a:t> to the </a:t>
            </a:r>
            <a:r>
              <a:rPr lang="it-IT" dirty="0" err="1"/>
              <a:t>beam</a:t>
            </a:r>
            <a:r>
              <a:rPr lang="it-IT" dirty="0"/>
              <a:t> </a:t>
            </a:r>
            <a:r>
              <a:rPr lang="it-IT" dirty="0" err="1"/>
              <a:t>axis</a:t>
            </a:r>
            <a:r>
              <a:rPr lang="it-IT" dirty="0"/>
              <a:t> by bending </a:t>
            </a:r>
            <a:r>
              <a:rPr lang="it-IT" dirty="0" err="1"/>
              <a:t>charged</a:t>
            </a:r>
            <a:r>
              <a:rPr lang="it-IT" dirty="0"/>
              <a:t> </a:t>
            </a:r>
            <a:r>
              <a:rPr lang="it-IT" dirty="0" err="1"/>
              <a:t>particles</a:t>
            </a:r>
            <a:r>
              <a:rPr lang="it-IT" dirty="0"/>
              <a:t> in the </a:t>
            </a:r>
            <a:r>
              <a:rPr lang="it-IT" dirty="0" err="1"/>
              <a:t>plane</a:t>
            </a:r>
            <a:r>
              <a:rPr lang="it-IT" dirty="0"/>
              <a:t> </a:t>
            </a:r>
            <a:r>
              <a:rPr lang="it-IT" dirty="0" err="1"/>
              <a:t>transverse</a:t>
            </a:r>
            <a:r>
              <a:rPr lang="it-IT" dirty="0"/>
              <a:t> to the </a:t>
            </a:r>
            <a:r>
              <a:rPr lang="it-IT" dirty="0" err="1"/>
              <a:t>beam</a:t>
            </a:r>
            <a:r>
              <a:rPr lang="it-IT" dirty="0"/>
              <a:t> </a:t>
            </a:r>
            <a:r>
              <a:rPr lang="it-IT" dirty="0" err="1"/>
              <a:t>axis</a:t>
            </a:r>
            <a:r>
              <a:rPr lang="it-IT" dirty="0"/>
              <a:t> (R,</a:t>
            </a:r>
            <a:r>
              <a:rPr lang="it-IT" dirty="0">
                <a:latin typeface="Symbol" charset="2"/>
                <a:cs typeface="Symbol" charset="2"/>
              </a:rPr>
              <a:t>F</a:t>
            </a:r>
            <a:r>
              <a:rPr lang="it-IT" dirty="0"/>
              <a:t> )</a:t>
            </a:r>
          </a:p>
          <a:p>
            <a:r>
              <a:rPr lang="it-IT" dirty="0"/>
              <a:t>No </a:t>
            </a:r>
            <a:r>
              <a:rPr lang="it-IT" dirty="0" err="1"/>
              <a:t>Material</a:t>
            </a:r>
            <a:r>
              <a:rPr lang="it-IT" dirty="0"/>
              <a:t> from </a:t>
            </a:r>
            <a:r>
              <a:rPr lang="it-IT" dirty="0" err="1"/>
              <a:t>magnet</a:t>
            </a:r>
            <a:r>
              <a:rPr lang="it-IT" dirty="0"/>
              <a:t> </a:t>
            </a:r>
            <a:r>
              <a:rPr lang="it-IT" dirty="0" err="1"/>
              <a:t>structures</a:t>
            </a:r>
            <a:r>
              <a:rPr lang="it-IT" dirty="0"/>
              <a:t> inside the </a:t>
            </a:r>
            <a:r>
              <a:rPr lang="it-IT" dirty="0" err="1"/>
              <a:t>tracking</a:t>
            </a:r>
            <a:r>
              <a:rPr lang="it-IT" dirty="0"/>
              <a:t> volume</a:t>
            </a:r>
          </a:p>
          <a:p>
            <a:r>
              <a:rPr lang="it-IT" dirty="0"/>
              <a:t>Do </a:t>
            </a:r>
            <a:r>
              <a:rPr lang="it-IT" dirty="0" err="1"/>
              <a:t>not</a:t>
            </a:r>
            <a:r>
              <a:rPr lang="it-IT" dirty="0"/>
              <a:t> introduce(large) </a:t>
            </a:r>
            <a:r>
              <a:rPr lang="it-IT" dirty="0" err="1"/>
              <a:t>disturbances</a:t>
            </a:r>
            <a:r>
              <a:rPr lang="it-IT" dirty="0"/>
              <a:t> on </a:t>
            </a:r>
            <a:r>
              <a:rPr lang="it-IT" dirty="0" err="1"/>
              <a:t>beam</a:t>
            </a:r>
            <a:r>
              <a:rPr lang="it-IT" dirty="0"/>
              <a:t> </a:t>
            </a:r>
            <a:r>
              <a:rPr lang="it-IT" dirty="0" err="1"/>
              <a:t>dynamics</a:t>
            </a:r>
            <a:r>
              <a:rPr lang="it-IT" dirty="0"/>
              <a:t> </a:t>
            </a:r>
            <a:r>
              <a:rPr lang="it-IT" dirty="0" err="1"/>
              <a:t>since</a:t>
            </a:r>
            <a:r>
              <a:rPr lang="it-IT" dirty="0"/>
              <a:t> B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perpendicular</a:t>
            </a:r>
            <a:r>
              <a:rPr lang="it-IT" dirty="0"/>
              <a:t> to </a:t>
            </a:r>
            <a:r>
              <a:rPr lang="it-IT" dirty="0" err="1"/>
              <a:t>beam</a:t>
            </a:r>
            <a:r>
              <a:rPr lang="it-IT" dirty="0"/>
              <a:t> </a:t>
            </a:r>
            <a:r>
              <a:rPr lang="it-IT" dirty="0" err="1"/>
              <a:t>direction</a:t>
            </a:r>
            <a:r>
              <a:rPr lang="it-IT" dirty="0"/>
              <a:t> (in first </a:t>
            </a:r>
            <a:r>
              <a:rPr lang="it-IT" dirty="0" err="1"/>
              <a:t>approx</a:t>
            </a:r>
            <a:r>
              <a:rPr lang="it-IT" dirty="0"/>
              <a:t>.)</a:t>
            </a:r>
          </a:p>
          <a:p>
            <a:r>
              <a:rPr lang="it-IT" dirty="0"/>
              <a:t>Large </a:t>
            </a:r>
            <a:r>
              <a:rPr lang="it-IT" dirty="0" err="1"/>
              <a:t>experience</a:t>
            </a:r>
            <a:r>
              <a:rPr lang="it-IT" dirty="0"/>
              <a:t> </a:t>
            </a:r>
            <a:r>
              <a:rPr lang="it-IT" dirty="0" err="1"/>
              <a:t>also</a:t>
            </a:r>
            <a:r>
              <a:rPr lang="it-IT" dirty="0"/>
              <a:t> for large </a:t>
            </a:r>
            <a:r>
              <a:rPr lang="it-IT" dirty="0" err="1"/>
              <a:t>systems</a:t>
            </a:r>
            <a:r>
              <a:rPr lang="it-IT" dirty="0"/>
              <a:t> and High Field (up to 4 T for CMS) </a:t>
            </a:r>
          </a:p>
          <a:p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ideal</a:t>
            </a:r>
            <a:r>
              <a:rPr lang="it-IT" dirty="0"/>
              <a:t> for </a:t>
            </a:r>
            <a:r>
              <a:rPr lang="it-IT" dirty="0" err="1"/>
              <a:t>forward</a:t>
            </a:r>
            <a:r>
              <a:rPr lang="it-IT" dirty="0"/>
              <a:t> </a:t>
            </a:r>
            <a:r>
              <a:rPr lang="it-IT" dirty="0" err="1"/>
              <a:t>direction</a:t>
            </a:r>
            <a:r>
              <a:rPr lang="it-IT" dirty="0"/>
              <a:t>. Bending </a:t>
            </a:r>
            <a:r>
              <a:rPr lang="it-IT" dirty="0" err="1"/>
              <a:t>power</a:t>
            </a:r>
            <a:r>
              <a:rPr lang="it-IT" dirty="0"/>
              <a:t> </a:t>
            </a:r>
            <a:r>
              <a:rPr lang="it-IT" dirty="0" err="1"/>
              <a:t>reduces</a:t>
            </a:r>
            <a:r>
              <a:rPr lang="it-IT" dirty="0"/>
              <a:t> in </a:t>
            </a:r>
            <a:r>
              <a:rPr lang="it-IT" dirty="0" err="1"/>
              <a:t>forward</a:t>
            </a:r>
            <a:r>
              <a:rPr lang="it-IT" dirty="0"/>
              <a:t> </a:t>
            </a:r>
            <a:r>
              <a:rPr lang="it-IT" dirty="0" err="1"/>
              <a:t>direction</a:t>
            </a:r>
            <a:r>
              <a:rPr lang="it-IT" dirty="0"/>
              <a:t> due to the </a:t>
            </a:r>
            <a:r>
              <a:rPr lang="it-IT" dirty="0" err="1"/>
              <a:t>fact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B and </a:t>
            </a:r>
            <a:r>
              <a:rPr lang="it-IT" dirty="0" err="1"/>
              <a:t>P</a:t>
            </a:r>
            <a:r>
              <a:rPr lang="it-IT" dirty="0"/>
              <a:t> are more and more </a:t>
            </a:r>
            <a:r>
              <a:rPr lang="it-IT" dirty="0" err="1"/>
              <a:t>collinear</a:t>
            </a:r>
            <a:r>
              <a:rPr lang="it-IT" dirty="0"/>
              <a:t> and </a:t>
            </a:r>
            <a:r>
              <a:rPr lang="it-IT" dirty="0" err="1"/>
              <a:t>Track</a:t>
            </a:r>
            <a:r>
              <a:rPr lang="it-IT" dirty="0"/>
              <a:t> </a:t>
            </a:r>
            <a:r>
              <a:rPr lang="it-IT" dirty="0" err="1"/>
              <a:t>lenght</a:t>
            </a:r>
            <a:r>
              <a:rPr lang="it-IT" dirty="0"/>
              <a:t> </a:t>
            </a:r>
            <a:r>
              <a:rPr lang="it-IT" dirty="0" err="1"/>
              <a:t>perpendicular</a:t>
            </a:r>
            <a:r>
              <a:rPr lang="it-IT" dirty="0"/>
              <a:t> to the </a:t>
            </a:r>
            <a:r>
              <a:rPr lang="it-IT" dirty="0" err="1"/>
              <a:t>field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shorter</a:t>
            </a:r>
            <a:endParaRPr lang="it-IT" dirty="0"/>
          </a:p>
          <a:p>
            <a:r>
              <a:rPr lang="it-IT" dirty="0" err="1"/>
              <a:t>Need</a:t>
            </a:r>
            <a:r>
              <a:rPr lang="it-IT" dirty="0"/>
              <a:t> of an </a:t>
            </a:r>
            <a:r>
              <a:rPr lang="it-IT" dirty="0" err="1"/>
              <a:t>iron</a:t>
            </a:r>
            <a:r>
              <a:rPr lang="it-IT" dirty="0"/>
              <a:t> </a:t>
            </a:r>
            <a:r>
              <a:rPr lang="it-IT" dirty="0" err="1"/>
              <a:t>yoke</a:t>
            </a:r>
            <a:r>
              <a:rPr lang="it-IT" dirty="0"/>
              <a:t> for </a:t>
            </a:r>
            <a:r>
              <a:rPr lang="it-IT" dirty="0" err="1"/>
              <a:t>magnetic</a:t>
            </a:r>
            <a:r>
              <a:rPr lang="it-IT" dirty="0"/>
              <a:t> </a:t>
            </a:r>
            <a:r>
              <a:rPr lang="it-IT" dirty="0" err="1"/>
              <a:t>flux</a:t>
            </a:r>
            <a:r>
              <a:rPr lang="it-IT" dirty="0"/>
              <a:t> </a:t>
            </a:r>
            <a:r>
              <a:rPr lang="it-IT" dirty="0" err="1"/>
              <a:t>return</a:t>
            </a:r>
            <a:r>
              <a:rPr lang="it-IT" dirty="0"/>
              <a:t> </a:t>
            </a:r>
            <a:r>
              <a:rPr lang="it-IT" dirty="0">
                <a:sym typeface="Wingdings"/>
              </a:rPr>
              <a:t> </a:t>
            </a:r>
            <a:r>
              <a:rPr lang="it-IT" dirty="0" err="1">
                <a:sym typeface="Wingdings"/>
              </a:rPr>
              <a:t>Very</a:t>
            </a:r>
            <a:r>
              <a:rPr lang="it-IT" dirty="0">
                <a:sym typeface="Wingdings"/>
              </a:rPr>
              <a:t> </a:t>
            </a:r>
            <a:r>
              <a:rPr lang="it-IT" dirty="0" err="1">
                <a:sym typeface="Wingdings"/>
              </a:rPr>
              <a:t>heavy</a:t>
            </a:r>
            <a:r>
              <a:rPr lang="it-IT" dirty="0">
                <a:sym typeface="Wingdings"/>
              </a:rPr>
              <a:t> detectors.</a:t>
            </a:r>
            <a:endParaRPr lang="it-IT" dirty="0"/>
          </a:p>
          <a:p>
            <a:pPr lvl="1"/>
            <a:endParaRPr lang="it-IT" dirty="0"/>
          </a:p>
          <a:p>
            <a:pPr lvl="2"/>
            <a:endParaRPr lang="it-IT" dirty="0"/>
          </a:p>
        </p:txBody>
      </p:sp>
      <p:pic>
        <p:nvPicPr>
          <p:cNvPr id="6" name="Immagine 5" descr="img_magnetic_field_bz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0" y="4572000"/>
            <a:ext cx="4262015" cy="2133600"/>
          </a:xfrm>
          <a:prstGeom prst="rect">
            <a:avLst/>
          </a:prstGeom>
        </p:spPr>
      </p:pic>
      <p:pic>
        <p:nvPicPr>
          <p:cNvPr id="7" name="Immagine 6" descr="Solenoid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800" y="1143000"/>
            <a:ext cx="3695700" cy="316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7336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533400"/>
          </a:xfrm>
        </p:spPr>
        <p:txBody>
          <a:bodyPr>
            <a:normAutofit fontScale="90000"/>
          </a:bodyPr>
          <a:lstStyle/>
          <a:p>
            <a:r>
              <a:rPr lang="it-IT" dirty="0" err="1"/>
              <a:t>Magnetic</a:t>
            </a:r>
            <a:r>
              <a:rPr lang="it-IT" dirty="0"/>
              <a:t> </a:t>
            </a:r>
            <a:r>
              <a:rPr lang="it-IT" dirty="0" err="1"/>
              <a:t>configuration</a:t>
            </a:r>
            <a:r>
              <a:rPr lang="it-IT" dirty="0"/>
              <a:t>: </a:t>
            </a:r>
            <a:r>
              <a:rPr lang="it-IT" dirty="0" err="1"/>
              <a:t>Toroids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76200" y="1066800"/>
            <a:ext cx="5334000" cy="5715000"/>
          </a:xfrm>
        </p:spPr>
        <p:txBody>
          <a:bodyPr>
            <a:normAutofit fontScale="70000" lnSpcReduction="20000"/>
          </a:bodyPr>
          <a:lstStyle/>
          <a:p>
            <a:r>
              <a:rPr lang="it-IT" dirty="0"/>
              <a:t>In </a:t>
            </a:r>
            <a:r>
              <a:rPr lang="it-IT" dirty="0" err="1"/>
              <a:t>theory</a:t>
            </a:r>
            <a:r>
              <a:rPr lang="it-IT" dirty="0"/>
              <a:t> </a:t>
            </a:r>
            <a:r>
              <a:rPr lang="it-IT" dirty="0" err="1"/>
              <a:t>ideal</a:t>
            </a:r>
            <a:r>
              <a:rPr lang="it-IT" dirty="0"/>
              <a:t> </a:t>
            </a:r>
            <a:r>
              <a:rPr lang="it-IT" dirty="0" err="1"/>
              <a:t>configuration</a:t>
            </a:r>
            <a:r>
              <a:rPr lang="it-IT" dirty="0"/>
              <a:t> </a:t>
            </a:r>
            <a:r>
              <a:rPr lang="it-IT" dirty="0" err="1"/>
              <a:t>both</a:t>
            </a:r>
            <a:r>
              <a:rPr lang="it-IT" dirty="0"/>
              <a:t> in the </a:t>
            </a:r>
            <a:r>
              <a:rPr lang="it-IT" dirty="0" err="1"/>
              <a:t>central</a:t>
            </a:r>
            <a:r>
              <a:rPr lang="it-IT" dirty="0"/>
              <a:t> </a:t>
            </a:r>
            <a:r>
              <a:rPr lang="it-IT" dirty="0" err="1"/>
              <a:t>region</a:t>
            </a:r>
            <a:r>
              <a:rPr lang="it-IT" dirty="0"/>
              <a:t> and in the </a:t>
            </a:r>
            <a:r>
              <a:rPr lang="it-IT" dirty="0" err="1"/>
              <a:t>forward</a:t>
            </a:r>
            <a:r>
              <a:rPr lang="it-IT" dirty="0"/>
              <a:t> </a:t>
            </a:r>
            <a:r>
              <a:rPr lang="it-IT" dirty="0" err="1"/>
              <a:t>region</a:t>
            </a:r>
            <a:r>
              <a:rPr lang="it-IT" dirty="0"/>
              <a:t> </a:t>
            </a:r>
            <a:r>
              <a:rPr lang="it-IT" dirty="0" err="1"/>
              <a:t>since</a:t>
            </a:r>
            <a:r>
              <a:rPr lang="it-IT" dirty="0"/>
              <a:t> B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always</a:t>
            </a:r>
            <a:r>
              <a:rPr lang="it-IT" dirty="0"/>
              <a:t> </a:t>
            </a:r>
            <a:r>
              <a:rPr lang="it-IT" dirty="0" err="1"/>
              <a:t>perpendicular</a:t>
            </a:r>
            <a:r>
              <a:rPr lang="it-IT" dirty="0"/>
              <a:t> to the </a:t>
            </a:r>
            <a:r>
              <a:rPr lang="it-IT" dirty="0" err="1"/>
              <a:t>Momentum</a:t>
            </a:r>
            <a:r>
              <a:rPr lang="it-IT" dirty="0"/>
              <a:t> of the </a:t>
            </a:r>
            <a:r>
              <a:rPr lang="it-IT" dirty="0" err="1"/>
              <a:t>particle</a:t>
            </a:r>
            <a:r>
              <a:rPr lang="it-IT" dirty="0"/>
              <a:t>.</a:t>
            </a:r>
          </a:p>
          <a:p>
            <a:pPr lvl="1"/>
            <a:r>
              <a:rPr lang="it-IT" dirty="0"/>
              <a:t>The </a:t>
            </a:r>
            <a:r>
              <a:rPr lang="it-IT" dirty="0" err="1"/>
              <a:t>integrated</a:t>
            </a:r>
            <a:r>
              <a:rPr lang="it-IT" dirty="0"/>
              <a:t> </a:t>
            </a:r>
            <a:r>
              <a:rPr lang="it-IT" dirty="0" err="1"/>
              <a:t>field</a:t>
            </a:r>
            <a:r>
              <a:rPr lang="it-IT" dirty="0"/>
              <a:t> </a:t>
            </a:r>
            <a:r>
              <a:rPr lang="it-IT" dirty="0" err="1"/>
              <a:t>along</a:t>
            </a:r>
            <a:r>
              <a:rPr lang="it-IT" dirty="0"/>
              <a:t> the </a:t>
            </a:r>
            <a:r>
              <a:rPr lang="it-IT" dirty="0" err="1"/>
              <a:t>trajectory</a:t>
            </a:r>
            <a:r>
              <a:rPr lang="it-IT" dirty="0"/>
              <a:t> </a:t>
            </a:r>
            <a:r>
              <a:rPr lang="it-IT" dirty="0" err="1"/>
              <a:t>increases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>
                <a:latin typeface="Symbol" charset="2"/>
                <a:cs typeface="Symbol" charset="2"/>
              </a:rPr>
              <a:t>h</a:t>
            </a:r>
            <a:r>
              <a:rPr lang="it-IT" dirty="0"/>
              <a:t> </a:t>
            </a:r>
            <a:r>
              <a:rPr lang="it-IT" dirty="0" err="1"/>
              <a:t>increases</a:t>
            </a:r>
            <a:r>
              <a:rPr lang="it-IT" dirty="0"/>
              <a:t> </a:t>
            </a:r>
            <a:r>
              <a:rPr lang="it-IT" dirty="0" err="1"/>
              <a:t>hence</a:t>
            </a:r>
            <a:r>
              <a:rPr lang="it-IT" dirty="0"/>
              <a:t> </a:t>
            </a:r>
            <a:r>
              <a:rPr lang="it-IT" dirty="0" err="1"/>
              <a:t>mantain</a:t>
            </a:r>
            <a:r>
              <a:rPr lang="it-IT" dirty="0"/>
              <a:t> the </a:t>
            </a:r>
            <a:r>
              <a:rPr lang="it-IT" dirty="0" err="1"/>
              <a:t>same</a:t>
            </a:r>
            <a:r>
              <a:rPr lang="it-IT" dirty="0"/>
              <a:t> </a:t>
            </a:r>
            <a:r>
              <a:rPr lang="it-IT" dirty="0" err="1"/>
              <a:t>resolution</a:t>
            </a:r>
            <a:r>
              <a:rPr lang="it-IT" dirty="0"/>
              <a:t> </a:t>
            </a:r>
            <a:r>
              <a:rPr lang="it-IT" dirty="0" err="1"/>
              <a:t>independent</a:t>
            </a:r>
            <a:r>
              <a:rPr lang="it-IT" dirty="0"/>
              <a:t> on the </a:t>
            </a:r>
            <a:r>
              <a:rPr lang="it-IT" dirty="0" err="1"/>
              <a:t>particle</a:t>
            </a:r>
            <a:r>
              <a:rPr lang="it-IT" dirty="0"/>
              <a:t> angle.</a:t>
            </a:r>
          </a:p>
          <a:p>
            <a:r>
              <a:rPr lang="it-IT" dirty="0"/>
              <a:t>No </a:t>
            </a:r>
            <a:r>
              <a:rPr lang="it-IT" dirty="0" err="1"/>
              <a:t>need</a:t>
            </a:r>
            <a:r>
              <a:rPr lang="it-IT" dirty="0"/>
              <a:t> of </a:t>
            </a:r>
            <a:r>
              <a:rPr lang="it-IT" dirty="0" err="1"/>
              <a:t>Iron</a:t>
            </a:r>
            <a:r>
              <a:rPr lang="it-IT" dirty="0"/>
              <a:t> </a:t>
            </a:r>
            <a:r>
              <a:rPr lang="it-IT" dirty="0" err="1"/>
              <a:t>yoke</a:t>
            </a:r>
            <a:endParaRPr lang="it-IT" dirty="0"/>
          </a:p>
          <a:p>
            <a:r>
              <a:rPr lang="it-IT" dirty="0"/>
              <a:t>No </a:t>
            </a:r>
            <a:r>
              <a:rPr lang="it-IT" dirty="0" err="1"/>
              <a:t>field</a:t>
            </a:r>
            <a:r>
              <a:rPr lang="it-IT" dirty="0"/>
              <a:t> </a:t>
            </a:r>
            <a:r>
              <a:rPr lang="it-IT" dirty="0" err="1"/>
              <a:t>along</a:t>
            </a:r>
            <a:r>
              <a:rPr lang="it-IT" dirty="0"/>
              <a:t> the </a:t>
            </a:r>
            <a:r>
              <a:rPr lang="it-IT" dirty="0" err="1"/>
              <a:t>beam</a:t>
            </a:r>
            <a:r>
              <a:rPr lang="it-IT" dirty="0"/>
              <a:t> </a:t>
            </a:r>
            <a:r>
              <a:rPr lang="it-IT" dirty="0" err="1"/>
              <a:t>axis</a:t>
            </a:r>
            <a:r>
              <a:rPr lang="it-IT" dirty="0"/>
              <a:t> </a:t>
            </a:r>
          </a:p>
          <a:p>
            <a:r>
              <a:rPr lang="it-IT" dirty="0" err="1"/>
              <a:t>But</a:t>
            </a:r>
            <a:r>
              <a:rPr lang="it-IT" dirty="0"/>
              <a:t>… Field </a:t>
            </a:r>
            <a:r>
              <a:rPr lang="it-IT" dirty="0" err="1"/>
              <a:t>is</a:t>
            </a:r>
            <a:r>
              <a:rPr lang="it-IT" dirty="0"/>
              <a:t> NOT </a:t>
            </a:r>
            <a:r>
              <a:rPr lang="it-IT" dirty="0" err="1"/>
              <a:t>homogeneous</a:t>
            </a:r>
            <a:r>
              <a:rPr lang="it-IT" dirty="0"/>
              <a:t> in the </a:t>
            </a:r>
            <a:r>
              <a:rPr lang="it-IT" dirty="0" err="1"/>
              <a:t>tracking</a:t>
            </a:r>
            <a:r>
              <a:rPr lang="it-IT" dirty="0"/>
              <a:t> volume (</a:t>
            </a:r>
            <a:r>
              <a:rPr lang="it-IT" dirty="0" err="1"/>
              <a:t>even</a:t>
            </a:r>
            <a:r>
              <a:rPr lang="it-IT" dirty="0"/>
              <a:t> for Ideal </a:t>
            </a:r>
            <a:r>
              <a:rPr lang="it-IT" dirty="0" err="1"/>
              <a:t>Toroid</a:t>
            </a:r>
            <a:r>
              <a:rPr lang="it-IT" dirty="0"/>
              <a:t> ~ 1/</a:t>
            </a:r>
            <a:r>
              <a:rPr lang="it-IT" dirty="0" err="1"/>
              <a:t>r</a:t>
            </a:r>
            <a:r>
              <a:rPr lang="it-IT" dirty="0"/>
              <a:t>)</a:t>
            </a:r>
          </a:p>
          <a:p>
            <a:r>
              <a:rPr lang="it-IT" dirty="0"/>
              <a:t>In </a:t>
            </a:r>
            <a:r>
              <a:rPr lang="it-IT" dirty="0" err="1"/>
              <a:t>practice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difficult</a:t>
            </a:r>
            <a:r>
              <a:rPr lang="it-IT" dirty="0"/>
              <a:t> to </a:t>
            </a:r>
            <a:r>
              <a:rPr lang="it-IT" dirty="0" err="1"/>
              <a:t>built</a:t>
            </a:r>
            <a:r>
              <a:rPr lang="it-IT" dirty="0"/>
              <a:t> an Ideal </a:t>
            </a:r>
            <a:r>
              <a:rPr lang="it-IT" dirty="0" err="1"/>
              <a:t>toroid</a:t>
            </a:r>
            <a:endParaRPr lang="it-IT" dirty="0"/>
          </a:p>
          <a:p>
            <a:pPr lvl="1"/>
            <a:r>
              <a:rPr lang="it-IT" dirty="0" err="1"/>
              <a:t>Difficulty</a:t>
            </a:r>
            <a:r>
              <a:rPr lang="it-IT" dirty="0"/>
              <a:t> of </a:t>
            </a:r>
            <a:r>
              <a:rPr lang="it-IT" dirty="0" err="1"/>
              <a:t>constructing</a:t>
            </a:r>
            <a:r>
              <a:rPr lang="it-IT" dirty="0"/>
              <a:t> </a:t>
            </a:r>
            <a:r>
              <a:rPr lang="it-IT" dirty="0" err="1"/>
              <a:t>very</a:t>
            </a:r>
            <a:r>
              <a:rPr lang="it-IT" dirty="0"/>
              <a:t> large </a:t>
            </a:r>
            <a:r>
              <a:rPr lang="it-IT" dirty="0" err="1"/>
              <a:t>superconducting</a:t>
            </a:r>
            <a:r>
              <a:rPr lang="it-IT" dirty="0"/>
              <a:t> coils</a:t>
            </a:r>
          </a:p>
          <a:p>
            <a:pPr lvl="1"/>
            <a:r>
              <a:rPr lang="it-IT" dirty="0" err="1"/>
              <a:t>Presence</a:t>
            </a:r>
            <a:r>
              <a:rPr lang="it-IT" dirty="0"/>
              <a:t> of large </a:t>
            </a:r>
            <a:r>
              <a:rPr lang="it-IT" dirty="0" err="1"/>
              <a:t>structures</a:t>
            </a:r>
            <a:r>
              <a:rPr lang="it-IT" dirty="0"/>
              <a:t> to </a:t>
            </a:r>
            <a:r>
              <a:rPr lang="it-IT" dirty="0" err="1"/>
              <a:t>keep</a:t>
            </a:r>
            <a:r>
              <a:rPr lang="it-IT" dirty="0"/>
              <a:t> the coils in </a:t>
            </a:r>
            <a:r>
              <a:rPr lang="it-IT" dirty="0" err="1"/>
              <a:t>place</a:t>
            </a:r>
            <a:r>
              <a:rPr lang="it-IT" dirty="0"/>
              <a:t> </a:t>
            </a:r>
            <a:r>
              <a:rPr lang="it-IT" dirty="0" err="1"/>
              <a:t>hence</a:t>
            </a:r>
            <a:r>
              <a:rPr lang="it-IT" dirty="0"/>
              <a:t> Multiple </a:t>
            </a:r>
            <a:r>
              <a:rPr lang="it-IT" dirty="0" err="1"/>
              <a:t>Scattering</a:t>
            </a:r>
            <a:r>
              <a:rPr lang="it-IT" dirty="0"/>
              <a:t> </a:t>
            </a:r>
          </a:p>
          <a:p>
            <a:pPr lvl="1"/>
            <a:r>
              <a:rPr lang="it-IT" dirty="0"/>
              <a:t>Large Non </a:t>
            </a:r>
            <a:r>
              <a:rPr lang="it-IT" dirty="0" err="1"/>
              <a:t>uniformities</a:t>
            </a:r>
            <a:r>
              <a:rPr lang="it-IT" dirty="0"/>
              <a:t> of B </a:t>
            </a:r>
            <a:r>
              <a:rPr lang="it-IT" dirty="0" err="1"/>
              <a:t>field</a:t>
            </a:r>
            <a:r>
              <a:rPr lang="it-IT" dirty="0"/>
              <a:t> in </a:t>
            </a:r>
            <a:r>
              <a:rPr lang="it-IT" dirty="0" err="1"/>
              <a:t>particular</a:t>
            </a:r>
            <a:r>
              <a:rPr lang="it-IT" dirty="0"/>
              <a:t> in the </a:t>
            </a:r>
            <a:r>
              <a:rPr lang="it-IT" dirty="0" err="1"/>
              <a:t>region</a:t>
            </a:r>
            <a:r>
              <a:rPr lang="it-IT" dirty="0"/>
              <a:t> </a:t>
            </a:r>
            <a:r>
              <a:rPr lang="it-IT" dirty="0" err="1"/>
              <a:t>where</a:t>
            </a:r>
            <a:r>
              <a:rPr lang="it-IT" dirty="0"/>
              <a:t> the </a:t>
            </a:r>
            <a:r>
              <a:rPr lang="it-IT" dirty="0" err="1"/>
              <a:t>field</a:t>
            </a:r>
            <a:r>
              <a:rPr lang="it-IT" dirty="0"/>
              <a:t> of the  </a:t>
            </a:r>
            <a:r>
              <a:rPr lang="it-IT" dirty="0" err="1"/>
              <a:t>central</a:t>
            </a:r>
            <a:r>
              <a:rPr lang="it-IT" dirty="0"/>
              <a:t> </a:t>
            </a:r>
            <a:r>
              <a:rPr lang="it-IT" dirty="0" err="1"/>
              <a:t>toroid</a:t>
            </a:r>
            <a:r>
              <a:rPr lang="it-IT" dirty="0"/>
              <a:t> and the </a:t>
            </a:r>
            <a:r>
              <a:rPr lang="it-IT" dirty="0" err="1"/>
              <a:t>one</a:t>
            </a:r>
            <a:r>
              <a:rPr lang="it-IT" dirty="0"/>
              <a:t> of the </a:t>
            </a:r>
            <a:r>
              <a:rPr lang="it-IT" dirty="0" err="1"/>
              <a:t>forward</a:t>
            </a:r>
            <a:r>
              <a:rPr lang="it-IT" dirty="0"/>
              <a:t> </a:t>
            </a:r>
            <a:r>
              <a:rPr lang="it-IT" dirty="0" err="1"/>
              <a:t>toroid</a:t>
            </a:r>
            <a:r>
              <a:rPr lang="it-IT" dirty="0"/>
              <a:t> </a:t>
            </a:r>
            <a:r>
              <a:rPr lang="it-IT" dirty="0" err="1"/>
              <a:t>interfere</a:t>
            </a:r>
            <a:r>
              <a:rPr lang="it-IT" dirty="0"/>
              <a:t>.</a:t>
            </a:r>
          </a:p>
          <a:p>
            <a:pPr lvl="1"/>
            <a:r>
              <a:rPr lang="it-IT" dirty="0"/>
              <a:t>The </a:t>
            </a:r>
            <a:r>
              <a:rPr lang="it-IT" dirty="0" err="1"/>
              <a:t>forward</a:t>
            </a:r>
            <a:r>
              <a:rPr lang="it-IT" dirty="0"/>
              <a:t> </a:t>
            </a:r>
            <a:r>
              <a:rPr lang="it-IT" dirty="0" err="1"/>
              <a:t>coverage</a:t>
            </a:r>
            <a:r>
              <a:rPr lang="it-IT" dirty="0"/>
              <a:t> of </a:t>
            </a:r>
            <a:r>
              <a:rPr lang="it-IT" dirty="0" err="1"/>
              <a:t>toroids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limited</a:t>
            </a:r>
            <a:r>
              <a:rPr lang="it-IT" dirty="0"/>
              <a:t> by the maximum </a:t>
            </a:r>
            <a:r>
              <a:rPr lang="it-IT" dirty="0" err="1"/>
              <a:t>current</a:t>
            </a:r>
            <a:r>
              <a:rPr lang="it-IT" dirty="0"/>
              <a:t> </a:t>
            </a:r>
            <a:r>
              <a:rPr lang="it-IT" dirty="0" err="1"/>
              <a:t>density</a:t>
            </a:r>
            <a:r>
              <a:rPr lang="it-IT" dirty="0"/>
              <a:t> </a:t>
            </a:r>
            <a:r>
              <a:rPr lang="it-IT" dirty="0" err="1"/>
              <a:t>allowed</a:t>
            </a:r>
            <a:r>
              <a:rPr lang="it-IT" dirty="0"/>
              <a:t> in the </a:t>
            </a:r>
            <a:r>
              <a:rPr lang="it-IT" dirty="0" err="1"/>
              <a:t>inner</a:t>
            </a:r>
            <a:r>
              <a:rPr lang="it-IT" dirty="0"/>
              <a:t> bore of the </a:t>
            </a:r>
            <a:r>
              <a:rPr lang="it-IT" dirty="0" err="1"/>
              <a:t>toroid</a:t>
            </a:r>
            <a:r>
              <a:rPr lang="it-IT" dirty="0"/>
              <a:t>.</a:t>
            </a:r>
          </a:p>
        </p:txBody>
      </p:sp>
      <p:pic>
        <p:nvPicPr>
          <p:cNvPr id="5" name="Immagine 4" descr="2243_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9680" y="3505200"/>
            <a:ext cx="3558120" cy="3262490"/>
          </a:xfrm>
          <a:prstGeom prst="rect">
            <a:avLst/>
          </a:prstGeom>
        </p:spPr>
      </p:pic>
      <p:pic>
        <p:nvPicPr>
          <p:cNvPr id="6" name="Immagine 5" descr="toroid.tif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9800" y="914400"/>
            <a:ext cx="3048000" cy="251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755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301752" y="-3048"/>
            <a:ext cx="8686800" cy="841248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 err="1"/>
              <a:t>Magnetic</a:t>
            </a:r>
            <a:r>
              <a:rPr lang="it-IT" dirty="0"/>
              <a:t> </a:t>
            </a:r>
            <a:r>
              <a:rPr lang="it-IT" dirty="0" err="1"/>
              <a:t>configuration</a:t>
            </a:r>
            <a:r>
              <a:rPr lang="it-IT" dirty="0"/>
              <a:t>: a Strategic </a:t>
            </a:r>
            <a:r>
              <a:rPr lang="it-IT" dirty="0" err="1"/>
              <a:t>Choice</a:t>
            </a:r>
            <a:r>
              <a:rPr lang="it-IT" dirty="0"/>
              <a:t>  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160463"/>
            <a:ext cx="5181600" cy="5545137"/>
          </a:xfrm>
          <a:prstGeom prst="rect">
            <a:avLst/>
          </a:prstGeom>
        </p:spPr>
        <p:txBody>
          <a:bodyPr vert="horz">
            <a:normAutofit fontScale="85000" lnSpcReduction="10000"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sz="2800" kern="1200">
                <a:solidFill>
                  <a:schemeClr val="tx2"/>
                </a:solidFill>
                <a:latin typeface="Times New Roman"/>
                <a:ea typeface="+mn-ea"/>
                <a:cs typeface="Times New Roman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sz="2400" kern="1200">
                <a:solidFill>
                  <a:schemeClr val="tx2"/>
                </a:solidFill>
                <a:latin typeface="Times New Roman"/>
                <a:ea typeface="+mn-ea"/>
                <a:cs typeface="Times New Roman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sz="2000" kern="1200">
                <a:solidFill>
                  <a:schemeClr val="tx2"/>
                </a:solidFill>
                <a:latin typeface="Times New Roman"/>
                <a:ea typeface="+mn-ea"/>
                <a:cs typeface="Times New Roman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sz="1800" kern="1200">
                <a:solidFill>
                  <a:schemeClr val="tx2"/>
                </a:solidFill>
                <a:latin typeface="Times New Roman"/>
                <a:ea typeface="+mn-ea"/>
                <a:cs typeface="Times New Roman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sz="1800" kern="1200">
                <a:solidFill>
                  <a:schemeClr val="tx2"/>
                </a:solidFill>
                <a:latin typeface="Times New Roman"/>
                <a:ea typeface="+mn-ea"/>
                <a:cs typeface="Times New Roman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B83224"/>
                </a:solidFill>
              </a:rPr>
              <a:t>CMS: Large Central solenoid with </a:t>
            </a:r>
            <a:r>
              <a:rPr lang="en-US" sz="2000" dirty="0" err="1">
                <a:solidFill>
                  <a:srgbClr val="B83224"/>
                </a:solidFill>
              </a:rPr>
              <a:t>muon</a:t>
            </a:r>
            <a:r>
              <a:rPr lang="en-US" sz="2000" dirty="0">
                <a:solidFill>
                  <a:srgbClr val="B83224"/>
                </a:solidFill>
              </a:rPr>
              <a:t> measurement and ID in the Iron used for Flux return</a:t>
            </a:r>
          </a:p>
          <a:p>
            <a:pPr lvl="1"/>
            <a:r>
              <a:rPr lang="en-US" sz="2000" dirty="0"/>
              <a:t>High precision </a:t>
            </a:r>
            <a:r>
              <a:rPr lang="en-US" sz="2000" dirty="0" err="1"/>
              <a:t>muon</a:t>
            </a:r>
            <a:r>
              <a:rPr lang="en-US" sz="2000" dirty="0"/>
              <a:t> measurement based on using the inner tracker and the first chamber of the </a:t>
            </a:r>
            <a:r>
              <a:rPr lang="en-US" sz="2000" dirty="0" err="1"/>
              <a:t>Muon</a:t>
            </a:r>
            <a:r>
              <a:rPr lang="en-US" sz="2000" dirty="0"/>
              <a:t> system, MS dominates resolution in the Standalone </a:t>
            </a:r>
            <a:r>
              <a:rPr lang="en-US" sz="2000" dirty="0" err="1"/>
              <a:t>muon</a:t>
            </a:r>
            <a:r>
              <a:rPr lang="en-US" sz="2000" dirty="0"/>
              <a:t> system.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</a:rPr>
              <a:t>Excellent  </a:t>
            </a:r>
            <a:r>
              <a:rPr lang="en-US" sz="2000" dirty="0" err="1">
                <a:solidFill>
                  <a:srgbClr val="000000"/>
                </a:solidFill>
              </a:rPr>
              <a:t>muon</a:t>
            </a:r>
            <a:r>
              <a:rPr lang="en-US" sz="2000" dirty="0">
                <a:solidFill>
                  <a:srgbClr val="000000"/>
                </a:solidFill>
              </a:rPr>
              <a:t> identification capability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</a:rPr>
              <a:t>No need of very high resolution detectors and alignment for </a:t>
            </a:r>
            <a:r>
              <a:rPr lang="en-US" sz="2000" dirty="0" err="1">
                <a:solidFill>
                  <a:srgbClr val="000000"/>
                </a:solidFill>
              </a:rPr>
              <a:t>muon</a:t>
            </a:r>
            <a:r>
              <a:rPr lang="en-US" sz="2000" dirty="0">
                <a:solidFill>
                  <a:srgbClr val="000000"/>
                </a:solidFill>
              </a:rPr>
              <a:t> system  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</a:rPr>
              <a:t>Compact but heavy detector</a:t>
            </a:r>
          </a:p>
          <a:p>
            <a:r>
              <a:rPr lang="en-US" sz="2000" dirty="0" err="1">
                <a:solidFill>
                  <a:srgbClr val="B83224"/>
                </a:solidFill>
              </a:rPr>
              <a:t>ATLAS:Air</a:t>
            </a:r>
            <a:r>
              <a:rPr lang="en-US" sz="2000" dirty="0">
                <a:solidFill>
                  <a:srgbClr val="B83224"/>
                </a:solidFill>
              </a:rPr>
              <a:t> Core Toroid + “small Solenoid”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</a:rPr>
              <a:t>Excellent </a:t>
            </a:r>
            <a:r>
              <a:rPr lang="en-US" sz="2000" dirty="0" err="1">
                <a:solidFill>
                  <a:srgbClr val="000000"/>
                </a:solidFill>
              </a:rPr>
              <a:t>Muon</a:t>
            </a:r>
            <a:r>
              <a:rPr lang="en-US" sz="2000" dirty="0">
                <a:solidFill>
                  <a:srgbClr val="000000"/>
                </a:solidFill>
              </a:rPr>
              <a:t> identification and </a:t>
            </a:r>
            <a:r>
              <a:rPr lang="en-US" sz="2000" dirty="0" err="1">
                <a:solidFill>
                  <a:srgbClr val="000000"/>
                </a:solidFill>
              </a:rPr>
              <a:t>muon</a:t>
            </a:r>
            <a:r>
              <a:rPr lang="en-US" sz="2000" dirty="0">
                <a:solidFill>
                  <a:srgbClr val="000000"/>
                </a:solidFill>
              </a:rPr>
              <a:t> momentum measurement based on combination of ID and </a:t>
            </a:r>
            <a:r>
              <a:rPr lang="en-US" sz="2000" dirty="0" err="1">
                <a:solidFill>
                  <a:srgbClr val="000000"/>
                </a:solidFill>
              </a:rPr>
              <a:t>Muon</a:t>
            </a:r>
            <a:r>
              <a:rPr lang="en-US" sz="2000" dirty="0">
                <a:solidFill>
                  <a:srgbClr val="000000"/>
                </a:solidFill>
              </a:rPr>
              <a:t> spectrometer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</a:rPr>
              <a:t>Excellent stand alone momentum measurement (in case of </a:t>
            </a:r>
            <a:r>
              <a:rPr lang="en-US" sz="2000" dirty="0" err="1">
                <a:solidFill>
                  <a:srgbClr val="000000"/>
                </a:solidFill>
              </a:rPr>
              <a:t>unforseen</a:t>
            </a:r>
            <a:r>
              <a:rPr lang="en-US" sz="2000" dirty="0">
                <a:solidFill>
                  <a:srgbClr val="000000"/>
                </a:solidFill>
              </a:rPr>
              <a:t> problem with the ID) 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</a:rPr>
              <a:t>But… Need very large detector 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</a:rPr>
              <a:t>Very demanding on detectors performances, calibration and alignment</a:t>
            </a:r>
          </a:p>
        </p:txBody>
      </p:sp>
      <p:pic>
        <p:nvPicPr>
          <p:cNvPr id="5" name="Picture 4" descr="CMS-camp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0" y="1108075"/>
            <a:ext cx="4038600" cy="2016125"/>
          </a:xfrm>
          <a:prstGeom prst="rect">
            <a:avLst/>
          </a:prstGeom>
          <a:noFill/>
          <a:ln w="9525">
            <a:solidFill>
              <a:srgbClr val="FBE163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200" y="3482975"/>
            <a:ext cx="3581400" cy="2994025"/>
          </a:xfrm>
          <a:prstGeom prst="rect">
            <a:avLst/>
          </a:prstGeom>
          <a:noFill/>
          <a:ln w="9525">
            <a:solidFill>
              <a:srgbClr val="FBE16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24503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301752" y="-3048"/>
            <a:ext cx="8686800" cy="841248"/>
          </a:xfrm>
        </p:spPr>
        <p:txBody>
          <a:bodyPr>
            <a:normAutofit/>
          </a:bodyPr>
          <a:lstStyle/>
          <a:p>
            <a:pPr algn="ctr"/>
            <a:r>
              <a:rPr lang="it-IT" dirty="0"/>
              <a:t>With </a:t>
            </a:r>
            <a:r>
              <a:rPr lang="it-IT" dirty="0" err="1"/>
              <a:t>Excellent</a:t>
            </a:r>
            <a:r>
              <a:rPr lang="it-IT" dirty="0"/>
              <a:t> </a:t>
            </a:r>
            <a:r>
              <a:rPr lang="it-IT" dirty="0" err="1"/>
              <a:t>results</a:t>
            </a:r>
            <a:r>
              <a:rPr lang="it-IT" dirty="0"/>
              <a:t> for </a:t>
            </a:r>
            <a:r>
              <a:rPr lang="it-IT" dirty="0" err="1"/>
              <a:t>both</a:t>
            </a:r>
            <a:endParaRPr lang="it-IT" dirty="0"/>
          </a:p>
        </p:txBody>
      </p:sp>
      <p:pic>
        <p:nvPicPr>
          <p:cNvPr id="6" name="Picture 10" descr="dimu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708745"/>
            <a:ext cx="4221885" cy="3996855"/>
          </a:xfrm>
          <a:prstGeom prst="rect">
            <a:avLst/>
          </a:prstGeom>
          <a:noFill/>
          <a:effectLst>
            <a:glow rad="101600">
              <a:srgbClr val="000090">
                <a:alpha val="75000"/>
              </a:srgb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" name="Immagine 10" descr="dimuonSpectrum_40pb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827" y="2971800"/>
            <a:ext cx="4795173" cy="3352800"/>
          </a:xfrm>
          <a:prstGeom prst="rect">
            <a:avLst/>
          </a:prstGeom>
          <a:effectLst>
            <a:outerShdw blurRad="50800" dist="38100" dir="2700000" algn="tl" rotWithShape="0">
              <a:srgbClr val="0000FF">
                <a:alpha val="43000"/>
              </a:srgbClr>
            </a:outerShdw>
          </a:effectLst>
        </p:spPr>
      </p:pic>
      <p:sp>
        <p:nvSpPr>
          <p:cNvPr id="12" name="CasellaDiTesto 11"/>
          <p:cNvSpPr txBox="1"/>
          <p:nvPr/>
        </p:nvSpPr>
        <p:spPr>
          <a:xfrm>
            <a:off x="0" y="914400"/>
            <a:ext cx="91440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dirty="0">
                <a:latin typeface="Times New Roman"/>
                <a:cs typeface="Times New Roman"/>
              </a:rPr>
              <a:t>For </a:t>
            </a:r>
            <a:r>
              <a:rPr lang="it-IT" dirty="0" err="1">
                <a:latin typeface="Times New Roman"/>
                <a:cs typeface="Times New Roman"/>
              </a:rPr>
              <a:t>Low</a:t>
            </a:r>
            <a:r>
              <a:rPr lang="it-IT" dirty="0">
                <a:latin typeface="Times New Roman"/>
                <a:cs typeface="Times New Roman"/>
              </a:rPr>
              <a:t>-Medium  </a:t>
            </a:r>
            <a:r>
              <a:rPr lang="it-IT" dirty="0" err="1">
                <a:latin typeface="Times New Roman"/>
                <a:cs typeface="Times New Roman"/>
              </a:rPr>
              <a:t>momentum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muons</a:t>
            </a:r>
            <a:r>
              <a:rPr lang="it-IT" dirty="0">
                <a:latin typeface="Times New Roman"/>
                <a:cs typeface="Times New Roman"/>
              </a:rPr>
              <a:t> the </a:t>
            </a:r>
            <a:r>
              <a:rPr lang="it-IT" dirty="0" err="1">
                <a:latin typeface="Times New Roman"/>
                <a:cs typeface="Times New Roman"/>
              </a:rPr>
              <a:t>Larger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Solenoidal</a:t>
            </a:r>
            <a:r>
              <a:rPr lang="it-IT" dirty="0">
                <a:latin typeface="Times New Roman"/>
                <a:cs typeface="Times New Roman"/>
              </a:rPr>
              <a:t> Field of CMS </a:t>
            </a:r>
            <a:r>
              <a:rPr lang="it-IT" dirty="0" err="1">
                <a:latin typeface="Times New Roman"/>
                <a:cs typeface="Times New Roman"/>
              </a:rPr>
              <a:t>gives</a:t>
            </a:r>
            <a:r>
              <a:rPr lang="it-IT" dirty="0">
                <a:latin typeface="Times New Roman"/>
                <a:cs typeface="Times New Roman"/>
              </a:rPr>
              <a:t> a </a:t>
            </a:r>
            <a:r>
              <a:rPr lang="it-IT" dirty="0" err="1">
                <a:latin typeface="Times New Roman"/>
                <a:cs typeface="Times New Roman"/>
              </a:rPr>
              <a:t>better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resolution</a:t>
            </a:r>
            <a:r>
              <a:rPr lang="it-IT" dirty="0">
                <a:latin typeface="Times New Roman"/>
                <a:cs typeface="Times New Roman"/>
              </a:rPr>
              <a:t> </a:t>
            </a:r>
          </a:p>
          <a:p>
            <a:pPr marL="285750" indent="-285750">
              <a:buFont typeface="Arial"/>
              <a:buChar char="•"/>
            </a:pPr>
            <a:r>
              <a:rPr lang="it-IT" dirty="0" err="1">
                <a:latin typeface="Times New Roman"/>
                <a:cs typeface="Times New Roman"/>
              </a:rPr>
              <a:t>It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is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also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interesting</a:t>
            </a:r>
            <a:r>
              <a:rPr lang="it-IT" dirty="0">
                <a:latin typeface="Times New Roman"/>
                <a:cs typeface="Times New Roman"/>
              </a:rPr>
              <a:t> to note </a:t>
            </a:r>
            <a:r>
              <a:rPr lang="it-IT" dirty="0" err="1">
                <a:latin typeface="Times New Roman"/>
                <a:cs typeface="Times New Roman"/>
              </a:rPr>
              <a:t>that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these</a:t>
            </a:r>
            <a:r>
              <a:rPr lang="it-IT" dirty="0">
                <a:latin typeface="Times New Roman"/>
                <a:cs typeface="Times New Roman"/>
              </a:rPr>
              <a:t> Performance are </a:t>
            </a:r>
            <a:r>
              <a:rPr lang="it-IT" dirty="0" err="1">
                <a:latin typeface="Times New Roman"/>
                <a:cs typeface="Times New Roman"/>
              </a:rPr>
              <a:t>still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available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at</a:t>
            </a:r>
            <a:r>
              <a:rPr lang="it-IT" dirty="0">
                <a:latin typeface="Times New Roman"/>
                <a:cs typeface="Times New Roman"/>
              </a:rPr>
              <a:t> High </a:t>
            </a:r>
            <a:r>
              <a:rPr lang="it-IT" dirty="0" err="1">
                <a:latin typeface="Times New Roman"/>
                <a:cs typeface="Times New Roman"/>
              </a:rPr>
              <a:t>luminosity</a:t>
            </a:r>
            <a:r>
              <a:rPr lang="it-IT" dirty="0">
                <a:latin typeface="Times New Roman"/>
                <a:cs typeface="Times New Roman"/>
              </a:rPr>
              <a:t> with 40 Pile up </a:t>
            </a:r>
            <a:r>
              <a:rPr lang="it-IT" dirty="0" err="1">
                <a:latin typeface="Times New Roman"/>
                <a:cs typeface="Times New Roman"/>
              </a:rPr>
              <a:t>events</a:t>
            </a:r>
            <a:r>
              <a:rPr lang="it-IT" dirty="0">
                <a:latin typeface="Times New Roman"/>
                <a:cs typeface="Times New Roman"/>
              </a:rPr>
              <a:t> per BC </a:t>
            </a:r>
          </a:p>
          <a:p>
            <a:pPr marL="742950" lvl="1" indent="-285750">
              <a:buFont typeface="Arial"/>
              <a:buChar char="•"/>
            </a:pPr>
            <a:r>
              <a:rPr lang="it-IT" dirty="0" err="1">
                <a:latin typeface="Times New Roman"/>
                <a:cs typeface="Times New Roman"/>
              </a:rPr>
              <a:t>This</a:t>
            </a:r>
            <a:r>
              <a:rPr lang="it-IT" dirty="0">
                <a:latin typeface="Times New Roman"/>
                <a:cs typeface="Times New Roman"/>
              </a:rPr>
              <a:t> last </a:t>
            </a:r>
            <a:r>
              <a:rPr lang="it-IT" dirty="0" err="1">
                <a:latin typeface="Times New Roman"/>
                <a:cs typeface="Times New Roman"/>
              </a:rPr>
              <a:t>point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was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not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obvious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at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all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when</a:t>
            </a:r>
            <a:r>
              <a:rPr lang="it-IT" dirty="0">
                <a:latin typeface="Times New Roman"/>
                <a:cs typeface="Times New Roman"/>
              </a:rPr>
              <a:t> the detectors </a:t>
            </a:r>
            <a:r>
              <a:rPr lang="it-IT" dirty="0" err="1">
                <a:latin typeface="Times New Roman"/>
                <a:cs typeface="Times New Roman"/>
              </a:rPr>
              <a:t>were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designed</a:t>
            </a:r>
            <a:r>
              <a:rPr lang="it-IT" dirty="0">
                <a:latin typeface="Times New Roman"/>
                <a:cs typeface="Times New Roman"/>
              </a:rPr>
              <a:t> and </a:t>
            </a:r>
            <a:r>
              <a:rPr lang="it-IT" dirty="0" err="1">
                <a:latin typeface="Times New Roman"/>
                <a:cs typeface="Times New Roman"/>
              </a:rPr>
              <a:t>was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one</a:t>
            </a:r>
            <a:r>
              <a:rPr lang="it-IT" dirty="0">
                <a:latin typeface="Times New Roman"/>
                <a:cs typeface="Times New Roman"/>
              </a:rPr>
              <a:t> of the </a:t>
            </a:r>
            <a:r>
              <a:rPr lang="it-IT" dirty="0" err="1">
                <a:latin typeface="Times New Roman"/>
                <a:cs typeface="Times New Roman"/>
              </a:rPr>
              <a:t>main</a:t>
            </a:r>
            <a:r>
              <a:rPr lang="it-IT" dirty="0">
                <a:latin typeface="Times New Roman"/>
                <a:cs typeface="Times New Roman"/>
              </a:rPr>
              <a:t> driver for ATLAS for the </a:t>
            </a:r>
            <a:r>
              <a:rPr lang="it-IT" dirty="0" err="1">
                <a:latin typeface="Times New Roman"/>
                <a:cs typeface="Times New Roman"/>
              </a:rPr>
              <a:t>choice</a:t>
            </a:r>
            <a:r>
              <a:rPr lang="it-IT" dirty="0">
                <a:latin typeface="Times New Roman"/>
                <a:cs typeface="Times New Roman"/>
              </a:rPr>
              <a:t> of  Stand Alone </a:t>
            </a:r>
            <a:r>
              <a:rPr lang="it-IT" dirty="0" err="1">
                <a:latin typeface="Times New Roman"/>
                <a:cs typeface="Times New Roman"/>
              </a:rPr>
              <a:t>Muon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measurement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capability</a:t>
            </a:r>
            <a:endParaRPr lang="it-IT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859313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8600" y="3124200"/>
            <a:ext cx="8686800" cy="841248"/>
          </a:xfrm>
        </p:spPr>
        <p:txBody>
          <a:bodyPr/>
          <a:lstStyle/>
          <a:p>
            <a:pPr algn="ctr"/>
            <a:r>
              <a:rPr lang="it-IT" dirty="0"/>
              <a:t>The ATLAS Detector</a:t>
            </a:r>
          </a:p>
        </p:txBody>
      </p:sp>
    </p:spTree>
    <p:extLst>
      <p:ext uri="{BB962C8B-B14F-4D97-AF65-F5344CB8AC3E}">
        <p14:creationId xmlns:p14="http://schemas.microsoft.com/office/powerpoint/2010/main" val="34663208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301752" y="-152400"/>
            <a:ext cx="8686800" cy="841248"/>
          </a:xfrm>
        </p:spPr>
        <p:txBody>
          <a:bodyPr/>
          <a:lstStyle/>
          <a:p>
            <a:pPr algn="ctr"/>
            <a:r>
              <a:rPr lang="it-IT" dirty="0"/>
              <a:t>The ATLAS Detector: </a:t>
            </a:r>
            <a:r>
              <a:rPr lang="it-IT" dirty="0" err="1"/>
              <a:t>Overview</a:t>
            </a:r>
            <a:endParaRPr lang="it-IT" dirty="0"/>
          </a:p>
        </p:txBody>
      </p:sp>
      <p:pic>
        <p:nvPicPr>
          <p:cNvPr id="17" name="Picture 3" descr="ATLAS_black.jpg"/>
          <p:cNvPicPr>
            <a:picLocks noChangeAspect="1"/>
          </p:cNvPicPr>
          <p:nvPr/>
        </p:nvPicPr>
        <p:blipFill>
          <a:blip r:embed="rId3"/>
          <a:srcRect l="8261"/>
          <a:stretch>
            <a:fillRect/>
          </a:stretch>
        </p:blipFill>
        <p:spPr>
          <a:xfrm>
            <a:off x="533400" y="1295400"/>
            <a:ext cx="8031175" cy="5046451"/>
          </a:xfrm>
          <a:prstGeom prst="rect">
            <a:avLst/>
          </a:prstGeom>
          <a:effectLst>
            <a:glow rad="101600">
              <a:srgbClr val="000090">
                <a:alpha val="75000"/>
              </a:srgbClr>
            </a:glow>
            <a:reflection stA="49000" endPos="24000" dist="12700" dir="5400000" sy="-100000" algn="bl" rotWithShape="0"/>
            <a:softEdge rad="38100"/>
          </a:effectLst>
        </p:spPr>
      </p:pic>
      <p:cxnSp>
        <p:nvCxnSpPr>
          <p:cNvPr id="18" name="Straight Arrow Connector 7"/>
          <p:cNvCxnSpPr/>
          <p:nvPr/>
        </p:nvCxnSpPr>
        <p:spPr>
          <a:xfrm>
            <a:off x="4154407" y="1552534"/>
            <a:ext cx="2624532" cy="101755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0"/>
          <p:cNvCxnSpPr/>
          <p:nvPr/>
        </p:nvCxnSpPr>
        <p:spPr>
          <a:xfrm flipV="1">
            <a:off x="4154408" y="3750882"/>
            <a:ext cx="530961" cy="234925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1"/>
          <p:cNvSpPr txBox="1"/>
          <p:nvPr/>
        </p:nvSpPr>
        <p:spPr>
          <a:xfrm>
            <a:off x="655028" y="3260255"/>
            <a:ext cx="2773971" cy="181588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 extrusionH="12700">
            <a:bevelT w="139700" prst="cross"/>
          </a:sp3d>
        </p:spPr>
        <p:txBody>
          <a:bodyPr wrap="square" rtlCol="0">
            <a:spAutoFit/>
          </a:bodyPr>
          <a:lstStyle/>
          <a:p>
            <a:r>
              <a:rPr lang="en-US" sz="1600" dirty="0">
                <a:ln>
                  <a:solidFill>
                    <a:srgbClr val="000090"/>
                  </a:solidFill>
                </a:ln>
                <a:solidFill>
                  <a:srgbClr val="0000FF"/>
                </a:solidFill>
                <a:cs typeface="Comic Sans MS"/>
              </a:rPr>
              <a:t>EM Calorimeter (|</a:t>
            </a:r>
            <a:r>
              <a:rPr lang="en-US" sz="1600" dirty="0" err="1">
                <a:ln>
                  <a:solidFill>
                    <a:srgbClr val="000090"/>
                  </a:solidFill>
                </a:ln>
                <a:solidFill>
                  <a:srgbClr val="0000FF"/>
                </a:solidFill>
                <a:latin typeface="Symbol" charset="2"/>
                <a:cs typeface="Symbol" charset="2"/>
              </a:rPr>
              <a:t>h</a:t>
            </a:r>
            <a:r>
              <a:rPr lang="en-US" sz="1600" dirty="0">
                <a:ln>
                  <a:solidFill>
                    <a:srgbClr val="000090"/>
                  </a:solidFill>
                </a:ln>
                <a:solidFill>
                  <a:srgbClr val="0000FF"/>
                </a:solidFill>
                <a:cs typeface="Comic Sans MS"/>
              </a:rPr>
              <a:t>|&lt;3.2): </a:t>
            </a:r>
          </a:p>
          <a:p>
            <a:r>
              <a:rPr lang="en-US" sz="1600" dirty="0">
                <a:ln>
                  <a:solidFill>
                    <a:srgbClr val="000090"/>
                  </a:solidFill>
                </a:ln>
                <a:solidFill>
                  <a:srgbClr val="0000FF"/>
                </a:solidFill>
                <a:cs typeface="Comic Sans MS"/>
              </a:rPr>
              <a:t>Accordion </a:t>
            </a:r>
            <a:r>
              <a:rPr lang="en-US" sz="1600" dirty="0" err="1">
                <a:ln>
                  <a:solidFill>
                    <a:srgbClr val="000090"/>
                  </a:solidFill>
                </a:ln>
                <a:solidFill>
                  <a:srgbClr val="0000FF"/>
                </a:solidFill>
                <a:cs typeface="Comic Sans MS"/>
              </a:rPr>
              <a:t>Pb-LAr</a:t>
            </a:r>
            <a:r>
              <a:rPr lang="en-US" sz="1600" dirty="0">
                <a:ln>
                  <a:solidFill>
                    <a:srgbClr val="000090"/>
                  </a:solidFill>
                </a:ln>
                <a:solidFill>
                  <a:srgbClr val="0000FF"/>
                </a:solidFill>
                <a:cs typeface="Comic Sans MS"/>
              </a:rPr>
              <a:t>, </a:t>
            </a:r>
          </a:p>
          <a:p>
            <a:r>
              <a:rPr lang="en-US" sz="1600" dirty="0" err="1">
                <a:ln>
                  <a:solidFill>
                    <a:srgbClr val="000090"/>
                  </a:solidFill>
                </a:ln>
                <a:solidFill>
                  <a:srgbClr val="0000FF"/>
                </a:solidFill>
                <a:cs typeface="Comic Sans MS"/>
              </a:rPr>
              <a:t>e/</a:t>
            </a:r>
            <a:r>
              <a:rPr lang="en-US" sz="1600" dirty="0" err="1">
                <a:ln>
                  <a:solidFill>
                    <a:srgbClr val="000090"/>
                  </a:solidFill>
                </a:ln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600" dirty="0">
                <a:ln>
                  <a:solidFill>
                    <a:srgbClr val="000090"/>
                  </a:solidFill>
                </a:ln>
                <a:solidFill>
                  <a:srgbClr val="0000FF"/>
                </a:solidFill>
                <a:cs typeface="Symbol" charset="2"/>
              </a:rPr>
              <a:t> I</a:t>
            </a:r>
            <a:r>
              <a:rPr lang="en-US" sz="1600" dirty="0">
                <a:ln>
                  <a:solidFill>
                    <a:srgbClr val="000090"/>
                  </a:solidFill>
                </a:ln>
                <a:solidFill>
                  <a:srgbClr val="0000FF"/>
                </a:solidFill>
                <a:cs typeface="Comic Sans MS"/>
              </a:rPr>
              <a:t>d and E Measurement +</a:t>
            </a:r>
          </a:p>
          <a:p>
            <a:r>
              <a:rPr lang="en-US" sz="1600" dirty="0">
                <a:ln>
                  <a:solidFill>
                    <a:srgbClr val="000090"/>
                  </a:solidFill>
                </a:ln>
                <a:solidFill>
                  <a:srgbClr val="0000FF"/>
                </a:solidFill>
                <a:cs typeface="Comic Sans MS"/>
              </a:rPr>
              <a:t>LV1 Trigger</a:t>
            </a:r>
          </a:p>
          <a:p>
            <a:r>
              <a:rPr lang="en-US" sz="1600" dirty="0">
                <a:ln>
                  <a:solidFill>
                    <a:srgbClr val="000090"/>
                  </a:solidFill>
                </a:ln>
                <a:solidFill>
                  <a:srgbClr val="0000FF"/>
                </a:solidFill>
                <a:cs typeface="Comic Sans MS"/>
              </a:rPr>
              <a:t>E resolution ~ 10%/√E + 0.7%</a:t>
            </a:r>
          </a:p>
          <a:p>
            <a:r>
              <a:rPr lang="en-US" sz="1600" dirty="0">
                <a:ln>
                  <a:solidFill>
                    <a:srgbClr val="000090"/>
                  </a:solidFill>
                </a:ln>
                <a:solidFill>
                  <a:srgbClr val="0000FF"/>
                </a:solidFill>
                <a:cs typeface="Comic Sans MS"/>
              </a:rPr>
              <a:t>High Granularity +</a:t>
            </a:r>
          </a:p>
          <a:p>
            <a:r>
              <a:rPr lang="en-US" sz="1600" dirty="0">
                <a:ln>
                  <a:solidFill>
                    <a:srgbClr val="000090"/>
                  </a:solidFill>
                </a:ln>
                <a:solidFill>
                  <a:srgbClr val="0000FF"/>
                </a:solidFill>
                <a:cs typeface="Comic Sans MS"/>
              </a:rPr>
              <a:t>Longitudinal Segmentation</a:t>
            </a:r>
          </a:p>
        </p:txBody>
      </p:sp>
      <p:cxnSp>
        <p:nvCxnSpPr>
          <p:cNvPr id="21" name="Straight Arrow Connector 13"/>
          <p:cNvCxnSpPr/>
          <p:nvPr/>
        </p:nvCxnSpPr>
        <p:spPr>
          <a:xfrm flipV="1">
            <a:off x="3346858" y="3470524"/>
            <a:ext cx="1110379" cy="560717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14"/>
          <p:cNvSpPr txBox="1"/>
          <p:nvPr/>
        </p:nvSpPr>
        <p:spPr>
          <a:xfrm>
            <a:off x="5769503" y="2748629"/>
            <a:ext cx="2826420" cy="1323439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 extrusionH="12700">
            <a:bevelT w="139700" prst="cross"/>
          </a:sp3d>
        </p:spPr>
        <p:txBody>
          <a:bodyPr wrap="square" rtlCol="0">
            <a:spAutoFit/>
          </a:bodyPr>
          <a:lstStyle/>
          <a:p>
            <a:r>
              <a:rPr lang="en-US" sz="1600" dirty="0">
                <a:ln>
                  <a:solidFill>
                    <a:srgbClr val="000090"/>
                  </a:solidFill>
                </a:ln>
                <a:solidFill>
                  <a:srgbClr val="0000FF"/>
                </a:solidFill>
                <a:cs typeface="Comic Sans MS"/>
              </a:rPr>
              <a:t>HAD Calorimeter (|</a:t>
            </a:r>
            <a:r>
              <a:rPr lang="en-US" sz="1600" dirty="0" err="1">
                <a:ln>
                  <a:solidFill>
                    <a:srgbClr val="000090"/>
                  </a:solidFill>
                </a:ln>
                <a:solidFill>
                  <a:srgbClr val="0000FF"/>
                </a:solidFill>
                <a:latin typeface="Symbol" charset="2"/>
                <a:cs typeface="Symbol" charset="2"/>
              </a:rPr>
              <a:t>h</a:t>
            </a:r>
            <a:r>
              <a:rPr lang="en-US" sz="1600" dirty="0">
                <a:ln>
                  <a:solidFill>
                    <a:srgbClr val="000090"/>
                  </a:solidFill>
                </a:ln>
                <a:solidFill>
                  <a:srgbClr val="0000FF"/>
                </a:solidFill>
                <a:cs typeface="Comic Sans MS"/>
              </a:rPr>
              <a:t>|&lt;4.9): </a:t>
            </a:r>
          </a:p>
          <a:p>
            <a:r>
              <a:rPr lang="en-US" sz="1600" dirty="0">
                <a:ln>
                  <a:solidFill>
                    <a:srgbClr val="000090"/>
                  </a:solidFill>
                </a:ln>
                <a:solidFill>
                  <a:srgbClr val="0000FF"/>
                </a:solidFill>
                <a:cs typeface="Comic Sans MS"/>
              </a:rPr>
              <a:t>Fe-Tiles, Cu/W-</a:t>
            </a:r>
            <a:r>
              <a:rPr lang="en-US" sz="1600" dirty="0" err="1">
                <a:ln>
                  <a:solidFill>
                    <a:srgbClr val="000090"/>
                  </a:solidFill>
                </a:ln>
                <a:solidFill>
                  <a:srgbClr val="0000FF"/>
                </a:solidFill>
                <a:cs typeface="Comic Sans MS"/>
              </a:rPr>
              <a:t>Lar(forward</a:t>
            </a:r>
            <a:r>
              <a:rPr lang="en-US" sz="1600" dirty="0">
                <a:ln>
                  <a:solidFill>
                    <a:srgbClr val="000090"/>
                  </a:solidFill>
                </a:ln>
                <a:solidFill>
                  <a:srgbClr val="0000FF"/>
                </a:solidFill>
                <a:cs typeface="Comic Sans MS"/>
              </a:rPr>
              <a:t>) </a:t>
            </a:r>
          </a:p>
          <a:p>
            <a:r>
              <a:rPr lang="en-US" sz="1600" dirty="0">
                <a:ln>
                  <a:solidFill>
                    <a:srgbClr val="000090"/>
                  </a:solidFill>
                </a:ln>
                <a:solidFill>
                  <a:srgbClr val="0000FF"/>
                </a:solidFill>
                <a:cs typeface="Comic Sans MS"/>
              </a:rPr>
              <a:t>LV1 Trigger</a:t>
            </a:r>
          </a:p>
          <a:p>
            <a:r>
              <a:rPr lang="en-US" sz="1600" dirty="0">
                <a:ln>
                  <a:solidFill>
                    <a:srgbClr val="000090"/>
                  </a:solidFill>
                </a:ln>
                <a:solidFill>
                  <a:srgbClr val="0000FF"/>
                </a:solidFill>
                <a:cs typeface="Comic Sans MS"/>
              </a:rPr>
              <a:t>E-resolution ~ 50%/√E +  3%</a:t>
            </a:r>
          </a:p>
          <a:p>
            <a:r>
              <a:rPr lang="en-US" sz="1600" dirty="0">
                <a:ln>
                  <a:solidFill>
                    <a:srgbClr val="000090"/>
                  </a:solidFill>
                </a:ln>
                <a:solidFill>
                  <a:srgbClr val="0000FF"/>
                </a:solidFill>
                <a:cs typeface="Comic Sans MS"/>
              </a:rPr>
              <a:t>Forward: ~ 100%/√E +  7%</a:t>
            </a:r>
          </a:p>
        </p:txBody>
      </p:sp>
      <p:cxnSp>
        <p:nvCxnSpPr>
          <p:cNvPr id="23" name="Straight Arrow Connector 19"/>
          <p:cNvCxnSpPr>
            <a:stCxn id="22" idx="1"/>
          </p:cNvCxnSpPr>
          <p:nvPr/>
        </p:nvCxnSpPr>
        <p:spPr>
          <a:xfrm flipH="1" flipV="1">
            <a:off x="5365729" y="3120076"/>
            <a:ext cx="403774" cy="290273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5400000">
            <a:off x="2949200" y="2152079"/>
            <a:ext cx="1804753" cy="60566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6"/>
          <p:cNvCxnSpPr/>
          <p:nvPr/>
        </p:nvCxnSpPr>
        <p:spPr>
          <a:xfrm rot="16200000" flipH="1">
            <a:off x="3847517" y="1859423"/>
            <a:ext cx="1017555" cy="40377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18"/>
          <p:cNvSpPr txBox="1"/>
          <p:nvPr/>
        </p:nvSpPr>
        <p:spPr>
          <a:xfrm>
            <a:off x="710498" y="676870"/>
            <a:ext cx="7671502" cy="923330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01600">
              <a:srgbClr val="FF0000">
                <a:alpha val="75000"/>
              </a:srgbClr>
            </a:glow>
          </a:effectLst>
          <a:scene3d>
            <a:camera prst="orthographicFront"/>
            <a:lightRig rig="threePt" dir="t"/>
          </a:scene3d>
          <a:sp3d extrusionH="12700">
            <a:bevelT w="139700" prst="cross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n>
                  <a:solidFill>
                    <a:srgbClr val="000090"/>
                  </a:solidFill>
                </a:ln>
                <a:solidFill>
                  <a:srgbClr val="FF0000"/>
                </a:solidFill>
                <a:cs typeface="Comic Sans MS"/>
              </a:rPr>
              <a:t>4 (Gas)-Detector technologies: three station layers |</a:t>
            </a:r>
            <a:r>
              <a:rPr lang="en-US" dirty="0" err="1">
                <a:ln>
                  <a:solidFill>
                    <a:srgbClr val="000090"/>
                  </a:solidFill>
                </a:ln>
                <a:solidFill>
                  <a:srgbClr val="FF0000"/>
                </a:solidFill>
                <a:latin typeface="Symbol" charset="2"/>
                <a:cs typeface="Symbol" charset="2"/>
              </a:rPr>
              <a:t>h</a:t>
            </a:r>
            <a:r>
              <a:rPr lang="en-US" dirty="0">
                <a:ln>
                  <a:solidFill>
                    <a:srgbClr val="000090"/>
                  </a:solidFill>
                </a:ln>
                <a:solidFill>
                  <a:srgbClr val="FF0000"/>
                </a:solidFill>
                <a:cs typeface="Comic Sans MS"/>
              </a:rPr>
              <a:t>|&lt;2.7 + 3 air-core TOROIDS  </a:t>
            </a:r>
            <a:endParaRPr lang="en-US" dirty="0">
              <a:ln>
                <a:solidFill>
                  <a:srgbClr val="000090"/>
                </a:solidFill>
              </a:ln>
              <a:solidFill>
                <a:srgbClr val="FF0000"/>
              </a:solidFill>
              <a:latin typeface="Symbol" charset="2"/>
              <a:cs typeface="Symbol" charset="2"/>
            </a:endParaRPr>
          </a:p>
          <a:p>
            <a:pPr algn="ctr"/>
            <a:r>
              <a:rPr lang="en-US" dirty="0">
                <a:ln>
                  <a:solidFill>
                    <a:srgbClr val="000090"/>
                  </a:solidFill>
                </a:ln>
                <a:solidFill>
                  <a:srgbClr val="FF0000"/>
                </a:solidFill>
                <a:latin typeface="Symbol" charset="2"/>
                <a:cs typeface="Symbol" charset="2"/>
              </a:rPr>
              <a:t> m</a:t>
            </a:r>
            <a:r>
              <a:rPr lang="en-US" dirty="0">
                <a:ln>
                  <a:solidFill>
                    <a:srgbClr val="000090"/>
                  </a:solidFill>
                </a:ln>
                <a:solidFill>
                  <a:srgbClr val="FF0000"/>
                </a:solidFill>
                <a:cs typeface="Comic Sans MS"/>
              </a:rPr>
              <a:t> P Measurement + </a:t>
            </a:r>
            <a:r>
              <a:rPr lang="en-US" dirty="0">
                <a:ln>
                  <a:solidFill>
                    <a:srgbClr val="000090"/>
                  </a:solidFill>
                </a:ln>
                <a:solidFill>
                  <a:srgbClr val="660066"/>
                </a:solidFill>
                <a:cs typeface="Comic Sans MS"/>
              </a:rPr>
              <a:t>LV1 Trigger (</a:t>
            </a:r>
            <a:r>
              <a:rPr lang="en-US" dirty="0">
                <a:ln>
                  <a:solidFill>
                    <a:srgbClr val="000090"/>
                  </a:solidFill>
                </a:ln>
                <a:solidFill>
                  <a:srgbClr val="FF0000"/>
                </a:solidFill>
                <a:cs typeface="Comic Sans MS"/>
              </a:rPr>
              <a:t>|</a:t>
            </a:r>
            <a:r>
              <a:rPr lang="en-US" dirty="0">
                <a:ln>
                  <a:solidFill>
                    <a:srgbClr val="000090"/>
                  </a:solidFill>
                </a:ln>
                <a:solidFill>
                  <a:srgbClr val="FF0000"/>
                </a:solidFill>
                <a:latin typeface="Symbol" charset="2"/>
                <a:cs typeface="Symbol" charset="2"/>
              </a:rPr>
              <a:t>h</a:t>
            </a:r>
            <a:r>
              <a:rPr lang="en-US" dirty="0">
                <a:ln>
                  <a:solidFill>
                    <a:srgbClr val="000090"/>
                  </a:solidFill>
                </a:ln>
                <a:solidFill>
                  <a:srgbClr val="FF0000"/>
                </a:solidFill>
                <a:cs typeface="Comic Sans MS"/>
              </a:rPr>
              <a:t>|&lt;2.4</a:t>
            </a:r>
            <a:r>
              <a:rPr lang="en-US" dirty="0">
                <a:ln>
                  <a:solidFill>
                    <a:srgbClr val="000090"/>
                  </a:solidFill>
                </a:ln>
                <a:solidFill>
                  <a:srgbClr val="660066"/>
                </a:solidFill>
                <a:cs typeface="Comic Sans MS"/>
              </a:rPr>
              <a:t>)</a:t>
            </a:r>
          </a:p>
        </p:txBody>
      </p:sp>
      <p:sp>
        <p:nvSpPr>
          <p:cNvPr id="27" name="TextBox 21"/>
          <p:cNvSpPr txBox="1"/>
          <p:nvPr/>
        </p:nvSpPr>
        <p:spPr>
          <a:xfrm>
            <a:off x="770452" y="5882497"/>
            <a:ext cx="7306747" cy="923330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01600">
              <a:srgbClr val="FF0000">
                <a:alpha val="75000"/>
              </a:srgbClr>
            </a:glow>
          </a:effectLst>
          <a:scene3d>
            <a:camera prst="orthographicFront"/>
            <a:lightRig rig="threePt" dir="t"/>
          </a:scene3d>
          <a:sp3d extrusionH="12700">
            <a:bevelT w="139700" prst="cross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n>
                  <a:solidFill>
                    <a:srgbClr val="000090"/>
                  </a:solidFill>
                </a:ln>
                <a:solidFill>
                  <a:srgbClr val="FF0000"/>
                </a:solidFill>
                <a:cs typeface="Comic Sans MS"/>
              </a:rPr>
              <a:t>3 (</a:t>
            </a:r>
            <a:r>
              <a:rPr lang="en-US" dirty="0" err="1">
                <a:ln>
                  <a:solidFill>
                    <a:srgbClr val="000090"/>
                  </a:solidFill>
                </a:ln>
                <a:solidFill>
                  <a:srgbClr val="FF0000"/>
                </a:solidFill>
                <a:cs typeface="Comic Sans MS"/>
              </a:rPr>
              <a:t>Silicon+Gas</a:t>
            </a:r>
            <a:r>
              <a:rPr lang="en-US" dirty="0">
                <a:ln>
                  <a:solidFill>
                    <a:srgbClr val="000090"/>
                  </a:solidFill>
                </a:ln>
                <a:solidFill>
                  <a:srgbClr val="FF0000"/>
                </a:solidFill>
                <a:cs typeface="Comic Sans MS"/>
              </a:rPr>
              <a:t>) Detector technologies + Solenoid Field ~2T: |</a:t>
            </a:r>
            <a:r>
              <a:rPr lang="en-US" dirty="0" err="1">
                <a:ln>
                  <a:solidFill>
                    <a:srgbClr val="000090"/>
                  </a:solidFill>
                </a:ln>
                <a:solidFill>
                  <a:srgbClr val="FF0000"/>
                </a:solidFill>
                <a:latin typeface="Symbol" charset="2"/>
                <a:cs typeface="Symbol" charset="2"/>
              </a:rPr>
              <a:t>h</a:t>
            </a:r>
            <a:r>
              <a:rPr lang="en-US" dirty="0">
                <a:ln>
                  <a:solidFill>
                    <a:srgbClr val="000090"/>
                  </a:solidFill>
                </a:ln>
                <a:solidFill>
                  <a:srgbClr val="FF0000"/>
                </a:solidFill>
                <a:cs typeface="Comic Sans MS"/>
              </a:rPr>
              <a:t>|&lt;2.5</a:t>
            </a:r>
          </a:p>
          <a:p>
            <a:pPr algn="ctr"/>
            <a:r>
              <a:rPr lang="en-US" dirty="0">
                <a:ln>
                  <a:solidFill>
                    <a:srgbClr val="000090"/>
                  </a:solidFill>
                </a:ln>
                <a:solidFill>
                  <a:srgbClr val="FF0000"/>
                </a:solidFill>
                <a:cs typeface="Comic Sans MS"/>
              </a:rPr>
              <a:t>Charged particles: P</a:t>
            </a:r>
            <a:r>
              <a:rPr lang="en-US" baseline="-25000" dirty="0">
                <a:ln>
                  <a:solidFill>
                    <a:srgbClr val="000090"/>
                  </a:solidFill>
                </a:ln>
                <a:solidFill>
                  <a:srgbClr val="FF0000"/>
                </a:solidFill>
                <a:cs typeface="Comic Sans MS"/>
              </a:rPr>
              <a:t>T</a:t>
            </a:r>
            <a:r>
              <a:rPr lang="en-US" dirty="0">
                <a:ln>
                  <a:solidFill>
                    <a:srgbClr val="000090"/>
                  </a:solidFill>
                </a:ln>
                <a:solidFill>
                  <a:srgbClr val="FF0000"/>
                </a:solidFill>
                <a:cs typeface="Comic Sans MS"/>
              </a:rPr>
              <a:t> Measurement + Vertex Measurement + b-tag + LV2 Trigger </a:t>
            </a:r>
          </a:p>
        </p:txBody>
      </p:sp>
    </p:spTree>
    <p:extLst>
      <p:ext uri="{BB962C8B-B14F-4D97-AF65-F5344CB8AC3E}">
        <p14:creationId xmlns:p14="http://schemas.microsoft.com/office/powerpoint/2010/main" val="312549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6" grpId="0" animBg="1"/>
      <p:bldP spid="2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031B0-D000-5342-CB35-AEA60575C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And a word on Phase II upgrade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9223E3-E205-AD3C-A230-FA346C991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447800"/>
            <a:ext cx="8923286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0154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charset="0"/>
              </a:rPr>
              <a:t>Calorimeters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7950"/>
            <a:ext cx="2868613" cy="5099050"/>
          </a:xfrm>
          <a:solidFill>
            <a:srgbClr val="1A4693"/>
          </a:solidFill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spcAft>
                <a:spcPts val="3600"/>
              </a:spcAft>
            </a:pPr>
            <a:r>
              <a:rPr lang="en-US" sz="2000" b="1" dirty="0">
                <a:solidFill>
                  <a:srgbClr val="FFFF00"/>
                </a:solidFill>
                <a:ea typeface="ＭＳ Ｐゴシック" charset="0"/>
                <a:sym typeface="Symbol" charset="0"/>
              </a:rPr>
              <a:t>Electromagnetic Calorimeter:</a:t>
            </a:r>
          </a:p>
          <a:p>
            <a:pPr eaLnBrk="1" hangingPunct="1">
              <a:lnSpc>
                <a:spcPct val="90000"/>
              </a:lnSpc>
              <a:spcAft>
                <a:spcPts val="3600"/>
              </a:spcAft>
            </a:pPr>
            <a:r>
              <a:rPr lang="en-US" sz="2000" dirty="0">
                <a:solidFill>
                  <a:srgbClr val="FFFF00"/>
                </a:solidFill>
                <a:ea typeface="ＭＳ Ｐゴシック" charset="0"/>
                <a:sym typeface="Symbol" charset="0"/>
              </a:rPr>
              <a:t>barrel, end-cap:	</a:t>
            </a:r>
            <a:r>
              <a:rPr lang="en-US" sz="1600" dirty="0">
                <a:solidFill>
                  <a:srgbClr val="FFFF00"/>
                </a:solidFill>
                <a:ea typeface="ＭＳ Ｐゴシック" charset="0"/>
                <a:sym typeface="Symbol" charset="0"/>
              </a:rPr>
              <a:t> </a:t>
            </a:r>
            <a:r>
              <a:rPr lang="en-US" sz="1800" dirty="0" err="1">
                <a:solidFill>
                  <a:srgbClr val="FFFF00"/>
                </a:solidFill>
                <a:ea typeface="ＭＳ Ｐゴシック" charset="0"/>
                <a:sym typeface="Symbol" charset="0"/>
              </a:rPr>
              <a:t>Pb-LAr</a:t>
            </a:r>
            <a:r>
              <a:rPr lang="en-US" sz="1800" dirty="0">
                <a:solidFill>
                  <a:srgbClr val="FFFF00"/>
                </a:solidFill>
                <a:ea typeface="ＭＳ Ｐゴシック" charset="0"/>
                <a:sym typeface="Symbol" charset="0"/>
              </a:rPr>
              <a:t> </a:t>
            </a:r>
            <a:r>
              <a:rPr lang="en-US" sz="1800" dirty="0" err="1">
                <a:solidFill>
                  <a:srgbClr val="FFFF00"/>
                </a:solidFill>
                <a:ea typeface="ＭＳ Ｐゴシック" charset="0"/>
                <a:sym typeface="Symbol" charset="0"/>
              </a:rPr>
              <a:t>Accordeon</a:t>
            </a:r>
            <a:r>
              <a:rPr lang="en-US" sz="1800" dirty="0">
                <a:solidFill>
                  <a:srgbClr val="FFFF00"/>
                </a:solidFill>
                <a:ea typeface="ＭＳ Ｐゴシック" charset="0"/>
                <a:sym typeface="Symbol" charset="0"/>
              </a:rPr>
              <a:t> </a:t>
            </a:r>
          </a:p>
          <a:p>
            <a:pPr eaLnBrk="1" hangingPunct="1">
              <a:lnSpc>
                <a:spcPct val="90000"/>
              </a:lnSpc>
              <a:spcAft>
                <a:spcPts val="3600"/>
              </a:spcAft>
            </a:pPr>
            <a:r>
              <a:rPr lang="en-US" sz="2000" b="1" dirty="0">
                <a:solidFill>
                  <a:srgbClr val="FFFFFF"/>
                </a:solidFill>
                <a:ea typeface="ＭＳ Ｐゴシック" charset="0"/>
              </a:rPr>
              <a:t>~10%/√E  energy resolution e/</a:t>
            </a:r>
            <a:r>
              <a:rPr lang="el-GR" sz="2000" b="1" dirty="0">
                <a:solidFill>
                  <a:srgbClr val="FFFFFF"/>
                </a:solidFill>
                <a:ea typeface="ＭＳ Ｐゴシック" charset="0"/>
              </a:rPr>
              <a:t>γ</a:t>
            </a:r>
            <a:endParaRPr lang="es-ES_tradnl" sz="2000" b="1" dirty="0">
              <a:solidFill>
                <a:srgbClr val="FFFFFF"/>
              </a:solidFill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spcAft>
                <a:spcPts val="3600"/>
              </a:spcAft>
            </a:pPr>
            <a:r>
              <a:rPr lang="en-US" sz="2000" dirty="0">
                <a:solidFill>
                  <a:srgbClr val="FFFF00"/>
                </a:solidFill>
                <a:ea typeface="ＭＳ Ｐゴシック" charset="0"/>
                <a:sym typeface="Symbol" charset="0"/>
              </a:rPr>
              <a:t>180</a:t>
            </a:r>
            <a:r>
              <a:rPr lang="ja-JP" altLang="en-US" sz="2000" dirty="0">
                <a:solidFill>
                  <a:srgbClr val="FFFF00"/>
                </a:solidFill>
                <a:ea typeface="ＭＳ Ｐゴシック" charset="0"/>
                <a:sym typeface="Symbol" charset="0"/>
              </a:rPr>
              <a:t>’</a:t>
            </a:r>
            <a:r>
              <a:rPr lang="en-US" sz="2000" dirty="0">
                <a:solidFill>
                  <a:srgbClr val="FFFF00"/>
                </a:solidFill>
                <a:ea typeface="ＭＳ Ｐゴシック" charset="0"/>
                <a:sym typeface="Symbol" charset="0"/>
              </a:rPr>
              <a:t>000 channels:</a:t>
            </a:r>
            <a:r>
              <a:rPr lang="es-ES_tradnl" sz="2000" dirty="0">
                <a:solidFill>
                  <a:srgbClr val="FFFF00"/>
                </a:solidFill>
                <a:ea typeface="ＭＳ Ｐゴシック" charset="0"/>
              </a:rPr>
              <a:t>  3 longitudinal  </a:t>
            </a:r>
            <a:r>
              <a:rPr lang="es-ES_tradnl" sz="2000" dirty="0" err="1">
                <a:solidFill>
                  <a:srgbClr val="FFFF00"/>
                </a:solidFill>
                <a:ea typeface="ＭＳ Ｐゴシック" charset="0"/>
              </a:rPr>
              <a:t>samplings</a:t>
            </a:r>
            <a:r>
              <a:rPr lang="es-ES_tradnl" sz="2000" dirty="0">
                <a:solidFill>
                  <a:srgbClr val="FFFF00"/>
                </a:solidFill>
                <a:ea typeface="ＭＳ Ｐゴシック" charset="0"/>
              </a:rPr>
              <a:t> + </a:t>
            </a:r>
            <a:r>
              <a:rPr lang="es-ES_tradnl" sz="2000" dirty="0" err="1">
                <a:solidFill>
                  <a:srgbClr val="FFFF00"/>
                </a:solidFill>
                <a:ea typeface="ＭＳ Ｐゴシック" charset="0"/>
              </a:rPr>
              <a:t>presampler</a:t>
            </a:r>
            <a:endParaRPr lang="es-ES_tradnl" sz="2000" dirty="0">
              <a:solidFill>
                <a:srgbClr val="FFFF00"/>
              </a:solidFill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  <a:spcAft>
                <a:spcPts val="3600"/>
              </a:spcAft>
            </a:pPr>
            <a:endParaRPr lang="es-ES_tradnl" sz="800" b="1" dirty="0">
              <a:latin typeface="Comic Sans MS" charset="0"/>
              <a:ea typeface="ＭＳ Ｐゴシック" charset="0"/>
              <a:cs typeface="Arial" charset="0"/>
              <a:sym typeface="Symbol" charset="0"/>
            </a:endParaRPr>
          </a:p>
        </p:txBody>
      </p:sp>
      <p:sp>
        <p:nvSpPr>
          <p:cNvPr id="33" name="Content Placeholder 2"/>
          <p:cNvSpPr txBox="1">
            <a:spLocks/>
          </p:cNvSpPr>
          <p:nvPr/>
        </p:nvSpPr>
        <p:spPr bwMode="auto">
          <a:xfrm>
            <a:off x="20637" y="1371600"/>
            <a:ext cx="2874963" cy="5099050"/>
          </a:xfrm>
          <a:prstGeom prst="rect">
            <a:avLst/>
          </a:prstGeom>
          <a:solidFill>
            <a:srgbClr val="1A469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es-ES_tradnl" sz="800" b="1" dirty="0">
              <a:solidFill>
                <a:srgbClr val="FFFF00"/>
              </a:solidFill>
              <a:latin typeface="Comic Sans MS" charset="0"/>
              <a:cs typeface="Arial" charset="0"/>
              <a:sym typeface="Symbol" charset="0"/>
            </a:endParaRPr>
          </a:p>
          <a:p>
            <a:pPr eaLnBrk="1" hangingPunct="1">
              <a:spcBef>
                <a:spcPct val="20000"/>
              </a:spcBef>
              <a:spcAft>
                <a:spcPts val="1800"/>
              </a:spcAft>
              <a:buFont typeface="Arial" charset="0"/>
              <a:buChar char="•"/>
            </a:pPr>
            <a:r>
              <a:rPr lang="es-ES_tradnl" sz="2000" b="1" dirty="0" err="1">
                <a:solidFill>
                  <a:srgbClr val="FFFF00"/>
                </a:solidFill>
                <a:latin typeface="Times New Roman"/>
                <a:cs typeface="Times New Roman"/>
                <a:sym typeface="Symbol" charset="0"/>
              </a:rPr>
              <a:t>Hadron</a:t>
            </a:r>
            <a:r>
              <a:rPr lang="es-ES_tradnl" sz="2000" b="1" dirty="0">
                <a:solidFill>
                  <a:srgbClr val="FFFF00"/>
                </a:solidFill>
                <a:latin typeface="Times New Roman"/>
                <a:cs typeface="Times New Roman"/>
                <a:sym typeface="Symbol" charset="0"/>
              </a:rPr>
              <a:t> </a:t>
            </a:r>
            <a:r>
              <a:rPr lang="es-ES_tradnl" sz="2000" b="1" dirty="0" err="1">
                <a:solidFill>
                  <a:srgbClr val="FFFF00"/>
                </a:solidFill>
                <a:latin typeface="Times New Roman"/>
                <a:cs typeface="Times New Roman"/>
                <a:sym typeface="Symbol" charset="0"/>
              </a:rPr>
              <a:t>Calorimeter</a:t>
            </a:r>
            <a:endParaRPr lang="es-ES_tradnl" sz="2000" b="1" dirty="0">
              <a:solidFill>
                <a:srgbClr val="FFFF00"/>
              </a:solidFill>
              <a:latin typeface="Times New Roman"/>
              <a:cs typeface="Times New Roman"/>
              <a:sym typeface="Symbol" charset="0"/>
            </a:endParaRPr>
          </a:p>
          <a:p>
            <a:pPr eaLnBrk="1" hangingPunct="1">
              <a:spcBef>
                <a:spcPct val="20000"/>
              </a:spcBef>
              <a:spcAft>
                <a:spcPts val="1800"/>
              </a:spcAft>
              <a:buFont typeface="Arial" charset="0"/>
              <a:buChar char="•"/>
            </a:pPr>
            <a:r>
              <a:rPr lang="en-US" sz="2000" dirty="0">
                <a:solidFill>
                  <a:srgbClr val="FFFF00"/>
                </a:solidFill>
                <a:latin typeface="Times New Roman"/>
                <a:cs typeface="Times New Roman"/>
                <a:sym typeface="Symbol" charset="0"/>
              </a:rPr>
              <a:t>B</a:t>
            </a:r>
            <a:r>
              <a:rPr lang="es-ES_tradnl" sz="2000" dirty="0" err="1">
                <a:solidFill>
                  <a:srgbClr val="FFFF00"/>
                </a:solidFill>
                <a:latin typeface="Times New Roman"/>
                <a:cs typeface="Times New Roman"/>
                <a:sym typeface="Symbol" charset="0"/>
              </a:rPr>
              <a:t>arrel</a:t>
            </a:r>
            <a:r>
              <a:rPr lang="es-ES_tradnl" sz="2000" dirty="0">
                <a:solidFill>
                  <a:srgbClr val="FFFF00"/>
                </a:solidFill>
                <a:latin typeface="Times New Roman"/>
                <a:cs typeface="Times New Roman"/>
                <a:sym typeface="Symbol" charset="0"/>
              </a:rPr>
              <a:t>:  </a:t>
            </a:r>
            <a:r>
              <a:rPr lang="es-ES_tradnl" sz="2000" dirty="0" err="1">
                <a:solidFill>
                  <a:srgbClr val="FFFF00"/>
                </a:solidFill>
                <a:latin typeface="Times New Roman"/>
                <a:cs typeface="Times New Roman"/>
                <a:sym typeface="Symbol" charset="0"/>
              </a:rPr>
              <a:t>Iron</a:t>
            </a:r>
            <a:r>
              <a:rPr lang="es-ES_tradnl" sz="2000" dirty="0">
                <a:solidFill>
                  <a:srgbClr val="FFFF00"/>
                </a:solidFill>
                <a:latin typeface="Times New Roman"/>
                <a:cs typeface="Times New Roman"/>
                <a:sym typeface="Symbol" charset="0"/>
              </a:rPr>
              <a:t>-Tile (10</a:t>
            </a:r>
            <a:r>
              <a:rPr lang="es-ES_tradnl" sz="2000" baseline="30000" dirty="0">
                <a:solidFill>
                  <a:srgbClr val="FFFF00"/>
                </a:solidFill>
                <a:latin typeface="Times New Roman"/>
                <a:cs typeface="Times New Roman"/>
                <a:sym typeface="Symbol" charset="0"/>
              </a:rPr>
              <a:t>4</a:t>
            </a:r>
            <a:r>
              <a:rPr lang="es-ES_tradnl" sz="2000" dirty="0">
                <a:solidFill>
                  <a:srgbClr val="FFFF00"/>
                </a:solidFill>
                <a:latin typeface="Times New Roman"/>
                <a:cs typeface="Times New Roman"/>
                <a:sym typeface="Symbol" charset="0"/>
              </a:rPr>
              <a:t> </a:t>
            </a:r>
            <a:r>
              <a:rPr lang="es-ES_tradnl" sz="2000" dirty="0" err="1">
                <a:solidFill>
                  <a:srgbClr val="FFFF00"/>
                </a:solidFill>
                <a:latin typeface="Times New Roman"/>
                <a:cs typeface="Times New Roman"/>
                <a:sym typeface="Symbol" charset="0"/>
              </a:rPr>
              <a:t>channels</a:t>
            </a:r>
            <a:r>
              <a:rPr lang="es-ES_tradnl" sz="2000" dirty="0">
                <a:solidFill>
                  <a:srgbClr val="FFFF00"/>
                </a:solidFill>
                <a:latin typeface="Times New Roman"/>
                <a:cs typeface="Times New Roman"/>
                <a:sym typeface="Symbol" charset="0"/>
              </a:rPr>
              <a:t>) </a:t>
            </a:r>
          </a:p>
          <a:p>
            <a:pPr eaLnBrk="1" hangingPunct="1">
              <a:spcBef>
                <a:spcPct val="20000"/>
              </a:spcBef>
              <a:spcAft>
                <a:spcPts val="1800"/>
              </a:spcAft>
              <a:buFont typeface="Arial" charset="0"/>
              <a:buChar char="•"/>
            </a:pPr>
            <a:r>
              <a:rPr lang="en-US" sz="2000" dirty="0">
                <a:solidFill>
                  <a:srgbClr val="FFFF00"/>
                </a:solidFill>
                <a:latin typeface="Times New Roman"/>
                <a:cs typeface="Times New Roman"/>
                <a:sym typeface="Symbol" charset="0"/>
              </a:rPr>
              <a:t>EC/</a:t>
            </a:r>
            <a:r>
              <a:rPr lang="en-US" sz="2000" dirty="0" err="1">
                <a:solidFill>
                  <a:srgbClr val="FFFF00"/>
                </a:solidFill>
                <a:latin typeface="Times New Roman"/>
                <a:cs typeface="Times New Roman"/>
                <a:sym typeface="Symbol" charset="0"/>
              </a:rPr>
              <a:t>Fwd</a:t>
            </a:r>
            <a:r>
              <a:rPr lang="en-US" sz="2000" dirty="0">
                <a:solidFill>
                  <a:srgbClr val="FFFF00"/>
                </a:solidFill>
                <a:latin typeface="Times New Roman"/>
                <a:cs typeface="Times New Roman"/>
                <a:sym typeface="Symbol" charset="0"/>
              </a:rPr>
              <a:t>:</a:t>
            </a:r>
            <a:r>
              <a:rPr lang="es-ES_tradnl" sz="2000" dirty="0">
                <a:solidFill>
                  <a:srgbClr val="FFFF00"/>
                </a:solidFill>
                <a:latin typeface="Times New Roman"/>
                <a:cs typeface="Times New Roman"/>
                <a:sym typeface="Symbol" charset="0"/>
              </a:rPr>
              <a:t>  </a:t>
            </a:r>
            <a:r>
              <a:rPr lang="en-US" sz="2000" dirty="0">
                <a:solidFill>
                  <a:srgbClr val="FFFF00"/>
                </a:solidFill>
                <a:latin typeface="Times New Roman"/>
                <a:cs typeface="Times New Roman"/>
                <a:sym typeface="Symbol" charset="0"/>
              </a:rPr>
              <a:t>Cu/W-</a:t>
            </a:r>
            <a:r>
              <a:rPr lang="en-US" sz="2000" dirty="0" err="1">
                <a:solidFill>
                  <a:srgbClr val="FFFF00"/>
                </a:solidFill>
                <a:latin typeface="Times New Roman"/>
                <a:cs typeface="Times New Roman"/>
                <a:sym typeface="Symbol" charset="0"/>
              </a:rPr>
              <a:t>LAr</a:t>
            </a:r>
            <a:r>
              <a:rPr lang="en-US" sz="2000" dirty="0">
                <a:solidFill>
                  <a:srgbClr val="FFFF00"/>
                </a:solidFill>
                <a:latin typeface="Times New Roman"/>
                <a:cs typeface="Times New Roman"/>
                <a:sym typeface="Symbol" charset="0"/>
              </a:rPr>
              <a:t> (~2*10</a:t>
            </a:r>
            <a:r>
              <a:rPr lang="en-US" sz="2000" baseline="30000" dirty="0">
                <a:solidFill>
                  <a:srgbClr val="FFFF00"/>
                </a:solidFill>
                <a:latin typeface="Times New Roman"/>
                <a:cs typeface="Times New Roman"/>
                <a:sym typeface="Symbol" charset="0"/>
              </a:rPr>
              <a:t>4</a:t>
            </a:r>
            <a:r>
              <a:rPr lang="en-US" sz="2000" dirty="0">
                <a:solidFill>
                  <a:srgbClr val="FFFF00"/>
                </a:solidFill>
                <a:latin typeface="Times New Roman"/>
                <a:cs typeface="Times New Roman"/>
                <a:sym typeface="Symbol" charset="0"/>
              </a:rPr>
              <a:t> channels)</a:t>
            </a:r>
            <a:endParaRPr lang="es-ES_tradnl" sz="2000" b="1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eaLnBrk="1" hangingPunct="1">
              <a:spcBef>
                <a:spcPct val="20000"/>
              </a:spcBef>
              <a:spcAft>
                <a:spcPts val="1800"/>
              </a:spcAft>
              <a:buFont typeface="Arial" charset="0"/>
              <a:buChar char="•"/>
            </a:pPr>
            <a:r>
              <a:rPr lang="en-US" sz="2000" b="1" dirty="0">
                <a:solidFill>
                  <a:srgbClr val="FFFFFF"/>
                </a:solidFill>
                <a:latin typeface="Times New Roman"/>
                <a:cs typeface="Times New Roman"/>
                <a:sym typeface="Symbol" charset="0"/>
              </a:rPr>
              <a:t></a:t>
            </a:r>
            <a:r>
              <a:rPr lang="en-US" sz="2000" b="1" dirty="0">
                <a:solidFill>
                  <a:srgbClr val="FFFFFF"/>
                </a:solidFill>
                <a:latin typeface="Times New Roman"/>
                <a:cs typeface="Times New Roman"/>
              </a:rPr>
              <a:t>/E ~ 50%/</a:t>
            </a:r>
            <a:r>
              <a:rPr lang="en-US" sz="2000" b="1" dirty="0">
                <a:solidFill>
                  <a:srgbClr val="FFFFFF"/>
                </a:solidFill>
                <a:latin typeface="Times New Roman"/>
                <a:cs typeface="Times New Roman"/>
                <a:sym typeface="Symbol" charset="0"/>
              </a:rPr>
              <a:t>E  0.03 pion </a:t>
            </a:r>
            <a:r>
              <a:rPr lang="en-US" sz="2000" b="1" dirty="0">
                <a:solidFill>
                  <a:srgbClr val="FFFFFF"/>
                </a:solidFill>
                <a:latin typeface="Times New Roman"/>
                <a:cs typeface="Times New Roman"/>
              </a:rPr>
              <a:t>(10 </a:t>
            </a:r>
            <a:r>
              <a:rPr lang="en-US" sz="2000" b="1" dirty="0">
                <a:solidFill>
                  <a:srgbClr val="FFFFFF"/>
                </a:solidFill>
                <a:latin typeface="Times New Roman"/>
                <a:cs typeface="Times New Roman"/>
                <a:sym typeface="Symbol" charset="0"/>
              </a:rPr>
              <a:t></a:t>
            </a:r>
            <a:r>
              <a:rPr lang="en-US" sz="2000" b="1" dirty="0">
                <a:solidFill>
                  <a:srgbClr val="FFFFFF"/>
                </a:solidFill>
                <a:latin typeface="Times New Roman"/>
                <a:cs typeface="Times New Roman"/>
              </a:rPr>
              <a:t>) </a:t>
            </a:r>
          </a:p>
          <a:p>
            <a:pPr eaLnBrk="1" hangingPunct="1">
              <a:spcBef>
                <a:spcPct val="20000"/>
              </a:spcBef>
              <a:spcAft>
                <a:spcPts val="1800"/>
              </a:spcAft>
              <a:buFont typeface="Arial" charset="0"/>
              <a:buChar char="•"/>
            </a:pPr>
            <a:r>
              <a:rPr lang="en-US" sz="2000" b="1" dirty="0">
                <a:solidFill>
                  <a:srgbClr val="FFFFFF"/>
                </a:solidFill>
                <a:latin typeface="Times New Roman"/>
                <a:cs typeface="Times New Roman"/>
                <a:sym typeface="Symbol" charset="0"/>
              </a:rPr>
              <a:t></a:t>
            </a:r>
            <a:r>
              <a:rPr lang="en-US" sz="2000" b="1" dirty="0">
                <a:solidFill>
                  <a:srgbClr val="FFFFFF"/>
                </a:solidFill>
                <a:latin typeface="Times New Roman"/>
                <a:cs typeface="Times New Roman"/>
              </a:rPr>
              <a:t>/E ~ 100%/</a:t>
            </a:r>
            <a:r>
              <a:rPr lang="en-US" sz="2000" b="1" dirty="0">
                <a:solidFill>
                  <a:srgbClr val="FFFFFF"/>
                </a:solidFill>
                <a:latin typeface="Times New Roman"/>
                <a:cs typeface="Times New Roman"/>
                <a:sym typeface="Symbol" charset="0"/>
              </a:rPr>
              <a:t>E  0.1 (Forward)</a:t>
            </a:r>
            <a:r>
              <a:rPr lang="en-US" sz="2000"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</a:p>
          <a:p>
            <a:pPr eaLnBrk="1" hangingPunct="1">
              <a:spcBef>
                <a:spcPct val="20000"/>
              </a:spcBef>
              <a:spcAft>
                <a:spcPts val="1800"/>
              </a:spcAft>
              <a:buFont typeface="Arial" charset="0"/>
              <a:buChar char="•"/>
            </a:pPr>
            <a:endParaRPr lang="en-US" sz="2000" b="1" dirty="0">
              <a:solidFill>
                <a:srgbClr val="FFFF00"/>
              </a:solidFill>
              <a:latin typeface="Comic Sans MS" charset="0"/>
              <a:cs typeface="Arial" charset="0"/>
            </a:endParaRPr>
          </a:p>
          <a:p>
            <a:pPr eaLnBrk="1" hangingPunct="1">
              <a:spcBef>
                <a:spcPct val="20000"/>
              </a:spcBef>
              <a:spcAft>
                <a:spcPts val="1800"/>
              </a:spcAft>
              <a:buFont typeface="Arial" charset="0"/>
              <a:buChar char="•"/>
            </a:pPr>
            <a:endParaRPr lang="es-ES_tradnl" sz="2000" b="1" dirty="0">
              <a:solidFill>
                <a:srgbClr val="FFFF00"/>
              </a:solidFill>
              <a:latin typeface="Comic Sans MS" charset="0"/>
              <a:cs typeface="Arial" charset="0"/>
            </a:endParaRPr>
          </a:p>
        </p:txBody>
      </p:sp>
      <p:pic>
        <p:nvPicPr>
          <p:cNvPr id="31752" name="Picture 1027" descr="CalorimetroTeste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613" y="1377950"/>
            <a:ext cx="6275387" cy="509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3" name="Rectangle 1038"/>
          <p:cNvSpPr>
            <a:spLocks noChangeArrowheads="1"/>
          </p:cNvSpPr>
          <p:nvPr/>
        </p:nvSpPr>
        <p:spPr bwMode="auto">
          <a:xfrm>
            <a:off x="4156075" y="5975350"/>
            <a:ext cx="3159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r>
              <a:rPr kumimoji="1" lang="en-US" sz="2000">
                <a:solidFill>
                  <a:schemeClr val="bg1"/>
                </a:solidFill>
                <a:latin typeface="Tahoma" charset="0"/>
              </a:rPr>
              <a:t>~ 12 m long, 4.3 m radius</a:t>
            </a:r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2976563" y="1333500"/>
            <a:ext cx="6167437" cy="4641850"/>
            <a:chOff x="2798624" y="1263119"/>
            <a:chExt cx="6166713" cy="4641850"/>
          </a:xfrm>
        </p:grpSpPr>
        <p:grpSp>
          <p:nvGrpSpPr>
            <p:cNvPr id="31772" name="Group 26"/>
            <p:cNvGrpSpPr>
              <a:grpSpLocks/>
            </p:cNvGrpSpPr>
            <p:nvPr/>
          </p:nvGrpSpPr>
          <p:grpSpPr bwMode="auto">
            <a:xfrm>
              <a:off x="2798624" y="1263119"/>
              <a:ext cx="2209800" cy="1677987"/>
              <a:chOff x="310287" y="2591856"/>
              <a:chExt cx="2209800" cy="1677987"/>
            </a:xfrm>
          </p:grpSpPr>
          <p:sp>
            <p:nvSpPr>
              <p:cNvPr id="31774" name="Line 1030"/>
              <p:cNvSpPr>
                <a:spLocks noChangeShapeType="1"/>
              </p:cNvSpPr>
              <p:nvPr/>
            </p:nvSpPr>
            <p:spPr bwMode="auto">
              <a:xfrm flipH="1">
                <a:off x="1834287" y="3245643"/>
                <a:ext cx="0" cy="91466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775" name="Line 1044"/>
              <p:cNvSpPr>
                <a:spLocks noChangeShapeType="1"/>
              </p:cNvSpPr>
              <p:nvPr/>
            </p:nvSpPr>
            <p:spPr bwMode="auto">
              <a:xfrm>
                <a:off x="1884224" y="3245906"/>
                <a:ext cx="635863" cy="102393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1776" name="Text Box 1035"/>
              <p:cNvSpPr txBox="1">
                <a:spLocks noChangeArrowheads="1"/>
              </p:cNvSpPr>
              <p:nvPr/>
            </p:nvSpPr>
            <p:spPr bwMode="auto">
              <a:xfrm>
                <a:off x="310287" y="2591856"/>
                <a:ext cx="2000250" cy="654050"/>
              </a:xfrm>
              <a:prstGeom prst="rect">
                <a:avLst/>
              </a:prstGeom>
              <a:solidFill>
                <a:srgbClr val="FFFFCC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GB" sz="1800" b="1">
                    <a:solidFill>
                      <a:srgbClr val="00006F"/>
                    </a:solidFill>
                  </a:rPr>
                  <a:t>LAr/Pb electromagnetic</a:t>
                </a:r>
                <a:r>
                  <a:rPr lang="en-GB" sz="1800">
                    <a:solidFill>
                      <a:srgbClr val="FF0000"/>
                    </a:solidFill>
                  </a:rPr>
                  <a:t> </a:t>
                </a:r>
              </a:p>
            </p:txBody>
          </p:sp>
        </p:grpSp>
        <p:pic>
          <p:nvPicPr>
            <p:cNvPr id="31773" name="Picture 104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8487" y="2438400"/>
              <a:ext cx="4006850" cy="3466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31"/>
          <p:cNvGrpSpPr>
            <a:grpSpLocks/>
          </p:cNvGrpSpPr>
          <p:nvPr/>
        </p:nvGrpSpPr>
        <p:grpSpPr bwMode="auto">
          <a:xfrm>
            <a:off x="3124200" y="1397000"/>
            <a:ext cx="6165850" cy="4840288"/>
            <a:chOff x="2978150" y="377826"/>
            <a:chExt cx="6165850" cy="4841080"/>
          </a:xfrm>
        </p:grpSpPr>
        <p:sp>
          <p:nvSpPr>
            <p:cNvPr id="31762" name="Text Box 1034"/>
            <p:cNvSpPr txBox="1">
              <a:spLocks noChangeArrowheads="1"/>
            </p:cNvSpPr>
            <p:nvPr/>
          </p:nvSpPr>
          <p:spPr bwMode="auto">
            <a:xfrm>
              <a:off x="2978150" y="4675187"/>
              <a:ext cx="2051050" cy="379413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800" b="1">
                  <a:solidFill>
                    <a:srgbClr val="00006F"/>
                  </a:solidFill>
                </a:rPr>
                <a:t>LAr/Cu hadronic</a:t>
              </a:r>
              <a:r>
                <a:rPr lang="en-GB" sz="1800" b="1">
                  <a:solidFill>
                    <a:srgbClr val="FF0000"/>
                  </a:solidFill>
                </a:rPr>
                <a:t> </a:t>
              </a:r>
            </a:p>
          </p:txBody>
        </p:sp>
        <p:grpSp>
          <p:nvGrpSpPr>
            <p:cNvPr id="31763" name="Group 30"/>
            <p:cNvGrpSpPr>
              <a:grpSpLocks/>
            </p:cNvGrpSpPr>
            <p:nvPr/>
          </p:nvGrpSpPr>
          <p:grpSpPr bwMode="auto">
            <a:xfrm>
              <a:off x="7315200" y="3333749"/>
              <a:ext cx="1828800" cy="1885157"/>
              <a:chOff x="7315200" y="3333749"/>
              <a:chExt cx="1828800" cy="1885157"/>
            </a:xfrm>
          </p:grpSpPr>
          <p:sp>
            <p:nvSpPr>
              <p:cNvPr id="31770" name="Line 1033"/>
              <p:cNvSpPr>
                <a:spLocks noChangeShapeType="1"/>
              </p:cNvSpPr>
              <p:nvPr/>
            </p:nvSpPr>
            <p:spPr bwMode="auto">
              <a:xfrm flipH="1" flipV="1">
                <a:off x="7980362" y="3333749"/>
                <a:ext cx="515938" cy="150574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771" name="Text Box 1036"/>
              <p:cNvSpPr txBox="1">
                <a:spLocks noChangeArrowheads="1"/>
              </p:cNvSpPr>
              <p:nvPr/>
            </p:nvSpPr>
            <p:spPr bwMode="auto">
              <a:xfrm>
                <a:off x="7315200" y="4839493"/>
                <a:ext cx="1828800" cy="379413"/>
              </a:xfrm>
              <a:prstGeom prst="rect">
                <a:avLst/>
              </a:prstGeom>
              <a:solidFill>
                <a:srgbClr val="FFFFCC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GB" sz="1800" b="1">
                    <a:solidFill>
                      <a:srgbClr val="00006F"/>
                    </a:solidFill>
                  </a:rPr>
                  <a:t>LAr/W forward</a:t>
                </a:r>
                <a:r>
                  <a:rPr lang="en-GB" sz="1800" b="1">
                    <a:solidFill>
                      <a:srgbClr val="FF0000"/>
                    </a:solidFill>
                    <a:sym typeface="Symbol" charset="0"/>
                  </a:rPr>
                  <a:t> </a:t>
                </a:r>
                <a:endParaRPr lang="en-GB" sz="1800" b="1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31764" name="Line 1043"/>
            <p:cNvSpPr>
              <a:spLocks noChangeShapeType="1"/>
            </p:cNvSpPr>
            <p:nvPr/>
          </p:nvSpPr>
          <p:spPr bwMode="auto">
            <a:xfrm flipH="1" flipV="1">
              <a:off x="3810000" y="3151187"/>
              <a:ext cx="228600" cy="1524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grpSp>
          <p:nvGrpSpPr>
            <p:cNvPr id="31765" name="Group 89"/>
            <p:cNvGrpSpPr>
              <a:grpSpLocks/>
            </p:cNvGrpSpPr>
            <p:nvPr/>
          </p:nvGrpSpPr>
          <p:grpSpPr bwMode="auto">
            <a:xfrm>
              <a:off x="3968323" y="377826"/>
              <a:ext cx="3733800" cy="2800350"/>
              <a:chOff x="2666" y="2136"/>
              <a:chExt cx="2352" cy="1764"/>
            </a:xfrm>
          </p:grpSpPr>
          <p:pic>
            <p:nvPicPr>
              <p:cNvPr id="31766" name="Picture 84" descr="im1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66" y="2136"/>
                <a:ext cx="2352" cy="17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767" name="Text Box 85"/>
              <p:cNvSpPr txBox="1">
                <a:spLocks noChangeArrowheads="1"/>
              </p:cNvSpPr>
              <p:nvPr/>
            </p:nvSpPr>
            <p:spPr bwMode="auto">
              <a:xfrm>
                <a:off x="4058" y="2604"/>
                <a:ext cx="371" cy="2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>
                    <a:latin typeface="Book Antiqua" charset="0"/>
                  </a:rPr>
                  <a:t>HEC</a:t>
                </a:r>
              </a:p>
            </p:txBody>
          </p:sp>
          <p:sp>
            <p:nvSpPr>
              <p:cNvPr id="31768" name="Text Box 86"/>
              <p:cNvSpPr txBox="1">
                <a:spLocks noChangeArrowheads="1"/>
              </p:cNvSpPr>
              <p:nvPr/>
            </p:nvSpPr>
            <p:spPr bwMode="auto">
              <a:xfrm>
                <a:off x="3002" y="3036"/>
                <a:ext cx="309" cy="2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>
                    <a:latin typeface="Book Antiqua" charset="0"/>
                  </a:rPr>
                  <a:t>EM</a:t>
                </a:r>
              </a:p>
            </p:txBody>
          </p:sp>
          <p:sp>
            <p:nvSpPr>
              <p:cNvPr id="31769" name="Text Box 88"/>
              <p:cNvSpPr txBox="1">
                <a:spLocks noChangeArrowheads="1"/>
              </p:cNvSpPr>
              <p:nvPr/>
            </p:nvSpPr>
            <p:spPr bwMode="auto">
              <a:xfrm>
                <a:off x="4394" y="3084"/>
                <a:ext cx="395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Book Antiqua" charset="0"/>
                  </a:rPr>
                  <a:t>FCAL</a:t>
                </a:r>
                <a:endParaRPr lang="en-US" sz="1800">
                  <a:latin typeface="Book Antiqua" charset="0"/>
                </a:endParaRPr>
              </a:p>
            </p:txBody>
          </p:sp>
        </p:grpSp>
      </p:grpSp>
      <p:grpSp>
        <p:nvGrpSpPr>
          <p:cNvPr id="11" name="Group 29"/>
          <p:cNvGrpSpPr>
            <a:grpSpLocks/>
          </p:cNvGrpSpPr>
          <p:nvPr/>
        </p:nvGrpSpPr>
        <p:grpSpPr bwMode="auto">
          <a:xfrm>
            <a:off x="5184775" y="1608138"/>
            <a:ext cx="3959225" cy="3884612"/>
            <a:chOff x="4800600" y="839788"/>
            <a:chExt cx="3959652" cy="3885142"/>
          </a:xfrm>
        </p:grpSpPr>
        <p:sp>
          <p:nvSpPr>
            <p:cNvPr id="31758" name="Line 1028"/>
            <p:cNvSpPr>
              <a:spLocks noChangeShapeType="1"/>
            </p:cNvSpPr>
            <p:nvPr/>
          </p:nvSpPr>
          <p:spPr bwMode="auto">
            <a:xfrm flipH="1">
              <a:off x="5792786" y="1219202"/>
              <a:ext cx="465137" cy="42386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1759" name="Line 1029"/>
            <p:cNvSpPr>
              <a:spLocks noChangeShapeType="1"/>
            </p:cNvSpPr>
            <p:nvPr/>
          </p:nvSpPr>
          <p:spPr bwMode="auto">
            <a:xfrm>
              <a:off x="6916737" y="1203325"/>
              <a:ext cx="398463" cy="8540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1760" name="Text Box 1037"/>
            <p:cNvSpPr txBox="1">
              <a:spLocks noChangeArrowheads="1"/>
            </p:cNvSpPr>
            <p:nvPr/>
          </p:nvSpPr>
          <p:spPr bwMode="auto">
            <a:xfrm>
              <a:off x="4953000" y="839788"/>
              <a:ext cx="3543300" cy="379413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800" b="1">
                  <a:solidFill>
                    <a:srgbClr val="00006F"/>
                  </a:solidFill>
                </a:rPr>
                <a:t>Fe/scintillator hadronic Tilecal</a:t>
              </a:r>
              <a:r>
                <a:rPr lang="en-GB" sz="1800" b="1">
                  <a:solidFill>
                    <a:srgbClr val="FF0000"/>
                  </a:solidFill>
                  <a:sym typeface="Symbol" charset="0"/>
                </a:rPr>
                <a:t> </a:t>
              </a:r>
              <a:endParaRPr lang="en-GB" sz="1800" b="1">
                <a:solidFill>
                  <a:srgbClr val="FF0000"/>
                </a:solidFill>
              </a:endParaRPr>
            </a:p>
          </p:txBody>
        </p:sp>
        <p:pic>
          <p:nvPicPr>
            <p:cNvPr id="31761" name="Picture 13" descr="tilemodule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2057665"/>
              <a:ext cx="3959652" cy="2667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478233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44624"/>
            <a:ext cx="8686800" cy="841248"/>
          </a:xfrm>
        </p:spPr>
        <p:txBody>
          <a:bodyPr/>
          <a:lstStyle/>
          <a:p>
            <a:r>
              <a:rPr lang="en-US" dirty="0"/>
              <a:t>Inner Detector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F854B-58C9-594B-9DF2-1F7DE0427031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4" name="Picture 3" descr="ID_Figure_General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5" y="908720"/>
            <a:ext cx="7039963" cy="4430995"/>
          </a:xfrm>
          <a:prstGeom prst="rect">
            <a:avLst/>
          </a:prstGeom>
          <a:effectLst>
            <a:glow rad="101600">
              <a:srgbClr val="FF0000">
                <a:alpha val="75000"/>
              </a:srgbClr>
            </a:glow>
            <a:softEdge rad="25400"/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07504" y="5445224"/>
            <a:ext cx="9036496" cy="1368152"/>
          </a:xfrm>
          <a:prstGeom prst="rect">
            <a:avLst/>
          </a:prstGeom>
          <a:effectLst/>
        </p:spPr>
        <p:txBody>
          <a:bodyPr vert="horz">
            <a:normAutofit fontScale="92500"/>
          </a:bodyPr>
          <a:lstStyle/>
          <a:p>
            <a:pPr marL="285750" indent="-285750" defTabSz="914400">
              <a:spcBef>
                <a:spcPct val="20000"/>
              </a:spcBef>
              <a:buClr>
                <a:srgbClr val="0000FF"/>
              </a:buClr>
              <a:buSzPct val="70000"/>
              <a:buFont typeface="Wingdings" charset="2"/>
              <a:buChar char="Ø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cs typeface="Century Gothic"/>
              </a:rPr>
              <a:t>Pixel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cs typeface="Century Gothic"/>
              </a:rPr>
              <a:t>: 3 layers 2D - </a:t>
            </a:r>
            <a:r>
              <a:rPr lang="en-US" dirty="0">
                <a:solidFill>
                  <a:srgbClr val="008000"/>
                </a:solidFill>
                <a:latin typeface="Century Gothic"/>
                <a:cs typeface="Century Gothic"/>
              </a:rPr>
              <a:t>Hit resolution </a:t>
            </a:r>
            <a:r>
              <a:rPr lang="en-US" dirty="0">
                <a:latin typeface="Century Gothic"/>
                <a:cs typeface="Century Gothic"/>
              </a:rPr>
              <a:t>bending plane: </a:t>
            </a:r>
            <a:r>
              <a:rPr lang="en-US" dirty="0">
                <a:solidFill>
                  <a:srgbClr val="000090"/>
                </a:solidFill>
                <a:latin typeface="Century Gothic"/>
                <a:cs typeface="Century Gothic"/>
              </a:rPr>
              <a:t>10 </a:t>
            </a:r>
            <a:r>
              <a:rPr lang="en-US" dirty="0">
                <a:solidFill>
                  <a:srgbClr val="000090"/>
                </a:solidFill>
                <a:latin typeface="Symbol" charset="2"/>
                <a:cs typeface="Symbol" charset="2"/>
              </a:rPr>
              <a:t>m</a:t>
            </a:r>
            <a:r>
              <a:rPr lang="en-US" dirty="0">
                <a:solidFill>
                  <a:srgbClr val="000090"/>
                </a:solidFill>
                <a:latin typeface="Century Gothic"/>
                <a:cs typeface="Century Gothic"/>
              </a:rPr>
              <a:t>m (NOW 4 Layers with the IBL)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entury Gothic"/>
              <a:cs typeface="Century Gothic"/>
            </a:endParaRPr>
          </a:p>
          <a:p>
            <a:pPr marL="285750" indent="-285750" defTabSz="914400">
              <a:spcBef>
                <a:spcPct val="20000"/>
              </a:spcBef>
              <a:buClr>
                <a:srgbClr val="0000FF"/>
              </a:buClr>
              <a:buSzPct val="70000"/>
              <a:buFont typeface="Wingdings" charset="2"/>
              <a:buChar char="Ø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cs typeface="Century Gothic"/>
              </a:rPr>
              <a:t>Silicon Strips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cs typeface="Century Gothic"/>
              </a:rPr>
              <a:t>: (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entury Gothic"/>
                <a:cs typeface="Century Gothic"/>
              </a:rPr>
              <a:t>SCT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cs typeface="Century Gothic"/>
              </a:rPr>
              <a:t>) 4-9 layers 2D (stereo strips) - </a:t>
            </a:r>
            <a:r>
              <a:rPr lang="en-US" dirty="0">
                <a:solidFill>
                  <a:srgbClr val="008000"/>
                </a:solidFill>
                <a:latin typeface="Century Gothic"/>
                <a:cs typeface="Century Gothic"/>
              </a:rPr>
              <a:t>Hit </a:t>
            </a:r>
            <a:r>
              <a:rPr lang="en-US" dirty="0" err="1">
                <a:solidFill>
                  <a:srgbClr val="008000"/>
                </a:solidFill>
                <a:latin typeface="Century Gothic"/>
                <a:cs typeface="Century Gothic"/>
              </a:rPr>
              <a:t>resol</a:t>
            </a:r>
            <a:r>
              <a:rPr lang="en-US" dirty="0">
                <a:solidFill>
                  <a:srgbClr val="008000"/>
                </a:solidFill>
                <a:latin typeface="Century Gothic"/>
                <a:cs typeface="Century Gothic"/>
              </a:rPr>
              <a:t> </a:t>
            </a:r>
            <a:r>
              <a:rPr lang="en-US" dirty="0">
                <a:latin typeface="Century Gothic"/>
                <a:cs typeface="Century Gothic"/>
              </a:rPr>
              <a:t>bending plane: </a:t>
            </a:r>
            <a:r>
              <a:rPr lang="en-US" dirty="0">
                <a:solidFill>
                  <a:srgbClr val="000090"/>
                </a:solidFill>
                <a:latin typeface="Century Gothic"/>
                <a:cs typeface="Century Gothic"/>
              </a:rPr>
              <a:t>17 </a:t>
            </a:r>
            <a:r>
              <a:rPr lang="en-US" dirty="0">
                <a:solidFill>
                  <a:srgbClr val="000090"/>
                </a:solidFill>
                <a:latin typeface="Symbol" charset="2"/>
                <a:cs typeface="Symbol" charset="2"/>
              </a:rPr>
              <a:t>m</a:t>
            </a:r>
            <a:r>
              <a:rPr lang="en-US" dirty="0">
                <a:solidFill>
                  <a:srgbClr val="000090"/>
                </a:solidFill>
                <a:latin typeface="Century Gothic"/>
                <a:cs typeface="Century Gothic"/>
              </a:rPr>
              <a:t>m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entury Gothic"/>
              <a:cs typeface="Century Gothic"/>
            </a:endParaRPr>
          </a:p>
          <a:p>
            <a:pPr marL="285750" indent="-285750" defTabSz="914400">
              <a:spcBef>
                <a:spcPct val="20000"/>
              </a:spcBef>
              <a:buClr>
                <a:srgbClr val="0000FF"/>
              </a:buClr>
              <a:buSzPct val="70000"/>
              <a:buFont typeface="Wingdings" charset="2"/>
              <a:buChar char="Ø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cs typeface="Century Gothic"/>
              </a:rPr>
              <a:t>Straw Tubes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cs typeface="Century Gothic"/>
              </a:rPr>
              <a:t>(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entury Gothic"/>
                <a:cs typeface="Century Gothic"/>
              </a:rPr>
              <a:t>TRT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cs typeface="Century Gothic"/>
              </a:rPr>
              <a:t>): </a:t>
            </a:r>
            <a:r>
              <a:rPr lang="en-US" dirty="0">
                <a:latin typeface="Century Gothic"/>
                <a:cs typeface="Century Gothic"/>
              </a:rPr>
              <a:t>up to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cs typeface="Century Gothic"/>
              </a:rPr>
              <a:t>160 </a:t>
            </a:r>
            <a:r>
              <a:rPr lang="en-US" dirty="0">
                <a:latin typeface="Century Gothic"/>
                <a:cs typeface="Century Gothic"/>
              </a:rPr>
              <a:t>planes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cs typeface="Century Gothic"/>
              </a:rPr>
              <a:t> -1D  </a:t>
            </a:r>
            <a:r>
              <a:rPr lang="en-US" dirty="0">
                <a:solidFill>
                  <a:srgbClr val="008000"/>
                </a:solidFill>
                <a:latin typeface="Century Gothic"/>
                <a:cs typeface="Century Gothic"/>
              </a:rPr>
              <a:t>Hit </a:t>
            </a:r>
            <a:r>
              <a:rPr lang="en-US" dirty="0" err="1">
                <a:solidFill>
                  <a:srgbClr val="008000"/>
                </a:solidFill>
                <a:latin typeface="Century Gothic"/>
                <a:cs typeface="Century Gothic"/>
              </a:rPr>
              <a:t>resol</a:t>
            </a:r>
            <a:r>
              <a:rPr lang="en-US" dirty="0">
                <a:solidFill>
                  <a:srgbClr val="008000"/>
                </a:solidFill>
                <a:latin typeface="Century Gothic"/>
                <a:cs typeface="Century Gothic"/>
              </a:rPr>
              <a:t> </a:t>
            </a:r>
            <a:r>
              <a:rPr lang="en-US" dirty="0">
                <a:latin typeface="Century Gothic"/>
                <a:cs typeface="Century Gothic"/>
              </a:rPr>
              <a:t>bending plane: </a:t>
            </a:r>
            <a:r>
              <a:rPr lang="en-US" dirty="0">
                <a:solidFill>
                  <a:srgbClr val="000090"/>
                </a:solidFill>
                <a:latin typeface="Century Gothic"/>
                <a:cs typeface="Century Gothic"/>
              </a:rPr>
              <a:t>130 </a:t>
            </a:r>
            <a:r>
              <a:rPr lang="en-US" dirty="0">
                <a:solidFill>
                  <a:srgbClr val="000090"/>
                </a:solidFill>
                <a:latin typeface="Symbol" charset="2"/>
                <a:cs typeface="Symbol" charset="2"/>
              </a:rPr>
              <a:t>m</a:t>
            </a:r>
            <a:r>
              <a:rPr lang="en-US" dirty="0">
                <a:solidFill>
                  <a:srgbClr val="000090"/>
                </a:solidFill>
                <a:latin typeface="Century Gothic"/>
                <a:cs typeface="Century Gothic"/>
              </a:rPr>
              <a:t>m</a:t>
            </a:r>
          </a:p>
          <a:p>
            <a:pPr marL="285750" indent="-285750" defTabSz="914400">
              <a:spcBef>
                <a:spcPct val="20000"/>
              </a:spcBef>
              <a:buClr>
                <a:srgbClr val="0000FF"/>
              </a:buClr>
              <a:buSzPct val="70000"/>
              <a:buFont typeface="Wingdings" charset="2"/>
              <a:buChar char="Ø"/>
              <a:defRPr/>
            </a:pPr>
            <a:r>
              <a:rPr lang="en-US" dirty="0">
                <a:solidFill>
                  <a:srgbClr val="000090"/>
                </a:solidFill>
                <a:latin typeface="Century Gothic"/>
                <a:cs typeface="Century Gothic"/>
              </a:rPr>
              <a:t>Magnetic Field : Solenoid 2 T,  Angular Coverage </a:t>
            </a:r>
            <a:r>
              <a:rPr lang="en-US" sz="2200" dirty="0">
                <a:solidFill>
                  <a:srgbClr val="000090"/>
                </a:solidFill>
                <a:latin typeface="Symbol" charset="2"/>
                <a:cs typeface="Symbol" charset="2"/>
              </a:rPr>
              <a:t>h</a:t>
            </a:r>
            <a:r>
              <a:rPr lang="en-US" dirty="0">
                <a:solidFill>
                  <a:srgbClr val="000090"/>
                </a:solidFill>
                <a:latin typeface="Century Gothic"/>
                <a:cs typeface="Century Gothic"/>
              </a:rPr>
              <a:t>&lt;2.5</a:t>
            </a:r>
          </a:p>
        </p:txBody>
      </p:sp>
    </p:spTree>
    <p:extLst>
      <p:ext uri="{BB962C8B-B14F-4D97-AF65-F5344CB8AC3E}">
        <p14:creationId xmlns:p14="http://schemas.microsoft.com/office/powerpoint/2010/main" val="39199087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301752" y="-3048"/>
            <a:ext cx="8686800" cy="841248"/>
          </a:xfrm>
        </p:spPr>
        <p:txBody>
          <a:bodyPr/>
          <a:lstStyle/>
          <a:p>
            <a:pPr algn="ctr"/>
            <a:r>
              <a:rPr lang="it-IT" dirty="0" err="1"/>
              <a:t>Outline</a:t>
            </a:r>
            <a:r>
              <a:rPr lang="it-IT" dirty="0"/>
              <a:t> (1)</a:t>
            </a:r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152400" y="1219200"/>
            <a:ext cx="8839200" cy="5562600"/>
          </a:xfrm>
        </p:spPr>
        <p:txBody>
          <a:bodyPr>
            <a:normAutofit fontScale="99500" lnSpcReduction="10000"/>
          </a:bodyPr>
          <a:lstStyle/>
          <a:p>
            <a:r>
              <a:rPr lang="it-IT" dirty="0" err="1"/>
              <a:t>Physics</a:t>
            </a:r>
            <a:r>
              <a:rPr lang="it-IT" dirty="0"/>
              <a:t> </a:t>
            </a:r>
            <a:r>
              <a:rPr lang="it-IT" dirty="0" err="1"/>
              <a:t>considerations</a:t>
            </a:r>
            <a:r>
              <a:rPr lang="it-IT" dirty="0"/>
              <a:t> in the design of an </a:t>
            </a:r>
            <a:r>
              <a:rPr lang="it-IT" dirty="0" err="1"/>
              <a:t>experiment</a:t>
            </a:r>
            <a:endParaRPr lang="it-IT" dirty="0"/>
          </a:p>
          <a:p>
            <a:pPr lvl="1"/>
            <a:r>
              <a:rPr lang="it-IT" dirty="0"/>
              <a:t>Production Cross </a:t>
            </a:r>
            <a:r>
              <a:rPr lang="it-IT" dirty="0" err="1"/>
              <a:t>sections</a:t>
            </a:r>
            <a:r>
              <a:rPr lang="it-IT" dirty="0"/>
              <a:t> for background and </a:t>
            </a:r>
            <a:r>
              <a:rPr lang="it-IT" dirty="0" err="1"/>
              <a:t>signal</a:t>
            </a:r>
            <a:endParaRPr lang="it-IT" dirty="0"/>
          </a:p>
          <a:p>
            <a:pPr lvl="2"/>
            <a:r>
              <a:rPr lang="it-IT" dirty="0" err="1"/>
              <a:t>Implication</a:t>
            </a:r>
            <a:r>
              <a:rPr lang="it-IT" dirty="0"/>
              <a:t> on trigger design</a:t>
            </a:r>
          </a:p>
          <a:p>
            <a:pPr lvl="1"/>
            <a:r>
              <a:rPr lang="it-IT" dirty="0" err="1"/>
              <a:t>Momentum</a:t>
            </a:r>
            <a:r>
              <a:rPr lang="it-IT" dirty="0"/>
              <a:t> and </a:t>
            </a:r>
            <a:r>
              <a:rPr lang="it-IT" dirty="0" err="1"/>
              <a:t>angular</a:t>
            </a:r>
            <a:r>
              <a:rPr lang="it-IT" dirty="0"/>
              <a:t> </a:t>
            </a:r>
            <a:r>
              <a:rPr lang="it-IT" dirty="0" err="1"/>
              <a:t>distributions</a:t>
            </a:r>
            <a:r>
              <a:rPr lang="it-IT" dirty="0"/>
              <a:t> of </a:t>
            </a:r>
            <a:r>
              <a:rPr lang="it-IT" dirty="0" err="1"/>
              <a:t>decay</a:t>
            </a:r>
            <a:r>
              <a:rPr lang="it-IT" dirty="0"/>
              <a:t> </a:t>
            </a:r>
            <a:r>
              <a:rPr lang="it-IT" dirty="0" err="1"/>
              <a:t>products</a:t>
            </a:r>
            <a:r>
              <a:rPr lang="it-IT" dirty="0"/>
              <a:t> for </a:t>
            </a:r>
            <a:r>
              <a:rPr lang="it-IT" dirty="0" err="1"/>
              <a:t>Signal</a:t>
            </a:r>
            <a:r>
              <a:rPr lang="it-IT" dirty="0"/>
              <a:t> and Background</a:t>
            </a:r>
          </a:p>
          <a:p>
            <a:pPr lvl="2"/>
            <a:r>
              <a:rPr lang="it-IT" dirty="0" err="1"/>
              <a:t>Implications</a:t>
            </a:r>
            <a:r>
              <a:rPr lang="it-IT" dirty="0"/>
              <a:t> on </a:t>
            </a:r>
            <a:r>
              <a:rPr lang="it-IT" dirty="0" err="1"/>
              <a:t>angular</a:t>
            </a:r>
            <a:r>
              <a:rPr lang="it-IT" dirty="0"/>
              <a:t> coverage and </a:t>
            </a:r>
            <a:r>
              <a:rPr lang="it-IT" dirty="0" err="1"/>
              <a:t>momentum</a:t>
            </a:r>
            <a:r>
              <a:rPr lang="it-IT" dirty="0"/>
              <a:t> </a:t>
            </a:r>
            <a:r>
              <a:rPr lang="it-IT" dirty="0" err="1"/>
              <a:t>resolution</a:t>
            </a:r>
            <a:endParaRPr lang="it-IT" dirty="0"/>
          </a:p>
          <a:p>
            <a:r>
              <a:rPr lang="it-IT" dirty="0"/>
              <a:t>Trigger </a:t>
            </a:r>
            <a:r>
              <a:rPr lang="it-IT" dirty="0" err="1"/>
              <a:t>strategies</a:t>
            </a:r>
            <a:endParaRPr lang="it-IT" dirty="0"/>
          </a:p>
          <a:p>
            <a:pPr lvl="1"/>
            <a:r>
              <a:rPr lang="it-IT" dirty="0" err="1"/>
              <a:t>Lepton</a:t>
            </a:r>
            <a:r>
              <a:rPr lang="it-IT" dirty="0"/>
              <a:t> </a:t>
            </a:r>
            <a:r>
              <a:rPr lang="it-IT" dirty="0" err="1"/>
              <a:t>triggers</a:t>
            </a:r>
            <a:r>
              <a:rPr lang="it-IT" dirty="0"/>
              <a:t> </a:t>
            </a:r>
          </a:p>
          <a:p>
            <a:r>
              <a:rPr lang="it-IT" dirty="0" err="1"/>
              <a:t>Reminder</a:t>
            </a:r>
            <a:r>
              <a:rPr lang="it-IT" dirty="0"/>
              <a:t> of the </a:t>
            </a:r>
            <a:r>
              <a:rPr lang="it-IT" dirty="0" err="1"/>
              <a:t>techniques</a:t>
            </a:r>
            <a:r>
              <a:rPr lang="it-IT" dirty="0"/>
              <a:t> for the </a:t>
            </a:r>
            <a:r>
              <a:rPr lang="it-IT" dirty="0" err="1"/>
              <a:t>experimental</a:t>
            </a:r>
            <a:r>
              <a:rPr lang="it-IT" dirty="0"/>
              <a:t> </a:t>
            </a:r>
            <a:r>
              <a:rPr lang="it-IT" dirty="0" err="1"/>
              <a:t>identification</a:t>
            </a:r>
            <a:r>
              <a:rPr lang="it-IT" dirty="0"/>
              <a:t> and </a:t>
            </a:r>
            <a:r>
              <a:rPr lang="it-IT" dirty="0" err="1"/>
              <a:t>measurement</a:t>
            </a:r>
            <a:r>
              <a:rPr lang="it-IT" dirty="0"/>
              <a:t> of  </a:t>
            </a:r>
            <a:r>
              <a:rPr lang="it-IT" dirty="0" err="1"/>
              <a:t>particles</a:t>
            </a:r>
            <a:r>
              <a:rPr lang="it-IT" dirty="0"/>
              <a:t> </a:t>
            </a:r>
          </a:p>
          <a:p>
            <a:pPr lvl="1"/>
            <a:r>
              <a:rPr lang="it-IT" dirty="0" err="1"/>
              <a:t>Electrons</a:t>
            </a:r>
            <a:r>
              <a:rPr lang="it-IT" dirty="0"/>
              <a:t> and </a:t>
            </a:r>
            <a:r>
              <a:rPr lang="it-IT" dirty="0" err="1"/>
              <a:t>Photons</a:t>
            </a:r>
            <a:endParaRPr lang="it-IT" dirty="0"/>
          </a:p>
          <a:p>
            <a:pPr lvl="1"/>
            <a:r>
              <a:rPr lang="it-IT" dirty="0" err="1"/>
              <a:t>Hadrons</a:t>
            </a:r>
            <a:endParaRPr lang="it-IT" dirty="0"/>
          </a:p>
          <a:p>
            <a:pPr lvl="1"/>
            <a:r>
              <a:rPr lang="it-IT" dirty="0" err="1"/>
              <a:t>Muons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198453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6"/>
          <p:cNvGrpSpPr/>
          <p:nvPr/>
        </p:nvGrpSpPr>
        <p:grpSpPr>
          <a:xfrm>
            <a:off x="76200" y="1295400"/>
            <a:ext cx="5498861" cy="3124201"/>
            <a:chOff x="0" y="1371599"/>
            <a:chExt cx="5498861" cy="3124201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371599"/>
              <a:ext cx="5498861" cy="3124201"/>
            </a:xfrm>
            <a:prstGeom prst="rect">
              <a:avLst/>
            </a:prstGeom>
            <a:ln>
              <a:noFill/>
            </a:ln>
            <a:effectLst>
              <a:glow rad="101600">
                <a:schemeClr val="bg2">
                  <a:lumMod val="75000"/>
                  <a:alpha val="75000"/>
                </a:schemeClr>
              </a:glow>
              <a:outerShdw blurRad="50800" dist="38100" dir="2700000">
                <a:srgbClr val="000000">
                  <a:alpha val="43000"/>
                </a:srgbClr>
              </a:outerShdw>
              <a:softEdge rad="25400"/>
            </a:effectLst>
            <a:scene3d>
              <a:camera prst="orthographicFront"/>
              <a:lightRig rig="threePt" dir="t"/>
            </a:scene3d>
            <a:sp3d>
              <a:bevelT prst="convex"/>
            </a:sp3d>
          </p:spPr>
        </p:pic>
        <p:cxnSp>
          <p:nvCxnSpPr>
            <p:cNvPr id="9" name="Straight Connector 8"/>
            <p:cNvCxnSpPr/>
            <p:nvPr/>
          </p:nvCxnSpPr>
          <p:spPr>
            <a:xfrm rot="10800000" flipH="1" flipV="1">
              <a:off x="3581400" y="2053447"/>
              <a:ext cx="1207613" cy="1282195"/>
            </a:xfrm>
            <a:prstGeom prst="line">
              <a:avLst/>
            </a:prstGeom>
            <a:ln>
              <a:solidFill>
                <a:srgbClr val="FFFF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 flipH="1" flipV="1">
              <a:off x="4114800" y="2514600"/>
              <a:ext cx="152400" cy="1524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57201" y="1828800"/>
              <a:ext cx="2133600" cy="1524000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Arc 15"/>
            <p:cNvSpPr/>
            <p:nvPr/>
          </p:nvSpPr>
          <p:spPr>
            <a:xfrm rot="12018365">
              <a:off x="2506846" y="3469649"/>
              <a:ext cx="2048553" cy="322174"/>
            </a:xfrm>
            <a:prstGeom prst="arc">
              <a:avLst>
                <a:gd name="adj1" fmla="val 12582132"/>
                <a:gd name="adj2" fmla="val 21462629"/>
              </a:avLst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/>
            <p:nvPr/>
          </p:nvCxnSpPr>
          <p:spPr>
            <a:xfrm rot="10800000">
              <a:off x="3732546" y="3886200"/>
              <a:ext cx="1449055" cy="317499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4559041" y="3594357"/>
              <a:ext cx="864116" cy="381002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16" idx="2"/>
            </p:cNvCxnSpPr>
            <p:nvPr/>
          </p:nvCxnSpPr>
          <p:spPr>
            <a:xfrm rot="16200000" flipH="1">
              <a:off x="2752536" y="3157263"/>
              <a:ext cx="813816" cy="1146202"/>
            </a:xfrm>
            <a:prstGeom prst="line">
              <a:avLst/>
            </a:prstGeom>
            <a:ln>
              <a:solidFill>
                <a:srgbClr val="FFFF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3608890" y="3936163"/>
              <a:ext cx="174874" cy="7494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188640"/>
            <a:ext cx="8686800" cy="841248"/>
          </a:xfrm>
        </p:spPr>
        <p:txBody>
          <a:bodyPr/>
          <a:lstStyle/>
          <a:p>
            <a:r>
              <a:rPr lang="en-US" dirty="0" err="1"/>
              <a:t>Muon</a:t>
            </a:r>
            <a:r>
              <a:rPr lang="en-US" dirty="0"/>
              <a:t> </a:t>
            </a:r>
            <a:r>
              <a:rPr lang="en-US" dirty="0" err="1"/>
              <a:t>Specrometer</a:t>
            </a:r>
            <a:endParaRPr lang="en-US" dirty="0"/>
          </a:p>
        </p:txBody>
      </p:sp>
      <p:sp>
        <p:nvSpPr>
          <p:cNvPr id="21" name="Content Placeholder 20"/>
          <p:cNvSpPr>
            <a:spLocks noGrp="1"/>
          </p:cNvSpPr>
          <p:nvPr>
            <p:ph sz="half" idx="1"/>
          </p:nvPr>
        </p:nvSpPr>
        <p:spPr>
          <a:xfrm>
            <a:off x="0" y="4797152"/>
            <a:ext cx="9144000" cy="1794921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lang="en-US" sz="1800" b="1" dirty="0">
                <a:ln>
                  <a:solidFill>
                    <a:srgbClr val="000090"/>
                  </a:solidFill>
                </a:ln>
                <a:solidFill>
                  <a:srgbClr val="3366FF"/>
                </a:solidFill>
              </a:rPr>
              <a:t>Precision Chambers</a:t>
            </a:r>
            <a:r>
              <a:rPr lang="en-US" sz="1800" dirty="0"/>
              <a:t>: from </a:t>
            </a:r>
            <a:r>
              <a:rPr lang="en-US" sz="1800" dirty="0">
                <a:solidFill>
                  <a:srgbClr val="000090"/>
                </a:solidFill>
              </a:rPr>
              <a:t>3-stations</a:t>
            </a:r>
            <a:r>
              <a:rPr lang="en-US" sz="1800" b="1" dirty="0">
                <a:solidFill>
                  <a:srgbClr val="00009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sagitta</a:t>
            </a:r>
            <a:r>
              <a:rPr lang="en-US" sz="1800" b="1" dirty="0"/>
              <a:t> </a:t>
            </a:r>
            <a:r>
              <a:rPr lang="en-US" sz="1800" dirty="0"/>
              <a:t>in </a:t>
            </a:r>
            <a:r>
              <a:rPr lang="en-US" sz="1800" dirty="0">
                <a:solidFill>
                  <a:srgbClr val="0000FF"/>
                </a:solidFill>
              </a:rPr>
              <a:t>bending plane </a:t>
            </a:r>
            <a:r>
              <a:rPr lang="en-US" sz="1800" dirty="0">
                <a:solidFill>
                  <a:srgbClr val="0000FF"/>
                </a:solidFill>
                <a:sym typeface="Wingdings"/>
              </a:rPr>
              <a:t> measures P</a:t>
            </a:r>
            <a:endParaRPr lang="en-US" sz="1800" b="1" dirty="0">
              <a:solidFill>
                <a:srgbClr val="0000FF"/>
              </a:solidFill>
            </a:endParaRPr>
          </a:p>
          <a:p>
            <a:pPr lvl="1"/>
            <a:r>
              <a:rPr lang="en-US" sz="1800" b="1" dirty="0">
                <a:solidFill>
                  <a:srgbClr val="FF0000"/>
                </a:solidFill>
              </a:rPr>
              <a:t>Monitored Drift Tubes (MDT)  + Cathode Strip Chambers (CSC) 2.7&gt;|</a:t>
            </a:r>
            <a:r>
              <a:rPr lang="en-US" sz="1800" b="1" dirty="0">
                <a:solidFill>
                  <a:srgbClr val="FF0000"/>
                </a:solidFill>
                <a:latin typeface="Symbol" charset="2"/>
                <a:cs typeface="Symbol" charset="2"/>
              </a:rPr>
              <a:t>h</a:t>
            </a:r>
            <a:r>
              <a:rPr lang="en-US" sz="1800" b="1" dirty="0">
                <a:solidFill>
                  <a:srgbClr val="FF0000"/>
                </a:solidFill>
              </a:rPr>
              <a:t>|&gt;2</a:t>
            </a:r>
            <a:endParaRPr lang="en-US" sz="1800" dirty="0"/>
          </a:p>
          <a:p>
            <a:endParaRPr lang="en-US" sz="1800" dirty="0">
              <a:ln>
                <a:solidFill>
                  <a:srgbClr val="660066"/>
                </a:solidFill>
              </a:ln>
              <a:solidFill>
                <a:srgbClr val="B1ADFF"/>
              </a:solidFill>
            </a:endParaRPr>
          </a:p>
          <a:p>
            <a:r>
              <a:rPr lang="en-US" sz="1800" dirty="0">
                <a:ln>
                  <a:solidFill>
                    <a:srgbClr val="660066"/>
                  </a:solidFill>
                </a:ln>
                <a:solidFill>
                  <a:srgbClr val="B1ADFF"/>
                </a:solidFill>
              </a:rPr>
              <a:t>Trigger Chambers</a:t>
            </a:r>
            <a:r>
              <a:rPr lang="en-US" sz="1800" dirty="0"/>
              <a:t>: </a:t>
            </a:r>
            <a:r>
              <a:rPr lang="en-US" sz="1800" b="1" dirty="0">
                <a:solidFill>
                  <a:srgbClr val="FF0000"/>
                </a:solidFill>
              </a:rPr>
              <a:t>LVL1 </a:t>
            </a:r>
            <a:r>
              <a:rPr lang="en-US" sz="1800" b="1" dirty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en-US" sz="1800" dirty="0"/>
              <a:t> trigger + coordinate in </a:t>
            </a:r>
            <a:r>
              <a:rPr lang="en-US" sz="1800" dirty="0">
                <a:solidFill>
                  <a:srgbClr val="0000FF"/>
                </a:solidFill>
              </a:rPr>
              <a:t>non-bending plane</a:t>
            </a:r>
          </a:p>
          <a:p>
            <a:pPr lvl="1"/>
            <a:r>
              <a:rPr lang="en-US" sz="1800" b="1" dirty="0">
                <a:solidFill>
                  <a:srgbClr val="FF0000"/>
                </a:solidFill>
              </a:rPr>
              <a:t>Resistive Plate Chambers (RPC)|</a:t>
            </a:r>
            <a:r>
              <a:rPr lang="en-US" sz="1800" b="1" dirty="0">
                <a:solidFill>
                  <a:srgbClr val="FF0000"/>
                </a:solidFill>
                <a:latin typeface="Symbol" charset="2"/>
                <a:cs typeface="Symbol" charset="2"/>
              </a:rPr>
              <a:t>h</a:t>
            </a:r>
            <a:r>
              <a:rPr lang="en-US" sz="1800" b="1" dirty="0">
                <a:solidFill>
                  <a:srgbClr val="FF0000"/>
                </a:solidFill>
              </a:rPr>
              <a:t>|&lt;1+Thin Gas Chamber (TGC) 2.4&gt;|</a:t>
            </a:r>
            <a:r>
              <a:rPr lang="en-US" sz="1800" b="1" dirty="0">
                <a:solidFill>
                  <a:srgbClr val="FF0000"/>
                </a:solidFill>
                <a:latin typeface="Symbol" charset="2"/>
                <a:cs typeface="Symbol" charset="2"/>
              </a:rPr>
              <a:t>h</a:t>
            </a:r>
            <a:r>
              <a:rPr lang="en-US" sz="1800" b="1" dirty="0">
                <a:solidFill>
                  <a:srgbClr val="FF0000"/>
                </a:solidFill>
              </a:rPr>
              <a:t>|&gt;1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F854B-58C9-594B-9DF2-1F7DE0427031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715000" y="1295400"/>
            <a:ext cx="3375512" cy="3075096"/>
          </a:xfrm>
          <a:prstGeom prst="rect">
            <a:avLst/>
          </a:prstGeom>
          <a:effectLst>
            <a:glow rad="101600">
              <a:schemeClr val="bg2">
                <a:lumMod val="75000"/>
                <a:alpha val="75000"/>
              </a:schemeClr>
            </a:glow>
            <a:softEdge rad="38100"/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7" name="Arc 6"/>
          <p:cNvSpPr/>
          <p:nvPr/>
        </p:nvSpPr>
        <p:spPr>
          <a:xfrm rot="20023793">
            <a:off x="3513350" y="1900784"/>
            <a:ext cx="1447800" cy="3473609"/>
          </a:xfrm>
          <a:prstGeom prst="arc">
            <a:avLst>
              <a:gd name="adj1" fmla="val 16623939"/>
              <a:gd name="adj2" fmla="val 53492"/>
            </a:avLst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914400" y="1992868"/>
            <a:ext cx="152400" cy="140732"/>
          </a:xfrm>
          <a:prstGeom prst="ellipse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514600" y="3135868"/>
            <a:ext cx="152400" cy="140732"/>
          </a:xfrm>
          <a:prstGeom prst="ellipse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3733800" y="3745468"/>
            <a:ext cx="152400" cy="140732"/>
          </a:xfrm>
          <a:prstGeom prst="ellipse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974160" y="1556792"/>
            <a:ext cx="838200" cy="338554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6600"/>
                </a:solidFill>
                <a:cs typeface="Comic Sans MS"/>
              </a:rPr>
              <a:t>Large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686128" y="1938318"/>
            <a:ext cx="838200" cy="338554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cs typeface="Comic Sans MS"/>
              </a:rPr>
              <a:t>Small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09600" y="1371600"/>
            <a:ext cx="990600" cy="338554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cs typeface="Comic Sans MS"/>
              </a:rPr>
              <a:t>Outer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133600" y="1371600"/>
            <a:ext cx="990600" cy="338554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cs typeface="Comic Sans MS"/>
              </a:rPr>
              <a:t>Middle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124200" y="2938046"/>
            <a:ext cx="990600" cy="338554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cs typeface="Comic Sans MS"/>
              </a:rPr>
              <a:t>Inner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419600" y="2286000"/>
            <a:ext cx="990600" cy="338554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cs typeface="Comic Sans MS"/>
              </a:rPr>
              <a:t>Middle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724400" y="1718846"/>
            <a:ext cx="990600" cy="338554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cs typeface="Comic Sans MS"/>
              </a:rPr>
              <a:t>Outer</a:t>
            </a:r>
          </a:p>
        </p:txBody>
      </p:sp>
    </p:spTree>
    <p:extLst>
      <p:ext uri="{BB962C8B-B14F-4D97-AF65-F5344CB8AC3E}">
        <p14:creationId xmlns:p14="http://schemas.microsoft.com/office/powerpoint/2010/main" val="5796033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937" y="116632"/>
            <a:ext cx="8686800" cy="841248"/>
          </a:xfrm>
        </p:spPr>
        <p:txBody>
          <a:bodyPr/>
          <a:lstStyle/>
          <a:p>
            <a:r>
              <a:rPr lang="en-US" dirty="0"/>
              <a:t>The “real” </a:t>
            </a:r>
            <a:r>
              <a:rPr lang="en-US" dirty="0" err="1"/>
              <a:t>Muon</a:t>
            </a:r>
            <a:r>
              <a:rPr lang="en-US" dirty="0"/>
              <a:t> Spectrometer</a:t>
            </a:r>
          </a:p>
        </p:txBody>
      </p:sp>
      <p:pic>
        <p:nvPicPr>
          <p:cNvPr id="7" name="Picture 6" descr="MS_Barrel_Picture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336664"/>
            <a:ext cx="7920880" cy="52822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95936" y="2132856"/>
            <a:ext cx="1080120" cy="461665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cs typeface="Comic Sans MS"/>
              </a:rPr>
              <a:t>Large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96557" y="1556792"/>
            <a:ext cx="1044352" cy="461665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cs typeface="Comic Sans MS"/>
              </a:rPr>
              <a:t>Small</a:t>
            </a:r>
          </a:p>
        </p:txBody>
      </p:sp>
      <p:pic>
        <p:nvPicPr>
          <p:cNvPr id="15" name="Picture 14" descr="pp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3"/>
          <a:stretch/>
        </p:blipFill>
        <p:spPr>
          <a:xfrm>
            <a:off x="6084168" y="3356992"/>
            <a:ext cx="308555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9202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rcRect t="47720" r="4192"/>
          <a:stretch>
            <a:fillRect/>
          </a:stretch>
        </p:blipFill>
        <p:spPr>
          <a:xfrm>
            <a:off x="4534662" y="1750793"/>
            <a:ext cx="4609338" cy="25212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rcRect b="52280"/>
          <a:stretch>
            <a:fillRect/>
          </a:stretch>
        </p:blipFill>
        <p:spPr>
          <a:xfrm>
            <a:off x="4534662" y="4272088"/>
            <a:ext cx="4609338" cy="22049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188640"/>
            <a:ext cx="8686800" cy="841248"/>
          </a:xfrm>
        </p:spPr>
        <p:txBody>
          <a:bodyPr/>
          <a:lstStyle/>
          <a:p>
            <a:r>
              <a:rPr lang="en-US" dirty="0" err="1"/>
              <a:t>Muons</a:t>
            </a:r>
            <a:r>
              <a:rPr lang="en-US" dirty="0"/>
              <a:t> in ATLAS</a:t>
            </a:r>
          </a:p>
        </p:txBody>
      </p:sp>
      <p:sp>
        <p:nvSpPr>
          <p:cNvPr id="21" name="Content Placeholder 20"/>
          <p:cNvSpPr>
            <a:spLocks noGrp="1"/>
          </p:cNvSpPr>
          <p:nvPr>
            <p:ph sz="half" idx="1"/>
          </p:nvPr>
        </p:nvSpPr>
        <p:spPr>
          <a:xfrm>
            <a:off x="0" y="1124744"/>
            <a:ext cx="4572000" cy="5423027"/>
          </a:xfrm>
        </p:spPr>
        <p:txBody>
          <a:bodyPr>
            <a:noAutofit/>
          </a:bodyPr>
          <a:lstStyle/>
          <a:p>
            <a:r>
              <a:rPr lang="en-US" sz="2000" dirty="0"/>
              <a:t>ATLAS has </a:t>
            </a:r>
            <a:r>
              <a:rPr lang="en-US" sz="2000" i="1" dirty="0">
                <a:solidFill>
                  <a:srgbClr val="000090"/>
                </a:solidFill>
              </a:rPr>
              <a:t>2 </a:t>
            </a:r>
            <a:r>
              <a:rPr lang="en-US" sz="2000" i="1" dirty="0">
                <a:solidFill>
                  <a:srgbClr val="000090"/>
                </a:solidFill>
                <a:latin typeface="Symbol" charset="2"/>
                <a:cs typeface="Symbol" charset="2"/>
              </a:rPr>
              <a:t>m</a:t>
            </a:r>
            <a:r>
              <a:rPr lang="en-US" sz="2000" i="1" dirty="0">
                <a:solidFill>
                  <a:srgbClr val="000090"/>
                </a:solidFill>
              </a:rPr>
              <a:t> tracking systems:</a:t>
            </a:r>
            <a:endParaRPr lang="en-US" sz="2000" dirty="0"/>
          </a:p>
          <a:p>
            <a:pPr lvl="1"/>
            <a:r>
              <a:rPr lang="en-US" sz="1800" i="1" dirty="0" err="1">
                <a:solidFill>
                  <a:srgbClr val="000090"/>
                </a:solidFill>
              </a:rPr>
              <a:t>Muon</a:t>
            </a:r>
            <a:r>
              <a:rPr lang="en-US" sz="1800" i="1" dirty="0">
                <a:solidFill>
                  <a:srgbClr val="000090"/>
                </a:solidFill>
              </a:rPr>
              <a:t> Spectrometer (MS)</a:t>
            </a:r>
          </a:p>
          <a:p>
            <a:pPr lvl="1"/>
            <a:r>
              <a:rPr lang="en-US" sz="1800" i="1" dirty="0">
                <a:solidFill>
                  <a:srgbClr val="000090"/>
                </a:solidFill>
              </a:rPr>
              <a:t>Inner Detector (ID)</a:t>
            </a:r>
            <a:endParaRPr lang="en-US" sz="2000" dirty="0"/>
          </a:p>
          <a:p>
            <a:r>
              <a:rPr lang="en-US" sz="2000" dirty="0" err="1"/>
              <a:t>Muon</a:t>
            </a:r>
            <a:r>
              <a:rPr lang="en-US" sz="2000" dirty="0"/>
              <a:t> </a:t>
            </a:r>
            <a:r>
              <a:rPr lang="en-US" sz="2000" i="1" dirty="0">
                <a:solidFill>
                  <a:srgbClr val="000090"/>
                </a:solidFill>
              </a:rPr>
              <a:t>‘Definition’</a:t>
            </a:r>
            <a:r>
              <a:rPr lang="en-US" sz="2000" dirty="0"/>
              <a:t>:</a:t>
            </a:r>
          </a:p>
          <a:p>
            <a:pPr lvl="1"/>
            <a:r>
              <a:rPr lang="en-US" sz="1800" b="1" dirty="0">
                <a:solidFill>
                  <a:srgbClr val="008000"/>
                </a:solidFill>
              </a:rPr>
              <a:t>TAG: </a:t>
            </a:r>
            <a:r>
              <a:rPr lang="en-US" sz="1800" dirty="0">
                <a:solidFill>
                  <a:srgbClr val="FF0000"/>
                </a:solidFill>
              </a:rPr>
              <a:t>P</a:t>
            </a:r>
            <a:r>
              <a:rPr lang="en-US" sz="1800" baseline="-25000" dirty="0">
                <a:solidFill>
                  <a:srgbClr val="FF0000"/>
                </a:solidFill>
              </a:rPr>
              <a:t>T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/>
              <a:t>from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>
                <a:solidFill>
                  <a:srgbClr val="0000FF"/>
                </a:solidFill>
              </a:rPr>
              <a:t>ID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>
                <a:solidFill>
                  <a:srgbClr val="000000"/>
                </a:solidFill>
              </a:rPr>
              <a:t>+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Iden</a:t>
            </a:r>
            <a:r>
              <a:rPr lang="en-US" sz="1800" dirty="0">
                <a:solidFill>
                  <a:srgbClr val="FF0000"/>
                </a:solidFill>
              </a:rPr>
              <a:t>. </a:t>
            </a:r>
            <a:r>
              <a:rPr lang="en-US" sz="1800" dirty="0"/>
              <a:t>from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>
                <a:solidFill>
                  <a:srgbClr val="0000FF"/>
                </a:solidFill>
              </a:rPr>
              <a:t>MS </a:t>
            </a:r>
            <a:r>
              <a:rPr lang="en-US" sz="1800" dirty="0"/>
              <a:t>(or </a:t>
            </a:r>
            <a:r>
              <a:rPr lang="en-US" sz="1800" dirty="0">
                <a:solidFill>
                  <a:srgbClr val="FF6600"/>
                </a:solidFill>
              </a:rPr>
              <a:t>calorimeters</a:t>
            </a:r>
            <a:r>
              <a:rPr lang="en-US" sz="1800" dirty="0"/>
              <a:t>)</a:t>
            </a:r>
            <a:r>
              <a:rPr lang="en-US" sz="1800" dirty="0">
                <a:solidFill>
                  <a:srgbClr val="FF0000"/>
                </a:solidFill>
              </a:rPr>
              <a:t>:  </a:t>
            </a:r>
            <a:r>
              <a:rPr lang="en-US" sz="1800" i="1" dirty="0">
                <a:solidFill>
                  <a:srgbClr val="000000"/>
                </a:solidFill>
              </a:rPr>
              <a:t>Low-P</a:t>
            </a:r>
            <a:r>
              <a:rPr lang="en-US" sz="1800" i="1" baseline="-25000" dirty="0">
                <a:solidFill>
                  <a:srgbClr val="000000"/>
                </a:solidFill>
              </a:rPr>
              <a:t>T</a:t>
            </a:r>
            <a:r>
              <a:rPr lang="en-US" sz="1800" i="1" dirty="0">
                <a:solidFill>
                  <a:srgbClr val="000000"/>
                </a:solidFill>
              </a:rPr>
              <a:t> or poorly instrumented MS regions</a:t>
            </a:r>
            <a:endParaRPr lang="en-US" sz="1400" i="1" dirty="0">
              <a:solidFill>
                <a:srgbClr val="000000"/>
              </a:solidFill>
            </a:endParaRPr>
          </a:p>
          <a:p>
            <a:pPr lvl="1"/>
            <a:endParaRPr lang="en-US" sz="1800" b="1" dirty="0">
              <a:solidFill>
                <a:srgbClr val="008000"/>
              </a:solidFill>
            </a:endParaRPr>
          </a:p>
          <a:p>
            <a:pPr lvl="1"/>
            <a:r>
              <a:rPr lang="en-US" sz="1800" b="1" dirty="0">
                <a:solidFill>
                  <a:srgbClr val="008000"/>
                </a:solidFill>
              </a:rPr>
              <a:t>MS </a:t>
            </a:r>
            <a:r>
              <a:rPr lang="en-US" sz="1800" b="1" dirty="0" err="1">
                <a:solidFill>
                  <a:srgbClr val="008000"/>
                </a:solidFill>
              </a:rPr>
              <a:t>StandAlone</a:t>
            </a:r>
            <a:r>
              <a:rPr lang="en-US" sz="1800" b="1" dirty="0">
                <a:solidFill>
                  <a:srgbClr val="008000"/>
                </a:solidFill>
              </a:rPr>
              <a:t> (SA)</a:t>
            </a:r>
            <a:r>
              <a:rPr lang="en-US" sz="1800" dirty="0">
                <a:solidFill>
                  <a:srgbClr val="000090"/>
                </a:solidFill>
              </a:rPr>
              <a:t>: </a:t>
            </a:r>
            <a:r>
              <a:rPr lang="en-US" sz="1800" dirty="0">
                <a:solidFill>
                  <a:srgbClr val="FF0000"/>
                </a:solidFill>
              </a:rPr>
              <a:t>P </a:t>
            </a:r>
            <a:r>
              <a:rPr lang="en-US" sz="1800" dirty="0"/>
              <a:t>+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iden</a:t>
            </a:r>
            <a:r>
              <a:rPr lang="en-US" sz="1800" dirty="0">
                <a:solidFill>
                  <a:srgbClr val="FF0000"/>
                </a:solidFill>
              </a:rPr>
              <a:t>. </a:t>
            </a:r>
            <a:r>
              <a:rPr lang="en-US" sz="1800" dirty="0"/>
              <a:t>from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>
                <a:solidFill>
                  <a:srgbClr val="0000FF"/>
                </a:solidFill>
              </a:rPr>
              <a:t>MS</a:t>
            </a:r>
            <a:r>
              <a:rPr lang="en-US" sz="1800" dirty="0">
                <a:solidFill>
                  <a:srgbClr val="FF0000"/>
                </a:solidFill>
              </a:rPr>
              <a:t> only:  </a:t>
            </a:r>
          </a:p>
          <a:p>
            <a:pPr lvl="2"/>
            <a:r>
              <a:rPr lang="en-US" sz="16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Extends to </a:t>
            </a:r>
            <a:r>
              <a:rPr lang="en-US" sz="1600" i="1" dirty="0">
                <a:solidFill>
                  <a:srgbClr val="000090"/>
                </a:solidFill>
              </a:rPr>
              <a:t>2.7&gt;|</a:t>
            </a:r>
            <a:r>
              <a:rPr lang="en-US" sz="1600" i="1" dirty="0">
                <a:solidFill>
                  <a:srgbClr val="000090"/>
                </a:solidFill>
                <a:latin typeface="Symbol" charset="2"/>
                <a:cs typeface="Symbol" charset="2"/>
              </a:rPr>
              <a:t>h</a:t>
            </a:r>
            <a:r>
              <a:rPr lang="en-US" sz="1600" i="1" dirty="0">
                <a:solidFill>
                  <a:srgbClr val="000090"/>
                </a:solidFill>
              </a:rPr>
              <a:t>|&gt;2.5</a:t>
            </a:r>
            <a:r>
              <a:rPr lang="en-US" sz="1600" i="1" dirty="0"/>
              <a:t>, need to correct for E-loss</a:t>
            </a:r>
          </a:p>
          <a:p>
            <a:pPr lvl="1"/>
            <a:endParaRPr lang="en-US" sz="1800" b="1" dirty="0">
              <a:solidFill>
                <a:srgbClr val="008000"/>
              </a:solidFill>
            </a:endParaRPr>
          </a:p>
          <a:p>
            <a:pPr lvl="1"/>
            <a:r>
              <a:rPr lang="en-US" sz="1800" b="1" dirty="0" err="1">
                <a:solidFill>
                  <a:srgbClr val="008000"/>
                </a:solidFill>
              </a:rPr>
              <a:t>ComBined</a:t>
            </a:r>
            <a:r>
              <a:rPr lang="en-US" sz="1800" b="1" dirty="0">
                <a:solidFill>
                  <a:srgbClr val="008000"/>
                </a:solidFill>
              </a:rPr>
              <a:t> (CB): </a:t>
            </a:r>
            <a:r>
              <a:rPr lang="en-US" sz="1800" dirty="0">
                <a:solidFill>
                  <a:srgbClr val="FF0000"/>
                </a:solidFill>
              </a:rPr>
              <a:t>P</a:t>
            </a:r>
            <a:r>
              <a:rPr lang="en-US" sz="1800" baseline="-25000" dirty="0">
                <a:solidFill>
                  <a:srgbClr val="FF0000"/>
                </a:solidFill>
              </a:rPr>
              <a:t>T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>
                <a:solidFill>
                  <a:srgbClr val="000000"/>
                </a:solidFill>
              </a:rPr>
              <a:t>from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ComBination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>
                <a:solidFill>
                  <a:srgbClr val="000000"/>
                </a:solidFill>
              </a:rPr>
              <a:t>of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>
                <a:solidFill>
                  <a:srgbClr val="0000FF"/>
                </a:solidFill>
              </a:rPr>
              <a:t>MS + ID</a:t>
            </a:r>
            <a:r>
              <a:rPr lang="en-US" sz="1800" dirty="0">
                <a:solidFill>
                  <a:srgbClr val="FF0000"/>
                </a:solidFill>
              </a:rPr>
              <a:t>:   </a:t>
            </a:r>
            <a:r>
              <a:rPr lang="en-US" sz="2000" i="1" u="sng" dirty="0">
                <a:solidFill>
                  <a:srgbClr val="00009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Best Track Parameters Measurement over full P</a:t>
            </a:r>
            <a:r>
              <a:rPr lang="en-US" sz="2000" i="1" u="sng" baseline="-25000" dirty="0">
                <a:solidFill>
                  <a:srgbClr val="00009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T</a:t>
            </a:r>
            <a:r>
              <a:rPr lang="en-US" sz="2000" i="1" u="sng" dirty="0">
                <a:solidFill>
                  <a:srgbClr val="00009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range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F854B-58C9-594B-9DF2-1F7DE0427031}" type="slidenum">
              <a:rPr lang="en-US" smtClean="0"/>
              <a:pPr/>
              <a:t>32</a:t>
            </a:fld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6444208" y="2819400"/>
            <a:ext cx="1021487" cy="537592"/>
            <a:chOff x="6504692" y="4648200"/>
            <a:chExt cx="1021487" cy="537592"/>
          </a:xfrm>
        </p:grpSpPr>
        <p:sp>
          <p:nvSpPr>
            <p:cNvPr id="23" name="TextBox 22"/>
            <p:cNvSpPr txBox="1"/>
            <p:nvPr/>
          </p:nvSpPr>
          <p:spPr>
            <a:xfrm>
              <a:off x="6766084" y="4648200"/>
              <a:ext cx="760095" cy="338554"/>
            </a:xfrm>
            <a:prstGeom prst="rect">
              <a:avLst/>
            </a:prstGeom>
            <a:solidFill>
              <a:schemeClr val="bg2"/>
            </a:solidFill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>
              <a:reflection stA="50000" endPos="18000" dist="12700" dir="5400000" sy="-100000" algn="bl" rotWithShape="0"/>
            </a:effectLst>
            <a:scene3d>
              <a:camera prst="orthographicFront"/>
              <a:lightRig rig="threePt" dir="t"/>
            </a:scene3d>
            <a:sp3d contourW="38100" prstMaterial="metal">
              <a:bevelT w="88900" h="88900" prst="angle"/>
              <a:contourClr>
                <a:schemeClr val="tx1">
                  <a:lumMod val="75000"/>
                  <a:lumOff val="25000"/>
                </a:schemeClr>
              </a:contourClr>
            </a:sp3d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008000"/>
                  </a:solidFill>
                  <a:latin typeface="Comic Sans MS"/>
                  <a:cs typeface="Comic Sans MS"/>
                </a:rPr>
                <a:t>TAG</a:t>
              </a: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 flipH="1">
              <a:off x="6504692" y="4986754"/>
              <a:ext cx="658108" cy="199038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4876800" y="4538246"/>
            <a:ext cx="2761773" cy="1557754"/>
            <a:chOff x="4953000" y="1828800"/>
            <a:chExt cx="2761773" cy="1557754"/>
          </a:xfrm>
        </p:grpSpPr>
        <p:sp>
          <p:nvSpPr>
            <p:cNvPr id="24" name="TextBox 23"/>
            <p:cNvSpPr txBox="1"/>
            <p:nvPr/>
          </p:nvSpPr>
          <p:spPr>
            <a:xfrm>
              <a:off x="7162800" y="2269123"/>
              <a:ext cx="551973" cy="338554"/>
            </a:xfrm>
            <a:prstGeom prst="rect">
              <a:avLst/>
            </a:prstGeom>
            <a:solidFill>
              <a:schemeClr val="bg2"/>
            </a:solidFill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>
              <a:reflection stA="50000" endPos="18000" dist="12700" dir="5400000" sy="-100000" algn="bl" rotWithShape="0"/>
            </a:effectLst>
            <a:scene3d>
              <a:camera prst="orthographicFront"/>
              <a:lightRig rig="threePt" dir="t"/>
            </a:scene3d>
            <a:sp3d contourW="38100" prstMaterial="metal">
              <a:bevelT w="88900" h="88900" prst="angle"/>
              <a:contourClr>
                <a:schemeClr val="tx1">
                  <a:lumMod val="75000"/>
                  <a:lumOff val="25000"/>
                </a:schemeClr>
              </a:contourClr>
            </a:sp3d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008000"/>
                  </a:solidFill>
                  <a:latin typeface="Comic Sans MS"/>
                  <a:cs typeface="Comic Sans MS"/>
                </a:rPr>
                <a:t>CB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953000" y="1828800"/>
              <a:ext cx="551973" cy="338554"/>
            </a:xfrm>
            <a:prstGeom prst="rect">
              <a:avLst/>
            </a:prstGeom>
            <a:solidFill>
              <a:schemeClr val="bg2"/>
            </a:solidFill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>
              <a:reflection stA="50000" endPos="18000" dist="12700" dir="5400000" sy="-100000" algn="bl" rotWithShape="0"/>
            </a:effectLst>
            <a:scene3d>
              <a:camera prst="orthographicFront"/>
              <a:lightRig rig="threePt" dir="t"/>
            </a:scene3d>
            <a:sp3d contourW="38100" prstMaterial="metal">
              <a:bevelT w="88900" h="88900" prst="angle"/>
              <a:contourClr>
                <a:schemeClr val="tx1">
                  <a:lumMod val="75000"/>
                  <a:lumOff val="25000"/>
                </a:schemeClr>
              </a:contourClr>
            </a:sp3d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008000"/>
                  </a:solidFill>
                  <a:latin typeface="Comic Sans MS"/>
                  <a:cs typeface="Comic Sans MS"/>
                </a:rPr>
                <a:t>SA</a:t>
              </a:r>
            </a:p>
          </p:txBody>
        </p:sp>
        <p:cxnSp>
          <p:nvCxnSpPr>
            <p:cNvPr id="22" name="Straight Arrow Connector 21"/>
            <p:cNvCxnSpPr>
              <a:stCxn id="25" idx="3"/>
            </p:cNvCxnSpPr>
            <p:nvPr/>
          </p:nvCxnSpPr>
          <p:spPr>
            <a:xfrm>
              <a:off x="5504973" y="1998077"/>
              <a:ext cx="362427" cy="169277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rot="10800000">
              <a:off x="6096000" y="2436812"/>
              <a:ext cx="1066800" cy="158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H="1">
              <a:off x="6781800" y="2436812"/>
              <a:ext cx="381000" cy="94974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5638800" y="3048000"/>
              <a:ext cx="780573" cy="338554"/>
            </a:xfrm>
            <a:prstGeom prst="rect">
              <a:avLst/>
            </a:prstGeom>
            <a:noFill/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  <a:cs typeface="Comic Sans MS"/>
                </a:rPr>
                <a:t>160 X</a:t>
              </a:r>
              <a:r>
                <a:rPr lang="en-US" sz="1600" baseline="-25000" dirty="0">
                  <a:solidFill>
                    <a:srgbClr val="FF0000"/>
                  </a:solidFill>
                  <a:cs typeface="Comic Sans MS"/>
                </a:rPr>
                <a:t>0</a:t>
              </a:r>
            </a:p>
          </p:txBody>
        </p:sp>
      </p:grpSp>
      <p:cxnSp>
        <p:nvCxnSpPr>
          <p:cNvPr id="19" name="Straight Arrow Connector 18"/>
          <p:cNvCxnSpPr/>
          <p:nvPr/>
        </p:nvCxnSpPr>
        <p:spPr>
          <a:xfrm flipH="1">
            <a:off x="6705600" y="3157954"/>
            <a:ext cx="381000" cy="559078"/>
          </a:xfrm>
          <a:prstGeom prst="straightConnector1">
            <a:avLst/>
          </a:prstGeom>
          <a:ln>
            <a:solidFill>
              <a:srgbClr val="FFFF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6876256" y="3157954"/>
            <a:ext cx="218602" cy="84711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644008" y="1362254"/>
            <a:ext cx="4347592" cy="369332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000090"/>
                </a:solidFill>
                <a:cs typeface="Comic Sans MS"/>
              </a:rPr>
              <a:t>ID and MS bending planes are orthogonal</a:t>
            </a:r>
          </a:p>
        </p:txBody>
      </p:sp>
    </p:spTree>
    <p:extLst>
      <p:ext uri="{BB962C8B-B14F-4D97-AF65-F5344CB8AC3E}">
        <p14:creationId xmlns:p14="http://schemas.microsoft.com/office/powerpoint/2010/main" val="26727969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 resolution: MS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-76200" y="4114800"/>
            <a:ext cx="5431904" cy="2743200"/>
          </a:xfrm>
        </p:spPr>
        <p:txBody>
          <a:bodyPr>
            <a:normAutofit fontScale="47500" lnSpcReduction="20000"/>
          </a:bodyPr>
          <a:lstStyle/>
          <a:p>
            <a:r>
              <a:rPr lang="en-US" dirty="0">
                <a:solidFill>
                  <a:srgbClr val="000090"/>
                </a:solidFill>
              </a:rPr>
              <a:t>Bending power: designed to keep constant </a:t>
            </a:r>
            <a:r>
              <a:rPr lang="en-US" dirty="0"/>
              <a:t>P</a:t>
            </a:r>
            <a:r>
              <a:rPr lang="en-US" baseline="-25000" dirty="0">
                <a:cs typeface="Symbol" charset="2"/>
              </a:rPr>
              <a:t>T</a:t>
            </a:r>
            <a:r>
              <a:rPr lang="en-US" dirty="0"/>
              <a:t> </a:t>
            </a:r>
            <a:r>
              <a:rPr lang="en-US" dirty="0">
                <a:solidFill>
                  <a:srgbClr val="000090"/>
                </a:solidFill>
              </a:rPr>
              <a:t>resolution </a:t>
            </a:r>
            <a:r>
              <a:rPr lang="en-US" dirty="0" err="1">
                <a:solidFill>
                  <a:srgbClr val="000090"/>
                </a:solidFill>
              </a:rPr>
              <a:t>vs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>
                <a:solidFill>
                  <a:srgbClr val="000090"/>
                </a:solidFill>
                <a:latin typeface="Symbol" charset="2"/>
                <a:cs typeface="Symbol" charset="2"/>
              </a:rPr>
              <a:t>h</a:t>
            </a:r>
            <a:endParaRPr lang="en-US" dirty="0">
              <a:solidFill>
                <a:srgbClr val="000090"/>
              </a:solidFill>
            </a:endParaRPr>
          </a:p>
          <a:p>
            <a:pPr lvl="1"/>
            <a:r>
              <a:rPr lang="en-US" sz="3800" b="1" dirty="0">
                <a:solidFill>
                  <a:srgbClr val="008000"/>
                </a:solidFill>
              </a:rPr>
              <a:t>2-9 Tm </a:t>
            </a:r>
          </a:p>
          <a:p>
            <a:pPr lvl="1"/>
            <a:r>
              <a:rPr lang="en-US" sz="3800" dirty="0"/>
              <a:t>Small region </a:t>
            </a:r>
            <a:r>
              <a:rPr lang="en-US" sz="3800" dirty="0">
                <a:solidFill>
                  <a:srgbClr val="000090"/>
                </a:solidFill>
              </a:rPr>
              <a:t>BL~0 !   </a:t>
            </a:r>
            <a:r>
              <a:rPr lang="en-US" sz="3800" dirty="0">
                <a:solidFill>
                  <a:srgbClr val="000090"/>
                </a:solidFill>
                <a:sym typeface="Wingdings"/>
              </a:rPr>
              <a:t></a:t>
            </a:r>
            <a:r>
              <a:rPr lang="en-US" sz="3800" dirty="0">
                <a:solidFill>
                  <a:srgbClr val="000090"/>
                </a:solidFill>
              </a:rPr>
              <a:t> 4</a:t>
            </a:r>
            <a:r>
              <a:rPr lang="en-US" sz="3800" baseline="30000" dirty="0">
                <a:solidFill>
                  <a:srgbClr val="000090"/>
                </a:solidFill>
              </a:rPr>
              <a:t>th</a:t>
            </a:r>
            <a:r>
              <a:rPr lang="en-US" sz="3800" dirty="0">
                <a:solidFill>
                  <a:srgbClr val="000090"/>
                </a:solidFill>
              </a:rPr>
              <a:t> station layer installed (BEE)</a:t>
            </a:r>
          </a:p>
          <a:p>
            <a:r>
              <a:rPr lang="en-US" dirty="0">
                <a:solidFill>
                  <a:srgbClr val="000090"/>
                </a:solidFill>
              </a:rPr>
              <a:t>Material distribution</a:t>
            </a:r>
          </a:p>
          <a:p>
            <a:pPr lvl="1"/>
            <a:r>
              <a:rPr lang="en-US" sz="3800" b="1" dirty="0">
                <a:solidFill>
                  <a:srgbClr val="008000"/>
                </a:solidFill>
              </a:rPr>
              <a:t>Range 1-8  √X/X</a:t>
            </a:r>
            <a:r>
              <a:rPr lang="en-US" sz="3800" b="1" baseline="-25000" dirty="0">
                <a:solidFill>
                  <a:srgbClr val="008000"/>
                </a:solidFill>
              </a:rPr>
              <a:t>0</a:t>
            </a:r>
          </a:p>
          <a:p>
            <a:r>
              <a:rPr lang="en-US" dirty="0">
                <a:solidFill>
                  <a:srgbClr val="000090"/>
                </a:solidFill>
              </a:rPr>
              <a:t>Hit resolution  </a:t>
            </a:r>
          </a:p>
          <a:p>
            <a:pPr lvl="1"/>
            <a:r>
              <a:rPr lang="en-US" sz="3300" dirty="0"/>
              <a:t>Average </a:t>
            </a:r>
            <a:r>
              <a:rPr lang="en-US" sz="3300" b="1" dirty="0">
                <a:solidFill>
                  <a:srgbClr val="0000FF"/>
                </a:solidFill>
              </a:rPr>
              <a:t>~80</a:t>
            </a:r>
            <a:r>
              <a:rPr lang="en-US" sz="3300" b="1" dirty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en-US" sz="3300" b="1" dirty="0">
                <a:solidFill>
                  <a:srgbClr val="0000FF"/>
                </a:solidFill>
              </a:rPr>
              <a:t>m</a:t>
            </a:r>
            <a:endParaRPr lang="en-US" sz="3300" b="1" dirty="0">
              <a:solidFill>
                <a:srgbClr val="0000FF"/>
              </a:solidFill>
              <a:sym typeface="Wingdings"/>
            </a:endParaRPr>
          </a:p>
          <a:p>
            <a:pPr lvl="1"/>
            <a:r>
              <a:rPr lang="en-US" sz="3300" b="1" dirty="0">
                <a:sym typeface="Wingdings"/>
              </a:rPr>
              <a:t>6/8 layers per station ~</a:t>
            </a:r>
            <a:r>
              <a:rPr lang="en-US" sz="3300" b="1" dirty="0">
                <a:solidFill>
                  <a:srgbClr val="008000"/>
                </a:solidFill>
                <a:sym typeface="Wingdings"/>
              </a:rPr>
              <a:t>40</a:t>
            </a:r>
            <a:r>
              <a:rPr lang="en-US" sz="3300" b="1" dirty="0">
                <a:solidFill>
                  <a:srgbClr val="008000"/>
                </a:solidFill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sz="3300" b="1" dirty="0">
                <a:solidFill>
                  <a:srgbClr val="008000"/>
                </a:solidFill>
                <a:sym typeface="Wingdings"/>
              </a:rPr>
              <a:t>m</a:t>
            </a:r>
          </a:p>
          <a:p>
            <a:pPr lvl="1"/>
            <a:r>
              <a:rPr lang="en-US" sz="3300" dirty="0">
                <a:solidFill>
                  <a:srgbClr val="FF0000"/>
                </a:solidFill>
                <a:sym typeface="Wingdings"/>
              </a:rPr>
              <a:t>Align</a:t>
            </a:r>
            <a:r>
              <a:rPr lang="en-US" sz="3300" dirty="0">
                <a:sym typeface="Wingdings"/>
              </a:rPr>
              <a:t> 3-stations (up to 10m) at ~</a:t>
            </a:r>
            <a:r>
              <a:rPr lang="en-US" sz="3300" b="1" dirty="0">
                <a:solidFill>
                  <a:srgbClr val="008000"/>
                </a:solidFill>
                <a:sym typeface="Wingdings"/>
              </a:rPr>
              <a:t>40</a:t>
            </a:r>
            <a:r>
              <a:rPr lang="en-US" sz="3300" b="1" dirty="0">
                <a:solidFill>
                  <a:srgbClr val="008000"/>
                </a:solidFill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sz="3300" b="1" dirty="0">
                <a:solidFill>
                  <a:srgbClr val="008000"/>
                </a:solidFill>
                <a:sym typeface="Wingdings"/>
              </a:rPr>
              <a:t>m</a:t>
            </a:r>
            <a:endParaRPr lang="en-US" sz="3300" dirty="0">
              <a:sym typeface="Wingdings"/>
            </a:endParaRPr>
          </a:p>
          <a:p>
            <a:pPr lvl="2"/>
            <a:endParaRPr lang="en-US" dirty="0"/>
          </a:p>
          <a:p>
            <a:pPr lvl="1"/>
            <a:endParaRPr lang="en-US" dirty="0">
              <a:solidFill>
                <a:srgbClr val="000090"/>
              </a:solidFill>
            </a:endParaRPr>
          </a:p>
          <a:p>
            <a:pPr lvl="1"/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F854B-58C9-594B-9DF2-1F7DE0427031}" type="slidenum">
              <a:rPr lang="en-US" smtClean="0"/>
              <a:pPr/>
              <a:t>33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52400" y="609600"/>
            <a:ext cx="3810000" cy="3429000"/>
            <a:chOff x="5542764" y="1133036"/>
            <a:chExt cx="3192416" cy="320514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42764" y="1170584"/>
              <a:ext cx="3192416" cy="3167592"/>
            </a:xfrm>
            <a:prstGeom prst="rect">
              <a:avLst/>
            </a:prstGeom>
            <a:effectLst>
              <a:glow rad="101600">
                <a:srgbClr val="CCFFCC">
                  <a:alpha val="75000"/>
                </a:srgbClr>
              </a:glow>
              <a:softEdge rad="50800"/>
            </a:effectLst>
          </p:spPr>
        </p:pic>
        <p:sp>
          <p:nvSpPr>
            <p:cNvPr id="12" name="TextBox 11"/>
            <p:cNvSpPr txBox="1"/>
            <p:nvPr/>
          </p:nvSpPr>
          <p:spPr>
            <a:xfrm>
              <a:off x="6189390" y="3036602"/>
              <a:ext cx="16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Large Sectors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189390" y="1893949"/>
              <a:ext cx="16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Small Sectors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542764" y="1133036"/>
              <a:ext cx="1116438" cy="338554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 contourW="38100" prstMaterial="metal">
              <a:contourClr>
                <a:schemeClr val="tx1">
                  <a:lumMod val="75000"/>
                  <a:lumOff val="25000"/>
                </a:schemeClr>
              </a:contourClr>
            </a:sp3d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cs typeface="Comic Sans MS"/>
                </a:rPr>
                <a:t>BL (Tm)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542764" y="304800"/>
            <a:ext cx="3199656" cy="3205140"/>
            <a:chOff x="76200" y="1124744"/>
            <a:chExt cx="3199656" cy="3205140"/>
          </a:xfrm>
        </p:grpSpPr>
        <p:pic>
          <p:nvPicPr>
            <p:cNvPr id="6" name="Picture 5" descr="MSMaterialMap.gif"/>
            <p:cNvPicPr>
              <a:picLocks noChangeAspect="1"/>
            </p:cNvPicPr>
            <p:nvPr/>
          </p:nvPicPr>
          <p:blipFill>
            <a:blip r:embed="rId3"/>
            <a:srcRect r="39167"/>
            <a:stretch>
              <a:fillRect/>
            </a:stretch>
          </p:blipFill>
          <p:spPr>
            <a:xfrm>
              <a:off x="76200" y="1187460"/>
              <a:ext cx="3199656" cy="3063347"/>
            </a:xfrm>
            <a:prstGeom prst="rect">
              <a:avLst/>
            </a:prstGeom>
            <a:effectLst>
              <a:glow rad="101600">
                <a:srgbClr val="CCFFCC">
                  <a:alpha val="75000"/>
                </a:srgbClr>
              </a:glow>
              <a:softEdge rad="38100"/>
            </a:effectLst>
          </p:spPr>
        </p:pic>
        <p:sp>
          <p:nvSpPr>
            <p:cNvPr id="14" name="TextBox 13"/>
            <p:cNvSpPr txBox="1"/>
            <p:nvPr/>
          </p:nvSpPr>
          <p:spPr>
            <a:xfrm>
              <a:off x="1423056" y="1902058"/>
              <a:ext cx="1600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Small Sectors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53852" y="2524254"/>
              <a:ext cx="16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Large Sectors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09840" y="3140968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Feet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6200" y="1124744"/>
              <a:ext cx="895400" cy="338554"/>
            </a:xfrm>
            <a:prstGeom prst="rect">
              <a:avLst/>
            </a:prstGeom>
            <a:noFill/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0000"/>
                  </a:solidFill>
                  <a:latin typeface="Symbol" charset="2"/>
                  <a:cs typeface="Symbol" charset="2"/>
                </a:rPr>
                <a:t>F (1/4)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591429" y="3960552"/>
              <a:ext cx="304800" cy="369332"/>
            </a:xfrm>
            <a:prstGeom prst="rect">
              <a:avLst/>
            </a:prstGeom>
            <a:noFill/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Symbol" charset="2"/>
                  <a:cs typeface="Symbol" charset="2"/>
                </a:rPr>
                <a:t>h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051720" y="1372126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Coils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39552" y="1916832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Coils</a:t>
              </a: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6199" y="3657599"/>
            <a:ext cx="4007801" cy="2692499"/>
          </a:xfrm>
          <a:prstGeom prst="rect">
            <a:avLst/>
          </a:prstGeom>
          <a:effectLst>
            <a:glow rad="101600">
              <a:srgbClr val="CCFFCC">
                <a:alpha val="75000"/>
              </a:srgbClr>
            </a:glow>
          </a:effectLst>
        </p:spPr>
      </p:pic>
      <p:sp>
        <p:nvSpPr>
          <p:cNvPr id="8" name="CasellaDiTesto 7"/>
          <p:cNvSpPr txBox="1"/>
          <p:nvPr/>
        </p:nvSpPr>
        <p:spPr>
          <a:xfrm>
            <a:off x="1683045" y="609600"/>
            <a:ext cx="1593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Field </a:t>
            </a:r>
            <a:r>
              <a:rPr lang="it-IT" dirty="0" err="1"/>
              <a:t>Map</a:t>
            </a:r>
            <a:r>
              <a:rPr lang="it-IT" dirty="0"/>
              <a:t> vs </a:t>
            </a:r>
            <a:r>
              <a:rPr lang="it-IT" dirty="0">
                <a:latin typeface="Symbol" charset="2"/>
                <a:cs typeface="Symbol" charset="2"/>
              </a:rPr>
              <a:t>h</a:t>
            </a:r>
            <a:r>
              <a:rPr lang="it-IT" dirty="0"/>
              <a:t> 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6324600" y="304800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Material</a:t>
            </a:r>
            <a:r>
              <a:rPr lang="it-IT" dirty="0"/>
              <a:t> Budget 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6228436" y="3657599"/>
            <a:ext cx="2516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Single </a:t>
            </a:r>
            <a:r>
              <a:rPr lang="it-IT" dirty="0" err="1"/>
              <a:t>point</a:t>
            </a:r>
            <a:r>
              <a:rPr lang="it-IT" dirty="0"/>
              <a:t> </a:t>
            </a:r>
            <a:r>
              <a:rPr lang="it-IT" dirty="0" err="1"/>
              <a:t>Resolution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899562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116632"/>
            <a:ext cx="8686800" cy="841248"/>
          </a:xfrm>
        </p:spPr>
        <p:txBody>
          <a:bodyPr>
            <a:normAutofit/>
          </a:bodyPr>
          <a:lstStyle/>
          <a:p>
            <a:r>
              <a:rPr lang="en-US" dirty="0"/>
              <a:t>Expected P resolution MS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F854B-58C9-594B-9DF2-1F7DE0427031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4" name="Picture 3" descr="Ptresolution_CSC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96752"/>
            <a:ext cx="4939606" cy="4910319"/>
          </a:xfrm>
          <a:prstGeom prst="rect">
            <a:avLst/>
          </a:prstGeom>
          <a:effectLst>
            <a:glow rad="101600">
              <a:srgbClr val="0000FF">
                <a:alpha val="75000"/>
              </a:srgbClr>
            </a:glow>
            <a:softEdge rad="63500"/>
          </a:effectLst>
        </p:spPr>
      </p:pic>
      <p:sp>
        <p:nvSpPr>
          <p:cNvPr id="5" name="TextBox 4"/>
          <p:cNvSpPr txBox="1"/>
          <p:nvPr/>
        </p:nvSpPr>
        <p:spPr>
          <a:xfrm>
            <a:off x="5242772" y="1334323"/>
            <a:ext cx="3768480" cy="3046988"/>
          </a:xfrm>
          <a:prstGeom prst="rect">
            <a:avLst/>
          </a:prstGeom>
          <a:solidFill>
            <a:srgbClr val="FFFFFF"/>
          </a:solidFill>
          <a:ln>
            <a:solidFill>
              <a:srgbClr val="FFFEC3"/>
            </a:solidFill>
          </a:ln>
          <a:effectLst>
            <a:glow rad="101600">
              <a:srgbClr val="0000FF">
                <a:alpha val="75000"/>
              </a:srgbClr>
            </a:glow>
          </a:effectLst>
        </p:spPr>
        <p:txBody>
          <a:bodyPr wrap="square" rtlCol="0">
            <a:spAutoFit/>
          </a:bodyPr>
          <a:lstStyle/>
          <a:p>
            <a:endParaRPr lang="en-US" sz="1600" dirty="0">
              <a:latin typeface="Symbol" charset="2"/>
              <a:cs typeface="Symbol" charset="2"/>
            </a:endParaRPr>
          </a:p>
          <a:p>
            <a:r>
              <a:rPr lang="en-US" sz="1600" dirty="0">
                <a:latin typeface="Symbol" charset="2"/>
                <a:cs typeface="Symbol" charset="2"/>
              </a:rPr>
              <a:t>   s</a:t>
            </a:r>
            <a:r>
              <a:rPr lang="en-US" sz="1600" i="1" dirty="0">
                <a:latin typeface="Arial"/>
                <a:cs typeface="Arial"/>
              </a:rPr>
              <a:t>(P)/P</a:t>
            </a:r>
            <a:r>
              <a:rPr lang="en-US" sz="1600" dirty="0">
                <a:latin typeface="Arial"/>
                <a:cs typeface="Arial"/>
              </a:rPr>
              <a:t>= </a:t>
            </a:r>
            <a:r>
              <a:rPr lang="en-US" sz="1600" dirty="0">
                <a:solidFill>
                  <a:srgbClr val="3B16C0"/>
                </a:solidFill>
                <a:latin typeface="Arial"/>
                <a:cs typeface="Arial"/>
              </a:rPr>
              <a:t>K</a:t>
            </a:r>
            <a:r>
              <a:rPr lang="en-US" sz="1600" baseline="-25000" dirty="0">
                <a:solidFill>
                  <a:srgbClr val="3B16C0"/>
                </a:solidFill>
                <a:latin typeface="Arial"/>
                <a:cs typeface="Arial"/>
              </a:rPr>
              <a:t>2</a:t>
            </a:r>
            <a:r>
              <a:rPr lang="en-US" sz="1600" baseline="-25000" dirty="0">
                <a:solidFill>
                  <a:srgbClr val="21FF1B"/>
                </a:solidFill>
                <a:latin typeface="Arial"/>
                <a:cs typeface="Arial"/>
              </a:rPr>
              <a:t>  </a:t>
            </a:r>
            <a:r>
              <a:rPr lang="en-US" sz="1600" i="1" dirty="0">
                <a:latin typeface="Arial"/>
                <a:cs typeface="Arial"/>
              </a:rPr>
              <a:t>P</a:t>
            </a:r>
            <a:r>
              <a:rPr lang="en-US" sz="1600" dirty="0">
                <a:solidFill>
                  <a:srgbClr val="000090"/>
                </a:solidFill>
                <a:latin typeface="Arial"/>
                <a:cs typeface="Arial"/>
              </a:rPr>
              <a:t>  </a:t>
            </a:r>
            <a:r>
              <a:rPr lang="en-US" sz="1600" dirty="0">
                <a:latin typeface="Arial"/>
                <a:cs typeface="Arial"/>
              </a:rPr>
              <a:t> +   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K</a:t>
            </a:r>
            <a:r>
              <a:rPr lang="en-US" sz="1600" baseline="-25000" dirty="0">
                <a:solidFill>
                  <a:srgbClr val="000000"/>
                </a:solidFill>
                <a:latin typeface="Arial"/>
                <a:cs typeface="Arial"/>
              </a:rPr>
              <a:t>1</a:t>
            </a:r>
            <a:r>
              <a:rPr lang="en-US" sz="1600" dirty="0">
                <a:solidFill>
                  <a:srgbClr val="0000FF"/>
                </a:solidFill>
                <a:latin typeface="Arial"/>
                <a:cs typeface="Arial"/>
              </a:rPr>
              <a:t>   </a:t>
            </a:r>
            <a:r>
              <a:rPr lang="en-US" sz="1600" dirty="0">
                <a:latin typeface="Arial"/>
                <a:cs typeface="Arial"/>
              </a:rPr>
              <a:t>+         </a:t>
            </a:r>
            <a:r>
              <a:rPr lang="en-US" sz="1600" dirty="0">
                <a:solidFill>
                  <a:srgbClr val="3366FF"/>
                </a:solidFill>
                <a:latin typeface="Arial"/>
                <a:cs typeface="Arial"/>
              </a:rPr>
              <a:t>K</a:t>
            </a:r>
            <a:r>
              <a:rPr lang="en-US" sz="1600" baseline="-25000" dirty="0">
                <a:solidFill>
                  <a:srgbClr val="3366FF"/>
                </a:solidFill>
                <a:latin typeface="Arial"/>
                <a:cs typeface="Arial"/>
              </a:rPr>
              <a:t>0</a:t>
            </a:r>
            <a:r>
              <a:rPr lang="en-US" sz="1600" dirty="0">
                <a:latin typeface="Arial"/>
                <a:cs typeface="Arial"/>
              </a:rPr>
              <a:t>/</a:t>
            </a:r>
            <a:r>
              <a:rPr lang="en-US" sz="1600" i="1" dirty="0">
                <a:latin typeface="Arial"/>
                <a:cs typeface="Arial"/>
              </a:rPr>
              <a:t>P</a:t>
            </a:r>
            <a:r>
              <a:rPr lang="en-US" sz="16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</a:p>
          <a:p>
            <a:endParaRPr lang="en-US" sz="1600" dirty="0">
              <a:solidFill>
                <a:srgbClr val="000090"/>
              </a:solidFill>
              <a:latin typeface="Arial"/>
              <a:cs typeface="Arial"/>
            </a:endParaRPr>
          </a:p>
          <a:p>
            <a:r>
              <a:rPr lang="en-US" sz="1600" dirty="0">
                <a:solidFill>
                  <a:srgbClr val="008000"/>
                </a:solidFill>
                <a:latin typeface="Arial"/>
                <a:cs typeface="Arial"/>
              </a:rPr>
              <a:t>               </a:t>
            </a:r>
            <a:r>
              <a:rPr lang="en-US" sz="1600" dirty="0">
                <a:solidFill>
                  <a:srgbClr val="3B16C0"/>
                </a:solidFill>
                <a:latin typeface="Arial"/>
                <a:cs typeface="Arial"/>
              </a:rPr>
              <a:t>Intr.      </a:t>
            </a:r>
            <a:r>
              <a:rPr lang="en-US" sz="1600" dirty="0" err="1">
                <a:solidFill>
                  <a:srgbClr val="000000"/>
                </a:solidFill>
                <a:latin typeface="Arial"/>
                <a:cs typeface="Arial"/>
              </a:rPr>
              <a:t>Mul-Scatt</a:t>
            </a:r>
            <a:r>
              <a:rPr lang="en-US" sz="1600" dirty="0">
                <a:solidFill>
                  <a:srgbClr val="0000FF"/>
                </a:solidFill>
                <a:latin typeface="Arial"/>
                <a:cs typeface="Arial"/>
              </a:rPr>
              <a:t>       </a:t>
            </a:r>
            <a:r>
              <a:rPr lang="en-US" sz="1600" dirty="0">
                <a:solidFill>
                  <a:srgbClr val="3366FF"/>
                </a:solidFill>
                <a:latin typeface="Arial"/>
                <a:cs typeface="Arial"/>
              </a:rPr>
              <a:t>E-loss</a:t>
            </a:r>
          </a:p>
          <a:p>
            <a:endParaRPr lang="en-US" sz="1600" dirty="0">
              <a:latin typeface="Arial"/>
              <a:cs typeface="Arial"/>
            </a:endParaRPr>
          </a:p>
          <a:p>
            <a:r>
              <a:rPr lang="en-US" sz="1600" dirty="0">
                <a:latin typeface="Arial"/>
                <a:cs typeface="Arial"/>
              </a:rPr>
              <a:t>-------------------------------</a:t>
            </a:r>
            <a:endParaRPr lang="en-US" sz="1600" dirty="0">
              <a:solidFill>
                <a:srgbClr val="7DFEFE"/>
              </a:solidFill>
              <a:latin typeface="Arial"/>
              <a:cs typeface="Arial"/>
            </a:endParaRPr>
          </a:p>
          <a:p>
            <a:endParaRPr lang="en-US" sz="1600" dirty="0">
              <a:solidFill>
                <a:srgbClr val="3366FF"/>
              </a:solidFill>
              <a:latin typeface="Arial"/>
              <a:cs typeface="Arial"/>
            </a:endParaRPr>
          </a:p>
          <a:p>
            <a:r>
              <a:rPr lang="en-US" sz="1600" dirty="0">
                <a:solidFill>
                  <a:srgbClr val="3366FF"/>
                </a:solidFill>
                <a:latin typeface="Arial"/>
                <a:cs typeface="Arial"/>
              </a:rPr>
              <a:t>E-Loss              K</a:t>
            </a:r>
            <a:r>
              <a:rPr lang="en-US" sz="1600" baseline="-25000" dirty="0">
                <a:solidFill>
                  <a:srgbClr val="3366FF"/>
                </a:solidFill>
                <a:cs typeface="Symbol" charset="2"/>
              </a:rPr>
              <a:t>0</a:t>
            </a:r>
            <a:r>
              <a:rPr lang="en-US" sz="1600" dirty="0">
                <a:solidFill>
                  <a:srgbClr val="3366FF"/>
                </a:solidFill>
                <a:latin typeface="Arial"/>
                <a:cs typeface="Arial"/>
              </a:rPr>
              <a:t> ~ 0.350 </a:t>
            </a:r>
            <a:r>
              <a:rPr lang="en-US" sz="1600" dirty="0" err="1">
                <a:solidFill>
                  <a:srgbClr val="3366FF"/>
                </a:solidFill>
                <a:latin typeface="Arial"/>
                <a:cs typeface="Arial"/>
              </a:rPr>
              <a:t>GeV</a:t>
            </a:r>
            <a:endParaRPr lang="en-US" sz="1600" dirty="0">
              <a:solidFill>
                <a:srgbClr val="3366FF"/>
              </a:solidFill>
              <a:latin typeface="Arial"/>
              <a:cs typeface="Arial"/>
            </a:endParaRPr>
          </a:p>
          <a:p>
            <a:endParaRPr lang="en-US" sz="1600" dirty="0">
              <a:latin typeface="Arial"/>
              <a:cs typeface="Arial"/>
            </a:endParaRPr>
          </a:p>
          <a:p>
            <a:r>
              <a:rPr lang="en-US" sz="1600" dirty="0" err="1">
                <a:latin typeface="Arial"/>
                <a:cs typeface="Arial"/>
              </a:rPr>
              <a:t>Mult</a:t>
            </a:r>
            <a:r>
              <a:rPr lang="en-US" sz="1600" dirty="0">
                <a:latin typeface="Arial"/>
                <a:cs typeface="Arial"/>
              </a:rPr>
              <a:t>-Scattering K</a:t>
            </a:r>
            <a:r>
              <a:rPr lang="en-US" sz="1600" baseline="-25000" dirty="0">
                <a:latin typeface="Arial"/>
                <a:cs typeface="Arial"/>
              </a:rPr>
              <a:t>1</a:t>
            </a:r>
            <a:r>
              <a:rPr lang="en-US" sz="1600" dirty="0">
                <a:latin typeface="Arial"/>
                <a:cs typeface="Arial"/>
              </a:rPr>
              <a:t> ~ 3.2%</a:t>
            </a:r>
          </a:p>
          <a:p>
            <a:endParaRPr lang="en-US" sz="1600" dirty="0">
              <a:solidFill>
                <a:srgbClr val="3B16C0"/>
              </a:solidFill>
              <a:latin typeface="Arial"/>
              <a:cs typeface="Arial"/>
            </a:endParaRPr>
          </a:p>
          <a:p>
            <a:r>
              <a:rPr lang="en-US" sz="1600" dirty="0">
                <a:solidFill>
                  <a:srgbClr val="3B16C0"/>
                </a:solidFill>
                <a:latin typeface="Arial"/>
                <a:cs typeface="Arial"/>
              </a:rPr>
              <a:t>Intrinsic:            K</a:t>
            </a:r>
            <a:r>
              <a:rPr lang="en-US" sz="1600" baseline="-25000" dirty="0">
                <a:solidFill>
                  <a:srgbClr val="3B16C0"/>
                </a:solidFill>
                <a:latin typeface="Arial"/>
                <a:cs typeface="Arial"/>
              </a:rPr>
              <a:t>2 </a:t>
            </a:r>
            <a:r>
              <a:rPr lang="en-US" sz="1600" dirty="0">
                <a:solidFill>
                  <a:srgbClr val="3B16C0"/>
                </a:solidFill>
                <a:latin typeface="Arial"/>
                <a:cs typeface="Arial"/>
              </a:rPr>
              <a:t>~ (12×10</a:t>
            </a:r>
            <a:r>
              <a:rPr lang="en-US" sz="1600" baseline="30000" dirty="0">
                <a:solidFill>
                  <a:srgbClr val="3B16C0"/>
                </a:solidFill>
                <a:latin typeface="Arial"/>
                <a:cs typeface="Arial"/>
              </a:rPr>
              <a:t>-5</a:t>
            </a:r>
            <a:r>
              <a:rPr lang="en-US" sz="1600" dirty="0">
                <a:solidFill>
                  <a:srgbClr val="3B16C0"/>
                </a:solidFill>
                <a:latin typeface="Arial"/>
                <a:cs typeface="Arial"/>
              </a:rPr>
              <a:t>) GeV</a:t>
            </a:r>
            <a:r>
              <a:rPr lang="en-US" sz="1600" baseline="30000" dirty="0">
                <a:solidFill>
                  <a:srgbClr val="3B16C0"/>
                </a:solidFill>
                <a:latin typeface="Arial"/>
                <a:cs typeface="Arial"/>
              </a:rPr>
              <a:t>-1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19200" y="2675383"/>
            <a:ext cx="1407763" cy="338554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cs typeface="Comic Sans MS"/>
              </a:rPr>
              <a:t>Barrel |</a:t>
            </a:r>
            <a:r>
              <a:rPr lang="en-US" sz="1600" b="1" dirty="0" err="1">
                <a:solidFill>
                  <a:srgbClr val="000000"/>
                </a:solidFill>
                <a:latin typeface="Symbol" charset="2"/>
                <a:cs typeface="Symbol" charset="2"/>
              </a:rPr>
              <a:t>h</a:t>
            </a:r>
            <a:r>
              <a:rPr lang="en-US" sz="1600" b="1" dirty="0">
                <a:solidFill>
                  <a:srgbClr val="000000"/>
                </a:solidFill>
                <a:cs typeface="Comic Sans MS"/>
              </a:rPr>
              <a:t>|&lt;1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43608" y="3913311"/>
            <a:ext cx="774269" cy="307777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366FF"/>
                </a:solidFill>
                <a:latin typeface="+mj-lt"/>
                <a:cs typeface="Comic Sans MS"/>
              </a:rPr>
              <a:t>E-loss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49820" y="4561383"/>
            <a:ext cx="1830092" cy="307777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  <a:cs typeface="Comic Sans MS"/>
              </a:rPr>
              <a:t>Multiple Scattering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59832" y="2903983"/>
            <a:ext cx="915046" cy="307777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90"/>
                </a:solidFill>
                <a:latin typeface="+mj-lt"/>
                <a:cs typeface="Comic Sans MS"/>
              </a:rPr>
              <a:t>Intrinsic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61899" y="4761437"/>
            <a:ext cx="3690194" cy="1323439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>
                <a:solidFill>
                  <a:srgbClr val="000090"/>
                </a:solidFill>
                <a:latin typeface="Handwriting - Dakota"/>
                <a:cs typeface="Handwriting - Dakota"/>
              </a:rPr>
              <a:t>High-</a:t>
            </a:r>
            <a:r>
              <a:rPr lang="en-US" sz="2000" u="sng" dirty="0" err="1">
                <a:solidFill>
                  <a:srgbClr val="000090"/>
                </a:solidFill>
                <a:latin typeface="Handwriting - Dakota"/>
                <a:cs typeface="Handwriting - Dakota"/>
              </a:rPr>
              <a:t>Pt</a:t>
            </a:r>
            <a:r>
              <a:rPr lang="en-US" sz="2000" u="sng" dirty="0">
                <a:solidFill>
                  <a:srgbClr val="000090"/>
                </a:solidFill>
                <a:latin typeface="Handwriting - Dakota"/>
                <a:cs typeface="Handwriting - Dakota"/>
              </a:rPr>
              <a:t> </a:t>
            </a:r>
            <a:r>
              <a:rPr lang="en-US" sz="2000" u="sng" dirty="0" err="1">
                <a:solidFill>
                  <a:srgbClr val="000090"/>
                </a:solidFill>
                <a:latin typeface="Handwriting - Dakota"/>
                <a:cs typeface="Handwriting - Dakota"/>
              </a:rPr>
              <a:t>muons</a:t>
            </a:r>
            <a:r>
              <a:rPr lang="en-US" sz="2000" u="sng" dirty="0">
                <a:solidFill>
                  <a:srgbClr val="000090"/>
                </a:solidFill>
                <a:latin typeface="Handwriting - Dakota"/>
                <a:cs typeface="Handwriting - Dakota"/>
              </a:rPr>
              <a:t> </a:t>
            </a:r>
            <a:r>
              <a:rPr lang="en-US" sz="2000" dirty="0">
                <a:solidFill>
                  <a:srgbClr val="000090"/>
                </a:solidFill>
                <a:latin typeface="Handwriting - Dakota"/>
                <a:cs typeface="Handwriting - Dakota"/>
              </a:rPr>
              <a:t>resolution dominated by </a:t>
            </a:r>
          </a:p>
          <a:p>
            <a:pPr algn="ctr"/>
            <a:r>
              <a:rPr lang="en-US" sz="2000" u="sng" dirty="0">
                <a:solidFill>
                  <a:srgbClr val="FF0000"/>
                </a:solidFill>
                <a:latin typeface="Handwriting - Dakota"/>
                <a:cs typeface="Handwriting - Dakota"/>
              </a:rPr>
              <a:t>“intrinsic term”</a:t>
            </a:r>
            <a:r>
              <a:rPr lang="en-US" sz="2000" dirty="0">
                <a:solidFill>
                  <a:srgbClr val="000090"/>
                </a:solidFill>
                <a:latin typeface="Handwriting - Dakota"/>
                <a:cs typeface="Handwriting - Dakota"/>
              </a:rPr>
              <a:t>:</a:t>
            </a:r>
          </a:p>
          <a:p>
            <a:pPr algn="ctr"/>
            <a:r>
              <a:rPr lang="en-US" sz="2000" dirty="0">
                <a:solidFill>
                  <a:srgbClr val="000090"/>
                </a:solidFill>
                <a:latin typeface="Handwriting - Dakota"/>
                <a:cs typeface="Handwriting - Dakota"/>
              </a:rPr>
              <a:t> </a:t>
            </a:r>
            <a:r>
              <a:rPr lang="en-US" sz="2000" dirty="0">
                <a:solidFill>
                  <a:srgbClr val="FF12FF"/>
                </a:solidFill>
                <a:latin typeface="Handwriting - Dakota"/>
                <a:cs typeface="Handwriting - Dakota"/>
              </a:rPr>
              <a:t>alignment</a:t>
            </a:r>
            <a:r>
              <a:rPr lang="en-US" sz="2000" dirty="0">
                <a:solidFill>
                  <a:srgbClr val="000090"/>
                </a:solidFill>
                <a:latin typeface="Handwriting - Dakota"/>
                <a:cs typeface="Handwriting - Dakota"/>
              </a:rPr>
              <a:t> + </a:t>
            </a:r>
            <a:r>
              <a:rPr lang="en-US" sz="2000" dirty="0">
                <a:solidFill>
                  <a:srgbClr val="008000"/>
                </a:solidFill>
                <a:latin typeface="Handwriting - Dakota"/>
                <a:cs typeface="Handwriting - Dakota"/>
              </a:rPr>
              <a:t>hit resolution</a:t>
            </a:r>
          </a:p>
        </p:txBody>
      </p:sp>
    </p:spTree>
    <p:extLst>
      <p:ext uri="{BB962C8B-B14F-4D97-AF65-F5344CB8AC3E}">
        <p14:creationId xmlns:p14="http://schemas.microsoft.com/office/powerpoint/2010/main" val="16897455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188640"/>
            <a:ext cx="8686800" cy="841248"/>
          </a:xfrm>
        </p:spPr>
        <p:txBody>
          <a:bodyPr/>
          <a:lstStyle/>
          <a:p>
            <a:r>
              <a:rPr lang="en-US" dirty="0"/>
              <a:t>P resolution 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450848"/>
            <a:ext cx="4419600" cy="2816352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0090"/>
                </a:solidFill>
              </a:rPr>
              <a:t>Material Budget: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  <a:latin typeface="+mn-lt"/>
                <a:cs typeface="Symbol" charset="2"/>
              </a:rPr>
              <a:t>Increase </a:t>
            </a:r>
            <a:r>
              <a:rPr lang="en-US" sz="2000" dirty="0">
                <a:latin typeface="+mn-lt"/>
                <a:cs typeface="Symbol" charset="2"/>
              </a:rPr>
              <a:t>with </a:t>
            </a:r>
            <a:r>
              <a:rPr lang="en-US" sz="2000" dirty="0">
                <a:solidFill>
                  <a:srgbClr val="FF0000"/>
                </a:solidFill>
                <a:latin typeface="+mn-lt"/>
                <a:cs typeface="Symbol" charset="2"/>
              </a:rPr>
              <a:t>|</a:t>
            </a:r>
            <a:r>
              <a:rPr lang="en-US" sz="2000" dirty="0">
                <a:solidFill>
                  <a:srgbClr val="FF0000"/>
                </a:solidFill>
                <a:latin typeface="Symbol" charset="2"/>
                <a:cs typeface="Symbol" charset="2"/>
              </a:rPr>
              <a:t>h</a:t>
            </a:r>
            <a:r>
              <a:rPr lang="en-US" sz="1800" dirty="0">
                <a:solidFill>
                  <a:srgbClr val="FF0000"/>
                </a:solidFill>
                <a:cs typeface="Symbol" charset="2"/>
              </a:rPr>
              <a:t>|</a:t>
            </a:r>
          </a:p>
          <a:p>
            <a:pPr lvl="1"/>
            <a:endParaRPr lang="en-US" sz="2000" dirty="0">
              <a:solidFill>
                <a:srgbClr val="FF0000"/>
              </a:solidFill>
              <a:latin typeface="Symbol" charset="2"/>
              <a:cs typeface="Symbol" charset="2"/>
            </a:endParaRPr>
          </a:p>
          <a:p>
            <a:r>
              <a:rPr lang="en-US" sz="2400" dirty="0">
                <a:solidFill>
                  <a:srgbClr val="000090"/>
                </a:solidFill>
              </a:rPr>
              <a:t>Intrinsic Resolution:</a:t>
            </a:r>
          </a:p>
          <a:p>
            <a:pPr lvl="1"/>
            <a:r>
              <a:rPr lang="en-US" sz="2000" dirty="0">
                <a:solidFill>
                  <a:srgbClr val="000090"/>
                </a:solidFill>
              </a:rPr>
              <a:t>Hit resolution + Alignment</a:t>
            </a:r>
          </a:p>
          <a:p>
            <a:pPr lvl="1"/>
            <a:r>
              <a:rPr lang="en-US" sz="1600" b="1" i="1" dirty="0">
                <a:solidFill>
                  <a:srgbClr val="FF0000"/>
                </a:solidFill>
              </a:rPr>
              <a:t>|</a:t>
            </a:r>
            <a:r>
              <a:rPr lang="en-US" sz="1600" b="1" i="1" dirty="0">
                <a:solidFill>
                  <a:srgbClr val="FF0000"/>
                </a:solidFill>
                <a:latin typeface="Symbol" charset="2"/>
                <a:cs typeface="Symbol" charset="2"/>
              </a:rPr>
              <a:t>h</a:t>
            </a:r>
            <a:r>
              <a:rPr lang="en-US" sz="1600" b="1" i="1" dirty="0">
                <a:solidFill>
                  <a:srgbClr val="FF0000"/>
                </a:solidFill>
              </a:rPr>
              <a:t>| dependency:  </a:t>
            </a:r>
            <a:r>
              <a:rPr lang="en-US" sz="1600" i="1" dirty="0">
                <a:solidFill>
                  <a:srgbClr val="000090"/>
                </a:solidFill>
              </a:rPr>
              <a:t>above</a:t>
            </a:r>
            <a:r>
              <a:rPr lang="en-US" sz="1600" i="1" dirty="0">
                <a:solidFill>
                  <a:srgbClr val="FF0000"/>
                </a:solidFill>
              </a:rPr>
              <a:t>1.7 FAST degradation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/>
              <a:t>due to </a:t>
            </a:r>
            <a:r>
              <a:rPr lang="en-US" sz="1600" b="1" dirty="0">
                <a:solidFill>
                  <a:srgbClr val="FF0000"/>
                </a:solidFill>
              </a:rPr>
              <a:t>BL</a:t>
            </a:r>
            <a:r>
              <a:rPr lang="en-US" sz="1600" b="1" baseline="30000" dirty="0">
                <a:solidFill>
                  <a:srgbClr val="FF0000"/>
                </a:solidFill>
              </a:rPr>
              <a:t>2</a:t>
            </a:r>
            <a:r>
              <a:rPr lang="en-US" sz="1600" b="1" dirty="0">
                <a:solidFill>
                  <a:srgbClr val="FF0000"/>
                </a:solidFill>
              </a:rPr>
              <a:t> effect</a:t>
            </a:r>
            <a:endParaRPr lang="en-US" sz="1800" dirty="0"/>
          </a:p>
        </p:txBody>
      </p:sp>
      <p:sp>
        <p:nvSpPr>
          <p:cNvPr id="11" name="Content Placeholder 4"/>
          <p:cNvSpPr>
            <a:spLocks noGrp="1"/>
          </p:cNvSpPr>
          <p:nvPr>
            <p:ph sz="half" idx="2"/>
          </p:nvPr>
        </p:nvSpPr>
        <p:spPr>
          <a:xfrm>
            <a:off x="260350" y="5454650"/>
            <a:ext cx="8731250" cy="132715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0090"/>
                </a:solidFill>
              </a:rPr>
              <a:t>@ P</a:t>
            </a:r>
            <a:r>
              <a:rPr lang="en-US" sz="2400" baseline="-25000" dirty="0">
                <a:solidFill>
                  <a:srgbClr val="000090"/>
                </a:solidFill>
              </a:rPr>
              <a:t>t</a:t>
            </a:r>
            <a:r>
              <a:rPr lang="en-US" sz="2400" dirty="0">
                <a:solidFill>
                  <a:srgbClr val="000090"/>
                </a:solidFill>
              </a:rPr>
              <a:t> = 45 </a:t>
            </a:r>
            <a:r>
              <a:rPr lang="en-US" sz="2400" dirty="0" err="1">
                <a:solidFill>
                  <a:srgbClr val="000090"/>
                </a:solidFill>
              </a:rPr>
              <a:t>GeV</a:t>
            </a:r>
            <a:r>
              <a:rPr lang="en-US" sz="2400" dirty="0">
                <a:solidFill>
                  <a:srgbClr val="000090"/>
                </a:solidFill>
              </a:rPr>
              <a:t> - Z region</a:t>
            </a:r>
          </a:p>
          <a:p>
            <a:pPr lvl="1"/>
            <a:r>
              <a:rPr lang="en-US" sz="1946" dirty="0">
                <a:solidFill>
                  <a:srgbClr val="0000FF"/>
                </a:solidFill>
              </a:rPr>
              <a:t>0.25 &lt;|</a:t>
            </a:r>
            <a:r>
              <a:rPr lang="en-US" sz="1946" dirty="0" err="1">
                <a:solidFill>
                  <a:srgbClr val="0000FF"/>
                </a:solidFill>
                <a:latin typeface="Symbol" charset="2"/>
                <a:cs typeface="Symbol" charset="2"/>
              </a:rPr>
              <a:t>h</a:t>
            </a:r>
            <a:r>
              <a:rPr lang="en-US" sz="1946" dirty="0">
                <a:solidFill>
                  <a:srgbClr val="0000FF"/>
                </a:solidFill>
              </a:rPr>
              <a:t>| &lt; 0.50</a:t>
            </a:r>
            <a:r>
              <a:rPr lang="en-US" sz="1946" dirty="0"/>
              <a:t>      </a:t>
            </a:r>
            <a:r>
              <a:rPr lang="en-US" sz="1946" dirty="0" err="1">
                <a:latin typeface="Symbol" charset="2"/>
                <a:cs typeface="Symbol" charset="2"/>
              </a:rPr>
              <a:t>s</a:t>
            </a:r>
            <a:r>
              <a:rPr lang="en-US" sz="1946" i="1" dirty="0" err="1"/>
              <a:t>(P</a:t>
            </a:r>
            <a:r>
              <a:rPr lang="en-US" sz="1946" i="1" baseline="-25000" dirty="0" err="1"/>
              <a:t>t</a:t>
            </a:r>
            <a:r>
              <a:rPr lang="en-US" sz="1946" i="1" dirty="0"/>
              <a:t>)/P</a:t>
            </a:r>
            <a:r>
              <a:rPr lang="en-US" sz="1946" i="1" baseline="-25000" dirty="0"/>
              <a:t>t</a:t>
            </a:r>
            <a:r>
              <a:rPr lang="en-US" sz="1946" i="1" dirty="0"/>
              <a:t>  </a:t>
            </a:r>
            <a:r>
              <a:rPr lang="en-US" sz="1946" dirty="0"/>
              <a:t>~ </a:t>
            </a:r>
            <a:r>
              <a:rPr lang="en-US" sz="1946" dirty="0">
                <a:solidFill>
                  <a:srgbClr val="FF0000"/>
                </a:solidFill>
              </a:rPr>
              <a:t>1.5% MS   </a:t>
            </a:r>
            <a:r>
              <a:rPr lang="en-US" sz="1946" dirty="0"/>
              <a:t>(+) </a:t>
            </a:r>
            <a:r>
              <a:rPr lang="en-US" sz="1946" dirty="0">
                <a:solidFill>
                  <a:srgbClr val="FF0000"/>
                </a:solidFill>
              </a:rPr>
              <a:t>1.5% Intrinsic  </a:t>
            </a:r>
            <a:r>
              <a:rPr lang="en-US" sz="1946" dirty="0">
                <a:solidFill>
                  <a:srgbClr val="008000"/>
                </a:solidFill>
              </a:rPr>
              <a:t>~ 2.1%Total</a:t>
            </a:r>
          </a:p>
          <a:p>
            <a:pPr lvl="1"/>
            <a:r>
              <a:rPr lang="en-US" sz="1946" dirty="0">
                <a:solidFill>
                  <a:srgbClr val="0000FF"/>
                </a:solidFill>
              </a:rPr>
              <a:t>1.50 &lt;|</a:t>
            </a:r>
            <a:r>
              <a:rPr lang="en-US" sz="1946" dirty="0">
                <a:solidFill>
                  <a:srgbClr val="0000FF"/>
                </a:solidFill>
                <a:latin typeface="Symbol" charset="2"/>
                <a:cs typeface="Symbol" charset="2"/>
              </a:rPr>
              <a:t>h</a:t>
            </a:r>
            <a:r>
              <a:rPr lang="en-US" sz="1946" dirty="0">
                <a:solidFill>
                  <a:srgbClr val="0000FF"/>
                </a:solidFill>
              </a:rPr>
              <a:t>| &lt; 1.75</a:t>
            </a:r>
            <a:r>
              <a:rPr lang="en-US" sz="1946" dirty="0"/>
              <a:t>      </a:t>
            </a:r>
            <a:r>
              <a:rPr lang="en-US" sz="1946" dirty="0">
                <a:latin typeface="Symbol" charset="2"/>
                <a:cs typeface="Symbol" charset="2"/>
              </a:rPr>
              <a:t>s</a:t>
            </a:r>
            <a:r>
              <a:rPr lang="en-US" sz="1946" i="1" dirty="0"/>
              <a:t>(</a:t>
            </a:r>
            <a:r>
              <a:rPr lang="en-US" sz="1946" i="1" dirty="0" err="1"/>
              <a:t>P</a:t>
            </a:r>
            <a:r>
              <a:rPr lang="en-US" sz="1946" i="1" baseline="-25000" dirty="0" err="1"/>
              <a:t>t</a:t>
            </a:r>
            <a:r>
              <a:rPr lang="en-US" sz="1946" i="1" dirty="0"/>
              <a:t>)/</a:t>
            </a:r>
            <a:r>
              <a:rPr lang="en-US" sz="1946" i="1" dirty="0" err="1"/>
              <a:t>P</a:t>
            </a:r>
            <a:r>
              <a:rPr lang="en-US" sz="1946" i="1" baseline="-25000" dirty="0" err="1"/>
              <a:t>t</a:t>
            </a:r>
            <a:r>
              <a:rPr lang="en-US" sz="1946" dirty="0"/>
              <a:t> ~  </a:t>
            </a:r>
            <a:r>
              <a:rPr lang="en-US" sz="1946" dirty="0">
                <a:solidFill>
                  <a:srgbClr val="FF0000"/>
                </a:solidFill>
              </a:rPr>
              <a:t>3.3% MS   </a:t>
            </a:r>
            <a:r>
              <a:rPr lang="en-US" sz="1946" dirty="0"/>
              <a:t>(+) </a:t>
            </a:r>
            <a:r>
              <a:rPr lang="en-US" sz="1946" dirty="0">
                <a:solidFill>
                  <a:srgbClr val="FF0000"/>
                </a:solidFill>
              </a:rPr>
              <a:t>1.8%  Intrinsic </a:t>
            </a:r>
            <a:r>
              <a:rPr lang="en-US" sz="1946" dirty="0">
                <a:solidFill>
                  <a:srgbClr val="008000"/>
                </a:solidFill>
              </a:rPr>
              <a:t>~ 3.8% Total</a:t>
            </a:r>
            <a:endParaRPr lang="en-US" sz="1946" b="1" dirty="0">
              <a:cs typeface="Symbol" charset="2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F854B-58C9-594B-9DF2-1F7DE0427031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66981"/>
            <a:ext cx="3785937" cy="2447619"/>
          </a:xfrm>
          <a:prstGeom prst="rect">
            <a:avLst/>
          </a:prstGeom>
          <a:effectLst>
            <a:glow rad="101600">
              <a:srgbClr val="800000">
                <a:alpha val="75000"/>
              </a:srgbClr>
            </a:glow>
            <a:softEdge rad="254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350" y="4629156"/>
            <a:ext cx="7893050" cy="7810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804" y="5013176"/>
            <a:ext cx="3340100" cy="41038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00" y="2675220"/>
            <a:ext cx="4191000" cy="1820580"/>
          </a:xfrm>
          <a:prstGeom prst="rect">
            <a:avLst/>
          </a:prstGeom>
          <a:effectLst>
            <a:glow rad="101600">
              <a:srgbClr val="FF0000">
                <a:alpha val="75000"/>
              </a:srgb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cxnSp>
        <p:nvCxnSpPr>
          <p:cNvPr id="14" name="Straight Connector 13"/>
          <p:cNvCxnSpPr>
            <a:endCxn id="13" idx="2"/>
          </p:cNvCxnSpPr>
          <p:nvPr/>
        </p:nvCxnSpPr>
        <p:spPr>
          <a:xfrm flipV="1">
            <a:off x="5029200" y="3050977"/>
            <a:ext cx="3326732" cy="1216223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872663" y="2743200"/>
            <a:ext cx="966537" cy="30777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cs typeface="Comic Sans MS"/>
              </a:rPr>
              <a:t>|</a:t>
            </a:r>
            <a:r>
              <a:rPr lang="en-US" sz="1400" dirty="0">
                <a:solidFill>
                  <a:srgbClr val="FF0000"/>
                </a:solidFill>
                <a:latin typeface="Symbol" charset="2"/>
                <a:cs typeface="Symbol" charset="2"/>
              </a:rPr>
              <a:t>h</a:t>
            </a:r>
            <a:r>
              <a:rPr lang="en-US" sz="1400" dirty="0">
                <a:solidFill>
                  <a:srgbClr val="FF0000"/>
                </a:solidFill>
                <a:cs typeface="Comic Sans MS"/>
              </a:rPr>
              <a:t>|</a:t>
            </a:r>
            <a:r>
              <a:rPr lang="en-US" sz="1400" dirty="0">
                <a:solidFill>
                  <a:srgbClr val="FF0000"/>
                </a:solidFill>
              </a:rPr>
              <a:t>~</a:t>
            </a:r>
            <a:r>
              <a:rPr lang="en-US" sz="1400" dirty="0">
                <a:solidFill>
                  <a:srgbClr val="FF0000"/>
                </a:solidFill>
                <a:cs typeface="Comic Sans MS"/>
              </a:rPr>
              <a:t>1.7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3528" y="4653136"/>
            <a:ext cx="3242196" cy="338554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rtlCol="0">
            <a:spAutoFit/>
          </a:bodyPr>
          <a:lstStyle/>
          <a:p>
            <a:r>
              <a:rPr lang="en-US" sz="1600" i="1" dirty="0">
                <a:cs typeface="Comic Sans MS"/>
              </a:rPr>
              <a:t>X = q/P</a:t>
            </a:r>
            <a:r>
              <a:rPr lang="en-US" sz="1600" i="1" baseline="-25000" dirty="0">
                <a:cs typeface="Comic Sans MS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8493047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Presolution_idvsms_EC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8330" y="1412777"/>
            <a:ext cx="4409105" cy="3168351"/>
          </a:xfrm>
          <a:prstGeom prst="rect">
            <a:avLst/>
          </a:prstGeom>
          <a:effectLst>
            <a:glow rad="101600">
              <a:srgbClr val="FF6600">
                <a:alpha val="75000"/>
              </a:srgbClr>
            </a:glow>
          </a:effectLst>
        </p:spPr>
      </p:pic>
      <p:pic>
        <p:nvPicPr>
          <p:cNvPr id="14" name="Picture 13" descr="Presolution_idvsms_Barrel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58" y="1450921"/>
            <a:ext cx="4356022" cy="3130207"/>
          </a:xfrm>
          <a:prstGeom prst="rect">
            <a:avLst/>
          </a:prstGeom>
          <a:effectLst>
            <a:glow rad="101600">
              <a:srgbClr val="FF6600">
                <a:alpha val="75000"/>
              </a:srgbClr>
            </a:glo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116632"/>
            <a:ext cx="8686800" cy="841248"/>
          </a:xfrm>
        </p:spPr>
        <p:txBody>
          <a:bodyPr>
            <a:normAutofit/>
          </a:bodyPr>
          <a:lstStyle/>
          <a:p>
            <a:r>
              <a:rPr lang="en-US" dirty="0"/>
              <a:t>Expected CB P resolution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F854B-58C9-594B-9DF2-1F7DE0427031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14400" y="3073569"/>
            <a:ext cx="1066800" cy="338554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rtlCol="0">
            <a:spAutoFit/>
          </a:bodyPr>
          <a:lstStyle/>
          <a:p>
            <a:r>
              <a:rPr lang="en-US" sz="1600" b="1" dirty="0">
                <a:cs typeface="Comic Sans MS"/>
              </a:rPr>
              <a:t>|</a:t>
            </a:r>
            <a:r>
              <a:rPr lang="en-US" sz="1600" b="1" dirty="0">
                <a:latin typeface="Symbol" charset="2"/>
                <a:cs typeface="Symbol" charset="2"/>
              </a:rPr>
              <a:t>h</a:t>
            </a:r>
            <a:r>
              <a:rPr lang="en-US" sz="1600" b="1" dirty="0">
                <a:cs typeface="Comic Sans MS"/>
              </a:rPr>
              <a:t>|~0.4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10200" y="3014246"/>
            <a:ext cx="1066800" cy="338554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rtlCol="0">
            <a:spAutoFit/>
          </a:bodyPr>
          <a:lstStyle/>
          <a:p>
            <a:r>
              <a:rPr lang="en-US" sz="1600" b="1" dirty="0">
                <a:cs typeface="Comic Sans MS"/>
              </a:rPr>
              <a:t>|</a:t>
            </a:r>
            <a:r>
              <a:rPr lang="en-US" sz="1600" b="1" dirty="0">
                <a:latin typeface="Symbol" charset="2"/>
                <a:cs typeface="Symbol" charset="2"/>
              </a:rPr>
              <a:t>h</a:t>
            </a:r>
            <a:r>
              <a:rPr lang="en-US" sz="1600" b="1" dirty="0">
                <a:cs typeface="Comic Sans MS"/>
              </a:rPr>
              <a:t>|~2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200" y="4696361"/>
            <a:ext cx="3813048" cy="1015663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660066"/>
                </a:solidFill>
                <a:latin typeface="Times New Roman"/>
                <a:cs typeface="Times New Roman"/>
              </a:rPr>
              <a:t>Barrel: </a:t>
            </a:r>
          </a:p>
          <a:p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MS </a:t>
            </a:r>
            <a:r>
              <a:rPr lang="en-US" sz="2000" dirty="0">
                <a:solidFill>
                  <a:srgbClr val="000000"/>
                </a:solidFill>
                <a:latin typeface="Times New Roman"/>
                <a:cs typeface="Times New Roman"/>
              </a:rPr>
              <a:t>needed at very </a:t>
            </a:r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high P</a:t>
            </a:r>
            <a:r>
              <a:rPr lang="en-US" sz="2000" baseline="-25000" dirty="0">
                <a:solidFill>
                  <a:srgbClr val="FF0000"/>
                </a:solidFill>
                <a:latin typeface="Times New Roman"/>
                <a:cs typeface="Times New Roman"/>
              </a:rPr>
              <a:t>t</a:t>
            </a:r>
          </a:p>
          <a:p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ID</a:t>
            </a:r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Times New Roman"/>
                <a:cs typeface="Times New Roman"/>
              </a:rPr>
              <a:t>better </a:t>
            </a:r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up to P</a:t>
            </a:r>
            <a:r>
              <a:rPr lang="en-US" sz="2000" baseline="-25000" dirty="0">
                <a:solidFill>
                  <a:srgbClr val="0000FF"/>
                </a:solidFill>
                <a:latin typeface="Times New Roman"/>
                <a:cs typeface="Times New Roman"/>
              </a:rPr>
              <a:t>t</a:t>
            </a:r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~80 </a:t>
            </a:r>
            <a:r>
              <a:rPr lang="en-US" sz="2000" dirty="0" err="1">
                <a:solidFill>
                  <a:srgbClr val="0000FF"/>
                </a:solidFill>
                <a:latin typeface="Times New Roman"/>
                <a:cs typeface="Times New Roman"/>
              </a:rPr>
              <a:t>GeV</a:t>
            </a:r>
            <a:endParaRPr lang="en-US" sz="20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55401" y="4724400"/>
            <a:ext cx="4436199" cy="1323439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660066"/>
                </a:solidFill>
                <a:latin typeface="Times New Roman"/>
                <a:cs typeface="Times New Roman"/>
              </a:rPr>
              <a:t>Endcap</a:t>
            </a:r>
            <a:r>
              <a:rPr lang="en-US" sz="2000" dirty="0">
                <a:solidFill>
                  <a:srgbClr val="660066"/>
                </a:solidFill>
                <a:latin typeface="Times New Roman"/>
                <a:cs typeface="Times New Roman"/>
              </a:rPr>
              <a:t>:</a:t>
            </a:r>
          </a:p>
          <a:p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ID</a:t>
            </a:r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Times New Roman"/>
                <a:cs typeface="Times New Roman"/>
              </a:rPr>
              <a:t>better </a:t>
            </a:r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up to P</a:t>
            </a:r>
            <a:r>
              <a:rPr lang="en-US" sz="2000" baseline="-25000" dirty="0">
                <a:solidFill>
                  <a:srgbClr val="0000FF"/>
                </a:solidFill>
                <a:latin typeface="Times New Roman"/>
                <a:cs typeface="Times New Roman"/>
              </a:rPr>
              <a:t>t</a:t>
            </a:r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~20 </a:t>
            </a:r>
            <a:r>
              <a:rPr lang="en-US" sz="2000" dirty="0" err="1">
                <a:solidFill>
                  <a:srgbClr val="0000FF"/>
                </a:solidFill>
                <a:latin typeface="Times New Roman"/>
                <a:cs typeface="Times New Roman"/>
              </a:rPr>
              <a:t>GeV</a:t>
            </a:r>
            <a:endParaRPr lang="en-US" sz="2000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MS</a:t>
            </a:r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>
                <a:latin typeface="Times New Roman"/>
                <a:cs typeface="Times New Roman"/>
              </a:rPr>
              <a:t>as Barrel </a:t>
            </a:r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up to |</a:t>
            </a:r>
            <a:r>
              <a:rPr lang="en-US" sz="2000" dirty="0">
                <a:solidFill>
                  <a:srgbClr val="FF0000"/>
                </a:solidFill>
                <a:latin typeface="Symbol" charset="2"/>
                <a:cs typeface="Symbol" charset="2"/>
              </a:rPr>
              <a:t>h</a:t>
            </a:r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|~2.7 </a:t>
            </a:r>
            <a:r>
              <a:rPr lang="en-US" sz="2000" dirty="0">
                <a:latin typeface="Times New Roman"/>
                <a:cs typeface="Times New Roman"/>
              </a:rPr>
              <a:t>thanks </a:t>
            </a:r>
            <a:r>
              <a:rPr lang="en-US" sz="2000" i="1" dirty="0">
                <a:latin typeface="Times New Roman"/>
                <a:cs typeface="Times New Roman"/>
              </a:rPr>
              <a:t>to</a:t>
            </a:r>
            <a:r>
              <a:rPr lang="en-US" sz="2000" i="1" dirty="0">
                <a:solidFill>
                  <a:srgbClr val="FF0000"/>
                </a:solidFill>
                <a:latin typeface="Times New Roman"/>
                <a:cs typeface="Times New Roman"/>
              </a:rPr>
              <a:t> forward TOROID’s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00400" y="3090446"/>
            <a:ext cx="609600" cy="338554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Comic Sans MS"/>
                <a:cs typeface="Comic Sans MS"/>
              </a:rPr>
              <a:t>ID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05200" y="3412123"/>
            <a:ext cx="609600" cy="338554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omic Sans MS"/>
                <a:cs typeface="Comic Sans MS"/>
              </a:rPr>
              <a:t>MS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1400" y="3928646"/>
            <a:ext cx="609600" cy="338554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/>
                <a:cs typeface="Comic Sans MS"/>
              </a:rPr>
              <a:t>CB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239000" y="3191708"/>
            <a:ext cx="609600" cy="338554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Comic Sans MS"/>
                <a:cs typeface="Comic Sans MS"/>
              </a:rPr>
              <a:t>ID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543800" y="3700046"/>
            <a:ext cx="609600" cy="338554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omic Sans MS"/>
                <a:cs typeface="Comic Sans MS"/>
              </a:rPr>
              <a:t>MS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12977" y="3936369"/>
            <a:ext cx="609600" cy="338554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Comic Sans MS"/>
                <a:cs typeface="Comic Sans MS"/>
              </a:rPr>
              <a:t>CB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05191" y="6197242"/>
            <a:ext cx="7811225" cy="400110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01600">
              <a:srgbClr val="008000">
                <a:alpha val="75000"/>
              </a:srgb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90"/>
                </a:solidFill>
                <a:latin typeface="Times New Roman"/>
                <a:cs typeface="Times New Roman"/>
              </a:rPr>
              <a:t>BEST resolution over full P</a:t>
            </a:r>
            <a:r>
              <a:rPr lang="en-US" sz="2000" baseline="-25000" dirty="0">
                <a:solidFill>
                  <a:srgbClr val="000090"/>
                </a:solidFill>
                <a:latin typeface="Times New Roman"/>
                <a:cs typeface="Times New Roman"/>
              </a:rPr>
              <a:t>t</a:t>
            </a:r>
            <a:r>
              <a:rPr lang="en-US" sz="2000" dirty="0">
                <a:solidFill>
                  <a:srgbClr val="000090"/>
                </a:solidFill>
                <a:latin typeface="Times New Roman"/>
                <a:cs typeface="Times New Roman"/>
              </a:rPr>
              <a:t> and </a:t>
            </a:r>
            <a:r>
              <a:rPr lang="en-US" sz="2000" dirty="0">
                <a:solidFill>
                  <a:srgbClr val="000090"/>
                </a:solidFill>
                <a:latin typeface="Symbol" charset="2"/>
                <a:cs typeface="Symbol" charset="2"/>
              </a:rPr>
              <a:t>h </a:t>
            </a:r>
            <a:r>
              <a:rPr lang="en-US" sz="2000" dirty="0">
                <a:solidFill>
                  <a:srgbClr val="000090"/>
                </a:solidFill>
                <a:latin typeface="Times New Roman"/>
                <a:cs typeface="Times New Roman"/>
              </a:rPr>
              <a:t>range </a:t>
            </a:r>
            <a:r>
              <a:rPr lang="en-US" sz="2000" dirty="0">
                <a:solidFill>
                  <a:srgbClr val="000090"/>
                </a:solidFill>
                <a:latin typeface="Times New Roman"/>
                <a:cs typeface="Times New Roman"/>
                <a:sym typeface="Wingdings"/>
              </a:rPr>
              <a:t> </a:t>
            </a:r>
            <a:r>
              <a:rPr lang="en-US" sz="2000" b="1" i="1" dirty="0">
                <a:latin typeface="Times New Roman"/>
                <a:cs typeface="Times New Roman"/>
                <a:sym typeface="Wingdings"/>
              </a:rPr>
              <a:t>CB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645579" y="2993177"/>
            <a:ext cx="936104" cy="338554"/>
          </a:xfrm>
          <a:prstGeom prst="rect">
            <a:avLst/>
          </a:prstGeom>
          <a:solidFill>
            <a:srgbClr val="EAA6FA">
              <a:alpha val="26000"/>
            </a:srgbClr>
          </a:solidFill>
          <a:ln w="28575" cap="flat" cmpd="sng" algn="ctr">
            <a:solidFill>
              <a:srgbClr val="EAA6F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Comic Sans MS"/>
                <a:cs typeface="Comic Sans MS"/>
              </a:rPr>
              <a:t>Z’/W’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956376" y="3061272"/>
            <a:ext cx="936104" cy="338554"/>
          </a:xfrm>
          <a:prstGeom prst="rect">
            <a:avLst/>
          </a:prstGeom>
          <a:solidFill>
            <a:srgbClr val="EAA6FA">
              <a:alpha val="26000"/>
            </a:srgbClr>
          </a:solidFill>
          <a:ln w="28575" cap="flat" cmpd="sng" algn="ctr">
            <a:solidFill>
              <a:srgbClr val="EAA6F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Comic Sans MS"/>
                <a:cs typeface="Comic Sans MS"/>
              </a:rPr>
              <a:t>Z’/W’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39552" y="3645024"/>
            <a:ext cx="720080" cy="276999"/>
          </a:xfrm>
          <a:prstGeom prst="rect">
            <a:avLst/>
          </a:prstGeom>
          <a:solidFill>
            <a:srgbClr val="FFFF00">
              <a:alpha val="26000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Comic Sans MS"/>
                <a:cs typeface="Comic Sans MS"/>
              </a:rPr>
              <a:t>B-</a:t>
            </a:r>
            <a:r>
              <a:rPr lang="en-US" sz="1200" dirty="0" err="1">
                <a:solidFill>
                  <a:schemeClr val="accent6">
                    <a:lumMod val="75000"/>
                  </a:schemeClr>
                </a:solidFill>
                <a:latin typeface="Comic Sans MS"/>
                <a:cs typeface="Comic Sans MS"/>
              </a:rPr>
              <a:t>phys</a:t>
            </a:r>
            <a:endParaRPr lang="en-US" sz="1200" dirty="0">
              <a:solidFill>
                <a:schemeClr val="accent6">
                  <a:lumMod val="75000"/>
                </a:schemeClr>
              </a:solidFill>
              <a:latin typeface="Comic Sans MS"/>
              <a:cs typeface="Comic Sans M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076056" y="3730316"/>
            <a:ext cx="720080" cy="276999"/>
          </a:xfrm>
          <a:prstGeom prst="rect">
            <a:avLst/>
          </a:prstGeom>
          <a:solidFill>
            <a:srgbClr val="FFFF00">
              <a:alpha val="26000"/>
            </a:srgbClr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Comic Sans MS"/>
                <a:cs typeface="Comic Sans MS"/>
              </a:rPr>
              <a:t>B-</a:t>
            </a:r>
            <a:r>
              <a:rPr lang="en-US" sz="1200" dirty="0" err="1">
                <a:solidFill>
                  <a:schemeClr val="accent6">
                    <a:lumMod val="75000"/>
                  </a:schemeClr>
                </a:solidFill>
                <a:latin typeface="Comic Sans MS"/>
                <a:cs typeface="Comic Sans MS"/>
              </a:rPr>
              <a:t>phys</a:t>
            </a:r>
            <a:endParaRPr lang="en-US" sz="1200" dirty="0">
              <a:solidFill>
                <a:schemeClr val="accent6">
                  <a:lumMod val="75000"/>
                </a:schemeClr>
              </a:solidFill>
              <a:latin typeface="Comic Sans MS"/>
              <a:cs typeface="Comic Sans M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96136" y="3530262"/>
            <a:ext cx="1296144" cy="338554"/>
          </a:xfrm>
          <a:prstGeom prst="rect">
            <a:avLst/>
          </a:prstGeom>
          <a:solidFill>
            <a:srgbClr val="63C7FB">
              <a:alpha val="26000"/>
            </a:srgbClr>
          </a:solidFill>
          <a:ln w="28575" cap="flat" cmpd="sng" algn="ctr">
            <a:solidFill>
              <a:srgbClr val="63C7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FF"/>
                </a:solidFill>
                <a:latin typeface="Comic Sans MS"/>
                <a:cs typeface="Comic Sans MS"/>
              </a:rPr>
              <a:t>Z/W/H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9632" y="3501008"/>
            <a:ext cx="1224136" cy="338554"/>
          </a:xfrm>
          <a:prstGeom prst="rect">
            <a:avLst/>
          </a:prstGeom>
          <a:solidFill>
            <a:srgbClr val="63C7FB">
              <a:alpha val="26000"/>
            </a:srgbClr>
          </a:solidFill>
          <a:ln w="28575" cap="flat" cmpd="sng" algn="ctr">
            <a:solidFill>
              <a:srgbClr val="63C7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FF"/>
                </a:solidFill>
                <a:latin typeface="Comic Sans MS"/>
                <a:cs typeface="Comic Sans MS"/>
              </a:rPr>
              <a:t>Z/W/H</a:t>
            </a:r>
          </a:p>
        </p:txBody>
      </p:sp>
    </p:spTree>
    <p:extLst>
      <p:ext uri="{BB962C8B-B14F-4D97-AF65-F5344CB8AC3E}">
        <p14:creationId xmlns:p14="http://schemas.microsoft.com/office/powerpoint/2010/main" val="30384147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609600"/>
          </a:xfrm>
        </p:spPr>
        <p:txBody>
          <a:bodyPr>
            <a:noAutofit/>
          </a:bodyPr>
          <a:lstStyle/>
          <a:p>
            <a:r>
              <a:rPr lang="en-US" sz="2600" dirty="0"/>
              <a:t>Trigger and precision chambers: requirements </a:t>
            </a:r>
          </a:p>
        </p:txBody>
      </p:sp>
      <p:sp>
        <p:nvSpPr>
          <p:cNvPr id="1146884" name="Text Box 4"/>
          <p:cNvSpPr txBox="1">
            <a:spLocks noGrp="1" noChangeArrowheads="1"/>
          </p:cNvSpPr>
          <p:nvPr>
            <p:ph idx="1"/>
          </p:nvPr>
        </p:nvSpPr>
        <p:spPr>
          <a:xfrm>
            <a:off x="0" y="855663"/>
            <a:ext cx="9144000" cy="6383337"/>
          </a:xfrm>
          <a:noFill/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CC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  <a:spcBef>
                <a:spcPct val="50000"/>
              </a:spcBef>
              <a:buClrTx/>
              <a:buFontTx/>
              <a:buChar char="•"/>
            </a:pPr>
            <a:r>
              <a:rPr lang="en-US" sz="3000" b="1" i="0" dirty="0">
                <a:solidFill>
                  <a:srgbClr val="000000"/>
                </a:solidFill>
              </a:rPr>
              <a:t>Trigger chambers</a:t>
            </a:r>
          </a:p>
          <a:p>
            <a:pPr lvl="1">
              <a:lnSpc>
                <a:spcPct val="80000"/>
              </a:lnSpc>
              <a:spcBef>
                <a:spcPct val="50000"/>
              </a:spcBef>
              <a:buClrTx/>
              <a:buFontTx/>
              <a:buChar char="•"/>
            </a:pPr>
            <a:r>
              <a:rPr lang="en-US" sz="2000" i="0" dirty="0">
                <a:solidFill>
                  <a:srgbClr val="000000"/>
                </a:solidFill>
              </a:rPr>
              <a:t>Very good time resolution for bunch crossing ID  and moderate (1 cm) space resolution</a:t>
            </a:r>
          </a:p>
          <a:p>
            <a:pPr lvl="1">
              <a:lnSpc>
                <a:spcPct val="80000"/>
              </a:lnSpc>
              <a:spcBef>
                <a:spcPct val="50000"/>
              </a:spcBef>
              <a:buClrTx/>
              <a:buFontTx/>
              <a:buChar char="•"/>
            </a:pPr>
            <a:r>
              <a:rPr lang="en-US" sz="2000" i="0" dirty="0">
                <a:solidFill>
                  <a:srgbClr val="000000"/>
                </a:solidFill>
              </a:rPr>
              <a:t>Very high efficiency </a:t>
            </a:r>
          </a:p>
          <a:p>
            <a:pPr lvl="1">
              <a:lnSpc>
                <a:spcPct val="80000"/>
              </a:lnSpc>
              <a:spcBef>
                <a:spcPct val="50000"/>
              </a:spcBef>
              <a:buClrTx/>
              <a:buFontTx/>
              <a:buChar char="•"/>
            </a:pPr>
            <a:r>
              <a:rPr lang="en-US" sz="2000" i="0" dirty="0">
                <a:solidFill>
                  <a:srgbClr val="000000"/>
                </a:solidFill>
              </a:rPr>
              <a:t>High rate capabilities and good ageing properties</a:t>
            </a:r>
          </a:p>
          <a:p>
            <a:pPr lvl="2">
              <a:lnSpc>
                <a:spcPct val="80000"/>
              </a:lnSpc>
              <a:spcBef>
                <a:spcPct val="50000"/>
              </a:spcBef>
              <a:buClrTx/>
              <a:buFontTx/>
              <a:buChar char="•"/>
            </a:pPr>
            <a:r>
              <a:rPr lang="en-US" sz="2400" b="1" i="0" dirty="0">
                <a:solidFill>
                  <a:srgbClr val="000000"/>
                </a:solidFill>
              </a:rPr>
              <a:t>RPC</a:t>
            </a:r>
            <a:r>
              <a:rPr lang="en-US" sz="2400" i="0" dirty="0">
                <a:solidFill>
                  <a:srgbClr val="000000"/>
                </a:solidFill>
              </a:rPr>
              <a:t>   barrel region 	</a:t>
            </a:r>
            <a:r>
              <a:rPr lang="en-US" i="0" dirty="0">
                <a:solidFill>
                  <a:srgbClr val="000000"/>
                </a:solidFill>
              </a:rPr>
              <a:t>| </a:t>
            </a:r>
            <a:r>
              <a:rPr lang="en-US" b="1" i="0" dirty="0">
                <a:solidFill>
                  <a:srgbClr val="000000"/>
                </a:solidFill>
                <a:sym typeface="Symbol" charset="0"/>
              </a:rPr>
              <a:t></a:t>
            </a:r>
            <a:r>
              <a:rPr lang="en-US" i="0" dirty="0">
                <a:solidFill>
                  <a:srgbClr val="000000"/>
                </a:solidFill>
              </a:rPr>
              <a:t> | &lt; 1.0</a:t>
            </a:r>
            <a:endParaRPr lang="en-US" sz="2400" i="0" dirty="0">
              <a:solidFill>
                <a:srgbClr val="000000"/>
              </a:solidFill>
            </a:endParaRPr>
          </a:p>
          <a:p>
            <a:pPr lvl="2">
              <a:lnSpc>
                <a:spcPct val="80000"/>
              </a:lnSpc>
              <a:spcBef>
                <a:spcPct val="50000"/>
              </a:spcBef>
              <a:buClrTx/>
              <a:buFontTx/>
              <a:buChar char="•"/>
            </a:pPr>
            <a:r>
              <a:rPr lang="en-US" sz="2400" b="1" i="0" dirty="0">
                <a:solidFill>
                  <a:srgbClr val="000000"/>
                </a:solidFill>
              </a:rPr>
              <a:t>TGC</a:t>
            </a:r>
            <a:r>
              <a:rPr lang="en-US" sz="2400" i="0" dirty="0">
                <a:solidFill>
                  <a:srgbClr val="000000"/>
                </a:solidFill>
              </a:rPr>
              <a:t>   forward 	</a:t>
            </a:r>
            <a:r>
              <a:rPr lang="en-US" i="0" dirty="0">
                <a:solidFill>
                  <a:srgbClr val="000000"/>
                </a:solidFill>
              </a:rPr>
              <a:t>| </a:t>
            </a:r>
            <a:r>
              <a:rPr lang="en-US" b="1" i="0" dirty="0">
                <a:solidFill>
                  <a:srgbClr val="000000"/>
                </a:solidFill>
                <a:sym typeface="Symbol" charset="0"/>
              </a:rPr>
              <a:t></a:t>
            </a:r>
            <a:r>
              <a:rPr lang="en-US" i="0" dirty="0">
                <a:solidFill>
                  <a:srgbClr val="000000"/>
                </a:solidFill>
              </a:rPr>
              <a:t> | &lt; 2.4</a:t>
            </a:r>
            <a:endParaRPr lang="en-US" sz="2400" i="0" dirty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  <a:spcBef>
                <a:spcPct val="50000"/>
              </a:spcBef>
              <a:buClrTx/>
              <a:buFontTx/>
              <a:buChar char="•"/>
            </a:pPr>
            <a:r>
              <a:rPr lang="en-US" sz="3000" b="1" i="0" dirty="0">
                <a:solidFill>
                  <a:srgbClr val="000000"/>
                </a:solidFill>
              </a:rPr>
              <a:t>Precision chambers</a:t>
            </a:r>
          </a:p>
          <a:p>
            <a:pPr lvl="1">
              <a:lnSpc>
                <a:spcPct val="90000"/>
              </a:lnSpc>
              <a:spcBef>
                <a:spcPct val="50000"/>
              </a:spcBef>
              <a:buClrTx/>
              <a:buFontTx/>
              <a:buChar char="•"/>
            </a:pPr>
            <a:r>
              <a:rPr lang="en-US" sz="2000" i="0" dirty="0">
                <a:solidFill>
                  <a:srgbClr val="000000"/>
                </a:solidFill>
              </a:rPr>
              <a:t>Very high space resolution (80 </a:t>
            </a:r>
            <a:r>
              <a:rPr lang="en-US" sz="2000" i="0" dirty="0">
                <a:solidFill>
                  <a:srgbClr val="000000"/>
                </a:solidFill>
                <a:sym typeface="Symbol" charset="0"/>
              </a:rPr>
              <a:t></a:t>
            </a:r>
            <a:r>
              <a:rPr lang="en-US" sz="2000" i="0" dirty="0">
                <a:solidFill>
                  <a:srgbClr val="000000"/>
                </a:solidFill>
              </a:rPr>
              <a:t>m per point) </a:t>
            </a:r>
          </a:p>
          <a:p>
            <a:pPr lvl="1">
              <a:lnSpc>
                <a:spcPct val="90000"/>
              </a:lnSpc>
              <a:spcBef>
                <a:spcPct val="50000"/>
              </a:spcBef>
              <a:buClrTx/>
              <a:buFontTx/>
              <a:buChar char="•"/>
            </a:pPr>
            <a:r>
              <a:rPr lang="en-US" sz="2000" i="0" dirty="0">
                <a:solidFill>
                  <a:srgbClr val="000000"/>
                </a:solidFill>
              </a:rPr>
              <a:t>Very accurate mechanical construction, wire positioning at 20 </a:t>
            </a:r>
            <a:r>
              <a:rPr lang="en-US" sz="2000" i="0" dirty="0">
                <a:solidFill>
                  <a:srgbClr val="000000"/>
                </a:solidFill>
                <a:sym typeface="Symbol" charset="0"/>
              </a:rPr>
              <a:t></a:t>
            </a:r>
            <a:r>
              <a:rPr lang="en-US" sz="2000" i="0" dirty="0">
                <a:solidFill>
                  <a:srgbClr val="000000"/>
                </a:solidFill>
              </a:rPr>
              <a:t>m </a:t>
            </a:r>
            <a:r>
              <a:rPr lang="en-US" sz="1800" i="0" dirty="0" err="1">
                <a:solidFill>
                  <a:srgbClr val="000000"/>
                </a:solidFill>
              </a:rPr>
              <a:t>rms</a:t>
            </a:r>
            <a:endParaRPr lang="en-US" sz="2000" i="0" dirty="0">
              <a:solidFill>
                <a:srgbClr val="000000"/>
              </a:solidFill>
            </a:endParaRPr>
          </a:p>
          <a:p>
            <a:pPr lvl="1">
              <a:lnSpc>
                <a:spcPct val="90000"/>
              </a:lnSpc>
              <a:spcBef>
                <a:spcPct val="50000"/>
              </a:spcBef>
              <a:buClrTx/>
              <a:buFontTx/>
              <a:buChar char="•"/>
            </a:pPr>
            <a:r>
              <a:rPr lang="en-US" sz="2000" i="0" dirty="0">
                <a:solidFill>
                  <a:srgbClr val="000000"/>
                </a:solidFill>
              </a:rPr>
              <a:t>Very good knowledge of Calibration and Alignment (20 </a:t>
            </a:r>
            <a:r>
              <a:rPr lang="en-US" sz="2000" i="0" dirty="0">
                <a:solidFill>
                  <a:srgbClr val="000000"/>
                </a:solidFill>
                <a:sym typeface="Symbol" charset="0"/>
              </a:rPr>
              <a:t></a:t>
            </a:r>
            <a:r>
              <a:rPr lang="en-US" sz="2000" i="0" dirty="0">
                <a:solidFill>
                  <a:srgbClr val="000000"/>
                </a:solidFill>
              </a:rPr>
              <a:t>m and 40 </a:t>
            </a:r>
            <a:r>
              <a:rPr lang="en-US" sz="2000" i="0" dirty="0">
                <a:solidFill>
                  <a:srgbClr val="000000"/>
                </a:solidFill>
                <a:sym typeface="Symbol" charset="0"/>
              </a:rPr>
              <a:t></a:t>
            </a:r>
            <a:r>
              <a:rPr lang="en-US" sz="2000" i="0" dirty="0">
                <a:solidFill>
                  <a:srgbClr val="000000"/>
                </a:solidFill>
              </a:rPr>
              <a:t>m)</a:t>
            </a:r>
          </a:p>
          <a:p>
            <a:pPr lvl="1">
              <a:lnSpc>
                <a:spcPct val="90000"/>
              </a:lnSpc>
              <a:spcBef>
                <a:spcPct val="50000"/>
              </a:spcBef>
              <a:buClrTx/>
              <a:buFontTx/>
              <a:buChar char="•"/>
            </a:pPr>
            <a:r>
              <a:rPr lang="en-US" sz="2000" i="0" dirty="0">
                <a:solidFill>
                  <a:srgbClr val="000000"/>
                </a:solidFill>
              </a:rPr>
              <a:t>High efficiency </a:t>
            </a:r>
          </a:p>
          <a:p>
            <a:pPr lvl="1">
              <a:lnSpc>
                <a:spcPct val="90000"/>
              </a:lnSpc>
              <a:spcBef>
                <a:spcPct val="50000"/>
              </a:spcBef>
              <a:buClrTx/>
              <a:buFontTx/>
              <a:buChar char="•"/>
            </a:pPr>
            <a:r>
              <a:rPr lang="en-US" sz="2000" i="0" dirty="0">
                <a:solidFill>
                  <a:srgbClr val="000000"/>
                </a:solidFill>
              </a:rPr>
              <a:t>High rate capabilities and good ageing properties </a:t>
            </a:r>
          </a:p>
          <a:p>
            <a:pPr lvl="2">
              <a:lnSpc>
                <a:spcPct val="90000"/>
              </a:lnSpc>
              <a:spcBef>
                <a:spcPct val="50000"/>
              </a:spcBef>
              <a:buClrTx/>
              <a:buFontTx/>
              <a:buChar char="•"/>
            </a:pPr>
            <a:r>
              <a:rPr lang="en-US" b="1" i="0" dirty="0">
                <a:solidFill>
                  <a:srgbClr val="000000"/>
                </a:solidFill>
              </a:rPr>
              <a:t>MDT</a:t>
            </a:r>
            <a:r>
              <a:rPr lang="en-US" i="0" dirty="0">
                <a:solidFill>
                  <a:srgbClr val="000000"/>
                </a:solidFill>
              </a:rPr>
              <a:t>                | </a:t>
            </a:r>
            <a:r>
              <a:rPr lang="en-US" b="1" i="0" dirty="0">
                <a:solidFill>
                  <a:srgbClr val="000000"/>
                </a:solidFill>
                <a:sym typeface="Symbol" charset="0"/>
              </a:rPr>
              <a:t></a:t>
            </a:r>
            <a:r>
              <a:rPr lang="en-US" i="0" dirty="0">
                <a:solidFill>
                  <a:srgbClr val="000000"/>
                </a:solidFill>
              </a:rPr>
              <a:t> | &lt; 2.0</a:t>
            </a:r>
          </a:p>
          <a:p>
            <a:pPr lvl="2">
              <a:lnSpc>
                <a:spcPct val="90000"/>
              </a:lnSpc>
              <a:spcBef>
                <a:spcPct val="50000"/>
              </a:spcBef>
              <a:buClrTx/>
              <a:buFontTx/>
              <a:buChar char="•"/>
            </a:pPr>
            <a:r>
              <a:rPr lang="en-US" b="1" i="0" dirty="0">
                <a:solidFill>
                  <a:srgbClr val="000000"/>
                </a:solidFill>
              </a:rPr>
              <a:t>CSC</a:t>
            </a:r>
            <a:r>
              <a:rPr lang="en-US" i="0" dirty="0">
                <a:solidFill>
                  <a:srgbClr val="000000"/>
                </a:solidFill>
              </a:rPr>
              <a:t>         2.0 &lt; | </a:t>
            </a:r>
            <a:r>
              <a:rPr lang="en-US" b="1" i="0" dirty="0">
                <a:solidFill>
                  <a:srgbClr val="000000"/>
                </a:solidFill>
                <a:sym typeface="Symbol" charset="0"/>
              </a:rPr>
              <a:t></a:t>
            </a:r>
            <a:r>
              <a:rPr lang="en-US" i="0" dirty="0">
                <a:solidFill>
                  <a:srgbClr val="000000"/>
                </a:solidFill>
              </a:rPr>
              <a:t> | &lt; 2.7</a:t>
            </a:r>
          </a:p>
        </p:txBody>
      </p:sp>
    </p:spTree>
    <p:extLst>
      <p:ext uri="{BB962C8B-B14F-4D97-AF65-F5344CB8AC3E}">
        <p14:creationId xmlns:p14="http://schemas.microsoft.com/office/powerpoint/2010/main" val="9789213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81000" y="2514600"/>
            <a:ext cx="8686800" cy="1752600"/>
          </a:xfrm>
        </p:spPr>
        <p:txBody>
          <a:bodyPr>
            <a:normAutofit/>
          </a:bodyPr>
          <a:lstStyle/>
          <a:p>
            <a:r>
              <a:rPr lang="it-IT" dirty="0"/>
              <a:t>Some System </a:t>
            </a:r>
            <a:r>
              <a:rPr lang="it-IT" dirty="0" err="1"/>
              <a:t>issues</a:t>
            </a:r>
            <a:r>
              <a:rPr lang="it-IT" dirty="0"/>
              <a:t> </a:t>
            </a:r>
            <a:r>
              <a:rPr lang="it-IT" dirty="0" err="1"/>
              <a:t>related</a:t>
            </a:r>
            <a:r>
              <a:rPr lang="it-IT" dirty="0"/>
              <a:t> to air core </a:t>
            </a:r>
            <a:r>
              <a:rPr lang="it-IT" dirty="0" err="1"/>
              <a:t>toroids</a:t>
            </a:r>
            <a:r>
              <a:rPr lang="it-IT" dirty="0"/>
              <a:t> </a:t>
            </a:r>
            <a:r>
              <a:rPr lang="it-IT" dirty="0" err="1"/>
              <a:t>Spectrometers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212347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30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686800" cy="609600"/>
          </a:xfrm>
        </p:spPr>
        <p:txBody>
          <a:bodyPr/>
          <a:lstStyle/>
          <a:p>
            <a:r>
              <a:rPr lang="en-US" dirty="0" err="1"/>
              <a:t>Toroidal</a:t>
            </a:r>
            <a:r>
              <a:rPr lang="en-US" dirty="0"/>
              <a:t> Magnetic field in real life</a:t>
            </a:r>
          </a:p>
        </p:txBody>
      </p:sp>
      <p:sp>
        <p:nvSpPr>
          <p:cNvPr id="994315" name="Text Box 11"/>
          <p:cNvSpPr txBox="1">
            <a:spLocks noChangeArrowheads="1"/>
          </p:cNvSpPr>
          <p:nvPr/>
        </p:nvSpPr>
        <p:spPr bwMode="auto">
          <a:xfrm>
            <a:off x="76200" y="1524000"/>
            <a:ext cx="3657600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210000"/>
              </a:lnSpc>
              <a:spcBef>
                <a:spcPct val="20000"/>
              </a:spcBef>
              <a:buClr>
                <a:schemeClr val="bg1"/>
              </a:buClr>
              <a:buFont typeface="Wingdings" charset="0"/>
              <a:buNone/>
            </a:pPr>
            <a:endParaRPr lang="en-US" sz="2000" i="1">
              <a:solidFill>
                <a:srgbClr val="EFFB4F"/>
              </a:solidFill>
              <a:latin typeface="Comic Sans MS" charset="0"/>
            </a:endParaRPr>
          </a:p>
          <a:p>
            <a:endParaRPr lang="en-US" sz="2400"/>
          </a:p>
        </p:txBody>
      </p:sp>
      <p:grpSp>
        <p:nvGrpSpPr>
          <p:cNvPr id="994323" name="Group 19"/>
          <p:cNvGrpSpPr>
            <a:grpSpLocks/>
          </p:cNvGrpSpPr>
          <p:nvPr/>
        </p:nvGrpSpPr>
        <p:grpSpPr bwMode="auto">
          <a:xfrm>
            <a:off x="5205413" y="3403600"/>
            <a:ext cx="3505200" cy="3429000"/>
            <a:chOff x="2976" y="443"/>
            <a:chExt cx="2304" cy="2249"/>
          </a:xfrm>
        </p:grpSpPr>
        <p:pic>
          <p:nvPicPr>
            <p:cNvPr id="994324" name="Picture 20" descr="MAppe_camp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227" t="36481" b="7500"/>
            <a:stretch>
              <a:fillRect/>
            </a:stretch>
          </p:blipFill>
          <p:spPr bwMode="auto">
            <a:xfrm>
              <a:off x="2976" y="480"/>
              <a:ext cx="2304" cy="2212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FFFF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994325" name="Text Box 21"/>
            <p:cNvSpPr txBox="1">
              <a:spLocks noChangeArrowheads="1"/>
            </p:cNvSpPr>
            <p:nvPr/>
          </p:nvSpPr>
          <p:spPr bwMode="auto">
            <a:xfrm>
              <a:off x="3456" y="443"/>
              <a:ext cx="1645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b="1">
                  <a:latin typeface="Comic Sans MS" charset="0"/>
                </a:rPr>
                <a:t>Field Integral vs </a:t>
              </a:r>
              <a:r>
                <a:rPr lang="en-US" sz="2000" b="1">
                  <a:latin typeface="Symbol" charset="0"/>
                </a:rPr>
                <a:t>h</a:t>
              </a:r>
              <a:endParaRPr lang="en-US" sz="2000" b="1">
                <a:latin typeface="Comic Sans MS" charset="0"/>
              </a:endParaRPr>
            </a:p>
          </p:txBody>
        </p:sp>
      </p:grpSp>
      <p:grpSp>
        <p:nvGrpSpPr>
          <p:cNvPr id="994326" name="Group 22"/>
          <p:cNvGrpSpPr>
            <a:grpSpLocks/>
          </p:cNvGrpSpPr>
          <p:nvPr/>
        </p:nvGrpSpPr>
        <p:grpSpPr bwMode="auto">
          <a:xfrm>
            <a:off x="381000" y="3403600"/>
            <a:ext cx="3681413" cy="3530600"/>
            <a:chOff x="288" y="460"/>
            <a:chExt cx="2484" cy="2410"/>
          </a:xfrm>
        </p:grpSpPr>
        <p:pic>
          <p:nvPicPr>
            <p:cNvPr id="994327" name="Picture 23" descr="MAppe_camp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78" t="36481" r="44830" b="5992"/>
            <a:stretch>
              <a:fillRect/>
            </a:stretch>
          </p:blipFill>
          <p:spPr bwMode="auto">
            <a:xfrm>
              <a:off x="336" y="480"/>
              <a:ext cx="2352" cy="2328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FFFF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994328" name="Text Box 24"/>
            <p:cNvSpPr txBox="1">
              <a:spLocks noChangeArrowheads="1"/>
            </p:cNvSpPr>
            <p:nvPr/>
          </p:nvSpPr>
          <p:spPr bwMode="auto">
            <a:xfrm>
              <a:off x="2212" y="2640"/>
              <a:ext cx="560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b="1">
                  <a:latin typeface="Comic Sans MS" charset="0"/>
                </a:rPr>
                <a:t>X (cm)</a:t>
              </a:r>
            </a:p>
          </p:txBody>
        </p:sp>
        <p:sp>
          <p:nvSpPr>
            <p:cNvPr id="994329" name="Text Box 25"/>
            <p:cNvSpPr txBox="1">
              <a:spLocks noChangeArrowheads="1"/>
            </p:cNvSpPr>
            <p:nvPr/>
          </p:nvSpPr>
          <p:spPr bwMode="auto">
            <a:xfrm>
              <a:off x="288" y="460"/>
              <a:ext cx="548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b="1">
                  <a:latin typeface="Comic Sans MS" charset="0"/>
                </a:rPr>
                <a:t>Y (cm)</a:t>
              </a:r>
            </a:p>
          </p:txBody>
        </p:sp>
      </p:grpSp>
      <p:grpSp>
        <p:nvGrpSpPr>
          <p:cNvPr id="994330" name="Group 26"/>
          <p:cNvGrpSpPr>
            <a:grpSpLocks/>
          </p:cNvGrpSpPr>
          <p:nvPr/>
        </p:nvGrpSpPr>
        <p:grpSpPr bwMode="auto">
          <a:xfrm>
            <a:off x="-76200" y="1270000"/>
            <a:ext cx="2819400" cy="1016000"/>
            <a:chOff x="96" y="800"/>
            <a:chExt cx="1776" cy="640"/>
          </a:xfrm>
        </p:grpSpPr>
        <p:sp>
          <p:nvSpPr>
            <p:cNvPr id="994331" name="Text Box 27"/>
            <p:cNvSpPr txBox="1">
              <a:spLocks noChangeArrowheads="1"/>
            </p:cNvSpPr>
            <p:nvPr/>
          </p:nvSpPr>
          <p:spPr bwMode="auto">
            <a:xfrm>
              <a:off x="96" y="800"/>
              <a:ext cx="1584" cy="6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FFFF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200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Field integral </a:t>
              </a:r>
            </a:p>
            <a:p>
              <a:pPr algn="ctr" eaLnBrk="0" hangingPunct="0"/>
              <a:r>
                <a:rPr lang="en-US" sz="200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inhomogeneous </a:t>
              </a:r>
            </a:p>
            <a:p>
              <a:pPr algn="ctr" eaLnBrk="0" hangingPunct="0"/>
              <a:r>
                <a:rPr lang="en-US" sz="200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in the tracking volume</a:t>
              </a:r>
            </a:p>
          </p:txBody>
        </p:sp>
        <p:sp>
          <p:nvSpPr>
            <p:cNvPr id="994332" name="AutoShape 28"/>
            <p:cNvSpPr>
              <a:spLocks noChangeArrowheads="1"/>
            </p:cNvSpPr>
            <p:nvPr/>
          </p:nvSpPr>
          <p:spPr bwMode="auto">
            <a:xfrm>
              <a:off x="1536" y="864"/>
              <a:ext cx="336" cy="528"/>
            </a:xfrm>
            <a:prstGeom prst="notchedRightArrow">
              <a:avLst>
                <a:gd name="adj1" fmla="val 50000"/>
                <a:gd name="adj2" fmla="val 25000"/>
              </a:avLst>
            </a:prstGeom>
            <a:gradFill rotWithShape="0">
              <a:gsLst>
                <a:gs pos="0">
                  <a:srgbClr val="FF6600"/>
                </a:gs>
                <a:gs pos="50000">
                  <a:srgbClr val="FFFF00"/>
                </a:gs>
                <a:gs pos="100000">
                  <a:srgbClr val="FF6600"/>
                </a:gs>
              </a:gsLst>
              <a:lin ang="0" scaled="1"/>
            </a:gradFill>
            <a:ln w="9525">
              <a:solidFill>
                <a:srgbClr val="000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>
                <a:latin typeface="Times New Roman"/>
                <a:cs typeface="Times New Roman"/>
              </a:endParaRPr>
            </a:p>
          </p:txBody>
        </p:sp>
      </p:grpSp>
      <p:grpSp>
        <p:nvGrpSpPr>
          <p:cNvPr id="994333" name="Group 29"/>
          <p:cNvGrpSpPr>
            <a:grpSpLocks/>
          </p:cNvGrpSpPr>
          <p:nvPr/>
        </p:nvGrpSpPr>
        <p:grpSpPr bwMode="auto">
          <a:xfrm>
            <a:off x="2819400" y="1676400"/>
            <a:ext cx="6248400" cy="2852738"/>
            <a:chOff x="1824" y="1056"/>
            <a:chExt cx="3936" cy="1797"/>
          </a:xfrm>
        </p:grpSpPr>
        <p:sp>
          <p:nvSpPr>
            <p:cNvPr id="994334" name="Text Box 30"/>
            <p:cNvSpPr txBox="1">
              <a:spLocks noChangeArrowheads="1"/>
            </p:cNvSpPr>
            <p:nvPr/>
          </p:nvSpPr>
          <p:spPr bwMode="auto">
            <a:xfrm>
              <a:off x="2150" y="2603"/>
              <a:ext cx="11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endParaRPr lang="it-IT" sz="2000">
                <a:solidFill>
                  <a:srgbClr val="FFFF00"/>
                </a:solidFill>
                <a:latin typeface="Comic Sans MS" charset="0"/>
              </a:endParaRPr>
            </a:p>
          </p:txBody>
        </p:sp>
        <p:sp>
          <p:nvSpPr>
            <p:cNvPr id="994335" name="Text Box 31"/>
            <p:cNvSpPr txBox="1">
              <a:spLocks noChangeArrowheads="1"/>
            </p:cNvSpPr>
            <p:nvPr/>
          </p:nvSpPr>
          <p:spPr bwMode="auto">
            <a:xfrm>
              <a:off x="4242" y="1440"/>
              <a:ext cx="1418" cy="4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>
                <a:lnSpc>
                  <a:spcPct val="90000"/>
                </a:lnSpc>
              </a:pPr>
              <a:r>
                <a:rPr lang="en-US" sz="200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More than a single </a:t>
              </a:r>
            </a:p>
            <a:p>
              <a:pPr algn="ctr" eaLnBrk="0" hangingPunct="0">
                <a:lnSpc>
                  <a:spcPct val="90000"/>
                </a:lnSpc>
              </a:pPr>
              <a:r>
                <a:rPr lang="en-US" sz="200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RT relation per wire</a:t>
              </a:r>
            </a:p>
          </p:txBody>
        </p:sp>
        <p:sp>
          <p:nvSpPr>
            <p:cNvPr id="994336" name="AutoShape 32"/>
            <p:cNvSpPr>
              <a:spLocks noChangeArrowheads="1"/>
            </p:cNvSpPr>
            <p:nvPr/>
          </p:nvSpPr>
          <p:spPr bwMode="auto">
            <a:xfrm>
              <a:off x="3504" y="1488"/>
              <a:ext cx="576" cy="96"/>
            </a:xfrm>
            <a:prstGeom prst="rightArrow">
              <a:avLst>
                <a:gd name="adj1" fmla="val 50000"/>
                <a:gd name="adj2" fmla="val 150000"/>
              </a:avLst>
            </a:prstGeom>
            <a:gradFill rotWithShape="0">
              <a:gsLst>
                <a:gs pos="0">
                  <a:srgbClr val="FFFF00"/>
                </a:gs>
                <a:gs pos="50000">
                  <a:srgbClr val="FF6600"/>
                </a:gs>
                <a:gs pos="100000">
                  <a:srgbClr val="FFFF00"/>
                </a:gs>
              </a:gsLst>
              <a:lin ang="0" scaled="1"/>
            </a:gradFill>
            <a:ln w="9525">
              <a:solidFill>
                <a:srgbClr val="000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FFFF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94337" name="Text Box 33"/>
            <p:cNvSpPr txBox="1">
              <a:spLocks noChangeArrowheads="1"/>
            </p:cNvSpPr>
            <p:nvPr/>
          </p:nvSpPr>
          <p:spPr bwMode="auto">
            <a:xfrm>
              <a:off x="1824" y="1056"/>
              <a:ext cx="3936" cy="6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FFFF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US" sz="20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</a:rPr>
                <a:t> </a:t>
              </a:r>
              <a:r>
                <a:rPr lang="en-US" sz="200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Need to take into account the differences in</a:t>
              </a:r>
            </a:p>
            <a:p>
              <a:pPr eaLnBrk="0" hangingPunct="0">
                <a:lnSpc>
                  <a:spcPct val="90000"/>
                </a:lnSpc>
              </a:pPr>
              <a:r>
                <a:rPr lang="en-US" sz="200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 Lorentz angle for the calibration of the</a:t>
              </a:r>
            </a:p>
            <a:p>
              <a:pPr eaLnBrk="0" hangingPunct="0">
                <a:lnSpc>
                  <a:spcPct val="90000"/>
                </a:lnSpc>
              </a:pPr>
              <a:r>
                <a:rPr lang="en-US" sz="200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 precision chambers</a:t>
              </a:r>
            </a:p>
          </p:txBody>
        </p:sp>
      </p:grpSp>
      <p:grpSp>
        <p:nvGrpSpPr>
          <p:cNvPr id="994338" name="Group 34"/>
          <p:cNvGrpSpPr>
            <a:grpSpLocks/>
          </p:cNvGrpSpPr>
          <p:nvPr/>
        </p:nvGrpSpPr>
        <p:grpSpPr bwMode="auto">
          <a:xfrm>
            <a:off x="2819400" y="990600"/>
            <a:ext cx="6248400" cy="1127125"/>
            <a:chOff x="1824" y="576"/>
            <a:chExt cx="3936" cy="710"/>
          </a:xfrm>
        </p:grpSpPr>
        <p:sp>
          <p:nvSpPr>
            <p:cNvPr id="994339" name="Text Box 35"/>
            <p:cNvSpPr txBox="1">
              <a:spLocks noChangeArrowheads="1"/>
            </p:cNvSpPr>
            <p:nvPr/>
          </p:nvSpPr>
          <p:spPr bwMode="auto">
            <a:xfrm>
              <a:off x="1824" y="576"/>
              <a:ext cx="3936" cy="7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FFFF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US" sz="2000" dirty="0">
                  <a:solidFill>
                    <a:srgbClr val="FFFF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200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Need to measure accurately the coordinate in</a:t>
              </a:r>
            </a:p>
            <a:p>
              <a:pPr eaLnBrk="0" hangingPunct="0">
                <a:lnSpc>
                  <a:spcPct val="120000"/>
                </a:lnSpc>
              </a:pPr>
              <a:r>
                <a:rPr lang="en-US" sz="200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 the non bending plane</a:t>
              </a:r>
            </a:p>
            <a:p>
              <a:pPr eaLnBrk="0" hangingPunct="0">
                <a:lnSpc>
                  <a:spcPct val="120000"/>
                </a:lnSpc>
              </a:pPr>
              <a:r>
                <a:rPr lang="en-US" sz="200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</a:p>
          </p:txBody>
        </p:sp>
        <p:sp>
          <p:nvSpPr>
            <p:cNvPr id="994340" name="AutoShape 36"/>
            <p:cNvSpPr>
              <a:spLocks noChangeArrowheads="1"/>
            </p:cNvSpPr>
            <p:nvPr/>
          </p:nvSpPr>
          <p:spPr bwMode="auto">
            <a:xfrm>
              <a:off x="3936" y="864"/>
              <a:ext cx="576" cy="96"/>
            </a:xfrm>
            <a:prstGeom prst="rightArrow">
              <a:avLst>
                <a:gd name="adj1" fmla="val 50000"/>
                <a:gd name="adj2" fmla="val 150000"/>
              </a:avLst>
            </a:prstGeom>
            <a:gradFill rotWithShape="0">
              <a:gsLst>
                <a:gs pos="0">
                  <a:srgbClr val="FFFF00"/>
                </a:gs>
                <a:gs pos="50000">
                  <a:srgbClr val="FF6600"/>
                </a:gs>
                <a:gs pos="100000">
                  <a:srgbClr val="FFFF00"/>
                </a:gs>
              </a:gsLst>
              <a:lin ang="0" scaled="1"/>
            </a:gradFill>
            <a:ln w="9525">
              <a:solidFill>
                <a:srgbClr val="000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FFFF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>
                <a:latin typeface="Times New Roman"/>
                <a:cs typeface="Times New Roman"/>
              </a:endParaRPr>
            </a:p>
          </p:txBody>
        </p:sp>
        <p:sp>
          <p:nvSpPr>
            <p:cNvPr id="994341" name="Rectangle 37"/>
            <p:cNvSpPr>
              <a:spLocks noChangeArrowheads="1"/>
            </p:cNvSpPr>
            <p:nvPr/>
          </p:nvSpPr>
          <p:spPr bwMode="auto">
            <a:xfrm>
              <a:off x="4598" y="768"/>
              <a:ext cx="1075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/>
                  <a:cs typeface="Times New Roman"/>
                </a:rPr>
                <a:t>RPC and TGC</a:t>
              </a:r>
            </a:p>
          </p:txBody>
        </p:sp>
      </p:grpSp>
      <p:sp>
        <p:nvSpPr>
          <p:cNvPr id="994343" name="Text Box 39"/>
          <p:cNvSpPr txBox="1">
            <a:spLocks noChangeArrowheads="1"/>
          </p:cNvSpPr>
          <p:nvPr/>
        </p:nvSpPr>
        <p:spPr bwMode="auto">
          <a:xfrm>
            <a:off x="2362200" y="3429000"/>
            <a:ext cx="1462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/>
              <a:t>Field lines</a:t>
            </a:r>
          </a:p>
        </p:txBody>
      </p:sp>
      <p:sp>
        <p:nvSpPr>
          <p:cNvPr id="994345" name="Text Box 41"/>
          <p:cNvSpPr txBox="1">
            <a:spLocks noChangeArrowheads="1"/>
          </p:cNvSpPr>
          <p:nvPr/>
        </p:nvSpPr>
        <p:spPr bwMode="auto">
          <a:xfrm>
            <a:off x="2895600" y="2743200"/>
            <a:ext cx="6248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FFFF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2000" dirty="0">
                <a:solidFill>
                  <a:srgbClr val="000000"/>
                </a:solidFill>
                <a:latin typeface="Times New Roman"/>
                <a:cs typeface="Times New Roman"/>
              </a:rPr>
              <a:t>Precision tracking more difficult, accurate knowledge of B field needed.</a:t>
            </a:r>
          </a:p>
        </p:txBody>
      </p:sp>
      <p:sp>
        <p:nvSpPr>
          <p:cNvPr id="994347" name="Rectangle 43"/>
          <p:cNvSpPr>
            <a:spLocks noChangeArrowheads="1"/>
          </p:cNvSpPr>
          <p:nvPr/>
        </p:nvSpPr>
        <p:spPr bwMode="auto">
          <a:xfrm>
            <a:off x="7221538" y="30622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it-IT" sz="20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sp>
        <p:nvSpPr>
          <p:cNvPr id="2" name="Rettangolo 1"/>
          <p:cNvSpPr/>
          <p:nvPr/>
        </p:nvSpPr>
        <p:spPr>
          <a:xfrm rot="2629181">
            <a:off x="1300801" y="5311496"/>
            <a:ext cx="929300" cy="9501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ttangolo 26"/>
          <p:cNvSpPr/>
          <p:nvPr/>
        </p:nvSpPr>
        <p:spPr>
          <a:xfrm rot="2707640">
            <a:off x="1426282" y="5061949"/>
            <a:ext cx="1418823" cy="8690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Rettangolo 27"/>
          <p:cNvSpPr/>
          <p:nvPr/>
        </p:nvSpPr>
        <p:spPr>
          <a:xfrm rot="2707640">
            <a:off x="1485160" y="4643447"/>
            <a:ext cx="1957637" cy="8570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88029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301752" y="-3048"/>
            <a:ext cx="8686800" cy="841248"/>
          </a:xfrm>
        </p:spPr>
        <p:txBody>
          <a:bodyPr/>
          <a:lstStyle/>
          <a:p>
            <a:pPr algn="ctr"/>
            <a:r>
              <a:rPr lang="it-IT" dirty="0" err="1"/>
              <a:t>Outline</a:t>
            </a:r>
            <a:r>
              <a:rPr lang="it-IT" dirty="0"/>
              <a:t> (2) </a:t>
            </a:r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152400" y="1219200"/>
            <a:ext cx="8839200" cy="5562600"/>
          </a:xfrm>
        </p:spPr>
        <p:txBody>
          <a:bodyPr>
            <a:normAutofit fontScale="99500"/>
          </a:bodyPr>
          <a:lstStyle/>
          <a:p>
            <a:r>
              <a:rPr lang="it-IT" dirty="0" err="1"/>
              <a:t>Magnetic</a:t>
            </a:r>
            <a:r>
              <a:rPr lang="it-IT" dirty="0"/>
              <a:t> </a:t>
            </a:r>
            <a:r>
              <a:rPr lang="it-IT" dirty="0" err="1"/>
              <a:t>configurations</a:t>
            </a:r>
            <a:endParaRPr lang="it-IT" dirty="0"/>
          </a:p>
          <a:p>
            <a:pPr lvl="1"/>
            <a:r>
              <a:rPr lang="it-IT" dirty="0" err="1"/>
              <a:t>Conceptual</a:t>
            </a:r>
            <a:r>
              <a:rPr lang="it-IT" dirty="0"/>
              <a:t> </a:t>
            </a:r>
            <a:r>
              <a:rPr lang="it-IT" dirty="0" err="1"/>
              <a:t>difference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ATLAS and CMS</a:t>
            </a:r>
          </a:p>
          <a:p>
            <a:r>
              <a:rPr lang="it-IT" dirty="0"/>
              <a:t>The ATLAS Detector </a:t>
            </a:r>
          </a:p>
          <a:p>
            <a:r>
              <a:rPr lang="it-IT" dirty="0"/>
              <a:t>How </a:t>
            </a:r>
            <a:r>
              <a:rPr lang="it-IT" dirty="0" err="1"/>
              <a:t>Muons</a:t>
            </a:r>
            <a:r>
              <a:rPr lang="it-IT" dirty="0"/>
              <a:t> are </a:t>
            </a:r>
            <a:r>
              <a:rPr lang="it-IT" dirty="0" err="1"/>
              <a:t>measured</a:t>
            </a:r>
            <a:r>
              <a:rPr lang="it-IT" dirty="0"/>
              <a:t> in ATLAS</a:t>
            </a:r>
          </a:p>
          <a:p>
            <a:pPr lvl="1"/>
            <a:r>
              <a:rPr lang="it-IT" dirty="0"/>
              <a:t>The Inner Detector</a:t>
            </a:r>
          </a:p>
          <a:p>
            <a:pPr lvl="1"/>
            <a:r>
              <a:rPr lang="it-IT" dirty="0"/>
              <a:t>The </a:t>
            </a:r>
            <a:r>
              <a:rPr lang="it-IT" dirty="0" err="1"/>
              <a:t>Muon</a:t>
            </a:r>
            <a:r>
              <a:rPr lang="it-IT" dirty="0"/>
              <a:t> </a:t>
            </a:r>
            <a:r>
              <a:rPr lang="it-IT" dirty="0" err="1"/>
              <a:t>system</a:t>
            </a:r>
            <a:endParaRPr lang="it-IT" dirty="0"/>
          </a:p>
          <a:p>
            <a:pPr lvl="2"/>
            <a:r>
              <a:rPr lang="it-IT" dirty="0" err="1"/>
              <a:t>Identification</a:t>
            </a:r>
            <a:r>
              <a:rPr lang="it-IT" dirty="0"/>
              <a:t> and </a:t>
            </a:r>
            <a:r>
              <a:rPr lang="it-IT" dirty="0" err="1"/>
              <a:t>measurement</a:t>
            </a:r>
            <a:r>
              <a:rPr lang="it-IT" dirty="0"/>
              <a:t> of </a:t>
            </a:r>
            <a:r>
              <a:rPr lang="it-IT" dirty="0" err="1"/>
              <a:t>Muons</a:t>
            </a:r>
            <a:r>
              <a:rPr lang="it-IT" dirty="0"/>
              <a:t> in ATLAS</a:t>
            </a:r>
          </a:p>
          <a:p>
            <a:pPr lvl="1"/>
            <a:r>
              <a:rPr lang="it-IT" dirty="0"/>
              <a:t>The Construction of the ATLAS </a:t>
            </a:r>
            <a:r>
              <a:rPr lang="it-IT" dirty="0" err="1"/>
              <a:t>muon</a:t>
            </a:r>
            <a:r>
              <a:rPr lang="it-IT" dirty="0"/>
              <a:t> </a:t>
            </a:r>
            <a:r>
              <a:rPr lang="it-IT" dirty="0" err="1"/>
              <a:t>spectrometer</a:t>
            </a:r>
            <a:endParaRPr lang="it-IT" dirty="0"/>
          </a:p>
          <a:p>
            <a:pPr lvl="2"/>
            <a:r>
              <a:rPr lang="it-IT" dirty="0"/>
              <a:t>Detector </a:t>
            </a:r>
            <a:r>
              <a:rPr lang="it-IT" dirty="0" err="1"/>
              <a:t>technologies</a:t>
            </a:r>
            <a:r>
              <a:rPr lang="it-IT" dirty="0"/>
              <a:t> for </a:t>
            </a:r>
            <a:r>
              <a:rPr lang="it-IT" dirty="0" err="1"/>
              <a:t>triggering</a:t>
            </a:r>
            <a:r>
              <a:rPr lang="it-IT" dirty="0"/>
              <a:t> and </a:t>
            </a:r>
            <a:r>
              <a:rPr lang="it-IT" dirty="0" err="1"/>
              <a:t>tracking</a:t>
            </a:r>
            <a:endParaRPr lang="it-IT" dirty="0"/>
          </a:p>
          <a:p>
            <a:pPr lvl="1"/>
            <a:r>
              <a:rPr lang="it-IT" dirty="0"/>
              <a:t>The use of the ATLAS </a:t>
            </a:r>
            <a:r>
              <a:rPr lang="it-IT" dirty="0" err="1"/>
              <a:t>muon</a:t>
            </a:r>
            <a:r>
              <a:rPr lang="it-IT" dirty="0"/>
              <a:t> </a:t>
            </a:r>
            <a:r>
              <a:rPr lang="it-IT" dirty="0" err="1"/>
              <a:t>spectrometer</a:t>
            </a:r>
            <a:r>
              <a:rPr lang="it-IT" dirty="0"/>
              <a:t> in the </a:t>
            </a:r>
            <a:r>
              <a:rPr lang="it-IT" dirty="0" err="1"/>
              <a:t>search</a:t>
            </a:r>
            <a:r>
              <a:rPr lang="it-IT" dirty="0"/>
              <a:t> for the Standard Model Higgs. </a:t>
            </a:r>
          </a:p>
          <a:p>
            <a:pPr lvl="1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857605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301752" y="-3048"/>
            <a:ext cx="8686800" cy="841248"/>
          </a:xfrm>
        </p:spPr>
        <p:txBody>
          <a:bodyPr/>
          <a:lstStyle/>
          <a:p>
            <a:pPr algn="ctr"/>
            <a:r>
              <a:rPr lang="it-IT" dirty="0" err="1"/>
              <a:t>Alignment</a:t>
            </a:r>
            <a:r>
              <a:rPr lang="it-IT" dirty="0"/>
              <a:t> </a:t>
            </a:r>
            <a:r>
              <a:rPr lang="it-IT" dirty="0" err="1"/>
              <a:t>Requirements</a:t>
            </a:r>
            <a:endParaRPr lang="it-IT" dirty="0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152400" y="1066800"/>
            <a:ext cx="8839200" cy="5562600"/>
          </a:xfrm>
        </p:spPr>
        <p:txBody>
          <a:bodyPr>
            <a:normAutofit fontScale="99500" lnSpcReduction="10000"/>
          </a:bodyPr>
          <a:lstStyle/>
          <a:p>
            <a:pPr>
              <a:lnSpc>
                <a:spcPct val="130000"/>
              </a:lnSpc>
            </a:pPr>
            <a:r>
              <a:rPr lang="it-IT" dirty="0"/>
              <a:t>The high </a:t>
            </a:r>
            <a:r>
              <a:rPr lang="it-IT" dirty="0" err="1"/>
              <a:t>momentum</a:t>
            </a:r>
            <a:r>
              <a:rPr lang="it-IT" dirty="0"/>
              <a:t> performance for </a:t>
            </a:r>
            <a:r>
              <a:rPr lang="it-IT" dirty="0" err="1"/>
              <a:t>Muon</a:t>
            </a:r>
            <a:r>
              <a:rPr lang="it-IT" dirty="0"/>
              <a:t> </a:t>
            </a:r>
            <a:r>
              <a:rPr lang="it-IT" dirty="0" err="1"/>
              <a:t>measurement</a:t>
            </a:r>
            <a:r>
              <a:rPr lang="it-IT" dirty="0"/>
              <a:t> in ATLAS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driven</a:t>
            </a:r>
            <a:r>
              <a:rPr lang="it-IT" dirty="0"/>
              <a:t> by the </a:t>
            </a:r>
            <a:r>
              <a:rPr lang="it-IT" dirty="0" err="1"/>
              <a:t>Muon</a:t>
            </a:r>
            <a:r>
              <a:rPr lang="it-IT" dirty="0"/>
              <a:t> </a:t>
            </a:r>
            <a:r>
              <a:rPr lang="it-IT" dirty="0" err="1"/>
              <a:t>spectrometer</a:t>
            </a:r>
            <a:r>
              <a:rPr lang="it-IT" dirty="0"/>
              <a:t> </a:t>
            </a:r>
          </a:p>
          <a:p>
            <a:pPr lvl="1">
              <a:lnSpc>
                <a:spcPct val="120000"/>
              </a:lnSpc>
            </a:pPr>
            <a:r>
              <a:rPr lang="it-IT" dirty="0"/>
              <a:t>The </a:t>
            </a:r>
            <a:r>
              <a:rPr lang="it-IT" dirty="0" err="1"/>
              <a:t>final</a:t>
            </a:r>
            <a:r>
              <a:rPr lang="it-IT" dirty="0"/>
              <a:t> </a:t>
            </a:r>
            <a:r>
              <a:rPr lang="it-IT" dirty="0" err="1"/>
              <a:t>momentum</a:t>
            </a:r>
            <a:r>
              <a:rPr lang="it-IT" dirty="0"/>
              <a:t> </a:t>
            </a:r>
            <a:r>
              <a:rPr lang="it-IT" dirty="0" err="1"/>
              <a:t>resolution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1 </a:t>
            </a:r>
            <a:r>
              <a:rPr lang="it-IT" dirty="0" err="1"/>
              <a:t>TeV</a:t>
            </a:r>
            <a:r>
              <a:rPr lang="it-IT" dirty="0"/>
              <a:t>(sagitta =500 </a:t>
            </a:r>
            <a:r>
              <a:rPr lang="it-IT" dirty="0">
                <a:latin typeface="Symbol" charset="2"/>
                <a:cs typeface="Symbol" charset="2"/>
              </a:rPr>
              <a:t>m</a:t>
            </a:r>
            <a:r>
              <a:rPr lang="it-IT" dirty="0"/>
              <a:t>m) (goal </a:t>
            </a:r>
            <a:r>
              <a:rPr lang="it-IT" dirty="0" err="1"/>
              <a:t>is</a:t>
            </a:r>
            <a:r>
              <a:rPr lang="it-IT" dirty="0"/>
              <a:t> 12%) </a:t>
            </a:r>
            <a:r>
              <a:rPr lang="it-IT" dirty="0" err="1"/>
              <a:t>will</a:t>
            </a:r>
            <a:r>
              <a:rPr lang="it-IT" dirty="0"/>
              <a:t> be </a:t>
            </a:r>
            <a:r>
              <a:rPr lang="it-IT" dirty="0" err="1"/>
              <a:t>defined</a:t>
            </a:r>
            <a:r>
              <a:rPr lang="it-IT" dirty="0"/>
              <a:t> by : </a:t>
            </a:r>
          </a:p>
          <a:p>
            <a:pPr lvl="2">
              <a:lnSpc>
                <a:spcPct val="120000"/>
              </a:lnSpc>
            </a:pPr>
            <a:r>
              <a:rPr lang="it-IT" dirty="0" err="1"/>
              <a:t>Chamber</a:t>
            </a:r>
            <a:r>
              <a:rPr lang="it-IT" dirty="0"/>
              <a:t> </a:t>
            </a:r>
            <a:r>
              <a:rPr lang="it-IT" dirty="0" err="1"/>
              <a:t>intrinsic</a:t>
            </a:r>
            <a:r>
              <a:rPr lang="it-IT" dirty="0"/>
              <a:t> </a:t>
            </a:r>
            <a:r>
              <a:rPr lang="it-IT" dirty="0" err="1"/>
              <a:t>resolution</a:t>
            </a:r>
            <a:r>
              <a:rPr lang="it-IT" dirty="0"/>
              <a:t> (</a:t>
            </a:r>
            <a:r>
              <a:rPr lang="it-IT" dirty="0" err="1"/>
              <a:t>see</a:t>
            </a:r>
            <a:r>
              <a:rPr lang="it-IT" dirty="0"/>
              <a:t> </a:t>
            </a:r>
            <a:r>
              <a:rPr lang="it-IT" dirty="0" err="1"/>
              <a:t>slides</a:t>
            </a:r>
            <a:r>
              <a:rPr lang="it-IT" dirty="0"/>
              <a:t> </a:t>
            </a:r>
            <a:r>
              <a:rPr lang="it-IT" dirty="0" err="1"/>
              <a:t>above</a:t>
            </a:r>
            <a:r>
              <a:rPr lang="it-IT" dirty="0"/>
              <a:t>)  </a:t>
            </a:r>
            <a:r>
              <a:rPr lang="it-IT" b="1" dirty="0">
                <a:solidFill>
                  <a:srgbClr val="000000"/>
                </a:solidFill>
              </a:rPr>
              <a:t>80 </a:t>
            </a:r>
            <a:r>
              <a:rPr lang="it-IT" b="1" dirty="0">
                <a:solidFill>
                  <a:srgbClr val="000000"/>
                </a:solidFill>
                <a:latin typeface="Symbol" charset="2"/>
                <a:cs typeface="Symbol" charset="2"/>
              </a:rPr>
              <a:t>m</a:t>
            </a:r>
            <a:r>
              <a:rPr lang="it-IT" b="1" dirty="0">
                <a:solidFill>
                  <a:srgbClr val="000000"/>
                </a:solidFill>
              </a:rPr>
              <a:t>m per </a:t>
            </a:r>
            <a:r>
              <a:rPr lang="it-IT" b="1" dirty="0" err="1">
                <a:solidFill>
                  <a:srgbClr val="000000"/>
                </a:solidFill>
              </a:rPr>
              <a:t>point</a:t>
            </a:r>
            <a:endParaRPr lang="it-IT" b="1" dirty="0">
              <a:solidFill>
                <a:srgbClr val="000000"/>
              </a:solidFill>
            </a:endParaRPr>
          </a:p>
          <a:p>
            <a:pPr lvl="2">
              <a:lnSpc>
                <a:spcPct val="120000"/>
              </a:lnSpc>
            </a:pPr>
            <a:r>
              <a:rPr lang="it-IT" dirty="0"/>
              <a:t>The </a:t>
            </a:r>
            <a:r>
              <a:rPr lang="it-IT" dirty="0" err="1"/>
              <a:t>knowledge</a:t>
            </a:r>
            <a:r>
              <a:rPr lang="it-IT" dirty="0"/>
              <a:t> of the </a:t>
            </a:r>
            <a:r>
              <a:rPr lang="it-IT" dirty="0" err="1"/>
              <a:t>Alignment</a:t>
            </a:r>
            <a:r>
              <a:rPr lang="it-IT" dirty="0"/>
              <a:t> of the </a:t>
            </a:r>
            <a:r>
              <a:rPr lang="it-IT" dirty="0" err="1"/>
              <a:t>chambers</a:t>
            </a:r>
            <a:r>
              <a:rPr lang="it-IT" dirty="0"/>
              <a:t> to </a:t>
            </a:r>
            <a:r>
              <a:rPr lang="it-IT" dirty="0" err="1"/>
              <a:t>better</a:t>
            </a:r>
            <a:r>
              <a:rPr lang="it-IT" dirty="0"/>
              <a:t> </a:t>
            </a:r>
            <a:r>
              <a:rPr lang="it-IT" dirty="0" err="1"/>
              <a:t>than</a:t>
            </a:r>
            <a:r>
              <a:rPr lang="it-IT" dirty="0"/>
              <a:t> </a:t>
            </a:r>
            <a:r>
              <a:rPr lang="it-IT" b="1" dirty="0"/>
              <a:t>40 </a:t>
            </a:r>
            <a:r>
              <a:rPr lang="it-IT" b="1" dirty="0">
                <a:latin typeface="Symbol" charset="2"/>
                <a:cs typeface="Symbol" charset="2"/>
              </a:rPr>
              <a:t>m</a:t>
            </a:r>
            <a:r>
              <a:rPr lang="it-IT" b="1" dirty="0"/>
              <a:t>m</a:t>
            </a:r>
          </a:p>
          <a:p>
            <a:pPr lvl="3">
              <a:lnSpc>
                <a:spcPct val="120000"/>
              </a:lnSpc>
            </a:pPr>
            <a:r>
              <a:rPr lang="it-IT" dirty="0" err="1"/>
              <a:t>Reminder</a:t>
            </a:r>
            <a:r>
              <a:rPr lang="it-IT" dirty="0"/>
              <a:t>: </a:t>
            </a:r>
            <a:r>
              <a:rPr lang="it-IT" dirty="0" err="1"/>
              <a:t>dimension</a:t>
            </a:r>
            <a:r>
              <a:rPr lang="it-IT" dirty="0"/>
              <a:t> of the ATLAS detector </a:t>
            </a:r>
            <a:r>
              <a:rPr lang="it-IT" b="1" dirty="0"/>
              <a:t>~ 40 mt x 20 mt </a:t>
            </a:r>
          </a:p>
          <a:p>
            <a:pPr lvl="2">
              <a:lnSpc>
                <a:spcPct val="120000"/>
              </a:lnSpc>
            </a:pPr>
            <a:r>
              <a:rPr lang="it-IT" dirty="0"/>
              <a:t>The </a:t>
            </a:r>
            <a:r>
              <a:rPr lang="it-IT" dirty="0" err="1"/>
              <a:t>ability</a:t>
            </a:r>
            <a:r>
              <a:rPr lang="it-IT" dirty="0"/>
              <a:t> to </a:t>
            </a:r>
            <a:r>
              <a:rPr lang="it-IT" dirty="0" err="1"/>
              <a:t>follow</a:t>
            </a:r>
            <a:r>
              <a:rPr lang="it-IT" dirty="0"/>
              <a:t> the </a:t>
            </a:r>
            <a:r>
              <a:rPr lang="it-IT" dirty="0" err="1"/>
              <a:t>changes</a:t>
            </a:r>
            <a:r>
              <a:rPr lang="it-IT" dirty="0"/>
              <a:t> of the relative positions of the </a:t>
            </a:r>
            <a:r>
              <a:rPr lang="it-IT" dirty="0" err="1"/>
              <a:t>chambers</a:t>
            </a:r>
            <a:r>
              <a:rPr lang="it-IT" dirty="0"/>
              <a:t> with time with the </a:t>
            </a:r>
            <a:r>
              <a:rPr lang="it-IT" dirty="0" err="1"/>
              <a:t>same</a:t>
            </a:r>
            <a:r>
              <a:rPr lang="it-IT" dirty="0"/>
              <a:t> </a:t>
            </a:r>
            <a:r>
              <a:rPr lang="it-IT" dirty="0" err="1"/>
              <a:t>accuracy</a:t>
            </a:r>
            <a:r>
              <a:rPr lang="it-IT" dirty="0"/>
              <a:t>.</a:t>
            </a:r>
          </a:p>
          <a:p>
            <a:pPr lvl="3">
              <a:lnSpc>
                <a:spcPct val="120000"/>
              </a:lnSpc>
            </a:pPr>
            <a:r>
              <a:rPr lang="it-IT" dirty="0" err="1"/>
              <a:t>Very</a:t>
            </a:r>
            <a:r>
              <a:rPr lang="it-IT" dirty="0"/>
              <a:t> </a:t>
            </a:r>
            <a:r>
              <a:rPr lang="it-IT" dirty="0" err="1"/>
              <a:t>complex</a:t>
            </a:r>
            <a:r>
              <a:rPr lang="it-IT" dirty="0"/>
              <a:t> </a:t>
            </a:r>
            <a:r>
              <a:rPr lang="it-IT" dirty="0" err="1"/>
              <a:t>system</a:t>
            </a:r>
            <a:r>
              <a:rPr lang="it-IT" dirty="0"/>
              <a:t> of </a:t>
            </a:r>
            <a:r>
              <a:rPr lang="it-IT" dirty="0" err="1"/>
              <a:t>optical</a:t>
            </a:r>
            <a:r>
              <a:rPr lang="it-IT" dirty="0"/>
              <a:t> </a:t>
            </a:r>
            <a:r>
              <a:rPr lang="it-IT" dirty="0" err="1"/>
              <a:t>alignment</a:t>
            </a:r>
            <a:r>
              <a:rPr lang="it-IT" dirty="0"/>
              <a:t> </a:t>
            </a:r>
            <a:r>
              <a:rPr lang="it-IT" dirty="0" err="1"/>
              <a:t>rays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monitor the </a:t>
            </a:r>
            <a:r>
              <a:rPr lang="it-IT" dirty="0" err="1"/>
              <a:t>displacements</a:t>
            </a:r>
            <a:r>
              <a:rPr lang="it-IT" dirty="0"/>
              <a:t> of </a:t>
            </a:r>
            <a:r>
              <a:rPr lang="it-IT" dirty="0" err="1"/>
              <a:t>chambers</a:t>
            </a:r>
            <a:r>
              <a:rPr lang="it-IT" dirty="0"/>
              <a:t> with time (and </a:t>
            </a:r>
            <a:r>
              <a:rPr lang="it-IT" dirty="0" err="1"/>
              <a:t>give</a:t>
            </a:r>
            <a:r>
              <a:rPr lang="it-IT" dirty="0"/>
              <a:t> an </a:t>
            </a:r>
            <a:r>
              <a:rPr lang="it-IT" dirty="0" err="1"/>
              <a:t>initial</a:t>
            </a:r>
            <a:r>
              <a:rPr lang="it-IT" dirty="0"/>
              <a:t> </a:t>
            </a:r>
            <a:r>
              <a:rPr lang="it-IT" dirty="0" err="1"/>
              <a:t>geometry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50-300 </a:t>
            </a:r>
            <a:r>
              <a:rPr lang="it-IT" dirty="0">
                <a:latin typeface="Symbol" charset="2"/>
                <a:cs typeface="Symbol" charset="2"/>
              </a:rPr>
              <a:t>m</a:t>
            </a:r>
            <a:r>
              <a:rPr lang="it-IT" dirty="0"/>
              <a:t>m </a:t>
            </a:r>
            <a:r>
              <a:rPr lang="it-IT" dirty="0" err="1"/>
              <a:t>level</a:t>
            </a:r>
            <a:r>
              <a:rPr lang="it-IT" dirty="0"/>
              <a:t> </a:t>
            </a:r>
            <a:r>
              <a:rPr lang="it-IT" dirty="0" err="1"/>
              <a:t>depending</a:t>
            </a:r>
            <a:r>
              <a:rPr lang="it-IT" dirty="0"/>
              <a:t> on the </a:t>
            </a:r>
            <a:r>
              <a:rPr lang="it-IT" dirty="0" err="1"/>
              <a:t>spectrometer</a:t>
            </a:r>
            <a:r>
              <a:rPr lang="it-IT" dirty="0"/>
              <a:t> </a:t>
            </a:r>
            <a:r>
              <a:rPr lang="it-IT" dirty="0" err="1"/>
              <a:t>region</a:t>
            </a:r>
            <a:r>
              <a:rPr lang="it-IT" dirty="0"/>
              <a:t>) </a:t>
            </a:r>
          </a:p>
          <a:p>
            <a:pPr lvl="3">
              <a:lnSpc>
                <a:spcPct val="120000"/>
              </a:lnSpc>
            </a:pPr>
            <a:r>
              <a:rPr lang="it-IT" dirty="0"/>
              <a:t>The </a:t>
            </a:r>
            <a:r>
              <a:rPr lang="it-IT" dirty="0" err="1"/>
              <a:t>chambers</a:t>
            </a:r>
            <a:r>
              <a:rPr lang="it-IT" dirty="0"/>
              <a:t> </a:t>
            </a:r>
            <a:r>
              <a:rPr lang="it-IT" dirty="0" err="1"/>
              <a:t>moves</a:t>
            </a:r>
            <a:r>
              <a:rPr lang="it-IT" dirty="0"/>
              <a:t> for </a:t>
            </a:r>
            <a:r>
              <a:rPr lang="it-IT" dirty="0" err="1"/>
              <a:t>many</a:t>
            </a:r>
            <a:r>
              <a:rPr lang="it-IT" dirty="0"/>
              <a:t> </a:t>
            </a:r>
            <a:r>
              <a:rPr lang="it-IT" dirty="0" err="1"/>
              <a:t>reasons</a:t>
            </a:r>
            <a:r>
              <a:rPr lang="it-IT" dirty="0"/>
              <a:t> </a:t>
            </a:r>
            <a:r>
              <a:rPr lang="it-IT" dirty="0" err="1"/>
              <a:t>including</a:t>
            </a:r>
            <a:r>
              <a:rPr lang="it-IT" dirty="0"/>
              <a:t>: </a:t>
            </a:r>
            <a:r>
              <a:rPr lang="it-IT" dirty="0" err="1"/>
              <a:t>Magnet</a:t>
            </a:r>
            <a:r>
              <a:rPr lang="it-IT" dirty="0"/>
              <a:t> </a:t>
            </a:r>
            <a:r>
              <a:rPr lang="it-IT" dirty="0" err="1"/>
              <a:t>cycles</a:t>
            </a:r>
            <a:r>
              <a:rPr lang="it-IT" dirty="0"/>
              <a:t>, Temperature, </a:t>
            </a:r>
            <a:r>
              <a:rPr lang="it-IT" dirty="0" err="1"/>
              <a:t>vibrations</a:t>
            </a:r>
            <a:r>
              <a:rPr lang="it-IT" dirty="0"/>
              <a:t> etc.</a:t>
            </a:r>
          </a:p>
          <a:p>
            <a:pPr lvl="3">
              <a:lnSpc>
                <a:spcPct val="120000"/>
              </a:lnSpc>
            </a:pPr>
            <a:endParaRPr lang="it-IT" dirty="0"/>
          </a:p>
          <a:p>
            <a:pPr lvl="3">
              <a:lnSpc>
                <a:spcPct val="130000"/>
              </a:lnSpc>
            </a:pPr>
            <a:endParaRPr lang="it-IT" dirty="0"/>
          </a:p>
          <a:p>
            <a:pPr lvl="2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984014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3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457200"/>
          </a:xfrm>
        </p:spPr>
        <p:txBody>
          <a:bodyPr>
            <a:normAutofit fontScale="90000"/>
          </a:bodyPr>
          <a:lstStyle/>
          <a:p>
            <a:r>
              <a:rPr lang="en-US" sz="2800"/>
              <a:t>Alignment</a:t>
            </a:r>
            <a:endParaRPr lang="en-US"/>
          </a:p>
        </p:txBody>
      </p:sp>
      <p:sp>
        <p:nvSpPr>
          <p:cNvPr id="104038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609600"/>
            <a:ext cx="8686800" cy="6248400"/>
          </a:xfrm>
        </p:spPr>
        <p:txBody>
          <a:bodyPr/>
          <a:lstStyle/>
          <a:p>
            <a:pPr>
              <a:lnSpc>
                <a:spcPct val="110000"/>
              </a:lnSpc>
              <a:buFont typeface="Wingdings" charset="0"/>
              <a:buNone/>
            </a:pPr>
            <a:endParaRPr lang="en-US" sz="2800"/>
          </a:p>
          <a:p>
            <a:pPr lvl="1">
              <a:buFont typeface="Wingdings" charset="0"/>
              <a:buNone/>
            </a:pPr>
            <a:endParaRPr lang="en-US"/>
          </a:p>
        </p:txBody>
      </p:sp>
      <p:grpSp>
        <p:nvGrpSpPr>
          <p:cNvPr id="1040399" name="Group 15"/>
          <p:cNvGrpSpPr>
            <a:grpSpLocks/>
          </p:cNvGrpSpPr>
          <p:nvPr/>
        </p:nvGrpSpPr>
        <p:grpSpPr bwMode="auto">
          <a:xfrm>
            <a:off x="42863" y="441326"/>
            <a:ext cx="9024937" cy="6416675"/>
            <a:chOff x="27" y="278"/>
            <a:chExt cx="5685" cy="4042"/>
          </a:xfrm>
        </p:grpSpPr>
        <p:pic>
          <p:nvPicPr>
            <p:cNvPr id="1040388" name="Picture 4" descr="asap_ex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" y="1205"/>
              <a:ext cx="5685" cy="311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0395" name="Text Box 11"/>
            <p:cNvSpPr txBox="1">
              <a:spLocks noChangeArrowheads="1"/>
            </p:cNvSpPr>
            <p:nvPr/>
          </p:nvSpPr>
          <p:spPr bwMode="auto">
            <a:xfrm>
              <a:off x="48" y="278"/>
              <a:ext cx="5664" cy="8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Alignment concept in ATLAS:</a:t>
              </a:r>
            </a:p>
            <a:p>
              <a:pPr lvl="1">
                <a:buFontTx/>
                <a:buChar char="•"/>
              </a:pPr>
              <a:r>
                <a:rPr lang="en-US" sz="200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Projective optical lines emulate straight tracks from the vertex</a:t>
              </a:r>
            </a:p>
            <a:p>
              <a:pPr lvl="1">
                <a:buFontTx/>
                <a:buChar char="•"/>
              </a:pPr>
              <a:r>
                <a:rPr lang="en-US" sz="200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Axial lines ensure the alignment along the sectors</a:t>
              </a:r>
            </a:p>
            <a:p>
              <a:pPr lvl="1">
                <a:buFontTx/>
                <a:buChar char="•"/>
              </a:pPr>
              <a:r>
                <a:rPr lang="en-US" sz="2000" dirty="0">
                  <a:solidFill>
                    <a:srgbClr val="000000"/>
                  </a:solidFill>
                  <a:latin typeface="Times New Roman"/>
                  <a:cs typeface="Times New Roman"/>
                </a:rPr>
                <a:t>Optical alignment within a chamber measure chamber distortions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328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10403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0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304800" y="2971800"/>
            <a:ext cx="8686800" cy="841248"/>
          </a:xfrm>
        </p:spPr>
        <p:txBody>
          <a:bodyPr/>
          <a:lstStyle/>
          <a:p>
            <a:pPr algn="ctr"/>
            <a:r>
              <a:rPr lang="it-IT" dirty="0"/>
              <a:t>The </a:t>
            </a:r>
            <a:r>
              <a:rPr lang="it-IT" dirty="0" err="1"/>
              <a:t>Muon</a:t>
            </a:r>
            <a:r>
              <a:rPr lang="it-IT" dirty="0"/>
              <a:t> </a:t>
            </a:r>
            <a:r>
              <a:rPr lang="it-IT" dirty="0" err="1"/>
              <a:t>Spectrometer</a:t>
            </a:r>
            <a:r>
              <a:rPr lang="it-IT" dirty="0"/>
              <a:t> Installation</a:t>
            </a:r>
          </a:p>
        </p:txBody>
      </p:sp>
    </p:spTree>
    <p:extLst>
      <p:ext uri="{BB962C8B-B14F-4D97-AF65-F5344CB8AC3E}">
        <p14:creationId xmlns:p14="http://schemas.microsoft.com/office/powerpoint/2010/main" val="22341523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89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686800" cy="609600"/>
          </a:xfrm>
        </p:spPr>
        <p:txBody>
          <a:bodyPr/>
          <a:lstStyle/>
          <a:p>
            <a:r>
              <a:rPr lang="en-US" dirty="0" err="1"/>
              <a:t>Muon</a:t>
            </a:r>
            <a:r>
              <a:rPr lang="en-US" dirty="0"/>
              <a:t> Spectrometer Installation</a:t>
            </a:r>
          </a:p>
        </p:txBody>
      </p:sp>
      <p:sp>
        <p:nvSpPr>
          <p:cNvPr id="976899" name="Rectangle 3"/>
          <p:cNvSpPr>
            <a:spLocks noGrp="1" noChangeArrowheads="1"/>
          </p:cNvSpPr>
          <p:nvPr>
            <p:ph idx="1"/>
          </p:nvPr>
        </p:nvSpPr>
        <p:spPr>
          <a:xfrm>
            <a:off x="0" y="609600"/>
            <a:ext cx="5918200" cy="6248400"/>
          </a:xfrm>
        </p:spPr>
        <p:txBody>
          <a:bodyPr/>
          <a:lstStyle/>
          <a:p>
            <a:endParaRPr lang="en-US"/>
          </a:p>
          <a:p>
            <a:pPr>
              <a:buFont typeface="Wingdings" charset="0"/>
              <a:buNone/>
            </a:pPr>
            <a:r>
              <a:rPr lang="en-US"/>
              <a:t>	</a:t>
            </a:r>
          </a:p>
        </p:txBody>
      </p:sp>
      <p:sp>
        <p:nvSpPr>
          <p:cNvPr id="976903" name="Rectangle 7"/>
          <p:cNvSpPr>
            <a:spLocks noChangeArrowheads="1"/>
          </p:cNvSpPr>
          <p:nvPr/>
        </p:nvSpPr>
        <p:spPr bwMode="auto">
          <a:xfrm>
            <a:off x="3654425" y="166528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it-IT" sz="2400"/>
          </a:p>
        </p:txBody>
      </p:sp>
      <p:pic>
        <p:nvPicPr>
          <p:cNvPr id="976907" name="Picture 3" descr="B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3" b="11101"/>
          <a:stretch>
            <a:fillRect/>
          </a:stretch>
        </p:blipFill>
        <p:spPr bwMode="auto">
          <a:xfrm>
            <a:off x="161925" y="685800"/>
            <a:ext cx="5438775" cy="431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6908" name="Picture 4" descr="BT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475" y="685800"/>
            <a:ext cx="3257550" cy="541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6909" name="Text Box 13"/>
          <p:cNvSpPr txBox="1">
            <a:spLocks noChangeArrowheads="1"/>
          </p:cNvSpPr>
          <p:nvPr/>
        </p:nvSpPr>
        <p:spPr bwMode="auto">
          <a:xfrm>
            <a:off x="76200" y="5016500"/>
            <a:ext cx="4493087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Installation Started Jan 2005</a:t>
            </a:r>
          </a:p>
          <a:p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Barrel finished end 2006</a:t>
            </a:r>
          </a:p>
          <a:p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Big wheels finished  mid 2007</a:t>
            </a:r>
          </a:p>
          <a:p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Small wheels installed spring 2008</a:t>
            </a:r>
          </a:p>
          <a:p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EE wheels completed in 2013</a:t>
            </a:r>
          </a:p>
        </p:txBody>
      </p:sp>
    </p:spTree>
    <p:extLst>
      <p:ext uri="{BB962C8B-B14F-4D97-AF65-F5344CB8AC3E}">
        <p14:creationId xmlns:p14="http://schemas.microsoft.com/office/powerpoint/2010/main" val="20772019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Installation of BIL </a:t>
            </a:r>
            <a:r>
              <a:rPr lang="it-IT" dirty="0" err="1"/>
              <a:t>Chambers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304800" y="1676400"/>
            <a:ext cx="4343400" cy="4724400"/>
          </a:xfrm>
        </p:spPr>
        <p:txBody>
          <a:bodyPr/>
          <a:lstStyle/>
          <a:p>
            <a:r>
              <a:rPr lang="it-IT" dirty="0"/>
              <a:t>BIL </a:t>
            </a:r>
            <a:r>
              <a:rPr lang="it-IT" dirty="0" err="1"/>
              <a:t>Chambers</a:t>
            </a:r>
            <a:r>
              <a:rPr lang="it-IT" dirty="0"/>
              <a:t> </a:t>
            </a:r>
            <a:r>
              <a:rPr lang="it-IT" dirty="0" err="1"/>
              <a:t>were</a:t>
            </a:r>
            <a:r>
              <a:rPr lang="it-IT" dirty="0"/>
              <a:t> </a:t>
            </a:r>
            <a:r>
              <a:rPr lang="it-IT" dirty="0" err="1"/>
              <a:t>built</a:t>
            </a:r>
            <a:r>
              <a:rPr lang="it-IT" dirty="0"/>
              <a:t> in Rome and Pavia</a:t>
            </a:r>
          </a:p>
          <a:p>
            <a:r>
              <a:rPr lang="it-IT" dirty="0" err="1"/>
              <a:t>This</a:t>
            </a:r>
            <a:r>
              <a:rPr lang="it-IT" dirty="0"/>
              <a:t> photo shows the first BIL </a:t>
            </a:r>
            <a:r>
              <a:rPr lang="it-IT" dirty="0" err="1"/>
              <a:t>Chamber</a:t>
            </a:r>
            <a:r>
              <a:rPr lang="it-IT" dirty="0"/>
              <a:t> </a:t>
            </a:r>
            <a:r>
              <a:rPr lang="it-IT" dirty="0" err="1"/>
              <a:t>while</a:t>
            </a:r>
            <a:r>
              <a:rPr lang="it-IT" dirty="0"/>
              <a:t> </a:t>
            </a:r>
            <a:r>
              <a:rPr lang="it-IT" dirty="0" err="1"/>
              <a:t>being</a:t>
            </a:r>
            <a:r>
              <a:rPr lang="it-IT" dirty="0"/>
              <a:t> </a:t>
            </a:r>
            <a:r>
              <a:rPr lang="it-IT" dirty="0" err="1"/>
              <a:t>installed</a:t>
            </a:r>
            <a:r>
              <a:rPr lang="it-IT" dirty="0"/>
              <a:t> in ATLAS</a:t>
            </a:r>
          </a:p>
          <a:p>
            <a:endParaRPr lang="it-IT" dirty="0"/>
          </a:p>
        </p:txBody>
      </p:sp>
      <p:pic>
        <p:nvPicPr>
          <p:cNvPr id="5" name="Picture 4" descr="dscf007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600200"/>
            <a:ext cx="3714750" cy="4953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50335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Barrel toroid construction</a:t>
            </a:r>
          </a:p>
        </p:txBody>
      </p:sp>
      <p:sp>
        <p:nvSpPr>
          <p:cNvPr id="106086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990600"/>
            <a:ext cx="4343400" cy="5105400"/>
          </a:xfrm>
        </p:spPr>
        <p:txBody>
          <a:bodyPr/>
          <a:lstStyle/>
          <a:p>
            <a:endParaRPr lang="it-IT"/>
          </a:p>
        </p:txBody>
      </p:sp>
      <p:grpSp>
        <p:nvGrpSpPr>
          <p:cNvPr id="1060872" name="Group 8"/>
          <p:cNvGrpSpPr>
            <a:grpSpLocks/>
          </p:cNvGrpSpPr>
          <p:nvPr/>
        </p:nvGrpSpPr>
        <p:grpSpPr bwMode="auto">
          <a:xfrm>
            <a:off x="138113" y="762000"/>
            <a:ext cx="8853487" cy="5813425"/>
            <a:chOff x="102" y="612"/>
            <a:chExt cx="5475" cy="3530"/>
          </a:xfrm>
        </p:grpSpPr>
        <p:pic>
          <p:nvPicPr>
            <p:cNvPr id="1060868" name="Picture 6" descr="BT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2349"/>
              <a:ext cx="2649" cy="17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60869" name="Picture 3" descr="BT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91" b="10956"/>
            <a:stretch>
              <a:fillRect/>
            </a:stretch>
          </p:blipFill>
          <p:spPr bwMode="auto">
            <a:xfrm>
              <a:off x="102" y="612"/>
              <a:ext cx="2743" cy="17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60870" name="Picture 4" descr="BT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2" y="618"/>
              <a:ext cx="2652" cy="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60871" name="Picture 5" descr="BT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533"/>
            <a:stretch>
              <a:fillRect/>
            </a:stretch>
          </p:blipFill>
          <p:spPr bwMode="auto">
            <a:xfrm>
              <a:off x="102" y="2360"/>
              <a:ext cx="2736" cy="17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344247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894" name="Text Box 6"/>
          <p:cNvSpPr txBox="1">
            <a:spLocks noGrp="1" noChangeArrowheads="1"/>
          </p:cNvSpPr>
          <p:nvPr>
            <p:ph type="title"/>
          </p:nvPr>
        </p:nvSpPr>
        <p:spPr>
          <a:xfrm>
            <a:off x="708025" y="17463"/>
            <a:ext cx="8207375" cy="457200"/>
          </a:xfrm>
          <a:noFill/>
          <a:ln/>
        </p:spPr>
        <p:txBody>
          <a:bodyPr>
            <a:normAutofit fontScale="90000"/>
          </a:bodyPr>
          <a:lstStyle/>
          <a:p>
            <a:pPr algn="l"/>
            <a:r>
              <a:rPr lang="en-US" sz="3600" b="1">
                <a:solidFill>
                  <a:schemeClr val="tx1"/>
                </a:solidFill>
                <a:effectLst/>
              </a:rPr>
              <a:t>The Beauty of a Bare Toroid</a:t>
            </a:r>
          </a:p>
        </p:txBody>
      </p:sp>
      <p:sp>
        <p:nvSpPr>
          <p:cNvPr id="10618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 </a:t>
            </a:r>
            <a:fld id="{4EBC3B65-195B-974D-BC93-9D94AD9A32D4}" type="slidenum">
              <a:rPr lang="en-US"/>
              <a:pPr/>
              <a:t>46</a:t>
            </a:fld>
            <a:endParaRPr lang="en-US"/>
          </a:p>
        </p:txBody>
      </p:sp>
      <p:pic>
        <p:nvPicPr>
          <p:cNvPr id="1061892" name="Picture 6" descr="BT 4 Nov 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4763"/>
            <a:ext cx="10363200" cy="6892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55551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25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8686800" cy="609600"/>
          </a:xfrm>
        </p:spPr>
        <p:txBody>
          <a:bodyPr/>
          <a:lstStyle/>
          <a:p>
            <a:r>
              <a:rPr lang="en-US" dirty="0"/>
              <a:t>End Cap </a:t>
            </a:r>
            <a:r>
              <a:rPr lang="en-US" dirty="0" err="1"/>
              <a:t>toroids</a:t>
            </a:r>
            <a:r>
              <a:rPr lang="en-US" dirty="0"/>
              <a:t> Installation</a:t>
            </a:r>
          </a:p>
        </p:txBody>
      </p:sp>
      <p:pic>
        <p:nvPicPr>
          <p:cNvPr id="1077255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457200"/>
            <a:ext cx="5257800" cy="3640138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</a:extLst>
        </p:spPr>
      </p:pic>
      <p:pic>
        <p:nvPicPr>
          <p:cNvPr id="10772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073400"/>
            <a:ext cx="5638800" cy="347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77254" name="Picture 6" descr="CF00269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74663"/>
            <a:ext cx="8599488" cy="634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7122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077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Big Wheels installation</a:t>
            </a:r>
          </a:p>
        </p:txBody>
      </p:sp>
      <p:sp>
        <p:nvSpPr>
          <p:cNvPr id="8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 </a:t>
            </a:r>
            <a:fld id="{013BD722-68DF-C541-8B42-F7BDB910469D}" type="slidenum">
              <a:rPr lang="en-US"/>
              <a:pPr/>
              <a:t>48</a:t>
            </a:fld>
            <a:endParaRPr lang="en-US"/>
          </a:p>
        </p:txBody>
      </p:sp>
      <p:pic>
        <p:nvPicPr>
          <p:cNvPr id="1093636" name="Picture 3" descr="0709006_01-A4-at-144-dp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971550"/>
            <a:ext cx="4360863" cy="581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3637" name="Picture 4" descr="Run20899Ev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990"/>
          <a:stretch>
            <a:fillRect/>
          </a:stretch>
        </p:blipFill>
        <p:spPr bwMode="auto">
          <a:xfrm>
            <a:off x="0" y="914400"/>
            <a:ext cx="4953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3638" name="Oval 6"/>
          <p:cNvSpPr>
            <a:spLocks noChangeArrowheads="1"/>
          </p:cNvSpPr>
          <p:nvPr/>
        </p:nvSpPr>
        <p:spPr bwMode="auto">
          <a:xfrm>
            <a:off x="228600" y="4800600"/>
            <a:ext cx="762000" cy="838200"/>
          </a:xfrm>
          <a:prstGeom prst="ellipse">
            <a:avLst/>
          </a:prstGeom>
          <a:noFill/>
          <a:ln w="38100">
            <a:solidFill>
              <a:srgbClr val="D5232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109363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988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093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1816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2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 </a:t>
            </a:r>
            <a:fld id="{B8CF2A8E-BFC0-C446-8BD8-C2E79473DF33}" type="slidenum">
              <a:rPr lang="en-US"/>
              <a:pPr/>
              <a:t>49</a:t>
            </a:fld>
            <a:endParaRPr lang="en-US"/>
          </a:p>
        </p:txBody>
      </p:sp>
      <p:pic>
        <p:nvPicPr>
          <p:cNvPr id="1181728" name="Picture 32" descr="tunn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9144000" cy="68405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81727" name="Group 31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1181701" name="Picture 5" descr="ScreenHunter_06 Ja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2" y="657"/>
              <a:ext cx="2305" cy="132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81725" name="Group 29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pic>
            <p:nvPicPr>
              <p:cNvPr id="1181700" name="Picture 4" descr="ScreenHunter_08 Jan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18" y="2886"/>
                <a:ext cx="1135" cy="12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1702" name="Picture 6" descr="ScreenHunter_20 Jan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750"/>
                <a:ext cx="1073" cy="13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80808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1181703" name="Picture 7" descr="ScreenHunter_19 Jan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68" y="1162"/>
                <a:ext cx="1292" cy="9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80808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1181704" name="Picture 8" descr="ScreenHunter_21 Jan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68" y="0"/>
                <a:ext cx="1292" cy="11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80808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1181705" name="Picture 9" descr="ScreenHunter_25 Jan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2" y="0"/>
                <a:ext cx="972" cy="9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1706" name="Picture 10" descr="ScreenHunter_28 Jan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99" y="1979"/>
                <a:ext cx="843" cy="10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1707" name="Picture 11" descr="ScreenHunter_02 Jan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948"/>
                <a:ext cx="1338" cy="9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1708" name="Picture 12" descr="ScreenHunter_10 Jan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62" y="0"/>
                <a:ext cx="919" cy="9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1709" name="Picture 13" descr="ScreenHunter_01 Jan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888"/>
                <a:ext cx="952" cy="10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1710" name="Picture 14" descr="ScreenHunter_03 Jan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59" y="3203"/>
                <a:ext cx="1089" cy="8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1711" name="Picture 15" descr="ScreenHunter_05 Jan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61" y="2160"/>
                <a:ext cx="1699" cy="10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1712" name="Picture 16" descr="ScreenHunter_24 Jan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0" y="1979"/>
                <a:ext cx="715" cy="12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80808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1181713" name="Picture 17" descr="ScreenHunter_06 Jan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60" y="709"/>
                <a:ext cx="909" cy="11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1714" name="Picture 18" descr="ScreenHunter_09 Jan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594" cy="9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1715" name="Picture 19" descr="ScreenHunter_01 Jan"/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70" y="1797"/>
                <a:ext cx="862" cy="7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1716" name="Picture 20" descr="ScreenHunter_02 Jan"/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7" y="0"/>
                <a:ext cx="787" cy="9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1717" name="Picture 21" descr="ScreenHunter_03 Jan"/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4" y="3203"/>
                <a:ext cx="716" cy="11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1718" name="Picture 22" descr="ScreenHunter_18 Jan"/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0" y="3249"/>
                <a:ext cx="998" cy="8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1719" name="Picture 23" descr="ScreenHunter_14 Jan"/>
              <p:cNvPicPr>
                <a:picLocks noChangeAspect="1" noChangeArrowheads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34" y="0"/>
                <a:ext cx="1206" cy="8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1720" name="Picture 24" descr="ScreenHunter_03 Jan"/>
              <p:cNvPicPr>
                <a:picLocks noChangeAspect="1" noChangeArrowheads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0" y="0"/>
                <a:ext cx="689" cy="9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1721" name="Picture 25" descr="ScreenHunter_21 Jan"/>
              <p:cNvPicPr>
                <a:picLocks noChangeAspect="1" noChangeArrowheads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43" y="2478"/>
                <a:ext cx="817" cy="7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1722" name="Picture 26" descr="ScreenHunter_27 Jan"/>
              <p:cNvPicPr>
                <a:picLocks noChangeAspect="1" noChangeArrowheads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0" y="1933"/>
                <a:ext cx="1088" cy="10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1723" name="Picture 27" descr="ScreenHunter_08 Jan"/>
              <p:cNvPicPr>
                <a:picLocks noChangeAspect="1" noChangeArrowheads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52" y="3203"/>
                <a:ext cx="907" cy="9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" name="CasellaDiTesto 1"/>
          <p:cNvSpPr txBox="1"/>
          <p:nvPr/>
        </p:nvSpPr>
        <p:spPr>
          <a:xfrm rot="19844259">
            <a:off x="952014" y="2595399"/>
            <a:ext cx="7386541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3200" dirty="0" err="1">
                <a:latin typeface="Times New Roman"/>
                <a:cs typeface="Times New Roman"/>
              </a:rPr>
              <a:t>Many</a:t>
            </a:r>
            <a:r>
              <a:rPr lang="it-IT" sz="3200" dirty="0">
                <a:latin typeface="Times New Roman"/>
                <a:cs typeface="Times New Roman"/>
              </a:rPr>
              <a:t> </a:t>
            </a:r>
            <a:r>
              <a:rPr lang="it-IT" sz="3200" dirty="0" err="1">
                <a:latin typeface="Times New Roman"/>
                <a:cs typeface="Times New Roman"/>
              </a:rPr>
              <a:t>Many</a:t>
            </a:r>
            <a:r>
              <a:rPr lang="it-IT" sz="3200" dirty="0">
                <a:latin typeface="Times New Roman"/>
                <a:cs typeface="Times New Roman"/>
              </a:rPr>
              <a:t> People </a:t>
            </a:r>
            <a:r>
              <a:rPr lang="it-IT" sz="3200" dirty="0" err="1">
                <a:latin typeface="Times New Roman"/>
                <a:cs typeface="Times New Roman"/>
              </a:rPr>
              <a:t>has</a:t>
            </a:r>
            <a:r>
              <a:rPr lang="it-IT" sz="3200" dirty="0">
                <a:latin typeface="Times New Roman"/>
                <a:cs typeface="Times New Roman"/>
              </a:rPr>
              <a:t> </a:t>
            </a:r>
            <a:r>
              <a:rPr lang="it-IT" sz="3200" dirty="0" err="1">
                <a:latin typeface="Times New Roman"/>
                <a:cs typeface="Times New Roman"/>
              </a:rPr>
              <a:t>worked</a:t>
            </a:r>
            <a:r>
              <a:rPr lang="it-IT" sz="3200" dirty="0">
                <a:latin typeface="Times New Roman"/>
                <a:cs typeface="Times New Roman"/>
              </a:rPr>
              <a:t> </a:t>
            </a:r>
            <a:r>
              <a:rPr lang="it-IT" sz="3200" dirty="0" err="1">
                <a:latin typeface="Times New Roman"/>
                <a:cs typeface="Times New Roman"/>
              </a:rPr>
              <a:t>very</a:t>
            </a:r>
            <a:r>
              <a:rPr lang="it-IT" sz="3200" dirty="0">
                <a:latin typeface="Times New Roman"/>
                <a:cs typeface="Times New Roman"/>
              </a:rPr>
              <a:t> hard for YEARS to </a:t>
            </a:r>
            <a:r>
              <a:rPr lang="it-IT" sz="3200" dirty="0" err="1">
                <a:latin typeface="Times New Roman"/>
                <a:cs typeface="Times New Roman"/>
              </a:rPr>
              <a:t>achieve</a:t>
            </a:r>
            <a:r>
              <a:rPr lang="it-IT" sz="3200" dirty="0">
                <a:latin typeface="Times New Roman"/>
                <a:cs typeface="Times New Roman"/>
              </a:rPr>
              <a:t> </a:t>
            </a:r>
            <a:r>
              <a:rPr lang="it-IT" sz="3200" dirty="0" err="1">
                <a:latin typeface="Times New Roman"/>
                <a:cs typeface="Times New Roman"/>
              </a:rPr>
              <a:t>this</a:t>
            </a:r>
            <a:r>
              <a:rPr lang="it-IT" sz="3200" dirty="0">
                <a:latin typeface="Times New Roman"/>
                <a:cs typeface="Times New Roman"/>
              </a:rPr>
              <a:t> beautiful </a:t>
            </a:r>
            <a:r>
              <a:rPr lang="it-IT" sz="3200" dirty="0" err="1">
                <a:latin typeface="Times New Roman"/>
                <a:cs typeface="Times New Roman"/>
              </a:rPr>
              <a:t>result</a:t>
            </a:r>
            <a:endParaRPr lang="it-IT" sz="32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94123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301752" y="-3048"/>
            <a:ext cx="8686800" cy="841248"/>
          </a:xfrm>
        </p:spPr>
        <p:txBody>
          <a:bodyPr/>
          <a:lstStyle/>
          <a:p>
            <a:pPr algn="ctr"/>
            <a:r>
              <a:rPr lang="it-IT" dirty="0"/>
              <a:t>Production cross </a:t>
            </a:r>
            <a:r>
              <a:rPr lang="it-IT" dirty="0" err="1"/>
              <a:t>sections</a:t>
            </a:r>
            <a:endParaRPr lang="it-IT" dirty="0"/>
          </a:p>
        </p:txBody>
      </p:sp>
      <p:pic>
        <p:nvPicPr>
          <p:cNvPr id="9" name="Segnaposto contenuto 8" descr="Sezioni Urto LHC.tiff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5" r="-849"/>
          <a:stretch/>
        </p:blipFill>
        <p:spPr>
          <a:xfrm>
            <a:off x="4876800" y="1094354"/>
            <a:ext cx="4191000" cy="5687446"/>
          </a:xfrm>
          <a:ln>
            <a:solidFill>
              <a:schemeClr val="tx1"/>
            </a:solidFill>
          </a:ln>
        </p:spPr>
      </p:pic>
      <p:sp>
        <p:nvSpPr>
          <p:cNvPr id="10" name="Rectangle 2"/>
          <p:cNvSpPr>
            <a:spLocks noGrp="1"/>
          </p:cNvSpPr>
          <p:nvPr>
            <p:ph sz="half" idx="2"/>
          </p:nvPr>
        </p:nvSpPr>
        <p:spPr>
          <a:xfrm>
            <a:off x="0" y="1219200"/>
            <a:ext cx="4800600" cy="5562600"/>
          </a:xfrm>
        </p:spPr>
        <p:txBody>
          <a:bodyPr>
            <a:normAutofit fontScale="99500" lnSpcReduction="10000"/>
          </a:bodyPr>
          <a:lstStyle/>
          <a:p>
            <a:pPr>
              <a:lnSpc>
                <a:spcPct val="90000"/>
              </a:lnSpc>
            </a:pPr>
            <a:r>
              <a:rPr lang="it-IT" sz="2400" dirty="0"/>
              <a:t>Total P-P Cross </a:t>
            </a:r>
            <a:r>
              <a:rPr lang="it-IT" sz="2400" dirty="0" err="1"/>
              <a:t>section</a:t>
            </a:r>
            <a:r>
              <a:rPr lang="it-IT" sz="2400" dirty="0"/>
              <a:t> @ 14 </a:t>
            </a:r>
            <a:r>
              <a:rPr lang="it-IT" sz="2400" dirty="0" err="1"/>
              <a:t>TeV</a:t>
            </a:r>
            <a:r>
              <a:rPr lang="it-IT" sz="2400" dirty="0"/>
              <a:t>  ~100 mb </a:t>
            </a:r>
            <a:r>
              <a:rPr lang="it-IT" sz="2000" dirty="0"/>
              <a:t>~ 10</a:t>
            </a:r>
            <a:r>
              <a:rPr lang="it-IT" sz="2000" baseline="30000" dirty="0"/>
              <a:t>9</a:t>
            </a:r>
            <a:r>
              <a:rPr lang="it-IT" sz="2000" dirty="0"/>
              <a:t> Minimum </a:t>
            </a:r>
            <a:r>
              <a:rPr lang="it-IT" sz="2000" dirty="0" err="1"/>
              <a:t>Bias</a:t>
            </a:r>
            <a:r>
              <a:rPr lang="it-IT" sz="2000" dirty="0"/>
              <a:t> </a:t>
            </a:r>
            <a:r>
              <a:rPr lang="it-IT" sz="2000" dirty="0" err="1"/>
              <a:t>Events</a:t>
            </a:r>
            <a:r>
              <a:rPr lang="it-IT" sz="2000" dirty="0"/>
              <a:t>/</a:t>
            </a:r>
            <a:r>
              <a:rPr lang="it-IT" sz="2000" dirty="0" err="1"/>
              <a:t>s</a:t>
            </a:r>
            <a:endParaRPr lang="it-IT" sz="2000" dirty="0"/>
          </a:p>
          <a:p>
            <a:pPr>
              <a:lnSpc>
                <a:spcPct val="90000"/>
              </a:lnSpc>
            </a:pPr>
            <a:r>
              <a:rPr lang="it-IT" sz="2000" dirty="0" err="1"/>
              <a:t>bb</a:t>
            </a:r>
            <a:r>
              <a:rPr lang="it-IT" sz="2000" dirty="0"/>
              <a:t> </a:t>
            </a:r>
            <a:r>
              <a:rPr lang="it-IT" sz="2000" dirty="0" err="1"/>
              <a:t>pair</a:t>
            </a:r>
            <a:r>
              <a:rPr lang="it-IT" sz="2000" dirty="0"/>
              <a:t> Cross </a:t>
            </a:r>
            <a:r>
              <a:rPr lang="it-IT" sz="2000" dirty="0" err="1"/>
              <a:t>section</a:t>
            </a:r>
            <a:r>
              <a:rPr lang="it-IT" sz="2000" dirty="0"/>
              <a:t> 	~100 </a:t>
            </a:r>
            <a:r>
              <a:rPr lang="it-IT" sz="2000" dirty="0">
                <a:latin typeface="Symbol" charset="2"/>
                <a:cs typeface="Symbol" charset="2"/>
              </a:rPr>
              <a:t>m</a:t>
            </a:r>
            <a:r>
              <a:rPr lang="it-IT" sz="2000" dirty="0"/>
              <a:t>b 			~ 5x10</a:t>
            </a:r>
            <a:r>
              <a:rPr lang="it-IT" sz="2000" baseline="30000" dirty="0"/>
              <a:t>6</a:t>
            </a:r>
            <a:r>
              <a:rPr lang="it-IT" sz="2000" dirty="0"/>
              <a:t> </a:t>
            </a:r>
            <a:r>
              <a:rPr lang="it-IT" sz="2000" dirty="0" err="1"/>
              <a:t>bb</a:t>
            </a:r>
            <a:r>
              <a:rPr lang="it-IT" sz="2000" dirty="0"/>
              <a:t>/</a:t>
            </a:r>
            <a:r>
              <a:rPr lang="it-IT" sz="2000" dirty="0" err="1"/>
              <a:t>s</a:t>
            </a:r>
            <a:endParaRPr lang="it-IT" sz="2000" dirty="0"/>
          </a:p>
          <a:p>
            <a:pPr>
              <a:lnSpc>
                <a:spcPct val="90000"/>
              </a:lnSpc>
            </a:pPr>
            <a:r>
              <a:rPr lang="it-IT" sz="2000" dirty="0" err="1"/>
              <a:t>W</a:t>
            </a:r>
            <a:r>
              <a:rPr lang="it-IT" sz="2000" dirty="0" err="1">
                <a:sym typeface="Wingdings"/>
              </a:rPr>
              <a:t>l</a:t>
            </a:r>
            <a:r>
              <a:rPr lang="it-IT" sz="2000" dirty="0" err="1">
                <a:latin typeface="Symbol" charset="2"/>
                <a:cs typeface="Symbol" charset="2"/>
                <a:sym typeface="Wingdings"/>
              </a:rPr>
              <a:t>n</a:t>
            </a:r>
            <a:r>
              <a:rPr lang="it-IT" sz="2000" dirty="0">
                <a:latin typeface="Symbol" charset="2"/>
                <a:cs typeface="Symbol" charset="2"/>
                <a:sym typeface="Wingdings"/>
              </a:rPr>
              <a:t> </a:t>
            </a:r>
            <a:r>
              <a:rPr lang="it-IT" sz="2000" dirty="0">
                <a:sym typeface="Wingdings"/>
              </a:rPr>
              <a:t>Cross </a:t>
            </a:r>
            <a:r>
              <a:rPr lang="it-IT" sz="2000" dirty="0" err="1">
                <a:solidFill>
                  <a:srgbClr val="000000"/>
                </a:solidFill>
                <a:sym typeface="Wingdings"/>
              </a:rPr>
              <a:t>section</a:t>
            </a:r>
            <a:r>
              <a:rPr lang="it-IT" sz="2000" dirty="0">
                <a:solidFill>
                  <a:srgbClr val="000000"/>
                </a:solidFill>
                <a:sym typeface="Wingdings"/>
              </a:rPr>
              <a:t> 	~ 40 </a:t>
            </a:r>
            <a:r>
              <a:rPr lang="it-IT" sz="2000" dirty="0" err="1">
                <a:solidFill>
                  <a:srgbClr val="000000"/>
                </a:solidFill>
                <a:sym typeface="Wingdings"/>
              </a:rPr>
              <a:t>nb</a:t>
            </a:r>
            <a:r>
              <a:rPr lang="it-IT" sz="2000" dirty="0">
                <a:solidFill>
                  <a:srgbClr val="000000"/>
                </a:solidFill>
                <a:sym typeface="Wingdings"/>
              </a:rPr>
              <a:t> 			~ 300/</a:t>
            </a:r>
            <a:r>
              <a:rPr lang="it-IT" sz="2000" dirty="0" err="1">
                <a:solidFill>
                  <a:srgbClr val="000000"/>
                </a:solidFill>
                <a:sym typeface="Wingdings"/>
              </a:rPr>
              <a:t>s</a:t>
            </a:r>
            <a:endParaRPr lang="it-IT" sz="2000" dirty="0">
              <a:solidFill>
                <a:srgbClr val="000000"/>
              </a:solidFill>
              <a:sym typeface="Wingdings"/>
            </a:endParaRPr>
          </a:p>
          <a:p>
            <a:pPr>
              <a:lnSpc>
                <a:spcPct val="90000"/>
              </a:lnSpc>
            </a:pPr>
            <a:r>
              <a:rPr lang="it-IT" sz="2000" dirty="0" err="1">
                <a:solidFill>
                  <a:srgbClr val="000000"/>
                </a:solidFill>
                <a:sym typeface="Wingdings"/>
              </a:rPr>
              <a:t>Zl</a:t>
            </a:r>
            <a:r>
              <a:rPr lang="it-IT" sz="2000" dirty="0" err="1">
                <a:sym typeface="Wingdings"/>
              </a:rPr>
              <a:t>l</a:t>
            </a:r>
            <a:r>
              <a:rPr lang="it-IT" sz="2000" dirty="0">
                <a:sym typeface="Wingdings"/>
              </a:rPr>
              <a:t> Cross </a:t>
            </a:r>
            <a:r>
              <a:rPr lang="it-IT" sz="2000" dirty="0" err="1">
                <a:sym typeface="Wingdings"/>
              </a:rPr>
              <a:t>section</a:t>
            </a:r>
            <a:r>
              <a:rPr lang="it-IT" sz="2000" dirty="0">
                <a:sym typeface="Wingdings"/>
              </a:rPr>
              <a:t>  	~ 4 </a:t>
            </a:r>
            <a:r>
              <a:rPr lang="it-IT" sz="2000" dirty="0" err="1">
                <a:sym typeface="Wingdings"/>
              </a:rPr>
              <a:t>nb</a:t>
            </a:r>
            <a:r>
              <a:rPr lang="it-IT" sz="2000" dirty="0">
                <a:sym typeface="Wingdings"/>
              </a:rPr>
              <a:t> 			~ 30 / </a:t>
            </a:r>
            <a:r>
              <a:rPr lang="it-IT" sz="2000" dirty="0" err="1">
                <a:sym typeface="Wingdings"/>
              </a:rPr>
              <a:t>s</a:t>
            </a:r>
            <a:endParaRPr lang="it-IT" sz="2000" dirty="0"/>
          </a:p>
          <a:p>
            <a:pPr>
              <a:lnSpc>
                <a:spcPct val="90000"/>
              </a:lnSpc>
            </a:pPr>
            <a:r>
              <a:rPr lang="it-IT" sz="2000" dirty="0" err="1"/>
              <a:t>tt</a:t>
            </a:r>
            <a:r>
              <a:rPr lang="it-IT" sz="2000" dirty="0"/>
              <a:t> </a:t>
            </a:r>
            <a:r>
              <a:rPr lang="it-IT" sz="2000" dirty="0" err="1"/>
              <a:t>pair</a:t>
            </a:r>
            <a:r>
              <a:rPr lang="it-IT" sz="2000" dirty="0"/>
              <a:t> Cross </a:t>
            </a:r>
            <a:r>
              <a:rPr lang="it-IT" sz="2000" dirty="0" err="1"/>
              <a:t>section</a:t>
            </a:r>
            <a:r>
              <a:rPr lang="it-IT" sz="2000" dirty="0"/>
              <a:t> 	~ 1 </a:t>
            </a:r>
            <a:r>
              <a:rPr lang="it-IT" sz="2000" dirty="0" err="1"/>
              <a:t>nb</a:t>
            </a:r>
            <a:r>
              <a:rPr lang="it-IT" sz="2000" dirty="0"/>
              <a:t>			~ 8/</a:t>
            </a:r>
            <a:r>
              <a:rPr lang="it-IT" sz="2000" dirty="0" err="1"/>
              <a:t>s</a:t>
            </a:r>
            <a:endParaRPr lang="it-IT" sz="2000" dirty="0"/>
          </a:p>
          <a:p>
            <a:pPr>
              <a:lnSpc>
                <a:spcPct val="150000"/>
              </a:lnSpc>
            </a:pPr>
            <a:r>
              <a:rPr lang="it-IT" sz="2000" dirty="0"/>
              <a:t>H (150 </a:t>
            </a:r>
            <a:r>
              <a:rPr lang="it-IT" sz="2000" dirty="0" err="1"/>
              <a:t>GeV</a:t>
            </a:r>
            <a:r>
              <a:rPr lang="it-IT" sz="2000" dirty="0"/>
              <a:t>)  		~ 25 </a:t>
            </a:r>
            <a:r>
              <a:rPr lang="it-IT" sz="2000" dirty="0" err="1"/>
              <a:t>pb</a:t>
            </a:r>
            <a:r>
              <a:rPr lang="it-IT" sz="2000" dirty="0"/>
              <a:t>  			~ 0.2/</a:t>
            </a:r>
            <a:r>
              <a:rPr lang="it-IT" sz="2000" dirty="0" err="1"/>
              <a:t>s</a:t>
            </a:r>
            <a:endParaRPr lang="it-IT" sz="2000" dirty="0"/>
          </a:p>
          <a:p>
            <a:pPr>
              <a:lnSpc>
                <a:spcPct val="150000"/>
              </a:lnSpc>
            </a:pPr>
            <a:r>
              <a:rPr lang="it-IT" sz="2000" b="1" dirty="0" err="1"/>
              <a:t>Need</a:t>
            </a:r>
            <a:r>
              <a:rPr lang="it-IT" sz="2000" b="1" dirty="0"/>
              <a:t> to </a:t>
            </a:r>
            <a:r>
              <a:rPr lang="it-IT" sz="2000" b="1" dirty="0" err="1"/>
              <a:t>achieve</a:t>
            </a:r>
            <a:r>
              <a:rPr lang="it-IT" sz="2000" b="1" dirty="0"/>
              <a:t> a </a:t>
            </a:r>
            <a:r>
              <a:rPr lang="it-IT" sz="2000" b="1" dirty="0" err="1"/>
              <a:t>reduction</a:t>
            </a:r>
            <a:r>
              <a:rPr lang="it-IT" sz="2000" b="1" dirty="0"/>
              <a:t> </a:t>
            </a:r>
            <a:r>
              <a:rPr lang="it-IT" sz="2000" b="1" dirty="0" err="1"/>
              <a:t>factor</a:t>
            </a:r>
            <a:r>
              <a:rPr lang="it-IT" sz="2000" b="1" dirty="0"/>
              <a:t> from the </a:t>
            </a:r>
            <a:r>
              <a:rPr lang="it-IT" sz="2000" b="1" dirty="0" err="1"/>
              <a:t>total</a:t>
            </a:r>
            <a:r>
              <a:rPr lang="it-IT" sz="2000" b="1" dirty="0"/>
              <a:t> cross </a:t>
            </a:r>
            <a:r>
              <a:rPr lang="it-IT" sz="2000" b="1" dirty="0" err="1"/>
              <a:t>section</a:t>
            </a:r>
            <a:r>
              <a:rPr lang="it-IT" sz="2000" b="1" dirty="0"/>
              <a:t> of 5x10</a:t>
            </a:r>
            <a:r>
              <a:rPr lang="it-IT" sz="2000" b="1" baseline="30000" dirty="0"/>
              <a:t>9</a:t>
            </a:r>
          </a:p>
          <a:p>
            <a:pPr lvl="1">
              <a:lnSpc>
                <a:spcPct val="150000"/>
              </a:lnSpc>
            </a:pPr>
            <a:r>
              <a:rPr lang="it-IT" sz="1600" b="1" dirty="0"/>
              <a:t>The Trigger </a:t>
            </a:r>
            <a:r>
              <a:rPr lang="it-IT" sz="1600" b="1" dirty="0" err="1"/>
              <a:t>is</a:t>
            </a:r>
            <a:r>
              <a:rPr lang="it-IT" sz="1600" b="1" dirty="0"/>
              <a:t> FUNDAMENTAL for </a:t>
            </a:r>
            <a:r>
              <a:rPr lang="it-IT" sz="1600" b="1" dirty="0" err="1"/>
              <a:t>Hadron</a:t>
            </a:r>
            <a:r>
              <a:rPr lang="it-IT" sz="1600" b="1" dirty="0"/>
              <a:t> </a:t>
            </a:r>
            <a:r>
              <a:rPr lang="it-IT" sz="1600" b="1" dirty="0" err="1"/>
              <a:t>Colliders</a:t>
            </a:r>
            <a:r>
              <a:rPr lang="it-IT" sz="1600" b="1" dirty="0"/>
              <a:t> </a:t>
            </a: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24320943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228600" y="2816352"/>
            <a:ext cx="8686800" cy="917448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/>
              <a:t>Large </a:t>
            </a:r>
            <a:r>
              <a:rPr lang="it-IT" dirty="0" err="1"/>
              <a:t>statistic</a:t>
            </a:r>
            <a:r>
              <a:rPr lang="it-IT" dirty="0"/>
              <a:t> </a:t>
            </a:r>
            <a:r>
              <a:rPr lang="it-IT" dirty="0" err="1"/>
              <a:t>measurements</a:t>
            </a:r>
            <a:r>
              <a:rPr lang="it-IT" dirty="0"/>
              <a:t>: </a:t>
            </a:r>
            <a:r>
              <a:rPr lang="it-IT" dirty="0" err="1"/>
              <a:t>final</a:t>
            </a:r>
            <a:r>
              <a:rPr lang="it-IT" dirty="0"/>
              <a:t> </a:t>
            </a:r>
            <a:r>
              <a:rPr lang="it-IT" dirty="0" err="1"/>
              <a:t>determination</a:t>
            </a:r>
            <a:r>
              <a:rPr lang="it-IT" dirty="0"/>
              <a:t> of the </a:t>
            </a:r>
            <a:r>
              <a:rPr lang="it-IT" dirty="0" err="1"/>
              <a:t>Muon</a:t>
            </a:r>
            <a:r>
              <a:rPr lang="it-IT" dirty="0"/>
              <a:t> performance and </a:t>
            </a:r>
            <a:r>
              <a:rPr lang="it-IT" dirty="0" err="1"/>
              <a:t>relevance</a:t>
            </a:r>
            <a:r>
              <a:rPr lang="it-IT" dirty="0"/>
              <a:t> for the H</a:t>
            </a:r>
            <a:r>
              <a:rPr lang="it-IT" dirty="0">
                <a:sym typeface="Wingdings"/>
              </a:rPr>
              <a:t> 4Muons </a:t>
            </a:r>
            <a:r>
              <a:rPr lang="it-IT" dirty="0" err="1">
                <a:sym typeface="Wingdings"/>
              </a:rPr>
              <a:t>analysis</a:t>
            </a:r>
            <a:r>
              <a:rPr lang="it-I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188096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301752" y="-3048"/>
            <a:ext cx="8686800" cy="841248"/>
          </a:xfrm>
        </p:spPr>
        <p:txBody>
          <a:bodyPr/>
          <a:lstStyle/>
          <a:p>
            <a:pPr algn="ctr"/>
            <a:r>
              <a:rPr lang="it-IT" dirty="0"/>
              <a:t>H</a:t>
            </a:r>
            <a:r>
              <a:rPr lang="it-IT" dirty="0">
                <a:sym typeface="Wingdings"/>
              </a:rPr>
              <a:t> 4 </a:t>
            </a:r>
            <a:r>
              <a:rPr lang="it-IT" dirty="0" err="1">
                <a:sym typeface="Wingdings"/>
              </a:rPr>
              <a:t>Muons</a:t>
            </a:r>
            <a:r>
              <a:rPr lang="it-IT" dirty="0"/>
              <a:t> </a:t>
            </a:r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0" y="1219200"/>
            <a:ext cx="9144000" cy="5562600"/>
          </a:xfrm>
        </p:spPr>
        <p:txBody>
          <a:bodyPr>
            <a:normAutofit fontScale="92000"/>
          </a:bodyPr>
          <a:lstStyle/>
          <a:p>
            <a:r>
              <a:rPr lang="it-IT" dirty="0" err="1"/>
              <a:t>Need</a:t>
            </a:r>
            <a:r>
              <a:rPr lang="it-IT" dirty="0"/>
              <a:t> to </a:t>
            </a:r>
            <a:r>
              <a:rPr lang="it-IT" dirty="0" err="1"/>
              <a:t>optimize</a:t>
            </a:r>
            <a:r>
              <a:rPr lang="it-IT" dirty="0"/>
              <a:t> </a:t>
            </a:r>
            <a:r>
              <a:rPr lang="it-IT" dirty="0" err="1"/>
              <a:t>Higgs</a:t>
            </a:r>
            <a:r>
              <a:rPr lang="it-IT" dirty="0"/>
              <a:t> </a:t>
            </a:r>
            <a:r>
              <a:rPr lang="it-IT" dirty="0" err="1"/>
              <a:t>selection</a:t>
            </a:r>
            <a:r>
              <a:rPr lang="it-IT" dirty="0"/>
              <a:t> </a:t>
            </a:r>
            <a:r>
              <a:rPr lang="it-IT" dirty="0" err="1"/>
              <a:t>efficiency</a:t>
            </a:r>
            <a:r>
              <a:rPr lang="it-IT" dirty="0"/>
              <a:t> over full </a:t>
            </a:r>
            <a:r>
              <a:rPr lang="it-IT" dirty="0" err="1"/>
              <a:t>momentum</a:t>
            </a:r>
            <a:r>
              <a:rPr lang="it-IT" dirty="0"/>
              <a:t> </a:t>
            </a:r>
            <a:r>
              <a:rPr lang="it-IT" dirty="0" err="1"/>
              <a:t>range</a:t>
            </a:r>
            <a:endParaRPr lang="it-IT" dirty="0"/>
          </a:p>
          <a:p>
            <a:pPr lvl="1"/>
            <a:r>
              <a:rPr lang="it-IT" dirty="0"/>
              <a:t>Use </a:t>
            </a:r>
            <a:r>
              <a:rPr lang="it-IT" dirty="0" err="1"/>
              <a:t>all</a:t>
            </a:r>
            <a:r>
              <a:rPr lang="it-IT" dirty="0"/>
              <a:t> </a:t>
            </a:r>
            <a:r>
              <a:rPr lang="it-IT" dirty="0" err="1"/>
              <a:t>possible</a:t>
            </a:r>
            <a:r>
              <a:rPr lang="it-IT" dirty="0"/>
              <a:t> </a:t>
            </a:r>
            <a:r>
              <a:rPr lang="it-IT" dirty="0" err="1"/>
              <a:t>Muon</a:t>
            </a:r>
            <a:r>
              <a:rPr lang="it-IT" dirty="0"/>
              <a:t> “</a:t>
            </a:r>
            <a:r>
              <a:rPr lang="it-IT" dirty="0" err="1"/>
              <a:t>Types</a:t>
            </a:r>
            <a:r>
              <a:rPr lang="it-IT" dirty="0"/>
              <a:t>” : </a:t>
            </a:r>
            <a:r>
              <a:rPr lang="it-IT" dirty="0" err="1"/>
              <a:t>Combined</a:t>
            </a:r>
            <a:r>
              <a:rPr lang="it-IT" dirty="0"/>
              <a:t>, </a:t>
            </a:r>
            <a:r>
              <a:rPr lang="it-IT" dirty="0" err="1"/>
              <a:t>Segment</a:t>
            </a:r>
            <a:r>
              <a:rPr lang="it-IT" dirty="0"/>
              <a:t> </a:t>
            </a:r>
            <a:r>
              <a:rPr lang="it-IT" dirty="0" err="1"/>
              <a:t>Tagged</a:t>
            </a:r>
            <a:r>
              <a:rPr lang="it-IT" dirty="0"/>
              <a:t>, Stand Alone and Calo Tag </a:t>
            </a:r>
          </a:p>
          <a:p>
            <a:r>
              <a:rPr lang="it-IT" dirty="0" err="1"/>
              <a:t>Need</a:t>
            </a:r>
            <a:r>
              <a:rPr lang="it-IT" dirty="0"/>
              <a:t> to </a:t>
            </a:r>
            <a:r>
              <a:rPr lang="it-IT" dirty="0" err="1"/>
              <a:t>measure</a:t>
            </a:r>
            <a:r>
              <a:rPr lang="it-IT" dirty="0"/>
              <a:t> </a:t>
            </a:r>
            <a:r>
              <a:rPr lang="it-IT" dirty="0" err="1"/>
              <a:t>accurately</a:t>
            </a:r>
            <a:r>
              <a:rPr lang="it-IT" dirty="0"/>
              <a:t> Trigger </a:t>
            </a:r>
            <a:r>
              <a:rPr lang="it-IT" dirty="0" err="1"/>
              <a:t>efficiency</a:t>
            </a:r>
            <a:r>
              <a:rPr lang="it-IT" dirty="0"/>
              <a:t> and </a:t>
            </a:r>
            <a:r>
              <a:rPr lang="it-IT" dirty="0" err="1"/>
              <a:t>Reconstruction</a:t>
            </a:r>
            <a:r>
              <a:rPr lang="it-IT" dirty="0"/>
              <a:t> </a:t>
            </a:r>
            <a:r>
              <a:rPr lang="it-IT" dirty="0" err="1"/>
              <a:t>efficiency</a:t>
            </a:r>
            <a:endParaRPr lang="it-IT" dirty="0"/>
          </a:p>
          <a:p>
            <a:pPr lvl="1"/>
            <a:r>
              <a:rPr lang="it-IT" dirty="0"/>
              <a:t>Use Tag and Probe </a:t>
            </a:r>
            <a:r>
              <a:rPr lang="it-IT" dirty="0" err="1"/>
              <a:t>Techniques</a:t>
            </a:r>
            <a:r>
              <a:rPr lang="it-IT" dirty="0"/>
              <a:t> with </a:t>
            </a:r>
            <a:r>
              <a:rPr lang="it-IT" dirty="0" err="1"/>
              <a:t>known</a:t>
            </a:r>
            <a:r>
              <a:rPr lang="it-IT" dirty="0"/>
              <a:t> </a:t>
            </a:r>
            <a:r>
              <a:rPr lang="it-IT" dirty="0" err="1"/>
              <a:t>resonances</a:t>
            </a:r>
            <a:r>
              <a:rPr lang="it-IT" dirty="0"/>
              <a:t> </a:t>
            </a:r>
            <a:r>
              <a:rPr lang="it-IT" dirty="0" err="1"/>
              <a:t>decaying</a:t>
            </a:r>
            <a:r>
              <a:rPr lang="it-IT" dirty="0"/>
              <a:t> in 2 </a:t>
            </a:r>
            <a:r>
              <a:rPr lang="it-IT" dirty="0">
                <a:latin typeface="Symbol" charset="2"/>
                <a:cs typeface="Symbol" charset="2"/>
              </a:rPr>
              <a:t>m</a:t>
            </a:r>
          </a:p>
          <a:p>
            <a:r>
              <a:rPr lang="it-IT" dirty="0" err="1"/>
              <a:t>Momentum</a:t>
            </a:r>
            <a:r>
              <a:rPr lang="it-IT" dirty="0"/>
              <a:t> </a:t>
            </a:r>
            <a:r>
              <a:rPr lang="it-IT" dirty="0" err="1"/>
              <a:t>range</a:t>
            </a:r>
            <a:r>
              <a:rPr lang="it-IT" dirty="0"/>
              <a:t> from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low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possible</a:t>
            </a:r>
            <a:r>
              <a:rPr lang="it-IT" dirty="0"/>
              <a:t> (6 </a:t>
            </a:r>
            <a:r>
              <a:rPr lang="it-IT" dirty="0" err="1"/>
              <a:t>GeV</a:t>
            </a:r>
            <a:r>
              <a:rPr lang="it-IT" dirty="0"/>
              <a:t>) to ~100 </a:t>
            </a:r>
            <a:r>
              <a:rPr lang="it-IT" dirty="0" err="1"/>
              <a:t>GeV</a:t>
            </a:r>
            <a:endParaRPr lang="it-IT" dirty="0"/>
          </a:p>
          <a:p>
            <a:pPr lvl="1"/>
            <a:r>
              <a:rPr lang="it-IT" dirty="0" err="1"/>
              <a:t>Need</a:t>
            </a:r>
            <a:r>
              <a:rPr lang="it-IT" dirty="0"/>
              <a:t> to </a:t>
            </a:r>
            <a:r>
              <a:rPr lang="it-IT" dirty="0" err="1"/>
              <a:t>know</a:t>
            </a:r>
            <a:r>
              <a:rPr lang="it-IT" dirty="0"/>
              <a:t> the </a:t>
            </a:r>
            <a:r>
              <a:rPr lang="it-IT" dirty="0" err="1"/>
              <a:t>muon</a:t>
            </a:r>
            <a:r>
              <a:rPr lang="it-IT" dirty="0"/>
              <a:t> </a:t>
            </a:r>
            <a:r>
              <a:rPr lang="it-IT" dirty="0" err="1"/>
              <a:t>momentum</a:t>
            </a:r>
            <a:r>
              <a:rPr lang="it-IT" dirty="0"/>
              <a:t> scale with 0.1 % </a:t>
            </a:r>
            <a:r>
              <a:rPr lang="it-IT" dirty="0" err="1"/>
              <a:t>accuracy</a:t>
            </a:r>
            <a:r>
              <a:rPr lang="it-IT" dirty="0"/>
              <a:t> over full </a:t>
            </a:r>
            <a:r>
              <a:rPr lang="it-IT" dirty="0" err="1"/>
              <a:t>momentum</a:t>
            </a:r>
            <a:r>
              <a:rPr lang="it-IT" dirty="0"/>
              <a:t> </a:t>
            </a:r>
            <a:r>
              <a:rPr lang="it-IT" dirty="0" err="1"/>
              <a:t>range</a:t>
            </a:r>
            <a:r>
              <a:rPr lang="it-IT" dirty="0"/>
              <a:t> for accurate </a:t>
            </a:r>
            <a:r>
              <a:rPr lang="it-IT" dirty="0" err="1"/>
              <a:t>Higgs</a:t>
            </a:r>
            <a:r>
              <a:rPr lang="it-IT" dirty="0"/>
              <a:t> mass </a:t>
            </a:r>
            <a:r>
              <a:rPr lang="it-IT" dirty="0" err="1"/>
              <a:t>determination</a:t>
            </a:r>
            <a:endParaRPr lang="it-IT" dirty="0"/>
          </a:p>
          <a:p>
            <a:pPr lvl="1"/>
            <a:r>
              <a:rPr lang="it-IT" dirty="0" err="1"/>
              <a:t>Need</a:t>
            </a:r>
            <a:r>
              <a:rPr lang="it-IT" dirty="0"/>
              <a:t> to </a:t>
            </a:r>
            <a:r>
              <a:rPr lang="it-IT" dirty="0" err="1"/>
              <a:t>know</a:t>
            </a:r>
            <a:r>
              <a:rPr lang="it-IT" dirty="0"/>
              <a:t> </a:t>
            </a:r>
            <a:r>
              <a:rPr lang="it-IT" dirty="0" err="1"/>
              <a:t>momentum</a:t>
            </a:r>
            <a:r>
              <a:rPr lang="it-IT" dirty="0"/>
              <a:t> </a:t>
            </a:r>
            <a:r>
              <a:rPr lang="it-IT" dirty="0" err="1"/>
              <a:t>resolution</a:t>
            </a:r>
            <a:r>
              <a:rPr lang="it-IT" dirty="0"/>
              <a:t> to </a:t>
            </a:r>
            <a:r>
              <a:rPr lang="it-IT" dirty="0" err="1"/>
              <a:t>determine</a:t>
            </a:r>
            <a:r>
              <a:rPr lang="it-IT" dirty="0"/>
              <a:t> the ERROR on the </a:t>
            </a:r>
            <a:r>
              <a:rPr lang="it-IT" dirty="0" err="1"/>
              <a:t>Higgs</a:t>
            </a:r>
            <a:r>
              <a:rPr lang="it-IT" dirty="0"/>
              <a:t> Mass</a:t>
            </a:r>
          </a:p>
          <a:p>
            <a:pPr lvl="1"/>
            <a:r>
              <a:rPr lang="it-IT" dirty="0" err="1"/>
              <a:t>Again</a:t>
            </a:r>
            <a:r>
              <a:rPr lang="it-IT" dirty="0"/>
              <a:t> use </a:t>
            </a:r>
            <a:r>
              <a:rPr lang="it-IT" dirty="0" err="1"/>
              <a:t>known</a:t>
            </a:r>
            <a:r>
              <a:rPr lang="it-IT" dirty="0"/>
              <a:t> </a:t>
            </a:r>
            <a:r>
              <a:rPr lang="it-IT" dirty="0" err="1"/>
              <a:t>resonances</a:t>
            </a:r>
            <a:r>
              <a:rPr lang="it-IT" dirty="0"/>
              <a:t> (</a:t>
            </a:r>
            <a:r>
              <a:rPr lang="it-IT" dirty="0" err="1"/>
              <a:t>J</a:t>
            </a:r>
            <a:r>
              <a:rPr lang="it-IT" dirty="0"/>
              <a:t>/psi, Y, </a:t>
            </a:r>
            <a:r>
              <a:rPr lang="it-IT" dirty="0" err="1"/>
              <a:t>Z</a:t>
            </a:r>
            <a:r>
              <a:rPr lang="it-IT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293946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301752" y="-3048"/>
            <a:ext cx="8686800" cy="841248"/>
          </a:xfrm>
        </p:spPr>
        <p:txBody>
          <a:bodyPr>
            <a:normAutofit/>
          </a:bodyPr>
          <a:lstStyle/>
          <a:p>
            <a:pPr algn="ctr"/>
            <a:r>
              <a:rPr lang="it-IT" dirty="0" err="1"/>
              <a:t>Optimization</a:t>
            </a:r>
            <a:r>
              <a:rPr lang="it-IT" dirty="0"/>
              <a:t> of </a:t>
            </a:r>
            <a:r>
              <a:rPr lang="it-IT" dirty="0" err="1"/>
              <a:t>Acceptance</a:t>
            </a:r>
            <a:endParaRPr lang="it-IT" dirty="0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0" y="1219200"/>
            <a:ext cx="4648200" cy="5562600"/>
          </a:xfrm>
        </p:spPr>
        <p:txBody>
          <a:bodyPr>
            <a:normAutofit fontScale="99500"/>
          </a:bodyPr>
          <a:lstStyle/>
          <a:p>
            <a:r>
              <a:rPr lang="it-IT" dirty="0"/>
              <a:t>Use </a:t>
            </a:r>
            <a:r>
              <a:rPr lang="it-IT" dirty="0" err="1"/>
              <a:t>Combined</a:t>
            </a:r>
            <a:r>
              <a:rPr lang="it-IT" dirty="0"/>
              <a:t> (CB) </a:t>
            </a:r>
            <a:r>
              <a:rPr lang="it-IT" dirty="0" err="1"/>
              <a:t>muons</a:t>
            </a:r>
            <a:r>
              <a:rPr lang="it-IT" dirty="0"/>
              <a:t> </a:t>
            </a:r>
            <a:r>
              <a:rPr lang="it-IT" dirty="0" err="1"/>
              <a:t>wherever</a:t>
            </a:r>
            <a:r>
              <a:rPr lang="it-IT" dirty="0"/>
              <a:t> </a:t>
            </a:r>
            <a:r>
              <a:rPr lang="it-IT" dirty="0" err="1"/>
              <a:t>possible</a:t>
            </a:r>
            <a:r>
              <a:rPr lang="it-IT" dirty="0"/>
              <a:t> i.e. </a:t>
            </a:r>
            <a:r>
              <a:rPr lang="it-IT" dirty="0" err="1"/>
              <a:t>Between</a:t>
            </a:r>
            <a:r>
              <a:rPr lang="it-IT" dirty="0"/>
              <a:t> 0.1 &lt; |</a:t>
            </a:r>
            <a:r>
              <a:rPr lang="it-IT" dirty="0">
                <a:latin typeface="Symbol" charset="2"/>
                <a:cs typeface="Symbol" charset="2"/>
              </a:rPr>
              <a:t>h|</a:t>
            </a:r>
            <a:r>
              <a:rPr lang="it-IT" dirty="0"/>
              <a:t>&lt; 2.5</a:t>
            </a:r>
          </a:p>
          <a:p>
            <a:r>
              <a:rPr lang="it-IT" dirty="0"/>
              <a:t>In some </a:t>
            </a:r>
            <a:r>
              <a:rPr lang="it-IT" dirty="0" err="1"/>
              <a:t>regions</a:t>
            </a:r>
            <a:r>
              <a:rPr lang="it-IT" dirty="0"/>
              <a:t> |</a:t>
            </a:r>
            <a:r>
              <a:rPr lang="it-IT" dirty="0">
                <a:latin typeface="Symbol" charset="2"/>
                <a:cs typeface="Symbol" charset="2"/>
              </a:rPr>
              <a:t>h</a:t>
            </a:r>
            <a:r>
              <a:rPr lang="it-IT" dirty="0"/>
              <a:t>|~ 1.0-1.3 CB </a:t>
            </a:r>
            <a:r>
              <a:rPr lang="it-IT" dirty="0" err="1"/>
              <a:t>muons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lower</a:t>
            </a:r>
            <a:r>
              <a:rPr lang="it-IT" dirty="0"/>
              <a:t> </a:t>
            </a:r>
            <a:r>
              <a:rPr lang="it-IT" dirty="0" err="1"/>
              <a:t>efficiency</a:t>
            </a:r>
            <a:endParaRPr lang="it-IT" dirty="0"/>
          </a:p>
          <a:p>
            <a:pPr lvl="1"/>
            <a:r>
              <a:rPr lang="it-IT" dirty="0"/>
              <a:t>Use </a:t>
            </a:r>
            <a:r>
              <a:rPr lang="it-IT" dirty="0" err="1"/>
              <a:t>also</a:t>
            </a:r>
            <a:r>
              <a:rPr lang="it-IT" dirty="0"/>
              <a:t> TAG </a:t>
            </a:r>
            <a:r>
              <a:rPr lang="it-IT" dirty="0" err="1"/>
              <a:t>Muons</a:t>
            </a:r>
            <a:endParaRPr lang="it-IT" dirty="0"/>
          </a:p>
          <a:p>
            <a:r>
              <a:rPr lang="it-IT" dirty="0"/>
              <a:t>For 2.5&lt; |</a:t>
            </a:r>
            <a:r>
              <a:rPr lang="it-IT" dirty="0">
                <a:latin typeface="Symbol" charset="2"/>
                <a:cs typeface="Symbol" charset="2"/>
              </a:rPr>
              <a:t>h</a:t>
            </a:r>
            <a:r>
              <a:rPr lang="it-IT" dirty="0"/>
              <a:t>|&gt; 2.7 use Stand Alone </a:t>
            </a:r>
            <a:r>
              <a:rPr lang="it-IT" dirty="0" err="1"/>
              <a:t>Muons</a:t>
            </a:r>
            <a:r>
              <a:rPr lang="it-IT" dirty="0"/>
              <a:t> (SA) </a:t>
            </a:r>
          </a:p>
          <a:p>
            <a:r>
              <a:rPr lang="it-IT" dirty="0"/>
              <a:t>For |</a:t>
            </a:r>
            <a:r>
              <a:rPr lang="it-IT" dirty="0">
                <a:latin typeface="Symbol" charset="2"/>
                <a:cs typeface="Symbol" charset="2"/>
              </a:rPr>
              <a:t>h</a:t>
            </a:r>
            <a:r>
              <a:rPr lang="it-IT" dirty="0"/>
              <a:t>| &lt;0.1 Use </a:t>
            </a:r>
            <a:r>
              <a:rPr lang="it-IT" dirty="0" err="1"/>
              <a:t>CaloTag</a:t>
            </a:r>
            <a:r>
              <a:rPr lang="it-IT" dirty="0"/>
              <a:t> </a:t>
            </a:r>
            <a:r>
              <a:rPr lang="it-IT" dirty="0" err="1"/>
              <a:t>Muons</a:t>
            </a:r>
            <a:r>
              <a:rPr lang="it-IT" dirty="0"/>
              <a:t> (with </a:t>
            </a:r>
            <a:r>
              <a:rPr lang="it-IT" dirty="0" err="1"/>
              <a:t>higher</a:t>
            </a:r>
            <a:r>
              <a:rPr lang="it-IT" dirty="0"/>
              <a:t> </a:t>
            </a:r>
            <a:r>
              <a:rPr lang="it-IT" dirty="0" err="1"/>
              <a:t>Pt</a:t>
            </a:r>
            <a:r>
              <a:rPr lang="it-IT" dirty="0"/>
              <a:t> </a:t>
            </a:r>
            <a:r>
              <a:rPr lang="it-IT" dirty="0" err="1"/>
              <a:t>threshold</a:t>
            </a:r>
            <a:r>
              <a:rPr lang="it-IT" dirty="0"/>
              <a:t>)  </a:t>
            </a:r>
          </a:p>
        </p:txBody>
      </p:sp>
      <p:pic>
        <p:nvPicPr>
          <p:cNvPr id="4" name="Picture 13"/>
          <p:cNvPicPr>
            <a:picLocks noChangeAspect="1"/>
          </p:cNvPicPr>
          <p:nvPr/>
        </p:nvPicPr>
        <p:blipFill>
          <a:blip r:embed="rId3"/>
          <a:srcRect t="47720" r="4192"/>
          <a:stretch>
            <a:fillRect/>
          </a:stretch>
        </p:blipFill>
        <p:spPr>
          <a:xfrm>
            <a:off x="4572000" y="1433704"/>
            <a:ext cx="4495800" cy="2459191"/>
          </a:xfrm>
          <a:prstGeom prst="rect">
            <a:avLst/>
          </a:prstGeom>
        </p:spPr>
      </p:pic>
      <p:pic>
        <p:nvPicPr>
          <p:cNvPr id="5" name="Picture 15"/>
          <p:cNvPicPr>
            <a:picLocks noChangeAspect="1"/>
          </p:cNvPicPr>
          <p:nvPr/>
        </p:nvPicPr>
        <p:blipFill>
          <a:blip r:embed="rId3"/>
          <a:srcRect b="52280"/>
          <a:stretch>
            <a:fillRect/>
          </a:stretch>
        </p:blipFill>
        <p:spPr>
          <a:xfrm>
            <a:off x="4572000" y="3947207"/>
            <a:ext cx="4495800" cy="2150600"/>
          </a:xfrm>
          <a:prstGeom prst="rect">
            <a:avLst/>
          </a:prstGeom>
        </p:spPr>
      </p:pic>
      <p:grpSp>
        <p:nvGrpSpPr>
          <p:cNvPr id="6" name="Group 16"/>
          <p:cNvGrpSpPr/>
          <p:nvPr/>
        </p:nvGrpSpPr>
        <p:grpSpPr>
          <a:xfrm>
            <a:off x="6393169" y="2472701"/>
            <a:ext cx="996326" cy="505097"/>
            <a:chOff x="6504692" y="4648200"/>
            <a:chExt cx="1021487" cy="537592"/>
          </a:xfrm>
        </p:grpSpPr>
        <p:sp>
          <p:nvSpPr>
            <p:cNvPr id="7" name="TextBox 22"/>
            <p:cNvSpPr txBox="1"/>
            <p:nvPr/>
          </p:nvSpPr>
          <p:spPr>
            <a:xfrm>
              <a:off x="6766084" y="4648200"/>
              <a:ext cx="760095" cy="338554"/>
            </a:xfrm>
            <a:prstGeom prst="rect">
              <a:avLst/>
            </a:prstGeom>
            <a:solidFill>
              <a:schemeClr val="bg2"/>
            </a:solidFill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>
              <a:reflection stA="50000" endPos="18000" dist="12700" dir="5400000" sy="-100000" algn="bl" rotWithShape="0"/>
            </a:effectLst>
            <a:scene3d>
              <a:camera prst="orthographicFront"/>
              <a:lightRig rig="threePt" dir="t"/>
            </a:scene3d>
            <a:sp3d contourW="38100" prstMaterial="metal">
              <a:bevelT w="88900" h="88900" prst="angle"/>
              <a:contourClr>
                <a:schemeClr val="tx1">
                  <a:lumMod val="75000"/>
                  <a:lumOff val="25000"/>
                </a:schemeClr>
              </a:contourClr>
            </a:sp3d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008000"/>
                  </a:solidFill>
                  <a:latin typeface="Comic Sans MS"/>
                  <a:cs typeface="Comic Sans MS"/>
                </a:rPr>
                <a:t>TAG</a:t>
              </a:r>
            </a:p>
          </p:txBody>
        </p:sp>
        <p:cxnSp>
          <p:nvCxnSpPr>
            <p:cNvPr id="8" name="Straight Arrow Connector 31"/>
            <p:cNvCxnSpPr/>
            <p:nvPr/>
          </p:nvCxnSpPr>
          <p:spPr>
            <a:xfrm flipH="1">
              <a:off x="6504692" y="4986754"/>
              <a:ext cx="658108" cy="199038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14"/>
          <p:cNvGrpSpPr/>
          <p:nvPr/>
        </p:nvGrpSpPr>
        <p:grpSpPr>
          <a:xfrm>
            <a:off x="4868628" y="4253211"/>
            <a:ext cx="2693745" cy="1463595"/>
            <a:chOff x="4953000" y="1828800"/>
            <a:chExt cx="2761773" cy="1557754"/>
          </a:xfrm>
        </p:grpSpPr>
        <p:sp>
          <p:nvSpPr>
            <p:cNvPr id="10" name="TextBox 23"/>
            <p:cNvSpPr txBox="1"/>
            <p:nvPr/>
          </p:nvSpPr>
          <p:spPr>
            <a:xfrm>
              <a:off x="7162800" y="2269123"/>
              <a:ext cx="551973" cy="338554"/>
            </a:xfrm>
            <a:prstGeom prst="rect">
              <a:avLst/>
            </a:prstGeom>
            <a:solidFill>
              <a:schemeClr val="bg2"/>
            </a:solidFill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>
              <a:reflection stA="50000" endPos="18000" dist="12700" dir="5400000" sy="-100000" algn="bl" rotWithShape="0"/>
            </a:effectLst>
            <a:scene3d>
              <a:camera prst="orthographicFront"/>
              <a:lightRig rig="threePt" dir="t"/>
            </a:scene3d>
            <a:sp3d contourW="38100" prstMaterial="metal">
              <a:bevelT w="88900" h="88900" prst="angle"/>
              <a:contourClr>
                <a:schemeClr val="tx1">
                  <a:lumMod val="75000"/>
                  <a:lumOff val="25000"/>
                </a:schemeClr>
              </a:contourClr>
            </a:sp3d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008000"/>
                  </a:solidFill>
                  <a:latin typeface="Comic Sans MS"/>
                  <a:cs typeface="Comic Sans MS"/>
                </a:rPr>
                <a:t>CB</a:t>
              </a:r>
            </a:p>
          </p:txBody>
        </p:sp>
        <p:sp>
          <p:nvSpPr>
            <p:cNvPr id="11" name="TextBox 24"/>
            <p:cNvSpPr txBox="1"/>
            <p:nvPr/>
          </p:nvSpPr>
          <p:spPr>
            <a:xfrm>
              <a:off x="4953000" y="1828800"/>
              <a:ext cx="551973" cy="338554"/>
            </a:xfrm>
            <a:prstGeom prst="rect">
              <a:avLst/>
            </a:prstGeom>
            <a:solidFill>
              <a:schemeClr val="bg2"/>
            </a:solidFill>
            <a:ln w="28575" cap="flat" cmpd="sng" algn="ctr">
              <a:solidFill>
                <a:srgbClr val="000090"/>
              </a:solidFill>
              <a:prstDash val="solid"/>
              <a:round/>
              <a:headEnd type="none" w="med" len="med"/>
              <a:tailEnd type="none" w="med" len="med"/>
            </a:ln>
            <a:effectLst>
              <a:reflection stA="50000" endPos="18000" dist="12700" dir="5400000" sy="-100000" algn="bl" rotWithShape="0"/>
            </a:effectLst>
            <a:scene3d>
              <a:camera prst="orthographicFront"/>
              <a:lightRig rig="threePt" dir="t"/>
            </a:scene3d>
            <a:sp3d contourW="38100" prstMaterial="metal">
              <a:bevelT w="88900" h="88900" prst="angle"/>
              <a:contourClr>
                <a:schemeClr val="tx1">
                  <a:lumMod val="75000"/>
                  <a:lumOff val="25000"/>
                </a:schemeClr>
              </a:contourClr>
            </a:sp3d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008000"/>
                  </a:solidFill>
                  <a:latin typeface="Comic Sans MS"/>
                  <a:cs typeface="Comic Sans MS"/>
                </a:rPr>
                <a:t>SA</a:t>
              </a:r>
            </a:p>
          </p:txBody>
        </p:sp>
        <p:cxnSp>
          <p:nvCxnSpPr>
            <p:cNvPr id="12" name="Straight Arrow Connector 21"/>
            <p:cNvCxnSpPr>
              <a:stCxn id="11" idx="3"/>
            </p:cNvCxnSpPr>
            <p:nvPr/>
          </p:nvCxnSpPr>
          <p:spPr>
            <a:xfrm>
              <a:off x="5504973" y="1998077"/>
              <a:ext cx="362427" cy="169277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26"/>
            <p:cNvCxnSpPr/>
            <p:nvPr/>
          </p:nvCxnSpPr>
          <p:spPr>
            <a:xfrm rot="10800000">
              <a:off x="6096000" y="2436812"/>
              <a:ext cx="1066800" cy="158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27"/>
            <p:cNvCxnSpPr/>
            <p:nvPr/>
          </p:nvCxnSpPr>
          <p:spPr>
            <a:xfrm flipH="1">
              <a:off x="6781800" y="2436812"/>
              <a:ext cx="381000" cy="94974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2"/>
            <p:cNvSpPr txBox="1"/>
            <p:nvPr/>
          </p:nvSpPr>
          <p:spPr>
            <a:xfrm>
              <a:off x="5638800" y="3048000"/>
              <a:ext cx="780573" cy="338554"/>
            </a:xfrm>
            <a:prstGeom prst="rect">
              <a:avLst/>
            </a:prstGeom>
            <a:noFill/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  <a:cs typeface="Comic Sans MS"/>
                </a:rPr>
                <a:t>160 X</a:t>
              </a:r>
              <a:r>
                <a:rPr lang="en-US" sz="1600" baseline="-25000" dirty="0">
                  <a:solidFill>
                    <a:srgbClr val="FF0000"/>
                  </a:solidFill>
                  <a:cs typeface="Comic Sans MS"/>
                </a:rPr>
                <a:t>0</a:t>
              </a:r>
            </a:p>
          </p:txBody>
        </p:sp>
      </p:grpSp>
      <p:cxnSp>
        <p:nvCxnSpPr>
          <p:cNvPr id="16" name="Straight Arrow Connector 18"/>
          <p:cNvCxnSpPr/>
          <p:nvPr/>
        </p:nvCxnSpPr>
        <p:spPr>
          <a:xfrm flipH="1">
            <a:off x="6629402" y="2819400"/>
            <a:ext cx="380998" cy="518439"/>
          </a:xfrm>
          <a:prstGeom prst="straightConnector1">
            <a:avLst/>
          </a:prstGeom>
          <a:ln>
            <a:solidFill>
              <a:srgbClr val="FFFF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25"/>
          <p:cNvCxnSpPr/>
          <p:nvPr/>
        </p:nvCxnSpPr>
        <p:spPr>
          <a:xfrm flipH="1">
            <a:off x="6800057" y="2895600"/>
            <a:ext cx="210343" cy="73027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44110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301752" y="-3048"/>
            <a:ext cx="8686800" cy="841248"/>
          </a:xfrm>
        </p:spPr>
        <p:txBody>
          <a:bodyPr/>
          <a:lstStyle/>
          <a:p>
            <a:pPr algn="ctr"/>
            <a:r>
              <a:rPr lang="it-IT" dirty="0" err="1"/>
              <a:t>Determination</a:t>
            </a:r>
            <a:r>
              <a:rPr lang="it-IT" dirty="0"/>
              <a:t> of </a:t>
            </a:r>
            <a:r>
              <a:rPr lang="it-IT" dirty="0" err="1"/>
              <a:t>Efficiency</a:t>
            </a:r>
            <a:endParaRPr lang="it-IT" dirty="0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0" y="1066800"/>
            <a:ext cx="5486400" cy="5562600"/>
          </a:xfrm>
        </p:spPr>
        <p:txBody>
          <a:bodyPr>
            <a:normAutofit fontScale="99500"/>
          </a:bodyPr>
          <a:lstStyle/>
          <a:p>
            <a:r>
              <a:rPr lang="it-IT" sz="2600" dirty="0"/>
              <a:t>Tag and probe </a:t>
            </a:r>
            <a:r>
              <a:rPr lang="it-IT" sz="2600" dirty="0" err="1"/>
              <a:t>method</a:t>
            </a:r>
            <a:endParaRPr lang="it-IT" sz="2600" dirty="0"/>
          </a:p>
          <a:p>
            <a:pPr lvl="1"/>
            <a:r>
              <a:rPr lang="it-IT" sz="2000" dirty="0"/>
              <a:t>Use </a:t>
            </a:r>
            <a:r>
              <a:rPr lang="it-IT" sz="2000" dirty="0" err="1"/>
              <a:t>known</a:t>
            </a:r>
            <a:r>
              <a:rPr lang="it-IT" sz="2000" dirty="0"/>
              <a:t> </a:t>
            </a:r>
            <a:r>
              <a:rPr lang="it-IT" sz="2000" dirty="0" err="1"/>
              <a:t>resonances</a:t>
            </a:r>
            <a:r>
              <a:rPr lang="it-IT" sz="2000" dirty="0"/>
              <a:t> </a:t>
            </a:r>
            <a:r>
              <a:rPr lang="it-IT" sz="2000" dirty="0" err="1"/>
              <a:t>decaying</a:t>
            </a:r>
            <a:r>
              <a:rPr lang="it-IT" sz="2000" dirty="0"/>
              <a:t> in 2 </a:t>
            </a:r>
            <a:r>
              <a:rPr lang="it-IT" sz="2000" dirty="0" err="1"/>
              <a:t>Muons</a:t>
            </a:r>
            <a:r>
              <a:rPr lang="it-IT" sz="2000" dirty="0"/>
              <a:t> </a:t>
            </a:r>
            <a:r>
              <a:rPr lang="it-IT" sz="2000" dirty="0" err="1"/>
              <a:t>e.g</a:t>
            </a:r>
            <a:r>
              <a:rPr lang="it-IT" sz="2000" dirty="0"/>
              <a:t> </a:t>
            </a:r>
            <a:r>
              <a:rPr lang="it-IT" sz="2000" dirty="0" err="1"/>
              <a:t>J</a:t>
            </a:r>
            <a:r>
              <a:rPr lang="it-IT" sz="2000" dirty="0"/>
              <a:t>/Psi (</a:t>
            </a:r>
            <a:r>
              <a:rPr lang="it-IT" sz="2000" dirty="0" err="1"/>
              <a:t>low</a:t>
            </a:r>
            <a:r>
              <a:rPr lang="it-IT" sz="2000" dirty="0"/>
              <a:t> </a:t>
            </a:r>
            <a:r>
              <a:rPr lang="it-IT" sz="2000" dirty="0" err="1"/>
              <a:t>momentum</a:t>
            </a:r>
            <a:r>
              <a:rPr lang="it-IT" sz="2000" dirty="0"/>
              <a:t>) and  </a:t>
            </a:r>
            <a:r>
              <a:rPr lang="it-IT" sz="2000" dirty="0" err="1"/>
              <a:t>Z</a:t>
            </a:r>
            <a:r>
              <a:rPr lang="it-IT" sz="2000" dirty="0"/>
              <a:t> (high </a:t>
            </a:r>
            <a:r>
              <a:rPr lang="it-IT" sz="2000" dirty="0" err="1"/>
              <a:t>momentum</a:t>
            </a:r>
            <a:r>
              <a:rPr lang="it-IT" sz="2000" dirty="0"/>
              <a:t>)</a:t>
            </a:r>
          </a:p>
          <a:p>
            <a:pPr lvl="1"/>
            <a:r>
              <a:rPr lang="it-IT" sz="2000" dirty="0"/>
              <a:t>(Tag): a </a:t>
            </a:r>
            <a:r>
              <a:rPr lang="it-IT" sz="2000" dirty="0" err="1"/>
              <a:t>well</a:t>
            </a:r>
            <a:r>
              <a:rPr lang="it-IT" sz="2000" dirty="0"/>
              <a:t> </a:t>
            </a:r>
            <a:r>
              <a:rPr lang="it-IT" sz="2000" dirty="0" err="1"/>
              <a:t>reconstructed</a:t>
            </a:r>
            <a:r>
              <a:rPr lang="it-IT" sz="2000" dirty="0"/>
              <a:t> </a:t>
            </a:r>
            <a:r>
              <a:rPr lang="it-IT" sz="2000" b="1" dirty="0" err="1"/>
              <a:t>isolated</a:t>
            </a:r>
            <a:r>
              <a:rPr lang="it-IT" sz="2000" dirty="0"/>
              <a:t> (high </a:t>
            </a:r>
            <a:r>
              <a:rPr lang="it-IT" sz="2000" dirty="0" err="1"/>
              <a:t>momentum</a:t>
            </a:r>
            <a:r>
              <a:rPr lang="it-IT" sz="2000" dirty="0"/>
              <a:t>) </a:t>
            </a:r>
            <a:r>
              <a:rPr lang="it-IT" sz="2000" dirty="0" err="1"/>
              <a:t>muon</a:t>
            </a:r>
            <a:r>
              <a:rPr lang="it-IT" sz="2000" dirty="0"/>
              <a:t> </a:t>
            </a:r>
            <a:r>
              <a:rPr lang="it-IT" sz="2000" dirty="0" err="1"/>
              <a:t>which</a:t>
            </a:r>
            <a:r>
              <a:rPr lang="it-IT" sz="2000" dirty="0"/>
              <a:t> </a:t>
            </a:r>
            <a:r>
              <a:rPr lang="it-IT" sz="2000" dirty="0" err="1"/>
              <a:t>triggered</a:t>
            </a:r>
            <a:r>
              <a:rPr lang="it-IT" sz="2000" dirty="0"/>
              <a:t> the </a:t>
            </a:r>
            <a:r>
              <a:rPr lang="it-IT" sz="2000" dirty="0" err="1"/>
              <a:t>event</a:t>
            </a:r>
            <a:endParaRPr lang="it-IT" sz="2000" dirty="0"/>
          </a:p>
          <a:p>
            <a:pPr lvl="1"/>
            <a:r>
              <a:rPr lang="it-IT" sz="2000" dirty="0"/>
              <a:t>Look for the </a:t>
            </a:r>
            <a:r>
              <a:rPr lang="it-IT" sz="2000" dirty="0" err="1"/>
              <a:t>other</a:t>
            </a:r>
            <a:r>
              <a:rPr lang="it-IT" sz="2000" dirty="0"/>
              <a:t> </a:t>
            </a:r>
            <a:r>
              <a:rPr lang="it-IT" sz="2000" dirty="0" err="1"/>
              <a:t>muon</a:t>
            </a:r>
            <a:r>
              <a:rPr lang="it-IT" sz="2000" dirty="0"/>
              <a:t> (Probe)</a:t>
            </a:r>
          </a:p>
          <a:p>
            <a:pPr lvl="1"/>
            <a:r>
              <a:rPr lang="it-IT" sz="2000" dirty="0" err="1"/>
              <a:t>Eff</a:t>
            </a:r>
            <a:r>
              <a:rPr lang="it-IT" sz="2000" dirty="0"/>
              <a:t>.= (</a:t>
            </a:r>
            <a:r>
              <a:rPr lang="it-IT" sz="2000" dirty="0" err="1"/>
              <a:t>Numb</a:t>
            </a:r>
            <a:r>
              <a:rPr lang="it-IT" sz="2000" dirty="0"/>
              <a:t> of </a:t>
            </a:r>
            <a:r>
              <a:rPr lang="it-IT" sz="2000" dirty="0" err="1"/>
              <a:t>rec</a:t>
            </a:r>
            <a:r>
              <a:rPr lang="it-IT" sz="2000" dirty="0"/>
              <a:t>. </a:t>
            </a:r>
            <a:r>
              <a:rPr lang="it-IT" sz="2000" dirty="0" err="1"/>
              <a:t>Probes</a:t>
            </a:r>
            <a:r>
              <a:rPr lang="it-IT" sz="2000" dirty="0"/>
              <a:t>)/(</a:t>
            </a:r>
            <a:r>
              <a:rPr lang="it-IT" sz="2000" dirty="0" err="1"/>
              <a:t>Number</a:t>
            </a:r>
            <a:r>
              <a:rPr lang="it-IT" sz="2000" dirty="0"/>
              <a:t> of </a:t>
            </a:r>
            <a:r>
              <a:rPr lang="it-IT" sz="2000" dirty="0" err="1"/>
              <a:t>Tags</a:t>
            </a:r>
            <a:r>
              <a:rPr lang="it-IT" sz="2000" dirty="0"/>
              <a:t>)</a:t>
            </a:r>
          </a:p>
          <a:p>
            <a:r>
              <a:rPr lang="it-IT" sz="2600" dirty="0" err="1"/>
              <a:t>Measure</a:t>
            </a:r>
            <a:r>
              <a:rPr lang="it-IT" sz="2600" dirty="0"/>
              <a:t> </a:t>
            </a:r>
            <a:r>
              <a:rPr lang="it-IT" sz="2600" dirty="0" err="1"/>
              <a:t>separately</a:t>
            </a:r>
            <a:r>
              <a:rPr lang="it-IT" sz="2600" dirty="0"/>
              <a:t> the </a:t>
            </a:r>
            <a:r>
              <a:rPr lang="it-IT" sz="2600" dirty="0" err="1"/>
              <a:t>rec</a:t>
            </a:r>
            <a:r>
              <a:rPr lang="it-IT" sz="2600" dirty="0"/>
              <a:t>. </a:t>
            </a:r>
            <a:r>
              <a:rPr lang="it-IT" sz="2600" dirty="0" err="1"/>
              <a:t>Eff</a:t>
            </a:r>
            <a:r>
              <a:rPr lang="it-IT" sz="2600" dirty="0"/>
              <a:t>. for CB, TAG, SA and Calo </a:t>
            </a:r>
            <a:r>
              <a:rPr lang="it-IT" sz="2600" dirty="0" err="1"/>
              <a:t>types</a:t>
            </a:r>
            <a:r>
              <a:rPr lang="it-IT" sz="2600" dirty="0"/>
              <a:t>.</a:t>
            </a:r>
          </a:p>
          <a:p>
            <a:pPr lvl="1"/>
            <a:r>
              <a:rPr lang="it-IT" sz="2200" dirty="0"/>
              <a:t>Use </a:t>
            </a:r>
            <a:r>
              <a:rPr lang="it-IT" sz="2200" dirty="0" err="1"/>
              <a:t>as</a:t>
            </a:r>
            <a:r>
              <a:rPr lang="it-IT" sz="2200" dirty="0"/>
              <a:t> Tag a CB </a:t>
            </a:r>
            <a:r>
              <a:rPr lang="it-IT" sz="2200" dirty="0" err="1"/>
              <a:t>muon</a:t>
            </a:r>
            <a:r>
              <a:rPr lang="it-IT" sz="2200" dirty="0"/>
              <a:t> and for Probe a </a:t>
            </a:r>
            <a:r>
              <a:rPr lang="it-IT" sz="2200" dirty="0" err="1"/>
              <a:t>Track</a:t>
            </a:r>
            <a:r>
              <a:rPr lang="it-IT" sz="2200" dirty="0"/>
              <a:t> </a:t>
            </a:r>
            <a:r>
              <a:rPr lang="it-IT" sz="2200" dirty="0" err="1"/>
              <a:t>either</a:t>
            </a:r>
            <a:r>
              <a:rPr lang="it-IT" sz="2200" dirty="0"/>
              <a:t> in the ID (to </a:t>
            </a:r>
            <a:r>
              <a:rPr lang="it-IT" sz="2200" dirty="0" err="1"/>
              <a:t>measure</a:t>
            </a:r>
            <a:r>
              <a:rPr lang="it-IT" sz="2200" dirty="0"/>
              <a:t> SA, Tag, Calo and CB) or in the MS (to </a:t>
            </a:r>
            <a:r>
              <a:rPr lang="it-IT" sz="2200" dirty="0" err="1"/>
              <a:t>measure</a:t>
            </a:r>
            <a:r>
              <a:rPr lang="it-IT" sz="2200" dirty="0"/>
              <a:t> Calo and ID)</a:t>
            </a:r>
          </a:p>
        </p:txBody>
      </p:sp>
      <p:grpSp>
        <p:nvGrpSpPr>
          <p:cNvPr id="9" name="Gruppo 8"/>
          <p:cNvGrpSpPr/>
          <p:nvPr/>
        </p:nvGrpSpPr>
        <p:grpSpPr>
          <a:xfrm>
            <a:off x="5410200" y="1124744"/>
            <a:ext cx="3622523" cy="3405680"/>
            <a:chOff x="5581328" y="1124744"/>
            <a:chExt cx="3622523" cy="3405680"/>
          </a:xfrm>
        </p:grpSpPr>
        <p:grpSp>
          <p:nvGrpSpPr>
            <p:cNvPr id="8" name="Gruppo 7"/>
            <p:cNvGrpSpPr/>
            <p:nvPr/>
          </p:nvGrpSpPr>
          <p:grpSpPr>
            <a:xfrm>
              <a:off x="5581328" y="1124744"/>
              <a:ext cx="3622523" cy="3405680"/>
              <a:chOff x="5581328" y="1124744"/>
              <a:chExt cx="3622523" cy="3405680"/>
            </a:xfrm>
          </p:grpSpPr>
          <p:pic>
            <p:nvPicPr>
              <p:cNvPr id="4" name="Picture 4" descr="Muon_tagandprobe_sketch.eps"/>
              <p:cNvPicPr>
                <a:picLocks noChangeAspect="1"/>
              </p:cNvPicPr>
              <p:nvPr/>
            </p:nvPicPr>
            <p:blipFill rotWithShape="1">
              <a:blip r:embed="rId3"/>
              <a:srcRect r="14734"/>
              <a:stretch/>
            </p:blipFill>
            <p:spPr>
              <a:xfrm>
                <a:off x="5581328" y="1124744"/>
                <a:ext cx="3622523" cy="3405680"/>
              </a:xfrm>
              <a:prstGeom prst="rect">
                <a:avLst/>
              </a:prstGeom>
              <a:ln>
                <a:noFill/>
              </a:ln>
            </p:spPr>
          </p:pic>
          <p:cxnSp>
            <p:nvCxnSpPr>
              <p:cNvPr id="5" name="Straight Connector 6"/>
              <p:cNvCxnSpPr/>
              <p:nvPr/>
            </p:nvCxnSpPr>
            <p:spPr>
              <a:xfrm>
                <a:off x="7380252" y="2827584"/>
                <a:ext cx="1553878" cy="143961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8"/>
              <p:cNvCxnSpPr/>
              <p:nvPr/>
            </p:nvCxnSpPr>
            <p:spPr>
              <a:xfrm rot="16200000" flipV="1">
                <a:off x="6858905" y="1928863"/>
                <a:ext cx="1040623" cy="1"/>
              </a:xfrm>
              <a:prstGeom prst="line">
                <a:avLst/>
              </a:prstGeom>
              <a:ln>
                <a:solidFill>
                  <a:srgbClr val="0000FF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" name="Straight Connector 12"/>
            <p:cNvCxnSpPr/>
            <p:nvPr/>
          </p:nvCxnSpPr>
          <p:spPr>
            <a:xfrm rot="5400000">
              <a:off x="7201157" y="2626566"/>
              <a:ext cx="378408" cy="2077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CasellaDiTesto 10"/>
          <p:cNvSpPr txBox="1"/>
          <p:nvPr/>
        </p:nvSpPr>
        <p:spPr>
          <a:xfrm>
            <a:off x="5333417" y="4724400"/>
            <a:ext cx="38105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For high </a:t>
            </a:r>
            <a:r>
              <a:rPr lang="it-IT" dirty="0" err="1"/>
              <a:t>precision</a:t>
            </a:r>
            <a:r>
              <a:rPr lang="it-IT" dirty="0"/>
              <a:t> </a:t>
            </a:r>
            <a:r>
              <a:rPr lang="it-IT" dirty="0" err="1"/>
              <a:t>efficiency</a:t>
            </a:r>
            <a:endParaRPr lang="it-IT" dirty="0"/>
          </a:p>
          <a:p>
            <a:r>
              <a:rPr lang="it-IT" dirty="0" err="1"/>
              <a:t>measurements</a:t>
            </a:r>
            <a:r>
              <a:rPr lang="it-IT" dirty="0"/>
              <a:t> the background </a:t>
            </a:r>
            <a:r>
              <a:rPr lang="it-IT" dirty="0" err="1"/>
              <a:t>has</a:t>
            </a:r>
            <a:r>
              <a:rPr lang="it-IT" dirty="0"/>
              <a:t> to be </a:t>
            </a:r>
            <a:r>
              <a:rPr lang="it-IT" dirty="0" err="1"/>
              <a:t>calculated</a:t>
            </a:r>
            <a:r>
              <a:rPr lang="it-IT" dirty="0"/>
              <a:t> and </a:t>
            </a:r>
            <a:r>
              <a:rPr lang="it-IT" dirty="0" err="1"/>
              <a:t>subtracted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535214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301752" y="-228600"/>
            <a:ext cx="8686800" cy="841248"/>
          </a:xfrm>
        </p:spPr>
        <p:txBody>
          <a:bodyPr/>
          <a:lstStyle/>
          <a:p>
            <a:pPr algn="ctr"/>
            <a:r>
              <a:rPr lang="it-IT" dirty="0" err="1"/>
              <a:t>Efficiency</a:t>
            </a:r>
            <a:r>
              <a:rPr lang="it-IT" dirty="0"/>
              <a:t> </a:t>
            </a:r>
            <a:r>
              <a:rPr lang="it-IT" dirty="0" err="1"/>
              <a:t>Results</a:t>
            </a:r>
            <a:endParaRPr lang="it-IT" dirty="0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0" y="3657600"/>
            <a:ext cx="4876800" cy="2971800"/>
          </a:xfrm>
        </p:spPr>
        <p:txBody>
          <a:bodyPr>
            <a:normAutofit fontScale="92000"/>
          </a:bodyPr>
          <a:lstStyle/>
          <a:p>
            <a:r>
              <a:rPr lang="it-IT" dirty="0" err="1"/>
              <a:t>Important</a:t>
            </a:r>
            <a:r>
              <a:rPr lang="it-IT" dirty="0"/>
              <a:t> </a:t>
            </a:r>
            <a:r>
              <a:rPr lang="it-IT" dirty="0">
                <a:solidFill>
                  <a:srgbClr val="000000"/>
                </a:solidFill>
              </a:rPr>
              <a:t>to</a:t>
            </a:r>
            <a:r>
              <a:rPr lang="it-IT" dirty="0"/>
              <a:t> </a:t>
            </a:r>
            <a:r>
              <a:rPr lang="it-IT" dirty="0" err="1"/>
              <a:t>notice</a:t>
            </a:r>
            <a:r>
              <a:rPr lang="it-IT" dirty="0"/>
              <a:t>:</a:t>
            </a:r>
          </a:p>
          <a:p>
            <a:pPr lvl="1"/>
            <a:r>
              <a:rPr lang="it-IT" dirty="0" err="1"/>
              <a:t>Very</a:t>
            </a:r>
            <a:r>
              <a:rPr lang="it-IT" dirty="0"/>
              <a:t> </a:t>
            </a:r>
            <a:r>
              <a:rPr lang="it-IT" b="1" dirty="0"/>
              <a:t>High</a:t>
            </a:r>
            <a:r>
              <a:rPr lang="it-IT" dirty="0"/>
              <a:t> and </a:t>
            </a:r>
            <a:r>
              <a:rPr lang="it-IT" b="1" dirty="0" err="1"/>
              <a:t>Stable</a:t>
            </a:r>
            <a:r>
              <a:rPr lang="it-IT" dirty="0"/>
              <a:t> </a:t>
            </a:r>
            <a:r>
              <a:rPr lang="it-IT" dirty="0" err="1"/>
              <a:t>reconstruction</a:t>
            </a:r>
            <a:r>
              <a:rPr lang="it-IT" dirty="0"/>
              <a:t> </a:t>
            </a:r>
            <a:r>
              <a:rPr lang="it-IT" dirty="0" err="1"/>
              <a:t>efficiency</a:t>
            </a:r>
            <a:r>
              <a:rPr lang="it-IT" dirty="0"/>
              <a:t> </a:t>
            </a:r>
            <a:r>
              <a:rPr lang="it-IT" dirty="0" err="1"/>
              <a:t>when</a:t>
            </a:r>
            <a:r>
              <a:rPr lang="it-IT" dirty="0"/>
              <a:t> </a:t>
            </a:r>
            <a:r>
              <a:rPr lang="it-IT" dirty="0" err="1"/>
              <a:t>combining</a:t>
            </a:r>
            <a:r>
              <a:rPr lang="it-IT" dirty="0"/>
              <a:t> </a:t>
            </a:r>
            <a:r>
              <a:rPr lang="it-IT" dirty="0" err="1"/>
              <a:t>all</a:t>
            </a:r>
            <a:r>
              <a:rPr lang="it-IT" dirty="0"/>
              <a:t> </a:t>
            </a:r>
            <a:r>
              <a:rPr lang="it-IT" dirty="0" err="1"/>
              <a:t>muon</a:t>
            </a:r>
            <a:r>
              <a:rPr lang="it-IT" dirty="0"/>
              <a:t> </a:t>
            </a:r>
            <a:r>
              <a:rPr lang="it-IT" dirty="0" err="1"/>
              <a:t>types</a:t>
            </a:r>
            <a:endParaRPr lang="it-IT" dirty="0"/>
          </a:p>
          <a:p>
            <a:pPr lvl="1"/>
            <a:r>
              <a:rPr lang="it-IT" dirty="0"/>
              <a:t>The </a:t>
            </a:r>
            <a:r>
              <a:rPr lang="it-IT" dirty="0" err="1"/>
              <a:t>comparison</a:t>
            </a:r>
            <a:r>
              <a:rPr lang="it-IT" dirty="0"/>
              <a:t> with the MC </a:t>
            </a:r>
            <a:r>
              <a:rPr lang="it-IT" dirty="0" err="1"/>
              <a:t>simulation</a:t>
            </a:r>
            <a:r>
              <a:rPr lang="it-IT" dirty="0"/>
              <a:t> shows a VERY accurate </a:t>
            </a:r>
            <a:r>
              <a:rPr lang="it-IT" dirty="0" err="1"/>
              <a:t>understanding</a:t>
            </a:r>
            <a:r>
              <a:rPr lang="it-IT" dirty="0"/>
              <a:t> of the </a:t>
            </a:r>
            <a:r>
              <a:rPr lang="it-IT" dirty="0" err="1"/>
              <a:t>efficiencies</a:t>
            </a:r>
            <a:r>
              <a:rPr lang="it-IT" dirty="0"/>
              <a:t> (</a:t>
            </a:r>
            <a:r>
              <a:rPr lang="it-IT" dirty="0" err="1"/>
              <a:t>Much</a:t>
            </a:r>
            <a:r>
              <a:rPr lang="it-IT" dirty="0"/>
              <a:t> </a:t>
            </a:r>
            <a:r>
              <a:rPr lang="it-IT" dirty="0" err="1"/>
              <a:t>better</a:t>
            </a:r>
            <a:r>
              <a:rPr lang="it-IT" dirty="0"/>
              <a:t> </a:t>
            </a:r>
            <a:r>
              <a:rPr lang="it-IT" dirty="0" err="1"/>
              <a:t>than</a:t>
            </a:r>
            <a:r>
              <a:rPr lang="it-IT" dirty="0"/>
              <a:t> 1%)</a:t>
            </a:r>
          </a:p>
          <a:p>
            <a:pPr lvl="1"/>
            <a:endParaRPr lang="it-IT" dirty="0"/>
          </a:p>
        </p:txBody>
      </p:sp>
      <p:pic>
        <p:nvPicPr>
          <p:cNvPr id="4" name="Immagine 3" descr="Efficienza vs eta M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09600"/>
            <a:ext cx="4097108" cy="2997938"/>
          </a:xfrm>
          <a:prstGeom prst="rect">
            <a:avLst/>
          </a:prstGeom>
        </p:spPr>
      </p:pic>
      <p:pic>
        <p:nvPicPr>
          <p:cNvPr id="5" name="Immagine 4" descr="Efficiency vs Pt CB 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072" y="609600"/>
            <a:ext cx="4168720" cy="3048000"/>
          </a:xfrm>
          <a:prstGeom prst="rect">
            <a:avLst/>
          </a:prstGeom>
        </p:spPr>
      </p:pic>
      <p:pic>
        <p:nvPicPr>
          <p:cNvPr id="6" name="Immagine 5" descr="Efficiency vs Pt CB+S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733800"/>
            <a:ext cx="4191000" cy="306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3082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301752" y="-3048"/>
            <a:ext cx="8686800" cy="841248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 err="1"/>
              <a:t>Determination</a:t>
            </a:r>
            <a:r>
              <a:rPr lang="it-IT" dirty="0"/>
              <a:t> of the </a:t>
            </a:r>
            <a:r>
              <a:rPr lang="it-IT" dirty="0" err="1"/>
              <a:t>resolution</a:t>
            </a:r>
            <a:r>
              <a:rPr lang="it-IT" dirty="0"/>
              <a:t> and Scale</a:t>
            </a:r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0" y="914400"/>
            <a:ext cx="4191000" cy="5562600"/>
          </a:xfrm>
        </p:spPr>
        <p:txBody>
          <a:bodyPr>
            <a:noAutofit/>
          </a:bodyPr>
          <a:lstStyle/>
          <a:p>
            <a:r>
              <a:rPr lang="it-IT" sz="2200" dirty="0" err="1"/>
              <a:t>Need</a:t>
            </a:r>
            <a:r>
              <a:rPr lang="it-IT" sz="2200" dirty="0"/>
              <a:t> to </a:t>
            </a:r>
            <a:r>
              <a:rPr lang="it-IT" sz="2200" dirty="0" err="1"/>
              <a:t>check</a:t>
            </a:r>
            <a:r>
              <a:rPr lang="it-IT" sz="2200" dirty="0"/>
              <a:t> the </a:t>
            </a:r>
            <a:r>
              <a:rPr lang="it-IT" sz="2200" dirty="0" err="1"/>
              <a:t>Momentum</a:t>
            </a:r>
            <a:r>
              <a:rPr lang="it-IT" sz="2200" dirty="0"/>
              <a:t> scale and </a:t>
            </a:r>
            <a:r>
              <a:rPr lang="it-IT" sz="2200" dirty="0" err="1"/>
              <a:t>possibly</a:t>
            </a:r>
            <a:r>
              <a:rPr lang="it-IT" sz="2200" dirty="0"/>
              <a:t> </a:t>
            </a:r>
            <a:r>
              <a:rPr lang="it-IT" sz="2200" dirty="0" err="1"/>
              <a:t>define</a:t>
            </a:r>
            <a:r>
              <a:rPr lang="it-IT" sz="2200" dirty="0"/>
              <a:t> Scale </a:t>
            </a:r>
            <a:r>
              <a:rPr lang="it-IT" sz="2200" dirty="0" err="1"/>
              <a:t>corrections</a:t>
            </a:r>
            <a:r>
              <a:rPr lang="it-IT" sz="2200" dirty="0"/>
              <a:t> (</a:t>
            </a:r>
            <a:r>
              <a:rPr lang="it-IT" sz="2200" dirty="0" err="1"/>
              <a:t>Used</a:t>
            </a:r>
            <a:r>
              <a:rPr lang="it-IT" sz="2200" dirty="0"/>
              <a:t> in the </a:t>
            </a:r>
            <a:r>
              <a:rPr lang="it-IT" sz="2200" dirty="0" err="1"/>
              <a:t>Higgs</a:t>
            </a:r>
            <a:r>
              <a:rPr lang="it-IT" sz="2200" dirty="0"/>
              <a:t> Mass </a:t>
            </a:r>
            <a:r>
              <a:rPr lang="it-IT" sz="2200" dirty="0" err="1"/>
              <a:t>Determination</a:t>
            </a:r>
            <a:r>
              <a:rPr lang="it-IT" sz="2200" dirty="0"/>
              <a:t>) </a:t>
            </a:r>
          </a:p>
          <a:p>
            <a:r>
              <a:rPr lang="it-IT" sz="2200" dirty="0" err="1"/>
              <a:t>Measured</a:t>
            </a:r>
            <a:r>
              <a:rPr lang="it-IT" sz="2200" dirty="0"/>
              <a:t> </a:t>
            </a:r>
            <a:r>
              <a:rPr lang="it-IT" sz="2200" dirty="0" err="1"/>
              <a:t>resolution</a:t>
            </a:r>
            <a:r>
              <a:rPr lang="it-IT" sz="2200" dirty="0"/>
              <a:t> </a:t>
            </a:r>
            <a:r>
              <a:rPr lang="it-IT" sz="2200" dirty="0" err="1"/>
              <a:t>is</a:t>
            </a:r>
            <a:r>
              <a:rPr lang="it-IT" sz="2200" dirty="0"/>
              <a:t> (in general) a bit </a:t>
            </a:r>
            <a:r>
              <a:rPr lang="it-IT" sz="2200" dirty="0" err="1"/>
              <a:t>worst</a:t>
            </a:r>
            <a:r>
              <a:rPr lang="it-IT" sz="2200" dirty="0"/>
              <a:t> </a:t>
            </a:r>
            <a:r>
              <a:rPr lang="it-IT" sz="2200" dirty="0" err="1"/>
              <a:t>than</a:t>
            </a:r>
            <a:r>
              <a:rPr lang="it-IT" sz="2200" dirty="0"/>
              <a:t> the </a:t>
            </a:r>
            <a:r>
              <a:rPr lang="it-IT" sz="2200" dirty="0" err="1"/>
              <a:t>calculated</a:t>
            </a:r>
            <a:r>
              <a:rPr lang="it-IT" sz="2200" dirty="0"/>
              <a:t> </a:t>
            </a:r>
            <a:r>
              <a:rPr lang="it-IT" sz="2200" dirty="0" err="1"/>
              <a:t>resolution</a:t>
            </a:r>
            <a:r>
              <a:rPr lang="it-IT" sz="2200" dirty="0"/>
              <a:t> from “First </a:t>
            </a:r>
            <a:r>
              <a:rPr lang="it-IT" sz="2200" dirty="0" err="1"/>
              <a:t>Principles</a:t>
            </a:r>
            <a:r>
              <a:rPr lang="it-IT" sz="2200" dirty="0"/>
              <a:t>” </a:t>
            </a:r>
            <a:r>
              <a:rPr lang="it-IT" sz="2200" dirty="0" err="1"/>
              <a:t>eg</a:t>
            </a:r>
            <a:r>
              <a:rPr lang="it-IT" sz="2200" dirty="0"/>
              <a:t> MC.</a:t>
            </a:r>
          </a:p>
          <a:p>
            <a:r>
              <a:rPr lang="it-IT" sz="2200" dirty="0" err="1"/>
              <a:t>Need</a:t>
            </a:r>
            <a:r>
              <a:rPr lang="it-IT" sz="2200" dirty="0"/>
              <a:t> to </a:t>
            </a:r>
            <a:r>
              <a:rPr lang="it-IT" sz="2200" dirty="0" err="1"/>
              <a:t>understand</a:t>
            </a:r>
            <a:r>
              <a:rPr lang="it-IT" sz="2200" dirty="0"/>
              <a:t> the </a:t>
            </a:r>
            <a:r>
              <a:rPr lang="it-IT" sz="2200" dirty="0" err="1"/>
              <a:t>causes</a:t>
            </a:r>
            <a:r>
              <a:rPr lang="it-IT" sz="2200" dirty="0"/>
              <a:t> and “</a:t>
            </a:r>
            <a:r>
              <a:rPr lang="it-IT" sz="2200" dirty="0" err="1"/>
              <a:t>smear</a:t>
            </a:r>
            <a:r>
              <a:rPr lang="it-IT" sz="2200" dirty="0"/>
              <a:t>” the </a:t>
            </a:r>
            <a:r>
              <a:rPr lang="it-IT" sz="2200" dirty="0" err="1"/>
              <a:t>simulation</a:t>
            </a:r>
            <a:r>
              <a:rPr lang="it-IT" sz="2200" dirty="0"/>
              <a:t> to </a:t>
            </a:r>
            <a:r>
              <a:rPr lang="it-IT" sz="2200" dirty="0" err="1"/>
              <a:t>reproduce</a:t>
            </a:r>
            <a:r>
              <a:rPr lang="it-IT" sz="2200" dirty="0"/>
              <a:t> the </a:t>
            </a:r>
            <a:r>
              <a:rPr lang="it-IT" sz="2200" dirty="0" err="1"/>
              <a:t>experimental</a:t>
            </a:r>
            <a:r>
              <a:rPr lang="it-IT" sz="2200" dirty="0"/>
              <a:t> </a:t>
            </a:r>
            <a:r>
              <a:rPr lang="it-IT" sz="2200" dirty="0" err="1"/>
              <a:t>results</a:t>
            </a:r>
            <a:endParaRPr lang="it-IT" sz="2200" dirty="0"/>
          </a:p>
          <a:p>
            <a:r>
              <a:rPr lang="it-IT" sz="2200" dirty="0"/>
              <a:t>The </a:t>
            </a:r>
            <a:r>
              <a:rPr lang="it-IT" sz="2200" dirty="0" err="1"/>
              <a:t>Measured</a:t>
            </a:r>
            <a:r>
              <a:rPr lang="it-IT" sz="2200" dirty="0"/>
              <a:t> </a:t>
            </a:r>
            <a:r>
              <a:rPr lang="it-IT" sz="2200" dirty="0" err="1"/>
              <a:t>resolution</a:t>
            </a:r>
            <a:r>
              <a:rPr lang="it-IT" sz="2200" dirty="0"/>
              <a:t> </a:t>
            </a:r>
            <a:r>
              <a:rPr lang="it-IT" sz="2200" dirty="0" err="1"/>
              <a:t>is</a:t>
            </a:r>
            <a:r>
              <a:rPr lang="it-IT" sz="2200" dirty="0"/>
              <a:t> </a:t>
            </a:r>
            <a:r>
              <a:rPr lang="it-IT" sz="2200" dirty="0" err="1"/>
              <a:t>used</a:t>
            </a:r>
            <a:r>
              <a:rPr lang="it-IT" sz="2200" dirty="0"/>
              <a:t> to </a:t>
            </a:r>
            <a:r>
              <a:rPr lang="it-IT" sz="2200" dirty="0" err="1"/>
              <a:t>define</a:t>
            </a:r>
            <a:r>
              <a:rPr lang="it-IT" sz="2200" dirty="0"/>
              <a:t> the </a:t>
            </a:r>
            <a:r>
              <a:rPr lang="it-IT" sz="2200" dirty="0" err="1"/>
              <a:t>error</a:t>
            </a:r>
            <a:r>
              <a:rPr lang="it-IT" sz="2200" dirty="0"/>
              <a:t> on the </a:t>
            </a:r>
            <a:r>
              <a:rPr lang="it-IT" sz="2200" dirty="0" err="1"/>
              <a:t>Muon</a:t>
            </a:r>
            <a:r>
              <a:rPr lang="it-IT" sz="2200" dirty="0"/>
              <a:t> </a:t>
            </a:r>
            <a:r>
              <a:rPr lang="it-IT" sz="2200" dirty="0" err="1"/>
              <a:t>measured</a:t>
            </a:r>
            <a:r>
              <a:rPr lang="it-IT" sz="2200" dirty="0"/>
              <a:t> </a:t>
            </a:r>
            <a:r>
              <a:rPr lang="it-IT" sz="2200" dirty="0" err="1"/>
              <a:t>momentum</a:t>
            </a:r>
            <a:r>
              <a:rPr lang="it-IT" sz="2200" dirty="0"/>
              <a:t> </a:t>
            </a:r>
            <a:r>
              <a:rPr lang="it-IT" sz="2200" dirty="0" err="1"/>
              <a:t>which</a:t>
            </a:r>
            <a:r>
              <a:rPr lang="it-IT" sz="2200" dirty="0"/>
              <a:t> in </a:t>
            </a:r>
            <a:r>
              <a:rPr lang="it-IT" sz="2200" dirty="0" err="1"/>
              <a:t>turns</a:t>
            </a:r>
            <a:r>
              <a:rPr lang="it-IT" sz="2200" dirty="0"/>
              <a:t> </a:t>
            </a:r>
            <a:r>
              <a:rPr lang="it-IT" sz="2200" dirty="0" err="1"/>
              <a:t>defines</a:t>
            </a:r>
            <a:r>
              <a:rPr lang="it-IT" sz="2200" dirty="0"/>
              <a:t> the </a:t>
            </a:r>
            <a:r>
              <a:rPr lang="it-IT" sz="2200" dirty="0" err="1"/>
              <a:t>error</a:t>
            </a:r>
            <a:r>
              <a:rPr lang="it-IT" sz="2200" dirty="0"/>
              <a:t> on the </a:t>
            </a:r>
            <a:r>
              <a:rPr lang="it-IT" sz="2200" dirty="0" err="1"/>
              <a:t>Measured</a:t>
            </a:r>
            <a:r>
              <a:rPr lang="it-IT" sz="2200" dirty="0"/>
              <a:t> </a:t>
            </a:r>
            <a:r>
              <a:rPr lang="it-IT" sz="2200" dirty="0" err="1"/>
              <a:t>Higgs</a:t>
            </a:r>
            <a:r>
              <a:rPr lang="it-IT" sz="2200" dirty="0"/>
              <a:t> Mass. </a:t>
            </a:r>
          </a:p>
        </p:txBody>
      </p:sp>
      <p:sp>
        <p:nvSpPr>
          <p:cNvPr id="7" name="Rectangle 2"/>
          <p:cNvSpPr>
            <a:spLocks noGrp="1"/>
          </p:cNvSpPr>
          <p:nvPr>
            <p:ph sz="half" idx="2"/>
          </p:nvPr>
        </p:nvSpPr>
        <p:spPr>
          <a:xfrm>
            <a:off x="4572000" y="2971800"/>
            <a:ext cx="4191000" cy="3886200"/>
          </a:xfrm>
        </p:spPr>
        <p:txBody>
          <a:bodyPr>
            <a:noAutofit/>
          </a:bodyPr>
          <a:lstStyle/>
          <a:p>
            <a:r>
              <a:rPr lang="it-IT" sz="2400" dirty="0"/>
              <a:t>Use a Monte Carlo </a:t>
            </a:r>
            <a:r>
              <a:rPr lang="it-IT" sz="2400" dirty="0" err="1"/>
              <a:t>Template</a:t>
            </a:r>
            <a:r>
              <a:rPr lang="it-IT" sz="2400" dirty="0"/>
              <a:t> </a:t>
            </a:r>
            <a:r>
              <a:rPr lang="it-IT" sz="2400" dirty="0" err="1"/>
              <a:t>Maximun</a:t>
            </a:r>
            <a:r>
              <a:rPr lang="it-IT" sz="2400" dirty="0"/>
              <a:t> </a:t>
            </a:r>
            <a:r>
              <a:rPr lang="it-IT" sz="2400" dirty="0" err="1"/>
              <a:t>Likelihood</a:t>
            </a:r>
            <a:r>
              <a:rPr lang="it-IT" sz="2400" dirty="0"/>
              <a:t> </a:t>
            </a:r>
            <a:r>
              <a:rPr lang="it-IT" sz="2400" dirty="0" err="1"/>
              <a:t>unbinned</a:t>
            </a:r>
            <a:r>
              <a:rPr lang="it-IT" sz="2400" dirty="0"/>
              <a:t> </a:t>
            </a:r>
            <a:r>
              <a:rPr lang="it-IT" sz="2400" dirty="0" err="1"/>
              <a:t>fit</a:t>
            </a:r>
            <a:r>
              <a:rPr lang="it-IT" sz="2400" dirty="0"/>
              <a:t> to </a:t>
            </a:r>
            <a:r>
              <a:rPr lang="it-IT" sz="2400" dirty="0" err="1"/>
              <a:t>known</a:t>
            </a:r>
            <a:r>
              <a:rPr lang="it-IT" sz="2400" dirty="0"/>
              <a:t> </a:t>
            </a:r>
            <a:r>
              <a:rPr lang="it-IT" sz="2400" dirty="0" err="1"/>
              <a:t>resonances</a:t>
            </a:r>
            <a:r>
              <a:rPr lang="it-IT" sz="2400" dirty="0"/>
              <a:t> mass  to </a:t>
            </a:r>
            <a:r>
              <a:rPr lang="it-IT" sz="2400" dirty="0" err="1"/>
              <a:t>extract</a:t>
            </a:r>
            <a:r>
              <a:rPr lang="it-IT" sz="2400" dirty="0"/>
              <a:t> </a:t>
            </a:r>
          </a:p>
          <a:p>
            <a:pPr marL="857250" lvl="1" indent="-457200">
              <a:buFont typeface="+mj-lt"/>
              <a:buAutoNum type="arabicPeriod"/>
            </a:pPr>
            <a:r>
              <a:rPr lang="it-IT" sz="2000" dirty="0"/>
              <a:t>Scale </a:t>
            </a:r>
            <a:r>
              <a:rPr lang="it-IT" sz="2000" dirty="0" err="1"/>
              <a:t>corrections</a:t>
            </a:r>
            <a:r>
              <a:rPr lang="it-IT" sz="2000" dirty="0"/>
              <a:t>: </a:t>
            </a:r>
            <a:r>
              <a:rPr lang="it-IT" sz="2000" dirty="0" err="1"/>
              <a:t>S</a:t>
            </a:r>
            <a:r>
              <a:rPr lang="it-IT" sz="2000" baseline="-25000" dirty="0" err="1"/>
              <a:t>n</a:t>
            </a:r>
            <a:r>
              <a:rPr lang="it-IT" sz="2000" baseline="30000" dirty="0" err="1"/>
              <a:t>Det</a:t>
            </a:r>
            <a:endParaRPr lang="it-IT" sz="2000" baseline="30000" dirty="0"/>
          </a:p>
          <a:p>
            <a:pPr marL="857250" lvl="1" indent="-457200">
              <a:buFont typeface="+mj-lt"/>
              <a:buAutoNum type="arabicPeriod"/>
            </a:pPr>
            <a:r>
              <a:rPr lang="it-IT" sz="2000" dirty="0" err="1"/>
              <a:t>Resolution</a:t>
            </a:r>
            <a:r>
              <a:rPr lang="it-IT" sz="2000" dirty="0"/>
              <a:t> </a:t>
            </a:r>
            <a:r>
              <a:rPr lang="it-IT" sz="2000" dirty="0" err="1"/>
              <a:t>Corrections</a:t>
            </a:r>
            <a:r>
              <a:rPr lang="it-IT" sz="2000" dirty="0"/>
              <a:t>: </a:t>
            </a:r>
            <a:r>
              <a:rPr lang="it-IT" sz="2000" dirty="0" err="1">
                <a:latin typeface="Symbol" charset="2"/>
                <a:cs typeface="Symbol" charset="2"/>
              </a:rPr>
              <a:t>D</a:t>
            </a:r>
            <a:r>
              <a:rPr lang="it-IT" sz="2000" dirty="0" err="1"/>
              <a:t>r</a:t>
            </a:r>
            <a:r>
              <a:rPr lang="it-IT" sz="2000" baseline="-25000" dirty="0" err="1"/>
              <a:t>m</a:t>
            </a:r>
            <a:r>
              <a:rPr lang="it-IT" sz="2000" baseline="30000" dirty="0" err="1"/>
              <a:t>Det</a:t>
            </a:r>
            <a:endParaRPr lang="it-IT" sz="2000" baseline="30000" dirty="0"/>
          </a:p>
        </p:txBody>
      </p:sp>
      <p:pic>
        <p:nvPicPr>
          <p:cNvPr id="6" name="Immagine 5" descr="Momentum Correction formula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997" y="1143000"/>
            <a:ext cx="4886803" cy="174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8497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301752" y="-3048"/>
            <a:ext cx="8686800" cy="841248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 err="1"/>
              <a:t>Determination</a:t>
            </a:r>
            <a:r>
              <a:rPr lang="it-IT" dirty="0"/>
              <a:t> of the </a:t>
            </a:r>
            <a:r>
              <a:rPr lang="it-IT" dirty="0" err="1"/>
              <a:t>Momentum</a:t>
            </a:r>
            <a:r>
              <a:rPr lang="it-IT" dirty="0"/>
              <a:t> scale </a:t>
            </a:r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0" y="1219200"/>
            <a:ext cx="3505200" cy="5562600"/>
          </a:xfrm>
        </p:spPr>
        <p:txBody>
          <a:bodyPr>
            <a:normAutofit fontScale="92000"/>
          </a:bodyPr>
          <a:lstStyle/>
          <a:p>
            <a:r>
              <a:rPr lang="it-IT" dirty="0" err="1"/>
              <a:t>Make</a:t>
            </a:r>
            <a:r>
              <a:rPr lang="it-IT" dirty="0"/>
              <a:t> use of the large </a:t>
            </a:r>
            <a:r>
              <a:rPr lang="it-IT" dirty="0" err="1"/>
              <a:t>number</a:t>
            </a:r>
            <a:r>
              <a:rPr lang="it-IT" dirty="0"/>
              <a:t> of </a:t>
            </a:r>
            <a:r>
              <a:rPr lang="it-IT" dirty="0" err="1"/>
              <a:t>J</a:t>
            </a:r>
            <a:r>
              <a:rPr lang="it-IT" dirty="0"/>
              <a:t>/PSI, Y and </a:t>
            </a:r>
            <a:r>
              <a:rPr lang="it-IT" dirty="0" err="1"/>
              <a:t>Z</a:t>
            </a:r>
            <a:r>
              <a:rPr lang="it-IT" dirty="0"/>
              <a:t> </a:t>
            </a:r>
            <a:r>
              <a:rPr lang="it-IT" dirty="0" err="1"/>
              <a:t>decaying</a:t>
            </a:r>
            <a:r>
              <a:rPr lang="it-IT" dirty="0"/>
              <a:t> in 2 </a:t>
            </a:r>
            <a:r>
              <a:rPr lang="it-IT" dirty="0" err="1"/>
              <a:t>muons</a:t>
            </a:r>
            <a:r>
              <a:rPr lang="it-IT" dirty="0"/>
              <a:t> </a:t>
            </a:r>
          </a:p>
          <a:p>
            <a:r>
              <a:rPr lang="it-IT" dirty="0" err="1"/>
              <a:t>Make</a:t>
            </a:r>
            <a:r>
              <a:rPr lang="it-IT" dirty="0"/>
              <a:t> use of the </a:t>
            </a:r>
            <a:r>
              <a:rPr lang="it-IT" dirty="0" err="1"/>
              <a:t>very</a:t>
            </a:r>
            <a:r>
              <a:rPr lang="it-IT" dirty="0"/>
              <a:t> </a:t>
            </a:r>
            <a:r>
              <a:rPr lang="it-IT" dirty="0" err="1"/>
              <a:t>well</a:t>
            </a:r>
            <a:r>
              <a:rPr lang="it-IT" dirty="0"/>
              <a:t> </a:t>
            </a:r>
            <a:r>
              <a:rPr lang="it-IT" dirty="0" err="1"/>
              <a:t>known</a:t>
            </a:r>
            <a:r>
              <a:rPr lang="it-IT" dirty="0"/>
              <a:t> mass and </a:t>
            </a:r>
            <a:r>
              <a:rPr lang="it-IT" dirty="0" err="1"/>
              <a:t>width</a:t>
            </a:r>
            <a:r>
              <a:rPr lang="it-IT" dirty="0"/>
              <a:t> of </a:t>
            </a:r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particles</a:t>
            </a:r>
            <a:r>
              <a:rPr lang="it-IT" dirty="0"/>
              <a:t> (Standard </a:t>
            </a:r>
            <a:r>
              <a:rPr lang="it-IT" dirty="0" err="1"/>
              <a:t>Candles</a:t>
            </a:r>
            <a:r>
              <a:rPr lang="it-IT" dirty="0"/>
              <a:t>) </a:t>
            </a:r>
          </a:p>
          <a:p>
            <a:r>
              <a:rPr lang="it-IT" dirty="0"/>
              <a:t>Derive </a:t>
            </a:r>
            <a:r>
              <a:rPr lang="it-IT" dirty="0" err="1"/>
              <a:t>Muon</a:t>
            </a:r>
            <a:r>
              <a:rPr lang="it-IT" dirty="0"/>
              <a:t> Scale and </a:t>
            </a:r>
            <a:r>
              <a:rPr lang="it-IT" dirty="0" err="1"/>
              <a:t>Resolution</a:t>
            </a:r>
            <a:r>
              <a:rPr lang="it-IT" dirty="0"/>
              <a:t> in </a:t>
            </a:r>
            <a:r>
              <a:rPr lang="it-IT" dirty="0" err="1"/>
              <a:t>bins</a:t>
            </a:r>
            <a:r>
              <a:rPr lang="it-IT" dirty="0"/>
              <a:t> of </a:t>
            </a:r>
            <a:r>
              <a:rPr lang="it-IT" dirty="0">
                <a:latin typeface="Symbol" charset="2"/>
                <a:cs typeface="Symbol" charset="2"/>
              </a:rPr>
              <a:t>h</a:t>
            </a:r>
            <a:r>
              <a:rPr lang="it-IT" dirty="0"/>
              <a:t> and </a:t>
            </a:r>
            <a:r>
              <a:rPr lang="it-IT" dirty="0" err="1"/>
              <a:t>Pt</a:t>
            </a:r>
            <a:r>
              <a:rPr lang="it-IT" dirty="0"/>
              <a:t> and use </a:t>
            </a:r>
            <a:r>
              <a:rPr lang="it-IT" dirty="0" err="1"/>
              <a:t>them</a:t>
            </a:r>
            <a:r>
              <a:rPr lang="it-IT" dirty="0"/>
              <a:t> in the </a:t>
            </a:r>
            <a:r>
              <a:rPr lang="it-IT" dirty="0" err="1"/>
              <a:t>analysis</a:t>
            </a:r>
            <a:r>
              <a:rPr lang="it-IT" dirty="0"/>
              <a:t>.</a:t>
            </a:r>
          </a:p>
          <a:p>
            <a:endParaRPr lang="it-IT" dirty="0"/>
          </a:p>
        </p:txBody>
      </p:sp>
      <p:pic>
        <p:nvPicPr>
          <p:cNvPr id="4" name="Immagine 3" descr="J:psi mas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763768"/>
            <a:ext cx="2626678" cy="2667000"/>
          </a:xfrm>
          <a:prstGeom prst="rect">
            <a:avLst/>
          </a:prstGeom>
        </p:spPr>
      </p:pic>
      <p:pic>
        <p:nvPicPr>
          <p:cNvPr id="5" name="Immagine 4" descr="YMas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762000"/>
            <a:ext cx="2608245" cy="2668768"/>
          </a:xfrm>
          <a:prstGeom prst="rect">
            <a:avLst/>
          </a:prstGeom>
        </p:spPr>
      </p:pic>
      <p:pic>
        <p:nvPicPr>
          <p:cNvPr id="6" name="Immagine 5" descr="Z mass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785" y="3524919"/>
            <a:ext cx="3101215" cy="325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8947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301752" y="-3048"/>
            <a:ext cx="8686800" cy="841248"/>
          </a:xfrm>
        </p:spPr>
        <p:txBody>
          <a:bodyPr/>
          <a:lstStyle/>
          <a:p>
            <a:pPr algn="ctr"/>
            <a:r>
              <a:rPr lang="it-IT" dirty="0"/>
              <a:t>Eccolo!</a:t>
            </a:r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0" y="5791200"/>
            <a:ext cx="9144000" cy="914400"/>
          </a:xfrm>
        </p:spPr>
        <p:txBody>
          <a:bodyPr>
            <a:normAutofit fontScale="92000" lnSpcReduction="10000"/>
          </a:bodyPr>
          <a:lstStyle/>
          <a:p>
            <a:r>
              <a:rPr lang="it-IT" dirty="0"/>
              <a:t>On </a:t>
            </a:r>
            <a:r>
              <a:rPr lang="it-IT" dirty="0" err="1"/>
              <a:t>June</a:t>
            </a:r>
            <a:r>
              <a:rPr lang="it-IT" dirty="0"/>
              <a:t> 18 2012 I </a:t>
            </a:r>
            <a:r>
              <a:rPr lang="it-IT" dirty="0" err="1"/>
              <a:t>received</a:t>
            </a:r>
            <a:r>
              <a:rPr lang="it-IT" dirty="0"/>
              <a:t> a mail with </a:t>
            </a:r>
            <a:r>
              <a:rPr lang="it-IT" dirty="0" err="1"/>
              <a:t>this</a:t>
            </a:r>
            <a:r>
              <a:rPr lang="it-IT" dirty="0"/>
              <a:t> Plot…</a:t>
            </a:r>
          </a:p>
          <a:p>
            <a:r>
              <a:rPr lang="it-IT" dirty="0"/>
              <a:t>…</a:t>
            </a:r>
            <a:r>
              <a:rPr lang="it-IT" dirty="0" err="1"/>
              <a:t>Simply</a:t>
            </a:r>
            <a:r>
              <a:rPr lang="it-IT" dirty="0"/>
              <a:t> the first </a:t>
            </a:r>
            <a:r>
              <a:rPr lang="it-IT" dirty="0" err="1"/>
              <a:t>evidence</a:t>
            </a:r>
            <a:r>
              <a:rPr lang="it-IT" dirty="0"/>
              <a:t> of the </a:t>
            </a:r>
            <a:r>
              <a:rPr lang="it-IT" dirty="0" err="1"/>
              <a:t>Higgs</a:t>
            </a:r>
            <a:r>
              <a:rPr lang="it-IT" dirty="0"/>
              <a:t>, an </a:t>
            </a:r>
            <a:r>
              <a:rPr lang="it-IT" dirty="0" err="1"/>
              <a:t>incredible</a:t>
            </a:r>
            <a:r>
              <a:rPr lang="it-IT" dirty="0"/>
              <a:t> shock!</a:t>
            </a:r>
          </a:p>
        </p:txBody>
      </p:sp>
      <p:pic>
        <p:nvPicPr>
          <p:cNvPr id="5" name="Immagine 4" descr="Eccolo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969" y="762000"/>
            <a:ext cx="7341031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12233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301752" y="-3048"/>
            <a:ext cx="8686800" cy="841248"/>
          </a:xfrm>
        </p:spPr>
        <p:txBody>
          <a:bodyPr/>
          <a:lstStyle/>
          <a:p>
            <a:pPr algn="ctr"/>
            <a:r>
              <a:rPr lang="it-IT" dirty="0" err="1"/>
              <a:t>Higgs</a:t>
            </a:r>
            <a:r>
              <a:rPr lang="it-IT" dirty="0"/>
              <a:t> in 4 </a:t>
            </a:r>
            <a:r>
              <a:rPr lang="it-IT" dirty="0" err="1"/>
              <a:t>Muons</a:t>
            </a:r>
            <a:r>
              <a:rPr lang="it-IT" dirty="0"/>
              <a:t> Candidate</a:t>
            </a:r>
          </a:p>
        </p:txBody>
      </p:sp>
      <p:pic>
        <p:nvPicPr>
          <p:cNvPr id="5" name="Immagine 4" descr="Higgs 4 mu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7" y="954096"/>
            <a:ext cx="9144000" cy="590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56504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301752" y="-3048"/>
            <a:ext cx="8686800" cy="841248"/>
          </a:xfrm>
        </p:spPr>
        <p:txBody>
          <a:bodyPr/>
          <a:lstStyle/>
          <a:p>
            <a:pPr algn="ctr"/>
            <a:r>
              <a:rPr lang="it-IT" dirty="0" err="1"/>
              <a:t>Spares</a:t>
            </a:r>
            <a:endParaRPr lang="it-IT" dirty="0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152400" y="1219200"/>
            <a:ext cx="8839200" cy="5562600"/>
          </a:xfrm>
        </p:spPr>
        <p:txBody>
          <a:bodyPr>
            <a:normAutofit fontScale="99500"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067315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301752" y="-3048"/>
            <a:ext cx="8686800" cy="841248"/>
          </a:xfrm>
        </p:spPr>
        <p:txBody>
          <a:bodyPr/>
          <a:lstStyle/>
          <a:p>
            <a:pPr algn="ctr"/>
            <a:r>
              <a:rPr lang="it-IT" dirty="0"/>
              <a:t>Branching </a:t>
            </a:r>
            <a:r>
              <a:rPr lang="it-IT" dirty="0" err="1"/>
              <a:t>Ratios</a:t>
            </a:r>
            <a:r>
              <a:rPr lang="it-IT" dirty="0"/>
              <a:t> </a:t>
            </a:r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0" y="3886200"/>
            <a:ext cx="4876800" cy="2133600"/>
          </a:xfrm>
        </p:spPr>
        <p:txBody>
          <a:bodyPr>
            <a:normAutofit fontScale="99500"/>
          </a:bodyPr>
          <a:lstStyle/>
          <a:p>
            <a:r>
              <a:rPr lang="it-IT" sz="2400" dirty="0" err="1"/>
              <a:t>Very</a:t>
            </a:r>
            <a:r>
              <a:rPr lang="it-IT" sz="2400" dirty="0"/>
              <a:t> large </a:t>
            </a:r>
            <a:r>
              <a:rPr lang="it-IT" sz="2400" dirty="0" err="1"/>
              <a:t>variation</a:t>
            </a:r>
            <a:r>
              <a:rPr lang="it-IT" sz="2400" dirty="0"/>
              <a:t> of branching </a:t>
            </a:r>
            <a:r>
              <a:rPr lang="it-IT" sz="2400" dirty="0" err="1"/>
              <a:t>ratios</a:t>
            </a:r>
            <a:r>
              <a:rPr lang="it-IT" sz="2400" dirty="0"/>
              <a:t> with </a:t>
            </a:r>
            <a:r>
              <a:rPr lang="it-IT" sz="2400" dirty="0" err="1"/>
              <a:t>Higgs</a:t>
            </a:r>
            <a:r>
              <a:rPr lang="it-IT" sz="2400" dirty="0"/>
              <a:t> mass</a:t>
            </a:r>
            <a:endParaRPr lang="it-IT" sz="2000" dirty="0"/>
          </a:p>
          <a:p>
            <a:r>
              <a:rPr lang="it-IT" sz="2400" dirty="0"/>
              <a:t>H </a:t>
            </a:r>
            <a:r>
              <a:rPr lang="it-IT" sz="2400" dirty="0">
                <a:sym typeface="Wingdings"/>
              </a:rPr>
              <a:t>ZZ 4l and H </a:t>
            </a:r>
            <a:r>
              <a:rPr lang="it-IT" sz="2400" dirty="0">
                <a:latin typeface="Symbol" charset="2"/>
                <a:cs typeface="Symbol" charset="2"/>
                <a:sym typeface="Wingdings"/>
              </a:rPr>
              <a:t>gg</a:t>
            </a:r>
          </a:p>
          <a:p>
            <a:r>
              <a:rPr lang="it-IT" sz="2400" dirty="0"/>
              <a:t>Golden </a:t>
            </a:r>
            <a:r>
              <a:rPr lang="it-IT" sz="2400" dirty="0" err="1"/>
              <a:t>channels</a:t>
            </a:r>
            <a:r>
              <a:rPr lang="it-IT" sz="2400" dirty="0"/>
              <a:t> for </a:t>
            </a:r>
            <a:r>
              <a:rPr lang="it-IT" sz="2400" dirty="0" err="1"/>
              <a:t>Higgs</a:t>
            </a:r>
            <a:r>
              <a:rPr lang="it-IT" sz="2400" dirty="0"/>
              <a:t> </a:t>
            </a:r>
            <a:r>
              <a:rPr lang="it-IT" sz="2400" dirty="0" err="1"/>
              <a:t>Discovery</a:t>
            </a:r>
            <a:r>
              <a:rPr lang="it-IT" sz="2400" dirty="0"/>
              <a:t> </a:t>
            </a:r>
            <a:r>
              <a:rPr lang="it-IT" sz="2400" dirty="0" err="1"/>
              <a:t>have</a:t>
            </a:r>
            <a:r>
              <a:rPr lang="it-IT" sz="2400" dirty="0"/>
              <a:t> </a:t>
            </a:r>
            <a:r>
              <a:rPr lang="it-IT" sz="2400" b="1" dirty="0" err="1"/>
              <a:t>very</a:t>
            </a:r>
            <a:r>
              <a:rPr lang="it-IT" sz="2400" b="1" dirty="0"/>
              <a:t> </a:t>
            </a:r>
            <a:r>
              <a:rPr lang="it-IT" sz="2400" b="1" dirty="0" err="1"/>
              <a:t>low</a:t>
            </a:r>
            <a:r>
              <a:rPr lang="it-IT" sz="2400" b="1" dirty="0"/>
              <a:t> BR</a:t>
            </a:r>
            <a:r>
              <a:rPr lang="it-IT" sz="2400" dirty="0"/>
              <a:t>	</a:t>
            </a:r>
            <a:endParaRPr lang="it-IT" sz="2400" dirty="0">
              <a:latin typeface="Symbol" charset="2"/>
              <a:cs typeface="Symbol" charset="2"/>
              <a:sym typeface="Wingdings"/>
            </a:endParaRPr>
          </a:p>
        </p:txBody>
      </p:sp>
      <p:pic>
        <p:nvPicPr>
          <p:cNvPr id="4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838199"/>
            <a:ext cx="4495800" cy="43584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13" descr="BRHS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838200"/>
            <a:ext cx="4389121" cy="2819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16792" y="5943600"/>
            <a:ext cx="91272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>
                <a:latin typeface="Times New Roman"/>
                <a:cs typeface="Times New Roman"/>
                <a:sym typeface="Wingdings"/>
              </a:rPr>
              <a:t>Need</a:t>
            </a:r>
            <a:r>
              <a:rPr lang="it-IT" sz="2400" b="1" dirty="0">
                <a:latin typeface="Times New Roman"/>
                <a:cs typeface="Times New Roman"/>
                <a:sym typeface="Wingdings"/>
              </a:rPr>
              <a:t> to </a:t>
            </a:r>
            <a:r>
              <a:rPr lang="it-IT" sz="2400" b="1" dirty="0" err="1">
                <a:latin typeface="Times New Roman"/>
                <a:cs typeface="Times New Roman"/>
                <a:sym typeface="Wingdings"/>
              </a:rPr>
              <a:t>optimize</a:t>
            </a:r>
            <a:r>
              <a:rPr lang="it-IT" sz="2400" b="1" dirty="0">
                <a:latin typeface="Times New Roman"/>
                <a:cs typeface="Times New Roman"/>
                <a:sym typeface="Wingdings"/>
              </a:rPr>
              <a:t> the </a:t>
            </a:r>
            <a:r>
              <a:rPr lang="it-IT" sz="2400" b="1" dirty="0" err="1">
                <a:latin typeface="Times New Roman"/>
                <a:cs typeface="Times New Roman"/>
                <a:sym typeface="Wingdings"/>
              </a:rPr>
              <a:t>acceptance</a:t>
            </a:r>
            <a:r>
              <a:rPr lang="it-IT" sz="2400" b="1" dirty="0">
                <a:latin typeface="Times New Roman"/>
                <a:cs typeface="Times New Roman"/>
                <a:sym typeface="Wingdings"/>
              </a:rPr>
              <a:t> of the detector to exploit </a:t>
            </a:r>
            <a:r>
              <a:rPr lang="it-IT" sz="2400" b="1" dirty="0" err="1">
                <a:latin typeface="Times New Roman"/>
                <a:cs typeface="Times New Roman"/>
                <a:sym typeface="Wingdings"/>
              </a:rPr>
              <a:t>these</a:t>
            </a:r>
            <a:r>
              <a:rPr lang="it-IT" sz="2400" b="1" dirty="0">
                <a:latin typeface="Times New Roman"/>
                <a:cs typeface="Times New Roman"/>
                <a:sym typeface="Wingdings"/>
              </a:rPr>
              <a:t> rare </a:t>
            </a:r>
            <a:r>
              <a:rPr lang="it-IT" sz="2400" b="1" dirty="0" err="1">
                <a:latin typeface="Times New Roman"/>
                <a:cs typeface="Times New Roman"/>
                <a:sym typeface="Wingdings"/>
              </a:rPr>
              <a:t>channels</a:t>
            </a:r>
            <a:endParaRPr lang="it-IT" sz="2400" b="1" dirty="0">
              <a:latin typeface="Times New Roman"/>
              <a:cs typeface="Times New Roman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4555540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8383" y="2971800"/>
            <a:ext cx="9144000" cy="841248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/>
              <a:t>The </a:t>
            </a:r>
            <a:r>
              <a:rPr lang="it-IT" dirty="0" err="1"/>
              <a:t>commissioning</a:t>
            </a:r>
            <a:r>
              <a:rPr lang="it-IT" dirty="0"/>
              <a:t> of the </a:t>
            </a:r>
            <a:r>
              <a:rPr lang="it-IT" dirty="0" err="1"/>
              <a:t>Muon</a:t>
            </a:r>
            <a:r>
              <a:rPr lang="it-IT" dirty="0"/>
              <a:t> </a:t>
            </a:r>
            <a:r>
              <a:rPr lang="it-IT" dirty="0" err="1"/>
              <a:t>Spectrometer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4389569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13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686800" cy="609600"/>
          </a:xfrm>
        </p:spPr>
        <p:txBody>
          <a:bodyPr>
            <a:normAutofit fontScale="90000"/>
          </a:bodyPr>
          <a:lstStyle/>
          <a:p>
            <a:r>
              <a:rPr lang="en-US" dirty="0"/>
              <a:t>First Cosmic Ray with B field ON (Nov 2006)</a:t>
            </a:r>
          </a:p>
        </p:txBody>
      </p:sp>
      <p:pic>
        <p:nvPicPr>
          <p:cNvPr id="1072133" name="Picture 5" descr="run100372_ev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925" y="1600200"/>
            <a:ext cx="4397375" cy="4856163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72142" name="Group 14"/>
          <p:cNvGrpSpPr>
            <a:grpSpLocks/>
          </p:cNvGrpSpPr>
          <p:nvPr/>
        </p:nvGrpSpPr>
        <p:grpSpPr bwMode="auto">
          <a:xfrm>
            <a:off x="76200" y="1600200"/>
            <a:ext cx="4502150" cy="4811713"/>
            <a:chOff x="48" y="1008"/>
            <a:chExt cx="2836" cy="3031"/>
          </a:xfrm>
        </p:grpSpPr>
        <p:pic>
          <p:nvPicPr>
            <p:cNvPr id="1072132" name="Picture 4" descr="magon0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1008"/>
              <a:ext cx="2836" cy="3031"/>
            </a:xfrm>
            <a:prstGeom prst="rect">
              <a:avLst/>
            </a:prstGeom>
            <a:noFill/>
            <a:ln w="9525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72135" name="Oval 7"/>
            <p:cNvSpPr>
              <a:spLocks noChangeArrowheads="1"/>
            </p:cNvSpPr>
            <p:nvPr/>
          </p:nvSpPr>
          <p:spPr bwMode="auto">
            <a:xfrm>
              <a:off x="1008" y="1248"/>
              <a:ext cx="384" cy="288"/>
            </a:xfrm>
            <a:prstGeom prst="ellipse">
              <a:avLst/>
            </a:prstGeom>
            <a:noFill/>
            <a:ln w="38100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72136" name="Oval 8"/>
            <p:cNvSpPr>
              <a:spLocks noChangeArrowheads="1"/>
            </p:cNvSpPr>
            <p:nvPr/>
          </p:nvSpPr>
          <p:spPr bwMode="auto">
            <a:xfrm>
              <a:off x="1056" y="2016"/>
              <a:ext cx="384" cy="432"/>
            </a:xfrm>
            <a:prstGeom prst="ellipse">
              <a:avLst/>
            </a:prstGeom>
            <a:noFill/>
            <a:ln w="38100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72137" name="Oval 9"/>
            <p:cNvSpPr>
              <a:spLocks noChangeArrowheads="1"/>
            </p:cNvSpPr>
            <p:nvPr/>
          </p:nvSpPr>
          <p:spPr bwMode="auto">
            <a:xfrm>
              <a:off x="1872" y="2880"/>
              <a:ext cx="528" cy="432"/>
            </a:xfrm>
            <a:prstGeom prst="ellipse">
              <a:avLst/>
            </a:prstGeom>
            <a:noFill/>
            <a:ln w="38100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72139" name="Text Box 11"/>
            <p:cNvSpPr txBox="1">
              <a:spLocks noChangeArrowheads="1"/>
            </p:cNvSpPr>
            <p:nvPr/>
          </p:nvSpPr>
          <p:spPr bwMode="auto">
            <a:xfrm>
              <a:off x="1680" y="1200"/>
              <a:ext cx="94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rgbClr val="FFCC00"/>
                  </a:solidFill>
                  <a:latin typeface="Comic Sans MS" charset="0"/>
                </a:rPr>
                <a:t>BIL MDT</a:t>
              </a:r>
              <a:endParaRPr lang="en-US">
                <a:solidFill>
                  <a:srgbClr val="FFCC00"/>
                </a:solidFill>
              </a:endParaRPr>
            </a:p>
          </p:txBody>
        </p:sp>
        <p:sp>
          <p:nvSpPr>
            <p:cNvPr id="1072140" name="Text Box 12"/>
            <p:cNvSpPr txBox="1">
              <a:spLocks noChangeArrowheads="1"/>
            </p:cNvSpPr>
            <p:nvPr/>
          </p:nvSpPr>
          <p:spPr bwMode="auto">
            <a:xfrm>
              <a:off x="1440" y="2112"/>
              <a:ext cx="143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rgbClr val="FFCC00"/>
                  </a:solidFill>
                  <a:latin typeface="Comic Sans MS" charset="0"/>
                </a:rPr>
                <a:t>BML MDT+RPC</a:t>
              </a:r>
              <a:endParaRPr lang="en-US">
                <a:solidFill>
                  <a:srgbClr val="FFCC00"/>
                </a:solidFill>
              </a:endParaRPr>
            </a:p>
          </p:txBody>
        </p:sp>
        <p:sp>
          <p:nvSpPr>
            <p:cNvPr id="1072141" name="Text Box 13"/>
            <p:cNvSpPr txBox="1">
              <a:spLocks noChangeArrowheads="1"/>
            </p:cNvSpPr>
            <p:nvPr/>
          </p:nvSpPr>
          <p:spPr bwMode="auto">
            <a:xfrm>
              <a:off x="432" y="2976"/>
              <a:ext cx="142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rgbClr val="FFCC00"/>
                  </a:solidFill>
                  <a:latin typeface="Comic Sans MS" charset="0"/>
                </a:rPr>
                <a:t>BOL MDT+RPC</a:t>
              </a:r>
              <a:endParaRPr lang="en-US">
                <a:solidFill>
                  <a:srgbClr val="FFCC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157646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301752" y="-3048"/>
            <a:ext cx="8686800" cy="841248"/>
          </a:xfrm>
        </p:spPr>
        <p:txBody>
          <a:bodyPr/>
          <a:lstStyle/>
          <a:p>
            <a:pPr algn="ctr"/>
            <a:r>
              <a:rPr lang="it-IT" dirty="0" err="1"/>
              <a:t>Commissioning</a:t>
            </a:r>
            <a:r>
              <a:rPr lang="it-IT" dirty="0"/>
              <a:t> with </a:t>
            </a:r>
            <a:r>
              <a:rPr lang="it-IT" dirty="0" err="1"/>
              <a:t>Cosmic</a:t>
            </a:r>
            <a:r>
              <a:rPr lang="it-IT" dirty="0"/>
              <a:t> </a:t>
            </a:r>
            <a:r>
              <a:rPr lang="it-IT" dirty="0" err="1"/>
              <a:t>Rays</a:t>
            </a:r>
            <a:endParaRPr lang="it-IT" dirty="0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152400" y="1066800"/>
            <a:ext cx="8915400" cy="5562600"/>
          </a:xfrm>
        </p:spPr>
        <p:txBody>
          <a:bodyPr>
            <a:normAutofit fontScale="92000"/>
          </a:bodyPr>
          <a:lstStyle/>
          <a:p>
            <a:r>
              <a:rPr lang="it-IT" dirty="0" err="1"/>
              <a:t>Cosmic</a:t>
            </a:r>
            <a:r>
              <a:rPr lang="it-IT" dirty="0"/>
              <a:t> </a:t>
            </a:r>
            <a:r>
              <a:rPr lang="it-IT" dirty="0" err="1"/>
              <a:t>rays</a:t>
            </a:r>
            <a:r>
              <a:rPr lang="it-IT" dirty="0"/>
              <a:t> are a </a:t>
            </a:r>
            <a:r>
              <a:rPr lang="it-IT" dirty="0" err="1"/>
              <a:t>very</a:t>
            </a:r>
            <a:r>
              <a:rPr lang="it-IT" dirty="0"/>
              <a:t> </a:t>
            </a:r>
            <a:r>
              <a:rPr lang="it-IT" dirty="0" err="1"/>
              <a:t>powerful</a:t>
            </a:r>
            <a:r>
              <a:rPr lang="it-IT" dirty="0"/>
              <a:t> </a:t>
            </a:r>
            <a:r>
              <a:rPr lang="it-IT" dirty="0" err="1"/>
              <a:t>tool</a:t>
            </a:r>
            <a:r>
              <a:rPr lang="it-IT" dirty="0"/>
              <a:t> for the </a:t>
            </a:r>
            <a:r>
              <a:rPr lang="it-IT" dirty="0" err="1"/>
              <a:t>commissioning</a:t>
            </a:r>
            <a:r>
              <a:rPr lang="it-IT" dirty="0"/>
              <a:t> of </a:t>
            </a:r>
            <a:r>
              <a:rPr lang="it-IT" dirty="0" err="1"/>
              <a:t>any</a:t>
            </a:r>
            <a:r>
              <a:rPr lang="it-IT" dirty="0"/>
              <a:t> HEP detector</a:t>
            </a:r>
          </a:p>
          <a:p>
            <a:pPr lvl="1"/>
            <a:r>
              <a:rPr lang="it-IT" dirty="0" err="1"/>
              <a:t>Available</a:t>
            </a:r>
            <a:r>
              <a:rPr lang="it-IT" dirty="0"/>
              <a:t> </a:t>
            </a:r>
            <a:r>
              <a:rPr lang="it-IT" dirty="0" err="1"/>
              <a:t>during</a:t>
            </a:r>
            <a:r>
              <a:rPr lang="it-IT" dirty="0"/>
              <a:t> </a:t>
            </a:r>
            <a:r>
              <a:rPr lang="it-IT" dirty="0" err="1"/>
              <a:t>all</a:t>
            </a:r>
            <a:r>
              <a:rPr lang="it-IT" dirty="0"/>
              <a:t> the </a:t>
            </a:r>
            <a:r>
              <a:rPr lang="it-IT" dirty="0" err="1"/>
              <a:t>installation</a:t>
            </a:r>
            <a:r>
              <a:rPr lang="it-IT" dirty="0"/>
              <a:t> </a:t>
            </a:r>
            <a:r>
              <a:rPr lang="it-IT" dirty="0" err="1"/>
              <a:t>period</a:t>
            </a:r>
            <a:r>
              <a:rPr lang="it-IT" dirty="0"/>
              <a:t> </a:t>
            </a:r>
          </a:p>
          <a:p>
            <a:pPr lvl="1"/>
            <a:r>
              <a:rPr lang="it-IT" dirty="0"/>
              <a:t>Large </a:t>
            </a:r>
            <a:r>
              <a:rPr lang="it-IT" dirty="0" err="1"/>
              <a:t>momentum</a:t>
            </a:r>
            <a:r>
              <a:rPr lang="it-IT" dirty="0"/>
              <a:t> </a:t>
            </a:r>
            <a:r>
              <a:rPr lang="it-IT" dirty="0" err="1"/>
              <a:t>span</a:t>
            </a:r>
            <a:r>
              <a:rPr lang="it-IT" dirty="0"/>
              <a:t> (</a:t>
            </a:r>
            <a:r>
              <a:rPr lang="it-IT" dirty="0" err="1"/>
              <a:t>even</a:t>
            </a:r>
            <a:r>
              <a:rPr lang="it-IT" dirty="0"/>
              <a:t> </a:t>
            </a:r>
            <a:r>
              <a:rPr lang="it-IT" dirty="0" err="1"/>
              <a:t>higher</a:t>
            </a:r>
            <a:r>
              <a:rPr lang="it-IT" dirty="0"/>
              <a:t> </a:t>
            </a:r>
            <a:r>
              <a:rPr lang="it-IT" dirty="0" err="1"/>
              <a:t>than</a:t>
            </a:r>
            <a:r>
              <a:rPr lang="it-IT" dirty="0"/>
              <a:t> </a:t>
            </a:r>
            <a:r>
              <a:rPr lang="it-IT" dirty="0" err="1"/>
              <a:t>achievable</a:t>
            </a:r>
            <a:r>
              <a:rPr lang="it-IT" dirty="0"/>
              <a:t> with </a:t>
            </a:r>
            <a:r>
              <a:rPr lang="it-IT" dirty="0" err="1"/>
              <a:t>beams</a:t>
            </a:r>
            <a:r>
              <a:rPr lang="it-IT" dirty="0"/>
              <a:t>)</a:t>
            </a:r>
          </a:p>
          <a:p>
            <a:pPr lvl="1"/>
            <a:r>
              <a:rPr lang="it-IT" dirty="0" err="1"/>
              <a:t>Decent</a:t>
            </a:r>
            <a:r>
              <a:rPr lang="it-IT" dirty="0"/>
              <a:t> rate of </a:t>
            </a:r>
            <a:r>
              <a:rPr lang="it-IT" dirty="0" err="1"/>
              <a:t>events</a:t>
            </a:r>
            <a:r>
              <a:rPr lang="it-IT" dirty="0"/>
              <a:t> </a:t>
            </a:r>
          </a:p>
          <a:p>
            <a:r>
              <a:rPr lang="it-IT" dirty="0"/>
              <a:t>With </a:t>
            </a:r>
            <a:r>
              <a:rPr lang="it-IT" dirty="0" err="1"/>
              <a:t>Cosmic</a:t>
            </a:r>
            <a:r>
              <a:rPr lang="it-IT" dirty="0"/>
              <a:t> </a:t>
            </a:r>
            <a:r>
              <a:rPr lang="it-IT" dirty="0" err="1"/>
              <a:t>rays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possible</a:t>
            </a:r>
            <a:r>
              <a:rPr lang="it-IT" dirty="0"/>
              <a:t> to:</a:t>
            </a:r>
          </a:p>
          <a:p>
            <a:pPr lvl="1"/>
            <a:r>
              <a:rPr lang="it-IT" dirty="0" err="1"/>
              <a:t>Assess</a:t>
            </a:r>
            <a:r>
              <a:rPr lang="it-IT" dirty="0"/>
              <a:t> the </a:t>
            </a:r>
            <a:r>
              <a:rPr lang="it-IT" dirty="0" err="1"/>
              <a:t>basic</a:t>
            </a:r>
            <a:r>
              <a:rPr lang="it-IT" dirty="0"/>
              <a:t> </a:t>
            </a:r>
            <a:r>
              <a:rPr lang="it-IT" dirty="0" err="1"/>
              <a:t>responce</a:t>
            </a:r>
            <a:r>
              <a:rPr lang="it-IT" dirty="0"/>
              <a:t> of the detectors </a:t>
            </a:r>
          </a:p>
          <a:p>
            <a:pPr lvl="1"/>
            <a:r>
              <a:rPr lang="it-IT" dirty="0" err="1"/>
              <a:t>Debug</a:t>
            </a:r>
            <a:r>
              <a:rPr lang="it-IT" dirty="0"/>
              <a:t> </a:t>
            </a:r>
            <a:r>
              <a:rPr lang="it-IT" dirty="0" err="1"/>
              <a:t>all</a:t>
            </a:r>
            <a:r>
              <a:rPr lang="it-IT" dirty="0"/>
              <a:t> the </a:t>
            </a:r>
            <a:r>
              <a:rPr lang="it-IT" dirty="0" err="1"/>
              <a:t>cabling</a:t>
            </a:r>
            <a:r>
              <a:rPr lang="it-IT" dirty="0"/>
              <a:t> of the detector</a:t>
            </a:r>
          </a:p>
          <a:p>
            <a:pPr lvl="1"/>
            <a:r>
              <a:rPr lang="it-IT" dirty="0" err="1"/>
              <a:t>Debug</a:t>
            </a:r>
            <a:r>
              <a:rPr lang="it-IT" dirty="0"/>
              <a:t> the </a:t>
            </a:r>
            <a:r>
              <a:rPr lang="it-IT" dirty="0" err="1"/>
              <a:t>read</a:t>
            </a:r>
            <a:r>
              <a:rPr lang="it-IT" dirty="0"/>
              <a:t> out </a:t>
            </a:r>
            <a:r>
              <a:rPr lang="it-IT" dirty="0" err="1"/>
              <a:t>system</a:t>
            </a:r>
            <a:r>
              <a:rPr lang="it-IT" dirty="0"/>
              <a:t> and “time in” the detector</a:t>
            </a:r>
          </a:p>
          <a:p>
            <a:pPr lvl="1"/>
            <a:r>
              <a:rPr lang="it-IT" dirty="0" err="1"/>
              <a:t>Align</a:t>
            </a:r>
            <a:r>
              <a:rPr lang="it-IT" dirty="0"/>
              <a:t> to </a:t>
            </a:r>
            <a:r>
              <a:rPr lang="it-IT" dirty="0" err="1"/>
              <a:t>very</a:t>
            </a:r>
            <a:r>
              <a:rPr lang="it-IT" dirty="0"/>
              <a:t> high </a:t>
            </a:r>
            <a:r>
              <a:rPr lang="it-IT" dirty="0" err="1"/>
              <a:t>accuracy</a:t>
            </a:r>
            <a:r>
              <a:rPr lang="it-IT" dirty="0"/>
              <a:t> the detector (</a:t>
            </a:r>
            <a:r>
              <a:rPr lang="it-IT" dirty="0" err="1"/>
              <a:t>mainly</a:t>
            </a:r>
            <a:r>
              <a:rPr lang="it-IT" dirty="0"/>
              <a:t> the </a:t>
            </a:r>
            <a:r>
              <a:rPr lang="it-IT" dirty="0" err="1"/>
              <a:t>Barrel</a:t>
            </a:r>
            <a:r>
              <a:rPr lang="it-IT" dirty="0"/>
              <a:t>)</a:t>
            </a:r>
          </a:p>
          <a:p>
            <a:pPr lvl="2"/>
            <a:r>
              <a:rPr lang="it-IT" dirty="0" err="1"/>
              <a:t>Cosmic</a:t>
            </a:r>
            <a:r>
              <a:rPr lang="it-IT" dirty="0"/>
              <a:t> </a:t>
            </a:r>
            <a:r>
              <a:rPr lang="it-IT" dirty="0" err="1"/>
              <a:t>rays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large </a:t>
            </a:r>
            <a:r>
              <a:rPr lang="it-IT" dirty="0" err="1"/>
              <a:t>angular</a:t>
            </a:r>
            <a:r>
              <a:rPr lang="it-IT" dirty="0"/>
              <a:t> </a:t>
            </a:r>
            <a:r>
              <a:rPr lang="it-IT" dirty="0" err="1"/>
              <a:t>span</a:t>
            </a:r>
            <a:r>
              <a:rPr lang="it-IT" dirty="0"/>
              <a:t> and are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coming</a:t>
            </a:r>
            <a:r>
              <a:rPr lang="it-IT" dirty="0"/>
              <a:t> from a single </a:t>
            </a:r>
            <a:r>
              <a:rPr lang="it-IT" dirty="0" err="1"/>
              <a:t>point</a:t>
            </a:r>
            <a:r>
              <a:rPr lang="it-IT" dirty="0"/>
              <a:t>, </a:t>
            </a:r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characteristic</a:t>
            </a:r>
            <a:r>
              <a:rPr lang="it-IT" dirty="0"/>
              <a:t> are </a:t>
            </a:r>
            <a:r>
              <a:rPr lang="it-IT" dirty="0" err="1"/>
              <a:t>optimal</a:t>
            </a:r>
            <a:r>
              <a:rPr lang="it-IT" dirty="0"/>
              <a:t> to </a:t>
            </a:r>
            <a:r>
              <a:rPr lang="it-IT" dirty="0" err="1"/>
              <a:t>constraint</a:t>
            </a:r>
            <a:r>
              <a:rPr lang="it-IT" dirty="0"/>
              <a:t> the so </a:t>
            </a:r>
            <a:r>
              <a:rPr lang="it-IT" dirty="0" err="1"/>
              <a:t>called</a:t>
            </a:r>
            <a:r>
              <a:rPr lang="it-IT" dirty="0"/>
              <a:t> </a:t>
            </a:r>
            <a:r>
              <a:rPr lang="it-IT" dirty="0" err="1"/>
              <a:t>Alignemnt</a:t>
            </a:r>
            <a:r>
              <a:rPr lang="it-IT" dirty="0"/>
              <a:t> </a:t>
            </a:r>
            <a:r>
              <a:rPr lang="it-IT" dirty="0" err="1"/>
              <a:t>Weak</a:t>
            </a:r>
            <a:r>
              <a:rPr lang="it-IT" dirty="0"/>
              <a:t> </a:t>
            </a:r>
            <a:r>
              <a:rPr lang="it-IT" dirty="0" err="1"/>
              <a:t>modes</a:t>
            </a:r>
            <a:r>
              <a:rPr lang="it-IT" dirty="0"/>
              <a:t>.</a:t>
            </a:r>
          </a:p>
          <a:p>
            <a:pPr lvl="1"/>
            <a:r>
              <a:rPr lang="it-IT" dirty="0" err="1"/>
              <a:t>Have</a:t>
            </a:r>
            <a:r>
              <a:rPr lang="it-IT" dirty="0"/>
              <a:t> a first </a:t>
            </a:r>
            <a:r>
              <a:rPr lang="it-IT" dirty="0" err="1"/>
              <a:t>determination</a:t>
            </a:r>
            <a:r>
              <a:rPr lang="it-IT" dirty="0"/>
              <a:t> of the </a:t>
            </a:r>
            <a:r>
              <a:rPr lang="it-IT" dirty="0" err="1"/>
              <a:t>momentum</a:t>
            </a:r>
            <a:r>
              <a:rPr lang="it-IT" dirty="0"/>
              <a:t> </a:t>
            </a:r>
            <a:r>
              <a:rPr lang="it-IT" dirty="0" err="1"/>
              <a:t>resolution</a:t>
            </a:r>
            <a:r>
              <a:rPr lang="it-IT" dirty="0"/>
              <a:t> </a:t>
            </a:r>
          </a:p>
          <a:p>
            <a:pPr lvl="2"/>
            <a:r>
              <a:rPr lang="it-IT" dirty="0"/>
              <a:t>At high </a:t>
            </a:r>
            <a:r>
              <a:rPr lang="it-IT" dirty="0" err="1"/>
              <a:t>momentum</a:t>
            </a:r>
            <a:r>
              <a:rPr lang="it-IT" dirty="0"/>
              <a:t> CR are </a:t>
            </a:r>
            <a:r>
              <a:rPr lang="it-IT" dirty="0" err="1"/>
              <a:t>almost</a:t>
            </a:r>
            <a:r>
              <a:rPr lang="it-IT" dirty="0"/>
              <a:t> the </a:t>
            </a:r>
            <a:r>
              <a:rPr lang="it-IT" dirty="0" err="1"/>
              <a:t>only</a:t>
            </a:r>
            <a:r>
              <a:rPr lang="it-IT" dirty="0"/>
              <a:t> source to </a:t>
            </a:r>
            <a:r>
              <a:rPr lang="it-IT" dirty="0" err="1"/>
              <a:t>determine</a:t>
            </a:r>
            <a:r>
              <a:rPr lang="it-IT" dirty="0"/>
              <a:t> the </a:t>
            </a:r>
            <a:r>
              <a:rPr lang="it-IT" dirty="0" err="1"/>
              <a:t>resolution</a:t>
            </a:r>
            <a:endParaRPr lang="it-IT" dirty="0"/>
          </a:p>
          <a:p>
            <a:pPr lvl="1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8421986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1752" y="0"/>
            <a:ext cx="8686800" cy="841248"/>
          </a:xfrm>
        </p:spPr>
        <p:txBody>
          <a:bodyPr/>
          <a:lstStyle/>
          <a:p>
            <a:r>
              <a:rPr lang="it-IT" dirty="0" err="1"/>
              <a:t>Results</a:t>
            </a:r>
            <a:r>
              <a:rPr lang="it-IT" dirty="0"/>
              <a:t> with </a:t>
            </a:r>
            <a:r>
              <a:rPr lang="it-IT" dirty="0" err="1"/>
              <a:t>Cosmic</a:t>
            </a:r>
            <a:r>
              <a:rPr lang="it-IT" dirty="0"/>
              <a:t> </a:t>
            </a:r>
            <a:r>
              <a:rPr lang="it-IT" dirty="0" err="1"/>
              <a:t>Rays</a:t>
            </a:r>
            <a:r>
              <a:rPr lang="it-IT" dirty="0"/>
              <a:t> 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-27955" y="1066800"/>
            <a:ext cx="4371355" cy="5638800"/>
          </a:xfrm>
        </p:spPr>
        <p:txBody>
          <a:bodyPr>
            <a:normAutofit/>
          </a:bodyPr>
          <a:lstStyle/>
          <a:p>
            <a:r>
              <a:rPr lang="it-IT" dirty="0"/>
              <a:t>From </a:t>
            </a:r>
            <a:r>
              <a:rPr lang="it-IT" dirty="0" err="1"/>
              <a:t>channel</a:t>
            </a:r>
            <a:r>
              <a:rPr lang="it-IT" dirty="0"/>
              <a:t> to </a:t>
            </a:r>
            <a:r>
              <a:rPr lang="it-IT" dirty="0" err="1"/>
              <a:t>channel</a:t>
            </a:r>
            <a:r>
              <a:rPr lang="it-IT" dirty="0"/>
              <a:t> </a:t>
            </a:r>
            <a:r>
              <a:rPr lang="it-IT" dirty="0" err="1"/>
              <a:t>correlations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possible</a:t>
            </a:r>
            <a:r>
              <a:rPr lang="it-IT" dirty="0"/>
              <a:t> to </a:t>
            </a:r>
            <a:r>
              <a:rPr lang="it-IT" dirty="0" err="1"/>
              <a:t>check</a:t>
            </a:r>
            <a:r>
              <a:rPr lang="it-IT" dirty="0"/>
              <a:t> the </a:t>
            </a:r>
            <a:r>
              <a:rPr lang="it-IT" dirty="0" err="1"/>
              <a:t>cabling</a:t>
            </a:r>
            <a:r>
              <a:rPr lang="it-IT" dirty="0"/>
              <a:t> </a:t>
            </a:r>
            <a:r>
              <a:rPr lang="it-IT" dirty="0" err="1"/>
              <a:t>maps</a:t>
            </a:r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From </a:t>
            </a:r>
            <a:r>
              <a:rPr lang="it-IT" dirty="0" err="1"/>
              <a:t>Toroid</a:t>
            </a:r>
            <a:r>
              <a:rPr lang="it-IT" dirty="0"/>
              <a:t> Off </a:t>
            </a:r>
            <a:r>
              <a:rPr lang="it-IT" dirty="0" err="1"/>
              <a:t>runs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possible</a:t>
            </a:r>
            <a:r>
              <a:rPr lang="it-IT" dirty="0"/>
              <a:t> to </a:t>
            </a:r>
            <a:r>
              <a:rPr lang="it-IT" dirty="0" err="1"/>
              <a:t>measure</a:t>
            </a:r>
            <a:r>
              <a:rPr lang="it-IT" dirty="0"/>
              <a:t> the “</a:t>
            </a:r>
            <a:r>
              <a:rPr lang="it-IT" dirty="0" err="1"/>
              <a:t>Fake</a:t>
            </a:r>
            <a:r>
              <a:rPr lang="it-IT" dirty="0"/>
              <a:t> sagitta” due to </a:t>
            </a:r>
            <a:r>
              <a:rPr lang="it-IT" dirty="0" err="1"/>
              <a:t>chamber</a:t>
            </a:r>
            <a:r>
              <a:rPr lang="it-IT" dirty="0"/>
              <a:t> </a:t>
            </a:r>
            <a:r>
              <a:rPr lang="it-IT" dirty="0" err="1"/>
              <a:t>mis-alignment</a:t>
            </a:r>
            <a:r>
              <a:rPr lang="it-IT" dirty="0"/>
              <a:t> and </a:t>
            </a:r>
            <a:r>
              <a:rPr lang="it-IT" dirty="0" err="1"/>
              <a:t>achieve</a:t>
            </a:r>
            <a:r>
              <a:rPr lang="it-IT" dirty="0"/>
              <a:t> a </a:t>
            </a:r>
            <a:r>
              <a:rPr lang="it-IT" dirty="0" err="1"/>
              <a:t>much</a:t>
            </a:r>
            <a:r>
              <a:rPr lang="it-IT" dirty="0"/>
              <a:t> </a:t>
            </a:r>
            <a:r>
              <a:rPr lang="it-IT" dirty="0" err="1"/>
              <a:t>better</a:t>
            </a:r>
            <a:r>
              <a:rPr lang="it-IT" dirty="0"/>
              <a:t> </a:t>
            </a:r>
            <a:r>
              <a:rPr lang="it-IT" dirty="0" err="1"/>
              <a:t>alignment</a:t>
            </a:r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5" name="Immagine 4" descr="Correlation strips CR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914400"/>
            <a:ext cx="3104213" cy="2705100"/>
          </a:xfrm>
          <a:prstGeom prst="rect">
            <a:avLst/>
          </a:prstGeom>
        </p:spPr>
      </p:pic>
      <p:pic>
        <p:nvPicPr>
          <p:cNvPr id="6" name="Immagine 5" descr="Alignment corrections with CR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733800"/>
            <a:ext cx="3176130" cy="2987534"/>
          </a:xfrm>
          <a:prstGeom prst="rect">
            <a:avLst/>
          </a:prstGeom>
        </p:spPr>
      </p:pic>
      <p:grpSp>
        <p:nvGrpSpPr>
          <p:cNvPr id="9" name="Gruppo 8"/>
          <p:cNvGrpSpPr/>
          <p:nvPr/>
        </p:nvGrpSpPr>
        <p:grpSpPr>
          <a:xfrm>
            <a:off x="4343401" y="1981200"/>
            <a:ext cx="4800599" cy="4788932"/>
            <a:chOff x="4343401" y="1981200"/>
            <a:chExt cx="4800599" cy="4788932"/>
          </a:xfrm>
        </p:grpSpPr>
        <p:pic>
          <p:nvPicPr>
            <p:cNvPr id="7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43401" y="1981200"/>
              <a:ext cx="4724400" cy="4357456"/>
            </a:xfrm>
            <a:prstGeom prst="rect">
              <a:avLst/>
            </a:prstGeom>
            <a:effectLst>
              <a:glow rad="101600">
                <a:srgbClr val="FF0000">
                  <a:alpha val="75000"/>
                </a:srgbClr>
              </a:glow>
              <a:softEdge rad="25400"/>
            </a:effectLst>
          </p:spPr>
        </p:pic>
        <p:sp>
          <p:nvSpPr>
            <p:cNvPr id="8" name="TextBox 6"/>
            <p:cNvSpPr txBox="1"/>
            <p:nvPr/>
          </p:nvSpPr>
          <p:spPr>
            <a:xfrm>
              <a:off x="4346448" y="6400800"/>
              <a:ext cx="4797552" cy="369332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  <a:latin typeface="Lucida Calligraphy"/>
                  <a:cs typeface="Lucida Calligraphy"/>
                </a:rPr>
                <a:t>Barrel: &lt;100 </a:t>
              </a:r>
              <a:r>
                <a:rPr lang="en-US" dirty="0">
                  <a:solidFill>
                    <a:srgbClr val="FF0000"/>
                  </a:solidFill>
                  <a:latin typeface="Symbol" charset="2"/>
                  <a:cs typeface="Symbol" charset="2"/>
                </a:rPr>
                <a:t>m</a:t>
              </a:r>
              <a:r>
                <a:rPr lang="en-US" dirty="0">
                  <a:solidFill>
                    <a:srgbClr val="FF0000"/>
                  </a:solidFill>
                  <a:latin typeface="Lucida Calligraphy"/>
                  <a:cs typeface="Lucida Calligraphy"/>
                </a:rPr>
                <a:t>m alignment achieved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3134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301752" y="-3048"/>
            <a:ext cx="8686800" cy="841248"/>
          </a:xfrm>
        </p:spPr>
        <p:txBody>
          <a:bodyPr/>
          <a:lstStyle/>
          <a:p>
            <a:pPr algn="ctr"/>
            <a:r>
              <a:rPr lang="it-IT" dirty="0" err="1"/>
              <a:t>Results</a:t>
            </a:r>
            <a:r>
              <a:rPr lang="it-IT" dirty="0"/>
              <a:t> with </a:t>
            </a:r>
            <a:r>
              <a:rPr lang="it-IT" dirty="0" err="1"/>
              <a:t>Cosmic</a:t>
            </a:r>
            <a:r>
              <a:rPr lang="it-IT" dirty="0"/>
              <a:t> </a:t>
            </a:r>
            <a:r>
              <a:rPr lang="it-IT" dirty="0" err="1"/>
              <a:t>rays</a:t>
            </a:r>
            <a:endParaRPr lang="it-IT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76200" y="1554162"/>
            <a:ext cx="4495800" cy="491979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1800" dirty="0"/>
              <a:t>Cosmic passing through ATLAS IP </a:t>
            </a:r>
            <a:r>
              <a:rPr lang="en-US" sz="1800" dirty="0">
                <a:solidFill>
                  <a:srgbClr val="000090"/>
                </a:solidFill>
              </a:rPr>
              <a:t>crosses 2 halves of tracking detectors</a:t>
            </a:r>
          </a:p>
          <a:p>
            <a:pPr algn="ctr">
              <a:buNone/>
            </a:pPr>
            <a:endParaRPr lang="en-US" sz="1800" dirty="0"/>
          </a:p>
          <a:p>
            <a:r>
              <a:rPr lang="en-US" sz="1800" dirty="0">
                <a:solidFill>
                  <a:srgbClr val="008000"/>
                </a:solidFill>
              </a:rPr>
              <a:t>P Resolution </a:t>
            </a:r>
            <a:r>
              <a:rPr lang="en-US" sz="1800" dirty="0"/>
              <a:t>and</a:t>
            </a:r>
            <a:r>
              <a:rPr lang="en-US" sz="1800" dirty="0">
                <a:solidFill>
                  <a:srgbClr val="008000"/>
                </a:solidFill>
              </a:rPr>
              <a:t> Scale</a:t>
            </a:r>
            <a:r>
              <a:rPr lang="en-US" sz="1800" dirty="0"/>
              <a:t>:</a:t>
            </a:r>
            <a:endParaRPr lang="en-US" sz="1800" dirty="0">
              <a:solidFill>
                <a:srgbClr val="000090"/>
              </a:solidFill>
            </a:endParaRPr>
          </a:p>
          <a:p>
            <a:pPr lvl="1"/>
            <a:r>
              <a:rPr lang="en-US" sz="1400" dirty="0">
                <a:solidFill>
                  <a:srgbClr val="008000"/>
                </a:solidFill>
              </a:rPr>
              <a:t> </a:t>
            </a:r>
            <a:r>
              <a:rPr lang="en-US" sz="1600" i="1" dirty="0">
                <a:solidFill>
                  <a:srgbClr val="000090"/>
                </a:solidFill>
              </a:rPr>
              <a:t>Same </a:t>
            </a:r>
            <a:r>
              <a:rPr lang="en-US" sz="1600" i="1" dirty="0" err="1">
                <a:solidFill>
                  <a:srgbClr val="000090"/>
                </a:solidFill>
                <a:latin typeface="Symbol" charset="2"/>
                <a:cs typeface="Symbol" charset="2"/>
              </a:rPr>
              <a:t>m</a:t>
            </a:r>
            <a:r>
              <a:rPr lang="en-US" sz="1600" i="1" dirty="0">
                <a:solidFill>
                  <a:srgbClr val="000090"/>
                </a:solidFill>
              </a:rPr>
              <a:t>  is measured TWICE !</a:t>
            </a:r>
            <a:endParaRPr lang="en-US" sz="1800" i="1" dirty="0">
              <a:solidFill>
                <a:srgbClr val="000090"/>
              </a:solidFill>
            </a:endParaRPr>
          </a:p>
          <a:p>
            <a:pPr lvl="1"/>
            <a:r>
              <a:rPr lang="en-US" sz="1600" dirty="0"/>
              <a:t>From </a:t>
            </a:r>
            <a:r>
              <a:rPr lang="en-US" sz="1600" dirty="0">
                <a:solidFill>
                  <a:srgbClr val="000090"/>
                </a:solidFill>
              </a:rPr>
              <a:t>2 measurements:</a:t>
            </a:r>
            <a:r>
              <a:rPr lang="en-US" sz="1600" dirty="0"/>
              <a:t> extract the </a:t>
            </a:r>
            <a:r>
              <a:rPr lang="en-US" sz="1600" dirty="0">
                <a:solidFill>
                  <a:srgbClr val="000090"/>
                </a:solidFill>
              </a:rPr>
              <a:t>scale</a:t>
            </a:r>
            <a:r>
              <a:rPr lang="en-US" sz="1600" dirty="0"/>
              <a:t> and </a:t>
            </a:r>
            <a:r>
              <a:rPr lang="en-US" sz="1600" dirty="0">
                <a:solidFill>
                  <a:srgbClr val="000090"/>
                </a:solidFill>
              </a:rPr>
              <a:t>resolution</a:t>
            </a:r>
            <a:r>
              <a:rPr lang="en-US" sz="1600" dirty="0"/>
              <a:t> (d</a:t>
            </a:r>
            <a:r>
              <a:rPr lang="en-US" sz="1600" baseline="-25000" dirty="0"/>
              <a:t>0</a:t>
            </a:r>
            <a:r>
              <a:rPr lang="en-US" sz="1600" dirty="0"/>
              <a:t>, P, ….):</a:t>
            </a:r>
          </a:p>
          <a:p>
            <a:pPr lvl="1"/>
            <a:r>
              <a:rPr lang="en-US" sz="1400" b="1" dirty="0"/>
              <a:t> </a:t>
            </a:r>
            <a:r>
              <a:rPr lang="en-US" sz="1800" b="1" dirty="0" err="1">
                <a:latin typeface="Symbol" charset="2"/>
                <a:cs typeface="Symbol" charset="2"/>
              </a:rPr>
              <a:t>s</a:t>
            </a:r>
            <a:r>
              <a:rPr lang="en-US" sz="1800" b="1" dirty="0" err="1"/>
              <a:t>(P</a:t>
            </a:r>
            <a:r>
              <a:rPr lang="en-US" sz="1800" b="1" baseline="-25000" dirty="0" err="1"/>
              <a:t>UP</a:t>
            </a:r>
            <a:r>
              <a:rPr lang="en-US" sz="1800" b="1" dirty="0"/>
              <a:t> – P</a:t>
            </a:r>
            <a:r>
              <a:rPr lang="en-US" sz="1800" b="1" baseline="-25000" dirty="0"/>
              <a:t>DOWN</a:t>
            </a:r>
            <a:r>
              <a:rPr lang="en-US" sz="1800" b="1" dirty="0"/>
              <a:t>) = √2  ×  </a:t>
            </a:r>
            <a:r>
              <a:rPr lang="en-US" sz="1800" b="1" dirty="0" err="1">
                <a:latin typeface="Symbol" charset="2"/>
                <a:cs typeface="Symbol" charset="2"/>
              </a:rPr>
              <a:t>s</a:t>
            </a:r>
            <a:r>
              <a:rPr lang="en-US" sz="1800" b="1" dirty="0" err="1"/>
              <a:t>(P</a:t>
            </a:r>
            <a:r>
              <a:rPr lang="en-US" sz="1800" b="1" dirty="0"/>
              <a:t>)</a:t>
            </a:r>
            <a:r>
              <a:rPr lang="en-US" sz="1800" b="1" i="1" dirty="0">
                <a:solidFill>
                  <a:srgbClr val="008000"/>
                </a:solidFill>
              </a:rPr>
              <a:t> </a:t>
            </a:r>
            <a:endParaRPr lang="en-US" sz="1400" b="1" i="1" dirty="0">
              <a:solidFill>
                <a:srgbClr val="008000"/>
              </a:solidFill>
            </a:endParaRPr>
          </a:p>
          <a:p>
            <a:endParaRPr lang="en-US" sz="1800" i="1" dirty="0">
              <a:solidFill>
                <a:srgbClr val="008000"/>
              </a:solidFill>
            </a:endParaRPr>
          </a:p>
          <a:p>
            <a:r>
              <a:rPr lang="en-US" sz="1800" i="1" dirty="0">
                <a:solidFill>
                  <a:srgbClr val="008000"/>
                </a:solidFill>
              </a:rPr>
              <a:t>Efficiency</a:t>
            </a:r>
            <a:r>
              <a:rPr lang="en-US" sz="1800" i="1" dirty="0"/>
              <a:t> - Each </a:t>
            </a:r>
            <a:r>
              <a:rPr lang="en-US" sz="1800" dirty="0"/>
              <a:t>track is a </a:t>
            </a:r>
            <a:r>
              <a:rPr lang="en-US" sz="1800" dirty="0" err="1">
                <a:latin typeface="Symbol" charset="2"/>
                <a:cs typeface="Symbol" charset="2"/>
              </a:rPr>
              <a:t>m</a:t>
            </a:r>
            <a:r>
              <a:rPr lang="en-US" sz="1800" dirty="0"/>
              <a:t>:</a:t>
            </a:r>
            <a:r>
              <a:rPr lang="en-US" sz="1400" dirty="0"/>
              <a:t> </a:t>
            </a:r>
          </a:p>
          <a:p>
            <a:pPr>
              <a:buNone/>
            </a:pPr>
            <a:r>
              <a:rPr lang="en-US" sz="1800" b="1" dirty="0">
                <a:solidFill>
                  <a:srgbClr val="000090"/>
                </a:solidFill>
              </a:rPr>
              <a:t>			ID &lt;-&gt; MS</a:t>
            </a:r>
            <a:r>
              <a:rPr lang="en-US" sz="1400" b="1" dirty="0">
                <a:solidFill>
                  <a:srgbClr val="000090"/>
                </a:solidFill>
              </a:rPr>
              <a:t>  </a:t>
            </a:r>
          </a:p>
          <a:p>
            <a:pPr>
              <a:buNone/>
            </a:pPr>
            <a:r>
              <a:rPr lang="en-US" sz="1400" b="1" dirty="0">
                <a:solidFill>
                  <a:srgbClr val="000090"/>
                </a:solidFill>
              </a:rPr>
              <a:t>		</a:t>
            </a:r>
            <a:r>
              <a:rPr lang="en-US" sz="1400" b="1" dirty="0">
                <a:solidFill>
                  <a:srgbClr val="008000"/>
                </a:solidFill>
              </a:rPr>
              <a:t>          </a:t>
            </a:r>
            <a:r>
              <a:rPr lang="en-US" sz="1600" b="1" dirty="0">
                <a:solidFill>
                  <a:srgbClr val="008000"/>
                </a:solidFill>
              </a:rPr>
              <a:t>Tag &lt;-&gt; Tag</a:t>
            </a:r>
            <a:endParaRPr lang="en-US" sz="1200" dirty="0">
              <a:solidFill>
                <a:srgbClr val="008000"/>
              </a:solidFill>
            </a:endParaRPr>
          </a:p>
          <a:p>
            <a:pPr lvl="1"/>
            <a:endParaRPr lang="en-US" dirty="0"/>
          </a:p>
          <a:p>
            <a:pPr>
              <a:buNone/>
            </a:pPr>
            <a:endParaRPr lang="en-US" sz="1800" dirty="0"/>
          </a:p>
        </p:txBody>
      </p:sp>
      <p:pic>
        <p:nvPicPr>
          <p:cNvPr id="7" name="Picture 4" descr="Cosmic_eventDispla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3052" y="1554162"/>
            <a:ext cx="440550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20027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76200"/>
            <a:ext cx="8686800" cy="841248"/>
          </a:xfrm>
        </p:spPr>
        <p:txBody>
          <a:bodyPr>
            <a:normAutofit fontScale="90000"/>
          </a:bodyPr>
          <a:lstStyle/>
          <a:p>
            <a:r>
              <a:rPr lang="en-US" dirty="0"/>
              <a:t>Cosmic ray results: Performance of ID and </a:t>
            </a:r>
            <a:r>
              <a:rPr lang="en-US" dirty="0" err="1"/>
              <a:t>Muon</a:t>
            </a:r>
            <a:r>
              <a:rPr lang="en-US" dirty="0"/>
              <a:t> Spectrometer  Combined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F854B-58C9-594B-9DF2-1F7DE0427031}" type="slidenum">
              <a:rPr lang="en-US" smtClean="0"/>
              <a:pPr/>
              <a:t>65</a:t>
            </a:fld>
            <a:endParaRPr lang="en-US"/>
          </a:p>
        </p:txBody>
      </p:sp>
      <p:pic>
        <p:nvPicPr>
          <p:cNvPr id="5" name="Picture 4" descr="MuonCosmicsCBResolution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371600"/>
            <a:ext cx="5308145" cy="3581399"/>
          </a:xfrm>
          <a:prstGeom prst="rect">
            <a:avLst/>
          </a:prstGeom>
          <a:effectLst>
            <a:glow rad="101600">
              <a:srgbClr val="008000">
                <a:alpha val="75000"/>
              </a:srgbClr>
            </a:glow>
            <a:reflection stA="50000" endPos="27000" dist="12700" dir="5400000" sy="-100000" algn="bl" rotWithShape="0"/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5202513"/>
            <a:ext cx="5384345" cy="1274487"/>
          </a:xfrm>
          <a:prstGeom prst="rect">
            <a:avLst/>
          </a:prstGeom>
          <a:effectLst>
            <a:glow rad="101600">
              <a:srgbClr val="000090">
                <a:alpha val="75000"/>
              </a:srgb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7" name="TextBox 6"/>
          <p:cNvSpPr txBox="1"/>
          <p:nvPr/>
        </p:nvSpPr>
        <p:spPr>
          <a:xfrm>
            <a:off x="3581400" y="1600200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|</a:t>
            </a:r>
            <a:r>
              <a:rPr lang="en-US" sz="1400" dirty="0" err="1">
                <a:latin typeface="Symbol" charset="2"/>
                <a:cs typeface="Symbol" charset="2"/>
              </a:rPr>
              <a:t>h</a:t>
            </a:r>
            <a:r>
              <a:rPr lang="en-US" sz="1400" dirty="0"/>
              <a:t>|&lt;1</a:t>
            </a:r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5536745" y="1371600"/>
            <a:ext cx="3454855" cy="5105400"/>
          </a:xfrm>
          <a:prstGeom prst="rect">
            <a:avLst/>
          </a:prstGeom>
          <a:effectLst/>
        </p:spPr>
        <p:txBody>
          <a:bodyPr vert="horz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FF"/>
              </a:buClr>
              <a:buSzPct val="60000"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Muon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Spectrometer</a:t>
            </a:r>
            <a:endParaRPr kumimoji="0" lang="en-US" sz="2000" b="1" i="0" u="none" strike="noStrike" kern="1200" cap="none" spc="0" normalizeH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342900" indent="-342900" defTabSz="914400">
              <a:spcBef>
                <a:spcPct val="20000"/>
              </a:spcBef>
              <a:buClr>
                <a:srgbClr val="0000FF"/>
              </a:buClr>
              <a:buSzPct val="60000"/>
              <a:buFont typeface="Wingdings" charset="2"/>
              <a:buChar char="Ø"/>
            </a:pPr>
            <a:r>
              <a:rPr kumimoji="0" lang="en-US" i="0" u="none" strike="noStrike" kern="1200" cap="none" spc="0" normalizeH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Multiple Scattering     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~3.2% MC </a:t>
            </a:r>
            <a:r>
              <a:rPr kumimoji="0" lang="en-US" sz="16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vs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~3.8% </a:t>
            </a:r>
            <a:r>
              <a:rPr lang="en-US" sz="1600" dirty="0">
                <a:solidFill>
                  <a:srgbClr val="0000FF"/>
                </a:solidFill>
                <a:latin typeface="Century Gothic"/>
                <a:cs typeface="Century Gothic"/>
              </a:rPr>
              <a:t>DT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(missing material in MC Large Sectors)</a:t>
            </a:r>
          </a:p>
          <a:p>
            <a:pPr marL="342900" lvl="1" indent="-342900" defTabSz="914400">
              <a:spcBef>
                <a:spcPct val="20000"/>
              </a:spcBef>
              <a:buClr>
                <a:srgbClr val="0000FF"/>
              </a:buClr>
              <a:buSzPct val="60000"/>
              <a:buFont typeface="Wingdings" charset="2"/>
              <a:buChar char="Ø"/>
            </a:pPr>
            <a:r>
              <a:rPr kumimoji="0" lang="en-US" i="0" u="none" strike="noStrike" kern="1200" cap="none" spc="0" normalizeH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Intrinsic resolution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: </a:t>
            </a:r>
          </a:p>
          <a:p>
            <a:pPr marL="342900" lvl="1" indent="-342900" defTabSz="914400">
              <a:spcBef>
                <a:spcPct val="20000"/>
              </a:spcBef>
              <a:buClr>
                <a:srgbClr val="0000FF"/>
              </a:buClr>
              <a:buSzPct val="60000"/>
            </a:pPr>
            <a:r>
              <a:rPr lang="en-US" sz="1600" dirty="0">
                <a:solidFill>
                  <a:srgbClr val="FF0000"/>
                </a:solidFill>
                <a:latin typeface="Century Gothic"/>
                <a:cs typeface="Century Gothic"/>
              </a:rPr>
              <a:t>   MC~12% TeV</a:t>
            </a:r>
            <a:r>
              <a:rPr lang="en-US" sz="1600" baseline="30000" dirty="0">
                <a:solidFill>
                  <a:srgbClr val="FF0000"/>
                </a:solidFill>
                <a:latin typeface="Century Gothic"/>
                <a:cs typeface="Century Gothic"/>
              </a:rPr>
              <a:t>-1 </a:t>
            </a:r>
            <a:r>
              <a:rPr lang="en-US" sz="1600" dirty="0" err="1">
                <a:latin typeface="Century Gothic"/>
                <a:cs typeface="Century Gothic"/>
              </a:rPr>
              <a:t>vs</a:t>
            </a:r>
            <a:r>
              <a:rPr lang="en-US" sz="1600" dirty="0">
                <a:latin typeface="Century Gothic"/>
                <a:cs typeface="Century Gothic"/>
              </a:rPr>
              <a:t>  </a:t>
            </a:r>
            <a:r>
              <a:rPr lang="en-US" sz="1600" dirty="0">
                <a:solidFill>
                  <a:srgbClr val="0000FF"/>
                </a:solidFill>
                <a:latin typeface="Century Gothic"/>
                <a:cs typeface="Century Gothic"/>
              </a:rPr>
              <a:t>DT~20%TeV</a:t>
            </a:r>
            <a:r>
              <a:rPr lang="en-US" sz="1600" baseline="30000" dirty="0">
                <a:solidFill>
                  <a:srgbClr val="0000FF"/>
                </a:solidFill>
                <a:latin typeface="Century Gothic"/>
                <a:cs typeface="Century Gothic"/>
              </a:rPr>
              <a:t>-1</a:t>
            </a:r>
            <a:r>
              <a:rPr lang="en-US" sz="1600" dirty="0">
                <a:solidFill>
                  <a:srgbClr val="0000FF"/>
                </a:solidFill>
                <a:latin typeface="Century Gothic"/>
                <a:cs typeface="Century Gothic"/>
              </a:rPr>
              <a:t> </a:t>
            </a:r>
          </a:p>
          <a:p>
            <a:pPr marL="342900" lvl="1" indent="-342900" defTabSz="914400">
              <a:spcBef>
                <a:spcPct val="20000"/>
              </a:spcBef>
              <a:buClr>
                <a:srgbClr val="0000FF"/>
              </a:buClr>
              <a:buSzPct val="60000"/>
            </a:pPr>
            <a:r>
              <a:rPr lang="en-US" sz="1600" dirty="0">
                <a:latin typeface="Century Gothic"/>
                <a:cs typeface="Century Gothic"/>
              </a:rPr>
              <a:t>(Alignment and drift time phase)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342900" lvl="1" indent="-342900" algn="ctr" defTabSz="914400">
              <a:spcBef>
                <a:spcPct val="20000"/>
              </a:spcBef>
              <a:buClr>
                <a:srgbClr val="0000FF"/>
              </a:buClr>
              <a:buSzPct val="60000"/>
            </a:pPr>
            <a:endParaRPr lang="en-US" b="1" dirty="0">
              <a:solidFill>
                <a:srgbClr val="0000FF"/>
              </a:solidFill>
              <a:latin typeface="Century Gothic"/>
              <a:cs typeface="Century Gothic"/>
            </a:endParaRPr>
          </a:p>
          <a:p>
            <a:pPr marL="342900" lvl="1" indent="-342900" algn="ctr" defTabSz="914400">
              <a:spcBef>
                <a:spcPct val="20000"/>
              </a:spcBef>
              <a:buClr>
                <a:srgbClr val="0000FF"/>
              </a:buClr>
              <a:buSzPct val="60000"/>
            </a:pPr>
            <a:r>
              <a:rPr lang="en-US" b="1" dirty="0">
                <a:solidFill>
                  <a:srgbClr val="000090"/>
                </a:solidFill>
                <a:latin typeface="Century Gothic"/>
                <a:cs typeface="Century Gothic"/>
              </a:rPr>
              <a:t>Inner Detector</a:t>
            </a:r>
          </a:p>
          <a:p>
            <a:pPr marL="342900" lvl="1" indent="-342900" defTabSz="914400">
              <a:spcBef>
                <a:spcPct val="20000"/>
              </a:spcBef>
              <a:buClr>
                <a:srgbClr val="0000FF"/>
              </a:buClr>
              <a:buSzPct val="60000"/>
              <a:buFont typeface="Wingdings" charset="2"/>
              <a:buChar char="Ø"/>
            </a:pP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Multiple Scattering</a:t>
            </a:r>
            <a:r>
              <a:rPr kumimoji="0" lang="en-US" b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: </a:t>
            </a:r>
            <a:r>
              <a:rPr kumimoji="0" lang="en-US" b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~OK</a:t>
            </a:r>
          </a:p>
          <a:p>
            <a:pPr marL="342900" lvl="1" indent="-342900" defTabSz="914400">
              <a:spcBef>
                <a:spcPct val="20000"/>
              </a:spcBef>
              <a:buClr>
                <a:srgbClr val="0000FF"/>
              </a:buClr>
              <a:buSzPct val="60000"/>
              <a:buFont typeface="Wingdings" charset="2"/>
              <a:buChar char="Ø"/>
            </a:pPr>
            <a:r>
              <a:rPr lang="en-US" dirty="0">
                <a:solidFill>
                  <a:srgbClr val="000090"/>
                </a:solidFill>
                <a:latin typeface="Century Gothic"/>
                <a:cs typeface="Century Gothic"/>
              </a:rPr>
              <a:t>Intrinsic resolution :   </a:t>
            </a:r>
            <a:r>
              <a:rPr lang="en-US" sz="1600" dirty="0">
                <a:solidFill>
                  <a:srgbClr val="FF0000"/>
                </a:solidFill>
                <a:latin typeface="Century Gothic"/>
                <a:cs typeface="Century Gothic"/>
              </a:rPr>
              <a:t>MC~36% TeV</a:t>
            </a:r>
            <a:r>
              <a:rPr lang="en-US" sz="1600" baseline="30000" dirty="0">
                <a:solidFill>
                  <a:srgbClr val="FF0000"/>
                </a:solidFill>
                <a:latin typeface="Century Gothic"/>
                <a:cs typeface="Century Gothic"/>
              </a:rPr>
              <a:t>-1 </a:t>
            </a:r>
            <a:r>
              <a:rPr lang="en-US" sz="1600" dirty="0" err="1">
                <a:latin typeface="Century Gothic"/>
                <a:cs typeface="Century Gothic"/>
              </a:rPr>
              <a:t>vs</a:t>
            </a:r>
            <a:r>
              <a:rPr lang="en-US" sz="1600" dirty="0">
                <a:latin typeface="Century Gothic"/>
                <a:cs typeface="Century Gothic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entury Gothic"/>
                <a:cs typeface="Century Gothic"/>
              </a:rPr>
              <a:t>DT~53%TeV</a:t>
            </a:r>
            <a:r>
              <a:rPr lang="en-US" sz="1600" baseline="30000" dirty="0">
                <a:solidFill>
                  <a:srgbClr val="0000FF"/>
                </a:solidFill>
                <a:latin typeface="Century Gothic"/>
                <a:cs typeface="Century Gothic"/>
              </a:rPr>
              <a:t>-1</a:t>
            </a:r>
            <a:r>
              <a:rPr lang="en-US" sz="1600" dirty="0">
                <a:solidFill>
                  <a:srgbClr val="0000FF"/>
                </a:solidFill>
                <a:latin typeface="Century Gothic"/>
                <a:cs typeface="Century Gothic"/>
              </a:rPr>
              <a:t> </a:t>
            </a:r>
            <a:r>
              <a:rPr lang="en-US" sz="1600" dirty="0">
                <a:solidFill>
                  <a:srgbClr val="000090"/>
                </a:solidFill>
                <a:latin typeface="Century Gothic"/>
                <a:cs typeface="Century Gothic"/>
              </a:rPr>
              <a:t> </a:t>
            </a:r>
            <a:r>
              <a:rPr lang="en-US" sz="1600" dirty="0">
                <a:latin typeface="Century Gothic"/>
                <a:cs typeface="Century Gothic"/>
              </a:rPr>
              <a:t>(Alignment)</a:t>
            </a:r>
            <a:endParaRPr kumimoji="0" lang="en-US" sz="1600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56481517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4800" y="3124200"/>
            <a:ext cx="8686800" cy="841248"/>
          </a:xfrm>
        </p:spPr>
        <p:txBody>
          <a:bodyPr/>
          <a:lstStyle/>
          <a:p>
            <a:pPr algn="ctr"/>
            <a:r>
              <a:rPr lang="it-IT" dirty="0" err="1"/>
              <a:t>Commissioning</a:t>
            </a:r>
            <a:r>
              <a:rPr lang="it-IT" dirty="0"/>
              <a:t> with </a:t>
            </a:r>
            <a:r>
              <a:rPr lang="it-IT" dirty="0" err="1"/>
              <a:t>Beams</a:t>
            </a:r>
            <a:r>
              <a:rPr lang="it-I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4371296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301752" y="-3048"/>
            <a:ext cx="8686800" cy="841248"/>
          </a:xfrm>
        </p:spPr>
        <p:txBody>
          <a:bodyPr/>
          <a:lstStyle/>
          <a:p>
            <a:pPr algn="ctr"/>
            <a:endParaRPr lang="it-IT" dirty="0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152400" y="1219200"/>
            <a:ext cx="1600200" cy="5562600"/>
          </a:xfrm>
        </p:spPr>
        <p:txBody>
          <a:bodyPr>
            <a:normAutofit fontScale="99500"/>
          </a:bodyPr>
          <a:lstStyle/>
          <a:p>
            <a:r>
              <a:rPr lang="it-IT" dirty="0"/>
              <a:t>pipo</a:t>
            </a:r>
          </a:p>
        </p:txBody>
      </p:sp>
      <p:pic>
        <p:nvPicPr>
          <p:cNvPr id="4" name="Immagine 3" descr="FirstBeamInAtla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 rot="20358992">
            <a:off x="1239679" y="2750756"/>
            <a:ext cx="6784830" cy="1077218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it-IT" sz="3200" dirty="0">
                <a:latin typeface="Times New Roman"/>
                <a:cs typeface="Times New Roman"/>
              </a:rPr>
              <a:t>10-9-2008 First </a:t>
            </a:r>
            <a:r>
              <a:rPr lang="it-IT" sz="3200" dirty="0" err="1">
                <a:latin typeface="Times New Roman"/>
                <a:cs typeface="Times New Roman"/>
              </a:rPr>
              <a:t>Beam</a:t>
            </a:r>
            <a:r>
              <a:rPr lang="it-IT" sz="3200" dirty="0">
                <a:latin typeface="Times New Roman"/>
                <a:cs typeface="Times New Roman"/>
              </a:rPr>
              <a:t> </a:t>
            </a:r>
            <a:r>
              <a:rPr lang="it-IT" sz="3200" dirty="0" err="1">
                <a:latin typeface="Times New Roman"/>
                <a:cs typeface="Times New Roman"/>
              </a:rPr>
              <a:t>Splash</a:t>
            </a:r>
            <a:r>
              <a:rPr lang="it-IT" sz="3200" dirty="0">
                <a:latin typeface="Times New Roman"/>
                <a:cs typeface="Times New Roman"/>
              </a:rPr>
              <a:t> in ATLAS </a:t>
            </a:r>
          </a:p>
          <a:p>
            <a:r>
              <a:rPr lang="it-IT" sz="3200" dirty="0" err="1">
                <a:latin typeface="Times New Roman"/>
                <a:cs typeface="Times New Roman"/>
              </a:rPr>
              <a:t>One</a:t>
            </a:r>
            <a:r>
              <a:rPr lang="it-IT" sz="3200" dirty="0">
                <a:latin typeface="Times New Roman"/>
                <a:cs typeface="Times New Roman"/>
              </a:rPr>
              <a:t> of the </a:t>
            </a:r>
            <a:r>
              <a:rPr lang="it-IT" sz="3200" dirty="0" err="1">
                <a:latin typeface="Times New Roman"/>
                <a:cs typeface="Times New Roman"/>
              </a:rPr>
              <a:t>most</a:t>
            </a:r>
            <a:r>
              <a:rPr lang="it-IT" sz="3200" dirty="0">
                <a:latin typeface="Times New Roman"/>
                <a:cs typeface="Times New Roman"/>
              </a:rPr>
              <a:t> </a:t>
            </a:r>
            <a:r>
              <a:rPr lang="it-IT" sz="3200" dirty="0" err="1">
                <a:latin typeface="Times New Roman"/>
                <a:cs typeface="Times New Roman"/>
              </a:rPr>
              <a:t>exciting</a:t>
            </a:r>
            <a:r>
              <a:rPr lang="it-IT" sz="3200" dirty="0">
                <a:latin typeface="Times New Roman"/>
                <a:cs typeface="Times New Roman"/>
              </a:rPr>
              <a:t> </a:t>
            </a:r>
            <a:r>
              <a:rPr lang="it-IT" sz="3200" dirty="0" err="1">
                <a:latin typeface="Times New Roman"/>
                <a:cs typeface="Times New Roman"/>
              </a:rPr>
              <a:t>day</a:t>
            </a:r>
            <a:r>
              <a:rPr lang="it-IT" sz="3200" dirty="0">
                <a:latin typeface="Times New Roman"/>
                <a:cs typeface="Times New Roman"/>
              </a:rPr>
              <a:t> in </a:t>
            </a:r>
            <a:r>
              <a:rPr lang="it-IT" sz="3200" dirty="0" err="1">
                <a:latin typeface="Times New Roman"/>
                <a:cs typeface="Times New Roman"/>
              </a:rPr>
              <a:t>my</a:t>
            </a:r>
            <a:r>
              <a:rPr lang="it-IT" sz="3200" dirty="0">
                <a:latin typeface="Times New Roman"/>
                <a:cs typeface="Times New Roman"/>
              </a:rPr>
              <a:t> life </a:t>
            </a:r>
          </a:p>
        </p:txBody>
      </p:sp>
    </p:spTree>
    <p:extLst>
      <p:ext uri="{BB962C8B-B14F-4D97-AF65-F5344CB8AC3E}">
        <p14:creationId xmlns:p14="http://schemas.microsoft.com/office/powerpoint/2010/main" val="419007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301752" y="0"/>
            <a:ext cx="6099048" cy="841248"/>
          </a:xfrm>
        </p:spPr>
        <p:txBody>
          <a:bodyPr/>
          <a:lstStyle/>
          <a:p>
            <a:pPr algn="ctr"/>
            <a:r>
              <a:rPr lang="it-IT" dirty="0" err="1"/>
              <a:t>Momentum</a:t>
            </a:r>
            <a:r>
              <a:rPr lang="it-IT" dirty="0"/>
              <a:t> Scale </a:t>
            </a:r>
            <a:r>
              <a:rPr lang="it-IT" dirty="0" err="1"/>
              <a:t>results</a:t>
            </a:r>
            <a:endParaRPr lang="it-IT" dirty="0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-76200" y="1066800"/>
            <a:ext cx="2743200" cy="4724400"/>
          </a:xfrm>
        </p:spPr>
        <p:txBody>
          <a:bodyPr>
            <a:normAutofit fontScale="99500" lnSpcReduction="10000"/>
          </a:bodyPr>
          <a:lstStyle/>
          <a:p>
            <a:r>
              <a:rPr lang="it-IT" sz="2200" dirty="0"/>
              <a:t>Ratio of the </a:t>
            </a:r>
            <a:r>
              <a:rPr lang="it-IT" sz="2200" dirty="0" err="1"/>
              <a:t>Fitted</a:t>
            </a:r>
            <a:r>
              <a:rPr lang="it-IT" sz="2200" dirty="0"/>
              <a:t> </a:t>
            </a:r>
            <a:r>
              <a:rPr lang="it-IT" sz="2200" dirty="0" err="1"/>
              <a:t>invariant</a:t>
            </a:r>
            <a:r>
              <a:rPr lang="it-IT" sz="2200" dirty="0"/>
              <a:t> mass for Data and MC </a:t>
            </a:r>
            <a:r>
              <a:rPr lang="it-IT" sz="2200" dirty="0" err="1"/>
              <a:t>simulation</a:t>
            </a:r>
            <a:r>
              <a:rPr lang="it-IT" sz="2200" dirty="0"/>
              <a:t> </a:t>
            </a:r>
          </a:p>
          <a:p>
            <a:r>
              <a:rPr lang="it-IT" sz="2200" dirty="0"/>
              <a:t>The </a:t>
            </a:r>
            <a:r>
              <a:rPr lang="it-IT" sz="2200" dirty="0" err="1"/>
              <a:t>Momentum</a:t>
            </a:r>
            <a:r>
              <a:rPr lang="it-IT" sz="2200" dirty="0"/>
              <a:t> Scale </a:t>
            </a:r>
            <a:r>
              <a:rPr lang="it-IT" sz="2200" dirty="0" err="1"/>
              <a:t>is</a:t>
            </a:r>
            <a:r>
              <a:rPr lang="it-IT" sz="2200" dirty="0"/>
              <a:t> </a:t>
            </a:r>
            <a:r>
              <a:rPr lang="it-IT" sz="2200" dirty="0" err="1"/>
              <a:t>known</a:t>
            </a:r>
            <a:r>
              <a:rPr lang="it-IT" sz="2200" dirty="0"/>
              <a:t> with an</a:t>
            </a:r>
            <a:r>
              <a:rPr lang="it-IT" sz="2200" b="1" dirty="0"/>
              <a:t> </a:t>
            </a:r>
            <a:r>
              <a:rPr lang="it-IT" sz="2200" b="1" dirty="0" err="1"/>
              <a:t>accuracy</a:t>
            </a:r>
            <a:r>
              <a:rPr lang="it-IT" sz="2200" b="1" dirty="0"/>
              <a:t> of </a:t>
            </a:r>
            <a:r>
              <a:rPr lang="it-IT" sz="2200" b="1" dirty="0" err="1"/>
              <a:t>better</a:t>
            </a:r>
            <a:r>
              <a:rPr lang="it-IT" sz="2200" b="1" dirty="0"/>
              <a:t> </a:t>
            </a:r>
            <a:r>
              <a:rPr lang="it-IT" sz="2200" b="1" dirty="0" err="1"/>
              <a:t>than</a:t>
            </a:r>
            <a:r>
              <a:rPr lang="it-IT" sz="2200" b="1" dirty="0"/>
              <a:t> 0.1% </a:t>
            </a:r>
            <a:r>
              <a:rPr lang="it-IT" sz="2200" b="1" dirty="0" err="1"/>
              <a:t>after</a:t>
            </a:r>
            <a:r>
              <a:rPr lang="it-IT" sz="2200" b="1" dirty="0"/>
              <a:t> </a:t>
            </a:r>
            <a:r>
              <a:rPr lang="it-IT" sz="2200" b="1" dirty="0" err="1"/>
              <a:t>corrections</a:t>
            </a:r>
            <a:r>
              <a:rPr lang="it-IT" sz="2200" b="1" dirty="0"/>
              <a:t> </a:t>
            </a:r>
            <a:r>
              <a:rPr lang="it-IT" sz="2200" dirty="0"/>
              <a:t>over (</a:t>
            </a:r>
            <a:r>
              <a:rPr lang="it-IT" sz="2200" dirty="0" err="1"/>
              <a:t>almost</a:t>
            </a:r>
            <a:r>
              <a:rPr lang="it-IT" sz="2200" dirty="0"/>
              <a:t>) the full </a:t>
            </a:r>
            <a:r>
              <a:rPr lang="it-IT" sz="2200" dirty="0" err="1"/>
              <a:t>angular</a:t>
            </a:r>
            <a:r>
              <a:rPr lang="it-IT" sz="2200" dirty="0"/>
              <a:t> </a:t>
            </a:r>
            <a:r>
              <a:rPr lang="it-IT" sz="2200" dirty="0" err="1"/>
              <a:t>region</a:t>
            </a:r>
            <a:r>
              <a:rPr lang="it-IT" sz="2200" dirty="0"/>
              <a:t> and the full </a:t>
            </a:r>
            <a:r>
              <a:rPr lang="it-IT" sz="2200" dirty="0" err="1"/>
              <a:t>Momentum</a:t>
            </a:r>
            <a:r>
              <a:rPr lang="it-IT" sz="2200" dirty="0"/>
              <a:t> </a:t>
            </a:r>
            <a:r>
              <a:rPr lang="it-IT" sz="2200" dirty="0" err="1"/>
              <a:t>range</a:t>
            </a:r>
            <a:r>
              <a:rPr lang="it-IT" sz="2200" dirty="0"/>
              <a:t> </a:t>
            </a:r>
            <a:r>
              <a:rPr lang="it-IT" sz="2200" dirty="0" err="1"/>
              <a:t>relevant</a:t>
            </a:r>
            <a:r>
              <a:rPr lang="it-IT" sz="2200" dirty="0"/>
              <a:t> for the </a:t>
            </a:r>
            <a:r>
              <a:rPr lang="it-IT" sz="2200" dirty="0" err="1"/>
              <a:t>Higgs</a:t>
            </a:r>
            <a:r>
              <a:rPr lang="it-IT" sz="2200" dirty="0"/>
              <a:t> </a:t>
            </a:r>
            <a:r>
              <a:rPr lang="it-IT" sz="2200" dirty="0" err="1"/>
              <a:t>Search</a:t>
            </a:r>
            <a:r>
              <a:rPr lang="it-IT" sz="2200" dirty="0"/>
              <a:t>.</a:t>
            </a:r>
          </a:p>
          <a:p>
            <a:endParaRPr lang="it-IT" dirty="0"/>
          </a:p>
        </p:txBody>
      </p:sp>
      <p:pic>
        <p:nvPicPr>
          <p:cNvPr id="4" name="Immagine 3" descr="Ratio of Fitted mass J Y Z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524000"/>
            <a:ext cx="4038600" cy="4252716"/>
          </a:xfrm>
          <a:prstGeom prst="rect">
            <a:avLst/>
          </a:prstGeom>
        </p:spPr>
      </p:pic>
      <p:pic>
        <p:nvPicPr>
          <p:cNvPr id="5" name="Immagine 4" descr="Ratio of fitted mass vs pt BArrel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482" y="762000"/>
            <a:ext cx="2534517" cy="2915549"/>
          </a:xfrm>
          <a:prstGeom prst="rect">
            <a:avLst/>
          </a:prstGeom>
        </p:spPr>
      </p:pic>
      <p:pic>
        <p:nvPicPr>
          <p:cNvPr id="6" name="Immagine 5" descr="Ratio of fitted mass vs pt end cap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907" y="3733800"/>
            <a:ext cx="2517175" cy="289560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76200" y="5791200"/>
            <a:ext cx="66294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>
                <a:latin typeface="Times New Roman"/>
                <a:cs typeface="Times New Roman"/>
              </a:rPr>
              <a:t>This</a:t>
            </a:r>
            <a:r>
              <a:rPr lang="it-IT" sz="2000" b="1" dirty="0">
                <a:latin typeface="Times New Roman"/>
                <a:cs typeface="Times New Roman"/>
              </a:rPr>
              <a:t> </a:t>
            </a:r>
            <a:r>
              <a:rPr lang="it-IT" sz="2000" b="1" dirty="0" err="1">
                <a:latin typeface="Times New Roman"/>
                <a:cs typeface="Times New Roman"/>
              </a:rPr>
              <a:t>Result</a:t>
            </a:r>
            <a:r>
              <a:rPr lang="it-IT" sz="2000" b="1" dirty="0">
                <a:latin typeface="Times New Roman"/>
                <a:cs typeface="Times New Roman"/>
              </a:rPr>
              <a:t> </a:t>
            </a:r>
            <a:r>
              <a:rPr lang="it-IT" sz="2000" b="1" dirty="0" err="1">
                <a:latin typeface="Times New Roman"/>
                <a:cs typeface="Times New Roman"/>
              </a:rPr>
              <a:t>was</a:t>
            </a:r>
            <a:r>
              <a:rPr lang="it-IT" sz="2000" b="1" dirty="0">
                <a:latin typeface="Times New Roman"/>
                <a:cs typeface="Times New Roman"/>
              </a:rPr>
              <a:t> </a:t>
            </a:r>
            <a:r>
              <a:rPr lang="it-IT" sz="2000" b="1" dirty="0" err="1">
                <a:latin typeface="Times New Roman"/>
                <a:cs typeface="Times New Roman"/>
              </a:rPr>
              <a:t>extremely</a:t>
            </a:r>
            <a:r>
              <a:rPr lang="it-IT" sz="2000" b="1" dirty="0">
                <a:latin typeface="Times New Roman"/>
                <a:cs typeface="Times New Roman"/>
              </a:rPr>
              <a:t> </a:t>
            </a:r>
            <a:r>
              <a:rPr lang="it-IT" sz="2000" b="1" dirty="0" err="1">
                <a:latin typeface="Times New Roman"/>
                <a:cs typeface="Times New Roman"/>
              </a:rPr>
              <a:t>important</a:t>
            </a:r>
            <a:r>
              <a:rPr lang="it-IT" sz="2000" b="1" dirty="0">
                <a:latin typeface="Times New Roman"/>
                <a:cs typeface="Times New Roman"/>
              </a:rPr>
              <a:t> to </a:t>
            </a:r>
            <a:r>
              <a:rPr lang="it-IT" sz="2000" b="1" dirty="0" err="1">
                <a:latin typeface="Times New Roman"/>
                <a:cs typeface="Times New Roman"/>
              </a:rPr>
              <a:t>give</a:t>
            </a:r>
            <a:r>
              <a:rPr lang="it-IT" sz="2000" b="1" dirty="0">
                <a:latin typeface="Times New Roman"/>
                <a:cs typeface="Times New Roman"/>
              </a:rPr>
              <a:t> </a:t>
            </a:r>
            <a:r>
              <a:rPr lang="it-IT" sz="2000" b="1" dirty="0" err="1">
                <a:latin typeface="Times New Roman"/>
                <a:cs typeface="Times New Roman"/>
              </a:rPr>
              <a:t>confidence</a:t>
            </a:r>
            <a:r>
              <a:rPr lang="it-IT" sz="2000" b="1" dirty="0">
                <a:latin typeface="Times New Roman"/>
                <a:cs typeface="Times New Roman"/>
              </a:rPr>
              <a:t> in the </a:t>
            </a:r>
            <a:r>
              <a:rPr lang="it-IT" sz="2000" b="1" dirty="0" err="1">
                <a:latin typeface="Times New Roman"/>
                <a:cs typeface="Times New Roman"/>
              </a:rPr>
              <a:t>measurement</a:t>
            </a:r>
            <a:r>
              <a:rPr lang="it-IT" sz="2000" b="1" dirty="0">
                <a:latin typeface="Times New Roman"/>
                <a:cs typeface="Times New Roman"/>
              </a:rPr>
              <a:t> of the </a:t>
            </a:r>
            <a:r>
              <a:rPr lang="it-IT" sz="2000" b="1" dirty="0" err="1">
                <a:latin typeface="Times New Roman"/>
                <a:cs typeface="Times New Roman"/>
              </a:rPr>
              <a:t>Higgs</a:t>
            </a:r>
            <a:r>
              <a:rPr lang="it-IT" sz="2000" b="1" dirty="0">
                <a:latin typeface="Times New Roman"/>
                <a:cs typeface="Times New Roman"/>
              </a:rPr>
              <a:t> Mass in the 4 </a:t>
            </a:r>
            <a:r>
              <a:rPr lang="it-IT" sz="2000" b="1" dirty="0" err="1">
                <a:latin typeface="Times New Roman"/>
                <a:cs typeface="Times New Roman"/>
              </a:rPr>
              <a:t>lepton</a:t>
            </a:r>
            <a:r>
              <a:rPr lang="it-IT" sz="2000" b="1" dirty="0">
                <a:latin typeface="Times New Roman"/>
                <a:cs typeface="Times New Roman"/>
              </a:rPr>
              <a:t> </a:t>
            </a:r>
            <a:r>
              <a:rPr lang="it-IT" sz="2000" b="1" dirty="0" err="1">
                <a:latin typeface="Times New Roman"/>
                <a:cs typeface="Times New Roman"/>
              </a:rPr>
              <a:t>channel</a:t>
            </a:r>
            <a:endParaRPr lang="it-IT" sz="2000" b="1" dirty="0">
              <a:latin typeface="Times New Roman"/>
              <a:cs typeface="Times New Roman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5771062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301752" y="-228600"/>
            <a:ext cx="8686800" cy="841248"/>
          </a:xfrm>
        </p:spPr>
        <p:txBody>
          <a:bodyPr/>
          <a:lstStyle/>
          <a:p>
            <a:pPr algn="ctr"/>
            <a:r>
              <a:rPr lang="it-IT" dirty="0" err="1"/>
              <a:t>Resolution</a:t>
            </a:r>
            <a:r>
              <a:rPr lang="it-IT" dirty="0"/>
              <a:t> </a:t>
            </a:r>
            <a:r>
              <a:rPr lang="it-IT" dirty="0" err="1"/>
              <a:t>determination</a:t>
            </a:r>
            <a:r>
              <a:rPr lang="it-IT" dirty="0"/>
              <a:t>: </a:t>
            </a:r>
            <a:r>
              <a:rPr lang="it-IT" dirty="0" err="1"/>
              <a:t>Results</a:t>
            </a:r>
            <a:endParaRPr lang="it-IT" dirty="0"/>
          </a:p>
        </p:txBody>
      </p:sp>
      <p:pic>
        <p:nvPicPr>
          <p:cNvPr id="4" name="Immagine 3" descr="Resolution vs eta Z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83" y="457201"/>
            <a:ext cx="3374517" cy="3581399"/>
          </a:xfrm>
          <a:prstGeom prst="rect">
            <a:avLst/>
          </a:prstGeom>
        </p:spPr>
      </p:pic>
      <p:pic>
        <p:nvPicPr>
          <p:cNvPr id="6" name="Immagine 5" descr="resolution vs eta y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488" y="457200"/>
            <a:ext cx="3441224" cy="3581400"/>
          </a:xfrm>
          <a:prstGeom prst="rect">
            <a:avLst/>
          </a:prstGeom>
        </p:spPr>
      </p:pic>
      <p:pic>
        <p:nvPicPr>
          <p:cNvPr id="7" name="Immagine 6" descr="Resolution vs eta j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4125991"/>
            <a:ext cx="2590800" cy="2732009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76200" y="4321076"/>
            <a:ext cx="5638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Times New Roman"/>
                <a:cs typeface="Times New Roman"/>
              </a:rPr>
              <a:t>The Use of </a:t>
            </a:r>
            <a:r>
              <a:rPr lang="it-IT" dirty="0" err="1">
                <a:latin typeface="Times New Roman"/>
                <a:cs typeface="Times New Roman"/>
              </a:rPr>
              <a:t>resonances</a:t>
            </a:r>
            <a:r>
              <a:rPr lang="it-IT" dirty="0">
                <a:latin typeface="Times New Roman"/>
                <a:cs typeface="Times New Roman"/>
              </a:rPr>
              <a:t> of </a:t>
            </a:r>
            <a:r>
              <a:rPr lang="it-IT" dirty="0" err="1">
                <a:latin typeface="Times New Roman"/>
                <a:cs typeface="Times New Roman"/>
              </a:rPr>
              <a:t>different</a:t>
            </a:r>
            <a:r>
              <a:rPr lang="it-IT" dirty="0">
                <a:latin typeface="Times New Roman"/>
                <a:cs typeface="Times New Roman"/>
              </a:rPr>
              <a:t> mass </a:t>
            </a:r>
            <a:r>
              <a:rPr lang="it-IT" dirty="0" err="1">
                <a:latin typeface="Times New Roman"/>
                <a:cs typeface="Times New Roman"/>
              </a:rPr>
              <a:t>allows</a:t>
            </a:r>
            <a:r>
              <a:rPr lang="it-IT" dirty="0">
                <a:latin typeface="Times New Roman"/>
                <a:cs typeface="Times New Roman"/>
              </a:rPr>
              <a:t> to </a:t>
            </a:r>
            <a:r>
              <a:rPr lang="it-IT" dirty="0" err="1">
                <a:latin typeface="Times New Roman"/>
                <a:cs typeface="Times New Roman"/>
              </a:rPr>
              <a:t>explore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different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momentum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ranges</a:t>
            </a:r>
            <a:r>
              <a:rPr lang="it-IT" dirty="0">
                <a:latin typeface="Times New Roman"/>
                <a:cs typeface="Times New Roman"/>
              </a:rPr>
              <a:t> for the </a:t>
            </a:r>
            <a:r>
              <a:rPr lang="it-IT" dirty="0" err="1">
                <a:latin typeface="Times New Roman"/>
                <a:cs typeface="Times New Roman"/>
              </a:rPr>
              <a:t>corrections</a:t>
            </a:r>
            <a:r>
              <a:rPr lang="it-IT" dirty="0">
                <a:latin typeface="Times New Roman"/>
                <a:cs typeface="Times New Roman"/>
              </a:rPr>
              <a:t> and </a:t>
            </a:r>
            <a:r>
              <a:rPr lang="it-IT" dirty="0" err="1">
                <a:latin typeface="Times New Roman"/>
                <a:cs typeface="Times New Roman"/>
              </a:rPr>
              <a:t>hence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different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physical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sources</a:t>
            </a:r>
            <a:r>
              <a:rPr lang="it-IT" dirty="0">
                <a:latin typeface="Times New Roman"/>
                <a:cs typeface="Times New Roman"/>
              </a:rPr>
              <a:t> for the </a:t>
            </a:r>
            <a:r>
              <a:rPr lang="it-IT" dirty="0" err="1">
                <a:latin typeface="Times New Roman"/>
                <a:cs typeface="Times New Roman"/>
              </a:rPr>
              <a:t>corrections</a:t>
            </a:r>
            <a:endParaRPr lang="it-IT" dirty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it-IT" dirty="0" err="1">
                <a:latin typeface="Times New Roman"/>
                <a:cs typeface="Times New Roman"/>
              </a:rPr>
              <a:t>Low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Momentum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gives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sensitivity</a:t>
            </a:r>
            <a:r>
              <a:rPr lang="it-IT" dirty="0">
                <a:latin typeface="Times New Roman"/>
                <a:cs typeface="Times New Roman"/>
              </a:rPr>
              <a:t> to </a:t>
            </a:r>
            <a:r>
              <a:rPr lang="it-IT" dirty="0" err="1">
                <a:latin typeface="Times New Roman"/>
                <a:cs typeface="Times New Roman"/>
              </a:rPr>
              <a:t>defects</a:t>
            </a:r>
            <a:r>
              <a:rPr lang="it-IT" dirty="0">
                <a:latin typeface="Times New Roman"/>
                <a:cs typeface="Times New Roman"/>
              </a:rPr>
              <a:t> in the </a:t>
            </a:r>
            <a:r>
              <a:rPr lang="it-IT" dirty="0" err="1">
                <a:latin typeface="Times New Roman"/>
                <a:cs typeface="Times New Roman"/>
              </a:rPr>
              <a:t>modelling</a:t>
            </a:r>
            <a:r>
              <a:rPr lang="it-IT" dirty="0">
                <a:latin typeface="Times New Roman"/>
                <a:cs typeface="Times New Roman"/>
              </a:rPr>
              <a:t> of dead </a:t>
            </a:r>
            <a:r>
              <a:rPr lang="it-IT" dirty="0" err="1">
                <a:latin typeface="Times New Roman"/>
                <a:cs typeface="Times New Roman"/>
              </a:rPr>
              <a:t>material</a:t>
            </a:r>
            <a:r>
              <a:rPr lang="it-IT" dirty="0">
                <a:latin typeface="Times New Roman"/>
                <a:cs typeface="Times New Roman"/>
              </a:rPr>
              <a:t> (E-</a:t>
            </a:r>
            <a:r>
              <a:rPr lang="it-IT" dirty="0" err="1">
                <a:latin typeface="Times New Roman"/>
                <a:cs typeface="Times New Roman"/>
              </a:rPr>
              <a:t>loss</a:t>
            </a:r>
            <a:r>
              <a:rPr lang="it-IT" dirty="0">
                <a:latin typeface="Times New Roman"/>
                <a:cs typeface="Times New Roman"/>
              </a:rPr>
              <a:t> and Multiple </a:t>
            </a:r>
            <a:r>
              <a:rPr lang="it-IT" dirty="0" err="1">
                <a:latin typeface="Times New Roman"/>
                <a:cs typeface="Times New Roman"/>
              </a:rPr>
              <a:t>Scattering</a:t>
            </a:r>
            <a:r>
              <a:rPr lang="it-IT" dirty="0">
                <a:latin typeface="Times New Roman"/>
                <a:cs typeface="Times New Roman"/>
              </a:rPr>
              <a:t>) </a:t>
            </a:r>
          </a:p>
          <a:p>
            <a:pPr marL="285750" indent="-285750">
              <a:buFont typeface="Arial"/>
              <a:buChar char="•"/>
            </a:pPr>
            <a:r>
              <a:rPr lang="it-IT" dirty="0">
                <a:latin typeface="Times New Roman"/>
                <a:cs typeface="Times New Roman"/>
              </a:rPr>
              <a:t>High </a:t>
            </a:r>
            <a:r>
              <a:rPr lang="it-IT" dirty="0" err="1">
                <a:latin typeface="Times New Roman"/>
                <a:cs typeface="Times New Roman"/>
              </a:rPr>
              <a:t>Momentum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gives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sensitivity</a:t>
            </a:r>
            <a:r>
              <a:rPr lang="it-IT" dirty="0">
                <a:latin typeface="Times New Roman"/>
                <a:cs typeface="Times New Roman"/>
              </a:rPr>
              <a:t> to </a:t>
            </a:r>
            <a:r>
              <a:rPr lang="it-IT" dirty="0" err="1">
                <a:latin typeface="Times New Roman"/>
                <a:cs typeface="Times New Roman"/>
              </a:rPr>
              <a:t>alignment</a:t>
            </a:r>
            <a:r>
              <a:rPr lang="it-IT" dirty="0">
                <a:latin typeface="Times New Roman"/>
                <a:cs typeface="Times New Roman"/>
              </a:rPr>
              <a:t> and </a:t>
            </a:r>
            <a:r>
              <a:rPr lang="it-IT" dirty="0" err="1">
                <a:latin typeface="Times New Roman"/>
                <a:cs typeface="Times New Roman"/>
              </a:rPr>
              <a:t>measurement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precision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issues</a:t>
            </a:r>
            <a:r>
              <a:rPr lang="it-IT" dirty="0">
                <a:latin typeface="Times New Roman"/>
                <a:cs typeface="Times New Roman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9889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301752" y="-155448"/>
            <a:ext cx="8686800" cy="841248"/>
          </a:xfrm>
        </p:spPr>
        <p:txBody>
          <a:bodyPr/>
          <a:lstStyle/>
          <a:p>
            <a:pPr algn="ctr"/>
            <a:r>
              <a:rPr lang="it-IT" dirty="0" err="1"/>
              <a:t>Momentum</a:t>
            </a:r>
            <a:r>
              <a:rPr lang="it-IT" dirty="0"/>
              <a:t> </a:t>
            </a:r>
            <a:r>
              <a:rPr lang="it-IT" dirty="0" err="1"/>
              <a:t>Spectrum</a:t>
            </a:r>
            <a:r>
              <a:rPr lang="it-IT" dirty="0"/>
              <a:t> H</a:t>
            </a:r>
            <a:r>
              <a:rPr lang="it-IT" dirty="0">
                <a:sym typeface="Wingdings"/>
              </a:rPr>
              <a:t>ZZ4l</a:t>
            </a:r>
            <a:endParaRPr lang="it-IT" dirty="0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0" y="1066800"/>
            <a:ext cx="4572000" cy="4419600"/>
          </a:xfrm>
        </p:spPr>
        <p:txBody>
          <a:bodyPr>
            <a:normAutofit fontScale="99500"/>
          </a:bodyPr>
          <a:lstStyle/>
          <a:p>
            <a:r>
              <a:rPr lang="it-IT" sz="2400" dirty="0"/>
              <a:t>The </a:t>
            </a:r>
            <a:r>
              <a:rPr lang="it-IT" sz="2400" dirty="0" err="1"/>
              <a:t>Momenta</a:t>
            </a:r>
            <a:r>
              <a:rPr lang="it-IT" sz="2400" dirty="0"/>
              <a:t> of the 4 </a:t>
            </a:r>
            <a:r>
              <a:rPr lang="it-IT" sz="2400" dirty="0" err="1"/>
              <a:t>Leptons</a:t>
            </a:r>
            <a:r>
              <a:rPr lang="it-IT" sz="2400" dirty="0"/>
              <a:t> in the H</a:t>
            </a:r>
            <a:r>
              <a:rPr lang="it-IT" sz="2400" dirty="0">
                <a:sym typeface="Wingdings"/>
              </a:rPr>
              <a:t>ZZ </a:t>
            </a:r>
            <a:r>
              <a:rPr lang="it-IT" sz="2400" dirty="0" err="1">
                <a:sym typeface="Wingdings"/>
              </a:rPr>
              <a:t>decays</a:t>
            </a:r>
            <a:r>
              <a:rPr lang="it-IT" sz="2400" dirty="0">
                <a:sym typeface="Wingdings"/>
              </a:rPr>
              <a:t> are in general </a:t>
            </a:r>
            <a:r>
              <a:rPr lang="it-IT" sz="2400" dirty="0" err="1">
                <a:sym typeface="Wingdings"/>
              </a:rPr>
              <a:t>rather</a:t>
            </a:r>
            <a:r>
              <a:rPr lang="it-IT" sz="2400" dirty="0">
                <a:sym typeface="Wingdings"/>
              </a:rPr>
              <a:t> </a:t>
            </a:r>
            <a:r>
              <a:rPr lang="it-IT" sz="2400" dirty="0" err="1">
                <a:sym typeface="Wingdings"/>
              </a:rPr>
              <a:t>low</a:t>
            </a:r>
            <a:r>
              <a:rPr lang="it-IT" sz="2400" dirty="0">
                <a:sym typeface="Wingdings"/>
              </a:rPr>
              <a:t> </a:t>
            </a:r>
            <a:r>
              <a:rPr lang="it-IT" sz="2400" dirty="0" err="1">
                <a:sym typeface="Wingdings"/>
              </a:rPr>
              <a:t>even</a:t>
            </a:r>
            <a:r>
              <a:rPr lang="it-IT" sz="2400" dirty="0">
                <a:sym typeface="Wingdings"/>
              </a:rPr>
              <a:t> for High </a:t>
            </a:r>
            <a:r>
              <a:rPr lang="it-IT" sz="2400" dirty="0" err="1">
                <a:sym typeface="Wingdings"/>
              </a:rPr>
              <a:t>Higgs</a:t>
            </a:r>
            <a:r>
              <a:rPr lang="it-IT" sz="2400" dirty="0">
                <a:sym typeface="Wingdings"/>
              </a:rPr>
              <a:t> </a:t>
            </a:r>
            <a:r>
              <a:rPr lang="it-IT" sz="2400" dirty="0" err="1">
                <a:sym typeface="Wingdings"/>
              </a:rPr>
              <a:t>Masses</a:t>
            </a:r>
            <a:r>
              <a:rPr lang="it-IT" sz="2400" dirty="0">
                <a:sym typeface="Wingdings"/>
              </a:rPr>
              <a:t> </a:t>
            </a:r>
          </a:p>
          <a:p>
            <a:pPr lvl="1"/>
            <a:r>
              <a:rPr lang="it-IT" sz="2000" b="1" dirty="0" err="1">
                <a:sym typeface="Wingdings"/>
              </a:rPr>
              <a:t>Max</a:t>
            </a:r>
            <a:r>
              <a:rPr lang="it-IT" sz="2000" b="1" dirty="0">
                <a:sym typeface="Wingdings"/>
              </a:rPr>
              <a:t> </a:t>
            </a:r>
            <a:r>
              <a:rPr lang="it-IT" sz="2000" b="1" dirty="0" err="1">
                <a:sym typeface="Wingdings"/>
              </a:rPr>
              <a:t>Momentum</a:t>
            </a:r>
            <a:r>
              <a:rPr lang="it-IT" sz="2000" b="1" dirty="0">
                <a:sym typeface="Wingdings"/>
              </a:rPr>
              <a:t> ~ 100 </a:t>
            </a:r>
            <a:r>
              <a:rPr lang="it-IT" sz="2000" b="1" dirty="0" err="1">
                <a:sym typeface="Wingdings"/>
              </a:rPr>
              <a:t>GeV</a:t>
            </a:r>
            <a:endParaRPr lang="it-IT" sz="2000" b="1" dirty="0">
              <a:sym typeface="Wingdings"/>
            </a:endParaRPr>
          </a:p>
          <a:p>
            <a:r>
              <a:rPr lang="it-IT" sz="2400" b="1" dirty="0" err="1">
                <a:sym typeface="Wingdings"/>
              </a:rPr>
              <a:t>But</a:t>
            </a:r>
            <a:r>
              <a:rPr lang="it-IT" sz="2400" b="1" dirty="0">
                <a:sym typeface="Wingdings"/>
              </a:rPr>
              <a:t>….</a:t>
            </a:r>
          </a:p>
          <a:p>
            <a:r>
              <a:rPr lang="it-IT" sz="2400" dirty="0" err="1">
                <a:sym typeface="Wingdings"/>
              </a:rPr>
              <a:t>We</a:t>
            </a:r>
            <a:r>
              <a:rPr lang="it-IT" sz="2400" dirty="0">
                <a:sym typeface="Wingdings"/>
              </a:rPr>
              <a:t> </a:t>
            </a:r>
            <a:r>
              <a:rPr lang="it-IT" sz="2400" dirty="0" err="1">
                <a:sym typeface="Wingdings"/>
              </a:rPr>
              <a:t>should</a:t>
            </a:r>
            <a:r>
              <a:rPr lang="it-IT" sz="2400" dirty="0">
                <a:sym typeface="Wingdings"/>
              </a:rPr>
              <a:t> </a:t>
            </a:r>
            <a:r>
              <a:rPr lang="it-IT" sz="2400" dirty="0" err="1">
                <a:sym typeface="Wingdings"/>
              </a:rPr>
              <a:t>also</a:t>
            </a:r>
            <a:r>
              <a:rPr lang="it-IT" sz="2400" dirty="0">
                <a:sym typeface="Wingdings"/>
              </a:rPr>
              <a:t> be </a:t>
            </a:r>
            <a:r>
              <a:rPr lang="it-IT" sz="2400" dirty="0" err="1">
                <a:sym typeface="Wingdings"/>
              </a:rPr>
              <a:t>able</a:t>
            </a:r>
            <a:r>
              <a:rPr lang="it-IT" sz="2400" dirty="0">
                <a:sym typeface="Wingdings"/>
              </a:rPr>
              <a:t> to </a:t>
            </a:r>
            <a:r>
              <a:rPr lang="it-IT" sz="2400" dirty="0" err="1">
                <a:sym typeface="Wingdings"/>
              </a:rPr>
              <a:t>discover</a:t>
            </a:r>
            <a:r>
              <a:rPr lang="it-IT" sz="2400" dirty="0">
                <a:sym typeface="Wingdings"/>
              </a:rPr>
              <a:t> high Mass </a:t>
            </a:r>
            <a:r>
              <a:rPr lang="it-IT" sz="2400" dirty="0" err="1">
                <a:sym typeface="Wingdings"/>
              </a:rPr>
              <a:t>Resonances</a:t>
            </a:r>
            <a:r>
              <a:rPr lang="it-IT" sz="2400" dirty="0">
                <a:sym typeface="Wingdings"/>
              </a:rPr>
              <a:t> </a:t>
            </a:r>
            <a:r>
              <a:rPr lang="it-IT" sz="2400" dirty="0" err="1">
                <a:sym typeface="Wingdings"/>
              </a:rPr>
              <a:t>eg</a:t>
            </a:r>
            <a:r>
              <a:rPr lang="it-IT" sz="2400" dirty="0">
                <a:sym typeface="Wingdings"/>
              </a:rPr>
              <a:t>. </a:t>
            </a:r>
            <a:r>
              <a:rPr lang="it-IT" sz="2400" dirty="0" err="1">
                <a:sym typeface="Wingdings"/>
              </a:rPr>
              <a:t>Z</a:t>
            </a:r>
            <a:r>
              <a:rPr lang="it-IT" sz="2400" dirty="0">
                <a:sym typeface="Wingdings"/>
              </a:rPr>
              <a:t>’, </a:t>
            </a:r>
            <a:r>
              <a:rPr lang="it-IT" sz="2400" dirty="0" err="1">
                <a:sym typeface="Wingdings"/>
              </a:rPr>
              <a:t>W</a:t>
            </a:r>
            <a:r>
              <a:rPr lang="it-IT" sz="2400" dirty="0">
                <a:sym typeface="Wingdings"/>
              </a:rPr>
              <a:t>’ </a:t>
            </a:r>
          </a:p>
          <a:p>
            <a:pPr lvl="1"/>
            <a:r>
              <a:rPr lang="it-IT" sz="2000" b="1" dirty="0" err="1">
                <a:solidFill>
                  <a:srgbClr val="000000"/>
                </a:solidFill>
                <a:sym typeface="Wingdings"/>
              </a:rPr>
              <a:t>lepton</a:t>
            </a:r>
            <a:r>
              <a:rPr lang="it-IT" sz="2000" b="1" dirty="0">
                <a:solidFill>
                  <a:srgbClr val="000000"/>
                </a:solidFill>
                <a:sym typeface="Wingdings"/>
              </a:rPr>
              <a:t> </a:t>
            </a:r>
            <a:r>
              <a:rPr lang="it-IT" sz="2000" b="1" dirty="0" err="1">
                <a:solidFill>
                  <a:srgbClr val="000000"/>
                </a:solidFill>
                <a:sym typeface="Wingdings"/>
              </a:rPr>
              <a:t>momenta</a:t>
            </a:r>
            <a:r>
              <a:rPr lang="it-IT" sz="2000" b="1" dirty="0">
                <a:solidFill>
                  <a:srgbClr val="000000"/>
                </a:solidFill>
                <a:sym typeface="Wingdings"/>
              </a:rPr>
              <a:t> are </a:t>
            </a:r>
            <a:r>
              <a:rPr lang="it-IT" sz="2000" b="1" dirty="0" err="1">
                <a:solidFill>
                  <a:srgbClr val="000000"/>
                </a:solidFill>
                <a:sym typeface="Wingdings"/>
              </a:rPr>
              <a:t>as</a:t>
            </a:r>
            <a:r>
              <a:rPr lang="it-IT" sz="2000" b="1" dirty="0">
                <a:solidFill>
                  <a:srgbClr val="000000"/>
                </a:solidFill>
                <a:sym typeface="Wingdings"/>
              </a:rPr>
              <a:t> high </a:t>
            </a:r>
            <a:r>
              <a:rPr lang="it-IT" sz="2000" b="1" dirty="0" err="1">
                <a:solidFill>
                  <a:srgbClr val="000000"/>
                </a:solidFill>
                <a:sym typeface="Wingdings"/>
              </a:rPr>
              <a:t>as</a:t>
            </a:r>
            <a:r>
              <a:rPr lang="it-IT" sz="2000" b="1" dirty="0">
                <a:solidFill>
                  <a:srgbClr val="000000"/>
                </a:solidFill>
                <a:sym typeface="Wingdings"/>
              </a:rPr>
              <a:t> </a:t>
            </a:r>
            <a:r>
              <a:rPr lang="it-IT" sz="2000" b="1" dirty="0" err="1">
                <a:solidFill>
                  <a:srgbClr val="000000"/>
                </a:solidFill>
                <a:sym typeface="Wingdings"/>
              </a:rPr>
              <a:t>few</a:t>
            </a:r>
            <a:r>
              <a:rPr lang="it-IT" sz="2000" b="1" dirty="0">
                <a:solidFill>
                  <a:srgbClr val="000000"/>
                </a:solidFill>
                <a:sym typeface="Wingdings"/>
              </a:rPr>
              <a:t> </a:t>
            </a:r>
            <a:r>
              <a:rPr lang="it-IT" sz="2000" b="1" dirty="0" err="1">
                <a:solidFill>
                  <a:srgbClr val="000000"/>
                </a:solidFill>
                <a:sym typeface="Wingdings"/>
              </a:rPr>
              <a:t>TeV</a:t>
            </a:r>
            <a:r>
              <a:rPr lang="it-IT" sz="2000" b="1" dirty="0">
                <a:solidFill>
                  <a:srgbClr val="000000"/>
                </a:solidFill>
                <a:sym typeface="Wingdings"/>
              </a:rPr>
              <a:t>.</a:t>
            </a:r>
          </a:p>
        </p:txBody>
      </p:sp>
      <p:sp>
        <p:nvSpPr>
          <p:cNvPr id="11" name="Rectangle 2"/>
          <p:cNvSpPr>
            <a:spLocks noGrp="1"/>
          </p:cNvSpPr>
          <p:nvPr>
            <p:ph sz="half" idx="2"/>
          </p:nvPr>
        </p:nvSpPr>
        <p:spPr>
          <a:xfrm>
            <a:off x="457200" y="5410200"/>
            <a:ext cx="4005910" cy="1295400"/>
          </a:xfrm>
        </p:spPr>
        <p:txBody>
          <a:bodyPr>
            <a:normAutofit fontScale="99500"/>
          </a:bodyPr>
          <a:lstStyle/>
          <a:p>
            <a:r>
              <a:rPr lang="it-IT" sz="2600" b="1" dirty="0">
                <a:sym typeface="Wingdings"/>
              </a:rPr>
              <a:t>The detector </a:t>
            </a:r>
            <a:r>
              <a:rPr lang="it-IT" sz="2600" b="1" dirty="0" err="1">
                <a:sym typeface="Wingdings"/>
              </a:rPr>
              <a:t>should</a:t>
            </a:r>
            <a:r>
              <a:rPr lang="it-IT" sz="2600" b="1" dirty="0">
                <a:sym typeface="Wingdings"/>
              </a:rPr>
              <a:t> be </a:t>
            </a:r>
            <a:r>
              <a:rPr lang="it-IT" sz="2600" b="1" dirty="0" err="1">
                <a:sym typeface="Wingdings"/>
              </a:rPr>
              <a:t>optimized</a:t>
            </a:r>
            <a:r>
              <a:rPr lang="it-IT" sz="2600" b="1" dirty="0">
                <a:sym typeface="Wingdings"/>
              </a:rPr>
              <a:t> for </a:t>
            </a:r>
            <a:r>
              <a:rPr lang="it-IT" sz="2600" b="1" dirty="0" err="1">
                <a:sym typeface="Wingdings"/>
              </a:rPr>
              <a:t>both</a:t>
            </a:r>
            <a:r>
              <a:rPr lang="it-IT" sz="2600" b="1" dirty="0">
                <a:sym typeface="Wingdings"/>
              </a:rPr>
              <a:t> </a:t>
            </a:r>
            <a:r>
              <a:rPr lang="it-IT" sz="2600" b="1" dirty="0" err="1">
                <a:sym typeface="Wingdings"/>
              </a:rPr>
              <a:t>momentum</a:t>
            </a:r>
            <a:r>
              <a:rPr lang="it-IT" sz="2600" b="1" dirty="0">
                <a:sym typeface="Wingdings"/>
              </a:rPr>
              <a:t> </a:t>
            </a:r>
            <a:r>
              <a:rPr lang="it-IT" sz="2600" b="1" dirty="0" err="1">
                <a:sym typeface="Wingdings"/>
              </a:rPr>
              <a:t>ranges</a:t>
            </a:r>
            <a:endParaRPr lang="it-IT" sz="2600" b="1" dirty="0"/>
          </a:p>
          <a:p>
            <a:endParaRPr lang="it-IT" sz="2000" b="1" dirty="0">
              <a:solidFill>
                <a:srgbClr val="000000"/>
              </a:solidFill>
              <a:sym typeface="Wingdings"/>
            </a:endParaRPr>
          </a:p>
        </p:txBody>
      </p:sp>
      <p:pic>
        <p:nvPicPr>
          <p:cNvPr id="5" name="Picture 5" descr="ptFromHigg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533400"/>
            <a:ext cx="4495991" cy="304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magine 12" descr="pt_signalvariousMass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657600"/>
            <a:ext cx="4495800" cy="30553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CasellaDiTesto 13"/>
          <p:cNvSpPr txBox="1"/>
          <p:nvPr/>
        </p:nvSpPr>
        <p:spPr>
          <a:xfrm>
            <a:off x="5638800" y="914400"/>
            <a:ext cx="1691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Pt</a:t>
            </a:r>
            <a:r>
              <a:rPr lang="it-IT" dirty="0"/>
              <a:t> of </a:t>
            </a:r>
            <a:r>
              <a:rPr lang="it-IT" dirty="0" err="1"/>
              <a:t>all</a:t>
            </a:r>
            <a:r>
              <a:rPr lang="it-IT" dirty="0"/>
              <a:t> </a:t>
            </a:r>
            <a:r>
              <a:rPr lang="it-IT" dirty="0" err="1"/>
              <a:t>leptons</a:t>
            </a:r>
            <a:endParaRPr lang="it-IT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5334000" y="3962400"/>
            <a:ext cx="2286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/>
              <a:t>Pt</a:t>
            </a:r>
            <a:r>
              <a:rPr lang="it-IT" sz="1600" dirty="0"/>
              <a:t> of </a:t>
            </a:r>
            <a:r>
              <a:rPr lang="it-IT" sz="1600" dirty="0" err="1"/>
              <a:t>highest</a:t>
            </a:r>
            <a:r>
              <a:rPr lang="it-IT" sz="1600" dirty="0"/>
              <a:t> </a:t>
            </a:r>
            <a:r>
              <a:rPr lang="it-IT" sz="1600" dirty="0" err="1"/>
              <a:t>leptons</a:t>
            </a:r>
            <a:endParaRPr lang="it-IT" sz="1600" dirty="0"/>
          </a:p>
          <a:p>
            <a:r>
              <a:rPr lang="it-IT" sz="1600" dirty="0"/>
              <a:t>For </a:t>
            </a:r>
            <a:r>
              <a:rPr lang="it-IT" sz="1600" dirty="0" err="1"/>
              <a:t>Various</a:t>
            </a:r>
            <a:r>
              <a:rPr lang="it-IT" sz="1600" dirty="0"/>
              <a:t> </a:t>
            </a:r>
            <a:r>
              <a:rPr lang="it-IT" sz="1600" dirty="0" err="1"/>
              <a:t>Higgs</a:t>
            </a:r>
            <a:r>
              <a:rPr lang="it-IT" sz="1600" dirty="0"/>
              <a:t> Mass</a:t>
            </a:r>
          </a:p>
        </p:txBody>
      </p:sp>
    </p:spTree>
    <p:extLst>
      <p:ext uri="{BB962C8B-B14F-4D97-AF65-F5344CB8AC3E}">
        <p14:creationId xmlns:p14="http://schemas.microsoft.com/office/powerpoint/2010/main" val="46035886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/>
          </p:cNvSpPr>
          <p:nvPr>
            <p:ph type="title"/>
          </p:nvPr>
        </p:nvSpPr>
        <p:spPr>
          <a:xfrm>
            <a:off x="301625" y="-3175"/>
            <a:ext cx="8686800" cy="841375"/>
          </a:xfrm>
        </p:spPr>
        <p:txBody>
          <a:bodyPr>
            <a:noAutofit/>
          </a:bodyPr>
          <a:lstStyle/>
          <a:p>
            <a:pPr algn="ctr"/>
            <a:r>
              <a:rPr lang="it-IT" sz="2600" dirty="0" err="1"/>
              <a:t>Implementation</a:t>
            </a:r>
            <a:r>
              <a:rPr lang="it-IT" sz="2600" dirty="0"/>
              <a:t>: The ATLAS LVL1 </a:t>
            </a:r>
            <a:r>
              <a:rPr lang="it-IT" sz="2600" dirty="0" err="1"/>
              <a:t>Muon</a:t>
            </a:r>
            <a:r>
              <a:rPr lang="it-IT" sz="2600" dirty="0"/>
              <a:t> Trigger</a:t>
            </a:r>
          </a:p>
        </p:txBody>
      </p:sp>
      <p:pic>
        <p:nvPicPr>
          <p:cNvPr id="5" name="Picture 4" descr="L1matrix_fi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3788" y="3657600"/>
            <a:ext cx="4334012" cy="31511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Ro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838200"/>
            <a:ext cx="3810000" cy="27613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76200" y="979468"/>
            <a:ext cx="4648200" cy="550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50000"/>
              </a:spcBef>
              <a:buFont typeface="Arial"/>
              <a:buChar char="•"/>
            </a:pPr>
            <a:r>
              <a:rPr lang="en-US" sz="2200" dirty="0">
                <a:solidFill>
                  <a:srgbClr val="000000"/>
                </a:solidFill>
                <a:latin typeface="Times New Roman"/>
                <a:cs typeface="Times New Roman"/>
              </a:rPr>
              <a:t>RPC (TGC) strip signals from the two trigger planes are sent to a trigger matrix. </a:t>
            </a:r>
          </a:p>
          <a:p>
            <a:pPr algn="just">
              <a:spcBef>
                <a:spcPct val="50000"/>
              </a:spcBef>
              <a:buFontTx/>
              <a:buChar char="•"/>
            </a:pPr>
            <a:r>
              <a:rPr lang="en-US" sz="2200" dirty="0">
                <a:solidFill>
                  <a:srgbClr val="000000"/>
                </a:solidFill>
                <a:latin typeface="Times New Roman"/>
                <a:cs typeface="Times New Roman"/>
              </a:rPr>
              <a:t>Programmable road in the matrix defines the acceptance window.</a:t>
            </a:r>
          </a:p>
          <a:p>
            <a:pPr algn="just">
              <a:spcBef>
                <a:spcPct val="50000"/>
              </a:spcBef>
              <a:buFontTx/>
              <a:buChar char="•"/>
            </a:pPr>
            <a:r>
              <a:rPr lang="en-US" sz="2200" dirty="0">
                <a:solidFill>
                  <a:srgbClr val="000000"/>
                </a:solidFill>
                <a:latin typeface="Times New Roman"/>
                <a:cs typeface="Times New Roman"/>
              </a:rPr>
              <a:t>Matrix size: 32x64 ( ~1 m on the pivot plane)</a:t>
            </a:r>
          </a:p>
          <a:p>
            <a:pPr lvl="1" algn="just">
              <a:spcBef>
                <a:spcPct val="50000"/>
              </a:spcBef>
              <a:buFontTx/>
              <a:buChar char="•"/>
            </a:pPr>
            <a:r>
              <a:rPr lang="en-US" sz="2200" dirty="0">
                <a:solidFill>
                  <a:srgbClr val="000000"/>
                </a:solidFill>
                <a:latin typeface="Times New Roman"/>
                <a:cs typeface="Times New Roman"/>
              </a:rPr>
              <a:t>Window size :</a:t>
            </a:r>
          </a:p>
          <a:p>
            <a:pPr lvl="1" algn="just">
              <a:spcBef>
                <a:spcPct val="50000"/>
              </a:spcBef>
              <a:buFontTx/>
              <a:buChar char="•"/>
            </a:pPr>
            <a:r>
              <a:rPr lang="en-US" sz="2200" dirty="0">
                <a:solidFill>
                  <a:srgbClr val="000000"/>
                </a:solidFill>
                <a:latin typeface="Times New Roman"/>
                <a:cs typeface="Times New Roman"/>
              </a:rPr>
              <a:t>Barrel </a:t>
            </a:r>
            <a:r>
              <a:rPr lang="en-US" sz="2200" dirty="0" err="1">
                <a:solidFill>
                  <a:srgbClr val="000000"/>
                </a:solidFill>
                <a:latin typeface="Times New Roman"/>
                <a:cs typeface="Times New Roman"/>
              </a:rPr>
              <a:t>lowpt</a:t>
            </a:r>
            <a:r>
              <a:rPr lang="en-US" sz="2200" dirty="0">
                <a:solidFill>
                  <a:srgbClr val="000000"/>
                </a:solidFill>
                <a:latin typeface="Times New Roman"/>
                <a:cs typeface="Times New Roman"/>
              </a:rPr>
              <a:t> ~25 cm (8 strips)</a:t>
            </a:r>
          </a:p>
          <a:p>
            <a:pPr lvl="1" algn="just">
              <a:spcBef>
                <a:spcPct val="50000"/>
              </a:spcBef>
              <a:buFontTx/>
              <a:buChar char="•"/>
            </a:pPr>
            <a:r>
              <a:rPr lang="en-US" sz="2200" dirty="0">
                <a:solidFill>
                  <a:srgbClr val="000000"/>
                </a:solidFill>
                <a:latin typeface="Times New Roman"/>
                <a:cs typeface="Times New Roman"/>
              </a:rPr>
              <a:t>Barrel high </a:t>
            </a:r>
            <a:r>
              <a:rPr lang="en-US" sz="2200" dirty="0" err="1">
                <a:solidFill>
                  <a:srgbClr val="000000"/>
                </a:solidFill>
                <a:latin typeface="Times New Roman"/>
                <a:cs typeface="Times New Roman"/>
              </a:rPr>
              <a:t>pt</a:t>
            </a:r>
            <a:r>
              <a:rPr lang="en-US" sz="2200" dirty="0">
                <a:solidFill>
                  <a:srgbClr val="000000"/>
                </a:solidFill>
                <a:latin typeface="Times New Roman"/>
                <a:cs typeface="Times New Roman"/>
              </a:rPr>
              <a:t> (20 </a:t>
            </a:r>
            <a:r>
              <a:rPr lang="en-US" sz="2200" dirty="0" err="1">
                <a:solidFill>
                  <a:srgbClr val="000000"/>
                </a:solidFill>
                <a:latin typeface="Times New Roman"/>
                <a:cs typeface="Times New Roman"/>
              </a:rPr>
              <a:t>Gev</a:t>
            </a:r>
            <a:r>
              <a:rPr lang="en-US" sz="2200" dirty="0">
                <a:solidFill>
                  <a:srgbClr val="000000"/>
                </a:solidFill>
                <a:latin typeface="Times New Roman"/>
                <a:cs typeface="Times New Roman"/>
              </a:rPr>
              <a:t>) ~30 cm (10 strips)</a:t>
            </a:r>
          </a:p>
          <a:p>
            <a:pPr algn="just">
              <a:spcBef>
                <a:spcPct val="50000"/>
              </a:spcBef>
              <a:buFontTx/>
              <a:buChar char="•"/>
            </a:pPr>
            <a:r>
              <a:rPr lang="en-US" sz="2200" dirty="0">
                <a:solidFill>
                  <a:srgbClr val="000000"/>
                </a:solidFill>
                <a:latin typeface="Times New Roman"/>
                <a:cs typeface="Times New Roman"/>
              </a:rPr>
              <a:t>Decision time: ~900 ns. Latency = 2.5 </a:t>
            </a:r>
            <a:r>
              <a:rPr lang="en-US" sz="2200" dirty="0" err="1">
                <a:solidFill>
                  <a:srgbClr val="000000"/>
                </a:solidFill>
                <a:latin typeface="Times New Roman"/>
                <a:cs typeface="Times New Roman"/>
              </a:rPr>
              <a:t>ms</a:t>
            </a:r>
            <a:endParaRPr lang="en-US" sz="22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7542978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301752" y="-3048"/>
            <a:ext cx="8686800" cy="841248"/>
          </a:xfrm>
        </p:spPr>
        <p:txBody>
          <a:bodyPr/>
          <a:lstStyle/>
          <a:p>
            <a:pPr algn="ctr"/>
            <a:endParaRPr lang="it-IT" dirty="0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152400" y="1219200"/>
            <a:ext cx="8839200" cy="5562600"/>
          </a:xfrm>
        </p:spPr>
        <p:txBody>
          <a:bodyPr>
            <a:normAutofit fontScale="99500"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1704481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301752" y="-3048"/>
            <a:ext cx="8686800" cy="841248"/>
          </a:xfrm>
        </p:spPr>
        <p:txBody>
          <a:bodyPr/>
          <a:lstStyle/>
          <a:p>
            <a:pPr algn="ctr"/>
            <a:endParaRPr lang="it-IT" dirty="0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152400" y="1219200"/>
            <a:ext cx="8839200" cy="5562600"/>
          </a:xfrm>
        </p:spPr>
        <p:txBody>
          <a:bodyPr>
            <a:normAutofit fontScale="99500"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7160023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301752" y="-3048"/>
            <a:ext cx="8686800" cy="841248"/>
          </a:xfrm>
        </p:spPr>
        <p:txBody>
          <a:bodyPr/>
          <a:lstStyle/>
          <a:p>
            <a:pPr algn="ctr"/>
            <a:endParaRPr lang="it-IT" dirty="0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152400" y="1219200"/>
            <a:ext cx="8839200" cy="5562600"/>
          </a:xfrm>
        </p:spPr>
        <p:txBody>
          <a:bodyPr>
            <a:normAutofit fontScale="99500"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42396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301752" y="-152400"/>
            <a:ext cx="8686800" cy="841248"/>
          </a:xfrm>
        </p:spPr>
        <p:txBody>
          <a:bodyPr/>
          <a:lstStyle/>
          <a:p>
            <a:pPr algn="ctr"/>
            <a:r>
              <a:rPr lang="it-IT" dirty="0" err="1"/>
              <a:t>Angular</a:t>
            </a:r>
            <a:r>
              <a:rPr lang="it-IT" dirty="0"/>
              <a:t> </a:t>
            </a:r>
            <a:r>
              <a:rPr lang="it-IT" dirty="0" err="1"/>
              <a:t>Distributions</a:t>
            </a:r>
            <a:r>
              <a:rPr lang="it-IT" dirty="0"/>
              <a:t> for H</a:t>
            </a:r>
            <a:r>
              <a:rPr lang="it-IT" dirty="0">
                <a:sym typeface="Wingdings"/>
              </a:rPr>
              <a:t>ZZ4l</a:t>
            </a:r>
            <a:endParaRPr lang="it-IT" dirty="0"/>
          </a:p>
        </p:txBody>
      </p:sp>
      <p:sp>
        <p:nvSpPr>
          <p:cNvPr id="4" name="Rectangle 2"/>
          <p:cNvSpPr>
            <a:spLocks noGrp="1"/>
          </p:cNvSpPr>
          <p:nvPr>
            <p:ph sz="half" idx="1"/>
          </p:nvPr>
        </p:nvSpPr>
        <p:spPr>
          <a:xfrm>
            <a:off x="0" y="4953000"/>
            <a:ext cx="9144000" cy="1676400"/>
          </a:xfrm>
        </p:spPr>
        <p:txBody>
          <a:bodyPr>
            <a:normAutofit fontScale="92000" lnSpcReduction="10000"/>
          </a:bodyPr>
          <a:lstStyle/>
          <a:p>
            <a:r>
              <a:rPr lang="it-IT" b="1" dirty="0"/>
              <a:t>The </a:t>
            </a:r>
            <a:r>
              <a:rPr lang="it-IT" b="1" dirty="0" err="1"/>
              <a:t>final</a:t>
            </a:r>
            <a:r>
              <a:rPr lang="it-IT" b="1" dirty="0"/>
              <a:t> state </a:t>
            </a:r>
            <a:r>
              <a:rPr lang="it-IT" b="1" dirty="0" err="1"/>
              <a:t>contains</a:t>
            </a:r>
            <a:r>
              <a:rPr lang="it-IT" b="1" dirty="0"/>
              <a:t> 4 </a:t>
            </a:r>
            <a:r>
              <a:rPr lang="it-IT" b="1" dirty="0" err="1"/>
              <a:t>leptons</a:t>
            </a:r>
            <a:r>
              <a:rPr lang="it-IT" b="1" dirty="0"/>
              <a:t> so the event </a:t>
            </a:r>
            <a:r>
              <a:rPr lang="it-IT" b="1" dirty="0" err="1"/>
              <a:t>selection</a:t>
            </a:r>
            <a:r>
              <a:rPr lang="it-IT" b="1" dirty="0"/>
              <a:t> </a:t>
            </a:r>
            <a:r>
              <a:rPr lang="it-IT" b="1" dirty="0" err="1"/>
              <a:t>efficiency</a:t>
            </a:r>
            <a:r>
              <a:rPr lang="it-IT" b="1" dirty="0"/>
              <a:t> </a:t>
            </a:r>
            <a:r>
              <a:rPr lang="it-IT" b="1" dirty="0" err="1"/>
              <a:t>is</a:t>
            </a:r>
            <a:r>
              <a:rPr lang="it-IT" b="1" dirty="0"/>
              <a:t> </a:t>
            </a:r>
            <a:r>
              <a:rPr lang="it-IT" b="1" dirty="0" err="1"/>
              <a:t>highly</a:t>
            </a:r>
            <a:r>
              <a:rPr lang="it-IT" b="1" dirty="0"/>
              <a:t> </a:t>
            </a:r>
            <a:r>
              <a:rPr lang="it-IT" b="1" dirty="0" err="1"/>
              <a:t>dependent</a:t>
            </a:r>
            <a:r>
              <a:rPr lang="it-IT" b="1" dirty="0"/>
              <a:t> on the </a:t>
            </a:r>
            <a:r>
              <a:rPr lang="it-IT" b="1" dirty="0" err="1"/>
              <a:t>lepton</a:t>
            </a:r>
            <a:r>
              <a:rPr lang="it-IT" b="1" dirty="0"/>
              <a:t> </a:t>
            </a:r>
            <a:r>
              <a:rPr lang="it-IT" b="1" dirty="0" err="1"/>
              <a:t>acceptance</a:t>
            </a:r>
            <a:endParaRPr lang="it-IT" b="1" dirty="0"/>
          </a:p>
          <a:p>
            <a:r>
              <a:rPr lang="it-IT" b="1" dirty="0" err="1"/>
              <a:t>But</a:t>
            </a:r>
            <a:r>
              <a:rPr lang="it-IT" b="1" dirty="0"/>
              <a:t>… </a:t>
            </a:r>
            <a:r>
              <a:rPr lang="it-IT" b="1" dirty="0" err="1"/>
              <a:t>Also</a:t>
            </a:r>
            <a:r>
              <a:rPr lang="it-IT" b="1" dirty="0"/>
              <a:t> </a:t>
            </a:r>
            <a:r>
              <a:rPr lang="it-IT" b="1" dirty="0" err="1"/>
              <a:t>Signal</a:t>
            </a:r>
            <a:r>
              <a:rPr lang="it-IT" b="1" dirty="0"/>
              <a:t> to Background ratio </a:t>
            </a:r>
            <a:r>
              <a:rPr lang="it-IT" b="1" dirty="0" err="1"/>
              <a:t>should</a:t>
            </a:r>
            <a:r>
              <a:rPr lang="it-IT" b="1" dirty="0"/>
              <a:t> be </a:t>
            </a:r>
            <a:r>
              <a:rPr lang="it-IT" b="1" dirty="0" err="1"/>
              <a:t>considered</a:t>
            </a:r>
            <a:r>
              <a:rPr lang="it-IT" b="1" dirty="0"/>
              <a:t> to </a:t>
            </a:r>
            <a:r>
              <a:rPr lang="it-IT" b="1" dirty="0" err="1"/>
              <a:t>optimize</a:t>
            </a:r>
            <a:r>
              <a:rPr lang="it-IT" b="1" dirty="0"/>
              <a:t> </a:t>
            </a:r>
            <a:r>
              <a:rPr lang="it-IT" b="1" dirty="0" err="1"/>
              <a:t>detector’s</a:t>
            </a:r>
            <a:r>
              <a:rPr lang="it-IT" b="1" dirty="0"/>
              <a:t> performance</a:t>
            </a:r>
          </a:p>
        </p:txBody>
      </p:sp>
      <p:pic>
        <p:nvPicPr>
          <p:cNvPr id="7" name="Immagine 6" descr="eta_signal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4485005" cy="3048000"/>
          </a:xfrm>
          <a:prstGeom prst="rect">
            <a:avLst/>
          </a:prstGeom>
        </p:spPr>
      </p:pic>
      <p:pic>
        <p:nvPicPr>
          <p:cNvPr id="13" name="Immagine 12" descr="eta_signal_background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00200"/>
            <a:ext cx="4495800" cy="305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8719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301752" y="-3048"/>
            <a:ext cx="8686800" cy="841248"/>
          </a:xfrm>
        </p:spPr>
        <p:txBody>
          <a:bodyPr/>
          <a:lstStyle/>
          <a:p>
            <a:pPr algn="ctr"/>
            <a:r>
              <a:rPr lang="it-IT" dirty="0"/>
              <a:t>Trigger </a:t>
            </a:r>
            <a:r>
              <a:rPr lang="it-IT" dirty="0" err="1"/>
              <a:t>strategies</a:t>
            </a:r>
            <a:endParaRPr lang="it-IT" dirty="0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152400" y="1219200"/>
            <a:ext cx="8839200" cy="990600"/>
          </a:xfrm>
        </p:spPr>
        <p:txBody>
          <a:bodyPr>
            <a:normAutofit fontScale="99500"/>
          </a:bodyPr>
          <a:lstStyle/>
          <a:p>
            <a:r>
              <a:rPr lang="it-IT" dirty="0"/>
              <a:t>The </a:t>
            </a:r>
            <a:r>
              <a:rPr lang="it-IT" dirty="0" err="1"/>
              <a:t>signal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THERE </a:t>
            </a:r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you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to isolate </a:t>
            </a:r>
            <a:r>
              <a:rPr lang="it-IT" dirty="0" err="1"/>
              <a:t>it</a:t>
            </a:r>
            <a:r>
              <a:rPr lang="it-IT" dirty="0"/>
              <a:t> from the HUGE background</a:t>
            </a:r>
          </a:p>
        </p:txBody>
      </p:sp>
      <p:pic>
        <p:nvPicPr>
          <p:cNvPr id="6" name="IMG_1693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" y="2257425"/>
            <a:ext cx="7772400" cy="4371975"/>
          </a:xfrm>
          <a:prstGeom prst="rect">
            <a:avLst/>
          </a:prstGeom>
        </p:spPr>
      </p:pic>
      <p:cxnSp>
        <p:nvCxnSpPr>
          <p:cNvPr id="8" name="Connettore 2 7"/>
          <p:cNvCxnSpPr/>
          <p:nvPr/>
        </p:nvCxnSpPr>
        <p:spPr>
          <a:xfrm>
            <a:off x="4724400" y="2057400"/>
            <a:ext cx="1295400" cy="1905000"/>
          </a:xfrm>
          <a:prstGeom prst="straightConnector1">
            <a:avLst/>
          </a:prstGeom>
          <a:ln w="31750" cap="rnd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4495800" y="1752600"/>
            <a:ext cx="1811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Trigger </a:t>
            </a:r>
            <a:r>
              <a:rPr lang="it-IT" dirty="0" err="1"/>
              <a:t>threshold</a:t>
            </a:r>
            <a:r>
              <a:rPr lang="it-I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23732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1|41.3|34.6|25.6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C101671179990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CE31B6BA-93F2-452F-BCFA-78D3232B415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4440</Words>
  <Application>Microsoft Macintosh PowerPoint</Application>
  <PresentationFormat>On-screen Show (4:3)</PresentationFormat>
  <Paragraphs>570</Paragraphs>
  <Slides>73</Slides>
  <Notes>52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88" baseType="lpstr">
      <vt:lpstr>Arial</vt:lpstr>
      <vt:lpstr>Book Antiqua</vt:lpstr>
      <vt:lpstr>Calibri</vt:lpstr>
      <vt:lpstr>Century Gothic</vt:lpstr>
      <vt:lpstr>Comic Sans MS</vt:lpstr>
      <vt:lpstr>Franklin Gothic Book</vt:lpstr>
      <vt:lpstr>Franklin Gothic Medium</vt:lpstr>
      <vt:lpstr>Handwriting - Dakota</vt:lpstr>
      <vt:lpstr>Lucida Calligraphy</vt:lpstr>
      <vt:lpstr>Symbol</vt:lpstr>
      <vt:lpstr>Tahoma</vt:lpstr>
      <vt:lpstr>Times New Roman</vt:lpstr>
      <vt:lpstr>Wingdings</vt:lpstr>
      <vt:lpstr>Wingdings 2</vt:lpstr>
      <vt:lpstr>TC101671179990</vt:lpstr>
      <vt:lpstr>Progettazione di un rivelatore per la ricerca del bosone di Higgs nel decadimento HZZ4 muoni</vt:lpstr>
      <vt:lpstr>Disclaimer</vt:lpstr>
      <vt:lpstr>Outline (1)</vt:lpstr>
      <vt:lpstr>Outline (2) </vt:lpstr>
      <vt:lpstr>Production cross sections</vt:lpstr>
      <vt:lpstr>Branching Ratios </vt:lpstr>
      <vt:lpstr>Momentum Spectrum HZZ4l</vt:lpstr>
      <vt:lpstr>Angular Distributions for HZZ4l</vt:lpstr>
      <vt:lpstr>Trigger strategies</vt:lpstr>
      <vt:lpstr>PowerPoint Presentation</vt:lpstr>
      <vt:lpstr>Trigger Strategies (1) </vt:lpstr>
      <vt:lpstr>Trigger strategies (2) </vt:lpstr>
      <vt:lpstr>Trigger strategies (3) </vt:lpstr>
      <vt:lpstr>Important issues for the trigger system</vt:lpstr>
      <vt:lpstr>Implementation: The ATLAS LVL1 Muon Trigger</vt:lpstr>
      <vt:lpstr>Implementation: The ATLAS LVL1 Photon/Electron trigger</vt:lpstr>
      <vt:lpstr>..And a word on Phase I upgrade</vt:lpstr>
      <vt:lpstr>Identification of particles</vt:lpstr>
      <vt:lpstr>The Magnetic system</vt:lpstr>
      <vt:lpstr>Momentum measurements in magnetic field</vt:lpstr>
      <vt:lpstr>Magnetic Configurations: Solenoid</vt:lpstr>
      <vt:lpstr>Magnetic configuration: Toroids</vt:lpstr>
      <vt:lpstr>Magnetic configuration: a Strategic Choice  </vt:lpstr>
      <vt:lpstr>With Excellent results for both</vt:lpstr>
      <vt:lpstr>The ATLAS Detector</vt:lpstr>
      <vt:lpstr>The ATLAS Detector: Overview</vt:lpstr>
      <vt:lpstr>And a word on Phase II upgrade</vt:lpstr>
      <vt:lpstr>Calorimeters</vt:lpstr>
      <vt:lpstr>Inner Detector</vt:lpstr>
      <vt:lpstr>Muon Specrometer</vt:lpstr>
      <vt:lpstr>The “real” Muon Spectrometer</vt:lpstr>
      <vt:lpstr>Muons in ATLAS</vt:lpstr>
      <vt:lpstr>P resolution: MS</vt:lpstr>
      <vt:lpstr>Expected P resolution MS</vt:lpstr>
      <vt:lpstr>P resolution ID</vt:lpstr>
      <vt:lpstr>Expected CB P resolution</vt:lpstr>
      <vt:lpstr>Trigger and precision chambers: requirements </vt:lpstr>
      <vt:lpstr>Some System issues related to air core toroids Spectrometers</vt:lpstr>
      <vt:lpstr>Toroidal Magnetic field in real life</vt:lpstr>
      <vt:lpstr>Alignment Requirements</vt:lpstr>
      <vt:lpstr>Alignment</vt:lpstr>
      <vt:lpstr>The Muon Spectrometer Installation</vt:lpstr>
      <vt:lpstr>Muon Spectrometer Installation</vt:lpstr>
      <vt:lpstr>Installation of BIL Chambers</vt:lpstr>
      <vt:lpstr>Barrel toroid construction</vt:lpstr>
      <vt:lpstr>The Beauty of a Bare Toroid</vt:lpstr>
      <vt:lpstr>End Cap toroids Installation</vt:lpstr>
      <vt:lpstr>Big Wheels installation</vt:lpstr>
      <vt:lpstr>PowerPoint Presentation</vt:lpstr>
      <vt:lpstr>Large statistic measurements: final determination of the Muon performance and relevance for the H 4Muons analysis </vt:lpstr>
      <vt:lpstr>H 4 Muons </vt:lpstr>
      <vt:lpstr>Optimization of Acceptance</vt:lpstr>
      <vt:lpstr>Determination of Efficiency</vt:lpstr>
      <vt:lpstr>Efficiency Results</vt:lpstr>
      <vt:lpstr>Determination of the resolution and Scale</vt:lpstr>
      <vt:lpstr>Determination of the Momentum scale </vt:lpstr>
      <vt:lpstr>Eccolo!</vt:lpstr>
      <vt:lpstr>Higgs in 4 Muons Candidate</vt:lpstr>
      <vt:lpstr>Spares</vt:lpstr>
      <vt:lpstr>The commissioning of the Muon Spectrometer</vt:lpstr>
      <vt:lpstr>First Cosmic Ray with B field ON (Nov 2006)</vt:lpstr>
      <vt:lpstr>Commissioning with Cosmic Rays</vt:lpstr>
      <vt:lpstr>Results with Cosmic Rays </vt:lpstr>
      <vt:lpstr>Results with Cosmic rays</vt:lpstr>
      <vt:lpstr>Cosmic ray results: Performance of ID and Muon Spectrometer  Combined</vt:lpstr>
      <vt:lpstr>Commissioning with Beams </vt:lpstr>
      <vt:lpstr>PowerPoint Presentation</vt:lpstr>
      <vt:lpstr>Momentum Scale results</vt:lpstr>
      <vt:lpstr>Resolution determination: Results</vt:lpstr>
      <vt:lpstr>Implementation: The ATLAS LVL1 Muon Trigger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Financial performance presentation</dc:title>
  <dc:creator/>
  <cp:keywords/>
  <cp:lastModifiedBy/>
  <cp:revision>1</cp:revision>
  <dcterms:modified xsi:type="dcterms:W3CDTF">2023-11-28T21:46:24Z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TC101671179990</vt:lpwstr>
  </property>
</Properties>
</file>