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7" r:id="rId2"/>
    <p:sldId id="261" r:id="rId3"/>
    <p:sldId id="271" r:id="rId4"/>
    <p:sldId id="265" r:id="rId5"/>
    <p:sldId id="288" r:id="rId6"/>
    <p:sldId id="292" r:id="rId7"/>
    <p:sldId id="290" r:id="rId8"/>
    <p:sldId id="293" r:id="rId9"/>
    <p:sldId id="294" r:id="rId10"/>
    <p:sldId id="295" r:id="rId11"/>
    <p:sldId id="302" r:id="rId12"/>
    <p:sldId id="297" r:id="rId13"/>
    <p:sldId id="298" r:id="rId14"/>
    <p:sldId id="299" r:id="rId15"/>
    <p:sldId id="310" r:id="rId16"/>
    <p:sldId id="303" r:id="rId17"/>
    <p:sldId id="300" r:id="rId18"/>
    <p:sldId id="311" r:id="rId19"/>
    <p:sldId id="301" r:id="rId20"/>
    <p:sldId id="313" r:id="rId21"/>
    <p:sldId id="312" r:id="rId22"/>
    <p:sldId id="314" r:id="rId23"/>
    <p:sldId id="316" r:id="rId24"/>
    <p:sldId id="315" r:id="rId25"/>
    <p:sldId id="305" r:id="rId26"/>
    <p:sldId id="306" r:id="rId27"/>
    <p:sldId id="291" r:id="rId28"/>
    <p:sldId id="307" r:id="rId29"/>
    <p:sldId id="308" r:id="rId30"/>
    <p:sldId id="309" r:id="rId31"/>
    <p:sldId id="304"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0" autoAdjust="0"/>
    <p:restoredTop sz="94660"/>
  </p:normalViewPr>
  <p:slideViewPr>
    <p:cSldViewPr snapToGrid="0" showGuides="1">
      <p:cViewPr varScale="1">
        <p:scale>
          <a:sx n="79" d="100"/>
          <a:sy n="79" d="100"/>
        </p:scale>
        <p:origin x="60" y="153"/>
      </p:cViewPr>
      <p:guideLst>
        <p:guide orient="horz" pos="2160"/>
        <p:guide pos="3840"/>
      </p:guideLst>
    </p:cSldViewPr>
  </p:slideViewPr>
  <p:notesTextViewPr>
    <p:cViewPr>
      <p:scale>
        <a:sx n="1" d="1"/>
        <a:sy n="1" d="1"/>
      </p:scale>
      <p:origin x="0" y="0"/>
    </p:cViewPr>
  </p:notesTextViewPr>
  <p:notesViewPr>
    <p:cSldViewPr snapToGrid="0" showGuides="1">
      <p:cViewPr varScale="1">
        <p:scale>
          <a:sx n="80" d="100"/>
          <a:sy n="80" d="100"/>
        </p:scale>
        <p:origin x="4176" y="4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AF70A90-CA7E-49EB-AB17-C37FEDD075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5A7711EA-1FBE-4E98-9D43-C2D65C45D0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ABEA4-9216-4FDF-AAE1-D8632908A8EC}" type="datetimeFigureOut">
              <a:rPr lang="de-CH" smtClean="0"/>
              <a:t>19.12.2023</a:t>
            </a:fld>
            <a:endParaRPr lang="de-CH"/>
          </a:p>
        </p:txBody>
      </p:sp>
      <p:sp>
        <p:nvSpPr>
          <p:cNvPr id="4" name="Fußzeilenplatzhalter 3">
            <a:extLst>
              <a:ext uri="{FF2B5EF4-FFF2-40B4-BE49-F238E27FC236}">
                <a16:creationId xmlns:a16="http://schemas.microsoft.com/office/drawing/2014/main" id="{82CCD3C8-8930-4E0E-A891-B770724F2B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A7798FB5-86BC-42DA-9D05-F96D484814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685DCD-866D-47AE-A236-118539F53379}" type="slidenum">
              <a:rPr lang="de-CH" smtClean="0"/>
              <a:t>‹N›</a:t>
            </a:fld>
            <a:endParaRPr lang="de-CH"/>
          </a:p>
        </p:txBody>
      </p:sp>
    </p:spTree>
    <p:extLst>
      <p:ext uri="{BB962C8B-B14F-4D97-AF65-F5344CB8AC3E}">
        <p14:creationId xmlns:p14="http://schemas.microsoft.com/office/powerpoint/2010/main" val="1423227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A90D-FE7E-41AF-B03D-808D82937CB9}" type="datetimeFigureOut">
              <a:rPr lang="de-CH" smtClean="0"/>
              <a:t>19.12.2023</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5DDFD-030C-4D5A-B33E-3A7E7538D2BE}" type="slidenum">
              <a:rPr lang="de-CH" smtClean="0"/>
              <a:t>‹N›</a:t>
            </a:fld>
            <a:endParaRPr lang="de-CH"/>
          </a:p>
        </p:txBody>
      </p:sp>
    </p:spTree>
    <p:extLst>
      <p:ext uri="{BB962C8B-B14F-4D97-AF65-F5344CB8AC3E}">
        <p14:creationId xmlns:p14="http://schemas.microsoft.com/office/powerpoint/2010/main" val="44149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01">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EB061823-3F7A-48C8-8477-B410C18AC1B7}"/>
              </a:ext>
            </a:extLst>
          </p:cNvPr>
          <p:cNvSpPr>
            <a:spLocks noGrp="1"/>
          </p:cNvSpPr>
          <p:nvPr>
            <p:ph type="pic" sz="quarter" idx="11"/>
          </p:nvPr>
        </p:nvSpPr>
        <p:spPr>
          <a:xfrm>
            <a:off x="731838" y="1016000"/>
            <a:ext cx="10728325" cy="5256000"/>
          </a:xfrm>
        </p:spPr>
        <p:txBody>
          <a:bodyPr lIns="5580000" tIns="0" rIns="0" anchor="ctr" anchorCtr="0"/>
          <a:lstStyle>
            <a:lvl1pPr marL="0" indent="0" algn="ctr">
              <a:buNone/>
              <a:defRPr/>
            </a:lvl1pPr>
          </a:lstStyle>
          <a:p>
            <a:r>
              <a:rPr lang="en-US" noProof="0"/>
              <a:t>Click icon to add picture</a:t>
            </a:r>
            <a:endParaRPr lang="de-CH" noProof="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0" y="2233538"/>
            <a:ext cx="5904000" cy="2772000"/>
          </a:xfrm>
          <a:solidFill>
            <a:schemeClr val="accent1"/>
          </a:solidFill>
        </p:spPr>
        <p:txBody>
          <a:bodyPr lIns="1080000" tIns="252000" anchor="t" anchorCtr="0"/>
          <a:lstStyle>
            <a:lvl1pPr algn="l">
              <a:lnSpc>
                <a:spcPct val="100000"/>
              </a:lnSpc>
              <a:defRPr sz="3600">
                <a:solidFill>
                  <a:schemeClr val="bg1"/>
                </a:solidFill>
              </a:defRPr>
            </a:lvl1pPr>
          </a:lstStyle>
          <a:p>
            <a:r>
              <a:rPr lang="en-US" noProof="0"/>
              <a:t>Click to edit Master title style</a:t>
            </a:r>
            <a:endParaRPr lang="de-CH" noProof="0" dirty="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
        <p:nvSpPr>
          <p:cNvPr id="9" name="Bildplatzhalter 8">
            <a:extLst>
              <a:ext uri="{FF2B5EF4-FFF2-40B4-BE49-F238E27FC236}">
                <a16:creationId xmlns:a16="http://schemas.microsoft.com/office/drawing/2014/main" id="{C3C296D1-2CD0-479F-A866-6EC741D2293B}"/>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en-US" noProof="0"/>
              <a:t>Click icon to add picture</a:t>
            </a:r>
            <a:endParaRPr lang="de-CH" noProof="0"/>
          </a:p>
        </p:txBody>
      </p:sp>
      <p:sp>
        <p:nvSpPr>
          <p:cNvPr id="4" name="Textplatzhalter 3">
            <a:extLst>
              <a:ext uri="{FF2B5EF4-FFF2-40B4-BE49-F238E27FC236}">
                <a16:creationId xmlns:a16="http://schemas.microsoft.com/office/drawing/2014/main" id="{EE41BE31-9613-4103-99FF-7DCFF643B329}"/>
              </a:ext>
            </a:extLst>
          </p:cNvPr>
          <p:cNvSpPr>
            <a:spLocks noGrp="1"/>
          </p:cNvSpPr>
          <p:nvPr>
            <p:ph type="body" sz="quarter" idx="13"/>
          </p:nvPr>
        </p:nvSpPr>
        <p:spPr>
          <a:xfrm>
            <a:off x="1078516" y="3860495"/>
            <a:ext cx="4680000" cy="1008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en-US" noProof="0"/>
              <a:t>Click to edit Master text styles</a:t>
            </a:r>
          </a:p>
        </p:txBody>
      </p:sp>
      <p:sp>
        <p:nvSpPr>
          <p:cNvPr id="6" name="Textplatzhalter 5">
            <a:extLst>
              <a:ext uri="{FF2B5EF4-FFF2-40B4-BE49-F238E27FC236}">
                <a16:creationId xmlns:a16="http://schemas.microsoft.com/office/drawing/2014/main" id="{EDEB298C-798E-4D73-9DD6-F896C06530C1}"/>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Organisationseinheit verbal</a:t>
            </a:r>
            <a:br>
              <a:rPr lang="de-DE" dirty="0"/>
            </a:br>
            <a:r>
              <a:rPr lang="de-DE" dirty="0"/>
              <a:t>optional auf 2 Zeilen</a:t>
            </a:r>
          </a:p>
        </p:txBody>
      </p:sp>
    </p:spTree>
    <p:extLst>
      <p:ext uri="{BB962C8B-B14F-4D97-AF65-F5344CB8AC3E}">
        <p14:creationId xmlns:p14="http://schemas.microsoft.com/office/powerpoint/2010/main" val="4293381049"/>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640" userDrawn="1">
          <p15:clr>
            <a:srgbClr val="FBAE40"/>
          </p15:clr>
        </p15:guide>
        <p15:guide id="4" orient="horz" pos="3952" userDrawn="1">
          <p15:clr>
            <a:srgbClr val="FBAE40"/>
          </p15:clr>
        </p15:guide>
        <p15:guide id="5" pos="61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lvl1pPr>
              <a:defRPr/>
            </a:lvl1pPr>
          </a:lstStyle>
          <a:p>
            <a:r>
              <a:rPr lang="en-US" noProof="0"/>
              <a:t>Click to edit Master title style</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fld id="{C47C2547-0B26-4181-9958-0F74634B97A1}" type="datetime1">
              <a:rPr lang="de-CH" noProof="0" smtClean="0"/>
              <a:t>19.12.2023</a:t>
            </a:fld>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noProof="0"/>
              <a:t>Organisationseinheit verbal</a:t>
            </a:r>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‹N›</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05941150-30DE-48F5-9038-0E82CD18DE28}"/>
              </a:ext>
            </a:extLst>
          </p:cNvPr>
          <p:cNvSpPr>
            <a:spLocks noGrp="1"/>
          </p:cNvSpPr>
          <p:nvPr>
            <p:ph type="pic" sz="quarter" idx="13"/>
          </p:nvPr>
        </p:nvSpPr>
        <p:spPr>
          <a:xfrm>
            <a:off x="731837" y="1412874"/>
            <a:ext cx="10728000" cy="4860000"/>
          </a:xfrm>
        </p:spPr>
        <p:txBody>
          <a:bodyPr tIns="1620000"/>
          <a:lstStyle>
            <a:lvl1pPr marL="0" indent="0" algn="ctr">
              <a:buNone/>
              <a:defRPr/>
            </a:lvl1pPr>
          </a:lstStyle>
          <a:p>
            <a:r>
              <a:rPr lang="en-US" noProof="0"/>
              <a:t>Click icon to add picture</a:t>
            </a:r>
            <a:endParaRPr lang="de-CH" noProof="0"/>
          </a:p>
        </p:txBody>
      </p:sp>
    </p:spTree>
    <p:extLst>
      <p:ext uri="{BB962C8B-B14F-4D97-AF65-F5344CB8AC3E}">
        <p14:creationId xmlns:p14="http://schemas.microsoft.com/office/powerpoint/2010/main" val="94385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full pag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fld id="{4A533879-9C0F-4F94-919F-30B833E8871A}" type="datetime1">
              <a:rPr lang="de-CH" noProof="0" smtClean="0"/>
              <a:t>19.12.2023</a:t>
            </a:fld>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noProof="0"/>
              <a:t>Organisationseinheit verbal</a:t>
            </a:r>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‹N›</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05941150-30DE-48F5-9038-0E82CD18DE28}"/>
              </a:ext>
            </a:extLst>
          </p:cNvPr>
          <p:cNvSpPr>
            <a:spLocks noGrp="1"/>
          </p:cNvSpPr>
          <p:nvPr>
            <p:ph type="pic" sz="quarter" idx="13"/>
          </p:nvPr>
        </p:nvSpPr>
        <p:spPr>
          <a:xfrm>
            <a:off x="731837" y="260350"/>
            <a:ext cx="10728000" cy="6012524"/>
          </a:xfrm>
        </p:spPr>
        <p:txBody>
          <a:bodyPr tIns="2160000"/>
          <a:lstStyle>
            <a:lvl1pPr marL="0" indent="0" algn="ctr">
              <a:buNone/>
              <a:defRPr/>
            </a:lvl1pPr>
          </a:lstStyle>
          <a:p>
            <a:r>
              <a:rPr lang="en-US" noProof="0"/>
              <a:t>Click icon to add picture</a:t>
            </a:r>
            <a:endParaRPr lang="de-CH" noProof="0"/>
          </a:p>
        </p:txBody>
      </p:sp>
    </p:spTree>
    <p:extLst>
      <p:ext uri="{BB962C8B-B14F-4D97-AF65-F5344CB8AC3E}">
        <p14:creationId xmlns:p14="http://schemas.microsoft.com/office/powerpoint/2010/main" val="2842048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zwei Spal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en-US" noProof="0"/>
              <a:t>Click to edit Master title style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6204163" y="1412875"/>
            <a:ext cx="5256000" cy="486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fld id="{68EF82BE-DF56-4719-B180-C3B0D509F71F}" type="datetime1">
              <a:rPr lang="de-CH" noProof="0" smtClean="0"/>
              <a:t>19.12.2023</a:t>
            </a:fld>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noProof="0"/>
              <a:t>Organisationseinheit verbal</a:t>
            </a:r>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‹N›</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p:nvPr>
        </p:nvSpPr>
        <p:spPr>
          <a:xfrm>
            <a:off x="731838" y="1412875"/>
            <a:ext cx="5040000" cy="4860000"/>
          </a:xfrm>
        </p:spPr>
        <p:txBody>
          <a:bodyPr tIns="1620000"/>
          <a:lstStyle>
            <a:lvl1pPr marL="0" indent="0" algn="ctr">
              <a:buNone/>
              <a:defRPr/>
            </a:lvl1pPr>
          </a:lstStyle>
          <a:p>
            <a:r>
              <a:rPr lang="en-US" noProof="0"/>
              <a:t>Click icon to add picture</a:t>
            </a:r>
            <a:endParaRPr lang="de-CH" noProof="0"/>
          </a:p>
        </p:txBody>
      </p:sp>
    </p:spTree>
    <p:extLst>
      <p:ext uri="{BB962C8B-B14F-4D97-AF65-F5344CB8AC3E}">
        <p14:creationId xmlns:p14="http://schemas.microsoft.com/office/powerpoint/2010/main" val="3996394784"/>
      </p:ext>
    </p:extLst>
  </p:cSld>
  <p:clrMapOvr>
    <a:masterClrMapping/>
  </p:clrMapOvr>
  <p:extLst>
    <p:ext uri="{DCECCB84-F9BA-43D5-87BE-67443E8EF086}">
      <p15:sldGuideLst xmlns:p15="http://schemas.microsoft.com/office/powerpoint/2012/main">
        <p15:guide id="1" orient="horz" pos="39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2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en-US" noProof="0"/>
              <a:t>Click to edit Master title style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731836" y="5121800"/>
            <a:ext cx="5255999" cy="1152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fld id="{3E1B9425-7348-43E2-B0E9-6A2A48F5FA8A}" type="datetime1">
              <a:rPr lang="de-CH" noProof="0" smtClean="0"/>
              <a:t>19.12.2023</a:t>
            </a:fld>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noProof="0"/>
              <a:t>Organisationseinheit verbal</a:t>
            </a:r>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‹N›</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p:nvPr>
        </p:nvSpPr>
        <p:spPr>
          <a:xfrm>
            <a:off x="731838" y="1412875"/>
            <a:ext cx="5256000" cy="3420000"/>
          </a:xfrm>
        </p:spPr>
        <p:txBody>
          <a:bodyPr tIns="900000"/>
          <a:lstStyle>
            <a:lvl1pPr marL="0" indent="0" algn="ctr">
              <a:buNone/>
              <a:defRPr/>
            </a:lvl1pPr>
          </a:lstStyle>
          <a:p>
            <a:r>
              <a:rPr lang="en-US" noProof="0"/>
              <a:t>Click icon to add picture</a:t>
            </a:r>
            <a:endParaRPr lang="de-CH" noProof="0"/>
          </a:p>
        </p:txBody>
      </p:sp>
      <p:sp>
        <p:nvSpPr>
          <p:cNvPr id="9" name="Bildplatzhalter 10">
            <a:extLst>
              <a:ext uri="{FF2B5EF4-FFF2-40B4-BE49-F238E27FC236}">
                <a16:creationId xmlns:a16="http://schemas.microsoft.com/office/drawing/2014/main" id="{1AAB6914-2518-430D-BF4C-14EA51B61410}"/>
              </a:ext>
            </a:extLst>
          </p:cNvPr>
          <p:cNvSpPr>
            <a:spLocks noGrp="1"/>
          </p:cNvSpPr>
          <p:nvPr>
            <p:ph type="pic" sz="quarter" idx="14"/>
          </p:nvPr>
        </p:nvSpPr>
        <p:spPr>
          <a:xfrm>
            <a:off x="6204162" y="1412875"/>
            <a:ext cx="5256000" cy="3420000"/>
          </a:xfrm>
        </p:spPr>
        <p:txBody>
          <a:bodyPr tIns="900000"/>
          <a:lstStyle>
            <a:lvl1pPr marL="0" indent="0" algn="ctr">
              <a:buNone/>
              <a:defRPr/>
            </a:lvl1pPr>
          </a:lstStyle>
          <a:p>
            <a:r>
              <a:rPr lang="en-US" noProof="0"/>
              <a:t>Click icon to add picture</a:t>
            </a:r>
            <a:endParaRPr lang="de-CH" noProof="0"/>
          </a:p>
        </p:txBody>
      </p:sp>
      <p:sp>
        <p:nvSpPr>
          <p:cNvPr id="12" name="Inhaltsplatzhalter 2">
            <a:extLst>
              <a:ext uri="{FF2B5EF4-FFF2-40B4-BE49-F238E27FC236}">
                <a16:creationId xmlns:a16="http://schemas.microsoft.com/office/drawing/2014/main" id="{5092EEFB-079B-4C38-A665-E52B9837601B}"/>
              </a:ext>
            </a:extLst>
          </p:cNvPr>
          <p:cNvSpPr>
            <a:spLocks noGrp="1"/>
          </p:cNvSpPr>
          <p:nvPr>
            <p:ph idx="15"/>
          </p:nvPr>
        </p:nvSpPr>
        <p:spPr>
          <a:xfrm>
            <a:off x="6204162" y="5121800"/>
            <a:ext cx="5256001" cy="1152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CH" noProof="0"/>
          </a:p>
        </p:txBody>
      </p:sp>
    </p:spTree>
    <p:extLst>
      <p:ext uri="{BB962C8B-B14F-4D97-AF65-F5344CB8AC3E}">
        <p14:creationId xmlns:p14="http://schemas.microsoft.com/office/powerpoint/2010/main" val="1085750778"/>
      </p:ext>
    </p:extLst>
  </p:cSld>
  <p:clrMapOvr>
    <a:masterClrMapping/>
  </p:clrMapOvr>
  <p:extLst>
    <p:ext uri="{DCECCB84-F9BA-43D5-87BE-67443E8EF086}">
      <p15:sldGuideLst xmlns:p15="http://schemas.microsoft.com/office/powerpoint/2012/main">
        <p15:guide id="1" orient="horz" pos="395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3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en-US" noProof="0"/>
              <a:t>Click to edit Master title style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731836" y="4166439"/>
            <a:ext cx="10728327" cy="212440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fld id="{0F7782B2-018B-4FD3-AD95-2F64EDE0E9D6}" type="datetime1">
              <a:rPr lang="de-CH" noProof="0" smtClean="0"/>
              <a:t>19.12.2023</a:t>
            </a:fld>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noProof="0"/>
              <a:t>Organisationseinheit verbal</a:t>
            </a:r>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‹N›</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p:nvPr>
        </p:nvSpPr>
        <p:spPr>
          <a:xfrm>
            <a:off x="731838" y="1412875"/>
            <a:ext cx="3420000" cy="2484000"/>
          </a:xfrm>
        </p:spPr>
        <p:txBody>
          <a:bodyPr tIns="360000"/>
          <a:lstStyle>
            <a:lvl1pPr marL="0" indent="0" algn="ctr">
              <a:buNone/>
              <a:defRPr/>
            </a:lvl1pPr>
          </a:lstStyle>
          <a:p>
            <a:r>
              <a:rPr lang="en-US" noProof="0"/>
              <a:t>Click icon to add picture</a:t>
            </a:r>
            <a:endParaRPr lang="de-CH" noProof="0"/>
          </a:p>
        </p:txBody>
      </p:sp>
      <p:sp>
        <p:nvSpPr>
          <p:cNvPr id="13" name="Bildplatzhalter 10">
            <a:extLst>
              <a:ext uri="{FF2B5EF4-FFF2-40B4-BE49-F238E27FC236}">
                <a16:creationId xmlns:a16="http://schemas.microsoft.com/office/drawing/2014/main" id="{36793346-BF6B-42A8-ADE0-3AA3DC3B239A}"/>
              </a:ext>
            </a:extLst>
          </p:cNvPr>
          <p:cNvSpPr>
            <a:spLocks noGrp="1"/>
          </p:cNvSpPr>
          <p:nvPr>
            <p:ph type="pic" sz="quarter" idx="16"/>
          </p:nvPr>
        </p:nvSpPr>
        <p:spPr>
          <a:xfrm>
            <a:off x="8040162" y="1414800"/>
            <a:ext cx="3420000" cy="2484000"/>
          </a:xfrm>
        </p:spPr>
        <p:txBody>
          <a:bodyPr tIns="360000"/>
          <a:lstStyle>
            <a:lvl1pPr marL="0" indent="0" algn="ctr">
              <a:buNone/>
              <a:defRPr/>
            </a:lvl1pPr>
          </a:lstStyle>
          <a:p>
            <a:r>
              <a:rPr lang="en-US" noProof="0"/>
              <a:t>Click icon to add picture</a:t>
            </a:r>
            <a:endParaRPr lang="de-CH" noProof="0"/>
          </a:p>
        </p:txBody>
      </p:sp>
      <p:sp>
        <p:nvSpPr>
          <p:cNvPr id="14" name="Bildplatzhalter 10">
            <a:extLst>
              <a:ext uri="{FF2B5EF4-FFF2-40B4-BE49-F238E27FC236}">
                <a16:creationId xmlns:a16="http://schemas.microsoft.com/office/drawing/2014/main" id="{FE637F68-618E-43EB-B240-4BFA26852FC5}"/>
              </a:ext>
            </a:extLst>
          </p:cNvPr>
          <p:cNvSpPr>
            <a:spLocks noGrp="1"/>
          </p:cNvSpPr>
          <p:nvPr>
            <p:ph type="pic" sz="quarter" idx="17"/>
          </p:nvPr>
        </p:nvSpPr>
        <p:spPr>
          <a:xfrm>
            <a:off x="4385999" y="1414800"/>
            <a:ext cx="3420000" cy="2484000"/>
          </a:xfrm>
        </p:spPr>
        <p:txBody>
          <a:bodyPr tIns="360000"/>
          <a:lstStyle>
            <a:lvl1pPr marL="0" indent="0" algn="ctr">
              <a:buNone/>
              <a:defRPr/>
            </a:lvl1pPr>
          </a:lstStyle>
          <a:p>
            <a:r>
              <a:rPr lang="en-US" noProof="0"/>
              <a:t>Click icon to add picture</a:t>
            </a:r>
            <a:endParaRPr lang="de-CH" noProof="0"/>
          </a:p>
        </p:txBody>
      </p:sp>
    </p:spTree>
    <p:extLst>
      <p:ext uri="{BB962C8B-B14F-4D97-AF65-F5344CB8AC3E}">
        <p14:creationId xmlns:p14="http://schemas.microsoft.com/office/powerpoint/2010/main" val="2252988954"/>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 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en-US" noProof="0"/>
              <a:t>Click to edit Master title style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731837" y="1412875"/>
            <a:ext cx="10728325" cy="396000"/>
          </a:xfrm>
        </p:spPr>
        <p:txBody>
          <a:bodyPr/>
          <a:lstStyle>
            <a:lvl1pPr marL="0" indent="0">
              <a:buNone/>
              <a:defRPr b="1"/>
            </a:lvl1pPr>
            <a:lvl2pPr marL="266700" indent="0">
              <a:buNone/>
              <a:defRPr b="1"/>
            </a:lvl2pPr>
            <a:lvl3pPr marL="538163" indent="0">
              <a:buNone/>
              <a:defRPr b="1"/>
            </a:lvl3pPr>
            <a:lvl4pPr marL="804862" indent="0">
              <a:buNone/>
              <a:defRPr b="1"/>
            </a:lvl4pPr>
            <a:lvl5pPr marL="1076325" indent="0">
              <a:buNone/>
              <a:defRPr b="1"/>
            </a:lvl5pPr>
          </a:lstStyle>
          <a:p>
            <a:pPr lvl="0"/>
            <a:r>
              <a:rPr lang="en-US" noProof="0"/>
              <a:t>Click to edit Master text styles</a:t>
            </a:r>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fld id="{D0A0FED0-443D-411A-B8E4-0668A8890EE3}" type="datetime1">
              <a:rPr lang="de-CH" noProof="0" smtClean="0"/>
              <a:t>19.12.2023</a:t>
            </a:fld>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noProof="0"/>
              <a:t>Organisationseinheit verbal</a:t>
            </a:r>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‹N›</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9" name="Tabellenplatzhalter 8">
            <a:extLst>
              <a:ext uri="{FF2B5EF4-FFF2-40B4-BE49-F238E27FC236}">
                <a16:creationId xmlns:a16="http://schemas.microsoft.com/office/drawing/2014/main" id="{A1D947E6-CC00-458E-BDE1-B0877E30333C}"/>
              </a:ext>
            </a:extLst>
          </p:cNvPr>
          <p:cNvSpPr>
            <a:spLocks noGrp="1"/>
          </p:cNvSpPr>
          <p:nvPr>
            <p:ph type="tbl" sz="quarter" idx="13"/>
          </p:nvPr>
        </p:nvSpPr>
        <p:spPr>
          <a:xfrm>
            <a:off x="731838" y="2061398"/>
            <a:ext cx="10728325" cy="4212401"/>
          </a:xfrm>
        </p:spPr>
        <p:txBody>
          <a:bodyPr tIns="1260000"/>
          <a:lstStyle>
            <a:lvl1pPr marL="0" indent="0" algn="ctr">
              <a:spcBef>
                <a:spcPts val="0"/>
              </a:spcBef>
              <a:buNone/>
              <a:defRPr sz="1400"/>
            </a:lvl1pPr>
          </a:lstStyle>
          <a:p>
            <a:r>
              <a:rPr lang="en-US" noProof="0"/>
              <a:t>Click icon to add table</a:t>
            </a:r>
            <a:endParaRPr lang="de-CH" noProof="0"/>
          </a:p>
        </p:txBody>
      </p:sp>
    </p:spTree>
    <p:extLst>
      <p:ext uri="{BB962C8B-B14F-4D97-AF65-F5344CB8AC3E}">
        <p14:creationId xmlns:p14="http://schemas.microsoft.com/office/powerpoint/2010/main" val="2928661315"/>
      </p:ext>
    </p:extLst>
  </p:cSld>
  <p:clrMapOvr>
    <a:masterClrMapping/>
  </p:clrMapOvr>
  <p:extLst>
    <p:ext uri="{DCECCB84-F9BA-43D5-87BE-67443E8EF086}">
      <p15:sldGuideLst xmlns:p15="http://schemas.microsoft.com/office/powerpoint/2012/main">
        <p15:guide id="1" orient="horz" pos="395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hlussfolie">
    <p:bg>
      <p:bgPr>
        <a:solidFill>
          <a:schemeClr val="bg1"/>
        </a:solidFill>
        <a:effectLst/>
      </p:bgPr>
    </p:bg>
    <p:spTree>
      <p:nvGrpSpPr>
        <p:cNvPr id="1" name=""/>
        <p:cNvGrpSpPr/>
        <p:nvPr/>
      </p:nvGrpSpPr>
      <p:grpSpPr>
        <a:xfrm>
          <a:off x="0" y="0"/>
          <a:ext cx="0" cy="0"/>
          <a:chOff x="0" y="0"/>
          <a:chExt cx="0" cy="0"/>
        </a:xfrm>
      </p:grpSpPr>
      <p:sp>
        <p:nvSpPr>
          <p:cNvPr id="20" name="Inhaltsplatzhalter 2">
            <a:extLst>
              <a:ext uri="{FF2B5EF4-FFF2-40B4-BE49-F238E27FC236}">
                <a16:creationId xmlns:a16="http://schemas.microsoft.com/office/drawing/2014/main" id="{394B20FF-3667-40DF-92A1-C6CF3BBCA26D}"/>
              </a:ext>
            </a:extLst>
          </p:cNvPr>
          <p:cNvSpPr>
            <a:spLocks noGrp="1"/>
          </p:cNvSpPr>
          <p:nvPr>
            <p:ph idx="1"/>
          </p:nvPr>
        </p:nvSpPr>
        <p:spPr>
          <a:xfrm>
            <a:off x="731837" y="2135492"/>
            <a:ext cx="10728325" cy="3960000"/>
          </a:xfrm>
        </p:spPr>
        <p:txBody>
          <a:bodyPr/>
          <a:lstStyle>
            <a:lvl1pPr marL="0" indent="0">
              <a:spcBef>
                <a:spcPts val="0"/>
              </a:spcBef>
              <a:buNone/>
              <a:defRPr>
                <a:solidFill>
                  <a:schemeClr val="tx1"/>
                </a:solidFill>
              </a:defRPr>
            </a:lvl1pPr>
            <a:lvl2pPr marL="266700" indent="0">
              <a:buNone/>
              <a:defRPr>
                <a:solidFill>
                  <a:schemeClr val="bg1"/>
                </a:solidFill>
              </a:defRPr>
            </a:lvl2pPr>
            <a:lvl3pPr marL="540000" indent="0">
              <a:buNone/>
              <a:defRPr>
                <a:solidFill>
                  <a:schemeClr val="bg1"/>
                </a:solidFill>
              </a:defRPr>
            </a:lvl3pPr>
            <a:lvl4pPr marL="808537" indent="0">
              <a:buNone/>
              <a:defRPr>
                <a:solidFill>
                  <a:schemeClr val="bg1"/>
                </a:solidFill>
              </a:defRPr>
            </a:lvl4pPr>
            <a:lvl5pPr marL="1080000" indent="0">
              <a:buNone/>
              <a:defRPr>
                <a:solidFill>
                  <a:schemeClr val="bg1"/>
                </a:solidFill>
              </a:defRPr>
            </a:lvl5pPr>
          </a:lstStyle>
          <a:p>
            <a:pPr lvl="0"/>
            <a:r>
              <a:rPr lang="en-US" noProof="0"/>
              <a:t>Click to edit Master text styles</a:t>
            </a:r>
          </a:p>
        </p:txBody>
      </p:sp>
      <p:sp>
        <p:nvSpPr>
          <p:cNvPr id="21" name="Bildplatzhalter 8">
            <a:extLst>
              <a:ext uri="{FF2B5EF4-FFF2-40B4-BE49-F238E27FC236}">
                <a16:creationId xmlns:a16="http://schemas.microsoft.com/office/drawing/2014/main" id="{794484F1-3B7F-46CE-AD0B-2310A557A990}"/>
              </a:ext>
            </a:extLst>
          </p:cNvPr>
          <p:cNvSpPr>
            <a:spLocks noGrp="1"/>
          </p:cNvSpPr>
          <p:nvPr>
            <p:ph type="pic" sz="quarter" idx="12"/>
          </p:nvPr>
        </p:nvSpPr>
        <p:spPr>
          <a:xfrm>
            <a:off x="10200163" y="6489088"/>
            <a:ext cx="1260000" cy="180000"/>
          </a:xfrm>
        </p:spPr>
        <p:txBody>
          <a:bodyPr/>
          <a:lstStyle>
            <a:lvl1pPr marL="0" indent="0" algn="l">
              <a:buNone/>
              <a:defRPr sz="700">
                <a:solidFill>
                  <a:schemeClr val="tx1"/>
                </a:solidFill>
              </a:defRPr>
            </a:lvl1pPr>
          </a:lstStyle>
          <a:p>
            <a:r>
              <a:rPr lang="en-US" noProof="0"/>
              <a:t>Click icon to add picture</a:t>
            </a:r>
            <a:endParaRPr lang="de-CH" noProof="0"/>
          </a:p>
        </p:txBody>
      </p:sp>
      <p:pic>
        <p:nvPicPr>
          <p:cNvPr id="22" name="Grafik 21">
            <a:extLst>
              <a:ext uri="{FF2B5EF4-FFF2-40B4-BE49-F238E27FC236}">
                <a16:creationId xmlns:a16="http://schemas.microsoft.com/office/drawing/2014/main" id="{F900572E-A73E-42BE-96FA-38ADC4E79F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Tree>
    <p:extLst>
      <p:ext uri="{BB962C8B-B14F-4D97-AF65-F5344CB8AC3E}">
        <p14:creationId xmlns:p14="http://schemas.microsoft.com/office/powerpoint/2010/main" val="1752670339"/>
      </p:ext>
    </p:extLst>
  </p:cSld>
  <p:clrMapOvr>
    <a:masterClrMapping/>
  </p:clrMapOvr>
  <p:extLst>
    <p:ext uri="{DCECCB84-F9BA-43D5-87BE-67443E8EF086}">
      <p15:sldGuideLst xmlns:p15="http://schemas.microsoft.com/office/powerpoint/2012/main">
        <p15:guide id="1" pos="6698">
          <p15:clr>
            <a:srgbClr val="FBAE40"/>
          </p15:clr>
        </p15:guide>
        <p15:guide id="3" orient="horz" pos="640">
          <p15:clr>
            <a:srgbClr val="FBAE40"/>
          </p15:clr>
        </p15:guide>
        <p15:guide id="4" orient="horz" pos="39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02">
    <p:spTree>
      <p:nvGrpSpPr>
        <p:cNvPr id="1" name=""/>
        <p:cNvGrpSpPr/>
        <p:nvPr/>
      </p:nvGrpSpPr>
      <p:grpSpPr>
        <a:xfrm>
          <a:off x="0" y="0"/>
          <a:ext cx="0" cy="0"/>
          <a:chOff x="0" y="0"/>
          <a:chExt cx="0" cy="0"/>
        </a:xfrm>
      </p:grpSpPr>
      <p:sp>
        <p:nvSpPr>
          <p:cNvPr id="11" name="Bildplatzhalter 4">
            <a:extLst>
              <a:ext uri="{FF2B5EF4-FFF2-40B4-BE49-F238E27FC236}">
                <a16:creationId xmlns:a16="http://schemas.microsoft.com/office/drawing/2014/main" id="{8A01615F-450E-43D0-B554-DA3FBD48DF34}"/>
              </a:ext>
            </a:extLst>
          </p:cNvPr>
          <p:cNvSpPr>
            <a:spLocks noGrp="1"/>
          </p:cNvSpPr>
          <p:nvPr>
            <p:ph type="pic" sz="quarter" idx="11"/>
          </p:nvPr>
        </p:nvSpPr>
        <p:spPr>
          <a:xfrm>
            <a:off x="731838" y="1016000"/>
            <a:ext cx="10728325" cy="5256000"/>
          </a:xfrm>
        </p:spPr>
        <p:txBody>
          <a:bodyPr lIns="0" tIns="0" rIns="5580000" anchor="ctr" anchorCtr="0"/>
          <a:lstStyle>
            <a:lvl1pPr marL="0" indent="0" algn="ctr">
              <a:buNone/>
              <a:defRPr/>
            </a:lvl1pPr>
          </a:lstStyle>
          <a:p>
            <a:r>
              <a:rPr lang="en-US" noProof="0"/>
              <a:t>Click icon to add picture</a:t>
            </a:r>
            <a:endParaRPr lang="de-CH" noProof="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6504000" y="2957494"/>
            <a:ext cx="5688000" cy="2268000"/>
          </a:xfrm>
          <a:solidFill>
            <a:schemeClr val="accent6"/>
          </a:solidFill>
        </p:spPr>
        <p:txBody>
          <a:bodyPr lIns="324000" tIns="252000" anchor="t" anchorCtr="0"/>
          <a:lstStyle>
            <a:lvl1pPr algn="l">
              <a:lnSpc>
                <a:spcPct val="100000"/>
              </a:lnSpc>
              <a:defRPr sz="3600">
                <a:solidFill>
                  <a:schemeClr val="bg1"/>
                </a:solidFill>
              </a:defRPr>
            </a:lvl1pPr>
          </a:lstStyle>
          <a:p>
            <a:r>
              <a:rPr lang="en-US" noProof="0"/>
              <a:t>Click to edit Master title style</a:t>
            </a:r>
            <a:endParaRPr lang="de-CH" noProof="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
        <p:nvSpPr>
          <p:cNvPr id="9" name="Textplatzhalter 3">
            <a:extLst>
              <a:ext uri="{FF2B5EF4-FFF2-40B4-BE49-F238E27FC236}">
                <a16:creationId xmlns:a16="http://schemas.microsoft.com/office/drawing/2014/main" id="{003A487C-8977-4264-A8A1-D6C1DB604682}"/>
              </a:ext>
            </a:extLst>
          </p:cNvPr>
          <p:cNvSpPr>
            <a:spLocks noGrp="1"/>
          </p:cNvSpPr>
          <p:nvPr>
            <p:ph type="body" sz="quarter" idx="13"/>
          </p:nvPr>
        </p:nvSpPr>
        <p:spPr>
          <a:xfrm>
            <a:off x="6845210" y="4639666"/>
            <a:ext cx="4320000" cy="468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en-US" noProof="0"/>
              <a:t>Click to edit Master text styles</a:t>
            </a:r>
          </a:p>
        </p:txBody>
      </p:sp>
      <p:sp>
        <p:nvSpPr>
          <p:cNvPr id="13" name="Bildplatzhalter 8">
            <a:extLst>
              <a:ext uri="{FF2B5EF4-FFF2-40B4-BE49-F238E27FC236}">
                <a16:creationId xmlns:a16="http://schemas.microsoft.com/office/drawing/2014/main" id="{E91D3734-CD8F-4F94-A813-570EF31C4732}"/>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en-US" noProof="0"/>
              <a:t>Click icon to add picture</a:t>
            </a:r>
            <a:endParaRPr lang="de-CH" noProof="0"/>
          </a:p>
        </p:txBody>
      </p:sp>
      <p:sp>
        <p:nvSpPr>
          <p:cNvPr id="8" name="Textplatzhalter 5">
            <a:extLst>
              <a:ext uri="{FF2B5EF4-FFF2-40B4-BE49-F238E27FC236}">
                <a16:creationId xmlns:a16="http://schemas.microsoft.com/office/drawing/2014/main" id="{547D2927-4A99-4714-8EBA-F773EAA26308}"/>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Organisationseinheit verbal</a:t>
            </a:r>
            <a:br>
              <a:rPr lang="de-DE" dirty="0"/>
            </a:br>
            <a:r>
              <a:rPr lang="de-DE" dirty="0"/>
              <a:t>optional auf 2 Zeilen</a:t>
            </a:r>
          </a:p>
        </p:txBody>
      </p:sp>
    </p:spTree>
    <p:extLst>
      <p:ext uri="{BB962C8B-B14F-4D97-AF65-F5344CB8AC3E}">
        <p14:creationId xmlns:p14="http://schemas.microsoft.com/office/powerpoint/2010/main" val="100241141"/>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03">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62D94F76-218E-49F2-87F8-05982912ED18}"/>
              </a:ext>
            </a:extLst>
          </p:cNvPr>
          <p:cNvSpPr/>
          <p:nvPr userDrawn="1"/>
        </p:nvSpPr>
        <p:spPr>
          <a:xfrm>
            <a:off x="731838" y="1016000"/>
            <a:ext cx="10728325" cy="5257800"/>
          </a:xfrm>
          <a:prstGeom prst="rect">
            <a:avLst/>
          </a:prstGeom>
          <a:solidFill>
            <a:srgbClr val="8E67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1" y="1940405"/>
            <a:ext cx="10188000" cy="3420000"/>
          </a:xfrm>
          <a:solidFill>
            <a:schemeClr val="accent3"/>
          </a:solidFill>
          <a:ln>
            <a:noFill/>
          </a:ln>
        </p:spPr>
        <p:txBody>
          <a:bodyPr lIns="1080000" tIns="252000" anchor="t" anchorCtr="0"/>
          <a:lstStyle>
            <a:lvl1pPr algn="l">
              <a:lnSpc>
                <a:spcPct val="100000"/>
              </a:lnSpc>
              <a:defRPr sz="3600">
                <a:solidFill>
                  <a:schemeClr val="bg1"/>
                </a:solidFill>
              </a:defRPr>
            </a:lvl1pPr>
          </a:lstStyle>
          <a:p>
            <a:r>
              <a:rPr lang="en-US" noProof="0"/>
              <a:t>Click to edit Master title style</a:t>
            </a:r>
            <a:endParaRPr lang="de-CH" noProof="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
        <p:nvSpPr>
          <p:cNvPr id="7" name="Textplatzhalter 3">
            <a:extLst>
              <a:ext uri="{FF2B5EF4-FFF2-40B4-BE49-F238E27FC236}">
                <a16:creationId xmlns:a16="http://schemas.microsoft.com/office/drawing/2014/main" id="{0503E57F-F89F-431B-8D38-7CC97B7C201A}"/>
              </a:ext>
            </a:extLst>
          </p:cNvPr>
          <p:cNvSpPr>
            <a:spLocks noGrp="1"/>
          </p:cNvSpPr>
          <p:nvPr>
            <p:ph type="body" sz="quarter" idx="13"/>
          </p:nvPr>
        </p:nvSpPr>
        <p:spPr>
          <a:xfrm>
            <a:off x="1078516" y="4217884"/>
            <a:ext cx="8640000" cy="1008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en-US" noProof="0"/>
              <a:t>Click to edit Master text styles</a:t>
            </a:r>
          </a:p>
        </p:txBody>
      </p:sp>
      <p:sp>
        <p:nvSpPr>
          <p:cNvPr id="12" name="Bildplatzhalter 8">
            <a:extLst>
              <a:ext uri="{FF2B5EF4-FFF2-40B4-BE49-F238E27FC236}">
                <a16:creationId xmlns:a16="http://schemas.microsoft.com/office/drawing/2014/main" id="{1BEB6197-C509-4752-B57E-CEE955F5D926}"/>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en-US" noProof="0"/>
              <a:t>Click icon to add picture</a:t>
            </a:r>
            <a:endParaRPr lang="de-CH" noProof="0"/>
          </a:p>
        </p:txBody>
      </p:sp>
      <p:sp>
        <p:nvSpPr>
          <p:cNvPr id="8" name="Textplatzhalter 5">
            <a:extLst>
              <a:ext uri="{FF2B5EF4-FFF2-40B4-BE49-F238E27FC236}">
                <a16:creationId xmlns:a16="http://schemas.microsoft.com/office/drawing/2014/main" id="{4ADF7DEC-21BD-45CA-9E91-B9F58A69F621}"/>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Organisationseinheit verbal</a:t>
            </a:r>
            <a:br>
              <a:rPr lang="de-DE" dirty="0"/>
            </a:br>
            <a:r>
              <a:rPr lang="de-DE" dirty="0"/>
              <a:t>optional auf 2 Zeilen</a:t>
            </a:r>
          </a:p>
        </p:txBody>
      </p:sp>
    </p:spTree>
    <p:extLst>
      <p:ext uri="{BB962C8B-B14F-4D97-AF65-F5344CB8AC3E}">
        <p14:creationId xmlns:p14="http://schemas.microsoft.com/office/powerpoint/2010/main" val="3924069494"/>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0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731837" y="1016000"/>
            <a:ext cx="10728326" cy="5256000"/>
          </a:xfrm>
          <a:solidFill>
            <a:schemeClr val="accent6"/>
          </a:solidFill>
          <a:ln>
            <a:noFill/>
          </a:ln>
        </p:spPr>
        <p:txBody>
          <a:bodyPr lIns="324000" tIns="1152000" anchor="t" anchorCtr="0"/>
          <a:lstStyle>
            <a:lvl1pPr algn="l">
              <a:lnSpc>
                <a:spcPct val="100000"/>
              </a:lnSpc>
              <a:defRPr sz="3600">
                <a:solidFill>
                  <a:schemeClr val="bg1"/>
                </a:solidFill>
              </a:defRPr>
            </a:lvl1pPr>
          </a:lstStyle>
          <a:p>
            <a:r>
              <a:rPr lang="en-US" noProof="0"/>
              <a:t>Click to edit Master title style</a:t>
            </a:r>
            <a:endParaRPr lang="de-CH" noProof="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
        <p:nvSpPr>
          <p:cNvPr id="6" name="Textplatzhalter 3">
            <a:extLst>
              <a:ext uri="{FF2B5EF4-FFF2-40B4-BE49-F238E27FC236}">
                <a16:creationId xmlns:a16="http://schemas.microsoft.com/office/drawing/2014/main" id="{5FCAD79B-EF47-46A0-9575-229F3DAA72F5}"/>
              </a:ext>
            </a:extLst>
          </p:cNvPr>
          <p:cNvSpPr>
            <a:spLocks noGrp="1"/>
          </p:cNvSpPr>
          <p:nvPr>
            <p:ph type="body" sz="quarter" idx="13"/>
          </p:nvPr>
        </p:nvSpPr>
        <p:spPr>
          <a:xfrm>
            <a:off x="1078515" y="5122625"/>
            <a:ext cx="10044000" cy="1008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en-US" noProof="0"/>
              <a:t>Click to edit Master text styles</a:t>
            </a:r>
          </a:p>
        </p:txBody>
      </p:sp>
      <p:sp>
        <p:nvSpPr>
          <p:cNvPr id="8" name="Bildplatzhalter 8">
            <a:extLst>
              <a:ext uri="{FF2B5EF4-FFF2-40B4-BE49-F238E27FC236}">
                <a16:creationId xmlns:a16="http://schemas.microsoft.com/office/drawing/2014/main" id="{72236FC6-C8FF-43C1-86B9-BF112345926F}"/>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en-US" noProof="0"/>
              <a:t>Click icon to add picture</a:t>
            </a:r>
            <a:endParaRPr lang="de-CH" noProof="0"/>
          </a:p>
        </p:txBody>
      </p:sp>
      <p:sp>
        <p:nvSpPr>
          <p:cNvPr id="7" name="Textplatzhalter 5">
            <a:extLst>
              <a:ext uri="{FF2B5EF4-FFF2-40B4-BE49-F238E27FC236}">
                <a16:creationId xmlns:a16="http://schemas.microsoft.com/office/drawing/2014/main" id="{789A3267-E086-4EC3-A0BB-F8ECD01A5C7E}"/>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Organisationseinheit verbal</a:t>
            </a:r>
            <a:br>
              <a:rPr lang="de-DE" dirty="0"/>
            </a:br>
            <a:r>
              <a:rPr lang="de-DE" dirty="0"/>
              <a:t>optional auf 2 Zeilen</a:t>
            </a:r>
          </a:p>
        </p:txBody>
      </p:sp>
    </p:spTree>
    <p:extLst>
      <p:ext uri="{BB962C8B-B14F-4D97-AF65-F5344CB8AC3E}">
        <p14:creationId xmlns:p14="http://schemas.microsoft.com/office/powerpoint/2010/main" val="732532068"/>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04 – Uni Zürich">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EB061823-3F7A-48C8-8477-B410C18AC1B7}"/>
              </a:ext>
            </a:extLst>
          </p:cNvPr>
          <p:cNvSpPr>
            <a:spLocks noGrp="1"/>
          </p:cNvSpPr>
          <p:nvPr>
            <p:ph type="pic" sz="quarter" idx="11"/>
          </p:nvPr>
        </p:nvSpPr>
        <p:spPr>
          <a:xfrm>
            <a:off x="731838" y="1016000"/>
            <a:ext cx="10728325" cy="5256000"/>
          </a:xfrm>
        </p:spPr>
        <p:txBody>
          <a:bodyPr lIns="5580000" tIns="0" rIns="0" anchor="ctr" anchorCtr="0"/>
          <a:lstStyle>
            <a:lvl1pPr marL="0" indent="0" algn="ctr">
              <a:buNone/>
              <a:defRPr/>
            </a:lvl1pPr>
          </a:lstStyle>
          <a:p>
            <a:r>
              <a:rPr lang="en-US" noProof="0"/>
              <a:t>Click icon to add picture</a:t>
            </a:r>
            <a:endParaRPr lang="de-CH" noProof="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0" y="2233538"/>
            <a:ext cx="5904000" cy="2772000"/>
          </a:xfrm>
          <a:solidFill>
            <a:schemeClr val="accent2"/>
          </a:solidFill>
        </p:spPr>
        <p:txBody>
          <a:bodyPr lIns="1080000" tIns="252000" anchor="t" anchorCtr="0"/>
          <a:lstStyle>
            <a:lvl1pPr algn="l">
              <a:lnSpc>
                <a:spcPct val="100000"/>
              </a:lnSpc>
              <a:defRPr sz="3600">
                <a:solidFill>
                  <a:schemeClr val="bg1"/>
                </a:solidFill>
              </a:defRPr>
            </a:lvl1pPr>
          </a:lstStyle>
          <a:p>
            <a:r>
              <a:rPr lang="en-US" noProof="0"/>
              <a:t>Click to edit Master title style</a:t>
            </a:r>
            <a:endParaRPr lang="de-CH" noProof="0"/>
          </a:p>
        </p:txBody>
      </p:sp>
      <p:pic>
        <p:nvPicPr>
          <p:cNvPr id="4" name="Grafik 3">
            <a:extLst>
              <a:ext uri="{FF2B5EF4-FFF2-40B4-BE49-F238E27FC236}">
                <a16:creationId xmlns:a16="http://schemas.microsoft.com/office/drawing/2014/main" id="{793E2EDD-B19F-478D-BB03-AD55EC1E86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7672" y="228020"/>
            <a:ext cx="3679200" cy="552508"/>
          </a:xfrm>
          <a:prstGeom prst="rect">
            <a:avLst/>
          </a:prstGeom>
        </p:spPr>
      </p:pic>
      <p:sp>
        <p:nvSpPr>
          <p:cNvPr id="7" name="Textplatzhalter 3">
            <a:extLst>
              <a:ext uri="{FF2B5EF4-FFF2-40B4-BE49-F238E27FC236}">
                <a16:creationId xmlns:a16="http://schemas.microsoft.com/office/drawing/2014/main" id="{D364BCB8-820F-4C3A-BA37-7048A4C8D4C3}"/>
              </a:ext>
            </a:extLst>
          </p:cNvPr>
          <p:cNvSpPr>
            <a:spLocks noGrp="1"/>
          </p:cNvSpPr>
          <p:nvPr>
            <p:ph type="body" sz="quarter" idx="13"/>
          </p:nvPr>
        </p:nvSpPr>
        <p:spPr>
          <a:xfrm>
            <a:off x="1078516" y="3860495"/>
            <a:ext cx="4680000" cy="1008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en-US" noProof="0"/>
              <a:t>Click to edit Master text styles</a:t>
            </a:r>
          </a:p>
        </p:txBody>
      </p:sp>
      <p:sp>
        <p:nvSpPr>
          <p:cNvPr id="11" name="Bildplatzhalter 8">
            <a:extLst>
              <a:ext uri="{FF2B5EF4-FFF2-40B4-BE49-F238E27FC236}">
                <a16:creationId xmlns:a16="http://schemas.microsoft.com/office/drawing/2014/main" id="{A73913C2-8DFE-4F15-B2DB-2A6D5C267009}"/>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en-US" noProof="0"/>
              <a:t>Click icon to add picture</a:t>
            </a:r>
            <a:endParaRPr lang="de-CH" noProof="0"/>
          </a:p>
        </p:txBody>
      </p:sp>
      <p:sp>
        <p:nvSpPr>
          <p:cNvPr id="9" name="Textplatzhalter 5">
            <a:extLst>
              <a:ext uri="{FF2B5EF4-FFF2-40B4-BE49-F238E27FC236}">
                <a16:creationId xmlns:a16="http://schemas.microsoft.com/office/drawing/2014/main" id="{791A1AD7-DB7D-4C75-BEFB-EB6D34D3B2AB}"/>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Organisationseinheit verbal</a:t>
            </a:r>
            <a:br>
              <a:rPr lang="de-DE" dirty="0"/>
            </a:br>
            <a:r>
              <a:rPr lang="de-DE" dirty="0"/>
              <a:t>optional auf 2 Zeilen</a:t>
            </a:r>
          </a:p>
        </p:txBody>
      </p:sp>
    </p:spTree>
    <p:extLst>
      <p:ext uri="{BB962C8B-B14F-4D97-AF65-F5344CB8AC3E}">
        <p14:creationId xmlns:p14="http://schemas.microsoft.com/office/powerpoint/2010/main" val="2789257521"/>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en-US" noProof="0"/>
              <a:t>Click to edit Master title style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p:txBody>
          <a:bodyPr/>
          <a:lstStyle>
            <a:lvl1pPr marL="539750" indent="-539750">
              <a:buFont typeface="+mj-lt"/>
              <a:buAutoNum type="arabicPeriod"/>
              <a:defRPr/>
            </a:lvl1pPr>
            <a:lvl2pPr marL="1079500" indent="-539750">
              <a:buFont typeface="+mj-lt"/>
              <a:buAutoNum type="arabicPeriod"/>
              <a:defRPr/>
            </a:lvl2pPr>
            <a:lvl3pPr marL="1612900" indent="-533400">
              <a:buFont typeface="+mj-lt"/>
              <a:buAutoNum type="arabicPeriod"/>
              <a:defRPr/>
            </a:lvl3pPr>
            <a:lvl4pPr marL="2152650" indent="-539750">
              <a:buFont typeface="+mj-lt"/>
              <a:buAutoNum type="arabicPeriod"/>
              <a:defRPr/>
            </a:lvl4pPr>
            <a:lvl5pPr marL="2692400" indent="-539750">
              <a:buFont typeface="+mj-lt"/>
              <a:buAutoNum type="arabicPeriod"/>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fld id="{1332D50A-E6CC-4D88-8908-F2129032F4C7}" type="datetime1">
              <a:rPr lang="de-CH" noProof="0" smtClean="0"/>
              <a:t>19.12.2023</a:t>
            </a:fld>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noProof="0" dirty="0"/>
              <a:t>Organisationseinheit verbal</a:t>
            </a:r>
            <a:endParaRPr lang="de-CH" noProof="0"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‹N›</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Tree>
    <p:extLst>
      <p:ext uri="{BB962C8B-B14F-4D97-AF65-F5344CB8AC3E}">
        <p14:creationId xmlns:p14="http://schemas.microsoft.com/office/powerpoint/2010/main" val="2221599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en-US" noProof="0"/>
              <a:t>Click to edit Master title style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fld id="{11B96697-4585-4368-989A-16003D150648}" type="datetime1">
              <a:rPr lang="de-CH" noProof="0" smtClean="0"/>
              <a:t>19.12.2023</a:t>
            </a:fld>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noProof="0" dirty="0"/>
              <a:t>Organisationseinheit verbal</a:t>
            </a:r>
            <a:endParaRPr lang="de-CH" noProof="0"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‹N›</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Tree>
    <p:extLst>
      <p:ext uri="{BB962C8B-B14F-4D97-AF65-F5344CB8AC3E}">
        <p14:creationId xmlns:p14="http://schemas.microsoft.com/office/powerpoint/2010/main" val="1888753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mit Fussno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en-US" noProof="0"/>
              <a:t>Click to edit Master title style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731837" y="1412875"/>
            <a:ext cx="10728325" cy="396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fld id="{3A01E762-278A-4155-9BEB-7C2CB2386E92}" type="datetime1">
              <a:rPr lang="de-CH" noProof="0" smtClean="0"/>
              <a:t>19.12.2023</a:t>
            </a:fld>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noProof="0"/>
              <a:t>Organisationseinheit verbal</a:t>
            </a:r>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‹N›</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Textplatzhalter 10">
            <a:extLst>
              <a:ext uri="{FF2B5EF4-FFF2-40B4-BE49-F238E27FC236}">
                <a16:creationId xmlns:a16="http://schemas.microsoft.com/office/drawing/2014/main" id="{2F6D94FA-21C6-4AE0-AA4F-3A077810ED93}"/>
              </a:ext>
            </a:extLst>
          </p:cNvPr>
          <p:cNvSpPr>
            <a:spLocks noGrp="1"/>
          </p:cNvSpPr>
          <p:nvPr>
            <p:ph type="body" sz="quarter" idx="13"/>
          </p:nvPr>
        </p:nvSpPr>
        <p:spPr>
          <a:xfrm>
            <a:off x="731836" y="5570135"/>
            <a:ext cx="5364164" cy="721233"/>
          </a:xfrm>
        </p:spPr>
        <p:txBody>
          <a:bodyPr anchor="b" anchorCtr="0"/>
          <a:lstStyle>
            <a:lvl1pPr marL="179388" indent="-179388">
              <a:spcBef>
                <a:spcPts val="0"/>
              </a:spcBef>
              <a:buFont typeface="+mj-lt"/>
              <a:buAutoNum type="arabicPeriod"/>
              <a:defRPr sz="800"/>
            </a:lvl1pPr>
            <a:lvl2pPr marL="266700" indent="0">
              <a:buNone/>
              <a:defRPr sz="800"/>
            </a:lvl2pPr>
            <a:lvl3pPr marL="538163" indent="0">
              <a:buNone/>
              <a:defRPr sz="800"/>
            </a:lvl3pPr>
            <a:lvl4pPr marL="804862" indent="0">
              <a:buNone/>
              <a:defRPr sz="800"/>
            </a:lvl4pPr>
            <a:lvl5pPr marL="1076325" indent="0">
              <a:buNone/>
              <a:defRPr sz="800"/>
            </a:lvl5pPr>
          </a:lstStyle>
          <a:p>
            <a:pPr lvl="0"/>
            <a:r>
              <a:rPr lang="en-US" noProof="0"/>
              <a:t>Click to edit Master text styles</a:t>
            </a:r>
          </a:p>
        </p:txBody>
      </p:sp>
    </p:spTree>
    <p:extLst>
      <p:ext uri="{BB962C8B-B14F-4D97-AF65-F5344CB8AC3E}">
        <p14:creationId xmlns:p14="http://schemas.microsoft.com/office/powerpoint/2010/main" val="42600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ischenslide">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a:xfrm>
            <a:off x="731837" y="2224781"/>
            <a:ext cx="10728325" cy="1260000"/>
          </a:xfrm>
        </p:spPr>
        <p:txBody>
          <a:bodyPr/>
          <a:lstStyle>
            <a:lvl1pPr>
              <a:lnSpc>
                <a:spcPct val="100000"/>
              </a:lnSpc>
              <a:defRPr sz="3600">
                <a:solidFill>
                  <a:schemeClr val="bg1"/>
                </a:solidFill>
              </a:defRPr>
            </a:lvl1pPr>
          </a:lstStyle>
          <a:p>
            <a:r>
              <a:rPr lang="en-US" noProof="0"/>
              <a:t>Click to edit Master title style</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a:defRPr>
                <a:solidFill>
                  <a:schemeClr val="bg1"/>
                </a:solidFill>
              </a:defRPr>
            </a:lvl1pPr>
          </a:lstStyle>
          <a:p>
            <a:fld id="{6C4EAFE7-317E-4912-B75C-DD6945F82242}" type="datetime1">
              <a:rPr lang="de-CH" noProof="0" smtClean="0"/>
              <a:t>19.12.2023</a:t>
            </a:fld>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a:defRPr>
                <a:solidFill>
                  <a:schemeClr val="bg1"/>
                </a:solidFill>
              </a:defRPr>
            </a:lvl1pPr>
          </a:lstStyle>
          <a:p>
            <a:r>
              <a:rPr lang="de-DE" noProof="0"/>
              <a:t>Organisationseinheit verbal</a:t>
            </a:r>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a:defRPr>
                <a:solidFill>
                  <a:schemeClr val="bg1"/>
                </a:solidFill>
              </a:defRPr>
            </a:lvl1pPr>
          </a:lstStyle>
          <a:p>
            <a:fld id="{5ACA52AF-F19D-405C-AD5F-7D94B96A5CC3}" type="slidenum">
              <a:rPr lang="de-CH" noProof="0" smtClean="0"/>
              <a:pPr/>
              <a:t>‹N›</a:t>
            </a:fld>
            <a:endParaRPr lang="de-CH" noProof="0"/>
          </a:p>
        </p:txBody>
      </p:sp>
      <p:grpSp>
        <p:nvGrpSpPr>
          <p:cNvPr id="10" name="Grafik 6">
            <a:extLst>
              <a:ext uri="{FF2B5EF4-FFF2-40B4-BE49-F238E27FC236}">
                <a16:creationId xmlns:a16="http://schemas.microsoft.com/office/drawing/2014/main" id="{7F7C476A-2849-4D68-9FA2-3A5CFC13C833}"/>
              </a:ext>
            </a:extLst>
          </p:cNvPr>
          <p:cNvGrpSpPr/>
          <p:nvPr/>
        </p:nvGrpSpPr>
        <p:grpSpPr>
          <a:xfrm>
            <a:off x="731837" y="6507088"/>
            <a:ext cx="984462" cy="162000"/>
            <a:chOff x="731837" y="6507088"/>
            <a:chExt cx="984462" cy="162000"/>
          </a:xfrm>
          <a:solidFill>
            <a:schemeClr val="bg1"/>
          </a:solidFill>
        </p:grpSpPr>
        <p:grpSp>
          <p:nvGrpSpPr>
            <p:cNvPr id="12" name="Grafik 6">
              <a:extLst>
                <a:ext uri="{FF2B5EF4-FFF2-40B4-BE49-F238E27FC236}">
                  <a16:creationId xmlns:a16="http://schemas.microsoft.com/office/drawing/2014/main" id="{7F7C476A-2849-4D68-9FA2-3A5CFC13C833}"/>
                </a:ext>
              </a:extLst>
            </p:cNvPr>
            <p:cNvGrpSpPr/>
            <p:nvPr/>
          </p:nvGrpSpPr>
          <p:grpSpPr>
            <a:xfrm>
              <a:off x="1266489" y="6555186"/>
              <a:ext cx="197463" cy="110963"/>
              <a:chOff x="1266489" y="6555186"/>
              <a:chExt cx="197463" cy="110963"/>
            </a:xfrm>
            <a:grpFill/>
          </p:grpSpPr>
          <p:sp>
            <p:nvSpPr>
              <p:cNvPr id="13" name="Freihandform: Form 12">
                <a:extLst>
                  <a:ext uri="{FF2B5EF4-FFF2-40B4-BE49-F238E27FC236}">
                    <a16:creationId xmlns:a16="http://schemas.microsoft.com/office/drawing/2014/main" id="{18BB0752-F87C-44D9-A9A5-97AF1DEDA1AE}"/>
                  </a:ext>
                </a:extLst>
              </p:cNvPr>
              <p:cNvSpPr/>
              <p:nvPr/>
            </p:nvSpPr>
            <p:spPr>
              <a:xfrm>
                <a:off x="1266489" y="6556934"/>
                <a:ext cx="95902" cy="109216"/>
              </a:xfrm>
              <a:custGeom>
                <a:avLst/>
                <a:gdLst>
                  <a:gd name="connsiteX0" fmla="*/ 66742 w 95902"/>
                  <a:gd name="connsiteY0" fmla="*/ 65797 h 109216"/>
                  <a:gd name="connsiteX1" fmla="*/ 35339 w 95902"/>
                  <a:gd name="connsiteY1" fmla="*/ 95082 h 109216"/>
                  <a:gd name="connsiteX2" fmla="*/ 15953 w 95902"/>
                  <a:gd name="connsiteY2" fmla="*/ 79537 h 109216"/>
                  <a:gd name="connsiteX3" fmla="*/ 15899 w 95902"/>
                  <a:gd name="connsiteY3" fmla="*/ 76265 h 109216"/>
                  <a:gd name="connsiteX4" fmla="*/ 16896 w 95902"/>
                  <a:gd name="connsiteY4" fmla="*/ 66295 h 109216"/>
                  <a:gd name="connsiteX5" fmla="*/ 30230 w 95902"/>
                  <a:gd name="connsiteY5" fmla="*/ 0 h 109216"/>
                  <a:gd name="connsiteX6" fmla="*/ 30230 w 95902"/>
                  <a:gd name="connsiteY6" fmla="*/ 0 h 109216"/>
                  <a:gd name="connsiteX7" fmla="*/ 14528 w 95902"/>
                  <a:gd name="connsiteY7" fmla="*/ 0 h 109216"/>
                  <a:gd name="connsiteX8" fmla="*/ 1194 w 95902"/>
                  <a:gd name="connsiteY8" fmla="*/ 67791 h 109216"/>
                  <a:gd name="connsiteX9" fmla="*/ 1194 w 95902"/>
                  <a:gd name="connsiteY9" fmla="*/ 68788 h 109216"/>
                  <a:gd name="connsiteX10" fmla="*/ 73 w 95902"/>
                  <a:gd name="connsiteY10" fmla="*/ 78508 h 109216"/>
                  <a:gd name="connsiteX11" fmla="*/ 26638 w 95902"/>
                  <a:gd name="connsiteY11" fmla="*/ 109122 h 109216"/>
                  <a:gd name="connsiteX12" fmla="*/ 29980 w 95902"/>
                  <a:gd name="connsiteY12" fmla="*/ 109163 h 109216"/>
                  <a:gd name="connsiteX13" fmla="*/ 61384 w 95902"/>
                  <a:gd name="connsiteY13" fmla="*/ 96702 h 109216"/>
                  <a:gd name="connsiteX14" fmla="*/ 59265 w 95902"/>
                  <a:gd name="connsiteY14" fmla="*/ 107917 h 109216"/>
                  <a:gd name="connsiteX15" fmla="*/ 59265 w 95902"/>
                  <a:gd name="connsiteY15" fmla="*/ 107917 h 109216"/>
                  <a:gd name="connsiteX16" fmla="*/ 74842 w 95902"/>
                  <a:gd name="connsiteY16" fmla="*/ 107917 h 109216"/>
                  <a:gd name="connsiteX17" fmla="*/ 95902 w 95902"/>
                  <a:gd name="connsiteY17" fmla="*/ 0 h 109216"/>
                  <a:gd name="connsiteX18" fmla="*/ 95902 w 95902"/>
                  <a:gd name="connsiteY18" fmla="*/ 0 h 109216"/>
                  <a:gd name="connsiteX19" fmla="*/ 79951 w 95902"/>
                  <a:gd name="connsiteY19" fmla="*/ 0 h 10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902" h="109216">
                    <a:moveTo>
                      <a:pt x="66742" y="65797"/>
                    </a:moveTo>
                    <a:cubicBezTo>
                      <a:pt x="65228" y="82115"/>
                      <a:pt x="51723" y="94709"/>
                      <a:pt x="35339" y="95082"/>
                    </a:cubicBezTo>
                    <a:cubicBezTo>
                      <a:pt x="25692" y="96142"/>
                      <a:pt x="17013" y="89183"/>
                      <a:pt x="15953" y="79537"/>
                    </a:cubicBezTo>
                    <a:cubicBezTo>
                      <a:pt x="15833" y="78450"/>
                      <a:pt x="15814" y="77355"/>
                      <a:pt x="15899" y="76265"/>
                    </a:cubicBezTo>
                    <a:cubicBezTo>
                      <a:pt x="15976" y="72921"/>
                      <a:pt x="16309" y="69588"/>
                      <a:pt x="16896" y="66295"/>
                    </a:cubicBezTo>
                    <a:lnTo>
                      <a:pt x="30230" y="0"/>
                    </a:lnTo>
                    <a:lnTo>
                      <a:pt x="30230" y="0"/>
                    </a:lnTo>
                    <a:lnTo>
                      <a:pt x="14528" y="0"/>
                    </a:lnTo>
                    <a:lnTo>
                      <a:pt x="1194" y="67791"/>
                    </a:lnTo>
                    <a:lnTo>
                      <a:pt x="1194" y="68788"/>
                    </a:lnTo>
                    <a:cubicBezTo>
                      <a:pt x="472" y="71978"/>
                      <a:pt x="95" y="75237"/>
                      <a:pt x="73" y="78508"/>
                    </a:cubicBezTo>
                    <a:cubicBezTo>
                      <a:pt x="-1045" y="94298"/>
                      <a:pt x="10848" y="108004"/>
                      <a:pt x="26638" y="109122"/>
                    </a:cubicBezTo>
                    <a:cubicBezTo>
                      <a:pt x="27751" y="109200"/>
                      <a:pt x="28866" y="109214"/>
                      <a:pt x="29980" y="109163"/>
                    </a:cubicBezTo>
                    <a:cubicBezTo>
                      <a:pt x="41760" y="109765"/>
                      <a:pt x="53221" y="105218"/>
                      <a:pt x="61384" y="96702"/>
                    </a:cubicBezTo>
                    <a:lnTo>
                      <a:pt x="59265" y="107917"/>
                    </a:lnTo>
                    <a:lnTo>
                      <a:pt x="59265" y="107917"/>
                    </a:lnTo>
                    <a:lnTo>
                      <a:pt x="74842" y="107917"/>
                    </a:lnTo>
                    <a:lnTo>
                      <a:pt x="95902" y="0"/>
                    </a:lnTo>
                    <a:lnTo>
                      <a:pt x="95902" y="0"/>
                    </a:lnTo>
                    <a:lnTo>
                      <a:pt x="79951" y="0"/>
                    </a:lnTo>
                    <a:close/>
                  </a:path>
                </a:pathLst>
              </a:custGeom>
              <a:grpFill/>
              <a:ln w="12419" cap="flat">
                <a:noFill/>
                <a:prstDash val="solid"/>
                <a:miter/>
              </a:ln>
            </p:spPr>
            <p:txBody>
              <a:bodyPr rtlCol="0" anchor="ctr"/>
              <a:lstStyle/>
              <a:p>
                <a:endParaRPr lang="de-CH" noProof="0"/>
              </a:p>
            </p:txBody>
          </p:sp>
          <p:sp>
            <p:nvSpPr>
              <p:cNvPr id="14" name="Freihandform: Form 13">
                <a:extLst>
                  <a:ext uri="{FF2B5EF4-FFF2-40B4-BE49-F238E27FC236}">
                    <a16:creationId xmlns:a16="http://schemas.microsoft.com/office/drawing/2014/main" id="{ED44DE23-7081-4AC9-BF06-502BEC71C004}"/>
                  </a:ext>
                </a:extLst>
              </p:cNvPr>
              <p:cNvSpPr/>
              <p:nvPr/>
            </p:nvSpPr>
            <p:spPr>
              <a:xfrm>
                <a:off x="1376472" y="6555186"/>
                <a:ext cx="87480" cy="109664"/>
              </a:xfrm>
              <a:custGeom>
                <a:avLst/>
                <a:gdLst>
                  <a:gd name="connsiteX0" fmla="*/ 64302 w 87480"/>
                  <a:gd name="connsiteY0" fmla="*/ 3 h 109664"/>
                  <a:gd name="connsiteX1" fmla="*/ 34518 w 87480"/>
                  <a:gd name="connsiteY1" fmla="*/ 14209 h 109664"/>
                  <a:gd name="connsiteX2" fmla="*/ 36886 w 87480"/>
                  <a:gd name="connsiteY2" fmla="*/ 1747 h 109664"/>
                  <a:gd name="connsiteX3" fmla="*/ 36886 w 87480"/>
                  <a:gd name="connsiteY3" fmla="*/ 1747 h 109664"/>
                  <a:gd name="connsiteX4" fmla="*/ 21434 w 87480"/>
                  <a:gd name="connsiteY4" fmla="*/ 1747 h 109664"/>
                  <a:gd name="connsiteX5" fmla="*/ 0 w 87480"/>
                  <a:gd name="connsiteY5" fmla="*/ 109664 h 109664"/>
                  <a:gd name="connsiteX6" fmla="*/ 0 w 87480"/>
                  <a:gd name="connsiteY6" fmla="*/ 109664 h 109664"/>
                  <a:gd name="connsiteX7" fmla="*/ 15826 w 87480"/>
                  <a:gd name="connsiteY7" fmla="*/ 109664 h 109664"/>
                  <a:gd name="connsiteX8" fmla="*/ 28288 w 87480"/>
                  <a:gd name="connsiteY8" fmla="*/ 43493 h 109664"/>
                  <a:gd name="connsiteX9" fmla="*/ 59940 w 87480"/>
                  <a:gd name="connsiteY9" fmla="*/ 14209 h 109664"/>
                  <a:gd name="connsiteX10" fmla="*/ 75019 w 87480"/>
                  <a:gd name="connsiteY10" fmla="*/ 21810 h 109664"/>
                  <a:gd name="connsiteX11" fmla="*/ 75019 w 87480"/>
                  <a:gd name="connsiteY11" fmla="*/ 21810 h 109664"/>
                  <a:gd name="connsiteX12" fmla="*/ 87480 w 87480"/>
                  <a:gd name="connsiteY12" fmla="*/ 10346 h 109664"/>
                  <a:gd name="connsiteX13" fmla="*/ 87480 w 87480"/>
                  <a:gd name="connsiteY13" fmla="*/ 10346 h 109664"/>
                  <a:gd name="connsiteX14" fmla="*/ 63928 w 87480"/>
                  <a:gd name="connsiteY14" fmla="*/ 252 h 10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480" h="109664">
                    <a:moveTo>
                      <a:pt x="64302" y="3"/>
                    </a:moveTo>
                    <a:cubicBezTo>
                      <a:pt x="52709" y="-136"/>
                      <a:pt x="41706" y="5111"/>
                      <a:pt x="34518" y="14209"/>
                    </a:cubicBezTo>
                    <a:lnTo>
                      <a:pt x="36886" y="1747"/>
                    </a:lnTo>
                    <a:lnTo>
                      <a:pt x="36886" y="1747"/>
                    </a:lnTo>
                    <a:lnTo>
                      <a:pt x="21434" y="1747"/>
                    </a:lnTo>
                    <a:lnTo>
                      <a:pt x="0" y="109664"/>
                    </a:lnTo>
                    <a:lnTo>
                      <a:pt x="0" y="109664"/>
                    </a:lnTo>
                    <a:lnTo>
                      <a:pt x="15826" y="109664"/>
                    </a:lnTo>
                    <a:lnTo>
                      <a:pt x="28288" y="43493"/>
                    </a:lnTo>
                    <a:cubicBezTo>
                      <a:pt x="30515" y="27438"/>
                      <a:pt x="43760" y="15183"/>
                      <a:pt x="59940" y="14209"/>
                    </a:cubicBezTo>
                    <a:cubicBezTo>
                      <a:pt x="65919" y="14072"/>
                      <a:pt x="71573" y="16922"/>
                      <a:pt x="75019" y="21810"/>
                    </a:cubicBezTo>
                    <a:lnTo>
                      <a:pt x="75019" y="21810"/>
                    </a:lnTo>
                    <a:lnTo>
                      <a:pt x="87480" y="10346"/>
                    </a:lnTo>
                    <a:lnTo>
                      <a:pt x="87480" y="10346"/>
                    </a:lnTo>
                    <a:cubicBezTo>
                      <a:pt x="81552" y="3603"/>
                      <a:pt x="72899" y="-105"/>
                      <a:pt x="63928" y="252"/>
                    </a:cubicBezTo>
                  </a:path>
                </a:pathLst>
              </a:custGeom>
              <a:grpFill/>
              <a:ln w="12419" cap="flat">
                <a:noFill/>
                <a:prstDash val="solid"/>
                <a:miter/>
              </a:ln>
            </p:spPr>
            <p:txBody>
              <a:bodyPr rtlCol="0" anchor="ctr"/>
              <a:lstStyle/>
              <a:p>
                <a:endParaRPr lang="de-CH" noProof="0"/>
              </a:p>
            </p:txBody>
          </p:sp>
        </p:grpSp>
        <p:sp>
          <p:nvSpPr>
            <p:cNvPr id="15" name="Freihandform: Form 14">
              <a:extLst>
                <a:ext uri="{FF2B5EF4-FFF2-40B4-BE49-F238E27FC236}">
                  <a16:creationId xmlns:a16="http://schemas.microsoft.com/office/drawing/2014/main" id="{18C24FD2-AEE2-43CA-8EB3-8E646C2E5E46}"/>
                </a:ext>
              </a:extLst>
            </p:cNvPr>
            <p:cNvSpPr/>
            <p:nvPr/>
          </p:nvSpPr>
          <p:spPr>
            <a:xfrm>
              <a:off x="1159517" y="6556560"/>
              <a:ext cx="96452" cy="108166"/>
            </a:xfrm>
            <a:custGeom>
              <a:avLst/>
              <a:gdLst>
                <a:gd name="connsiteX0" fmla="*/ 23303 w 96452"/>
                <a:gd name="connsiteY0" fmla="*/ 0 h 108166"/>
                <a:gd name="connsiteX1" fmla="*/ 20562 w 96452"/>
                <a:gd name="connsiteY1" fmla="*/ 13708 h 108166"/>
                <a:gd name="connsiteX2" fmla="*/ 20562 w 96452"/>
                <a:gd name="connsiteY2" fmla="*/ 13957 h 108166"/>
                <a:gd name="connsiteX3" fmla="*/ 74271 w 96452"/>
                <a:gd name="connsiteY3" fmla="*/ 13957 h 108166"/>
                <a:gd name="connsiteX4" fmla="*/ 2742 w 96452"/>
                <a:gd name="connsiteY4" fmla="*/ 94957 h 108166"/>
                <a:gd name="connsiteX5" fmla="*/ 2617 w 96452"/>
                <a:gd name="connsiteY5" fmla="*/ 94957 h 108166"/>
                <a:gd name="connsiteX6" fmla="*/ 0 w 96452"/>
                <a:gd name="connsiteY6" fmla="*/ 108166 h 108166"/>
                <a:gd name="connsiteX7" fmla="*/ 76265 w 96452"/>
                <a:gd name="connsiteY7" fmla="*/ 108166 h 108166"/>
                <a:gd name="connsiteX8" fmla="*/ 79006 w 96452"/>
                <a:gd name="connsiteY8" fmla="*/ 94209 h 108166"/>
                <a:gd name="connsiteX9" fmla="*/ 21932 w 96452"/>
                <a:gd name="connsiteY9" fmla="*/ 94209 h 108166"/>
                <a:gd name="connsiteX10" fmla="*/ 93835 w 96452"/>
                <a:gd name="connsiteY10" fmla="*/ 13209 h 108166"/>
                <a:gd name="connsiteX11" fmla="*/ 93835 w 96452"/>
                <a:gd name="connsiteY11" fmla="*/ 13209 h 108166"/>
                <a:gd name="connsiteX12" fmla="*/ 96452 w 96452"/>
                <a:gd name="connsiteY12" fmla="*/ 0 h 108166"/>
                <a:gd name="connsiteX13" fmla="*/ 23303 w 96452"/>
                <a:gd name="connsiteY13" fmla="*/ 0 h 10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452" h="108166">
                  <a:moveTo>
                    <a:pt x="23303" y="0"/>
                  </a:moveTo>
                  <a:lnTo>
                    <a:pt x="20562" y="13708"/>
                  </a:lnTo>
                  <a:lnTo>
                    <a:pt x="20562" y="13957"/>
                  </a:lnTo>
                  <a:lnTo>
                    <a:pt x="74271" y="13957"/>
                  </a:lnTo>
                  <a:lnTo>
                    <a:pt x="2742" y="94957"/>
                  </a:lnTo>
                  <a:lnTo>
                    <a:pt x="2617" y="94957"/>
                  </a:lnTo>
                  <a:lnTo>
                    <a:pt x="0" y="108166"/>
                  </a:lnTo>
                  <a:lnTo>
                    <a:pt x="76265" y="108166"/>
                  </a:lnTo>
                  <a:lnTo>
                    <a:pt x="79006" y="94209"/>
                  </a:lnTo>
                  <a:lnTo>
                    <a:pt x="21932" y="94209"/>
                  </a:lnTo>
                  <a:lnTo>
                    <a:pt x="93835" y="13209"/>
                  </a:lnTo>
                  <a:lnTo>
                    <a:pt x="93835" y="13209"/>
                  </a:lnTo>
                  <a:lnTo>
                    <a:pt x="96452" y="0"/>
                  </a:lnTo>
                  <a:lnTo>
                    <a:pt x="23303" y="0"/>
                  </a:lnTo>
                  <a:close/>
                </a:path>
              </a:pathLst>
            </a:custGeom>
            <a:grpFill/>
            <a:ln w="12419" cap="flat">
              <a:noFill/>
              <a:prstDash val="solid"/>
              <a:miter/>
            </a:ln>
          </p:spPr>
          <p:txBody>
            <a:bodyPr rtlCol="0" anchor="ctr"/>
            <a:lstStyle/>
            <a:p>
              <a:endParaRPr lang="de-CH" noProof="0"/>
            </a:p>
          </p:txBody>
        </p:sp>
        <p:sp>
          <p:nvSpPr>
            <p:cNvPr id="16" name="Freihandform: Form 15">
              <a:extLst>
                <a:ext uri="{FF2B5EF4-FFF2-40B4-BE49-F238E27FC236}">
                  <a16:creationId xmlns:a16="http://schemas.microsoft.com/office/drawing/2014/main" id="{AEE7F6F4-4D2C-45B3-A061-9606B2BD36A7}"/>
                </a:ext>
              </a:extLst>
            </p:cNvPr>
            <p:cNvSpPr/>
            <p:nvPr/>
          </p:nvSpPr>
          <p:spPr>
            <a:xfrm>
              <a:off x="1466445" y="6556560"/>
              <a:ext cx="37259" cy="108166"/>
            </a:xfrm>
            <a:custGeom>
              <a:avLst/>
              <a:gdLst>
                <a:gd name="connsiteX0" fmla="*/ 21683 w 37259"/>
                <a:gd name="connsiteY0" fmla="*/ 0 h 108166"/>
                <a:gd name="connsiteX1" fmla="*/ 0 w 37259"/>
                <a:gd name="connsiteY1" fmla="*/ 107917 h 108166"/>
                <a:gd name="connsiteX2" fmla="*/ 0 w 37259"/>
                <a:gd name="connsiteY2" fmla="*/ 108166 h 108166"/>
                <a:gd name="connsiteX3" fmla="*/ 15702 w 37259"/>
                <a:gd name="connsiteY3" fmla="*/ 108166 h 108166"/>
                <a:gd name="connsiteX4" fmla="*/ 37260 w 37259"/>
                <a:gd name="connsiteY4" fmla="*/ 0 h 108166"/>
                <a:gd name="connsiteX5" fmla="*/ 21683 w 37259"/>
                <a:gd name="connsiteY5" fmla="*/ 0 h 10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9" h="108166">
                  <a:moveTo>
                    <a:pt x="21683" y="0"/>
                  </a:moveTo>
                  <a:lnTo>
                    <a:pt x="0" y="107917"/>
                  </a:lnTo>
                  <a:lnTo>
                    <a:pt x="0" y="108166"/>
                  </a:lnTo>
                  <a:lnTo>
                    <a:pt x="15702" y="108166"/>
                  </a:lnTo>
                  <a:lnTo>
                    <a:pt x="37260" y="0"/>
                  </a:lnTo>
                  <a:lnTo>
                    <a:pt x="21683" y="0"/>
                  </a:lnTo>
                  <a:close/>
                </a:path>
              </a:pathLst>
            </a:custGeom>
            <a:grpFill/>
            <a:ln w="12419" cap="flat">
              <a:noFill/>
              <a:prstDash val="solid"/>
              <a:miter/>
            </a:ln>
          </p:spPr>
          <p:txBody>
            <a:bodyPr rtlCol="0" anchor="ctr"/>
            <a:lstStyle/>
            <a:p>
              <a:endParaRPr lang="de-CH" noProof="0"/>
            </a:p>
          </p:txBody>
        </p:sp>
        <p:grpSp>
          <p:nvGrpSpPr>
            <p:cNvPr id="17" name="Grafik 6">
              <a:extLst>
                <a:ext uri="{FF2B5EF4-FFF2-40B4-BE49-F238E27FC236}">
                  <a16:creationId xmlns:a16="http://schemas.microsoft.com/office/drawing/2014/main" id="{7F7C476A-2849-4D68-9FA2-3A5CFC13C833}"/>
                </a:ext>
              </a:extLst>
            </p:cNvPr>
            <p:cNvGrpSpPr/>
            <p:nvPr/>
          </p:nvGrpSpPr>
          <p:grpSpPr>
            <a:xfrm>
              <a:off x="1518879" y="6507337"/>
              <a:ext cx="191395" cy="158803"/>
              <a:chOff x="1518879" y="6507337"/>
              <a:chExt cx="191395" cy="158803"/>
            </a:xfrm>
            <a:grpFill/>
          </p:grpSpPr>
          <p:sp>
            <p:nvSpPr>
              <p:cNvPr id="18" name="Freihandform: Form 17">
                <a:extLst>
                  <a:ext uri="{FF2B5EF4-FFF2-40B4-BE49-F238E27FC236}">
                    <a16:creationId xmlns:a16="http://schemas.microsoft.com/office/drawing/2014/main" id="{B2186F78-5D28-4695-8B1C-5A3F1A53AAB3}"/>
                  </a:ext>
                </a:extLst>
              </p:cNvPr>
              <p:cNvSpPr/>
              <p:nvPr/>
            </p:nvSpPr>
            <p:spPr>
              <a:xfrm>
                <a:off x="1614114" y="6507337"/>
                <a:ext cx="96160" cy="157638"/>
              </a:xfrm>
              <a:custGeom>
                <a:avLst/>
                <a:gdLst>
                  <a:gd name="connsiteX0" fmla="*/ 66046 w 96160"/>
                  <a:gd name="connsiteY0" fmla="*/ 47852 h 157638"/>
                  <a:gd name="connsiteX1" fmla="*/ 35142 w 96160"/>
                  <a:gd name="connsiteY1" fmla="*/ 60314 h 157638"/>
                  <a:gd name="connsiteX2" fmla="*/ 47603 w 96160"/>
                  <a:gd name="connsiteY2" fmla="*/ 0 h 157638"/>
                  <a:gd name="connsiteX3" fmla="*/ 31652 w 96160"/>
                  <a:gd name="connsiteY3" fmla="*/ 0 h 157638"/>
                  <a:gd name="connsiteX4" fmla="*/ 0 w 96160"/>
                  <a:gd name="connsiteY4" fmla="*/ 157389 h 157638"/>
                  <a:gd name="connsiteX5" fmla="*/ 15701 w 96160"/>
                  <a:gd name="connsiteY5" fmla="*/ 157389 h 157638"/>
                  <a:gd name="connsiteX6" fmla="*/ 28911 w 96160"/>
                  <a:gd name="connsiteY6" fmla="*/ 91218 h 157638"/>
                  <a:gd name="connsiteX7" fmla="*/ 60563 w 96160"/>
                  <a:gd name="connsiteY7" fmla="*/ 62058 h 157638"/>
                  <a:gd name="connsiteX8" fmla="*/ 79837 w 96160"/>
                  <a:gd name="connsiteY8" fmla="*/ 77742 h 157638"/>
                  <a:gd name="connsiteX9" fmla="*/ 79878 w 96160"/>
                  <a:gd name="connsiteY9" fmla="*/ 80875 h 157638"/>
                  <a:gd name="connsiteX10" fmla="*/ 78757 w 96160"/>
                  <a:gd name="connsiteY10" fmla="*/ 90969 h 157638"/>
                  <a:gd name="connsiteX11" fmla="*/ 65423 w 96160"/>
                  <a:gd name="connsiteY11" fmla="*/ 157638 h 157638"/>
                  <a:gd name="connsiteX12" fmla="*/ 81125 w 96160"/>
                  <a:gd name="connsiteY12" fmla="*/ 157638 h 157638"/>
                  <a:gd name="connsiteX13" fmla="*/ 94957 w 96160"/>
                  <a:gd name="connsiteY13" fmla="*/ 89474 h 157638"/>
                  <a:gd name="connsiteX14" fmla="*/ 96078 w 96160"/>
                  <a:gd name="connsiteY14" fmla="*/ 78757 h 157638"/>
                  <a:gd name="connsiteX15" fmla="*/ 69522 w 96160"/>
                  <a:gd name="connsiteY15" fmla="*/ 47902 h 157638"/>
                  <a:gd name="connsiteX16" fmla="*/ 66046 w 96160"/>
                  <a:gd name="connsiteY16" fmla="*/ 47852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160" h="157638">
                    <a:moveTo>
                      <a:pt x="66046" y="47852"/>
                    </a:moveTo>
                    <a:cubicBezTo>
                      <a:pt x="54431" y="47363"/>
                      <a:pt x="43168" y="51904"/>
                      <a:pt x="35142" y="60314"/>
                    </a:cubicBezTo>
                    <a:lnTo>
                      <a:pt x="47603" y="0"/>
                    </a:lnTo>
                    <a:lnTo>
                      <a:pt x="31652" y="0"/>
                    </a:lnTo>
                    <a:lnTo>
                      <a:pt x="0" y="157389"/>
                    </a:lnTo>
                    <a:lnTo>
                      <a:pt x="15701" y="157389"/>
                    </a:lnTo>
                    <a:lnTo>
                      <a:pt x="28911" y="91218"/>
                    </a:lnTo>
                    <a:cubicBezTo>
                      <a:pt x="30603" y="74910"/>
                      <a:pt x="44170" y="62411"/>
                      <a:pt x="60563" y="62058"/>
                    </a:cubicBezTo>
                    <a:cubicBezTo>
                      <a:pt x="70216" y="61067"/>
                      <a:pt x="78845" y="68088"/>
                      <a:pt x="79837" y="77742"/>
                    </a:cubicBezTo>
                    <a:cubicBezTo>
                      <a:pt x="79945" y="78783"/>
                      <a:pt x="79958" y="79832"/>
                      <a:pt x="79878" y="80875"/>
                    </a:cubicBezTo>
                    <a:cubicBezTo>
                      <a:pt x="79822" y="84268"/>
                      <a:pt x="79446" y="87647"/>
                      <a:pt x="78757" y="90969"/>
                    </a:cubicBezTo>
                    <a:lnTo>
                      <a:pt x="65423" y="157638"/>
                    </a:lnTo>
                    <a:lnTo>
                      <a:pt x="81125" y="157638"/>
                    </a:lnTo>
                    <a:lnTo>
                      <a:pt x="94957" y="89474"/>
                    </a:lnTo>
                    <a:cubicBezTo>
                      <a:pt x="95657" y="85943"/>
                      <a:pt x="96034" y="82356"/>
                      <a:pt x="96078" y="78757"/>
                    </a:cubicBezTo>
                    <a:cubicBezTo>
                      <a:pt x="97265" y="62903"/>
                      <a:pt x="85375" y="49089"/>
                      <a:pt x="69522" y="47902"/>
                    </a:cubicBezTo>
                    <a:cubicBezTo>
                      <a:pt x="68365" y="47815"/>
                      <a:pt x="67205" y="47799"/>
                      <a:pt x="66046" y="47852"/>
                    </a:cubicBezTo>
                  </a:path>
                </a:pathLst>
              </a:custGeom>
              <a:grpFill/>
              <a:ln w="12419" cap="flat">
                <a:noFill/>
                <a:prstDash val="solid"/>
                <a:miter/>
              </a:ln>
            </p:spPr>
            <p:txBody>
              <a:bodyPr rtlCol="0" anchor="ctr"/>
              <a:lstStyle/>
              <a:p>
                <a:endParaRPr lang="de-CH" noProof="0"/>
              </a:p>
            </p:txBody>
          </p:sp>
          <p:sp>
            <p:nvSpPr>
              <p:cNvPr id="19" name="Freihandform: Form 18">
                <a:extLst>
                  <a:ext uri="{FF2B5EF4-FFF2-40B4-BE49-F238E27FC236}">
                    <a16:creationId xmlns:a16="http://schemas.microsoft.com/office/drawing/2014/main" id="{1FE5475E-83C3-4BE3-BBF1-FAE9A6986B3F}"/>
                  </a:ext>
                </a:extLst>
              </p:cNvPr>
              <p:cNvSpPr/>
              <p:nvPr/>
            </p:nvSpPr>
            <p:spPr>
              <a:xfrm>
                <a:off x="1518879" y="6555189"/>
                <a:ext cx="87882" cy="110951"/>
              </a:xfrm>
              <a:custGeom>
                <a:avLst/>
                <a:gdLst>
                  <a:gd name="connsiteX0" fmla="*/ 56853 w 87882"/>
                  <a:gd name="connsiteY0" fmla="*/ 0 h 110951"/>
                  <a:gd name="connsiteX1" fmla="*/ 1649 w 87882"/>
                  <a:gd name="connsiteY1" fmla="*/ 55329 h 110951"/>
                  <a:gd name="connsiteX2" fmla="*/ 153 w 87882"/>
                  <a:gd name="connsiteY2" fmla="*/ 71903 h 110951"/>
                  <a:gd name="connsiteX3" fmla="*/ 32484 w 87882"/>
                  <a:gd name="connsiteY3" fmla="*/ 110801 h 110951"/>
                  <a:gd name="connsiteX4" fmla="*/ 37538 w 87882"/>
                  <a:gd name="connsiteY4" fmla="*/ 110908 h 110951"/>
                  <a:gd name="connsiteX5" fmla="*/ 73552 w 87882"/>
                  <a:gd name="connsiteY5" fmla="*/ 95705 h 110951"/>
                  <a:gd name="connsiteX6" fmla="*/ 73552 w 87882"/>
                  <a:gd name="connsiteY6" fmla="*/ 95705 h 110951"/>
                  <a:gd name="connsiteX7" fmla="*/ 64455 w 87882"/>
                  <a:gd name="connsiteY7" fmla="*/ 84614 h 110951"/>
                  <a:gd name="connsiteX8" fmla="*/ 64455 w 87882"/>
                  <a:gd name="connsiteY8" fmla="*/ 84614 h 110951"/>
                  <a:gd name="connsiteX9" fmla="*/ 64455 w 87882"/>
                  <a:gd name="connsiteY9" fmla="*/ 84614 h 110951"/>
                  <a:gd name="connsiteX10" fmla="*/ 38535 w 87882"/>
                  <a:gd name="connsiteY10" fmla="*/ 97075 h 110951"/>
                  <a:gd name="connsiteX11" fmla="*/ 15233 w 87882"/>
                  <a:gd name="connsiteY11" fmla="*/ 75551 h 110951"/>
                  <a:gd name="connsiteX12" fmla="*/ 15356 w 87882"/>
                  <a:gd name="connsiteY12" fmla="*/ 72152 h 110951"/>
                  <a:gd name="connsiteX13" fmla="*/ 17101 w 87882"/>
                  <a:gd name="connsiteY13" fmla="*/ 55952 h 110951"/>
                  <a:gd name="connsiteX14" fmla="*/ 31058 w 87882"/>
                  <a:gd name="connsiteY14" fmla="*/ 25048 h 110951"/>
                  <a:gd name="connsiteX15" fmla="*/ 55233 w 87882"/>
                  <a:gd name="connsiteY15" fmla="*/ 14206 h 110951"/>
                  <a:gd name="connsiteX16" fmla="*/ 76293 w 87882"/>
                  <a:gd name="connsiteY16" fmla="*/ 26668 h 110951"/>
                  <a:gd name="connsiteX17" fmla="*/ 76293 w 87882"/>
                  <a:gd name="connsiteY17" fmla="*/ 26668 h 110951"/>
                  <a:gd name="connsiteX18" fmla="*/ 87883 w 87882"/>
                  <a:gd name="connsiteY18" fmla="*/ 16823 h 110951"/>
                  <a:gd name="connsiteX19" fmla="*/ 87883 w 87882"/>
                  <a:gd name="connsiteY19" fmla="*/ 16823 h 110951"/>
                  <a:gd name="connsiteX20" fmla="*/ 56729 w 87882"/>
                  <a:gd name="connsiteY20" fmla="*/ 748 h 11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882" h="110951">
                    <a:moveTo>
                      <a:pt x="56853" y="0"/>
                    </a:moveTo>
                    <a:cubicBezTo>
                      <a:pt x="28192" y="0"/>
                      <a:pt x="8129" y="20188"/>
                      <a:pt x="1649" y="55329"/>
                    </a:cubicBezTo>
                    <a:cubicBezTo>
                      <a:pt x="671" y="60800"/>
                      <a:pt x="170" y="66345"/>
                      <a:pt x="153" y="71903"/>
                    </a:cubicBezTo>
                    <a:cubicBezTo>
                      <a:pt x="-1660" y="91572"/>
                      <a:pt x="12814" y="108987"/>
                      <a:pt x="32484" y="110801"/>
                    </a:cubicBezTo>
                    <a:cubicBezTo>
                      <a:pt x="34163" y="110955"/>
                      <a:pt x="35853" y="110991"/>
                      <a:pt x="37538" y="110908"/>
                    </a:cubicBezTo>
                    <a:cubicBezTo>
                      <a:pt x="51112" y="110955"/>
                      <a:pt x="64118" y="105465"/>
                      <a:pt x="73552" y="95705"/>
                    </a:cubicBezTo>
                    <a:lnTo>
                      <a:pt x="73552" y="95705"/>
                    </a:lnTo>
                    <a:lnTo>
                      <a:pt x="64455" y="84614"/>
                    </a:lnTo>
                    <a:lnTo>
                      <a:pt x="64455" y="84614"/>
                    </a:lnTo>
                    <a:lnTo>
                      <a:pt x="64455" y="84614"/>
                    </a:lnTo>
                    <a:cubicBezTo>
                      <a:pt x="58138" y="92466"/>
                      <a:pt x="48613" y="97045"/>
                      <a:pt x="38535" y="97075"/>
                    </a:cubicBezTo>
                    <a:cubicBezTo>
                      <a:pt x="26157" y="97566"/>
                      <a:pt x="15724" y="87929"/>
                      <a:pt x="15233" y="75551"/>
                    </a:cubicBezTo>
                    <a:cubicBezTo>
                      <a:pt x="15188" y="74416"/>
                      <a:pt x="15229" y="73280"/>
                      <a:pt x="15356" y="72152"/>
                    </a:cubicBezTo>
                    <a:cubicBezTo>
                      <a:pt x="15424" y="66709"/>
                      <a:pt x="16008" y="61285"/>
                      <a:pt x="17101" y="55952"/>
                    </a:cubicBezTo>
                    <a:cubicBezTo>
                      <a:pt x="18838" y="44568"/>
                      <a:pt x="23666" y="33878"/>
                      <a:pt x="31058" y="25048"/>
                    </a:cubicBezTo>
                    <a:cubicBezTo>
                      <a:pt x="37213" y="18167"/>
                      <a:pt x="46002" y="14225"/>
                      <a:pt x="55233" y="14206"/>
                    </a:cubicBezTo>
                    <a:cubicBezTo>
                      <a:pt x="64085" y="13892"/>
                      <a:pt x="72308" y="18758"/>
                      <a:pt x="76293" y="26668"/>
                    </a:cubicBezTo>
                    <a:lnTo>
                      <a:pt x="76293" y="26668"/>
                    </a:lnTo>
                    <a:lnTo>
                      <a:pt x="87883" y="16823"/>
                    </a:lnTo>
                    <a:lnTo>
                      <a:pt x="87883" y="16823"/>
                    </a:lnTo>
                    <a:cubicBezTo>
                      <a:pt x="81104" y="6298"/>
                      <a:pt x="69235" y="174"/>
                      <a:pt x="56729" y="748"/>
                    </a:cubicBezTo>
                  </a:path>
                </a:pathLst>
              </a:custGeom>
              <a:grpFill/>
              <a:ln w="12419" cap="flat">
                <a:noFill/>
                <a:prstDash val="solid"/>
                <a:miter/>
              </a:ln>
            </p:spPr>
            <p:txBody>
              <a:bodyPr rtlCol="0" anchor="ctr"/>
              <a:lstStyle/>
              <a:p>
                <a:endParaRPr lang="de-CH" noProof="0"/>
              </a:p>
            </p:txBody>
          </p:sp>
        </p:grpSp>
        <p:sp>
          <p:nvSpPr>
            <p:cNvPr id="20" name="Freihandform: Form 19">
              <a:extLst>
                <a:ext uri="{FF2B5EF4-FFF2-40B4-BE49-F238E27FC236}">
                  <a16:creationId xmlns:a16="http://schemas.microsoft.com/office/drawing/2014/main" id="{41B77B6E-E7CB-412B-95AC-A9322C6799BB}"/>
                </a:ext>
              </a:extLst>
            </p:cNvPr>
            <p:cNvSpPr/>
            <p:nvPr/>
          </p:nvSpPr>
          <p:spPr>
            <a:xfrm>
              <a:off x="1493985" y="6507088"/>
              <a:ext cx="19689" cy="19689"/>
            </a:xfrm>
            <a:custGeom>
              <a:avLst/>
              <a:gdLst>
                <a:gd name="connsiteX0" fmla="*/ 3988 w 19689"/>
                <a:gd name="connsiteY0" fmla="*/ 0 h 19689"/>
                <a:gd name="connsiteX1" fmla="*/ 0 w 19689"/>
                <a:gd name="connsiteY1" fmla="*/ 19689 h 19689"/>
                <a:gd name="connsiteX2" fmla="*/ 15826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826" y="19689"/>
                  </a:lnTo>
                  <a:lnTo>
                    <a:pt x="19689" y="0"/>
                  </a:lnTo>
                  <a:lnTo>
                    <a:pt x="3988" y="0"/>
                  </a:lnTo>
                  <a:close/>
                </a:path>
              </a:pathLst>
            </a:custGeom>
            <a:grpFill/>
            <a:ln w="12419" cap="flat">
              <a:noFill/>
              <a:prstDash val="solid"/>
              <a:miter/>
            </a:ln>
          </p:spPr>
          <p:txBody>
            <a:bodyPr rtlCol="0" anchor="ctr"/>
            <a:lstStyle/>
            <a:p>
              <a:endParaRPr lang="de-CH" noProof="0"/>
            </a:p>
          </p:txBody>
        </p:sp>
        <p:sp>
          <p:nvSpPr>
            <p:cNvPr id="21" name="Freihandform: Form 20">
              <a:extLst>
                <a:ext uri="{FF2B5EF4-FFF2-40B4-BE49-F238E27FC236}">
                  <a16:creationId xmlns:a16="http://schemas.microsoft.com/office/drawing/2014/main" id="{832E5C1A-13CE-49A6-B590-B6EAA5F9E1AD}"/>
                </a:ext>
              </a:extLst>
            </p:cNvPr>
            <p:cNvSpPr/>
            <p:nvPr/>
          </p:nvSpPr>
          <p:spPr>
            <a:xfrm>
              <a:off x="1340708" y="6507088"/>
              <a:ext cx="19689" cy="19689"/>
            </a:xfrm>
            <a:custGeom>
              <a:avLst/>
              <a:gdLst>
                <a:gd name="connsiteX0" fmla="*/ 3988 w 19689"/>
                <a:gd name="connsiteY0" fmla="*/ 0 h 19689"/>
                <a:gd name="connsiteX1" fmla="*/ 0 w 19689"/>
                <a:gd name="connsiteY1" fmla="*/ 19689 h 19689"/>
                <a:gd name="connsiteX2" fmla="*/ 15826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826" y="19689"/>
                  </a:lnTo>
                  <a:lnTo>
                    <a:pt x="19689" y="0"/>
                  </a:lnTo>
                  <a:lnTo>
                    <a:pt x="3988" y="0"/>
                  </a:lnTo>
                  <a:close/>
                </a:path>
              </a:pathLst>
            </a:custGeom>
            <a:grpFill/>
            <a:ln w="12419" cap="flat">
              <a:noFill/>
              <a:prstDash val="solid"/>
              <a:miter/>
            </a:ln>
          </p:spPr>
          <p:txBody>
            <a:bodyPr rtlCol="0" anchor="ctr"/>
            <a:lstStyle/>
            <a:p>
              <a:endParaRPr lang="de-CH" noProof="0"/>
            </a:p>
          </p:txBody>
        </p:sp>
        <p:sp>
          <p:nvSpPr>
            <p:cNvPr id="22" name="Freihandform: Form 21">
              <a:extLst>
                <a:ext uri="{FF2B5EF4-FFF2-40B4-BE49-F238E27FC236}">
                  <a16:creationId xmlns:a16="http://schemas.microsoft.com/office/drawing/2014/main" id="{63AE00B0-780F-4053-8FE9-B7D321217AFF}"/>
                </a:ext>
              </a:extLst>
            </p:cNvPr>
            <p:cNvSpPr/>
            <p:nvPr/>
          </p:nvSpPr>
          <p:spPr>
            <a:xfrm>
              <a:off x="1298712" y="6507088"/>
              <a:ext cx="19689" cy="19689"/>
            </a:xfrm>
            <a:custGeom>
              <a:avLst/>
              <a:gdLst>
                <a:gd name="connsiteX0" fmla="*/ 3988 w 19689"/>
                <a:gd name="connsiteY0" fmla="*/ 0 h 19689"/>
                <a:gd name="connsiteX1" fmla="*/ 0 w 19689"/>
                <a:gd name="connsiteY1" fmla="*/ 19689 h 19689"/>
                <a:gd name="connsiteX2" fmla="*/ 15702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702" y="19689"/>
                  </a:lnTo>
                  <a:lnTo>
                    <a:pt x="19689" y="0"/>
                  </a:lnTo>
                  <a:lnTo>
                    <a:pt x="3988" y="0"/>
                  </a:lnTo>
                  <a:close/>
                </a:path>
              </a:pathLst>
            </a:custGeom>
            <a:grpFill/>
            <a:ln w="12419" cap="flat">
              <a:noFill/>
              <a:prstDash val="solid"/>
              <a:miter/>
            </a:ln>
          </p:spPr>
          <p:txBody>
            <a:bodyPr rtlCol="0" anchor="ctr"/>
            <a:lstStyle/>
            <a:p>
              <a:endParaRPr lang="de-CH" noProof="0"/>
            </a:p>
          </p:txBody>
        </p:sp>
        <p:sp>
          <p:nvSpPr>
            <p:cNvPr id="23" name="Freihandform: Form 22">
              <a:extLst>
                <a:ext uri="{FF2B5EF4-FFF2-40B4-BE49-F238E27FC236}">
                  <a16:creationId xmlns:a16="http://schemas.microsoft.com/office/drawing/2014/main" id="{2406CEAF-7399-4CCB-A322-03F0BA2532F5}"/>
                </a:ext>
              </a:extLst>
            </p:cNvPr>
            <p:cNvSpPr/>
            <p:nvPr/>
          </p:nvSpPr>
          <p:spPr>
            <a:xfrm>
              <a:off x="731837" y="6507088"/>
              <a:ext cx="417960" cy="157638"/>
            </a:xfrm>
            <a:custGeom>
              <a:avLst/>
              <a:gdLst>
                <a:gd name="connsiteX0" fmla="*/ 368612 w 417960"/>
                <a:gd name="connsiteY0" fmla="*/ 0 h 157638"/>
                <a:gd name="connsiteX1" fmla="*/ 356151 w 417960"/>
                <a:gd name="connsiteY1" fmla="*/ 61062 h 157638"/>
                <a:gd name="connsiteX2" fmla="*/ 320760 w 417960"/>
                <a:gd name="connsiteY2" fmla="*/ 61062 h 157638"/>
                <a:gd name="connsiteX3" fmla="*/ 333222 w 417960"/>
                <a:gd name="connsiteY3" fmla="*/ 0 h 157638"/>
                <a:gd name="connsiteX4" fmla="*/ 31652 w 417960"/>
                <a:gd name="connsiteY4" fmla="*/ 0 h 157638"/>
                <a:gd name="connsiteX5" fmla="*/ 0 w 417960"/>
                <a:gd name="connsiteY5" fmla="*/ 157638 h 157638"/>
                <a:gd name="connsiteX6" fmla="*/ 120254 w 417960"/>
                <a:gd name="connsiteY6" fmla="*/ 157638 h 157638"/>
                <a:gd name="connsiteX7" fmla="*/ 128105 w 417960"/>
                <a:gd name="connsiteY7" fmla="*/ 118260 h 157638"/>
                <a:gd name="connsiteX8" fmla="*/ 57074 w 417960"/>
                <a:gd name="connsiteY8" fmla="*/ 118260 h 157638"/>
                <a:gd name="connsiteX9" fmla="*/ 61435 w 417960"/>
                <a:gd name="connsiteY9" fmla="*/ 96577 h 157638"/>
                <a:gd name="connsiteX10" fmla="*/ 132342 w 417960"/>
                <a:gd name="connsiteY10" fmla="*/ 96577 h 157638"/>
                <a:gd name="connsiteX11" fmla="*/ 139569 w 417960"/>
                <a:gd name="connsiteY11" fmla="*/ 61062 h 157638"/>
                <a:gd name="connsiteX12" fmla="*/ 68538 w 417960"/>
                <a:gd name="connsiteY12" fmla="*/ 61062 h 157638"/>
                <a:gd name="connsiteX13" fmla="*/ 72900 w 417960"/>
                <a:gd name="connsiteY13" fmla="*/ 39378 h 157638"/>
                <a:gd name="connsiteX14" fmla="*/ 185303 w 417960"/>
                <a:gd name="connsiteY14" fmla="*/ 39378 h 157638"/>
                <a:gd name="connsiteX15" fmla="*/ 161626 w 417960"/>
                <a:gd name="connsiteY15" fmla="*/ 157638 h 157638"/>
                <a:gd name="connsiteX16" fmla="*/ 210849 w 417960"/>
                <a:gd name="connsiteY16" fmla="*/ 157638 h 157638"/>
                <a:gd name="connsiteX17" fmla="*/ 234651 w 417960"/>
                <a:gd name="connsiteY17" fmla="*/ 39378 h 157638"/>
                <a:gd name="connsiteX18" fmla="*/ 276023 w 417960"/>
                <a:gd name="connsiteY18" fmla="*/ 39378 h 157638"/>
                <a:gd name="connsiteX19" fmla="*/ 252222 w 417960"/>
                <a:gd name="connsiteY19" fmla="*/ 157638 h 157638"/>
                <a:gd name="connsiteX20" fmla="*/ 301569 w 417960"/>
                <a:gd name="connsiteY20" fmla="*/ 157638 h 157638"/>
                <a:gd name="connsiteX21" fmla="*/ 313657 w 417960"/>
                <a:gd name="connsiteY21" fmla="*/ 96577 h 157638"/>
                <a:gd name="connsiteX22" fmla="*/ 349172 w 417960"/>
                <a:gd name="connsiteY22" fmla="*/ 96577 h 157638"/>
                <a:gd name="connsiteX23" fmla="*/ 336960 w 417960"/>
                <a:gd name="connsiteY23" fmla="*/ 157638 h 157638"/>
                <a:gd name="connsiteX24" fmla="*/ 386308 w 417960"/>
                <a:gd name="connsiteY24" fmla="*/ 157638 h 157638"/>
                <a:gd name="connsiteX25" fmla="*/ 417960 w 417960"/>
                <a:gd name="connsiteY25" fmla="*/ 0 h 157638"/>
                <a:gd name="connsiteX26" fmla="*/ 368612 w 417960"/>
                <a:gd name="connsiteY26" fmla="*/ 0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7960" h="157638">
                  <a:moveTo>
                    <a:pt x="368612" y="0"/>
                  </a:moveTo>
                  <a:lnTo>
                    <a:pt x="356151" y="61062"/>
                  </a:lnTo>
                  <a:lnTo>
                    <a:pt x="320760" y="61062"/>
                  </a:lnTo>
                  <a:lnTo>
                    <a:pt x="333222" y="0"/>
                  </a:lnTo>
                  <a:lnTo>
                    <a:pt x="31652" y="0"/>
                  </a:lnTo>
                  <a:lnTo>
                    <a:pt x="0" y="157638"/>
                  </a:lnTo>
                  <a:lnTo>
                    <a:pt x="120254" y="157638"/>
                  </a:lnTo>
                  <a:lnTo>
                    <a:pt x="128105" y="118260"/>
                  </a:lnTo>
                  <a:lnTo>
                    <a:pt x="57074" y="118260"/>
                  </a:lnTo>
                  <a:lnTo>
                    <a:pt x="61435" y="96577"/>
                  </a:lnTo>
                  <a:lnTo>
                    <a:pt x="132342" y="96577"/>
                  </a:lnTo>
                  <a:lnTo>
                    <a:pt x="139569" y="61062"/>
                  </a:lnTo>
                  <a:lnTo>
                    <a:pt x="68538" y="61062"/>
                  </a:lnTo>
                  <a:lnTo>
                    <a:pt x="72900" y="39378"/>
                  </a:lnTo>
                  <a:lnTo>
                    <a:pt x="185303" y="39378"/>
                  </a:lnTo>
                  <a:lnTo>
                    <a:pt x="161626" y="157638"/>
                  </a:lnTo>
                  <a:lnTo>
                    <a:pt x="210849" y="157638"/>
                  </a:lnTo>
                  <a:lnTo>
                    <a:pt x="234651" y="39378"/>
                  </a:lnTo>
                  <a:lnTo>
                    <a:pt x="276023" y="39378"/>
                  </a:lnTo>
                  <a:lnTo>
                    <a:pt x="252222" y="157638"/>
                  </a:lnTo>
                  <a:lnTo>
                    <a:pt x="301569" y="157638"/>
                  </a:lnTo>
                  <a:lnTo>
                    <a:pt x="313657" y="96577"/>
                  </a:lnTo>
                  <a:lnTo>
                    <a:pt x="349172" y="96577"/>
                  </a:lnTo>
                  <a:lnTo>
                    <a:pt x="336960" y="157638"/>
                  </a:lnTo>
                  <a:lnTo>
                    <a:pt x="386308" y="157638"/>
                  </a:lnTo>
                  <a:lnTo>
                    <a:pt x="417960" y="0"/>
                  </a:lnTo>
                  <a:lnTo>
                    <a:pt x="368612" y="0"/>
                  </a:lnTo>
                  <a:close/>
                </a:path>
              </a:pathLst>
            </a:custGeom>
            <a:grpFill/>
            <a:ln w="12419" cap="flat">
              <a:noFill/>
              <a:prstDash val="solid"/>
              <a:miter/>
            </a:ln>
          </p:spPr>
          <p:txBody>
            <a:bodyPr rtlCol="0" anchor="ctr"/>
            <a:lstStyle/>
            <a:p>
              <a:endParaRPr lang="de-CH" noProof="0"/>
            </a:p>
          </p:txBody>
        </p:sp>
      </p:grpSp>
    </p:spTree>
    <p:extLst>
      <p:ext uri="{BB962C8B-B14F-4D97-AF65-F5344CB8AC3E}">
        <p14:creationId xmlns:p14="http://schemas.microsoft.com/office/powerpoint/2010/main" val="3716835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9CEF804-E58C-481B-A606-7D35AF68FF55}"/>
              </a:ext>
            </a:extLst>
          </p:cNvPr>
          <p:cNvSpPr>
            <a:spLocks noGrp="1"/>
          </p:cNvSpPr>
          <p:nvPr>
            <p:ph type="title"/>
          </p:nvPr>
        </p:nvSpPr>
        <p:spPr>
          <a:xfrm>
            <a:off x="731837" y="260351"/>
            <a:ext cx="10728325" cy="900000"/>
          </a:xfrm>
          <a:prstGeom prst="rect">
            <a:avLst/>
          </a:prstGeom>
        </p:spPr>
        <p:txBody>
          <a:bodyPr vert="horz" lIns="0" tIns="0" rIns="0" bIns="0" rtlCol="0" anchor="t" anchorCtr="0">
            <a:noAutofit/>
          </a:bodyPr>
          <a:lstStyle/>
          <a:p>
            <a:r>
              <a:rPr lang="de-CH" noProof="0"/>
              <a:t>Mastertitelformat bearbeiten</a:t>
            </a:r>
          </a:p>
        </p:txBody>
      </p:sp>
      <p:sp>
        <p:nvSpPr>
          <p:cNvPr id="3" name="Textplatzhalter 2">
            <a:extLst>
              <a:ext uri="{FF2B5EF4-FFF2-40B4-BE49-F238E27FC236}">
                <a16:creationId xmlns:a16="http://schemas.microsoft.com/office/drawing/2014/main" id="{65C6EC0D-393C-42F2-B6A7-B19C9B098F2D}"/>
              </a:ext>
            </a:extLst>
          </p:cNvPr>
          <p:cNvSpPr>
            <a:spLocks noGrp="1"/>
          </p:cNvSpPr>
          <p:nvPr>
            <p:ph type="body" idx="1"/>
          </p:nvPr>
        </p:nvSpPr>
        <p:spPr>
          <a:xfrm>
            <a:off x="731837" y="1412875"/>
            <a:ext cx="10728325" cy="4680000"/>
          </a:xfrm>
          <a:prstGeom prst="rect">
            <a:avLst/>
          </a:prstGeom>
        </p:spPr>
        <p:txBody>
          <a:bodyPr vert="horz" lIns="0" tIns="0" rIns="0" bIns="0" rtlCol="0">
            <a:noAutofit/>
          </a:bodyPr>
          <a:lstStyle/>
          <a:p>
            <a:pPr lvl="0"/>
            <a:r>
              <a:rPr lang="de-CH" noProof="0"/>
              <a:t>Mastertextformat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4" name="Datumsplatzhalter 3">
            <a:extLst>
              <a:ext uri="{FF2B5EF4-FFF2-40B4-BE49-F238E27FC236}">
                <a16:creationId xmlns:a16="http://schemas.microsoft.com/office/drawing/2014/main" id="{37C96E51-36C9-4BEE-A761-33378A0DF03D}"/>
              </a:ext>
            </a:extLst>
          </p:cNvPr>
          <p:cNvSpPr>
            <a:spLocks noGrp="1"/>
          </p:cNvSpPr>
          <p:nvPr>
            <p:ph type="dt" sz="half" idx="2"/>
          </p:nvPr>
        </p:nvSpPr>
        <p:spPr>
          <a:xfrm>
            <a:off x="10473692" y="6522444"/>
            <a:ext cx="612000" cy="216000"/>
          </a:xfrm>
          <a:prstGeom prst="rect">
            <a:avLst/>
          </a:prstGeom>
        </p:spPr>
        <p:txBody>
          <a:bodyPr vert="horz" lIns="0" tIns="0" rIns="0" bIns="0" rtlCol="0" anchor="ctr"/>
          <a:lstStyle>
            <a:lvl1pPr algn="l">
              <a:defRPr sz="800">
                <a:solidFill>
                  <a:schemeClr val="tx1"/>
                </a:solidFill>
              </a:defRPr>
            </a:lvl1pPr>
          </a:lstStyle>
          <a:p>
            <a:fld id="{4A358CF3-A22A-46C1-A4E5-5810212466EF}" type="datetime1">
              <a:rPr lang="de-CH" noProof="0" smtClean="0"/>
              <a:t>19.12.2023</a:t>
            </a:fld>
            <a:endParaRPr lang="de-CH" noProof="0"/>
          </a:p>
        </p:txBody>
      </p:sp>
      <p:sp>
        <p:nvSpPr>
          <p:cNvPr id="5" name="Fußzeilenplatzhalter 4">
            <a:extLst>
              <a:ext uri="{FF2B5EF4-FFF2-40B4-BE49-F238E27FC236}">
                <a16:creationId xmlns:a16="http://schemas.microsoft.com/office/drawing/2014/main" id="{411EC403-6E63-4450-AFDD-66CA49D6CCBE}"/>
              </a:ext>
            </a:extLst>
          </p:cNvPr>
          <p:cNvSpPr>
            <a:spLocks noGrp="1"/>
          </p:cNvSpPr>
          <p:nvPr>
            <p:ph type="ftr" sz="quarter" idx="3"/>
          </p:nvPr>
        </p:nvSpPr>
        <p:spPr>
          <a:xfrm>
            <a:off x="2171700" y="6522444"/>
            <a:ext cx="5400000" cy="216000"/>
          </a:xfrm>
          <a:prstGeom prst="rect">
            <a:avLst/>
          </a:prstGeom>
        </p:spPr>
        <p:txBody>
          <a:bodyPr vert="horz" lIns="0" tIns="0" rIns="0" bIns="0" rtlCol="0" anchor="ctr"/>
          <a:lstStyle>
            <a:lvl1pPr algn="l">
              <a:defRPr sz="800">
                <a:solidFill>
                  <a:schemeClr val="tx1"/>
                </a:solidFill>
              </a:defRPr>
            </a:lvl1pPr>
          </a:lstStyle>
          <a:p>
            <a:r>
              <a:rPr lang="de-DE" noProof="0"/>
              <a:t>Organisationseinheit verbal</a:t>
            </a:r>
            <a:endParaRPr lang="de-CH" noProof="0"/>
          </a:p>
        </p:txBody>
      </p:sp>
      <p:sp>
        <p:nvSpPr>
          <p:cNvPr id="6" name="Foliennummernplatzhalter 5">
            <a:extLst>
              <a:ext uri="{FF2B5EF4-FFF2-40B4-BE49-F238E27FC236}">
                <a16:creationId xmlns:a16="http://schemas.microsoft.com/office/drawing/2014/main" id="{7FDFCC57-7DDC-4B2C-A6BE-862DAF9C9F11}"/>
              </a:ext>
            </a:extLst>
          </p:cNvPr>
          <p:cNvSpPr>
            <a:spLocks noGrp="1"/>
          </p:cNvSpPr>
          <p:nvPr>
            <p:ph type="sldNum" sz="quarter" idx="4"/>
          </p:nvPr>
        </p:nvSpPr>
        <p:spPr>
          <a:xfrm>
            <a:off x="11137585" y="6522444"/>
            <a:ext cx="322577" cy="216000"/>
          </a:xfrm>
          <a:prstGeom prst="rect">
            <a:avLst/>
          </a:prstGeom>
        </p:spPr>
        <p:txBody>
          <a:bodyPr vert="horz" lIns="0" tIns="0" rIns="0" bIns="0" rtlCol="0" anchor="ctr"/>
          <a:lstStyle>
            <a:lvl1pPr algn="r">
              <a:defRPr sz="800">
                <a:solidFill>
                  <a:schemeClr val="tx1"/>
                </a:solidFill>
              </a:defRPr>
            </a:lvl1pPr>
          </a:lstStyle>
          <a:p>
            <a:fld id="{5ACA52AF-F19D-405C-AD5F-7D94B96A5CC3}" type="slidenum">
              <a:rPr lang="de-CH" noProof="0" smtClean="0"/>
              <a:pPr/>
              <a:t>‹N›</a:t>
            </a:fld>
            <a:endParaRPr lang="de-CH" noProof="0"/>
          </a:p>
        </p:txBody>
      </p:sp>
    </p:spTree>
    <p:extLst>
      <p:ext uri="{BB962C8B-B14F-4D97-AF65-F5344CB8AC3E}">
        <p14:creationId xmlns:p14="http://schemas.microsoft.com/office/powerpoint/2010/main" val="40960627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0"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p:txStyles>
    <p:titleStyle>
      <a:lvl1pPr algn="l" defTabSz="914400" rtl="0" eaLnBrk="1" latinLnBrk="0" hangingPunct="1">
        <a:lnSpc>
          <a:spcPct val="90000"/>
        </a:lnSpc>
        <a:spcBef>
          <a:spcPct val="0"/>
        </a:spcBef>
        <a:buNone/>
        <a:defRPr sz="26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2pPr>
      <a:lvl3pPr marL="81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3pPr>
      <a:lvl4pPr marL="1080000"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4pPr>
      <a:lvl5pPr marL="135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61" userDrawn="1">
          <p15:clr>
            <a:srgbClr val="F26B43"/>
          </p15:clr>
        </p15:guide>
        <p15:guide id="3" pos="7219" userDrawn="1">
          <p15:clr>
            <a:srgbClr val="F26B43"/>
          </p15:clr>
        </p15:guide>
        <p15:guide id="4" orient="horz" pos="164" userDrawn="1">
          <p15:clr>
            <a:srgbClr val="F26B43"/>
          </p15:clr>
        </p15:guide>
        <p15:guide id="5" orient="horz" pos="890" userDrawn="1">
          <p15:clr>
            <a:srgbClr val="F26B43"/>
          </p15:clr>
        </p15:guide>
        <p15:guide id="6" orient="horz" pos="4201"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phdcomics.com/comics/archive.php?comicid=1734" TargetMode="External"/><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xkcd.com/2456/"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platzhalter 14">
            <a:extLst>
              <a:ext uri="{FF2B5EF4-FFF2-40B4-BE49-F238E27FC236}">
                <a16:creationId xmlns:a16="http://schemas.microsoft.com/office/drawing/2014/main" id="{603B2668-9584-40DB-BFB6-BB9CF9989EAF}"/>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7362" b="17362"/>
          <a:stretch/>
        </p:blipFill>
        <p:spPr>
          <a:xfrm>
            <a:off x="731838" y="1016000"/>
            <a:ext cx="10728325" cy="5256000"/>
          </a:xfrm>
        </p:spPr>
      </p:pic>
      <p:sp>
        <p:nvSpPr>
          <p:cNvPr id="3" name="Titel 2">
            <a:extLst>
              <a:ext uri="{FF2B5EF4-FFF2-40B4-BE49-F238E27FC236}">
                <a16:creationId xmlns:a16="http://schemas.microsoft.com/office/drawing/2014/main" id="{C75A7EC3-C447-4215-A677-579538741819}"/>
              </a:ext>
            </a:extLst>
          </p:cNvPr>
          <p:cNvSpPr>
            <a:spLocks noGrp="1"/>
          </p:cNvSpPr>
          <p:nvPr>
            <p:ph type="ctrTitle"/>
          </p:nvPr>
        </p:nvSpPr>
        <p:spPr>
          <a:xfrm>
            <a:off x="5346791" y="2957494"/>
            <a:ext cx="6845209" cy="2268000"/>
          </a:xfrm>
          <a:solidFill>
            <a:schemeClr val="accent1"/>
          </a:solidFill>
        </p:spPr>
        <p:txBody>
          <a:bodyPr/>
          <a:lstStyle/>
          <a:p>
            <a:r>
              <a:rPr lang="de-DE" dirty="0"/>
              <a:t>Scientific </a:t>
            </a:r>
            <a:r>
              <a:rPr lang="de-DE" dirty="0" err="1"/>
              <a:t>writing</a:t>
            </a:r>
            <a:r>
              <a:rPr lang="de-DE" dirty="0"/>
              <a:t> and </a:t>
            </a:r>
            <a:r>
              <a:rPr lang="de-DE" dirty="0" err="1"/>
              <a:t>publishing</a:t>
            </a:r>
            <a:endParaRPr lang="de-CH" dirty="0"/>
          </a:p>
        </p:txBody>
      </p:sp>
      <p:sp>
        <p:nvSpPr>
          <p:cNvPr id="6" name="Textplatzhalter 5">
            <a:extLst>
              <a:ext uri="{FF2B5EF4-FFF2-40B4-BE49-F238E27FC236}">
                <a16:creationId xmlns:a16="http://schemas.microsoft.com/office/drawing/2014/main" id="{77FDD8C0-1E55-470A-8F2D-AB98607E7DB2}"/>
              </a:ext>
            </a:extLst>
          </p:cNvPr>
          <p:cNvSpPr>
            <a:spLocks noGrp="1"/>
          </p:cNvSpPr>
          <p:nvPr>
            <p:ph type="body" sz="quarter" idx="13"/>
          </p:nvPr>
        </p:nvSpPr>
        <p:spPr>
          <a:xfrm>
            <a:off x="5688585" y="3797878"/>
            <a:ext cx="5346790" cy="1372942"/>
          </a:xfrm>
        </p:spPr>
        <p:txBody>
          <a:bodyPr/>
          <a:lstStyle/>
          <a:p>
            <a:r>
              <a:rPr lang="de-DE" sz="2000" dirty="0" err="1"/>
              <a:t>Dr</a:t>
            </a:r>
            <a:r>
              <a:rPr lang="de-DE" sz="2000" dirty="0"/>
              <a:t> Gaia Donati</a:t>
            </a:r>
          </a:p>
          <a:p>
            <a:r>
              <a:rPr lang="de-DE" dirty="0"/>
              <a:t>Science Communication </a:t>
            </a:r>
            <a:r>
              <a:rPr lang="de-DE" dirty="0" err="1"/>
              <a:t>Specialist</a:t>
            </a:r>
            <a:r>
              <a:rPr lang="de-DE" dirty="0"/>
              <a:t>, ETH </a:t>
            </a:r>
            <a:r>
              <a:rPr lang="de-DE" dirty="0" err="1"/>
              <a:t>Zurich</a:t>
            </a:r>
            <a:endParaRPr lang="de-DE" dirty="0"/>
          </a:p>
          <a:p>
            <a:endParaRPr lang="de-DE" dirty="0"/>
          </a:p>
          <a:p>
            <a:r>
              <a:rPr lang="de-DE" dirty="0"/>
              <a:t>PhD Seminars Event, 20.12.2023</a:t>
            </a:r>
            <a:endParaRPr lang="de-CH" dirty="0"/>
          </a:p>
        </p:txBody>
      </p:sp>
      <p:sp>
        <p:nvSpPr>
          <p:cNvPr id="2" name="Bildplatzhalter 1">
            <a:extLst>
              <a:ext uri="{FF2B5EF4-FFF2-40B4-BE49-F238E27FC236}">
                <a16:creationId xmlns:a16="http://schemas.microsoft.com/office/drawing/2014/main" id="{910D784B-52AA-4A4E-9864-33D78B9E3E0A}"/>
              </a:ext>
            </a:extLst>
          </p:cNvPr>
          <p:cNvSpPr>
            <a:spLocks noGrp="1"/>
          </p:cNvSpPr>
          <p:nvPr>
            <p:ph type="pic" sz="quarter" idx="12"/>
          </p:nvPr>
        </p:nvSpPr>
        <p:spPr/>
      </p:sp>
      <p:sp>
        <p:nvSpPr>
          <p:cNvPr id="8" name="Textplatzhalter 7">
            <a:extLst>
              <a:ext uri="{FF2B5EF4-FFF2-40B4-BE49-F238E27FC236}">
                <a16:creationId xmlns:a16="http://schemas.microsoft.com/office/drawing/2014/main" id="{32D17634-64E8-449D-AC96-0B10683890CC}"/>
              </a:ext>
            </a:extLst>
          </p:cNvPr>
          <p:cNvSpPr>
            <a:spLocks noGrp="1"/>
          </p:cNvSpPr>
          <p:nvPr>
            <p:ph type="body" sz="quarter" idx="16"/>
          </p:nvPr>
        </p:nvSpPr>
        <p:spPr/>
        <p:txBody>
          <a:bodyPr/>
          <a:lstStyle/>
          <a:p>
            <a:r>
              <a:rPr lang="de-DE" dirty="0"/>
              <a:t>Department </a:t>
            </a:r>
            <a:r>
              <a:rPr lang="de-DE" dirty="0" err="1"/>
              <a:t>of</a:t>
            </a:r>
            <a:r>
              <a:rPr lang="de-DE" dirty="0"/>
              <a:t> Physics</a:t>
            </a:r>
            <a:endParaRPr lang="de-CH" dirty="0"/>
          </a:p>
        </p:txBody>
      </p:sp>
    </p:spTree>
    <p:extLst>
      <p:ext uri="{BB962C8B-B14F-4D97-AF65-F5344CB8AC3E}">
        <p14:creationId xmlns:p14="http://schemas.microsoft.com/office/powerpoint/2010/main" val="2282538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31ECF-EF04-4AAA-9A8E-583E3D217F33}"/>
              </a:ext>
            </a:extLst>
          </p:cNvPr>
          <p:cNvSpPr>
            <a:spLocks noGrp="1"/>
          </p:cNvSpPr>
          <p:nvPr>
            <p:ph type="title"/>
          </p:nvPr>
        </p:nvSpPr>
        <p:spPr/>
        <p:txBody>
          <a:bodyPr/>
          <a:lstStyle/>
          <a:p>
            <a:r>
              <a:rPr lang="de-DE" dirty="0"/>
              <a:t>The </a:t>
            </a:r>
            <a:r>
              <a:rPr lang="de-DE" dirty="0" err="1"/>
              <a:t>structure</a:t>
            </a:r>
            <a:r>
              <a:rPr lang="de-DE" dirty="0"/>
              <a:t> </a:t>
            </a:r>
            <a:r>
              <a:rPr lang="de-DE" dirty="0" err="1"/>
              <a:t>of</a:t>
            </a:r>
            <a:r>
              <a:rPr lang="de-DE" dirty="0"/>
              <a:t> an </a:t>
            </a:r>
            <a:r>
              <a:rPr lang="de-DE" dirty="0" err="1"/>
              <a:t>introduction</a:t>
            </a:r>
            <a:endParaRPr lang="de-CH" dirty="0"/>
          </a:p>
        </p:txBody>
      </p:sp>
      <p:sp>
        <p:nvSpPr>
          <p:cNvPr id="5" name="Fußzeilenplatzhalter 4">
            <a:extLst>
              <a:ext uri="{FF2B5EF4-FFF2-40B4-BE49-F238E27FC236}">
                <a16:creationId xmlns:a16="http://schemas.microsoft.com/office/drawing/2014/main" id="{572B1E5F-FA5D-4B47-A43F-C570AFE8C6D3}"/>
              </a:ext>
            </a:extLst>
          </p:cNvPr>
          <p:cNvSpPr>
            <a:spLocks noGrp="1"/>
          </p:cNvSpPr>
          <p:nvPr>
            <p:ph type="ftr" sz="quarter" idx="11"/>
          </p:nvPr>
        </p:nvSpPr>
        <p:spPr/>
        <p:txBody>
          <a:bodyPr/>
          <a:lstStyle/>
          <a:p>
            <a:r>
              <a:rPr lang="de-DE" noProof="0" dirty="0"/>
              <a:t>Department </a:t>
            </a:r>
            <a:r>
              <a:rPr lang="de-DE" noProof="0" dirty="0" err="1"/>
              <a:t>of</a:t>
            </a:r>
            <a:r>
              <a:rPr lang="de-DE" noProof="0" dirty="0"/>
              <a:t> Physics</a:t>
            </a:r>
            <a:endParaRPr lang="de-CH" noProof="0" dirty="0"/>
          </a:p>
        </p:txBody>
      </p:sp>
      <p:sp>
        <p:nvSpPr>
          <p:cNvPr id="4" name="Datumsplatzhalter 3">
            <a:extLst>
              <a:ext uri="{FF2B5EF4-FFF2-40B4-BE49-F238E27FC236}">
                <a16:creationId xmlns:a16="http://schemas.microsoft.com/office/drawing/2014/main" id="{44DAA5A3-8CEF-4027-9289-B60138CD16A2}"/>
              </a:ext>
            </a:extLst>
          </p:cNvPr>
          <p:cNvSpPr>
            <a:spLocks noGrp="1"/>
          </p:cNvSpPr>
          <p:nvPr>
            <p:ph type="dt" sz="half" idx="10"/>
          </p:nvPr>
        </p:nvSpPr>
        <p:spPr/>
        <p:txBody>
          <a:bodyPr/>
          <a:lstStyle/>
          <a:p>
            <a:fld id="{8D93BFA6-70D2-4653-B5CB-D3376F3BFAE7}" type="datetime1">
              <a:rPr lang="de-CH" noProof="0" smtClean="0"/>
              <a:t>19.12.2023</a:t>
            </a:fld>
            <a:endParaRPr lang="de-CH" noProof="0"/>
          </a:p>
        </p:txBody>
      </p:sp>
      <p:sp>
        <p:nvSpPr>
          <p:cNvPr id="6" name="Foliennummernplatzhalter 5">
            <a:extLst>
              <a:ext uri="{FF2B5EF4-FFF2-40B4-BE49-F238E27FC236}">
                <a16:creationId xmlns:a16="http://schemas.microsoft.com/office/drawing/2014/main" id="{5C9B1E27-9E06-4598-A6EF-3BCBC8D0152F}"/>
              </a:ext>
            </a:extLst>
          </p:cNvPr>
          <p:cNvSpPr>
            <a:spLocks noGrp="1"/>
          </p:cNvSpPr>
          <p:nvPr>
            <p:ph type="sldNum" sz="quarter" idx="12"/>
          </p:nvPr>
        </p:nvSpPr>
        <p:spPr/>
        <p:txBody>
          <a:bodyPr/>
          <a:lstStyle/>
          <a:p>
            <a:fld id="{5ACA52AF-F19D-405C-AD5F-7D94B96A5CC3}" type="slidenum">
              <a:rPr lang="de-CH" noProof="0" smtClean="0"/>
              <a:t>10</a:t>
            </a:fld>
            <a:endParaRPr lang="de-CH" noProof="0"/>
          </a:p>
        </p:txBody>
      </p:sp>
      <p:grpSp>
        <p:nvGrpSpPr>
          <p:cNvPr id="12" name="Gruppo 11">
            <a:extLst>
              <a:ext uri="{FF2B5EF4-FFF2-40B4-BE49-F238E27FC236}">
                <a16:creationId xmlns:a16="http://schemas.microsoft.com/office/drawing/2014/main" id="{D72A0B85-0718-69A3-DA81-1492B1761F76}"/>
              </a:ext>
            </a:extLst>
          </p:cNvPr>
          <p:cNvGrpSpPr/>
          <p:nvPr/>
        </p:nvGrpSpPr>
        <p:grpSpPr>
          <a:xfrm>
            <a:off x="1043502" y="1704803"/>
            <a:ext cx="10104993" cy="3448394"/>
            <a:chOff x="731837" y="1498805"/>
            <a:chExt cx="10104993" cy="3448394"/>
          </a:xfrm>
        </p:grpSpPr>
        <p:grpSp>
          <p:nvGrpSpPr>
            <p:cNvPr id="3" name="Group 1">
              <a:extLst>
                <a:ext uri="{FF2B5EF4-FFF2-40B4-BE49-F238E27FC236}">
                  <a16:creationId xmlns:a16="http://schemas.microsoft.com/office/drawing/2014/main" id="{134FF34A-F7BE-B868-C695-054BF6993AA4}"/>
                </a:ext>
              </a:extLst>
            </p:cNvPr>
            <p:cNvGrpSpPr>
              <a:grpSpLocks/>
            </p:cNvGrpSpPr>
            <p:nvPr/>
          </p:nvGrpSpPr>
          <p:grpSpPr bwMode="auto">
            <a:xfrm>
              <a:off x="1501796" y="1498805"/>
              <a:ext cx="8596528" cy="647700"/>
              <a:chOff x="935592" y="1196752"/>
              <a:chExt cx="7308816" cy="648072"/>
            </a:xfrm>
            <a:solidFill>
              <a:schemeClr val="bg1">
                <a:lumMod val="85000"/>
              </a:schemeClr>
            </a:solidFill>
          </p:grpSpPr>
          <p:sp>
            <p:nvSpPr>
              <p:cNvPr id="7" name="Right Arrow 18">
                <a:extLst>
                  <a:ext uri="{FF2B5EF4-FFF2-40B4-BE49-F238E27FC236}">
                    <a16:creationId xmlns:a16="http://schemas.microsoft.com/office/drawing/2014/main" id="{C75ED496-2BD5-9F20-6E44-5FDA17FCF67E}"/>
                  </a:ext>
                </a:extLst>
              </p:cNvPr>
              <p:cNvSpPr/>
              <p:nvPr/>
            </p:nvSpPr>
            <p:spPr>
              <a:xfrm>
                <a:off x="935592" y="1196752"/>
                <a:ext cx="7308816" cy="648072"/>
              </a:xfrm>
              <a:prstGeom prst="rightArrow">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en-GB" dirty="0">
                  <a:solidFill>
                    <a:prstClr val="white"/>
                  </a:solidFill>
                  <a:latin typeface="Arial" panose="020B0604020202020204" pitchFamily="34" charset="0"/>
                </a:endParaRPr>
              </a:p>
            </p:txBody>
          </p:sp>
          <p:sp>
            <p:nvSpPr>
              <p:cNvPr id="8" name="Rectangle 20">
                <a:extLst>
                  <a:ext uri="{FF2B5EF4-FFF2-40B4-BE49-F238E27FC236}">
                    <a16:creationId xmlns:a16="http://schemas.microsoft.com/office/drawing/2014/main" id="{9818C595-F7A4-5D77-E65E-5BE0377D19DF}"/>
                  </a:ext>
                </a:extLst>
              </p:cNvPr>
              <p:cNvSpPr/>
              <p:nvPr/>
            </p:nvSpPr>
            <p:spPr>
              <a:xfrm>
                <a:off x="1196325" y="1336532"/>
                <a:ext cx="939844" cy="369544"/>
              </a:xfrm>
              <a:prstGeom prst="rect">
                <a:avLst/>
              </a:prstGeom>
              <a:noFill/>
            </p:spPr>
            <p:txBody>
              <a:bodyPr wrap="none">
                <a:spAutoFit/>
              </a:bodyPr>
              <a:lstStyle/>
              <a:p>
                <a:pPr>
                  <a:defRPr/>
                </a:pPr>
                <a:r>
                  <a:rPr kumimoji="1" lang="en-US" kern="0" dirty="0">
                    <a:solidFill>
                      <a:schemeClr val="accent1"/>
                    </a:solidFill>
                    <a:latin typeface="Arial" panose="020B0604020202020204" pitchFamily="34" charset="0"/>
                  </a:rPr>
                  <a:t>General</a:t>
                </a:r>
                <a:endParaRPr kumimoji="1" lang="en-GB" dirty="0">
                  <a:solidFill>
                    <a:schemeClr val="accent1"/>
                  </a:solidFill>
                  <a:latin typeface="Arial" panose="020B0604020202020204" pitchFamily="34" charset="0"/>
                </a:endParaRPr>
              </a:p>
            </p:txBody>
          </p:sp>
          <p:sp>
            <p:nvSpPr>
              <p:cNvPr id="9" name="Rectangle 21">
                <a:extLst>
                  <a:ext uri="{FF2B5EF4-FFF2-40B4-BE49-F238E27FC236}">
                    <a16:creationId xmlns:a16="http://schemas.microsoft.com/office/drawing/2014/main" id="{EB8751E7-3283-B326-53F2-3917B2662737}"/>
                  </a:ext>
                </a:extLst>
              </p:cNvPr>
              <p:cNvSpPr/>
              <p:nvPr/>
            </p:nvSpPr>
            <p:spPr>
              <a:xfrm>
                <a:off x="6809315" y="1336532"/>
                <a:ext cx="927856" cy="369544"/>
              </a:xfrm>
              <a:prstGeom prst="rect">
                <a:avLst/>
              </a:prstGeom>
              <a:noFill/>
            </p:spPr>
            <p:txBody>
              <a:bodyPr wrap="none">
                <a:spAutoFit/>
              </a:bodyPr>
              <a:lstStyle/>
              <a:p>
                <a:pPr>
                  <a:defRPr/>
                </a:pPr>
                <a:r>
                  <a:rPr kumimoji="1" lang="en-US" kern="0" dirty="0">
                    <a:solidFill>
                      <a:schemeClr val="accent1"/>
                    </a:solidFill>
                    <a:latin typeface="Arial" panose="020B0604020202020204" pitchFamily="34" charset="0"/>
                  </a:rPr>
                  <a:t>Specific</a:t>
                </a:r>
                <a:endParaRPr kumimoji="1" lang="en-GB" dirty="0">
                  <a:solidFill>
                    <a:schemeClr val="accent1"/>
                  </a:solidFill>
                  <a:latin typeface="Arial" panose="020B0604020202020204" pitchFamily="34" charset="0"/>
                </a:endParaRPr>
              </a:p>
            </p:txBody>
          </p:sp>
        </p:grpSp>
        <p:sp>
          <p:nvSpPr>
            <p:cNvPr id="10" name="Right Arrow 13">
              <a:extLst>
                <a:ext uri="{FF2B5EF4-FFF2-40B4-BE49-F238E27FC236}">
                  <a16:creationId xmlns:a16="http://schemas.microsoft.com/office/drawing/2014/main" id="{85E0B3CF-C535-C5EE-CABA-27F693D7DD7F}"/>
                </a:ext>
              </a:extLst>
            </p:cNvPr>
            <p:cNvSpPr/>
            <p:nvPr/>
          </p:nvSpPr>
          <p:spPr>
            <a:xfrm>
              <a:off x="7900094" y="3335886"/>
              <a:ext cx="792163" cy="647700"/>
            </a:xfrm>
            <a:prstGeom prst="rightArrow">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en-GB" dirty="0">
                <a:solidFill>
                  <a:prstClr val="white"/>
                </a:solidFill>
                <a:latin typeface="Arial" panose="020B0604020202020204" pitchFamily="34" charset="0"/>
              </a:endParaRPr>
            </a:p>
          </p:txBody>
        </p:sp>
        <p:sp>
          <p:nvSpPr>
            <p:cNvPr id="11" name="Right Arrow 12">
              <a:extLst>
                <a:ext uri="{FF2B5EF4-FFF2-40B4-BE49-F238E27FC236}">
                  <a16:creationId xmlns:a16="http://schemas.microsoft.com/office/drawing/2014/main" id="{D261ADD5-EC6D-E97C-FD9E-CE4E65269D8C}"/>
                </a:ext>
              </a:extLst>
            </p:cNvPr>
            <p:cNvSpPr/>
            <p:nvPr/>
          </p:nvSpPr>
          <p:spPr>
            <a:xfrm>
              <a:off x="3687147" y="3335887"/>
              <a:ext cx="792162" cy="647700"/>
            </a:xfrm>
            <a:prstGeom prst="rightArrow">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en-GB" dirty="0">
                <a:solidFill>
                  <a:prstClr val="white"/>
                </a:solidFill>
                <a:latin typeface="Arial" panose="020B0604020202020204" pitchFamily="34" charset="0"/>
              </a:endParaRPr>
            </a:p>
          </p:txBody>
        </p:sp>
        <p:sp>
          <p:nvSpPr>
            <p:cNvPr id="13" name="Oval 6">
              <a:extLst>
                <a:ext uri="{FF2B5EF4-FFF2-40B4-BE49-F238E27FC236}">
                  <a16:creationId xmlns:a16="http://schemas.microsoft.com/office/drawing/2014/main" id="{F661531A-ABED-313D-50F9-1834A8AF688A}"/>
                </a:ext>
              </a:extLst>
            </p:cNvPr>
            <p:cNvSpPr/>
            <p:nvPr/>
          </p:nvSpPr>
          <p:spPr>
            <a:xfrm>
              <a:off x="731837" y="2610277"/>
              <a:ext cx="2886748" cy="2098921"/>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GB" b="1" dirty="0">
                  <a:solidFill>
                    <a:schemeClr val="tx1"/>
                  </a:solidFill>
                </a:rPr>
                <a:t>Context</a:t>
              </a:r>
              <a:r>
                <a:rPr kumimoji="1" lang="en-GB" dirty="0">
                  <a:solidFill>
                    <a:schemeClr val="tx1"/>
                  </a:solidFill>
                </a:rPr>
                <a:t>: what is known, what isn’t, where your study comes in</a:t>
              </a:r>
            </a:p>
          </p:txBody>
        </p:sp>
        <p:sp>
          <p:nvSpPr>
            <p:cNvPr id="14" name="Oval 9">
              <a:extLst>
                <a:ext uri="{FF2B5EF4-FFF2-40B4-BE49-F238E27FC236}">
                  <a16:creationId xmlns:a16="http://schemas.microsoft.com/office/drawing/2014/main" id="{8C527C76-9F92-8843-59C3-AF9B2B61FA61}"/>
                </a:ext>
              </a:extLst>
            </p:cNvPr>
            <p:cNvSpPr/>
            <p:nvPr/>
          </p:nvSpPr>
          <p:spPr>
            <a:xfrm>
              <a:off x="4547871" y="2372275"/>
              <a:ext cx="3283661" cy="2574924"/>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GB" b="1" dirty="0">
                  <a:solidFill>
                    <a:schemeClr val="tx1"/>
                  </a:solidFill>
                </a:rPr>
                <a:t>Focus</a:t>
              </a:r>
              <a:r>
                <a:rPr kumimoji="1" lang="en-GB" dirty="0">
                  <a:solidFill>
                    <a:schemeClr val="tx1"/>
                  </a:solidFill>
                </a:rPr>
                <a:t>: literature review, rationale and objective(s) of your work</a:t>
              </a:r>
            </a:p>
          </p:txBody>
        </p:sp>
        <p:sp>
          <p:nvSpPr>
            <p:cNvPr id="19" name="Oval 11">
              <a:extLst>
                <a:ext uri="{FF2B5EF4-FFF2-40B4-BE49-F238E27FC236}">
                  <a16:creationId xmlns:a16="http://schemas.microsoft.com/office/drawing/2014/main" id="{2D7B4082-B005-3503-7FF3-E123AEA74BF3}"/>
                </a:ext>
              </a:extLst>
            </p:cNvPr>
            <p:cNvSpPr/>
            <p:nvPr/>
          </p:nvSpPr>
          <p:spPr>
            <a:xfrm>
              <a:off x="8760818" y="2642966"/>
              <a:ext cx="2076012" cy="2033539"/>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GB" b="1" dirty="0">
                  <a:solidFill>
                    <a:schemeClr val="tx1"/>
                  </a:solidFill>
                </a:rPr>
                <a:t>Findings</a:t>
              </a:r>
              <a:r>
                <a:rPr kumimoji="1" lang="en-GB" dirty="0">
                  <a:solidFill>
                    <a:schemeClr val="tx1"/>
                  </a:solidFill>
                </a:rPr>
                <a:t>: a preview (optional)</a:t>
              </a:r>
            </a:p>
          </p:txBody>
        </p:sp>
      </p:grpSp>
    </p:spTree>
    <p:extLst>
      <p:ext uri="{BB962C8B-B14F-4D97-AF65-F5344CB8AC3E}">
        <p14:creationId xmlns:p14="http://schemas.microsoft.com/office/powerpoint/2010/main" val="4206058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31ECF-EF04-4AAA-9A8E-583E3D217F33}"/>
              </a:ext>
            </a:extLst>
          </p:cNvPr>
          <p:cNvSpPr>
            <a:spLocks noGrp="1"/>
          </p:cNvSpPr>
          <p:nvPr>
            <p:ph type="title"/>
          </p:nvPr>
        </p:nvSpPr>
        <p:spPr/>
        <p:txBody>
          <a:bodyPr/>
          <a:lstStyle/>
          <a:p>
            <a:r>
              <a:rPr lang="de-DE" dirty="0"/>
              <a:t>The </a:t>
            </a:r>
            <a:r>
              <a:rPr lang="de-DE" dirty="0" err="1"/>
              <a:t>structure</a:t>
            </a:r>
            <a:r>
              <a:rPr lang="de-DE" dirty="0"/>
              <a:t> </a:t>
            </a:r>
            <a:r>
              <a:rPr lang="de-DE" dirty="0" err="1"/>
              <a:t>of</a:t>
            </a:r>
            <a:r>
              <a:rPr lang="de-DE" dirty="0"/>
              <a:t> a </a:t>
            </a:r>
            <a:r>
              <a:rPr lang="de-DE" dirty="0" err="1"/>
              <a:t>discussion</a:t>
            </a:r>
            <a:endParaRPr lang="de-CH" dirty="0"/>
          </a:p>
        </p:txBody>
      </p:sp>
      <p:sp>
        <p:nvSpPr>
          <p:cNvPr id="5" name="Fußzeilenplatzhalter 4">
            <a:extLst>
              <a:ext uri="{FF2B5EF4-FFF2-40B4-BE49-F238E27FC236}">
                <a16:creationId xmlns:a16="http://schemas.microsoft.com/office/drawing/2014/main" id="{572B1E5F-FA5D-4B47-A43F-C570AFE8C6D3}"/>
              </a:ext>
            </a:extLst>
          </p:cNvPr>
          <p:cNvSpPr>
            <a:spLocks noGrp="1"/>
          </p:cNvSpPr>
          <p:nvPr>
            <p:ph type="ftr" sz="quarter" idx="11"/>
          </p:nvPr>
        </p:nvSpPr>
        <p:spPr/>
        <p:txBody>
          <a:bodyPr/>
          <a:lstStyle/>
          <a:p>
            <a:r>
              <a:rPr lang="de-DE" noProof="0" dirty="0"/>
              <a:t>Department </a:t>
            </a:r>
            <a:r>
              <a:rPr lang="de-DE" noProof="0" dirty="0" err="1"/>
              <a:t>of</a:t>
            </a:r>
            <a:r>
              <a:rPr lang="de-DE" noProof="0" dirty="0"/>
              <a:t> Physics</a:t>
            </a:r>
            <a:endParaRPr lang="de-CH" noProof="0" dirty="0"/>
          </a:p>
        </p:txBody>
      </p:sp>
      <p:sp>
        <p:nvSpPr>
          <p:cNvPr id="4" name="Datumsplatzhalter 3">
            <a:extLst>
              <a:ext uri="{FF2B5EF4-FFF2-40B4-BE49-F238E27FC236}">
                <a16:creationId xmlns:a16="http://schemas.microsoft.com/office/drawing/2014/main" id="{44DAA5A3-8CEF-4027-9289-B60138CD16A2}"/>
              </a:ext>
            </a:extLst>
          </p:cNvPr>
          <p:cNvSpPr>
            <a:spLocks noGrp="1"/>
          </p:cNvSpPr>
          <p:nvPr>
            <p:ph type="dt" sz="half" idx="10"/>
          </p:nvPr>
        </p:nvSpPr>
        <p:spPr/>
        <p:txBody>
          <a:bodyPr/>
          <a:lstStyle/>
          <a:p>
            <a:fld id="{8D93BFA6-70D2-4653-B5CB-D3376F3BFAE7}" type="datetime1">
              <a:rPr lang="de-CH" noProof="0" smtClean="0"/>
              <a:t>19.12.2023</a:t>
            </a:fld>
            <a:endParaRPr lang="de-CH" noProof="0"/>
          </a:p>
        </p:txBody>
      </p:sp>
      <p:sp>
        <p:nvSpPr>
          <p:cNvPr id="6" name="Foliennummernplatzhalter 5">
            <a:extLst>
              <a:ext uri="{FF2B5EF4-FFF2-40B4-BE49-F238E27FC236}">
                <a16:creationId xmlns:a16="http://schemas.microsoft.com/office/drawing/2014/main" id="{5C9B1E27-9E06-4598-A6EF-3BCBC8D0152F}"/>
              </a:ext>
            </a:extLst>
          </p:cNvPr>
          <p:cNvSpPr>
            <a:spLocks noGrp="1"/>
          </p:cNvSpPr>
          <p:nvPr>
            <p:ph type="sldNum" sz="quarter" idx="12"/>
          </p:nvPr>
        </p:nvSpPr>
        <p:spPr/>
        <p:txBody>
          <a:bodyPr/>
          <a:lstStyle/>
          <a:p>
            <a:fld id="{5ACA52AF-F19D-405C-AD5F-7D94B96A5CC3}" type="slidenum">
              <a:rPr lang="de-CH" noProof="0" smtClean="0"/>
              <a:t>11</a:t>
            </a:fld>
            <a:endParaRPr lang="de-CH" noProof="0"/>
          </a:p>
        </p:txBody>
      </p:sp>
      <p:grpSp>
        <p:nvGrpSpPr>
          <p:cNvPr id="12" name="Gruppo 11">
            <a:extLst>
              <a:ext uri="{FF2B5EF4-FFF2-40B4-BE49-F238E27FC236}">
                <a16:creationId xmlns:a16="http://schemas.microsoft.com/office/drawing/2014/main" id="{ACC379F7-93FF-0C52-35FA-30F576DFF221}"/>
              </a:ext>
            </a:extLst>
          </p:cNvPr>
          <p:cNvGrpSpPr/>
          <p:nvPr/>
        </p:nvGrpSpPr>
        <p:grpSpPr>
          <a:xfrm>
            <a:off x="1727811" y="1816170"/>
            <a:ext cx="8736375" cy="3027537"/>
            <a:chOff x="731837" y="1749558"/>
            <a:chExt cx="8736375" cy="3027537"/>
          </a:xfrm>
        </p:grpSpPr>
        <p:grpSp>
          <p:nvGrpSpPr>
            <p:cNvPr id="3" name="Group 1">
              <a:extLst>
                <a:ext uri="{FF2B5EF4-FFF2-40B4-BE49-F238E27FC236}">
                  <a16:creationId xmlns:a16="http://schemas.microsoft.com/office/drawing/2014/main" id="{134FF34A-F7BE-B868-C695-054BF6993AA4}"/>
                </a:ext>
              </a:extLst>
            </p:cNvPr>
            <p:cNvGrpSpPr>
              <a:grpSpLocks/>
            </p:cNvGrpSpPr>
            <p:nvPr/>
          </p:nvGrpSpPr>
          <p:grpSpPr bwMode="auto">
            <a:xfrm>
              <a:off x="1059345" y="1749558"/>
              <a:ext cx="7951920" cy="647700"/>
              <a:chOff x="935592" y="1196752"/>
              <a:chExt cx="7308816" cy="648072"/>
            </a:xfrm>
            <a:solidFill>
              <a:schemeClr val="bg1">
                <a:lumMod val="85000"/>
              </a:schemeClr>
            </a:solidFill>
          </p:grpSpPr>
          <p:sp>
            <p:nvSpPr>
              <p:cNvPr id="7" name="Right Arrow 18">
                <a:extLst>
                  <a:ext uri="{FF2B5EF4-FFF2-40B4-BE49-F238E27FC236}">
                    <a16:creationId xmlns:a16="http://schemas.microsoft.com/office/drawing/2014/main" id="{C75ED496-2BD5-9F20-6E44-5FDA17FCF67E}"/>
                  </a:ext>
                </a:extLst>
              </p:cNvPr>
              <p:cNvSpPr/>
              <p:nvPr/>
            </p:nvSpPr>
            <p:spPr>
              <a:xfrm>
                <a:off x="935592" y="1196752"/>
                <a:ext cx="7308816" cy="648072"/>
              </a:xfrm>
              <a:prstGeom prst="rightArrow">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en-GB" dirty="0">
                  <a:solidFill>
                    <a:prstClr val="white"/>
                  </a:solidFill>
                  <a:latin typeface="Arial" panose="020B0604020202020204" pitchFamily="34" charset="0"/>
                </a:endParaRPr>
              </a:p>
            </p:txBody>
          </p:sp>
          <p:sp>
            <p:nvSpPr>
              <p:cNvPr id="8" name="Rectangle 20">
                <a:extLst>
                  <a:ext uri="{FF2B5EF4-FFF2-40B4-BE49-F238E27FC236}">
                    <a16:creationId xmlns:a16="http://schemas.microsoft.com/office/drawing/2014/main" id="{9818C595-F7A4-5D77-E65E-5BE0377D19DF}"/>
                  </a:ext>
                </a:extLst>
              </p:cNvPr>
              <p:cNvSpPr/>
              <p:nvPr/>
            </p:nvSpPr>
            <p:spPr>
              <a:xfrm>
                <a:off x="1196325" y="1336532"/>
                <a:ext cx="843896" cy="369544"/>
              </a:xfrm>
              <a:prstGeom prst="rect">
                <a:avLst/>
              </a:prstGeom>
              <a:noFill/>
            </p:spPr>
            <p:txBody>
              <a:bodyPr wrap="none">
                <a:spAutoFit/>
              </a:bodyPr>
              <a:lstStyle/>
              <a:p>
                <a:pPr>
                  <a:defRPr/>
                </a:pPr>
                <a:r>
                  <a:rPr kumimoji="1" lang="en-US" kern="0" dirty="0">
                    <a:solidFill>
                      <a:schemeClr val="accent1"/>
                    </a:solidFill>
                    <a:latin typeface="Arial" panose="020B0604020202020204" pitchFamily="34" charset="0"/>
                  </a:rPr>
                  <a:t>Specific</a:t>
                </a:r>
                <a:endParaRPr kumimoji="1" lang="en-GB" dirty="0">
                  <a:solidFill>
                    <a:schemeClr val="accent1"/>
                  </a:solidFill>
                  <a:latin typeface="Arial" panose="020B0604020202020204" pitchFamily="34" charset="0"/>
                </a:endParaRPr>
              </a:p>
            </p:txBody>
          </p:sp>
          <p:sp>
            <p:nvSpPr>
              <p:cNvPr id="9" name="Rectangle 21">
                <a:extLst>
                  <a:ext uri="{FF2B5EF4-FFF2-40B4-BE49-F238E27FC236}">
                    <a16:creationId xmlns:a16="http://schemas.microsoft.com/office/drawing/2014/main" id="{EB8751E7-3283-B326-53F2-3917B2662737}"/>
                  </a:ext>
                </a:extLst>
              </p:cNvPr>
              <p:cNvSpPr/>
              <p:nvPr/>
            </p:nvSpPr>
            <p:spPr>
              <a:xfrm>
                <a:off x="6809315" y="1336532"/>
                <a:ext cx="854799" cy="369544"/>
              </a:xfrm>
              <a:prstGeom prst="rect">
                <a:avLst/>
              </a:prstGeom>
              <a:noFill/>
            </p:spPr>
            <p:txBody>
              <a:bodyPr wrap="none">
                <a:spAutoFit/>
              </a:bodyPr>
              <a:lstStyle/>
              <a:p>
                <a:pPr>
                  <a:defRPr/>
                </a:pPr>
                <a:r>
                  <a:rPr kumimoji="1" lang="en-US" kern="0" dirty="0">
                    <a:solidFill>
                      <a:schemeClr val="accent1"/>
                    </a:solidFill>
                    <a:latin typeface="Arial" panose="020B0604020202020204" pitchFamily="34" charset="0"/>
                  </a:rPr>
                  <a:t>General</a:t>
                </a:r>
                <a:endParaRPr kumimoji="1" lang="en-GB" dirty="0">
                  <a:solidFill>
                    <a:schemeClr val="accent1"/>
                  </a:solidFill>
                  <a:latin typeface="Arial" panose="020B0604020202020204" pitchFamily="34" charset="0"/>
                </a:endParaRPr>
              </a:p>
            </p:txBody>
          </p:sp>
        </p:grpSp>
        <p:sp>
          <p:nvSpPr>
            <p:cNvPr id="10" name="Right Arrow 13">
              <a:extLst>
                <a:ext uri="{FF2B5EF4-FFF2-40B4-BE49-F238E27FC236}">
                  <a16:creationId xmlns:a16="http://schemas.microsoft.com/office/drawing/2014/main" id="{85E0B3CF-C535-C5EE-CABA-27F693D7DD7F}"/>
                </a:ext>
              </a:extLst>
            </p:cNvPr>
            <p:cNvSpPr/>
            <p:nvPr/>
          </p:nvSpPr>
          <p:spPr>
            <a:xfrm>
              <a:off x="6531477" y="3351280"/>
              <a:ext cx="792163" cy="647700"/>
            </a:xfrm>
            <a:prstGeom prst="rightArrow">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en-GB" dirty="0">
                <a:solidFill>
                  <a:prstClr val="white"/>
                </a:solidFill>
                <a:latin typeface="Arial" panose="020B0604020202020204" pitchFamily="34" charset="0"/>
              </a:endParaRPr>
            </a:p>
          </p:txBody>
        </p:sp>
        <p:sp>
          <p:nvSpPr>
            <p:cNvPr id="11" name="Right Arrow 12">
              <a:extLst>
                <a:ext uri="{FF2B5EF4-FFF2-40B4-BE49-F238E27FC236}">
                  <a16:creationId xmlns:a16="http://schemas.microsoft.com/office/drawing/2014/main" id="{D261ADD5-EC6D-E97C-FD9E-CE4E65269D8C}"/>
                </a:ext>
              </a:extLst>
            </p:cNvPr>
            <p:cNvSpPr/>
            <p:nvPr/>
          </p:nvSpPr>
          <p:spPr>
            <a:xfrm>
              <a:off x="2610516" y="3344894"/>
              <a:ext cx="792162" cy="647700"/>
            </a:xfrm>
            <a:prstGeom prst="rightArrow">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en-GB" dirty="0">
                <a:solidFill>
                  <a:prstClr val="white"/>
                </a:solidFill>
                <a:latin typeface="Arial" panose="020B0604020202020204" pitchFamily="34" charset="0"/>
              </a:endParaRPr>
            </a:p>
          </p:txBody>
        </p:sp>
        <p:sp>
          <p:nvSpPr>
            <p:cNvPr id="13" name="Oval 6">
              <a:extLst>
                <a:ext uri="{FF2B5EF4-FFF2-40B4-BE49-F238E27FC236}">
                  <a16:creationId xmlns:a16="http://schemas.microsoft.com/office/drawing/2014/main" id="{F661531A-ABED-313D-50F9-1834A8AF688A}"/>
                </a:ext>
              </a:extLst>
            </p:cNvPr>
            <p:cNvSpPr/>
            <p:nvPr/>
          </p:nvSpPr>
          <p:spPr>
            <a:xfrm>
              <a:off x="731837" y="2851665"/>
              <a:ext cx="1810118" cy="1634159"/>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GB" b="1" dirty="0">
                  <a:solidFill>
                    <a:schemeClr val="tx1"/>
                  </a:solidFill>
                </a:rPr>
                <a:t>Findings</a:t>
              </a:r>
              <a:r>
                <a:rPr kumimoji="1" lang="en-GB" dirty="0">
                  <a:solidFill>
                    <a:schemeClr val="tx1"/>
                  </a:solidFill>
                </a:rPr>
                <a:t>: a recap</a:t>
              </a:r>
            </a:p>
          </p:txBody>
        </p:sp>
        <p:sp>
          <p:nvSpPr>
            <p:cNvPr id="14" name="Oval 9">
              <a:extLst>
                <a:ext uri="{FF2B5EF4-FFF2-40B4-BE49-F238E27FC236}">
                  <a16:creationId xmlns:a16="http://schemas.microsoft.com/office/drawing/2014/main" id="{8C527C76-9F92-8843-59C3-AF9B2B61FA61}"/>
                </a:ext>
              </a:extLst>
            </p:cNvPr>
            <p:cNvSpPr/>
            <p:nvPr/>
          </p:nvSpPr>
          <p:spPr>
            <a:xfrm>
              <a:off x="3471239" y="2563589"/>
              <a:ext cx="2991677" cy="2213506"/>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GB" b="1" dirty="0">
                  <a:solidFill>
                    <a:schemeClr val="tx1"/>
                  </a:solidFill>
                </a:rPr>
                <a:t>Focus</a:t>
              </a:r>
              <a:r>
                <a:rPr kumimoji="1" lang="en-GB" dirty="0">
                  <a:solidFill>
                    <a:schemeClr val="tx1"/>
                  </a:solidFill>
                </a:rPr>
                <a:t>: new or puzzling outcomes, limitations, open questions </a:t>
              </a:r>
            </a:p>
            <a:p>
              <a:pPr algn="ctr">
                <a:defRPr/>
              </a:pPr>
              <a:endParaRPr kumimoji="1" lang="en-GB" dirty="0">
                <a:solidFill>
                  <a:schemeClr val="tx1"/>
                </a:solidFill>
              </a:endParaRPr>
            </a:p>
          </p:txBody>
        </p:sp>
        <p:sp>
          <p:nvSpPr>
            <p:cNvPr id="19" name="Oval 11">
              <a:extLst>
                <a:ext uri="{FF2B5EF4-FFF2-40B4-BE49-F238E27FC236}">
                  <a16:creationId xmlns:a16="http://schemas.microsoft.com/office/drawing/2014/main" id="{2D7B4082-B005-3503-7FF3-E123AEA74BF3}"/>
                </a:ext>
              </a:extLst>
            </p:cNvPr>
            <p:cNvSpPr/>
            <p:nvPr/>
          </p:nvSpPr>
          <p:spPr>
            <a:xfrm>
              <a:off x="7392200" y="2662791"/>
              <a:ext cx="2076012" cy="2033539"/>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GB" b="1" dirty="0">
                  <a:solidFill>
                    <a:schemeClr val="tx1"/>
                  </a:solidFill>
                </a:rPr>
                <a:t>Outlook</a:t>
              </a:r>
              <a:r>
                <a:rPr kumimoji="1" lang="en-GB" dirty="0">
                  <a:solidFill>
                    <a:schemeClr val="tx1"/>
                  </a:solidFill>
                </a:rPr>
                <a:t>: what comes next (optional?)</a:t>
              </a:r>
            </a:p>
          </p:txBody>
        </p:sp>
      </p:grpSp>
    </p:spTree>
    <p:extLst>
      <p:ext uri="{BB962C8B-B14F-4D97-AF65-F5344CB8AC3E}">
        <p14:creationId xmlns:p14="http://schemas.microsoft.com/office/powerpoint/2010/main" val="114719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31ECF-EF04-4AAA-9A8E-583E3D217F33}"/>
              </a:ext>
            </a:extLst>
          </p:cNvPr>
          <p:cNvSpPr>
            <a:spLocks noGrp="1"/>
          </p:cNvSpPr>
          <p:nvPr>
            <p:ph type="title"/>
          </p:nvPr>
        </p:nvSpPr>
        <p:spPr/>
        <p:txBody>
          <a:bodyPr/>
          <a:lstStyle/>
          <a:p>
            <a:r>
              <a:rPr lang="de-DE" dirty="0"/>
              <a:t>Zoom – Paragraphs</a:t>
            </a:r>
            <a:endParaRPr lang="de-CH" dirty="0"/>
          </a:p>
        </p:txBody>
      </p:sp>
      <p:sp>
        <p:nvSpPr>
          <p:cNvPr id="3" name="Inhaltsplatzhalter 2">
            <a:extLst>
              <a:ext uri="{FF2B5EF4-FFF2-40B4-BE49-F238E27FC236}">
                <a16:creationId xmlns:a16="http://schemas.microsoft.com/office/drawing/2014/main" id="{9EE0A683-618F-4D75-846F-0DB536B4E502}"/>
              </a:ext>
            </a:extLst>
          </p:cNvPr>
          <p:cNvSpPr>
            <a:spLocks noGrp="1"/>
          </p:cNvSpPr>
          <p:nvPr>
            <p:ph idx="1"/>
          </p:nvPr>
        </p:nvSpPr>
        <p:spPr/>
        <p:txBody>
          <a:bodyPr/>
          <a:lstStyle/>
          <a:p>
            <a:pPr>
              <a:spcBef>
                <a:spcPts val="1225"/>
              </a:spcBef>
            </a:pPr>
            <a:r>
              <a:rPr lang="en-US" altLang="en-US" dirty="0"/>
              <a:t>The paragraph is the f</a:t>
            </a:r>
            <a:r>
              <a:rPr lang="en-US" altLang="en-US" sz="1800" dirty="0"/>
              <a:t>undamental </a:t>
            </a:r>
            <a:r>
              <a:rPr lang="en-US" altLang="en-US" sz="1800" dirty="0" err="1"/>
              <a:t>organisational</a:t>
            </a:r>
            <a:r>
              <a:rPr lang="en-US" altLang="en-US" sz="1800" dirty="0"/>
              <a:t> unit in a paper.</a:t>
            </a:r>
          </a:p>
          <a:p>
            <a:pPr>
              <a:spcBef>
                <a:spcPts val="1225"/>
              </a:spcBef>
            </a:pPr>
            <a:r>
              <a:rPr lang="en-US" altLang="en-US" dirty="0"/>
              <a:t>In general, </a:t>
            </a:r>
            <a:r>
              <a:rPr lang="en-US" altLang="en-US" sz="1800" dirty="0"/>
              <a:t>a paragraph corresponds to </a:t>
            </a:r>
            <a:r>
              <a:rPr lang="en-US" altLang="en-US" dirty="0"/>
              <a:t>o</a:t>
            </a:r>
            <a:r>
              <a:rPr lang="en-US" altLang="en-US" sz="1800" dirty="0"/>
              <a:t>ne idea/</a:t>
            </a:r>
            <a:r>
              <a:rPr lang="en-US" altLang="en-US" dirty="0"/>
              <a:t>sizable bit of information</a:t>
            </a:r>
            <a:r>
              <a:rPr lang="en-US" altLang="en-US" sz="1800" dirty="0"/>
              <a:t>.</a:t>
            </a:r>
          </a:p>
          <a:p>
            <a:pPr>
              <a:spcBef>
                <a:spcPts val="1225"/>
              </a:spcBef>
            </a:pPr>
            <a:r>
              <a:rPr lang="en-US" altLang="en-US" sz="1800" dirty="0"/>
              <a:t>It helps the reader to find clear transitions that </a:t>
            </a:r>
            <a:r>
              <a:rPr lang="en-US" altLang="en-US" dirty="0"/>
              <a:t>connect</a:t>
            </a:r>
            <a:r>
              <a:rPr lang="en-US" altLang="en-US" sz="1800" dirty="0"/>
              <a:t> paragraphs.</a:t>
            </a:r>
          </a:p>
          <a:p>
            <a:pPr marL="0" indent="0">
              <a:spcBef>
                <a:spcPts val="1225"/>
              </a:spcBef>
              <a:buNone/>
            </a:pPr>
            <a:endParaRPr lang="en-US" sz="600" dirty="0">
              <a:ea typeface="Arial Bold"/>
              <a:cs typeface="Arial Bold"/>
              <a:sym typeface="Arial Bold"/>
            </a:endParaRPr>
          </a:p>
          <a:p>
            <a:pPr lvl="1">
              <a:spcBef>
                <a:spcPct val="0"/>
              </a:spcBef>
              <a:spcAft>
                <a:spcPts val="1800"/>
              </a:spcAft>
              <a:defRPr/>
            </a:pPr>
            <a:r>
              <a:rPr lang="en-US" dirty="0">
                <a:ea typeface="Arial Bold"/>
                <a:cs typeface="Arial Bold"/>
                <a:sym typeface="Arial Bold"/>
              </a:rPr>
              <a:t>Continue: </a:t>
            </a:r>
            <a:r>
              <a:rPr lang="en-US" dirty="0">
                <a:ea typeface="Arial"/>
                <a:cs typeface="Arial"/>
                <a:sym typeface="Arial"/>
              </a:rPr>
              <a:t>also, furthermore, in addition, etc.</a:t>
            </a:r>
          </a:p>
          <a:p>
            <a:pPr lvl="1">
              <a:spcBef>
                <a:spcPct val="0"/>
              </a:spcBef>
              <a:spcAft>
                <a:spcPts val="1800"/>
              </a:spcAft>
              <a:defRPr/>
            </a:pPr>
            <a:r>
              <a:rPr lang="en-US" dirty="0">
                <a:ea typeface="Arial"/>
                <a:cs typeface="Arial"/>
                <a:sym typeface="Arial"/>
              </a:rPr>
              <a:t>Pause: for instance, similarly, likewise, etc.</a:t>
            </a:r>
          </a:p>
          <a:p>
            <a:pPr lvl="1">
              <a:spcBef>
                <a:spcPct val="0"/>
              </a:spcBef>
              <a:spcAft>
                <a:spcPts val="1800"/>
              </a:spcAft>
              <a:defRPr/>
            </a:pPr>
            <a:r>
              <a:rPr lang="en-US" dirty="0">
                <a:ea typeface="Arial Bold"/>
                <a:cs typeface="Arial Bold"/>
                <a:sym typeface="Arial Bold"/>
              </a:rPr>
              <a:t>Compare and contrast: </a:t>
            </a:r>
            <a:r>
              <a:rPr lang="en-US" dirty="0">
                <a:ea typeface="Arial"/>
                <a:cs typeface="Arial"/>
                <a:sym typeface="Arial"/>
              </a:rPr>
              <a:t>by contrast, compared to/with, conversely, unlike, but, etc.</a:t>
            </a:r>
          </a:p>
          <a:p>
            <a:pPr lvl="1">
              <a:spcBef>
                <a:spcPct val="0"/>
              </a:spcBef>
              <a:spcAft>
                <a:spcPts val="1800"/>
              </a:spcAft>
              <a:defRPr/>
            </a:pPr>
            <a:r>
              <a:rPr lang="en-US" dirty="0"/>
              <a:t>Express cause and effect: therefore, thus, consequently, because, as a result, etc.</a:t>
            </a:r>
          </a:p>
          <a:p>
            <a:pPr>
              <a:spcBef>
                <a:spcPct val="0"/>
              </a:spcBef>
              <a:spcAft>
                <a:spcPts val="1800"/>
              </a:spcAft>
              <a:defRPr/>
            </a:pPr>
            <a:r>
              <a:rPr lang="en-US" altLang="en-US" dirty="0"/>
              <a:t>The start and the end of a paragraph should carry the most important input.</a:t>
            </a:r>
          </a:p>
        </p:txBody>
      </p:sp>
      <p:sp>
        <p:nvSpPr>
          <p:cNvPr id="5" name="Fußzeilenplatzhalter 4">
            <a:extLst>
              <a:ext uri="{FF2B5EF4-FFF2-40B4-BE49-F238E27FC236}">
                <a16:creationId xmlns:a16="http://schemas.microsoft.com/office/drawing/2014/main" id="{572B1E5F-FA5D-4B47-A43F-C570AFE8C6D3}"/>
              </a:ext>
            </a:extLst>
          </p:cNvPr>
          <p:cNvSpPr>
            <a:spLocks noGrp="1"/>
          </p:cNvSpPr>
          <p:nvPr>
            <p:ph type="ftr" sz="quarter" idx="11"/>
          </p:nvPr>
        </p:nvSpPr>
        <p:spPr/>
        <p:txBody>
          <a:bodyPr/>
          <a:lstStyle/>
          <a:p>
            <a:r>
              <a:rPr lang="de-DE" noProof="0" dirty="0"/>
              <a:t>Department </a:t>
            </a:r>
            <a:r>
              <a:rPr lang="de-DE" noProof="0" dirty="0" err="1"/>
              <a:t>of</a:t>
            </a:r>
            <a:r>
              <a:rPr lang="de-DE" noProof="0" dirty="0"/>
              <a:t> Physics</a:t>
            </a:r>
            <a:endParaRPr lang="de-CH" noProof="0" dirty="0"/>
          </a:p>
        </p:txBody>
      </p:sp>
      <p:sp>
        <p:nvSpPr>
          <p:cNvPr id="4" name="Datumsplatzhalter 3">
            <a:extLst>
              <a:ext uri="{FF2B5EF4-FFF2-40B4-BE49-F238E27FC236}">
                <a16:creationId xmlns:a16="http://schemas.microsoft.com/office/drawing/2014/main" id="{44DAA5A3-8CEF-4027-9289-B60138CD16A2}"/>
              </a:ext>
            </a:extLst>
          </p:cNvPr>
          <p:cNvSpPr>
            <a:spLocks noGrp="1"/>
          </p:cNvSpPr>
          <p:nvPr>
            <p:ph type="dt" sz="half" idx="10"/>
          </p:nvPr>
        </p:nvSpPr>
        <p:spPr/>
        <p:txBody>
          <a:bodyPr/>
          <a:lstStyle/>
          <a:p>
            <a:fld id="{8D93BFA6-70D2-4653-B5CB-D3376F3BFAE7}" type="datetime1">
              <a:rPr lang="de-CH" noProof="0" smtClean="0"/>
              <a:t>19.12.2023</a:t>
            </a:fld>
            <a:endParaRPr lang="de-CH" noProof="0"/>
          </a:p>
        </p:txBody>
      </p:sp>
      <p:sp>
        <p:nvSpPr>
          <p:cNvPr id="6" name="Foliennummernplatzhalter 5">
            <a:extLst>
              <a:ext uri="{FF2B5EF4-FFF2-40B4-BE49-F238E27FC236}">
                <a16:creationId xmlns:a16="http://schemas.microsoft.com/office/drawing/2014/main" id="{5C9B1E27-9E06-4598-A6EF-3BCBC8D0152F}"/>
              </a:ext>
            </a:extLst>
          </p:cNvPr>
          <p:cNvSpPr>
            <a:spLocks noGrp="1"/>
          </p:cNvSpPr>
          <p:nvPr>
            <p:ph type="sldNum" sz="quarter" idx="12"/>
          </p:nvPr>
        </p:nvSpPr>
        <p:spPr/>
        <p:txBody>
          <a:bodyPr/>
          <a:lstStyle/>
          <a:p>
            <a:fld id="{5ACA52AF-F19D-405C-AD5F-7D94B96A5CC3}" type="slidenum">
              <a:rPr lang="de-CH" noProof="0" smtClean="0"/>
              <a:t>12</a:t>
            </a:fld>
            <a:endParaRPr lang="de-CH" noProof="0"/>
          </a:p>
        </p:txBody>
      </p:sp>
    </p:spTree>
    <p:extLst>
      <p:ext uri="{BB962C8B-B14F-4D97-AF65-F5344CB8AC3E}">
        <p14:creationId xmlns:p14="http://schemas.microsoft.com/office/powerpoint/2010/main" val="850064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31ECF-EF04-4AAA-9A8E-583E3D217F33}"/>
              </a:ext>
            </a:extLst>
          </p:cNvPr>
          <p:cNvSpPr>
            <a:spLocks noGrp="1"/>
          </p:cNvSpPr>
          <p:nvPr>
            <p:ph type="title"/>
          </p:nvPr>
        </p:nvSpPr>
        <p:spPr/>
        <p:txBody>
          <a:bodyPr/>
          <a:lstStyle/>
          <a:p>
            <a:r>
              <a:rPr lang="de-DE" dirty="0"/>
              <a:t>Zoom – </a:t>
            </a:r>
            <a:r>
              <a:rPr lang="de-DE" dirty="0" err="1"/>
              <a:t>Sentences</a:t>
            </a:r>
            <a:endParaRPr lang="de-CH" dirty="0"/>
          </a:p>
        </p:txBody>
      </p:sp>
      <p:sp>
        <p:nvSpPr>
          <p:cNvPr id="3" name="Inhaltsplatzhalter 2">
            <a:extLst>
              <a:ext uri="{FF2B5EF4-FFF2-40B4-BE49-F238E27FC236}">
                <a16:creationId xmlns:a16="http://schemas.microsoft.com/office/drawing/2014/main" id="{9EE0A683-618F-4D75-846F-0DB536B4E502}"/>
              </a:ext>
            </a:extLst>
          </p:cNvPr>
          <p:cNvSpPr>
            <a:spLocks noGrp="1"/>
          </p:cNvSpPr>
          <p:nvPr>
            <p:ph idx="1"/>
          </p:nvPr>
        </p:nvSpPr>
        <p:spPr/>
        <p:txBody>
          <a:bodyPr/>
          <a:lstStyle/>
          <a:p>
            <a:pPr marL="0" indent="0">
              <a:spcBef>
                <a:spcPct val="0"/>
              </a:spcBef>
              <a:spcAft>
                <a:spcPts val="1800"/>
              </a:spcAft>
              <a:buNone/>
              <a:defRPr/>
            </a:pPr>
            <a:r>
              <a:rPr lang="en-US" dirty="0"/>
              <a:t>In a long sentence</a:t>
            </a:r>
            <a:r>
              <a:rPr lang="en-US" dirty="0">
                <a:solidFill>
                  <a:schemeClr val="bg1">
                    <a:lumMod val="65000"/>
                  </a:schemeClr>
                </a:solidFill>
              </a:rPr>
              <a:t>, readers often skip over the words in the middle, </a:t>
            </a:r>
            <a:r>
              <a:rPr lang="en-US" dirty="0" err="1">
                <a:solidFill>
                  <a:schemeClr val="bg1">
                    <a:lumMod val="65000"/>
                  </a:schemeClr>
                </a:solidFill>
              </a:rPr>
              <a:t>focussing</a:t>
            </a:r>
            <a:r>
              <a:rPr lang="en-US" dirty="0">
                <a:solidFill>
                  <a:schemeClr val="bg1">
                    <a:lumMod val="65000"/>
                  </a:schemeClr>
                </a:solidFill>
              </a:rPr>
              <a:t> instead on the words</a:t>
            </a:r>
            <a:r>
              <a:rPr lang="en-US" dirty="0"/>
              <a:t> at the start and at the end…</a:t>
            </a:r>
          </a:p>
          <a:p>
            <a:pPr marL="0" indent="0">
              <a:spcBef>
                <a:spcPct val="0"/>
              </a:spcBef>
              <a:spcAft>
                <a:spcPts val="1800"/>
              </a:spcAft>
              <a:buNone/>
              <a:defRPr/>
            </a:pPr>
            <a:endParaRPr lang="en-US" dirty="0"/>
          </a:p>
          <a:p>
            <a:pPr marL="0" indent="0">
              <a:spcBef>
                <a:spcPct val="0"/>
              </a:spcBef>
              <a:spcAft>
                <a:spcPts val="1800"/>
              </a:spcAft>
              <a:buNone/>
              <a:defRPr/>
            </a:pPr>
            <a:r>
              <a:rPr lang="en-US" dirty="0"/>
              <a:t>… So here comes the “old before new” rule</a:t>
            </a:r>
            <a:r>
              <a:rPr lang="en-US" baseline="30000" dirty="0"/>
              <a:t>1</a:t>
            </a:r>
            <a:r>
              <a:rPr lang="en-US" dirty="0"/>
              <a:t>:</a:t>
            </a:r>
          </a:p>
          <a:p>
            <a:pPr>
              <a:spcBef>
                <a:spcPct val="0"/>
              </a:spcBef>
              <a:spcAft>
                <a:spcPts val="1800"/>
              </a:spcAft>
              <a:defRPr/>
            </a:pPr>
            <a:r>
              <a:rPr lang="en-US" dirty="0"/>
              <a:t>The beginning of a sentence makes a connection with what precedes it and sets the context.</a:t>
            </a:r>
          </a:p>
          <a:p>
            <a:pPr>
              <a:spcBef>
                <a:spcPct val="0"/>
              </a:spcBef>
              <a:spcAft>
                <a:spcPts val="1800"/>
              </a:spcAft>
              <a:defRPr/>
            </a:pPr>
            <a:r>
              <a:rPr lang="en-US" dirty="0"/>
              <a:t>The ending of a sentence can </a:t>
            </a:r>
            <a:r>
              <a:rPr lang="en-US" dirty="0" err="1"/>
              <a:t>emphasise</a:t>
            </a:r>
            <a:r>
              <a:rPr lang="en-US" dirty="0"/>
              <a:t> known information or, crucially, introduce new and complex information.</a:t>
            </a:r>
          </a:p>
          <a:p>
            <a:pPr>
              <a:spcBef>
                <a:spcPct val="0"/>
              </a:spcBef>
              <a:spcAft>
                <a:spcPts val="1800"/>
              </a:spcAft>
              <a:defRPr/>
            </a:pPr>
            <a:r>
              <a:rPr lang="en-US" dirty="0"/>
              <a:t>In any case, do your best to avoid long sentences!</a:t>
            </a:r>
          </a:p>
          <a:p>
            <a:pPr>
              <a:spcBef>
                <a:spcPct val="0"/>
              </a:spcBef>
              <a:spcAft>
                <a:spcPts val="1800"/>
              </a:spcAft>
              <a:defRPr/>
            </a:pPr>
            <a:endParaRPr lang="en-US" dirty="0"/>
          </a:p>
          <a:p>
            <a:pPr marL="0" indent="0">
              <a:spcBef>
                <a:spcPct val="0"/>
              </a:spcBef>
              <a:spcAft>
                <a:spcPts val="1800"/>
              </a:spcAft>
              <a:buNone/>
              <a:defRPr/>
            </a:pPr>
            <a:endParaRPr lang="en-US" sz="1000" dirty="0"/>
          </a:p>
          <a:p>
            <a:pPr marL="0" indent="0">
              <a:spcBef>
                <a:spcPct val="0"/>
              </a:spcBef>
              <a:spcAft>
                <a:spcPts val="1800"/>
              </a:spcAft>
              <a:buNone/>
              <a:defRPr/>
            </a:pPr>
            <a:r>
              <a:rPr lang="en-US" sz="1200" baseline="30000" dirty="0"/>
              <a:t>1</a:t>
            </a:r>
            <a:r>
              <a:rPr lang="en-US" sz="1200" dirty="0"/>
              <a:t> See “The craft of research” by Wayne C. Booth, Gregory G. </a:t>
            </a:r>
            <a:r>
              <a:rPr lang="en-US" sz="1200" dirty="0" err="1"/>
              <a:t>Colomb</a:t>
            </a:r>
            <a:r>
              <a:rPr lang="en-US" sz="1200" dirty="0"/>
              <a:t>, Joseph M. Williams, Joseph </a:t>
            </a:r>
            <a:r>
              <a:rPr lang="en-US" sz="1200" dirty="0" err="1"/>
              <a:t>Bizup</a:t>
            </a:r>
            <a:r>
              <a:rPr lang="en-US" sz="1200" dirty="0"/>
              <a:t>, and William T. Fitzgerald, The University of Chicago Press, 4</a:t>
            </a:r>
            <a:r>
              <a:rPr lang="en-US" sz="1200" baseline="30000" dirty="0"/>
              <a:t>th</a:t>
            </a:r>
            <a:r>
              <a:rPr lang="en-US" sz="1200" dirty="0"/>
              <a:t> edition (2016).</a:t>
            </a:r>
          </a:p>
        </p:txBody>
      </p:sp>
      <p:sp>
        <p:nvSpPr>
          <p:cNvPr id="5" name="Fußzeilenplatzhalter 4">
            <a:extLst>
              <a:ext uri="{FF2B5EF4-FFF2-40B4-BE49-F238E27FC236}">
                <a16:creationId xmlns:a16="http://schemas.microsoft.com/office/drawing/2014/main" id="{572B1E5F-FA5D-4B47-A43F-C570AFE8C6D3}"/>
              </a:ext>
            </a:extLst>
          </p:cNvPr>
          <p:cNvSpPr>
            <a:spLocks noGrp="1"/>
          </p:cNvSpPr>
          <p:nvPr>
            <p:ph type="ftr" sz="quarter" idx="11"/>
          </p:nvPr>
        </p:nvSpPr>
        <p:spPr/>
        <p:txBody>
          <a:bodyPr/>
          <a:lstStyle/>
          <a:p>
            <a:r>
              <a:rPr lang="de-DE" noProof="0" dirty="0"/>
              <a:t>Department </a:t>
            </a:r>
            <a:r>
              <a:rPr lang="de-DE" noProof="0" dirty="0" err="1"/>
              <a:t>of</a:t>
            </a:r>
            <a:r>
              <a:rPr lang="de-DE" noProof="0" dirty="0"/>
              <a:t> Physics</a:t>
            </a:r>
            <a:endParaRPr lang="de-CH" noProof="0" dirty="0"/>
          </a:p>
        </p:txBody>
      </p:sp>
      <p:sp>
        <p:nvSpPr>
          <p:cNvPr id="4" name="Datumsplatzhalter 3">
            <a:extLst>
              <a:ext uri="{FF2B5EF4-FFF2-40B4-BE49-F238E27FC236}">
                <a16:creationId xmlns:a16="http://schemas.microsoft.com/office/drawing/2014/main" id="{44DAA5A3-8CEF-4027-9289-B60138CD16A2}"/>
              </a:ext>
            </a:extLst>
          </p:cNvPr>
          <p:cNvSpPr>
            <a:spLocks noGrp="1"/>
          </p:cNvSpPr>
          <p:nvPr>
            <p:ph type="dt" sz="half" idx="10"/>
          </p:nvPr>
        </p:nvSpPr>
        <p:spPr/>
        <p:txBody>
          <a:bodyPr/>
          <a:lstStyle/>
          <a:p>
            <a:fld id="{8D93BFA6-70D2-4653-B5CB-D3376F3BFAE7}" type="datetime1">
              <a:rPr lang="de-CH" noProof="0" smtClean="0"/>
              <a:t>19.12.2023</a:t>
            </a:fld>
            <a:endParaRPr lang="de-CH" noProof="0"/>
          </a:p>
        </p:txBody>
      </p:sp>
      <p:sp>
        <p:nvSpPr>
          <p:cNvPr id="6" name="Foliennummernplatzhalter 5">
            <a:extLst>
              <a:ext uri="{FF2B5EF4-FFF2-40B4-BE49-F238E27FC236}">
                <a16:creationId xmlns:a16="http://schemas.microsoft.com/office/drawing/2014/main" id="{5C9B1E27-9E06-4598-A6EF-3BCBC8D0152F}"/>
              </a:ext>
            </a:extLst>
          </p:cNvPr>
          <p:cNvSpPr>
            <a:spLocks noGrp="1"/>
          </p:cNvSpPr>
          <p:nvPr>
            <p:ph type="sldNum" sz="quarter" idx="12"/>
          </p:nvPr>
        </p:nvSpPr>
        <p:spPr/>
        <p:txBody>
          <a:bodyPr/>
          <a:lstStyle/>
          <a:p>
            <a:fld id="{5ACA52AF-F19D-405C-AD5F-7D94B96A5CC3}" type="slidenum">
              <a:rPr lang="de-CH" noProof="0" smtClean="0"/>
              <a:t>13</a:t>
            </a:fld>
            <a:endParaRPr lang="de-CH" noProof="0"/>
          </a:p>
        </p:txBody>
      </p:sp>
    </p:spTree>
    <p:extLst>
      <p:ext uri="{BB962C8B-B14F-4D97-AF65-F5344CB8AC3E}">
        <p14:creationId xmlns:p14="http://schemas.microsoft.com/office/powerpoint/2010/main" val="1485063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31ECF-EF04-4AAA-9A8E-583E3D217F33}"/>
              </a:ext>
            </a:extLst>
          </p:cNvPr>
          <p:cNvSpPr>
            <a:spLocks noGrp="1"/>
          </p:cNvSpPr>
          <p:nvPr>
            <p:ph type="title"/>
          </p:nvPr>
        </p:nvSpPr>
        <p:spPr/>
        <p:txBody>
          <a:bodyPr/>
          <a:lstStyle/>
          <a:p>
            <a:r>
              <a:rPr lang="de-CH" dirty="0" err="1"/>
              <a:t>Tips</a:t>
            </a:r>
            <a:r>
              <a:rPr lang="de-CH" dirty="0"/>
              <a:t> – Hype and </a:t>
            </a:r>
            <a:r>
              <a:rPr lang="de-CH" dirty="0" err="1"/>
              <a:t>firsts</a:t>
            </a:r>
            <a:endParaRPr lang="de-CH" dirty="0"/>
          </a:p>
        </p:txBody>
      </p:sp>
      <p:sp>
        <p:nvSpPr>
          <p:cNvPr id="3" name="Inhaltsplatzhalter 2">
            <a:extLst>
              <a:ext uri="{FF2B5EF4-FFF2-40B4-BE49-F238E27FC236}">
                <a16:creationId xmlns:a16="http://schemas.microsoft.com/office/drawing/2014/main" id="{9EE0A683-618F-4D75-846F-0DB536B4E502}"/>
              </a:ext>
            </a:extLst>
          </p:cNvPr>
          <p:cNvSpPr>
            <a:spLocks noGrp="1"/>
          </p:cNvSpPr>
          <p:nvPr>
            <p:ph idx="1"/>
          </p:nvPr>
        </p:nvSpPr>
        <p:spPr/>
        <p:txBody>
          <a:bodyPr/>
          <a:lstStyle/>
          <a:p>
            <a:pPr marL="0" indent="0">
              <a:spcBef>
                <a:spcPct val="0"/>
              </a:spcBef>
              <a:spcAft>
                <a:spcPts val="1800"/>
              </a:spcAft>
              <a:buNone/>
              <a:defRPr/>
            </a:pPr>
            <a:r>
              <a:rPr lang="en-US" b="1" dirty="0"/>
              <a:t>No need for hype</a:t>
            </a:r>
          </a:p>
          <a:p>
            <a:pPr>
              <a:spcBef>
                <a:spcPct val="0"/>
              </a:spcBef>
              <a:spcAft>
                <a:spcPts val="1800"/>
              </a:spcAft>
              <a:defRPr/>
            </a:pPr>
            <a:r>
              <a:rPr lang="en-US" dirty="0">
                <a:ea typeface="Arial Bold"/>
                <a:cs typeface="Arial Bold"/>
                <a:sym typeface="Arial Bold"/>
              </a:rPr>
              <a:t>Adverbs to avoid: s</a:t>
            </a:r>
            <a:r>
              <a:rPr lang="en-US" dirty="0">
                <a:ea typeface="Arial"/>
                <a:cs typeface="Arial"/>
                <a:sym typeface="Arial"/>
              </a:rPr>
              <a:t>urprisingly, strikingly, etc.</a:t>
            </a:r>
            <a:endParaRPr lang="en-US" dirty="0"/>
          </a:p>
          <a:p>
            <a:pPr>
              <a:spcBef>
                <a:spcPct val="0"/>
              </a:spcBef>
              <a:spcAft>
                <a:spcPts val="1800"/>
              </a:spcAft>
              <a:defRPr/>
            </a:pPr>
            <a:r>
              <a:rPr lang="en-US" dirty="0">
                <a:solidFill>
                  <a:prstClr val="black"/>
                </a:solidFill>
                <a:ea typeface="Arial"/>
                <a:cs typeface="Arial"/>
                <a:sym typeface="Arial"/>
              </a:rPr>
              <a:t>Nouns and catch phrases to forget: breakthrough, holy grail, smoking gun, paradigm shift, etc.</a:t>
            </a:r>
            <a:endParaRPr lang="en-US" dirty="0">
              <a:solidFill>
                <a:prstClr val="black"/>
              </a:solidFill>
            </a:endParaRPr>
          </a:p>
          <a:p>
            <a:pPr marL="0" indent="0">
              <a:spcBef>
                <a:spcPct val="0"/>
              </a:spcBef>
              <a:spcAft>
                <a:spcPts val="1800"/>
              </a:spcAft>
              <a:buNone/>
              <a:defRPr/>
            </a:pPr>
            <a:r>
              <a:rPr lang="en-US" b="1" dirty="0"/>
              <a:t>No need for firsts</a:t>
            </a:r>
          </a:p>
          <a:p>
            <a:pPr>
              <a:spcBef>
                <a:spcPct val="0"/>
              </a:spcBef>
              <a:spcAft>
                <a:spcPts val="1800"/>
              </a:spcAft>
              <a:defRPr/>
            </a:pPr>
            <a:r>
              <a:rPr lang="en-US" dirty="0"/>
              <a:t>“Here, we show for the first time …” – are you sure that you’re the first? And does it really matter?</a:t>
            </a:r>
          </a:p>
          <a:p>
            <a:pPr>
              <a:spcBef>
                <a:spcPct val="0"/>
              </a:spcBef>
              <a:spcAft>
                <a:spcPts val="1800"/>
              </a:spcAft>
              <a:defRPr/>
            </a:pPr>
            <a:r>
              <a:rPr lang="en-US" dirty="0"/>
              <a:t>“To the best of our knowledge, this is the first demonstration/study/etc. …” is more mindful of potential ‘other firsts’.</a:t>
            </a:r>
          </a:p>
        </p:txBody>
      </p:sp>
      <p:sp>
        <p:nvSpPr>
          <p:cNvPr id="5" name="Fußzeilenplatzhalter 4">
            <a:extLst>
              <a:ext uri="{FF2B5EF4-FFF2-40B4-BE49-F238E27FC236}">
                <a16:creationId xmlns:a16="http://schemas.microsoft.com/office/drawing/2014/main" id="{572B1E5F-FA5D-4B47-A43F-C570AFE8C6D3}"/>
              </a:ext>
            </a:extLst>
          </p:cNvPr>
          <p:cNvSpPr>
            <a:spLocks noGrp="1"/>
          </p:cNvSpPr>
          <p:nvPr>
            <p:ph type="ftr" sz="quarter" idx="11"/>
          </p:nvPr>
        </p:nvSpPr>
        <p:spPr/>
        <p:txBody>
          <a:bodyPr/>
          <a:lstStyle/>
          <a:p>
            <a:r>
              <a:rPr lang="de-DE" noProof="0" dirty="0"/>
              <a:t>Department </a:t>
            </a:r>
            <a:r>
              <a:rPr lang="de-DE" noProof="0" dirty="0" err="1"/>
              <a:t>of</a:t>
            </a:r>
            <a:r>
              <a:rPr lang="de-DE" noProof="0" dirty="0"/>
              <a:t> Physics</a:t>
            </a:r>
            <a:endParaRPr lang="de-CH" noProof="0" dirty="0"/>
          </a:p>
        </p:txBody>
      </p:sp>
      <p:sp>
        <p:nvSpPr>
          <p:cNvPr id="4" name="Datumsplatzhalter 3">
            <a:extLst>
              <a:ext uri="{FF2B5EF4-FFF2-40B4-BE49-F238E27FC236}">
                <a16:creationId xmlns:a16="http://schemas.microsoft.com/office/drawing/2014/main" id="{44DAA5A3-8CEF-4027-9289-B60138CD16A2}"/>
              </a:ext>
            </a:extLst>
          </p:cNvPr>
          <p:cNvSpPr>
            <a:spLocks noGrp="1"/>
          </p:cNvSpPr>
          <p:nvPr>
            <p:ph type="dt" sz="half" idx="10"/>
          </p:nvPr>
        </p:nvSpPr>
        <p:spPr/>
        <p:txBody>
          <a:bodyPr/>
          <a:lstStyle/>
          <a:p>
            <a:fld id="{8D93BFA6-70D2-4653-B5CB-D3376F3BFAE7}" type="datetime1">
              <a:rPr lang="de-CH" noProof="0" smtClean="0"/>
              <a:t>19.12.2023</a:t>
            </a:fld>
            <a:endParaRPr lang="de-CH" noProof="0"/>
          </a:p>
        </p:txBody>
      </p:sp>
      <p:sp>
        <p:nvSpPr>
          <p:cNvPr id="6" name="Foliennummernplatzhalter 5">
            <a:extLst>
              <a:ext uri="{FF2B5EF4-FFF2-40B4-BE49-F238E27FC236}">
                <a16:creationId xmlns:a16="http://schemas.microsoft.com/office/drawing/2014/main" id="{5C9B1E27-9E06-4598-A6EF-3BCBC8D0152F}"/>
              </a:ext>
            </a:extLst>
          </p:cNvPr>
          <p:cNvSpPr>
            <a:spLocks noGrp="1"/>
          </p:cNvSpPr>
          <p:nvPr>
            <p:ph type="sldNum" sz="quarter" idx="12"/>
          </p:nvPr>
        </p:nvSpPr>
        <p:spPr/>
        <p:txBody>
          <a:bodyPr/>
          <a:lstStyle/>
          <a:p>
            <a:fld id="{5ACA52AF-F19D-405C-AD5F-7D94B96A5CC3}" type="slidenum">
              <a:rPr lang="de-CH" noProof="0" smtClean="0"/>
              <a:t>14</a:t>
            </a:fld>
            <a:endParaRPr lang="de-CH" noProof="0"/>
          </a:p>
        </p:txBody>
      </p:sp>
    </p:spTree>
    <p:extLst>
      <p:ext uri="{BB962C8B-B14F-4D97-AF65-F5344CB8AC3E}">
        <p14:creationId xmlns:p14="http://schemas.microsoft.com/office/powerpoint/2010/main" val="1563790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31ECF-EF04-4AAA-9A8E-583E3D217F33}"/>
              </a:ext>
            </a:extLst>
          </p:cNvPr>
          <p:cNvSpPr>
            <a:spLocks noGrp="1"/>
          </p:cNvSpPr>
          <p:nvPr>
            <p:ph type="title"/>
          </p:nvPr>
        </p:nvSpPr>
        <p:spPr/>
        <p:txBody>
          <a:bodyPr/>
          <a:lstStyle/>
          <a:p>
            <a:r>
              <a:rPr lang="de-CH" dirty="0" err="1"/>
              <a:t>Tips</a:t>
            </a:r>
            <a:r>
              <a:rPr lang="de-CH" dirty="0"/>
              <a:t> – </a:t>
            </a:r>
            <a:r>
              <a:rPr lang="de-DE" dirty="0" err="1"/>
              <a:t>Ambiguity</a:t>
            </a:r>
            <a:r>
              <a:rPr lang="de-DE" dirty="0"/>
              <a:t> and </a:t>
            </a:r>
            <a:r>
              <a:rPr lang="de-DE" dirty="0" err="1"/>
              <a:t>wordiness</a:t>
            </a:r>
            <a:endParaRPr lang="de-CH" dirty="0"/>
          </a:p>
        </p:txBody>
      </p:sp>
      <p:sp>
        <p:nvSpPr>
          <p:cNvPr id="3" name="Inhaltsplatzhalter 2">
            <a:extLst>
              <a:ext uri="{FF2B5EF4-FFF2-40B4-BE49-F238E27FC236}">
                <a16:creationId xmlns:a16="http://schemas.microsoft.com/office/drawing/2014/main" id="{9EE0A683-618F-4D75-846F-0DB536B4E502}"/>
              </a:ext>
            </a:extLst>
          </p:cNvPr>
          <p:cNvSpPr>
            <a:spLocks noGrp="1"/>
          </p:cNvSpPr>
          <p:nvPr>
            <p:ph idx="1"/>
          </p:nvPr>
        </p:nvSpPr>
        <p:spPr/>
        <p:txBody>
          <a:bodyPr/>
          <a:lstStyle/>
          <a:p>
            <a:pPr marL="0" indent="0">
              <a:buClr>
                <a:srgbClr val="002060"/>
              </a:buClr>
              <a:buNone/>
            </a:pPr>
            <a:r>
              <a:rPr kumimoji="1" lang="en-GB" b="1" dirty="0">
                <a:solidFill>
                  <a:prstClr val="black"/>
                </a:solidFill>
                <a:ea typeface="Verdana" panose="020B0604030504040204" pitchFamily="34" charset="0"/>
                <a:cs typeface="Verdana" panose="020B0604030504040204" pitchFamily="34" charset="0"/>
                <a:sym typeface="Wingdings" panose="05000000000000000000" pitchFamily="2" charset="2"/>
              </a:rPr>
              <a:t>Keep confusion at bay</a:t>
            </a:r>
          </a:p>
          <a:p>
            <a:pPr>
              <a:buClr>
                <a:srgbClr val="002060"/>
              </a:buClr>
            </a:pPr>
            <a:r>
              <a:rPr kumimoji="1" lang="en-GB" dirty="0">
                <a:solidFill>
                  <a:prstClr val="black"/>
                </a:solidFill>
                <a:ea typeface="Verdana" panose="020B0604030504040204" pitchFamily="34" charset="0"/>
                <a:cs typeface="Verdana" panose="020B0604030504040204" pitchFamily="34" charset="0"/>
                <a:sym typeface="Wingdings" panose="05000000000000000000" pitchFamily="2" charset="2"/>
              </a:rPr>
              <a:t>Repetition isn’t necessarily bad, especially if it promotes clarity over confusion.</a:t>
            </a:r>
          </a:p>
          <a:p>
            <a:pPr>
              <a:buClr>
                <a:srgbClr val="002060"/>
              </a:buClr>
            </a:pPr>
            <a:r>
              <a:rPr kumimoji="1" lang="en-GB" dirty="0">
                <a:solidFill>
                  <a:prstClr val="black"/>
                </a:solidFill>
                <a:ea typeface="Verdana" panose="020B0604030504040204" pitchFamily="34" charset="0"/>
                <a:cs typeface="Verdana" panose="020B0604030504040204" pitchFamily="34" charset="0"/>
                <a:sym typeface="Wingdings" panose="05000000000000000000" pitchFamily="2" charset="2"/>
              </a:rPr>
              <a:t>The main causes of ambiguity are found in word choices, word order, pronouns and punctuation. Beware of the standalone “this”!</a:t>
            </a:r>
          </a:p>
          <a:p>
            <a:pPr>
              <a:buClr>
                <a:srgbClr val="002060"/>
              </a:buClr>
            </a:pPr>
            <a:r>
              <a:rPr kumimoji="1" lang="en-GB" sz="1800" dirty="0">
                <a:solidFill>
                  <a:prstClr val="black"/>
                </a:solidFill>
                <a:ea typeface="Verdana" panose="020B0604030504040204" pitchFamily="34" charset="0"/>
                <a:cs typeface="Verdana" panose="020B0604030504040204" pitchFamily="34" charset="0"/>
                <a:sym typeface="Wingdings" panose="05000000000000000000" pitchFamily="2" charset="2"/>
              </a:rPr>
              <a:t>Watch out for misplaced modifiers</a:t>
            </a:r>
            <a:r>
              <a:rPr lang="en-US" baseline="30000" dirty="0"/>
              <a:t>2</a:t>
            </a:r>
            <a:r>
              <a:rPr kumimoji="1" lang="en-GB" sz="1800" dirty="0">
                <a:solidFill>
                  <a:prstClr val="black"/>
                </a:solidFill>
                <a:ea typeface="Verdana" panose="020B0604030504040204" pitchFamily="34" charset="0"/>
                <a:cs typeface="Verdana" panose="020B0604030504040204" pitchFamily="34" charset="0"/>
                <a:sym typeface="Wingdings" panose="05000000000000000000" pitchFamily="2" charset="2"/>
              </a:rPr>
              <a:t>: “</a:t>
            </a:r>
            <a:r>
              <a:rPr kumimoji="1" lang="en-GB" sz="1800" dirty="0">
                <a:solidFill>
                  <a:schemeClr val="accent1"/>
                </a:solidFill>
                <a:ea typeface="Verdana" panose="020B0604030504040204" pitchFamily="34" charset="0"/>
                <a:cs typeface="Verdana" panose="020B0604030504040204" pitchFamily="34" charset="0"/>
                <a:sym typeface="Wingdings" panose="05000000000000000000" pitchFamily="2" charset="2"/>
              </a:rPr>
              <a:t>Rising 24000 meters into the atmosphere in only 15 minutes</a:t>
            </a:r>
            <a:r>
              <a:rPr kumimoji="1" lang="en-GB" sz="1800" dirty="0">
                <a:solidFill>
                  <a:prstClr val="black"/>
                </a:solidFill>
                <a:ea typeface="Verdana" panose="020B0604030504040204" pitchFamily="34" charset="0"/>
                <a:cs typeface="Verdana" panose="020B0604030504040204" pitchFamily="34" charset="0"/>
                <a:sym typeface="Wingdings" panose="05000000000000000000" pitchFamily="2" charset="2"/>
              </a:rPr>
              <a:t>, scientists estimated the height of the ash cloud.”</a:t>
            </a:r>
            <a:endParaRPr kumimoji="1" lang="en-GB" dirty="0">
              <a:solidFill>
                <a:prstClr val="black"/>
              </a:solidFill>
              <a:ea typeface="Verdana" panose="020B0604030504040204" pitchFamily="34" charset="0"/>
              <a:cs typeface="Verdana" panose="020B0604030504040204" pitchFamily="34" charset="0"/>
              <a:sym typeface="Wingdings" panose="05000000000000000000" pitchFamily="2" charset="2"/>
            </a:endParaRPr>
          </a:p>
          <a:p>
            <a:pPr marL="0" indent="0">
              <a:buClr>
                <a:srgbClr val="002060"/>
              </a:buClr>
              <a:buNone/>
            </a:pPr>
            <a:r>
              <a:rPr lang="en-US" b="1" dirty="0"/>
              <a:t>Prefer action</a:t>
            </a:r>
          </a:p>
          <a:p>
            <a:pPr marL="0" indent="0">
              <a:buClr>
                <a:srgbClr val="002060"/>
              </a:buClr>
              <a:buNone/>
            </a:pPr>
            <a:r>
              <a:rPr lang="en-US" dirty="0"/>
              <a:t>“If rain forests </a:t>
            </a:r>
            <a:r>
              <a:rPr lang="en-US" dirty="0">
                <a:solidFill>
                  <a:schemeClr val="accent1"/>
                </a:solidFill>
              </a:rPr>
              <a:t>are stripped</a:t>
            </a:r>
            <a:r>
              <a:rPr lang="en-US" dirty="0"/>
              <a:t> to serve short-term economic interests, the earth’s biosphere may be damaged.” vs</a:t>
            </a:r>
          </a:p>
          <a:p>
            <a:pPr marL="0" indent="0">
              <a:buClr>
                <a:srgbClr val="002060"/>
              </a:buClr>
              <a:buNone/>
            </a:pPr>
            <a:r>
              <a:rPr lang="en-US" dirty="0"/>
              <a:t>“</a:t>
            </a:r>
            <a:r>
              <a:rPr lang="en-US" dirty="0">
                <a:solidFill>
                  <a:schemeClr val="accent1"/>
                </a:solidFill>
              </a:rPr>
              <a:t>The stripping of rain forests</a:t>
            </a:r>
            <a:r>
              <a:rPr lang="en-US" dirty="0"/>
              <a:t> in the service of short-term economic interests could result in damage to the earth’s biosphere.”</a:t>
            </a:r>
            <a:endParaRPr lang="en-US" baseline="30000" dirty="0"/>
          </a:p>
          <a:p>
            <a:pPr marL="0" indent="0">
              <a:buClr>
                <a:srgbClr val="002060"/>
              </a:buClr>
              <a:buNone/>
            </a:pPr>
            <a:r>
              <a:rPr kumimoji="1" lang="en-US" dirty="0">
                <a:solidFill>
                  <a:prstClr val="black"/>
                </a:solidFill>
                <a:ea typeface="Verdana" panose="020B0604030504040204" pitchFamily="34" charset="0"/>
                <a:cs typeface="Verdana" panose="020B0604030504040204" pitchFamily="34" charset="0"/>
                <a:sym typeface="Wingdings" panose="05000000000000000000" pitchFamily="2" charset="2"/>
              </a:rPr>
              <a:t>The first sentence is shorter and easier to read.</a:t>
            </a:r>
            <a:r>
              <a:rPr lang="en-US" baseline="30000" dirty="0"/>
              <a:t>2</a:t>
            </a:r>
          </a:p>
          <a:p>
            <a:pPr marL="0" indent="0">
              <a:buClr>
                <a:srgbClr val="002060"/>
              </a:buClr>
              <a:buNone/>
            </a:pPr>
            <a:endParaRPr lang="en-US" baseline="30000" dirty="0"/>
          </a:p>
          <a:p>
            <a:pPr marL="0" indent="0">
              <a:buNone/>
            </a:pPr>
            <a:r>
              <a:rPr kumimoji="1" lang="en-GB" sz="1200" baseline="30000" dirty="0">
                <a:solidFill>
                  <a:prstClr val="black"/>
                </a:solidFill>
                <a:ea typeface="Verdana" panose="020B0604030504040204" pitchFamily="34" charset="0"/>
                <a:cs typeface="Verdana" panose="020B0604030504040204" pitchFamily="34" charset="0"/>
                <a:sym typeface="Wingdings" panose="05000000000000000000" pitchFamily="2" charset="2"/>
              </a:rPr>
              <a:t>2</a:t>
            </a:r>
            <a:r>
              <a:rPr kumimoji="1" lang="en-GB" sz="1200" dirty="0">
                <a:solidFill>
                  <a:prstClr val="black"/>
                </a:solidFill>
                <a:ea typeface="Verdana" panose="020B0604030504040204" pitchFamily="34" charset="0"/>
                <a:cs typeface="Verdana" panose="020B0604030504040204" pitchFamily="34" charset="0"/>
                <a:sym typeface="Wingdings" panose="05000000000000000000" pitchFamily="2" charset="2"/>
              </a:rPr>
              <a:t> These examples are taken from “</a:t>
            </a:r>
            <a:r>
              <a:rPr lang="en-US" sz="1200" dirty="0"/>
              <a:t>The craft of scientific writing” by Michael Alley, Springer, 4</a:t>
            </a:r>
            <a:r>
              <a:rPr lang="en-US" sz="1200" baseline="30000" dirty="0"/>
              <a:t>th</a:t>
            </a:r>
            <a:r>
              <a:rPr lang="en-US" sz="1200" dirty="0"/>
              <a:t> edition (2018).</a:t>
            </a:r>
          </a:p>
        </p:txBody>
      </p:sp>
      <p:sp>
        <p:nvSpPr>
          <p:cNvPr id="5" name="Fußzeilenplatzhalter 4">
            <a:extLst>
              <a:ext uri="{FF2B5EF4-FFF2-40B4-BE49-F238E27FC236}">
                <a16:creationId xmlns:a16="http://schemas.microsoft.com/office/drawing/2014/main" id="{572B1E5F-FA5D-4B47-A43F-C570AFE8C6D3}"/>
              </a:ext>
            </a:extLst>
          </p:cNvPr>
          <p:cNvSpPr>
            <a:spLocks noGrp="1"/>
          </p:cNvSpPr>
          <p:nvPr>
            <p:ph type="ftr" sz="quarter" idx="11"/>
          </p:nvPr>
        </p:nvSpPr>
        <p:spPr/>
        <p:txBody>
          <a:bodyPr/>
          <a:lstStyle/>
          <a:p>
            <a:r>
              <a:rPr lang="de-DE" noProof="0" dirty="0"/>
              <a:t>Department </a:t>
            </a:r>
            <a:r>
              <a:rPr lang="de-DE" noProof="0" dirty="0" err="1"/>
              <a:t>of</a:t>
            </a:r>
            <a:r>
              <a:rPr lang="de-DE" noProof="0" dirty="0"/>
              <a:t> Physics</a:t>
            </a:r>
            <a:endParaRPr lang="de-CH" noProof="0" dirty="0"/>
          </a:p>
        </p:txBody>
      </p:sp>
      <p:sp>
        <p:nvSpPr>
          <p:cNvPr id="4" name="Datumsplatzhalter 3">
            <a:extLst>
              <a:ext uri="{FF2B5EF4-FFF2-40B4-BE49-F238E27FC236}">
                <a16:creationId xmlns:a16="http://schemas.microsoft.com/office/drawing/2014/main" id="{44DAA5A3-8CEF-4027-9289-B60138CD16A2}"/>
              </a:ext>
            </a:extLst>
          </p:cNvPr>
          <p:cNvSpPr>
            <a:spLocks noGrp="1"/>
          </p:cNvSpPr>
          <p:nvPr>
            <p:ph type="dt" sz="half" idx="10"/>
          </p:nvPr>
        </p:nvSpPr>
        <p:spPr/>
        <p:txBody>
          <a:bodyPr/>
          <a:lstStyle/>
          <a:p>
            <a:fld id="{8D93BFA6-70D2-4653-B5CB-D3376F3BFAE7}" type="datetime1">
              <a:rPr lang="de-CH" noProof="0" smtClean="0"/>
              <a:t>19.12.2023</a:t>
            </a:fld>
            <a:endParaRPr lang="de-CH" noProof="0"/>
          </a:p>
        </p:txBody>
      </p:sp>
      <p:sp>
        <p:nvSpPr>
          <p:cNvPr id="6" name="Foliennummernplatzhalter 5">
            <a:extLst>
              <a:ext uri="{FF2B5EF4-FFF2-40B4-BE49-F238E27FC236}">
                <a16:creationId xmlns:a16="http://schemas.microsoft.com/office/drawing/2014/main" id="{5C9B1E27-9E06-4598-A6EF-3BCBC8D0152F}"/>
              </a:ext>
            </a:extLst>
          </p:cNvPr>
          <p:cNvSpPr>
            <a:spLocks noGrp="1"/>
          </p:cNvSpPr>
          <p:nvPr>
            <p:ph type="sldNum" sz="quarter" idx="12"/>
          </p:nvPr>
        </p:nvSpPr>
        <p:spPr/>
        <p:txBody>
          <a:bodyPr/>
          <a:lstStyle/>
          <a:p>
            <a:fld id="{5ACA52AF-F19D-405C-AD5F-7D94B96A5CC3}" type="slidenum">
              <a:rPr lang="de-CH" noProof="0" smtClean="0"/>
              <a:t>15</a:t>
            </a:fld>
            <a:endParaRPr lang="de-CH" noProof="0"/>
          </a:p>
        </p:txBody>
      </p:sp>
    </p:spTree>
    <p:extLst>
      <p:ext uri="{BB962C8B-B14F-4D97-AF65-F5344CB8AC3E}">
        <p14:creationId xmlns:p14="http://schemas.microsoft.com/office/powerpoint/2010/main" val="2993751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31ECF-EF04-4AAA-9A8E-583E3D217F33}"/>
              </a:ext>
            </a:extLst>
          </p:cNvPr>
          <p:cNvSpPr>
            <a:spLocks noGrp="1"/>
          </p:cNvSpPr>
          <p:nvPr>
            <p:ph type="title"/>
          </p:nvPr>
        </p:nvSpPr>
        <p:spPr/>
        <p:txBody>
          <a:bodyPr/>
          <a:lstStyle/>
          <a:p>
            <a:r>
              <a:rPr lang="de-CH" dirty="0" err="1"/>
              <a:t>Tips</a:t>
            </a:r>
            <a:r>
              <a:rPr lang="de-CH" dirty="0"/>
              <a:t> – </a:t>
            </a:r>
            <a:r>
              <a:rPr lang="de-DE" dirty="0" err="1"/>
              <a:t>From</a:t>
            </a:r>
            <a:r>
              <a:rPr lang="de-DE" dirty="0"/>
              <a:t> </a:t>
            </a:r>
            <a:r>
              <a:rPr lang="de-DE" dirty="0" err="1"/>
              <a:t>acronyms</a:t>
            </a:r>
            <a:r>
              <a:rPr lang="de-DE" dirty="0"/>
              <a:t> </a:t>
            </a:r>
            <a:r>
              <a:rPr lang="de-DE" dirty="0" err="1"/>
              <a:t>to</a:t>
            </a:r>
            <a:r>
              <a:rPr lang="de-DE" dirty="0"/>
              <a:t> </a:t>
            </a:r>
            <a:r>
              <a:rPr lang="de-DE" dirty="0" err="1"/>
              <a:t>appendices</a:t>
            </a:r>
            <a:endParaRPr lang="de-CH" dirty="0"/>
          </a:p>
        </p:txBody>
      </p:sp>
      <p:sp>
        <p:nvSpPr>
          <p:cNvPr id="3" name="Inhaltsplatzhalter 2">
            <a:extLst>
              <a:ext uri="{FF2B5EF4-FFF2-40B4-BE49-F238E27FC236}">
                <a16:creationId xmlns:a16="http://schemas.microsoft.com/office/drawing/2014/main" id="{9EE0A683-618F-4D75-846F-0DB536B4E502}"/>
              </a:ext>
            </a:extLst>
          </p:cNvPr>
          <p:cNvSpPr>
            <a:spLocks noGrp="1"/>
          </p:cNvSpPr>
          <p:nvPr>
            <p:ph idx="1"/>
          </p:nvPr>
        </p:nvSpPr>
        <p:spPr/>
        <p:txBody>
          <a:bodyPr/>
          <a:lstStyle/>
          <a:p>
            <a:pPr marL="0" indent="0">
              <a:buClr>
                <a:srgbClr val="002060"/>
              </a:buClr>
              <a:buNone/>
            </a:pPr>
            <a:r>
              <a:rPr kumimoji="1" lang="en-GB" b="1" dirty="0">
                <a:solidFill>
                  <a:prstClr val="black"/>
                </a:solidFill>
                <a:ea typeface="Verdana" panose="020B0604030504040204" pitchFamily="34" charset="0"/>
                <a:cs typeface="Verdana" panose="020B0604030504040204" pitchFamily="34" charset="0"/>
                <a:sym typeface="Wingdings" panose="05000000000000000000" pitchFamily="2" charset="2"/>
              </a:rPr>
              <a:t>Acronyms</a:t>
            </a:r>
          </a:p>
          <a:p>
            <a:pPr>
              <a:buClr>
                <a:srgbClr val="002060"/>
              </a:buClr>
            </a:pPr>
            <a:r>
              <a:rPr kumimoji="1" lang="en-GB" dirty="0">
                <a:solidFill>
                  <a:prstClr val="black"/>
                </a:solidFill>
                <a:ea typeface="Verdana" panose="020B0604030504040204" pitchFamily="34" charset="0"/>
                <a:cs typeface="Verdana" panose="020B0604030504040204" pitchFamily="34" charset="0"/>
                <a:sym typeface="Wingdings" panose="05000000000000000000" pitchFamily="2" charset="2"/>
              </a:rPr>
              <a:t>Define them when you introduce them!</a:t>
            </a:r>
          </a:p>
          <a:p>
            <a:pPr>
              <a:buClr>
                <a:srgbClr val="002060"/>
              </a:buClr>
            </a:pPr>
            <a:r>
              <a:rPr kumimoji="1" lang="en-GB" dirty="0">
                <a:solidFill>
                  <a:prstClr val="black"/>
                </a:solidFill>
                <a:ea typeface="Verdana" panose="020B0604030504040204" pitchFamily="34" charset="0"/>
                <a:cs typeface="Verdana" panose="020B0604030504040204" pitchFamily="34" charset="0"/>
                <a:sym typeface="Wingdings" panose="05000000000000000000" pitchFamily="2" charset="2"/>
              </a:rPr>
              <a:t>When you revise your paper, monitor the density of acronyms and decrease it if necessary.</a:t>
            </a:r>
          </a:p>
          <a:p>
            <a:pPr marL="0" indent="0">
              <a:buClr>
                <a:srgbClr val="002060"/>
              </a:buClr>
              <a:buNone/>
            </a:pPr>
            <a:r>
              <a:rPr kumimoji="1" lang="en-GB" b="1" dirty="0">
                <a:solidFill>
                  <a:prstClr val="black"/>
                </a:solidFill>
                <a:ea typeface="Verdana" panose="020B0604030504040204" pitchFamily="34" charset="0"/>
                <a:cs typeface="Verdana" panose="020B0604030504040204" pitchFamily="34" charset="0"/>
                <a:sym typeface="Wingdings" panose="05000000000000000000" pitchFamily="2" charset="2"/>
              </a:rPr>
              <a:t>Figures</a:t>
            </a:r>
          </a:p>
          <a:p>
            <a:pPr>
              <a:buClr>
                <a:srgbClr val="002060"/>
              </a:buClr>
            </a:pPr>
            <a:r>
              <a:rPr kumimoji="1" lang="en-GB" dirty="0">
                <a:solidFill>
                  <a:prstClr val="black"/>
                </a:solidFill>
                <a:ea typeface="Verdana" panose="020B0604030504040204" pitchFamily="34" charset="0"/>
                <a:cs typeface="Verdana" panose="020B0604030504040204" pitchFamily="34" charset="0"/>
                <a:sym typeface="Wingdings" panose="05000000000000000000" pitchFamily="2" charset="2"/>
              </a:rPr>
              <a:t>Refer to all figures – in the right order – in the main text.</a:t>
            </a:r>
          </a:p>
          <a:p>
            <a:pPr>
              <a:buClr>
                <a:srgbClr val="002060"/>
              </a:buClr>
            </a:pPr>
            <a:r>
              <a:rPr kumimoji="1" lang="en-GB" dirty="0">
                <a:solidFill>
                  <a:prstClr val="black"/>
                </a:solidFill>
                <a:ea typeface="Verdana" panose="020B0604030504040204" pitchFamily="34" charset="0"/>
                <a:cs typeface="Verdana" panose="020B0604030504040204" pitchFamily="34" charset="0"/>
                <a:sym typeface="Wingdings" panose="05000000000000000000" pitchFamily="2" charset="2"/>
              </a:rPr>
              <a:t>Write figure captions so that they can be understood without having to check the main text.</a:t>
            </a:r>
          </a:p>
          <a:p>
            <a:pPr marL="0" indent="0">
              <a:buClr>
                <a:srgbClr val="002060"/>
              </a:buClr>
              <a:buNone/>
            </a:pPr>
            <a:r>
              <a:rPr kumimoji="1" lang="en-GB" b="1" dirty="0">
                <a:solidFill>
                  <a:prstClr val="black"/>
                </a:solidFill>
                <a:ea typeface="Verdana" panose="020B0604030504040204" pitchFamily="34" charset="0"/>
                <a:cs typeface="Verdana" panose="020B0604030504040204" pitchFamily="34" charset="0"/>
                <a:sym typeface="Wingdings" panose="05000000000000000000" pitchFamily="2" charset="2"/>
              </a:rPr>
              <a:t>References</a:t>
            </a:r>
          </a:p>
          <a:p>
            <a:pPr>
              <a:buClr>
                <a:srgbClr val="002060"/>
              </a:buClr>
            </a:pPr>
            <a:r>
              <a:rPr kumimoji="1" lang="en-GB" dirty="0">
                <a:solidFill>
                  <a:prstClr val="black"/>
                </a:solidFill>
                <a:ea typeface="Verdana" panose="020B0604030504040204" pitchFamily="34" charset="0"/>
                <a:cs typeface="Verdana" panose="020B0604030504040204" pitchFamily="34" charset="0"/>
                <a:sym typeface="Wingdings" panose="05000000000000000000" pitchFamily="2" charset="2"/>
              </a:rPr>
              <a:t>Cite papers you found useful, and prefer more recent articles to older ones (on a given topic).</a:t>
            </a:r>
          </a:p>
          <a:p>
            <a:pPr>
              <a:buClr>
                <a:srgbClr val="002060"/>
              </a:buClr>
            </a:pPr>
            <a:r>
              <a:rPr kumimoji="1" lang="en-GB" dirty="0">
                <a:solidFill>
                  <a:prstClr val="black"/>
                </a:solidFill>
                <a:ea typeface="Verdana" panose="020B0604030504040204" pitchFamily="34" charset="0"/>
                <a:cs typeface="Verdana" panose="020B0604030504040204" pitchFamily="34" charset="0"/>
                <a:sym typeface="Wingdings" panose="05000000000000000000" pitchFamily="2" charset="2"/>
              </a:rPr>
              <a:t>Check the journal’s guidelines for constraints on the number of references.</a:t>
            </a:r>
          </a:p>
          <a:p>
            <a:pPr marL="0" indent="0">
              <a:buClr>
                <a:srgbClr val="002060"/>
              </a:buClr>
              <a:buNone/>
            </a:pPr>
            <a:r>
              <a:rPr kumimoji="1" lang="en-GB" b="1" dirty="0">
                <a:solidFill>
                  <a:prstClr val="black"/>
                </a:solidFill>
                <a:ea typeface="Verdana" panose="020B0604030504040204" pitchFamily="34" charset="0"/>
                <a:cs typeface="Verdana" panose="020B0604030504040204" pitchFamily="34" charset="0"/>
                <a:sym typeface="Wingdings" panose="05000000000000000000" pitchFamily="2" charset="2"/>
              </a:rPr>
              <a:t>Beyond the main text</a:t>
            </a:r>
          </a:p>
          <a:p>
            <a:pPr>
              <a:buClr>
                <a:srgbClr val="002060"/>
              </a:buClr>
            </a:pPr>
            <a:r>
              <a:rPr kumimoji="1" lang="en-GB" dirty="0">
                <a:solidFill>
                  <a:prstClr val="black"/>
                </a:solidFill>
                <a:ea typeface="Verdana" panose="020B0604030504040204" pitchFamily="34" charset="0"/>
                <a:cs typeface="Verdana" panose="020B0604030504040204" pitchFamily="34" charset="0"/>
                <a:sym typeface="Wingdings" panose="05000000000000000000" pitchFamily="2" charset="2"/>
              </a:rPr>
              <a:t>Don’t use supplementary material/information or appendices as a dump… or a carpet.</a:t>
            </a:r>
          </a:p>
          <a:p>
            <a:pPr>
              <a:buClr>
                <a:srgbClr val="002060"/>
              </a:buClr>
            </a:pPr>
            <a:r>
              <a:rPr kumimoji="1" lang="en-GB" dirty="0">
                <a:solidFill>
                  <a:prstClr val="black"/>
                </a:solidFill>
                <a:ea typeface="Verdana" panose="020B0604030504040204" pitchFamily="34" charset="0"/>
                <a:cs typeface="Verdana" panose="020B0604030504040204" pitchFamily="34" charset="0"/>
                <a:sym typeface="Wingdings" panose="05000000000000000000" pitchFamily="2" charset="2"/>
              </a:rPr>
              <a:t>In the main text, refer to relevant sections and/or figures in the supplementary material.</a:t>
            </a:r>
          </a:p>
        </p:txBody>
      </p:sp>
      <p:sp>
        <p:nvSpPr>
          <p:cNvPr id="5" name="Fußzeilenplatzhalter 4">
            <a:extLst>
              <a:ext uri="{FF2B5EF4-FFF2-40B4-BE49-F238E27FC236}">
                <a16:creationId xmlns:a16="http://schemas.microsoft.com/office/drawing/2014/main" id="{572B1E5F-FA5D-4B47-A43F-C570AFE8C6D3}"/>
              </a:ext>
            </a:extLst>
          </p:cNvPr>
          <p:cNvSpPr>
            <a:spLocks noGrp="1"/>
          </p:cNvSpPr>
          <p:nvPr>
            <p:ph type="ftr" sz="quarter" idx="11"/>
          </p:nvPr>
        </p:nvSpPr>
        <p:spPr/>
        <p:txBody>
          <a:bodyPr/>
          <a:lstStyle/>
          <a:p>
            <a:r>
              <a:rPr lang="de-DE" noProof="0" dirty="0"/>
              <a:t>Department </a:t>
            </a:r>
            <a:r>
              <a:rPr lang="de-DE" noProof="0" dirty="0" err="1"/>
              <a:t>of</a:t>
            </a:r>
            <a:r>
              <a:rPr lang="de-DE" noProof="0" dirty="0"/>
              <a:t> Physics</a:t>
            </a:r>
            <a:endParaRPr lang="de-CH" noProof="0" dirty="0"/>
          </a:p>
        </p:txBody>
      </p:sp>
      <p:sp>
        <p:nvSpPr>
          <p:cNvPr id="4" name="Datumsplatzhalter 3">
            <a:extLst>
              <a:ext uri="{FF2B5EF4-FFF2-40B4-BE49-F238E27FC236}">
                <a16:creationId xmlns:a16="http://schemas.microsoft.com/office/drawing/2014/main" id="{44DAA5A3-8CEF-4027-9289-B60138CD16A2}"/>
              </a:ext>
            </a:extLst>
          </p:cNvPr>
          <p:cNvSpPr>
            <a:spLocks noGrp="1"/>
          </p:cNvSpPr>
          <p:nvPr>
            <p:ph type="dt" sz="half" idx="10"/>
          </p:nvPr>
        </p:nvSpPr>
        <p:spPr/>
        <p:txBody>
          <a:bodyPr/>
          <a:lstStyle/>
          <a:p>
            <a:fld id="{8D93BFA6-70D2-4653-B5CB-D3376F3BFAE7}" type="datetime1">
              <a:rPr lang="de-CH" noProof="0" smtClean="0"/>
              <a:t>19.12.2023</a:t>
            </a:fld>
            <a:endParaRPr lang="de-CH" noProof="0"/>
          </a:p>
        </p:txBody>
      </p:sp>
      <p:sp>
        <p:nvSpPr>
          <p:cNvPr id="6" name="Foliennummernplatzhalter 5">
            <a:extLst>
              <a:ext uri="{FF2B5EF4-FFF2-40B4-BE49-F238E27FC236}">
                <a16:creationId xmlns:a16="http://schemas.microsoft.com/office/drawing/2014/main" id="{5C9B1E27-9E06-4598-A6EF-3BCBC8D0152F}"/>
              </a:ext>
            </a:extLst>
          </p:cNvPr>
          <p:cNvSpPr>
            <a:spLocks noGrp="1"/>
          </p:cNvSpPr>
          <p:nvPr>
            <p:ph type="sldNum" sz="quarter" idx="12"/>
          </p:nvPr>
        </p:nvSpPr>
        <p:spPr/>
        <p:txBody>
          <a:bodyPr/>
          <a:lstStyle/>
          <a:p>
            <a:fld id="{5ACA52AF-F19D-405C-AD5F-7D94B96A5CC3}" type="slidenum">
              <a:rPr lang="de-CH" noProof="0" smtClean="0"/>
              <a:t>16</a:t>
            </a:fld>
            <a:endParaRPr lang="de-CH" noProof="0"/>
          </a:p>
        </p:txBody>
      </p:sp>
    </p:spTree>
    <p:extLst>
      <p:ext uri="{BB962C8B-B14F-4D97-AF65-F5344CB8AC3E}">
        <p14:creationId xmlns:p14="http://schemas.microsoft.com/office/powerpoint/2010/main" val="3840778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31ECF-EF04-4AAA-9A8E-583E3D217F33}"/>
              </a:ext>
            </a:extLst>
          </p:cNvPr>
          <p:cNvSpPr>
            <a:spLocks noGrp="1"/>
          </p:cNvSpPr>
          <p:nvPr>
            <p:ph type="title"/>
          </p:nvPr>
        </p:nvSpPr>
        <p:spPr/>
        <p:txBody>
          <a:bodyPr/>
          <a:lstStyle/>
          <a:p>
            <a:r>
              <a:rPr lang="de-DE" dirty="0"/>
              <a:t>The title </a:t>
            </a:r>
            <a:r>
              <a:rPr lang="de-DE" dirty="0" err="1"/>
              <a:t>of</a:t>
            </a:r>
            <a:r>
              <a:rPr lang="de-DE" dirty="0"/>
              <a:t> a </a:t>
            </a:r>
            <a:r>
              <a:rPr lang="de-DE" dirty="0" err="1"/>
              <a:t>paper</a:t>
            </a:r>
            <a:endParaRPr lang="de-CH" dirty="0"/>
          </a:p>
        </p:txBody>
      </p:sp>
      <p:sp>
        <p:nvSpPr>
          <p:cNvPr id="3" name="Inhaltsplatzhalter 2">
            <a:extLst>
              <a:ext uri="{FF2B5EF4-FFF2-40B4-BE49-F238E27FC236}">
                <a16:creationId xmlns:a16="http://schemas.microsoft.com/office/drawing/2014/main" id="{9EE0A683-618F-4D75-846F-0DB536B4E502}"/>
              </a:ext>
            </a:extLst>
          </p:cNvPr>
          <p:cNvSpPr>
            <a:spLocks noGrp="1"/>
          </p:cNvSpPr>
          <p:nvPr>
            <p:ph idx="1"/>
          </p:nvPr>
        </p:nvSpPr>
        <p:spPr/>
        <p:txBody>
          <a:bodyPr/>
          <a:lstStyle/>
          <a:p>
            <a:pPr>
              <a:buClr>
                <a:srgbClr val="002060"/>
              </a:buClr>
            </a:pPr>
            <a:r>
              <a:rPr kumimoji="1" lang="en-GB" sz="1800" dirty="0">
                <a:solidFill>
                  <a:prstClr val="black"/>
                </a:solidFill>
                <a:ea typeface="Verdana" panose="020B0604030504040204" pitchFamily="34" charset="0"/>
                <a:cs typeface="Verdana" panose="020B0604030504040204" pitchFamily="34" charset="0"/>
                <a:sym typeface="Wingdings" panose="05000000000000000000" pitchFamily="2" charset="2"/>
              </a:rPr>
              <a:t>It’s often the first visible piece of information about your work – make it stick.</a:t>
            </a:r>
          </a:p>
          <a:p>
            <a:pPr>
              <a:buClr>
                <a:srgbClr val="002060"/>
              </a:buClr>
            </a:pPr>
            <a:r>
              <a:rPr kumimoji="1" lang="en-GB" sz="1800" dirty="0">
                <a:solidFill>
                  <a:prstClr val="black"/>
                </a:solidFill>
                <a:ea typeface="Verdana" panose="020B0604030504040204" pitchFamily="34" charset="0"/>
                <a:cs typeface="Verdana" panose="020B0604030504040204" pitchFamily="34" charset="0"/>
                <a:sym typeface="Wingdings" panose="05000000000000000000" pitchFamily="2" charset="2"/>
              </a:rPr>
              <a:t>The title, like the abstract, should be searchable – </a:t>
            </a:r>
            <a:r>
              <a:rPr kumimoji="1" lang="en-GB" dirty="0">
                <a:solidFill>
                  <a:prstClr val="black"/>
                </a:solidFill>
                <a:ea typeface="Verdana" panose="020B0604030504040204" pitchFamily="34" charset="0"/>
                <a:cs typeface="Verdana" panose="020B0604030504040204" pitchFamily="34" charset="0"/>
                <a:sym typeface="Wingdings" panose="05000000000000000000" pitchFamily="2" charset="2"/>
              </a:rPr>
              <a:t>think of</a:t>
            </a:r>
            <a:r>
              <a:rPr kumimoji="1" lang="en-GB" sz="1800" dirty="0">
                <a:solidFill>
                  <a:prstClr val="black"/>
                </a:solidFill>
                <a:ea typeface="Verdana" panose="020B0604030504040204" pitchFamily="34" charset="0"/>
                <a:cs typeface="Verdana" panose="020B0604030504040204" pitchFamily="34" charset="0"/>
                <a:sym typeface="Wingdings" panose="05000000000000000000" pitchFamily="2" charset="2"/>
              </a:rPr>
              <a:t> the best keywords for your area of study.</a:t>
            </a:r>
          </a:p>
          <a:p>
            <a:pPr>
              <a:buClr>
                <a:srgbClr val="002060"/>
              </a:buClr>
            </a:pPr>
            <a:r>
              <a:rPr kumimoji="1" lang="en-GB" sz="1800" dirty="0">
                <a:solidFill>
                  <a:prstClr val="black"/>
                </a:solidFill>
                <a:ea typeface="Verdana" panose="020B0604030504040204" pitchFamily="34" charset="0"/>
                <a:cs typeface="Verdana" panose="020B0604030504040204" pitchFamily="34" charset="0"/>
                <a:sym typeface="Wingdings" panose="05000000000000000000" pitchFamily="2" charset="2"/>
              </a:rPr>
              <a:t>Avoid lengthy titles.</a:t>
            </a:r>
          </a:p>
          <a:p>
            <a:pPr>
              <a:buClr>
                <a:srgbClr val="002060"/>
              </a:buClr>
            </a:pPr>
            <a:r>
              <a:rPr kumimoji="1" lang="en-GB" sz="1800" dirty="0">
                <a:solidFill>
                  <a:prstClr val="black"/>
                </a:solidFill>
                <a:ea typeface="Verdana" panose="020B0604030504040204" pitchFamily="34" charset="0"/>
                <a:cs typeface="Verdana" panose="020B0604030504040204" pitchFamily="34" charset="0"/>
                <a:sym typeface="Wingdings" panose="05000000000000000000" pitchFamily="2" charset="2"/>
              </a:rPr>
              <a:t>Avoid</a:t>
            </a:r>
            <a:r>
              <a:rPr kumimoji="1" lang="en-GB" dirty="0">
                <a:solidFill>
                  <a:prstClr val="black"/>
                </a:solidFill>
                <a:ea typeface="Verdana" panose="020B0604030504040204" pitchFamily="34" charset="0"/>
                <a:cs typeface="Verdana" panose="020B0604030504040204" pitchFamily="34" charset="0"/>
                <a:sym typeface="Wingdings" panose="05000000000000000000" pitchFamily="2" charset="2"/>
              </a:rPr>
              <a:t> </a:t>
            </a:r>
            <a:r>
              <a:rPr kumimoji="1" lang="en-GB" sz="1800" dirty="0">
                <a:solidFill>
                  <a:prstClr val="black"/>
                </a:solidFill>
                <a:ea typeface="Verdana" panose="020B0604030504040204" pitchFamily="34" charset="0"/>
                <a:cs typeface="Verdana" panose="020B0604030504040204" pitchFamily="34" charset="0"/>
                <a:sym typeface="Wingdings" panose="05000000000000000000" pitchFamily="2" charset="2"/>
              </a:rPr>
              <a:t>questions</a:t>
            </a:r>
            <a:r>
              <a:rPr kumimoji="1" lang="en-GB" dirty="0">
                <a:solidFill>
                  <a:prstClr val="black"/>
                </a:solidFill>
                <a:ea typeface="Verdana" panose="020B0604030504040204" pitchFamily="34" charset="0"/>
                <a:cs typeface="Verdana" panose="020B0604030504040204" pitchFamily="34" charset="0"/>
                <a:sym typeface="Wingdings" panose="05000000000000000000" pitchFamily="2" charset="2"/>
              </a:rPr>
              <a:t>, punctuation, puns, and acronyms (where possible).</a:t>
            </a:r>
          </a:p>
          <a:p>
            <a:pPr>
              <a:buClr>
                <a:srgbClr val="002060"/>
              </a:buClr>
            </a:pPr>
            <a:r>
              <a:rPr kumimoji="1" lang="en-GB" sz="1800" dirty="0">
                <a:solidFill>
                  <a:prstClr val="black"/>
                </a:solidFill>
                <a:ea typeface="Verdana" panose="020B0604030504040204" pitchFamily="34" charset="0"/>
                <a:cs typeface="Verdana" panose="020B0604030504040204" pitchFamily="34" charset="0"/>
                <a:sym typeface="Wingdings" panose="05000000000000000000" pitchFamily="2" charset="2"/>
              </a:rPr>
              <a:t>Aim for a (difficult!) balance between not being specific enough and being cryptic.</a:t>
            </a:r>
            <a:endParaRPr kumimoji="1" lang="en-GB" sz="1800" dirty="0">
              <a:solidFill>
                <a:prstClr val="black"/>
              </a:solidFill>
              <a:ea typeface="Verdana" panose="020B0604030504040204" pitchFamily="34" charset="0"/>
              <a:cs typeface="Verdana" panose="020B0604030504040204" pitchFamily="34" charset="0"/>
            </a:endParaRPr>
          </a:p>
        </p:txBody>
      </p:sp>
      <p:sp>
        <p:nvSpPr>
          <p:cNvPr id="5" name="Fußzeilenplatzhalter 4">
            <a:extLst>
              <a:ext uri="{FF2B5EF4-FFF2-40B4-BE49-F238E27FC236}">
                <a16:creationId xmlns:a16="http://schemas.microsoft.com/office/drawing/2014/main" id="{572B1E5F-FA5D-4B47-A43F-C570AFE8C6D3}"/>
              </a:ext>
            </a:extLst>
          </p:cNvPr>
          <p:cNvSpPr>
            <a:spLocks noGrp="1"/>
          </p:cNvSpPr>
          <p:nvPr>
            <p:ph type="ftr" sz="quarter" idx="11"/>
          </p:nvPr>
        </p:nvSpPr>
        <p:spPr/>
        <p:txBody>
          <a:bodyPr/>
          <a:lstStyle/>
          <a:p>
            <a:r>
              <a:rPr lang="de-DE" noProof="0" dirty="0"/>
              <a:t>Department </a:t>
            </a:r>
            <a:r>
              <a:rPr lang="de-DE" noProof="0" dirty="0" err="1"/>
              <a:t>of</a:t>
            </a:r>
            <a:r>
              <a:rPr lang="de-DE" noProof="0" dirty="0"/>
              <a:t> Physics</a:t>
            </a:r>
            <a:endParaRPr lang="de-CH" noProof="0" dirty="0"/>
          </a:p>
        </p:txBody>
      </p:sp>
      <p:sp>
        <p:nvSpPr>
          <p:cNvPr id="4" name="Datumsplatzhalter 3">
            <a:extLst>
              <a:ext uri="{FF2B5EF4-FFF2-40B4-BE49-F238E27FC236}">
                <a16:creationId xmlns:a16="http://schemas.microsoft.com/office/drawing/2014/main" id="{44DAA5A3-8CEF-4027-9289-B60138CD16A2}"/>
              </a:ext>
            </a:extLst>
          </p:cNvPr>
          <p:cNvSpPr>
            <a:spLocks noGrp="1"/>
          </p:cNvSpPr>
          <p:nvPr>
            <p:ph type="dt" sz="half" idx="10"/>
          </p:nvPr>
        </p:nvSpPr>
        <p:spPr/>
        <p:txBody>
          <a:bodyPr/>
          <a:lstStyle/>
          <a:p>
            <a:fld id="{8D93BFA6-70D2-4653-B5CB-D3376F3BFAE7}" type="datetime1">
              <a:rPr lang="de-CH" noProof="0" smtClean="0"/>
              <a:t>19.12.2023</a:t>
            </a:fld>
            <a:endParaRPr lang="de-CH" noProof="0"/>
          </a:p>
        </p:txBody>
      </p:sp>
      <p:sp>
        <p:nvSpPr>
          <p:cNvPr id="6" name="Foliennummernplatzhalter 5">
            <a:extLst>
              <a:ext uri="{FF2B5EF4-FFF2-40B4-BE49-F238E27FC236}">
                <a16:creationId xmlns:a16="http://schemas.microsoft.com/office/drawing/2014/main" id="{5C9B1E27-9E06-4598-A6EF-3BCBC8D0152F}"/>
              </a:ext>
            </a:extLst>
          </p:cNvPr>
          <p:cNvSpPr>
            <a:spLocks noGrp="1"/>
          </p:cNvSpPr>
          <p:nvPr>
            <p:ph type="sldNum" sz="quarter" idx="12"/>
          </p:nvPr>
        </p:nvSpPr>
        <p:spPr/>
        <p:txBody>
          <a:bodyPr/>
          <a:lstStyle/>
          <a:p>
            <a:fld id="{5ACA52AF-F19D-405C-AD5F-7D94B96A5CC3}" type="slidenum">
              <a:rPr lang="de-CH" noProof="0" smtClean="0"/>
              <a:t>17</a:t>
            </a:fld>
            <a:endParaRPr lang="de-CH" noProof="0"/>
          </a:p>
        </p:txBody>
      </p:sp>
    </p:spTree>
    <p:extLst>
      <p:ext uri="{BB962C8B-B14F-4D97-AF65-F5344CB8AC3E}">
        <p14:creationId xmlns:p14="http://schemas.microsoft.com/office/powerpoint/2010/main" val="1881924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31ECF-EF04-4AAA-9A8E-583E3D217F33}"/>
              </a:ext>
            </a:extLst>
          </p:cNvPr>
          <p:cNvSpPr>
            <a:spLocks noGrp="1"/>
          </p:cNvSpPr>
          <p:nvPr>
            <p:ph type="title"/>
          </p:nvPr>
        </p:nvSpPr>
        <p:spPr/>
        <p:txBody>
          <a:bodyPr/>
          <a:lstStyle/>
          <a:p>
            <a:r>
              <a:rPr lang="de-DE" dirty="0" err="1"/>
              <a:t>Examples</a:t>
            </a:r>
            <a:r>
              <a:rPr lang="de-DE" dirty="0"/>
              <a:t> </a:t>
            </a:r>
            <a:r>
              <a:rPr lang="de-DE" dirty="0" err="1"/>
              <a:t>of</a:t>
            </a:r>
            <a:r>
              <a:rPr lang="de-DE" dirty="0"/>
              <a:t> </a:t>
            </a:r>
            <a:r>
              <a:rPr lang="de-DE" dirty="0" err="1"/>
              <a:t>paper</a:t>
            </a:r>
            <a:r>
              <a:rPr lang="de-DE" dirty="0"/>
              <a:t> </a:t>
            </a:r>
            <a:r>
              <a:rPr lang="de-DE" dirty="0" err="1"/>
              <a:t>titles</a:t>
            </a:r>
            <a:endParaRPr lang="de-CH" dirty="0"/>
          </a:p>
        </p:txBody>
      </p:sp>
      <p:sp>
        <p:nvSpPr>
          <p:cNvPr id="5" name="Fußzeilenplatzhalter 4">
            <a:extLst>
              <a:ext uri="{FF2B5EF4-FFF2-40B4-BE49-F238E27FC236}">
                <a16:creationId xmlns:a16="http://schemas.microsoft.com/office/drawing/2014/main" id="{572B1E5F-FA5D-4B47-A43F-C570AFE8C6D3}"/>
              </a:ext>
            </a:extLst>
          </p:cNvPr>
          <p:cNvSpPr>
            <a:spLocks noGrp="1"/>
          </p:cNvSpPr>
          <p:nvPr>
            <p:ph type="ftr" sz="quarter" idx="11"/>
          </p:nvPr>
        </p:nvSpPr>
        <p:spPr/>
        <p:txBody>
          <a:bodyPr/>
          <a:lstStyle/>
          <a:p>
            <a:r>
              <a:rPr lang="de-DE" noProof="0" dirty="0"/>
              <a:t>Department </a:t>
            </a:r>
            <a:r>
              <a:rPr lang="de-DE" noProof="0" dirty="0" err="1"/>
              <a:t>of</a:t>
            </a:r>
            <a:r>
              <a:rPr lang="de-DE" noProof="0" dirty="0"/>
              <a:t> Physics</a:t>
            </a:r>
            <a:endParaRPr lang="de-CH" noProof="0" dirty="0"/>
          </a:p>
        </p:txBody>
      </p:sp>
      <p:sp>
        <p:nvSpPr>
          <p:cNvPr id="4" name="Datumsplatzhalter 3">
            <a:extLst>
              <a:ext uri="{FF2B5EF4-FFF2-40B4-BE49-F238E27FC236}">
                <a16:creationId xmlns:a16="http://schemas.microsoft.com/office/drawing/2014/main" id="{44DAA5A3-8CEF-4027-9289-B60138CD16A2}"/>
              </a:ext>
            </a:extLst>
          </p:cNvPr>
          <p:cNvSpPr>
            <a:spLocks noGrp="1"/>
          </p:cNvSpPr>
          <p:nvPr>
            <p:ph type="dt" sz="half" idx="10"/>
          </p:nvPr>
        </p:nvSpPr>
        <p:spPr/>
        <p:txBody>
          <a:bodyPr/>
          <a:lstStyle/>
          <a:p>
            <a:fld id="{8D93BFA6-70D2-4653-B5CB-D3376F3BFAE7}" type="datetime1">
              <a:rPr lang="de-CH" noProof="0" smtClean="0"/>
              <a:t>19.12.2023</a:t>
            </a:fld>
            <a:endParaRPr lang="de-CH" noProof="0"/>
          </a:p>
        </p:txBody>
      </p:sp>
      <p:sp>
        <p:nvSpPr>
          <p:cNvPr id="6" name="Foliennummernplatzhalter 5">
            <a:extLst>
              <a:ext uri="{FF2B5EF4-FFF2-40B4-BE49-F238E27FC236}">
                <a16:creationId xmlns:a16="http://schemas.microsoft.com/office/drawing/2014/main" id="{5C9B1E27-9E06-4598-A6EF-3BCBC8D0152F}"/>
              </a:ext>
            </a:extLst>
          </p:cNvPr>
          <p:cNvSpPr>
            <a:spLocks noGrp="1"/>
          </p:cNvSpPr>
          <p:nvPr>
            <p:ph type="sldNum" sz="quarter" idx="12"/>
          </p:nvPr>
        </p:nvSpPr>
        <p:spPr/>
        <p:txBody>
          <a:bodyPr/>
          <a:lstStyle/>
          <a:p>
            <a:fld id="{5ACA52AF-F19D-405C-AD5F-7D94B96A5CC3}" type="slidenum">
              <a:rPr lang="de-CH" noProof="0" smtClean="0"/>
              <a:t>18</a:t>
            </a:fld>
            <a:endParaRPr lang="de-CH" noProof="0"/>
          </a:p>
        </p:txBody>
      </p:sp>
      <p:pic>
        <p:nvPicPr>
          <p:cNvPr id="12" name="Immagine 11">
            <a:extLst>
              <a:ext uri="{FF2B5EF4-FFF2-40B4-BE49-F238E27FC236}">
                <a16:creationId xmlns:a16="http://schemas.microsoft.com/office/drawing/2014/main" id="{1608F717-6899-AE2B-4077-676551C32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837" y="1602924"/>
            <a:ext cx="6180437" cy="2475231"/>
          </a:xfrm>
          <a:prstGeom prst="rect">
            <a:avLst/>
          </a:prstGeom>
        </p:spPr>
      </p:pic>
      <p:pic>
        <p:nvPicPr>
          <p:cNvPr id="10" name="Immagine 9">
            <a:extLst>
              <a:ext uri="{FF2B5EF4-FFF2-40B4-BE49-F238E27FC236}">
                <a16:creationId xmlns:a16="http://schemas.microsoft.com/office/drawing/2014/main" id="{F8305CF4-493B-0571-86C6-6879F3072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0481" y="920049"/>
            <a:ext cx="8778916" cy="1501183"/>
          </a:xfrm>
          <a:prstGeom prst="rect">
            <a:avLst/>
          </a:prstGeom>
          <a:ln>
            <a:solidFill>
              <a:schemeClr val="accent1"/>
            </a:solidFill>
          </a:ln>
        </p:spPr>
      </p:pic>
      <p:pic>
        <p:nvPicPr>
          <p:cNvPr id="14" name="Immagine 13">
            <a:extLst>
              <a:ext uri="{FF2B5EF4-FFF2-40B4-BE49-F238E27FC236}">
                <a16:creationId xmlns:a16="http://schemas.microsoft.com/office/drawing/2014/main" id="{2E6BBDBA-6CF0-9B5E-A458-EC36F9E5E1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0933" y="3936318"/>
            <a:ext cx="7086652" cy="2324117"/>
          </a:xfrm>
          <a:prstGeom prst="rect">
            <a:avLst/>
          </a:prstGeom>
          <a:ln>
            <a:solidFill>
              <a:schemeClr val="accent1"/>
            </a:solidFill>
          </a:ln>
        </p:spPr>
      </p:pic>
    </p:spTree>
    <p:extLst>
      <p:ext uri="{BB962C8B-B14F-4D97-AF65-F5344CB8AC3E}">
        <p14:creationId xmlns:p14="http://schemas.microsoft.com/office/powerpoint/2010/main" val="882589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31ECF-EF04-4AAA-9A8E-583E3D217F33}"/>
              </a:ext>
            </a:extLst>
          </p:cNvPr>
          <p:cNvSpPr>
            <a:spLocks noGrp="1"/>
          </p:cNvSpPr>
          <p:nvPr>
            <p:ph type="title"/>
          </p:nvPr>
        </p:nvSpPr>
        <p:spPr/>
        <p:txBody>
          <a:bodyPr/>
          <a:lstStyle/>
          <a:p>
            <a:r>
              <a:rPr lang="de-DE" dirty="0"/>
              <a:t>Back </a:t>
            </a:r>
            <a:r>
              <a:rPr lang="de-DE" dirty="0" err="1"/>
              <a:t>to</a:t>
            </a:r>
            <a:r>
              <a:rPr lang="de-DE" dirty="0"/>
              <a:t> </a:t>
            </a:r>
            <a:r>
              <a:rPr lang="de-DE" dirty="0" err="1"/>
              <a:t>the</a:t>
            </a:r>
            <a:r>
              <a:rPr lang="de-DE" dirty="0"/>
              <a:t> </a:t>
            </a:r>
            <a:r>
              <a:rPr lang="de-DE" dirty="0" err="1"/>
              <a:t>abstract</a:t>
            </a:r>
            <a:endParaRPr lang="de-CH" dirty="0"/>
          </a:p>
        </p:txBody>
      </p:sp>
      <p:sp>
        <p:nvSpPr>
          <p:cNvPr id="5" name="Fußzeilenplatzhalter 4">
            <a:extLst>
              <a:ext uri="{FF2B5EF4-FFF2-40B4-BE49-F238E27FC236}">
                <a16:creationId xmlns:a16="http://schemas.microsoft.com/office/drawing/2014/main" id="{572B1E5F-FA5D-4B47-A43F-C570AFE8C6D3}"/>
              </a:ext>
            </a:extLst>
          </p:cNvPr>
          <p:cNvSpPr>
            <a:spLocks noGrp="1"/>
          </p:cNvSpPr>
          <p:nvPr>
            <p:ph type="ftr" sz="quarter" idx="11"/>
          </p:nvPr>
        </p:nvSpPr>
        <p:spPr/>
        <p:txBody>
          <a:bodyPr/>
          <a:lstStyle/>
          <a:p>
            <a:r>
              <a:rPr lang="de-DE" noProof="0" dirty="0"/>
              <a:t>Department </a:t>
            </a:r>
            <a:r>
              <a:rPr lang="de-DE" noProof="0" dirty="0" err="1"/>
              <a:t>of</a:t>
            </a:r>
            <a:r>
              <a:rPr lang="de-DE" noProof="0" dirty="0"/>
              <a:t> Physics</a:t>
            </a:r>
            <a:endParaRPr lang="de-CH" noProof="0" dirty="0"/>
          </a:p>
        </p:txBody>
      </p:sp>
      <p:sp>
        <p:nvSpPr>
          <p:cNvPr id="4" name="Datumsplatzhalter 3">
            <a:extLst>
              <a:ext uri="{FF2B5EF4-FFF2-40B4-BE49-F238E27FC236}">
                <a16:creationId xmlns:a16="http://schemas.microsoft.com/office/drawing/2014/main" id="{44DAA5A3-8CEF-4027-9289-B60138CD16A2}"/>
              </a:ext>
            </a:extLst>
          </p:cNvPr>
          <p:cNvSpPr>
            <a:spLocks noGrp="1"/>
          </p:cNvSpPr>
          <p:nvPr>
            <p:ph type="dt" sz="half" idx="10"/>
          </p:nvPr>
        </p:nvSpPr>
        <p:spPr/>
        <p:txBody>
          <a:bodyPr/>
          <a:lstStyle/>
          <a:p>
            <a:fld id="{8D93BFA6-70D2-4653-B5CB-D3376F3BFAE7}" type="datetime1">
              <a:rPr lang="de-CH" noProof="0" smtClean="0"/>
              <a:t>19.12.2023</a:t>
            </a:fld>
            <a:endParaRPr lang="de-CH" noProof="0"/>
          </a:p>
        </p:txBody>
      </p:sp>
      <p:sp>
        <p:nvSpPr>
          <p:cNvPr id="6" name="Foliennummernplatzhalter 5">
            <a:extLst>
              <a:ext uri="{FF2B5EF4-FFF2-40B4-BE49-F238E27FC236}">
                <a16:creationId xmlns:a16="http://schemas.microsoft.com/office/drawing/2014/main" id="{5C9B1E27-9E06-4598-A6EF-3BCBC8D0152F}"/>
              </a:ext>
            </a:extLst>
          </p:cNvPr>
          <p:cNvSpPr>
            <a:spLocks noGrp="1"/>
          </p:cNvSpPr>
          <p:nvPr>
            <p:ph type="sldNum" sz="quarter" idx="12"/>
          </p:nvPr>
        </p:nvSpPr>
        <p:spPr/>
        <p:txBody>
          <a:bodyPr/>
          <a:lstStyle/>
          <a:p>
            <a:fld id="{5ACA52AF-F19D-405C-AD5F-7D94B96A5CC3}" type="slidenum">
              <a:rPr lang="de-CH" noProof="0" smtClean="0"/>
              <a:t>19</a:t>
            </a:fld>
            <a:endParaRPr lang="de-CH" noProof="0"/>
          </a:p>
        </p:txBody>
      </p:sp>
      <p:sp>
        <p:nvSpPr>
          <p:cNvPr id="8" name="Segnaposto contenuto 7">
            <a:extLst>
              <a:ext uri="{FF2B5EF4-FFF2-40B4-BE49-F238E27FC236}">
                <a16:creationId xmlns:a16="http://schemas.microsoft.com/office/drawing/2014/main" id="{9DE9DF2C-7A7A-ECE1-F19E-5F47FDBF7C56}"/>
              </a:ext>
            </a:extLst>
          </p:cNvPr>
          <p:cNvSpPr>
            <a:spLocks noGrp="1"/>
          </p:cNvSpPr>
          <p:nvPr>
            <p:ph idx="1"/>
          </p:nvPr>
        </p:nvSpPr>
        <p:spPr/>
        <p:txBody>
          <a:bodyPr/>
          <a:lstStyle/>
          <a:p>
            <a:r>
              <a:rPr lang="it-IT" dirty="0"/>
              <a:t>Once a first paper draft </a:t>
            </a:r>
            <a:r>
              <a:rPr lang="it-IT" dirty="0" err="1"/>
              <a:t>is</a:t>
            </a:r>
            <a:r>
              <a:rPr lang="it-IT" dirty="0"/>
              <a:t> ready, look </a:t>
            </a:r>
            <a:r>
              <a:rPr lang="it-IT" dirty="0" err="1"/>
              <a:t>at</a:t>
            </a:r>
            <a:r>
              <a:rPr lang="it-IT" dirty="0"/>
              <a:t> </a:t>
            </a:r>
            <a:r>
              <a:rPr lang="it-IT" dirty="0" err="1"/>
              <a:t>your</a:t>
            </a:r>
            <a:r>
              <a:rPr lang="it-IT" dirty="0"/>
              <a:t> ‘proto-abstract’ </a:t>
            </a:r>
            <a:r>
              <a:rPr lang="it-IT" dirty="0" err="1"/>
              <a:t>again</a:t>
            </a:r>
            <a:r>
              <a:rPr lang="it-IT" dirty="0"/>
              <a:t> (</a:t>
            </a:r>
            <a:r>
              <a:rPr lang="it-IT" dirty="0" err="1"/>
              <a:t>remember</a:t>
            </a:r>
            <a:r>
              <a:rPr lang="it-IT" dirty="0"/>
              <a:t> </a:t>
            </a:r>
            <a:r>
              <a:rPr lang="it-IT" dirty="0" err="1"/>
              <a:t>it</a:t>
            </a:r>
            <a:r>
              <a:rPr lang="it-IT" dirty="0"/>
              <a:t>?).</a:t>
            </a:r>
          </a:p>
          <a:p>
            <a:r>
              <a:rPr lang="it-IT" dirty="0"/>
              <a:t>How </a:t>
            </a:r>
            <a:r>
              <a:rPr lang="it-IT" dirty="0" err="1"/>
              <a:t>well</a:t>
            </a:r>
            <a:r>
              <a:rPr lang="it-IT" dirty="0"/>
              <a:t> </a:t>
            </a:r>
            <a:r>
              <a:rPr lang="it-IT" dirty="0" err="1"/>
              <a:t>does</a:t>
            </a:r>
            <a:r>
              <a:rPr lang="it-IT" dirty="0"/>
              <a:t> </a:t>
            </a:r>
            <a:r>
              <a:rPr lang="it-IT" dirty="0" err="1"/>
              <a:t>it</a:t>
            </a:r>
            <a:r>
              <a:rPr lang="it-IT" dirty="0"/>
              <a:t> match </a:t>
            </a:r>
            <a:r>
              <a:rPr lang="it-IT" dirty="0" err="1"/>
              <a:t>your</a:t>
            </a:r>
            <a:r>
              <a:rPr lang="it-IT" dirty="0"/>
              <a:t> </a:t>
            </a:r>
            <a:r>
              <a:rPr lang="it-IT" dirty="0" err="1"/>
              <a:t>main</a:t>
            </a:r>
            <a:r>
              <a:rPr lang="it-IT" dirty="0"/>
              <a:t> text in </a:t>
            </a:r>
            <a:r>
              <a:rPr lang="it-IT" dirty="0" err="1"/>
              <a:t>terms</a:t>
            </a:r>
            <a:r>
              <a:rPr lang="it-IT" dirty="0"/>
              <a:t> of key </a:t>
            </a:r>
            <a:r>
              <a:rPr lang="it-IT" dirty="0" err="1"/>
              <a:t>message</a:t>
            </a:r>
            <a:r>
              <a:rPr lang="it-IT" dirty="0"/>
              <a:t>?</a:t>
            </a:r>
          </a:p>
          <a:p>
            <a:r>
              <a:rPr lang="it-IT" dirty="0"/>
              <a:t>Make </a:t>
            </a:r>
            <a:r>
              <a:rPr lang="it-IT" dirty="0" err="1"/>
              <a:t>changes</a:t>
            </a:r>
            <a:r>
              <a:rPr lang="it-IT" dirty="0"/>
              <a:t> to the abstract to </a:t>
            </a:r>
            <a:r>
              <a:rPr lang="it-IT" dirty="0" err="1"/>
              <a:t>improve</a:t>
            </a:r>
            <a:r>
              <a:rPr lang="it-IT" dirty="0"/>
              <a:t> </a:t>
            </a:r>
            <a:r>
              <a:rPr lang="it-IT" dirty="0" err="1"/>
              <a:t>how</a:t>
            </a:r>
            <a:r>
              <a:rPr lang="it-IT" dirty="0"/>
              <a:t> </a:t>
            </a:r>
            <a:r>
              <a:rPr lang="it-IT" dirty="0" err="1"/>
              <a:t>it</a:t>
            </a:r>
            <a:r>
              <a:rPr lang="it-IT" dirty="0"/>
              <a:t> </a:t>
            </a:r>
            <a:r>
              <a:rPr lang="it-IT" dirty="0" err="1"/>
              <a:t>reflects</a:t>
            </a:r>
            <a:r>
              <a:rPr lang="it-IT" dirty="0"/>
              <a:t> the </a:t>
            </a:r>
            <a:r>
              <a:rPr lang="it-IT" dirty="0" err="1"/>
              <a:t>main</a:t>
            </a:r>
            <a:r>
              <a:rPr lang="it-IT" dirty="0"/>
              <a:t> text, </a:t>
            </a:r>
            <a:r>
              <a:rPr lang="it-IT" dirty="0" err="1"/>
              <a:t>because</a:t>
            </a:r>
            <a:r>
              <a:rPr lang="it-IT" dirty="0"/>
              <a:t>…</a:t>
            </a:r>
          </a:p>
          <a:p>
            <a:r>
              <a:rPr lang="it-IT" dirty="0"/>
              <a:t>… An abstract </a:t>
            </a:r>
            <a:r>
              <a:rPr lang="it-IT" dirty="0" err="1"/>
              <a:t>is</a:t>
            </a:r>
            <a:r>
              <a:rPr lang="it-IT" dirty="0"/>
              <a:t> a </a:t>
            </a:r>
            <a:r>
              <a:rPr lang="it-IT" dirty="0" err="1"/>
              <a:t>miniaturised</a:t>
            </a:r>
            <a:r>
              <a:rPr lang="it-IT" dirty="0"/>
              <a:t> paper.</a:t>
            </a:r>
          </a:p>
          <a:p>
            <a:endParaRPr lang="it-CH" dirty="0"/>
          </a:p>
        </p:txBody>
      </p:sp>
      <p:sp>
        <p:nvSpPr>
          <p:cNvPr id="13" name="Flowchart: Collate 1">
            <a:extLst>
              <a:ext uri="{FF2B5EF4-FFF2-40B4-BE49-F238E27FC236}">
                <a16:creationId xmlns:a16="http://schemas.microsoft.com/office/drawing/2014/main" id="{9C969548-B46C-B1D3-12EF-681265D410CB}"/>
              </a:ext>
            </a:extLst>
          </p:cNvPr>
          <p:cNvSpPr/>
          <p:nvPr/>
        </p:nvSpPr>
        <p:spPr>
          <a:xfrm>
            <a:off x="4322125" y="3279118"/>
            <a:ext cx="3547748" cy="2866352"/>
          </a:xfrm>
          <a:custGeom>
            <a:avLst/>
            <a:gdLst>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488 w 10000"/>
              <a:gd name="connsiteY5" fmla="*/ 4958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4089 w 10000"/>
              <a:gd name="connsiteY5" fmla="*/ 4958 h 10000"/>
              <a:gd name="connsiteX6" fmla="*/ 0 w 10000"/>
              <a:gd name="connsiteY6" fmla="*/ 0 h 10000"/>
              <a:gd name="connsiteX0" fmla="*/ 0 w 10000"/>
              <a:gd name="connsiteY0" fmla="*/ 0 h 10000"/>
              <a:gd name="connsiteX1" fmla="*/ 10000 w 10000"/>
              <a:gd name="connsiteY1" fmla="*/ 0 h 10000"/>
              <a:gd name="connsiteX2" fmla="*/ 5644 w 10000"/>
              <a:gd name="connsiteY2" fmla="*/ 4958 h 10000"/>
              <a:gd name="connsiteX3" fmla="*/ 10000 w 10000"/>
              <a:gd name="connsiteY3" fmla="*/ 10000 h 10000"/>
              <a:gd name="connsiteX4" fmla="*/ 0 w 10000"/>
              <a:gd name="connsiteY4" fmla="*/ 10000 h 10000"/>
              <a:gd name="connsiteX5" fmla="*/ 4089 w 10000"/>
              <a:gd name="connsiteY5" fmla="*/ 4958 h 10000"/>
              <a:gd name="connsiteX6" fmla="*/ 0 w 10000"/>
              <a:gd name="connsiteY6" fmla="*/ 0 h 10000"/>
              <a:gd name="connsiteX0" fmla="*/ 0 w 10000"/>
              <a:gd name="connsiteY0" fmla="*/ 0 h 10000"/>
              <a:gd name="connsiteX1" fmla="*/ 10000 w 10000"/>
              <a:gd name="connsiteY1" fmla="*/ 0 h 10000"/>
              <a:gd name="connsiteX2" fmla="*/ 5577 w 10000"/>
              <a:gd name="connsiteY2" fmla="*/ 4916 h 10000"/>
              <a:gd name="connsiteX3" fmla="*/ 10000 w 10000"/>
              <a:gd name="connsiteY3" fmla="*/ 10000 h 10000"/>
              <a:gd name="connsiteX4" fmla="*/ 0 w 10000"/>
              <a:gd name="connsiteY4" fmla="*/ 10000 h 10000"/>
              <a:gd name="connsiteX5" fmla="*/ 4089 w 10000"/>
              <a:gd name="connsiteY5" fmla="*/ 4958 h 10000"/>
              <a:gd name="connsiteX6" fmla="*/ 0 w 10000"/>
              <a:gd name="connsiteY6" fmla="*/ 0 h 10000"/>
              <a:gd name="connsiteX0" fmla="*/ 0 w 10000"/>
              <a:gd name="connsiteY0" fmla="*/ 0 h 10000"/>
              <a:gd name="connsiteX1" fmla="*/ 10000 w 10000"/>
              <a:gd name="connsiteY1" fmla="*/ 0 h 10000"/>
              <a:gd name="connsiteX2" fmla="*/ 5577 w 10000"/>
              <a:gd name="connsiteY2" fmla="*/ 4916 h 10000"/>
              <a:gd name="connsiteX3" fmla="*/ 10000 w 10000"/>
              <a:gd name="connsiteY3" fmla="*/ 10000 h 10000"/>
              <a:gd name="connsiteX4" fmla="*/ 0 w 10000"/>
              <a:gd name="connsiteY4" fmla="*/ 10000 h 10000"/>
              <a:gd name="connsiteX5" fmla="*/ 4110 w 10000"/>
              <a:gd name="connsiteY5" fmla="*/ 4918 h 10000"/>
              <a:gd name="connsiteX6" fmla="*/ 0 w 10000"/>
              <a:gd name="connsiteY6" fmla="*/ 0 h 10000"/>
              <a:gd name="connsiteX0" fmla="*/ 0 w 10000"/>
              <a:gd name="connsiteY0" fmla="*/ 0 h 10000"/>
              <a:gd name="connsiteX1" fmla="*/ 10000 w 10000"/>
              <a:gd name="connsiteY1" fmla="*/ 0 h 10000"/>
              <a:gd name="connsiteX2" fmla="*/ 5556 w 10000"/>
              <a:gd name="connsiteY2" fmla="*/ 4887 h 10000"/>
              <a:gd name="connsiteX3" fmla="*/ 10000 w 10000"/>
              <a:gd name="connsiteY3" fmla="*/ 10000 h 10000"/>
              <a:gd name="connsiteX4" fmla="*/ 0 w 10000"/>
              <a:gd name="connsiteY4" fmla="*/ 10000 h 10000"/>
              <a:gd name="connsiteX5" fmla="*/ 4110 w 10000"/>
              <a:gd name="connsiteY5" fmla="*/ 4918 h 10000"/>
              <a:gd name="connsiteX6" fmla="*/ 0 w 10000"/>
              <a:gd name="connsiteY6" fmla="*/ 0 h 10000"/>
              <a:gd name="connsiteX0" fmla="*/ 0 w 10000"/>
              <a:gd name="connsiteY0" fmla="*/ 0 h 10000"/>
              <a:gd name="connsiteX1" fmla="*/ 10000 w 10000"/>
              <a:gd name="connsiteY1" fmla="*/ 0 h 10000"/>
              <a:gd name="connsiteX2" fmla="*/ 5556 w 10000"/>
              <a:gd name="connsiteY2" fmla="*/ 4887 h 10000"/>
              <a:gd name="connsiteX3" fmla="*/ 10000 w 10000"/>
              <a:gd name="connsiteY3" fmla="*/ 10000 h 10000"/>
              <a:gd name="connsiteX4" fmla="*/ 0 w 10000"/>
              <a:gd name="connsiteY4" fmla="*/ 10000 h 10000"/>
              <a:gd name="connsiteX5" fmla="*/ 4242 w 10000"/>
              <a:gd name="connsiteY5" fmla="*/ 4912 h 10000"/>
              <a:gd name="connsiteX6" fmla="*/ 0 w 10000"/>
              <a:gd name="connsiteY6" fmla="*/ 0 h 10000"/>
              <a:gd name="connsiteX0" fmla="*/ 0 w 10000"/>
              <a:gd name="connsiteY0" fmla="*/ 0 h 10000"/>
              <a:gd name="connsiteX1" fmla="*/ 10000 w 10000"/>
              <a:gd name="connsiteY1" fmla="*/ 0 h 10000"/>
              <a:gd name="connsiteX2" fmla="*/ 5652 w 10000"/>
              <a:gd name="connsiteY2" fmla="*/ 4881 h 10000"/>
              <a:gd name="connsiteX3" fmla="*/ 10000 w 10000"/>
              <a:gd name="connsiteY3" fmla="*/ 10000 h 10000"/>
              <a:gd name="connsiteX4" fmla="*/ 0 w 10000"/>
              <a:gd name="connsiteY4" fmla="*/ 10000 h 10000"/>
              <a:gd name="connsiteX5" fmla="*/ 4242 w 10000"/>
              <a:gd name="connsiteY5" fmla="*/ 4912 h 10000"/>
              <a:gd name="connsiteX6" fmla="*/ 0 w 10000"/>
              <a:gd name="connsiteY6" fmla="*/ 0 h 10000"/>
              <a:gd name="connsiteX0" fmla="*/ 0 w 10000"/>
              <a:gd name="connsiteY0" fmla="*/ 0 h 10000"/>
              <a:gd name="connsiteX1" fmla="*/ 10000 w 10000"/>
              <a:gd name="connsiteY1" fmla="*/ 0 h 10000"/>
              <a:gd name="connsiteX2" fmla="*/ 5642 w 10000"/>
              <a:gd name="connsiteY2" fmla="*/ 3932 h 10000"/>
              <a:gd name="connsiteX3" fmla="*/ 10000 w 10000"/>
              <a:gd name="connsiteY3" fmla="*/ 10000 h 10000"/>
              <a:gd name="connsiteX4" fmla="*/ 0 w 10000"/>
              <a:gd name="connsiteY4" fmla="*/ 10000 h 10000"/>
              <a:gd name="connsiteX5" fmla="*/ 4242 w 10000"/>
              <a:gd name="connsiteY5" fmla="*/ 4912 h 10000"/>
              <a:gd name="connsiteX6" fmla="*/ 0 w 10000"/>
              <a:gd name="connsiteY6" fmla="*/ 0 h 10000"/>
              <a:gd name="connsiteX0" fmla="*/ 0 w 10000"/>
              <a:gd name="connsiteY0" fmla="*/ 0 h 10000"/>
              <a:gd name="connsiteX1" fmla="*/ 10000 w 10000"/>
              <a:gd name="connsiteY1" fmla="*/ 0 h 10000"/>
              <a:gd name="connsiteX2" fmla="*/ 5642 w 10000"/>
              <a:gd name="connsiteY2" fmla="*/ 3932 h 10000"/>
              <a:gd name="connsiteX3" fmla="*/ 10000 w 10000"/>
              <a:gd name="connsiteY3" fmla="*/ 10000 h 10000"/>
              <a:gd name="connsiteX4" fmla="*/ 0 w 10000"/>
              <a:gd name="connsiteY4" fmla="*/ 10000 h 10000"/>
              <a:gd name="connsiteX5" fmla="*/ 4261 w 10000"/>
              <a:gd name="connsiteY5" fmla="*/ 3854 h 10000"/>
              <a:gd name="connsiteX6" fmla="*/ 0 w 10000"/>
              <a:gd name="connsiteY6" fmla="*/ 0 h 10000"/>
              <a:gd name="connsiteX0" fmla="*/ 0 w 10000"/>
              <a:gd name="connsiteY0" fmla="*/ 0 h 10000"/>
              <a:gd name="connsiteX1" fmla="*/ 10000 w 10000"/>
              <a:gd name="connsiteY1" fmla="*/ 0 h 10000"/>
              <a:gd name="connsiteX2" fmla="*/ 5642 w 10000"/>
              <a:gd name="connsiteY2" fmla="*/ 3932 h 10000"/>
              <a:gd name="connsiteX3" fmla="*/ 10000 w 10000"/>
              <a:gd name="connsiteY3" fmla="*/ 10000 h 10000"/>
              <a:gd name="connsiteX4" fmla="*/ 0 w 10000"/>
              <a:gd name="connsiteY4" fmla="*/ 10000 h 10000"/>
              <a:gd name="connsiteX5" fmla="*/ 4243 w 10000"/>
              <a:gd name="connsiteY5" fmla="*/ 4447 h 10000"/>
              <a:gd name="connsiteX6" fmla="*/ 0 w 10000"/>
              <a:gd name="connsiteY6" fmla="*/ 0 h 10000"/>
              <a:gd name="connsiteX0" fmla="*/ 0 w 10000"/>
              <a:gd name="connsiteY0" fmla="*/ 0 h 10000"/>
              <a:gd name="connsiteX1" fmla="*/ 10000 w 10000"/>
              <a:gd name="connsiteY1" fmla="*/ 0 h 10000"/>
              <a:gd name="connsiteX2" fmla="*/ 5588 w 10000"/>
              <a:gd name="connsiteY2" fmla="*/ 4400 h 10000"/>
              <a:gd name="connsiteX3" fmla="*/ 10000 w 10000"/>
              <a:gd name="connsiteY3" fmla="*/ 10000 h 10000"/>
              <a:gd name="connsiteX4" fmla="*/ 0 w 10000"/>
              <a:gd name="connsiteY4" fmla="*/ 10000 h 10000"/>
              <a:gd name="connsiteX5" fmla="*/ 4243 w 10000"/>
              <a:gd name="connsiteY5" fmla="*/ 4447 h 10000"/>
              <a:gd name="connsiteX6" fmla="*/ 0 w 10000"/>
              <a:gd name="connsiteY6" fmla="*/ 0 h 10000"/>
              <a:gd name="connsiteX0" fmla="*/ 0 w 10000"/>
              <a:gd name="connsiteY0" fmla="*/ 0 h 10000"/>
              <a:gd name="connsiteX1" fmla="*/ 10000 w 10000"/>
              <a:gd name="connsiteY1" fmla="*/ 0 h 10000"/>
              <a:gd name="connsiteX2" fmla="*/ 5591 w 10000"/>
              <a:gd name="connsiteY2" fmla="*/ 4440 h 10000"/>
              <a:gd name="connsiteX3" fmla="*/ 10000 w 10000"/>
              <a:gd name="connsiteY3" fmla="*/ 10000 h 10000"/>
              <a:gd name="connsiteX4" fmla="*/ 0 w 10000"/>
              <a:gd name="connsiteY4" fmla="*/ 10000 h 10000"/>
              <a:gd name="connsiteX5" fmla="*/ 4243 w 10000"/>
              <a:gd name="connsiteY5" fmla="*/ 4447 h 10000"/>
              <a:gd name="connsiteX6" fmla="*/ 0 w 10000"/>
              <a:gd name="connsiteY6"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4243 w 10000"/>
              <a:gd name="connsiteY4" fmla="*/ 4447 h 10000"/>
              <a:gd name="connsiteX5" fmla="*/ 0 w 10000"/>
              <a:gd name="connsiteY5"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16 w 10016"/>
              <a:gd name="connsiteY0" fmla="*/ 0 h 10000"/>
              <a:gd name="connsiteX1" fmla="*/ 10016 w 10016"/>
              <a:gd name="connsiteY1" fmla="*/ 0 h 10000"/>
              <a:gd name="connsiteX2" fmla="*/ 10016 w 10016"/>
              <a:gd name="connsiteY2" fmla="*/ 10000 h 10000"/>
              <a:gd name="connsiteX3" fmla="*/ 16 w 10016"/>
              <a:gd name="connsiteY3" fmla="*/ 10000 h 10000"/>
              <a:gd name="connsiteX4" fmla="*/ 0 w 10016"/>
              <a:gd name="connsiteY4" fmla="*/ 4750 h 10000"/>
              <a:gd name="connsiteX5" fmla="*/ 16 w 10016"/>
              <a:gd name="connsiteY5" fmla="*/ 0 h 10000"/>
              <a:gd name="connsiteX0" fmla="*/ 16 w 10016"/>
              <a:gd name="connsiteY0" fmla="*/ 0 h 10000"/>
              <a:gd name="connsiteX1" fmla="*/ 10016 w 10016"/>
              <a:gd name="connsiteY1" fmla="*/ 0 h 10000"/>
              <a:gd name="connsiteX2" fmla="*/ 10016 w 10016"/>
              <a:gd name="connsiteY2" fmla="*/ 10000 h 10000"/>
              <a:gd name="connsiteX3" fmla="*/ 16 w 10016"/>
              <a:gd name="connsiteY3" fmla="*/ 10000 h 10000"/>
              <a:gd name="connsiteX4" fmla="*/ 0 w 10016"/>
              <a:gd name="connsiteY4" fmla="*/ 4750 h 10000"/>
              <a:gd name="connsiteX5" fmla="*/ 16 w 10016"/>
              <a:gd name="connsiteY5" fmla="*/ 0 h 10000"/>
              <a:gd name="connsiteX0" fmla="*/ 1 w 10001"/>
              <a:gd name="connsiteY0" fmla="*/ 0 h 10000"/>
              <a:gd name="connsiteX1" fmla="*/ 10001 w 10001"/>
              <a:gd name="connsiteY1" fmla="*/ 0 h 10000"/>
              <a:gd name="connsiteX2" fmla="*/ 10001 w 10001"/>
              <a:gd name="connsiteY2" fmla="*/ 10000 h 10000"/>
              <a:gd name="connsiteX3" fmla="*/ 1 w 10001"/>
              <a:gd name="connsiteY3" fmla="*/ 10000 h 10000"/>
              <a:gd name="connsiteX4" fmla="*/ 17 w 10001"/>
              <a:gd name="connsiteY4" fmla="*/ 4968 h 10000"/>
              <a:gd name="connsiteX5" fmla="*/ 1 w 10001"/>
              <a:gd name="connsiteY5" fmla="*/ 0 h 10000"/>
              <a:gd name="connsiteX0" fmla="*/ 1 w 10001"/>
              <a:gd name="connsiteY0" fmla="*/ 0 h 10000"/>
              <a:gd name="connsiteX1" fmla="*/ 10001 w 10001"/>
              <a:gd name="connsiteY1" fmla="*/ 0 h 10000"/>
              <a:gd name="connsiteX2" fmla="*/ 9954 w 10001"/>
              <a:gd name="connsiteY2" fmla="*/ 4932 h 10000"/>
              <a:gd name="connsiteX3" fmla="*/ 10001 w 10001"/>
              <a:gd name="connsiteY3" fmla="*/ 10000 h 10000"/>
              <a:gd name="connsiteX4" fmla="*/ 1 w 10001"/>
              <a:gd name="connsiteY4" fmla="*/ 10000 h 10000"/>
              <a:gd name="connsiteX5" fmla="*/ 17 w 10001"/>
              <a:gd name="connsiteY5" fmla="*/ 4968 h 10000"/>
              <a:gd name="connsiteX6" fmla="*/ 1 w 10001"/>
              <a:gd name="connsiteY6" fmla="*/ 0 h 10000"/>
              <a:gd name="connsiteX0" fmla="*/ 1 w 10001"/>
              <a:gd name="connsiteY0" fmla="*/ 0 h 10000"/>
              <a:gd name="connsiteX1" fmla="*/ 10001 w 10001"/>
              <a:gd name="connsiteY1" fmla="*/ 0 h 10000"/>
              <a:gd name="connsiteX2" fmla="*/ 9954 w 10001"/>
              <a:gd name="connsiteY2" fmla="*/ 4932 h 10000"/>
              <a:gd name="connsiteX3" fmla="*/ 10001 w 10001"/>
              <a:gd name="connsiteY3" fmla="*/ 10000 h 10000"/>
              <a:gd name="connsiteX4" fmla="*/ 1 w 10001"/>
              <a:gd name="connsiteY4" fmla="*/ 10000 h 10000"/>
              <a:gd name="connsiteX5" fmla="*/ 17 w 10001"/>
              <a:gd name="connsiteY5" fmla="*/ 4968 h 10000"/>
              <a:gd name="connsiteX6" fmla="*/ 1 w 10001"/>
              <a:gd name="connsiteY6" fmla="*/ 0 h 10000"/>
              <a:gd name="connsiteX0" fmla="*/ 1 w 10001"/>
              <a:gd name="connsiteY0" fmla="*/ 0 h 10000"/>
              <a:gd name="connsiteX1" fmla="*/ 10001 w 10001"/>
              <a:gd name="connsiteY1" fmla="*/ 0 h 10000"/>
              <a:gd name="connsiteX2" fmla="*/ 6811 w 10001"/>
              <a:gd name="connsiteY2" fmla="*/ 5005 h 10000"/>
              <a:gd name="connsiteX3" fmla="*/ 10001 w 10001"/>
              <a:gd name="connsiteY3" fmla="*/ 10000 h 10000"/>
              <a:gd name="connsiteX4" fmla="*/ 1 w 10001"/>
              <a:gd name="connsiteY4" fmla="*/ 10000 h 10000"/>
              <a:gd name="connsiteX5" fmla="*/ 17 w 10001"/>
              <a:gd name="connsiteY5" fmla="*/ 4968 h 10000"/>
              <a:gd name="connsiteX6" fmla="*/ 1 w 10001"/>
              <a:gd name="connsiteY6" fmla="*/ 0 h 10000"/>
              <a:gd name="connsiteX0" fmla="*/ 1 w 10001"/>
              <a:gd name="connsiteY0" fmla="*/ 0 h 10000"/>
              <a:gd name="connsiteX1" fmla="*/ 10001 w 10001"/>
              <a:gd name="connsiteY1" fmla="*/ 0 h 10000"/>
              <a:gd name="connsiteX2" fmla="*/ 6811 w 10001"/>
              <a:gd name="connsiteY2" fmla="*/ 5005 h 10000"/>
              <a:gd name="connsiteX3" fmla="*/ 10001 w 10001"/>
              <a:gd name="connsiteY3" fmla="*/ 10000 h 10000"/>
              <a:gd name="connsiteX4" fmla="*/ 1 w 10001"/>
              <a:gd name="connsiteY4" fmla="*/ 10000 h 10000"/>
              <a:gd name="connsiteX5" fmla="*/ 17 w 10001"/>
              <a:gd name="connsiteY5" fmla="*/ 4968 h 10000"/>
              <a:gd name="connsiteX6" fmla="*/ 1 w 10001"/>
              <a:gd name="connsiteY6" fmla="*/ 0 h 10000"/>
              <a:gd name="connsiteX0" fmla="*/ 1 w 10001"/>
              <a:gd name="connsiteY0" fmla="*/ 0 h 10000"/>
              <a:gd name="connsiteX1" fmla="*/ 10001 w 10001"/>
              <a:gd name="connsiteY1" fmla="*/ 0 h 10000"/>
              <a:gd name="connsiteX2" fmla="*/ 6811 w 10001"/>
              <a:gd name="connsiteY2" fmla="*/ 5005 h 10000"/>
              <a:gd name="connsiteX3" fmla="*/ 10001 w 10001"/>
              <a:gd name="connsiteY3" fmla="*/ 10000 h 10000"/>
              <a:gd name="connsiteX4" fmla="*/ 1 w 10001"/>
              <a:gd name="connsiteY4" fmla="*/ 10000 h 10000"/>
              <a:gd name="connsiteX5" fmla="*/ 17 w 10001"/>
              <a:gd name="connsiteY5" fmla="*/ 4968 h 10000"/>
              <a:gd name="connsiteX6" fmla="*/ 1 w 10001"/>
              <a:gd name="connsiteY6" fmla="*/ 0 h 10000"/>
              <a:gd name="connsiteX0" fmla="*/ 1 w 10001"/>
              <a:gd name="connsiteY0" fmla="*/ 0 h 10000"/>
              <a:gd name="connsiteX1" fmla="*/ 10001 w 10001"/>
              <a:gd name="connsiteY1" fmla="*/ 0 h 10000"/>
              <a:gd name="connsiteX2" fmla="*/ 6811 w 10001"/>
              <a:gd name="connsiteY2" fmla="*/ 5005 h 10000"/>
              <a:gd name="connsiteX3" fmla="*/ 10001 w 10001"/>
              <a:gd name="connsiteY3" fmla="*/ 10000 h 10000"/>
              <a:gd name="connsiteX4" fmla="*/ 1 w 10001"/>
              <a:gd name="connsiteY4" fmla="*/ 10000 h 10000"/>
              <a:gd name="connsiteX5" fmla="*/ 17 w 10001"/>
              <a:gd name="connsiteY5" fmla="*/ 4968 h 10000"/>
              <a:gd name="connsiteX6" fmla="*/ 1 w 10001"/>
              <a:gd name="connsiteY6" fmla="*/ 0 h 10000"/>
              <a:gd name="connsiteX0" fmla="*/ 1 w 10001"/>
              <a:gd name="connsiteY0" fmla="*/ 0 h 10000"/>
              <a:gd name="connsiteX1" fmla="*/ 10001 w 10001"/>
              <a:gd name="connsiteY1" fmla="*/ 0 h 10000"/>
              <a:gd name="connsiteX2" fmla="*/ 6811 w 10001"/>
              <a:gd name="connsiteY2" fmla="*/ 5005 h 10000"/>
              <a:gd name="connsiteX3" fmla="*/ 10001 w 10001"/>
              <a:gd name="connsiteY3" fmla="*/ 10000 h 10000"/>
              <a:gd name="connsiteX4" fmla="*/ 1 w 10001"/>
              <a:gd name="connsiteY4" fmla="*/ 10000 h 10000"/>
              <a:gd name="connsiteX5" fmla="*/ 4049 w 10001"/>
              <a:gd name="connsiteY5" fmla="*/ 4823 h 10000"/>
              <a:gd name="connsiteX6" fmla="*/ 1 w 10001"/>
              <a:gd name="connsiteY6" fmla="*/ 0 h 10000"/>
              <a:gd name="connsiteX0" fmla="*/ 1 w 10001"/>
              <a:gd name="connsiteY0" fmla="*/ 0 h 10000"/>
              <a:gd name="connsiteX1" fmla="*/ 10001 w 10001"/>
              <a:gd name="connsiteY1" fmla="*/ 0 h 10000"/>
              <a:gd name="connsiteX2" fmla="*/ 6811 w 10001"/>
              <a:gd name="connsiteY2" fmla="*/ 5005 h 10000"/>
              <a:gd name="connsiteX3" fmla="*/ 10001 w 10001"/>
              <a:gd name="connsiteY3" fmla="*/ 10000 h 10000"/>
              <a:gd name="connsiteX4" fmla="*/ 1 w 10001"/>
              <a:gd name="connsiteY4" fmla="*/ 10000 h 10000"/>
              <a:gd name="connsiteX5" fmla="*/ 4049 w 10001"/>
              <a:gd name="connsiteY5" fmla="*/ 5041 h 10000"/>
              <a:gd name="connsiteX6" fmla="*/ 1 w 10001"/>
              <a:gd name="connsiteY6" fmla="*/ 0 h 10000"/>
              <a:gd name="connsiteX0" fmla="*/ 1 w 10001"/>
              <a:gd name="connsiteY0" fmla="*/ 0 h 10000"/>
              <a:gd name="connsiteX1" fmla="*/ 10001 w 10001"/>
              <a:gd name="connsiteY1" fmla="*/ 0 h 10000"/>
              <a:gd name="connsiteX2" fmla="*/ 6811 w 10001"/>
              <a:gd name="connsiteY2" fmla="*/ 5005 h 10000"/>
              <a:gd name="connsiteX3" fmla="*/ 10001 w 10001"/>
              <a:gd name="connsiteY3" fmla="*/ 10000 h 10000"/>
              <a:gd name="connsiteX4" fmla="*/ 1 w 10001"/>
              <a:gd name="connsiteY4" fmla="*/ 10000 h 10000"/>
              <a:gd name="connsiteX5" fmla="*/ 4049 w 10001"/>
              <a:gd name="connsiteY5" fmla="*/ 5041 h 10000"/>
              <a:gd name="connsiteX6" fmla="*/ 1 w 10001"/>
              <a:gd name="connsiteY6" fmla="*/ 0 h 10000"/>
              <a:gd name="connsiteX0" fmla="*/ 1 w 10001"/>
              <a:gd name="connsiteY0" fmla="*/ 0 h 10000"/>
              <a:gd name="connsiteX1" fmla="*/ 10001 w 10001"/>
              <a:gd name="connsiteY1" fmla="*/ 0 h 10000"/>
              <a:gd name="connsiteX2" fmla="*/ 6811 w 10001"/>
              <a:gd name="connsiteY2" fmla="*/ 5005 h 10000"/>
              <a:gd name="connsiteX3" fmla="*/ 10001 w 10001"/>
              <a:gd name="connsiteY3" fmla="*/ 10000 h 10000"/>
              <a:gd name="connsiteX4" fmla="*/ 1 w 10001"/>
              <a:gd name="connsiteY4" fmla="*/ 10000 h 10000"/>
              <a:gd name="connsiteX5" fmla="*/ 4049 w 10001"/>
              <a:gd name="connsiteY5" fmla="*/ 5041 h 10000"/>
              <a:gd name="connsiteX6" fmla="*/ 1 w 10001"/>
              <a:gd name="connsiteY6" fmla="*/ 0 h 10000"/>
              <a:gd name="connsiteX0" fmla="*/ 1 w 10001"/>
              <a:gd name="connsiteY0" fmla="*/ 0 h 10000"/>
              <a:gd name="connsiteX1" fmla="*/ 10001 w 10001"/>
              <a:gd name="connsiteY1" fmla="*/ 0 h 10000"/>
              <a:gd name="connsiteX2" fmla="*/ 6811 w 10001"/>
              <a:gd name="connsiteY2" fmla="*/ 5005 h 10000"/>
              <a:gd name="connsiteX3" fmla="*/ 10001 w 10001"/>
              <a:gd name="connsiteY3" fmla="*/ 10000 h 10000"/>
              <a:gd name="connsiteX4" fmla="*/ 1 w 10001"/>
              <a:gd name="connsiteY4" fmla="*/ 10000 h 10000"/>
              <a:gd name="connsiteX5" fmla="*/ 4049 w 10001"/>
              <a:gd name="connsiteY5" fmla="*/ 5041 h 10000"/>
              <a:gd name="connsiteX6" fmla="*/ 1 w 10001"/>
              <a:gd name="connsiteY6" fmla="*/ 0 h 10000"/>
              <a:gd name="connsiteX0" fmla="*/ 1 w 10001"/>
              <a:gd name="connsiteY0" fmla="*/ 0 h 10000"/>
              <a:gd name="connsiteX1" fmla="*/ 10001 w 10001"/>
              <a:gd name="connsiteY1" fmla="*/ 0 h 10000"/>
              <a:gd name="connsiteX2" fmla="*/ 6811 w 10001"/>
              <a:gd name="connsiteY2" fmla="*/ 5005 h 10000"/>
              <a:gd name="connsiteX3" fmla="*/ 10001 w 10001"/>
              <a:gd name="connsiteY3" fmla="*/ 10000 h 10000"/>
              <a:gd name="connsiteX4" fmla="*/ 1 w 10001"/>
              <a:gd name="connsiteY4" fmla="*/ 10000 h 10000"/>
              <a:gd name="connsiteX5" fmla="*/ 4049 w 10001"/>
              <a:gd name="connsiteY5" fmla="*/ 5041 h 10000"/>
              <a:gd name="connsiteX6" fmla="*/ 1 w 10001"/>
              <a:gd name="connsiteY6" fmla="*/ 0 h 10000"/>
              <a:gd name="connsiteX0" fmla="*/ 1 w 10001"/>
              <a:gd name="connsiteY0" fmla="*/ 0 h 10000"/>
              <a:gd name="connsiteX1" fmla="*/ 10001 w 10001"/>
              <a:gd name="connsiteY1" fmla="*/ 0 h 10000"/>
              <a:gd name="connsiteX2" fmla="*/ 6811 w 10001"/>
              <a:gd name="connsiteY2" fmla="*/ 5005 h 10000"/>
              <a:gd name="connsiteX3" fmla="*/ 10001 w 10001"/>
              <a:gd name="connsiteY3" fmla="*/ 10000 h 10000"/>
              <a:gd name="connsiteX4" fmla="*/ 1 w 10001"/>
              <a:gd name="connsiteY4" fmla="*/ 10000 h 10000"/>
              <a:gd name="connsiteX5" fmla="*/ 4049 w 10001"/>
              <a:gd name="connsiteY5" fmla="*/ 5041 h 10000"/>
              <a:gd name="connsiteX6" fmla="*/ 1 w 10001"/>
              <a:gd name="connsiteY6" fmla="*/ 0 h 10000"/>
              <a:gd name="connsiteX0" fmla="*/ 1 w 10001"/>
              <a:gd name="connsiteY0" fmla="*/ 0 h 10000"/>
              <a:gd name="connsiteX1" fmla="*/ 10001 w 10001"/>
              <a:gd name="connsiteY1" fmla="*/ 0 h 10000"/>
              <a:gd name="connsiteX2" fmla="*/ 6811 w 10001"/>
              <a:gd name="connsiteY2" fmla="*/ 5005 h 10000"/>
              <a:gd name="connsiteX3" fmla="*/ 10001 w 10001"/>
              <a:gd name="connsiteY3" fmla="*/ 10000 h 10000"/>
              <a:gd name="connsiteX4" fmla="*/ 1 w 10001"/>
              <a:gd name="connsiteY4" fmla="*/ 10000 h 10000"/>
              <a:gd name="connsiteX5" fmla="*/ 4049 w 10001"/>
              <a:gd name="connsiteY5" fmla="*/ 5041 h 10000"/>
              <a:gd name="connsiteX6" fmla="*/ 1 w 10001"/>
              <a:gd name="connsiteY6" fmla="*/ 0 h 10000"/>
              <a:gd name="connsiteX0" fmla="*/ 1 w 10001"/>
              <a:gd name="connsiteY0" fmla="*/ 0 h 10000"/>
              <a:gd name="connsiteX1" fmla="*/ 10001 w 10001"/>
              <a:gd name="connsiteY1" fmla="*/ 0 h 10000"/>
              <a:gd name="connsiteX2" fmla="*/ 6811 w 10001"/>
              <a:gd name="connsiteY2" fmla="*/ 5005 h 10000"/>
              <a:gd name="connsiteX3" fmla="*/ 10001 w 10001"/>
              <a:gd name="connsiteY3" fmla="*/ 10000 h 10000"/>
              <a:gd name="connsiteX4" fmla="*/ 1 w 10001"/>
              <a:gd name="connsiteY4" fmla="*/ 10000 h 10000"/>
              <a:gd name="connsiteX5" fmla="*/ 3740 w 10001"/>
              <a:gd name="connsiteY5" fmla="*/ 4940 h 10000"/>
              <a:gd name="connsiteX6" fmla="*/ 1 w 10001"/>
              <a:gd name="connsiteY6" fmla="*/ 0 h 10000"/>
              <a:gd name="connsiteX0" fmla="*/ 1 w 10001"/>
              <a:gd name="connsiteY0" fmla="*/ 0 h 10000"/>
              <a:gd name="connsiteX1" fmla="*/ 10001 w 10001"/>
              <a:gd name="connsiteY1" fmla="*/ 0 h 10000"/>
              <a:gd name="connsiteX2" fmla="*/ 6635 w 10001"/>
              <a:gd name="connsiteY2" fmla="*/ 4854 h 10000"/>
              <a:gd name="connsiteX3" fmla="*/ 10001 w 10001"/>
              <a:gd name="connsiteY3" fmla="*/ 10000 h 10000"/>
              <a:gd name="connsiteX4" fmla="*/ 1 w 10001"/>
              <a:gd name="connsiteY4" fmla="*/ 10000 h 10000"/>
              <a:gd name="connsiteX5" fmla="*/ 3740 w 10001"/>
              <a:gd name="connsiteY5" fmla="*/ 4940 h 10000"/>
              <a:gd name="connsiteX6" fmla="*/ 1 w 10001"/>
              <a:gd name="connsiteY6" fmla="*/ 0 h 10000"/>
              <a:gd name="connsiteX0" fmla="*/ 1 w 10001"/>
              <a:gd name="connsiteY0" fmla="*/ 0 h 10000"/>
              <a:gd name="connsiteX1" fmla="*/ 10001 w 10001"/>
              <a:gd name="connsiteY1" fmla="*/ 0 h 10000"/>
              <a:gd name="connsiteX2" fmla="*/ 6635 w 10001"/>
              <a:gd name="connsiteY2" fmla="*/ 4854 h 10000"/>
              <a:gd name="connsiteX3" fmla="*/ 10001 w 10001"/>
              <a:gd name="connsiteY3" fmla="*/ 10000 h 10000"/>
              <a:gd name="connsiteX4" fmla="*/ 1 w 10001"/>
              <a:gd name="connsiteY4" fmla="*/ 10000 h 10000"/>
              <a:gd name="connsiteX5" fmla="*/ 3520 w 10001"/>
              <a:gd name="connsiteY5" fmla="*/ 4864 h 10000"/>
              <a:gd name="connsiteX6" fmla="*/ 1 w 10001"/>
              <a:gd name="connsiteY6" fmla="*/ 0 h 10000"/>
              <a:gd name="connsiteX0" fmla="*/ 1 w 10001"/>
              <a:gd name="connsiteY0" fmla="*/ 0 h 10000"/>
              <a:gd name="connsiteX1" fmla="*/ 10001 w 10001"/>
              <a:gd name="connsiteY1" fmla="*/ 0 h 10000"/>
              <a:gd name="connsiteX2" fmla="*/ 6635 w 10001"/>
              <a:gd name="connsiteY2" fmla="*/ 4854 h 10000"/>
              <a:gd name="connsiteX3" fmla="*/ 10001 w 10001"/>
              <a:gd name="connsiteY3" fmla="*/ 10000 h 10000"/>
              <a:gd name="connsiteX4" fmla="*/ 1 w 10001"/>
              <a:gd name="connsiteY4" fmla="*/ 10000 h 10000"/>
              <a:gd name="connsiteX5" fmla="*/ 3520 w 10001"/>
              <a:gd name="connsiteY5" fmla="*/ 4864 h 10000"/>
              <a:gd name="connsiteX6" fmla="*/ 1 w 1000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 h="10000">
                <a:moveTo>
                  <a:pt x="1" y="0"/>
                </a:moveTo>
                <a:lnTo>
                  <a:pt x="10001" y="0"/>
                </a:lnTo>
                <a:cubicBezTo>
                  <a:pt x="9953" y="3059"/>
                  <a:pt x="6629" y="3460"/>
                  <a:pt x="6635" y="4854"/>
                </a:cubicBezTo>
                <a:cubicBezTo>
                  <a:pt x="6641" y="6248"/>
                  <a:pt x="10048" y="6170"/>
                  <a:pt x="10001" y="10000"/>
                </a:cubicBezTo>
                <a:lnTo>
                  <a:pt x="1" y="10000"/>
                </a:lnTo>
                <a:cubicBezTo>
                  <a:pt x="28" y="5928"/>
                  <a:pt x="3515" y="6193"/>
                  <a:pt x="3520" y="4864"/>
                </a:cubicBezTo>
                <a:cubicBezTo>
                  <a:pt x="3525" y="3535"/>
                  <a:pt x="-4" y="3143"/>
                  <a:pt x="1" y="0"/>
                </a:cubicBezTo>
                <a:close/>
              </a:path>
            </a:pathLst>
          </a:custGeom>
          <a:solidFill>
            <a:schemeClr val="tx2">
              <a:lumMod val="60000"/>
              <a:lumOff val="40000"/>
              <a:alpha val="24000"/>
            </a:schemeClr>
          </a:solidFill>
          <a:effectLst/>
          <a:scene3d>
            <a:camera prst="orthographicFront"/>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a:defRPr/>
            </a:pPr>
            <a:endParaRPr kumimoji="1" lang="en-GB" u="sng" dirty="0">
              <a:solidFill>
                <a:srgbClr val="000000"/>
              </a:solidFill>
              <a:latin typeface="Arial" panose="020B0604020202020204" pitchFamily="34" charset="0"/>
            </a:endParaRPr>
          </a:p>
        </p:txBody>
      </p:sp>
      <p:sp>
        <p:nvSpPr>
          <p:cNvPr id="14" name="Shape 344">
            <a:extLst>
              <a:ext uri="{FF2B5EF4-FFF2-40B4-BE49-F238E27FC236}">
                <a16:creationId xmlns:a16="http://schemas.microsoft.com/office/drawing/2014/main" id="{44E69AD8-7DFC-BDD8-2B0B-826DA69A9F7E}"/>
              </a:ext>
            </a:extLst>
          </p:cNvPr>
          <p:cNvSpPr txBox="1">
            <a:spLocks/>
          </p:cNvSpPr>
          <p:nvPr/>
        </p:nvSpPr>
        <p:spPr>
          <a:xfrm>
            <a:off x="4407329" y="3390051"/>
            <a:ext cx="3377339" cy="2880320"/>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None/>
              <a:defRPr sz="1800">
                <a:solidFill>
                  <a:srgbClr val="000000"/>
                </a:solidFill>
              </a:defRPr>
            </a:pPr>
            <a:r>
              <a:rPr kumimoji="1" lang="en-GB" sz="1800" dirty="0">
                <a:solidFill>
                  <a:schemeClr val="accent1"/>
                </a:solidFill>
              </a:rPr>
              <a:t>Area of study and main question or issue addressed </a:t>
            </a:r>
          </a:p>
          <a:p>
            <a:pPr marL="0" indent="0" algn="ctr">
              <a:spcBef>
                <a:spcPts val="1800"/>
              </a:spcBef>
              <a:buNone/>
              <a:defRPr sz="1800">
                <a:solidFill>
                  <a:srgbClr val="000000"/>
                </a:solidFill>
              </a:defRPr>
            </a:pPr>
            <a:endParaRPr kumimoji="1" lang="en-GB" sz="1800" dirty="0">
              <a:solidFill>
                <a:schemeClr val="accent1"/>
              </a:solidFill>
            </a:endParaRPr>
          </a:p>
          <a:p>
            <a:pPr marL="0" indent="0" algn="ctr">
              <a:spcBef>
                <a:spcPts val="1800"/>
              </a:spcBef>
              <a:buNone/>
              <a:defRPr sz="1800">
                <a:solidFill>
                  <a:srgbClr val="000000"/>
                </a:solidFill>
              </a:defRPr>
            </a:pPr>
            <a:r>
              <a:rPr kumimoji="1" lang="en-GB" sz="1800" dirty="0">
                <a:solidFill>
                  <a:schemeClr val="accent1"/>
                </a:solidFill>
              </a:rPr>
              <a:t>Key findings </a:t>
            </a:r>
          </a:p>
          <a:p>
            <a:pPr marL="0" indent="0" algn="ctr">
              <a:spcBef>
                <a:spcPts val="1800"/>
              </a:spcBef>
              <a:buNone/>
              <a:defRPr sz="1800">
                <a:solidFill>
                  <a:srgbClr val="000000"/>
                </a:solidFill>
              </a:defRPr>
            </a:pPr>
            <a:endParaRPr kumimoji="1" lang="en-GB" sz="1800" dirty="0">
              <a:solidFill>
                <a:schemeClr val="accent1"/>
              </a:solidFill>
            </a:endParaRPr>
          </a:p>
          <a:p>
            <a:pPr marL="0" indent="0" algn="ctr">
              <a:spcBef>
                <a:spcPts val="1800"/>
              </a:spcBef>
              <a:buNone/>
              <a:defRPr sz="1800">
                <a:solidFill>
                  <a:srgbClr val="000000"/>
                </a:solidFill>
              </a:defRPr>
            </a:pPr>
            <a:r>
              <a:rPr kumimoji="1" lang="en-GB" sz="1800" dirty="0">
                <a:solidFill>
                  <a:schemeClr val="accent1"/>
                </a:solidFill>
              </a:rPr>
              <a:t>Implications</a:t>
            </a:r>
          </a:p>
        </p:txBody>
      </p:sp>
    </p:spTree>
    <p:extLst>
      <p:ext uri="{BB962C8B-B14F-4D97-AF65-F5344CB8AC3E}">
        <p14:creationId xmlns:p14="http://schemas.microsoft.com/office/powerpoint/2010/main" val="3039454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50A74-6ED2-41B3-AD63-74F89C447FBB}"/>
              </a:ext>
            </a:extLst>
          </p:cNvPr>
          <p:cNvSpPr>
            <a:spLocks noGrp="1"/>
          </p:cNvSpPr>
          <p:nvPr>
            <p:ph type="title"/>
          </p:nvPr>
        </p:nvSpPr>
        <p:spPr/>
        <p:txBody>
          <a:bodyPr/>
          <a:lstStyle/>
          <a:p>
            <a:r>
              <a:rPr lang="de-DE" dirty="0"/>
              <a:t>Outline</a:t>
            </a:r>
            <a:endParaRPr lang="de-CH" dirty="0"/>
          </a:p>
        </p:txBody>
      </p:sp>
      <p:sp>
        <p:nvSpPr>
          <p:cNvPr id="3" name="Inhaltsplatzhalter 2">
            <a:extLst>
              <a:ext uri="{FF2B5EF4-FFF2-40B4-BE49-F238E27FC236}">
                <a16:creationId xmlns:a16="http://schemas.microsoft.com/office/drawing/2014/main" id="{94792F61-F3A1-4E2C-B0EE-9742603FD08B}"/>
              </a:ext>
            </a:extLst>
          </p:cNvPr>
          <p:cNvSpPr>
            <a:spLocks noGrp="1"/>
          </p:cNvSpPr>
          <p:nvPr>
            <p:ph idx="1"/>
          </p:nvPr>
        </p:nvSpPr>
        <p:spPr/>
        <p:txBody>
          <a:bodyPr/>
          <a:lstStyle/>
          <a:p>
            <a:pPr>
              <a:buFont typeface="Arial" panose="020B0604020202020204" pitchFamily="34" charset="0"/>
              <a:buChar char="•"/>
            </a:pPr>
            <a:r>
              <a:rPr lang="de-DE" dirty="0"/>
              <a:t>A </a:t>
            </a:r>
            <a:r>
              <a:rPr lang="de-DE" dirty="0" err="1"/>
              <a:t>bit</a:t>
            </a:r>
            <a:r>
              <a:rPr lang="de-DE" dirty="0"/>
              <a:t> </a:t>
            </a:r>
            <a:r>
              <a:rPr lang="de-DE" dirty="0" err="1"/>
              <a:t>about</a:t>
            </a:r>
            <a:r>
              <a:rPr lang="de-DE" dirty="0"/>
              <a:t> </a:t>
            </a:r>
            <a:r>
              <a:rPr lang="de-DE" dirty="0" err="1"/>
              <a:t>me</a:t>
            </a:r>
            <a:endParaRPr lang="de-DE" dirty="0"/>
          </a:p>
          <a:p>
            <a:pPr>
              <a:buFont typeface="Arial" panose="020B0604020202020204" pitchFamily="34" charset="0"/>
              <a:buChar char="•"/>
            </a:pPr>
            <a:r>
              <a:rPr lang="de-DE" dirty="0"/>
              <a:t>Part </a:t>
            </a:r>
            <a:r>
              <a:rPr lang="de-DE" dirty="0" err="1"/>
              <a:t>one</a:t>
            </a:r>
            <a:r>
              <a:rPr lang="de-DE" dirty="0"/>
              <a:t>: Writing a </a:t>
            </a:r>
            <a:r>
              <a:rPr lang="de-DE" dirty="0" err="1"/>
              <a:t>scientific</a:t>
            </a:r>
            <a:r>
              <a:rPr lang="de-DE" dirty="0"/>
              <a:t> </a:t>
            </a:r>
            <a:r>
              <a:rPr lang="de-DE" dirty="0" err="1"/>
              <a:t>paper</a:t>
            </a:r>
            <a:endParaRPr lang="de-DE" dirty="0"/>
          </a:p>
          <a:p>
            <a:pPr>
              <a:buFont typeface="Arial" panose="020B0604020202020204" pitchFamily="34" charset="0"/>
              <a:buChar char="•"/>
            </a:pPr>
            <a:r>
              <a:rPr lang="de-DE" dirty="0"/>
              <a:t>Intermission: </a:t>
            </a:r>
            <a:r>
              <a:rPr lang="de-DE" dirty="0" err="1"/>
              <a:t>Your</a:t>
            </a:r>
            <a:r>
              <a:rPr lang="de-DE" dirty="0"/>
              <a:t> </a:t>
            </a:r>
            <a:r>
              <a:rPr lang="de-DE" dirty="0" err="1"/>
              <a:t>questions</a:t>
            </a:r>
            <a:endParaRPr lang="de-DE" dirty="0"/>
          </a:p>
          <a:p>
            <a:pPr>
              <a:buFont typeface="Arial" panose="020B0604020202020204" pitchFamily="34" charset="0"/>
              <a:buChar char="•"/>
            </a:pPr>
            <a:r>
              <a:rPr lang="de-DE" dirty="0"/>
              <a:t>Part </a:t>
            </a:r>
            <a:r>
              <a:rPr lang="de-DE" dirty="0" err="1"/>
              <a:t>two</a:t>
            </a:r>
            <a:r>
              <a:rPr lang="de-DE" dirty="0"/>
              <a:t>: Publishing a </a:t>
            </a:r>
            <a:r>
              <a:rPr lang="de-DE" dirty="0" err="1"/>
              <a:t>scientific</a:t>
            </a:r>
            <a:r>
              <a:rPr lang="de-DE" dirty="0"/>
              <a:t> </a:t>
            </a:r>
            <a:r>
              <a:rPr lang="de-DE" dirty="0" err="1"/>
              <a:t>paper</a:t>
            </a:r>
            <a:endParaRPr lang="de-CH" dirty="0"/>
          </a:p>
        </p:txBody>
      </p:sp>
      <p:sp>
        <p:nvSpPr>
          <p:cNvPr id="5" name="Fußzeilenplatzhalter 4">
            <a:extLst>
              <a:ext uri="{FF2B5EF4-FFF2-40B4-BE49-F238E27FC236}">
                <a16:creationId xmlns:a16="http://schemas.microsoft.com/office/drawing/2014/main" id="{4A08BFF2-5DEB-4FE4-A3E3-C18FD3A38B4D}"/>
              </a:ext>
            </a:extLst>
          </p:cNvPr>
          <p:cNvSpPr>
            <a:spLocks noGrp="1"/>
          </p:cNvSpPr>
          <p:nvPr>
            <p:ph type="ftr" sz="quarter" idx="11"/>
          </p:nvPr>
        </p:nvSpPr>
        <p:spPr/>
        <p:txBody>
          <a:bodyPr/>
          <a:lstStyle/>
          <a:p>
            <a:r>
              <a:rPr lang="de-DE" noProof="0" dirty="0"/>
              <a:t>Department </a:t>
            </a:r>
            <a:r>
              <a:rPr lang="de-DE" noProof="0" dirty="0" err="1"/>
              <a:t>of</a:t>
            </a:r>
            <a:r>
              <a:rPr lang="de-DE" noProof="0" dirty="0"/>
              <a:t> Physics</a:t>
            </a:r>
            <a:endParaRPr lang="de-CH" noProof="0" dirty="0"/>
          </a:p>
        </p:txBody>
      </p:sp>
      <p:sp>
        <p:nvSpPr>
          <p:cNvPr id="4" name="Datumsplatzhalter 3">
            <a:extLst>
              <a:ext uri="{FF2B5EF4-FFF2-40B4-BE49-F238E27FC236}">
                <a16:creationId xmlns:a16="http://schemas.microsoft.com/office/drawing/2014/main" id="{FB726846-AD64-4677-BEA5-D3BDD96C70A4}"/>
              </a:ext>
            </a:extLst>
          </p:cNvPr>
          <p:cNvSpPr>
            <a:spLocks noGrp="1"/>
          </p:cNvSpPr>
          <p:nvPr>
            <p:ph type="dt" sz="half" idx="10"/>
          </p:nvPr>
        </p:nvSpPr>
        <p:spPr/>
        <p:txBody>
          <a:bodyPr/>
          <a:lstStyle/>
          <a:p>
            <a:fld id="{6BA2947E-D2DB-4F76-9588-775FC8D85F8C}" type="datetime1">
              <a:rPr lang="de-CH" noProof="0" smtClean="0"/>
              <a:t>19.12.2023</a:t>
            </a:fld>
            <a:endParaRPr lang="de-CH" noProof="0"/>
          </a:p>
        </p:txBody>
      </p:sp>
      <p:sp>
        <p:nvSpPr>
          <p:cNvPr id="6" name="Foliennummernplatzhalter 5">
            <a:extLst>
              <a:ext uri="{FF2B5EF4-FFF2-40B4-BE49-F238E27FC236}">
                <a16:creationId xmlns:a16="http://schemas.microsoft.com/office/drawing/2014/main" id="{9D665EC3-3ED3-4D21-AC3C-EAD0881BA091}"/>
              </a:ext>
            </a:extLst>
          </p:cNvPr>
          <p:cNvSpPr>
            <a:spLocks noGrp="1"/>
          </p:cNvSpPr>
          <p:nvPr>
            <p:ph type="sldNum" sz="quarter" idx="12"/>
          </p:nvPr>
        </p:nvSpPr>
        <p:spPr/>
        <p:txBody>
          <a:bodyPr/>
          <a:lstStyle/>
          <a:p>
            <a:fld id="{5ACA52AF-F19D-405C-AD5F-7D94B96A5CC3}" type="slidenum">
              <a:rPr lang="de-CH" noProof="0" smtClean="0"/>
              <a:t>2</a:t>
            </a:fld>
            <a:endParaRPr lang="de-CH" noProof="0"/>
          </a:p>
        </p:txBody>
      </p:sp>
    </p:spTree>
    <p:extLst>
      <p:ext uri="{BB962C8B-B14F-4D97-AF65-F5344CB8AC3E}">
        <p14:creationId xmlns:p14="http://schemas.microsoft.com/office/powerpoint/2010/main" val="3164086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31ECF-EF04-4AAA-9A8E-583E3D217F33}"/>
              </a:ext>
            </a:extLst>
          </p:cNvPr>
          <p:cNvSpPr>
            <a:spLocks noGrp="1"/>
          </p:cNvSpPr>
          <p:nvPr>
            <p:ph type="title"/>
          </p:nvPr>
        </p:nvSpPr>
        <p:spPr/>
        <p:txBody>
          <a:bodyPr/>
          <a:lstStyle/>
          <a:p>
            <a:r>
              <a:rPr lang="de-DE" dirty="0"/>
              <a:t>A ‘classic’ </a:t>
            </a:r>
            <a:r>
              <a:rPr lang="de-DE" dirty="0" err="1"/>
              <a:t>abstract</a:t>
            </a:r>
            <a:endParaRPr lang="de-CH" dirty="0"/>
          </a:p>
        </p:txBody>
      </p:sp>
      <p:sp>
        <p:nvSpPr>
          <p:cNvPr id="5" name="Fußzeilenplatzhalter 4">
            <a:extLst>
              <a:ext uri="{FF2B5EF4-FFF2-40B4-BE49-F238E27FC236}">
                <a16:creationId xmlns:a16="http://schemas.microsoft.com/office/drawing/2014/main" id="{572B1E5F-FA5D-4B47-A43F-C570AFE8C6D3}"/>
              </a:ext>
            </a:extLst>
          </p:cNvPr>
          <p:cNvSpPr>
            <a:spLocks noGrp="1"/>
          </p:cNvSpPr>
          <p:nvPr>
            <p:ph type="ftr" sz="quarter" idx="11"/>
          </p:nvPr>
        </p:nvSpPr>
        <p:spPr/>
        <p:txBody>
          <a:bodyPr/>
          <a:lstStyle/>
          <a:p>
            <a:r>
              <a:rPr lang="de-DE" noProof="0" dirty="0"/>
              <a:t>Department </a:t>
            </a:r>
            <a:r>
              <a:rPr lang="de-DE" noProof="0" dirty="0" err="1"/>
              <a:t>of</a:t>
            </a:r>
            <a:r>
              <a:rPr lang="de-DE" noProof="0" dirty="0"/>
              <a:t> Physics</a:t>
            </a:r>
            <a:endParaRPr lang="de-CH" noProof="0" dirty="0"/>
          </a:p>
        </p:txBody>
      </p:sp>
      <p:sp>
        <p:nvSpPr>
          <p:cNvPr id="4" name="Datumsplatzhalter 3">
            <a:extLst>
              <a:ext uri="{FF2B5EF4-FFF2-40B4-BE49-F238E27FC236}">
                <a16:creationId xmlns:a16="http://schemas.microsoft.com/office/drawing/2014/main" id="{44DAA5A3-8CEF-4027-9289-B60138CD16A2}"/>
              </a:ext>
            </a:extLst>
          </p:cNvPr>
          <p:cNvSpPr>
            <a:spLocks noGrp="1"/>
          </p:cNvSpPr>
          <p:nvPr>
            <p:ph type="dt" sz="half" idx="10"/>
          </p:nvPr>
        </p:nvSpPr>
        <p:spPr/>
        <p:txBody>
          <a:bodyPr/>
          <a:lstStyle/>
          <a:p>
            <a:fld id="{8D93BFA6-70D2-4653-B5CB-D3376F3BFAE7}" type="datetime1">
              <a:rPr lang="de-CH" noProof="0" smtClean="0"/>
              <a:t>19.12.2023</a:t>
            </a:fld>
            <a:endParaRPr lang="de-CH" noProof="0"/>
          </a:p>
        </p:txBody>
      </p:sp>
      <p:sp>
        <p:nvSpPr>
          <p:cNvPr id="6" name="Foliennummernplatzhalter 5">
            <a:extLst>
              <a:ext uri="{FF2B5EF4-FFF2-40B4-BE49-F238E27FC236}">
                <a16:creationId xmlns:a16="http://schemas.microsoft.com/office/drawing/2014/main" id="{5C9B1E27-9E06-4598-A6EF-3BCBC8D0152F}"/>
              </a:ext>
            </a:extLst>
          </p:cNvPr>
          <p:cNvSpPr>
            <a:spLocks noGrp="1"/>
          </p:cNvSpPr>
          <p:nvPr>
            <p:ph type="sldNum" sz="quarter" idx="12"/>
          </p:nvPr>
        </p:nvSpPr>
        <p:spPr/>
        <p:txBody>
          <a:bodyPr/>
          <a:lstStyle/>
          <a:p>
            <a:fld id="{5ACA52AF-F19D-405C-AD5F-7D94B96A5CC3}" type="slidenum">
              <a:rPr lang="de-CH" noProof="0" smtClean="0"/>
              <a:t>20</a:t>
            </a:fld>
            <a:endParaRPr lang="de-CH" noProof="0"/>
          </a:p>
        </p:txBody>
      </p:sp>
      <p:sp>
        <p:nvSpPr>
          <p:cNvPr id="7" name="Segnaposto contenuto 6">
            <a:extLst>
              <a:ext uri="{FF2B5EF4-FFF2-40B4-BE49-F238E27FC236}">
                <a16:creationId xmlns:a16="http://schemas.microsoft.com/office/drawing/2014/main" id="{571D3D4D-4B55-EE27-0520-15DD0DDBCC02}"/>
              </a:ext>
            </a:extLst>
          </p:cNvPr>
          <p:cNvSpPr>
            <a:spLocks noGrp="1"/>
          </p:cNvSpPr>
          <p:nvPr>
            <p:ph idx="1"/>
          </p:nvPr>
        </p:nvSpPr>
        <p:spPr/>
        <p:txBody>
          <a:bodyPr/>
          <a:lstStyle/>
          <a:p>
            <a:pPr marL="0" indent="0">
              <a:buNone/>
            </a:pP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t>
            </a:r>
            <a:r>
              <a:rPr lang="en-US" sz="1800" kern="1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Quantum computing promises to offer substantial speed-ups over its classical counterpart for certain problems. However, the greatest impediment to realizing its full potential is noise that is inherent to these systems. The widely accepted solution to this challenge is the implementation of fault-tolerant quantum circuits, which is out of reach for current processors.</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Here we report experiments on a noisy 127-qubit processor and demonstrate the measurement of accurate expectation values for circuit volumes at a scale beyond brute-force classical computation. We argue that this represents evidence for the utility of quantum computing in a pre-fault-tolerant era. </a:t>
            </a:r>
            <a:r>
              <a:rPr lang="en-US" sz="1800" kern="100" dirty="0">
                <a:solidFill>
                  <a:schemeClr val="bg1">
                    <a:lumMod val="65000"/>
                  </a:schemeClr>
                </a:solidFill>
                <a:effectLst/>
                <a:latin typeface="Arial" panose="020B0604020202020204" pitchFamily="34" charset="0"/>
                <a:ea typeface="Calibri" panose="020F0502020204030204" pitchFamily="34" charset="0"/>
                <a:cs typeface="Times New Roman" panose="02020603050405020304" pitchFamily="18" charset="0"/>
              </a:rPr>
              <a:t>These experimental results are enabled by advances in the coherence and calibration of a superconducting processor at this scale and the ability to characterize</a:t>
            </a:r>
            <a:r>
              <a:rPr lang="en-US" sz="1800" kern="100" baseline="30000" dirty="0">
                <a:solidFill>
                  <a:schemeClr val="bg1">
                    <a:lumMod val="65000"/>
                  </a:schemeClr>
                </a:solidFill>
                <a:effectLst/>
                <a:latin typeface="Arial" panose="020B0604020202020204" pitchFamily="34" charset="0"/>
                <a:ea typeface="Calibri" panose="020F0502020204030204" pitchFamily="34" charset="0"/>
                <a:cs typeface="Times New Roman" panose="02020603050405020304" pitchFamily="18" charset="0"/>
              </a:rPr>
              <a:t>1</a:t>
            </a:r>
            <a:r>
              <a:rPr lang="en-US" sz="1800" kern="100" dirty="0">
                <a:solidFill>
                  <a:schemeClr val="bg1">
                    <a:lumMod val="65000"/>
                  </a:schemeClr>
                </a:solidFill>
                <a:effectLst/>
                <a:latin typeface="Arial" panose="020B0604020202020204" pitchFamily="34" charset="0"/>
                <a:ea typeface="Calibri" panose="020F0502020204030204" pitchFamily="34" charset="0"/>
                <a:cs typeface="Times New Roman" panose="02020603050405020304" pitchFamily="18" charset="0"/>
              </a:rPr>
              <a:t> and controllably manipulate noise across such a large device.</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We establish the accuracy of the measured expectation values by comparing them with the output of exactly verifiable circuits. In the regime of strong entanglement, the quantum computer provides correct results for which leading classical approximations </a:t>
            </a:r>
            <a:r>
              <a:rPr lang="en-US" sz="1800" kern="100" dirty="0">
                <a:solidFill>
                  <a:schemeClr val="bg1">
                    <a:lumMod val="75000"/>
                  </a:schemeClr>
                </a:solidFill>
                <a:effectLst/>
                <a:latin typeface="Arial" panose="020B0604020202020204" pitchFamily="34" charset="0"/>
                <a:ea typeface="Calibri" panose="020F0502020204030204" pitchFamily="34" charset="0"/>
                <a:cs typeface="Times New Roman" panose="02020603050405020304" pitchFamily="18" charset="0"/>
              </a:rPr>
              <a:t>such as pure-state-based 1D (matrix product states, MPS) and 2D (isometric tensor network states, </a:t>
            </a:r>
            <a:r>
              <a:rPr lang="en-US" sz="1800" kern="100" dirty="0" err="1">
                <a:solidFill>
                  <a:schemeClr val="bg1">
                    <a:lumMod val="75000"/>
                  </a:schemeClr>
                </a:solidFill>
                <a:effectLst/>
                <a:latin typeface="Arial" panose="020B0604020202020204" pitchFamily="34" charset="0"/>
                <a:ea typeface="Calibri" panose="020F0502020204030204" pitchFamily="34" charset="0"/>
                <a:cs typeface="Times New Roman" panose="02020603050405020304" pitchFamily="18" charset="0"/>
              </a:rPr>
              <a:t>isoTNS</a:t>
            </a:r>
            <a:r>
              <a:rPr lang="en-US" sz="1800" kern="100" dirty="0">
                <a:solidFill>
                  <a:schemeClr val="bg1">
                    <a:lumMod val="75000"/>
                  </a:schemeClr>
                </a:solidFill>
                <a:effectLst/>
                <a:latin typeface="Arial" panose="020B0604020202020204" pitchFamily="34" charset="0"/>
                <a:ea typeface="Calibri" panose="020F0502020204030204" pitchFamily="34" charset="0"/>
                <a:cs typeface="Times New Roman" panose="02020603050405020304" pitchFamily="18" charset="0"/>
              </a:rPr>
              <a:t>) tensor network methods</a:t>
            </a:r>
            <a:r>
              <a:rPr lang="en-US" sz="1800" kern="100" baseline="30000" dirty="0">
                <a:solidFill>
                  <a:schemeClr val="bg1">
                    <a:lumMod val="75000"/>
                  </a:schemeClr>
                </a:solidFill>
                <a:effectLst/>
                <a:latin typeface="Arial" panose="020B0604020202020204" pitchFamily="34" charset="0"/>
                <a:ea typeface="Calibri" panose="020F0502020204030204" pitchFamily="34" charset="0"/>
                <a:cs typeface="Times New Roman" panose="02020603050405020304" pitchFamily="18" charset="0"/>
              </a:rPr>
              <a:t>2,3</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break down. </a:t>
            </a:r>
            <a:r>
              <a:rPr lang="en-US" sz="1800" kern="1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These experiments demonstrate a foundational tool for the realization of near-term quantum applications.</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i="1" kern="100" dirty="0">
                <a:effectLst/>
                <a:latin typeface="Arial" panose="020B0604020202020204" pitchFamily="34" charset="0"/>
                <a:ea typeface="Calibri" panose="020F0502020204030204" pitchFamily="34" charset="0"/>
                <a:cs typeface="Times New Roman" panose="02020603050405020304" pitchFamily="18" charset="0"/>
              </a:rPr>
              <a:t>Nature</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618</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500-505 (2023))</a:t>
            </a:r>
            <a:endParaRPr lang="it-CH"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it-CH" dirty="0"/>
          </a:p>
        </p:txBody>
      </p:sp>
    </p:spTree>
    <p:extLst>
      <p:ext uri="{BB962C8B-B14F-4D97-AF65-F5344CB8AC3E}">
        <p14:creationId xmlns:p14="http://schemas.microsoft.com/office/powerpoint/2010/main" val="1967527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31ECF-EF04-4AAA-9A8E-583E3D217F33}"/>
              </a:ext>
            </a:extLst>
          </p:cNvPr>
          <p:cNvSpPr>
            <a:spLocks noGrp="1"/>
          </p:cNvSpPr>
          <p:nvPr>
            <p:ph type="title"/>
          </p:nvPr>
        </p:nvSpPr>
        <p:spPr/>
        <p:txBody>
          <a:bodyPr/>
          <a:lstStyle/>
          <a:p>
            <a:r>
              <a:rPr lang="de-DE" dirty="0"/>
              <a:t>A </a:t>
            </a:r>
            <a:r>
              <a:rPr lang="de-DE" dirty="0" err="1"/>
              <a:t>reader-friendly</a:t>
            </a:r>
            <a:r>
              <a:rPr lang="de-DE" dirty="0"/>
              <a:t> </a:t>
            </a:r>
            <a:r>
              <a:rPr lang="de-DE" dirty="0" err="1"/>
              <a:t>abstract</a:t>
            </a:r>
            <a:endParaRPr lang="de-CH" dirty="0"/>
          </a:p>
        </p:txBody>
      </p:sp>
      <p:sp>
        <p:nvSpPr>
          <p:cNvPr id="5" name="Fußzeilenplatzhalter 4">
            <a:extLst>
              <a:ext uri="{FF2B5EF4-FFF2-40B4-BE49-F238E27FC236}">
                <a16:creationId xmlns:a16="http://schemas.microsoft.com/office/drawing/2014/main" id="{572B1E5F-FA5D-4B47-A43F-C570AFE8C6D3}"/>
              </a:ext>
            </a:extLst>
          </p:cNvPr>
          <p:cNvSpPr>
            <a:spLocks noGrp="1"/>
          </p:cNvSpPr>
          <p:nvPr>
            <p:ph type="ftr" sz="quarter" idx="11"/>
          </p:nvPr>
        </p:nvSpPr>
        <p:spPr/>
        <p:txBody>
          <a:bodyPr/>
          <a:lstStyle/>
          <a:p>
            <a:r>
              <a:rPr lang="de-DE" noProof="0" dirty="0"/>
              <a:t>Department </a:t>
            </a:r>
            <a:r>
              <a:rPr lang="de-DE" noProof="0" dirty="0" err="1"/>
              <a:t>of</a:t>
            </a:r>
            <a:r>
              <a:rPr lang="de-DE" noProof="0" dirty="0"/>
              <a:t> Physics</a:t>
            </a:r>
            <a:endParaRPr lang="de-CH" noProof="0" dirty="0"/>
          </a:p>
        </p:txBody>
      </p:sp>
      <p:sp>
        <p:nvSpPr>
          <p:cNvPr id="4" name="Datumsplatzhalter 3">
            <a:extLst>
              <a:ext uri="{FF2B5EF4-FFF2-40B4-BE49-F238E27FC236}">
                <a16:creationId xmlns:a16="http://schemas.microsoft.com/office/drawing/2014/main" id="{44DAA5A3-8CEF-4027-9289-B60138CD16A2}"/>
              </a:ext>
            </a:extLst>
          </p:cNvPr>
          <p:cNvSpPr>
            <a:spLocks noGrp="1"/>
          </p:cNvSpPr>
          <p:nvPr>
            <p:ph type="dt" sz="half" idx="10"/>
          </p:nvPr>
        </p:nvSpPr>
        <p:spPr/>
        <p:txBody>
          <a:bodyPr/>
          <a:lstStyle/>
          <a:p>
            <a:fld id="{8D93BFA6-70D2-4653-B5CB-D3376F3BFAE7}" type="datetime1">
              <a:rPr lang="de-CH" noProof="0" smtClean="0"/>
              <a:t>19.12.2023</a:t>
            </a:fld>
            <a:endParaRPr lang="de-CH" noProof="0"/>
          </a:p>
        </p:txBody>
      </p:sp>
      <p:sp>
        <p:nvSpPr>
          <p:cNvPr id="6" name="Foliennummernplatzhalter 5">
            <a:extLst>
              <a:ext uri="{FF2B5EF4-FFF2-40B4-BE49-F238E27FC236}">
                <a16:creationId xmlns:a16="http://schemas.microsoft.com/office/drawing/2014/main" id="{5C9B1E27-9E06-4598-A6EF-3BCBC8D0152F}"/>
              </a:ext>
            </a:extLst>
          </p:cNvPr>
          <p:cNvSpPr>
            <a:spLocks noGrp="1"/>
          </p:cNvSpPr>
          <p:nvPr>
            <p:ph type="sldNum" sz="quarter" idx="12"/>
          </p:nvPr>
        </p:nvSpPr>
        <p:spPr/>
        <p:txBody>
          <a:bodyPr/>
          <a:lstStyle/>
          <a:p>
            <a:fld id="{5ACA52AF-F19D-405C-AD5F-7D94B96A5CC3}" type="slidenum">
              <a:rPr lang="de-CH" noProof="0" smtClean="0"/>
              <a:t>21</a:t>
            </a:fld>
            <a:endParaRPr lang="de-CH" noProof="0"/>
          </a:p>
        </p:txBody>
      </p:sp>
      <p:sp>
        <p:nvSpPr>
          <p:cNvPr id="7" name="Segnaposto contenuto 6">
            <a:extLst>
              <a:ext uri="{FF2B5EF4-FFF2-40B4-BE49-F238E27FC236}">
                <a16:creationId xmlns:a16="http://schemas.microsoft.com/office/drawing/2014/main" id="{571D3D4D-4B55-EE27-0520-15DD0DDBCC02}"/>
              </a:ext>
            </a:extLst>
          </p:cNvPr>
          <p:cNvSpPr>
            <a:spLocks noGrp="1"/>
          </p:cNvSpPr>
          <p:nvPr>
            <p:ph idx="1"/>
          </p:nvPr>
        </p:nvSpPr>
        <p:spPr/>
        <p:txBody>
          <a:bodyPr/>
          <a:lstStyle/>
          <a:p>
            <a:pPr marL="0" indent="0">
              <a:buNone/>
            </a:pP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t>
            </a:r>
            <a:r>
              <a:rPr lang="en-US" sz="1800" kern="1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Molecules are a powerful platform to probe fundamental symmetry violations beyond the standard model, as they offer both large amplification factors and robustness against systematic errors. As experimental sensitivities improve, it is important to develop new methods to suppress sensitivity to external electromagnetic fields, as limits on the ability to control these fields are a major experimental concern. </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Here we show that sensitivity to both external magnetic and electric fields can be simultaneously suppressed using engineered radio frequency, microwave, or two-photon transitions that maintain large amplification of CP-violating effects. By performing a clock measurement on these transitions, CP-violating observables including the electron electric dipole moment, nuclear Schiff moment, and magnetic quadrupole moment can be measured with suppression of external field sensitivity of ≳100 generically, and even more in many cases.</a:t>
            </a:r>
            <a:r>
              <a:rPr lang="en-US" sz="1800" kern="1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kern="100" dirty="0">
                <a:solidFill>
                  <a:schemeClr val="bg1">
                    <a:lumMod val="65000"/>
                  </a:schemeClr>
                </a:solidFill>
                <a:effectLst/>
                <a:latin typeface="Arial" panose="020B0604020202020204" pitchFamily="34" charset="0"/>
                <a:ea typeface="Calibri" panose="020F0502020204030204" pitchFamily="34" charset="0"/>
                <a:cs typeface="Times New Roman" panose="02020603050405020304" pitchFamily="18" charset="0"/>
              </a:rPr>
              <a:t>Furthermore, the method is compatible with traditional Ramsey measurements, offers internal co-magnetometry, and is useful for systems with large angular momentum commonly present in molecular searches for nuclear CP violation.</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i="1" kern="100" dirty="0">
                <a:effectLst/>
                <a:latin typeface="Arial" panose="020B0604020202020204" pitchFamily="34" charset="0"/>
                <a:ea typeface="Calibri" panose="020F0502020204030204" pitchFamily="34" charset="0"/>
                <a:cs typeface="Times New Roman" panose="02020603050405020304" pitchFamily="18" charset="0"/>
              </a:rPr>
              <a:t>Phys. Rev. Lett.</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131</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183003 (2023))</a:t>
            </a:r>
            <a:endParaRPr lang="it-CH"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it-CH" dirty="0"/>
          </a:p>
        </p:txBody>
      </p:sp>
    </p:spTree>
    <p:extLst>
      <p:ext uri="{BB962C8B-B14F-4D97-AF65-F5344CB8AC3E}">
        <p14:creationId xmlns:p14="http://schemas.microsoft.com/office/powerpoint/2010/main" val="4256324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contenuto 6">
            <a:extLst>
              <a:ext uri="{FF2B5EF4-FFF2-40B4-BE49-F238E27FC236}">
                <a16:creationId xmlns:a16="http://schemas.microsoft.com/office/drawing/2014/main" id="{B9A08285-5889-6CBC-B92E-5A136274D5B5}"/>
              </a:ext>
            </a:extLst>
          </p:cNvPr>
          <p:cNvSpPr>
            <a:spLocks noGrp="1"/>
          </p:cNvSpPr>
          <p:nvPr>
            <p:ph idx="1"/>
          </p:nvPr>
        </p:nvSpPr>
        <p:spPr>
          <a:xfrm>
            <a:off x="731837" y="1412875"/>
            <a:ext cx="10728325" cy="4680000"/>
          </a:xfrm>
        </p:spPr>
        <p:txBody>
          <a:bodyPr/>
          <a:lstStyle/>
          <a:p>
            <a:pPr marL="0" indent="0">
              <a:buNone/>
            </a:pP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t>
            </a:r>
            <a:r>
              <a:rPr lang="en-US" dirty="0"/>
              <a:t>Einstein’s general theory of relativity from 1915</a:t>
            </a:r>
            <a:r>
              <a:rPr lang="en-US" baseline="30000" dirty="0"/>
              <a:t>1</a:t>
            </a:r>
            <a:r>
              <a:rPr lang="en-US" dirty="0"/>
              <a:t> remains the most successful description of gravitation. From the 1919 solar eclipse</a:t>
            </a:r>
            <a:r>
              <a:rPr lang="en-US" baseline="30000" dirty="0"/>
              <a:t>2</a:t>
            </a:r>
            <a:r>
              <a:rPr lang="en-US" dirty="0"/>
              <a:t> to the observation of gravitational waves</a:t>
            </a:r>
            <a:r>
              <a:rPr lang="en-US" baseline="30000" dirty="0"/>
              <a:t>3</a:t>
            </a:r>
            <a:r>
              <a:rPr lang="en-US" dirty="0"/>
              <a:t>, the theory has passed many crucial experimental tests. However, the evolving concepts of dark matter and dark energy illustrate that there is much to be learned about the gravitating content of the universe. Singularities in the general theory of relativity and the lack of a quantum theory of gravity suggest that our picture is incomplete. It is thus prudent to explore gravity in exotic physical systems. Antimatter was unknown to Einstein in 1915. Dirac’s theory</a:t>
            </a:r>
            <a:r>
              <a:rPr lang="en-US" baseline="30000" dirty="0"/>
              <a:t>4</a:t>
            </a:r>
            <a:r>
              <a:rPr lang="en-US" dirty="0"/>
              <a:t> appeared in 1928; the positron was observed</a:t>
            </a:r>
            <a:r>
              <a:rPr lang="en-US" baseline="30000" dirty="0"/>
              <a:t>5</a:t>
            </a:r>
            <a:r>
              <a:rPr lang="en-US" dirty="0"/>
              <a:t> in 1932. There has since been much speculation about gravity and antimatter. The theoretical consensus is that any laboratory mass must be attracted</a:t>
            </a:r>
            <a:r>
              <a:rPr lang="en-US" baseline="30000" dirty="0"/>
              <a:t>6</a:t>
            </a:r>
            <a:r>
              <a:rPr lang="en-US" dirty="0"/>
              <a:t> by the Earth, although some authors have considered the cosmological consequences if antimatter should be repelled by matter</a:t>
            </a:r>
            <a:r>
              <a:rPr lang="en-US" baseline="30000" dirty="0"/>
              <a:t>7,8,9,10</a:t>
            </a:r>
            <a:r>
              <a:rPr lang="en-US" dirty="0"/>
              <a:t>. In the general theory of relativity, the weak equivalence principle (WEP) requires that all masses react identically to gravity, independent of their internal structure. Here we show that antihydrogen atoms, released from magnetic confinement in the ALPHA-g apparatus, behave in a way consistent with gravitational attraction to the Earth. Repulsive ‘antigravity’ is ruled out in this case. This experiment paves the way for precision studies of the magnitude of the gravitational acceleration between anti-atoms and the Earth to test the WEP.</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i="1" kern="100" dirty="0">
                <a:effectLst/>
                <a:latin typeface="Arial" panose="020B0604020202020204" pitchFamily="34" charset="0"/>
                <a:ea typeface="Calibri" panose="020F0502020204030204" pitchFamily="34" charset="0"/>
                <a:cs typeface="Times New Roman" panose="02020603050405020304" pitchFamily="18" charset="0"/>
              </a:rPr>
              <a:t>Nature</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r>
              <a:rPr lang="it-CH" b="1" dirty="0"/>
              <a:t>621</a:t>
            </a:r>
            <a:r>
              <a:rPr lang="it-CH" dirty="0"/>
              <a:t>, 716–722 </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(2023))</a:t>
            </a:r>
            <a:endParaRPr lang="it-CH"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it-CH" dirty="0"/>
          </a:p>
        </p:txBody>
      </p:sp>
      <p:sp>
        <p:nvSpPr>
          <p:cNvPr id="2" name="Titel 1">
            <a:extLst>
              <a:ext uri="{FF2B5EF4-FFF2-40B4-BE49-F238E27FC236}">
                <a16:creationId xmlns:a16="http://schemas.microsoft.com/office/drawing/2014/main" id="{9FF31ECF-EF04-4AAA-9A8E-583E3D217F33}"/>
              </a:ext>
            </a:extLst>
          </p:cNvPr>
          <p:cNvSpPr>
            <a:spLocks noGrp="1"/>
          </p:cNvSpPr>
          <p:nvPr>
            <p:ph type="title"/>
          </p:nvPr>
        </p:nvSpPr>
        <p:spPr/>
        <p:txBody>
          <a:bodyPr/>
          <a:lstStyle/>
          <a:p>
            <a:r>
              <a:rPr lang="de-DE" dirty="0"/>
              <a:t>An </a:t>
            </a:r>
            <a:r>
              <a:rPr lang="de-DE" dirty="0" err="1"/>
              <a:t>imbalanced</a:t>
            </a:r>
            <a:r>
              <a:rPr lang="de-DE" dirty="0"/>
              <a:t> </a:t>
            </a:r>
            <a:r>
              <a:rPr lang="de-DE" dirty="0" err="1"/>
              <a:t>abstract</a:t>
            </a:r>
            <a:endParaRPr lang="de-CH" dirty="0"/>
          </a:p>
        </p:txBody>
      </p:sp>
      <p:sp>
        <p:nvSpPr>
          <p:cNvPr id="5" name="Fußzeilenplatzhalter 4">
            <a:extLst>
              <a:ext uri="{FF2B5EF4-FFF2-40B4-BE49-F238E27FC236}">
                <a16:creationId xmlns:a16="http://schemas.microsoft.com/office/drawing/2014/main" id="{572B1E5F-FA5D-4B47-A43F-C570AFE8C6D3}"/>
              </a:ext>
            </a:extLst>
          </p:cNvPr>
          <p:cNvSpPr>
            <a:spLocks noGrp="1"/>
          </p:cNvSpPr>
          <p:nvPr>
            <p:ph type="ftr" sz="quarter" idx="11"/>
          </p:nvPr>
        </p:nvSpPr>
        <p:spPr/>
        <p:txBody>
          <a:bodyPr/>
          <a:lstStyle/>
          <a:p>
            <a:r>
              <a:rPr lang="de-DE" noProof="0" dirty="0"/>
              <a:t>Department </a:t>
            </a:r>
            <a:r>
              <a:rPr lang="de-DE" noProof="0" dirty="0" err="1"/>
              <a:t>of</a:t>
            </a:r>
            <a:r>
              <a:rPr lang="de-DE" noProof="0" dirty="0"/>
              <a:t> Physics</a:t>
            </a:r>
            <a:endParaRPr lang="de-CH" noProof="0" dirty="0"/>
          </a:p>
        </p:txBody>
      </p:sp>
      <p:sp>
        <p:nvSpPr>
          <p:cNvPr id="4" name="Datumsplatzhalter 3">
            <a:extLst>
              <a:ext uri="{FF2B5EF4-FFF2-40B4-BE49-F238E27FC236}">
                <a16:creationId xmlns:a16="http://schemas.microsoft.com/office/drawing/2014/main" id="{44DAA5A3-8CEF-4027-9289-B60138CD16A2}"/>
              </a:ext>
            </a:extLst>
          </p:cNvPr>
          <p:cNvSpPr>
            <a:spLocks noGrp="1"/>
          </p:cNvSpPr>
          <p:nvPr>
            <p:ph type="dt" sz="half" idx="10"/>
          </p:nvPr>
        </p:nvSpPr>
        <p:spPr/>
        <p:txBody>
          <a:bodyPr/>
          <a:lstStyle/>
          <a:p>
            <a:fld id="{8D93BFA6-70D2-4653-B5CB-D3376F3BFAE7}" type="datetime1">
              <a:rPr lang="de-CH" noProof="0" smtClean="0"/>
              <a:t>19.12.2023</a:t>
            </a:fld>
            <a:endParaRPr lang="de-CH" noProof="0"/>
          </a:p>
        </p:txBody>
      </p:sp>
      <p:sp>
        <p:nvSpPr>
          <p:cNvPr id="6" name="Foliennummernplatzhalter 5">
            <a:extLst>
              <a:ext uri="{FF2B5EF4-FFF2-40B4-BE49-F238E27FC236}">
                <a16:creationId xmlns:a16="http://schemas.microsoft.com/office/drawing/2014/main" id="{5C9B1E27-9E06-4598-A6EF-3BCBC8D0152F}"/>
              </a:ext>
            </a:extLst>
          </p:cNvPr>
          <p:cNvSpPr>
            <a:spLocks noGrp="1"/>
          </p:cNvSpPr>
          <p:nvPr>
            <p:ph type="sldNum" sz="quarter" idx="12"/>
          </p:nvPr>
        </p:nvSpPr>
        <p:spPr/>
        <p:txBody>
          <a:bodyPr/>
          <a:lstStyle/>
          <a:p>
            <a:fld id="{5ACA52AF-F19D-405C-AD5F-7D94B96A5CC3}" type="slidenum">
              <a:rPr lang="de-CH" noProof="0" smtClean="0"/>
              <a:t>22</a:t>
            </a:fld>
            <a:endParaRPr lang="de-CH" noProof="0"/>
          </a:p>
        </p:txBody>
      </p:sp>
      <p:pic>
        <p:nvPicPr>
          <p:cNvPr id="9" name="Immagine 8">
            <a:extLst>
              <a:ext uri="{FF2B5EF4-FFF2-40B4-BE49-F238E27FC236}">
                <a16:creationId xmlns:a16="http://schemas.microsoft.com/office/drawing/2014/main" id="{D188AF7C-1275-D35B-EF59-67F3F2F442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761" y="2228777"/>
            <a:ext cx="9214476" cy="3294423"/>
          </a:xfrm>
          <a:prstGeom prst="rect">
            <a:avLst/>
          </a:prstGeom>
        </p:spPr>
      </p:pic>
    </p:spTree>
    <p:extLst>
      <p:ext uri="{BB962C8B-B14F-4D97-AF65-F5344CB8AC3E}">
        <p14:creationId xmlns:p14="http://schemas.microsoft.com/office/powerpoint/2010/main" val="1806141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31ECF-EF04-4AAA-9A8E-583E3D217F33}"/>
              </a:ext>
            </a:extLst>
          </p:cNvPr>
          <p:cNvSpPr>
            <a:spLocks noGrp="1"/>
          </p:cNvSpPr>
          <p:nvPr>
            <p:ph type="title"/>
          </p:nvPr>
        </p:nvSpPr>
        <p:spPr/>
        <p:txBody>
          <a:bodyPr/>
          <a:lstStyle/>
          <a:p>
            <a:r>
              <a:rPr lang="de-DE" dirty="0"/>
              <a:t>An </a:t>
            </a:r>
            <a:r>
              <a:rPr lang="de-DE" dirty="0" err="1"/>
              <a:t>imbalanced</a:t>
            </a:r>
            <a:r>
              <a:rPr lang="de-DE" dirty="0"/>
              <a:t> </a:t>
            </a:r>
            <a:r>
              <a:rPr lang="de-DE" dirty="0" err="1"/>
              <a:t>abstract</a:t>
            </a:r>
            <a:endParaRPr lang="de-CH" dirty="0"/>
          </a:p>
        </p:txBody>
      </p:sp>
      <p:sp>
        <p:nvSpPr>
          <p:cNvPr id="5" name="Fußzeilenplatzhalter 4">
            <a:extLst>
              <a:ext uri="{FF2B5EF4-FFF2-40B4-BE49-F238E27FC236}">
                <a16:creationId xmlns:a16="http://schemas.microsoft.com/office/drawing/2014/main" id="{572B1E5F-FA5D-4B47-A43F-C570AFE8C6D3}"/>
              </a:ext>
            </a:extLst>
          </p:cNvPr>
          <p:cNvSpPr>
            <a:spLocks noGrp="1"/>
          </p:cNvSpPr>
          <p:nvPr>
            <p:ph type="ftr" sz="quarter" idx="11"/>
          </p:nvPr>
        </p:nvSpPr>
        <p:spPr/>
        <p:txBody>
          <a:bodyPr/>
          <a:lstStyle/>
          <a:p>
            <a:r>
              <a:rPr lang="de-DE" noProof="0" dirty="0"/>
              <a:t>Department </a:t>
            </a:r>
            <a:r>
              <a:rPr lang="de-DE" noProof="0" dirty="0" err="1"/>
              <a:t>of</a:t>
            </a:r>
            <a:r>
              <a:rPr lang="de-DE" noProof="0" dirty="0"/>
              <a:t> Physics</a:t>
            </a:r>
            <a:endParaRPr lang="de-CH" noProof="0" dirty="0"/>
          </a:p>
        </p:txBody>
      </p:sp>
      <p:sp>
        <p:nvSpPr>
          <p:cNvPr id="4" name="Datumsplatzhalter 3">
            <a:extLst>
              <a:ext uri="{FF2B5EF4-FFF2-40B4-BE49-F238E27FC236}">
                <a16:creationId xmlns:a16="http://schemas.microsoft.com/office/drawing/2014/main" id="{44DAA5A3-8CEF-4027-9289-B60138CD16A2}"/>
              </a:ext>
            </a:extLst>
          </p:cNvPr>
          <p:cNvSpPr>
            <a:spLocks noGrp="1"/>
          </p:cNvSpPr>
          <p:nvPr>
            <p:ph type="dt" sz="half" idx="10"/>
          </p:nvPr>
        </p:nvSpPr>
        <p:spPr/>
        <p:txBody>
          <a:bodyPr/>
          <a:lstStyle/>
          <a:p>
            <a:fld id="{8D93BFA6-70D2-4653-B5CB-D3376F3BFAE7}" type="datetime1">
              <a:rPr lang="de-CH" noProof="0" smtClean="0"/>
              <a:t>19.12.2023</a:t>
            </a:fld>
            <a:endParaRPr lang="de-CH" noProof="0"/>
          </a:p>
        </p:txBody>
      </p:sp>
      <p:sp>
        <p:nvSpPr>
          <p:cNvPr id="6" name="Foliennummernplatzhalter 5">
            <a:extLst>
              <a:ext uri="{FF2B5EF4-FFF2-40B4-BE49-F238E27FC236}">
                <a16:creationId xmlns:a16="http://schemas.microsoft.com/office/drawing/2014/main" id="{5C9B1E27-9E06-4598-A6EF-3BCBC8D0152F}"/>
              </a:ext>
            </a:extLst>
          </p:cNvPr>
          <p:cNvSpPr>
            <a:spLocks noGrp="1"/>
          </p:cNvSpPr>
          <p:nvPr>
            <p:ph type="sldNum" sz="quarter" idx="12"/>
          </p:nvPr>
        </p:nvSpPr>
        <p:spPr/>
        <p:txBody>
          <a:bodyPr/>
          <a:lstStyle/>
          <a:p>
            <a:fld id="{5ACA52AF-F19D-405C-AD5F-7D94B96A5CC3}" type="slidenum">
              <a:rPr lang="de-CH" noProof="0" smtClean="0"/>
              <a:t>23</a:t>
            </a:fld>
            <a:endParaRPr lang="de-CH" noProof="0"/>
          </a:p>
        </p:txBody>
      </p:sp>
      <p:sp>
        <p:nvSpPr>
          <p:cNvPr id="7" name="Segnaposto contenuto 6">
            <a:extLst>
              <a:ext uri="{FF2B5EF4-FFF2-40B4-BE49-F238E27FC236}">
                <a16:creationId xmlns:a16="http://schemas.microsoft.com/office/drawing/2014/main" id="{571D3D4D-4B55-EE27-0520-15DD0DDBCC02}"/>
              </a:ext>
            </a:extLst>
          </p:cNvPr>
          <p:cNvSpPr>
            <a:spLocks noGrp="1"/>
          </p:cNvSpPr>
          <p:nvPr>
            <p:ph idx="1"/>
          </p:nvPr>
        </p:nvSpPr>
        <p:spPr/>
        <p:txBody>
          <a:bodyPr/>
          <a:lstStyle/>
          <a:p>
            <a:pPr marL="0" indent="0">
              <a:buNone/>
            </a:pP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t>
            </a:r>
            <a:r>
              <a:rPr lang="en-US" dirty="0">
                <a:solidFill>
                  <a:schemeClr val="accent1"/>
                </a:solidFill>
              </a:rPr>
              <a:t>Einstein’s general theory of relativity from 1915</a:t>
            </a:r>
            <a:r>
              <a:rPr lang="en-US" baseline="30000" dirty="0">
                <a:solidFill>
                  <a:schemeClr val="accent1"/>
                </a:solidFill>
              </a:rPr>
              <a:t>1</a:t>
            </a:r>
            <a:r>
              <a:rPr lang="en-US" dirty="0">
                <a:solidFill>
                  <a:schemeClr val="accent1"/>
                </a:solidFill>
              </a:rPr>
              <a:t> remains the most successful description of gravitation. From the 1919 solar eclipse</a:t>
            </a:r>
            <a:r>
              <a:rPr lang="en-US" baseline="30000" dirty="0">
                <a:solidFill>
                  <a:schemeClr val="accent1"/>
                </a:solidFill>
              </a:rPr>
              <a:t>2</a:t>
            </a:r>
            <a:r>
              <a:rPr lang="en-US" dirty="0">
                <a:solidFill>
                  <a:schemeClr val="accent1"/>
                </a:solidFill>
              </a:rPr>
              <a:t> to the observation of gravitational waves</a:t>
            </a:r>
            <a:r>
              <a:rPr lang="en-US" baseline="30000" dirty="0">
                <a:solidFill>
                  <a:schemeClr val="accent1"/>
                </a:solidFill>
              </a:rPr>
              <a:t>3</a:t>
            </a:r>
            <a:r>
              <a:rPr lang="en-US" dirty="0">
                <a:solidFill>
                  <a:schemeClr val="accent1"/>
                </a:solidFill>
              </a:rPr>
              <a:t>, the theory has passed many crucial experimental tests. However, the evolving concepts of dark matter and dark energy illustrate that there is much to be learned about the gravitating content of the universe. Singularities in the general theory of relativity and the lack of a quantum theory of gravity suggest that our picture is incomplete. It is thus prudent to explore gravity in exotic physical systems. Antimatter was unknown to Einstein in 1915. Dirac’s theory</a:t>
            </a:r>
            <a:r>
              <a:rPr lang="en-US" baseline="30000" dirty="0">
                <a:solidFill>
                  <a:schemeClr val="accent1"/>
                </a:solidFill>
              </a:rPr>
              <a:t>4</a:t>
            </a:r>
            <a:r>
              <a:rPr lang="en-US" dirty="0">
                <a:solidFill>
                  <a:schemeClr val="accent1"/>
                </a:solidFill>
              </a:rPr>
              <a:t> appeared in 1928; the positron was observed</a:t>
            </a:r>
            <a:r>
              <a:rPr lang="en-US" baseline="30000" dirty="0">
                <a:solidFill>
                  <a:schemeClr val="accent1"/>
                </a:solidFill>
              </a:rPr>
              <a:t>5</a:t>
            </a:r>
            <a:r>
              <a:rPr lang="en-US" dirty="0">
                <a:solidFill>
                  <a:schemeClr val="accent1"/>
                </a:solidFill>
              </a:rPr>
              <a:t> in 1932. There has since been much speculation about gravity and antimatter. The theoretical consensus is that any laboratory mass must be attracted</a:t>
            </a:r>
            <a:r>
              <a:rPr lang="en-US" baseline="30000" dirty="0">
                <a:solidFill>
                  <a:schemeClr val="accent1"/>
                </a:solidFill>
              </a:rPr>
              <a:t>6</a:t>
            </a:r>
            <a:r>
              <a:rPr lang="en-US" dirty="0">
                <a:solidFill>
                  <a:schemeClr val="accent1"/>
                </a:solidFill>
              </a:rPr>
              <a:t> by the Earth, although some authors have considered the cosmological consequences if antimatter should be repelled by matter</a:t>
            </a:r>
            <a:r>
              <a:rPr lang="en-US" baseline="30000" dirty="0">
                <a:solidFill>
                  <a:schemeClr val="accent1"/>
                </a:solidFill>
              </a:rPr>
              <a:t>7,8,9,10</a:t>
            </a:r>
            <a:r>
              <a:rPr lang="en-US" dirty="0">
                <a:solidFill>
                  <a:schemeClr val="accent1"/>
                </a:solidFill>
              </a:rPr>
              <a:t>. In the general theory of relativity, the weak equivalence principle (WEP) requires that all masses react identically to gravity, independent of their internal structure.</a:t>
            </a:r>
            <a:r>
              <a:rPr lang="en-US" dirty="0"/>
              <a:t> Here we show that antihydrogen atoms, released from magnetic confinement in the ALPHA-g apparatus, behave in a way consistent with gravitational attraction to the Earth. Repulsive ‘antigravity’ is ruled out </a:t>
            </a:r>
            <a:r>
              <a:rPr lang="en-US" dirty="0">
                <a:solidFill>
                  <a:schemeClr val="accent5"/>
                </a:solidFill>
              </a:rPr>
              <a:t>in this case</a:t>
            </a:r>
            <a:r>
              <a:rPr lang="en-US" dirty="0"/>
              <a:t>. </a:t>
            </a:r>
            <a:r>
              <a:rPr lang="en-US" dirty="0">
                <a:solidFill>
                  <a:schemeClr val="accent1"/>
                </a:solidFill>
              </a:rPr>
              <a:t>This experiment paves the way for precision studies of the magnitude of the gravitational acceleration between anti-atoms and the Earth to test the WEP.</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i="1" kern="100" dirty="0">
                <a:effectLst/>
                <a:latin typeface="Arial" panose="020B0604020202020204" pitchFamily="34" charset="0"/>
                <a:ea typeface="Calibri" panose="020F0502020204030204" pitchFamily="34" charset="0"/>
                <a:cs typeface="Times New Roman" panose="02020603050405020304" pitchFamily="18" charset="0"/>
              </a:rPr>
              <a:t>Nature</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r>
              <a:rPr lang="it-CH" b="1" dirty="0"/>
              <a:t>621</a:t>
            </a:r>
            <a:r>
              <a:rPr lang="it-CH" dirty="0"/>
              <a:t>, 716–722 </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(2023))</a:t>
            </a:r>
            <a:endParaRPr lang="it-CH"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it-CH" dirty="0"/>
          </a:p>
        </p:txBody>
      </p:sp>
    </p:spTree>
    <p:extLst>
      <p:ext uri="{BB962C8B-B14F-4D97-AF65-F5344CB8AC3E}">
        <p14:creationId xmlns:p14="http://schemas.microsoft.com/office/powerpoint/2010/main" val="2905147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31ECF-EF04-4AAA-9A8E-583E3D217F33}"/>
              </a:ext>
            </a:extLst>
          </p:cNvPr>
          <p:cNvSpPr>
            <a:spLocks noGrp="1"/>
          </p:cNvSpPr>
          <p:nvPr>
            <p:ph type="title"/>
          </p:nvPr>
        </p:nvSpPr>
        <p:spPr/>
        <p:txBody>
          <a:bodyPr/>
          <a:lstStyle/>
          <a:p>
            <a:r>
              <a:rPr lang="de-DE" dirty="0"/>
              <a:t>An </a:t>
            </a:r>
            <a:r>
              <a:rPr lang="de-DE" dirty="0" err="1"/>
              <a:t>imbalanced</a:t>
            </a:r>
            <a:r>
              <a:rPr lang="de-DE" dirty="0"/>
              <a:t> </a:t>
            </a:r>
            <a:r>
              <a:rPr lang="de-DE" dirty="0" err="1"/>
              <a:t>abstract</a:t>
            </a:r>
            <a:endParaRPr lang="de-CH" dirty="0"/>
          </a:p>
        </p:txBody>
      </p:sp>
      <p:sp>
        <p:nvSpPr>
          <p:cNvPr id="5" name="Fußzeilenplatzhalter 4">
            <a:extLst>
              <a:ext uri="{FF2B5EF4-FFF2-40B4-BE49-F238E27FC236}">
                <a16:creationId xmlns:a16="http://schemas.microsoft.com/office/drawing/2014/main" id="{572B1E5F-FA5D-4B47-A43F-C570AFE8C6D3}"/>
              </a:ext>
            </a:extLst>
          </p:cNvPr>
          <p:cNvSpPr>
            <a:spLocks noGrp="1"/>
          </p:cNvSpPr>
          <p:nvPr>
            <p:ph type="ftr" sz="quarter" idx="11"/>
          </p:nvPr>
        </p:nvSpPr>
        <p:spPr/>
        <p:txBody>
          <a:bodyPr/>
          <a:lstStyle/>
          <a:p>
            <a:r>
              <a:rPr lang="de-DE" noProof="0" dirty="0"/>
              <a:t>Department </a:t>
            </a:r>
            <a:r>
              <a:rPr lang="de-DE" noProof="0" dirty="0" err="1"/>
              <a:t>of</a:t>
            </a:r>
            <a:r>
              <a:rPr lang="de-DE" noProof="0" dirty="0"/>
              <a:t> Physics</a:t>
            </a:r>
            <a:endParaRPr lang="de-CH" noProof="0" dirty="0"/>
          </a:p>
        </p:txBody>
      </p:sp>
      <p:sp>
        <p:nvSpPr>
          <p:cNvPr id="4" name="Datumsplatzhalter 3">
            <a:extLst>
              <a:ext uri="{FF2B5EF4-FFF2-40B4-BE49-F238E27FC236}">
                <a16:creationId xmlns:a16="http://schemas.microsoft.com/office/drawing/2014/main" id="{44DAA5A3-8CEF-4027-9289-B60138CD16A2}"/>
              </a:ext>
            </a:extLst>
          </p:cNvPr>
          <p:cNvSpPr>
            <a:spLocks noGrp="1"/>
          </p:cNvSpPr>
          <p:nvPr>
            <p:ph type="dt" sz="half" idx="10"/>
          </p:nvPr>
        </p:nvSpPr>
        <p:spPr/>
        <p:txBody>
          <a:bodyPr/>
          <a:lstStyle/>
          <a:p>
            <a:fld id="{8D93BFA6-70D2-4653-B5CB-D3376F3BFAE7}" type="datetime1">
              <a:rPr lang="de-CH" noProof="0" smtClean="0"/>
              <a:t>19.12.2023</a:t>
            </a:fld>
            <a:endParaRPr lang="de-CH" noProof="0"/>
          </a:p>
        </p:txBody>
      </p:sp>
      <p:sp>
        <p:nvSpPr>
          <p:cNvPr id="6" name="Foliennummernplatzhalter 5">
            <a:extLst>
              <a:ext uri="{FF2B5EF4-FFF2-40B4-BE49-F238E27FC236}">
                <a16:creationId xmlns:a16="http://schemas.microsoft.com/office/drawing/2014/main" id="{5C9B1E27-9E06-4598-A6EF-3BCBC8D0152F}"/>
              </a:ext>
            </a:extLst>
          </p:cNvPr>
          <p:cNvSpPr>
            <a:spLocks noGrp="1"/>
          </p:cNvSpPr>
          <p:nvPr>
            <p:ph type="sldNum" sz="quarter" idx="12"/>
          </p:nvPr>
        </p:nvSpPr>
        <p:spPr/>
        <p:txBody>
          <a:bodyPr/>
          <a:lstStyle/>
          <a:p>
            <a:fld id="{5ACA52AF-F19D-405C-AD5F-7D94B96A5CC3}" type="slidenum">
              <a:rPr lang="de-CH" noProof="0" smtClean="0"/>
              <a:t>24</a:t>
            </a:fld>
            <a:endParaRPr lang="de-CH" noProof="0"/>
          </a:p>
        </p:txBody>
      </p:sp>
      <p:sp>
        <p:nvSpPr>
          <p:cNvPr id="7" name="Segnaposto contenuto 6">
            <a:extLst>
              <a:ext uri="{FF2B5EF4-FFF2-40B4-BE49-F238E27FC236}">
                <a16:creationId xmlns:a16="http://schemas.microsoft.com/office/drawing/2014/main" id="{571D3D4D-4B55-EE27-0520-15DD0DDBCC02}"/>
              </a:ext>
            </a:extLst>
          </p:cNvPr>
          <p:cNvSpPr>
            <a:spLocks noGrp="1"/>
          </p:cNvSpPr>
          <p:nvPr>
            <p:ph idx="1"/>
          </p:nvPr>
        </p:nvSpPr>
        <p:spPr/>
        <p:txBody>
          <a:bodyPr/>
          <a:lstStyle/>
          <a:p>
            <a:pPr marL="0" indent="0">
              <a:buNone/>
            </a:pP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t>
            </a:r>
            <a:r>
              <a:rPr lang="en-US" dirty="0">
                <a:solidFill>
                  <a:schemeClr val="accent1"/>
                </a:solidFill>
              </a:rPr>
              <a:t>Einstein’s general theory of relativity from 1915</a:t>
            </a:r>
            <a:r>
              <a:rPr lang="en-US" baseline="30000" dirty="0">
                <a:solidFill>
                  <a:schemeClr val="accent1"/>
                </a:solidFill>
              </a:rPr>
              <a:t>1</a:t>
            </a:r>
            <a:r>
              <a:rPr lang="en-US" dirty="0">
                <a:solidFill>
                  <a:schemeClr val="accent1"/>
                </a:solidFill>
              </a:rPr>
              <a:t> remains the most successful description of gravitation, with many crucial experimental tests passed. However, singularities in general relativity and the lack of a quantum theory of gravity suggest that our picture is incomplete. Exploring gravity in exotic physical systems may thus lead to useful insights. Since the positron’s observation</a:t>
            </a:r>
            <a:r>
              <a:rPr lang="en-US" baseline="30000" dirty="0">
                <a:solidFill>
                  <a:schemeClr val="accent1"/>
                </a:solidFill>
              </a:rPr>
              <a:t>5</a:t>
            </a:r>
            <a:r>
              <a:rPr lang="en-US" dirty="0">
                <a:solidFill>
                  <a:schemeClr val="accent1"/>
                </a:solidFill>
              </a:rPr>
              <a:t> in 1932, there has been much speculation about gravity and antimatter. </a:t>
            </a:r>
            <a:r>
              <a:rPr lang="en-US" dirty="0">
                <a:solidFill>
                  <a:schemeClr val="bg1">
                    <a:lumMod val="75000"/>
                  </a:schemeClr>
                </a:solidFill>
              </a:rPr>
              <a:t>The theoretical consensus is that any laboratory mass must be attracted</a:t>
            </a:r>
            <a:r>
              <a:rPr lang="en-US" baseline="30000" dirty="0">
                <a:solidFill>
                  <a:schemeClr val="bg1">
                    <a:lumMod val="75000"/>
                  </a:schemeClr>
                </a:solidFill>
              </a:rPr>
              <a:t>6</a:t>
            </a:r>
            <a:r>
              <a:rPr lang="en-US" dirty="0">
                <a:solidFill>
                  <a:schemeClr val="bg1">
                    <a:lumMod val="75000"/>
                  </a:schemeClr>
                </a:solidFill>
              </a:rPr>
              <a:t> by the Earth, although some authors have considered the cosmological consequences if antimatter should be repelled by matter</a:t>
            </a:r>
            <a:r>
              <a:rPr lang="en-US" baseline="30000" dirty="0">
                <a:solidFill>
                  <a:schemeClr val="bg1">
                    <a:lumMod val="75000"/>
                  </a:schemeClr>
                </a:solidFill>
              </a:rPr>
              <a:t>7,8,9,10</a:t>
            </a:r>
            <a:r>
              <a:rPr lang="en-US" dirty="0">
                <a:solidFill>
                  <a:schemeClr val="bg1">
                    <a:lumMod val="75000"/>
                  </a:schemeClr>
                </a:solidFill>
              </a:rPr>
              <a:t>.</a:t>
            </a:r>
            <a:r>
              <a:rPr lang="en-US" dirty="0">
                <a:solidFill>
                  <a:schemeClr val="accent1"/>
                </a:solidFill>
              </a:rPr>
              <a:t> In the general theory of relativity, the weak equivalence principle (WEP) requires that all masses react identically to gravity, independent of their internal structure.</a:t>
            </a:r>
            <a:r>
              <a:rPr lang="en-US" dirty="0"/>
              <a:t> Here we show that antihydrogen atoms, released from magnetic confinement in the ALPHA-g apparatus, behave in a way consistent with gravitational attraction to the Earth. Repulsive ‘antigravity’ is thus ruled out </a:t>
            </a:r>
            <a:r>
              <a:rPr lang="en-US" dirty="0">
                <a:solidFill>
                  <a:schemeClr val="accent5"/>
                </a:solidFill>
              </a:rPr>
              <a:t>in this case</a:t>
            </a:r>
            <a:r>
              <a:rPr lang="en-US" dirty="0"/>
              <a:t>. </a:t>
            </a:r>
            <a:r>
              <a:rPr lang="en-US" dirty="0">
                <a:solidFill>
                  <a:schemeClr val="accent1"/>
                </a:solidFill>
              </a:rPr>
              <a:t>This experiment paves the way for precision studies of the magnitude of the gravitational acceleration between anti-atoms and the Earth that will test the WEP.</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i="1" kern="100" dirty="0">
                <a:effectLst/>
                <a:latin typeface="Arial" panose="020B0604020202020204" pitchFamily="34" charset="0"/>
                <a:ea typeface="Calibri" panose="020F0502020204030204" pitchFamily="34" charset="0"/>
                <a:cs typeface="Times New Roman" panose="02020603050405020304" pitchFamily="18" charset="0"/>
              </a:rPr>
              <a:t>Nature</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r>
              <a:rPr lang="it-CH" b="1" dirty="0"/>
              <a:t>621</a:t>
            </a:r>
            <a:r>
              <a:rPr lang="it-CH" dirty="0"/>
              <a:t>, 716–722 </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(2023))</a:t>
            </a:r>
            <a:endParaRPr lang="it-CH"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it-CH" dirty="0"/>
          </a:p>
        </p:txBody>
      </p:sp>
    </p:spTree>
    <p:extLst>
      <p:ext uri="{BB962C8B-B14F-4D97-AF65-F5344CB8AC3E}">
        <p14:creationId xmlns:p14="http://schemas.microsoft.com/office/powerpoint/2010/main" val="479224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31ECF-EF04-4AAA-9A8E-583E3D217F33}"/>
              </a:ext>
            </a:extLst>
          </p:cNvPr>
          <p:cNvSpPr>
            <a:spLocks noGrp="1"/>
          </p:cNvSpPr>
          <p:nvPr>
            <p:ph type="title"/>
          </p:nvPr>
        </p:nvSpPr>
        <p:spPr/>
        <p:txBody>
          <a:bodyPr/>
          <a:lstStyle/>
          <a:p>
            <a:r>
              <a:rPr lang="de-DE" dirty="0"/>
              <a:t>Intermission – </a:t>
            </a:r>
            <a:r>
              <a:rPr lang="de-DE" dirty="0" err="1"/>
              <a:t>Please</a:t>
            </a:r>
            <a:r>
              <a:rPr lang="de-DE" dirty="0"/>
              <a:t> </a:t>
            </a:r>
            <a:r>
              <a:rPr lang="de-DE" dirty="0" err="1"/>
              <a:t>ask</a:t>
            </a:r>
            <a:r>
              <a:rPr lang="de-DE" dirty="0"/>
              <a:t> </a:t>
            </a:r>
            <a:r>
              <a:rPr lang="de-DE" dirty="0" err="1"/>
              <a:t>questions</a:t>
            </a:r>
            <a:r>
              <a:rPr lang="de-DE" dirty="0"/>
              <a:t>!</a:t>
            </a:r>
            <a:endParaRPr lang="de-CH" dirty="0"/>
          </a:p>
        </p:txBody>
      </p:sp>
      <p:sp>
        <p:nvSpPr>
          <p:cNvPr id="5" name="Fußzeilenplatzhalter 4">
            <a:extLst>
              <a:ext uri="{FF2B5EF4-FFF2-40B4-BE49-F238E27FC236}">
                <a16:creationId xmlns:a16="http://schemas.microsoft.com/office/drawing/2014/main" id="{572B1E5F-FA5D-4B47-A43F-C570AFE8C6D3}"/>
              </a:ext>
            </a:extLst>
          </p:cNvPr>
          <p:cNvSpPr>
            <a:spLocks noGrp="1"/>
          </p:cNvSpPr>
          <p:nvPr>
            <p:ph type="ftr" sz="quarter" idx="11"/>
          </p:nvPr>
        </p:nvSpPr>
        <p:spPr/>
        <p:txBody>
          <a:bodyPr/>
          <a:lstStyle/>
          <a:p>
            <a:r>
              <a:rPr lang="de-DE" noProof="0" dirty="0"/>
              <a:t>Department </a:t>
            </a:r>
            <a:r>
              <a:rPr lang="de-DE" noProof="0" dirty="0" err="1"/>
              <a:t>of</a:t>
            </a:r>
            <a:r>
              <a:rPr lang="de-DE" noProof="0" dirty="0"/>
              <a:t> Physics</a:t>
            </a:r>
            <a:endParaRPr lang="de-CH" noProof="0" dirty="0"/>
          </a:p>
        </p:txBody>
      </p:sp>
      <p:sp>
        <p:nvSpPr>
          <p:cNvPr id="4" name="Datumsplatzhalter 3">
            <a:extLst>
              <a:ext uri="{FF2B5EF4-FFF2-40B4-BE49-F238E27FC236}">
                <a16:creationId xmlns:a16="http://schemas.microsoft.com/office/drawing/2014/main" id="{44DAA5A3-8CEF-4027-9289-B60138CD16A2}"/>
              </a:ext>
            </a:extLst>
          </p:cNvPr>
          <p:cNvSpPr>
            <a:spLocks noGrp="1"/>
          </p:cNvSpPr>
          <p:nvPr>
            <p:ph type="dt" sz="half" idx="10"/>
          </p:nvPr>
        </p:nvSpPr>
        <p:spPr/>
        <p:txBody>
          <a:bodyPr/>
          <a:lstStyle/>
          <a:p>
            <a:fld id="{8D93BFA6-70D2-4653-B5CB-D3376F3BFAE7}" type="datetime1">
              <a:rPr lang="de-CH" noProof="0" smtClean="0"/>
              <a:t>19.12.2023</a:t>
            </a:fld>
            <a:endParaRPr lang="de-CH" noProof="0"/>
          </a:p>
        </p:txBody>
      </p:sp>
      <p:sp>
        <p:nvSpPr>
          <p:cNvPr id="6" name="Foliennummernplatzhalter 5">
            <a:extLst>
              <a:ext uri="{FF2B5EF4-FFF2-40B4-BE49-F238E27FC236}">
                <a16:creationId xmlns:a16="http://schemas.microsoft.com/office/drawing/2014/main" id="{5C9B1E27-9E06-4598-A6EF-3BCBC8D0152F}"/>
              </a:ext>
            </a:extLst>
          </p:cNvPr>
          <p:cNvSpPr>
            <a:spLocks noGrp="1"/>
          </p:cNvSpPr>
          <p:nvPr>
            <p:ph type="sldNum" sz="quarter" idx="12"/>
          </p:nvPr>
        </p:nvSpPr>
        <p:spPr/>
        <p:txBody>
          <a:bodyPr/>
          <a:lstStyle/>
          <a:p>
            <a:fld id="{5ACA52AF-F19D-405C-AD5F-7D94B96A5CC3}" type="slidenum">
              <a:rPr lang="de-CH" noProof="0" smtClean="0"/>
              <a:t>25</a:t>
            </a:fld>
            <a:endParaRPr lang="de-CH" noProof="0"/>
          </a:p>
        </p:txBody>
      </p:sp>
      <p:pic>
        <p:nvPicPr>
          <p:cNvPr id="7" name="Immagine 6">
            <a:extLst>
              <a:ext uri="{FF2B5EF4-FFF2-40B4-BE49-F238E27FC236}">
                <a16:creationId xmlns:a16="http://schemas.microsoft.com/office/drawing/2014/main" id="{F71822C5-650D-AEDD-F553-173467B6A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9" y="1319212"/>
            <a:ext cx="7620000" cy="4219575"/>
          </a:xfrm>
          <a:prstGeom prst="rect">
            <a:avLst/>
          </a:prstGeom>
        </p:spPr>
      </p:pic>
      <p:sp>
        <p:nvSpPr>
          <p:cNvPr id="8" name="CasellaDiTesto 7">
            <a:extLst>
              <a:ext uri="{FF2B5EF4-FFF2-40B4-BE49-F238E27FC236}">
                <a16:creationId xmlns:a16="http://schemas.microsoft.com/office/drawing/2014/main" id="{3BC7FDC6-A8CD-240A-0D13-684242EFA4B9}"/>
              </a:ext>
            </a:extLst>
          </p:cNvPr>
          <p:cNvSpPr txBox="1"/>
          <p:nvPr/>
        </p:nvSpPr>
        <p:spPr>
          <a:xfrm>
            <a:off x="1719799" y="5247563"/>
            <a:ext cx="4147289" cy="276999"/>
          </a:xfrm>
          <a:prstGeom prst="rect">
            <a:avLst/>
          </a:prstGeom>
          <a:noFill/>
        </p:spPr>
        <p:txBody>
          <a:bodyPr wrap="none" rtlCol="0">
            <a:spAutoFit/>
          </a:bodyPr>
          <a:lstStyle/>
          <a:p>
            <a:r>
              <a:rPr lang="it-CH" sz="1200" dirty="0">
                <a:hlinkClick r:id="rId3"/>
              </a:rPr>
              <a:t>https://phdcomics.com/comics/archive.php?comicid=1734</a:t>
            </a:r>
            <a:endParaRPr lang="it-CH" sz="1200" dirty="0"/>
          </a:p>
        </p:txBody>
      </p:sp>
    </p:spTree>
    <p:extLst>
      <p:ext uri="{BB962C8B-B14F-4D97-AF65-F5344CB8AC3E}">
        <p14:creationId xmlns:p14="http://schemas.microsoft.com/office/powerpoint/2010/main" val="2872261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31ECF-EF04-4AAA-9A8E-583E3D217F33}"/>
              </a:ext>
            </a:extLst>
          </p:cNvPr>
          <p:cNvSpPr>
            <a:spLocks noGrp="1"/>
          </p:cNvSpPr>
          <p:nvPr>
            <p:ph type="title"/>
          </p:nvPr>
        </p:nvSpPr>
        <p:spPr/>
        <p:txBody>
          <a:bodyPr/>
          <a:lstStyle/>
          <a:p>
            <a:r>
              <a:rPr lang="de-DE" dirty="0" err="1"/>
              <a:t>Navigating</a:t>
            </a:r>
            <a:r>
              <a:rPr lang="de-DE" dirty="0"/>
              <a:t> </a:t>
            </a:r>
            <a:r>
              <a:rPr lang="de-DE" dirty="0" err="1"/>
              <a:t>the</a:t>
            </a:r>
            <a:r>
              <a:rPr lang="de-DE" dirty="0"/>
              <a:t> </a:t>
            </a:r>
            <a:r>
              <a:rPr lang="de-DE" dirty="0" err="1"/>
              <a:t>publishing</a:t>
            </a:r>
            <a:r>
              <a:rPr lang="de-DE" dirty="0"/>
              <a:t> </a:t>
            </a:r>
            <a:r>
              <a:rPr lang="de-DE" dirty="0" err="1"/>
              <a:t>landscape</a:t>
            </a:r>
            <a:endParaRPr lang="de-CH" dirty="0"/>
          </a:p>
        </p:txBody>
      </p:sp>
      <p:sp>
        <p:nvSpPr>
          <p:cNvPr id="3" name="Inhaltsplatzhalter 2">
            <a:extLst>
              <a:ext uri="{FF2B5EF4-FFF2-40B4-BE49-F238E27FC236}">
                <a16:creationId xmlns:a16="http://schemas.microsoft.com/office/drawing/2014/main" id="{9EE0A683-618F-4D75-846F-0DB536B4E502}"/>
              </a:ext>
            </a:extLst>
          </p:cNvPr>
          <p:cNvSpPr>
            <a:spLocks noGrp="1"/>
          </p:cNvSpPr>
          <p:nvPr>
            <p:ph idx="1"/>
          </p:nvPr>
        </p:nvSpPr>
        <p:spPr/>
        <p:txBody>
          <a:bodyPr/>
          <a:lstStyle/>
          <a:p>
            <a:pPr marL="6761" lvl="1" indent="0">
              <a:lnSpc>
                <a:spcPct val="150000"/>
              </a:lnSpc>
              <a:spcBef>
                <a:spcPts val="0"/>
              </a:spcBef>
              <a:buNone/>
            </a:pPr>
            <a:r>
              <a:rPr lang="en-GB" b="1" dirty="0"/>
              <a:t>Questions to discuss and answer with your co-authors</a:t>
            </a:r>
          </a:p>
          <a:p>
            <a:pPr marL="292511" lvl="1" indent="-285750">
              <a:lnSpc>
                <a:spcPct val="150000"/>
              </a:lnSpc>
              <a:spcBef>
                <a:spcPts val="0"/>
              </a:spcBef>
              <a:buFont typeface="Arial" panose="020B0604020202020204" pitchFamily="34" charset="0"/>
              <a:buChar char="•"/>
            </a:pPr>
            <a:r>
              <a:rPr lang="en-GB" dirty="0"/>
              <a:t>Do your research funders have specific policies about publication strategies?</a:t>
            </a:r>
          </a:p>
          <a:p>
            <a:pPr marL="292511" lvl="1" indent="-285750">
              <a:lnSpc>
                <a:spcPct val="150000"/>
              </a:lnSpc>
              <a:spcBef>
                <a:spcPts val="0"/>
              </a:spcBef>
              <a:buFont typeface="Arial" panose="020B0604020202020204" pitchFamily="34" charset="0"/>
              <a:buChar char="•"/>
            </a:pPr>
            <a:r>
              <a:rPr lang="en-GB" dirty="0"/>
              <a:t>What journals/information platforms cover your area of study?</a:t>
            </a:r>
          </a:p>
          <a:p>
            <a:pPr marL="292511" lvl="1" indent="-285750">
              <a:lnSpc>
                <a:spcPct val="150000"/>
              </a:lnSpc>
              <a:spcBef>
                <a:spcPts val="0"/>
              </a:spcBef>
              <a:buFont typeface="Arial" panose="020B0604020202020204" pitchFamily="34" charset="0"/>
              <a:buChar char="•"/>
            </a:pPr>
            <a:r>
              <a:rPr lang="en-GB" dirty="0"/>
              <a:t>What publishing models do these journals/platforms offer?</a:t>
            </a:r>
          </a:p>
          <a:p>
            <a:pPr marL="292511" lvl="1" indent="-285750">
              <a:lnSpc>
                <a:spcPct val="150000"/>
              </a:lnSpc>
              <a:spcBef>
                <a:spcPts val="0"/>
              </a:spcBef>
              <a:buFont typeface="Arial" panose="020B0604020202020204" pitchFamily="34" charset="0"/>
              <a:buChar char="•"/>
            </a:pPr>
            <a:r>
              <a:rPr lang="en-GB" dirty="0"/>
              <a:t>Are they highly selective journals (see </a:t>
            </a:r>
            <a:r>
              <a:rPr lang="en-GB" i="1" dirty="0"/>
              <a:t>Science</a:t>
            </a:r>
            <a:r>
              <a:rPr lang="en-GB" dirty="0"/>
              <a:t>) or are they mega-journals (see </a:t>
            </a:r>
            <a:r>
              <a:rPr lang="en-GB" i="1" dirty="0"/>
              <a:t>Scientific Reports</a:t>
            </a:r>
            <a:r>
              <a:rPr lang="en-GB" dirty="0"/>
              <a:t>)?</a:t>
            </a:r>
          </a:p>
          <a:p>
            <a:pPr marL="292511" lvl="1" indent="-285750">
              <a:lnSpc>
                <a:spcPct val="150000"/>
              </a:lnSpc>
              <a:spcBef>
                <a:spcPts val="0"/>
              </a:spcBef>
              <a:buFont typeface="Arial" panose="020B0604020202020204" pitchFamily="34" charset="0"/>
              <a:buChar char="•"/>
            </a:pPr>
            <a:r>
              <a:rPr lang="en-GB" dirty="0"/>
              <a:t>Who are the editors responsible for manuscript assessment and the peer review process?</a:t>
            </a:r>
          </a:p>
          <a:p>
            <a:pPr marL="292511" lvl="1" indent="-285750">
              <a:lnSpc>
                <a:spcPct val="150000"/>
              </a:lnSpc>
              <a:spcBef>
                <a:spcPts val="0"/>
              </a:spcBef>
              <a:buFont typeface="Arial" panose="020B0604020202020204" pitchFamily="34" charset="0"/>
              <a:buChar char="•"/>
            </a:pPr>
            <a:r>
              <a:rPr lang="en-GB" dirty="0"/>
              <a:t>How does peer review work?</a:t>
            </a:r>
          </a:p>
          <a:p>
            <a:pPr marL="292511" lvl="1" indent="-285750">
              <a:lnSpc>
                <a:spcPct val="150000"/>
              </a:lnSpc>
              <a:spcBef>
                <a:spcPts val="0"/>
              </a:spcBef>
              <a:buFont typeface="Arial" panose="020B0604020202020204" pitchFamily="34" charset="0"/>
              <a:buChar char="•"/>
            </a:pPr>
            <a:r>
              <a:rPr lang="en-GB" dirty="0"/>
              <a:t>What is the offered level of curation – that is, how do these journals/platforms add context to a paper?</a:t>
            </a:r>
          </a:p>
        </p:txBody>
      </p:sp>
      <p:sp>
        <p:nvSpPr>
          <p:cNvPr id="5" name="Fußzeilenplatzhalter 4">
            <a:extLst>
              <a:ext uri="{FF2B5EF4-FFF2-40B4-BE49-F238E27FC236}">
                <a16:creationId xmlns:a16="http://schemas.microsoft.com/office/drawing/2014/main" id="{572B1E5F-FA5D-4B47-A43F-C570AFE8C6D3}"/>
              </a:ext>
            </a:extLst>
          </p:cNvPr>
          <p:cNvSpPr>
            <a:spLocks noGrp="1"/>
          </p:cNvSpPr>
          <p:nvPr>
            <p:ph type="ftr" sz="quarter" idx="11"/>
          </p:nvPr>
        </p:nvSpPr>
        <p:spPr/>
        <p:txBody>
          <a:bodyPr/>
          <a:lstStyle/>
          <a:p>
            <a:r>
              <a:rPr lang="de-DE" noProof="0" dirty="0"/>
              <a:t>Department </a:t>
            </a:r>
            <a:r>
              <a:rPr lang="de-DE" noProof="0" dirty="0" err="1"/>
              <a:t>of</a:t>
            </a:r>
            <a:r>
              <a:rPr lang="de-DE" noProof="0" dirty="0"/>
              <a:t> Physics</a:t>
            </a:r>
            <a:endParaRPr lang="de-CH" noProof="0" dirty="0"/>
          </a:p>
        </p:txBody>
      </p:sp>
      <p:sp>
        <p:nvSpPr>
          <p:cNvPr id="4" name="Datumsplatzhalter 3">
            <a:extLst>
              <a:ext uri="{FF2B5EF4-FFF2-40B4-BE49-F238E27FC236}">
                <a16:creationId xmlns:a16="http://schemas.microsoft.com/office/drawing/2014/main" id="{44DAA5A3-8CEF-4027-9289-B60138CD16A2}"/>
              </a:ext>
            </a:extLst>
          </p:cNvPr>
          <p:cNvSpPr>
            <a:spLocks noGrp="1"/>
          </p:cNvSpPr>
          <p:nvPr>
            <p:ph type="dt" sz="half" idx="10"/>
          </p:nvPr>
        </p:nvSpPr>
        <p:spPr/>
        <p:txBody>
          <a:bodyPr/>
          <a:lstStyle/>
          <a:p>
            <a:fld id="{8D93BFA6-70D2-4653-B5CB-D3376F3BFAE7}" type="datetime1">
              <a:rPr lang="de-CH" noProof="0" smtClean="0"/>
              <a:t>19.12.2023</a:t>
            </a:fld>
            <a:endParaRPr lang="de-CH" noProof="0"/>
          </a:p>
        </p:txBody>
      </p:sp>
      <p:sp>
        <p:nvSpPr>
          <p:cNvPr id="6" name="Foliennummernplatzhalter 5">
            <a:extLst>
              <a:ext uri="{FF2B5EF4-FFF2-40B4-BE49-F238E27FC236}">
                <a16:creationId xmlns:a16="http://schemas.microsoft.com/office/drawing/2014/main" id="{5C9B1E27-9E06-4598-A6EF-3BCBC8D0152F}"/>
              </a:ext>
            </a:extLst>
          </p:cNvPr>
          <p:cNvSpPr>
            <a:spLocks noGrp="1"/>
          </p:cNvSpPr>
          <p:nvPr>
            <p:ph type="sldNum" sz="quarter" idx="12"/>
          </p:nvPr>
        </p:nvSpPr>
        <p:spPr/>
        <p:txBody>
          <a:bodyPr/>
          <a:lstStyle/>
          <a:p>
            <a:fld id="{5ACA52AF-F19D-405C-AD5F-7D94B96A5CC3}" type="slidenum">
              <a:rPr lang="de-CH" noProof="0" smtClean="0"/>
              <a:t>26</a:t>
            </a:fld>
            <a:endParaRPr lang="de-CH" noProof="0"/>
          </a:p>
        </p:txBody>
      </p:sp>
    </p:spTree>
    <p:extLst>
      <p:ext uri="{BB962C8B-B14F-4D97-AF65-F5344CB8AC3E}">
        <p14:creationId xmlns:p14="http://schemas.microsoft.com/office/powerpoint/2010/main" val="3006058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31ECF-EF04-4AAA-9A8E-583E3D217F33}"/>
              </a:ext>
            </a:extLst>
          </p:cNvPr>
          <p:cNvSpPr>
            <a:spLocks noGrp="1"/>
          </p:cNvSpPr>
          <p:nvPr>
            <p:ph type="title"/>
          </p:nvPr>
        </p:nvSpPr>
        <p:spPr/>
        <p:txBody>
          <a:bodyPr/>
          <a:lstStyle/>
          <a:p>
            <a:r>
              <a:rPr lang="de-DE" dirty="0"/>
              <a:t>Shining </a:t>
            </a:r>
            <a:r>
              <a:rPr lang="de-DE" dirty="0" err="1"/>
              <a:t>some</a:t>
            </a:r>
            <a:r>
              <a:rPr lang="de-DE" dirty="0"/>
              <a:t> light on a </a:t>
            </a:r>
            <a:r>
              <a:rPr lang="de-DE" dirty="0" err="1"/>
              <a:t>journal’s</a:t>
            </a:r>
            <a:r>
              <a:rPr lang="de-DE" dirty="0"/>
              <a:t> </a:t>
            </a:r>
            <a:r>
              <a:rPr lang="de-DE" dirty="0" err="1"/>
              <a:t>editorial</a:t>
            </a:r>
            <a:r>
              <a:rPr lang="de-DE" dirty="0"/>
              <a:t> </a:t>
            </a:r>
            <a:r>
              <a:rPr lang="de-DE" dirty="0" err="1"/>
              <a:t>process</a:t>
            </a:r>
            <a:endParaRPr lang="de-CH" dirty="0"/>
          </a:p>
        </p:txBody>
      </p:sp>
      <p:sp>
        <p:nvSpPr>
          <p:cNvPr id="5" name="Fußzeilenplatzhalter 4">
            <a:extLst>
              <a:ext uri="{FF2B5EF4-FFF2-40B4-BE49-F238E27FC236}">
                <a16:creationId xmlns:a16="http://schemas.microsoft.com/office/drawing/2014/main" id="{572B1E5F-FA5D-4B47-A43F-C570AFE8C6D3}"/>
              </a:ext>
            </a:extLst>
          </p:cNvPr>
          <p:cNvSpPr>
            <a:spLocks noGrp="1"/>
          </p:cNvSpPr>
          <p:nvPr>
            <p:ph type="ftr" sz="quarter" idx="11"/>
          </p:nvPr>
        </p:nvSpPr>
        <p:spPr/>
        <p:txBody>
          <a:bodyPr/>
          <a:lstStyle/>
          <a:p>
            <a:r>
              <a:rPr lang="de-DE" noProof="0" dirty="0"/>
              <a:t>Department </a:t>
            </a:r>
            <a:r>
              <a:rPr lang="de-DE" noProof="0" dirty="0" err="1"/>
              <a:t>of</a:t>
            </a:r>
            <a:r>
              <a:rPr lang="de-DE" noProof="0" dirty="0"/>
              <a:t> Physics</a:t>
            </a:r>
            <a:endParaRPr lang="de-CH" noProof="0" dirty="0"/>
          </a:p>
        </p:txBody>
      </p:sp>
      <p:sp>
        <p:nvSpPr>
          <p:cNvPr id="4" name="Datumsplatzhalter 3">
            <a:extLst>
              <a:ext uri="{FF2B5EF4-FFF2-40B4-BE49-F238E27FC236}">
                <a16:creationId xmlns:a16="http://schemas.microsoft.com/office/drawing/2014/main" id="{44DAA5A3-8CEF-4027-9289-B60138CD16A2}"/>
              </a:ext>
            </a:extLst>
          </p:cNvPr>
          <p:cNvSpPr>
            <a:spLocks noGrp="1"/>
          </p:cNvSpPr>
          <p:nvPr>
            <p:ph type="dt" sz="half" idx="10"/>
          </p:nvPr>
        </p:nvSpPr>
        <p:spPr/>
        <p:txBody>
          <a:bodyPr/>
          <a:lstStyle/>
          <a:p>
            <a:fld id="{8D93BFA6-70D2-4653-B5CB-D3376F3BFAE7}" type="datetime1">
              <a:rPr lang="de-CH" noProof="0" smtClean="0"/>
              <a:t>19.12.2023</a:t>
            </a:fld>
            <a:endParaRPr lang="de-CH" noProof="0"/>
          </a:p>
        </p:txBody>
      </p:sp>
      <p:sp>
        <p:nvSpPr>
          <p:cNvPr id="6" name="Foliennummernplatzhalter 5">
            <a:extLst>
              <a:ext uri="{FF2B5EF4-FFF2-40B4-BE49-F238E27FC236}">
                <a16:creationId xmlns:a16="http://schemas.microsoft.com/office/drawing/2014/main" id="{5C9B1E27-9E06-4598-A6EF-3BCBC8D0152F}"/>
              </a:ext>
            </a:extLst>
          </p:cNvPr>
          <p:cNvSpPr>
            <a:spLocks noGrp="1"/>
          </p:cNvSpPr>
          <p:nvPr>
            <p:ph type="sldNum" sz="quarter" idx="12"/>
          </p:nvPr>
        </p:nvSpPr>
        <p:spPr/>
        <p:txBody>
          <a:bodyPr/>
          <a:lstStyle/>
          <a:p>
            <a:fld id="{5ACA52AF-F19D-405C-AD5F-7D94B96A5CC3}" type="slidenum">
              <a:rPr lang="de-CH" noProof="0" smtClean="0"/>
              <a:t>27</a:t>
            </a:fld>
            <a:endParaRPr lang="de-CH" noProof="0"/>
          </a:p>
        </p:txBody>
      </p:sp>
      <p:sp>
        <p:nvSpPr>
          <p:cNvPr id="11" name="Oval 1">
            <a:extLst>
              <a:ext uri="{FF2B5EF4-FFF2-40B4-BE49-F238E27FC236}">
                <a16:creationId xmlns:a16="http://schemas.microsoft.com/office/drawing/2014/main" id="{3BD8DBA8-0AC0-E004-37C4-972417C873E5}"/>
              </a:ext>
            </a:extLst>
          </p:cNvPr>
          <p:cNvSpPr/>
          <p:nvPr/>
        </p:nvSpPr>
        <p:spPr>
          <a:xfrm>
            <a:off x="3146611" y="1524849"/>
            <a:ext cx="5799910" cy="3904604"/>
          </a:xfrm>
          <a:prstGeom prst="ellipse">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
                <a:srgbClr val="000000"/>
              </a:buClr>
            </a:pPr>
            <a:endParaRPr lang="en-GB" sz="1680" kern="0">
              <a:solidFill>
                <a:srgbClr val="FFFFFF"/>
              </a:solidFill>
              <a:latin typeface="Arial"/>
              <a:sym typeface="Arial"/>
            </a:endParaRPr>
          </a:p>
        </p:txBody>
      </p:sp>
      <p:sp>
        <p:nvSpPr>
          <p:cNvPr id="12" name="TextBox 2">
            <a:extLst>
              <a:ext uri="{FF2B5EF4-FFF2-40B4-BE49-F238E27FC236}">
                <a16:creationId xmlns:a16="http://schemas.microsoft.com/office/drawing/2014/main" id="{6AE499B1-20D7-54B6-E0F7-102535785A5E}"/>
              </a:ext>
            </a:extLst>
          </p:cNvPr>
          <p:cNvSpPr txBox="1"/>
          <p:nvPr/>
        </p:nvSpPr>
        <p:spPr>
          <a:xfrm>
            <a:off x="1342030" y="1355608"/>
            <a:ext cx="1675459" cy="338554"/>
          </a:xfrm>
          <a:prstGeom prst="rect">
            <a:avLst/>
          </a:prstGeom>
          <a:noFill/>
          <a:ln>
            <a:noFill/>
          </a:ln>
        </p:spPr>
        <p:txBody>
          <a:bodyPr wrap="none" rtlCol="0">
            <a:spAutoFit/>
          </a:bodyPr>
          <a:lstStyle/>
          <a:p>
            <a:pPr defTabSz="1097280">
              <a:buClr>
                <a:srgbClr val="000000"/>
              </a:buClr>
            </a:pPr>
            <a:r>
              <a:rPr lang="en-GB" sz="1600" kern="0" dirty="0">
                <a:cs typeface="Arial"/>
                <a:sym typeface="Arial"/>
              </a:rPr>
              <a:t>New submission</a:t>
            </a:r>
          </a:p>
        </p:txBody>
      </p:sp>
      <p:cxnSp>
        <p:nvCxnSpPr>
          <p:cNvPr id="13" name="Straight Arrow Connector 4">
            <a:extLst>
              <a:ext uri="{FF2B5EF4-FFF2-40B4-BE49-F238E27FC236}">
                <a16:creationId xmlns:a16="http://schemas.microsoft.com/office/drawing/2014/main" id="{A33D6846-8271-BA5F-E5DF-6C0C6172A65A}"/>
              </a:ext>
            </a:extLst>
          </p:cNvPr>
          <p:cNvCxnSpPr/>
          <p:nvPr/>
        </p:nvCxnSpPr>
        <p:spPr>
          <a:xfrm>
            <a:off x="2973013" y="1549815"/>
            <a:ext cx="2426771" cy="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9">
            <a:extLst>
              <a:ext uri="{FF2B5EF4-FFF2-40B4-BE49-F238E27FC236}">
                <a16:creationId xmlns:a16="http://schemas.microsoft.com/office/drawing/2014/main" id="{BD82470C-30F4-BB81-96F5-007999A9D7AA}"/>
              </a:ext>
            </a:extLst>
          </p:cNvPr>
          <p:cNvCxnSpPr/>
          <p:nvPr/>
        </p:nvCxnSpPr>
        <p:spPr>
          <a:xfrm flipV="1">
            <a:off x="6450065" y="1551734"/>
            <a:ext cx="2074444" cy="1"/>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0">
            <a:extLst>
              <a:ext uri="{FF2B5EF4-FFF2-40B4-BE49-F238E27FC236}">
                <a16:creationId xmlns:a16="http://schemas.microsoft.com/office/drawing/2014/main" id="{6E66B482-62E7-7E32-3D89-44E2FCBD4BD4}"/>
              </a:ext>
            </a:extLst>
          </p:cNvPr>
          <p:cNvSpPr txBox="1"/>
          <p:nvPr/>
        </p:nvSpPr>
        <p:spPr>
          <a:xfrm>
            <a:off x="8480469" y="1367068"/>
            <a:ext cx="764953" cy="338554"/>
          </a:xfrm>
          <a:prstGeom prst="rect">
            <a:avLst/>
          </a:prstGeom>
          <a:noFill/>
          <a:ln>
            <a:noFill/>
          </a:ln>
        </p:spPr>
        <p:txBody>
          <a:bodyPr wrap="none" rtlCol="0">
            <a:spAutoFit/>
          </a:bodyPr>
          <a:lstStyle/>
          <a:p>
            <a:pPr defTabSz="1097280">
              <a:buClr>
                <a:srgbClr val="000000"/>
              </a:buClr>
            </a:pPr>
            <a:r>
              <a:rPr lang="en-GB" sz="1600" kern="0" dirty="0">
                <a:cs typeface="Arial"/>
                <a:sym typeface="Arial"/>
              </a:rPr>
              <a:t>Reject</a:t>
            </a:r>
          </a:p>
        </p:txBody>
      </p:sp>
      <p:sp>
        <p:nvSpPr>
          <p:cNvPr id="16" name="TextBox 11">
            <a:extLst>
              <a:ext uri="{FF2B5EF4-FFF2-40B4-BE49-F238E27FC236}">
                <a16:creationId xmlns:a16="http://schemas.microsoft.com/office/drawing/2014/main" id="{55F60696-D603-4461-4183-2CEDDA78507E}"/>
              </a:ext>
            </a:extLst>
          </p:cNvPr>
          <p:cNvSpPr txBox="1"/>
          <p:nvPr/>
        </p:nvSpPr>
        <p:spPr>
          <a:xfrm>
            <a:off x="9509725" y="2039271"/>
            <a:ext cx="1469428" cy="338554"/>
          </a:xfrm>
          <a:prstGeom prst="rect">
            <a:avLst/>
          </a:prstGeom>
          <a:noFill/>
          <a:ln>
            <a:noFill/>
          </a:ln>
        </p:spPr>
        <p:txBody>
          <a:bodyPr wrap="square" rtlCol="0">
            <a:spAutoFit/>
          </a:bodyPr>
          <a:lstStyle/>
          <a:p>
            <a:pPr algn="ctr" defTabSz="1097280">
              <a:buClr>
                <a:srgbClr val="000000"/>
              </a:buClr>
            </a:pPr>
            <a:r>
              <a:rPr lang="en-GB" sz="1600" kern="0" dirty="0">
                <a:cs typeface="Arial"/>
                <a:sym typeface="Arial"/>
              </a:rPr>
              <a:t>Appeal</a:t>
            </a:r>
          </a:p>
        </p:txBody>
      </p:sp>
      <p:sp>
        <p:nvSpPr>
          <p:cNvPr id="17" name="TextBox 15">
            <a:extLst>
              <a:ext uri="{FF2B5EF4-FFF2-40B4-BE49-F238E27FC236}">
                <a16:creationId xmlns:a16="http://schemas.microsoft.com/office/drawing/2014/main" id="{FAE82951-1641-CC2B-2ADB-985FD8356325}"/>
              </a:ext>
            </a:extLst>
          </p:cNvPr>
          <p:cNvSpPr txBox="1"/>
          <p:nvPr/>
        </p:nvSpPr>
        <p:spPr>
          <a:xfrm>
            <a:off x="3011944" y="5225112"/>
            <a:ext cx="764953" cy="338554"/>
          </a:xfrm>
          <a:prstGeom prst="rect">
            <a:avLst/>
          </a:prstGeom>
          <a:noFill/>
          <a:ln>
            <a:noFill/>
          </a:ln>
        </p:spPr>
        <p:txBody>
          <a:bodyPr wrap="none" rtlCol="0">
            <a:spAutoFit/>
          </a:bodyPr>
          <a:lstStyle/>
          <a:p>
            <a:pPr defTabSz="1097280">
              <a:buClr>
                <a:srgbClr val="000000"/>
              </a:buClr>
            </a:pPr>
            <a:r>
              <a:rPr lang="en-GB" sz="1600" kern="0" dirty="0">
                <a:cs typeface="Arial"/>
                <a:sym typeface="Arial"/>
              </a:rPr>
              <a:t>Reject</a:t>
            </a:r>
          </a:p>
        </p:txBody>
      </p:sp>
      <p:cxnSp>
        <p:nvCxnSpPr>
          <p:cNvPr id="18" name="Straight Arrow Connector 16">
            <a:extLst>
              <a:ext uri="{FF2B5EF4-FFF2-40B4-BE49-F238E27FC236}">
                <a16:creationId xmlns:a16="http://schemas.microsoft.com/office/drawing/2014/main" id="{AF5790CF-A73B-6D5A-EC7B-4E0CC90F679F}"/>
              </a:ext>
            </a:extLst>
          </p:cNvPr>
          <p:cNvCxnSpPr/>
          <p:nvPr/>
        </p:nvCxnSpPr>
        <p:spPr>
          <a:xfrm flipH="1" flipV="1">
            <a:off x="3733575" y="5409778"/>
            <a:ext cx="2038331" cy="10133"/>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7">
            <a:extLst>
              <a:ext uri="{FF2B5EF4-FFF2-40B4-BE49-F238E27FC236}">
                <a16:creationId xmlns:a16="http://schemas.microsoft.com/office/drawing/2014/main" id="{7F4D7221-5453-E239-44AF-BBDC8C621F1C}"/>
              </a:ext>
            </a:extLst>
          </p:cNvPr>
          <p:cNvSpPr txBox="1"/>
          <p:nvPr/>
        </p:nvSpPr>
        <p:spPr>
          <a:xfrm>
            <a:off x="1249293" y="5538085"/>
            <a:ext cx="1469428" cy="338554"/>
          </a:xfrm>
          <a:prstGeom prst="rect">
            <a:avLst/>
          </a:prstGeom>
          <a:noFill/>
          <a:ln>
            <a:noFill/>
          </a:ln>
        </p:spPr>
        <p:txBody>
          <a:bodyPr wrap="square" rtlCol="0">
            <a:spAutoFit/>
          </a:bodyPr>
          <a:lstStyle/>
          <a:p>
            <a:pPr algn="ctr" defTabSz="1097280">
              <a:buClr>
                <a:srgbClr val="000000"/>
              </a:buClr>
            </a:pPr>
            <a:r>
              <a:rPr lang="en-GB" sz="1600" kern="0" dirty="0">
                <a:cs typeface="Arial"/>
                <a:sym typeface="Arial"/>
              </a:rPr>
              <a:t>Appeal</a:t>
            </a:r>
          </a:p>
        </p:txBody>
      </p:sp>
      <p:sp>
        <p:nvSpPr>
          <p:cNvPr id="20" name="TextBox 18">
            <a:extLst>
              <a:ext uri="{FF2B5EF4-FFF2-40B4-BE49-F238E27FC236}">
                <a16:creationId xmlns:a16="http://schemas.microsoft.com/office/drawing/2014/main" id="{BB2A4C6E-F2DC-614E-009D-0FDD3543AE1B}"/>
              </a:ext>
            </a:extLst>
          </p:cNvPr>
          <p:cNvSpPr txBox="1"/>
          <p:nvPr/>
        </p:nvSpPr>
        <p:spPr>
          <a:xfrm>
            <a:off x="1446719" y="4420055"/>
            <a:ext cx="1469428" cy="338554"/>
          </a:xfrm>
          <a:prstGeom prst="rect">
            <a:avLst/>
          </a:prstGeom>
          <a:noFill/>
          <a:ln>
            <a:noFill/>
          </a:ln>
        </p:spPr>
        <p:txBody>
          <a:bodyPr wrap="square" rtlCol="0">
            <a:spAutoFit/>
          </a:bodyPr>
          <a:lstStyle/>
          <a:p>
            <a:pPr algn="ctr" defTabSz="1097280">
              <a:buClr>
                <a:srgbClr val="000000"/>
              </a:buClr>
            </a:pPr>
            <a:r>
              <a:rPr lang="en-GB" sz="1600" kern="0" dirty="0">
                <a:cs typeface="Arial"/>
                <a:sym typeface="Arial"/>
              </a:rPr>
              <a:t>(Transfer)</a:t>
            </a:r>
          </a:p>
        </p:txBody>
      </p:sp>
      <p:cxnSp>
        <p:nvCxnSpPr>
          <p:cNvPr id="21" name="Straight Arrow Connector 19">
            <a:extLst>
              <a:ext uri="{FF2B5EF4-FFF2-40B4-BE49-F238E27FC236}">
                <a16:creationId xmlns:a16="http://schemas.microsoft.com/office/drawing/2014/main" id="{65FA7267-6518-6217-2C1D-76E7AE924E9B}"/>
              </a:ext>
            </a:extLst>
          </p:cNvPr>
          <p:cNvCxnSpPr/>
          <p:nvPr/>
        </p:nvCxnSpPr>
        <p:spPr>
          <a:xfrm flipH="1" flipV="1">
            <a:off x="2780811" y="2954599"/>
            <a:ext cx="533369" cy="1196436"/>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4">
            <a:extLst>
              <a:ext uri="{FF2B5EF4-FFF2-40B4-BE49-F238E27FC236}">
                <a16:creationId xmlns:a16="http://schemas.microsoft.com/office/drawing/2014/main" id="{2A5FC8D5-904B-D76A-3A84-E81C5965533C}"/>
              </a:ext>
            </a:extLst>
          </p:cNvPr>
          <p:cNvSpPr txBox="1"/>
          <p:nvPr/>
        </p:nvSpPr>
        <p:spPr>
          <a:xfrm>
            <a:off x="970615" y="2354439"/>
            <a:ext cx="2441125" cy="584775"/>
          </a:xfrm>
          <a:prstGeom prst="rect">
            <a:avLst/>
          </a:prstGeom>
          <a:noFill/>
          <a:ln>
            <a:noFill/>
          </a:ln>
        </p:spPr>
        <p:txBody>
          <a:bodyPr wrap="square" rtlCol="0">
            <a:spAutoFit/>
          </a:bodyPr>
          <a:lstStyle/>
          <a:p>
            <a:pPr algn="ctr" defTabSz="1097280">
              <a:buClr>
                <a:srgbClr val="000000"/>
              </a:buClr>
            </a:pPr>
            <a:r>
              <a:rPr lang="en-GB" sz="1600" kern="0" dirty="0">
                <a:cs typeface="Arial"/>
                <a:sym typeface="Arial"/>
              </a:rPr>
              <a:t>Accept (plus optional extra coverage)</a:t>
            </a:r>
          </a:p>
        </p:txBody>
      </p:sp>
      <p:cxnSp>
        <p:nvCxnSpPr>
          <p:cNvPr id="23" name="Straight Arrow Connector 35">
            <a:extLst>
              <a:ext uri="{FF2B5EF4-FFF2-40B4-BE49-F238E27FC236}">
                <a16:creationId xmlns:a16="http://schemas.microsoft.com/office/drawing/2014/main" id="{8AD80761-580D-99E9-951B-EC751F3D42CB}"/>
              </a:ext>
            </a:extLst>
          </p:cNvPr>
          <p:cNvCxnSpPr>
            <a:cxnSpLocks/>
          </p:cNvCxnSpPr>
          <p:nvPr/>
        </p:nvCxnSpPr>
        <p:spPr>
          <a:xfrm flipH="1" flipV="1">
            <a:off x="2527510" y="4753864"/>
            <a:ext cx="519985" cy="495899"/>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40">
            <a:extLst>
              <a:ext uri="{FF2B5EF4-FFF2-40B4-BE49-F238E27FC236}">
                <a16:creationId xmlns:a16="http://schemas.microsoft.com/office/drawing/2014/main" id="{48E9D8A4-ABF1-ED52-39FC-B0CB66634D5F}"/>
              </a:ext>
            </a:extLst>
          </p:cNvPr>
          <p:cNvCxnSpPr>
            <a:cxnSpLocks/>
            <a:stCxn id="17" idx="1"/>
          </p:cNvCxnSpPr>
          <p:nvPr/>
        </p:nvCxnSpPr>
        <p:spPr>
          <a:xfrm flipH="1">
            <a:off x="2388964" y="5394389"/>
            <a:ext cx="622980" cy="328293"/>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43">
            <a:extLst>
              <a:ext uri="{FF2B5EF4-FFF2-40B4-BE49-F238E27FC236}">
                <a16:creationId xmlns:a16="http://schemas.microsoft.com/office/drawing/2014/main" id="{285DD89D-4F30-1EE4-B262-F3528CC4BF45}"/>
              </a:ext>
            </a:extLst>
          </p:cNvPr>
          <p:cNvCxnSpPr>
            <a:cxnSpLocks/>
          </p:cNvCxnSpPr>
          <p:nvPr/>
        </p:nvCxnSpPr>
        <p:spPr>
          <a:xfrm flipH="1" flipV="1">
            <a:off x="9198502" y="1635017"/>
            <a:ext cx="696397" cy="532896"/>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Oval Callout 42">
            <a:extLst>
              <a:ext uri="{FF2B5EF4-FFF2-40B4-BE49-F238E27FC236}">
                <a16:creationId xmlns:a16="http://schemas.microsoft.com/office/drawing/2014/main" id="{A14F98B4-56B7-F0BB-263C-2DE8D96D8979}"/>
              </a:ext>
            </a:extLst>
          </p:cNvPr>
          <p:cNvSpPr/>
          <p:nvPr/>
        </p:nvSpPr>
        <p:spPr>
          <a:xfrm>
            <a:off x="4899004" y="1738113"/>
            <a:ext cx="2358535" cy="735178"/>
          </a:xfrm>
          <a:prstGeom prst="wedgeEllipseCallout">
            <a:avLst>
              <a:gd name="adj1" fmla="val -10598"/>
              <a:gd name="adj2" fmla="val -7880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
                <a:srgbClr val="000000"/>
              </a:buClr>
            </a:pPr>
            <a:r>
              <a:rPr lang="en-GB" sz="1600" kern="0" dirty="0">
                <a:solidFill>
                  <a:srgbClr val="58595B"/>
                </a:solidFill>
                <a:sym typeface="Arial"/>
              </a:rPr>
              <a:t>Read-discuss-decide</a:t>
            </a:r>
          </a:p>
        </p:txBody>
      </p:sp>
      <p:sp>
        <p:nvSpPr>
          <p:cNvPr id="27" name="Oval Callout 47">
            <a:extLst>
              <a:ext uri="{FF2B5EF4-FFF2-40B4-BE49-F238E27FC236}">
                <a16:creationId xmlns:a16="http://schemas.microsoft.com/office/drawing/2014/main" id="{02A5B0B9-8D46-7A1F-6DC6-07A1F10D72C0}"/>
              </a:ext>
            </a:extLst>
          </p:cNvPr>
          <p:cNvSpPr/>
          <p:nvPr/>
        </p:nvSpPr>
        <p:spPr>
          <a:xfrm>
            <a:off x="6968633" y="2947184"/>
            <a:ext cx="1883893" cy="614468"/>
          </a:xfrm>
          <a:prstGeom prst="wedgeEllipseCallout">
            <a:avLst>
              <a:gd name="adj1" fmla="val 55790"/>
              <a:gd name="adj2" fmla="val 3802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
                <a:srgbClr val="000000"/>
              </a:buClr>
            </a:pPr>
            <a:r>
              <a:rPr lang="en-GB" sz="1600" kern="0" dirty="0">
                <a:solidFill>
                  <a:srgbClr val="58595B"/>
                </a:solidFill>
                <a:sym typeface="Arial"/>
              </a:rPr>
              <a:t>Peer review</a:t>
            </a:r>
          </a:p>
        </p:txBody>
      </p:sp>
      <p:sp>
        <p:nvSpPr>
          <p:cNvPr id="28" name="Oval Callout 49">
            <a:extLst>
              <a:ext uri="{FF2B5EF4-FFF2-40B4-BE49-F238E27FC236}">
                <a16:creationId xmlns:a16="http://schemas.microsoft.com/office/drawing/2014/main" id="{DA8BDEDD-587B-1749-4A45-6F8ACCE30314}"/>
              </a:ext>
            </a:extLst>
          </p:cNvPr>
          <p:cNvSpPr/>
          <p:nvPr/>
        </p:nvSpPr>
        <p:spPr>
          <a:xfrm>
            <a:off x="4845824" y="4501709"/>
            <a:ext cx="2632878" cy="734832"/>
          </a:xfrm>
          <a:prstGeom prst="wedgeEllipseCallout">
            <a:avLst>
              <a:gd name="adj1" fmla="val -7734"/>
              <a:gd name="adj2" fmla="val 7570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
                <a:srgbClr val="000000"/>
              </a:buClr>
            </a:pPr>
            <a:r>
              <a:rPr lang="en-GB" sz="1600" kern="0" dirty="0">
                <a:solidFill>
                  <a:srgbClr val="58595B"/>
                </a:solidFill>
                <a:sym typeface="Arial"/>
              </a:rPr>
              <a:t>Evaluate feedback &amp; decide</a:t>
            </a:r>
          </a:p>
        </p:txBody>
      </p:sp>
      <p:sp>
        <p:nvSpPr>
          <p:cNvPr id="29" name="Oval Callout 54">
            <a:extLst>
              <a:ext uri="{FF2B5EF4-FFF2-40B4-BE49-F238E27FC236}">
                <a16:creationId xmlns:a16="http://schemas.microsoft.com/office/drawing/2014/main" id="{0B77E904-B12E-6EAA-2758-C6B4C9670757}"/>
              </a:ext>
            </a:extLst>
          </p:cNvPr>
          <p:cNvSpPr/>
          <p:nvPr/>
        </p:nvSpPr>
        <p:spPr>
          <a:xfrm>
            <a:off x="3277476" y="3013443"/>
            <a:ext cx="2095151" cy="737191"/>
          </a:xfrm>
          <a:prstGeom prst="wedgeEllipseCallout">
            <a:avLst>
              <a:gd name="adj1" fmla="val -54893"/>
              <a:gd name="adj2" fmla="val 3689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80">
              <a:buClr>
                <a:srgbClr val="000000"/>
              </a:buClr>
            </a:pPr>
            <a:r>
              <a:rPr lang="en-GB" sz="1600" kern="0" dirty="0">
                <a:solidFill>
                  <a:srgbClr val="58595B"/>
                </a:solidFill>
                <a:sym typeface="Arial"/>
              </a:rPr>
              <a:t>Invite revision</a:t>
            </a:r>
          </a:p>
        </p:txBody>
      </p:sp>
    </p:spTree>
    <p:extLst>
      <p:ext uri="{BB962C8B-B14F-4D97-AF65-F5344CB8AC3E}">
        <p14:creationId xmlns:p14="http://schemas.microsoft.com/office/powerpoint/2010/main" val="3530529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31ECF-EF04-4AAA-9A8E-583E3D217F33}"/>
              </a:ext>
            </a:extLst>
          </p:cNvPr>
          <p:cNvSpPr>
            <a:spLocks noGrp="1"/>
          </p:cNvSpPr>
          <p:nvPr>
            <p:ph type="title"/>
          </p:nvPr>
        </p:nvSpPr>
        <p:spPr/>
        <p:txBody>
          <a:bodyPr/>
          <a:lstStyle/>
          <a:p>
            <a:r>
              <a:rPr lang="de-DE" dirty="0" err="1"/>
              <a:t>Tips</a:t>
            </a:r>
            <a:r>
              <a:rPr lang="de-DE" dirty="0"/>
              <a:t> and </a:t>
            </a:r>
            <a:r>
              <a:rPr lang="de-DE" dirty="0" err="1"/>
              <a:t>thoughts</a:t>
            </a:r>
            <a:r>
              <a:rPr lang="de-DE" dirty="0"/>
              <a:t> </a:t>
            </a:r>
            <a:r>
              <a:rPr lang="de-DE" dirty="0" err="1"/>
              <a:t>from</a:t>
            </a:r>
            <a:r>
              <a:rPr lang="de-DE" dirty="0"/>
              <a:t> a </a:t>
            </a:r>
            <a:r>
              <a:rPr lang="de-DE" dirty="0" err="1"/>
              <a:t>former</a:t>
            </a:r>
            <a:r>
              <a:rPr lang="de-DE" dirty="0"/>
              <a:t> </a:t>
            </a:r>
            <a:r>
              <a:rPr lang="de-DE" dirty="0" err="1"/>
              <a:t>editor</a:t>
            </a:r>
            <a:endParaRPr lang="de-CH" dirty="0"/>
          </a:p>
        </p:txBody>
      </p:sp>
      <p:sp>
        <p:nvSpPr>
          <p:cNvPr id="3" name="Inhaltsplatzhalter 2">
            <a:extLst>
              <a:ext uri="{FF2B5EF4-FFF2-40B4-BE49-F238E27FC236}">
                <a16:creationId xmlns:a16="http://schemas.microsoft.com/office/drawing/2014/main" id="{9EE0A683-618F-4D75-846F-0DB536B4E502}"/>
              </a:ext>
            </a:extLst>
          </p:cNvPr>
          <p:cNvSpPr>
            <a:spLocks noGrp="1"/>
          </p:cNvSpPr>
          <p:nvPr>
            <p:ph idx="1"/>
          </p:nvPr>
        </p:nvSpPr>
        <p:spPr/>
        <p:txBody>
          <a:bodyPr/>
          <a:lstStyle/>
          <a:p>
            <a:pPr marL="292511" lvl="1" indent="-285750">
              <a:lnSpc>
                <a:spcPct val="150000"/>
              </a:lnSpc>
              <a:spcBef>
                <a:spcPts val="0"/>
              </a:spcBef>
              <a:buFont typeface="Arial" panose="020B0604020202020204" pitchFamily="34" charset="0"/>
              <a:buChar char="•"/>
            </a:pPr>
            <a:r>
              <a:rPr lang="en-US" dirty="0"/>
              <a:t>If you don’t value dissemination, transparency and reproducibility, this will show up in your paper.</a:t>
            </a:r>
          </a:p>
          <a:p>
            <a:pPr marL="292511" lvl="1" indent="-285750">
              <a:lnSpc>
                <a:spcPct val="150000"/>
              </a:lnSpc>
              <a:spcBef>
                <a:spcPts val="0"/>
              </a:spcBef>
              <a:buFont typeface="Arial" panose="020B0604020202020204" pitchFamily="34" charset="0"/>
              <a:buChar char="•"/>
            </a:pPr>
            <a:r>
              <a:rPr lang="en-US" dirty="0"/>
              <a:t>When they exist, use pre-submission enquiries to get prompt feedback (special tip for consortia papers!).</a:t>
            </a:r>
          </a:p>
          <a:p>
            <a:pPr marL="292511" lvl="1" indent="-285750">
              <a:lnSpc>
                <a:spcPct val="150000"/>
              </a:lnSpc>
              <a:spcBef>
                <a:spcPts val="0"/>
              </a:spcBef>
              <a:buFont typeface="Arial" panose="020B0604020202020204" pitchFamily="34" charset="0"/>
              <a:buChar char="•"/>
            </a:pPr>
            <a:r>
              <a:rPr lang="en-US" dirty="0"/>
              <a:t>Non-trivial suggestions for experts and reasonable requests for referee exclusions are great input for editors.</a:t>
            </a:r>
          </a:p>
          <a:p>
            <a:pPr marL="292511" lvl="1" indent="-285750">
              <a:lnSpc>
                <a:spcPct val="150000"/>
              </a:lnSpc>
              <a:spcBef>
                <a:spcPts val="0"/>
              </a:spcBef>
              <a:buFont typeface="Arial" panose="020B0604020202020204" pitchFamily="34" charset="0"/>
              <a:buChar char="•"/>
            </a:pPr>
            <a:r>
              <a:rPr lang="en-US" dirty="0"/>
              <a:t>Be honest about the limitations of your work – hiding shortcomings will not help.</a:t>
            </a:r>
          </a:p>
          <a:p>
            <a:pPr marL="292511" lvl="1" indent="-285750">
              <a:lnSpc>
                <a:spcPct val="150000"/>
              </a:lnSpc>
              <a:spcBef>
                <a:spcPts val="0"/>
              </a:spcBef>
              <a:buFont typeface="Arial" panose="020B0604020202020204" pitchFamily="34" charset="0"/>
              <a:buChar char="•"/>
            </a:pPr>
            <a:r>
              <a:rPr lang="en-US" dirty="0"/>
              <a:t>Don’t be lazy with your revisions – it will only slow down the review process.</a:t>
            </a:r>
          </a:p>
          <a:p>
            <a:pPr marL="292511" lvl="1" indent="-285750">
              <a:lnSpc>
                <a:spcPct val="150000"/>
              </a:lnSpc>
              <a:spcBef>
                <a:spcPts val="0"/>
              </a:spcBef>
              <a:buFont typeface="Arial" panose="020B0604020202020204" pitchFamily="34" charset="0"/>
              <a:buChar char="•"/>
            </a:pPr>
            <a:r>
              <a:rPr lang="en-US" dirty="0"/>
              <a:t>Authors and referees are two sides of one coin.</a:t>
            </a:r>
          </a:p>
          <a:p>
            <a:pPr marL="6761" lvl="1" indent="0">
              <a:lnSpc>
                <a:spcPct val="150000"/>
              </a:lnSpc>
              <a:spcBef>
                <a:spcPts val="0"/>
              </a:spcBef>
              <a:buNone/>
            </a:pPr>
            <a:endParaRPr lang="en-US" dirty="0"/>
          </a:p>
          <a:p>
            <a:pPr marL="6761" lvl="1" indent="0">
              <a:lnSpc>
                <a:spcPct val="150000"/>
              </a:lnSpc>
              <a:spcBef>
                <a:spcPts val="0"/>
              </a:spcBef>
              <a:buNone/>
            </a:pPr>
            <a:r>
              <a:rPr lang="en-US" dirty="0"/>
              <a:t>	An editorial rejection isn’t a judgment on the quality of your research or of your writing.</a:t>
            </a:r>
          </a:p>
          <a:p>
            <a:pPr marL="6761" lvl="1" indent="0">
              <a:lnSpc>
                <a:spcPct val="150000"/>
              </a:lnSpc>
              <a:spcBef>
                <a:spcPts val="0"/>
              </a:spcBef>
              <a:buNone/>
            </a:pPr>
            <a:endParaRPr lang="en-US" dirty="0"/>
          </a:p>
        </p:txBody>
      </p:sp>
      <p:sp>
        <p:nvSpPr>
          <p:cNvPr id="5" name="Fußzeilenplatzhalter 4">
            <a:extLst>
              <a:ext uri="{FF2B5EF4-FFF2-40B4-BE49-F238E27FC236}">
                <a16:creationId xmlns:a16="http://schemas.microsoft.com/office/drawing/2014/main" id="{572B1E5F-FA5D-4B47-A43F-C570AFE8C6D3}"/>
              </a:ext>
            </a:extLst>
          </p:cNvPr>
          <p:cNvSpPr>
            <a:spLocks noGrp="1"/>
          </p:cNvSpPr>
          <p:nvPr>
            <p:ph type="ftr" sz="quarter" idx="11"/>
          </p:nvPr>
        </p:nvSpPr>
        <p:spPr/>
        <p:txBody>
          <a:bodyPr/>
          <a:lstStyle/>
          <a:p>
            <a:r>
              <a:rPr lang="de-DE" noProof="0" dirty="0"/>
              <a:t>Department </a:t>
            </a:r>
            <a:r>
              <a:rPr lang="de-DE" noProof="0" dirty="0" err="1"/>
              <a:t>of</a:t>
            </a:r>
            <a:r>
              <a:rPr lang="de-DE" noProof="0" dirty="0"/>
              <a:t> Physics</a:t>
            </a:r>
            <a:endParaRPr lang="de-CH" noProof="0" dirty="0"/>
          </a:p>
        </p:txBody>
      </p:sp>
      <p:sp>
        <p:nvSpPr>
          <p:cNvPr id="4" name="Datumsplatzhalter 3">
            <a:extLst>
              <a:ext uri="{FF2B5EF4-FFF2-40B4-BE49-F238E27FC236}">
                <a16:creationId xmlns:a16="http://schemas.microsoft.com/office/drawing/2014/main" id="{44DAA5A3-8CEF-4027-9289-B60138CD16A2}"/>
              </a:ext>
            </a:extLst>
          </p:cNvPr>
          <p:cNvSpPr>
            <a:spLocks noGrp="1"/>
          </p:cNvSpPr>
          <p:nvPr>
            <p:ph type="dt" sz="half" idx="10"/>
          </p:nvPr>
        </p:nvSpPr>
        <p:spPr/>
        <p:txBody>
          <a:bodyPr/>
          <a:lstStyle/>
          <a:p>
            <a:fld id="{8D93BFA6-70D2-4653-B5CB-D3376F3BFAE7}" type="datetime1">
              <a:rPr lang="de-CH" noProof="0" smtClean="0"/>
              <a:t>19.12.2023</a:t>
            </a:fld>
            <a:endParaRPr lang="de-CH" noProof="0"/>
          </a:p>
        </p:txBody>
      </p:sp>
      <p:sp>
        <p:nvSpPr>
          <p:cNvPr id="6" name="Foliennummernplatzhalter 5">
            <a:extLst>
              <a:ext uri="{FF2B5EF4-FFF2-40B4-BE49-F238E27FC236}">
                <a16:creationId xmlns:a16="http://schemas.microsoft.com/office/drawing/2014/main" id="{5C9B1E27-9E06-4598-A6EF-3BCBC8D0152F}"/>
              </a:ext>
            </a:extLst>
          </p:cNvPr>
          <p:cNvSpPr>
            <a:spLocks noGrp="1"/>
          </p:cNvSpPr>
          <p:nvPr>
            <p:ph type="sldNum" sz="quarter" idx="12"/>
          </p:nvPr>
        </p:nvSpPr>
        <p:spPr/>
        <p:txBody>
          <a:bodyPr/>
          <a:lstStyle/>
          <a:p>
            <a:fld id="{5ACA52AF-F19D-405C-AD5F-7D94B96A5CC3}" type="slidenum">
              <a:rPr lang="de-CH" noProof="0" smtClean="0"/>
              <a:t>28</a:t>
            </a:fld>
            <a:endParaRPr lang="de-CH" noProof="0"/>
          </a:p>
        </p:txBody>
      </p:sp>
      <p:sp>
        <p:nvSpPr>
          <p:cNvPr id="7" name="Freccia a destra 6">
            <a:extLst>
              <a:ext uri="{FF2B5EF4-FFF2-40B4-BE49-F238E27FC236}">
                <a16:creationId xmlns:a16="http://schemas.microsoft.com/office/drawing/2014/main" id="{0954502F-7921-5752-8CA4-0CA2A7E64D86}"/>
              </a:ext>
            </a:extLst>
          </p:cNvPr>
          <p:cNvSpPr/>
          <p:nvPr/>
        </p:nvSpPr>
        <p:spPr>
          <a:xfrm>
            <a:off x="731837" y="5092790"/>
            <a:ext cx="824460" cy="478576"/>
          </a:xfrm>
          <a:prstGeom prst="righ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CH"/>
          </a:p>
        </p:txBody>
      </p:sp>
    </p:spTree>
    <p:extLst>
      <p:ext uri="{BB962C8B-B14F-4D97-AF65-F5344CB8AC3E}">
        <p14:creationId xmlns:p14="http://schemas.microsoft.com/office/powerpoint/2010/main" val="1025180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31ECF-EF04-4AAA-9A8E-583E3D217F33}"/>
              </a:ext>
            </a:extLst>
          </p:cNvPr>
          <p:cNvSpPr>
            <a:spLocks noGrp="1"/>
          </p:cNvSpPr>
          <p:nvPr>
            <p:ph type="title"/>
          </p:nvPr>
        </p:nvSpPr>
        <p:spPr/>
        <p:txBody>
          <a:bodyPr/>
          <a:lstStyle/>
          <a:p>
            <a:r>
              <a:rPr lang="de-DE" dirty="0"/>
              <a:t>Further </a:t>
            </a:r>
            <a:r>
              <a:rPr lang="de-DE" dirty="0" err="1"/>
              <a:t>food</a:t>
            </a:r>
            <a:r>
              <a:rPr lang="de-DE" dirty="0"/>
              <a:t> </a:t>
            </a:r>
            <a:r>
              <a:rPr lang="de-DE" dirty="0" err="1"/>
              <a:t>for</a:t>
            </a:r>
            <a:r>
              <a:rPr lang="de-DE" dirty="0"/>
              <a:t> </a:t>
            </a:r>
            <a:r>
              <a:rPr lang="de-DE" dirty="0" err="1"/>
              <a:t>thought</a:t>
            </a:r>
            <a:endParaRPr lang="de-CH" dirty="0"/>
          </a:p>
        </p:txBody>
      </p:sp>
      <p:sp>
        <p:nvSpPr>
          <p:cNvPr id="5" name="Fußzeilenplatzhalter 4">
            <a:extLst>
              <a:ext uri="{FF2B5EF4-FFF2-40B4-BE49-F238E27FC236}">
                <a16:creationId xmlns:a16="http://schemas.microsoft.com/office/drawing/2014/main" id="{572B1E5F-FA5D-4B47-A43F-C570AFE8C6D3}"/>
              </a:ext>
            </a:extLst>
          </p:cNvPr>
          <p:cNvSpPr>
            <a:spLocks noGrp="1"/>
          </p:cNvSpPr>
          <p:nvPr>
            <p:ph type="ftr" sz="quarter" idx="11"/>
          </p:nvPr>
        </p:nvSpPr>
        <p:spPr/>
        <p:txBody>
          <a:bodyPr/>
          <a:lstStyle/>
          <a:p>
            <a:r>
              <a:rPr lang="de-DE" noProof="0" dirty="0"/>
              <a:t>Department </a:t>
            </a:r>
            <a:r>
              <a:rPr lang="de-DE" noProof="0" dirty="0" err="1"/>
              <a:t>of</a:t>
            </a:r>
            <a:r>
              <a:rPr lang="de-DE" noProof="0" dirty="0"/>
              <a:t> Physics</a:t>
            </a:r>
            <a:endParaRPr lang="de-CH" noProof="0" dirty="0"/>
          </a:p>
        </p:txBody>
      </p:sp>
      <p:sp>
        <p:nvSpPr>
          <p:cNvPr id="4" name="Datumsplatzhalter 3">
            <a:extLst>
              <a:ext uri="{FF2B5EF4-FFF2-40B4-BE49-F238E27FC236}">
                <a16:creationId xmlns:a16="http://schemas.microsoft.com/office/drawing/2014/main" id="{44DAA5A3-8CEF-4027-9289-B60138CD16A2}"/>
              </a:ext>
            </a:extLst>
          </p:cNvPr>
          <p:cNvSpPr>
            <a:spLocks noGrp="1"/>
          </p:cNvSpPr>
          <p:nvPr>
            <p:ph type="dt" sz="half" idx="10"/>
          </p:nvPr>
        </p:nvSpPr>
        <p:spPr/>
        <p:txBody>
          <a:bodyPr/>
          <a:lstStyle/>
          <a:p>
            <a:fld id="{8D93BFA6-70D2-4653-B5CB-D3376F3BFAE7}" type="datetime1">
              <a:rPr lang="de-CH" noProof="0" smtClean="0"/>
              <a:t>19.12.2023</a:t>
            </a:fld>
            <a:endParaRPr lang="de-CH" noProof="0"/>
          </a:p>
        </p:txBody>
      </p:sp>
      <p:sp>
        <p:nvSpPr>
          <p:cNvPr id="6" name="Foliennummernplatzhalter 5">
            <a:extLst>
              <a:ext uri="{FF2B5EF4-FFF2-40B4-BE49-F238E27FC236}">
                <a16:creationId xmlns:a16="http://schemas.microsoft.com/office/drawing/2014/main" id="{5C9B1E27-9E06-4598-A6EF-3BCBC8D0152F}"/>
              </a:ext>
            </a:extLst>
          </p:cNvPr>
          <p:cNvSpPr>
            <a:spLocks noGrp="1"/>
          </p:cNvSpPr>
          <p:nvPr>
            <p:ph type="sldNum" sz="quarter" idx="12"/>
          </p:nvPr>
        </p:nvSpPr>
        <p:spPr/>
        <p:txBody>
          <a:bodyPr/>
          <a:lstStyle/>
          <a:p>
            <a:fld id="{5ACA52AF-F19D-405C-AD5F-7D94B96A5CC3}" type="slidenum">
              <a:rPr lang="de-CH" noProof="0" smtClean="0"/>
              <a:t>29</a:t>
            </a:fld>
            <a:endParaRPr lang="de-CH" noProof="0"/>
          </a:p>
        </p:txBody>
      </p:sp>
      <p:sp>
        <p:nvSpPr>
          <p:cNvPr id="9" name="Google Shape;244;p34">
            <a:extLst>
              <a:ext uri="{FF2B5EF4-FFF2-40B4-BE49-F238E27FC236}">
                <a16:creationId xmlns:a16="http://schemas.microsoft.com/office/drawing/2014/main" id="{B9E8A3C3-827B-FFA4-5E9F-D9B7C75B2977}"/>
              </a:ext>
            </a:extLst>
          </p:cNvPr>
          <p:cNvSpPr txBox="1">
            <a:spLocks/>
          </p:cNvSpPr>
          <p:nvPr/>
        </p:nvSpPr>
        <p:spPr>
          <a:xfrm>
            <a:off x="5859446" y="1611818"/>
            <a:ext cx="4370400" cy="5046044"/>
          </a:xfrm>
          <a:prstGeom prst="rect">
            <a:avLst/>
          </a:prstGeom>
          <a:noFill/>
          <a:ln>
            <a:noFill/>
          </a:ln>
        </p:spPr>
        <p:txBody>
          <a:bodyPr spcFirstLastPara="1" vert="horz" wrap="square" lIns="0" tIns="0" rIns="0" bIns="0" rtlCol="0" anchor="t" anchorCtr="0">
            <a:noAutofit/>
          </a:bodyPr>
          <a:lstStyle>
            <a:lvl1pPr marL="270000" indent="-2700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2pPr>
            <a:lvl3pPr marL="81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3pPr>
            <a:lvl4pPr marL="1080000"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4pPr>
            <a:lvl5pPr marL="135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43821" lvl="2" indent="-243821">
              <a:lnSpc>
                <a:spcPct val="150000"/>
              </a:lnSpc>
              <a:spcBef>
                <a:spcPts val="0"/>
              </a:spcBef>
            </a:pPr>
            <a:endParaRPr lang="en-GB" dirty="0"/>
          </a:p>
          <a:p>
            <a:pPr marL="243821" lvl="2" indent="-243821">
              <a:lnSpc>
                <a:spcPct val="150000"/>
              </a:lnSpc>
              <a:spcBef>
                <a:spcPts val="0"/>
              </a:spcBef>
            </a:pPr>
            <a:endParaRPr lang="en-GB" dirty="0"/>
          </a:p>
          <a:p>
            <a:pPr marL="243821" lvl="2" indent="-243821">
              <a:lnSpc>
                <a:spcPct val="150000"/>
              </a:lnSpc>
              <a:spcBef>
                <a:spcPts val="0"/>
              </a:spcBef>
            </a:pPr>
            <a:endParaRPr lang="en-GB" dirty="0"/>
          </a:p>
          <a:p>
            <a:pPr marL="243821" lvl="2" indent="-243821">
              <a:lnSpc>
                <a:spcPct val="150000"/>
              </a:lnSpc>
              <a:spcBef>
                <a:spcPts val="0"/>
              </a:spcBef>
            </a:pPr>
            <a:endParaRPr lang="en-GB" dirty="0"/>
          </a:p>
          <a:p>
            <a:pPr marL="243821" lvl="2" indent="-243821">
              <a:lnSpc>
                <a:spcPct val="150000"/>
              </a:lnSpc>
              <a:spcBef>
                <a:spcPts val="0"/>
              </a:spcBef>
            </a:pPr>
            <a:endParaRPr lang="en-GB" dirty="0"/>
          </a:p>
          <a:p>
            <a:pPr marL="0" lvl="2" indent="0">
              <a:lnSpc>
                <a:spcPct val="150000"/>
              </a:lnSpc>
              <a:spcBef>
                <a:spcPts val="0"/>
              </a:spcBef>
              <a:buFont typeface="Symbol" panose="05050102010706020507" pitchFamily="18" charset="2"/>
              <a:buNone/>
            </a:pPr>
            <a:endParaRPr lang="en-GB" dirty="0"/>
          </a:p>
          <a:p>
            <a:pPr marL="0" lvl="2" indent="0">
              <a:lnSpc>
                <a:spcPct val="150000"/>
              </a:lnSpc>
              <a:spcBef>
                <a:spcPts val="0"/>
              </a:spcBef>
              <a:buFont typeface="Symbol" panose="05050102010706020507" pitchFamily="18" charset="2"/>
              <a:buNone/>
            </a:pPr>
            <a:endParaRPr lang="en-GB" dirty="0"/>
          </a:p>
          <a:p>
            <a:pPr marL="0" lvl="2" indent="0">
              <a:lnSpc>
                <a:spcPct val="150000"/>
              </a:lnSpc>
              <a:spcBef>
                <a:spcPts val="0"/>
              </a:spcBef>
              <a:buNone/>
            </a:pPr>
            <a:r>
              <a:rPr lang="en-GB" dirty="0"/>
              <a:t>(</a:t>
            </a:r>
            <a:r>
              <a:rPr lang="en-GB" i="1" dirty="0"/>
              <a:t>Phys. Rev. Lett.</a:t>
            </a:r>
            <a:r>
              <a:rPr lang="en-GB" dirty="0"/>
              <a:t> </a:t>
            </a:r>
            <a:r>
              <a:rPr lang="en-GB" b="1" dirty="0"/>
              <a:t>6</a:t>
            </a:r>
            <a:r>
              <a:rPr lang="en-GB" dirty="0"/>
              <a:t>, 587)</a:t>
            </a:r>
          </a:p>
          <a:p>
            <a:pPr marL="0" lvl="2" indent="0">
              <a:lnSpc>
                <a:spcPct val="150000"/>
              </a:lnSpc>
              <a:spcBef>
                <a:spcPts val="0"/>
              </a:spcBef>
              <a:buFont typeface="Symbol" panose="05050102010706020507" pitchFamily="18" charset="2"/>
              <a:buNone/>
            </a:pPr>
            <a:r>
              <a:rPr lang="en-GB" dirty="0"/>
              <a:t>When do you think this was written?</a:t>
            </a:r>
          </a:p>
        </p:txBody>
      </p:sp>
      <p:pic>
        <p:nvPicPr>
          <p:cNvPr id="10" name="Picture 2">
            <a:extLst>
              <a:ext uri="{FF2B5EF4-FFF2-40B4-BE49-F238E27FC236}">
                <a16:creationId xmlns:a16="http://schemas.microsoft.com/office/drawing/2014/main" id="{03CD718C-780D-E861-3D36-4DF0B07E6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37" y="961088"/>
            <a:ext cx="4921198" cy="5760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a:extLst>
              <a:ext uri="{FF2B5EF4-FFF2-40B4-BE49-F238E27FC236}">
                <a16:creationId xmlns:a16="http://schemas.microsoft.com/office/drawing/2014/main" id="{06A94185-CC2E-BAB4-D63B-159FD113E7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2036" y="1250449"/>
            <a:ext cx="5238472" cy="305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5529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D79B13-3C6D-410C-8179-6B3490718B07}"/>
              </a:ext>
            </a:extLst>
          </p:cNvPr>
          <p:cNvSpPr>
            <a:spLocks noGrp="1"/>
          </p:cNvSpPr>
          <p:nvPr>
            <p:ph type="title"/>
          </p:nvPr>
        </p:nvSpPr>
        <p:spPr/>
        <p:txBody>
          <a:bodyPr/>
          <a:lstStyle/>
          <a:p>
            <a:r>
              <a:rPr lang="de-DE" dirty="0"/>
              <a:t>A </a:t>
            </a:r>
            <a:r>
              <a:rPr lang="de-DE" dirty="0" err="1"/>
              <a:t>bit</a:t>
            </a:r>
            <a:r>
              <a:rPr lang="de-DE" dirty="0"/>
              <a:t> </a:t>
            </a:r>
            <a:r>
              <a:rPr lang="de-DE" dirty="0" err="1"/>
              <a:t>about</a:t>
            </a:r>
            <a:r>
              <a:rPr lang="de-DE" dirty="0"/>
              <a:t> </a:t>
            </a:r>
            <a:r>
              <a:rPr lang="de-DE" dirty="0" err="1"/>
              <a:t>me</a:t>
            </a:r>
            <a:endParaRPr lang="de-DE" dirty="0"/>
          </a:p>
        </p:txBody>
      </p:sp>
      <p:sp>
        <p:nvSpPr>
          <p:cNvPr id="5" name="Fußzeilenplatzhalter 4">
            <a:extLst>
              <a:ext uri="{FF2B5EF4-FFF2-40B4-BE49-F238E27FC236}">
                <a16:creationId xmlns:a16="http://schemas.microsoft.com/office/drawing/2014/main" id="{58F6FD95-BB89-40C0-BC74-30458C4F33AB}"/>
              </a:ext>
            </a:extLst>
          </p:cNvPr>
          <p:cNvSpPr>
            <a:spLocks noGrp="1"/>
          </p:cNvSpPr>
          <p:nvPr>
            <p:ph type="ftr" sz="quarter" idx="11"/>
          </p:nvPr>
        </p:nvSpPr>
        <p:spPr/>
        <p:txBody>
          <a:bodyPr/>
          <a:lstStyle/>
          <a:p>
            <a:r>
              <a:rPr lang="de-DE" noProof="0" dirty="0"/>
              <a:t>Department </a:t>
            </a:r>
            <a:r>
              <a:rPr lang="de-DE" noProof="0" dirty="0" err="1"/>
              <a:t>of</a:t>
            </a:r>
            <a:r>
              <a:rPr lang="de-DE" noProof="0" dirty="0"/>
              <a:t> Physics</a:t>
            </a:r>
            <a:endParaRPr lang="de-CH" noProof="0" dirty="0"/>
          </a:p>
        </p:txBody>
      </p:sp>
      <p:pic>
        <p:nvPicPr>
          <p:cNvPr id="13" name="Bildplatzhalter 12">
            <a:extLst>
              <a:ext uri="{FF2B5EF4-FFF2-40B4-BE49-F238E27FC236}">
                <a16:creationId xmlns:a16="http://schemas.microsoft.com/office/drawing/2014/main" id="{B5969189-6505-437E-803B-998CD9CEF141}"/>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0226" t="14461" r="16363" b="7652"/>
          <a:stretch/>
        </p:blipFill>
        <p:spPr>
          <a:xfrm>
            <a:off x="2158040" y="895289"/>
            <a:ext cx="7875917" cy="5325569"/>
          </a:xfrm>
        </p:spPr>
      </p:pic>
      <p:sp>
        <p:nvSpPr>
          <p:cNvPr id="4" name="Datumsplatzhalter 3">
            <a:extLst>
              <a:ext uri="{FF2B5EF4-FFF2-40B4-BE49-F238E27FC236}">
                <a16:creationId xmlns:a16="http://schemas.microsoft.com/office/drawing/2014/main" id="{E561EB33-26DA-4BFB-9717-A85E7FB5C915}"/>
              </a:ext>
            </a:extLst>
          </p:cNvPr>
          <p:cNvSpPr>
            <a:spLocks noGrp="1"/>
          </p:cNvSpPr>
          <p:nvPr>
            <p:ph type="dt" sz="half" idx="10"/>
          </p:nvPr>
        </p:nvSpPr>
        <p:spPr/>
        <p:txBody>
          <a:bodyPr/>
          <a:lstStyle/>
          <a:p>
            <a:fld id="{3883C902-160B-4538-99A8-1486892643D4}" type="datetime1">
              <a:rPr lang="de-CH" noProof="0" smtClean="0"/>
              <a:t>19.12.2023</a:t>
            </a:fld>
            <a:endParaRPr lang="de-CH" noProof="0"/>
          </a:p>
        </p:txBody>
      </p:sp>
      <p:sp>
        <p:nvSpPr>
          <p:cNvPr id="6" name="Foliennummernplatzhalter 5">
            <a:extLst>
              <a:ext uri="{FF2B5EF4-FFF2-40B4-BE49-F238E27FC236}">
                <a16:creationId xmlns:a16="http://schemas.microsoft.com/office/drawing/2014/main" id="{3F2CD38D-E3F5-46D6-96B1-4BEB06DA84C2}"/>
              </a:ext>
            </a:extLst>
          </p:cNvPr>
          <p:cNvSpPr>
            <a:spLocks noGrp="1"/>
          </p:cNvSpPr>
          <p:nvPr>
            <p:ph type="sldNum" sz="quarter" idx="12"/>
          </p:nvPr>
        </p:nvSpPr>
        <p:spPr/>
        <p:txBody>
          <a:bodyPr/>
          <a:lstStyle/>
          <a:p>
            <a:fld id="{5ACA52AF-F19D-405C-AD5F-7D94B96A5CC3}" type="slidenum">
              <a:rPr lang="de-CH" noProof="0" smtClean="0"/>
              <a:t>3</a:t>
            </a:fld>
            <a:endParaRPr lang="de-CH" noProof="0"/>
          </a:p>
        </p:txBody>
      </p:sp>
      <p:sp>
        <p:nvSpPr>
          <p:cNvPr id="9" name="Speech Bubble: Oval 8">
            <a:extLst>
              <a:ext uri="{FF2B5EF4-FFF2-40B4-BE49-F238E27FC236}">
                <a16:creationId xmlns:a16="http://schemas.microsoft.com/office/drawing/2014/main" id="{95BFBC1A-4283-3C4F-D582-38FB9F1B5818}"/>
              </a:ext>
            </a:extLst>
          </p:cNvPr>
          <p:cNvSpPr/>
          <p:nvPr/>
        </p:nvSpPr>
        <p:spPr>
          <a:xfrm>
            <a:off x="4649634" y="5184477"/>
            <a:ext cx="1406105" cy="612648"/>
          </a:xfrm>
          <a:prstGeom prst="wedgeEllipseCallout">
            <a:avLst>
              <a:gd name="adj1" fmla="val 31054"/>
              <a:gd name="adj2" fmla="val -61409"/>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1000" b="1" dirty="0" err="1">
                <a:solidFill>
                  <a:schemeClr val="tx1"/>
                </a:solidFill>
              </a:rPr>
              <a:t>BSc</a:t>
            </a:r>
            <a:r>
              <a:rPr lang="de-CH" sz="1000" b="1" dirty="0">
                <a:solidFill>
                  <a:schemeClr val="tx1"/>
                </a:solidFill>
              </a:rPr>
              <a:t> and </a:t>
            </a:r>
            <a:r>
              <a:rPr lang="de-CH" sz="1000" b="1" dirty="0" err="1">
                <a:solidFill>
                  <a:schemeClr val="tx1"/>
                </a:solidFill>
              </a:rPr>
              <a:t>MSc</a:t>
            </a:r>
            <a:r>
              <a:rPr lang="de-CH" sz="1000" b="1" dirty="0">
                <a:solidFill>
                  <a:schemeClr val="tx1"/>
                </a:solidFill>
              </a:rPr>
              <a:t> in </a:t>
            </a:r>
            <a:r>
              <a:rPr lang="de-CH" sz="1000" b="1" dirty="0" err="1">
                <a:solidFill>
                  <a:schemeClr val="tx1"/>
                </a:solidFill>
              </a:rPr>
              <a:t>physics</a:t>
            </a:r>
            <a:r>
              <a:rPr lang="de-CH" sz="1000" b="1" dirty="0">
                <a:solidFill>
                  <a:schemeClr val="tx1"/>
                </a:solidFill>
              </a:rPr>
              <a:t>, Rome</a:t>
            </a:r>
          </a:p>
        </p:txBody>
      </p:sp>
      <p:sp>
        <p:nvSpPr>
          <p:cNvPr id="10" name="Speech Bubble: Oval 9">
            <a:extLst>
              <a:ext uri="{FF2B5EF4-FFF2-40B4-BE49-F238E27FC236}">
                <a16:creationId xmlns:a16="http://schemas.microsoft.com/office/drawing/2014/main" id="{94E57923-BE81-1948-1DFD-A1AD91F50F0C}"/>
              </a:ext>
            </a:extLst>
          </p:cNvPr>
          <p:cNvSpPr/>
          <p:nvPr/>
        </p:nvSpPr>
        <p:spPr>
          <a:xfrm>
            <a:off x="2464280" y="3429000"/>
            <a:ext cx="1650520" cy="612648"/>
          </a:xfrm>
          <a:prstGeom prst="wedgeEllipseCallout">
            <a:avLst>
              <a:gd name="adj1" fmla="val 31054"/>
              <a:gd name="adj2" fmla="val -61409"/>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1000" b="1" dirty="0">
                <a:solidFill>
                  <a:schemeClr val="tx1"/>
                </a:solidFill>
              </a:rPr>
              <a:t>PhD in </a:t>
            </a:r>
            <a:r>
              <a:rPr lang="de-CH" sz="1000" b="1" dirty="0" err="1">
                <a:solidFill>
                  <a:schemeClr val="tx1"/>
                </a:solidFill>
              </a:rPr>
              <a:t>quantum</a:t>
            </a:r>
            <a:r>
              <a:rPr lang="de-CH" sz="1000" b="1" dirty="0">
                <a:solidFill>
                  <a:schemeClr val="tx1"/>
                </a:solidFill>
              </a:rPr>
              <a:t> </a:t>
            </a:r>
            <a:r>
              <a:rPr lang="de-CH" sz="1000" b="1" dirty="0" err="1">
                <a:solidFill>
                  <a:schemeClr val="tx1"/>
                </a:solidFill>
              </a:rPr>
              <a:t>optics</a:t>
            </a:r>
            <a:r>
              <a:rPr lang="de-CH" sz="1000" b="1" dirty="0">
                <a:solidFill>
                  <a:schemeClr val="tx1"/>
                </a:solidFill>
              </a:rPr>
              <a:t>, Oxford</a:t>
            </a:r>
          </a:p>
        </p:txBody>
      </p:sp>
      <p:sp>
        <p:nvSpPr>
          <p:cNvPr id="11" name="Arc 10">
            <a:extLst>
              <a:ext uri="{FF2B5EF4-FFF2-40B4-BE49-F238E27FC236}">
                <a16:creationId xmlns:a16="http://schemas.microsoft.com/office/drawing/2014/main" id="{D6A8C85F-FF3A-0241-7BE1-779FE5064EBE}"/>
              </a:ext>
            </a:extLst>
          </p:cNvPr>
          <p:cNvSpPr/>
          <p:nvPr/>
        </p:nvSpPr>
        <p:spPr>
          <a:xfrm>
            <a:off x="1388853" y="3364302"/>
            <a:ext cx="4373592" cy="3158142"/>
          </a:xfrm>
          <a:prstGeom prst="arc">
            <a:avLst>
              <a:gd name="adj1" fmla="val 17333632"/>
              <a:gd name="adj2" fmla="val 0"/>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12" name="Arc 11">
            <a:extLst>
              <a:ext uri="{FF2B5EF4-FFF2-40B4-BE49-F238E27FC236}">
                <a16:creationId xmlns:a16="http://schemas.microsoft.com/office/drawing/2014/main" id="{910AA9CC-4596-2CDC-28D8-76F0A507F9ED}"/>
              </a:ext>
            </a:extLst>
          </p:cNvPr>
          <p:cNvSpPr/>
          <p:nvPr/>
        </p:nvSpPr>
        <p:spPr>
          <a:xfrm rot="9467765">
            <a:off x="3858287" y="1003214"/>
            <a:ext cx="4566409" cy="3150615"/>
          </a:xfrm>
          <a:prstGeom prst="arc">
            <a:avLst>
              <a:gd name="adj1" fmla="val 19077684"/>
              <a:gd name="adj2" fmla="val 0"/>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14" name="Speech Bubble: Oval 13">
            <a:extLst>
              <a:ext uri="{FF2B5EF4-FFF2-40B4-BE49-F238E27FC236}">
                <a16:creationId xmlns:a16="http://schemas.microsoft.com/office/drawing/2014/main" id="{C3D35029-FBBD-6C63-A19C-38E1D23C4A8F}"/>
              </a:ext>
            </a:extLst>
          </p:cNvPr>
          <p:cNvSpPr/>
          <p:nvPr/>
        </p:nvSpPr>
        <p:spPr>
          <a:xfrm>
            <a:off x="3440991" y="4418678"/>
            <a:ext cx="2261151" cy="612648"/>
          </a:xfrm>
          <a:prstGeom prst="wedgeEllipseCallout">
            <a:avLst>
              <a:gd name="adj1" fmla="val 32601"/>
              <a:gd name="adj2" fmla="val -6985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1000" b="1" dirty="0">
                <a:solidFill>
                  <a:schemeClr val="tx1"/>
                </a:solidFill>
              </a:rPr>
              <a:t>Communication </a:t>
            </a:r>
            <a:r>
              <a:rPr lang="de-CH" sz="1000" b="1" dirty="0" err="1">
                <a:solidFill>
                  <a:schemeClr val="tx1"/>
                </a:solidFill>
              </a:rPr>
              <a:t>jobs</a:t>
            </a:r>
            <a:r>
              <a:rPr lang="de-CH" sz="1000" b="1" dirty="0">
                <a:solidFill>
                  <a:schemeClr val="tx1"/>
                </a:solidFill>
              </a:rPr>
              <a:t> at </a:t>
            </a:r>
            <a:r>
              <a:rPr lang="de-CH" sz="1000" b="1" dirty="0" err="1">
                <a:solidFill>
                  <a:schemeClr val="tx1"/>
                </a:solidFill>
              </a:rPr>
              <a:t>Zurich</a:t>
            </a:r>
            <a:r>
              <a:rPr lang="de-CH" sz="1000" b="1" dirty="0">
                <a:solidFill>
                  <a:schemeClr val="tx1"/>
                </a:solidFill>
              </a:rPr>
              <a:t> Instruments and ETH, </a:t>
            </a:r>
            <a:r>
              <a:rPr lang="de-CH" sz="1000" b="1" dirty="0" err="1">
                <a:solidFill>
                  <a:schemeClr val="tx1"/>
                </a:solidFill>
              </a:rPr>
              <a:t>Zurich</a:t>
            </a:r>
            <a:endParaRPr lang="de-CH" sz="1000" b="1" dirty="0">
              <a:solidFill>
                <a:schemeClr val="tx1"/>
              </a:solidFill>
            </a:endParaRPr>
          </a:p>
        </p:txBody>
      </p:sp>
      <p:sp>
        <p:nvSpPr>
          <p:cNvPr id="15" name="TextBox 14">
            <a:extLst>
              <a:ext uri="{FF2B5EF4-FFF2-40B4-BE49-F238E27FC236}">
                <a16:creationId xmlns:a16="http://schemas.microsoft.com/office/drawing/2014/main" id="{C8015AAA-8B30-D283-8E7C-37485D576BB2}"/>
              </a:ext>
            </a:extLst>
          </p:cNvPr>
          <p:cNvSpPr txBox="1"/>
          <p:nvPr/>
        </p:nvSpPr>
        <p:spPr>
          <a:xfrm>
            <a:off x="8106671" y="5773892"/>
            <a:ext cx="1988045" cy="369332"/>
          </a:xfrm>
          <a:prstGeom prst="rect">
            <a:avLst/>
          </a:prstGeom>
          <a:noFill/>
        </p:spPr>
        <p:txBody>
          <a:bodyPr wrap="none" rtlCol="0">
            <a:spAutoFit/>
          </a:bodyPr>
          <a:lstStyle/>
          <a:p>
            <a:r>
              <a:rPr lang="de-CH" dirty="0"/>
              <a:t> </a:t>
            </a:r>
            <a:r>
              <a:rPr lang="de-CH" sz="800" dirty="0" err="1"/>
              <a:t>Credit</a:t>
            </a:r>
            <a:r>
              <a:rPr lang="de-CH" sz="800" dirty="0"/>
              <a:t>: Mark </a:t>
            </a:r>
            <a:r>
              <a:rPr lang="de-CH" sz="800" dirty="0" err="1"/>
              <a:t>Cacahuate</a:t>
            </a:r>
            <a:r>
              <a:rPr lang="de-CH" sz="800" dirty="0"/>
              <a:t> on </a:t>
            </a:r>
            <a:r>
              <a:rPr lang="de-CH" sz="800" dirty="0" err="1"/>
              <a:t>WikiTravel</a:t>
            </a:r>
            <a:endParaRPr lang="de-CH" sz="800" dirty="0"/>
          </a:p>
        </p:txBody>
      </p:sp>
      <p:sp>
        <p:nvSpPr>
          <p:cNvPr id="16" name="Speech Bubble: Oval 15">
            <a:extLst>
              <a:ext uri="{FF2B5EF4-FFF2-40B4-BE49-F238E27FC236}">
                <a16:creationId xmlns:a16="http://schemas.microsoft.com/office/drawing/2014/main" id="{3E6EE43E-1FC7-B896-1405-C14CF37B0110}"/>
              </a:ext>
            </a:extLst>
          </p:cNvPr>
          <p:cNvSpPr/>
          <p:nvPr/>
        </p:nvSpPr>
        <p:spPr>
          <a:xfrm>
            <a:off x="3269405" y="2554952"/>
            <a:ext cx="2083281" cy="612648"/>
          </a:xfrm>
          <a:prstGeom prst="wedgeEllipseCallout">
            <a:avLst>
              <a:gd name="adj1" fmla="val -17917"/>
              <a:gd name="adj2" fmla="val 85029"/>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1000" b="1" dirty="0">
                <a:solidFill>
                  <a:schemeClr val="tx1"/>
                </a:solidFill>
              </a:rPr>
              <a:t>Editor at </a:t>
            </a:r>
            <a:r>
              <a:rPr lang="de-CH" sz="1000" b="1" i="1" dirty="0">
                <a:solidFill>
                  <a:schemeClr val="tx1"/>
                </a:solidFill>
              </a:rPr>
              <a:t>Nature </a:t>
            </a:r>
            <a:r>
              <a:rPr lang="de-CH" sz="1000" b="1" i="1" dirty="0" err="1">
                <a:solidFill>
                  <a:schemeClr val="tx1"/>
                </a:solidFill>
              </a:rPr>
              <a:t>Photonics</a:t>
            </a:r>
            <a:r>
              <a:rPr lang="de-CH" sz="1000" b="1" dirty="0">
                <a:solidFill>
                  <a:schemeClr val="tx1"/>
                </a:solidFill>
              </a:rPr>
              <a:t> and </a:t>
            </a:r>
            <a:r>
              <a:rPr lang="de-CH" sz="1000" b="1" i="1" dirty="0">
                <a:solidFill>
                  <a:schemeClr val="tx1"/>
                </a:solidFill>
              </a:rPr>
              <a:t>Nature</a:t>
            </a:r>
            <a:r>
              <a:rPr lang="de-CH" sz="1000" b="1" dirty="0">
                <a:solidFill>
                  <a:schemeClr val="tx1"/>
                </a:solidFill>
              </a:rPr>
              <a:t>, London</a:t>
            </a:r>
          </a:p>
        </p:txBody>
      </p:sp>
      <p:sp>
        <p:nvSpPr>
          <p:cNvPr id="3" name="TextBox 2">
            <a:extLst>
              <a:ext uri="{FF2B5EF4-FFF2-40B4-BE49-F238E27FC236}">
                <a16:creationId xmlns:a16="http://schemas.microsoft.com/office/drawing/2014/main" id="{6F45FAAF-2712-2302-CFE4-551CF2CA535C}"/>
              </a:ext>
            </a:extLst>
          </p:cNvPr>
          <p:cNvSpPr txBox="1"/>
          <p:nvPr/>
        </p:nvSpPr>
        <p:spPr>
          <a:xfrm>
            <a:off x="4976727" y="3514033"/>
            <a:ext cx="284052" cy="307777"/>
          </a:xfrm>
          <a:prstGeom prst="rect">
            <a:avLst/>
          </a:prstGeom>
          <a:noFill/>
        </p:spPr>
        <p:txBody>
          <a:bodyPr wrap="none" rtlCol="0">
            <a:spAutoFit/>
          </a:bodyPr>
          <a:lstStyle/>
          <a:p>
            <a:r>
              <a:rPr lang="de-CH" sz="1400" b="1" dirty="0"/>
              <a:t>1</a:t>
            </a:r>
          </a:p>
        </p:txBody>
      </p:sp>
      <p:sp>
        <p:nvSpPr>
          <p:cNvPr id="7" name="TextBox 6">
            <a:extLst>
              <a:ext uri="{FF2B5EF4-FFF2-40B4-BE49-F238E27FC236}">
                <a16:creationId xmlns:a16="http://schemas.microsoft.com/office/drawing/2014/main" id="{F6433ED3-EB18-5EBC-955A-AA23D91CF69A}"/>
              </a:ext>
            </a:extLst>
          </p:cNvPr>
          <p:cNvSpPr txBox="1"/>
          <p:nvPr/>
        </p:nvSpPr>
        <p:spPr>
          <a:xfrm>
            <a:off x="4529797" y="3764144"/>
            <a:ext cx="284052" cy="307777"/>
          </a:xfrm>
          <a:prstGeom prst="rect">
            <a:avLst/>
          </a:prstGeom>
          <a:noFill/>
        </p:spPr>
        <p:txBody>
          <a:bodyPr wrap="none" rtlCol="0">
            <a:spAutoFit/>
          </a:bodyPr>
          <a:lstStyle/>
          <a:p>
            <a:r>
              <a:rPr lang="de-CH" sz="1400" b="1" dirty="0"/>
              <a:t>2</a:t>
            </a:r>
          </a:p>
        </p:txBody>
      </p:sp>
      <p:sp>
        <p:nvSpPr>
          <p:cNvPr id="8" name="Thought Bubble: Cloud 7">
            <a:extLst>
              <a:ext uri="{FF2B5EF4-FFF2-40B4-BE49-F238E27FC236}">
                <a16:creationId xmlns:a16="http://schemas.microsoft.com/office/drawing/2014/main" id="{D531254F-6F54-5423-6021-85FB12122B73}"/>
              </a:ext>
            </a:extLst>
          </p:cNvPr>
          <p:cNvSpPr/>
          <p:nvPr/>
        </p:nvSpPr>
        <p:spPr>
          <a:xfrm>
            <a:off x="5615776" y="2139567"/>
            <a:ext cx="2490895" cy="1528354"/>
          </a:xfrm>
          <a:prstGeom prst="cloudCallout">
            <a:avLst>
              <a:gd name="adj1" fmla="val -54066"/>
              <a:gd name="adj2" fmla="val 7047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1000" b="1" dirty="0" err="1">
                <a:solidFill>
                  <a:sysClr val="windowText" lastClr="000000"/>
                </a:solidFill>
              </a:rPr>
              <a:t>Occasional</a:t>
            </a:r>
            <a:r>
              <a:rPr lang="de-CH" sz="1000" b="1" dirty="0">
                <a:solidFill>
                  <a:sysClr val="windowText" lastClr="000000"/>
                </a:solidFill>
              </a:rPr>
              <a:t> </a:t>
            </a:r>
            <a:r>
              <a:rPr lang="de-CH" sz="1000" b="1" dirty="0" err="1">
                <a:solidFill>
                  <a:sysClr val="windowText" lastClr="000000"/>
                </a:solidFill>
              </a:rPr>
              <a:t>assignments</a:t>
            </a:r>
            <a:r>
              <a:rPr lang="de-CH" sz="1000" b="1" dirty="0">
                <a:solidFill>
                  <a:sysClr val="windowText" lastClr="000000"/>
                </a:solidFill>
              </a:rPr>
              <a:t> </a:t>
            </a:r>
            <a:r>
              <a:rPr lang="de-CH" sz="1000" b="1" dirty="0" err="1">
                <a:solidFill>
                  <a:sysClr val="windowText" lastClr="000000"/>
                </a:solidFill>
              </a:rPr>
              <a:t>as</a:t>
            </a:r>
            <a:r>
              <a:rPr lang="de-CH" sz="1000" b="1" dirty="0">
                <a:solidFill>
                  <a:sysClr val="windowText" lastClr="000000"/>
                </a:solidFill>
              </a:rPr>
              <a:t> a </a:t>
            </a:r>
            <a:r>
              <a:rPr lang="de-CH" sz="1000" b="1" dirty="0" err="1">
                <a:solidFill>
                  <a:sysClr val="windowText" lastClr="000000"/>
                </a:solidFill>
              </a:rPr>
              <a:t>freelance</a:t>
            </a:r>
            <a:r>
              <a:rPr lang="de-CH" sz="1000" b="1" dirty="0">
                <a:solidFill>
                  <a:sysClr val="windowText" lastClr="000000"/>
                </a:solidFill>
              </a:rPr>
              <a:t> </a:t>
            </a:r>
            <a:r>
              <a:rPr lang="de-CH" sz="1000" b="1" dirty="0" err="1">
                <a:solidFill>
                  <a:sysClr val="windowText" lastClr="000000"/>
                </a:solidFill>
              </a:rPr>
              <a:t>science</a:t>
            </a:r>
            <a:r>
              <a:rPr lang="de-CH" sz="1000" b="1" dirty="0">
                <a:solidFill>
                  <a:sysClr val="windowText" lastClr="000000"/>
                </a:solidFill>
              </a:rPr>
              <a:t> </a:t>
            </a:r>
            <a:r>
              <a:rPr lang="de-CH" sz="1000" b="1" dirty="0" err="1">
                <a:solidFill>
                  <a:sysClr val="windowText" lastClr="000000"/>
                </a:solidFill>
              </a:rPr>
              <a:t>writer</a:t>
            </a:r>
            <a:r>
              <a:rPr lang="de-CH" sz="1000" b="1" dirty="0">
                <a:solidFill>
                  <a:sysClr val="windowText" lastClr="000000"/>
                </a:solidFill>
              </a:rPr>
              <a:t>: Institute </a:t>
            </a:r>
            <a:r>
              <a:rPr lang="de-CH" sz="1000" b="1" dirty="0" err="1">
                <a:solidFill>
                  <a:sysClr val="windowText" lastClr="000000"/>
                </a:solidFill>
              </a:rPr>
              <a:t>of</a:t>
            </a:r>
            <a:r>
              <a:rPr lang="de-CH" sz="1000" b="1" dirty="0">
                <a:solidFill>
                  <a:sysClr val="windowText" lastClr="000000"/>
                </a:solidFill>
              </a:rPr>
              <a:t> Physics (UK), </a:t>
            </a:r>
            <a:r>
              <a:rPr lang="de-CH" sz="1000" b="1" i="1" dirty="0">
                <a:solidFill>
                  <a:sysClr val="windowText" lastClr="000000"/>
                </a:solidFill>
              </a:rPr>
              <a:t>Nature</a:t>
            </a:r>
            <a:r>
              <a:rPr lang="de-CH" sz="1000" b="1" dirty="0">
                <a:solidFill>
                  <a:sysClr val="windowText" lastClr="000000"/>
                </a:solidFill>
              </a:rPr>
              <a:t>, </a:t>
            </a:r>
            <a:r>
              <a:rPr lang="de-CH" sz="1000" b="1" i="1" dirty="0" err="1">
                <a:solidFill>
                  <a:sysClr val="windowText" lastClr="000000"/>
                </a:solidFill>
              </a:rPr>
              <a:t>Technologist</a:t>
            </a:r>
            <a:r>
              <a:rPr lang="de-CH" sz="1000" b="1" dirty="0">
                <a:solidFill>
                  <a:sysClr val="windowText" lastClr="000000"/>
                </a:solidFill>
              </a:rPr>
              <a:t>, etc.</a:t>
            </a:r>
          </a:p>
        </p:txBody>
      </p:sp>
    </p:spTree>
    <p:extLst>
      <p:ext uri="{BB962C8B-B14F-4D97-AF65-F5344CB8AC3E}">
        <p14:creationId xmlns:p14="http://schemas.microsoft.com/office/powerpoint/2010/main" val="3328173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31ECF-EF04-4AAA-9A8E-583E3D217F33}"/>
              </a:ext>
            </a:extLst>
          </p:cNvPr>
          <p:cNvSpPr>
            <a:spLocks noGrp="1"/>
          </p:cNvSpPr>
          <p:nvPr>
            <p:ph type="title"/>
          </p:nvPr>
        </p:nvSpPr>
        <p:spPr/>
        <p:txBody>
          <a:bodyPr/>
          <a:lstStyle/>
          <a:p>
            <a:r>
              <a:rPr lang="de-DE" dirty="0"/>
              <a:t>Further </a:t>
            </a:r>
            <a:r>
              <a:rPr lang="de-DE" dirty="0" err="1"/>
              <a:t>food</a:t>
            </a:r>
            <a:r>
              <a:rPr lang="de-DE" dirty="0"/>
              <a:t> </a:t>
            </a:r>
            <a:r>
              <a:rPr lang="de-DE" dirty="0" err="1"/>
              <a:t>for</a:t>
            </a:r>
            <a:r>
              <a:rPr lang="de-DE" dirty="0"/>
              <a:t> </a:t>
            </a:r>
            <a:r>
              <a:rPr lang="de-DE" dirty="0" err="1"/>
              <a:t>thought</a:t>
            </a:r>
            <a:endParaRPr lang="de-CH" dirty="0"/>
          </a:p>
        </p:txBody>
      </p:sp>
      <p:sp>
        <p:nvSpPr>
          <p:cNvPr id="5" name="Fußzeilenplatzhalter 4">
            <a:extLst>
              <a:ext uri="{FF2B5EF4-FFF2-40B4-BE49-F238E27FC236}">
                <a16:creationId xmlns:a16="http://schemas.microsoft.com/office/drawing/2014/main" id="{572B1E5F-FA5D-4B47-A43F-C570AFE8C6D3}"/>
              </a:ext>
            </a:extLst>
          </p:cNvPr>
          <p:cNvSpPr>
            <a:spLocks noGrp="1"/>
          </p:cNvSpPr>
          <p:nvPr>
            <p:ph type="ftr" sz="quarter" idx="11"/>
          </p:nvPr>
        </p:nvSpPr>
        <p:spPr/>
        <p:txBody>
          <a:bodyPr/>
          <a:lstStyle/>
          <a:p>
            <a:r>
              <a:rPr lang="de-DE" noProof="0" dirty="0"/>
              <a:t>Department </a:t>
            </a:r>
            <a:r>
              <a:rPr lang="de-DE" noProof="0" dirty="0" err="1"/>
              <a:t>of</a:t>
            </a:r>
            <a:r>
              <a:rPr lang="de-DE" noProof="0" dirty="0"/>
              <a:t> Physics</a:t>
            </a:r>
            <a:endParaRPr lang="de-CH" noProof="0" dirty="0"/>
          </a:p>
        </p:txBody>
      </p:sp>
      <p:sp>
        <p:nvSpPr>
          <p:cNvPr id="4" name="Datumsplatzhalter 3">
            <a:extLst>
              <a:ext uri="{FF2B5EF4-FFF2-40B4-BE49-F238E27FC236}">
                <a16:creationId xmlns:a16="http://schemas.microsoft.com/office/drawing/2014/main" id="{44DAA5A3-8CEF-4027-9289-B60138CD16A2}"/>
              </a:ext>
            </a:extLst>
          </p:cNvPr>
          <p:cNvSpPr>
            <a:spLocks noGrp="1"/>
          </p:cNvSpPr>
          <p:nvPr>
            <p:ph type="dt" sz="half" idx="10"/>
          </p:nvPr>
        </p:nvSpPr>
        <p:spPr/>
        <p:txBody>
          <a:bodyPr/>
          <a:lstStyle/>
          <a:p>
            <a:fld id="{8D93BFA6-70D2-4653-B5CB-D3376F3BFAE7}" type="datetime1">
              <a:rPr lang="de-CH" noProof="0" smtClean="0"/>
              <a:t>19.12.2023</a:t>
            </a:fld>
            <a:endParaRPr lang="de-CH" noProof="0"/>
          </a:p>
        </p:txBody>
      </p:sp>
      <p:sp>
        <p:nvSpPr>
          <p:cNvPr id="6" name="Foliennummernplatzhalter 5">
            <a:extLst>
              <a:ext uri="{FF2B5EF4-FFF2-40B4-BE49-F238E27FC236}">
                <a16:creationId xmlns:a16="http://schemas.microsoft.com/office/drawing/2014/main" id="{5C9B1E27-9E06-4598-A6EF-3BCBC8D0152F}"/>
              </a:ext>
            </a:extLst>
          </p:cNvPr>
          <p:cNvSpPr>
            <a:spLocks noGrp="1"/>
          </p:cNvSpPr>
          <p:nvPr>
            <p:ph type="sldNum" sz="quarter" idx="12"/>
          </p:nvPr>
        </p:nvSpPr>
        <p:spPr/>
        <p:txBody>
          <a:bodyPr/>
          <a:lstStyle/>
          <a:p>
            <a:fld id="{5ACA52AF-F19D-405C-AD5F-7D94B96A5CC3}" type="slidenum">
              <a:rPr lang="de-CH" noProof="0" smtClean="0"/>
              <a:t>30</a:t>
            </a:fld>
            <a:endParaRPr lang="de-CH" noProof="0"/>
          </a:p>
        </p:txBody>
      </p:sp>
      <p:sp>
        <p:nvSpPr>
          <p:cNvPr id="9" name="Google Shape;244;p34">
            <a:extLst>
              <a:ext uri="{FF2B5EF4-FFF2-40B4-BE49-F238E27FC236}">
                <a16:creationId xmlns:a16="http://schemas.microsoft.com/office/drawing/2014/main" id="{B9E8A3C3-827B-FFA4-5E9F-D9B7C75B2977}"/>
              </a:ext>
            </a:extLst>
          </p:cNvPr>
          <p:cNvSpPr txBox="1">
            <a:spLocks/>
          </p:cNvSpPr>
          <p:nvPr/>
        </p:nvSpPr>
        <p:spPr>
          <a:xfrm>
            <a:off x="5859446" y="1611818"/>
            <a:ext cx="4370400" cy="5046044"/>
          </a:xfrm>
          <a:prstGeom prst="rect">
            <a:avLst/>
          </a:prstGeom>
          <a:noFill/>
          <a:ln>
            <a:noFill/>
          </a:ln>
        </p:spPr>
        <p:txBody>
          <a:bodyPr spcFirstLastPara="1" vert="horz" wrap="square" lIns="0" tIns="0" rIns="0" bIns="0" rtlCol="0" anchor="t" anchorCtr="0">
            <a:noAutofit/>
          </a:bodyPr>
          <a:lstStyle>
            <a:lvl1pPr marL="270000" indent="-2700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2pPr>
            <a:lvl3pPr marL="81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3pPr>
            <a:lvl4pPr marL="1080000"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4pPr>
            <a:lvl5pPr marL="135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43821" lvl="2" indent="-243821">
              <a:lnSpc>
                <a:spcPct val="150000"/>
              </a:lnSpc>
              <a:spcBef>
                <a:spcPts val="0"/>
              </a:spcBef>
            </a:pPr>
            <a:endParaRPr lang="en-GB" dirty="0"/>
          </a:p>
          <a:p>
            <a:pPr marL="243821" lvl="2" indent="-243821">
              <a:lnSpc>
                <a:spcPct val="150000"/>
              </a:lnSpc>
              <a:spcBef>
                <a:spcPts val="0"/>
              </a:spcBef>
            </a:pPr>
            <a:endParaRPr lang="en-GB" dirty="0"/>
          </a:p>
          <a:p>
            <a:pPr marL="243821" lvl="2" indent="-243821">
              <a:lnSpc>
                <a:spcPct val="150000"/>
              </a:lnSpc>
              <a:spcBef>
                <a:spcPts val="0"/>
              </a:spcBef>
            </a:pPr>
            <a:endParaRPr lang="en-GB" dirty="0"/>
          </a:p>
          <a:p>
            <a:pPr marL="243821" lvl="2" indent="-243821">
              <a:lnSpc>
                <a:spcPct val="150000"/>
              </a:lnSpc>
              <a:spcBef>
                <a:spcPts val="0"/>
              </a:spcBef>
            </a:pPr>
            <a:endParaRPr lang="en-GB" dirty="0"/>
          </a:p>
          <a:p>
            <a:pPr marL="243821" lvl="2" indent="-243821">
              <a:lnSpc>
                <a:spcPct val="150000"/>
              </a:lnSpc>
              <a:spcBef>
                <a:spcPts val="0"/>
              </a:spcBef>
            </a:pPr>
            <a:endParaRPr lang="en-GB" dirty="0"/>
          </a:p>
          <a:p>
            <a:pPr marL="0" lvl="2" indent="0">
              <a:lnSpc>
                <a:spcPct val="150000"/>
              </a:lnSpc>
              <a:spcBef>
                <a:spcPts val="0"/>
              </a:spcBef>
              <a:buFont typeface="Symbol" panose="05050102010706020507" pitchFamily="18" charset="2"/>
              <a:buNone/>
            </a:pPr>
            <a:endParaRPr lang="en-GB" dirty="0"/>
          </a:p>
          <a:p>
            <a:pPr marL="0" lvl="2" indent="0">
              <a:lnSpc>
                <a:spcPct val="150000"/>
              </a:lnSpc>
              <a:spcBef>
                <a:spcPts val="0"/>
              </a:spcBef>
              <a:buFont typeface="Symbol" panose="05050102010706020507" pitchFamily="18" charset="2"/>
              <a:buNone/>
            </a:pPr>
            <a:endParaRPr lang="en-GB" dirty="0"/>
          </a:p>
          <a:p>
            <a:pPr marL="0" lvl="2" indent="0">
              <a:lnSpc>
                <a:spcPct val="150000"/>
              </a:lnSpc>
              <a:spcBef>
                <a:spcPts val="0"/>
              </a:spcBef>
              <a:buFont typeface="Symbol" panose="05050102010706020507" pitchFamily="18" charset="2"/>
              <a:buNone/>
            </a:pPr>
            <a:r>
              <a:rPr lang="en-GB" dirty="0"/>
              <a:t>(</a:t>
            </a:r>
            <a:r>
              <a:rPr lang="en-GB" i="1" dirty="0"/>
              <a:t>Phys. Rev. Lett.</a:t>
            </a:r>
            <a:r>
              <a:rPr lang="en-GB" dirty="0"/>
              <a:t> </a:t>
            </a:r>
            <a:r>
              <a:rPr lang="en-GB" b="1" dirty="0"/>
              <a:t>6</a:t>
            </a:r>
            <a:r>
              <a:rPr lang="en-GB" dirty="0"/>
              <a:t>, 587)</a:t>
            </a:r>
          </a:p>
          <a:p>
            <a:pPr marL="0" lvl="2" indent="0">
              <a:lnSpc>
                <a:spcPct val="150000"/>
              </a:lnSpc>
              <a:spcBef>
                <a:spcPts val="0"/>
              </a:spcBef>
              <a:buFont typeface="Symbol" panose="05050102010706020507" pitchFamily="18" charset="2"/>
              <a:buNone/>
            </a:pPr>
            <a:r>
              <a:rPr lang="en-GB" dirty="0"/>
              <a:t>When do you think this was written?</a:t>
            </a:r>
          </a:p>
          <a:p>
            <a:pPr marL="0" lvl="2" indent="0">
              <a:lnSpc>
                <a:spcPct val="150000"/>
              </a:lnSpc>
              <a:spcBef>
                <a:spcPts val="0"/>
              </a:spcBef>
              <a:buFont typeface="Symbol" panose="05050102010706020507" pitchFamily="18" charset="2"/>
              <a:buNone/>
            </a:pPr>
            <a:endParaRPr lang="en-GB" dirty="0">
              <a:solidFill>
                <a:schemeClr val="accent1"/>
              </a:solidFill>
            </a:endParaRPr>
          </a:p>
          <a:p>
            <a:pPr marL="0" lvl="2" indent="0">
              <a:lnSpc>
                <a:spcPct val="150000"/>
              </a:lnSpc>
              <a:spcBef>
                <a:spcPts val="0"/>
              </a:spcBef>
              <a:buFont typeface="Symbol" panose="05050102010706020507" pitchFamily="18" charset="2"/>
              <a:buNone/>
            </a:pPr>
            <a:r>
              <a:rPr lang="en-GB" dirty="0">
                <a:solidFill>
                  <a:schemeClr val="accent1"/>
                </a:solidFill>
              </a:rPr>
              <a:t>1 June 1961</a:t>
            </a:r>
          </a:p>
        </p:txBody>
      </p:sp>
      <p:pic>
        <p:nvPicPr>
          <p:cNvPr id="10" name="Picture 2">
            <a:extLst>
              <a:ext uri="{FF2B5EF4-FFF2-40B4-BE49-F238E27FC236}">
                <a16:creationId xmlns:a16="http://schemas.microsoft.com/office/drawing/2014/main" id="{03CD718C-780D-E861-3D36-4DF0B07E6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37" y="961088"/>
            <a:ext cx="4921198" cy="5760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a:extLst>
              <a:ext uri="{FF2B5EF4-FFF2-40B4-BE49-F238E27FC236}">
                <a16:creationId xmlns:a16="http://schemas.microsoft.com/office/drawing/2014/main" id="{06A94185-CC2E-BAB4-D63B-159FD113E7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2036" y="1250449"/>
            <a:ext cx="5238472" cy="305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6715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A7932926-A987-44F4-A8A1-AB55FBE1FD4B}"/>
              </a:ext>
            </a:extLst>
          </p:cNvPr>
          <p:cNvSpPr>
            <a:spLocks noGrp="1"/>
          </p:cNvSpPr>
          <p:nvPr>
            <p:ph type="pic" sz="quarter" idx="12"/>
          </p:nvPr>
        </p:nvSpPr>
        <p:spPr/>
        <p:txBody>
          <a:bodyPr/>
          <a:lstStyle/>
          <a:p>
            <a:endParaRPr lang="de-CH"/>
          </a:p>
        </p:txBody>
      </p:sp>
      <p:pic>
        <p:nvPicPr>
          <p:cNvPr id="3" name="Picture 2">
            <a:extLst>
              <a:ext uri="{FF2B5EF4-FFF2-40B4-BE49-F238E27FC236}">
                <a16:creationId xmlns:a16="http://schemas.microsoft.com/office/drawing/2014/main" id="{C95B8126-B1D6-9C6F-0775-A637C1AE1F5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06873" y="924865"/>
            <a:ext cx="7978251" cy="5318834"/>
          </a:xfrm>
          <a:prstGeom prst="rect">
            <a:avLst/>
          </a:prstGeom>
        </p:spPr>
      </p:pic>
      <p:sp>
        <p:nvSpPr>
          <p:cNvPr id="5" name="Rectangle 4">
            <a:extLst>
              <a:ext uri="{FF2B5EF4-FFF2-40B4-BE49-F238E27FC236}">
                <a16:creationId xmlns:a16="http://schemas.microsoft.com/office/drawing/2014/main" id="{CAA71470-F991-6D8B-574B-71FEF5659288}"/>
              </a:ext>
            </a:extLst>
          </p:cNvPr>
          <p:cNvSpPr/>
          <p:nvPr/>
        </p:nvSpPr>
        <p:spPr>
          <a:xfrm>
            <a:off x="3003590" y="2527540"/>
            <a:ext cx="1564925" cy="25534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de-CH" sz="1400" b="1" dirty="0">
              <a:solidFill>
                <a:schemeClr val="tx1"/>
              </a:solidFill>
            </a:endParaRPr>
          </a:p>
          <a:p>
            <a:r>
              <a:rPr lang="de-CH" sz="1400" b="1" dirty="0">
                <a:solidFill>
                  <a:schemeClr val="tx1"/>
                </a:solidFill>
              </a:rPr>
              <a:t>Write </a:t>
            </a:r>
            <a:r>
              <a:rPr lang="de-CH" sz="1400" b="1" dirty="0" err="1">
                <a:solidFill>
                  <a:schemeClr val="tx1"/>
                </a:solidFill>
              </a:rPr>
              <a:t>to</a:t>
            </a:r>
            <a:r>
              <a:rPr lang="de-CH" sz="1400" b="1" dirty="0">
                <a:solidFill>
                  <a:schemeClr val="tx1"/>
                </a:solidFill>
              </a:rPr>
              <a:t> </a:t>
            </a:r>
            <a:r>
              <a:rPr lang="de-CH" sz="1400" b="1" dirty="0" err="1">
                <a:solidFill>
                  <a:schemeClr val="tx1"/>
                </a:solidFill>
              </a:rPr>
              <a:t>me</a:t>
            </a:r>
            <a:r>
              <a:rPr lang="de-CH" sz="1400" dirty="0">
                <a:solidFill>
                  <a:schemeClr val="tx1"/>
                </a:solidFill>
              </a:rPr>
              <a:t> at donatiga@phys.ethz.ch</a:t>
            </a:r>
          </a:p>
          <a:p>
            <a:endParaRPr lang="de-CH" sz="1400" dirty="0">
              <a:solidFill>
                <a:schemeClr val="tx1"/>
              </a:solidFill>
            </a:endParaRPr>
          </a:p>
          <a:p>
            <a:endParaRPr lang="de-CH" sz="1400" dirty="0">
              <a:solidFill>
                <a:schemeClr val="tx1"/>
              </a:solidFill>
            </a:endParaRPr>
          </a:p>
          <a:p>
            <a:r>
              <a:rPr lang="de-CH" sz="1400" dirty="0">
                <a:solidFill>
                  <a:schemeClr val="tx1"/>
                </a:solidFill>
              </a:rPr>
              <a:t>Find </a:t>
            </a:r>
            <a:r>
              <a:rPr lang="de-CH" sz="1400" dirty="0" err="1">
                <a:solidFill>
                  <a:schemeClr val="tx1"/>
                </a:solidFill>
              </a:rPr>
              <a:t>me</a:t>
            </a:r>
            <a:r>
              <a:rPr lang="de-CH" sz="1400" dirty="0">
                <a:solidFill>
                  <a:schemeClr val="tx1"/>
                </a:solidFill>
              </a:rPr>
              <a:t> on </a:t>
            </a:r>
            <a:r>
              <a:rPr lang="de-CH" sz="1400" b="1" dirty="0">
                <a:solidFill>
                  <a:schemeClr val="tx1"/>
                </a:solidFill>
              </a:rPr>
              <a:t>LinkedIn</a:t>
            </a:r>
            <a:r>
              <a:rPr lang="de-CH" sz="1400" dirty="0">
                <a:solidFill>
                  <a:schemeClr val="tx1"/>
                </a:solidFill>
              </a:rPr>
              <a:t> (Gaia Donati) and </a:t>
            </a:r>
            <a:r>
              <a:rPr lang="de-CH" sz="1400" b="1" dirty="0">
                <a:solidFill>
                  <a:schemeClr val="tx1"/>
                </a:solidFill>
              </a:rPr>
              <a:t>Twitter/X</a:t>
            </a:r>
            <a:r>
              <a:rPr lang="de-CH" sz="1400" dirty="0">
                <a:solidFill>
                  <a:schemeClr val="tx1"/>
                </a:solidFill>
              </a:rPr>
              <a:t> (@dubitareaude)</a:t>
            </a:r>
          </a:p>
          <a:p>
            <a:pPr algn="ctr"/>
            <a:endParaRPr lang="de-CH" sz="1400" dirty="0">
              <a:solidFill>
                <a:schemeClr val="tx1"/>
              </a:solidFill>
            </a:endParaRPr>
          </a:p>
        </p:txBody>
      </p:sp>
    </p:spTree>
    <p:extLst>
      <p:ext uri="{BB962C8B-B14F-4D97-AF65-F5344CB8AC3E}">
        <p14:creationId xmlns:p14="http://schemas.microsoft.com/office/powerpoint/2010/main" val="710897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31ECF-EF04-4AAA-9A8E-583E3D217F33}"/>
              </a:ext>
            </a:extLst>
          </p:cNvPr>
          <p:cNvSpPr>
            <a:spLocks noGrp="1"/>
          </p:cNvSpPr>
          <p:nvPr>
            <p:ph type="title"/>
          </p:nvPr>
        </p:nvSpPr>
        <p:spPr/>
        <p:txBody>
          <a:bodyPr/>
          <a:lstStyle/>
          <a:p>
            <a:r>
              <a:rPr lang="de-DE" dirty="0" err="1"/>
              <a:t>Why</a:t>
            </a:r>
            <a:r>
              <a:rPr lang="de-DE" dirty="0"/>
              <a:t> </a:t>
            </a:r>
            <a:r>
              <a:rPr lang="de-DE" dirty="0" err="1"/>
              <a:t>write</a:t>
            </a:r>
            <a:r>
              <a:rPr lang="de-DE" dirty="0"/>
              <a:t> a </a:t>
            </a:r>
            <a:r>
              <a:rPr lang="de-DE" dirty="0" err="1"/>
              <a:t>paper</a:t>
            </a:r>
            <a:r>
              <a:rPr lang="de-DE" dirty="0"/>
              <a:t> </a:t>
            </a:r>
            <a:r>
              <a:rPr lang="de-DE" dirty="0" err="1"/>
              <a:t>about</a:t>
            </a:r>
            <a:r>
              <a:rPr lang="de-DE" dirty="0"/>
              <a:t> </a:t>
            </a:r>
            <a:r>
              <a:rPr lang="de-DE" dirty="0" err="1"/>
              <a:t>your</a:t>
            </a:r>
            <a:r>
              <a:rPr lang="de-DE" dirty="0"/>
              <a:t> </a:t>
            </a:r>
            <a:r>
              <a:rPr lang="de-DE" dirty="0" err="1"/>
              <a:t>research</a:t>
            </a:r>
            <a:r>
              <a:rPr lang="de-DE" dirty="0"/>
              <a:t>?</a:t>
            </a:r>
            <a:endParaRPr lang="de-CH" dirty="0"/>
          </a:p>
        </p:txBody>
      </p:sp>
      <p:sp>
        <p:nvSpPr>
          <p:cNvPr id="3" name="Inhaltsplatzhalter 2">
            <a:extLst>
              <a:ext uri="{FF2B5EF4-FFF2-40B4-BE49-F238E27FC236}">
                <a16:creationId xmlns:a16="http://schemas.microsoft.com/office/drawing/2014/main" id="{9EE0A683-618F-4D75-846F-0DB536B4E502}"/>
              </a:ext>
            </a:extLst>
          </p:cNvPr>
          <p:cNvSpPr>
            <a:spLocks noGrp="1"/>
          </p:cNvSpPr>
          <p:nvPr>
            <p:ph idx="1"/>
          </p:nvPr>
        </p:nvSpPr>
        <p:spPr/>
        <p:txBody>
          <a:bodyPr/>
          <a:lstStyle/>
          <a:p>
            <a:pPr marL="0" indent="0">
              <a:buNone/>
            </a:pPr>
            <a:r>
              <a:rPr lang="de-CH" b="1" dirty="0"/>
              <a:t>Possible </a:t>
            </a:r>
            <a:r>
              <a:rPr lang="de-CH" b="1" dirty="0" err="1"/>
              <a:t>answers</a:t>
            </a:r>
            <a:endParaRPr lang="de-CH" b="1" dirty="0"/>
          </a:p>
          <a:p>
            <a:r>
              <a:rPr lang="de-CH" dirty="0" err="1"/>
              <a:t>To</a:t>
            </a:r>
            <a:r>
              <a:rPr lang="de-CH" dirty="0"/>
              <a:t> </a:t>
            </a:r>
            <a:r>
              <a:rPr lang="de-CH" dirty="0" err="1"/>
              <a:t>get</a:t>
            </a:r>
            <a:r>
              <a:rPr lang="de-CH" dirty="0"/>
              <a:t> a first-</a:t>
            </a:r>
            <a:r>
              <a:rPr lang="de-CH" dirty="0" err="1"/>
              <a:t>author</a:t>
            </a:r>
            <a:r>
              <a:rPr lang="de-CH" dirty="0"/>
              <a:t> </a:t>
            </a:r>
            <a:r>
              <a:rPr lang="de-CH" dirty="0" err="1"/>
              <a:t>publication</a:t>
            </a:r>
            <a:r>
              <a:rPr lang="de-CH" dirty="0"/>
              <a:t> so </a:t>
            </a:r>
            <a:r>
              <a:rPr lang="de-CH" dirty="0" err="1"/>
              <a:t>that</a:t>
            </a:r>
            <a:r>
              <a:rPr lang="de-CH" dirty="0"/>
              <a:t> I </a:t>
            </a:r>
            <a:r>
              <a:rPr lang="de-CH" dirty="0" err="1"/>
              <a:t>can</a:t>
            </a:r>
            <a:r>
              <a:rPr lang="de-CH" dirty="0"/>
              <a:t> finish </a:t>
            </a:r>
            <a:r>
              <a:rPr lang="de-CH" dirty="0" err="1"/>
              <a:t>my</a:t>
            </a:r>
            <a:r>
              <a:rPr lang="de-CH" dirty="0"/>
              <a:t> PhD.</a:t>
            </a:r>
          </a:p>
          <a:p>
            <a:r>
              <a:rPr lang="de-CH" dirty="0" err="1"/>
              <a:t>To</a:t>
            </a:r>
            <a:r>
              <a:rPr lang="de-CH" dirty="0"/>
              <a:t> </a:t>
            </a:r>
            <a:r>
              <a:rPr lang="de-CH" dirty="0" err="1"/>
              <a:t>get</a:t>
            </a:r>
            <a:r>
              <a:rPr lang="de-CH" dirty="0"/>
              <a:t> a </a:t>
            </a:r>
            <a:r>
              <a:rPr lang="de-CH" dirty="0" err="1"/>
              <a:t>job</a:t>
            </a:r>
            <a:r>
              <a:rPr lang="de-CH" dirty="0"/>
              <a:t> </a:t>
            </a:r>
            <a:r>
              <a:rPr lang="de-CH" dirty="0" err="1"/>
              <a:t>following</a:t>
            </a:r>
            <a:r>
              <a:rPr lang="de-CH" dirty="0"/>
              <a:t> </a:t>
            </a:r>
            <a:r>
              <a:rPr lang="de-CH" dirty="0" err="1"/>
              <a:t>my</a:t>
            </a:r>
            <a:r>
              <a:rPr lang="de-CH" dirty="0"/>
              <a:t> PhD.</a:t>
            </a:r>
          </a:p>
          <a:p>
            <a:r>
              <a:rPr lang="de-CH" dirty="0" err="1"/>
              <a:t>To</a:t>
            </a:r>
            <a:r>
              <a:rPr lang="de-CH" dirty="0"/>
              <a:t> </a:t>
            </a:r>
            <a:r>
              <a:rPr lang="de-CH" dirty="0" err="1"/>
              <a:t>show</a:t>
            </a:r>
            <a:r>
              <a:rPr lang="de-CH" dirty="0"/>
              <a:t> </a:t>
            </a:r>
            <a:r>
              <a:rPr lang="de-CH" dirty="0" err="1"/>
              <a:t>everyone</a:t>
            </a:r>
            <a:r>
              <a:rPr lang="de-CH" dirty="0"/>
              <a:t> </a:t>
            </a:r>
            <a:r>
              <a:rPr lang="de-CH" dirty="0" err="1"/>
              <a:t>we</a:t>
            </a:r>
            <a:r>
              <a:rPr lang="de-CH" dirty="0"/>
              <a:t> </a:t>
            </a:r>
            <a:r>
              <a:rPr lang="de-CH" dirty="0" err="1"/>
              <a:t>did</a:t>
            </a:r>
            <a:r>
              <a:rPr lang="de-CH" dirty="0"/>
              <a:t> </a:t>
            </a:r>
            <a:r>
              <a:rPr lang="de-CH" dirty="0" err="1"/>
              <a:t>it</a:t>
            </a:r>
            <a:r>
              <a:rPr lang="de-CH" dirty="0"/>
              <a:t> </a:t>
            </a:r>
            <a:r>
              <a:rPr lang="de-CH" dirty="0" err="1"/>
              <a:t>first</a:t>
            </a:r>
            <a:r>
              <a:rPr lang="de-CH" dirty="0"/>
              <a:t>/</a:t>
            </a:r>
            <a:r>
              <a:rPr lang="de-CH" dirty="0" err="1"/>
              <a:t>better</a:t>
            </a:r>
            <a:r>
              <a:rPr lang="de-CH" dirty="0"/>
              <a:t>/etc.</a:t>
            </a:r>
          </a:p>
          <a:p>
            <a:r>
              <a:rPr lang="de-CH" dirty="0" err="1"/>
              <a:t>Because</a:t>
            </a:r>
            <a:r>
              <a:rPr lang="de-CH" dirty="0"/>
              <a:t> </a:t>
            </a:r>
            <a:r>
              <a:rPr lang="de-CH" dirty="0" err="1"/>
              <a:t>that’s</a:t>
            </a:r>
            <a:r>
              <a:rPr lang="de-CH" dirty="0"/>
              <a:t> </a:t>
            </a:r>
            <a:r>
              <a:rPr lang="de-CH" dirty="0" err="1"/>
              <a:t>how</a:t>
            </a:r>
            <a:r>
              <a:rPr lang="de-CH" dirty="0"/>
              <a:t> </a:t>
            </a:r>
            <a:r>
              <a:rPr lang="de-CH" dirty="0" err="1"/>
              <a:t>academic</a:t>
            </a:r>
            <a:r>
              <a:rPr lang="de-CH" dirty="0"/>
              <a:t> </a:t>
            </a:r>
            <a:r>
              <a:rPr lang="de-CH" dirty="0" err="1"/>
              <a:t>research</a:t>
            </a:r>
            <a:r>
              <a:rPr lang="de-CH" dirty="0"/>
              <a:t> </a:t>
            </a:r>
            <a:r>
              <a:rPr lang="de-CH" dirty="0" err="1"/>
              <a:t>works</a:t>
            </a:r>
            <a:r>
              <a:rPr lang="de-CH" dirty="0"/>
              <a:t>.</a:t>
            </a:r>
          </a:p>
          <a:p>
            <a:r>
              <a:rPr lang="de-CH" dirty="0" err="1"/>
              <a:t>Because</a:t>
            </a:r>
            <a:r>
              <a:rPr lang="de-CH" dirty="0"/>
              <a:t> </a:t>
            </a:r>
            <a:r>
              <a:rPr lang="de-CH" dirty="0" err="1"/>
              <a:t>I’d</a:t>
            </a:r>
            <a:r>
              <a:rPr lang="de-CH" dirty="0"/>
              <a:t> like </a:t>
            </a:r>
            <a:r>
              <a:rPr lang="de-CH" dirty="0" err="1"/>
              <a:t>my</a:t>
            </a:r>
            <a:r>
              <a:rPr lang="de-CH" dirty="0"/>
              <a:t> </a:t>
            </a:r>
            <a:r>
              <a:rPr lang="de-CH" dirty="0" err="1"/>
              <a:t>research</a:t>
            </a:r>
            <a:r>
              <a:rPr lang="de-CH" dirty="0"/>
              <a:t> </a:t>
            </a:r>
            <a:r>
              <a:rPr lang="de-CH" dirty="0" err="1"/>
              <a:t>community</a:t>
            </a:r>
            <a:r>
              <a:rPr lang="de-CH" dirty="0"/>
              <a:t> </a:t>
            </a:r>
            <a:r>
              <a:rPr lang="de-CH" dirty="0" err="1"/>
              <a:t>to</a:t>
            </a:r>
            <a:r>
              <a:rPr lang="de-CH" dirty="0"/>
              <a:t> </a:t>
            </a:r>
            <a:r>
              <a:rPr lang="de-CH" dirty="0" err="1"/>
              <a:t>know</a:t>
            </a:r>
            <a:r>
              <a:rPr lang="de-CH" dirty="0"/>
              <a:t> </a:t>
            </a:r>
            <a:r>
              <a:rPr lang="de-CH" dirty="0" err="1"/>
              <a:t>what</a:t>
            </a:r>
            <a:r>
              <a:rPr lang="de-CH" dirty="0"/>
              <a:t> I </a:t>
            </a:r>
            <a:r>
              <a:rPr lang="de-CH" dirty="0" err="1"/>
              <a:t>found</a:t>
            </a:r>
            <a:r>
              <a:rPr lang="de-CH" dirty="0"/>
              <a:t> out.</a:t>
            </a:r>
          </a:p>
          <a:p>
            <a:pPr marL="0" indent="0">
              <a:buNone/>
            </a:pPr>
            <a:endParaRPr lang="de-CH" dirty="0"/>
          </a:p>
          <a:p>
            <a:pPr marL="0" indent="0">
              <a:buNone/>
            </a:pPr>
            <a:r>
              <a:rPr lang="de-CH" dirty="0"/>
              <a:t>	</a:t>
            </a:r>
            <a:r>
              <a:rPr lang="de-CH" b="1" dirty="0" err="1"/>
              <a:t>No</a:t>
            </a:r>
            <a:r>
              <a:rPr lang="de-CH" b="1" dirty="0"/>
              <a:t> matter </a:t>
            </a:r>
            <a:r>
              <a:rPr lang="de-CH" b="1" dirty="0" err="1"/>
              <a:t>your</a:t>
            </a:r>
            <a:r>
              <a:rPr lang="de-CH" b="1" dirty="0"/>
              <a:t> </a:t>
            </a:r>
            <a:r>
              <a:rPr lang="de-CH" b="1" dirty="0" err="1"/>
              <a:t>main</a:t>
            </a:r>
            <a:r>
              <a:rPr lang="de-CH" b="1" dirty="0"/>
              <a:t> </a:t>
            </a:r>
            <a:r>
              <a:rPr lang="de-CH" b="1" dirty="0" err="1"/>
              <a:t>objective</a:t>
            </a:r>
            <a:r>
              <a:rPr lang="de-CH" b="1" dirty="0"/>
              <a:t> – a </a:t>
            </a:r>
            <a:r>
              <a:rPr lang="de-CH" b="1" dirty="0" err="1"/>
              <a:t>paper</a:t>
            </a:r>
            <a:r>
              <a:rPr lang="de-CH" b="1" dirty="0"/>
              <a:t> </a:t>
            </a:r>
            <a:r>
              <a:rPr lang="de-CH" b="1" dirty="0" err="1"/>
              <a:t>must</a:t>
            </a:r>
            <a:r>
              <a:rPr lang="de-CH" b="1" dirty="0"/>
              <a:t> </a:t>
            </a:r>
            <a:r>
              <a:rPr lang="de-CH" b="1" dirty="0" err="1"/>
              <a:t>communicate</a:t>
            </a:r>
            <a:r>
              <a:rPr lang="de-CH" b="1" dirty="0"/>
              <a:t> </a:t>
            </a:r>
            <a:r>
              <a:rPr lang="de-CH" b="1" dirty="0" err="1"/>
              <a:t>effectively</a:t>
            </a:r>
            <a:r>
              <a:rPr lang="de-CH" b="1" dirty="0"/>
              <a:t> </a:t>
            </a:r>
            <a:r>
              <a:rPr lang="de-CH" b="1" dirty="0" err="1"/>
              <a:t>what</a:t>
            </a:r>
            <a:r>
              <a:rPr lang="de-CH" b="1" dirty="0"/>
              <a:t> </a:t>
            </a:r>
            <a:r>
              <a:rPr lang="de-CH" b="1" dirty="0" err="1"/>
              <a:t>you</a:t>
            </a:r>
            <a:r>
              <a:rPr lang="de-CH" b="1" dirty="0"/>
              <a:t> </a:t>
            </a:r>
            <a:r>
              <a:rPr lang="de-CH" b="1" dirty="0" err="1"/>
              <a:t>did</a:t>
            </a:r>
            <a:r>
              <a:rPr lang="de-CH" b="1" dirty="0"/>
              <a:t>.</a:t>
            </a:r>
          </a:p>
          <a:p>
            <a:endParaRPr lang="de-CH" dirty="0"/>
          </a:p>
          <a:p>
            <a:pPr marL="0" indent="0">
              <a:buNone/>
            </a:pPr>
            <a:r>
              <a:rPr lang="de-CH" b="1" dirty="0"/>
              <a:t>Key </a:t>
            </a:r>
            <a:r>
              <a:rPr lang="de-CH" b="1" dirty="0" err="1"/>
              <a:t>questions</a:t>
            </a:r>
            <a:endParaRPr lang="de-CH" b="1" dirty="0"/>
          </a:p>
          <a:p>
            <a:r>
              <a:rPr lang="de-CH" dirty="0" err="1"/>
              <a:t>What</a:t>
            </a:r>
            <a:r>
              <a:rPr lang="de-CH" dirty="0"/>
              <a:t> do I </a:t>
            </a:r>
            <a:r>
              <a:rPr lang="de-CH" dirty="0" err="1"/>
              <a:t>want</a:t>
            </a:r>
            <a:r>
              <a:rPr lang="de-CH" dirty="0"/>
              <a:t> </a:t>
            </a:r>
            <a:r>
              <a:rPr lang="de-CH" dirty="0" err="1"/>
              <a:t>to</a:t>
            </a:r>
            <a:r>
              <a:rPr lang="de-CH" dirty="0"/>
              <a:t> </a:t>
            </a:r>
            <a:r>
              <a:rPr lang="de-CH" dirty="0" err="1"/>
              <a:t>say</a:t>
            </a:r>
            <a:r>
              <a:rPr lang="de-CH" dirty="0"/>
              <a:t>?</a:t>
            </a:r>
          </a:p>
          <a:p>
            <a:r>
              <a:rPr lang="de-CH" dirty="0"/>
              <a:t>Who’s </a:t>
            </a:r>
            <a:r>
              <a:rPr lang="de-CH" dirty="0" err="1"/>
              <a:t>my</a:t>
            </a:r>
            <a:r>
              <a:rPr lang="de-CH" dirty="0"/>
              <a:t> </a:t>
            </a:r>
            <a:r>
              <a:rPr lang="de-CH" dirty="0" err="1"/>
              <a:t>audience</a:t>
            </a:r>
            <a:r>
              <a:rPr lang="de-CH" dirty="0"/>
              <a:t>?</a:t>
            </a:r>
          </a:p>
        </p:txBody>
      </p:sp>
      <p:sp>
        <p:nvSpPr>
          <p:cNvPr id="5" name="Fußzeilenplatzhalter 4">
            <a:extLst>
              <a:ext uri="{FF2B5EF4-FFF2-40B4-BE49-F238E27FC236}">
                <a16:creationId xmlns:a16="http://schemas.microsoft.com/office/drawing/2014/main" id="{572B1E5F-FA5D-4B47-A43F-C570AFE8C6D3}"/>
              </a:ext>
            </a:extLst>
          </p:cNvPr>
          <p:cNvSpPr>
            <a:spLocks noGrp="1"/>
          </p:cNvSpPr>
          <p:nvPr>
            <p:ph type="ftr" sz="quarter" idx="11"/>
          </p:nvPr>
        </p:nvSpPr>
        <p:spPr/>
        <p:txBody>
          <a:bodyPr/>
          <a:lstStyle/>
          <a:p>
            <a:r>
              <a:rPr lang="de-DE" noProof="0" dirty="0"/>
              <a:t>Department </a:t>
            </a:r>
            <a:r>
              <a:rPr lang="de-DE" noProof="0" dirty="0" err="1"/>
              <a:t>of</a:t>
            </a:r>
            <a:r>
              <a:rPr lang="de-DE" noProof="0" dirty="0"/>
              <a:t> Physics</a:t>
            </a:r>
            <a:endParaRPr lang="de-CH" noProof="0" dirty="0"/>
          </a:p>
        </p:txBody>
      </p:sp>
      <p:sp>
        <p:nvSpPr>
          <p:cNvPr id="4" name="Datumsplatzhalter 3">
            <a:extLst>
              <a:ext uri="{FF2B5EF4-FFF2-40B4-BE49-F238E27FC236}">
                <a16:creationId xmlns:a16="http://schemas.microsoft.com/office/drawing/2014/main" id="{44DAA5A3-8CEF-4027-9289-B60138CD16A2}"/>
              </a:ext>
            </a:extLst>
          </p:cNvPr>
          <p:cNvSpPr>
            <a:spLocks noGrp="1"/>
          </p:cNvSpPr>
          <p:nvPr>
            <p:ph type="dt" sz="half" idx="10"/>
          </p:nvPr>
        </p:nvSpPr>
        <p:spPr/>
        <p:txBody>
          <a:bodyPr/>
          <a:lstStyle/>
          <a:p>
            <a:fld id="{8D93BFA6-70D2-4653-B5CB-D3376F3BFAE7}" type="datetime1">
              <a:rPr lang="de-CH" noProof="0" smtClean="0"/>
              <a:t>19.12.2023</a:t>
            </a:fld>
            <a:endParaRPr lang="de-CH" noProof="0"/>
          </a:p>
        </p:txBody>
      </p:sp>
      <p:sp>
        <p:nvSpPr>
          <p:cNvPr id="6" name="Foliennummernplatzhalter 5">
            <a:extLst>
              <a:ext uri="{FF2B5EF4-FFF2-40B4-BE49-F238E27FC236}">
                <a16:creationId xmlns:a16="http://schemas.microsoft.com/office/drawing/2014/main" id="{5C9B1E27-9E06-4598-A6EF-3BCBC8D0152F}"/>
              </a:ext>
            </a:extLst>
          </p:cNvPr>
          <p:cNvSpPr>
            <a:spLocks noGrp="1"/>
          </p:cNvSpPr>
          <p:nvPr>
            <p:ph type="sldNum" sz="quarter" idx="12"/>
          </p:nvPr>
        </p:nvSpPr>
        <p:spPr/>
        <p:txBody>
          <a:bodyPr/>
          <a:lstStyle/>
          <a:p>
            <a:fld id="{5ACA52AF-F19D-405C-AD5F-7D94B96A5CC3}" type="slidenum">
              <a:rPr lang="de-CH" noProof="0" smtClean="0"/>
              <a:t>4</a:t>
            </a:fld>
            <a:endParaRPr lang="de-CH" noProof="0"/>
          </a:p>
        </p:txBody>
      </p:sp>
      <p:sp>
        <p:nvSpPr>
          <p:cNvPr id="7" name="Freccia a destra 6">
            <a:extLst>
              <a:ext uri="{FF2B5EF4-FFF2-40B4-BE49-F238E27FC236}">
                <a16:creationId xmlns:a16="http://schemas.microsoft.com/office/drawing/2014/main" id="{8B9A869A-B5D4-6536-BDFB-465A65D518DE}"/>
              </a:ext>
            </a:extLst>
          </p:cNvPr>
          <p:cNvSpPr/>
          <p:nvPr/>
        </p:nvSpPr>
        <p:spPr>
          <a:xfrm>
            <a:off x="731837" y="4117827"/>
            <a:ext cx="824460" cy="478576"/>
          </a:xfrm>
          <a:prstGeom prst="righ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CH"/>
          </a:p>
        </p:txBody>
      </p:sp>
    </p:spTree>
    <p:extLst>
      <p:ext uri="{BB962C8B-B14F-4D97-AF65-F5344CB8AC3E}">
        <p14:creationId xmlns:p14="http://schemas.microsoft.com/office/powerpoint/2010/main" val="294303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31ECF-EF04-4AAA-9A8E-583E3D217F33}"/>
              </a:ext>
            </a:extLst>
          </p:cNvPr>
          <p:cNvSpPr>
            <a:spLocks noGrp="1"/>
          </p:cNvSpPr>
          <p:nvPr>
            <p:ph type="title"/>
          </p:nvPr>
        </p:nvSpPr>
        <p:spPr/>
        <p:txBody>
          <a:bodyPr/>
          <a:lstStyle/>
          <a:p>
            <a:r>
              <a:rPr lang="de-DE" dirty="0" err="1"/>
              <a:t>How</a:t>
            </a:r>
            <a:r>
              <a:rPr lang="de-DE" dirty="0"/>
              <a:t> do </a:t>
            </a:r>
            <a:r>
              <a:rPr lang="de-DE" dirty="0" err="1"/>
              <a:t>you</a:t>
            </a:r>
            <a:r>
              <a:rPr lang="de-DE" dirty="0"/>
              <a:t> </a:t>
            </a:r>
            <a:r>
              <a:rPr lang="de-DE" dirty="0" err="1"/>
              <a:t>know</a:t>
            </a:r>
            <a:r>
              <a:rPr lang="de-DE" dirty="0"/>
              <a:t> </a:t>
            </a:r>
            <a:r>
              <a:rPr lang="de-DE" dirty="0" err="1"/>
              <a:t>that</a:t>
            </a:r>
            <a:r>
              <a:rPr lang="de-DE" dirty="0"/>
              <a:t> </a:t>
            </a:r>
            <a:r>
              <a:rPr lang="de-DE" dirty="0" err="1"/>
              <a:t>you</a:t>
            </a:r>
            <a:r>
              <a:rPr lang="de-DE" dirty="0"/>
              <a:t> </a:t>
            </a:r>
            <a:r>
              <a:rPr lang="de-DE" dirty="0" err="1"/>
              <a:t>wrote</a:t>
            </a:r>
            <a:r>
              <a:rPr lang="de-DE" dirty="0"/>
              <a:t> a </a:t>
            </a:r>
            <a:r>
              <a:rPr lang="de-DE" dirty="0" err="1"/>
              <a:t>good</a:t>
            </a:r>
            <a:r>
              <a:rPr lang="de-DE" dirty="0"/>
              <a:t> </a:t>
            </a:r>
            <a:r>
              <a:rPr lang="de-DE" dirty="0" err="1"/>
              <a:t>paper</a:t>
            </a:r>
            <a:r>
              <a:rPr lang="de-DE" dirty="0"/>
              <a:t>?</a:t>
            </a:r>
            <a:endParaRPr lang="de-CH" dirty="0"/>
          </a:p>
        </p:txBody>
      </p:sp>
      <p:sp>
        <p:nvSpPr>
          <p:cNvPr id="3" name="Inhaltsplatzhalter 2">
            <a:extLst>
              <a:ext uri="{FF2B5EF4-FFF2-40B4-BE49-F238E27FC236}">
                <a16:creationId xmlns:a16="http://schemas.microsoft.com/office/drawing/2014/main" id="{9EE0A683-618F-4D75-846F-0DB536B4E502}"/>
              </a:ext>
            </a:extLst>
          </p:cNvPr>
          <p:cNvSpPr>
            <a:spLocks noGrp="1"/>
          </p:cNvSpPr>
          <p:nvPr>
            <p:ph idx="1"/>
          </p:nvPr>
        </p:nvSpPr>
        <p:spPr/>
        <p:txBody>
          <a:bodyPr/>
          <a:lstStyle/>
          <a:p>
            <a:pPr marL="0" indent="0">
              <a:buNone/>
            </a:pPr>
            <a:r>
              <a:rPr lang="de-CH" b="1" dirty="0"/>
              <a:t>None </a:t>
            </a:r>
            <a:r>
              <a:rPr lang="de-CH" b="1" dirty="0" err="1"/>
              <a:t>of</a:t>
            </a:r>
            <a:r>
              <a:rPr lang="de-CH" b="1" dirty="0"/>
              <a:t> </a:t>
            </a:r>
            <a:r>
              <a:rPr lang="de-CH" b="1" dirty="0" err="1"/>
              <a:t>this</a:t>
            </a:r>
            <a:r>
              <a:rPr lang="de-CH" b="1" dirty="0"/>
              <a:t> </a:t>
            </a:r>
            <a:r>
              <a:rPr lang="de-CH" b="1" dirty="0" err="1"/>
              <a:t>means</a:t>
            </a:r>
            <a:r>
              <a:rPr lang="de-CH" b="1" dirty="0"/>
              <a:t> </a:t>
            </a:r>
            <a:r>
              <a:rPr lang="de-CH" b="1" dirty="0" err="1"/>
              <a:t>your</a:t>
            </a:r>
            <a:r>
              <a:rPr lang="de-CH" b="1" dirty="0"/>
              <a:t> </a:t>
            </a:r>
            <a:r>
              <a:rPr lang="de-CH" b="1" dirty="0" err="1"/>
              <a:t>paper</a:t>
            </a:r>
            <a:r>
              <a:rPr lang="de-CH" b="1" dirty="0"/>
              <a:t> </a:t>
            </a:r>
            <a:r>
              <a:rPr lang="de-CH" b="1" dirty="0" err="1"/>
              <a:t>is</a:t>
            </a:r>
            <a:r>
              <a:rPr lang="de-CH" b="1" dirty="0"/>
              <a:t> </a:t>
            </a:r>
            <a:r>
              <a:rPr lang="de-CH" b="1" dirty="0" err="1"/>
              <a:t>badly</a:t>
            </a:r>
            <a:r>
              <a:rPr lang="de-CH" b="1" dirty="0"/>
              <a:t> </a:t>
            </a:r>
            <a:r>
              <a:rPr lang="de-CH" b="1" dirty="0" err="1"/>
              <a:t>written</a:t>
            </a:r>
            <a:endParaRPr lang="de-CH" b="1" dirty="0"/>
          </a:p>
          <a:p>
            <a:r>
              <a:rPr lang="de-CH" dirty="0"/>
              <a:t>The </a:t>
            </a:r>
            <a:r>
              <a:rPr lang="de-CH" dirty="0" err="1"/>
              <a:t>manuscript</a:t>
            </a:r>
            <a:r>
              <a:rPr lang="de-CH" dirty="0"/>
              <a:t> </a:t>
            </a:r>
            <a:r>
              <a:rPr lang="de-CH" dirty="0" err="1"/>
              <a:t>is</a:t>
            </a:r>
            <a:r>
              <a:rPr lang="de-CH" dirty="0"/>
              <a:t> </a:t>
            </a:r>
            <a:r>
              <a:rPr lang="de-CH" dirty="0" err="1"/>
              <a:t>rejected</a:t>
            </a:r>
            <a:r>
              <a:rPr lang="de-CH" dirty="0"/>
              <a:t> </a:t>
            </a:r>
            <a:r>
              <a:rPr lang="de-CH" dirty="0" err="1"/>
              <a:t>by</a:t>
            </a:r>
            <a:r>
              <a:rPr lang="de-CH" dirty="0"/>
              <a:t> a </a:t>
            </a:r>
            <a:r>
              <a:rPr lang="de-CH" dirty="0" err="1"/>
              <a:t>journal</a:t>
            </a:r>
            <a:r>
              <a:rPr lang="de-CH" dirty="0"/>
              <a:t>.</a:t>
            </a:r>
          </a:p>
          <a:p>
            <a:r>
              <a:rPr lang="de-CH" dirty="0"/>
              <a:t>The </a:t>
            </a:r>
            <a:r>
              <a:rPr lang="de-CH" dirty="0" err="1"/>
              <a:t>published</a:t>
            </a:r>
            <a:r>
              <a:rPr lang="de-CH" dirty="0"/>
              <a:t> </a:t>
            </a:r>
            <a:r>
              <a:rPr lang="de-CH" dirty="0" err="1"/>
              <a:t>paper</a:t>
            </a:r>
            <a:r>
              <a:rPr lang="de-CH" dirty="0"/>
              <a:t> </a:t>
            </a:r>
            <a:r>
              <a:rPr lang="de-CH" dirty="0" err="1"/>
              <a:t>doesn’t</a:t>
            </a:r>
            <a:r>
              <a:rPr lang="de-CH" dirty="0"/>
              <a:t> </a:t>
            </a:r>
            <a:r>
              <a:rPr lang="de-CH" dirty="0" err="1"/>
              <a:t>get</a:t>
            </a:r>
            <a:r>
              <a:rPr lang="de-CH" dirty="0"/>
              <a:t> </a:t>
            </a:r>
            <a:r>
              <a:rPr lang="de-CH" dirty="0" err="1"/>
              <a:t>cited</a:t>
            </a:r>
            <a:r>
              <a:rPr lang="de-CH" dirty="0"/>
              <a:t>.</a:t>
            </a:r>
          </a:p>
          <a:p>
            <a:r>
              <a:rPr lang="de-CH" dirty="0"/>
              <a:t>The </a:t>
            </a:r>
            <a:r>
              <a:rPr lang="de-CH" dirty="0" err="1"/>
              <a:t>research</a:t>
            </a:r>
            <a:r>
              <a:rPr lang="de-CH" dirty="0"/>
              <a:t> </a:t>
            </a:r>
            <a:r>
              <a:rPr lang="de-CH" dirty="0" err="1"/>
              <a:t>isn’t</a:t>
            </a:r>
            <a:r>
              <a:rPr lang="de-CH" dirty="0"/>
              <a:t> </a:t>
            </a:r>
            <a:r>
              <a:rPr lang="de-CH" dirty="0" err="1"/>
              <a:t>highlighted</a:t>
            </a:r>
            <a:r>
              <a:rPr lang="de-CH" dirty="0"/>
              <a:t> </a:t>
            </a:r>
            <a:r>
              <a:rPr lang="de-CH" dirty="0" err="1"/>
              <a:t>or</a:t>
            </a:r>
            <a:r>
              <a:rPr lang="de-CH" dirty="0"/>
              <a:t> </a:t>
            </a:r>
            <a:r>
              <a:rPr lang="de-CH" dirty="0" err="1"/>
              <a:t>promoted</a:t>
            </a:r>
            <a:r>
              <a:rPr lang="de-CH" dirty="0"/>
              <a:t> </a:t>
            </a:r>
            <a:r>
              <a:rPr lang="de-CH" dirty="0" err="1"/>
              <a:t>by</a:t>
            </a:r>
            <a:r>
              <a:rPr lang="de-CH" dirty="0"/>
              <a:t> </a:t>
            </a:r>
            <a:r>
              <a:rPr lang="de-CH" dirty="0" err="1"/>
              <a:t>the</a:t>
            </a:r>
            <a:r>
              <a:rPr lang="de-CH" dirty="0"/>
              <a:t> </a:t>
            </a:r>
            <a:r>
              <a:rPr lang="de-CH" dirty="0" err="1"/>
              <a:t>journal</a:t>
            </a:r>
            <a:r>
              <a:rPr lang="de-CH" dirty="0"/>
              <a:t>.</a:t>
            </a:r>
          </a:p>
          <a:p>
            <a:r>
              <a:rPr lang="de-CH" dirty="0"/>
              <a:t>The </a:t>
            </a:r>
            <a:r>
              <a:rPr lang="de-CH" dirty="0" err="1"/>
              <a:t>paper</a:t>
            </a:r>
            <a:r>
              <a:rPr lang="de-CH" dirty="0"/>
              <a:t> </a:t>
            </a:r>
            <a:r>
              <a:rPr lang="de-CH" dirty="0" err="1"/>
              <a:t>isn’t</a:t>
            </a:r>
            <a:r>
              <a:rPr lang="de-CH" dirty="0"/>
              <a:t> </a:t>
            </a:r>
            <a:r>
              <a:rPr lang="de-CH" dirty="0" err="1"/>
              <a:t>picked</a:t>
            </a:r>
            <a:r>
              <a:rPr lang="de-CH" dirty="0"/>
              <a:t> </a:t>
            </a:r>
            <a:r>
              <a:rPr lang="de-CH" dirty="0" err="1"/>
              <a:t>up</a:t>
            </a:r>
            <a:r>
              <a:rPr lang="de-CH" dirty="0"/>
              <a:t> </a:t>
            </a:r>
            <a:r>
              <a:rPr lang="de-CH" dirty="0" err="1"/>
              <a:t>by</a:t>
            </a:r>
            <a:r>
              <a:rPr lang="de-CH" dirty="0"/>
              <a:t> </a:t>
            </a:r>
            <a:r>
              <a:rPr lang="de-CH" dirty="0" err="1"/>
              <a:t>the</a:t>
            </a:r>
            <a:r>
              <a:rPr lang="de-CH" dirty="0"/>
              <a:t> </a:t>
            </a:r>
            <a:r>
              <a:rPr lang="de-CH" dirty="0" err="1"/>
              <a:t>media</a:t>
            </a:r>
            <a:r>
              <a:rPr lang="de-CH" dirty="0"/>
              <a:t>.</a:t>
            </a:r>
          </a:p>
          <a:p>
            <a:endParaRPr lang="de-CH" dirty="0"/>
          </a:p>
          <a:p>
            <a:pPr marL="0" indent="0">
              <a:buNone/>
            </a:pPr>
            <a:r>
              <a:rPr lang="de-CH" dirty="0"/>
              <a:t>	</a:t>
            </a:r>
            <a:endParaRPr lang="de-CH" b="1" dirty="0"/>
          </a:p>
          <a:p>
            <a:pPr marL="0" indent="0">
              <a:buNone/>
            </a:pPr>
            <a:r>
              <a:rPr lang="de-CH" b="1" dirty="0"/>
              <a:t>	A </a:t>
            </a:r>
            <a:r>
              <a:rPr lang="de-CH" b="1" dirty="0" err="1"/>
              <a:t>paper</a:t>
            </a:r>
            <a:r>
              <a:rPr lang="de-CH" b="1" dirty="0"/>
              <a:t> </a:t>
            </a:r>
            <a:r>
              <a:rPr lang="de-CH" b="1" dirty="0" err="1"/>
              <a:t>is</a:t>
            </a:r>
            <a:r>
              <a:rPr lang="de-CH" b="1" dirty="0"/>
              <a:t> </a:t>
            </a:r>
            <a:r>
              <a:rPr lang="de-CH" b="1" dirty="0" err="1"/>
              <a:t>badly</a:t>
            </a:r>
            <a:r>
              <a:rPr lang="de-CH" b="1" dirty="0"/>
              <a:t> </a:t>
            </a:r>
            <a:r>
              <a:rPr lang="de-CH" b="1" dirty="0" err="1"/>
              <a:t>written</a:t>
            </a:r>
            <a:r>
              <a:rPr lang="de-CH" b="1" dirty="0"/>
              <a:t> </a:t>
            </a:r>
            <a:r>
              <a:rPr lang="de-CH" b="1" dirty="0" err="1"/>
              <a:t>if</a:t>
            </a:r>
            <a:r>
              <a:rPr lang="de-CH" b="1" dirty="0"/>
              <a:t> relevant </a:t>
            </a:r>
            <a:r>
              <a:rPr lang="de-CH" b="1" dirty="0" err="1"/>
              <a:t>readers</a:t>
            </a:r>
            <a:r>
              <a:rPr lang="de-CH" b="1" dirty="0"/>
              <a:t> </a:t>
            </a:r>
            <a:r>
              <a:rPr lang="de-CH" b="1" dirty="0" err="1"/>
              <a:t>don’t</a:t>
            </a:r>
            <a:r>
              <a:rPr lang="de-CH" b="1" dirty="0"/>
              <a:t> </a:t>
            </a:r>
            <a:r>
              <a:rPr lang="de-CH" b="1" dirty="0" err="1"/>
              <a:t>understand</a:t>
            </a:r>
            <a:r>
              <a:rPr lang="de-CH" b="1" dirty="0"/>
              <a:t> </a:t>
            </a:r>
            <a:r>
              <a:rPr lang="de-CH" b="1" dirty="0" err="1"/>
              <a:t>what</a:t>
            </a:r>
            <a:r>
              <a:rPr lang="de-CH" b="1" dirty="0"/>
              <a:t> </a:t>
            </a:r>
            <a:r>
              <a:rPr lang="de-CH" b="1" dirty="0" err="1"/>
              <a:t>you</a:t>
            </a:r>
            <a:r>
              <a:rPr lang="de-CH" b="1" dirty="0"/>
              <a:t> </a:t>
            </a:r>
            <a:r>
              <a:rPr lang="de-CH" b="1" dirty="0" err="1"/>
              <a:t>did</a:t>
            </a:r>
            <a:r>
              <a:rPr lang="de-CH" b="1" dirty="0"/>
              <a:t>, </a:t>
            </a:r>
            <a:r>
              <a:rPr lang="de-CH" b="1" dirty="0" err="1"/>
              <a:t>how</a:t>
            </a:r>
            <a:r>
              <a:rPr lang="de-CH" b="1" dirty="0"/>
              <a:t> and </a:t>
            </a:r>
            <a:r>
              <a:rPr lang="de-CH" b="1" dirty="0" err="1"/>
              <a:t>why</a:t>
            </a:r>
            <a:r>
              <a:rPr lang="de-CH" b="1" dirty="0"/>
              <a:t>.</a:t>
            </a:r>
          </a:p>
          <a:p>
            <a:endParaRPr lang="de-CH" dirty="0"/>
          </a:p>
        </p:txBody>
      </p:sp>
      <p:sp>
        <p:nvSpPr>
          <p:cNvPr id="5" name="Fußzeilenplatzhalter 4">
            <a:extLst>
              <a:ext uri="{FF2B5EF4-FFF2-40B4-BE49-F238E27FC236}">
                <a16:creationId xmlns:a16="http://schemas.microsoft.com/office/drawing/2014/main" id="{572B1E5F-FA5D-4B47-A43F-C570AFE8C6D3}"/>
              </a:ext>
            </a:extLst>
          </p:cNvPr>
          <p:cNvSpPr>
            <a:spLocks noGrp="1"/>
          </p:cNvSpPr>
          <p:nvPr>
            <p:ph type="ftr" sz="quarter" idx="11"/>
          </p:nvPr>
        </p:nvSpPr>
        <p:spPr/>
        <p:txBody>
          <a:bodyPr/>
          <a:lstStyle/>
          <a:p>
            <a:r>
              <a:rPr lang="de-DE" noProof="0" dirty="0"/>
              <a:t>Department </a:t>
            </a:r>
            <a:r>
              <a:rPr lang="de-DE" noProof="0" dirty="0" err="1"/>
              <a:t>of</a:t>
            </a:r>
            <a:r>
              <a:rPr lang="de-DE" noProof="0" dirty="0"/>
              <a:t> Physics</a:t>
            </a:r>
            <a:endParaRPr lang="de-CH" noProof="0" dirty="0"/>
          </a:p>
        </p:txBody>
      </p:sp>
      <p:sp>
        <p:nvSpPr>
          <p:cNvPr id="4" name="Datumsplatzhalter 3">
            <a:extLst>
              <a:ext uri="{FF2B5EF4-FFF2-40B4-BE49-F238E27FC236}">
                <a16:creationId xmlns:a16="http://schemas.microsoft.com/office/drawing/2014/main" id="{44DAA5A3-8CEF-4027-9289-B60138CD16A2}"/>
              </a:ext>
            </a:extLst>
          </p:cNvPr>
          <p:cNvSpPr>
            <a:spLocks noGrp="1"/>
          </p:cNvSpPr>
          <p:nvPr>
            <p:ph type="dt" sz="half" idx="10"/>
          </p:nvPr>
        </p:nvSpPr>
        <p:spPr/>
        <p:txBody>
          <a:bodyPr/>
          <a:lstStyle/>
          <a:p>
            <a:fld id="{8D93BFA6-70D2-4653-B5CB-D3376F3BFAE7}" type="datetime1">
              <a:rPr lang="de-CH" noProof="0" smtClean="0"/>
              <a:t>19.12.2023</a:t>
            </a:fld>
            <a:endParaRPr lang="de-CH" noProof="0"/>
          </a:p>
        </p:txBody>
      </p:sp>
      <p:sp>
        <p:nvSpPr>
          <p:cNvPr id="6" name="Foliennummernplatzhalter 5">
            <a:extLst>
              <a:ext uri="{FF2B5EF4-FFF2-40B4-BE49-F238E27FC236}">
                <a16:creationId xmlns:a16="http://schemas.microsoft.com/office/drawing/2014/main" id="{5C9B1E27-9E06-4598-A6EF-3BCBC8D0152F}"/>
              </a:ext>
            </a:extLst>
          </p:cNvPr>
          <p:cNvSpPr>
            <a:spLocks noGrp="1"/>
          </p:cNvSpPr>
          <p:nvPr>
            <p:ph type="sldNum" sz="quarter" idx="12"/>
          </p:nvPr>
        </p:nvSpPr>
        <p:spPr/>
        <p:txBody>
          <a:bodyPr/>
          <a:lstStyle/>
          <a:p>
            <a:fld id="{5ACA52AF-F19D-405C-AD5F-7D94B96A5CC3}" type="slidenum">
              <a:rPr lang="de-CH" noProof="0" smtClean="0"/>
              <a:t>5</a:t>
            </a:fld>
            <a:endParaRPr lang="de-CH" noProof="0"/>
          </a:p>
        </p:txBody>
      </p:sp>
      <p:sp>
        <p:nvSpPr>
          <p:cNvPr id="7" name="Freccia a destra 6">
            <a:extLst>
              <a:ext uri="{FF2B5EF4-FFF2-40B4-BE49-F238E27FC236}">
                <a16:creationId xmlns:a16="http://schemas.microsoft.com/office/drawing/2014/main" id="{8B9A869A-B5D4-6536-BDFB-465A65D518DE}"/>
              </a:ext>
            </a:extLst>
          </p:cNvPr>
          <p:cNvSpPr/>
          <p:nvPr/>
        </p:nvSpPr>
        <p:spPr>
          <a:xfrm>
            <a:off x="731837" y="4105723"/>
            <a:ext cx="824460" cy="478576"/>
          </a:xfrm>
          <a:prstGeom prst="righ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CH"/>
          </a:p>
        </p:txBody>
      </p:sp>
    </p:spTree>
    <p:extLst>
      <p:ext uri="{BB962C8B-B14F-4D97-AF65-F5344CB8AC3E}">
        <p14:creationId xmlns:p14="http://schemas.microsoft.com/office/powerpoint/2010/main" val="2362109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31ECF-EF04-4AAA-9A8E-583E3D217F33}"/>
              </a:ext>
            </a:extLst>
          </p:cNvPr>
          <p:cNvSpPr>
            <a:spLocks noGrp="1"/>
          </p:cNvSpPr>
          <p:nvPr>
            <p:ph type="title"/>
          </p:nvPr>
        </p:nvSpPr>
        <p:spPr/>
        <p:txBody>
          <a:bodyPr/>
          <a:lstStyle/>
          <a:p>
            <a:r>
              <a:rPr lang="de-DE" dirty="0"/>
              <a:t>So </a:t>
            </a:r>
            <a:r>
              <a:rPr lang="de-DE" dirty="0" err="1"/>
              <a:t>how</a:t>
            </a:r>
            <a:r>
              <a:rPr lang="de-DE" dirty="0"/>
              <a:t> do </a:t>
            </a:r>
            <a:r>
              <a:rPr lang="de-DE" dirty="0" err="1"/>
              <a:t>you</a:t>
            </a:r>
            <a:r>
              <a:rPr lang="de-DE" dirty="0"/>
              <a:t> </a:t>
            </a:r>
            <a:r>
              <a:rPr lang="de-DE" dirty="0" err="1"/>
              <a:t>start</a:t>
            </a:r>
            <a:r>
              <a:rPr lang="de-DE" dirty="0"/>
              <a:t>?</a:t>
            </a:r>
            <a:endParaRPr lang="de-CH" dirty="0"/>
          </a:p>
        </p:txBody>
      </p:sp>
      <p:sp>
        <p:nvSpPr>
          <p:cNvPr id="3" name="Inhaltsplatzhalter 2">
            <a:extLst>
              <a:ext uri="{FF2B5EF4-FFF2-40B4-BE49-F238E27FC236}">
                <a16:creationId xmlns:a16="http://schemas.microsoft.com/office/drawing/2014/main" id="{9EE0A683-618F-4D75-846F-0DB536B4E502}"/>
              </a:ext>
            </a:extLst>
          </p:cNvPr>
          <p:cNvSpPr>
            <a:spLocks noGrp="1"/>
          </p:cNvSpPr>
          <p:nvPr>
            <p:ph idx="1"/>
          </p:nvPr>
        </p:nvSpPr>
        <p:spPr>
          <a:xfrm>
            <a:off x="731837" y="1412875"/>
            <a:ext cx="5364163" cy="4680000"/>
          </a:xfrm>
        </p:spPr>
        <p:txBody>
          <a:bodyPr/>
          <a:lstStyle/>
          <a:p>
            <a:pPr marL="0" indent="0">
              <a:buNone/>
            </a:pPr>
            <a:r>
              <a:rPr lang="de-CH" b="1" dirty="0" err="1"/>
              <a:t>Preparation</a:t>
            </a:r>
            <a:r>
              <a:rPr lang="de-CH" b="1" dirty="0"/>
              <a:t> </a:t>
            </a:r>
            <a:r>
              <a:rPr lang="de-CH" b="1" dirty="0" err="1"/>
              <a:t>work</a:t>
            </a:r>
            <a:endParaRPr lang="de-CH" b="1" dirty="0"/>
          </a:p>
          <a:p>
            <a:r>
              <a:rPr lang="de-CH" dirty="0" err="1"/>
              <a:t>Identify</a:t>
            </a:r>
            <a:r>
              <a:rPr lang="de-CH" dirty="0"/>
              <a:t> </a:t>
            </a:r>
            <a:r>
              <a:rPr lang="de-CH" dirty="0" err="1"/>
              <a:t>your</a:t>
            </a:r>
            <a:r>
              <a:rPr lang="de-CH" dirty="0"/>
              <a:t> </a:t>
            </a:r>
            <a:r>
              <a:rPr lang="de-CH" dirty="0" err="1"/>
              <a:t>main</a:t>
            </a:r>
            <a:r>
              <a:rPr lang="de-CH" dirty="0"/>
              <a:t> </a:t>
            </a:r>
            <a:r>
              <a:rPr lang="de-CH" dirty="0" err="1"/>
              <a:t>finding</a:t>
            </a:r>
            <a:r>
              <a:rPr lang="de-CH" dirty="0"/>
              <a:t>(s): in </a:t>
            </a:r>
            <a:r>
              <a:rPr lang="de-CH" dirty="0" err="1"/>
              <a:t>general</a:t>
            </a:r>
            <a:r>
              <a:rPr lang="de-CH" dirty="0"/>
              <a:t>, </a:t>
            </a:r>
            <a:r>
              <a:rPr lang="de-CH" dirty="0" err="1"/>
              <a:t>one</a:t>
            </a:r>
            <a:r>
              <a:rPr lang="de-CH" dirty="0"/>
              <a:t> </a:t>
            </a:r>
            <a:r>
              <a:rPr lang="de-CH" dirty="0" err="1"/>
              <a:t>paper</a:t>
            </a:r>
            <a:r>
              <a:rPr lang="de-CH" dirty="0"/>
              <a:t> </a:t>
            </a:r>
            <a:r>
              <a:rPr lang="de-CH" dirty="0" err="1"/>
              <a:t>presents</a:t>
            </a:r>
            <a:r>
              <a:rPr lang="de-CH" dirty="0"/>
              <a:t> </a:t>
            </a:r>
            <a:r>
              <a:rPr lang="de-CH" dirty="0" err="1"/>
              <a:t>one</a:t>
            </a:r>
            <a:r>
              <a:rPr lang="de-CH" dirty="0"/>
              <a:t> </a:t>
            </a:r>
            <a:r>
              <a:rPr lang="de-CH" dirty="0" err="1"/>
              <a:t>key</a:t>
            </a:r>
            <a:r>
              <a:rPr lang="de-CH" dirty="0"/>
              <a:t> </a:t>
            </a:r>
            <a:r>
              <a:rPr lang="de-CH" dirty="0" err="1"/>
              <a:t>result</a:t>
            </a:r>
            <a:r>
              <a:rPr lang="de-CH" dirty="0"/>
              <a:t>.</a:t>
            </a:r>
          </a:p>
          <a:p>
            <a:r>
              <a:rPr lang="de-CH" dirty="0" err="1"/>
              <a:t>Classify</a:t>
            </a:r>
            <a:r>
              <a:rPr lang="de-CH" dirty="0"/>
              <a:t> </a:t>
            </a:r>
            <a:r>
              <a:rPr lang="de-CH" dirty="0" err="1"/>
              <a:t>your</a:t>
            </a:r>
            <a:r>
              <a:rPr lang="de-CH" dirty="0"/>
              <a:t> </a:t>
            </a:r>
            <a:r>
              <a:rPr lang="de-CH" dirty="0" err="1"/>
              <a:t>main</a:t>
            </a:r>
            <a:r>
              <a:rPr lang="de-CH" dirty="0"/>
              <a:t> </a:t>
            </a:r>
            <a:r>
              <a:rPr lang="de-CH" dirty="0" err="1"/>
              <a:t>finding</a:t>
            </a:r>
            <a:r>
              <a:rPr lang="de-CH" dirty="0"/>
              <a:t>(s): </a:t>
            </a:r>
            <a:r>
              <a:rPr lang="de-CH" dirty="0" err="1"/>
              <a:t>new</a:t>
            </a:r>
            <a:r>
              <a:rPr lang="de-CH" dirty="0"/>
              <a:t> </a:t>
            </a:r>
            <a:r>
              <a:rPr lang="de-CH" dirty="0" err="1"/>
              <a:t>observation</a:t>
            </a:r>
            <a:r>
              <a:rPr lang="de-CH" dirty="0"/>
              <a:t> </a:t>
            </a:r>
            <a:r>
              <a:rPr lang="de-CH" dirty="0" err="1"/>
              <a:t>or</a:t>
            </a:r>
            <a:r>
              <a:rPr lang="de-CH" dirty="0"/>
              <a:t> </a:t>
            </a:r>
            <a:r>
              <a:rPr lang="de-CH" dirty="0" err="1"/>
              <a:t>calculation</a:t>
            </a:r>
            <a:r>
              <a:rPr lang="de-CH" dirty="0"/>
              <a:t>, </a:t>
            </a:r>
            <a:r>
              <a:rPr lang="de-CH" dirty="0" err="1"/>
              <a:t>characterisation</a:t>
            </a:r>
            <a:r>
              <a:rPr lang="de-CH" dirty="0"/>
              <a:t>, </a:t>
            </a:r>
            <a:r>
              <a:rPr lang="de-CH" dirty="0" err="1"/>
              <a:t>new</a:t>
            </a:r>
            <a:r>
              <a:rPr lang="de-CH" dirty="0"/>
              <a:t> </a:t>
            </a:r>
            <a:r>
              <a:rPr lang="de-CH" dirty="0" err="1"/>
              <a:t>application</a:t>
            </a:r>
            <a:r>
              <a:rPr lang="de-CH" dirty="0"/>
              <a:t>, </a:t>
            </a:r>
            <a:r>
              <a:rPr lang="de-CH" dirty="0" err="1"/>
              <a:t>reproducibility</a:t>
            </a:r>
            <a:r>
              <a:rPr lang="de-CH" dirty="0"/>
              <a:t> </a:t>
            </a:r>
            <a:r>
              <a:rPr lang="de-CH" dirty="0" err="1"/>
              <a:t>study</a:t>
            </a:r>
            <a:r>
              <a:rPr lang="de-CH" dirty="0"/>
              <a:t>, etc.</a:t>
            </a:r>
          </a:p>
          <a:p>
            <a:r>
              <a:rPr lang="de-CH" dirty="0" err="1"/>
              <a:t>Identify</a:t>
            </a:r>
            <a:r>
              <a:rPr lang="de-CH" dirty="0"/>
              <a:t> </a:t>
            </a:r>
            <a:r>
              <a:rPr lang="de-CH" dirty="0" err="1"/>
              <a:t>the</a:t>
            </a:r>
            <a:r>
              <a:rPr lang="de-CH" dirty="0"/>
              <a:t> </a:t>
            </a:r>
            <a:r>
              <a:rPr lang="de-CH" dirty="0" err="1"/>
              <a:t>context</a:t>
            </a:r>
            <a:r>
              <a:rPr lang="de-CH" dirty="0"/>
              <a:t> </a:t>
            </a:r>
            <a:r>
              <a:rPr lang="de-CH" dirty="0" err="1"/>
              <a:t>of</a:t>
            </a:r>
            <a:r>
              <a:rPr lang="de-CH" dirty="0"/>
              <a:t> </a:t>
            </a:r>
            <a:r>
              <a:rPr lang="de-CH" dirty="0" err="1"/>
              <a:t>your</a:t>
            </a:r>
            <a:r>
              <a:rPr lang="de-CH" dirty="0"/>
              <a:t> </a:t>
            </a:r>
            <a:r>
              <a:rPr lang="de-CH" dirty="0" err="1"/>
              <a:t>research</a:t>
            </a:r>
            <a:r>
              <a:rPr lang="de-CH" dirty="0"/>
              <a:t>.</a:t>
            </a:r>
          </a:p>
          <a:p>
            <a:pPr marL="0" indent="0">
              <a:buNone/>
            </a:pPr>
            <a:r>
              <a:rPr lang="de-CH" b="1" dirty="0"/>
              <a:t>Points </a:t>
            </a:r>
            <a:r>
              <a:rPr lang="de-CH" b="1" dirty="0" err="1"/>
              <a:t>to</a:t>
            </a:r>
            <a:r>
              <a:rPr lang="de-CH" b="1" dirty="0"/>
              <a:t> </a:t>
            </a:r>
            <a:r>
              <a:rPr lang="de-CH" b="1" dirty="0" err="1"/>
              <a:t>discuss</a:t>
            </a:r>
            <a:r>
              <a:rPr lang="de-CH" b="1" dirty="0"/>
              <a:t> </a:t>
            </a:r>
            <a:r>
              <a:rPr lang="de-CH" b="1" dirty="0" err="1"/>
              <a:t>with</a:t>
            </a:r>
            <a:r>
              <a:rPr lang="de-CH" b="1" dirty="0"/>
              <a:t> </a:t>
            </a:r>
            <a:r>
              <a:rPr lang="de-CH" b="1" dirty="0" err="1"/>
              <a:t>your</a:t>
            </a:r>
            <a:r>
              <a:rPr lang="de-CH" b="1" dirty="0"/>
              <a:t> </a:t>
            </a:r>
            <a:r>
              <a:rPr lang="de-CH" b="1" dirty="0" err="1"/>
              <a:t>co-authors</a:t>
            </a:r>
            <a:endParaRPr lang="de-CH" b="1" dirty="0"/>
          </a:p>
          <a:p>
            <a:r>
              <a:rPr lang="de-CH" dirty="0" err="1"/>
              <a:t>Everyone</a:t>
            </a:r>
            <a:r>
              <a:rPr lang="de-CH" dirty="0"/>
              <a:t> </a:t>
            </a:r>
            <a:r>
              <a:rPr lang="de-CH" dirty="0" err="1"/>
              <a:t>should</a:t>
            </a:r>
            <a:r>
              <a:rPr lang="de-CH" dirty="0"/>
              <a:t> </a:t>
            </a:r>
            <a:r>
              <a:rPr lang="de-CH" dirty="0" err="1"/>
              <a:t>be</a:t>
            </a:r>
            <a:r>
              <a:rPr lang="de-CH" dirty="0"/>
              <a:t> </a:t>
            </a:r>
            <a:r>
              <a:rPr lang="de-CH" dirty="0" err="1"/>
              <a:t>clear</a:t>
            </a:r>
            <a:r>
              <a:rPr lang="de-CH" dirty="0"/>
              <a:t> on </a:t>
            </a:r>
            <a:r>
              <a:rPr lang="de-CH" dirty="0" err="1"/>
              <a:t>their</a:t>
            </a:r>
            <a:r>
              <a:rPr lang="de-CH" dirty="0"/>
              <a:t> </a:t>
            </a:r>
            <a:r>
              <a:rPr lang="de-CH" dirty="0" err="1"/>
              <a:t>role</a:t>
            </a:r>
            <a:r>
              <a:rPr lang="de-CH" dirty="0"/>
              <a:t>.</a:t>
            </a:r>
          </a:p>
          <a:p>
            <a:r>
              <a:rPr lang="de-CH" dirty="0" err="1"/>
              <a:t>It’s</a:t>
            </a:r>
            <a:r>
              <a:rPr lang="de-CH" dirty="0"/>
              <a:t> </a:t>
            </a:r>
            <a:r>
              <a:rPr lang="de-CH" dirty="0" err="1"/>
              <a:t>best</a:t>
            </a:r>
            <a:r>
              <a:rPr lang="de-CH" dirty="0"/>
              <a:t> </a:t>
            </a:r>
            <a:r>
              <a:rPr lang="de-CH" dirty="0" err="1"/>
              <a:t>to</a:t>
            </a:r>
            <a:r>
              <a:rPr lang="de-CH" dirty="0"/>
              <a:t> </a:t>
            </a:r>
            <a:r>
              <a:rPr lang="de-CH" dirty="0" err="1"/>
              <a:t>limit</a:t>
            </a:r>
            <a:r>
              <a:rPr lang="de-CH" dirty="0"/>
              <a:t> </a:t>
            </a:r>
            <a:r>
              <a:rPr lang="de-CH" dirty="0" err="1"/>
              <a:t>the</a:t>
            </a:r>
            <a:r>
              <a:rPr lang="de-CH" dirty="0"/>
              <a:t> </a:t>
            </a:r>
            <a:r>
              <a:rPr lang="de-CH" dirty="0" err="1"/>
              <a:t>number</a:t>
            </a:r>
            <a:r>
              <a:rPr lang="de-CH" dirty="0"/>
              <a:t> </a:t>
            </a:r>
            <a:r>
              <a:rPr lang="de-CH" dirty="0" err="1"/>
              <a:t>of</a:t>
            </a:r>
            <a:r>
              <a:rPr lang="de-CH" dirty="0"/>
              <a:t> </a:t>
            </a:r>
            <a:r>
              <a:rPr lang="de-CH" dirty="0" err="1"/>
              <a:t>writers</a:t>
            </a:r>
            <a:r>
              <a:rPr lang="de-CH" dirty="0"/>
              <a:t> </a:t>
            </a:r>
            <a:r>
              <a:rPr lang="de-CH" dirty="0" err="1"/>
              <a:t>to</a:t>
            </a:r>
            <a:r>
              <a:rPr lang="de-CH" dirty="0"/>
              <a:t> 2 </a:t>
            </a:r>
            <a:r>
              <a:rPr lang="de-CH" dirty="0" err="1"/>
              <a:t>or</a:t>
            </a:r>
            <a:r>
              <a:rPr lang="de-CH" dirty="0"/>
              <a:t> 3.</a:t>
            </a:r>
          </a:p>
          <a:p>
            <a:r>
              <a:rPr lang="de-CH" dirty="0" err="1"/>
              <a:t>When</a:t>
            </a:r>
            <a:r>
              <a:rPr lang="de-CH" dirty="0"/>
              <a:t> </a:t>
            </a:r>
            <a:r>
              <a:rPr lang="de-CH" dirty="0" err="1"/>
              <a:t>asking</a:t>
            </a:r>
            <a:r>
              <a:rPr lang="de-CH" dirty="0"/>
              <a:t> a </a:t>
            </a:r>
            <a:r>
              <a:rPr lang="de-CH" dirty="0" err="1"/>
              <a:t>co-author</a:t>
            </a:r>
            <a:r>
              <a:rPr lang="de-CH" dirty="0"/>
              <a:t> </a:t>
            </a:r>
            <a:r>
              <a:rPr lang="de-CH" dirty="0" err="1"/>
              <a:t>for</a:t>
            </a:r>
            <a:r>
              <a:rPr lang="de-CH" dirty="0"/>
              <a:t> a draft review, </a:t>
            </a:r>
            <a:r>
              <a:rPr lang="de-CH" dirty="0" err="1"/>
              <a:t>be</a:t>
            </a:r>
            <a:r>
              <a:rPr lang="de-CH" dirty="0"/>
              <a:t> explicit on </a:t>
            </a:r>
            <a:r>
              <a:rPr lang="de-CH" dirty="0" err="1"/>
              <a:t>the</a:t>
            </a:r>
            <a:r>
              <a:rPr lang="de-CH" dirty="0"/>
              <a:t> </a:t>
            </a:r>
            <a:r>
              <a:rPr lang="de-CH" dirty="0" err="1"/>
              <a:t>kind</a:t>
            </a:r>
            <a:r>
              <a:rPr lang="de-CH" dirty="0"/>
              <a:t> </a:t>
            </a:r>
            <a:r>
              <a:rPr lang="de-CH" dirty="0" err="1"/>
              <a:t>of</a:t>
            </a:r>
            <a:r>
              <a:rPr lang="de-CH" dirty="0"/>
              <a:t> </a:t>
            </a:r>
            <a:r>
              <a:rPr lang="de-CH" dirty="0" err="1"/>
              <a:t>feedback</a:t>
            </a:r>
            <a:r>
              <a:rPr lang="de-CH" dirty="0"/>
              <a:t> </a:t>
            </a:r>
            <a:r>
              <a:rPr lang="de-CH" dirty="0" err="1"/>
              <a:t>you</a:t>
            </a:r>
            <a:r>
              <a:rPr lang="de-CH" dirty="0"/>
              <a:t> </a:t>
            </a:r>
            <a:r>
              <a:rPr lang="de-CH" dirty="0" err="1"/>
              <a:t>seek</a:t>
            </a:r>
            <a:r>
              <a:rPr lang="de-CH" dirty="0"/>
              <a:t>.</a:t>
            </a:r>
          </a:p>
          <a:p>
            <a:endParaRPr lang="de-CH" dirty="0"/>
          </a:p>
          <a:p>
            <a:endParaRPr lang="de-CH" dirty="0"/>
          </a:p>
          <a:p>
            <a:pPr marL="0" indent="0">
              <a:buNone/>
            </a:pPr>
            <a:endParaRPr lang="de-CH" dirty="0"/>
          </a:p>
          <a:p>
            <a:pPr marL="0" indent="0">
              <a:buNone/>
            </a:pPr>
            <a:r>
              <a:rPr lang="de-CH" dirty="0"/>
              <a:t>	</a:t>
            </a:r>
          </a:p>
          <a:p>
            <a:pPr marL="0" indent="0">
              <a:buNone/>
            </a:pPr>
            <a:endParaRPr lang="de-CH" b="1" dirty="0"/>
          </a:p>
        </p:txBody>
      </p:sp>
      <p:sp>
        <p:nvSpPr>
          <p:cNvPr id="5" name="Fußzeilenplatzhalter 4">
            <a:extLst>
              <a:ext uri="{FF2B5EF4-FFF2-40B4-BE49-F238E27FC236}">
                <a16:creationId xmlns:a16="http://schemas.microsoft.com/office/drawing/2014/main" id="{572B1E5F-FA5D-4B47-A43F-C570AFE8C6D3}"/>
              </a:ext>
            </a:extLst>
          </p:cNvPr>
          <p:cNvSpPr>
            <a:spLocks noGrp="1"/>
          </p:cNvSpPr>
          <p:nvPr>
            <p:ph type="ftr" sz="quarter" idx="11"/>
          </p:nvPr>
        </p:nvSpPr>
        <p:spPr/>
        <p:txBody>
          <a:bodyPr/>
          <a:lstStyle/>
          <a:p>
            <a:r>
              <a:rPr lang="de-DE" noProof="0" dirty="0"/>
              <a:t>Department </a:t>
            </a:r>
            <a:r>
              <a:rPr lang="de-DE" noProof="0" dirty="0" err="1"/>
              <a:t>of</a:t>
            </a:r>
            <a:r>
              <a:rPr lang="de-DE" noProof="0" dirty="0"/>
              <a:t> Physics</a:t>
            </a:r>
            <a:endParaRPr lang="de-CH" noProof="0" dirty="0"/>
          </a:p>
        </p:txBody>
      </p:sp>
      <p:sp>
        <p:nvSpPr>
          <p:cNvPr id="4" name="Datumsplatzhalter 3">
            <a:extLst>
              <a:ext uri="{FF2B5EF4-FFF2-40B4-BE49-F238E27FC236}">
                <a16:creationId xmlns:a16="http://schemas.microsoft.com/office/drawing/2014/main" id="{44DAA5A3-8CEF-4027-9289-B60138CD16A2}"/>
              </a:ext>
            </a:extLst>
          </p:cNvPr>
          <p:cNvSpPr>
            <a:spLocks noGrp="1"/>
          </p:cNvSpPr>
          <p:nvPr>
            <p:ph type="dt" sz="half" idx="10"/>
          </p:nvPr>
        </p:nvSpPr>
        <p:spPr/>
        <p:txBody>
          <a:bodyPr/>
          <a:lstStyle/>
          <a:p>
            <a:fld id="{8D93BFA6-70D2-4653-B5CB-D3376F3BFAE7}" type="datetime1">
              <a:rPr lang="de-CH" noProof="0" smtClean="0"/>
              <a:t>19.12.2023</a:t>
            </a:fld>
            <a:endParaRPr lang="de-CH" noProof="0"/>
          </a:p>
        </p:txBody>
      </p:sp>
      <p:sp>
        <p:nvSpPr>
          <p:cNvPr id="6" name="Foliennummernplatzhalter 5">
            <a:extLst>
              <a:ext uri="{FF2B5EF4-FFF2-40B4-BE49-F238E27FC236}">
                <a16:creationId xmlns:a16="http://schemas.microsoft.com/office/drawing/2014/main" id="{5C9B1E27-9E06-4598-A6EF-3BCBC8D0152F}"/>
              </a:ext>
            </a:extLst>
          </p:cNvPr>
          <p:cNvSpPr>
            <a:spLocks noGrp="1"/>
          </p:cNvSpPr>
          <p:nvPr>
            <p:ph type="sldNum" sz="quarter" idx="12"/>
          </p:nvPr>
        </p:nvSpPr>
        <p:spPr/>
        <p:txBody>
          <a:bodyPr/>
          <a:lstStyle/>
          <a:p>
            <a:fld id="{5ACA52AF-F19D-405C-AD5F-7D94B96A5CC3}" type="slidenum">
              <a:rPr lang="de-CH" noProof="0" smtClean="0"/>
              <a:t>6</a:t>
            </a:fld>
            <a:endParaRPr lang="de-CH" noProof="0"/>
          </a:p>
        </p:txBody>
      </p:sp>
      <p:pic>
        <p:nvPicPr>
          <p:cNvPr id="8" name="Picture 5" descr="A picture containing text, newspaper&#10;&#10;Description automatically generated">
            <a:extLst>
              <a:ext uri="{FF2B5EF4-FFF2-40B4-BE49-F238E27FC236}">
                <a16:creationId xmlns:a16="http://schemas.microsoft.com/office/drawing/2014/main" id="{FF2FBE16-348B-9EF2-CA86-7D8AF59E16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9865" y="819774"/>
            <a:ext cx="3349533" cy="5613388"/>
          </a:xfrm>
          <a:prstGeom prst="rect">
            <a:avLst/>
          </a:prstGeom>
        </p:spPr>
      </p:pic>
      <p:sp>
        <p:nvSpPr>
          <p:cNvPr id="7" name="CasellaDiTesto 6">
            <a:extLst>
              <a:ext uri="{FF2B5EF4-FFF2-40B4-BE49-F238E27FC236}">
                <a16:creationId xmlns:a16="http://schemas.microsoft.com/office/drawing/2014/main" id="{F488D21F-3B08-91CD-AD74-8E0DE4D1893F}"/>
              </a:ext>
            </a:extLst>
          </p:cNvPr>
          <p:cNvSpPr txBox="1"/>
          <p:nvPr/>
        </p:nvSpPr>
        <p:spPr>
          <a:xfrm>
            <a:off x="5453978" y="6156163"/>
            <a:ext cx="1943513" cy="276999"/>
          </a:xfrm>
          <a:prstGeom prst="rect">
            <a:avLst/>
          </a:prstGeom>
          <a:noFill/>
        </p:spPr>
        <p:txBody>
          <a:bodyPr wrap="none" rtlCol="0">
            <a:spAutoFit/>
          </a:bodyPr>
          <a:lstStyle/>
          <a:p>
            <a:r>
              <a:rPr lang="it-CH" sz="1200" dirty="0">
                <a:hlinkClick r:id="rId3"/>
              </a:rPr>
              <a:t>https://xkcd.com/2456/</a:t>
            </a:r>
            <a:endParaRPr lang="it-CH" sz="1200" dirty="0"/>
          </a:p>
        </p:txBody>
      </p:sp>
    </p:spTree>
    <p:extLst>
      <p:ext uri="{BB962C8B-B14F-4D97-AF65-F5344CB8AC3E}">
        <p14:creationId xmlns:p14="http://schemas.microsoft.com/office/powerpoint/2010/main" val="1383962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31ECF-EF04-4AAA-9A8E-583E3D217F33}"/>
              </a:ext>
            </a:extLst>
          </p:cNvPr>
          <p:cNvSpPr>
            <a:spLocks noGrp="1"/>
          </p:cNvSpPr>
          <p:nvPr>
            <p:ph type="title"/>
          </p:nvPr>
        </p:nvSpPr>
        <p:spPr/>
        <p:txBody>
          <a:bodyPr/>
          <a:lstStyle/>
          <a:p>
            <a:r>
              <a:rPr lang="de-DE" dirty="0"/>
              <a:t>So </a:t>
            </a:r>
            <a:r>
              <a:rPr lang="de-DE" dirty="0" err="1"/>
              <a:t>how</a:t>
            </a:r>
            <a:r>
              <a:rPr lang="de-DE" dirty="0"/>
              <a:t> do </a:t>
            </a:r>
            <a:r>
              <a:rPr lang="de-DE" dirty="0" err="1"/>
              <a:t>you</a:t>
            </a:r>
            <a:r>
              <a:rPr lang="de-DE" dirty="0"/>
              <a:t> </a:t>
            </a:r>
            <a:r>
              <a:rPr lang="de-DE" dirty="0" err="1"/>
              <a:t>start</a:t>
            </a:r>
            <a:r>
              <a:rPr lang="de-DE" dirty="0"/>
              <a:t>?</a:t>
            </a:r>
            <a:endParaRPr lang="de-CH" dirty="0"/>
          </a:p>
        </p:txBody>
      </p:sp>
      <p:sp>
        <p:nvSpPr>
          <p:cNvPr id="3" name="Inhaltsplatzhalter 2">
            <a:extLst>
              <a:ext uri="{FF2B5EF4-FFF2-40B4-BE49-F238E27FC236}">
                <a16:creationId xmlns:a16="http://schemas.microsoft.com/office/drawing/2014/main" id="{9EE0A683-618F-4D75-846F-0DB536B4E502}"/>
              </a:ext>
            </a:extLst>
          </p:cNvPr>
          <p:cNvSpPr>
            <a:spLocks noGrp="1"/>
          </p:cNvSpPr>
          <p:nvPr>
            <p:ph idx="1"/>
          </p:nvPr>
        </p:nvSpPr>
        <p:spPr/>
        <p:txBody>
          <a:bodyPr/>
          <a:lstStyle/>
          <a:p>
            <a:pPr marL="0" indent="0">
              <a:buNone/>
            </a:pPr>
            <a:r>
              <a:rPr lang="de-CH" b="1" dirty="0"/>
              <a:t>Possible </a:t>
            </a:r>
            <a:r>
              <a:rPr lang="de-CH" b="1" dirty="0" err="1"/>
              <a:t>ways</a:t>
            </a:r>
            <a:r>
              <a:rPr lang="de-CH" b="1" dirty="0"/>
              <a:t> </a:t>
            </a:r>
            <a:r>
              <a:rPr lang="de-CH" b="1" dirty="0" err="1"/>
              <a:t>to</a:t>
            </a:r>
            <a:r>
              <a:rPr lang="de-CH" b="1" dirty="0"/>
              <a:t> warm </a:t>
            </a:r>
            <a:r>
              <a:rPr lang="de-CH" b="1" dirty="0" err="1"/>
              <a:t>up</a:t>
            </a:r>
            <a:endParaRPr lang="de-CH" dirty="0"/>
          </a:p>
          <a:p>
            <a:pPr marL="0" indent="0">
              <a:buNone/>
            </a:pPr>
            <a:r>
              <a:rPr lang="de-CH" dirty="0"/>
              <a:t>Option </a:t>
            </a:r>
            <a:r>
              <a:rPr lang="de-CH" dirty="0" err="1"/>
              <a:t>one</a:t>
            </a:r>
            <a:r>
              <a:rPr lang="de-CH" dirty="0"/>
              <a:t>:</a:t>
            </a:r>
          </a:p>
          <a:p>
            <a:r>
              <a:rPr lang="de-CH" dirty="0"/>
              <a:t>Write an ‘</a:t>
            </a:r>
            <a:r>
              <a:rPr lang="de-CH" dirty="0" err="1"/>
              <a:t>editorial</a:t>
            </a:r>
            <a:r>
              <a:rPr lang="de-CH" dirty="0"/>
              <a:t> </a:t>
            </a:r>
            <a:r>
              <a:rPr lang="de-CH" dirty="0" err="1"/>
              <a:t>summary</a:t>
            </a:r>
            <a:r>
              <a:rPr lang="de-CH" dirty="0"/>
              <a:t>’ </a:t>
            </a:r>
            <a:r>
              <a:rPr lang="de-CH" dirty="0" err="1"/>
              <a:t>of</a:t>
            </a:r>
            <a:r>
              <a:rPr lang="de-CH" dirty="0"/>
              <a:t> </a:t>
            </a:r>
            <a:r>
              <a:rPr lang="de-CH" dirty="0" err="1"/>
              <a:t>your</a:t>
            </a:r>
            <a:r>
              <a:rPr lang="de-CH" dirty="0"/>
              <a:t> </a:t>
            </a:r>
            <a:r>
              <a:rPr lang="de-CH" dirty="0" err="1"/>
              <a:t>study</a:t>
            </a:r>
            <a:r>
              <a:rPr lang="de-CH" dirty="0"/>
              <a:t> – </a:t>
            </a:r>
            <a:r>
              <a:rPr lang="de-CH" dirty="0" err="1"/>
              <a:t>it</a:t>
            </a:r>
            <a:r>
              <a:rPr lang="de-CH" dirty="0"/>
              <a:t> </a:t>
            </a:r>
            <a:r>
              <a:rPr lang="de-CH" dirty="0" err="1"/>
              <a:t>can</a:t>
            </a:r>
            <a:r>
              <a:rPr lang="de-CH" dirty="0"/>
              <a:t> </a:t>
            </a:r>
            <a:r>
              <a:rPr lang="de-CH" dirty="0" err="1"/>
              <a:t>be</a:t>
            </a:r>
            <a:r>
              <a:rPr lang="de-CH" dirty="0"/>
              <a:t> </a:t>
            </a:r>
            <a:r>
              <a:rPr lang="de-CH" dirty="0" err="1"/>
              <a:t>as</a:t>
            </a:r>
            <a:r>
              <a:rPr lang="de-CH" dirty="0"/>
              <a:t> </a:t>
            </a:r>
            <a:r>
              <a:rPr lang="de-CH" dirty="0" err="1"/>
              <a:t>short</a:t>
            </a:r>
            <a:r>
              <a:rPr lang="de-CH" dirty="0"/>
              <a:t> </a:t>
            </a:r>
            <a:r>
              <a:rPr lang="de-CH" dirty="0" err="1"/>
              <a:t>as</a:t>
            </a:r>
            <a:r>
              <a:rPr lang="de-CH" dirty="0"/>
              <a:t> 200 </a:t>
            </a:r>
            <a:r>
              <a:rPr lang="de-CH" i="1" dirty="0" err="1"/>
              <a:t>characters</a:t>
            </a:r>
            <a:r>
              <a:rPr lang="de-CH" dirty="0"/>
              <a:t>!</a:t>
            </a:r>
          </a:p>
          <a:p>
            <a:r>
              <a:rPr lang="de-CH" dirty="0" err="1"/>
              <a:t>Broaden</a:t>
            </a:r>
            <a:r>
              <a:rPr lang="de-CH" dirty="0"/>
              <a:t> </a:t>
            </a:r>
            <a:r>
              <a:rPr lang="de-CH" dirty="0" err="1"/>
              <a:t>that</a:t>
            </a:r>
            <a:r>
              <a:rPr lang="de-CH" dirty="0"/>
              <a:t> </a:t>
            </a:r>
            <a:r>
              <a:rPr lang="de-CH" dirty="0" err="1"/>
              <a:t>into</a:t>
            </a:r>
            <a:r>
              <a:rPr lang="de-CH" dirty="0"/>
              <a:t> an </a:t>
            </a:r>
            <a:r>
              <a:rPr lang="de-CH" dirty="0" err="1"/>
              <a:t>abstract</a:t>
            </a:r>
            <a:r>
              <a:rPr lang="de-CH" dirty="0"/>
              <a:t> – </a:t>
            </a:r>
            <a:r>
              <a:rPr lang="de-CH" dirty="0" err="1"/>
              <a:t>count</a:t>
            </a:r>
            <a:r>
              <a:rPr lang="de-CH" dirty="0"/>
              <a:t> </a:t>
            </a:r>
            <a:r>
              <a:rPr lang="de-CH" dirty="0" err="1"/>
              <a:t>about</a:t>
            </a:r>
            <a:r>
              <a:rPr lang="de-CH" dirty="0"/>
              <a:t> 200 </a:t>
            </a:r>
            <a:r>
              <a:rPr lang="de-CH" i="1" dirty="0" err="1"/>
              <a:t>words</a:t>
            </a:r>
            <a:r>
              <a:rPr lang="de-CH" dirty="0"/>
              <a:t>.</a:t>
            </a:r>
          </a:p>
          <a:p>
            <a:endParaRPr lang="de-CH" dirty="0"/>
          </a:p>
          <a:p>
            <a:pPr marL="0" indent="0">
              <a:buNone/>
            </a:pPr>
            <a:r>
              <a:rPr lang="de-CH" dirty="0"/>
              <a:t>Option </a:t>
            </a:r>
            <a:r>
              <a:rPr lang="de-CH" dirty="0" err="1"/>
              <a:t>two</a:t>
            </a:r>
            <a:r>
              <a:rPr lang="de-CH" dirty="0"/>
              <a:t>:</a:t>
            </a:r>
          </a:p>
          <a:p>
            <a:r>
              <a:rPr lang="de-CH" dirty="0"/>
              <a:t>Draw a </a:t>
            </a:r>
            <a:r>
              <a:rPr lang="de-CH" dirty="0" err="1"/>
              <a:t>conceptual</a:t>
            </a:r>
            <a:r>
              <a:rPr lang="de-CH" dirty="0"/>
              <a:t> </a:t>
            </a:r>
            <a:r>
              <a:rPr lang="de-CH" dirty="0" err="1"/>
              <a:t>map</a:t>
            </a:r>
            <a:r>
              <a:rPr lang="de-CH" dirty="0"/>
              <a:t> </a:t>
            </a:r>
            <a:r>
              <a:rPr lang="de-CH" dirty="0" err="1"/>
              <a:t>with</a:t>
            </a:r>
            <a:r>
              <a:rPr lang="de-CH" dirty="0"/>
              <a:t> </a:t>
            </a:r>
            <a:r>
              <a:rPr lang="de-CH" dirty="0" err="1"/>
              <a:t>keywords</a:t>
            </a:r>
            <a:r>
              <a:rPr lang="de-CH" dirty="0"/>
              <a:t> </a:t>
            </a:r>
            <a:r>
              <a:rPr lang="de-CH" dirty="0" err="1"/>
              <a:t>linked</a:t>
            </a:r>
            <a:r>
              <a:rPr lang="de-CH" dirty="0"/>
              <a:t> </a:t>
            </a:r>
            <a:r>
              <a:rPr lang="de-CH" dirty="0" err="1"/>
              <a:t>to</a:t>
            </a:r>
            <a:r>
              <a:rPr lang="de-CH" dirty="0"/>
              <a:t> </a:t>
            </a:r>
            <a:r>
              <a:rPr lang="de-CH" dirty="0" err="1"/>
              <a:t>your</a:t>
            </a:r>
            <a:r>
              <a:rPr lang="de-CH" dirty="0"/>
              <a:t> </a:t>
            </a:r>
            <a:r>
              <a:rPr lang="de-CH" dirty="0" err="1"/>
              <a:t>work</a:t>
            </a:r>
            <a:r>
              <a:rPr lang="de-CH" dirty="0"/>
              <a:t>.</a:t>
            </a:r>
          </a:p>
          <a:p>
            <a:r>
              <a:rPr lang="de-CH" dirty="0" err="1"/>
              <a:t>From</a:t>
            </a:r>
            <a:r>
              <a:rPr lang="de-CH" dirty="0"/>
              <a:t> </a:t>
            </a:r>
            <a:r>
              <a:rPr lang="de-CH" dirty="0" err="1"/>
              <a:t>the</a:t>
            </a:r>
            <a:r>
              <a:rPr lang="de-CH" dirty="0"/>
              <a:t> </a:t>
            </a:r>
            <a:r>
              <a:rPr lang="de-CH" dirty="0" err="1"/>
              <a:t>terms</a:t>
            </a:r>
            <a:r>
              <a:rPr lang="de-CH" dirty="0"/>
              <a:t> – and </a:t>
            </a:r>
            <a:r>
              <a:rPr lang="de-CH" dirty="0" err="1"/>
              <a:t>connections</a:t>
            </a:r>
            <a:r>
              <a:rPr lang="de-CH" dirty="0"/>
              <a:t>! – on </a:t>
            </a:r>
            <a:r>
              <a:rPr lang="de-CH" dirty="0" err="1"/>
              <a:t>your</a:t>
            </a:r>
            <a:r>
              <a:rPr lang="de-CH" dirty="0"/>
              <a:t> </a:t>
            </a:r>
            <a:r>
              <a:rPr lang="de-CH" dirty="0" err="1"/>
              <a:t>map</a:t>
            </a:r>
            <a:r>
              <a:rPr lang="de-CH" dirty="0"/>
              <a:t>, </a:t>
            </a:r>
            <a:r>
              <a:rPr lang="de-CH" dirty="0" err="1"/>
              <a:t>identify</a:t>
            </a:r>
            <a:r>
              <a:rPr lang="de-CH" dirty="0"/>
              <a:t> a linear </a:t>
            </a:r>
            <a:r>
              <a:rPr lang="de-CH" dirty="0" err="1"/>
              <a:t>structure</a:t>
            </a:r>
            <a:r>
              <a:rPr lang="de-CH" dirty="0"/>
              <a:t> </a:t>
            </a:r>
            <a:r>
              <a:rPr lang="de-CH" dirty="0" err="1"/>
              <a:t>that</a:t>
            </a:r>
            <a:r>
              <a:rPr lang="de-CH" dirty="0"/>
              <a:t> </a:t>
            </a:r>
            <a:r>
              <a:rPr lang="de-CH" dirty="0" err="1"/>
              <a:t>can</a:t>
            </a:r>
            <a:r>
              <a:rPr lang="de-CH" dirty="0"/>
              <a:t> </a:t>
            </a:r>
            <a:r>
              <a:rPr lang="de-CH" dirty="0" err="1"/>
              <a:t>be</a:t>
            </a:r>
            <a:r>
              <a:rPr lang="de-CH" dirty="0"/>
              <a:t> </a:t>
            </a:r>
            <a:r>
              <a:rPr lang="de-CH" dirty="0" err="1"/>
              <a:t>turned</a:t>
            </a:r>
            <a:r>
              <a:rPr lang="de-CH" dirty="0"/>
              <a:t> </a:t>
            </a:r>
            <a:r>
              <a:rPr lang="de-CH" dirty="0" err="1"/>
              <a:t>into</a:t>
            </a:r>
            <a:r>
              <a:rPr lang="de-CH" dirty="0"/>
              <a:t> an </a:t>
            </a:r>
            <a:r>
              <a:rPr lang="de-CH" dirty="0" err="1"/>
              <a:t>abstract</a:t>
            </a:r>
            <a:r>
              <a:rPr lang="de-CH" dirty="0"/>
              <a:t>.</a:t>
            </a:r>
          </a:p>
          <a:p>
            <a:endParaRPr lang="de-CH" dirty="0"/>
          </a:p>
          <a:p>
            <a:pPr marL="0" indent="0">
              <a:buNone/>
            </a:pPr>
            <a:r>
              <a:rPr lang="de-CH" dirty="0"/>
              <a:t>	</a:t>
            </a:r>
            <a:r>
              <a:rPr lang="de-CH" dirty="0" err="1"/>
              <a:t>Once</a:t>
            </a:r>
            <a:r>
              <a:rPr lang="de-CH" dirty="0"/>
              <a:t> </a:t>
            </a:r>
            <a:r>
              <a:rPr lang="de-CH" dirty="0" err="1"/>
              <a:t>you</a:t>
            </a:r>
            <a:r>
              <a:rPr lang="de-CH" dirty="0"/>
              <a:t> </a:t>
            </a:r>
            <a:r>
              <a:rPr lang="de-CH" dirty="0" err="1"/>
              <a:t>have</a:t>
            </a:r>
            <a:r>
              <a:rPr lang="de-CH" dirty="0"/>
              <a:t> </a:t>
            </a:r>
            <a:r>
              <a:rPr lang="de-CH" dirty="0" err="1"/>
              <a:t>your</a:t>
            </a:r>
            <a:r>
              <a:rPr lang="de-CH" dirty="0"/>
              <a:t> ‘proto-abstract’, </a:t>
            </a:r>
            <a:r>
              <a:rPr lang="de-CH" dirty="0" err="1"/>
              <a:t>make</a:t>
            </a:r>
            <a:r>
              <a:rPr lang="de-CH" dirty="0"/>
              <a:t> a </a:t>
            </a:r>
            <a:r>
              <a:rPr lang="de-CH" dirty="0" err="1"/>
              <a:t>list</a:t>
            </a:r>
            <a:r>
              <a:rPr lang="de-CH" dirty="0"/>
              <a:t> </a:t>
            </a:r>
            <a:r>
              <a:rPr lang="de-CH" dirty="0" err="1"/>
              <a:t>of</a:t>
            </a:r>
            <a:r>
              <a:rPr lang="de-CH" dirty="0"/>
              <a:t> </a:t>
            </a:r>
            <a:r>
              <a:rPr lang="de-CH" dirty="0" err="1"/>
              <a:t>key</a:t>
            </a:r>
            <a:r>
              <a:rPr lang="de-CH" dirty="0"/>
              <a:t> </a:t>
            </a:r>
            <a:r>
              <a:rPr lang="de-CH" dirty="0" err="1"/>
              <a:t>sketches</a:t>
            </a:r>
            <a:r>
              <a:rPr lang="de-CH" dirty="0"/>
              <a:t>, </a:t>
            </a:r>
            <a:r>
              <a:rPr lang="de-CH" dirty="0" err="1"/>
              <a:t>plots</a:t>
            </a:r>
            <a:r>
              <a:rPr lang="de-CH" dirty="0"/>
              <a:t>, </a:t>
            </a:r>
            <a:r>
              <a:rPr lang="de-CH" dirty="0" err="1"/>
              <a:t>tables</a:t>
            </a:r>
            <a:r>
              <a:rPr lang="de-CH" dirty="0"/>
              <a:t>, etc.</a:t>
            </a:r>
          </a:p>
        </p:txBody>
      </p:sp>
      <p:sp>
        <p:nvSpPr>
          <p:cNvPr id="5" name="Fußzeilenplatzhalter 4">
            <a:extLst>
              <a:ext uri="{FF2B5EF4-FFF2-40B4-BE49-F238E27FC236}">
                <a16:creationId xmlns:a16="http://schemas.microsoft.com/office/drawing/2014/main" id="{572B1E5F-FA5D-4B47-A43F-C570AFE8C6D3}"/>
              </a:ext>
            </a:extLst>
          </p:cNvPr>
          <p:cNvSpPr>
            <a:spLocks noGrp="1"/>
          </p:cNvSpPr>
          <p:nvPr>
            <p:ph type="ftr" sz="quarter" idx="11"/>
          </p:nvPr>
        </p:nvSpPr>
        <p:spPr/>
        <p:txBody>
          <a:bodyPr/>
          <a:lstStyle/>
          <a:p>
            <a:r>
              <a:rPr lang="de-DE" noProof="0" dirty="0"/>
              <a:t>Department </a:t>
            </a:r>
            <a:r>
              <a:rPr lang="de-DE" noProof="0" dirty="0" err="1"/>
              <a:t>of</a:t>
            </a:r>
            <a:r>
              <a:rPr lang="de-DE" noProof="0" dirty="0"/>
              <a:t> Physics</a:t>
            </a:r>
            <a:endParaRPr lang="de-CH" noProof="0" dirty="0"/>
          </a:p>
        </p:txBody>
      </p:sp>
      <p:sp>
        <p:nvSpPr>
          <p:cNvPr id="4" name="Datumsplatzhalter 3">
            <a:extLst>
              <a:ext uri="{FF2B5EF4-FFF2-40B4-BE49-F238E27FC236}">
                <a16:creationId xmlns:a16="http://schemas.microsoft.com/office/drawing/2014/main" id="{44DAA5A3-8CEF-4027-9289-B60138CD16A2}"/>
              </a:ext>
            </a:extLst>
          </p:cNvPr>
          <p:cNvSpPr>
            <a:spLocks noGrp="1"/>
          </p:cNvSpPr>
          <p:nvPr>
            <p:ph type="dt" sz="half" idx="10"/>
          </p:nvPr>
        </p:nvSpPr>
        <p:spPr/>
        <p:txBody>
          <a:bodyPr/>
          <a:lstStyle/>
          <a:p>
            <a:fld id="{8D93BFA6-70D2-4653-B5CB-D3376F3BFAE7}" type="datetime1">
              <a:rPr lang="de-CH" noProof="0" smtClean="0"/>
              <a:t>19.12.2023</a:t>
            </a:fld>
            <a:endParaRPr lang="de-CH" noProof="0"/>
          </a:p>
        </p:txBody>
      </p:sp>
      <p:sp>
        <p:nvSpPr>
          <p:cNvPr id="6" name="Foliennummernplatzhalter 5">
            <a:extLst>
              <a:ext uri="{FF2B5EF4-FFF2-40B4-BE49-F238E27FC236}">
                <a16:creationId xmlns:a16="http://schemas.microsoft.com/office/drawing/2014/main" id="{5C9B1E27-9E06-4598-A6EF-3BCBC8D0152F}"/>
              </a:ext>
            </a:extLst>
          </p:cNvPr>
          <p:cNvSpPr>
            <a:spLocks noGrp="1"/>
          </p:cNvSpPr>
          <p:nvPr>
            <p:ph type="sldNum" sz="quarter" idx="12"/>
          </p:nvPr>
        </p:nvSpPr>
        <p:spPr/>
        <p:txBody>
          <a:bodyPr/>
          <a:lstStyle/>
          <a:p>
            <a:fld id="{5ACA52AF-F19D-405C-AD5F-7D94B96A5CC3}" type="slidenum">
              <a:rPr lang="de-CH" noProof="0" smtClean="0"/>
              <a:t>7</a:t>
            </a:fld>
            <a:endParaRPr lang="de-CH" noProof="0"/>
          </a:p>
        </p:txBody>
      </p:sp>
      <p:sp>
        <p:nvSpPr>
          <p:cNvPr id="8" name="Freccia a destra 7">
            <a:extLst>
              <a:ext uri="{FF2B5EF4-FFF2-40B4-BE49-F238E27FC236}">
                <a16:creationId xmlns:a16="http://schemas.microsoft.com/office/drawing/2014/main" id="{0A77377B-32A2-7B52-6877-0FC03284DC19}"/>
              </a:ext>
            </a:extLst>
          </p:cNvPr>
          <p:cNvSpPr/>
          <p:nvPr/>
        </p:nvSpPr>
        <p:spPr>
          <a:xfrm>
            <a:off x="731837" y="5183633"/>
            <a:ext cx="824460" cy="478576"/>
          </a:xfrm>
          <a:prstGeom prst="righ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CH"/>
          </a:p>
        </p:txBody>
      </p:sp>
    </p:spTree>
    <p:extLst>
      <p:ext uri="{BB962C8B-B14F-4D97-AF65-F5344CB8AC3E}">
        <p14:creationId xmlns:p14="http://schemas.microsoft.com/office/powerpoint/2010/main" val="4136058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31ECF-EF04-4AAA-9A8E-583E3D217F33}"/>
              </a:ext>
            </a:extLst>
          </p:cNvPr>
          <p:cNvSpPr>
            <a:spLocks noGrp="1"/>
          </p:cNvSpPr>
          <p:nvPr>
            <p:ph type="title"/>
          </p:nvPr>
        </p:nvSpPr>
        <p:spPr/>
        <p:txBody>
          <a:bodyPr/>
          <a:lstStyle/>
          <a:p>
            <a:r>
              <a:rPr lang="de-DE" dirty="0"/>
              <a:t>The </a:t>
            </a:r>
            <a:r>
              <a:rPr lang="de-DE" dirty="0" err="1"/>
              <a:t>structure</a:t>
            </a:r>
            <a:r>
              <a:rPr lang="de-DE" dirty="0"/>
              <a:t> </a:t>
            </a:r>
            <a:r>
              <a:rPr lang="de-DE" dirty="0" err="1"/>
              <a:t>of</a:t>
            </a:r>
            <a:r>
              <a:rPr lang="de-DE" dirty="0"/>
              <a:t> a </a:t>
            </a:r>
            <a:r>
              <a:rPr lang="de-DE" dirty="0" err="1"/>
              <a:t>paper</a:t>
            </a:r>
            <a:endParaRPr lang="de-CH" dirty="0"/>
          </a:p>
        </p:txBody>
      </p:sp>
      <p:sp>
        <p:nvSpPr>
          <p:cNvPr id="3" name="Inhaltsplatzhalter 2">
            <a:extLst>
              <a:ext uri="{FF2B5EF4-FFF2-40B4-BE49-F238E27FC236}">
                <a16:creationId xmlns:a16="http://schemas.microsoft.com/office/drawing/2014/main" id="{9EE0A683-618F-4D75-846F-0DB536B4E502}"/>
              </a:ext>
            </a:extLst>
          </p:cNvPr>
          <p:cNvSpPr>
            <a:spLocks noGrp="1"/>
          </p:cNvSpPr>
          <p:nvPr>
            <p:ph idx="1"/>
          </p:nvPr>
        </p:nvSpPr>
        <p:spPr>
          <a:xfrm>
            <a:off x="731837" y="1412875"/>
            <a:ext cx="5364163" cy="4680000"/>
          </a:xfrm>
        </p:spPr>
        <p:txBody>
          <a:bodyPr/>
          <a:lstStyle/>
          <a:p>
            <a:pPr marL="0" indent="0">
              <a:buNone/>
            </a:pPr>
            <a:r>
              <a:rPr lang="de-CH" b="1" dirty="0"/>
              <a:t>The </a:t>
            </a:r>
            <a:r>
              <a:rPr lang="de-CH" b="1" dirty="0" err="1"/>
              <a:t>IMRaD</a:t>
            </a:r>
            <a:r>
              <a:rPr lang="de-CH" b="1" dirty="0"/>
              <a:t> </a:t>
            </a:r>
            <a:r>
              <a:rPr lang="de-CH" b="1" dirty="0" err="1"/>
              <a:t>template</a:t>
            </a:r>
            <a:endParaRPr lang="de-CH" b="1" dirty="0"/>
          </a:p>
          <a:p>
            <a:r>
              <a:rPr lang="de-CH" b="1" dirty="0" err="1"/>
              <a:t>I</a:t>
            </a:r>
            <a:r>
              <a:rPr lang="de-CH" dirty="0" err="1"/>
              <a:t>ntroduction</a:t>
            </a:r>
            <a:endParaRPr lang="de-CH" dirty="0"/>
          </a:p>
          <a:p>
            <a:r>
              <a:rPr lang="de-CH" b="1" dirty="0"/>
              <a:t>M</a:t>
            </a:r>
            <a:r>
              <a:rPr lang="de-CH" dirty="0"/>
              <a:t>ethods</a:t>
            </a:r>
          </a:p>
          <a:p>
            <a:r>
              <a:rPr lang="de-CH" b="1" dirty="0" err="1"/>
              <a:t>R</a:t>
            </a:r>
            <a:r>
              <a:rPr lang="de-CH" dirty="0" err="1"/>
              <a:t>esults</a:t>
            </a:r>
            <a:r>
              <a:rPr lang="de-CH" dirty="0"/>
              <a:t> </a:t>
            </a:r>
            <a:r>
              <a:rPr lang="de-CH" b="1" dirty="0"/>
              <a:t>a</a:t>
            </a:r>
            <a:r>
              <a:rPr lang="de-CH" dirty="0"/>
              <a:t>nd</a:t>
            </a:r>
          </a:p>
          <a:p>
            <a:r>
              <a:rPr lang="de-CH" b="1" dirty="0" err="1"/>
              <a:t>D</a:t>
            </a:r>
            <a:r>
              <a:rPr lang="de-CH" dirty="0" err="1"/>
              <a:t>iscussion</a:t>
            </a:r>
            <a:endParaRPr lang="de-CH" dirty="0"/>
          </a:p>
          <a:p>
            <a:pPr marL="0" indent="0">
              <a:buNone/>
            </a:pPr>
            <a:r>
              <a:rPr lang="de-CH" b="1" dirty="0" err="1"/>
              <a:t>Examples</a:t>
            </a:r>
            <a:r>
              <a:rPr lang="de-CH" b="1" dirty="0"/>
              <a:t> </a:t>
            </a:r>
            <a:r>
              <a:rPr lang="de-CH" b="1" dirty="0" err="1"/>
              <a:t>of</a:t>
            </a:r>
            <a:r>
              <a:rPr lang="de-CH" b="1" dirty="0"/>
              <a:t> </a:t>
            </a:r>
            <a:r>
              <a:rPr lang="de-CH" b="1" dirty="0" err="1"/>
              <a:t>variants</a:t>
            </a:r>
            <a:endParaRPr lang="de-CH" b="1" dirty="0"/>
          </a:p>
          <a:p>
            <a:r>
              <a:rPr lang="de-CH" dirty="0"/>
              <a:t>Methods at </a:t>
            </a:r>
            <a:r>
              <a:rPr lang="de-CH" dirty="0" err="1"/>
              <a:t>the</a:t>
            </a:r>
            <a:r>
              <a:rPr lang="de-CH" dirty="0"/>
              <a:t> end (</a:t>
            </a:r>
            <a:r>
              <a:rPr lang="de-CH" dirty="0" err="1"/>
              <a:t>see</a:t>
            </a:r>
            <a:r>
              <a:rPr lang="de-CH" dirty="0"/>
              <a:t> </a:t>
            </a:r>
            <a:r>
              <a:rPr lang="de-CH" i="1" dirty="0"/>
              <a:t>Nature</a:t>
            </a:r>
            <a:r>
              <a:rPr lang="de-CH" dirty="0"/>
              <a:t>) </a:t>
            </a:r>
            <a:r>
              <a:rPr lang="de-CH" dirty="0" err="1"/>
              <a:t>or</a:t>
            </a:r>
            <a:r>
              <a:rPr lang="de-CH" dirty="0"/>
              <a:t> </a:t>
            </a:r>
            <a:r>
              <a:rPr lang="de-CH" dirty="0" err="1"/>
              <a:t>found</a:t>
            </a:r>
            <a:r>
              <a:rPr lang="de-CH" dirty="0"/>
              <a:t> </a:t>
            </a:r>
            <a:r>
              <a:rPr lang="de-CH" dirty="0" err="1"/>
              <a:t>within</a:t>
            </a:r>
            <a:r>
              <a:rPr lang="de-CH" dirty="0"/>
              <a:t> </a:t>
            </a:r>
            <a:r>
              <a:rPr lang="de-CH" dirty="0" err="1"/>
              <a:t>results</a:t>
            </a:r>
            <a:r>
              <a:rPr lang="de-CH" dirty="0"/>
              <a:t> </a:t>
            </a:r>
            <a:r>
              <a:rPr lang="de-CH" dirty="0" err="1"/>
              <a:t>section</a:t>
            </a:r>
            <a:r>
              <a:rPr lang="de-CH" dirty="0"/>
              <a:t> </a:t>
            </a:r>
          </a:p>
          <a:p>
            <a:r>
              <a:rPr lang="de-CH" dirty="0" err="1"/>
              <a:t>Conclusions</a:t>
            </a:r>
            <a:r>
              <a:rPr lang="de-CH" dirty="0"/>
              <a:t> </a:t>
            </a:r>
            <a:r>
              <a:rPr lang="de-CH" dirty="0" err="1"/>
              <a:t>or</a:t>
            </a:r>
            <a:r>
              <a:rPr lang="de-CH" dirty="0"/>
              <a:t> </a:t>
            </a:r>
            <a:r>
              <a:rPr lang="de-CH" dirty="0" err="1"/>
              <a:t>outlook</a:t>
            </a:r>
            <a:r>
              <a:rPr lang="de-CH" dirty="0"/>
              <a:t> separate </a:t>
            </a:r>
            <a:r>
              <a:rPr lang="de-CH" dirty="0" err="1"/>
              <a:t>from</a:t>
            </a:r>
            <a:r>
              <a:rPr lang="de-CH" dirty="0"/>
              <a:t> </a:t>
            </a:r>
            <a:r>
              <a:rPr lang="de-CH" dirty="0" err="1"/>
              <a:t>discussion</a:t>
            </a:r>
            <a:r>
              <a:rPr lang="de-CH" dirty="0"/>
              <a:t> </a:t>
            </a:r>
            <a:r>
              <a:rPr lang="de-CH" dirty="0" err="1"/>
              <a:t>section</a:t>
            </a:r>
            <a:endParaRPr lang="de-CH" dirty="0"/>
          </a:p>
          <a:p>
            <a:endParaRPr lang="de-CH" dirty="0"/>
          </a:p>
          <a:p>
            <a:pPr marL="0" indent="0">
              <a:buNone/>
            </a:pPr>
            <a:r>
              <a:rPr lang="de-CH" dirty="0"/>
              <a:t>        </a:t>
            </a:r>
            <a:r>
              <a:rPr lang="de-CH" dirty="0" err="1"/>
              <a:t>Articles</a:t>
            </a:r>
            <a:r>
              <a:rPr lang="de-CH" dirty="0"/>
              <a:t> not </a:t>
            </a:r>
            <a:r>
              <a:rPr lang="de-CH" dirty="0" err="1"/>
              <a:t>about</a:t>
            </a:r>
            <a:r>
              <a:rPr lang="de-CH" dirty="0"/>
              <a:t> </a:t>
            </a:r>
            <a:r>
              <a:rPr lang="de-CH" dirty="0" err="1"/>
              <a:t>primary</a:t>
            </a:r>
            <a:r>
              <a:rPr lang="de-CH" dirty="0"/>
              <a:t> </a:t>
            </a:r>
            <a:r>
              <a:rPr lang="de-CH" dirty="0" err="1"/>
              <a:t>research</a:t>
            </a:r>
            <a:r>
              <a:rPr lang="de-CH" dirty="0"/>
              <a:t> </a:t>
            </a:r>
            <a:r>
              <a:rPr lang="de-CH" dirty="0" err="1"/>
              <a:t>can</a:t>
            </a:r>
            <a:r>
              <a:rPr lang="de-CH" dirty="0"/>
              <a:t> </a:t>
            </a:r>
            <a:r>
              <a:rPr lang="de-CH" dirty="0" err="1"/>
              <a:t>have</a:t>
            </a:r>
            <a:r>
              <a:rPr lang="de-CH" dirty="0"/>
              <a:t> different </a:t>
            </a:r>
            <a:r>
              <a:rPr lang="de-CH" dirty="0" err="1"/>
              <a:t>structures</a:t>
            </a:r>
            <a:r>
              <a:rPr lang="de-CH" dirty="0"/>
              <a:t>, but </a:t>
            </a:r>
            <a:r>
              <a:rPr lang="de-CH" dirty="0" err="1"/>
              <a:t>the</a:t>
            </a:r>
            <a:r>
              <a:rPr lang="de-CH" dirty="0"/>
              <a:t> ‘</a:t>
            </a:r>
            <a:r>
              <a:rPr lang="de-CH" dirty="0" err="1"/>
              <a:t>hourglass</a:t>
            </a:r>
            <a:r>
              <a:rPr lang="de-CH" dirty="0"/>
              <a:t>’ </a:t>
            </a:r>
            <a:r>
              <a:rPr lang="de-CH" dirty="0" err="1"/>
              <a:t>remains</a:t>
            </a:r>
            <a:r>
              <a:rPr lang="de-CH" dirty="0"/>
              <a:t>.</a:t>
            </a:r>
          </a:p>
          <a:p>
            <a:endParaRPr lang="de-CH" dirty="0"/>
          </a:p>
          <a:p>
            <a:endParaRPr lang="de-CH" dirty="0"/>
          </a:p>
          <a:p>
            <a:pPr marL="0" indent="0">
              <a:buNone/>
            </a:pPr>
            <a:endParaRPr lang="de-CH" dirty="0"/>
          </a:p>
        </p:txBody>
      </p:sp>
      <p:sp>
        <p:nvSpPr>
          <p:cNvPr id="5" name="Fußzeilenplatzhalter 4">
            <a:extLst>
              <a:ext uri="{FF2B5EF4-FFF2-40B4-BE49-F238E27FC236}">
                <a16:creationId xmlns:a16="http://schemas.microsoft.com/office/drawing/2014/main" id="{572B1E5F-FA5D-4B47-A43F-C570AFE8C6D3}"/>
              </a:ext>
            </a:extLst>
          </p:cNvPr>
          <p:cNvSpPr>
            <a:spLocks noGrp="1"/>
          </p:cNvSpPr>
          <p:nvPr>
            <p:ph type="ftr" sz="quarter" idx="11"/>
          </p:nvPr>
        </p:nvSpPr>
        <p:spPr/>
        <p:txBody>
          <a:bodyPr/>
          <a:lstStyle/>
          <a:p>
            <a:r>
              <a:rPr lang="de-DE" noProof="0" dirty="0"/>
              <a:t>Department </a:t>
            </a:r>
            <a:r>
              <a:rPr lang="de-DE" noProof="0" dirty="0" err="1"/>
              <a:t>of</a:t>
            </a:r>
            <a:r>
              <a:rPr lang="de-DE" noProof="0" dirty="0"/>
              <a:t> Physics</a:t>
            </a:r>
            <a:endParaRPr lang="de-CH" noProof="0" dirty="0"/>
          </a:p>
        </p:txBody>
      </p:sp>
      <p:sp>
        <p:nvSpPr>
          <p:cNvPr id="4" name="Datumsplatzhalter 3">
            <a:extLst>
              <a:ext uri="{FF2B5EF4-FFF2-40B4-BE49-F238E27FC236}">
                <a16:creationId xmlns:a16="http://schemas.microsoft.com/office/drawing/2014/main" id="{44DAA5A3-8CEF-4027-9289-B60138CD16A2}"/>
              </a:ext>
            </a:extLst>
          </p:cNvPr>
          <p:cNvSpPr>
            <a:spLocks noGrp="1"/>
          </p:cNvSpPr>
          <p:nvPr>
            <p:ph type="dt" sz="half" idx="10"/>
          </p:nvPr>
        </p:nvSpPr>
        <p:spPr/>
        <p:txBody>
          <a:bodyPr/>
          <a:lstStyle/>
          <a:p>
            <a:fld id="{8D93BFA6-70D2-4653-B5CB-D3376F3BFAE7}" type="datetime1">
              <a:rPr lang="de-CH" noProof="0" smtClean="0"/>
              <a:t>19.12.2023</a:t>
            </a:fld>
            <a:endParaRPr lang="de-CH" noProof="0"/>
          </a:p>
        </p:txBody>
      </p:sp>
      <p:sp>
        <p:nvSpPr>
          <p:cNvPr id="6" name="Foliennummernplatzhalter 5">
            <a:extLst>
              <a:ext uri="{FF2B5EF4-FFF2-40B4-BE49-F238E27FC236}">
                <a16:creationId xmlns:a16="http://schemas.microsoft.com/office/drawing/2014/main" id="{5C9B1E27-9E06-4598-A6EF-3BCBC8D0152F}"/>
              </a:ext>
            </a:extLst>
          </p:cNvPr>
          <p:cNvSpPr>
            <a:spLocks noGrp="1"/>
          </p:cNvSpPr>
          <p:nvPr>
            <p:ph type="sldNum" sz="quarter" idx="12"/>
          </p:nvPr>
        </p:nvSpPr>
        <p:spPr/>
        <p:txBody>
          <a:bodyPr/>
          <a:lstStyle/>
          <a:p>
            <a:fld id="{5ACA52AF-F19D-405C-AD5F-7D94B96A5CC3}" type="slidenum">
              <a:rPr lang="de-CH" noProof="0" smtClean="0"/>
              <a:t>8</a:t>
            </a:fld>
            <a:endParaRPr lang="de-CH" noProof="0"/>
          </a:p>
        </p:txBody>
      </p:sp>
      <p:sp>
        <p:nvSpPr>
          <p:cNvPr id="7" name="Flowchart: Collate 1">
            <a:extLst>
              <a:ext uri="{FF2B5EF4-FFF2-40B4-BE49-F238E27FC236}">
                <a16:creationId xmlns:a16="http://schemas.microsoft.com/office/drawing/2014/main" id="{CB4D138E-60E5-7C7C-613D-432F041B7A73}"/>
              </a:ext>
            </a:extLst>
          </p:cNvPr>
          <p:cNvSpPr/>
          <p:nvPr/>
        </p:nvSpPr>
        <p:spPr>
          <a:xfrm>
            <a:off x="6521912" y="1160351"/>
            <a:ext cx="3895907" cy="4882241"/>
          </a:xfrm>
          <a:custGeom>
            <a:avLst/>
            <a:gdLst>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488 w 10000"/>
              <a:gd name="connsiteY5" fmla="*/ 4958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4089 w 10000"/>
              <a:gd name="connsiteY5" fmla="*/ 4958 h 10000"/>
              <a:gd name="connsiteX6" fmla="*/ 0 w 10000"/>
              <a:gd name="connsiteY6" fmla="*/ 0 h 10000"/>
              <a:gd name="connsiteX0" fmla="*/ 0 w 10000"/>
              <a:gd name="connsiteY0" fmla="*/ 0 h 10000"/>
              <a:gd name="connsiteX1" fmla="*/ 10000 w 10000"/>
              <a:gd name="connsiteY1" fmla="*/ 0 h 10000"/>
              <a:gd name="connsiteX2" fmla="*/ 5644 w 10000"/>
              <a:gd name="connsiteY2" fmla="*/ 4958 h 10000"/>
              <a:gd name="connsiteX3" fmla="*/ 10000 w 10000"/>
              <a:gd name="connsiteY3" fmla="*/ 10000 h 10000"/>
              <a:gd name="connsiteX4" fmla="*/ 0 w 10000"/>
              <a:gd name="connsiteY4" fmla="*/ 10000 h 10000"/>
              <a:gd name="connsiteX5" fmla="*/ 4089 w 10000"/>
              <a:gd name="connsiteY5" fmla="*/ 4958 h 10000"/>
              <a:gd name="connsiteX6" fmla="*/ 0 w 10000"/>
              <a:gd name="connsiteY6" fmla="*/ 0 h 10000"/>
              <a:gd name="connsiteX0" fmla="*/ 0 w 10000"/>
              <a:gd name="connsiteY0" fmla="*/ 0 h 10000"/>
              <a:gd name="connsiteX1" fmla="*/ 10000 w 10000"/>
              <a:gd name="connsiteY1" fmla="*/ 0 h 10000"/>
              <a:gd name="connsiteX2" fmla="*/ 5577 w 10000"/>
              <a:gd name="connsiteY2" fmla="*/ 4916 h 10000"/>
              <a:gd name="connsiteX3" fmla="*/ 10000 w 10000"/>
              <a:gd name="connsiteY3" fmla="*/ 10000 h 10000"/>
              <a:gd name="connsiteX4" fmla="*/ 0 w 10000"/>
              <a:gd name="connsiteY4" fmla="*/ 10000 h 10000"/>
              <a:gd name="connsiteX5" fmla="*/ 4089 w 10000"/>
              <a:gd name="connsiteY5" fmla="*/ 4958 h 10000"/>
              <a:gd name="connsiteX6" fmla="*/ 0 w 10000"/>
              <a:gd name="connsiteY6" fmla="*/ 0 h 10000"/>
              <a:gd name="connsiteX0" fmla="*/ 0 w 10000"/>
              <a:gd name="connsiteY0" fmla="*/ 0 h 10000"/>
              <a:gd name="connsiteX1" fmla="*/ 10000 w 10000"/>
              <a:gd name="connsiteY1" fmla="*/ 0 h 10000"/>
              <a:gd name="connsiteX2" fmla="*/ 5577 w 10000"/>
              <a:gd name="connsiteY2" fmla="*/ 4916 h 10000"/>
              <a:gd name="connsiteX3" fmla="*/ 10000 w 10000"/>
              <a:gd name="connsiteY3" fmla="*/ 10000 h 10000"/>
              <a:gd name="connsiteX4" fmla="*/ 0 w 10000"/>
              <a:gd name="connsiteY4" fmla="*/ 10000 h 10000"/>
              <a:gd name="connsiteX5" fmla="*/ 4110 w 10000"/>
              <a:gd name="connsiteY5" fmla="*/ 4918 h 10000"/>
              <a:gd name="connsiteX6" fmla="*/ 0 w 10000"/>
              <a:gd name="connsiteY6" fmla="*/ 0 h 10000"/>
              <a:gd name="connsiteX0" fmla="*/ 0 w 10000"/>
              <a:gd name="connsiteY0" fmla="*/ 0 h 10000"/>
              <a:gd name="connsiteX1" fmla="*/ 10000 w 10000"/>
              <a:gd name="connsiteY1" fmla="*/ 0 h 10000"/>
              <a:gd name="connsiteX2" fmla="*/ 5556 w 10000"/>
              <a:gd name="connsiteY2" fmla="*/ 4887 h 10000"/>
              <a:gd name="connsiteX3" fmla="*/ 10000 w 10000"/>
              <a:gd name="connsiteY3" fmla="*/ 10000 h 10000"/>
              <a:gd name="connsiteX4" fmla="*/ 0 w 10000"/>
              <a:gd name="connsiteY4" fmla="*/ 10000 h 10000"/>
              <a:gd name="connsiteX5" fmla="*/ 4110 w 10000"/>
              <a:gd name="connsiteY5" fmla="*/ 4918 h 10000"/>
              <a:gd name="connsiteX6" fmla="*/ 0 w 10000"/>
              <a:gd name="connsiteY6" fmla="*/ 0 h 10000"/>
              <a:gd name="connsiteX0" fmla="*/ 0 w 10000"/>
              <a:gd name="connsiteY0" fmla="*/ 0 h 10000"/>
              <a:gd name="connsiteX1" fmla="*/ 10000 w 10000"/>
              <a:gd name="connsiteY1" fmla="*/ 0 h 10000"/>
              <a:gd name="connsiteX2" fmla="*/ 5556 w 10000"/>
              <a:gd name="connsiteY2" fmla="*/ 4887 h 10000"/>
              <a:gd name="connsiteX3" fmla="*/ 10000 w 10000"/>
              <a:gd name="connsiteY3" fmla="*/ 10000 h 10000"/>
              <a:gd name="connsiteX4" fmla="*/ 0 w 10000"/>
              <a:gd name="connsiteY4" fmla="*/ 10000 h 10000"/>
              <a:gd name="connsiteX5" fmla="*/ 4242 w 10000"/>
              <a:gd name="connsiteY5" fmla="*/ 4912 h 10000"/>
              <a:gd name="connsiteX6" fmla="*/ 0 w 10000"/>
              <a:gd name="connsiteY6" fmla="*/ 0 h 10000"/>
              <a:gd name="connsiteX0" fmla="*/ 0 w 10000"/>
              <a:gd name="connsiteY0" fmla="*/ 0 h 10000"/>
              <a:gd name="connsiteX1" fmla="*/ 10000 w 10000"/>
              <a:gd name="connsiteY1" fmla="*/ 0 h 10000"/>
              <a:gd name="connsiteX2" fmla="*/ 5652 w 10000"/>
              <a:gd name="connsiteY2" fmla="*/ 4881 h 10000"/>
              <a:gd name="connsiteX3" fmla="*/ 10000 w 10000"/>
              <a:gd name="connsiteY3" fmla="*/ 10000 h 10000"/>
              <a:gd name="connsiteX4" fmla="*/ 0 w 10000"/>
              <a:gd name="connsiteY4" fmla="*/ 10000 h 10000"/>
              <a:gd name="connsiteX5" fmla="*/ 4242 w 10000"/>
              <a:gd name="connsiteY5" fmla="*/ 4912 h 10000"/>
              <a:gd name="connsiteX6" fmla="*/ 0 w 10000"/>
              <a:gd name="connsiteY6" fmla="*/ 0 h 10000"/>
              <a:gd name="connsiteX0" fmla="*/ 0 w 10000"/>
              <a:gd name="connsiteY0" fmla="*/ 0 h 10000"/>
              <a:gd name="connsiteX1" fmla="*/ 10000 w 10000"/>
              <a:gd name="connsiteY1" fmla="*/ 0 h 10000"/>
              <a:gd name="connsiteX2" fmla="*/ 5642 w 10000"/>
              <a:gd name="connsiteY2" fmla="*/ 3932 h 10000"/>
              <a:gd name="connsiteX3" fmla="*/ 10000 w 10000"/>
              <a:gd name="connsiteY3" fmla="*/ 10000 h 10000"/>
              <a:gd name="connsiteX4" fmla="*/ 0 w 10000"/>
              <a:gd name="connsiteY4" fmla="*/ 10000 h 10000"/>
              <a:gd name="connsiteX5" fmla="*/ 4242 w 10000"/>
              <a:gd name="connsiteY5" fmla="*/ 4912 h 10000"/>
              <a:gd name="connsiteX6" fmla="*/ 0 w 10000"/>
              <a:gd name="connsiteY6" fmla="*/ 0 h 10000"/>
              <a:gd name="connsiteX0" fmla="*/ 0 w 10000"/>
              <a:gd name="connsiteY0" fmla="*/ 0 h 10000"/>
              <a:gd name="connsiteX1" fmla="*/ 10000 w 10000"/>
              <a:gd name="connsiteY1" fmla="*/ 0 h 10000"/>
              <a:gd name="connsiteX2" fmla="*/ 5642 w 10000"/>
              <a:gd name="connsiteY2" fmla="*/ 3932 h 10000"/>
              <a:gd name="connsiteX3" fmla="*/ 10000 w 10000"/>
              <a:gd name="connsiteY3" fmla="*/ 10000 h 10000"/>
              <a:gd name="connsiteX4" fmla="*/ 0 w 10000"/>
              <a:gd name="connsiteY4" fmla="*/ 10000 h 10000"/>
              <a:gd name="connsiteX5" fmla="*/ 4261 w 10000"/>
              <a:gd name="connsiteY5" fmla="*/ 3854 h 10000"/>
              <a:gd name="connsiteX6" fmla="*/ 0 w 10000"/>
              <a:gd name="connsiteY6" fmla="*/ 0 h 10000"/>
              <a:gd name="connsiteX0" fmla="*/ 0 w 10000"/>
              <a:gd name="connsiteY0" fmla="*/ 0 h 10000"/>
              <a:gd name="connsiteX1" fmla="*/ 10000 w 10000"/>
              <a:gd name="connsiteY1" fmla="*/ 0 h 10000"/>
              <a:gd name="connsiteX2" fmla="*/ 5642 w 10000"/>
              <a:gd name="connsiteY2" fmla="*/ 3932 h 10000"/>
              <a:gd name="connsiteX3" fmla="*/ 10000 w 10000"/>
              <a:gd name="connsiteY3" fmla="*/ 10000 h 10000"/>
              <a:gd name="connsiteX4" fmla="*/ 0 w 10000"/>
              <a:gd name="connsiteY4" fmla="*/ 10000 h 10000"/>
              <a:gd name="connsiteX5" fmla="*/ 4243 w 10000"/>
              <a:gd name="connsiteY5" fmla="*/ 4447 h 10000"/>
              <a:gd name="connsiteX6" fmla="*/ 0 w 10000"/>
              <a:gd name="connsiteY6" fmla="*/ 0 h 10000"/>
              <a:gd name="connsiteX0" fmla="*/ 0 w 10000"/>
              <a:gd name="connsiteY0" fmla="*/ 0 h 10000"/>
              <a:gd name="connsiteX1" fmla="*/ 10000 w 10000"/>
              <a:gd name="connsiteY1" fmla="*/ 0 h 10000"/>
              <a:gd name="connsiteX2" fmla="*/ 5588 w 10000"/>
              <a:gd name="connsiteY2" fmla="*/ 4400 h 10000"/>
              <a:gd name="connsiteX3" fmla="*/ 10000 w 10000"/>
              <a:gd name="connsiteY3" fmla="*/ 10000 h 10000"/>
              <a:gd name="connsiteX4" fmla="*/ 0 w 10000"/>
              <a:gd name="connsiteY4" fmla="*/ 10000 h 10000"/>
              <a:gd name="connsiteX5" fmla="*/ 4243 w 10000"/>
              <a:gd name="connsiteY5" fmla="*/ 4447 h 10000"/>
              <a:gd name="connsiteX6" fmla="*/ 0 w 10000"/>
              <a:gd name="connsiteY6" fmla="*/ 0 h 10000"/>
              <a:gd name="connsiteX0" fmla="*/ 0 w 10000"/>
              <a:gd name="connsiteY0" fmla="*/ 0 h 10000"/>
              <a:gd name="connsiteX1" fmla="*/ 10000 w 10000"/>
              <a:gd name="connsiteY1" fmla="*/ 0 h 10000"/>
              <a:gd name="connsiteX2" fmla="*/ 5591 w 10000"/>
              <a:gd name="connsiteY2" fmla="*/ 4440 h 10000"/>
              <a:gd name="connsiteX3" fmla="*/ 10000 w 10000"/>
              <a:gd name="connsiteY3" fmla="*/ 10000 h 10000"/>
              <a:gd name="connsiteX4" fmla="*/ 0 w 10000"/>
              <a:gd name="connsiteY4" fmla="*/ 10000 h 10000"/>
              <a:gd name="connsiteX5" fmla="*/ 4243 w 10000"/>
              <a:gd name="connsiteY5" fmla="*/ 4447 h 10000"/>
              <a:gd name="connsiteX6" fmla="*/ 0 w 10000"/>
              <a:gd name="connsiteY6"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4243 w 10000"/>
              <a:gd name="connsiteY4" fmla="*/ 4447 h 10000"/>
              <a:gd name="connsiteX5" fmla="*/ 0 w 10000"/>
              <a:gd name="connsiteY5"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16 w 10016"/>
              <a:gd name="connsiteY0" fmla="*/ 0 h 10000"/>
              <a:gd name="connsiteX1" fmla="*/ 10016 w 10016"/>
              <a:gd name="connsiteY1" fmla="*/ 0 h 10000"/>
              <a:gd name="connsiteX2" fmla="*/ 10016 w 10016"/>
              <a:gd name="connsiteY2" fmla="*/ 10000 h 10000"/>
              <a:gd name="connsiteX3" fmla="*/ 16 w 10016"/>
              <a:gd name="connsiteY3" fmla="*/ 10000 h 10000"/>
              <a:gd name="connsiteX4" fmla="*/ 0 w 10016"/>
              <a:gd name="connsiteY4" fmla="*/ 4750 h 10000"/>
              <a:gd name="connsiteX5" fmla="*/ 16 w 10016"/>
              <a:gd name="connsiteY5" fmla="*/ 0 h 10000"/>
              <a:gd name="connsiteX0" fmla="*/ 16 w 10016"/>
              <a:gd name="connsiteY0" fmla="*/ 0 h 10000"/>
              <a:gd name="connsiteX1" fmla="*/ 10016 w 10016"/>
              <a:gd name="connsiteY1" fmla="*/ 0 h 10000"/>
              <a:gd name="connsiteX2" fmla="*/ 10016 w 10016"/>
              <a:gd name="connsiteY2" fmla="*/ 10000 h 10000"/>
              <a:gd name="connsiteX3" fmla="*/ 16 w 10016"/>
              <a:gd name="connsiteY3" fmla="*/ 10000 h 10000"/>
              <a:gd name="connsiteX4" fmla="*/ 0 w 10016"/>
              <a:gd name="connsiteY4" fmla="*/ 4750 h 10000"/>
              <a:gd name="connsiteX5" fmla="*/ 16 w 10016"/>
              <a:gd name="connsiteY5" fmla="*/ 0 h 10000"/>
              <a:gd name="connsiteX0" fmla="*/ 1 w 10001"/>
              <a:gd name="connsiteY0" fmla="*/ 0 h 10000"/>
              <a:gd name="connsiteX1" fmla="*/ 10001 w 10001"/>
              <a:gd name="connsiteY1" fmla="*/ 0 h 10000"/>
              <a:gd name="connsiteX2" fmla="*/ 10001 w 10001"/>
              <a:gd name="connsiteY2" fmla="*/ 10000 h 10000"/>
              <a:gd name="connsiteX3" fmla="*/ 1 w 10001"/>
              <a:gd name="connsiteY3" fmla="*/ 10000 h 10000"/>
              <a:gd name="connsiteX4" fmla="*/ 17 w 10001"/>
              <a:gd name="connsiteY4" fmla="*/ 4968 h 10000"/>
              <a:gd name="connsiteX5" fmla="*/ 1 w 10001"/>
              <a:gd name="connsiteY5" fmla="*/ 0 h 10000"/>
              <a:gd name="connsiteX0" fmla="*/ 1 w 10001"/>
              <a:gd name="connsiteY0" fmla="*/ 0 h 10000"/>
              <a:gd name="connsiteX1" fmla="*/ 10001 w 10001"/>
              <a:gd name="connsiteY1" fmla="*/ 0 h 10000"/>
              <a:gd name="connsiteX2" fmla="*/ 9954 w 10001"/>
              <a:gd name="connsiteY2" fmla="*/ 4932 h 10000"/>
              <a:gd name="connsiteX3" fmla="*/ 10001 w 10001"/>
              <a:gd name="connsiteY3" fmla="*/ 10000 h 10000"/>
              <a:gd name="connsiteX4" fmla="*/ 1 w 10001"/>
              <a:gd name="connsiteY4" fmla="*/ 10000 h 10000"/>
              <a:gd name="connsiteX5" fmla="*/ 17 w 10001"/>
              <a:gd name="connsiteY5" fmla="*/ 4968 h 10000"/>
              <a:gd name="connsiteX6" fmla="*/ 1 w 10001"/>
              <a:gd name="connsiteY6" fmla="*/ 0 h 10000"/>
              <a:gd name="connsiteX0" fmla="*/ 1 w 10001"/>
              <a:gd name="connsiteY0" fmla="*/ 0 h 10000"/>
              <a:gd name="connsiteX1" fmla="*/ 10001 w 10001"/>
              <a:gd name="connsiteY1" fmla="*/ 0 h 10000"/>
              <a:gd name="connsiteX2" fmla="*/ 9954 w 10001"/>
              <a:gd name="connsiteY2" fmla="*/ 4932 h 10000"/>
              <a:gd name="connsiteX3" fmla="*/ 10001 w 10001"/>
              <a:gd name="connsiteY3" fmla="*/ 10000 h 10000"/>
              <a:gd name="connsiteX4" fmla="*/ 1 w 10001"/>
              <a:gd name="connsiteY4" fmla="*/ 10000 h 10000"/>
              <a:gd name="connsiteX5" fmla="*/ 17 w 10001"/>
              <a:gd name="connsiteY5" fmla="*/ 4968 h 10000"/>
              <a:gd name="connsiteX6" fmla="*/ 1 w 10001"/>
              <a:gd name="connsiteY6" fmla="*/ 0 h 10000"/>
              <a:gd name="connsiteX0" fmla="*/ 1 w 10001"/>
              <a:gd name="connsiteY0" fmla="*/ 0 h 10000"/>
              <a:gd name="connsiteX1" fmla="*/ 10001 w 10001"/>
              <a:gd name="connsiteY1" fmla="*/ 0 h 10000"/>
              <a:gd name="connsiteX2" fmla="*/ 6811 w 10001"/>
              <a:gd name="connsiteY2" fmla="*/ 5005 h 10000"/>
              <a:gd name="connsiteX3" fmla="*/ 10001 w 10001"/>
              <a:gd name="connsiteY3" fmla="*/ 10000 h 10000"/>
              <a:gd name="connsiteX4" fmla="*/ 1 w 10001"/>
              <a:gd name="connsiteY4" fmla="*/ 10000 h 10000"/>
              <a:gd name="connsiteX5" fmla="*/ 17 w 10001"/>
              <a:gd name="connsiteY5" fmla="*/ 4968 h 10000"/>
              <a:gd name="connsiteX6" fmla="*/ 1 w 10001"/>
              <a:gd name="connsiteY6" fmla="*/ 0 h 10000"/>
              <a:gd name="connsiteX0" fmla="*/ 1 w 10001"/>
              <a:gd name="connsiteY0" fmla="*/ 0 h 10000"/>
              <a:gd name="connsiteX1" fmla="*/ 10001 w 10001"/>
              <a:gd name="connsiteY1" fmla="*/ 0 h 10000"/>
              <a:gd name="connsiteX2" fmla="*/ 6811 w 10001"/>
              <a:gd name="connsiteY2" fmla="*/ 5005 h 10000"/>
              <a:gd name="connsiteX3" fmla="*/ 10001 w 10001"/>
              <a:gd name="connsiteY3" fmla="*/ 10000 h 10000"/>
              <a:gd name="connsiteX4" fmla="*/ 1 w 10001"/>
              <a:gd name="connsiteY4" fmla="*/ 10000 h 10000"/>
              <a:gd name="connsiteX5" fmla="*/ 17 w 10001"/>
              <a:gd name="connsiteY5" fmla="*/ 4968 h 10000"/>
              <a:gd name="connsiteX6" fmla="*/ 1 w 10001"/>
              <a:gd name="connsiteY6" fmla="*/ 0 h 10000"/>
              <a:gd name="connsiteX0" fmla="*/ 1 w 10001"/>
              <a:gd name="connsiteY0" fmla="*/ 0 h 10000"/>
              <a:gd name="connsiteX1" fmla="*/ 10001 w 10001"/>
              <a:gd name="connsiteY1" fmla="*/ 0 h 10000"/>
              <a:gd name="connsiteX2" fmla="*/ 6811 w 10001"/>
              <a:gd name="connsiteY2" fmla="*/ 5005 h 10000"/>
              <a:gd name="connsiteX3" fmla="*/ 10001 w 10001"/>
              <a:gd name="connsiteY3" fmla="*/ 10000 h 10000"/>
              <a:gd name="connsiteX4" fmla="*/ 1 w 10001"/>
              <a:gd name="connsiteY4" fmla="*/ 10000 h 10000"/>
              <a:gd name="connsiteX5" fmla="*/ 17 w 10001"/>
              <a:gd name="connsiteY5" fmla="*/ 4968 h 10000"/>
              <a:gd name="connsiteX6" fmla="*/ 1 w 10001"/>
              <a:gd name="connsiteY6" fmla="*/ 0 h 10000"/>
              <a:gd name="connsiteX0" fmla="*/ 1 w 10001"/>
              <a:gd name="connsiteY0" fmla="*/ 0 h 10000"/>
              <a:gd name="connsiteX1" fmla="*/ 10001 w 10001"/>
              <a:gd name="connsiteY1" fmla="*/ 0 h 10000"/>
              <a:gd name="connsiteX2" fmla="*/ 6811 w 10001"/>
              <a:gd name="connsiteY2" fmla="*/ 5005 h 10000"/>
              <a:gd name="connsiteX3" fmla="*/ 10001 w 10001"/>
              <a:gd name="connsiteY3" fmla="*/ 10000 h 10000"/>
              <a:gd name="connsiteX4" fmla="*/ 1 w 10001"/>
              <a:gd name="connsiteY4" fmla="*/ 10000 h 10000"/>
              <a:gd name="connsiteX5" fmla="*/ 17 w 10001"/>
              <a:gd name="connsiteY5" fmla="*/ 4968 h 10000"/>
              <a:gd name="connsiteX6" fmla="*/ 1 w 10001"/>
              <a:gd name="connsiteY6" fmla="*/ 0 h 10000"/>
              <a:gd name="connsiteX0" fmla="*/ 1 w 10001"/>
              <a:gd name="connsiteY0" fmla="*/ 0 h 10000"/>
              <a:gd name="connsiteX1" fmla="*/ 10001 w 10001"/>
              <a:gd name="connsiteY1" fmla="*/ 0 h 10000"/>
              <a:gd name="connsiteX2" fmla="*/ 6811 w 10001"/>
              <a:gd name="connsiteY2" fmla="*/ 5005 h 10000"/>
              <a:gd name="connsiteX3" fmla="*/ 10001 w 10001"/>
              <a:gd name="connsiteY3" fmla="*/ 10000 h 10000"/>
              <a:gd name="connsiteX4" fmla="*/ 1 w 10001"/>
              <a:gd name="connsiteY4" fmla="*/ 10000 h 10000"/>
              <a:gd name="connsiteX5" fmla="*/ 4049 w 10001"/>
              <a:gd name="connsiteY5" fmla="*/ 4823 h 10000"/>
              <a:gd name="connsiteX6" fmla="*/ 1 w 10001"/>
              <a:gd name="connsiteY6" fmla="*/ 0 h 10000"/>
              <a:gd name="connsiteX0" fmla="*/ 1 w 10001"/>
              <a:gd name="connsiteY0" fmla="*/ 0 h 10000"/>
              <a:gd name="connsiteX1" fmla="*/ 10001 w 10001"/>
              <a:gd name="connsiteY1" fmla="*/ 0 h 10000"/>
              <a:gd name="connsiteX2" fmla="*/ 6811 w 10001"/>
              <a:gd name="connsiteY2" fmla="*/ 5005 h 10000"/>
              <a:gd name="connsiteX3" fmla="*/ 10001 w 10001"/>
              <a:gd name="connsiteY3" fmla="*/ 10000 h 10000"/>
              <a:gd name="connsiteX4" fmla="*/ 1 w 10001"/>
              <a:gd name="connsiteY4" fmla="*/ 10000 h 10000"/>
              <a:gd name="connsiteX5" fmla="*/ 4049 w 10001"/>
              <a:gd name="connsiteY5" fmla="*/ 5041 h 10000"/>
              <a:gd name="connsiteX6" fmla="*/ 1 w 10001"/>
              <a:gd name="connsiteY6" fmla="*/ 0 h 10000"/>
              <a:gd name="connsiteX0" fmla="*/ 1 w 10001"/>
              <a:gd name="connsiteY0" fmla="*/ 0 h 10000"/>
              <a:gd name="connsiteX1" fmla="*/ 10001 w 10001"/>
              <a:gd name="connsiteY1" fmla="*/ 0 h 10000"/>
              <a:gd name="connsiteX2" fmla="*/ 6811 w 10001"/>
              <a:gd name="connsiteY2" fmla="*/ 5005 h 10000"/>
              <a:gd name="connsiteX3" fmla="*/ 10001 w 10001"/>
              <a:gd name="connsiteY3" fmla="*/ 10000 h 10000"/>
              <a:gd name="connsiteX4" fmla="*/ 1 w 10001"/>
              <a:gd name="connsiteY4" fmla="*/ 10000 h 10000"/>
              <a:gd name="connsiteX5" fmla="*/ 4049 w 10001"/>
              <a:gd name="connsiteY5" fmla="*/ 5041 h 10000"/>
              <a:gd name="connsiteX6" fmla="*/ 1 w 10001"/>
              <a:gd name="connsiteY6" fmla="*/ 0 h 10000"/>
              <a:gd name="connsiteX0" fmla="*/ 1 w 10001"/>
              <a:gd name="connsiteY0" fmla="*/ 0 h 10000"/>
              <a:gd name="connsiteX1" fmla="*/ 10001 w 10001"/>
              <a:gd name="connsiteY1" fmla="*/ 0 h 10000"/>
              <a:gd name="connsiteX2" fmla="*/ 6811 w 10001"/>
              <a:gd name="connsiteY2" fmla="*/ 5005 h 10000"/>
              <a:gd name="connsiteX3" fmla="*/ 10001 w 10001"/>
              <a:gd name="connsiteY3" fmla="*/ 10000 h 10000"/>
              <a:gd name="connsiteX4" fmla="*/ 1 w 10001"/>
              <a:gd name="connsiteY4" fmla="*/ 10000 h 10000"/>
              <a:gd name="connsiteX5" fmla="*/ 4049 w 10001"/>
              <a:gd name="connsiteY5" fmla="*/ 5041 h 10000"/>
              <a:gd name="connsiteX6" fmla="*/ 1 w 10001"/>
              <a:gd name="connsiteY6" fmla="*/ 0 h 10000"/>
              <a:gd name="connsiteX0" fmla="*/ 1 w 10001"/>
              <a:gd name="connsiteY0" fmla="*/ 0 h 10000"/>
              <a:gd name="connsiteX1" fmla="*/ 10001 w 10001"/>
              <a:gd name="connsiteY1" fmla="*/ 0 h 10000"/>
              <a:gd name="connsiteX2" fmla="*/ 6811 w 10001"/>
              <a:gd name="connsiteY2" fmla="*/ 5005 h 10000"/>
              <a:gd name="connsiteX3" fmla="*/ 10001 w 10001"/>
              <a:gd name="connsiteY3" fmla="*/ 10000 h 10000"/>
              <a:gd name="connsiteX4" fmla="*/ 1 w 10001"/>
              <a:gd name="connsiteY4" fmla="*/ 10000 h 10000"/>
              <a:gd name="connsiteX5" fmla="*/ 4049 w 10001"/>
              <a:gd name="connsiteY5" fmla="*/ 5041 h 10000"/>
              <a:gd name="connsiteX6" fmla="*/ 1 w 10001"/>
              <a:gd name="connsiteY6" fmla="*/ 0 h 10000"/>
              <a:gd name="connsiteX0" fmla="*/ 1 w 10001"/>
              <a:gd name="connsiteY0" fmla="*/ 0 h 10000"/>
              <a:gd name="connsiteX1" fmla="*/ 10001 w 10001"/>
              <a:gd name="connsiteY1" fmla="*/ 0 h 10000"/>
              <a:gd name="connsiteX2" fmla="*/ 6811 w 10001"/>
              <a:gd name="connsiteY2" fmla="*/ 5005 h 10000"/>
              <a:gd name="connsiteX3" fmla="*/ 10001 w 10001"/>
              <a:gd name="connsiteY3" fmla="*/ 10000 h 10000"/>
              <a:gd name="connsiteX4" fmla="*/ 1 w 10001"/>
              <a:gd name="connsiteY4" fmla="*/ 10000 h 10000"/>
              <a:gd name="connsiteX5" fmla="*/ 4049 w 10001"/>
              <a:gd name="connsiteY5" fmla="*/ 5041 h 10000"/>
              <a:gd name="connsiteX6" fmla="*/ 1 w 10001"/>
              <a:gd name="connsiteY6" fmla="*/ 0 h 10000"/>
              <a:gd name="connsiteX0" fmla="*/ 1 w 10001"/>
              <a:gd name="connsiteY0" fmla="*/ 0 h 10000"/>
              <a:gd name="connsiteX1" fmla="*/ 10001 w 10001"/>
              <a:gd name="connsiteY1" fmla="*/ 0 h 10000"/>
              <a:gd name="connsiteX2" fmla="*/ 6811 w 10001"/>
              <a:gd name="connsiteY2" fmla="*/ 5005 h 10000"/>
              <a:gd name="connsiteX3" fmla="*/ 10001 w 10001"/>
              <a:gd name="connsiteY3" fmla="*/ 10000 h 10000"/>
              <a:gd name="connsiteX4" fmla="*/ 1 w 10001"/>
              <a:gd name="connsiteY4" fmla="*/ 10000 h 10000"/>
              <a:gd name="connsiteX5" fmla="*/ 4049 w 10001"/>
              <a:gd name="connsiteY5" fmla="*/ 5041 h 10000"/>
              <a:gd name="connsiteX6" fmla="*/ 1 w 10001"/>
              <a:gd name="connsiteY6" fmla="*/ 0 h 10000"/>
              <a:gd name="connsiteX0" fmla="*/ 1 w 10001"/>
              <a:gd name="connsiteY0" fmla="*/ 0 h 10000"/>
              <a:gd name="connsiteX1" fmla="*/ 10001 w 10001"/>
              <a:gd name="connsiteY1" fmla="*/ 0 h 10000"/>
              <a:gd name="connsiteX2" fmla="*/ 6811 w 10001"/>
              <a:gd name="connsiteY2" fmla="*/ 5005 h 10000"/>
              <a:gd name="connsiteX3" fmla="*/ 10001 w 10001"/>
              <a:gd name="connsiteY3" fmla="*/ 10000 h 10000"/>
              <a:gd name="connsiteX4" fmla="*/ 1 w 10001"/>
              <a:gd name="connsiteY4" fmla="*/ 10000 h 10000"/>
              <a:gd name="connsiteX5" fmla="*/ 4049 w 10001"/>
              <a:gd name="connsiteY5" fmla="*/ 5041 h 10000"/>
              <a:gd name="connsiteX6" fmla="*/ 1 w 10001"/>
              <a:gd name="connsiteY6" fmla="*/ 0 h 10000"/>
              <a:gd name="connsiteX0" fmla="*/ 1 w 10001"/>
              <a:gd name="connsiteY0" fmla="*/ 0 h 10000"/>
              <a:gd name="connsiteX1" fmla="*/ 10001 w 10001"/>
              <a:gd name="connsiteY1" fmla="*/ 0 h 10000"/>
              <a:gd name="connsiteX2" fmla="*/ 6811 w 10001"/>
              <a:gd name="connsiteY2" fmla="*/ 5005 h 10000"/>
              <a:gd name="connsiteX3" fmla="*/ 10001 w 10001"/>
              <a:gd name="connsiteY3" fmla="*/ 10000 h 10000"/>
              <a:gd name="connsiteX4" fmla="*/ 1 w 10001"/>
              <a:gd name="connsiteY4" fmla="*/ 10000 h 10000"/>
              <a:gd name="connsiteX5" fmla="*/ 3740 w 10001"/>
              <a:gd name="connsiteY5" fmla="*/ 4940 h 10000"/>
              <a:gd name="connsiteX6" fmla="*/ 1 w 10001"/>
              <a:gd name="connsiteY6" fmla="*/ 0 h 10000"/>
              <a:gd name="connsiteX0" fmla="*/ 1 w 10001"/>
              <a:gd name="connsiteY0" fmla="*/ 0 h 10000"/>
              <a:gd name="connsiteX1" fmla="*/ 10001 w 10001"/>
              <a:gd name="connsiteY1" fmla="*/ 0 h 10000"/>
              <a:gd name="connsiteX2" fmla="*/ 6635 w 10001"/>
              <a:gd name="connsiteY2" fmla="*/ 4854 h 10000"/>
              <a:gd name="connsiteX3" fmla="*/ 10001 w 10001"/>
              <a:gd name="connsiteY3" fmla="*/ 10000 h 10000"/>
              <a:gd name="connsiteX4" fmla="*/ 1 w 10001"/>
              <a:gd name="connsiteY4" fmla="*/ 10000 h 10000"/>
              <a:gd name="connsiteX5" fmla="*/ 3740 w 10001"/>
              <a:gd name="connsiteY5" fmla="*/ 4940 h 10000"/>
              <a:gd name="connsiteX6" fmla="*/ 1 w 10001"/>
              <a:gd name="connsiteY6" fmla="*/ 0 h 10000"/>
              <a:gd name="connsiteX0" fmla="*/ 1 w 10001"/>
              <a:gd name="connsiteY0" fmla="*/ 0 h 10000"/>
              <a:gd name="connsiteX1" fmla="*/ 10001 w 10001"/>
              <a:gd name="connsiteY1" fmla="*/ 0 h 10000"/>
              <a:gd name="connsiteX2" fmla="*/ 6635 w 10001"/>
              <a:gd name="connsiteY2" fmla="*/ 4854 h 10000"/>
              <a:gd name="connsiteX3" fmla="*/ 10001 w 10001"/>
              <a:gd name="connsiteY3" fmla="*/ 10000 h 10000"/>
              <a:gd name="connsiteX4" fmla="*/ 1 w 10001"/>
              <a:gd name="connsiteY4" fmla="*/ 10000 h 10000"/>
              <a:gd name="connsiteX5" fmla="*/ 3520 w 10001"/>
              <a:gd name="connsiteY5" fmla="*/ 4864 h 10000"/>
              <a:gd name="connsiteX6" fmla="*/ 1 w 10001"/>
              <a:gd name="connsiteY6" fmla="*/ 0 h 10000"/>
              <a:gd name="connsiteX0" fmla="*/ 1 w 10001"/>
              <a:gd name="connsiteY0" fmla="*/ 0 h 10000"/>
              <a:gd name="connsiteX1" fmla="*/ 10001 w 10001"/>
              <a:gd name="connsiteY1" fmla="*/ 0 h 10000"/>
              <a:gd name="connsiteX2" fmla="*/ 6635 w 10001"/>
              <a:gd name="connsiteY2" fmla="*/ 4854 h 10000"/>
              <a:gd name="connsiteX3" fmla="*/ 10001 w 10001"/>
              <a:gd name="connsiteY3" fmla="*/ 10000 h 10000"/>
              <a:gd name="connsiteX4" fmla="*/ 1 w 10001"/>
              <a:gd name="connsiteY4" fmla="*/ 10000 h 10000"/>
              <a:gd name="connsiteX5" fmla="*/ 3520 w 10001"/>
              <a:gd name="connsiteY5" fmla="*/ 4864 h 10000"/>
              <a:gd name="connsiteX6" fmla="*/ 1 w 1000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 h="10000">
                <a:moveTo>
                  <a:pt x="1" y="0"/>
                </a:moveTo>
                <a:lnTo>
                  <a:pt x="10001" y="0"/>
                </a:lnTo>
                <a:cubicBezTo>
                  <a:pt x="9953" y="3059"/>
                  <a:pt x="6629" y="3460"/>
                  <a:pt x="6635" y="4854"/>
                </a:cubicBezTo>
                <a:cubicBezTo>
                  <a:pt x="6641" y="6248"/>
                  <a:pt x="10048" y="6170"/>
                  <a:pt x="10001" y="10000"/>
                </a:cubicBezTo>
                <a:lnTo>
                  <a:pt x="1" y="10000"/>
                </a:lnTo>
                <a:cubicBezTo>
                  <a:pt x="28" y="5928"/>
                  <a:pt x="3515" y="6193"/>
                  <a:pt x="3520" y="4864"/>
                </a:cubicBezTo>
                <a:cubicBezTo>
                  <a:pt x="3525" y="3535"/>
                  <a:pt x="-4" y="3143"/>
                  <a:pt x="1" y="0"/>
                </a:cubicBezTo>
                <a:close/>
              </a:path>
            </a:pathLst>
          </a:custGeom>
          <a:solidFill>
            <a:schemeClr val="tx2">
              <a:lumMod val="60000"/>
              <a:lumOff val="40000"/>
              <a:alpha val="24000"/>
            </a:schemeClr>
          </a:solidFill>
          <a:effectLst/>
          <a:scene3d>
            <a:camera prst="orthographicFront"/>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a:defRPr/>
            </a:pPr>
            <a:endParaRPr kumimoji="1" lang="en-GB" u="sng" dirty="0">
              <a:solidFill>
                <a:srgbClr val="000000"/>
              </a:solidFill>
              <a:latin typeface="Arial" panose="020B0604020202020204" pitchFamily="34" charset="0"/>
            </a:endParaRPr>
          </a:p>
        </p:txBody>
      </p:sp>
      <p:sp>
        <p:nvSpPr>
          <p:cNvPr id="9" name="Rectangle 9">
            <a:extLst>
              <a:ext uri="{FF2B5EF4-FFF2-40B4-BE49-F238E27FC236}">
                <a16:creationId xmlns:a16="http://schemas.microsoft.com/office/drawing/2014/main" id="{5A6368AD-2E05-E3A7-A4C2-2C9A40C1D26F}"/>
              </a:ext>
            </a:extLst>
          </p:cNvPr>
          <p:cNvSpPr/>
          <p:nvPr/>
        </p:nvSpPr>
        <p:spPr>
          <a:xfrm>
            <a:off x="8094602" y="1713872"/>
            <a:ext cx="800219" cy="369332"/>
          </a:xfrm>
          <a:prstGeom prst="rect">
            <a:avLst/>
          </a:prstGeom>
        </p:spPr>
        <p:txBody>
          <a:bodyPr wrap="none">
            <a:spAutoFit/>
          </a:bodyPr>
          <a:lstStyle/>
          <a:p>
            <a:pPr algn="ctr">
              <a:defRPr/>
            </a:pPr>
            <a:r>
              <a:rPr kumimoji="1" lang="en-US" kern="0" dirty="0">
                <a:solidFill>
                  <a:schemeClr val="accent1"/>
                </a:solidFill>
                <a:cs typeface="Arial" panose="020B0604020202020204" pitchFamily="34" charset="0"/>
              </a:rPr>
              <a:t>Broad</a:t>
            </a:r>
            <a:endParaRPr kumimoji="1" lang="en-GB" dirty="0">
              <a:solidFill>
                <a:schemeClr val="accent1"/>
              </a:solidFill>
            </a:endParaRPr>
          </a:p>
        </p:txBody>
      </p:sp>
      <p:sp>
        <p:nvSpPr>
          <p:cNvPr id="10" name="Rectangle 10">
            <a:extLst>
              <a:ext uri="{FF2B5EF4-FFF2-40B4-BE49-F238E27FC236}">
                <a16:creationId xmlns:a16="http://schemas.microsoft.com/office/drawing/2014/main" id="{D6582B4B-1931-1A39-3C4A-7205D95582B1}"/>
              </a:ext>
            </a:extLst>
          </p:cNvPr>
          <p:cNvSpPr/>
          <p:nvPr/>
        </p:nvSpPr>
        <p:spPr>
          <a:xfrm>
            <a:off x="7979185" y="3330714"/>
            <a:ext cx="1031051" cy="369332"/>
          </a:xfrm>
          <a:prstGeom prst="rect">
            <a:avLst/>
          </a:prstGeom>
        </p:spPr>
        <p:txBody>
          <a:bodyPr wrap="none">
            <a:spAutoFit/>
          </a:bodyPr>
          <a:lstStyle/>
          <a:p>
            <a:pPr algn="ctr">
              <a:defRPr/>
            </a:pPr>
            <a:r>
              <a:rPr kumimoji="1" lang="en-US" kern="0" dirty="0">
                <a:solidFill>
                  <a:schemeClr val="accent1"/>
                </a:solidFill>
                <a:cs typeface="Arial" panose="020B0604020202020204" pitchFamily="34" charset="0"/>
              </a:rPr>
              <a:t>Detailed</a:t>
            </a:r>
            <a:endParaRPr kumimoji="1" lang="en-GB" dirty="0">
              <a:solidFill>
                <a:schemeClr val="accent1"/>
              </a:solidFill>
            </a:endParaRPr>
          </a:p>
        </p:txBody>
      </p:sp>
      <p:sp>
        <p:nvSpPr>
          <p:cNvPr id="11" name="Rectangle 11">
            <a:extLst>
              <a:ext uri="{FF2B5EF4-FFF2-40B4-BE49-F238E27FC236}">
                <a16:creationId xmlns:a16="http://schemas.microsoft.com/office/drawing/2014/main" id="{C7392BCE-800E-D1DA-00E4-56585E6F7A03}"/>
              </a:ext>
            </a:extLst>
          </p:cNvPr>
          <p:cNvSpPr/>
          <p:nvPr/>
        </p:nvSpPr>
        <p:spPr>
          <a:xfrm>
            <a:off x="8094602" y="4947556"/>
            <a:ext cx="800219" cy="369332"/>
          </a:xfrm>
          <a:prstGeom prst="rect">
            <a:avLst/>
          </a:prstGeom>
        </p:spPr>
        <p:txBody>
          <a:bodyPr wrap="none">
            <a:spAutoFit/>
          </a:bodyPr>
          <a:lstStyle/>
          <a:p>
            <a:pPr algn="ctr">
              <a:defRPr/>
            </a:pPr>
            <a:r>
              <a:rPr kumimoji="1" lang="en-US" kern="0" dirty="0">
                <a:solidFill>
                  <a:schemeClr val="accent1"/>
                </a:solidFill>
                <a:cs typeface="Arial" panose="020B0604020202020204" pitchFamily="34" charset="0"/>
              </a:rPr>
              <a:t>Broad</a:t>
            </a:r>
            <a:endParaRPr kumimoji="1" lang="en-GB" dirty="0">
              <a:solidFill>
                <a:schemeClr val="accent1"/>
              </a:solidFill>
            </a:endParaRPr>
          </a:p>
        </p:txBody>
      </p:sp>
      <p:sp>
        <p:nvSpPr>
          <p:cNvPr id="13" name="Pulsante di azione: Informazioni 12">
            <a:hlinkClick r:id="" action="ppaction://noaction" highlightClick="1"/>
            <a:extLst>
              <a:ext uri="{FF2B5EF4-FFF2-40B4-BE49-F238E27FC236}">
                <a16:creationId xmlns:a16="http://schemas.microsoft.com/office/drawing/2014/main" id="{66568F96-8B84-1E68-5DC7-1AEF0B2E5746}"/>
              </a:ext>
            </a:extLst>
          </p:cNvPr>
          <p:cNvSpPr/>
          <p:nvPr/>
        </p:nvSpPr>
        <p:spPr>
          <a:xfrm>
            <a:off x="731837" y="5492453"/>
            <a:ext cx="368499" cy="300734"/>
          </a:xfrm>
          <a:prstGeom prst="actionButtonInformation">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CH"/>
          </a:p>
        </p:txBody>
      </p:sp>
    </p:spTree>
    <p:extLst>
      <p:ext uri="{BB962C8B-B14F-4D97-AF65-F5344CB8AC3E}">
        <p14:creationId xmlns:p14="http://schemas.microsoft.com/office/powerpoint/2010/main" val="3389644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31ECF-EF04-4AAA-9A8E-583E3D217F33}"/>
              </a:ext>
            </a:extLst>
          </p:cNvPr>
          <p:cNvSpPr>
            <a:spLocks noGrp="1"/>
          </p:cNvSpPr>
          <p:nvPr>
            <p:ph type="title"/>
          </p:nvPr>
        </p:nvSpPr>
        <p:spPr/>
        <p:txBody>
          <a:bodyPr/>
          <a:lstStyle/>
          <a:p>
            <a:r>
              <a:rPr lang="de-DE" dirty="0"/>
              <a:t>The </a:t>
            </a:r>
            <a:r>
              <a:rPr lang="de-DE" dirty="0" err="1"/>
              <a:t>structure</a:t>
            </a:r>
            <a:r>
              <a:rPr lang="de-DE" dirty="0"/>
              <a:t> </a:t>
            </a:r>
            <a:r>
              <a:rPr lang="de-DE" dirty="0" err="1"/>
              <a:t>of</a:t>
            </a:r>
            <a:r>
              <a:rPr lang="de-DE" dirty="0"/>
              <a:t> a </a:t>
            </a:r>
            <a:r>
              <a:rPr lang="de-DE" dirty="0" err="1"/>
              <a:t>paper</a:t>
            </a:r>
            <a:endParaRPr lang="de-CH" dirty="0"/>
          </a:p>
        </p:txBody>
      </p:sp>
      <p:sp>
        <p:nvSpPr>
          <p:cNvPr id="5" name="Fußzeilenplatzhalter 4">
            <a:extLst>
              <a:ext uri="{FF2B5EF4-FFF2-40B4-BE49-F238E27FC236}">
                <a16:creationId xmlns:a16="http://schemas.microsoft.com/office/drawing/2014/main" id="{572B1E5F-FA5D-4B47-A43F-C570AFE8C6D3}"/>
              </a:ext>
            </a:extLst>
          </p:cNvPr>
          <p:cNvSpPr>
            <a:spLocks noGrp="1"/>
          </p:cNvSpPr>
          <p:nvPr>
            <p:ph type="ftr" sz="quarter" idx="11"/>
          </p:nvPr>
        </p:nvSpPr>
        <p:spPr/>
        <p:txBody>
          <a:bodyPr/>
          <a:lstStyle/>
          <a:p>
            <a:r>
              <a:rPr lang="de-DE" noProof="0" dirty="0"/>
              <a:t>Department </a:t>
            </a:r>
            <a:r>
              <a:rPr lang="de-DE" noProof="0" dirty="0" err="1"/>
              <a:t>of</a:t>
            </a:r>
            <a:r>
              <a:rPr lang="de-DE" noProof="0" dirty="0"/>
              <a:t> Physics</a:t>
            </a:r>
            <a:endParaRPr lang="de-CH" noProof="0" dirty="0"/>
          </a:p>
        </p:txBody>
      </p:sp>
      <p:sp>
        <p:nvSpPr>
          <p:cNvPr id="4" name="Datumsplatzhalter 3">
            <a:extLst>
              <a:ext uri="{FF2B5EF4-FFF2-40B4-BE49-F238E27FC236}">
                <a16:creationId xmlns:a16="http://schemas.microsoft.com/office/drawing/2014/main" id="{44DAA5A3-8CEF-4027-9289-B60138CD16A2}"/>
              </a:ext>
            </a:extLst>
          </p:cNvPr>
          <p:cNvSpPr>
            <a:spLocks noGrp="1"/>
          </p:cNvSpPr>
          <p:nvPr>
            <p:ph type="dt" sz="half" idx="10"/>
          </p:nvPr>
        </p:nvSpPr>
        <p:spPr/>
        <p:txBody>
          <a:bodyPr/>
          <a:lstStyle/>
          <a:p>
            <a:fld id="{8D93BFA6-70D2-4653-B5CB-D3376F3BFAE7}" type="datetime1">
              <a:rPr lang="de-CH" noProof="0" smtClean="0"/>
              <a:t>19.12.2023</a:t>
            </a:fld>
            <a:endParaRPr lang="de-CH" noProof="0"/>
          </a:p>
        </p:txBody>
      </p:sp>
      <p:sp>
        <p:nvSpPr>
          <p:cNvPr id="6" name="Foliennummernplatzhalter 5">
            <a:extLst>
              <a:ext uri="{FF2B5EF4-FFF2-40B4-BE49-F238E27FC236}">
                <a16:creationId xmlns:a16="http://schemas.microsoft.com/office/drawing/2014/main" id="{5C9B1E27-9E06-4598-A6EF-3BCBC8D0152F}"/>
              </a:ext>
            </a:extLst>
          </p:cNvPr>
          <p:cNvSpPr>
            <a:spLocks noGrp="1"/>
          </p:cNvSpPr>
          <p:nvPr>
            <p:ph type="sldNum" sz="quarter" idx="12"/>
          </p:nvPr>
        </p:nvSpPr>
        <p:spPr/>
        <p:txBody>
          <a:bodyPr/>
          <a:lstStyle/>
          <a:p>
            <a:fld id="{5ACA52AF-F19D-405C-AD5F-7D94B96A5CC3}" type="slidenum">
              <a:rPr lang="de-CH" noProof="0" smtClean="0"/>
              <a:t>9</a:t>
            </a:fld>
            <a:endParaRPr lang="de-CH" noProof="0"/>
          </a:p>
        </p:txBody>
      </p:sp>
      <p:sp>
        <p:nvSpPr>
          <p:cNvPr id="12" name="Right Arrow 29">
            <a:extLst>
              <a:ext uri="{FF2B5EF4-FFF2-40B4-BE49-F238E27FC236}">
                <a16:creationId xmlns:a16="http://schemas.microsoft.com/office/drawing/2014/main" id="{62A7E1FD-0012-D31D-0B07-0A1C012BF7EF}"/>
              </a:ext>
            </a:extLst>
          </p:cNvPr>
          <p:cNvSpPr/>
          <p:nvPr/>
        </p:nvSpPr>
        <p:spPr>
          <a:xfrm>
            <a:off x="7541770" y="2565114"/>
            <a:ext cx="576262" cy="485775"/>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en-GB" dirty="0">
              <a:solidFill>
                <a:prstClr val="white"/>
              </a:solidFill>
              <a:latin typeface="Arial" panose="020B0604020202020204" pitchFamily="34" charset="0"/>
            </a:endParaRPr>
          </a:p>
        </p:txBody>
      </p:sp>
      <p:sp>
        <p:nvSpPr>
          <p:cNvPr id="15" name="Oval 21">
            <a:extLst>
              <a:ext uri="{FF2B5EF4-FFF2-40B4-BE49-F238E27FC236}">
                <a16:creationId xmlns:a16="http://schemas.microsoft.com/office/drawing/2014/main" id="{82902A63-969D-2AEA-CE62-50B05DF80084}"/>
              </a:ext>
            </a:extLst>
          </p:cNvPr>
          <p:cNvSpPr/>
          <p:nvPr/>
        </p:nvSpPr>
        <p:spPr>
          <a:xfrm>
            <a:off x="8193504" y="1871188"/>
            <a:ext cx="2987192" cy="1848557"/>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GB" b="1" dirty="0">
                <a:solidFill>
                  <a:schemeClr val="tx1"/>
                </a:solidFill>
              </a:rPr>
              <a:t>Discussion</a:t>
            </a:r>
            <a:r>
              <a:rPr kumimoji="1" lang="en-GB" dirty="0">
                <a:solidFill>
                  <a:schemeClr val="tx1"/>
                </a:solidFill>
              </a:rPr>
              <a:t>: caveats,</a:t>
            </a:r>
            <a:br>
              <a:rPr kumimoji="1" lang="en-GB" dirty="0">
                <a:solidFill>
                  <a:schemeClr val="tx1"/>
                </a:solidFill>
              </a:rPr>
            </a:br>
            <a:r>
              <a:rPr kumimoji="1" lang="en-GB" dirty="0">
                <a:solidFill>
                  <a:schemeClr val="tx1"/>
                </a:solidFill>
              </a:rPr>
              <a:t>limitations,</a:t>
            </a:r>
            <a:br>
              <a:rPr kumimoji="1" lang="en-GB" dirty="0">
                <a:solidFill>
                  <a:schemeClr val="tx1"/>
                </a:solidFill>
              </a:rPr>
            </a:br>
            <a:r>
              <a:rPr kumimoji="1" lang="en-GB" dirty="0">
                <a:solidFill>
                  <a:schemeClr val="tx1"/>
                </a:solidFill>
              </a:rPr>
              <a:t>outlook</a:t>
            </a:r>
            <a:br>
              <a:rPr kumimoji="1" lang="en-GB" dirty="0">
                <a:solidFill>
                  <a:schemeClr val="tx1"/>
                </a:solidFill>
              </a:rPr>
            </a:br>
            <a:endParaRPr kumimoji="1" lang="en-GB" dirty="0">
              <a:solidFill>
                <a:schemeClr val="tx1"/>
              </a:solidFill>
            </a:endParaRPr>
          </a:p>
        </p:txBody>
      </p:sp>
      <p:sp>
        <p:nvSpPr>
          <p:cNvPr id="16" name="Right Arrow 26">
            <a:extLst>
              <a:ext uri="{FF2B5EF4-FFF2-40B4-BE49-F238E27FC236}">
                <a16:creationId xmlns:a16="http://schemas.microsoft.com/office/drawing/2014/main" id="{73314CE2-13E3-94AC-6EC2-07E3B6C076DA}"/>
              </a:ext>
            </a:extLst>
          </p:cNvPr>
          <p:cNvSpPr/>
          <p:nvPr/>
        </p:nvSpPr>
        <p:spPr>
          <a:xfrm>
            <a:off x="4219064" y="2563768"/>
            <a:ext cx="576262" cy="485775"/>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en-GB" dirty="0">
              <a:solidFill>
                <a:prstClr val="white"/>
              </a:solidFill>
              <a:latin typeface="Arial" panose="020B0604020202020204" pitchFamily="34" charset="0"/>
            </a:endParaRPr>
          </a:p>
        </p:txBody>
      </p:sp>
      <p:sp>
        <p:nvSpPr>
          <p:cNvPr id="17" name="Oval 27">
            <a:extLst>
              <a:ext uri="{FF2B5EF4-FFF2-40B4-BE49-F238E27FC236}">
                <a16:creationId xmlns:a16="http://schemas.microsoft.com/office/drawing/2014/main" id="{A7EAFD30-49F5-EDA9-02DC-AA9F886353A1}"/>
              </a:ext>
            </a:extLst>
          </p:cNvPr>
          <p:cNvSpPr/>
          <p:nvPr/>
        </p:nvSpPr>
        <p:spPr>
          <a:xfrm>
            <a:off x="414590" y="1618153"/>
            <a:ext cx="3724301" cy="2377000"/>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GB" b="1" dirty="0">
                <a:solidFill>
                  <a:schemeClr val="tx1"/>
                </a:solidFill>
              </a:rPr>
              <a:t>Introduction</a:t>
            </a:r>
            <a:r>
              <a:rPr kumimoji="1" lang="en-GB" dirty="0">
                <a:solidFill>
                  <a:schemeClr val="tx1"/>
                </a:solidFill>
              </a:rPr>
              <a:t>: area of work and main topic, current knowledge, goal(s) of your study</a:t>
            </a:r>
          </a:p>
        </p:txBody>
      </p:sp>
      <p:sp>
        <p:nvSpPr>
          <p:cNvPr id="18" name="Oval 28">
            <a:extLst>
              <a:ext uri="{FF2B5EF4-FFF2-40B4-BE49-F238E27FC236}">
                <a16:creationId xmlns:a16="http://schemas.microsoft.com/office/drawing/2014/main" id="{CC133E0D-67FD-0C64-2EC1-CFD804719735}"/>
              </a:ext>
            </a:extLst>
          </p:cNvPr>
          <p:cNvSpPr/>
          <p:nvPr/>
        </p:nvSpPr>
        <p:spPr>
          <a:xfrm>
            <a:off x="4870797" y="1510460"/>
            <a:ext cx="2590800" cy="2592387"/>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GB" b="1" dirty="0">
                <a:solidFill>
                  <a:schemeClr val="tx1"/>
                </a:solidFill>
                <a:cs typeface="Calibri Light" panose="020F0302020204030204" pitchFamily="34" charset="0"/>
              </a:rPr>
              <a:t>Results</a:t>
            </a:r>
            <a:r>
              <a:rPr kumimoji="1" lang="en-GB" dirty="0">
                <a:solidFill>
                  <a:schemeClr val="tx1"/>
                </a:solidFill>
                <a:cs typeface="Calibri Light" panose="020F0302020204030204" pitchFamily="34" charset="0"/>
              </a:rPr>
              <a:t>: evidence (data, simulations, calculations)</a:t>
            </a:r>
          </a:p>
        </p:txBody>
      </p:sp>
      <p:sp>
        <p:nvSpPr>
          <p:cNvPr id="3" name="CasellaDiTesto 2">
            <a:extLst>
              <a:ext uri="{FF2B5EF4-FFF2-40B4-BE49-F238E27FC236}">
                <a16:creationId xmlns:a16="http://schemas.microsoft.com/office/drawing/2014/main" id="{1ABC053D-D157-5F8F-F7A4-3EB68018EE28}"/>
              </a:ext>
            </a:extLst>
          </p:cNvPr>
          <p:cNvSpPr txBox="1"/>
          <p:nvPr/>
        </p:nvSpPr>
        <p:spPr>
          <a:xfrm>
            <a:off x="4336509" y="4175235"/>
            <a:ext cx="3659375" cy="1323439"/>
          </a:xfrm>
          <a:prstGeom prst="rect">
            <a:avLst/>
          </a:prstGeom>
          <a:noFill/>
        </p:spPr>
        <p:txBody>
          <a:bodyPr wrap="square" rtlCol="0">
            <a:spAutoFit/>
          </a:bodyPr>
          <a:lstStyle/>
          <a:p>
            <a:pPr algn="ctr"/>
            <a:r>
              <a:rPr lang="it-IT" dirty="0" err="1"/>
              <a:t>Generally</a:t>
            </a:r>
            <a:r>
              <a:rPr lang="it-IT" dirty="0"/>
              <a:t> </a:t>
            </a:r>
            <a:r>
              <a:rPr lang="it-IT" dirty="0" err="1"/>
              <a:t>divided</a:t>
            </a:r>
            <a:r>
              <a:rPr lang="it-IT" dirty="0"/>
              <a:t> </a:t>
            </a:r>
            <a:r>
              <a:rPr lang="it-IT" dirty="0" err="1"/>
              <a:t>into</a:t>
            </a:r>
            <a:r>
              <a:rPr lang="it-IT" dirty="0"/>
              <a:t> </a:t>
            </a:r>
            <a:r>
              <a:rPr lang="it-IT" dirty="0" err="1"/>
              <a:t>subsections</a:t>
            </a:r>
            <a:r>
              <a:rPr lang="it-IT" dirty="0"/>
              <a:t> with </a:t>
            </a:r>
            <a:r>
              <a:rPr lang="it-IT" dirty="0" err="1"/>
              <a:t>headings</a:t>
            </a:r>
            <a:endParaRPr lang="it-IT" dirty="0"/>
          </a:p>
          <a:p>
            <a:pPr algn="ctr"/>
            <a:endParaRPr lang="it-IT" sz="800" dirty="0"/>
          </a:p>
          <a:p>
            <a:pPr algn="ctr"/>
            <a:r>
              <a:rPr lang="it-IT" dirty="0"/>
              <a:t>(</a:t>
            </a:r>
            <a:r>
              <a:rPr lang="it-IT" dirty="0" err="1"/>
              <a:t>Contains</a:t>
            </a:r>
            <a:r>
              <a:rPr lang="it-IT" dirty="0"/>
              <a:t> </a:t>
            </a:r>
            <a:r>
              <a:rPr lang="it-IT" dirty="0" err="1"/>
              <a:t>references</a:t>
            </a:r>
            <a:r>
              <a:rPr lang="it-IT" dirty="0"/>
              <a:t> to Methods and to </a:t>
            </a:r>
            <a:r>
              <a:rPr lang="it-IT" dirty="0" err="1"/>
              <a:t>supplementary</a:t>
            </a:r>
            <a:r>
              <a:rPr lang="it-IT" dirty="0"/>
              <a:t> </a:t>
            </a:r>
            <a:r>
              <a:rPr lang="it-IT" dirty="0" err="1"/>
              <a:t>material</a:t>
            </a:r>
            <a:r>
              <a:rPr lang="it-IT" dirty="0"/>
              <a:t>)</a:t>
            </a:r>
            <a:endParaRPr lang="it-CH" dirty="0"/>
          </a:p>
        </p:txBody>
      </p:sp>
      <p:sp>
        <p:nvSpPr>
          <p:cNvPr id="7" name="CasellaDiTesto 6">
            <a:extLst>
              <a:ext uri="{FF2B5EF4-FFF2-40B4-BE49-F238E27FC236}">
                <a16:creationId xmlns:a16="http://schemas.microsoft.com/office/drawing/2014/main" id="{E589D0B9-DB52-403A-7677-D2F91B69A28E}"/>
              </a:ext>
            </a:extLst>
          </p:cNvPr>
          <p:cNvSpPr txBox="1"/>
          <p:nvPr/>
        </p:nvSpPr>
        <p:spPr>
          <a:xfrm>
            <a:off x="1173715" y="4175235"/>
            <a:ext cx="2206050" cy="923330"/>
          </a:xfrm>
          <a:prstGeom prst="rect">
            <a:avLst/>
          </a:prstGeom>
          <a:noFill/>
        </p:spPr>
        <p:txBody>
          <a:bodyPr wrap="square" rtlCol="0">
            <a:spAutoFit/>
          </a:bodyPr>
          <a:lstStyle/>
          <a:p>
            <a:pPr algn="ctr"/>
            <a:r>
              <a:rPr lang="it-IT" dirty="0"/>
              <a:t>Can be one or </a:t>
            </a:r>
            <a:r>
              <a:rPr lang="it-IT" dirty="0" err="1"/>
              <a:t>few</a:t>
            </a:r>
            <a:r>
              <a:rPr lang="it-IT" dirty="0"/>
              <a:t> </a:t>
            </a:r>
            <a:r>
              <a:rPr lang="it-IT" dirty="0" err="1"/>
              <a:t>paragraphs</a:t>
            </a:r>
            <a:endParaRPr lang="it-IT" dirty="0"/>
          </a:p>
          <a:p>
            <a:pPr marL="285750" indent="-285750" algn="ctr">
              <a:buFont typeface="Arial" panose="020B0604020202020204" pitchFamily="34" charset="0"/>
              <a:buChar char="•"/>
            </a:pPr>
            <a:endParaRPr lang="it-CH" dirty="0"/>
          </a:p>
        </p:txBody>
      </p:sp>
      <p:sp>
        <p:nvSpPr>
          <p:cNvPr id="8" name="CasellaDiTesto 7">
            <a:extLst>
              <a:ext uri="{FF2B5EF4-FFF2-40B4-BE49-F238E27FC236}">
                <a16:creationId xmlns:a16="http://schemas.microsoft.com/office/drawing/2014/main" id="{46C46F93-29B7-1B43-C846-365A4EB1E6D9}"/>
              </a:ext>
            </a:extLst>
          </p:cNvPr>
          <p:cNvSpPr txBox="1"/>
          <p:nvPr/>
        </p:nvSpPr>
        <p:spPr>
          <a:xfrm>
            <a:off x="8666331" y="4102847"/>
            <a:ext cx="2041538" cy="923330"/>
          </a:xfrm>
          <a:prstGeom prst="rect">
            <a:avLst/>
          </a:prstGeom>
          <a:noFill/>
        </p:spPr>
        <p:txBody>
          <a:bodyPr wrap="square" rtlCol="0">
            <a:spAutoFit/>
          </a:bodyPr>
          <a:lstStyle/>
          <a:p>
            <a:pPr algn="ctr"/>
            <a:r>
              <a:rPr lang="it-IT" dirty="0"/>
              <a:t>Can be one or </a:t>
            </a:r>
            <a:r>
              <a:rPr lang="it-IT" dirty="0" err="1"/>
              <a:t>few</a:t>
            </a:r>
            <a:r>
              <a:rPr lang="it-IT" dirty="0"/>
              <a:t> </a:t>
            </a:r>
            <a:r>
              <a:rPr lang="it-IT" dirty="0" err="1"/>
              <a:t>paragraphs</a:t>
            </a:r>
            <a:endParaRPr lang="it-IT" dirty="0"/>
          </a:p>
          <a:p>
            <a:pPr marL="285750" indent="-285750" algn="ctr">
              <a:buFont typeface="Arial" panose="020B0604020202020204" pitchFamily="34" charset="0"/>
              <a:buChar char="•"/>
            </a:pPr>
            <a:endParaRPr lang="it-CH" dirty="0"/>
          </a:p>
        </p:txBody>
      </p:sp>
    </p:spTree>
    <p:extLst>
      <p:ext uri="{BB962C8B-B14F-4D97-AF65-F5344CB8AC3E}">
        <p14:creationId xmlns:p14="http://schemas.microsoft.com/office/powerpoint/2010/main" val="3287319120"/>
      </p:ext>
    </p:extLst>
  </p:cSld>
  <p:clrMapOvr>
    <a:masterClrMapping/>
  </p:clrMapOvr>
</p:sld>
</file>

<file path=ppt/theme/theme1.xml><?xml version="1.0" encoding="utf-8"?>
<a:theme xmlns:a="http://schemas.openxmlformats.org/drawingml/2006/main" name="ETH Zürich">
  <a:themeElements>
    <a:clrScheme name="ETH Zürich">
      <a:dk1>
        <a:sysClr val="windowText" lastClr="000000"/>
      </a:dk1>
      <a:lt1>
        <a:sysClr val="window" lastClr="FFFFFF"/>
      </a:lt1>
      <a:dk2>
        <a:srgbClr val="000000"/>
      </a:dk2>
      <a:lt2>
        <a:srgbClr val="FFFFFF"/>
      </a:lt2>
      <a:accent1>
        <a:srgbClr val="215CAF"/>
      </a:accent1>
      <a:accent2>
        <a:srgbClr val="007894"/>
      </a:accent2>
      <a:accent3>
        <a:srgbClr val="627313"/>
      </a:accent3>
      <a:accent4>
        <a:srgbClr val="8E6713"/>
      </a:accent4>
      <a:accent5>
        <a:srgbClr val="B7352D"/>
      </a:accent5>
      <a:accent6>
        <a:srgbClr val="A30774"/>
      </a:accent6>
      <a:hlink>
        <a:srgbClr val="0563C1"/>
      </a:hlink>
      <a:folHlink>
        <a:srgbClr val="954F72"/>
      </a:folHlink>
    </a:clrScheme>
    <a:fontScheme name="ETH Züri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ETH Blau">
      <a:srgbClr val="215CAF"/>
    </a:custClr>
    <a:custClr name="ETH Petrol">
      <a:srgbClr val="007894"/>
    </a:custClr>
    <a:custClr name="ETH Gruen">
      <a:srgbClr val="627313"/>
    </a:custClr>
    <a:custClr name="ETH Bronze">
      <a:srgbClr val="8E6713"/>
    </a:custClr>
    <a:custClr name="ETH Rot">
      <a:srgbClr val="B7352D"/>
    </a:custClr>
    <a:custClr name="ETH Purpur">
      <a:srgbClr val="A30774"/>
    </a:custClr>
    <a:custClr name="ETH Grau">
      <a:srgbClr val="6F6F6F"/>
    </a:custClr>
  </a:custClrLst>
  <a:extLst>
    <a:ext uri="{05A4C25C-085E-4340-85A3-A5531E510DB2}">
      <thm15:themeFamily xmlns:thm15="http://schemas.microsoft.com/office/thememl/2012/main" name="ETH_Vorlage_Praesentation" id="{4B926070-AF32-7F40-B7F4-387B612D789A}" vid="{D694835D-6A8F-E347-A983-608C17A72CEC}"/>
    </a:ext>
  </a:extLst>
</a:theme>
</file>

<file path=ppt/theme/theme2.xml><?xml version="1.0" encoding="utf-8"?>
<a:theme xmlns:a="http://schemas.openxmlformats.org/drawingml/2006/main" name="Office">
  <a:themeElements>
    <a:clrScheme name="ETH Zürich">
      <a:dk1>
        <a:sysClr val="windowText" lastClr="000000"/>
      </a:dk1>
      <a:lt1>
        <a:sysClr val="window" lastClr="FFFFFF"/>
      </a:lt1>
      <a:dk2>
        <a:srgbClr val="000000"/>
      </a:dk2>
      <a:lt2>
        <a:srgbClr val="FFFFFF"/>
      </a:lt2>
      <a:accent1>
        <a:srgbClr val="215CAF"/>
      </a:accent1>
      <a:accent2>
        <a:srgbClr val="007894"/>
      </a:accent2>
      <a:accent3>
        <a:srgbClr val="627313"/>
      </a:accent3>
      <a:accent4>
        <a:srgbClr val="8E6713"/>
      </a:accent4>
      <a:accent5>
        <a:srgbClr val="B7352D"/>
      </a:accent5>
      <a:accent6>
        <a:srgbClr val="A30774"/>
      </a:accent6>
      <a:hlink>
        <a:srgbClr val="0563C1"/>
      </a:hlink>
      <a:folHlink>
        <a:srgbClr val="954F72"/>
      </a:folHlink>
    </a:clrScheme>
    <a:fontScheme name="ETH Züri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ETH Blau">
      <a:srgbClr val="215CAF"/>
    </a:custClr>
    <a:custClr name="ETH Petrol">
      <a:srgbClr val="007894"/>
    </a:custClr>
    <a:custClr name="ETH Gruen">
      <a:srgbClr val="627313"/>
    </a:custClr>
    <a:custClr name="ETH Bronze">
      <a:srgbClr val="8E6713"/>
    </a:custClr>
    <a:custClr name="ETH Rot">
      <a:srgbClr val="B7352D"/>
    </a:custClr>
    <a:custClr name="ETH Purpur">
      <a:srgbClr val="A30774"/>
    </a:custClr>
    <a:custClr name="ETH Grau">
      <a:srgbClr val="6F6F6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ETH Zürich">
      <a:dk1>
        <a:sysClr val="windowText" lastClr="000000"/>
      </a:dk1>
      <a:lt1>
        <a:sysClr val="window" lastClr="FFFFFF"/>
      </a:lt1>
      <a:dk2>
        <a:srgbClr val="000000"/>
      </a:dk2>
      <a:lt2>
        <a:srgbClr val="FFFFFF"/>
      </a:lt2>
      <a:accent1>
        <a:srgbClr val="215CAF"/>
      </a:accent1>
      <a:accent2>
        <a:srgbClr val="007894"/>
      </a:accent2>
      <a:accent3>
        <a:srgbClr val="627313"/>
      </a:accent3>
      <a:accent4>
        <a:srgbClr val="8E6713"/>
      </a:accent4>
      <a:accent5>
        <a:srgbClr val="B7352D"/>
      </a:accent5>
      <a:accent6>
        <a:srgbClr val="A30774"/>
      </a:accent6>
      <a:hlink>
        <a:srgbClr val="0563C1"/>
      </a:hlink>
      <a:folHlink>
        <a:srgbClr val="954F72"/>
      </a:folHlink>
    </a:clrScheme>
    <a:fontScheme name="ETH Züri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eth_pp_praesentation_ohne_klassifizierung</Template>
  <TotalTime>0</TotalTime>
  <Words>3142</Words>
  <Application>Microsoft Office PowerPoint</Application>
  <PresentationFormat>Widescreen</PresentationFormat>
  <Paragraphs>332</Paragraphs>
  <Slides>31</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31</vt:i4>
      </vt:variant>
    </vt:vector>
  </HeadingPairs>
  <TitlesOfParts>
    <vt:vector size="35" baseType="lpstr">
      <vt:lpstr>Arial</vt:lpstr>
      <vt:lpstr>Calibri</vt:lpstr>
      <vt:lpstr>Symbol</vt:lpstr>
      <vt:lpstr>ETH Zürich</vt:lpstr>
      <vt:lpstr>Scientific writing and publishing</vt:lpstr>
      <vt:lpstr>Outline</vt:lpstr>
      <vt:lpstr>A bit about me</vt:lpstr>
      <vt:lpstr>Why write a paper about your research?</vt:lpstr>
      <vt:lpstr>How do you know that you wrote a good paper?</vt:lpstr>
      <vt:lpstr>So how do you start?</vt:lpstr>
      <vt:lpstr>So how do you start?</vt:lpstr>
      <vt:lpstr>The structure of a paper</vt:lpstr>
      <vt:lpstr>The structure of a paper</vt:lpstr>
      <vt:lpstr>The structure of an introduction</vt:lpstr>
      <vt:lpstr>The structure of a discussion</vt:lpstr>
      <vt:lpstr>Zoom – Paragraphs</vt:lpstr>
      <vt:lpstr>Zoom – Sentences</vt:lpstr>
      <vt:lpstr>Tips – Hype and firsts</vt:lpstr>
      <vt:lpstr>Tips – Ambiguity and wordiness</vt:lpstr>
      <vt:lpstr>Tips – From acronyms to appendices</vt:lpstr>
      <vt:lpstr>The title of a paper</vt:lpstr>
      <vt:lpstr>Examples of paper titles</vt:lpstr>
      <vt:lpstr>Back to the abstract</vt:lpstr>
      <vt:lpstr>A ‘classic’ abstract</vt:lpstr>
      <vt:lpstr>A reader-friendly abstract</vt:lpstr>
      <vt:lpstr>An imbalanced abstract</vt:lpstr>
      <vt:lpstr>An imbalanced abstract</vt:lpstr>
      <vt:lpstr>An imbalanced abstract</vt:lpstr>
      <vt:lpstr>Intermission – Please ask questions!</vt:lpstr>
      <vt:lpstr>Navigating the publishing landscape</vt:lpstr>
      <vt:lpstr>Shining some light on a journal’s editorial process</vt:lpstr>
      <vt:lpstr>Tips and thoughts from a former editor</vt:lpstr>
      <vt:lpstr>Further food for thought</vt:lpstr>
      <vt:lpstr>Further food for thought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in Words</dc:title>
  <dc:creator>Gaia Donati</dc:creator>
  <cp:lastModifiedBy>Gaia</cp:lastModifiedBy>
  <cp:revision>33</cp:revision>
  <dcterms:created xsi:type="dcterms:W3CDTF">2023-10-19T07:49:46Z</dcterms:created>
  <dcterms:modified xsi:type="dcterms:W3CDTF">2023-12-19T22:16:51Z</dcterms:modified>
</cp:coreProperties>
</file>