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9" r:id="rId2"/>
    <p:sldId id="272" r:id="rId3"/>
    <p:sldId id="261" r:id="rId4"/>
    <p:sldId id="337" r:id="rId5"/>
    <p:sldId id="258" r:id="rId6"/>
    <p:sldId id="271" r:id="rId7"/>
    <p:sldId id="323" r:id="rId8"/>
    <p:sldId id="324" r:id="rId9"/>
    <p:sldId id="263" r:id="rId10"/>
    <p:sldId id="328" r:id="rId11"/>
    <p:sldId id="327" r:id="rId12"/>
    <p:sldId id="278" r:id="rId13"/>
    <p:sldId id="279" r:id="rId14"/>
    <p:sldId id="317" r:id="rId15"/>
    <p:sldId id="264" r:id="rId16"/>
    <p:sldId id="285" r:id="rId17"/>
    <p:sldId id="267" r:id="rId18"/>
    <p:sldId id="269" r:id="rId19"/>
    <p:sldId id="292" r:id="rId20"/>
    <p:sldId id="293" r:id="rId21"/>
    <p:sldId id="294" r:id="rId22"/>
    <p:sldId id="295" r:id="rId23"/>
    <p:sldId id="296" r:id="rId24"/>
    <p:sldId id="322" r:id="rId25"/>
    <p:sldId id="287" r:id="rId26"/>
    <p:sldId id="332" r:id="rId27"/>
    <p:sldId id="331" r:id="rId28"/>
    <p:sldId id="329" r:id="rId29"/>
    <p:sldId id="330" r:id="rId30"/>
    <p:sldId id="300" r:id="rId31"/>
    <p:sldId id="301" r:id="rId32"/>
    <p:sldId id="299" r:id="rId33"/>
    <p:sldId id="302" r:id="rId34"/>
    <p:sldId id="304" r:id="rId35"/>
    <p:sldId id="306" r:id="rId36"/>
    <p:sldId id="319" r:id="rId37"/>
    <p:sldId id="310" r:id="rId38"/>
    <p:sldId id="311" r:id="rId39"/>
    <p:sldId id="313" r:id="rId40"/>
    <p:sldId id="315" r:id="rId41"/>
    <p:sldId id="307" r:id="rId42"/>
    <p:sldId id="308" r:id="rId43"/>
    <p:sldId id="335" r:id="rId44"/>
    <p:sldId id="336" r:id="rId4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FF99FF"/>
    <a:srgbClr val="0066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12" autoAdjust="0"/>
    <p:restoredTop sz="94660"/>
  </p:normalViewPr>
  <p:slideViewPr>
    <p:cSldViewPr>
      <p:cViewPr varScale="1">
        <p:scale>
          <a:sx n="79" d="100"/>
          <a:sy n="79" d="100"/>
        </p:scale>
        <p:origin x="-504" y="-90"/>
      </p:cViewPr>
      <p:guideLst>
        <p:guide orient="horz" pos="2160"/>
        <p:guide pos="2880"/>
      </p:guideLst>
    </p:cSldViewPr>
  </p:slideViewPr>
  <p:notesTextViewPr>
    <p:cViewPr>
      <p:scale>
        <a:sx n="1" d="1"/>
        <a:sy n="1" d="1"/>
      </p:scale>
      <p:origin x="0" y="0"/>
    </p:cViewPr>
  </p:notesTextViewPr>
  <p:sorterViewPr>
    <p:cViewPr>
      <p:scale>
        <a:sx n="100" d="100"/>
        <a:sy n="100" d="100"/>
      </p:scale>
      <p:origin x="0" y="28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212B0A-A979-47E8-9EF6-72535F99AA23}" type="datetimeFigureOut">
              <a:rPr lang="it-IT" smtClean="0"/>
              <a:t>20/05/2011</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D8F28D-B598-4109-A006-45BF73011605}" type="slidenum">
              <a:rPr lang="it-IT" smtClean="0"/>
              <a:t>‹N›</a:t>
            </a:fld>
            <a:endParaRPr lang="it-IT"/>
          </a:p>
        </p:txBody>
      </p:sp>
    </p:spTree>
    <p:extLst>
      <p:ext uri="{BB962C8B-B14F-4D97-AF65-F5344CB8AC3E}">
        <p14:creationId xmlns:p14="http://schemas.microsoft.com/office/powerpoint/2010/main" val="380333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32122C-31E7-490E-BF0B-24978DEE5321}" type="slidenum">
              <a:rPr lang="en-US"/>
              <a:pPr/>
              <a:t>12</a:t>
            </a:fld>
            <a:endParaRPr lang="en-US"/>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B5053E-A58B-4083-A1DA-9D5ADEE453F0}" type="slidenum">
              <a:rPr lang="en-US"/>
              <a:pPr/>
              <a:t>13</a:t>
            </a:fld>
            <a:endParaRPr lang="en-US"/>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ea typeface="ＭＳ Ｐゴシック" pitchFamily="34" charset="-128"/>
              </a:defRPr>
            </a:lvl1pPr>
            <a:lvl2pPr marL="734852" indent="-282635" defTabSz="920135" eaLnBrk="0" hangingPunct="0">
              <a:defRPr>
                <a:solidFill>
                  <a:schemeClr val="tx1"/>
                </a:solidFill>
                <a:latin typeface="Arial" pitchFamily="34" charset="0"/>
                <a:ea typeface="ＭＳ Ｐゴシック" pitchFamily="34" charset="-128"/>
              </a:defRPr>
            </a:lvl2pPr>
            <a:lvl3pPr marL="1130541" indent="-226108" defTabSz="920135" eaLnBrk="0" hangingPunct="0">
              <a:defRPr>
                <a:solidFill>
                  <a:schemeClr val="tx1"/>
                </a:solidFill>
                <a:latin typeface="Arial" pitchFamily="34" charset="0"/>
                <a:ea typeface="ＭＳ Ｐゴシック" pitchFamily="34" charset="-128"/>
              </a:defRPr>
            </a:lvl3pPr>
            <a:lvl4pPr marL="1582758" indent="-226108" defTabSz="920135" eaLnBrk="0" hangingPunct="0">
              <a:defRPr>
                <a:solidFill>
                  <a:schemeClr val="tx1"/>
                </a:solidFill>
                <a:latin typeface="Arial" pitchFamily="34" charset="0"/>
                <a:ea typeface="ＭＳ Ｐゴシック" pitchFamily="34" charset="-128"/>
              </a:defRPr>
            </a:lvl4pPr>
            <a:lvl5pPr marL="2034974" indent="-226108" defTabSz="920135" eaLnBrk="0" hangingPunct="0">
              <a:defRPr>
                <a:solidFill>
                  <a:schemeClr val="tx1"/>
                </a:solidFill>
                <a:latin typeface="Arial" pitchFamily="34" charset="0"/>
                <a:ea typeface="ＭＳ Ｐゴシック" pitchFamily="34" charset="-128"/>
              </a:defRPr>
            </a:lvl5pPr>
            <a:lvl6pPr marL="2487191" indent="-226108" defTabSz="920135"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407" indent="-226108" defTabSz="920135"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624" indent="-226108" defTabSz="920135"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3840" indent="-226108" defTabSz="92013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E2FBDB4-9533-484A-84E8-67E946F1BCDD}" type="slidenum">
              <a:rPr lang="en-US"/>
              <a:pPr eaLnBrk="1" hangingPunct="1"/>
              <a:t>17</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ea typeface="ＭＳ Ｐゴシック" pitchFamily="34" charset="-128"/>
              </a:defRPr>
            </a:lvl1pPr>
            <a:lvl2pPr marL="734852" indent="-282635" defTabSz="920135" eaLnBrk="0" hangingPunct="0">
              <a:defRPr>
                <a:solidFill>
                  <a:schemeClr val="tx1"/>
                </a:solidFill>
                <a:latin typeface="Arial" pitchFamily="34" charset="0"/>
                <a:ea typeface="ＭＳ Ｐゴシック" pitchFamily="34" charset="-128"/>
              </a:defRPr>
            </a:lvl2pPr>
            <a:lvl3pPr marL="1130541" indent="-226108" defTabSz="920135" eaLnBrk="0" hangingPunct="0">
              <a:defRPr>
                <a:solidFill>
                  <a:schemeClr val="tx1"/>
                </a:solidFill>
                <a:latin typeface="Arial" pitchFamily="34" charset="0"/>
                <a:ea typeface="ＭＳ Ｐゴシック" pitchFamily="34" charset="-128"/>
              </a:defRPr>
            </a:lvl3pPr>
            <a:lvl4pPr marL="1582758" indent="-226108" defTabSz="920135" eaLnBrk="0" hangingPunct="0">
              <a:defRPr>
                <a:solidFill>
                  <a:schemeClr val="tx1"/>
                </a:solidFill>
                <a:latin typeface="Arial" pitchFamily="34" charset="0"/>
                <a:ea typeface="ＭＳ Ｐゴシック" pitchFamily="34" charset="-128"/>
              </a:defRPr>
            </a:lvl4pPr>
            <a:lvl5pPr marL="2034974" indent="-226108" defTabSz="920135" eaLnBrk="0" hangingPunct="0">
              <a:defRPr>
                <a:solidFill>
                  <a:schemeClr val="tx1"/>
                </a:solidFill>
                <a:latin typeface="Arial" pitchFamily="34" charset="0"/>
                <a:ea typeface="ＭＳ Ｐゴシック" pitchFamily="34" charset="-128"/>
              </a:defRPr>
            </a:lvl5pPr>
            <a:lvl6pPr marL="2487191" indent="-226108" defTabSz="920135"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407" indent="-226108" defTabSz="920135"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624" indent="-226108" defTabSz="920135"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3840" indent="-226108" defTabSz="92013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7B53CD96-77C7-4FF9-9EEB-75D738D5AAE8}" type="slidenum">
              <a:rPr lang="en-US"/>
              <a:pPr eaLnBrk="1" hangingPunct="1"/>
              <a:t>18</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2D0B11-BBDD-480E-B360-4AA5DCDAF51F}" type="slidenum">
              <a:rPr lang="en-US"/>
              <a:pPr/>
              <a:t>20</a:t>
            </a:fld>
            <a:endParaRPr lang="en-US"/>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3A963-34A2-49E6-BE4E-D5F4150D13A8}" type="slidenum">
              <a:rPr lang="en-US">
                <a:solidFill>
                  <a:prstClr val="black"/>
                </a:solidFill>
              </a:rPr>
              <a:pPr/>
              <a:t>26</a:t>
            </a:fld>
            <a:endParaRPr lang="en-US">
              <a:solidFill>
                <a:prstClr val="black"/>
              </a:solidFill>
            </a:endParaRPr>
          </a:p>
        </p:txBody>
      </p:sp>
      <p:sp>
        <p:nvSpPr>
          <p:cNvPr id="473090" name="Rectangle 2"/>
          <p:cNvSpPr>
            <a:spLocks noGrp="1" noRot="1" noChangeAspect="1" noChangeArrowheads="1" noTextEdit="1"/>
          </p:cNvSpPr>
          <p:nvPr>
            <p:ph type="sldImg"/>
          </p:nvPr>
        </p:nvSpPr>
        <p:spPr>
          <a:ln/>
        </p:spPr>
      </p:sp>
      <p:sp>
        <p:nvSpPr>
          <p:cNvPr id="47309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FD69A85-C8E1-4128-BABD-80A4E41CBAFF}" type="slidenum">
              <a:rPr lang="en-US"/>
              <a:pPr/>
              <a:t>34</a:t>
            </a:fld>
            <a:endParaRPr lang="en-US"/>
          </a:p>
        </p:txBody>
      </p:sp>
      <p:sp>
        <p:nvSpPr>
          <p:cNvPr id="58370" name="Rectangle 1031"/>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a:fld id="{EBF2A6EC-24C4-4A0E-9D17-87EDF440344F}" type="slidenum">
              <a:rPr lang="en-US" sz="1200">
                <a:latin typeface="Calibri" pitchFamily="34" charset="0"/>
              </a:rPr>
              <a:pPr algn="r"/>
              <a:t>34</a:t>
            </a:fld>
            <a:endParaRPr lang="en-US" sz="1200">
              <a:latin typeface="Calibri"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p:txBody>
          <a:bodyPr/>
          <a:lstStyle/>
          <a:p>
            <a:pPr>
              <a:spcBef>
                <a:spcPct val="0"/>
              </a:spcBef>
            </a:pPr>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6" name="Segnaposto numero diapositiva 5"/>
          <p:cNvSpPr>
            <a:spLocks noGrp="1"/>
          </p:cNvSpPr>
          <p:nvPr>
            <p:ph type="sldNum" sz="quarter" idx="12"/>
          </p:nvPr>
        </p:nvSpPr>
        <p:spPr>
          <a:xfrm>
            <a:off x="6553200" y="6245225"/>
            <a:ext cx="2133600" cy="476250"/>
          </a:xfrm>
          <a:prstGeom prst="rect">
            <a:avLst/>
          </a:prstGeom>
        </p:spPr>
        <p:txBody>
          <a:bodyPr/>
          <a:lstStyle>
            <a:lvl1pPr>
              <a:defRPr/>
            </a:lvl1pPr>
          </a:lstStyle>
          <a:p>
            <a:fld id="{CC93AE55-7472-400F-AE43-CDCAF5438BDB}" type="slidenum">
              <a:rPr lang="en-US">
                <a:solidFill>
                  <a:srgbClr val="FFFFFF"/>
                </a:solidFill>
              </a:rPr>
              <a:pPr/>
              <a:t>‹N›</a:t>
            </a:fld>
            <a:endParaRPr lang="en-US" dirty="0">
              <a:solidFill>
                <a:srgbClr val="FFFFFF"/>
              </a:solidFill>
            </a:endParaRPr>
          </a:p>
        </p:txBody>
      </p:sp>
      <p:pic>
        <p:nvPicPr>
          <p:cNvPr id="8194" name="Picture 2" descr="C:\SuperB\Figures&amp;Movies\weblogo5.gi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553" y="6355086"/>
            <a:ext cx="792088" cy="502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942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457200" y="6245225"/>
            <a:ext cx="2133600" cy="476250"/>
          </a:xfrm>
          <a:prstGeom prst="rect">
            <a:avLst/>
          </a:prstGeom>
        </p:spPr>
        <p:txBody>
          <a:bodyPr/>
          <a:lstStyle>
            <a:lvl1pPr>
              <a:defRPr/>
            </a:lvl1pPr>
          </a:lstStyle>
          <a:p>
            <a:endParaRPr lang="en-US">
              <a:solidFill>
                <a:srgbClr val="FFFFFF"/>
              </a:solidFill>
            </a:endParaRPr>
          </a:p>
        </p:txBody>
      </p:sp>
      <p:sp>
        <p:nvSpPr>
          <p:cNvPr id="5" name="Segnaposto piè di pagina 4"/>
          <p:cNvSpPr>
            <a:spLocks noGrp="1"/>
          </p:cNvSpPr>
          <p:nvPr>
            <p:ph type="ftr" sz="quarter" idx="11"/>
          </p:nvPr>
        </p:nvSpPr>
        <p:spPr>
          <a:xfrm>
            <a:off x="3124200" y="6245225"/>
            <a:ext cx="2895600" cy="476250"/>
          </a:xfrm>
          <a:prstGeom prst="rect">
            <a:avLst/>
          </a:prstGeom>
        </p:spPr>
        <p:txBody>
          <a:bodyPr/>
          <a:lstStyle>
            <a:lvl1pPr>
              <a:defRPr/>
            </a:lvl1pPr>
          </a:lstStyle>
          <a:p>
            <a:endParaRPr lang="en-US">
              <a:solidFill>
                <a:srgbClr val="FFFFFF"/>
              </a:solidFill>
            </a:endParaRPr>
          </a:p>
        </p:txBody>
      </p:sp>
      <p:sp>
        <p:nvSpPr>
          <p:cNvPr id="6" name="Segnaposto numero diapositiva 5"/>
          <p:cNvSpPr>
            <a:spLocks noGrp="1"/>
          </p:cNvSpPr>
          <p:nvPr>
            <p:ph type="sldNum" sz="quarter" idx="12"/>
          </p:nvPr>
        </p:nvSpPr>
        <p:spPr>
          <a:xfrm>
            <a:off x="6553200" y="6245225"/>
            <a:ext cx="2133600" cy="476250"/>
          </a:xfrm>
          <a:prstGeom prst="rect">
            <a:avLst/>
          </a:prstGeom>
        </p:spPr>
        <p:txBody>
          <a:bodyPr/>
          <a:lstStyle>
            <a:lvl1pPr>
              <a:defRPr/>
            </a:lvl1pPr>
          </a:lstStyle>
          <a:p>
            <a:fld id="{9383880A-6D90-4E49-948F-D18A5D42113E}"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1994267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0"/>
            <a:ext cx="2286000" cy="6126163"/>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0" y="0"/>
            <a:ext cx="6705600" cy="612616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457200" y="6245225"/>
            <a:ext cx="2133600" cy="476250"/>
          </a:xfrm>
          <a:prstGeom prst="rect">
            <a:avLst/>
          </a:prstGeom>
        </p:spPr>
        <p:txBody>
          <a:bodyPr/>
          <a:lstStyle>
            <a:lvl1pPr>
              <a:defRPr/>
            </a:lvl1pPr>
          </a:lstStyle>
          <a:p>
            <a:endParaRPr lang="en-US">
              <a:solidFill>
                <a:srgbClr val="FFFFFF"/>
              </a:solidFill>
            </a:endParaRPr>
          </a:p>
        </p:txBody>
      </p:sp>
      <p:sp>
        <p:nvSpPr>
          <p:cNvPr id="5" name="Segnaposto piè di pagina 4"/>
          <p:cNvSpPr>
            <a:spLocks noGrp="1"/>
          </p:cNvSpPr>
          <p:nvPr>
            <p:ph type="ftr" sz="quarter" idx="11"/>
          </p:nvPr>
        </p:nvSpPr>
        <p:spPr>
          <a:xfrm>
            <a:off x="3124200" y="6245225"/>
            <a:ext cx="2895600" cy="476250"/>
          </a:xfrm>
          <a:prstGeom prst="rect">
            <a:avLst/>
          </a:prstGeom>
        </p:spPr>
        <p:txBody>
          <a:bodyPr/>
          <a:lstStyle>
            <a:lvl1pPr>
              <a:defRPr/>
            </a:lvl1pPr>
          </a:lstStyle>
          <a:p>
            <a:endParaRPr lang="en-US">
              <a:solidFill>
                <a:srgbClr val="FFFFFF"/>
              </a:solidFill>
            </a:endParaRPr>
          </a:p>
        </p:txBody>
      </p:sp>
      <p:sp>
        <p:nvSpPr>
          <p:cNvPr id="6" name="Segnaposto numero diapositiva 5"/>
          <p:cNvSpPr>
            <a:spLocks noGrp="1"/>
          </p:cNvSpPr>
          <p:nvPr>
            <p:ph type="sldNum" sz="quarter" idx="12"/>
          </p:nvPr>
        </p:nvSpPr>
        <p:spPr>
          <a:xfrm>
            <a:off x="6553200" y="6245225"/>
            <a:ext cx="2133600" cy="476250"/>
          </a:xfrm>
          <a:prstGeom prst="rect">
            <a:avLst/>
          </a:prstGeom>
        </p:spPr>
        <p:txBody>
          <a:bodyPr/>
          <a:lstStyle>
            <a:lvl1pPr>
              <a:defRPr/>
            </a:lvl1pPr>
          </a:lstStyle>
          <a:p>
            <a:fld id="{7B449EAA-12A4-472C-8430-1819725FE36E}"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1884435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457200" y="6245225"/>
            <a:ext cx="2133600" cy="476250"/>
          </a:xfrm>
          <a:prstGeom prst="rect">
            <a:avLst/>
          </a:prstGeom>
        </p:spPr>
        <p:txBody>
          <a:bodyPr/>
          <a:lstStyle>
            <a:lvl1pPr>
              <a:defRPr/>
            </a:lvl1pPr>
          </a:lstStyle>
          <a:p>
            <a:endParaRPr lang="en-US">
              <a:solidFill>
                <a:srgbClr val="FFFFFF"/>
              </a:solidFill>
            </a:endParaRPr>
          </a:p>
        </p:txBody>
      </p:sp>
      <p:sp>
        <p:nvSpPr>
          <p:cNvPr id="6" name="Segnaposto piè di pagina 5"/>
          <p:cNvSpPr>
            <a:spLocks noGrp="1"/>
          </p:cNvSpPr>
          <p:nvPr>
            <p:ph type="ftr" sz="quarter" idx="11"/>
          </p:nvPr>
        </p:nvSpPr>
        <p:spPr>
          <a:xfrm>
            <a:off x="3124200" y="6245225"/>
            <a:ext cx="2895600" cy="476250"/>
          </a:xfrm>
          <a:prstGeom prst="rect">
            <a:avLst/>
          </a:prstGeom>
        </p:spPr>
        <p:txBody>
          <a:bodyPr/>
          <a:lstStyle>
            <a:lvl1pPr>
              <a:defRPr/>
            </a:lvl1pPr>
          </a:lstStyle>
          <a:p>
            <a:endParaRPr lang="en-US">
              <a:solidFill>
                <a:srgbClr val="FFFFFF"/>
              </a:solidFill>
            </a:endParaRPr>
          </a:p>
        </p:txBody>
      </p:sp>
      <p:sp>
        <p:nvSpPr>
          <p:cNvPr id="7" name="Segnaposto numero diapositiva 6"/>
          <p:cNvSpPr>
            <a:spLocks noGrp="1"/>
          </p:cNvSpPr>
          <p:nvPr>
            <p:ph type="sldNum" sz="quarter" idx="12"/>
          </p:nvPr>
        </p:nvSpPr>
        <p:spPr>
          <a:xfrm>
            <a:off x="6553200" y="6245225"/>
            <a:ext cx="2133600" cy="476250"/>
          </a:xfrm>
          <a:prstGeom prst="rect">
            <a:avLst/>
          </a:prstGeom>
        </p:spPr>
        <p:txBody>
          <a:bodyPr/>
          <a:lstStyle>
            <a:lvl1pPr>
              <a:defRPr/>
            </a:lvl1pPr>
          </a:lstStyle>
          <a:p>
            <a:fld id="{324333FA-739C-436F-B8EA-B47258ED0B50}"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2686227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0"/>
          </p:nvPr>
        </p:nvSpPr>
        <p:spPr>
          <a:xfrm>
            <a:off x="-533400" y="228600"/>
            <a:ext cx="914400" cy="914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62070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0" y="0"/>
            <a:ext cx="9144000" cy="1143000"/>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457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57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8" name="Segnaposto piè di pagina 7"/>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9" name="Segnaposto numero diapositiva 8"/>
          <p:cNvSpPr>
            <a:spLocks noGrp="1"/>
          </p:cNvSpPr>
          <p:nvPr>
            <p:ph type="sldNum" sz="quarter" idx="12"/>
          </p:nvPr>
        </p:nvSpPr>
        <p:spPr>
          <a:xfrm>
            <a:off x="6553200" y="6245225"/>
            <a:ext cx="2133600" cy="476250"/>
          </a:xfrm>
          <a:prstGeom prst="rect">
            <a:avLst/>
          </a:prstGeom>
        </p:spPr>
        <p:txBody>
          <a:bodyPr/>
          <a:lstStyle>
            <a:lvl1pPr>
              <a:defRPr/>
            </a:lvl1pPr>
          </a:lstStyle>
          <a:p>
            <a:fld id="{F89F0A48-3A7E-401B-BA36-62C3440B074C}" type="slidenum">
              <a:rPr lang="en-US"/>
              <a:pPr/>
              <a:t>‹N›</a:t>
            </a:fld>
            <a:endParaRPr lang="en-US"/>
          </a:p>
        </p:txBody>
      </p:sp>
    </p:spTree>
    <p:extLst>
      <p:ext uri="{BB962C8B-B14F-4D97-AF65-F5344CB8AC3E}">
        <p14:creationId xmlns:p14="http://schemas.microsoft.com/office/powerpoint/2010/main" val="3216770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457200" y="6245225"/>
            <a:ext cx="2133600" cy="476250"/>
          </a:xfrm>
          <a:prstGeom prst="rect">
            <a:avLst/>
          </a:prstGeom>
        </p:spPr>
        <p:txBody>
          <a:bodyPr/>
          <a:lstStyle>
            <a:lvl1pPr>
              <a:defRPr/>
            </a:lvl1pPr>
          </a:lstStyle>
          <a:p>
            <a:endParaRPr lang="en-US">
              <a:solidFill>
                <a:srgbClr val="FFFFFF"/>
              </a:solidFill>
            </a:endParaRPr>
          </a:p>
        </p:txBody>
      </p:sp>
      <p:sp>
        <p:nvSpPr>
          <p:cNvPr id="5" name="Segnaposto piè di pagina 4"/>
          <p:cNvSpPr>
            <a:spLocks noGrp="1"/>
          </p:cNvSpPr>
          <p:nvPr>
            <p:ph type="ftr" sz="quarter" idx="11"/>
          </p:nvPr>
        </p:nvSpPr>
        <p:spPr>
          <a:xfrm>
            <a:off x="3124200" y="6245225"/>
            <a:ext cx="2895600" cy="476250"/>
          </a:xfrm>
          <a:prstGeom prst="rect">
            <a:avLst/>
          </a:prstGeom>
        </p:spPr>
        <p:txBody>
          <a:bodyPr/>
          <a:lstStyle>
            <a:lvl1pPr>
              <a:defRPr/>
            </a:lvl1pPr>
          </a:lstStyle>
          <a:p>
            <a:endParaRPr lang="en-US">
              <a:solidFill>
                <a:srgbClr val="FFFFFF"/>
              </a:solidFill>
            </a:endParaRPr>
          </a:p>
        </p:txBody>
      </p:sp>
      <p:sp>
        <p:nvSpPr>
          <p:cNvPr id="6" name="Segnaposto numero diapositiva 5"/>
          <p:cNvSpPr>
            <a:spLocks noGrp="1"/>
          </p:cNvSpPr>
          <p:nvPr>
            <p:ph type="sldNum" sz="quarter" idx="12"/>
          </p:nvPr>
        </p:nvSpPr>
        <p:spPr>
          <a:xfrm>
            <a:off x="6553200" y="6245225"/>
            <a:ext cx="2133600" cy="476250"/>
          </a:xfrm>
          <a:prstGeom prst="rect">
            <a:avLst/>
          </a:prstGeom>
        </p:spPr>
        <p:txBody>
          <a:bodyPr/>
          <a:lstStyle>
            <a:lvl1pPr>
              <a:defRPr/>
            </a:lvl1pPr>
          </a:lstStyle>
          <a:p>
            <a:fld id="{91DD9BB2-ABFE-47E7-A3CC-BC47A8E62751}"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2444065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a:xfrm>
            <a:off x="457200" y="6245225"/>
            <a:ext cx="2133600" cy="476250"/>
          </a:xfrm>
          <a:prstGeom prst="rect">
            <a:avLst/>
          </a:prstGeom>
        </p:spPr>
        <p:txBody>
          <a:bodyPr/>
          <a:lstStyle>
            <a:lvl1pPr>
              <a:defRPr/>
            </a:lvl1pPr>
          </a:lstStyle>
          <a:p>
            <a:endParaRPr lang="en-US">
              <a:solidFill>
                <a:srgbClr val="FFFFFF"/>
              </a:solidFill>
            </a:endParaRPr>
          </a:p>
        </p:txBody>
      </p:sp>
      <p:sp>
        <p:nvSpPr>
          <p:cNvPr id="5" name="Segnaposto piè di pagina 4"/>
          <p:cNvSpPr>
            <a:spLocks noGrp="1"/>
          </p:cNvSpPr>
          <p:nvPr>
            <p:ph type="ftr" sz="quarter" idx="11"/>
          </p:nvPr>
        </p:nvSpPr>
        <p:spPr>
          <a:xfrm>
            <a:off x="3124200" y="6245225"/>
            <a:ext cx="2895600" cy="476250"/>
          </a:xfrm>
          <a:prstGeom prst="rect">
            <a:avLst/>
          </a:prstGeom>
        </p:spPr>
        <p:txBody>
          <a:bodyPr/>
          <a:lstStyle>
            <a:lvl1pPr>
              <a:defRPr/>
            </a:lvl1pPr>
          </a:lstStyle>
          <a:p>
            <a:endParaRPr lang="en-US">
              <a:solidFill>
                <a:srgbClr val="FFFFFF"/>
              </a:solidFill>
            </a:endParaRPr>
          </a:p>
        </p:txBody>
      </p:sp>
      <p:sp>
        <p:nvSpPr>
          <p:cNvPr id="6" name="Segnaposto numero diapositiva 5"/>
          <p:cNvSpPr>
            <a:spLocks noGrp="1"/>
          </p:cNvSpPr>
          <p:nvPr>
            <p:ph type="sldNum" sz="quarter" idx="12"/>
          </p:nvPr>
        </p:nvSpPr>
        <p:spPr>
          <a:xfrm>
            <a:off x="6553200" y="6245225"/>
            <a:ext cx="2133600" cy="476250"/>
          </a:xfrm>
          <a:prstGeom prst="rect">
            <a:avLst/>
          </a:prstGeom>
        </p:spPr>
        <p:txBody>
          <a:bodyPr/>
          <a:lstStyle>
            <a:lvl1pPr>
              <a:defRPr/>
            </a:lvl1pPr>
          </a:lstStyle>
          <a:p>
            <a:fld id="{0CBE0ECB-5CB3-48BF-9888-9E0878C2BAF4}"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1563096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457200" y="6245225"/>
            <a:ext cx="2133600" cy="476250"/>
          </a:xfrm>
          <a:prstGeom prst="rect">
            <a:avLst/>
          </a:prstGeom>
        </p:spPr>
        <p:txBody>
          <a:bodyPr/>
          <a:lstStyle>
            <a:lvl1pPr>
              <a:defRPr/>
            </a:lvl1pPr>
          </a:lstStyle>
          <a:p>
            <a:endParaRPr lang="en-US">
              <a:solidFill>
                <a:srgbClr val="FFFFFF"/>
              </a:solidFill>
            </a:endParaRPr>
          </a:p>
        </p:txBody>
      </p:sp>
      <p:sp>
        <p:nvSpPr>
          <p:cNvPr id="6" name="Segnaposto piè di pagina 5"/>
          <p:cNvSpPr>
            <a:spLocks noGrp="1"/>
          </p:cNvSpPr>
          <p:nvPr>
            <p:ph type="ftr" sz="quarter" idx="11"/>
          </p:nvPr>
        </p:nvSpPr>
        <p:spPr>
          <a:xfrm>
            <a:off x="3124200" y="6245225"/>
            <a:ext cx="2895600" cy="476250"/>
          </a:xfrm>
          <a:prstGeom prst="rect">
            <a:avLst/>
          </a:prstGeom>
        </p:spPr>
        <p:txBody>
          <a:bodyPr/>
          <a:lstStyle>
            <a:lvl1pPr>
              <a:defRPr/>
            </a:lvl1pPr>
          </a:lstStyle>
          <a:p>
            <a:endParaRPr lang="en-US">
              <a:solidFill>
                <a:srgbClr val="FFFFFF"/>
              </a:solidFill>
            </a:endParaRPr>
          </a:p>
        </p:txBody>
      </p:sp>
      <p:sp>
        <p:nvSpPr>
          <p:cNvPr id="7" name="Segnaposto numero diapositiva 6"/>
          <p:cNvSpPr>
            <a:spLocks noGrp="1"/>
          </p:cNvSpPr>
          <p:nvPr>
            <p:ph type="sldNum" sz="quarter" idx="12"/>
          </p:nvPr>
        </p:nvSpPr>
        <p:spPr>
          <a:xfrm>
            <a:off x="6553200" y="6245225"/>
            <a:ext cx="2133600" cy="476250"/>
          </a:xfrm>
          <a:prstGeom prst="rect">
            <a:avLst/>
          </a:prstGeom>
        </p:spPr>
        <p:txBody>
          <a:bodyPr/>
          <a:lstStyle>
            <a:lvl1pPr>
              <a:defRPr/>
            </a:lvl1pPr>
          </a:lstStyle>
          <a:p>
            <a:fld id="{38011BA4-4F7F-44BF-B319-47F92CCB83AA}"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876694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a:xfrm>
            <a:off x="457200" y="6245225"/>
            <a:ext cx="2133600" cy="476250"/>
          </a:xfrm>
          <a:prstGeom prst="rect">
            <a:avLst/>
          </a:prstGeom>
        </p:spPr>
        <p:txBody>
          <a:bodyPr/>
          <a:lstStyle>
            <a:lvl1pPr>
              <a:defRPr/>
            </a:lvl1pPr>
          </a:lstStyle>
          <a:p>
            <a:endParaRPr lang="en-US">
              <a:solidFill>
                <a:srgbClr val="FFFFFF"/>
              </a:solidFill>
            </a:endParaRPr>
          </a:p>
        </p:txBody>
      </p:sp>
      <p:sp>
        <p:nvSpPr>
          <p:cNvPr id="8" name="Segnaposto piè di pagina 7"/>
          <p:cNvSpPr>
            <a:spLocks noGrp="1"/>
          </p:cNvSpPr>
          <p:nvPr>
            <p:ph type="ftr" sz="quarter" idx="11"/>
          </p:nvPr>
        </p:nvSpPr>
        <p:spPr>
          <a:xfrm>
            <a:off x="3124200" y="6245225"/>
            <a:ext cx="2895600" cy="476250"/>
          </a:xfrm>
          <a:prstGeom prst="rect">
            <a:avLst/>
          </a:prstGeom>
        </p:spPr>
        <p:txBody>
          <a:bodyPr/>
          <a:lstStyle>
            <a:lvl1pPr>
              <a:defRPr/>
            </a:lvl1pPr>
          </a:lstStyle>
          <a:p>
            <a:endParaRPr lang="en-US">
              <a:solidFill>
                <a:srgbClr val="FFFFFF"/>
              </a:solidFill>
            </a:endParaRPr>
          </a:p>
        </p:txBody>
      </p:sp>
      <p:sp>
        <p:nvSpPr>
          <p:cNvPr id="9" name="Segnaposto numero diapositiva 8"/>
          <p:cNvSpPr>
            <a:spLocks noGrp="1"/>
          </p:cNvSpPr>
          <p:nvPr>
            <p:ph type="sldNum" sz="quarter" idx="12"/>
          </p:nvPr>
        </p:nvSpPr>
        <p:spPr>
          <a:xfrm>
            <a:off x="6553200" y="6245225"/>
            <a:ext cx="2133600" cy="476250"/>
          </a:xfrm>
          <a:prstGeom prst="rect">
            <a:avLst/>
          </a:prstGeom>
        </p:spPr>
        <p:txBody>
          <a:bodyPr/>
          <a:lstStyle>
            <a:lvl1pPr>
              <a:defRPr/>
            </a:lvl1pPr>
          </a:lstStyle>
          <a:p>
            <a:fld id="{B8F4BE43-6CD9-4592-A741-8972DB5A3AAA}"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2854322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a:xfrm>
            <a:off x="457200" y="6245225"/>
            <a:ext cx="2133600" cy="476250"/>
          </a:xfrm>
          <a:prstGeom prst="rect">
            <a:avLst/>
          </a:prstGeom>
        </p:spPr>
        <p:txBody>
          <a:bodyPr/>
          <a:lstStyle>
            <a:lvl1pPr>
              <a:defRPr/>
            </a:lvl1pPr>
          </a:lstStyle>
          <a:p>
            <a:endParaRPr lang="en-US">
              <a:solidFill>
                <a:srgbClr val="FFFFFF"/>
              </a:solidFill>
            </a:endParaRPr>
          </a:p>
        </p:txBody>
      </p:sp>
      <p:sp>
        <p:nvSpPr>
          <p:cNvPr id="4" name="Segnaposto piè di pagina 3"/>
          <p:cNvSpPr>
            <a:spLocks noGrp="1"/>
          </p:cNvSpPr>
          <p:nvPr>
            <p:ph type="ftr" sz="quarter" idx="11"/>
          </p:nvPr>
        </p:nvSpPr>
        <p:spPr>
          <a:xfrm>
            <a:off x="3124200" y="6245225"/>
            <a:ext cx="2895600" cy="476250"/>
          </a:xfrm>
          <a:prstGeom prst="rect">
            <a:avLst/>
          </a:prstGeom>
        </p:spPr>
        <p:txBody>
          <a:bodyPr/>
          <a:lstStyle>
            <a:lvl1pPr>
              <a:defRPr/>
            </a:lvl1pPr>
          </a:lstStyle>
          <a:p>
            <a:endParaRPr lang="en-US">
              <a:solidFill>
                <a:srgbClr val="FFFFFF"/>
              </a:solidFill>
            </a:endParaRPr>
          </a:p>
        </p:txBody>
      </p:sp>
      <p:sp>
        <p:nvSpPr>
          <p:cNvPr id="5" name="Segnaposto numero diapositiva 4"/>
          <p:cNvSpPr>
            <a:spLocks noGrp="1"/>
          </p:cNvSpPr>
          <p:nvPr>
            <p:ph type="sldNum" sz="quarter" idx="12"/>
          </p:nvPr>
        </p:nvSpPr>
        <p:spPr>
          <a:xfrm>
            <a:off x="6553200" y="6245225"/>
            <a:ext cx="2133600" cy="476250"/>
          </a:xfrm>
          <a:prstGeom prst="rect">
            <a:avLst/>
          </a:prstGeom>
        </p:spPr>
        <p:txBody>
          <a:bodyPr/>
          <a:lstStyle>
            <a:lvl1pPr>
              <a:defRPr/>
            </a:lvl1pPr>
          </a:lstStyle>
          <a:p>
            <a:fld id="{3EE96369-2F0F-4DCD-8BD0-19381B14AD11}"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3379657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457200" y="6245225"/>
            <a:ext cx="2133600" cy="476250"/>
          </a:xfrm>
          <a:prstGeom prst="rect">
            <a:avLst/>
          </a:prstGeom>
        </p:spPr>
        <p:txBody>
          <a:bodyPr/>
          <a:lstStyle>
            <a:lvl1pPr>
              <a:defRPr/>
            </a:lvl1pPr>
          </a:lstStyle>
          <a:p>
            <a:endParaRPr lang="en-US">
              <a:solidFill>
                <a:srgbClr val="FFFFFF"/>
              </a:solidFill>
            </a:endParaRPr>
          </a:p>
        </p:txBody>
      </p:sp>
      <p:sp>
        <p:nvSpPr>
          <p:cNvPr id="3" name="Segnaposto piè di pagina 2"/>
          <p:cNvSpPr>
            <a:spLocks noGrp="1"/>
          </p:cNvSpPr>
          <p:nvPr>
            <p:ph type="ftr" sz="quarter" idx="11"/>
          </p:nvPr>
        </p:nvSpPr>
        <p:spPr>
          <a:xfrm>
            <a:off x="3124200" y="6245225"/>
            <a:ext cx="2895600" cy="476250"/>
          </a:xfrm>
          <a:prstGeom prst="rect">
            <a:avLst/>
          </a:prstGeom>
        </p:spPr>
        <p:txBody>
          <a:bodyPr/>
          <a:lstStyle>
            <a:lvl1pPr>
              <a:defRPr/>
            </a:lvl1pPr>
          </a:lstStyle>
          <a:p>
            <a:endParaRPr lang="en-US">
              <a:solidFill>
                <a:srgbClr val="FFFFFF"/>
              </a:solidFill>
            </a:endParaRPr>
          </a:p>
        </p:txBody>
      </p:sp>
      <p:sp>
        <p:nvSpPr>
          <p:cNvPr id="4" name="Segnaposto numero diapositiva 3"/>
          <p:cNvSpPr>
            <a:spLocks noGrp="1"/>
          </p:cNvSpPr>
          <p:nvPr>
            <p:ph type="sldNum" sz="quarter" idx="12"/>
          </p:nvPr>
        </p:nvSpPr>
        <p:spPr>
          <a:xfrm>
            <a:off x="6553200" y="6245225"/>
            <a:ext cx="2133600" cy="476250"/>
          </a:xfrm>
          <a:prstGeom prst="rect">
            <a:avLst/>
          </a:prstGeom>
        </p:spPr>
        <p:txBody>
          <a:bodyPr/>
          <a:lstStyle>
            <a:lvl1pPr>
              <a:defRPr/>
            </a:lvl1pPr>
          </a:lstStyle>
          <a:p>
            <a:fld id="{73747BD0-E23F-4D63-9948-AD1A7B7FAA1B}"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1898489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a:xfrm>
            <a:off x="457200" y="6245225"/>
            <a:ext cx="2133600" cy="476250"/>
          </a:xfrm>
          <a:prstGeom prst="rect">
            <a:avLst/>
          </a:prstGeom>
        </p:spPr>
        <p:txBody>
          <a:bodyPr/>
          <a:lstStyle>
            <a:lvl1pPr>
              <a:defRPr/>
            </a:lvl1pPr>
          </a:lstStyle>
          <a:p>
            <a:endParaRPr lang="en-US">
              <a:solidFill>
                <a:srgbClr val="FFFFFF"/>
              </a:solidFill>
            </a:endParaRPr>
          </a:p>
        </p:txBody>
      </p:sp>
      <p:sp>
        <p:nvSpPr>
          <p:cNvPr id="6" name="Segnaposto piè di pagina 5"/>
          <p:cNvSpPr>
            <a:spLocks noGrp="1"/>
          </p:cNvSpPr>
          <p:nvPr>
            <p:ph type="ftr" sz="quarter" idx="11"/>
          </p:nvPr>
        </p:nvSpPr>
        <p:spPr>
          <a:xfrm>
            <a:off x="3124200" y="6245225"/>
            <a:ext cx="2895600" cy="476250"/>
          </a:xfrm>
          <a:prstGeom prst="rect">
            <a:avLst/>
          </a:prstGeom>
        </p:spPr>
        <p:txBody>
          <a:bodyPr/>
          <a:lstStyle>
            <a:lvl1pPr>
              <a:defRPr/>
            </a:lvl1pPr>
          </a:lstStyle>
          <a:p>
            <a:endParaRPr lang="en-US">
              <a:solidFill>
                <a:srgbClr val="FFFFFF"/>
              </a:solidFill>
            </a:endParaRPr>
          </a:p>
        </p:txBody>
      </p:sp>
      <p:sp>
        <p:nvSpPr>
          <p:cNvPr id="7" name="Segnaposto numero diapositiva 6"/>
          <p:cNvSpPr>
            <a:spLocks noGrp="1"/>
          </p:cNvSpPr>
          <p:nvPr>
            <p:ph type="sldNum" sz="quarter" idx="12"/>
          </p:nvPr>
        </p:nvSpPr>
        <p:spPr>
          <a:xfrm>
            <a:off x="6553200" y="6245225"/>
            <a:ext cx="2133600" cy="476250"/>
          </a:xfrm>
          <a:prstGeom prst="rect">
            <a:avLst/>
          </a:prstGeom>
        </p:spPr>
        <p:txBody>
          <a:bodyPr/>
          <a:lstStyle>
            <a:lvl1pPr>
              <a:defRPr/>
            </a:lvl1pPr>
          </a:lstStyle>
          <a:p>
            <a:fld id="{2A53B314-C055-46ED-B41F-D7F751834A9F}"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1084404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a:xfrm>
            <a:off x="457200" y="6245225"/>
            <a:ext cx="2133600" cy="476250"/>
          </a:xfrm>
          <a:prstGeom prst="rect">
            <a:avLst/>
          </a:prstGeom>
        </p:spPr>
        <p:txBody>
          <a:bodyPr/>
          <a:lstStyle>
            <a:lvl1pPr>
              <a:defRPr/>
            </a:lvl1pPr>
          </a:lstStyle>
          <a:p>
            <a:endParaRPr lang="en-US">
              <a:solidFill>
                <a:srgbClr val="FFFFFF"/>
              </a:solidFill>
            </a:endParaRPr>
          </a:p>
        </p:txBody>
      </p:sp>
      <p:sp>
        <p:nvSpPr>
          <p:cNvPr id="6" name="Segnaposto piè di pagina 5"/>
          <p:cNvSpPr>
            <a:spLocks noGrp="1"/>
          </p:cNvSpPr>
          <p:nvPr>
            <p:ph type="ftr" sz="quarter" idx="11"/>
          </p:nvPr>
        </p:nvSpPr>
        <p:spPr>
          <a:xfrm>
            <a:off x="3124200" y="6245225"/>
            <a:ext cx="2895600" cy="476250"/>
          </a:xfrm>
          <a:prstGeom prst="rect">
            <a:avLst/>
          </a:prstGeom>
        </p:spPr>
        <p:txBody>
          <a:bodyPr/>
          <a:lstStyle>
            <a:lvl1pPr>
              <a:defRPr/>
            </a:lvl1pPr>
          </a:lstStyle>
          <a:p>
            <a:endParaRPr lang="en-US">
              <a:solidFill>
                <a:srgbClr val="FFFFFF"/>
              </a:solidFill>
            </a:endParaRPr>
          </a:p>
        </p:txBody>
      </p:sp>
      <p:sp>
        <p:nvSpPr>
          <p:cNvPr id="7" name="Segnaposto numero diapositiva 6"/>
          <p:cNvSpPr>
            <a:spLocks noGrp="1"/>
          </p:cNvSpPr>
          <p:nvPr>
            <p:ph type="sldNum" sz="quarter" idx="12"/>
          </p:nvPr>
        </p:nvSpPr>
        <p:spPr>
          <a:xfrm>
            <a:off x="6553200" y="6245225"/>
            <a:ext cx="2133600" cy="476250"/>
          </a:xfrm>
          <a:prstGeom prst="rect">
            <a:avLst/>
          </a:prstGeom>
        </p:spPr>
        <p:txBody>
          <a:bodyPr/>
          <a:lstStyle>
            <a:lvl1pPr>
              <a:defRPr/>
            </a:lvl1pPr>
          </a:lstStyle>
          <a:p>
            <a:fld id="{060555AD-9472-44C6-A86A-E82E28DA19C3}" type="slidenum">
              <a:rPr lang="en-US">
                <a:solidFill>
                  <a:srgbClr val="FFFFFF"/>
                </a:solidFill>
              </a:rPr>
              <a:pPr/>
              <a:t>‹N›</a:t>
            </a:fld>
            <a:endParaRPr lang="en-US">
              <a:solidFill>
                <a:srgbClr val="FFFFFF"/>
              </a:solidFill>
            </a:endParaRPr>
          </a:p>
        </p:txBody>
      </p:sp>
    </p:spTree>
    <p:extLst>
      <p:ext uri="{BB962C8B-B14F-4D97-AF65-F5344CB8AC3E}">
        <p14:creationId xmlns:p14="http://schemas.microsoft.com/office/powerpoint/2010/main" val="120459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gif"/><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CC">
                <a:gamma/>
                <a:shade val="41176"/>
                <a:invGamma/>
              </a:srgbClr>
            </a:gs>
            <a:gs pos="100000">
              <a:srgbClr val="0033CC"/>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0" y="0"/>
            <a:ext cx="9144000" cy="11430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103"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6383338"/>
            <a:ext cx="511175" cy="474662"/>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C:\SuperB\Figures&amp;Movies\weblogo5.gif"/>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539553" y="6355086"/>
            <a:ext cx="792088" cy="502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9340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fontAlgn="base">
        <a:spcBef>
          <a:spcPct val="0"/>
        </a:spcBef>
        <a:spcAft>
          <a:spcPct val="0"/>
        </a:spcAft>
        <a:defRPr sz="4400" i="1">
          <a:solidFill>
            <a:schemeClr val="bg1"/>
          </a:solidFill>
          <a:latin typeface="+mj-lt"/>
          <a:ea typeface="+mj-ea"/>
          <a:cs typeface="+mj-cs"/>
        </a:defRPr>
      </a:lvl1pPr>
      <a:lvl2pPr algn="ctr" rtl="0" fontAlgn="base">
        <a:spcBef>
          <a:spcPct val="0"/>
        </a:spcBef>
        <a:spcAft>
          <a:spcPct val="0"/>
        </a:spcAft>
        <a:defRPr sz="4400" i="1">
          <a:solidFill>
            <a:schemeClr val="bg1"/>
          </a:solidFill>
          <a:latin typeface="Arial" pitchFamily="34" charset="0"/>
        </a:defRPr>
      </a:lvl2pPr>
      <a:lvl3pPr algn="ctr" rtl="0" fontAlgn="base">
        <a:spcBef>
          <a:spcPct val="0"/>
        </a:spcBef>
        <a:spcAft>
          <a:spcPct val="0"/>
        </a:spcAft>
        <a:defRPr sz="4400" i="1">
          <a:solidFill>
            <a:schemeClr val="bg1"/>
          </a:solidFill>
          <a:latin typeface="Arial" pitchFamily="34" charset="0"/>
        </a:defRPr>
      </a:lvl3pPr>
      <a:lvl4pPr algn="ctr" rtl="0" fontAlgn="base">
        <a:spcBef>
          <a:spcPct val="0"/>
        </a:spcBef>
        <a:spcAft>
          <a:spcPct val="0"/>
        </a:spcAft>
        <a:defRPr sz="4400" i="1">
          <a:solidFill>
            <a:schemeClr val="bg1"/>
          </a:solidFill>
          <a:latin typeface="Arial" pitchFamily="34" charset="0"/>
        </a:defRPr>
      </a:lvl4pPr>
      <a:lvl5pPr algn="ctr" rtl="0" fontAlgn="base">
        <a:spcBef>
          <a:spcPct val="0"/>
        </a:spcBef>
        <a:spcAft>
          <a:spcPct val="0"/>
        </a:spcAft>
        <a:defRPr sz="4400" i="1">
          <a:solidFill>
            <a:schemeClr val="bg1"/>
          </a:solidFill>
          <a:latin typeface="Arial" pitchFamily="34" charset="0"/>
        </a:defRPr>
      </a:lvl5pPr>
      <a:lvl6pPr marL="457200" algn="ctr" rtl="0" fontAlgn="base">
        <a:spcBef>
          <a:spcPct val="0"/>
        </a:spcBef>
        <a:spcAft>
          <a:spcPct val="0"/>
        </a:spcAft>
        <a:defRPr sz="4400" i="1">
          <a:solidFill>
            <a:schemeClr val="bg1"/>
          </a:solidFill>
          <a:latin typeface="Arial" pitchFamily="34" charset="0"/>
        </a:defRPr>
      </a:lvl6pPr>
      <a:lvl7pPr marL="914400" algn="ctr" rtl="0" fontAlgn="base">
        <a:spcBef>
          <a:spcPct val="0"/>
        </a:spcBef>
        <a:spcAft>
          <a:spcPct val="0"/>
        </a:spcAft>
        <a:defRPr sz="4400" i="1">
          <a:solidFill>
            <a:schemeClr val="bg1"/>
          </a:solidFill>
          <a:latin typeface="Arial" pitchFamily="34" charset="0"/>
        </a:defRPr>
      </a:lvl7pPr>
      <a:lvl8pPr marL="1371600" algn="ctr" rtl="0" fontAlgn="base">
        <a:spcBef>
          <a:spcPct val="0"/>
        </a:spcBef>
        <a:spcAft>
          <a:spcPct val="0"/>
        </a:spcAft>
        <a:defRPr sz="4400" i="1">
          <a:solidFill>
            <a:schemeClr val="bg1"/>
          </a:solidFill>
          <a:latin typeface="Arial" pitchFamily="34" charset="0"/>
        </a:defRPr>
      </a:lvl8pPr>
      <a:lvl9pPr marL="1828800" algn="ctr" rtl="0" fontAlgn="base">
        <a:spcBef>
          <a:spcPct val="0"/>
        </a:spcBef>
        <a:spcAft>
          <a:spcPct val="0"/>
        </a:spcAft>
        <a:defRPr sz="4400" i="1">
          <a:solidFill>
            <a:schemeClr val="bg1"/>
          </a:solidFill>
          <a:latin typeface="Arial" pitchFamily="34" charset="0"/>
        </a:defRPr>
      </a:lvl9pPr>
    </p:titleStyle>
    <p:bodyStyle>
      <a:lvl1pPr marL="342900" indent="-342900" algn="l" rtl="0" fontAlgn="base">
        <a:spcBef>
          <a:spcPct val="20000"/>
        </a:spcBef>
        <a:spcAft>
          <a:spcPct val="0"/>
        </a:spcAft>
        <a:buSzPct val="85000"/>
        <a:buBlip>
          <a:blip r:embed="rId18"/>
        </a:buBlip>
        <a:defRPr sz="3200">
          <a:solidFill>
            <a:schemeClr val="bg1"/>
          </a:solidFill>
          <a:latin typeface="+mn-lt"/>
          <a:ea typeface="+mn-ea"/>
          <a:cs typeface="+mn-cs"/>
        </a:defRPr>
      </a:lvl1pPr>
      <a:lvl2pPr marL="742950" indent="-285750" algn="l" rtl="0" fontAlgn="base">
        <a:spcBef>
          <a:spcPct val="20000"/>
        </a:spcBef>
        <a:spcAft>
          <a:spcPct val="0"/>
        </a:spcAft>
        <a:buFont typeface="Wingdings" pitchFamily="2" charset="2"/>
        <a:buChar char="Ø"/>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notesSlide" Target="../notesSlides/notesSlide2.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wmf"/><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wmf"/></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5.wmf"/></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48.wmf"/><Relationship Id="rId13" Type="http://schemas.openxmlformats.org/officeDocument/2006/relationships/oleObject" Target="../embeddings/oleObject6.bin"/><Relationship Id="rId3" Type="http://schemas.openxmlformats.org/officeDocument/2006/relationships/image" Target="../media/image51.wmf"/><Relationship Id="rId7" Type="http://schemas.openxmlformats.org/officeDocument/2006/relationships/oleObject" Target="../embeddings/oleObject3.bin"/><Relationship Id="rId12" Type="http://schemas.openxmlformats.org/officeDocument/2006/relationships/image" Target="../media/image50.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54.wmf"/><Relationship Id="rId11" Type="http://schemas.openxmlformats.org/officeDocument/2006/relationships/oleObject" Target="../embeddings/oleObject5.bin"/><Relationship Id="rId5" Type="http://schemas.openxmlformats.org/officeDocument/2006/relationships/image" Target="../media/image53.wmf"/><Relationship Id="rId10" Type="http://schemas.openxmlformats.org/officeDocument/2006/relationships/image" Target="../media/image49.wmf"/><Relationship Id="rId4" Type="http://schemas.openxmlformats.org/officeDocument/2006/relationships/image" Target="../media/image52.wmf"/><Relationship Id="rId9" Type="http://schemas.openxmlformats.org/officeDocument/2006/relationships/oleObject" Target="../embeddings/oleObject4.bin"/></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arxiv.org/abs/1009.6178"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9198" y="2276872"/>
            <a:ext cx="9134802" cy="1470025"/>
          </a:xfrm>
        </p:spPr>
        <p:txBody>
          <a:bodyPr/>
          <a:lstStyle/>
          <a:p>
            <a:r>
              <a:rPr lang="it-IT" dirty="0" err="1" smtClean="0"/>
              <a:t>SuperB</a:t>
            </a:r>
            <a:r>
              <a:rPr lang="it-IT" dirty="0" smtClean="0"/>
              <a:t> a Super-</a:t>
            </a:r>
            <a:r>
              <a:rPr lang="it-IT" dirty="0" err="1" smtClean="0"/>
              <a:t>Flavour</a:t>
            </a:r>
            <a:r>
              <a:rPr lang="it-IT" dirty="0" smtClean="0"/>
              <a:t>-</a:t>
            </a:r>
            <a:r>
              <a:rPr lang="it-IT" dirty="0" err="1" smtClean="0"/>
              <a:t>Factory</a:t>
            </a:r>
            <a:endParaRPr lang="it-IT" dirty="0"/>
          </a:p>
        </p:txBody>
      </p:sp>
      <p:sp>
        <p:nvSpPr>
          <p:cNvPr id="3" name="Sottotitolo 2"/>
          <p:cNvSpPr>
            <a:spLocks noGrp="1"/>
          </p:cNvSpPr>
          <p:nvPr>
            <p:ph type="subTitle" idx="1"/>
          </p:nvPr>
        </p:nvSpPr>
        <p:spPr>
          <a:xfrm>
            <a:off x="827584" y="4318248"/>
            <a:ext cx="7848872" cy="2423120"/>
          </a:xfrm>
        </p:spPr>
        <p:txBody>
          <a:bodyPr/>
          <a:lstStyle/>
          <a:p>
            <a:r>
              <a:rPr lang="it-IT" sz="2800" dirty="0" smtClean="0">
                <a:solidFill>
                  <a:srgbClr val="FFFF00"/>
                </a:solidFill>
              </a:rPr>
              <a:t>M. </a:t>
            </a:r>
            <a:r>
              <a:rPr lang="it-IT" sz="2800" dirty="0" err="1" smtClean="0">
                <a:solidFill>
                  <a:srgbClr val="FFFF00"/>
                </a:solidFill>
              </a:rPr>
              <a:t>Biagini</a:t>
            </a:r>
            <a:r>
              <a:rPr lang="it-IT" sz="2800" dirty="0" smtClean="0">
                <a:solidFill>
                  <a:srgbClr val="FFFF00"/>
                </a:solidFill>
              </a:rPr>
              <a:t>, INFN-LNF</a:t>
            </a:r>
          </a:p>
          <a:p>
            <a:r>
              <a:rPr lang="it-IT" sz="2800" i="1" dirty="0" smtClean="0">
                <a:solidFill>
                  <a:srgbClr val="FFFF00"/>
                </a:solidFill>
              </a:rPr>
              <a:t>on </a:t>
            </a:r>
            <a:r>
              <a:rPr lang="it-IT" sz="2800" i="1" dirty="0" err="1" smtClean="0">
                <a:solidFill>
                  <a:srgbClr val="FFFF00"/>
                </a:solidFill>
              </a:rPr>
              <a:t>behalf</a:t>
            </a:r>
            <a:r>
              <a:rPr lang="it-IT" sz="2800" i="1" dirty="0" smtClean="0">
                <a:solidFill>
                  <a:srgbClr val="FFFF00"/>
                </a:solidFill>
              </a:rPr>
              <a:t> of the </a:t>
            </a:r>
            <a:r>
              <a:rPr lang="it-IT" sz="2800" i="1" dirty="0" err="1" smtClean="0">
                <a:solidFill>
                  <a:srgbClr val="FFFF00"/>
                </a:solidFill>
              </a:rPr>
              <a:t>SuperB</a:t>
            </a:r>
            <a:r>
              <a:rPr lang="it-IT" sz="2800" i="1" dirty="0" smtClean="0">
                <a:solidFill>
                  <a:srgbClr val="FFFF00"/>
                </a:solidFill>
              </a:rPr>
              <a:t> Accelerator Team</a:t>
            </a:r>
          </a:p>
          <a:p>
            <a:r>
              <a:rPr lang="it-IT" sz="2400" dirty="0" err="1" smtClean="0">
                <a:solidFill>
                  <a:srgbClr val="66FF66"/>
                </a:solidFill>
              </a:rPr>
              <a:t>SuperB</a:t>
            </a:r>
            <a:r>
              <a:rPr lang="it-IT" sz="2400" dirty="0" smtClean="0">
                <a:solidFill>
                  <a:srgbClr val="66FF66"/>
                </a:solidFill>
              </a:rPr>
              <a:t> Workshop</a:t>
            </a:r>
          </a:p>
          <a:p>
            <a:r>
              <a:rPr lang="it-IT" sz="2400" dirty="0" smtClean="0">
                <a:solidFill>
                  <a:srgbClr val="66FF66"/>
                </a:solidFill>
              </a:rPr>
              <a:t>Oxford </a:t>
            </a:r>
            <a:r>
              <a:rPr lang="it-IT" sz="2400" dirty="0" err="1" smtClean="0">
                <a:solidFill>
                  <a:srgbClr val="66FF66"/>
                </a:solidFill>
              </a:rPr>
              <a:t>May</a:t>
            </a:r>
            <a:r>
              <a:rPr lang="it-IT" sz="2400" dirty="0" smtClean="0">
                <a:solidFill>
                  <a:srgbClr val="66FF66"/>
                </a:solidFill>
              </a:rPr>
              <a:t> 18-19, 2011</a:t>
            </a:r>
            <a:endParaRPr lang="it-IT" sz="2400" dirty="0">
              <a:solidFill>
                <a:srgbClr val="66FF66"/>
              </a:solidFill>
            </a:endParaRPr>
          </a:p>
        </p:txBody>
      </p:sp>
      <p:pic>
        <p:nvPicPr>
          <p:cNvPr id="9218" name="Picture 2" descr="C:\SuperB\Figures&amp;Movies\Flavour_Facto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75959"/>
            <a:ext cx="2748930" cy="2200913"/>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SuperB\Figures&amp;Movies\Super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22" y="68580"/>
            <a:ext cx="4108450" cy="2208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935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2" y="908720"/>
            <a:ext cx="8712968" cy="5760640"/>
          </a:xfrm>
        </p:spPr>
        <p:txBody>
          <a:bodyPr/>
          <a:lstStyle/>
          <a:p>
            <a:r>
              <a:rPr lang="en-US" sz="2000" dirty="0" smtClean="0">
                <a:cs typeface="Times New Roman" pitchFamily="18" charset="0"/>
              </a:rPr>
              <a:t>Columns </a:t>
            </a:r>
            <a:r>
              <a:rPr lang="en-US" sz="2000" dirty="0">
                <a:cs typeface="Times New Roman" pitchFamily="18" charset="0"/>
              </a:rPr>
              <a:t>2 and 3 in </a:t>
            </a:r>
            <a:r>
              <a:rPr lang="en-US" sz="2000" dirty="0" smtClean="0">
                <a:cs typeface="Times New Roman" pitchFamily="18" charset="0"/>
              </a:rPr>
              <a:t>Table show different </a:t>
            </a:r>
            <a:r>
              <a:rPr lang="en-US" sz="2000" dirty="0">
                <a:cs typeface="Times New Roman" pitchFamily="18" charset="0"/>
              </a:rPr>
              <a:t>parameters </a:t>
            </a:r>
            <a:r>
              <a:rPr lang="en-US" sz="2000" dirty="0" smtClean="0">
                <a:cs typeface="Times New Roman" pitchFamily="18" charset="0"/>
              </a:rPr>
              <a:t>options:</a:t>
            </a:r>
          </a:p>
          <a:p>
            <a:pPr marL="0" indent="0">
              <a:buNone/>
            </a:pPr>
            <a:endParaRPr lang="en-US" sz="2000" dirty="0" smtClean="0">
              <a:cs typeface="Times New Roman" pitchFamily="18" charset="0"/>
            </a:endParaRPr>
          </a:p>
          <a:p>
            <a:pPr marL="971550" lvl="1" indent="-514350">
              <a:buFont typeface="+mj-lt"/>
              <a:buAutoNum type="arabicPeriod"/>
            </a:pPr>
            <a:r>
              <a:rPr lang="en-US" sz="1800" dirty="0" smtClean="0">
                <a:solidFill>
                  <a:srgbClr val="66FF66"/>
                </a:solidFill>
                <a:cs typeface="Times New Roman" pitchFamily="18" charset="0"/>
              </a:rPr>
              <a:t>Low </a:t>
            </a:r>
            <a:r>
              <a:rPr lang="en-US" sz="1800" dirty="0">
                <a:solidFill>
                  <a:srgbClr val="66FF66"/>
                </a:solidFill>
                <a:cs typeface="Times New Roman" pitchFamily="18" charset="0"/>
              </a:rPr>
              <a:t>Emittance case relaxes the RF requirements and all the problems related to high current operations (including wall-plug power) but put more strain on the Optic and the Tuning </a:t>
            </a:r>
            <a:r>
              <a:rPr lang="en-US" sz="1800" dirty="0" smtClean="0">
                <a:solidFill>
                  <a:srgbClr val="66FF66"/>
                </a:solidFill>
                <a:cs typeface="Times New Roman" pitchFamily="18" charset="0"/>
              </a:rPr>
              <a:t>Capabilities</a:t>
            </a:r>
          </a:p>
          <a:p>
            <a:pPr marL="971550" lvl="1" indent="-514350">
              <a:buFont typeface="+mj-lt"/>
              <a:buAutoNum type="arabicPeriod"/>
            </a:pPr>
            <a:r>
              <a:rPr lang="en-US" sz="1800" dirty="0" smtClean="0">
                <a:solidFill>
                  <a:srgbClr val="FFFF00"/>
                </a:solidFill>
                <a:cs typeface="Times New Roman" pitchFamily="18" charset="0"/>
              </a:rPr>
              <a:t>High </a:t>
            </a:r>
            <a:r>
              <a:rPr lang="en-US" sz="1800" dirty="0">
                <a:solidFill>
                  <a:srgbClr val="FFFF00"/>
                </a:solidFill>
                <a:cs typeface="Times New Roman" pitchFamily="18" charset="0"/>
              </a:rPr>
              <a:t>Current case has the opposite characteristics. The requirements on vertical emittance and IP </a:t>
            </a:r>
            <a:r>
              <a:rPr lang="en-US" sz="1800" dirty="0" smtClean="0">
                <a:solidFill>
                  <a:srgbClr val="FFFF00"/>
                </a:solidFill>
                <a:latin typeface="Symbol" pitchFamily="18" charset="2"/>
                <a:cs typeface="Times New Roman" pitchFamily="18" charset="0"/>
              </a:rPr>
              <a:t>b</a:t>
            </a:r>
            <a:r>
              <a:rPr lang="en-US" sz="1800" dirty="0" smtClean="0">
                <a:solidFill>
                  <a:srgbClr val="FFFF00"/>
                </a:solidFill>
                <a:cs typeface="Times New Roman" pitchFamily="18" charset="0"/>
              </a:rPr>
              <a:t>-functions </a:t>
            </a:r>
            <a:r>
              <a:rPr lang="en-US" sz="1800" dirty="0">
                <a:solidFill>
                  <a:srgbClr val="FFFF00"/>
                </a:solidFill>
                <a:cs typeface="Times New Roman" pitchFamily="18" charset="0"/>
              </a:rPr>
              <a:t>are relaxed but the high currents issues are enhanced (instabilities, HOM and synchrotron </a:t>
            </a:r>
            <a:r>
              <a:rPr lang="en-US" sz="1800" dirty="0" smtClean="0">
                <a:solidFill>
                  <a:srgbClr val="FFFF00"/>
                </a:solidFill>
                <a:cs typeface="Times New Roman" pitchFamily="18" charset="0"/>
              </a:rPr>
              <a:t>radiation</a:t>
            </a:r>
            <a:r>
              <a:rPr lang="en-US" sz="1800" dirty="0">
                <a:solidFill>
                  <a:srgbClr val="FFFF00"/>
                </a:solidFill>
                <a:cs typeface="Times New Roman" pitchFamily="18" charset="0"/>
              </a:rPr>
              <a:t>, wall-plug power etc</a:t>
            </a:r>
            <a:r>
              <a:rPr lang="en-US" sz="1800" dirty="0" smtClean="0">
                <a:solidFill>
                  <a:srgbClr val="FFFF00"/>
                </a:solidFill>
                <a:cs typeface="Times New Roman" pitchFamily="18" charset="0"/>
              </a:rPr>
              <a:t>…)</a:t>
            </a:r>
          </a:p>
          <a:p>
            <a:pPr marL="457200" lvl="1" indent="0">
              <a:buNone/>
            </a:pPr>
            <a:endParaRPr lang="en-US" sz="1800" dirty="0" smtClean="0">
              <a:solidFill>
                <a:srgbClr val="FFFF00"/>
              </a:solidFill>
              <a:cs typeface="Times New Roman" pitchFamily="18" charset="0"/>
            </a:endParaRPr>
          </a:p>
          <a:p>
            <a:r>
              <a:rPr lang="en-US" sz="2000" dirty="0">
                <a:cs typeface="Times New Roman" pitchFamily="18" charset="0"/>
              </a:rPr>
              <a:t>Overall the collider should be flexible enough to reach the target specifications, superseding the encountered limitations by pushing more the less critical parameters</a:t>
            </a:r>
          </a:p>
          <a:p>
            <a:r>
              <a:rPr lang="en-US" sz="2000" dirty="0">
                <a:cs typeface="Times New Roman" pitchFamily="18" charset="0"/>
              </a:rPr>
              <a:t>The cases shown have several parameters kept has much constant as possible (bunch length, IP stay clear etc…), in order to reduce their impact on other unwanted effects (Detector </a:t>
            </a:r>
            <a:r>
              <a:rPr lang="en-US" sz="2000" dirty="0" err="1">
                <a:cs typeface="Times New Roman" pitchFamily="18" charset="0"/>
              </a:rPr>
              <a:t>backgroung</a:t>
            </a:r>
            <a:r>
              <a:rPr lang="en-US" sz="2000" dirty="0">
                <a:cs typeface="Times New Roman" pitchFamily="18" charset="0"/>
              </a:rPr>
              <a:t>, HOM heating etc…)</a:t>
            </a:r>
          </a:p>
          <a:p>
            <a:pPr marL="457200" lvl="1" indent="0">
              <a:buNone/>
            </a:pPr>
            <a:endParaRPr lang="it-IT" dirty="0"/>
          </a:p>
        </p:txBody>
      </p:sp>
      <p:sp>
        <p:nvSpPr>
          <p:cNvPr id="4" name="Titolo 1"/>
          <p:cNvSpPr>
            <a:spLocks noGrp="1"/>
          </p:cNvSpPr>
          <p:nvPr>
            <p:ph type="title"/>
          </p:nvPr>
        </p:nvSpPr>
        <p:spPr>
          <a:xfrm>
            <a:off x="0" y="0"/>
            <a:ext cx="9144000" cy="836712"/>
          </a:xfrm>
        </p:spPr>
        <p:txBody>
          <a:bodyPr/>
          <a:lstStyle/>
          <a:p>
            <a:r>
              <a:rPr lang="it-IT" sz="3600" dirty="0" err="1" smtClean="0"/>
              <a:t>SuperB</a:t>
            </a:r>
            <a:r>
              <a:rPr lang="it-IT" sz="3600" dirty="0" smtClean="0"/>
              <a:t> </a:t>
            </a:r>
            <a:r>
              <a:rPr lang="it-IT" sz="3600" dirty="0" err="1" smtClean="0"/>
              <a:t>Parameters</a:t>
            </a:r>
            <a:r>
              <a:rPr lang="it-IT" sz="3600" dirty="0" smtClean="0"/>
              <a:t> (</a:t>
            </a:r>
            <a:r>
              <a:rPr lang="it-IT" sz="3600" dirty="0" err="1" smtClean="0"/>
              <a:t>cont</a:t>
            </a:r>
            <a:r>
              <a:rPr lang="it-IT" sz="3600" dirty="0" smtClean="0"/>
              <a:t>.)</a:t>
            </a:r>
            <a:endParaRPr lang="it-IT" dirty="0"/>
          </a:p>
        </p:txBody>
      </p:sp>
    </p:spTree>
    <p:extLst>
      <p:ext uri="{BB962C8B-B14F-4D97-AF65-F5344CB8AC3E}">
        <p14:creationId xmlns:p14="http://schemas.microsoft.com/office/powerpoint/2010/main" val="18562838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a:spLocks noGrp="1"/>
          </p:cNvSpPr>
          <p:nvPr>
            <p:ph type="title"/>
          </p:nvPr>
        </p:nvSpPr>
        <p:spPr>
          <a:xfrm>
            <a:off x="0" y="0"/>
            <a:ext cx="9144000" cy="692696"/>
          </a:xfrm>
        </p:spPr>
        <p:txBody>
          <a:bodyPr/>
          <a:lstStyle/>
          <a:p>
            <a:r>
              <a:rPr lang="it-IT" sz="3600" dirty="0" err="1" smtClean="0"/>
              <a:t>SuperB</a:t>
            </a:r>
            <a:r>
              <a:rPr lang="it-IT" sz="3600" dirty="0" smtClean="0"/>
              <a:t> </a:t>
            </a:r>
            <a:r>
              <a:rPr lang="it-IT" sz="3600" dirty="0" err="1" smtClean="0"/>
              <a:t>at</a:t>
            </a:r>
            <a:r>
              <a:rPr lang="it-IT" sz="3600" dirty="0" smtClean="0"/>
              <a:t> </a:t>
            </a:r>
            <a:r>
              <a:rPr lang="it-IT" sz="3600" dirty="0" smtClean="0">
                <a:latin typeface="Symbol" pitchFamily="18" charset="2"/>
              </a:rPr>
              <a:t>t</a:t>
            </a:r>
            <a:r>
              <a:rPr lang="it-IT" sz="3600" dirty="0" smtClean="0"/>
              <a:t>/charm </a:t>
            </a:r>
            <a:r>
              <a:rPr lang="it-IT" sz="3600" dirty="0" err="1" smtClean="0"/>
              <a:t>threshold</a:t>
            </a:r>
            <a:endParaRPr lang="it-IT" dirty="0"/>
          </a:p>
        </p:txBody>
      </p:sp>
      <p:sp>
        <p:nvSpPr>
          <p:cNvPr id="4" name="Segnaposto contenuto 2"/>
          <p:cNvSpPr txBox="1">
            <a:spLocks/>
          </p:cNvSpPr>
          <p:nvPr/>
        </p:nvSpPr>
        <p:spPr bwMode="auto">
          <a:xfrm>
            <a:off x="179512" y="908720"/>
            <a:ext cx="8712968"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SzPct val="85000"/>
              <a:buBlip>
                <a:blip r:embed="rId2"/>
              </a:buBlip>
              <a:defRPr sz="3200">
                <a:solidFill>
                  <a:schemeClr val="bg1"/>
                </a:solidFill>
                <a:latin typeface="+mn-lt"/>
                <a:ea typeface="+mn-ea"/>
                <a:cs typeface="+mn-cs"/>
              </a:defRPr>
            </a:lvl1pPr>
            <a:lvl2pPr marL="742950" indent="-285750" algn="l" rtl="0" fontAlgn="base">
              <a:spcBef>
                <a:spcPct val="20000"/>
              </a:spcBef>
              <a:spcAft>
                <a:spcPct val="0"/>
              </a:spcAft>
              <a:buFont typeface="Wingdings" pitchFamily="2" charset="2"/>
              <a:buChar char="Ø"/>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US" sz="2000" dirty="0" err="1">
                <a:cs typeface="Times New Roman" pitchFamily="18" charset="0"/>
              </a:rPr>
              <a:t>SuperB</a:t>
            </a:r>
            <a:r>
              <a:rPr lang="en-US" sz="2000" dirty="0">
                <a:cs typeface="Times New Roman" pitchFamily="18" charset="0"/>
              </a:rPr>
              <a:t> can operate at a lower </a:t>
            </a:r>
            <a:r>
              <a:rPr lang="en-US" sz="2000" dirty="0" smtClean="0">
                <a:cs typeface="Times New Roman" pitchFamily="18" charset="0"/>
              </a:rPr>
              <a:t>cm </a:t>
            </a:r>
            <a:r>
              <a:rPr lang="en-US" sz="2000" dirty="0">
                <a:cs typeface="Times New Roman" pitchFamily="18" charset="0"/>
              </a:rPr>
              <a:t>energy with a somewhat reduced </a:t>
            </a:r>
            <a:r>
              <a:rPr lang="en-US" sz="2000" dirty="0" smtClean="0">
                <a:cs typeface="Times New Roman" pitchFamily="18" charset="0"/>
              </a:rPr>
              <a:t>luminosity (last </a:t>
            </a:r>
            <a:r>
              <a:rPr lang="en-US" sz="2000" dirty="0">
                <a:cs typeface="Times New Roman" pitchFamily="18" charset="0"/>
              </a:rPr>
              <a:t>Column in </a:t>
            </a:r>
            <a:r>
              <a:rPr lang="en-US" sz="2000" dirty="0" smtClean="0">
                <a:cs typeface="Times New Roman" pitchFamily="18" charset="0"/>
              </a:rPr>
              <a:t>Table). </a:t>
            </a:r>
            <a:r>
              <a:rPr lang="en-US" sz="2000" dirty="0">
                <a:cs typeface="Times New Roman" pitchFamily="18" charset="0"/>
              </a:rPr>
              <a:t>In order to operate at </a:t>
            </a:r>
            <a:r>
              <a:rPr lang="en-US" sz="2000" dirty="0" smtClean="0">
                <a:latin typeface="Symbol" pitchFamily="18" charset="2"/>
                <a:cs typeface="Times New Roman" pitchFamily="18" charset="0"/>
              </a:rPr>
              <a:t>t</a:t>
            </a:r>
            <a:r>
              <a:rPr lang="en-US" sz="2000" dirty="0" smtClean="0">
                <a:cs typeface="Times New Roman" pitchFamily="18" charset="0"/>
              </a:rPr>
              <a:t>/charm </a:t>
            </a:r>
            <a:r>
              <a:rPr lang="en-US" sz="2000" dirty="0">
                <a:cs typeface="Times New Roman" pitchFamily="18" charset="0"/>
              </a:rPr>
              <a:t>threshold energies (in the vicinity </a:t>
            </a:r>
            <a:r>
              <a:rPr lang="en-US" sz="2000" dirty="0" smtClean="0">
                <a:cs typeface="Times New Roman" pitchFamily="18" charset="0"/>
              </a:rPr>
              <a:t>of 3.8 </a:t>
            </a:r>
            <a:r>
              <a:rPr lang="en-US" sz="2000" dirty="0" err="1">
                <a:cs typeface="Times New Roman" pitchFamily="18" charset="0"/>
              </a:rPr>
              <a:t>GeV</a:t>
            </a:r>
            <a:r>
              <a:rPr lang="en-US" sz="2000" dirty="0">
                <a:cs typeface="Times New Roman" pitchFamily="18" charset="0"/>
              </a:rPr>
              <a:t>) with minimal modifications to the machine, beam energies will be scaled</a:t>
            </a:r>
            <a:r>
              <a:rPr lang="en-US" sz="2000" dirty="0" smtClean="0">
                <a:cs typeface="Times New Roman" pitchFamily="18" charset="0"/>
              </a:rPr>
              <a:t>, maintaining </a:t>
            </a:r>
            <a:r>
              <a:rPr lang="en-US" sz="2000" dirty="0">
                <a:cs typeface="Times New Roman" pitchFamily="18" charset="0"/>
              </a:rPr>
              <a:t>the nominal energy asymmetry ratio used for operation at the </a:t>
            </a:r>
            <a:r>
              <a:rPr lang="en-US" sz="2000" dirty="0" smtClean="0">
                <a:cs typeface="Times New Roman" pitchFamily="18" charset="0"/>
              </a:rPr>
              <a:t>cm energy of </a:t>
            </a:r>
            <a:r>
              <a:rPr lang="en-US" sz="2000" dirty="0">
                <a:cs typeface="Times New Roman" pitchFamily="18" charset="0"/>
              </a:rPr>
              <a:t>the </a:t>
            </a:r>
            <a:r>
              <a:rPr lang="en-US" sz="2000" dirty="0" smtClean="0">
                <a:latin typeface="Symbol" pitchFamily="18" charset="2"/>
                <a:cs typeface="Times New Roman" pitchFamily="18" charset="0"/>
              </a:rPr>
              <a:t>U</a:t>
            </a:r>
            <a:r>
              <a:rPr lang="en-US" sz="2000" dirty="0" smtClean="0">
                <a:cs typeface="Times New Roman" pitchFamily="18" charset="0"/>
              </a:rPr>
              <a:t>(4S). </a:t>
            </a:r>
            <a:r>
              <a:rPr lang="en-US" sz="2000" dirty="0"/>
              <a:t>All magnet currents will be rescaled </a:t>
            </a:r>
            <a:r>
              <a:rPr lang="en-US" sz="2000" dirty="0" smtClean="0"/>
              <a:t>accordingly</a:t>
            </a:r>
          </a:p>
          <a:p>
            <a:r>
              <a:rPr lang="en-US" sz="2000" dirty="0">
                <a:cs typeface="Times New Roman" pitchFamily="18" charset="0"/>
              </a:rPr>
              <a:t>In order to provide the necessary damping at low current wigglers can be installed in the straight sections (dispersion free) and in the ARCs, in a relative number matched to achieve the desired beam parameters (emittance etc…). The permanent magnets in the IR will be replaced with weaker versions</a:t>
            </a:r>
          </a:p>
          <a:p>
            <a:r>
              <a:rPr lang="en-US" sz="2000" dirty="0" smtClean="0"/>
              <a:t>Luminosity </a:t>
            </a:r>
            <a:r>
              <a:rPr lang="en-US" sz="2000" dirty="0"/>
              <a:t>should scale linearly with </a:t>
            </a:r>
            <a:r>
              <a:rPr lang="en-US" sz="2000" dirty="0" smtClean="0"/>
              <a:t>energy, but damping </a:t>
            </a:r>
            <a:r>
              <a:rPr lang="en-US" sz="2000" dirty="0"/>
              <a:t>time and collective effects will result in a further decrease the luminosity. </a:t>
            </a:r>
            <a:r>
              <a:rPr lang="en-US" sz="2000" dirty="0" smtClean="0">
                <a:cs typeface="Times New Roman" pitchFamily="18" charset="0"/>
              </a:rPr>
              <a:t>However</a:t>
            </a:r>
            <a:r>
              <a:rPr lang="en-US" sz="2000" dirty="0">
                <a:cs typeface="Times New Roman" pitchFamily="18" charset="0"/>
              </a:rPr>
              <a:t>, given all factors, we expect that operations at lower energy will require a decrease of the beam current and an increase of the beam </a:t>
            </a:r>
            <a:r>
              <a:rPr lang="en-US" sz="2000" dirty="0" smtClean="0">
                <a:cs typeface="Times New Roman" pitchFamily="18" charset="0"/>
              </a:rPr>
              <a:t>emittance</a:t>
            </a:r>
            <a:endParaRPr lang="en-US" sz="2000" dirty="0">
              <a:cs typeface="Times New Roman" pitchFamily="18" charset="0"/>
            </a:endParaRPr>
          </a:p>
          <a:p>
            <a:r>
              <a:rPr lang="en-US" sz="2000" dirty="0" smtClean="0">
                <a:cs typeface="Times New Roman" pitchFamily="18" charset="0"/>
              </a:rPr>
              <a:t>It </a:t>
            </a:r>
            <a:r>
              <a:rPr lang="en-US" sz="2000" dirty="0">
                <a:cs typeface="Times New Roman" pitchFamily="18" charset="0"/>
              </a:rPr>
              <a:t>is thus reasonable to expect a luminosity about </a:t>
            </a:r>
            <a:r>
              <a:rPr lang="en-US" sz="2000" dirty="0">
                <a:solidFill>
                  <a:srgbClr val="66FF66"/>
                </a:solidFill>
                <a:cs typeface="Times New Roman" pitchFamily="18" charset="0"/>
              </a:rPr>
              <a:t>10 times </a:t>
            </a:r>
            <a:r>
              <a:rPr lang="en-US" sz="2000" dirty="0" smtClean="0">
                <a:solidFill>
                  <a:srgbClr val="66FF66"/>
                </a:solidFill>
                <a:cs typeface="Times New Roman" pitchFamily="18" charset="0"/>
              </a:rPr>
              <a:t>lower </a:t>
            </a:r>
            <a:r>
              <a:rPr lang="en-US" sz="2000" dirty="0">
                <a:cs typeface="Times New Roman" pitchFamily="18" charset="0"/>
              </a:rPr>
              <a:t>than that </a:t>
            </a:r>
            <a:r>
              <a:rPr lang="en-US" sz="2000" dirty="0" smtClean="0">
                <a:cs typeface="Times New Roman" pitchFamily="18" charset="0"/>
              </a:rPr>
              <a:t>at </a:t>
            </a:r>
            <a:r>
              <a:rPr lang="en-US" sz="2000" dirty="0">
                <a:cs typeface="Times New Roman" pitchFamily="18" charset="0"/>
              </a:rPr>
              <a:t>10.58 </a:t>
            </a:r>
            <a:r>
              <a:rPr lang="en-US" sz="2000" dirty="0" err="1" smtClean="0">
                <a:cs typeface="Times New Roman" pitchFamily="18" charset="0"/>
              </a:rPr>
              <a:t>GeV</a:t>
            </a:r>
            <a:endParaRPr lang="en-US" sz="2000" dirty="0" smtClean="0"/>
          </a:p>
          <a:p>
            <a:pPr lvl="1"/>
            <a:endParaRPr lang="en-US" dirty="0"/>
          </a:p>
          <a:p>
            <a:pPr marL="0" indent="0">
              <a:buNone/>
            </a:pPr>
            <a:endParaRPr lang="it-IT" dirty="0"/>
          </a:p>
        </p:txBody>
      </p:sp>
    </p:spTree>
    <p:extLst>
      <p:ext uri="{BB962C8B-B14F-4D97-AF65-F5344CB8AC3E}">
        <p14:creationId xmlns:p14="http://schemas.microsoft.com/office/powerpoint/2010/main" val="6633511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p:txBody>
          <a:bodyPr/>
          <a:lstStyle/>
          <a:p>
            <a:r>
              <a:rPr lang="en-US" dirty="0"/>
              <a:t>The crab waist @</a:t>
            </a:r>
            <a:r>
              <a:rPr lang="en-US" dirty="0" smtClean="0"/>
              <a:t> </a:t>
            </a:r>
            <a:r>
              <a:rPr lang="en-US" dirty="0"/>
              <a:t>DA</a:t>
            </a:r>
            <a:r>
              <a:rPr lang="en-US" dirty="0">
                <a:sym typeface="Symbol" pitchFamily="18" charset="2"/>
              </a:rPr>
              <a:t></a:t>
            </a:r>
            <a:r>
              <a:rPr lang="en-US" dirty="0"/>
              <a:t>NE</a:t>
            </a:r>
          </a:p>
        </p:txBody>
      </p:sp>
      <p:sp>
        <p:nvSpPr>
          <p:cNvPr id="315395" name="Rectangle 3"/>
          <p:cNvSpPr>
            <a:spLocks noGrp="1" noChangeArrowheads="1"/>
          </p:cNvSpPr>
          <p:nvPr>
            <p:ph type="body" idx="1"/>
          </p:nvPr>
        </p:nvSpPr>
        <p:spPr/>
        <p:txBody>
          <a:bodyPr/>
          <a:lstStyle/>
          <a:p>
            <a:r>
              <a:rPr lang="en-US" sz="2800" dirty="0"/>
              <a:t>In 2007-2008 DA</a:t>
            </a:r>
            <a:r>
              <a:rPr lang="en-US" sz="2800" dirty="0">
                <a:sym typeface="Symbol" pitchFamily="18" charset="2"/>
              </a:rPr>
              <a:t></a:t>
            </a:r>
            <a:r>
              <a:rPr lang="en-US" sz="2800" dirty="0"/>
              <a:t>NE was upgraded to include </a:t>
            </a:r>
            <a:r>
              <a:rPr lang="en-US" sz="2800" dirty="0" smtClean="0"/>
              <a:t>a crab-waist IR for testing the principle</a:t>
            </a:r>
            <a:endParaRPr lang="en-US" sz="2800" dirty="0"/>
          </a:p>
          <a:p>
            <a:r>
              <a:rPr lang="en-US" sz="2800" dirty="0"/>
              <a:t>There were some additional (conventional) improvements as well</a:t>
            </a:r>
          </a:p>
          <a:p>
            <a:pPr lvl="1"/>
            <a:r>
              <a:rPr lang="en-US" sz="2400" dirty="0"/>
              <a:t>Improved injection</a:t>
            </a:r>
          </a:p>
          <a:p>
            <a:pPr lvl="1"/>
            <a:r>
              <a:rPr lang="en-US" sz="2400" dirty="0"/>
              <a:t>Improved </a:t>
            </a:r>
            <a:r>
              <a:rPr lang="en-US" sz="2400" dirty="0" err="1"/>
              <a:t>impedence</a:t>
            </a:r>
            <a:r>
              <a:rPr lang="en-US" sz="2400" dirty="0"/>
              <a:t> reduction</a:t>
            </a:r>
          </a:p>
          <a:p>
            <a:pPr lvl="1"/>
            <a:r>
              <a:rPr lang="en-US" sz="2400" dirty="0"/>
              <a:t>Improved feedback systems</a:t>
            </a:r>
          </a:p>
          <a:p>
            <a:r>
              <a:rPr lang="en-US" sz="2800" dirty="0"/>
              <a:t>The predicted luminosity increase was about a factor of 3 (from 1.6x10</a:t>
            </a:r>
            <a:r>
              <a:rPr lang="en-US" sz="2800" baseline="30000" dirty="0"/>
              <a:t>32</a:t>
            </a:r>
            <a:r>
              <a:rPr lang="en-US" sz="2800" dirty="0"/>
              <a:t> to </a:t>
            </a:r>
            <a:r>
              <a:rPr lang="en-US" sz="2800" dirty="0" smtClean="0"/>
              <a:t>4.5x10</a:t>
            </a:r>
            <a:r>
              <a:rPr lang="en-US" sz="2800" baseline="30000" dirty="0" smtClean="0"/>
              <a:t>32</a:t>
            </a:r>
            <a:r>
              <a:rPr lang="en-US" sz="2800" dirty="0"/>
              <a:t>)</a:t>
            </a:r>
          </a:p>
        </p:txBody>
      </p:sp>
    </p:spTree>
    <p:extLst>
      <p:ext uri="{BB962C8B-B14F-4D97-AF65-F5344CB8AC3E}">
        <p14:creationId xmlns:p14="http://schemas.microsoft.com/office/powerpoint/2010/main" val="3428734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6" name="Picture 16" descr="peak2009"/>
          <p:cNvPicPr>
            <a:picLocks noChangeAspect="1" noChangeArrowheads="1"/>
          </p:cNvPicPr>
          <p:nvPr/>
        </p:nvPicPr>
        <p:blipFill>
          <a:blip r:embed="rId4">
            <a:extLst>
              <a:ext uri="{28A0092B-C50C-407E-A947-70E740481C1C}">
                <a14:useLocalDpi xmlns:a14="http://schemas.microsoft.com/office/drawing/2010/main" val="0"/>
              </a:ext>
            </a:extLst>
          </a:blip>
          <a:srcRect l="2357" t="14978" r="5571" b="28627"/>
          <a:stretch>
            <a:fillRect/>
          </a:stretch>
        </p:blipFill>
        <p:spPr bwMode="auto">
          <a:xfrm>
            <a:off x="0" y="908050"/>
            <a:ext cx="8153400"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31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5600" y="4756150"/>
            <a:ext cx="2819400" cy="19335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6931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4756150"/>
            <a:ext cx="2590800" cy="19034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69320" name="AutoShape 8"/>
          <p:cNvSpPr>
            <a:spLocks noChangeArrowheads="1"/>
          </p:cNvSpPr>
          <p:nvPr/>
        </p:nvSpPr>
        <p:spPr bwMode="auto">
          <a:xfrm rot="10800000" flipV="1">
            <a:off x="6948488" y="2565400"/>
            <a:ext cx="1219200" cy="12192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FC4E"/>
          </a:solidFill>
          <a:ln w="9525">
            <a:solidFill>
              <a:srgbClr val="FFFC4E"/>
            </a:solidFill>
            <a:miter lim="800000"/>
            <a:headEnd/>
            <a:tailEnd/>
          </a:ln>
        </p:spPr>
        <p:txBody>
          <a:bodyPr wrap="none" anchor="ctr"/>
          <a:lstStyle/>
          <a:p>
            <a:endParaRPr lang="it-IT"/>
          </a:p>
        </p:txBody>
      </p:sp>
      <p:sp>
        <p:nvSpPr>
          <p:cNvPr id="269321" name="Rectangle 9"/>
          <p:cNvSpPr>
            <a:spLocks noChangeArrowheads="1"/>
          </p:cNvSpPr>
          <p:nvPr/>
        </p:nvSpPr>
        <p:spPr bwMode="auto">
          <a:xfrm>
            <a:off x="6443663" y="3357563"/>
            <a:ext cx="1676400" cy="517525"/>
          </a:xfrm>
          <a:prstGeom prst="rect">
            <a:avLst/>
          </a:prstGeom>
          <a:solidFill>
            <a:srgbClr val="FFFC4E"/>
          </a:solidFill>
          <a:ln>
            <a:noFill/>
          </a:ln>
          <a:extLst>
            <a:ext uri="{91240B29-F687-4F45-9708-019B960494DF}">
              <a14:hiddenLine xmlns:a14="http://schemas.microsoft.com/office/drawing/2010/main" w="9525">
                <a:solidFill>
                  <a:schemeClr val="tx1"/>
                </a:solidFill>
                <a:miter lim="800000"/>
                <a:headEnd/>
                <a:tailEnd/>
              </a14:hiddenLine>
            </a:ext>
          </a:extLst>
        </p:spPr>
        <p:txBody>
          <a:bodyPr lIns="91430" tIns="45716" rIns="91430" bIns="45716">
            <a:spAutoFit/>
          </a:bodyPr>
          <a:lstStyle/>
          <a:p>
            <a:pPr algn="ctr" eaLnBrk="0" hangingPunct="0"/>
            <a:r>
              <a:rPr lang="en-US" sz="1400">
                <a:solidFill>
                  <a:srgbClr val="BC11A9"/>
                </a:solidFill>
                <a:ea typeface="ＭＳ Ｐゴシック" pitchFamily="34" charset="-128"/>
              </a:rPr>
              <a:t>NEW COLLISION SCHEME</a:t>
            </a:r>
            <a:endParaRPr lang="en-US" sz="1400" b="0">
              <a:solidFill>
                <a:srgbClr val="BC11A9"/>
              </a:solidFill>
              <a:ea typeface="ＭＳ Ｐゴシック" pitchFamily="34" charset="-128"/>
            </a:endParaRPr>
          </a:p>
        </p:txBody>
      </p:sp>
      <p:sp>
        <p:nvSpPr>
          <p:cNvPr id="269323" name="Line 11"/>
          <p:cNvSpPr>
            <a:spLocks noChangeShapeType="1"/>
          </p:cNvSpPr>
          <p:nvPr/>
        </p:nvSpPr>
        <p:spPr bwMode="auto">
          <a:xfrm>
            <a:off x="8101013" y="1125538"/>
            <a:ext cx="358775" cy="0"/>
          </a:xfrm>
          <a:prstGeom prst="line">
            <a:avLst/>
          </a:prstGeom>
          <a:noFill/>
          <a:ln w="9525">
            <a:solidFill>
              <a:srgbClr val="66FF66"/>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aphicFrame>
        <p:nvGraphicFramePr>
          <p:cNvPr id="269324" name="Object 12"/>
          <p:cNvGraphicFramePr>
            <a:graphicFrameLocks noChangeAspect="1"/>
          </p:cNvGraphicFramePr>
          <p:nvPr/>
        </p:nvGraphicFramePr>
        <p:xfrm>
          <a:off x="5795963" y="4724400"/>
          <a:ext cx="2808287" cy="1935163"/>
        </p:xfrm>
        <a:graphic>
          <a:graphicData uri="http://schemas.openxmlformats.org/presentationml/2006/ole">
            <mc:AlternateContent xmlns:mc="http://schemas.openxmlformats.org/markup-compatibility/2006">
              <mc:Choice xmlns:v="urn:schemas-microsoft-com:vml" Requires="v">
                <p:oleObj spid="_x0000_s4241" name="Image Document" r:id="rId7" imgW="6848640" imgH="4467240" progId="WangImage.Document">
                  <p:embed/>
                </p:oleObj>
              </mc:Choice>
              <mc:Fallback>
                <p:oleObj name="Image Document" r:id="rId7" imgW="6848640" imgH="4467240" progId="WangImage.Document">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5963" y="4724400"/>
                        <a:ext cx="2808287" cy="1935163"/>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Rectangle 2"/>
          <p:cNvSpPr>
            <a:spLocks noGrp="1" noChangeArrowheads="1"/>
          </p:cNvSpPr>
          <p:nvPr>
            <p:ph type="title"/>
          </p:nvPr>
        </p:nvSpPr>
        <p:spPr>
          <a:xfrm>
            <a:off x="0" y="0"/>
            <a:ext cx="9144000" cy="764704"/>
          </a:xfrm>
        </p:spPr>
        <p:txBody>
          <a:bodyPr/>
          <a:lstStyle/>
          <a:p>
            <a:r>
              <a:rPr lang="en-US" dirty="0" smtClean="0"/>
              <a:t>DA</a:t>
            </a:r>
            <a:r>
              <a:rPr lang="en-US" dirty="0" smtClean="0">
                <a:sym typeface="Symbol" pitchFamily="18" charset="2"/>
              </a:rPr>
              <a:t></a:t>
            </a:r>
            <a:r>
              <a:rPr lang="en-US" dirty="0" smtClean="0"/>
              <a:t>NE Peak Luminosity</a:t>
            </a:r>
            <a:endParaRPr lang="en-US" dirty="0"/>
          </a:p>
        </p:txBody>
      </p:sp>
      <p:sp>
        <p:nvSpPr>
          <p:cNvPr id="269322" name="Text Box 10"/>
          <p:cNvSpPr txBox="1">
            <a:spLocks noChangeArrowheads="1"/>
          </p:cNvSpPr>
          <p:nvPr/>
        </p:nvSpPr>
        <p:spPr bwMode="auto">
          <a:xfrm rot="-5400000">
            <a:off x="7648576" y="1216025"/>
            <a:ext cx="2089150" cy="466725"/>
          </a:xfrm>
          <a:prstGeom prst="rect">
            <a:avLst/>
          </a:prstGeom>
          <a:noFill/>
          <a:ln w="9525">
            <a:solidFill>
              <a:srgbClr val="66FF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pPr algn="ctr">
              <a:spcBef>
                <a:spcPct val="50000"/>
              </a:spcBef>
            </a:pPr>
            <a:r>
              <a:rPr lang="it-IT" sz="2400" b="1">
                <a:solidFill>
                  <a:srgbClr val="66FF66"/>
                </a:solidFill>
              </a:rPr>
              <a:t>Design Goal</a:t>
            </a:r>
            <a:endParaRPr lang="en-US" sz="2400" b="1">
              <a:solidFill>
                <a:srgbClr val="66FF66"/>
              </a:solidFill>
            </a:endParaRPr>
          </a:p>
        </p:txBody>
      </p:sp>
    </p:spTree>
    <p:extLst>
      <p:ext uri="{BB962C8B-B14F-4D97-AF65-F5344CB8AC3E}">
        <p14:creationId xmlns:p14="http://schemas.microsoft.com/office/powerpoint/2010/main" val="11621565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769803"/>
          </a:xfrm>
        </p:spPr>
        <p:txBody>
          <a:bodyPr/>
          <a:lstStyle/>
          <a:p>
            <a:r>
              <a:rPr lang="it-IT" dirty="0" err="1" smtClean="0"/>
              <a:t>Peak</a:t>
            </a:r>
            <a:r>
              <a:rPr lang="it-IT" dirty="0" smtClean="0"/>
              <a:t> </a:t>
            </a:r>
            <a:r>
              <a:rPr lang="it-IT" dirty="0" err="1" smtClean="0"/>
              <a:t>luminosity</a:t>
            </a:r>
            <a:r>
              <a:rPr lang="it-IT" dirty="0" smtClean="0"/>
              <a:t> vs </a:t>
            </a:r>
            <a:r>
              <a:rPr lang="it-IT" dirty="0" err="1" smtClean="0"/>
              <a:t>currents</a:t>
            </a:r>
            <a:endParaRPr lang="it-IT" dirty="0"/>
          </a:p>
        </p:txBody>
      </p:sp>
      <p:grpSp>
        <p:nvGrpSpPr>
          <p:cNvPr id="4" name="Gruppo 3"/>
          <p:cNvGrpSpPr/>
          <p:nvPr/>
        </p:nvGrpSpPr>
        <p:grpSpPr>
          <a:xfrm>
            <a:off x="246063" y="769803"/>
            <a:ext cx="7782321" cy="5971565"/>
            <a:chOff x="246063" y="621322"/>
            <a:chExt cx="7782321" cy="5971565"/>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58" t="43222" r="12785"/>
            <a:stretch/>
          </p:blipFill>
          <p:spPr bwMode="auto">
            <a:xfrm>
              <a:off x="1383323" y="621322"/>
              <a:ext cx="6166340" cy="5971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a:spLocks noChangeArrowheads="1"/>
            </p:cNvSpPr>
            <p:nvPr/>
          </p:nvSpPr>
          <p:spPr bwMode="auto">
            <a:xfrm rot="-5400000">
              <a:off x="-186928" y="3559944"/>
              <a:ext cx="2971800" cy="366712"/>
            </a:xfrm>
            <a:prstGeom prst="rect">
              <a:avLst/>
            </a:prstGeom>
            <a:solidFill>
              <a:schemeClr val="bg1"/>
            </a:solidFill>
            <a:ln>
              <a:noFill/>
            </a:ln>
            <a:extLst/>
          </p:spPr>
          <p:txBody>
            <a:bodyPr>
              <a:spAutoFit/>
            </a:bodyPr>
            <a:lstStyle/>
            <a:p>
              <a:pPr eaLnBrk="0" hangingPunct="0"/>
              <a:r>
                <a:rPr lang="en-US" dirty="0">
                  <a:solidFill>
                    <a:srgbClr val="E30D1A"/>
                  </a:solidFill>
                  <a:ea typeface="ＭＳ Ｐゴシック" pitchFamily="34" charset="-128"/>
                </a:rPr>
                <a:t>Luminosity [10</a:t>
              </a:r>
              <a:r>
                <a:rPr lang="en-US" baseline="30000" dirty="0">
                  <a:solidFill>
                    <a:srgbClr val="E30D1A"/>
                  </a:solidFill>
                  <a:ea typeface="ＭＳ Ｐゴシック" pitchFamily="34" charset="-128"/>
                </a:rPr>
                <a:t>28</a:t>
              </a:r>
              <a:r>
                <a:rPr lang="en-US" dirty="0">
                  <a:solidFill>
                    <a:srgbClr val="E30D1A"/>
                  </a:solidFill>
                  <a:ea typeface="ＭＳ Ｐゴシック" pitchFamily="34" charset="-128"/>
                </a:rPr>
                <a:t> cm</a:t>
              </a:r>
              <a:r>
                <a:rPr lang="en-US" baseline="30000" dirty="0">
                  <a:solidFill>
                    <a:srgbClr val="E30D1A"/>
                  </a:solidFill>
                  <a:ea typeface="ＭＳ Ｐゴシック" pitchFamily="34" charset="-128"/>
                </a:rPr>
                <a:t>-2</a:t>
              </a:r>
              <a:r>
                <a:rPr lang="en-US" dirty="0">
                  <a:solidFill>
                    <a:srgbClr val="E30D1A"/>
                  </a:solidFill>
                  <a:ea typeface="ＭＳ Ｐゴシック" pitchFamily="34" charset="-128"/>
                </a:rPr>
                <a:t> s</a:t>
              </a:r>
              <a:r>
                <a:rPr lang="en-US" baseline="30000" dirty="0">
                  <a:solidFill>
                    <a:srgbClr val="E30D1A"/>
                  </a:solidFill>
                  <a:ea typeface="ＭＳ Ｐゴシック" pitchFamily="34" charset="-128"/>
                </a:rPr>
                <a:t>-1</a:t>
              </a:r>
              <a:r>
                <a:rPr lang="en-US" dirty="0">
                  <a:solidFill>
                    <a:srgbClr val="E30D1A"/>
                  </a:solidFill>
                  <a:ea typeface="ＭＳ Ｐゴシック" pitchFamily="34" charset="-128"/>
                </a:rPr>
                <a:t>]</a:t>
              </a:r>
            </a:p>
          </p:txBody>
        </p:sp>
        <p:sp>
          <p:nvSpPr>
            <p:cNvPr id="8" name="Oval 4"/>
            <p:cNvSpPr>
              <a:spLocks noChangeArrowheads="1"/>
            </p:cNvSpPr>
            <p:nvPr/>
          </p:nvSpPr>
          <p:spPr bwMode="auto">
            <a:xfrm>
              <a:off x="4140200" y="3671888"/>
              <a:ext cx="3024188" cy="360362"/>
            </a:xfrm>
            <a:prstGeom prst="ellipse">
              <a:avLst/>
            </a:prstGeom>
            <a:noFill/>
            <a:ln w="28575">
              <a:solidFill>
                <a:srgbClr val="FF090C"/>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it-IT"/>
            </a:p>
          </p:txBody>
        </p:sp>
        <p:sp>
          <p:nvSpPr>
            <p:cNvPr id="9" name="Text Box 5"/>
            <p:cNvSpPr txBox="1">
              <a:spLocks noChangeArrowheads="1"/>
            </p:cNvSpPr>
            <p:nvPr/>
          </p:nvSpPr>
          <p:spPr bwMode="auto">
            <a:xfrm>
              <a:off x="4953000" y="4876800"/>
              <a:ext cx="28622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solidFill>
                    <a:srgbClr val="FF0000"/>
                  </a:solidFill>
                  <a:latin typeface="Symbol" pitchFamily="18" charset="2"/>
                  <a:ea typeface="ＭＳ Ｐゴシック" pitchFamily="34" charset="-128"/>
                </a:rPr>
                <a:t>b</a:t>
              </a:r>
              <a:r>
                <a:rPr lang="en-US">
                  <a:solidFill>
                    <a:srgbClr val="FF0000"/>
                  </a:solidFill>
                  <a:ea typeface="ＭＳ Ｐゴシック" pitchFamily="34" charset="-128"/>
                </a:rPr>
                <a:t>y=18mm, Pw_angle=0.6</a:t>
              </a:r>
            </a:p>
          </p:txBody>
        </p:sp>
        <p:sp>
          <p:nvSpPr>
            <p:cNvPr id="10" name="Text Box 6"/>
            <p:cNvSpPr txBox="1">
              <a:spLocks noChangeArrowheads="1"/>
            </p:cNvSpPr>
            <p:nvPr/>
          </p:nvSpPr>
          <p:spPr bwMode="auto">
            <a:xfrm>
              <a:off x="2514600" y="1676400"/>
              <a:ext cx="27352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solidFill>
                    <a:srgbClr val="009900"/>
                  </a:solidFill>
                  <a:latin typeface="Symbol" pitchFamily="18" charset="2"/>
                  <a:ea typeface="ＭＳ Ｐゴシック" pitchFamily="34" charset="-128"/>
                </a:rPr>
                <a:t>b</a:t>
              </a:r>
              <a:r>
                <a:rPr lang="en-US">
                  <a:solidFill>
                    <a:srgbClr val="009900"/>
                  </a:solidFill>
                  <a:ea typeface="ＭＳ Ｐゴシック" pitchFamily="34" charset="-128"/>
                </a:rPr>
                <a:t>y=9mm, Pw_angle=1.9</a:t>
              </a:r>
            </a:p>
          </p:txBody>
        </p:sp>
        <p:sp>
          <p:nvSpPr>
            <p:cNvPr id="11" name="Text Box 8"/>
            <p:cNvSpPr txBox="1">
              <a:spLocks noChangeArrowheads="1"/>
            </p:cNvSpPr>
            <p:nvPr/>
          </p:nvSpPr>
          <p:spPr bwMode="auto">
            <a:xfrm>
              <a:off x="4495800" y="4114800"/>
              <a:ext cx="3532584" cy="366713"/>
            </a:xfrm>
            <a:prstGeom prst="rect">
              <a:avLst/>
            </a:prstGeom>
            <a:solidFill>
              <a:schemeClr val="bg1"/>
            </a:solidFill>
            <a:ln>
              <a:noFill/>
            </a:ln>
            <a:effectLst/>
            <a:extLst/>
          </p:spPr>
          <p:txBody>
            <a:bodyPr wrap="square">
              <a:spAutoFit/>
            </a:bodyPr>
            <a:lstStyle/>
            <a:p>
              <a:r>
                <a:rPr lang="en-US" dirty="0"/>
                <a:t>LPA alone gives more luminosity</a:t>
              </a:r>
            </a:p>
          </p:txBody>
        </p:sp>
        <p:sp>
          <p:nvSpPr>
            <p:cNvPr id="12" name="Line 9"/>
            <p:cNvSpPr>
              <a:spLocks noChangeShapeType="1"/>
            </p:cNvSpPr>
            <p:nvPr/>
          </p:nvSpPr>
          <p:spPr bwMode="auto">
            <a:xfrm flipH="1">
              <a:off x="3925888" y="4267200"/>
              <a:ext cx="646112" cy="4603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 name="Text Box 10"/>
            <p:cNvSpPr txBox="1">
              <a:spLocks noChangeArrowheads="1"/>
            </p:cNvSpPr>
            <p:nvPr/>
          </p:nvSpPr>
          <p:spPr bwMode="auto">
            <a:xfrm>
              <a:off x="3733800" y="990600"/>
              <a:ext cx="3505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a:solidFill>
                    <a:srgbClr val="D60093"/>
                  </a:solidFill>
                </a:rPr>
                <a:t>Data averaged on a full day</a:t>
              </a:r>
            </a:p>
          </p:txBody>
        </p:sp>
        <p:sp>
          <p:nvSpPr>
            <p:cNvPr id="15" name="Line 13"/>
            <p:cNvSpPr>
              <a:spLocks noChangeShapeType="1"/>
            </p:cNvSpPr>
            <p:nvPr/>
          </p:nvSpPr>
          <p:spPr bwMode="auto">
            <a:xfrm flipH="1" flipV="1">
              <a:off x="6105525" y="4716463"/>
              <a:ext cx="430213" cy="21113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6" name="Line 14"/>
            <p:cNvSpPr>
              <a:spLocks noChangeShapeType="1"/>
            </p:cNvSpPr>
            <p:nvPr/>
          </p:nvSpPr>
          <p:spPr bwMode="auto">
            <a:xfrm>
              <a:off x="3792538" y="2022475"/>
              <a:ext cx="657225" cy="328613"/>
            </a:xfrm>
            <a:prstGeom prst="line">
              <a:avLst/>
            </a:prstGeom>
            <a:noFill/>
            <a:ln w="28575">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 name="Text Box 7"/>
            <p:cNvSpPr txBox="1">
              <a:spLocks noChangeArrowheads="1"/>
            </p:cNvSpPr>
            <p:nvPr/>
          </p:nvSpPr>
          <p:spPr bwMode="auto">
            <a:xfrm>
              <a:off x="246063" y="5821363"/>
              <a:ext cx="1692275" cy="641350"/>
            </a:xfrm>
            <a:prstGeom prst="rect">
              <a:avLst/>
            </a:prstGeom>
            <a:solidFill>
              <a:schemeClr val="bg1"/>
            </a:solidFill>
            <a:ln>
              <a:noFill/>
            </a:ln>
            <a:effectLst/>
            <a:extLst/>
          </p:spPr>
          <p:txBody>
            <a:bodyPr>
              <a:spAutoFit/>
            </a:bodyPr>
            <a:lstStyle/>
            <a:p>
              <a:pPr eaLnBrk="0" hangingPunct="0"/>
              <a:r>
                <a:rPr lang="en-US" dirty="0">
                  <a:solidFill>
                    <a:srgbClr val="0000FF"/>
                  </a:solidFill>
                  <a:latin typeface="Symbol" pitchFamily="18" charset="2"/>
                  <a:ea typeface="ＭＳ Ｐゴシック" pitchFamily="34" charset="-128"/>
                </a:rPr>
                <a:t>b</a:t>
              </a:r>
              <a:r>
                <a:rPr lang="en-US" dirty="0">
                  <a:solidFill>
                    <a:srgbClr val="0000FF"/>
                  </a:solidFill>
                  <a:ea typeface="ＭＳ Ｐゴシック" pitchFamily="34" charset="-128"/>
                </a:rPr>
                <a:t>y=25mm, </a:t>
              </a:r>
              <a:r>
                <a:rPr lang="en-US" dirty="0" err="1">
                  <a:solidFill>
                    <a:srgbClr val="0000FF"/>
                  </a:solidFill>
                  <a:ea typeface="ＭＳ Ｐゴシック" pitchFamily="34" charset="-128"/>
                </a:rPr>
                <a:t>Pw_angle</a:t>
              </a:r>
              <a:r>
                <a:rPr lang="en-US" dirty="0">
                  <a:solidFill>
                    <a:srgbClr val="0000FF"/>
                  </a:solidFill>
                  <a:ea typeface="ＭＳ Ｐゴシック" pitchFamily="34" charset="-128"/>
                </a:rPr>
                <a:t>=0.3</a:t>
              </a:r>
            </a:p>
          </p:txBody>
        </p:sp>
        <p:sp>
          <p:nvSpPr>
            <p:cNvPr id="14" name="Line 12"/>
            <p:cNvSpPr>
              <a:spLocks noChangeShapeType="1"/>
            </p:cNvSpPr>
            <p:nvPr/>
          </p:nvSpPr>
          <p:spPr bwMode="auto">
            <a:xfrm>
              <a:off x="1520825" y="5944815"/>
              <a:ext cx="563563" cy="30162"/>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Tree>
    <p:extLst>
      <p:ext uri="{BB962C8B-B14F-4D97-AF65-F5344CB8AC3E}">
        <p14:creationId xmlns:p14="http://schemas.microsoft.com/office/powerpoint/2010/main" val="22265377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Layout 2 </a:t>
            </a:r>
            <a:r>
              <a:rPr lang="it-IT" dirty="0" err="1" smtClean="0"/>
              <a:t>rings</a:t>
            </a:r>
            <a:r>
              <a:rPr lang="it-IT" dirty="0" smtClean="0"/>
              <a:t>, 1 tunnel</a:t>
            </a:r>
            <a:endParaRPr lang="it-IT" dirty="0"/>
          </a:p>
        </p:txBody>
      </p:sp>
      <p:grpSp>
        <p:nvGrpSpPr>
          <p:cNvPr id="4" name="Gruppo 3"/>
          <p:cNvGrpSpPr/>
          <p:nvPr/>
        </p:nvGrpSpPr>
        <p:grpSpPr>
          <a:xfrm>
            <a:off x="1042988" y="1206500"/>
            <a:ext cx="7454900" cy="5651500"/>
            <a:chOff x="1042988" y="1206500"/>
            <a:chExt cx="7454900" cy="5651500"/>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988" y="1206500"/>
              <a:ext cx="7056437" cy="565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4551363" y="1576388"/>
              <a:ext cx="400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it-IT" b="1">
                  <a:solidFill>
                    <a:srgbClr val="FF0000"/>
                  </a:solidFill>
                </a:rPr>
                <a:t>IP</a:t>
              </a:r>
              <a:endParaRPr lang="en-US" b="1">
                <a:solidFill>
                  <a:srgbClr val="FF0000"/>
                </a:solidFill>
              </a:endParaRPr>
            </a:p>
          </p:txBody>
        </p:sp>
        <p:sp>
          <p:nvSpPr>
            <p:cNvPr id="7" name="Text Box 6"/>
            <p:cNvSpPr txBox="1">
              <a:spLocks noChangeArrowheads="1"/>
            </p:cNvSpPr>
            <p:nvPr/>
          </p:nvSpPr>
          <p:spPr bwMode="auto">
            <a:xfrm>
              <a:off x="3327400" y="5373688"/>
              <a:ext cx="1136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it-IT" b="1">
                  <a:solidFill>
                    <a:srgbClr val="FF0000"/>
                  </a:solidFill>
                </a:rPr>
                <a:t>Rings </a:t>
              </a:r>
            </a:p>
            <a:p>
              <a:pPr eaLnBrk="1" hangingPunct="1"/>
              <a:r>
                <a:rPr lang="it-IT" b="1">
                  <a:solidFill>
                    <a:srgbClr val="FF0000"/>
                  </a:solidFill>
                </a:rPr>
                <a:t>crossing</a:t>
              </a:r>
              <a:endParaRPr lang="en-US" b="1">
                <a:solidFill>
                  <a:srgbClr val="FF0000"/>
                </a:solidFill>
              </a:endParaRPr>
            </a:p>
          </p:txBody>
        </p:sp>
        <p:sp>
          <p:nvSpPr>
            <p:cNvPr id="8" name="Line 7"/>
            <p:cNvSpPr>
              <a:spLocks noChangeShapeType="1"/>
            </p:cNvSpPr>
            <p:nvPr/>
          </p:nvSpPr>
          <p:spPr bwMode="auto">
            <a:xfrm flipH="1">
              <a:off x="3779838" y="5949950"/>
              <a:ext cx="71437" cy="3587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9" name="Text Box 8"/>
            <p:cNvSpPr txBox="1">
              <a:spLocks noChangeArrowheads="1"/>
            </p:cNvSpPr>
            <p:nvPr/>
          </p:nvSpPr>
          <p:spPr bwMode="auto">
            <a:xfrm>
              <a:off x="4211638" y="1916113"/>
              <a:ext cx="1060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it-IT" b="1">
                  <a:solidFill>
                    <a:schemeClr val="accent2"/>
                  </a:solidFill>
                </a:rPr>
                <a:t>66 mrad</a:t>
              </a:r>
              <a:endParaRPr lang="en-US" b="1">
                <a:solidFill>
                  <a:schemeClr val="accent2"/>
                </a:solidFill>
              </a:endParaRPr>
            </a:p>
          </p:txBody>
        </p:sp>
        <p:sp>
          <p:nvSpPr>
            <p:cNvPr id="10" name="Text Box 9"/>
            <p:cNvSpPr txBox="1">
              <a:spLocks noChangeArrowheads="1"/>
            </p:cNvSpPr>
            <p:nvPr/>
          </p:nvSpPr>
          <p:spPr bwMode="auto">
            <a:xfrm>
              <a:off x="4427538" y="5876925"/>
              <a:ext cx="488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solidFill>
                    <a:srgbClr val="FF0000"/>
                  </a:solidFill>
                </a:rPr>
                <a:t>RF</a:t>
              </a:r>
            </a:p>
          </p:txBody>
        </p:sp>
        <p:sp>
          <p:nvSpPr>
            <p:cNvPr id="11" name="Text Box 10"/>
            <p:cNvSpPr txBox="1">
              <a:spLocks noChangeArrowheads="1"/>
            </p:cNvSpPr>
            <p:nvPr/>
          </p:nvSpPr>
          <p:spPr bwMode="auto">
            <a:xfrm>
              <a:off x="2484438" y="1484313"/>
              <a:ext cx="1022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solidFill>
                    <a:srgbClr val="FF0000"/>
                  </a:solidFill>
                </a:rPr>
                <a:t>LER SR</a:t>
              </a:r>
            </a:p>
          </p:txBody>
        </p:sp>
        <p:sp>
          <p:nvSpPr>
            <p:cNvPr id="12" name="Text Box 11"/>
            <p:cNvSpPr txBox="1">
              <a:spLocks noChangeArrowheads="1"/>
            </p:cNvSpPr>
            <p:nvPr/>
          </p:nvSpPr>
          <p:spPr bwMode="auto">
            <a:xfrm>
              <a:off x="5364163" y="2054225"/>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solidFill>
                    <a:srgbClr val="FF0000"/>
                  </a:solidFill>
                </a:rPr>
                <a:t>LER SR</a:t>
              </a:r>
            </a:p>
          </p:txBody>
        </p:sp>
        <p:sp>
          <p:nvSpPr>
            <p:cNvPr id="13" name="Text Box 12"/>
            <p:cNvSpPr txBox="1">
              <a:spLocks noChangeArrowheads="1"/>
            </p:cNvSpPr>
            <p:nvPr/>
          </p:nvSpPr>
          <p:spPr bwMode="auto">
            <a:xfrm>
              <a:off x="7831138" y="3044825"/>
              <a:ext cx="66675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solidFill>
                    <a:srgbClr val="FF0000"/>
                  </a:solidFill>
                </a:rPr>
                <a:t>HER</a:t>
              </a:r>
            </a:p>
            <a:p>
              <a:pPr eaLnBrk="1" hangingPunct="1"/>
              <a:r>
                <a:rPr lang="en-US" b="1">
                  <a:solidFill>
                    <a:srgbClr val="FF0000"/>
                  </a:solidFill>
                </a:rPr>
                <a:t>arc</a:t>
              </a:r>
            </a:p>
          </p:txBody>
        </p:sp>
        <p:sp>
          <p:nvSpPr>
            <p:cNvPr id="14" name="Text Box 13"/>
            <p:cNvSpPr txBox="1">
              <a:spLocks noChangeArrowheads="1"/>
            </p:cNvSpPr>
            <p:nvPr/>
          </p:nvSpPr>
          <p:spPr bwMode="auto">
            <a:xfrm>
              <a:off x="6948488" y="3044825"/>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dirty="0">
                  <a:solidFill>
                    <a:srgbClr val="FF0000"/>
                  </a:solidFill>
                </a:rPr>
                <a:t>LER</a:t>
              </a:r>
            </a:p>
            <a:p>
              <a:pPr eaLnBrk="1" hangingPunct="1"/>
              <a:r>
                <a:rPr lang="en-US" b="1" dirty="0">
                  <a:solidFill>
                    <a:srgbClr val="FF0000"/>
                  </a:solidFill>
                </a:rPr>
                <a:t>arc</a:t>
              </a:r>
            </a:p>
          </p:txBody>
        </p:sp>
        <p:sp>
          <p:nvSpPr>
            <p:cNvPr id="15" name="Text Box 14"/>
            <p:cNvSpPr txBox="1">
              <a:spLocks noChangeArrowheads="1"/>
            </p:cNvSpPr>
            <p:nvPr/>
          </p:nvSpPr>
          <p:spPr bwMode="auto">
            <a:xfrm>
              <a:off x="1692275" y="3644900"/>
              <a:ext cx="666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solidFill>
                    <a:srgbClr val="FF0000"/>
                  </a:solidFill>
                </a:rPr>
                <a:t>HER</a:t>
              </a:r>
            </a:p>
            <a:p>
              <a:pPr eaLnBrk="1" hangingPunct="1"/>
              <a:r>
                <a:rPr lang="en-US" b="1">
                  <a:solidFill>
                    <a:srgbClr val="FF0000"/>
                  </a:solidFill>
                </a:rPr>
                <a:t>arc</a:t>
              </a:r>
            </a:p>
          </p:txBody>
        </p:sp>
        <p:sp>
          <p:nvSpPr>
            <p:cNvPr id="16" name="Text Box 15"/>
            <p:cNvSpPr txBox="1">
              <a:spLocks noChangeArrowheads="1"/>
            </p:cNvSpPr>
            <p:nvPr/>
          </p:nvSpPr>
          <p:spPr bwMode="auto">
            <a:xfrm>
              <a:off x="1082675" y="3044825"/>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solidFill>
                    <a:srgbClr val="FF0000"/>
                  </a:solidFill>
                </a:rPr>
                <a:t>LER</a:t>
              </a:r>
            </a:p>
            <a:p>
              <a:pPr eaLnBrk="1" hangingPunct="1"/>
              <a:r>
                <a:rPr lang="en-US" b="1">
                  <a:solidFill>
                    <a:srgbClr val="FF0000"/>
                  </a:solidFill>
                </a:rPr>
                <a:t>arc</a:t>
              </a:r>
            </a:p>
          </p:txBody>
        </p:sp>
        <p:sp>
          <p:nvSpPr>
            <p:cNvPr id="17" name="Line 16"/>
            <p:cNvSpPr>
              <a:spLocks noChangeShapeType="1"/>
            </p:cNvSpPr>
            <p:nvPr/>
          </p:nvSpPr>
          <p:spPr bwMode="auto">
            <a:xfrm>
              <a:off x="6372225" y="2881313"/>
              <a:ext cx="0" cy="241935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8" name="Text Box 17"/>
            <p:cNvSpPr txBox="1">
              <a:spLocks noChangeArrowheads="1"/>
            </p:cNvSpPr>
            <p:nvPr/>
          </p:nvSpPr>
          <p:spPr bwMode="auto">
            <a:xfrm>
              <a:off x="6453188" y="5502275"/>
              <a:ext cx="387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solidFill>
                    <a:srgbClr val="0000FF"/>
                  </a:solidFill>
                </a:rPr>
                <a:t>e-</a:t>
              </a:r>
            </a:p>
          </p:txBody>
        </p:sp>
        <p:sp>
          <p:nvSpPr>
            <p:cNvPr id="19" name="Freeform 18"/>
            <p:cNvSpPr>
              <a:spLocks/>
            </p:cNvSpPr>
            <p:nvPr/>
          </p:nvSpPr>
          <p:spPr bwMode="auto">
            <a:xfrm>
              <a:off x="3419475" y="5310188"/>
              <a:ext cx="2952750" cy="927100"/>
            </a:xfrm>
            <a:custGeom>
              <a:avLst/>
              <a:gdLst>
                <a:gd name="T0" fmla="*/ 2147483647 w 580"/>
                <a:gd name="T1" fmla="*/ 0 h 629"/>
                <a:gd name="T2" fmla="*/ 2147483647 w 580"/>
                <a:gd name="T3" fmla="*/ 2147483647 h 629"/>
                <a:gd name="T4" fmla="*/ 0 w 580"/>
                <a:gd name="T5" fmla="*/ 2147483647 h 629"/>
                <a:gd name="T6" fmla="*/ 0 60000 65536"/>
                <a:gd name="T7" fmla="*/ 0 60000 65536"/>
                <a:gd name="T8" fmla="*/ 0 60000 65536"/>
                <a:gd name="T9" fmla="*/ 0 w 580"/>
                <a:gd name="T10" fmla="*/ 0 h 629"/>
                <a:gd name="T11" fmla="*/ 580 w 580"/>
                <a:gd name="T12" fmla="*/ 629 h 629"/>
              </a:gdLst>
              <a:ahLst/>
              <a:cxnLst>
                <a:cxn ang="T6">
                  <a:pos x="T0" y="T1"/>
                </a:cxn>
                <a:cxn ang="T7">
                  <a:pos x="T2" y="T3"/>
                </a:cxn>
                <a:cxn ang="T8">
                  <a:pos x="T4" y="T5"/>
                </a:cxn>
              </a:cxnLst>
              <a:rect l="T9" t="T10" r="T11" b="T12"/>
              <a:pathLst>
                <a:path w="580" h="629">
                  <a:moveTo>
                    <a:pt x="580" y="0"/>
                  </a:moveTo>
                  <a:cubicBezTo>
                    <a:pt x="580" y="189"/>
                    <a:pt x="580" y="379"/>
                    <a:pt x="483" y="484"/>
                  </a:cubicBezTo>
                  <a:cubicBezTo>
                    <a:pt x="386" y="589"/>
                    <a:pt x="81" y="605"/>
                    <a:pt x="0" y="629"/>
                  </a:cubicBezTo>
                </a:path>
              </a:pathLst>
            </a:custGeom>
            <a:noFill/>
            <a:ln w="25400">
              <a:solidFill>
                <a:srgbClr val="0000FF"/>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0" name="Freeform 19"/>
            <p:cNvSpPr>
              <a:spLocks/>
            </p:cNvSpPr>
            <p:nvPr/>
          </p:nvSpPr>
          <p:spPr bwMode="auto">
            <a:xfrm>
              <a:off x="6372225" y="5257800"/>
              <a:ext cx="506413" cy="692150"/>
            </a:xfrm>
            <a:custGeom>
              <a:avLst/>
              <a:gdLst>
                <a:gd name="T0" fmla="*/ 2147483647 w 319"/>
                <a:gd name="T1" fmla="*/ 0 h 436"/>
                <a:gd name="T2" fmla="*/ 2147483647 w 319"/>
                <a:gd name="T3" fmla="*/ 2147483647 h 436"/>
                <a:gd name="T4" fmla="*/ 2147483647 w 319"/>
                <a:gd name="T5" fmla="*/ 2147483647 h 436"/>
                <a:gd name="T6" fmla="*/ 0 60000 65536"/>
                <a:gd name="T7" fmla="*/ 0 60000 65536"/>
                <a:gd name="T8" fmla="*/ 0 60000 65536"/>
                <a:gd name="T9" fmla="*/ 0 w 319"/>
                <a:gd name="T10" fmla="*/ 0 h 436"/>
                <a:gd name="T11" fmla="*/ 319 w 319"/>
                <a:gd name="T12" fmla="*/ 436 h 436"/>
              </a:gdLst>
              <a:ahLst/>
              <a:cxnLst>
                <a:cxn ang="T6">
                  <a:pos x="T0" y="T1"/>
                </a:cxn>
                <a:cxn ang="T7">
                  <a:pos x="T2" y="T3"/>
                </a:cxn>
                <a:cxn ang="T8">
                  <a:pos x="T4" y="T5"/>
                </a:cxn>
              </a:cxnLst>
              <a:rect l="T9" t="T10" r="T11" b="T12"/>
              <a:pathLst>
                <a:path w="319" h="436">
                  <a:moveTo>
                    <a:pt x="4" y="0"/>
                  </a:moveTo>
                  <a:cubicBezTo>
                    <a:pt x="2" y="133"/>
                    <a:pt x="0" y="266"/>
                    <a:pt x="53" y="339"/>
                  </a:cubicBezTo>
                  <a:cubicBezTo>
                    <a:pt x="106" y="412"/>
                    <a:pt x="212" y="424"/>
                    <a:pt x="319" y="436"/>
                  </a:cubicBezTo>
                </a:path>
              </a:pathLst>
            </a:custGeom>
            <a:noFill/>
            <a:ln w="25400">
              <a:solidFill>
                <a:srgbClr val="0000FF"/>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1" name="Text Box 20"/>
            <p:cNvSpPr txBox="1">
              <a:spLocks noChangeArrowheads="1"/>
            </p:cNvSpPr>
            <p:nvPr/>
          </p:nvSpPr>
          <p:spPr bwMode="auto">
            <a:xfrm>
              <a:off x="5651500" y="5516563"/>
              <a:ext cx="444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solidFill>
                    <a:srgbClr val="0000FF"/>
                  </a:solidFill>
                </a:rPr>
                <a:t>e+</a:t>
              </a:r>
            </a:p>
          </p:txBody>
        </p:sp>
        <p:sp>
          <p:nvSpPr>
            <p:cNvPr id="22" name="Text Box 21"/>
            <p:cNvSpPr txBox="1">
              <a:spLocks noChangeArrowheads="1"/>
            </p:cNvSpPr>
            <p:nvPr/>
          </p:nvSpPr>
          <p:spPr bwMode="auto">
            <a:xfrm>
              <a:off x="2411413" y="2592388"/>
              <a:ext cx="3816350" cy="2781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buClr>
                  <a:srgbClr val="FF0000"/>
                </a:buClr>
                <a:buFont typeface="Wingdings" pitchFamily="2" charset="2"/>
                <a:buChar char="¬"/>
              </a:pPr>
              <a:r>
                <a:rPr lang="en-GB" sz="1600" b="1" dirty="0">
                  <a:solidFill>
                    <a:schemeClr val="accent2"/>
                  </a:solidFill>
                </a:rPr>
                <a:t>HER and LER arcs are parallel to each other in the H-plane while separated by 2.1 m</a:t>
              </a:r>
              <a:r>
                <a:rPr lang="en-US" sz="1600" b="1" dirty="0">
                  <a:solidFill>
                    <a:schemeClr val="accent2"/>
                  </a:solidFill>
                </a:rPr>
                <a:t>. </a:t>
              </a:r>
            </a:p>
            <a:p>
              <a:pPr eaLnBrk="1" hangingPunct="1">
                <a:buClr>
                  <a:srgbClr val="FF0000"/>
                </a:buClr>
                <a:buFont typeface="Wingdings" pitchFamily="2" charset="2"/>
                <a:buChar char="¬"/>
              </a:pPr>
              <a:r>
                <a:rPr lang="en-GB" sz="1600" b="1" dirty="0">
                  <a:solidFill>
                    <a:schemeClr val="accent2"/>
                  </a:solidFill>
                </a:rPr>
                <a:t>Each ring has one inner and one outer arc. </a:t>
              </a:r>
            </a:p>
            <a:p>
              <a:pPr eaLnBrk="1" hangingPunct="1">
                <a:buClr>
                  <a:srgbClr val="FF0000"/>
                </a:buClr>
                <a:buFont typeface="Wingdings" pitchFamily="2" charset="2"/>
                <a:buChar char="¬"/>
              </a:pPr>
              <a:r>
                <a:rPr lang="en-GB" sz="1600" b="1" dirty="0">
                  <a:solidFill>
                    <a:schemeClr val="accent2"/>
                  </a:solidFill>
                </a:rPr>
                <a:t>Both inner and outer arcs provide the same bending angle but outer arc is made longer (increased drift space around the dipoles) in order to provide the same azimuth location as the inner arc</a:t>
              </a:r>
              <a:r>
                <a:rPr lang="en-US" sz="1600" b="1" dirty="0">
                  <a:solidFill>
                    <a:schemeClr val="accent2"/>
                  </a:solidFill>
                </a:rPr>
                <a:t> </a:t>
              </a:r>
            </a:p>
          </p:txBody>
        </p:sp>
      </p:grpSp>
    </p:spTree>
    <p:extLst>
      <p:ext uri="{BB962C8B-B14F-4D97-AF65-F5344CB8AC3E}">
        <p14:creationId xmlns:p14="http://schemas.microsoft.com/office/powerpoint/2010/main" val="8975824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9144000" cy="908050"/>
          </a:xfrm>
        </p:spPr>
        <p:txBody>
          <a:bodyPr/>
          <a:lstStyle/>
          <a:p>
            <a:r>
              <a:rPr lang="it-IT"/>
              <a:t>Beam-beam tune scan</a:t>
            </a:r>
            <a:endParaRPr lang="en-US"/>
          </a:p>
        </p:txBody>
      </p:sp>
      <p:sp>
        <p:nvSpPr>
          <p:cNvPr id="12292" name="Text Box 4"/>
          <p:cNvSpPr txBox="1">
            <a:spLocks noChangeArrowheads="1"/>
          </p:cNvSpPr>
          <p:nvPr/>
        </p:nvSpPr>
        <p:spPr bwMode="auto">
          <a:xfrm>
            <a:off x="971550" y="1196975"/>
            <a:ext cx="2735263"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sz="3200"/>
              <a:t>CDR, </a:t>
            </a:r>
            <a:r>
              <a:rPr lang="it-IT" sz="2400">
                <a:solidFill>
                  <a:srgbClr val="FF0000"/>
                </a:solidFill>
                <a:latin typeface="Symbol" pitchFamily="18" charset="2"/>
              </a:rPr>
              <a:t>x</a:t>
            </a:r>
            <a:r>
              <a:rPr lang="it-IT" sz="2400" baseline="-25000">
                <a:solidFill>
                  <a:srgbClr val="FF0000"/>
                </a:solidFill>
              </a:rPr>
              <a:t>y</a:t>
            </a:r>
            <a:r>
              <a:rPr lang="it-IT" sz="2400">
                <a:solidFill>
                  <a:srgbClr val="FF0000"/>
                </a:solidFill>
              </a:rPr>
              <a:t> = 0.17</a:t>
            </a:r>
            <a:endParaRPr lang="en-US" sz="2400">
              <a:solidFill>
                <a:srgbClr val="FF0000"/>
              </a:solidFill>
            </a:endParaRPr>
          </a:p>
        </p:txBody>
      </p:sp>
      <p:sp>
        <p:nvSpPr>
          <p:cNvPr id="12293" name="Text Box 5"/>
          <p:cNvSpPr txBox="1">
            <a:spLocks noChangeArrowheads="1"/>
          </p:cNvSpPr>
          <p:nvPr/>
        </p:nvSpPr>
        <p:spPr bwMode="auto">
          <a:xfrm>
            <a:off x="5435600" y="1196975"/>
            <a:ext cx="3024188"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sz="3200"/>
              <a:t>CDR2</a:t>
            </a:r>
            <a:r>
              <a:rPr lang="it-IT"/>
              <a:t>, </a:t>
            </a:r>
            <a:r>
              <a:rPr lang="it-IT" sz="2400">
                <a:solidFill>
                  <a:srgbClr val="FF0000"/>
                </a:solidFill>
                <a:latin typeface="Symbol" pitchFamily="18" charset="2"/>
              </a:rPr>
              <a:t>x</a:t>
            </a:r>
            <a:r>
              <a:rPr lang="it-IT" sz="2400" baseline="-25000">
                <a:solidFill>
                  <a:srgbClr val="FF0000"/>
                </a:solidFill>
              </a:rPr>
              <a:t>y</a:t>
            </a:r>
            <a:r>
              <a:rPr lang="it-IT" sz="2400">
                <a:solidFill>
                  <a:srgbClr val="FF0000"/>
                </a:solidFill>
              </a:rPr>
              <a:t> = 0.097</a:t>
            </a:r>
            <a:endParaRPr lang="en-US" sz="2400">
              <a:solidFill>
                <a:srgbClr val="FF0000"/>
              </a:solidFill>
            </a:endParaRPr>
          </a:p>
        </p:txBody>
      </p:sp>
      <p:sp>
        <p:nvSpPr>
          <p:cNvPr id="12294" name="Rectangle 6"/>
          <p:cNvSpPr>
            <a:spLocks noChangeArrowheads="1"/>
          </p:cNvSpPr>
          <p:nvPr/>
        </p:nvSpPr>
        <p:spPr bwMode="auto">
          <a:xfrm>
            <a:off x="6156325" y="6381750"/>
            <a:ext cx="2160588"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CC0000"/>
                </a:solidFill>
              </a:rPr>
              <a:t>L</a:t>
            </a:r>
            <a:r>
              <a:rPr lang="en-US" b="1"/>
              <a:t> (red) = 1. ∙10</a:t>
            </a:r>
            <a:r>
              <a:rPr lang="en-US" b="1" baseline="30000"/>
              <a:t>36</a:t>
            </a:r>
          </a:p>
        </p:txBody>
      </p:sp>
      <p:pic>
        <p:nvPicPr>
          <p:cNvPr id="1229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1866900"/>
            <a:ext cx="4487862" cy="444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1213" y="1868488"/>
            <a:ext cx="4487862" cy="444023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9" name="Text Box 11"/>
          <p:cNvSpPr txBox="1">
            <a:spLocks noChangeArrowheads="1"/>
          </p:cNvSpPr>
          <p:nvPr/>
        </p:nvSpPr>
        <p:spPr bwMode="auto">
          <a:xfrm>
            <a:off x="7740352" y="620713"/>
            <a:ext cx="1354858" cy="40011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dirty="0" err="1" smtClean="0"/>
              <a:t>D.Shatilov</a:t>
            </a:r>
            <a:endParaRPr lang="en-US" sz="2000" dirty="0"/>
          </a:p>
        </p:txBody>
      </p:sp>
    </p:spTree>
    <p:extLst>
      <p:ext uri="{BB962C8B-B14F-4D97-AF65-F5344CB8AC3E}">
        <p14:creationId xmlns:p14="http://schemas.microsoft.com/office/powerpoint/2010/main" val="41343003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t>Page </a:t>
            </a:r>
            <a:fld id="{92F9DEE8-A102-49A1-8CBC-501B186005B4}" type="slidenum">
              <a:rPr lang="en-US"/>
              <a:pPr eaLnBrk="1" hangingPunct="1"/>
              <a:t>17</a:t>
            </a:fld>
            <a:endParaRPr lang="en-US" sz="1400"/>
          </a:p>
        </p:txBody>
      </p:sp>
      <p:sp>
        <p:nvSpPr>
          <p:cNvPr id="28675" name="Rectangle 2"/>
          <p:cNvSpPr>
            <a:spLocks noGrp="1" noChangeArrowheads="1"/>
          </p:cNvSpPr>
          <p:nvPr>
            <p:ph type="title"/>
          </p:nvPr>
        </p:nvSpPr>
        <p:spPr/>
        <p:txBody>
          <a:bodyPr/>
          <a:lstStyle/>
          <a:p>
            <a:pPr eaLnBrk="1" hangingPunct="1"/>
            <a:r>
              <a:rPr lang="it-IT" smtClean="0">
                <a:ea typeface="ＭＳ Ｐゴシック" pitchFamily="34" charset="-128"/>
              </a:rPr>
              <a:t>SuperB Arcs</a:t>
            </a:r>
            <a:endParaRPr lang="en-US" smtClean="0">
              <a:ea typeface="ＭＳ Ｐゴシック" pitchFamily="34" charset="-128"/>
            </a:endParaRPr>
          </a:p>
        </p:txBody>
      </p:sp>
      <p:pic>
        <p:nvPicPr>
          <p:cNvPr id="28676" name="Picture 3"/>
          <p:cNvPicPr>
            <a:picLocks noChangeAspect="1" noChangeArrowheads="1"/>
          </p:cNvPicPr>
          <p:nvPr/>
        </p:nvPicPr>
        <p:blipFill>
          <a:blip r:embed="rId3">
            <a:extLst>
              <a:ext uri="{28A0092B-C50C-407E-A947-70E740481C1C}">
                <a14:useLocalDpi xmlns:a14="http://schemas.microsoft.com/office/drawing/2010/main" val="0"/>
              </a:ext>
            </a:extLst>
          </a:blip>
          <a:srcRect l="14558" t="2934" r="19717" b="19238"/>
          <a:stretch>
            <a:fillRect/>
          </a:stretch>
        </p:blipFill>
        <p:spPr bwMode="auto">
          <a:xfrm>
            <a:off x="0" y="2492375"/>
            <a:ext cx="27432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p:cNvPicPr>
            <a:picLocks noChangeAspect="1" noChangeArrowheads="1"/>
          </p:cNvPicPr>
          <p:nvPr/>
        </p:nvPicPr>
        <p:blipFill>
          <a:blip r:embed="rId4">
            <a:extLst>
              <a:ext uri="{28A0092B-C50C-407E-A947-70E740481C1C}">
                <a14:useLocalDpi xmlns:a14="http://schemas.microsoft.com/office/drawing/2010/main" val="0"/>
              </a:ext>
            </a:extLst>
          </a:blip>
          <a:srcRect l="9865" t="2682" r="14325" b="18462"/>
          <a:stretch>
            <a:fillRect/>
          </a:stretch>
        </p:blipFill>
        <p:spPr bwMode="auto">
          <a:xfrm>
            <a:off x="0" y="4845050"/>
            <a:ext cx="2738438"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8" name="Group 5"/>
          <p:cNvGrpSpPr>
            <a:grpSpLocks/>
          </p:cNvGrpSpPr>
          <p:nvPr/>
        </p:nvGrpSpPr>
        <p:grpSpPr bwMode="auto">
          <a:xfrm>
            <a:off x="4356100" y="1989138"/>
            <a:ext cx="4752975" cy="4895850"/>
            <a:chOff x="2517" y="527"/>
            <a:chExt cx="3221" cy="3221"/>
          </a:xfrm>
        </p:grpSpPr>
        <p:grpSp>
          <p:nvGrpSpPr>
            <p:cNvPr id="28682" name="Group 6"/>
            <p:cNvGrpSpPr>
              <a:grpSpLocks/>
            </p:cNvGrpSpPr>
            <p:nvPr/>
          </p:nvGrpSpPr>
          <p:grpSpPr bwMode="auto">
            <a:xfrm>
              <a:off x="2517" y="527"/>
              <a:ext cx="3221" cy="3221"/>
              <a:chOff x="2539" y="890"/>
              <a:chExt cx="3221" cy="3221"/>
            </a:xfrm>
          </p:grpSpPr>
          <p:pic>
            <p:nvPicPr>
              <p:cNvPr id="28684"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9" y="890"/>
                <a:ext cx="3221" cy="322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8685" name="Text Box 8"/>
              <p:cNvSpPr txBox="1">
                <a:spLocks noChangeArrowheads="1"/>
              </p:cNvSpPr>
              <p:nvPr/>
            </p:nvSpPr>
            <p:spPr bwMode="auto">
              <a:xfrm>
                <a:off x="3321" y="2564"/>
                <a:ext cx="435" cy="24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it-IT" b="1">
                    <a:solidFill>
                      <a:srgbClr val="009900"/>
                    </a:solidFill>
                  </a:rPr>
                  <a:t>LER</a:t>
                </a:r>
                <a:endParaRPr lang="en-US" b="1">
                  <a:solidFill>
                    <a:srgbClr val="009900"/>
                  </a:solidFill>
                </a:endParaRPr>
              </a:p>
            </p:txBody>
          </p:sp>
          <p:sp>
            <p:nvSpPr>
              <p:cNvPr id="28686" name="Text Box 9"/>
              <p:cNvSpPr txBox="1">
                <a:spLocks noChangeArrowheads="1"/>
              </p:cNvSpPr>
              <p:nvPr/>
            </p:nvSpPr>
            <p:spPr bwMode="auto">
              <a:xfrm>
                <a:off x="4558" y="2614"/>
                <a:ext cx="495" cy="24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it-IT" b="1">
                    <a:solidFill>
                      <a:srgbClr val="FF0000"/>
                    </a:solidFill>
                  </a:rPr>
                  <a:t>HER</a:t>
                </a:r>
                <a:endParaRPr lang="en-US" b="1">
                  <a:solidFill>
                    <a:srgbClr val="FF0000"/>
                  </a:solidFill>
                </a:endParaRPr>
              </a:p>
            </p:txBody>
          </p:sp>
        </p:grpSp>
        <p:pic>
          <p:nvPicPr>
            <p:cNvPr id="28683" name="Picture 10"/>
            <p:cNvPicPr>
              <a:picLocks noChangeAspect="1" noChangeArrowheads="1"/>
            </p:cNvPicPr>
            <p:nvPr/>
          </p:nvPicPr>
          <p:blipFill>
            <a:blip r:embed="rId6">
              <a:extLst>
                <a:ext uri="{28A0092B-C50C-407E-A947-70E740481C1C}">
                  <a14:useLocalDpi xmlns:a14="http://schemas.microsoft.com/office/drawing/2010/main" val="0"/>
                </a:ext>
              </a:extLst>
            </a:blip>
            <a:srcRect l="14656" t="2939" r="17715" b="20326"/>
            <a:stretch>
              <a:fillRect/>
            </a:stretch>
          </p:blipFill>
          <p:spPr bwMode="auto">
            <a:xfrm>
              <a:off x="4191" y="2523"/>
              <a:ext cx="1501" cy="120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8679" name="Rectangle 11"/>
          <p:cNvSpPr>
            <a:spLocks noGrp="1" noChangeArrowheads="1"/>
          </p:cNvSpPr>
          <p:nvPr>
            <p:ph type="body" idx="1"/>
          </p:nvPr>
        </p:nvSpPr>
        <p:spPr>
          <a:xfrm>
            <a:off x="0" y="1196975"/>
            <a:ext cx="9041196" cy="1079897"/>
          </a:xfrm>
          <a:noFill/>
        </p:spPr>
        <p:txBody>
          <a:bodyPr/>
          <a:lstStyle/>
          <a:p>
            <a:pPr eaLnBrk="1" hangingPunct="1">
              <a:lnSpc>
                <a:spcPct val="80000"/>
              </a:lnSpc>
            </a:pPr>
            <a:r>
              <a:rPr lang="en-GB" sz="1800" dirty="0" smtClean="0">
                <a:ea typeface="ＭＳ Ｐゴシック" pitchFamily="34" charset="-128"/>
              </a:rPr>
              <a:t>HER and LER arcs have conceptually the same lattice. LER arc dipoles are shorter (bend radius about 3 times smaller) than in the HER in order to match the ring </a:t>
            </a:r>
            <a:r>
              <a:rPr lang="en-GB" sz="1800" dirty="0" err="1" smtClean="0">
                <a:ea typeface="ＭＳ Ｐゴシック" pitchFamily="34" charset="-128"/>
              </a:rPr>
              <a:t>emittances</a:t>
            </a:r>
            <a:r>
              <a:rPr lang="en-GB" sz="1800" dirty="0" smtClean="0">
                <a:ea typeface="ＭＳ Ｐゴシック" pitchFamily="34" charset="-128"/>
              </a:rPr>
              <a:t> at the asymmetric beam energies </a:t>
            </a:r>
          </a:p>
          <a:p>
            <a:pPr marL="0" indent="0" eaLnBrk="1" hangingPunct="1">
              <a:lnSpc>
                <a:spcPct val="80000"/>
              </a:lnSpc>
              <a:buNone/>
            </a:pPr>
            <a:endParaRPr lang="en-US" sz="1800" dirty="0" smtClean="0">
              <a:ea typeface="ＭＳ Ｐゴシック" pitchFamily="34" charset="-128"/>
            </a:endParaRPr>
          </a:p>
        </p:txBody>
      </p:sp>
      <p:sp>
        <p:nvSpPr>
          <p:cNvPr id="28680" name="Text Box 12"/>
          <p:cNvSpPr txBox="1">
            <a:spLocks noChangeArrowheads="1"/>
          </p:cNvSpPr>
          <p:nvPr/>
        </p:nvSpPr>
        <p:spPr bwMode="auto">
          <a:xfrm>
            <a:off x="2700338" y="3357563"/>
            <a:ext cx="1768475" cy="64135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GB" b="1">
                <a:solidFill>
                  <a:srgbClr val="FF0000"/>
                </a:solidFill>
              </a:rPr>
              <a:t> </a:t>
            </a:r>
            <a:r>
              <a:rPr lang="en-GB" b="1">
                <a:solidFill>
                  <a:srgbClr val="FF0000"/>
                </a:solidFill>
                <a:latin typeface="Symbol" pitchFamily="18" charset="2"/>
                <a:cs typeface="Times New Roman" pitchFamily="18" charset="0"/>
              </a:rPr>
              <a:t>m</a:t>
            </a:r>
            <a:r>
              <a:rPr lang="en-GB" b="1" baseline="-30000">
                <a:solidFill>
                  <a:srgbClr val="FF0000"/>
                </a:solidFill>
                <a:cs typeface="Times New Roman" pitchFamily="18" charset="0"/>
              </a:rPr>
              <a:t>x</a:t>
            </a:r>
            <a:r>
              <a:rPr lang="en-GB" b="1">
                <a:solidFill>
                  <a:srgbClr val="FF0000"/>
                </a:solidFill>
                <a:cs typeface="Times New Roman" pitchFamily="18" charset="0"/>
              </a:rPr>
              <a:t> = 3</a:t>
            </a:r>
            <a:r>
              <a:rPr lang="en-GB" b="1">
                <a:solidFill>
                  <a:srgbClr val="FF0000"/>
                </a:solidFill>
                <a:latin typeface="Symbol" pitchFamily="18" charset="2"/>
                <a:cs typeface="Times New Roman" pitchFamily="18" charset="0"/>
              </a:rPr>
              <a:t>p</a:t>
            </a:r>
            <a:r>
              <a:rPr lang="en-GB" b="1">
                <a:solidFill>
                  <a:srgbClr val="FF0000"/>
                </a:solidFill>
                <a:cs typeface="Times New Roman" pitchFamily="18" charset="0"/>
              </a:rPr>
              <a:t>, </a:t>
            </a:r>
            <a:r>
              <a:rPr lang="en-GB" b="1">
                <a:solidFill>
                  <a:srgbClr val="FF0000"/>
                </a:solidFill>
                <a:latin typeface="Symbol" pitchFamily="18" charset="2"/>
                <a:cs typeface="Times New Roman" pitchFamily="18" charset="0"/>
              </a:rPr>
              <a:t>m</a:t>
            </a:r>
            <a:r>
              <a:rPr lang="en-GB" b="1" baseline="-30000">
                <a:solidFill>
                  <a:srgbClr val="FF0000"/>
                </a:solidFill>
                <a:cs typeface="Times New Roman" pitchFamily="18" charset="0"/>
              </a:rPr>
              <a:t>y</a:t>
            </a:r>
            <a:r>
              <a:rPr lang="en-GB" b="1">
                <a:solidFill>
                  <a:srgbClr val="FF0000"/>
                </a:solidFill>
                <a:cs typeface="Times New Roman" pitchFamily="18" charset="0"/>
              </a:rPr>
              <a:t> = </a:t>
            </a:r>
            <a:r>
              <a:rPr lang="en-GB" b="1">
                <a:solidFill>
                  <a:srgbClr val="FF0000"/>
                </a:solidFill>
                <a:latin typeface="Symbol" pitchFamily="18" charset="2"/>
                <a:cs typeface="Times New Roman" pitchFamily="18" charset="0"/>
              </a:rPr>
              <a:t>p</a:t>
            </a:r>
            <a:r>
              <a:rPr lang="en-US" b="1">
                <a:solidFill>
                  <a:srgbClr val="FF0000"/>
                </a:solidFill>
              </a:rPr>
              <a:t> </a:t>
            </a:r>
          </a:p>
          <a:p>
            <a:pPr eaLnBrk="1" hangingPunct="1"/>
            <a:r>
              <a:rPr lang="it-IT" b="1">
                <a:solidFill>
                  <a:srgbClr val="FF0000"/>
                </a:solidFill>
              </a:rPr>
              <a:t>Cell in HER</a:t>
            </a:r>
            <a:endParaRPr lang="en-US" b="1">
              <a:solidFill>
                <a:srgbClr val="FF0000"/>
              </a:solidFill>
            </a:endParaRPr>
          </a:p>
        </p:txBody>
      </p:sp>
      <p:sp>
        <p:nvSpPr>
          <p:cNvPr id="28681" name="Text Box 13"/>
          <p:cNvSpPr txBox="1">
            <a:spLocks noChangeArrowheads="1"/>
          </p:cNvSpPr>
          <p:nvPr/>
        </p:nvSpPr>
        <p:spPr bwMode="auto">
          <a:xfrm>
            <a:off x="2771775" y="5516563"/>
            <a:ext cx="1768475" cy="6413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GB" b="1">
                <a:solidFill>
                  <a:srgbClr val="009900"/>
                </a:solidFill>
              </a:rPr>
              <a:t> </a:t>
            </a:r>
            <a:r>
              <a:rPr lang="en-GB" b="1">
                <a:solidFill>
                  <a:srgbClr val="009900"/>
                </a:solidFill>
                <a:latin typeface="Symbol" pitchFamily="18" charset="2"/>
                <a:cs typeface="Times New Roman" pitchFamily="18" charset="0"/>
              </a:rPr>
              <a:t>m</a:t>
            </a:r>
            <a:r>
              <a:rPr lang="en-GB" b="1" baseline="-30000">
                <a:solidFill>
                  <a:srgbClr val="009900"/>
                </a:solidFill>
                <a:cs typeface="Times New Roman" pitchFamily="18" charset="0"/>
              </a:rPr>
              <a:t>x</a:t>
            </a:r>
            <a:r>
              <a:rPr lang="en-GB" b="1">
                <a:solidFill>
                  <a:srgbClr val="009900"/>
                </a:solidFill>
                <a:cs typeface="Times New Roman" pitchFamily="18" charset="0"/>
              </a:rPr>
              <a:t> = 3</a:t>
            </a:r>
            <a:r>
              <a:rPr lang="en-GB" b="1">
                <a:solidFill>
                  <a:srgbClr val="009900"/>
                </a:solidFill>
                <a:latin typeface="Symbol" pitchFamily="18" charset="2"/>
                <a:cs typeface="Times New Roman" pitchFamily="18" charset="0"/>
              </a:rPr>
              <a:t>p</a:t>
            </a:r>
            <a:r>
              <a:rPr lang="en-GB" b="1">
                <a:solidFill>
                  <a:srgbClr val="009900"/>
                </a:solidFill>
                <a:cs typeface="Times New Roman" pitchFamily="18" charset="0"/>
              </a:rPr>
              <a:t>, </a:t>
            </a:r>
            <a:r>
              <a:rPr lang="en-GB" b="1">
                <a:solidFill>
                  <a:srgbClr val="009900"/>
                </a:solidFill>
                <a:latin typeface="Symbol" pitchFamily="18" charset="2"/>
                <a:cs typeface="Times New Roman" pitchFamily="18" charset="0"/>
              </a:rPr>
              <a:t>m</a:t>
            </a:r>
            <a:r>
              <a:rPr lang="en-GB" b="1" baseline="-30000">
                <a:solidFill>
                  <a:srgbClr val="009900"/>
                </a:solidFill>
                <a:cs typeface="Times New Roman" pitchFamily="18" charset="0"/>
              </a:rPr>
              <a:t>y</a:t>
            </a:r>
            <a:r>
              <a:rPr lang="en-GB" b="1">
                <a:solidFill>
                  <a:srgbClr val="009900"/>
                </a:solidFill>
                <a:cs typeface="Times New Roman" pitchFamily="18" charset="0"/>
              </a:rPr>
              <a:t> = </a:t>
            </a:r>
            <a:r>
              <a:rPr lang="en-GB" b="1">
                <a:solidFill>
                  <a:srgbClr val="009900"/>
                </a:solidFill>
                <a:latin typeface="Symbol" pitchFamily="18" charset="2"/>
                <a:cs typeface="Times New Roman" pitchFamily="18" charset="0"/>
              </a:rPr>
              <a:t>p</a:t>
            </a:r>
            <a:r>
              <a:rPr lang="en-US" b="1">
                <a:solidFill>
                  <a:srgbClr val="009900"/>
                </a:solidFill>
              </a:rPr>
              <a:t> </a:t>
            </a:r>
          </a:p>
          <a:p>
            <a:pPr eaLnBrk="1" hangingPunct="1"/>
            <a:r>
              <a:rPr lang="it-IT" b="1">
                <a:solidFill>
                  <a:srgbClr val="009900"/>
                </a:solidFill>
              </a:rPr>
              <a:t>Cell in LER</a:t>
            </a:r>
            <a:endParaRPr lang="en-US" b="1">
              <a:solidFill>
                <a:srgbClr val="009900"/>
              </a:solidFill>
            </a:endParaRPr>
          </a:p>
        </p:txBody>
      </p:sp>
    </p:spTree>
    <p:extLst>
      <p:ext uri="{BB962C8B-B14F-4D97-AF65-F5344CB8AC3E}">
        <p14:creationId xmlns:p14="http://schemas.microsoft.com/office/powerpoint/2010/main" val="14183053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ChangeArrowheads="1"/>
          </p:cNvSpPr>
          <p:nvPr>
            <p:ph type="title" idx="4294967295"/>
          </p:nvPr>
        </p:nvSpPr>
        <p:spPr/>
        <p:txBody>
          <a:bodyPr/>
          <a:lstStyle/>
          <a:p>
            <a:pPr eaLnBrk="1" hangingPunct="1"/>
            <a:r>
              <a:rPr lang="en-US" dirty="0" smtClean="0">
                <a:ea typeface="ＭＳ Ｐゴシック" pitchFamily="34" charset="-128"/>
              </a:rPr>
              <a:t>FF optics</a:t>
            </a:r>
          </a:p>
        </p:txBody>
      </p:sp>
      <p:sp>
        <p:nvSpPr>
          <p:cNvPr id="30725" name="Text Box 39"/>
          <p:cNvSpPr txBox="1">
            <a:spLocks noChangeArrowheads="1"/>
          </p:cNvSpPr>
          <p:nvPr/>
        </p:nvSpPr>
        <p:spPr bwMode="auto">
          <a:xfrm>
            <a:off x="457200" y="1219200"/>
            <a:ext cx="8229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285750" indent="-285750" eaLnBrk="1" hangingPunct="1">
              <a:buFont typeface="Arial" pitchFamily="34" charset="0"/>
              <a:buChar char="•"/>
            </a:pPr>
            <a:r>
              <a:rPr lang="ja-JP" altLang="en-US" sz="1600" b="1" dirty="0" smtClean="0">
                <a:solidFill>
                  <a:schemeClr val="bg1"/>
                </a:solidFill>
              </a:rPr>
              <a:t>“</a:t>
            </a:r>
            <a:r>
              <a:rPr lang="en-US" altLang="ja-JP" sz="1600" b="1" dirty="0">
                <a:solidFill>
                  <a:schemeClr val="bg1"/>
                </a:solidFill>
              </a:rPr>
              <a:t>Spin rotator</a:t>
            </a:r>
            <a:r>
              <a:rPr lang="ja-JP" altLang="en-US" sz="1600" b="1" dirty="0">
                <a:solidFill>
                  <a:schemeClr val="bg1"/>
                </a:solidFill>
              </a:rPr>
              <a:t>”</a:t>
            </a:r>
            <a:r>
              <a:rPr lang="en-US" altLang="ja-JP" sz="1600" b="1" dirty="0">
                <a:solidFill>
                  <a:schemeClr val="bg1"/>
                </a:solidFill>
              </a:rPr>
              <a:t> optics is replaced with a simpler matching </a:t>
            </a:r>
            <a:r>
              <a:rPr lang="en-US" altLang="ja-JP" sz="1600" b="1" dirty="0" smtClean="0">
                <a:solidFill>
                  <a:schemeClr val="bg1"/>
                </a:solidFill>
              </a:rPr>
              <a:t>section</a:t>
            </a:r>
            <a:endParaRPr lang="en-US" altLang="ja-JP" sz="1600" b="1" dirty="0">
              <a:solidFill>
                <a:schemeClr val="bg1"/>
              </a:solidFill>
            </a:endParaRPr>
          </a:p>
        </p:txBody>
      </p:sp>
      <p:grpSp>
        <p:nvGrpSpPr>
          <p:cNvPr id="5" name="Gruppo 4"/>
          <p:cNvGrpSpPr/>
          <p:nvPr/>
        </p:nvGrpSpPr>
        <p:grpSpPr>
          <a:xfrm>
            <a:off x="371629" y="1556792"/>
            <a:ext cx="8172681" cy="2034236"/>
            <a:chOff x="371629" y="1556792"/>
            <a:chExt cx="8172681" cy="2034236"/>
          </a:xfrm>
        </p:grpSpPr>
        <p:grpSp>
          <p:nvGrpSpPr>
            <p:cNvPr id="2" name="Gruppo 1"/>
            <p:cNvGrpSpPr/>
            <p:nvPr/>
          </p:nvGrpSpPr>
          <p:grpSpPr>
            <a:xfrm>
              <a:off x="457200" y="1556792"/>
              <a:ext cx="8087110" cy="2034236"/>
              <a:chOff x="457200" y="2042836"/>
              <a:chExt cx="8087110" cy="2034236"/>
            </a:xfrm>
          </p:grpSpPr>
          <p:pic>
            <p:nvPicPr>
              <p:cNvPr id="30728" name="Picture 18" descr="beta_her_ir_v12.tif"/>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14844"/>
                <a:ext cx="8087110" cy="1962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Text Box 30"/>
              <p:cNvSpPr txBox="1">
                <a:spLocks noChangeArrowheads="1"/>
              </p:cNvSpPr>
              <p:nvPr/>
            </p:nvSpPr>
            <p:spPr bwMode="auto">
              <a:xfrm>
                <a:off x="899592" y="2042836"/>
                <a:ext cx="400013" cy="366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dirty="0">
                    <a:solidFill>
                      <a:srgbClr val="FF0000"/>
                    </a:solidFill>
                  </a:rPr>
                  <a:t>IP</a:t>
                </a:r>
              </a:p>
            </p:txBody>
          </p:sp>
          <p:sp>
            <p:nvSpPr>
              <p:cNvPr id="30732" name="Text Box 35"/>
              <p:cNvSpPr txBox="1">
                <a:spLocks noChangeArrowheads="1"/>
              </p:cNvSpPr>
              <p:nvPr/>
            </p:nvSpPr>
            <p:spPr bwMode="auto">
              <a:xfrm>
                <a:off x="2400118" y="2507954"/>
                <a:ext cx="715896" cy="30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400" b="1" dirty="0">
                    <a:solidFill>
                      <a:srgbClr val="0000FF"/>
                    </a:solidFill>
                  </a:rPr>
                  <a:t>Y-sext</a:t>
                </a:r>
              </a:p>
            </p:txBody>
          </p:sp>
          <p:sp>
            <p:nvSpPr>
              <p:cNvPr id="30733" name="Text Box 36"/>
              <p:cNvSpPr txBox="1">
                <a:spLocks noChangeArrowheads="1"/>
              </p:cNvSpPr>
              <p:nvPr/>
            </p:nvSpPr>
            <p:spPr bwMode="auto">
              <a:xfrm>
                <a:off x="4000168" y="3117531"/>
                <a:ext cx="715896" cy="30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400" b="1">
                    <a:solidFill>
                      <a:srgbClr val="0000FF"/>
                    </a:solidFill>
                  </a:rPr>
                  <a:t>X-sext</a:t>
                </a:r>
              </a:p>
            </p:txBody>
          </p:sp>
          <p:sp>
            <p:nvSpPr>
              <p:cNvPr id="30736" name="Text Box 41"/>
              <p:cNvSpPr txBox="1">
                <a:spLocks noChangeArrowheads="1"/>
              </p:cNvSpPr>
              <p:nvPr/>
            </p:nvSpPr>
            <p:spPr bwMode="auto">
              <a:xfrm>
                <a:off x="5904990" y="2965137"/>
                <a:ext cx="700767" cy="30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400" b="1" dirty="0">
                    <a:solidFill>
                      <a:srgbClr val="0000FF"/>
                    </a:solidFill>
                  </a:rPr>
                  <a:t>Match</a:t>
                </a:r>
              </a:p>
            </p:txBody>
          </p:sp>
          <p:cxnSp>
            <p:nvCxnSpPr>
              <p:cNvPr id="21" name="Straight Arrow Connector 20"/>
              <p:cNvCxnSpPr/>
              <p:nvPr/>
            </p:nvCxnSpPr>
            <p:spPr bwMode="auto">
              <a:xfrm>
                <a:off x="4000500" y="3498648"/>
                <a:ext cx="723900" cy="1588"/>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bwMode="auto">
              <a:xfrm>
                <a:off x="2362200" y="2850948"/>
                <a:ext cx="762000" cy="1588"/>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0739" name="Text Box 37"/>
              <p:cNvSpPr txBox="1">
                <a:spLocks noChangeArrowheads="1"/>
              </p:cNvSpPr>
              <p:nvPr/>
            </p:nvSpPr>
            <p:spPr bwMode="auto">
              <a:xfrm>
                <a:off x="5104965" y="2965137"/>
                <a:ext cx="588908" cy="30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400" b="1">
                    <a:solidFill>
                      <a:srgbClr val="0000FF"/>
                    </a:solidFill>
                  </a:rPr>
                  <a:t>Crab</a:t>
                </a:r>
              </a:p>
            </p:txBody>
          </p:sp>
        </p:grpSp>
        <p:sp>
          <p:nvSpPr>
            <p:cNvPr id="3" name="CasellaDiTesto 2"/>
            <p:cNvSpPr txBox="1"/>
            <p:nvPr/>
          </p:nvSpPr>
          <p:spPr>
            <a:xfrm>
              <a:off x="371629" y="2852936"/>
              <a:ext cx="671979" cy="369332"/>
            </a:xfrm>
            <a:prstGeom prst="rect">
              <a:avLst/>
            </a:prstGeom>
            <a:noFill/>
          </p:spPr>
          <p:txBody>
            <a:bodyPr wrap="none" rtlCol="0">
              <a:spAutoFit/>
            </a:bodyPr>
            <a:lstStyle/>
            <a:p>
              <a:r>
                <a:rPr lang="en-US" dirty="0">
                  <a:solidFill>
                    <a:srgbClr val="FF0000"/>
                  </a:solidFill>
                  <a:ea typeface="ＭＳ Ｐゴシック" pitchFamily="34" charset="-128"/>
                </a:rPr>
                <a:t>HER</a:t>
              </a:r>
              <a:endParaRPr lang="it-IT" dirty="0">
                <a:solidFill>
                  <a:srgbClr val="FF0000"/>
                </a:solidFill>
              </a:endParaRPr>
            </a:p>
          </p:txBody>
        </p:sp>
      </p:grpSp>
      <p:sp>
        <p:nvSpPr>
          <p:cNvPr id="24" name="Text Box 39"/>
          <p:cNvSpPr txBox="1">
            <a:spLocks noChangeArrowheads="1"/>
          </p:cNvSpPr>
          <p:nvPr/>
        </p:nvSpPr>
        <p:spPr bwMode="auto">
          <a:xfrm>
            <a:off x="533400" y="3735288"/>
            <a:ext cx="8229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buFont typeface="Arial" pitchFamily="34" charset="0"/>
              <a:buChar char="•"/>
            </a:pPr>
            <a:r>
              <a:rPr lang="en-US" sz="1600" b="1" dirty="0" smtClean="0">
                <a:solidFill>
                  <a:schemeClr val="bg1"/>
                </a:solidFill>
              </a:rPr>
              <a:t> Matching </a:t>
            </a:r>
            <a:r>
              <a:rPr lang="en-US" sz="1600" b="1" dirty="0">
                <a:solidFill>
                  <a:schemeClr val="bg1"/>
                </a:solidFill>
              </a:rPr>
              <a:t>section is shorter </a:t>
            </a:r>
            <a:r>
              <a:rPr lang="en-US" sz="1600" b="1" dirty="0" smtClean="0">
                <a:solidFill>
                  <a:schemeClr val="bg1"/>
                </a:solidFill>
              </a:rPr>
              <a:t>than HER to </a:t>
            </a:r>
            <a:r>
              <a:rPr lang="en-US" sz="1600" b="1" dirty="0">
                <a:solidFill>
                  <a:schemeClr val="bg1"/>
                </a:solidFill>
              </a:rPr>
              <a:t>provide space for spin rotator optics.</a:t>
            </a:r>
          </a:p>
          <a:p>
            <a:pPr eaLnBrk="1" hangingPunct="1">
              <a:buFont typeface="Arial" pitchFamily="34" charset="0"/>
              <a:buChar char="•"/>
            </a:pPr>
            <a:r>
              <a:rPr lang="en-US" sz="1600" b="1" dirty="0">
                <a:solidFill>
                  <a:schemeClr val="bg1"/>
                </a:solidFill>
              </a:rPr>
              <a:t> ±33 </a:t>
            </a:r>
            <a:r>
              <a:rPr lang="en-US" sz="1600" b="1" dirty="0" err="1">
                <a:solidFill>
                  <a:schemeClr val="bg1"/>
                </a:solidFill>
              </a:rPr>
              <a:t>mrad</a:t>
            </a:r>
            <a:r>
              <a:rPr lang="en-US" sz="1600" b="1" dirty="0">
                <a:solidFill>
                  <a:schemeClr val="bg1"/>
                </a:solidFill>
              </a:rPr>
              <a:t> bending asymmetry with respect to IP causes a slight spin mismatch between SR and IP resulting in ~5% polarization reduction.</a:t>
            </a:r>
          </a:p>
        </p:txBody>
      </p:sp>
      <p:grpSp>
        <p:nvGrpSpPr>
          <p:cNvPr id="4" name="Gruppo 3"/>
          <p:cNvGrpSpPr/>
          <p:nvPr/>
        </p:nvGrpSpPr>
        <p:grpSpPr>
          <a:xfrm>
            <a:off x="395536" y="4812762"/>
            <a:ext cx="8017903" cy="1856598"/>
            <a:chOff x="395536" y="4812762"/>
            <a:chExt cx="8017903" cy="1856598"/>
          </a:xfrm>
        </p:grpSpPr>
        <p:grpSp>
          <p:nvGrpSpPr>
            <p:cNvPr id="25" name="Gruppo 24"/>
            <p:cNvGrpSpPr/>
            <p:nvPr/>
          </p:nvGrpSpPr>
          <p:grpSpPr>
            <a:xfrm>
              <a:off x="495300" y="4812762"/>
              <a:ext cx="7918139" cy="1856598"/>
              <a:chOff x="495300" y="2004450"/>
              <a:chExt cx="7918139" cy="1856598"/>
            </a:xfrm>
          </p:grpSpPr>
          <p:pic>
            <p:nvPicPr>
              <p:cNvPr id="27" name="Picture 23" descr="beta_ler_ir_v12.tif"/>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95300" y="2039269"/>
                <a:ext cx="7918139" cy="182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30"/>
              <p:cNvSpPr txBox="1">
                <a:spLocks noChangeArrowheads="1"/>
              </p:cNvSpPr>
              <p:nvPr/>
            </p:nvSpPr>
            <p:spPr bwMode="auto">
              <a:xfrm>
                <a:off x="925001" y="2004450"/>
                <a:ext cx="391655" cy="34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dirty="0">
                    <a:solidFill>
                      <a:srgbClr val="FF0000"/>
                    </a:solidFill>
                  </a:rPr>
                  <a:t>IP</a:t>
                </a:r>
              </a:p>
            </p:txBody>
          </p:sp>
          <p:sp>
            <p:nvSpPr>
              <p:cNvPr id="30" name="Text Box 35"/>
              <p:cNvSpPr txBox="1">
                <a:spLocks noChangeArrowheads="1"/>
              </p:cNvSpPr>
              <p:nvPr/>
            </p:nvSpPr>
            <p:spPr bwMode="auto">
              <a:xfrm>
                <a:off x="2379719" y="2394309"/>
                <a:ext cx="700938" cy="28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400" b="1">
                    <a:solidFill>
                      <a:srgbClr val="0000FF"/>
                    </a:solidFill>
                  </a:rPr>
                  <a:t>Y-sext</a:t>
                </a:r>
              </a:p>
            </p:txBody>
          </p:sp>
          <p:sp>
            <p:nvSpPr>
              <p:cNvPr id="31" name="Text Box 36"/>
              <p:cNvSpPr txBox="1">
                <a:spLocks noChangeArrowheads="1"/>
              </p:cNvSpPr>
              <p:nvPr/>
            </p:nvSpPr>
            <p:spPr bwMode="auto">
              <a:xfrm>
                <a:off x="3946338" y="2962372"/>
                <a:ext cx="700938" cy="28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400" b="1">
                    <a:solidFill>
                      <a:srgbClr val="0000FF"/>
                    </a:solidFill>
                  </a:rPr>
                  <a:t>X-sext</a:t>
                </a:r>
              </a:p>
            </p:txBody>
          </p:sp>
          <p:sp>
            <p:nvSpPr>
              <p:cNvPr id="32" name="Text Box 41"/>
              <p:cNvSpPr txBox="1">
                <a:spLocks noChangeArrowheads="1"/>
              </p:cNvSpPr>
              <p:nvPr/>
            </p:nvSpPr>
            <p:spPr bwMode="auto">
              <a:xfrm>
                <a:off x="5587557" y="2820356"/>
                <a:ext cx="1155365" cy="286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400" b="1">
                    <a:solidFill>
                      <a:srgbClr val="0000FF"/>
                    </a:solidFill>
                  </a:rPr>
                  <a:t>Match &amp; SR</a:t>
                </a:r>
              </a:p>
            </p:txBody>
          </p:sp>
          <p:cxnSp>
            <p:nvCxnSpPr>
              <p:cNvPr id="33" name="Straight Arrow Connector 20"/>
              <p:cNvCxnSpPr/>
              <p:nvPr/>
            </p:nvCxnSpPr>
            <p:spPr bwMode="auto">
              <a:xfrm>
                <a:off x="3946525" y="3318123"/>
                <a:ext cx="709613" cy="1588"/>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21"/>
              <p:cNvCxnSpPr/>
              <p:nvPr/>
            </p:nvCxnSpPr>
            <p:spPr bwMode="auto">
              <a:xfrm>
                <a:off x="2343150" y="2714873"/>
                <a:ext cx="746125" cy="1588"/>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 name="Text Box 37"/>
              <p:cNvSpPr txBox="1">
                <a:spLocks noChangeArrowheads="1"/>
              </p:cNvSpPr>
              <p:nvPr/>
            </p:nvSpPr>
            <p:spPr bwMode="auto">
              <a:xfrm>
                <a:off x="5028051" y="2820356"/>
                <a:ext cx="576603" cy="28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400" b="1">
                    <a:solidFill>
                      <a:srgbClr val="0000FF"/>
                    </a:solidFill>
                  </a:rPr>
                  <a:t>Crab</a:t>
                </a:r>
              </a:p>
            </p:txBody>
          </p:sp>
        </p:grpSp>
        <p:sp>
          <p:nvSpPr>
            <p:cNvPr id="36" name="CasellaDiTesto 35"/>
            <p:cNvSpPr txBox="1"/>
            <p:nvPr/>
          </p:nvSpPr>
          <p:spPr>
            <a:xfrm>
              <a:off x="395536" y="5723964"/>
              <a:ext cx="633507" cy="369332"/>
            </a:xfrm>
            <a:prstGeom prst="rect">
              <a:avLst/>
            </a:prstGeom>
            <a:noFill/>
          </p:spPr>
          <p:txBody>
            <a:bodyPr wrap="none" rtlCol="0">
              <a:spAutoFit/>
            </a:bodyPr>
            <a:lstStyle/>
            <a:p>
              <a:r>
                <a:rPr lang="en-US" dirty="0" smtClean="0">
                  <a:solidFill>
                    <a:srgbClr val="FF0000"/>
                  </a:solidFill>
                  <a:ea typeface="ＭＳ Ｐゴシック" pitchFamily="34" charset="-128"/>
                </a:rPr>
                <a:t>LER</a:t>
              </a:r>
              <a:endParaRPr lang="it-IT" dirty="0">
                <a:solidFill>
                  <a:srgbClr val="FF0000"/>
                </a:solidFill>
              </a:endParaRPr>
            </a:p>
          </p:txBody>
        </p:sp>
      </p:grpSp>
      <p:sp>
        <p:nvSpPr>
          <p:cNvPr id="30727" name="TextBox 31"/>
          <p:cNvSpPr txBox="1">
            <a:spLocks noChangeArrowheads="1"/>
          </p:cNvSpPr>
          <p:nvPr/>
        </p:nvSpPr>
        <p:spPr bwMode="auto">
          <a:xfrm>
            <a:off x="6781800" y="1676400"/>
            <a:ext cx="2081213" cy="366713"/>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dirty="0">
                <a:solidFill>
                  <a:srgbClr val="FF0000"/>
                </a:solidFill>
                <a:latin typeface="Symbol" pitchFamily="18" charset="2"/>
              </a:rPr>
              <a:t>b</a:t>
            </a:r>
            <a:r>
              <a:rPr lang="en-US" b="1" dirty="0">
                <a:solidFill>
                  <a:srgbClr val="FF0000"/>
                </a:solidFill>
              </a:rPr>
              <a:t>* = 26 / </a:t>
            </a:r>
            <a:r>
              <a:rPr lang="en-US" b="1" dirty="0" smtClean="0">
                <a:solidFill>
                  <a:srgbClr val="FF0000"/>
                </a:solidFill>
              </a:rPr>
              <a:t>0.25 </a:t>
            </a:r>
            <a:r>
              <a:rPr lang="en-US" b="1" dirty="0">
                <a:solidFill>
                  <a:srgbClr val="FF0000"/>
                </a:solidFill>
              </a:rPr>
              <a:t>mm </a:t>
            </a:r>
          </a:p>
        </p:txBody>
      </p:sp>
      <p:sp>
        <p:nvSpPr>
          <p:cNvPr id="37" name="TextBox 31"/>
          <p:cNvSpPr txBox="1">
            <a:spLocks noChangeArrowheads="1"/>
          </p:cNvSpPr>
          <p:nvPr/>
        </p:nvSpPr>
        <p:spPr bwMode="auto">
          <a:xfrm>
            <a:off x="6660232" y="5006503"/>
            <a:ext cx="2100255" cy="369332"/>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dirty="0">
                <a:solidFill>
                  <a:srgbClr val="FF0000"/>
                </a:solidFill>
                <a:latin typeface="Symbol" pitchFamily="18" charset="2"/>
              </a:rPr>
              <a:t>b</a:t>
            </a:r>
            <a:r>
              <a:rPr lang="en-US" b="1" dirty="0">
                <a:solidFill>
                  <a:srgbClr val="FF0000"/>
                </a:solidFill>
              </a:rPr>
              <a:t>* = </a:t>
            </a:r>
            <a:r>
              <a:rPr lang="en-US" b="1" dirty="0" smtClean="0">
                <a:solidFill>
                  <a:srgbClr val="FF0000"/>
                </a:solidFill>
              </a:rPr>
              <a:t>32 / 0.21 </a:t>
            </a:r>
            <a:r>
              <a:rPr lang="en-US" b="1" dirty="0">
                <a:solidFill>
                  <a:srgbClr val="FF0000"/>
                </a:solidFill>
              </a:rPr>
              <a:t>mm </a:t>
            </a:r>
          </a:p>
        </p:txBody>
      </p:sp>
    </p:spTree>
    <p:extLst>
      <p:ext uri="{BB962C8B-B14F-4D97-AF65-F5344CB8AC3E}">
        <p14:creationId xmlns:p14="http://schemas.microsoft.com/office/powerpoint/2010/main" val="40227612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836712"/>
          </a:xfrm>
        </p:spPr>
        <p:txBody>
          <a:bodyPr/>
          <a:lstStyle/>
          <a:p>
            <a:r>
              <a:rPr lang="it-IT" dirty="0" smtClean="0"/>
              <a:t>IR design</a:t>
            </a:r>
            <a:endParaRPr lang="it-IT" dirty="0"/>
          </a:p>
        </p:txBody>
      </p:sp>
      <p:sp>
        <p:nvSpPr>
          <p:cNvPr id="4" name="Segnaposto contenuto 3"/>
          <p:cNvSpPr>
            <a:spLocks noGrp="1"/>
          </p:cNvSpPr>
          <p:nvPr>
            <p:ph idx="1"/>
          </p:nvPr>
        </p:nvSpPr>
        <p:spPr>
          <a:xfrm>
            <a:off x="457200" y="836712"/>
            <a:ext cx="8363272" cy="5256584"/>
          </a:xfrm>
        </p:spPr>
        <p:txBody>
          <a:bodyPr/>
          <a:lstStyle/>
          <a:p>
            <a:r>
              <a:rPr lang="en-US" sz="2400" dirty="0"/>
              <a:t>We have two designs that are flexible and have good:</a:t>
            </a:r>
          </a:p>
          <a:p>
            <a:pPr lvl="1"/>
            <a:r>
              <a:rPr lang="en-US" sz="2000" dirty="0"/>
              <a:t>SR backgrounds</a:t>
            </a:r>
          </a:p>
          <a:p>
            <a:pPr lvl="1"/>
            <a:r>
              <a:rPr lang="en-US" sz="2000" dirty="0"/>
              <a:t>Lattice functions</a:t>
            </a:r>
          </a:p>
          <a:p>
            <a:pPr lvl="1"/>
            <a:r>
              <a:rPr lang="en-US" sz="2000" dirty="0"/>
              <a:t>Beam apertures</a:t>
            </a:r>
          </a:p>
          <a:p>
            <a:r>
              <a:rPr lang="en-US" sz="2400" dirty="0"/>
              <a:t>The two designs are:</a:t>
            </a:r>
          </a:p>
          <a:p>
            <a:pPr lvl="1"/>
            <a:r>
              <a:rPr lang="en-US" sz="2000" dirty="0"/>
              <a:t>Vanadium </a:t>
            </a:r>
            <a:r>
              <a:rPr lang="en-US" sz="2000" dirty="0" err="1"/>
              <a:t>Permendur</a:t>
            </a:r>
            <a:r>
              <a:rPr lang="en-US" sz="2000" dirty="0"/>
              <a:t> for QD0 and QF1</a:t>
            </a:r>
          </a:p>
          <a:p>
            <a:pPr lvl="1"/>
            <a:r>
              <a:rPr lang="en-US" sz="2000" dirty="0"/>
              <a:t>Parallel air-core dual quads for QD0 and </a:t>
            </a:r>
            <a:r>
              <a:rPr lang="en-US" sz="2000" dirty="0" smtClean="0"/>
              <a:t>QF1 </a:t>
            </a:r>
            <a:r>
              <a:rPr lang="en-US" sz="2000" dirty="0" smtClean="0">
                <a:solidFill>
                  <a:srgbClr val="00FF00"/>
                </a:solidFill>
              </a:rPr>
              <a:t>(prototype in progress)</a:t>
            </a:r>
            <a:endParaRPr lang="en-US" sz="2000" dirty="0">
              <a:solidFill>
                <a:srgbClr val="00FF00"/>
              </a:solidFill>
            </a:endParaRPr>
          </a:p>
          <a:p>
            <a:pPr lvl="2"/>
            <a:r>
              <a:rPr lang="en-US" sz="1800" dirty="0"/>
              <a:t>Both designs include additional vanadium </a:t>
            </a:r>
            <a:r>
              <a:rPr lang="en-US" sz="1800" dirty="0" err="1"/>
              <a:t>permendur</a:t>
            </a:r>
            <a:r>
              <a:rPr lang="en-US" sz="1800" dirty="0"/>
              <a:t> Panofsky quads on the </a:t>
            </a:r>
            <a:r>
              <a:rPr lang="en-US" sz="1800" dirty="0" smtClean="0"/>
              <a:t>HER</a:t>
            </a:r>
          </a:p>
          <a:p>
            <a:r>
              <a:rPr lang="en-US" sz="2400" dirty="0"/>
              <a:t>These IR design demonstrates initial robustness</a:t>
            </a:r>
          </a:p>
          <a:p>
            <a:pPr lvl="1"/>
            <a:r>
              <a:rPr lang="en-US" sz="2000" dirty="0"/>
              <a:t>Two separate QD0 designs work</a:t>
            </a:r>
          </a:p>
          <a:p>
            <a:pPr lvl="1"/>
            <a:r>
              <a:rPr lang="en-US" sz="2000" dirty="0"/>
              <a:t>The direction of the beams can be either way with a weak preference for the incoming beams to be from the outside rings due to the location of the SR power on the cryostat beam pipe</a:t>
            </a:r>
            <a:endParaRPr lang="en-US" sz="2400" dirty="0"/>
          </a:p>
          <a:p>
            <a:pPr marL="914400" lvl="2" indent="0">
              <a:buNone/>
            </a:pPr>
            <a:endParaRPr lang="en-US" dirty="0"/>
          </a:p>
        </p:txBody>
      </p:sp>
    </p:spTree>
    <p:extLst>
      <p:ext uri="{BB962C8B-B14F-4D97-AF65-F5344CB8AC3E}">
        <p14:creationId xmlns:p14="http://schemas.microsoft.com/office/powerpoint/2010/main" val="31693658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836712"/>
          </a:xfrm>
        </p:spPr>
        <p:txBody>
          <a:bodyPr/>
          <a:lstStyle/>
          <a:p>
            <a:r>
              <a:rPr lang="it-IT" sz="3200" dirty="0" err="1" smtClean="0"/>
              <a:t>Present</a:t>
            </a:r>
            <a:r>
              <a:rPr lang="it-IT" sz="3200" dirty="0" smtClean="0"/>
              <a:t> &amp; </a:t>
            </a:r>
            <a:r>
              <a:rPr lang="it-IT" sz="3200" dirty="0" err="1" smtClean="0"/>
              <a:t>Past</a:t>
            </a:r>
            <a:r>
              <a:rPr lang="it-IT" sz="3200" dirty="0" smtClean="0"/>
              <a:t> </a:t>
            </a:r>
            <a:r>
              <a:rPr lang="it-IT" sz="3200" dirty="0" err="1" smtClean="0"/>
              <a:t>SuperB</a:t>
            </a:r>
            <a:r>
              <a:rPr lang="it-IT" sz="3200" dirty="0" smtClean="0"/>
              <a:t> Accelerator </a:t>
            </a:r>
            <a:r>
              <a:rPr lang="it-IT" sz="3200" dirty="0" err="1" smtClean="0"/>
              <a:t>Contributors</a:t>
            </a:r>
            <a:endParaRPr lang="it-IT" sz="3200" dirty="0"/>
          </a:p>
        </p:txBody>
      </p:sp>
      <p:sp>
        <p:nvSpPr>
          <p:cNvPr id="3" name="Segnaposto contenuto 2"/>
          <p:cNvSpPr>
            <a:spLocks noGrp="1"/>
          </p:cNvSpPr>
          <p:nvPr>
            <p:ph idx="1"/>
          </p:nvPr>
        </p:nvSpPr>
        <p:spPr>
          <a:xfrm>
            <a:off x="323528" y="908720"/>
            <a:ext cx="8568952" cy="5328592"/>
          </a:xfrm>
        </p:spPr>
        <p:txBody>
          <a:bodyPr/>
          <a:lstStyle/>
          <a:p>
            <a:r>
              <a:rPr lang="it-IT" sz="1400" dirty="0"/>
              <a:t>M. E. </a:t>
            </a:r>
            <a:r>
              <a:rPr lang="it-IT" sz="1400" dirty="0" err="1"/>
              <a:t>Biagini</a:t>
            </a:r>
            <a:r>
              <a:rPr lang="it-IT" sz="1400" dirty="0"/>
              <a:t>, </a:t>
            </a:r>
            <a:r>
              <a:rPr lang="it-IT" sz="1400" dirty="0" smtClean="0"/>
              <a:t>S. Bini, R</a:t>
            </a:r>
            <a:r>
              <a:rPr lang="it-IT" sz="1400" dirty="0"/>
              <a:t>. Boni, M. Boscolo, B. </a:t>
            </a:r>
            <a:r>
              <a:rPr lang="it-IT" sz="1400" dirty="0" err="1"/>
              <a:t>Buonomo</a:t>
            </a:r>
            <a:r>
              <a:rPr lang="it-IT" sz="1400" dirty="0"/>
              <a:t>, </a:t>
            </a:r>
            <a:r>
              <a:rPr lang="it-IT" sz="1400" dirty="0" smtClean="0"/>
              <a:t>S. Calabro’, T</a:t>
            </a:r>
            <a:r>
              <a:rPr lang="it-IT" sz="1400" dirty="0"/>
              <a:t>. </a:t>
            </a:r>
            <a:r>
              <a:rPr lang="it-IT" sz="1400" dirty="0" err="1"/>
              <a:t>Demma</a:t>
            </a:r>
            <a:r>
              <a:rPr lang="it-IT" sz="1400" dirty="0"/>
              <a:t>, </a:t>
            </a:r>
            <a:r>
              <a:rPr lang="it-IT" sz="1400" dirty="0" smtClean="0"/>
              <a:t>E. Di Pasquale, A</a:t>
            </a:r>
            <a:r>
              <a:rPr lang="it-IT" sz="1400" dirty="0"/>
              <a:t>. Drago, M. Esposito, </a:t>
            </a:r>
            <a:r>
              <a:rPr lang="it-IT" sz="1400" dirty="0" smtClean="0"/>
              <a:t>L. </a:t>
            </a:r>
            <a:r>
              <a:rPr lang="it-IT" sz="1400" dirty="0" err="1" smtClean="0"/>
              <a:t>Foggetta</a:t>
            </a:r>
            <a:r>
              <a:rPr lang="it-IT" sz="1400" dirty="0" smtClean="0"/>
              <a:t>, S</a:t>
            </a:r>
            <a:r>
              <a:rPr lang="it-IT" sz="1400" dirty="0"/>
              <a:t>. Guiducci, , S. </a:t>
            </a:r>
            <a:r>
              <a:rPr lang="it-IT" sz="1400" dirty="0" err="1"/>
              <a:t>Liuzzo</a:t>
            </a:r>
            <a:r>
              <a:rPr lang="it-IT" sz="1400" dirty="0"/>
              <a:t>, </a:t>
            </a:r>
            <a:r>
              <a:rPr lang="it-IT" sz="1400" dirty="0" smtClean="0"/>
              <a:t>G</a:t>
            </a:r>
            <a:r>
              <a:rPr lang="it-IT" sz="1400" dirty="0"/>
              <a:t>. Mazzitelli, </a:t>
            </a:r>
            <a:r>
              <a:rPr lang="it-IT" sz="1400" dirty="0" smtClean="0"/>
              <a:t>L. Pellegrino</a:t>
            </a:r>
            <a:r>
              <a:rPr lang="it-IT" sz="1400" dirty="0"/>
              <a:t>, M. A. </a:t>
            </a:r>
            <a:r>
              <a:rPr lang="it-IT" sz="1400" dirty="0" err="1"/>
              <a:t>Preger</a:t>
            </a:r>
            <a:r>
              <a:rPr lang="it-IT" sz="1400" dirty="0"/>
              <a:t>, P. </a:t>
            </a:r>
            <a:r>
              <a:rPr lang="it-IT" sz="1400" dirty="0" err="1"/>
              <a:t>Raimondi</a:t>
            </a:r>
            <a:r>
              <a:rPr lang="it-IT" sz="1400" dirty="0"/>
              <a:t>, R. Ricci, U. </a:t>
            </a:r>
            <a:r>
              <a:rPr lang="it-IT" sz="1400" dirty="0" err="1"/>
              <a:t>Rotundo</a:t>
            </a:r>
            <a:r>
              <a:rPr lang="it-IT" sz="1400" dirty="0"/>
              <a:t>, C. </a:t>
            </a:r>
            <a:r>
              <a:rPr lang="it-IT" sz="1400" dirty="0" err="1"/>
              <a:t>Sanelli</a:t>
            </a:r>
            <a:r>
              <a:rPr lang="it-IT" sz="1400" dirty="0"/>
              <a:t>, M. Serio, A. Stella, S. Tomassini, M. </a:t>
            </a:r>
            <a:r>
              <a:rPr lang="it-IT" sz="1400" dirty="0" err="1" smtClean="0"/>
              <a:t>Zobov</a:t>
            </a:r>
            <a:r>
              <a:rPr lang="it-IT" sz="1400" dirty="0"/>
              <a:t> </a:t>
            </a:r>
            <a:r>
              <a:rPr lang="it-IT" sz="1400" dirty="0" smtClean="0"/>
              <a:t>(INFN-LNF)</a:t>
            </a:r>
          </a:p>
          <a:p>
            <a:r>
              <a:rPr lang="it-IT" sz="1400" dirty="0"/>
              <a:t>F. Bosi, E. </a:t>
            </a:r>
            <a:r>
              <a:rPr lang="it-IT" sz="1400" dirty="0" err="1"/>
              <a:t>Paoloni</a:t>
            </a:r>
            <a:r>
              <a:rPr lang="it-IT" sz="1400" dirty="0"/>
              <a:t> (INFN &amp; </a:t>
            </a:r>
            <a:r>
              <a:rPr lang="it-IT" sz="1400" dirty="0" err="1"/>
              <a:t>University</a:t>
            </a:r>
            <a:r>
              <a:rPr lang="it-IT" sz="1400" dirty="0"/>
              <a:t> of Pisa)</a:t>
            </a:r>
          </a:p>
          <a:p>
            <a:r>
              <a:rPr lang="it-IT" sz="1400" dirty="0"/>
              <a:t>P. Fabbricatore, R. </a:t>
            </a:r>
            <a:r>
              <a:rPr lang="it-IT" sz="1400" dirty="0" err="1"/>
              <a:t>Musenich</a:t>
            </a:r>
            <a:r>
              <a:rPr lang="it-IT" sz="1400" dirty="0"/>
              <a:t>, S. </a:t>
            </a:r>
            <a:r>
              <a:rPr lang="it-IT" sz="1400" dirty="0" err="1"/>
              <a:t>Farinon</a:t>
            </a:r>
            <a:r>
              <a:rPr lang="it-IT" sz="1400" dirty="0"/>
              <a:t> (INFN &amp; </a:t>
            </a:r>
            <a:r>
              <a:rPr lang="it-IT" sz="1400" dirty="0" err="1"/>
              <a:t>University</a:t>
            </a:r>
            <a:r>
              <a:rPr lang="it-IT" sz="1400" dirty="0"/>
              <a:t> of Genova</a:t>
            </a:r>
            <a:r>
              <a:rPr lang="it-IT" sz="1400" dirty="0" smtClean="0"/>
              <a:t>)</a:t>
            </a:r>
            <a:endParaRPr lang="it-IT" sz="1400" dirty="0"/>
          </a:p>
          <a:p>
            <a:r>
              <a:rPr lang="it-IT" sz="1400" dirty="0">
                <a:solidFill>
                  <a:srgbClr val="66FF66"/>
                </a:solidFill>
              </a:rPr>
              <a:t>K. </a:t>
            </a:r>
            <a:r>
              <a:rPr lang="it-IT" sz="1400" dirty="0" err="1">
                <a:solidFill>
                  <a:srgbClr val="66FF66"/>
                </a:solidFill>
              </a:rPr>
              <a:t>Bertsche</a:t>
            </a:r>
            <a:r>
              <a:rPr lang="it-IT" sz="1400" dirty="0">
                <a:solidFill>
                  <a:srgbClr val="66FF66"/>
                </a:solidFill>
              </a:rPr>
              <a:t>, A. </a:t>
            </a:r>
            <a:r>
              <a:rPr lang="it-IT" sz="1400" dirty="0" err="1">
                <a:solidFill>
                  <a:srgbClr val="66FF66"/>
                </a:solidFill>
              </a:rPr>
              <a:t>Brachman</a:t>
            </a:r>
            <a:r>
              <a:rPr lang="it-IT" sz="1400" dirty="0">
                <a:solidFill>
                  <a:srgbClr val="66FF66"/>
                </a:solidFill>
              </a:rPr>
              <a:t>, Y. </a:t>
            </a:r>
            <a:r>
              <a:rPr lang="it-IT" sz="1400" dirty="0" err="1">
                <a:solidFill>
                  <a:srgbClr val="66FF66"/>
                </a:solidFill>
              </a:rPr>
              <a:t>Cai</a:t>
            </a:r>
            <a:r>
              <a:rPr lang="it-IT" sz="1400" dirty="0">
                <a:solidFill>
                  <a:srgbClr val="66FF66"/>
                </a:solidFill>
              </a:rPr>
              <a:t>, A. </a:t>
            </a:r>
            <a:r>
              <a:rPr lang="it-IT" sz="1400" dirty="0" err="1">
                <a:solidFill>
                  <a:srgbClr val="66FF66"/>
                </a:solidFill>
              </a:rPr>
              <a:t>Chao</a:t>
            </a:r>
            <a:r>
              <a:rPr lang="it-IT" sz="1400" dirty="0">
                <a:solidFill>
                  <a:srgbClr val="66FF66"/>
                </a:solidFill>
              </a:rPr>
              <a:t>, R. </a:t>
            </a:r>
            <a:r>
              <a:rPr lang="it-IT" sz="1400" dirty="0" err="1">
                <a:solidFill>
                  <a:srgbClr val="66FF66"/>
                </a:solidFill>
              </a:rPr>
              <a:t>Chestnut</a:t>
            </a:r>
            <a:r>
              <a:rPr lang="it-IT" sz="1400" dirty="0">
                <a:solidFill>
                  <a:srgbClr val="66FF66"/>
                </a:solidFill>
              </a:rPr>
              <a:t>, M. H. Donald, C. Field, A. Fisher, D. </a:t>
            </a:r>
            <a:r>
              <a:rPr lang="it-IT" sz="1400" dirty="0" err="1">
                <a:solidFill>
                  <a:srgbClr val="66FF66"/>
                </a:solidFill>
              </a:rPr>
              <a:t>Kharakh</a:t>
            </a:r>
            <a:r>
              <a:rPr lang="it-IT" sz="1400" dirty="0">
                <a:solidFill>
                  <a:srgbClr val="66FF66"/>
                </a:solidFill>
              </a:rPr>
              <a:t>, </a:t>
            </a:r>
            <a:r>
              <a:rPr lang="it-IT" sz="1400" dirty="0" smtClean="0">
                <a:solidFill>
                  <a:srgbClr val="66FF66"/>
                </a:solidFill>
              </a:rPr>
              <a:t>A. </a:t>
            </a:r>
            <a:r>
              <a:rPr lang="it-IT" sz="1400" dirty="0" err="1" smtClean="0">
                <a:solidFill>
                  <a:srgbClr val="66FF66"/>
                </a:solidFill>
              </a:rPr>
              <a:t>Krasnykh</a:t>
            </a:r>
            <a:r>
              <a:rPr lang="it-IT" sz="1400" dirty="0">
                <a:solidFill>
                  <a:srgbClr val="66FF66"/>
                </a:solidFill>
              </a:rPr>
              <a:t>, K. </a:t>
            </a:r>
            <a:r>
              <a:rPr lang="it-IT" sz="1400" dirty="0" err="1">
                <a:solidFill>
                  <a:srgbClr val="66FF66"/>
                </a:solidFill>
              </a:rPr>
              <a:t>Moffeit</a:t>
            </a:r>
            <a:r>
              <a:rPr lang="it-IT" sz="1400" dirty="0">
                <a:solidFill>
                  <a:srgbClr val="66FF66"/>
                </a:solidFill>
              </a:rPr>
              <a:t>, Y. </a:t>
            </a:r>
            <a:r>
              <a:rPr lang="it-IT" sz="1400" dirty="0" err="1">
                <a:solidFill>
                  <a:srgbClr val="66FF66"/>
                </a:solidFill>
              </a:rPr>
              <a:t>Nosochkov</a:t>
            </a:r>
            <a:r>
              <a:rPr lang="it-IT" sz="1400" dirty="0">
                <a:solidFill>
                  <a:srgbClr val="66FF66"/>
                </a:solidFill>
              </a:rPr>
              <a:t>, A. </a:t>
            </a:r>
            <a:r>
              <a:rPr lang="it-IT" sz="1400" dirty="0" err="1">
                <a:solidFill>
                  <a:srgbClr val="66FF66"/>
                </a:solidFill>
              </a:rPr>
              <a:t>Novokhatski</a:t>
            </a:r>
            <a:r>
              <a:rPr lang="it-IT" sz="1400" dirty="0">
                <a:solidFill>
                  <a:srgbClr val="66FF66"/>
                </a:solidFill>
              </a:rPr>
              <a:t>, M. Pivi, C. Rivetta, J. T. </a:t>
            </a:r>
            <a:r>
              <a:rPr lang="it-IT" sz="1400" dirty="0" err="1">
                <a:solidFill>
                  <a:srgbClr val="66FF66"/>
                </a:solidFill>
              </a:rPr>
              <a:t>Seeman</a:t>
            </a:r>
            <a:r>
              <a:rPr lang="it-IT" sz="1400" dirty="0">
                <a:solidFill>
                  <a:srgbClr val="66FF66"/>
                </a:solidFill>
              </a:rPr>
              <a:t>, M. K. </a:t>
            </a:r>
            <a:r>
              <a:rPr lang="it-IT" sz="1400" dirty="0" err="1">
                <a:solidFill>
                  <a:srgbClr val="66FF66"/>
                </a:solidFill>
              </a:rPr>
              <a:t>Sullivan</a:t>
            </a:r>
            <a:r>
              <a:rPr lang="it-IT" sz="1400" dirty="0">
                <a:solidFill>
                  <a:srgbClr val="66FF66"/>
                </a:solidFill>
              </a:rPr>
              <a:t>, </a:t>
            </a:r>
            <a:r>
              <a:rPr lang="it-IT" sz="1400" dirty="0" smtClean="0">
                <a:solidFill>
                  <a:srgbClr val="66FF66"/>
                </a:solidFill>
              </a:rPr>
              <a:t>S. </a:t>
            </a:r>
            <a:r>
              <a:rPr lang="it-IT" sz="1400" dirty="0" err="1" smtClean="0">
                <a:solidFill>
                  <a:srgbClr val="66FF66"/>
                </a:solidFill>
              </a:rPr>
              <a:t>Weathersby</a:t>
            </a:r>
            <a:r>
              <a:rPr lang="it-IT" sz="1400" dirty="0">
                <a:solidFill>
                  <a:srgbClr val="66FF66"/>
                </a:solidFill>
              </a:rPr>
              <a:t>, A. </a:t>
            </a:r>
            <a:r>
              <a:rPr lang="it-IT" sz="1400" dirty="0" err="1">
                <a:solidFill>
                  <a:srgbClr val="66FF66"/>
                </a:solidFill>
              </a:rPr>
              <a:t>Weidemann</a:t>
            </a:r>
            <a:r>
              <a:rPr lang="it-IT" sz="1400" dirty="0">
                <a:solidFill>
                  <a:srgbClr val="66FF66"/>
                </a:solidFill>
              </a:rPr>
              <a:t>, J. </a:t>
            </a:r>
            <a:r>
              <a:rPr lang="it-IT" sz="1400" dirty="0" err="1">
                <a:solidFill>
                  <a:srgbClr val="66FF66"/>
                </a:solidFill>
              </a:rPr>
              <a:t>Weisend</a:t>
            </a:r>
            <a:r>
              <a:rPr lang="it-IT" sz="1400" dirty="0">
                <a:solidFill>
                  <a:srgbClr val="66FF66"/>
                </a:solidFill>
              </a:rPr>
              <a:t>, U. </a:t>
            </a:r>
            <a:r>
              <a:rPr lang="it-IT" sz="1400" dirty="0" err="1">
                <a:solidFill>
                  <a:srgbClr val="66FF66"/>
                </a:solidFill>
              </a:rPr>
              <a:t>Wienands</a:t>
            </a:r>
            <a:r>
              <a:rPr lang="it-IT" sz="1400" dirty="0">
                <a:solidFill>
                  <a:srgbClr val="66FF66"/>
                </a:solidFill>
              </a:rPr>
              <a:t>, W. </a:t>
            </a:r>
            <a:r>
              <a:rPr lang="it-IT" sz="1400" dirty="0" err="1">
                <a:solidFill>
                  <a:srgbClr val="66FF66"/>
                </a:solidFill>
              </a:rPr>
              <a:t>Wittmer</a:t>
            </a:r>
            <a:r>
              <a:rPr lang="it-IT" sz="1400" dirty="0">
                <a:solidFill>
                  <a:srgbClr val="66FF66"/>
                </a:solidFill>
              </a:rPr>
              <a:t>, M. Woods, G. </a:t>
            </a:r>
            <a:r>
              <a:rPr lang="it-IT" sz="1400" dirty="0" err="1">
                <a:solidFill>
                  <a:srgbClr val="66FF66"/>
                </a:solidFill>
              </a:rPr>
              <a:t>Yocky</a:t>
            </a:r>
            <a:r>
              <a:rPr lang="it-IT" sz="1400" dirty="0">
                <a:solidFill>
                  <a:srgbClr val="66FF66"/>
                </a:solidFill>
              </a:rPr>
              <a:t> </a:t>
            </a:r>
            <a:r>
              <a:rPr lang="it-IT" sz="1400" dirty="0" smtClean="0">
                <a:solidFill>
                  <a:srgbClr val="66FF66"/>
                </a:solidFill>
              </a:rPr>
              <a:t>(SLAC) </a:t>
            </a:r>
          </a:p>
          <a:p>
            <a:r>
              <a:rPr lang="it-IT" sz="1400" dirty="0" err="1" smtClean="0">
                <a:solidFill>
                  <a:srgbClr val="FF99FF"/>
                </a:solidFill>
              </a:rPr>
              <a:t>A.Bogomiagkov</a:t>
            </a:r>
            <a:r>
              <a:rPr lang="it-IT" sz="1400" dirty="0">
                <a:solidFill>
                  <a:srgbClr val="FF99FF"/>
                </a:solidFill>
              </a:rPr>
              <a:t>, I. </a:t>
            </a:r>
            <a:r>
              <a:rPr lang="it-IT" sz="1400" dirty="0" err="1">
                <a:solidFill>
                  <a:srgbClr val="FF99FF"/>
                </a:solidFill>
              </a:rPr>
              <a:t>Koop</a:t>
            </a:r>
            <a:r>
              <a:rPr lang="it-IT" sz="1400" dirty="0">
                <a:solidFill>
                  <a:srgbClr val="FF99FF"/>
                </a:solidFill>
              </a:rPr>
              <a:t>, E. </a:t>
            </a:r>
            <a:r>
              <a:rPr lang="it-IT" sz="1400" dirty="0" err="1">
                <a:solidFill>
                  <a:srgbClr val="FF99FF"/>
                </a:solidFill>
              </a:rPr>
              <a:t>Levichev</a:t>
            </a:r>
            <a:r>
              <a:rPr lang="it-IT" sz="1400" dirty="0">
                <a:solidFill>
                  <a:srgbClr val="FF99FF"/>
                </a:solidFill>
              </a:rPr>
              <a:t>, S. </a:t>
            </a:r>
            <a:r>
              <a:rPr lang="it-IT" sz="1400" dirty="0" err="1">
                <a:solidFill>
                  <a:srgbClr val="FF99FF"/>
                </a:solidFill>
              </a:rPr>
              <a:t>Nikitin</a:t>
            </a:r>
            <a:r>
              <a:rPr lang="it-IT" sz="1400" dirty="0">
                <a:solidFill>
                  <a:srgbClr val="FF99FF"/>
                </a:solidFill>
              </a:rPr>
              <a:t>, I. </a:t>
            </a:r>
            <a:r>
              <a:rPr lang="it-IT" sz="1400" dirty="0" err="1">
                <a:solidFill>
                  <a:srgbClr val="FF99FF"/>
                </a:solidFill>
              </a:rPr>
              <a:t>Okunev</a:t>
            </a:r>
            <a:r>
              <a:rPr lang="it-IT" sz="1400" dirty="0">
                <a:solidFill>
                  <a:srgbClr val="FF99FF"/>
                </a:solidFill>
              </a:rPr>
              <a:t>, P. </a:t>
            </a:r>
            <a:r>
              <a:rPr lang="it-IT" sz="1400" dirty="0" err="1">
                <a:solidFill>
                  <a:srgbClr val="FF99FF"/>
                </a:solidFill>
              </a:rPr>
              <a:t>Piminov</a:t>
            </a:r>
            <a:r>
              <a:rPr lang="it-IT" sz="1400" dirty="0">
                <a:solidFill>
                  <a:srgbClr val="FF99FF"/>
                </a:solidFill>
              </a:rPr>
              <a:t>, S. </a:t>
            </a:r>
            <a:r>
              <a:rPr lang="it-IT" sz="1400" dirty="0" err="1">
                <a:solidFill>
                  <a:srgbClr val="FF99FF"/>
                </a:solidFill>
              </a:rPr>
              <a:t>Sinyatkin</a:t>
            </a:r>
            <a:r>
              <a:rPr lang="it-IT" sz="1400" dirty="0">
                <a:solidFill>
                  <a:srgbClr val="FF99FF"/>
                </a:solidFill>
              </a:rPr>
              <a:t>, D. </a:t>
            </a:r>
            <a:r>
              <a:rPr lang="it-IT" sz="1400" dirty="0" err="1">
                <a:solidFill>
                  <a:srgbClr val="FF99FF"/>
                </a:solidFill>
              </a:rPr>
              <a:t>Shatilov</a:t>
            </a:r>
            <a:r>
              <a:rPr lang="it-IT" sz="1400" dirty="0">
                <a:solidFill>
                  <a:srgbClr val="FF99FF"/>
                </a:solidFill>
              </a:rPr>
              <a:t>, P. </a:t>
            </a:r>
            <a:r>
              <a:rPr lang="it-IT" sz="1400" dirty="0" err="1" smtClean="0">
                <a:solidFill>
                  <a:srgbClr val="FF99FF"/>
                </a:solidFill>
              </a:rPr>
              <a:t>Vobly</a:t>
            </a:r>
            <a:r>
              <a:rPr lang="it-IT" sz="1400" dirty="0" smtClean="0">
                <a:solidFill>
                  <a:srgbClr val="FF99FF"/>
                </a:solidFill>
              </a:rPr>
              <a:t>(BINP)</a:t>
            </a:r>
            <a:endParaRPr lang="it-IT" sz="1400" dirty="0">
              <a:solidFill>
                <a:srgbClr val="FF99FF"/>
              </a:solidFill>
            </a:endParaRPr>
          </a:p>
          <a:p>
            <a:r>
              <a:rPr lang="fr-FR" sz="1400" dirty="0" smtClean="0">
                <a:solidFill>
                  <a:srgbClr val="FFFF66"/>
                </a:solidFill>
              </a:rPr>
              <a:t>J</a:t>
            </a:r>
            <a:r>
              <a:rPr lang="fr-FR" sz="1400" dirty="0">
                <a:solidFill>
                  <a:srgbClr val="FFFF66"/>
                </a:solidFill>
              </a:rPr>
              <a:t>. Bonis, R. </a:t>
            </a:r>
            <a:r>
              <a:rPr lang="fr-FR" sz="1400" dirty="0" err="1">
                <a:solidFill>
                  <a:srgbClr val="FFFF66"/>
                </a:solidFill>
              </a:rPr>
              <a:t>Chehab</a:t>
            </a:r>
            <a:r>
              <a:rPr lang="fr-FR" sz="1400" dirty="0">
                <a:solidFill>
                  <a:srgbClr val="FFFF66"/>
                </a:solidFill>
              </a:rPr>
              <a:t>, O. </a:t>
            </a:r>
            <a:r>
              <a:rPr lang="fr-FR" sz="1400" dirty="0" err="1">
                <a:solidFill>
                  <a:srgbClr val="FFFF66"/>
                </a:solidFill>
              </a:rPr>
              <a:t>Dadoun</a:t>
            </a:r>
            <a:r>
              <a:rPr lang="fr-FR" sz="1400" dirty="0">
                <a:solidFill>
                  <a:srgbClr val="FFFF66"/>
                </a:solidFill>
              </a:rPr>
              <a:t>, G. Le </a:t>
            </a:r>
            <a:r>
              <a:rPr lang="fr-FR" sz="1400" dirty="0" err="1">
                <a:solidFill>
                  <a:srgbClr val="FFFF66"/>
                </a:solidFill>
              </a:rPr>
              <a:t>Meur</a:t>
            </a:r>
            <a:r>
              <a:rPr lang="fr-FR" sz="1400" dirty="0">
                <a:solidFill>
                  <a:srgbClr val="FFFF66"/>
                </a:solidFill>
              </a:rPr>
              <a:t>, P. </a:t>
            </a:r>
            <a:r>
              <a:rPr lang="fr-FR" sz="1400" dirty="0" err="1">
                <a:solidFill>
                  <a:srgbClr val="FFFF66"/>
                </a:solidFill>
              </a:rPr>
              <a:t>Lepercq</a:t>
            </a:r>
            <a:r>
              <a:rPr lang="fr-FR" sz="1400" dirty="0">
                <a:solidFill>
                  <a:srgbClr val="FFFF66"/>
                </a:solidFill>
              </a:rPr>
              <a:t>, F. </a:t>
            </a:r>
            <a:r>
              <a:rPr lang="fr-FR" sz="1400" dirty="0" err="1">
                <a:solidFill>
                  <a:srgbClr val="FFFF66"/>
                </a:solidFill>
              </a:rPr>
              <a:t>Letellier</a:t>
            </a:r>
            <a:r>
              <a:rPr lang="fr-FR" sz="1400" dirty="0">
                <a:solidFill>
                  <a:srgbClr val="FFFF66"/>
                </a:solidFill>
              </a:rPr>
              <a:t>-Cohen, B. Mercier, F. Poirier, C. </a:t>
            </a:r>
            <a:r>
              <a:rPr lang="fr-FR" sz="1400" dirty="0" err="1">
                <a:solidFill>
                  <a:srgbClr val="FFFF66"/>
                </a:solidFill>
              </a:rPr>
              <a:t>Prevost</a:t>
            </a:r>
            <a:r>
              <a:rPr lang="fr-FR" sz="1400" dirty="0">
                <a:solidFill>
                  <a:srgbClr val="FFFF66"/>
                </a:solidFill>
              </a:rPr>
              <a:t>, </a:t>
            </a:r>
            <a:r>
              <a:rPr lang="fr-FR" sz="1400" dirty="0" smtClean="0">
                <a:solidFill>
                  <a:srgbClr val="FFFF66"/>
                </a:solidFill>
              </a:rPr>
              <a:t>C. </a:t>
            </a:r>
            <a:r>
              <a:rPr lang="fr-FR" sz="1400" dirty="0" err="1" smtClean="0">
                <a:solidFill>
                  <a:srgbClr val="FFFF66"/>
                </a:solidFill>
              </a:rPr>
              <a:t>Rimbault</a:t>
            </a:r>
            <a:r>
              <a:rPr lang="fr-FR" sz="1400" dirty="0">
                <a:solidFill>
                  <a:srgbClr val="FFFF66"/>
                </a:solidFill>
              </a:rPr>
              <a:t>, F. Touze, A. </a:t>
            </a:r>
            <a:r>
              <a:rPr lang="fr-FR" sz="1400" dirty="0" err="1">
                <a:solidFill>
                  <a:srgbClr val="FFFF66"/>
                </a:solidFill>
              </a:rPr>
              <a:t>Variola</a:t>
            </a:r>
            <a:r>
              <a:rPr lang="fr-FR" sz="1400" dirty="0">
                <a:solidFill>
                  <a:srgbClr val="FFFF66"/>
                </a:solidFill>
              </a:rPr>
              <a:t> </a:t>
            </a:r>
            <a:r>
              <a:rPr lang="fr-FR" sz="1400" dirty="0" smtClean="0">
                <a:solidFill>
                  <a:srgbClr val="FFFF66"/>
                </a:solidFill>
              </a:rPr>
              <a:t> (LAL-</a:t>
            </a:r>
            <a:r>
              <a:rPr lang="it-IT" sz="1400" dirty="0" smtClean="0">
                <a:solidFill>
                  <a:srgbClr val="FFFF66"/>
                </a:solidFill>
              </a:rPr>
              <a:t>Orsay)</a:t>
            </a:r>
            <a:endParaRPr lang="it-IT" sz="1400" dirty="0">
              <a:solidFill>
                <a:srgbClr val="FFFF66"/>
              </a:solidFill>
            </a:endParaRPr>
          </a:p>
          <a:p>
            <a:r>
              <a:rPr lang="fr-FR" sz="1400" dirty="0">
                <a:solidFill>
                  <a:srgbClr val="FFFF66"/>
                </a:solidFill>
              </a:rPr>
              <a:t>B. </a:t>
            </a:r>
            <a:r>
              <a:rPr lang="fr-FR" sz="1400" dirty="0" err="1">
                <a:solidFill>
                  <a:srgbClr val="FFFF66"/>
                </a:solidFill>
              </a:rPr>
              <a:t>Bolzon</a:t>
            </a:r>
            <a:r>
              <a:rPr lang="fr-FR" sz="1400" dirty="0">
                <a:solidFill>
                  <a:srgbClr val="FFFF66"/>
                </a:solidFill>
              </a:rPr>
              <a:t>, L. </a:t>
            </a:r>
            <a:r>
              <a:rPr lang="fr-FR" sz="1400" dirty="0" err="1">
                <a:solidFill>
                  <a:srgbClr val="FFFF66"/>
                </a:solidFill>
              </a:rPr>
              <a:t>Brunetti</a:t>
            </a:r>
            <a:r>
              <a:rPr lang="fr-FR" sz="1400" dirty="0">
                <a:solidFill>
                  <a:srgbClr val="FFFF66"/>
                </a:solidFill>
              </a:rPr>
              <a:t>, </a:t>
            </a:r>
            <a:r>
              <a:rPr lang="fr-FR" sz="1400" dirty="0" smtClean="0">
                <a:solidFill>
                  <a:srgbClr val="FFFF66"/>
                </a:solidFill>
              </a:rPr>
              <a:t>G. </a:t>
            </a:r>
            <a:r>
              <a:rPr lang="it-IT" sz="1400" dirty="0" err="1" smtClean="0">
                <a:solidFill>
                  <a:srgbClr val="FFFF66"/>
                </a:solidFill>
              </a:rPr>
              <a:t>Deleglise</a:t>
            </a:r>
            <a:r>
              <a:rPr lang="it-IT" sz="1400" dirty="0" smtClean="0">
                <a:solidFill>
                  <a:srgbClr val="FFFF66"/>
                </a:solidFill>
              </a:rPr>
              <a:t>, </a:t>
            </a:r>
            <a:r>
              <a:rPr lang="fr-FR" sz="1400" dirty="0" smtClean="0">
                <a:solidFill>
                  <a:srgbClr val="FFFF66"/>
                </a:solidFill>
              </a:rPr>
              <a:t>A</a:t>
            </a:r>
            <a:r>
              <a:rPr lang="fr-FR" sz="1400" dirty="0">
                <a:solidFill>
                  <a:srgbClr val="FFFF66"/>
                </a:solidFill>
              </a:rPr>
              <a:t>. </a:t>
            </a:r>
            <a:r>
              <a:rPr lang="fr-FR" sz="1400" dirty="0" err="1">
                <a:solidFill>
                  <a:srgbClr val="FFFF66"/>
                </a:solidFill>
              </a:rPr>
              <a:t>Jeremie</a:t>
            </a:r>
            <a:r>
              <a:rPr lang="fr-FR" sz="1400" dirty="0">
                <a:solidFill>
                  <a:srgbClr val="FFFF66"/>
                </a:solidFill>
              </a:rPr>
              <a:t> </a:t>
            </a:r>
            <a:r>
              <a:rPr lang="fr-FR" sz="1400" dirty="0" smtClean="0">
                <a:solidFill>
                  <a:srgbClr val="FFFF66"/>
                </a:solidFill>
              </a:rPr>
              <a:t>(LAPP-Annecy)</a:t>
            </a:r>
          </a:p>
          <a:p>
            <a:r>
              <a:rPr lang="it-IT" sz="1400" dirty="0" smtClean="0">
                <a:solidFill>
                  <a:srgbClr val="FFFF66"/>
                </a:solidFill>
              </a:rPr>
              <a:t>M</a:t>
            </a:r>
            <a:r>
              <a:rPr lang="it-IT" sz="1400" dirty="0">
                <a:solidFill>
                  <a:srgbClr val="FFFF66"/>
                </a:solidFill>
              </a:rPr>
              <a:t>. </a:t>
            </a:r>
            <a:r>
              <a:rPr lang="it-IT" sz="1400" dirty="0" err="1">
                <a:solidFill>
                  <a:srgbClr val="FFFF66"/>
                </a:solidFill>
              </a:rPr>
              <a:t>Baylac</a:t>
            </a:r>
            <a:r>
              <a:rPr lang="it-IT" sz="1400" dirty="0">
                <a:solidFill>
                  <a:srgbClr val="FFFF66"/>
                </a:solidFill>
              </a:rPr>
              <a:t>, O. </a:t>
            </a:r>
            <a:r>
              <a:rPr lang="it-IT" sz="1400" dirty="0" err="1">
                <a:solidFill>
                  <a:srgbClr val="FFFF66"/>
                </a:solidFill>
              </a:rPr>
              <a:t>Bourrion</a:t>
            </a:r>
            <a:r>
              <a:rPr lang="it-IT" sz="1400" dirty="0">
                <a:solidFill>
                  <a:srgbClr val="FFFF66"/>
                </a:solidFill>
              </a:rPr>
              <a:t>, J.M. De Conto, Y. Gomez, </a:t>
            </a:r>
            <a:r>
              <a:rPr lang="it-IT" sz="1400" dirty="0" smtClean="0">
                <a:solidFill>
                  <a:srgbClr val="FFFF66"/>
                </a:solidFill>
              </a:rPr>
              <a:t>N</a:t>
            </a:r>
            <a:r>
              <a:rPr lang="it-IT" sz="1400" dirty="0">
                <a:solidFill>
                  <a:srgbClr val="FFFF66"/>
                </a:solidFill>
              </a:rPr>
              <a:t>. </a:t>
            </a:r>
            <a:r>
              <a:rPr lang="it-IT" sz="1400" dirty="0" err="1">
                <a:solidFill>
                  <a:srgbClr val="FFFF66"/>
                </a:solidFill>
              </a:rPr>
              <a:t>Monseu</a:t>
            </a:r>
            <a:r>
              <a:rPr lang="it-IT" sz="1400" dirty="0">
                <a:solidFill>
                  <a:srgbClr val="FFFF66"/>
                </a:solidFill>
              </a:rPr>
              <a:t>, D. </a:t>
            </a:r>
            <a:r>
              <a:rPr lang="it-IT" sz="1400" dirty="0" err="1">
                <a:solidFill>
                  <a:srgbClr val="FFFF66"/>
                </a:solidFill>
              </a:rPr>
              <a:t>Tourres</a:t>
            </a:r>
            <a:r>
              <a:rPr lang="it-IT" sz="1400" dirty="0">
                <a:solidFill>
                  <a:srgbClr val="FFFF66"/>
                </a:solidFill>
              </a:rPr>
              <a:t>, C. Vescovi </a:t>
            </a:r>
            <a:r>
              <a:rPr lang="it-IT" sz="1400" dirty="0" smtClean="0">
                <a:solidFill>
                  <a:srgbClr val="FFFF66"/>
                </a:solidFill>
              </a:rPr>
              <a:t>(LPSC</a:t>
            </a:r>
            <a:r>
              <a:rPr lang="fr-FR" sz="1400" dirty="0" smtClean="0">
                <a:solidFill>
                  <a:srgbClr val="FFFF66"/>
                </a:solidFill>
              </a:rPr>
              <a:t>-Grenoble)</a:t>
            </a:r>
            <a:endParaRPr lang="fr-FR" sz="1400" dirty="0">
              <a:solidFill>
                <a:srgbClr val="FFFF66"/>
              </a:solidFill>
            </a:endParaRPr>
          </a:p>
          <a:p>
            <a:r>
              <a:rPr lang="fr-FR" sz="1400" dirty="0">
                <a:solidFill>
                  <a:srgbClr val="FF0000"/>
                </a:solidFill>
              </a:rPr>
              <a:t>A. </a:t>
            </a:r>
            <a:r>
              <a:rPr lang="fr-FR" sz="1400" dirty="0" err="1" smtClean="0">
                <a:solidFill>
                  <a:srgbClr val="FF0000"/>
                </a:solidFill>
              </a:rPr>
              <a:t>Chancé</a:t>
            </a:r>
            <a:r>
              <a:rPr lang="fr-FR" sz="1400" dirty="0">
                <a:solidFill>
                  <a:srgbClr val="FF0000"/>
                </a:solidFill>
              </a:rPr>
              <a:t> </a:t>
            </a:r>
            <a:r>
              <a:rPr lang="fr-FR" sz="1400" dirty="0" smtClean="0">
                <a:solidFill>
                  <a:srgbClr val="FF0000"/>
                </a:solidFill>
              </a:rPr>
              <a:t>(CEA-Saclay)</a:t>
            </a:r>
          </a:p>
          <a:p>
            <a:r>
              <a:rPr lang="it-IT" sz="1400" dirty="0" smtClean="0">
                <a:solidFill>
                  <a:srgbClr val="FF0000"/>
                </a:solidFill>
              </a:rPr>
              <a:t>D.P</a:t>
            </a:r>
            <a:r>
              <a:rPr lang="it-IT" sz="1400" dirty="0">
                <a:solidFill>
                  <a:srgbClr val="FF0000"/>
                </a:solidFill>
              </a:rPr>
              <a:t>. </a:t>
            </a:r>
            <a:r>
              <a:rPr lang="it-IT" sz="1400" dirty="0" err="1" smtClean="0">
                <a:solidFill>
                  <a:srgbClr val="FF0000"/>
                </a:solidFill>
              </a:rPr>
              <a:t>Barber</a:t>
            </a:r>
            <a:r>
              <a:rPr lang="it-IT" sz="1400" dirty="0" smtClean="0">
                <a:solidFill>
                  <a:srgbClr val="FF0000"/>
                </a:solidFill>
              </a:rPr>
              <a:t> (DESY &amp; </a:t>
            </a:r>
            <a:r>
              <a:rPr lang="it-IT" sz="1400" dirty="0" err="1">
                <a:solidFill>
                  <a:srgbClr val="FF0000"/>
                </a:solidFill>
              </a:rPr>
              <a:t>Cockcroft</a:t>
            </a:r>
            <a:r>
              <a:rPr lang="it-IT" sz="1400" dirty="0">
                <a:solidFill>
                  <a:srgbClr val="FF0000"/>
                </a:solidFill>
              </a:rPr>
              <a:t> </a:t>
            </a:r>
            <a:r>
              <a:rPr lang="it-IT" sz="1400" dirty="0" err="1" smtClean="0">
                <a:solidFill>
                  <a:srgbClr val="FF0000"/>
                </a:solidFill>
              </a:rPr>
              <a:t>Institute</a:t>
            </a:r>
            <a:r>
              <a:rPr lang="it-IT" sz="1400" dirty="0">
                <a:solidFill>
                  <a:srgbClr val="FF0000"/>
                </a:solidFill>
              </a:rPr>
              <a:t>)</a:t>
            </a:r>
          </a:p>
          <a:p>
            <a:r>
              <a:rPr lang="it-IT" sz="1400" dirty="0" smtClean="0">
                <a:solidFill>
                  <a:srgbClr val="FF0000"/>
                </a:solidFill>
              </a:rPr>
              <a:t>S</a:t>
            </a:r>
            <a:r>
              <a:rPr lang="it-IT" sz="1400" dirty="0">
                <a:solidFill>
                  <a:srgbClr val="FF0000"/>
                </a:solidFill>
              </a:rPr>
              <a:t>. </a:t>
            </a:r>
            <a:r>
              <a:rPr lang="it-IT" sz="1400" dirty="0" err="1" smtClean="0">
                <a:solidFill>
                  <a:srgbClr val="FF0000"/>
                </a:solidFill>
              </a:rPr>
              <a:t>Bettoni</a:t>
            </a:r>
            <a:r>
              <a:rPr lang="it-IT" sz="1400" dirty="0" smtClean="0">
                <a:solidFill>
                  <a:srgbClr val="FF0000"/>
                </a:solidFill>
              </a:rPr>
              <a:t> (PSI)</a:t>
            </a:r>
          </a:p>
          <a:p>
            <a:r>
              <a:rPr lang="it-IT" sz="1400" dirty="0" smtClean="0">
                <a:solidFill>
                  <a:srgbClr val="FFFF00"/>
                </a:solidFill>
              </a:rPr>
              <a:t>R. Bartolini</a:t>
            </a:r>
            <a:r>
              <a:rPr lang="it-IT" sz="1400" dirty="0">
                <a:solidFill>
                  <a:srgbClr val="FFFF00"/>
                </a:solidFill>
              </a:rPr>
              <a:t>, </a:t>
            </a:r>
            <a:r>
              <a:rPr lang="it-IT" sz="1400" dirty="0" smtClean="0">
                <a:solidFill>
                  <a:srgbClr val="FFFF00"/>
                </a:solidFill>
              </a:rPr>
              <a:t>A. Wolski </a:t>
            </a:r>
            <a:r>
              <a:rPr lang="it-IT" sz="1400" dirty="0">
                <a:solidFill>
                  <a:srgbClr val="FFFF00"/>
                </a:solidFill>
              </a:rPr>
              <a:t>(UK</a:t>
            </a:r>
            <a:r>
              <a:rPr lang="it-IT" sz="1400" dirty="0" smtClean="0">
                <a:solidFill>
                  <a:srgbClr val="FFFF00"/>
                </a:solidFill>
              </a:rPr>
              <a:t>)</a:t>
            </a:r>
            <a:endParaRPr lang="it-IT" sz="1400" dirty="0" smtClean="0">
              <a:solidFill>
                <a:srgbClr val="FF0000"/>
              </a:solidFill>
            </a:endParaRPr>
          </a:p>
          <a:p>
            <a:r>
              <a:rPr lang="it-IT" sz="1400" dirty="0" smtClean="0">
                <a:solidFill>
                  <a:srgbClr val="00FF00"/>
                </a:solidFill>
              </a:rPr>
              <a:t>Yuan </a:t>
            </a:r>
            <a:r>
              <a:rPr lang="it-IT" sz="1400" dirty="0">
                <a:solidFill>
                  <a:srgbClr val="00FF00"/>
                </a:solidFill>
              </a:rPr>
              <a:t>Zhang (IHEP, </a:t>
            </a:r>
            <a:r>
              <a:rPr lang="it-IT" sz="1400" dirty="0" err="1">
                <a:solidFill>
                  <a:srgbClr val="00FF00"/>
                </a:solidFill>
              </a:rPr>
              <a:t>Beijing</a:t>
            </a:r>
            <a:r>
              <a:rPr lang="it-IT" sz="1400" dirty="0" smtClean="0">
                <a:solidFill>
                  <a:srgbClr val="00FF00"/>
                </a:solidFill>
              </a:rPr>
              <a:t>) </a:t>
            </a:r>
          </a:p>
          <a:p>
            <a:r>
              <a:rPr lang="it-IT" sz="1400" dirty="0" smtClean="0">
                <a:solidFill>
                  <a:srgbClr val="FF99FF"/>
                </a:solidFill>
              </a:rPr>
              <a:t>K. </a:t>
            </a:r>
            <a:r>
              <a:rPr lang="it-IT" sz="1400" dirty="0" err="1" smtClean="0">
                <a:solidFill>
                  <a:srgbClr val="FF99FF"/>
                </a:solidFill>
              </a:rPr>
              <a:t>Ohmi</a:t>
            </a:r>
            <a:r>
              <a:rPr lang="it-IT" sz="1400" dirty="0" smtClean="0">
                <a:solidFill>
                  <a:srgbClr val="FF99FF"/>
                </a:solidFill>
              </a:rPr>
              <a:t> (KEKB)</a:t>
            </a:r>
            <a:endParaRPr lang="it-IT" sz="1400" dirty="0">
              <a:solidFill>
                <a:srgbClr val="FF99FF"/>
              </a:solidFill>
            </a:endParaRPr>
          </a:p>
        </p:txBody>
      </p:sp>
    </p:spTree>
    <p:extLst>
      <p:ext uri="{BB962C8B-B14F-4D97-AF65-F5344CB8AC3E}">
        <p14:creationId xmlns:p14="http://schemas.microsoft.com/office/powerpoint/2010/main" val="41773791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0" y="1"/>
            <a:ext cx="9144000" cy="825500"/>
          </a:xfrm>
        </p:spPr>
        <p:txBody>
          <a:bodyPr/>
          <a:lstStyle/>
          <a:p>
            <a:r>
              <a:rPr lang="en-US" sz="4000" dirty="0" smtClean="0"/>
              <a:t>QD0 Design: 2 possible choices</a:t>
            </a:r>
            <a:endParaRPr lang="en-US" sz="4000" dirty="0"/>
          </a:p>
        </p:txBody>
      </p:sp>
      <p:pic>
        <p:nvPicPr>
          <p:cNvPr id="274438" name="Picture 6" descr="SB_RL_V12_SF8A_3M_NOSH"/>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484784"/>
            <a:ext cx="4320000" cy="3240000"/>
          </a:xfrm>
          <a:prstGeom prst="rect">
            <a:avLst/>
          </a:prstGeom>
          <a:solidFill>
            <a:schemeClr val="bg1"/>
          </a:solidFill>
        </p:spPr>
      </p:pic>
      <p:pic>
        <p:nvPicPr>
          <p:cNvPr id="4" name="Picture 5" descr="SB_RL_V12_SF8A_3M__AC_NOSH"/>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1493664"/>
            <a:ext cx="4320000" cy="3240000"/>
          </a:xfrm>
          <a:prstGeom prst="rect">
            <a:avLst/>
          </a:prstGeom>
          <a:solidFill>
            <a:schemeClr val="bg1"/>
          </a:solidFill>
        </p:spPr>
      </p:pic>
      <p:sp>
        <p:nvSpPr>
          <p:cNvPr id="5" name="Rectangle 2"/>
          <p:cNvSpPr txBox="1">
            <a:spLocks noChangeArrowheads="1"/>
          </p:cNvSpPr>
          <p:nvPr/>
        </p:nvSpPr>
        <p:spPr bwMode="auto">
          <a:xfrm>
            <a:off x="129952" y="4941168"/>
            <a:ext cx="4275104" cy="825500"/>
          </a:xfrm>
          <a:prstGeom prst="rect">
            <a:avLst/>
          </a:prstGeom>
          <a:solidFill>
            <a:srgbClr val="FFFF00"/>
          </a:solidFill>
          <a:ln>
            <a:noFill/>
          </a:ln>
          <a:effectLs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i="1">
                <a:solidFill>
                  <a:schemeClr val="bg1"/>
                </a:solidFill>
                <a:latin typeface="+mj-lt"/>
                <a:ea typeface="+mj-ea"/>
                <a:cs typeface="+mj-cs"/>
              </a:defRPr>
            </a:lvl1pPr>
            <a:lvl2pPr algn="ctr" rtl="0" eaLnBrk="1" fontAlgn="base" hangingPunct="1">
              <a:spcBef>
                <a:spcPct val="0"/>
              </a:spcBef>
              <a:spcAft>
                <a:spcPct val="0"/>
              </a:spcAft>
              <a:defRPr sz="4400" i="1">
                <a:solidFill>
                  <a:schemeClr val="bg1"/>
                </a:solidFill>
                <a:latin typeface="Arial" pitchFamily="34" charset="0"/>
              </a:defRPr>
            </a:lvl2pPr>
            <a:lvl3pPr algn="ctr" rtl="0" eaLnBrk="1" fontAlgn="base" hangingPunct="1">
              <a:spcBef>
                <a:spcPct val="0"/>
              </a:spcBef>
              <a:spcAft>
                <a:spcPct val="0"/>
              </a:spcAft>
              <a:defRPr sz="4400" i="1">
                <a:solidFill>
                  <a:schemeClr val="bg1"/>
                </a:solidFill>
                <a:latin typeface="Arial" pitchFamily="34" charset="0"/>
              </a:defRPr>
            </a:lvl3pPr>
            <a:lvl4pPr algn="ctr" rtl="0" eaLnBrk="1" fontAlgn="base" hangingPunct="1">
              <a:spcBef>
                <a:spcPct val="0"/>
              </a:spcBef>
              <a:spcAft>
                <a:spcPct val="0"/>
              </a:spcAft>
              <a:defRPr sz="4400" i="1">
                <a:solidFill>
                  <a:schemeClr val="bg1"/>
                </a:solidFill>
                <a:latin typeface="Arial" pitchFamily="34" charset="0"/>
              </a:defRPr>
            </a:lvl4pPr>
            <a:lvl5pPr algn="ctr" rtl="0" eaLnBrk="1" fontAlgn="base" hangingPunct="1">
              <a:spcBef>
                <a:spcPct val="0"/>
              </a:spcBef>
              <a:spcAft>
                <a:spcPct val="0"/>
              </a:spcAft>
              <a:defRPr sz="4400" i="1">
                <a:solidFill>
                  <a:schemeClr val="bg1"/>
                </a:solidFill>
                <a:latin typeface="Arial" pitchFamily="34" charset="0"/>
              </a:defRPr>
            </a:lvl5pPr>
            <a:lvl6pPr marL="457200" algn="ctr" rtl="0" eaLnBrk="1" fontAlgn="base" hangingPunct="1">
              <a:spcBef>
                <a:spcPct val="0"/>
              </a:spcBef>
              <a:spcAft>
                <a:spcPct val="0"/>
              </a:spcAft>
              <a:defRPr sz="4400" i="1">
                <a:solidFill>
                  <a:schemeClr val="bg1"/>
                </a:solidFill>
                <a:latin typeface="Arial" pitchFamily="34" charset="0"/>
              </a:defRPr>
            </a:lvl6pPr>
            <a:lvl7pPr marL="914400" algn="ctr" rtl="0" eaLnBrk="1" fontAlgn="base" hangingPunct="1">
              <a:spcBef>
                <a:spcPct val="0"/>
              </a:spcBef>
              <a:spcAft>
                <a:spcPct val="0"/>
              </a:spcAft>
              <a:defRPr sz="4400" i="1">
                <a:solidFill>
                  <a:schemeClr val="bg1"/>
                </a:solidFill>
                <a:latin typeface="Arial" pitchFamily="34" charset="0"/>
              </a:defRPr>
            </a:lvl7pPr>
            <a:lvl8pPr marL="1371600" algn="ctr" rtl="0" eaLnBrk="1" fontAlgn="base" hangingPunct="1">
              <a:spcBef>
                <a:spcPct val="0"/>
              </a:spcBef>
              <a:spcAft>
                <a:spcPct val="0"/>
              </a:spcAft>
              <a:defRPr sz="4400" i="1">
                <a:solidFill>
                  <a:schemeClr val="bg1"/>
                </a:solidFill>
                <a:latin typeface="Arial" pitchFamily="34" charset="0"/>
              </a:defRPr>
            </a:lvl8pPr>
            <a:lvl9pPr marL="1828800" algn="ctr" rtl="0" eaLnBrk="1" fontAlgn="base" hangingPunct="1">
              <a:spcBef>
                <a:spcPct val="0"/>
              </a:spcBef>
              <a:spcAft>
                <a:spcPct val="0"/>
              </a:spcAft>
              <a:defRPr sz="4400" i="1">
                <a:solidFill>
                  <a:schemeClr val="bg1"/>
                </a:solidFill>
                <a:latin typeface="Arial" pitchFamily="34" charset="0"/>
              </a:defRPr>
            </a:lvl9pPr>
          </a:lstStyle>
          <a:p>
            <a:r>
              <a:rPr lang="en-US" sz="2800" dirty="0" smtClean="0">
                <a:solidFill>
                  <a:srgbClr val="0070C0"/>
                </a:solidFill>
              </a:rPr>
              <a:t>Vanadium </a:t>
            </a:r>
            <a:r>
              <a:rPr lang="en-US" sz="2800" dirty="0" err="1" smtClean="0">
                <a:solidFill>
                  <a:srgbClr val="0070C0"/>
                </a:solidFill>
              </a:rPr>
              <a:t>Permendur</a:t>
            </a:r>
            <a:r>
              <a:rPr lang="en-US" sz="2800" dirty="0" smtClean="0">
                <a:solidFill>
                  <a:srgbClr val="0070C0"/>
                </a:solidFill>
              </a:rPr>
              <a:t> </a:t>
            </a:r>
          </a:p>
          <a:p>
            <a:r>
              <a:rPr lang="en-US" sz="2800" dirty="0" smtClean="0">
                <a:solidFill>
                  <a:srgbClr val="0070C0"/>
                </a:solidFill>
              </a:rPr>
              <a:t>“Russian” Design</a:t>
            </a:r>
            <a:endParaRPr lang="en-US" sz="2800" dirty="0">
              <a:solidFill>
                <a:srgbClr val="0070C0"/>
              </a:solidFill>
            </a:endParaRPr>
          </a:p>
        </p:txBody>
      </p:sp>
      <p:sp>
        <p:nvSpPr>
          <p:cNvPr id="6" name="Rectangle 2"/>
          <p:cNvSpPr txBox="1">
            <a:spLocks noChangeArrowheads="1"/>
          </p:cNvSpPr>
          <p:nvPr/>
        </p:nvSpPr>
        <p:spPr bwMode="auto">
          <a:xfrm>
            <a:off x="4761392" y="4941168"/>
            <a:ext cx="4275104" cy="825500"/>
          </a:xfrm>
          <a:prstGeom prst="rect">
            <a:avLst/>
          </a:prstGeom>
          <a:solidFill>
            <a:srgbClr val="FFFF00"/>
          </a:solidFill>
          <a:ln>
            <a:noFill/>
          </a:ln>
          <a:effectLs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i="1">
                <a:solidFill>
                  <a:schemeClr val="bg1"/>
                </a:solidFill>
                <a:latin typeface="+mj-lt"/>
                <a:ea typeface="+mj-ea"/>
                <a:cs typeface="+mj-cs"/>
              </a:defRPr>
            </a:lvl1pPr>
            <a:lvl2pPr algn="ctr" rtl="0" eaLnBrk="1" fontAlgn="base" hangingPunct="1">
              <a:spcBef>
                <a:spcPct val="0"/>
              </a:spcBef>
              <a:spcAft>
                <a:spcPct val="0"/>
              </a:spcAft>
              <a:defRPr sz="4400" i="1">
                <a:solidFill>
                  <a:schemeClr val="bg1"/>
                </a:solidFill>
                <a:latin typeface="Arial" pitchFamily="34" charset="0"/>
              </a:defRPr>
            </a:lvl2pPr>
            <a:lvl3pPr algn="ctr" rtl="0" eaLnBrk="1" fontAlgn="base" hangingPunct="1">
              <a:spcBef>
                <a:spcPct val="0"/>
              </a:spcBef>
              <a:spcAft>
                <a:spcPct val="0"/>
              </a:spcAft>
              <a:defRPr sz="4400" i="1">
                <a:solidFill>
                  <a:schemeClr val="bg1"/>
                </a:solidFill>
                <a:latin typeface="Arial" pitchFamily="34" charset="0"/>
              </a:defRPr>
            </a:lvl3pPr>
            <a:lvl4pPr algn="ctr" rtl="0" eaLnBrk="1" fontAlgn="base" hangingPunct="1">
              <a:spcBef>
                <a:spcPct val="0"/>
              </a:spcBef>
              <a:spcAft>
                <a:spcPct val="0"/>
              </a:spcAft>
              <a:defRPr sz="4400" i="1">
                <a:solidFill>
                  <a:schemeClr val="bg1"/>
                </a:solidFill>
                <a:latin typeface="Arial" pitchFamily="34" charset="0"/>
              </a:defRPr>
            </a:lvl4pPr>
            <a:lvl5pPr algn="ctr" rtl="0" eaLnBrk="1" fontAlgn="base" hangingPunct="1">
              <a:spcBef>
                <a:spcPct val="0"/>
              </a:spcBef>
              <a:spcAft>
                <a:spcPct val="0"/>
              </a:spcAft>
              <a:defRPr sz="4400" i="1">
                <a:solidFill>
                  <a:schemeClr val="bg1"/>
                </a:solidFill>
                <a:latin typeface="Arial" pitchFamily="34" charset="0"/>
              </a:defRPr>
            </a:lvl5pPr>
            <a:lvl6pPr marL="457200" algn="ctr" rtl="0" eaLnBrk="1" fontAlgn="base" hangingPunct="1">
              <a:spcBef>
                <a:spcPct val="0"/>
              </a:spcBef>
              <a:spcAft>
                <a:spcPct val="0"/>
              </a:spcAft>
              <a:defRPr sz="4400" i="1">
                <a:solidFill>
                  <a:schemeClr val="bg1"/>
                </a:solidFill>
                <a:latin typeface="Arial" pitchFamily="34" charset="0"/>
              </a:defRPr>
            </a:lvl6pPr>
            <a:lvl7pPr marL="914400" algn="ctr" rtl="0" eaLnBrk="1" fontAlgn="base" hangingPunct="1">
              <a:spcBef>
                <a:spcPct val="0"/>
              </a:spcBef>
              <a:spcAft>
                <a:spcPct val="0"/>
              </a:spcAft>
              <a:defRPr sz="4400" i="1">
                <a:solidFill>
                  <a:schemeClr val="bg1"/>
                </a:solidFill>
                <a:latin typeface="Arial" pitchFamily="34" charset="0"/>
              </a:defRPr>
            </a:lvl7pPr>
            <a:lvl8pPr marL="1371600" algn="ctr" rtl="0" eaLnBrk="1" fontAlgn="base" hangingPunct="1">
              <a:spcBef>
                <a:spcPct val="0"/>
              </a:spcBef>
              <a:spcAft>
                <a:spcPct val="0"/>
              </a:spcAft>
              <a:defRPr sz="4400" i="1">
                <a:solidFill>
                  <a:schemeClr val="bg1"/>
                </a:solidFill>
                <a:latin typeface="Arial" pitchFamily="34" charset="0"/>
              </a:defRPr>
            </a:lvl8pPr>
            <a:lvl9pPr marL="1828800" algn="ctr" rtl="0" eaLnBrk="1" fontAlgn="base" hangingPunct="1">
              <a:spcBef>
                <a:spcPct val="0"/>
              </a:spcBef>
              <a:spcAft>
                <a:spcPct val="0"/>
              </a:spcAft>
              <a:defRPr sz="4400" i="1">
                <a:solidFill>
                  <a:schemeClr val="bg1"/>
                </a:solidFill>
                <a:latin typeface="Arial" pitchFamily="34" charset="0"/>
              </a:defRPr>
            </a:lvl9pPr>
          </a:lstStyle>
          <a:p>
            <a:r>
              <a:rPr lang="en-US" sz="2800" dirty="0">
                <a:solidFill>
                  <a:srgbClr val="0070C0"/>
                </a:solidFill>
              </a:rPr>
              <a:t>Air core “Italian” QD0, </a:t>
            </a:r>
            <a:r>
              <a:rPr lang="en-US" sz="2800" dirty="0" smtClean="0">
                <a:solidFill>
                  <a:srgbClr val="0070C0"/>
                </a:solidFill>
              </a:rPr>
              <a:t>QF1 Design</a:t>
            </a:r>
            <a:endParaRPr lang="en-US" sz="2800" dirty="0">
              <a:solidFill>
                <a:srgbClr val="0070C0"/>
              </a:solidFill>
            </a:endParaRPr>
          </a:p>
        </p:txBody>
      </p:sp>
    </p:spTree>
    <p:extLst>
      <p:ext uri="{BB962C8B-B14F-4D97-AF65-F5344CB8AC3E}">
        <p14:creationId xmlns:p14="http://schemas.microsoft.com/office/powerpoint/2010/main" val="15770359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152400"/>
            <a:ext cx="847725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6512" y="4067780"/>
            <a:ext cx="5468164" cy="369332"/>
          </a:xfrm>
          <a:prstGeom prst="rect">
            <a:avLst/>
          </a:prstGeom>
          <a:solidFill>
            <a:srgbClr val="00FF00"/>
          </a:solidFill>
        </p:spPr>
        <p:txBody>
          <a:bodyPr wrap="none" rtlCol="0">
            <a:spAutoFit/>
          </a:bodyPr>
          <a:lstStyle/>
          <a:p>
            <a:r>
              <a:rPr lang="it-IT" dirty="0" smtClean="0">
                <a:solidFill>
                  <a:srgbClr val="FF0000"/>
                </a:solidFill>
              </a:rPr>
              <a:t>Air-core QD0 </a:t>
            </a:r>
            <a:r>
              <a:rPr lang="it-IT" dirty="0" err="1" smtClean="0">
                <a:solidFill>
                  <a:srgbClr val="FF0000"/>
                </a:solidFill>
              </a:rPr>
              <a:t>is</a:t>
            </a:r>
            <a:r>
              <a:rPr lang="it-IT" dirty="0" smtClean="0">
                <a:solidFill>
                  <a:srgbClr val="FF0000"/>
                </a:solidFill>
              </a:rPr>
              <a:t> a SC </a:t>
            </a:r>
            <a:r>
              <a:rPr lang="it-IT" dirty="0" err="1" smtClean="0">
                <a:solidFill>
                  <a:srgbClr val="FF0000"/>
                </a:solidFill>
              </a:rPr>
              <a:t>iron</a:t>
            </a:r>
            <a:r>
              <a:rPr lang="it-IT" dirty="0" smtClean="0">
                <a:solidFill>
                  <a:srgbClr val="FF0000"/>
                </a:solidFill>
              </a:rPr>
              <a:t> free </a:t>
            </a:r>
            <a:r>
              <a:rPr lang="it-IT" dirty="0" err="1" smtClean="0">
                <a:solidFill>
                  <a:srgbClr val="FF0000"/>
                </a:solidFill>
              </a:rPr>
              <a:t>septum</a:t>
            </a:r>
            <a:r>
              <a:rPr lang="it-IT" dirty="0" smtClean="0">
                <a:solidFill>
                  <a:srgbClr val="FF0000"/>
                </a:solidFill>
              </a:rPr>
              <a:t> double </a:t>
            </a:r>
            <a:r>
              <a:rPr lang="it-IT" dirty="0" err="1" smtClean="0">
                <a:solidFill>
                  <a:srgbClr val="FF0000"/>
                </a:solidFill>
              </a:rPr>
              <a:t>quad</a:t>
            </a:r>
            <a:r>
              <a:rPr lang="it-IT" dirty="0" smtClean="0">
                <a:solidFill>
                  <a:srgbClr val="FF0000"/>
                </a:solidFill>
              </a:rPr>
              <a:t> </a:t>
            </a:r>
            <a:endParaRPr lang="it-IT" dirty="0">
              <a:solidFill>
                <a:srgbClr val="FF0000"/>
              </a:solidFill>
            </a:endParaRPr>
          </a:p>
        </p:txBody>
      </p:sp>
    </p:spTree>
    <p:extLst>
      <p:ext uri="{BB962C8B-B14F-4D97-AF65-F5344CB8AC3E}">
        <p14:creationId xmlns:p14="http://schemas.microsoft.com/office/powerpoint/2010/main" val="3815695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89495"/>
            <a:ext cx="8515350" cy="621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4"/>
          <p:cNvSpPr txBox="1">
            <a:spLocks noChangeArrowheads="1"/>
          </p:cNvSpPr>
          <p:nvPr/>
        </p:nvSpPr>
        <p:spPr bwMode="auto">
          <a:xfrm>
            <a:off x="1547664" y="6341258"/>
            <a:ext cx="6752169" cy="40011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2000" dirty="0" smtClean="0"/>
              <a:t>Fabbricatore, </a:t>
            </a:r>
            <a:r>
              <a:rPr lang="it-IT" sz="2000" dirty="0" err="1" smtClean="0"/>
              <a:t>Farinon</a:t>
            </a:r>
            <a:r>
              <a:rPr lang="it-IT" sz="2000" dirty="0" smtClean="0"/>
              <a:t>, </a:t>
            </a:r>
            <a:r>
              <a:rPr lang="it-IT" sz="2000" dirty="0" err="1" smtClean="0"/>
              <a:t>Musenich</a:t>
            </a:r>
            <a:r>
              <a:rPr lang="it-IT" sz="2000" dirty="0" smtClean="0"/>
              <a:t> (Genova) </a:t>
            </a:r>
            <a:r>
              <a:rPr lang="it-IT" sz="2000" dirty="0" err="1" smtClean="0"/>
              <a:t>Paoloni</a:t>
            </a:r>
            <a:r>
              <a:rPr lang="it-IT" sz="2000" dirty="0" smtClean="0"/>
              <a:t> (Pisa)</a:t>
            </a:r>
            <a:endParaRPr lang="en-US" sz="2000" dirty="0"/>
          </a:p>
        </p:txBody>
      </p:sp>
      <p:sp>
        <p:nvSpPr>
          <p:cNvPr id="4" name="CasellaDiTesto 3"/>
          <p:cNvSpPr txBox="1"/>
          <p:nvPr/>
        </p:nvSpPr>
        <p:spPr>
          <a:xfrm>
            <a:off x="-36512" y="1857598"/>
            <a:ext cx="2557175" cy="923330"/>
          </a:xfrm>
          <a:prstGeom prst="rect">
            <a:avLst/>
          </a:prstGeom>
          <a:solidFill>
            <a:srgbClr val="FFFF00"/>
          </a:solidFill>
        </p:spPr>
        <p:txBody>
          <a:bodyPr wrap="none" rtlCol="0">
            <a:spAutoFit/>
          </a:bodyPr>
          <a:lstStyle/>
          <a:p>
            <a:r>
              <a:rPr lang="it-IT" dirty="0" smtClean="0">
                <a:solidFill>
                  <a:srgbClr val="FF0000"/>
                </a:solidFill>
              </a:rPr>
              <a:t>Field </a:t>
            </a:r>
            <a:r>
              <a:rPr lang="it-IT" dirty="0" err="1" smtClean="0">
                <a:solidFill>
                  <a:srgbClr val="FF0000"/>
                </a:solidFill>
              </a:rPr>
              <a:t>generated</a:t>
            </a:r>
            <a:r>
              <a:rPr lang="it-IT" dirty="0" smtClean="0">
                <a:solidFill>
                  <a:srgbClr val="FF0000"/>
                </a:solidFill>
              </a:rPr>
              <a:t> by 2 </a:t>
            </a:r>
          </a:p>
          <a:p>
            <a:r>
              <a:rPr lang="it-IT" dirty="0" smtClean="0">
                <a:solidFill>
                  <a:srgbClr val="FF0000"/>
                </a:solidFill>
              </a:rPr>
              <a:t>double </a:t>
            </a:r>
            <a:r>
              <a:rPr lang="it-IT" dirty="0" err="1" smtClean="0">
                <a:solidFill>
                  <a:srgbClr val="FF0000"/>
                </a:solidFill>
              </a:rPr>
              <a:t>helix</a:t>
            </a:r>
            <a:r>
              <a:rPr lang="it-IT" dirty="0" smtClean="0">
                <a:solidFill>
                  <a:srgbClr val="FF0000"/>
                </a:solidFill>
              </a:rPr>
              <a:t> </a:t>
            </a:r>
            <a:r>
              <a:rPr lang="it-IT" dirty="0" err="1" smtClean="0">
                <a:solidFill>
                  <a:srgbClr val="FF0000"/>
                </a:solidFill>
              </a:rPr>
              <a:t>windings</a:t>
            </a:r>
            <a:endParaRPr lang="it-IT" dirty="0" smtClean="0">
              <a:solidFill>
                <a:srgbClr val="FF0000"/>
              </a:solidFill>
            </a:endParaRPr>
          </a:p>
          <a:p>
            <a:r>
              <a:rPr lang="it-IT" dirty="0">
                <a:solidFill>
                  <a:srgbClr val="FF0000"/>
                </a:solidFill>
              </a:rPr>
              <a:t>i</a:t>
            </a:r>
            <a:r>
              <a:rPr lang="it-IT" dirty="0" smtClean="0">
                <a:solidFill>
                  <a:srgbClr val="FF0000"/>
                </a:solidFill>
              </a:rPr>
              <a:t>n a </a:t>
            </a:r>
            <a:r>
              <a:rPr lang="it-IT" dirty="0" err="1" smtClean="0">
                <a:solidFill>
                  <a:srgbClr val="FF0000"/>
                </a:solidFill>
              </a:rPr>
              <a:t>grooved</a:t>
            </a:r>
            <a:r>
              <a:rPr lang="it-IT" dirty="0" smtClean="0">
                <a:solidFill>
                  <a:srgbClr val="FF0000"/>
                </a:solidFill>
              </a:rPr>
              <a:t> Al </a:t>
            </a:r>
            <a:r>
              <a:rPr lang="it-IT" dirty="0" err="1" smtClean="0">
                <a:solidFill>
                  <a:srgbClr val="FF0000"/>
                </a:solidFill>
              </a:rPr>
              <a:t>support</a:t>
            </a:r>
            <a:endParaRPr lang="it-IT" dirty="0">
              <a:solidFill>
                <a:srgbClr val="FF0000"/>
              </a:solidFill>
            </a:endParaRPr>
          </a:p>
        </p:txBody>
      </p:sp>
    </p:spTree>
    <p:extLst>
      <p:ext uri="{BB962C8B-B14F-4D97-AF65-F5344CB8AC3E}">
        <p14:creationId xmlns:p14="http://schemas.microsoft.com/office/powerpoint/2010/main" val="42408126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The </a:t>
            </a:r>
            <a:r>
              <a:rPr lang="it-IT" dirty="0" err="1" smtClean="0"/>
              <a:t>actual</a:t>
            </a:r>
            <a:r>
              <a:rPr lang="it-IT" dirty="0" smtClean="0"/>
              <a:t> QD0</a:t>
            </a:r>
            <a:endParaRPr lang="it-IT" dirty="0"/>
          </a:p>
        </p:txBody>
      </p:sp>
      <p:pic>
        <p:nvPicPr>
          <p:cNvPr id="5" name="Immagine 4"/>
          <p:cNvPicPr>
            <a:picLocks noChangeAspect="1"/>
          </p:cNvPicPr>
          <p:nvPr/>
        </p:nvPicPr>
        <p:blipFill rotWithShape="1">
          <a:blip r:embed="rId2">
            <a:extLst>
              <a:ext uri="{28A0092B-C50C-407E-A947-70E740481C1C}">
                <a14:useLocalDpi xmlns:a14="http://schemas.microsoft.com/office/drawing/2010/main" val="0"/>
              </a:ext>
            </a:extLst>
          </a:blip>
          <a:srcRect t="26216" b="31383"/>
          <a:stretch/>
        </p:blipFill>
        <p:spPr>
          <a:xfrm>
            <a:off x="683568" y="1196752"/>
            <a:ext cx="6096000" cy="1720517"/>
          </a:xfrm>
          <a:prstGeom prst="rect">
            <a:avLst/>
          </a:prstGeom>
        </p:spPr>
      </p:pic>
      <p:sp>
        <p:nvSpPr>
          <p:cNvPr id="4" name="Rettangolo 3"/>
          <p:cNvSpPr/>
          <p:nvPr/>
        </p:nvSpPr>
        <p:spPr>
          <a:xfrm>
            <a:off x="152400" y="5919663"/>
            <a:ext cx="8991600" cy="461665"/>
          </a:xfrm>
          <a:prstGeom prst="rect">
            <a:avLst/>
          </a:prstGeom>
        </p:spPr>
        <p:txBody>
          <a:bodyPr wrap="square">
            <a:spAutoFit/>
          </a:bodyPr>
          <a:lstStyle/>
          <a:p>
            <a:pPr lvl="0">
              <a:spcBef>
                <a:spcPct val="20000"/>
              </a:spcBef>
              <a:buSzPct val="85000"/>
            </a:pPr>
            <a:r>
              <a:rPr lang="it-IT" sz="2400" kern="0" dirty="0">
                <a:solidFill>
                  <a:srgbClr val="66FF66"/>
                </a:solidFill>
                <a:latin typeface="Arial"/>
              </a:rPr>
              <a:t>Ready </a:t>
            </a:r>
            <a:r>
              <a:rPr lang="it-IT" sz="2400" kern="0" dirty="0" err="1" smtClean="0">
                <a:solidFill>
                  <a:srgbClr val="66FF66"/>
                </a:solidFill>
                <a:latin typeface="Arial"/>
              </a:rPr>
              <a:t>this</a:t>
            </a:r>
            <a:r>
              <a:rPr lang="it-IT" sz="2400" kern="0" dirty="0" smtClean="0">
                <a:solidFill>
                  <a:srgbClr val="66FF66"/>
                </a:solidFill>
                <a:latin typeface="Arial"/>
              </a:rPr>
              <a:t> </a:t>
            </a:r>
            <a:r>
              <a:rPr lang="it-IT" sz="2400" kern="0" dirty="0" err="1">
                <a:solidFill>
                  <a:srgbClr val="66FF66"/>
                </a:solidFill>
                <a:latin typeface="Arial"/>
              </a:rPr>
              <a:t>Summer</a:t>
            </a:r>
            <a:r>
              <a:rPr lang="it-IT" sz="2400" kern="0" dirty="0">
                <a:solidFill>
                  <a:srgbClr val="66FF66"/>
                </a:solidFill>
                <a:latin typeface="Arial"/>
              </a:rPr>
              <a:t> for </a:t>
            </a:r>
            <a:r>
              <a:rPr lang="it-IT" sz="2400" kern="0" dirty="0" err="1">
                <a:solidFill>
                  <a:srgbClr val="66FF66"/>
                </a:solidFill>
                <a:latin typeface="Arial"/>
              </a:rPr>
              <a:t>tests</a:t>
            </a:r>
            <a:r>
              <a:rPr lang="it-IT" sz="2400" kern="0" dirty="0">
                <a:solidFill>
                  <a:srgbClr val="66FF66"/>
                </a:solidFill>
                <a:latin typeface="Arial"/>
              </a:rPr>
              <a:t> and </a:t>
            </a:r>
            <a:r>
              <a:rPr lang="it-IT" sz="2400" kern="0" dirty="0" err="1">
                <a:solidFill>
                  <a:srgbClr val="66FF66"/>
                </a:solidFill>
                <a:latin typeface="Arial"/>
              </a:rPr>
              <a:t>field</a:t>
            </a:r>
            <a:r>
              <a:rPr lang="it-IT" sz="2400" kern="0" dirty="0">
                <a:solidFill>
                  <a:srgbClr val="66FF66"/>
                </a:solidFill>
                <a:latin typeface="Arial"/>
              </a:rPr>
              <a:t> </a:t>
            </a:r>
            <a:r>
              <a:rPr lang="it-IT" sz="2400" kern="0" dirty="0" err="1">
                <a:solidFill>
                  <a:srgbClr val="66FF66"/>
                </a:solidFill>
                <a:latin typeface="Arial"/>
              </a:rPr>
              <a:t>measurements</a:t>
            </a:r>
            <a:r>
              <a:rPr lang="it-IT" sz="2400" kern="0" dirty="0">
                <a:solidFill>
                  <a:srgbClr val="66FF66"/>
                </a:solidFill>
                <a:latin typeface="Arial"/>
              </a:rPr>
              <a:t> </a:t>
            </a:r>
            <a:r>
              <a:rPr lang="it-IT" sz="2400" kern="0" dirty="0" smtClean="0">
                <a:solidFill>
                  <a:srgbClr val="66FF66"/>
                </a:solidFill>
                <a:latin typeface="Arial"/>
              </a:rPr>
              <a:t>@ </a:t>
            </a:r>
            <a:r>
              <a:rPr lang="it-IT" sz="2400" kern="0" dirty="0">
                <a:solidFill>
                  <a:srgbClr val="66FF66"/>
                </a:solidFill>
                <a:latin typeface="Arial"/>
              </a:rPr>
              <a:t>CERN</a:t>
            </a:r>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481" b="7681"/>
          <a:stretch/>
        </p:blipFill>
        <p:spPr bwMode="auto">
          <a:xfrm>
            <a:off x="152400" y="2921986"/>
            <a:ext cx="8839200" cy="3027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2483768" y="5302949"/>
            <a:ext cx="3805850" cy="584775"/>
          </a:xfrm>
          <a:prstGeom prst="rect">
            <a:avLst/>
          </a:prstGeom>
          <a:noFill/>
        </p:spPr>
        <p:txBody>
          <a:bodyPr wrap="none" rtlCol="0">
            <a:spAutoFit/>
          </a:bodyPr>
          <a:lstStyle/>
          <a:p>
            <a:r>
              <a:rPr lang="it-IT" sz="3200" dirty="0" err="1" smtClean="0">
                <a:solidFill>
                  <a:srgbClr val="FFFF66"/>
                </a:solidFill>
              </a:rPr>
              <a:t>Winding</a:t>
            </a:r>
            <a:r>
              <a:rPr lang="it-IT" sz="3200" dirty="0" smtClean="0">
                <a:solidFill>
                  <a:srgbClr val="FFFF66"/>
                </a:solidFill>
              </a:rPr>
              <a:t> in progress</a:t>
            </a:r>
            <a:endParaRPr lang="it-IT" sz="3200" dirty="0">
              <a:solidFill>
                <a:srgbClr val="FFFF66"/>
              </a:solidFill>
            </a:endParaRPr>
          </a:p>
        </p:txBody>
      </p:sp>
      <p:sp>
        <p:nvSpPr>
          <p:cNvPr id="6" name="Rettangolo 5"/>
          <p:cNvSpPr/>
          <p:nvPr/>
        </p:nvSpPr>
        <p:spPr>
          <a:xfrm>
            <a:off x="6876256" y="1916832"/>
            <a:ext cx="2159630" cy="369332"/>
          </a:xfrm>
          <a:prstGeom prst="rect">
            <a:avLst/>
          </a:prstGeom>
        </p:spPr>
        <p:txBody>
          <a:bodyPr wrap="none">
            <a:spAutoFit/>
          </a:bodyPr>
          <a:lstStyle/>
          <a:p>
            <a:r>
              <a:rPr lang="it-IT" dirty="0" err="1" smtClean="0">
                <a:solidFill>
                  <a:srgbClr val="66FF66"/>
                </a:solidFill>
              </a:rPr>
              <a:t>Grooved</a:t>
            </a:r>
            <a:r>
              <a:rPr lang="it-IT" dirty="0" smtClean="0">
                <a:solidFill>
                  <a:srgbClr val="66FF66"/>
                </a:solidFill>
              </a:rPr>
              <a:t> </a:t>
            </a:r>
            <a:r>
              <a:rPr lang="it-IT" dirty="0">
                <a:solidFill>
                  <a:srgbClr val="66FF66"/>
                </a:solidFill>
              </a:rPr>
              <a:t>Al </a:t>
            </a:r>
            <a:r>
              <a:rPr lang="it-IT" dirty="0" err="1">
                <a:solidFill>
                  <a:srgbClr val="66FF66"/>
                </a:solidFill>
              </a:rPr>
              <a:t>support</a:t>
            </a:r>
            <a:endParaRPr lang="it-IT" dirty="0">
              <a:solidFill>
                <a:srgbClr val="66FF66"/>
              </a:solidFill>
            </a:endParaRPr>
          </a:p>
        </p:txBody>
      </p:sp>
    </p:spTree>
    <p:extLst>
      <p:ext uri="{BB962C8B-B14F-4D97-AF65-F5344CB8AC3E}">
        <p14:creationId xmlns:p14="http://schemas.microsoft.com/office/powerpoint/2010/main" val="34998912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sz="quarter"/>
          </p:nvPr>
        </p:nvSpPr>
        <p:spPr>
          <a:xfrm>
            <a:off x="0" y="44450"/>
            <a:ext cx="9123218" cy="504825"/>
          </a:xfrm>
        </p:spPr>
        <p:txBody>
          <a:bodyPr/>
          <a:lstStyle/>
          <a:p>
            <a:pPr eaLnBrk="1" hangingPunct="1"/>
            <a:r>
              <a:rPr lang="it-IT" dirty="0"/>
              <a:t>Intra </a:t>
            </a:r>
            <a:r>
              <a:rPr lang="it-IT" dirty="0" err="1"/>
              <a:t>Beam</a:t>
            </a:r>
            <a:r>
              <a:rPr lang="it-IT" dirty="0"/>
              <a:t> </a:t>
            </a:r>
            <a:r>
              <a:rPr lang="it-IT" dirty="0" err="1"/>
              <a:t>Scattering</a:t>
            </a:r>
            <a:r>
              <a:rPr lang="it-IT" dirty="0" smtClean="0"/>
              <a:t> in LER</a:t>
            </a:r>
            <a:endParaRPr lang="en-US" dirty="0" smtClean="0"/>
          </a:p>
        </p:txBody>
      </p:sp>
      <p:sp>
        <p:nvSpPr>
          <p:cNvPr id="4099" name="Text Box 169"/>
          <p:cNvSpPr txBox="1">
            <a:spLocks noChangeArrowheads="1"/>
          </p:cNvSpPr>
          <p:nvPr/>
        </p:nvSpPr>
        <p:spPr bwMode="auto">
          <a:xfrm>
            <a:off x="4716016" y="3856980"/>
            <a:ext cx="432435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indent="0" eaLnBrk="1" hangingPunct="1">
              <a:lnSpc>
                <a:spcPct val="90000"/>
              </a:lnSpc>
            </a:pPr>
            <a:r>
              <a:rPr lang="en-US" sz="2000" dirty="0" smtClean="0">
                <a:solidFill>
                  <a:srgbClr val="FFFF66"/>
                </a:solidFill>
              </a:rPr>
              <a:t>The </a:t>
            </a:r>
            <a:r>
              <a:rPr lang="en-US" sz="2000" dirty="0">
                <a:solidFill>
                  <a:srgbClr val="FFFF66"/>
                </a:solidFill>
              </a:rPr>
              <a:t>effect of IBS on the transverse </a:t>
            </a:r>
            <a:r>
              <a:rPr lang="en-US" sz="2000" dirty="0" err="1">
                <a:solidFill>
                  <a:srgbClr val="FFFF66"/>
                </a:solidFill>
              </a:rPr>
              <a:t>emittances</a:t>
            </a:r>
            <a:r>
              <a:rPr lang="en-US" sz="2000" dirty="0">
                <a:solidFill>
                  <a:srgbClr val="FFFF66"/>
                </a:solidFill>
              </a:rPr>
              <a:t> is about 30% in the LER and less then 5% in </a:t>
            </a:r>
            <a:r>
              <a:rPr lang="en-US" sz="2000" dirty="0" smtClean="0">
                <a:solidFill>
                  <a:srgbClr val="FFFF66"/>
                </a:solidFill>
              </a:rPr>
              <a:t>HER.</a:t>
            </a:r>
            <a:endParaRPr lang="en-US" sz="2000" dirty="0">
              <a:solidFill>
                <a:srgbClr val="FFFF66"/>
              </a:solidFill>
            </a:endParaRPr>
          </a:p>
          <a:p>
            <a:pPr marL="0" indent="0" eaLnBrk="1" hangingPunct="1">
              <a:lnSpc>
                <a:spcPct val="90000"/>
              </a:lnSpc>
            </a:pPr>
            <a:r>
              <a:rPr lang="en-US" sz="2000" dirty="0" smtClean="0">
                <a:solidFill>
                  <a:srgbClr val="66FF66"/>
                </a:solidFill>
              </a:rPr>
              <a:t>Interesting </a:t>
            </a:r>
            <a:r>
              <a:rPr lang="en-US" sz="2000" dirty="0">
                <a:solidFill>
                  <a:srgbClr val="66FF66"/>
                </a:solidFill>
              </a:rPr>
              <a:t>aspects of the IBS such as its impact on damping process and on generation of non Gaussian tails </a:t>
            </a:r>
            <a:r>
              <a:rPr lang="en-US" sz="2000" dirty="0" smtClean="0">
                <a:solidFill>
                  <a:srgbClr val="66FF66"/>
                </a:solidFill>
              </a:rPr>
              <a:t>are being </a:t>
            </a:r>
            <a:r>
              <a:rPr lang="en-US" sz="2000" dirty="0">
                <a:solidFill>
                  <a:srgbClr val="66FF66"/>
                </a:solidFill>
              </a:rPr>
              <a:t>investigated with a </a:t>
            </a:r>
            <a:r>
              <a:rPr lang="en-US" sz="2000" dirty="0" err="1">
                <a:solidFill>
                  <a:srgbClr val="66FF66"/>
                </a:solidFill>
              </a:rPr>
              <a:t>multiparticle</a:t>
            </a:r>
            <a:r>
              <a:rPr lang="en-US" sz="2000" dirty="0">
                <a:solidFill>
                  <a:srgbClr val="66FF66"/>
                </a:solidFill>
              </a:rPr>
              <a:t> </a:t>
            </a:r>
            <a:r>
              <a:rPr lang="en-US" sz="2000" dirty="0" smtClean="0">
                <a:solidFill>
                  <a:srgbClr val="66FF66"/>
                </a:solidFill>
              </a:rPr>
              <a:t>algorithm </a:t>
            </a:r>
            <a:r>
              <a:rPr lang="en-US" sz="2000" dirty="0" smtClean="0">
                <a:solidFill>
                  <a:srgbClr val="66FF66"/>
                </a:solidFill>
                <a:sym typeface="Wingdings" pitchFamily="2" charset="2"/>
              </a:rPr>
              <a:t></a:t>
            </a:r>
            <a:r>
              <a:rPr lang="en-GB" sz="2000" u="none" dirty="0" smtClean="0">
                <a:solidFill>
                  <a:srgbClr val="66FF66"/>
                </a:solidFill>
              </a:rPr>
              <a:t>6D MC</a:t>
            </a:r>
            <a:endParaRPr lang="en-US" sz="2000" u="none" dirty="0">
              <a:solidFill>
                <a:srgbClr val="66FF66"/>
              </a:solidFill>
            </a:endParaRPr>
          </a:p>
        </p:txBody>
      </p:sp>
      <p:pic>
        <p:nvPicPr>
          <p:cNvPr id="4100" name="Picture 175" descr="eh_SBV12_LE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636588"/>
            <a:ext cx="4500563" cy="2936875"/>
          </a:xfrm>
          <a:noFill/>
        </p:spPr>
      </p:pic>
      <p:pic>
        <p:nvPicPr>
          <p:cNvPr id="4101" name="Picture 176" descr="ev_SBV12_LE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659313" y="627063"/>
            <a:ext cx="4427537" cy="2889250"/>
          </a:xfrm>
          <a:noFill/>
        </p:spPr>
      </p:pic>
      <p:pic>
        <p:nvPicPr>
          <p:cNvPr id="4102" name="Picture 177" descr="sz_SBV12_LE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0" y="3559175"/>
            <a:ext cx="4500563" cy="2938463"/>
          </a:xfrm>
          <a:noFill/>
        </p:spPr>
      </p:pic>
      <p:sp>
        <p:nvSpPr>
          <p:cNvPr id="4103" name="Text Box 178"/>
          <p:cNvSpPr txBox="1">
            <a:spLocks noChangeArrowheads="1"/>
          </p:cNvSpPr>
          <p:nvPr/>
        </p:nvSpPr>
        <p:spPr bwMode="auto">
          <a:xfrm>
            <a:off x="2700338" y="2133600"/>
            <a:ext cx="17272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800" u="none">
                <a:solidFill>
                  <a:srgbClr val="33CC33"/>
                </a:solidFill>
                <a:sym typeface="Symbol" pitchFamily="18" charset="2"/>
              </a:rPr>
              <a:t></a:t>
            </a:r>
            <a:r>
              <a:rPr lang="en-US" u="none" baseline="-25000">
                <a:solidFill>
                  <a:srgbClr val="33CC33"/>
                </a:solidFill>
              </a:rPr>
              <a:t>h</a:t>
            </a:r>
            <a:r>
              <a:rPr lang="en-US" u="none">
                <a:solidFill>
                  <a:srgbClr val="33CC33"/>
                </a:solidFill>
              </a:rPr>
              <a:t>=2.412 nm</a:t>
            </a:r>
          </a:p>
          <a:p>
            <a:pPr eaLnBrk="1" hangingPunct="1">
              <a:spcBef>
                <a:spcPct val="50000"/>
              </a:spcBef>
            </a:pPr>
            <a:r>
              <a:rPr lang="en-US" u="none">
                <a:solidFill>
                  <a:srgbClr val="33CC33"/>
                </a:solidFill>
              </a:rPr>
              <a:t>@N=6.5e10</a:t>
            </a:r>
          </a:p>
        </p:txBody>
      </p:sp>
      <p:sp>
        <p:nvSpPr>
          <p:cNvPr id="4104" name="Text Box 179"/>
          <p:cNvSpPr txBox="1">
            <a:spLocks noChangeArrowheads="1"/>
          </p:cNvSpPr>
          <p:nvPr/>
        </p:nvSpPr>
        <p:spPr bwMode="auto">
          <a:xfrm>
            <a:off x="7251700" y="2008188"/>
            <a:ext cx="17272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800" u="none">
                <a:solidFill>
                  <a:srgbClr val="33CC33"/>
                </a:solidFill>
                <a:sym typeface="Symbol" pitchFamily="18" charset="2"/>
              </a:rPr>
              <a:t></a:t>
            </a:r>
            <a:r>
              <a:rPr lang="en-US" u="none" baseline="-25000">
                <a:solidFill>
                  <a:srgbClr val="33CC33"/>
                </a:solidFill>
              </a:rPr>
              <a:t>v</a:t>
            </a:r>
            <a:r>
              <a:rPr lang="en-US" u="none">
                <a:solidFill>
                  <a:srgbClr val="33CC33"/>
                </a:solidFill>
              </a:rPr>
              <a:t>=5.812 pm</a:t>
            </a:r>
          </a:p>
          <a:p>
            <a:pPr eaLnBrk="1" hangingPunct="1">
              <a:spcBef>
                <a:spcPct val="50000"/>
              </a:spcBef>
            </a:pPr>
            <a:r>
              <a:rPr lang="en-US" u="none">
                <a:solidFill>
                  <a:srgbClr val="33CC33"/>
                </a:solidFill>
              </a:rPr>
              <a:t>@N=6.5e10</a:t>
            </a:r>
          </a:p>
        </p:txBody>
      </p:sp>
      <p:sp>
        <p:nvSpPr>
          <p:cNvPr id="4105" name="Text Box 180"/>
          <p:cNvSpPr txBox="1">
            <a:spLocks noChangeArrowheads="1"/>
          </p:cNvSpPr>
          <p:nvPr/>
        </p:nvSpPr>
        <p:spPr bwMode="auto">
          <a:xfrm>
            <a:off x="2700338" y="4960938"/>
            <a:ext cx="17272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800" u="none">
                <a:solidFill>
                  <a:srgbClr val="33CC33"/>
                </a:solidFill>
                <a:sym typeface="Symbol" pitchFamily="18" charset="2"/>
              </a:rPr>
              <a:t></a:t>
            </a:r>
            <a:r>
              <a:rPr lang="en-US" u="none" baseline="-25000">
                <a:solidFill>
                  <a:srgbClr val="33CC33"/>
                </a:solidFill>
              </a:rPr>
              <a:t>z</a:t>
            </a:r>
            <a:r>
              <a:rPr lang="en-US" u="none">
                <a:solidFill>
                  <a:srgbClr val="33CC33"/>
                </a:solidFill>
              </a:rPr>
              <a:t>=4.97 mm</a:t>
            </a:r>
          </a:p>
          <a:p>
            <a:pPr eaLnBrk="1" hangingPunct="1">
              <a:spcBef>
                <a:spcPct val="50000"/>
              </a:spcBef>
            </a:pPr>
            <a:r>
              <a:rPr lang="en-US" u="none">
                <a:solidFill>
                  <a:srgbClr val="33CC33"/>
                </a:solidFill>
              </a:rPr>
              <a:t>@N=6.5e10</a:t>
            </a:r>
          </a:p>
        </p:txBody>
      </p:sp>
    </p:spTree>
    <p:extLst>
      <p:ext uri="{BB962C8B-B14F-4D97-AF65-F5344CB8AC3E}">
        <p14:creationId xmlns:p14="http://schemas.microsoft.com/office/powerpoint/2010/main" val="13808836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836712"/>
          </a:xfrm>
        </p:spPr>
        <p:txBody>
          <a:bodyPr/>
          <a:lstStyle/>
          <a:p>
            <a:r>
              <a:rPr lang="en-US" dirty="0"/>
              <a:t>e-cloud instability</a:t>
            </a:r>
            <a:endParaRPr lang="it-IT" dirty="0"/>
          </a:p>
        </p:txBody>
      </p:sp>
      <p:sp>
        <p:nvSpPr>
          <p:cNvPr id="3" name="Segnaposto contenuto 2"/>
          <p:cNvSpPr>
            <a:spLocks noGrp="1"/>
          </p:cNvSpPr>
          <p:nvPr>
            <p:ph idx="1"/>
          </p:nvPr>
        </p:nvSpPr>
        <p:spPr>
          <a:xfrm>
            <a:off x="179512" y="908721"/>
            <a:ext cx="8784976" cy="3209002"/>
          </a:xfrm>
        </p:spPr>
        <p:txBody>
          <a:bodyPr/>
          <a:lstStyle/>
          <a:p>
            <a:r>
              <a:rPr lang="en-US" sz="2000" dirty="0"/>
              <a:t>Single bunch instability simulations for </a:t>
            </a:r>
            <a:r>
              <a:rPr lang="en-US" sz="2000" dirty="0" err="1"/>
              <a:t>SuperB</a:t>
            </a:r>
            <a:r>
              <a:rPr lang="en-US" sz="2000" dirty="0"/>
              <a:t> HER </a:t>
            </a:r>
            <a:r>
              <a:rPr lang="en-US" sz="2000" dirty="0" smtClean="0"/>
              <a:t>taking </a:t>
            </a:r>
            <a:r>
              <a:rPr lang="en-US" sz="2000" dirty="0"/>
              <a:t>into account the effect of solenoids have been performed using CMAD </a:t>
            </a:r>
            <a:r>
              <a:rPr lang="en-US" sz="2000" dirty="0" smtClean="0"/>
              <a:t>(</a:t>
            </a:r>
            <a:r>
              <a:rPr lang="en-US" sz="2000" dirty="0" err="1" smtClean="0"/>
              <a:t>Pivi</a:t>
            </a:r>
            <a:r>
              <a:rPr lang="en-US" sz="2000" dirty="0" smtClean="0"/>
              <a:t>, SLAC). </a:t>
            </a:r>
            <a:r>
              <a:rPr lang="en-US" sz="2000" dirty="0"/>
              <a:t>They indicate a threshold density of ~10</a:t>
            </a:r>
            <a:r>
              <a:rPr lang="en-US" sz="2000" baseline="30000" dirty="0"/>
              <a:t>12</a:t>
            </a:r>
            <a:r>
              <a:rPr lang="en-US" sz="2000" dirty="0"/>
              <a:t> e-/m</a:t>
            </a:r>
            <a:r>
              <a:rPr lang="en-US" sz="2000" baseline="30000" dirty="0"/>
              <a:t>3</a:t>
            </a:r>
            <a:r>
              <a:rPr lang="en-US" sz="2000" dirty="0"/>
              <a:t> (roughly 2 times previous estimates</a:t>
            </a:r>
            <a:r>
              <a:rPr lang="en-US" sz="2000" dirty="0" smtClean="0"/>
              <a:t>)</a:t>
            </a:r>
            <a:endParaRPr lang="it-IT" dirty="0" smtClean="0"/>
          </a:p>
          <a:p>
            <a:r>
              <a:rPr lang="en-US" sz="2000" dirty="0"/>
              <a:t>The obtained thresholds have to be compared with build-up simulations using updated parameters to determine safe regions of the parameter space (SEY, </a:t>
            </a:r>
            <a:r>
              <a:rPr lang="en-US" sz="2000" dirty="0" smtClean="0"/>
              <a:t>PEY)</a:t>
            </a:r>
          </a:p>
          <a:p>
            <a:r>
              <a:rPr lang="en-US" sz="2000" kern="1200" dirty="0" smtClean="0">
                <a:solidFill>
                  <a:srgbClr val="FFFFFF"/>
                </a:solidFill>
              </a:rPr>
              <a:t>Work </a:t>
            </a:r>
            <a:r>
              <a:rPr lang="en-US" sz="2000" kern="1200" dirty="0">
                <a:solidFill>
                  <a:srgbClr val="FFFFFF"/>
                </a:solidFill>
              </a:rPr>
              <a:t>is in progress </a:t>
            </a:r>
            <a:r>
              <a:rPr lang="en-US" sz="2000" kern="1200" dirty="0" smtClean="0">
                <a:solidFill>
                  <a:srgbClr val="FFFFFF"/>
                </a:solidFill>
              </a:rPr>
              <a:t>to:</a:t>
            </a:r>
          </a:p>
          <a:p>
            <a:pPr lvl="1"/>
            <a:r>
              <a:rPr lang="en-US" sz="1600" kern="1200" dirty="0" smtClean="0">
                <a:solidFill>
                  <a:srgbClr val="FFFFFF"/>
                </a:solidFill>
                <a:ea typeface="+mn-ea"/>
                <a:cs typeface="+mn-cs"/>
              </a:rPr>
              <a:t>Estimate </a:t>
            </a:r>
            <a:r>
              <a:rPr lang="en-US" sz="1600" kern="1200" dirty="0">
                <a:solidFill>
                  <a:srgbClr val="FFFFFF"/>
                </a:solidFill>
                <a:ea typeface="+mn-ea"/>
                <a:cs typeface="+mn-cs"/>
              </a:rPr>
              <a:t>the effect of radiation damping on long term emittance </a:t>
            </a:r>
            <a:r>
              <a:rPr lang="en-US" sz="1600" kern="1200" dirty="0" smtClean="0">
                <a:solidFill>
                  <a:srgbClr val="FFFFFF"/>
                </a:solidFill>
                <a:ea typeface="+mn-ea"/>
                <a:cs typeface="+mn-cs"/>
              </a:rPr>
              <a:t>growth</a:t>
            </a:r>
          </a:p>
          <a:p>
            <a:pPr lvl="1"/>
            <a:r>
              <a:rPr lang="en-US" sz="1600" kern="1200" dirty="0" smtClean="0">
                <a:solidFill>
                  <a:srgbClr val="FFFFFF"/>
                </a:solidFill>
                <a:ea typeface="+mn-ea"/>
                <a:cs typeface="+mn-cs"/>
              </a:rPr>
              <a:t>Estimate </a:t>
            </a:r>
            <a:r>
              <a:rPr lang="en-US" sz="1600" kern="1200" dirty="0">
                <a:solidFill>
                  <a:srgbClr val="FFFFFF"/>
                </a:solidFill>
                <a:ea typeface="+mn-ea"/>
                <a:cs typeface="+mn-cs"/>
              </a:rPr>
              <a:t>the fraction of synchrotron radiation absorbed by antechambers</a:t>
            </a:r>
            <a:endParaRPr lang="en-US" sz="1600" dirty="0"/>
          </a:p>
        </p:txBody>
      </p:sp>
      <p:grpSp>
        <p:nvGrpSpPr>
          <p:cNvPr id="9" name="Group 39"/>
          <p:cNvGrpSpPr>
            <a:grpSpLocks/>
          </p:cNvGrpSpPr>
          <p:nvPr/>
        </p:nvGrpSpPr>
        <p:grpSpPr bwMode="auto">
          <a:xfrm>
            <a:off x="1475656" y="4339028"/>
            <a:ext cx="4875296" cy="2304256"/>
            <a:chOff x="192" y="624"/>
            <a:chExt cx="3260" cy="1980"/>
          </a:xfrm>
        </p:grpSpPr>
        <p:pic>
          <p:nvPicPr>
            <p:cNvPr id="10" name="Picture 40" descr="new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624"/>
              <a:ext cx="3132" cy="19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41"/>
            <p:cNvSpPr txBox="1">
              <a:spLocks noChangeArrowheads="1"/>
            </p:cNvSpPr>
            <p:nvPr/>
          </p:nvSpPr>
          <p:spPr bwMode="auto">
            <a:xfrm>
              <a:off x="1344" y="1296"/>
              <a:ext cx="7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u="none">
                  <a:cs typeface="Arial" pitchFamily="34" charset="0"/>
                  <a:sym typeface="Symbol" pitchFamily="18" charset="2"/>
                </a:rPr>
                <a:t>=5x10</a:t>
              </a:r>
              <a:r>
                <a:rPr lang="en-US" sz="1600" u="none" baseline="30000">
                  <a:cs typeface="Arial" pitchFamily="34" charset="0"/>
                  <a:sym typeface="Symbol" pitchFamily="18" charset="2"/>
                </a:rPr>
                <a:t>11</a:t>
              </a:r>
            </a:p>
          </p:txBody>
        </p:sp>
        <p:sp>
          <p:nvSpPr>
            <p:cNvPr id="12" name="Text Box 42"/>
            <p:cNvSpPr txBox="1">
              <a:spLocks noChangeArrowheads="1"/>
            </p:cNvSpPr>
            <p:nvPr/>
          </p:nvSpPr>
          <p:spPr bwMode="auto">
            <a:xfrm>
              <a:off x="2338" y="1852"/>
              <a:ext cx="7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u="none">
                  <a:cs typeface="Arial" pitchFamily="34" charset="0"/>
                  <a:sym typeface="Symbol" pitchFamily="18" charset="2"/>
                </a:rPr>
                <a:t>=4x10</a:t>
              </a:r>
              <a:r>
                <a:rPr lang="en-US" sz="1600" u="none" baseline="30000">
                  <a:cs typeface="Arial" pitchFamily="34" charset="0"/>
                  <a:sym typeface="Symbol" pitchFamily="18" charset="2"/>
                </a:rPr>
                <a:t>11</a:t>
              </a:r>
            </a:p>
          </p:txBody>
        </p:sp>
        <p:sp>
          <p:nvSpPr>
            <p:cNvPr id="13" name="Text Box 43"/>
            <p:cNvSpPr txBox="1">
              <a:spLocks noChangeArrowheads="1"/>
            </p:cNvSpPr>
            <p:nvPr/>
          </p:nvSpPr>
          <p:spPr bwMode="auto">
            <a:xfrm>
              <a:off x="2660" y="2066"/>
              <a:ext cx="7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u="none">
                  <a:cs typeface="Arial" pitchFamily="34" charset="0"/>
                  <a:sym typeface="Symbol" pitchFamily="18" charset="2"/>
                </a:rPr>
                <a:t>=3x10</a:t>
              </a:r>
              <a:r>
                <a:rPr lang="en-US" sz="1600" u="none" baseline="30000">
                  <a:cs typeface="Arial" pitchFamily="34" charset="0"/>
                  <a:sym typeface="Symbol" pitchFamily="18" charset="2"/>
                </a:rPr>
                <a:t>11</a:t>
              </a:r>
            </a:p>
          </p:txBody>
        </p:sp>
      </p:grpSp>
      <p:sp>
        <p:nvSpPr>
          <p:cNvPr id="14" name="Text Box 46"/>
          <p:cNvSpPr txBox="1">
            <a:spLocks noChangeArrowheads="1"/>
          </p:cNvSpPr>
          <p:nvPr/>
        </p:nvSpPr>
        <p:spPr bwMode="auto">
          <a:xfrm>
            <a:off x="6162535" y="5024541"/>
            <a:ext cx="2873961"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u="none" dirty="0">
                <a:solidFill>
                  <a:srgbClr val="00FF00"/>
                </a:solidFill>
              </a:rPr>
              <a:t>Vertical emittance growth </a:t>
            </a:r>
            <a:endParaRPr lang="en-US" u="none" dirty="0" smtClean="0">
              <a:solidFill>
                <a:srgbClr val="00FF00"/>
              </a:solidFill>
            </a:endParaRPr>
          </a:p>
          <a:p>
            <a:pPr>
              <a:spcBef>
                <a:spcPct val="50000"/>
              </a:spcBef>
            </a:pPr>
            <a:r>
              <a:rPr lang="en-US" u="none" dirty="0" smtClean="0">
                <a:solidFill>
                  <a:srgbClr val="00FF00"/>
                </a:solidFill>
              </a:rPr>
              <a:t>induced </a:t>
            </a:r>
            <a:r>
              <a:rPr lang="en-US" u="none" dirty="0">
                <a:solidFill>
                  <a:srgbClr val="00FF00"/>
                </a:solidFill>
              </a:rPr>
              <a:t>by e-cloud</a:t>
            </a:r>
          </a:p>
        </p:txBody>
      </p:sp>
    </p:spTree>
    <p:extLst>
      <p:ext uri="{BB962C8B-B14F-4D97-AF65-F5344CB8AC3E}">
        <p14:creationId xmlns:p14="http://schemas.microsoft.com/office/powerpoint/2010/main" val="28775660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numero diapositiva 4"/>
          <p:cNvSpPr>
            <a:spLocks noGrp="1"/>
          </p:cNvSpPr>
          <p:nvPr>
            <p:ph type="sldNum" sz="quarter" idx="12"/>
          </p:nvPr>
        </p:nvSpPr>
        <p:spPr/>
        <p:txBody>
          <a:bodyPr/>
          <a:lstStyle/>
          <a:p>
            <a:fld id="{13AFBD8F-CCB2-4F76-856A-9A6972F06CCF}" type="slidenum">
              <a:rPr lang="en-US">
                <a:solidFill>
                  <a:srgbClr val="000000"/>
                </a:solidFill>
              </a:rPr>
              <a:pPr/>
              <a:t>26</a:t>
            </a:fld>
            <a:endParaRPr lang="en-US">
              <a:solidFill>
                <a:srgbClr val="000000"/>
              </a:solidFill>
            </a:endParaRPr>
          </a:p>
        </p:txBody>
      </p:sp>
      <p:pic>
        <p:nvPicPr>
          <p:cNvPr id="472066" name="Picture 2" descr="Immagine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179638"/>
            <a:ext cx="3881438" cy="2773362"/>
          </a:xfrm>
          <a:prstGeom prst="rect">
            <a:avLst/>
          </a:prstGeom>
          <a:noFill/>
          <a:extLst>
            <a:ext uri="{909E8E84-426E-40DD-AFC4-6F175D3DCCD1}">
              <a14:hiddenFill xmlns:a14="http://schemas.microsoft.com/office/drawing/2010/main">
                <a:solidFill>
                  <a:srgbClr val="FFFFFF"/>
                </a:solidFill>
              </a14:hiddenFill>
            </a:ext>
          </a:extLst>
        </p:spPr>
      </p:pic>
      <p:sp>
        <p:nvSpPr>
          <p:cNvPr id="472067" name="Text Box 3"/>
          <p:cNvSpPr txBox="1">
            <a:spLocks noChangeArrowheads="1"/>
          </p:cNvSpPr>
          <p:nvPr/>
        </p:nvSpPr>
        <p:spPr bwMode="auto">
          <a:xfrm>
            <a:off x="390525" y="1690688"/>
            <a:ext cx="40290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a:solidFill>
                  <a:srgbClr val="FFFFFF"/>
                </a:solidFill>
                <a:cs typeface="Arial" pitchFamily="34" charset="0"/>
              </a:rPr>
              <a:t>Snapshot of the electron (x,y) distribution </a:t>
            </a:r>
            <a:r>
              <a:rPr lang="en-US">
                <a:solidFill>
                  <a:srgbClr val="FFFFFF"/>
                </a:solidFill>
                <a:cs typeface="Arial" pitchFamily="34" charset="0"/>
              </a:rPr>
              <a:t> </a:t>
            </a:r>
          </a:p>
        </p:txBody>
      </p:sp>
      <p:sp>
        <p:nvSpPr>
          <p:cNvPr id="472068" name="Text Box 4"/>
          <p:cNvSpPr txBox="1">
            <a:spLocks noChangeArrowheads="1"/>
          </p:cNvSpPr>
          <p:nvPr/>
        </p:nvSpPr>
        <p:spPr bwMode="auto">
          <a:xfrm>
            <a:off x="762000" y="5210175"/>
            <a:ext cx="34956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dirty="0">
                <a:solidFill>
                  <a:srgbClr val="00FF00"/>
                </a:solidFill>
                <a:cs typeface="Arial" pitchFamily="34" charset="0"/>
              </a:rPr>
              <a:t>Density at center of the beam pipe is  larger then the average value. </a:t>
            </a:r>
          </a:p>
        </p:txBody>
      </p:sp>
      <p:sp>
        <p:nvSpPr>
          <p:cNvPr id="472069" name="Rectangle 5"/>
          <p:cNvSpPr>
            <a:spLocks noGrp="1" noChangeArrowheads="1"/>
          </p:cNvSpPr>
          <p:nvPr>
            <p:ph type="title"/>
          </p:nvPr>
        </p:nvSpPr>
        <p:spPr/>
        <p:txBody>
          <a:bodyPr/>
          <a:lstStyle/>
          <a:p>
            <a:r>
              <a:rPr lang="en-US" dirty="0" smtClean="0"/>
              <a:t>Build-up </a:t>
            </a:r>
            <a:r>
              <a:rPr lang="en-US" dirty="0"/>
              <a:t>in Free Field Regions</a:t>
            </a:r>
          </a:p>
        </p:txBody>
      </p:sp>
      <p:pic>
        <p:nvPicPr>
          <p:cNvPr id="472070" name="Picture 6" descr="Immagine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3325" y="2225675"/>
            <a:ext cx="3756025" cy="2759075"/>
          </a:xfrm>
          <a:prstGeom prst="rect">
            <a:avLst/>
          </a:prstGeom>
          <a:noFill/>
          <a:extLst>
            <a:ext uri="{909E8E84-426E-40DD-AFC4-6F175D3DCCD1}">
              <a14:hiddenFill xmlns:a14="http://schemas.microsoft.com/office/drawing/2010/main">
                <a:solidFill>
                  <a:srgbClr val="FFFFFF"/>
                </a:solidFill>
              </a14:hiddenFill>
            </a:ext>
          </a:extLst>
        </p:spPr>
      </p:pic>
      <p:sp>
        <p:nvSpPr>
          <p:cNvPr id="472071" name="Text Box 7"/>
          <p:cNvSpPr txBox="1">
            <a:spLocks noChangeArrowheads="1"/>
          </p:cNvSpPr>
          <p:nvPr/>
        </p:nvSpPr>
        <p:spPr bwMode="auto">
          <a:xfrm>
            <a:off x="4870450" y="1600200"/>
            <a:ext cx="41211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a:solidFill>
                  <a:srgbClr val="FFFFFF"/>
                </a:solidFill>
                <a:cs typeface="Arial" pitchFamily="34" charset="0"/>
              </a:rPr>
              <a:t>Snapshot of the electron (x,y) distribution 50G solenoids on </a:t>
            </a:r>
          </a:p>
        </p:txBody>
      </p:sp>
      <p:sp>
        <p:nvSpPr>
          <p:cNvPr id="472072" name="Text Box 8"/>
          <p:cNvSpPr txBox="1">
            <a:spLocks noChangeArrowheads="1"/>
          </p:cNvSpPr>
          <p:nvPr/>
        </p:nvSpPr>
        <p:spPr bwMode="auto">
          <a:xfrm>
            <a:off x="5213350" y="5121275"/>
            <a:ext cx="36322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dirty="0">
                <a:solidFill>
                  <a:srgbClr val="FFFF00"/>
                </a:solidFill>
                <a:cs typeface="Arial" pitchFamily="34" charset="0"/>
              </a:rPr>
              <a:t>Solenoids reduce to 0 the e-cloud density at center of beam pipe</a:t>
            </a:r>
          </a:p>
        </p:txBody>
      </p:sp>
    </p:spTree>
    <p:extLst>
      <p:ext uri="{BB962C8B-B14F-4D97-AF65-F5344CB8AC3E}">
        <p14:creationId xmlns:p14="http://schemas.microsoft.com/office/powerpoint/2010/main" val="10488489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Low</a:t>
            </a:r>
            <a:r>
              <a:rPr lang="it-IT" dirty="0" smtClean="0"/>
              <a:t> Emittance </a:t>
            </a:r>
            <a:r>
              <a:rPr lang="it-IT" dirty="0" err="1" smtClean="0"/>
              <a:t>Tuning</a:t>
            </a:r>
            <a:endParaRPr lang="it-IT"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124743"/>
            <a:ext cx="6912768" cy="5210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7822956" y="6453336"/>
            <a:ext cx="1069524" cy="369332"/>
          </a:xfrm>
          <a:prstGeom prst="rect">
            <a:avLst/>
          </a:prstGeom>
          <a:solidFill>
            <a:srgbClr val="66FF66"/>
          </a:solidFill>
        </p:spPr>
        <p:txBody>
          <a:bodyPr wrap="none" rtlCol="0">
            <a:spAutoFit/>
          </a:bodyPr>
          <a:lstStyle/>
          <a:p>
            <a:r>
              <a:rPr lang="it-IT" dirty="0" err="1" smtClean="0"/>
              <a:t>S.Liuzzo</a:t>
            </a:r>
            <a:endParaRPr lang="it-IT" dirty="0"/>
          </a:p>
        </p:txBody>
      </p:sp>
    </p:spTree>
    <p:extLst>
      <p:ext uri="{BB962C8B-B14F-4D97-AF65-F5344CB8AC3E}">
        <p14:creationId xmlns:p14="http://schemas.microsoft.com/office/powerpoint/2010/main" val="22087343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692696"/>
          </a:xfrm>
        </p:spPr>
        <p:txBody>
          <a:bodyPr/>
          <a:lstStyle/>
          <a:p>
            <a:r>
              <a:rPr lang="it-IT" dirty="0" smtClean="0"/>
              <a:t>LET </a:t>
            </a:r>
            <a:r>
              <a:rPr lang="it-IT" dirty="0" err="1" smtClean="0"/>
              <a:t>Tool</a:t>
            </a:r>
            <a:endParaRPr lang="it-IT"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3526781"/>
            <a:ext cx="6192688" cy="3358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1" y="633720"/>
            <a:ext cx="5472608" cy="311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07386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836712"/>
          </a:xfrm>
        </p:spPr>
        <p:txBody>
          <a:bodyPr/>
          <a:lstStyle/>
          <a:p>
            <a:r>
              <a:rPr lang="it-IT" sz="4000" dirty="0" err="1"/>
              <a:t>Low</a:t>
            </a:r>
            <a:r>
              <a:rPr lang="it-IT" sz="4000" dirty="0"/>
              <a:t> Emittance </a:t>
            </a:r>
            <a:r>
              <a:rPr lang="it-IT" sz="4000" dirty="0" err="1" smtClean="0"/>
              <a:t>Tuning</a:t>
            </a:r>
            <a:r>
              <a:rPr lang="it-IT" sz="4000" dirty="0" smtClean="0"/>
              <a:t>: HER </a:t>
            </a:r>
            <a:r>
              <a:rPr lang="it-IT" sz="4000" dirty="0" err="1" smtClean="0"/>
              <a:t>tolerances</a:t>
            </a:r>
            <a:endParaRPr lang="it-IT" sz="4000"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8878" y="1439416"/>
            <a:ext cx="3565610" cy="530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o 5"/>
          <p:cNvGrpSpPr/>
          <p:nvPr/>
        </p:nvGrpSpPr>
        <p:grpSpPr>
          <a:xfrm>
            <a:off x="467544" y="2525751"/>
            <a:ext cx="4680520" cy="4287625"/>
            <a:chOff x="251520" y="1467063"/>
            <a:chExt cx="4680520" cy="4287625"/>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467063"/>
              <a:ext cx="4244280" cy="42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4077319" y="2492896"/>
              <a:ext cx="854721" cy="369332"/>
            </a:xfrm>
            <a:prstGeom prst="rect">
              <a:avLst/>
            </a:prstGeom>
            <a:solidFill>
              <a:schemeClr val="bg1"/>
            </a:solidFill>
            <a:ln w="28575">
              <a:solidFill>
                <a:srgbClr val="FF0000"/>
              </a:solidFill>
            </a:ln>
          </p:spPr>
          <p:txBody>
            <a:bodyPr wrap="none" rtlCol="0">
              <a:spAutoFit/>
            </a:bodyPr>
            <a:lstStyle/>
            <a:p>
              <a:r>
                <a:rPr lang="it-IT" dirty="0" smtClean="0"/>
                <a:t>4x10</a:t>
              </a:r>
              <a:r>
                <a:rPr lang="it-IT" baseline="30000" dirty="0" smtClean="0"/>
                <a:t>12</a:t>
              </a:r>
              <a:endParaRPr lang="it-IT" baseline="30000" dirty="0"/>
            </a:p>
          </p:txBody>
        </p:sp>
      </p:grpSp>
      <p:sp>
        <p:nvSpPr>
          <p:cNvPr id="7" name="CasellaDiTesto 6"/>
          <p:cNvSpPr txBox="1"/>
          <p:nvPr/>
        </p:nvSpPr>
        <p:spPr>
          <a:xfrm>
            <a:off x="-16478" y="788511"/>
            <a:ext cx="5398878" cy="2031325"/>
          </a:xfrm>
          <a:prstGeom prst="rect">
            <a:avLst/>
          </a:prstGeom>
          <a:noFill/>
        </p:spPr>
        <p:txBody>
          <a:bodyPr wrap="square" rtlCol="0">
            <a:spAutoFit/>
          </a:bodyPr>
          <a:lstStyle/>
          <a:p>
            <a:pPr algn="ctr"/>
            <a:r>
              <a:rPr lang="it-IT" dirty="0" err="1" smtClean="0">
                <a:solidFill>
                  <a:srgbClr val="FFFF66"/>
                </a:solidFill>
              </a:rPr>
              <a:t>Steering</a:t>
            </a:r>
            <a:r>
              <a:rPr lang="it-IT" dirty="0" smtClean="0">
                <a:solidFill>
                  <a:srgbClr val="FFFF66"/>
                </a:solidFill>
              </a:rPr>
              <a:t>: </a:t>
            </a:r>
          </a:p>
          <a:p>
            <a:pPr algn="ctr"/>
            <a:r>
              <a:rPr lang="it-IT" dirty="0" err="1" smtClean="0">
                <a:solidFill>
                  <a:srgbClr val="FFFF66"/>
                </a:solidFill>
              </a:rPr>
              <a:t>Orbit</a:t>
            </a:r>
            <a:r>
              <a:rPr lang="it-IT" dirty="0" smtClean="0">
                <a:solidFill>
                  <a:srgbClr val="FFFF66"/>
                </a:solidFill>
              </a:rPr>
              <a:t> &amp; </a:t>
            </a:r>
            <a:r>
              <a:rPr lang="it-IT" dirty="0" err="1" smtClean="0">
                <a:solidFill>
                  <a:srgbClr val="FFFF66"/>
                </a:solidFill>
              </a:rPr>
              <a:t>Dispersion</a:t>
            </a:r>
            <a:r>
              <a:rPr lang="it-IT" dirty="0" smtClean="0">
                <a:solidFill>
                  <a:srgbClr val="FFFF66"/>
                </a:solidFill>
              </a:rPr>
              <a:t> Free </a:t>
            </a:r>
            <a:r>
              <a:rPr lang="it-IT" dirty="0" err="1" smtClean="0">
                <a:solidFill>
                  <a:srgbClr val="FFFF66"/>
                </a:solidFill>
              </a:rPr>
              <a:t>steering</a:t>
            </a:r>
            <a:r>
              <a:rPr lang="it-IT" dirty="0" smtClean="0">
                <a:solidFill>
                  <a:srgbClr val="FFFF66"/>
                </a:solidFill>
              </a:rPr>
              <a:t> + </a:t>
            </a:r>
          </a:p>
          <a:p>
            <a:pPr algn="ctr"/>
            <a:r>
              <a:rPr lang="it-IT" dirty="0" err="1" smtClean="0">
                <a:solidFill>
                  <a:srgbClr val="FFFF66"/>
                </a:solidFill>
              </a:rPr>
              <a:t>Coupling</a:t>
            </a:r>
            <a:r>
              <a:rPr lang="it-IT" dirty="0" smtClean="0">
                <a:solidFill>
                  <a:srgbClr val="FFFF66"/>
                </a:solidFill>
              </a:rPr>
              <a:t> &amp; Beta-</a:t>
            </a:r>
            <a:r>
              <a:rPr lang="it-IT" dirty="0" err="1" smtClean="0">
                <a:solidFill>
                  <a:srgbClr val="FFFF66"/>
                </a:solidFill>
              </a:rPr>
              <a:t>beating</a:t>
            </a:r>
            <a:r>
              <a:rPr lang="it-IT" dirty="0" smtClean="0">
                <a:solidFill>
                  <a:srgbClr val="FFFF66"/>
                </a:solidFill>
              </a:rPr>
              <a:t> Free </a:t>
            </a:r>
            <a:r>
              <a:rPr lang="it-IT" dirty="0" err="1" smtClean="0">
                <a:solidFill>
                  <a:srgbClr val="FFFF66"/>
                </a:solidFill>
              </a:rPr>
              <a:t>steering</a:t>
            </a:r>
            <a:endParaRPr lang="it-IT" dirty="0" smtClean="0">
              <a:solidFill>
                <a:srgbClr val="FFFF66"/>
              </a:solidFill>
            </a:endParaRPr>
          </a:p>
          <a:p>
            <a:pPr algn="ctr"/>
            <a:r>
              <a:rPr lang="it-IT" dirty="0" smtClean="0">
                <a:solidFill>
                  <a:srgbClr val="FFFF66"/>
                </a:solidFill>
              </a:rPr>
              <a:t>Using </a:t>
            </a:r>
            <a:r>
              <a:rPr lang="it-IT" dirty="0" err="1" smtClean="0">
                <a:solidFill>
                  <a:srgbClr val="FFFF66"/>
                </a:solidFill>
              </a:rPr>
              <a:t>only</a:t>
            </a:r>
            <a:r>
              <a:rPr lang="it-IT" dirty="0" smtClean="0">
                <a:solidFill>
                  <a:srgbClr val="FFFF66"/>
                </a:solidFill>
              </a:rPr>
              <a:t> </a:t>
            </a:r>
            <a:r>
              <a:rPr lang="it-IT" dirty="0" err="1" smtClean="0">
                <a:solidFill>
                  <a:srgbClr val="FFFF66"/>
                </a:solidFill>
              </a:rPr>
              <a:t>correctors</a:t>
            </a:r>
            <a:r>
              <a:rPr lang="it-IT" dirty="0" smtClean="0">
                <a:solidFill>
                  <a:srgbClr val="FFFF66"/>
                </a:solidFill>
              </a:rPr>
              <a:t> </a:t>
            </a:r>
          </a:p>
          <a:p>
            <a:pPr algn="ctr"/>
            <a:r>
              <a:rPr lang="it-IT" dirty="0" smtClean="0">
                <a:solidFill>
                  <a:srgbClr val="FFFF66"/>
                </a:solidFill>
              </a:rPr>
              <a:t>Or</a:t>
            </a:r>
          </a:p>
          <a:p>
            <a:pPr algn="ctr"/>
            <a:r>
              <a:rPr lang="it-IT" dirty="0" err="1" smtClean="0">
                <a:solidFill>
                  <a:srgbClr val="FFFF66"/>
                </a:solidFill>
              </a:rPr>
              <a:t>Correctors</a:t>
            </a:r>
            <a:r>
              <a:rPr lang="it-IT" dirty="0" smtClean="0">
                <a:solidFill>
                  <a:srgbClr val="FFFF66"/>
                </a:solidFill>
              </a:rPr>
              <a:t> and </a:t>
            </a:r>
            <a:r>
              <a:rPr lang="it-IT" dirty="0" err="1" smtClean="0">
                <a:solidFill>
                  <a:srgbClr val="FFFF66"/>
                </a:solidFill>
              </a:rPr>
              <a:t>skew</a:t>
            </a:r>
            <a:r>
              <a:rPr lang="it-IT" dirty="0" smtClean="0">
                <a:solidFill>
                  <a:srgbClr val="FFFF66"/>
                </a:solidFill>
              </a:rPr>
              <a:t> </a:t>
            </a:r>
            <a:r>
              <a:rPr lang="it-IT" dirty="0" err="1" smtClean="0">
                <a:solidFill>
                  <a:srgbClr val="FFFF66"/>
                </a:solidFill>
              </a:rPr>
              <a:t>quads</a:t>
            </a:r>
            <a:endParaRPr lang="it-IT" dirty="0" smtClean="0">
              <a:solidFill>
                <a:srgbClr val="FFFF66"/>
              </a:solidFill>
            </a:endParaRPr>
          </a:p>
          <a:p>
            <a:endParaRPr lang="it-IT" dirty="0">
              <a:solidFill>
                <a:srgbClr val="FFFF66"/>
              </a:solidFill>
            </a:endParaRPr>
          </a:p>
        </p:txBody>
      </p:sp>
    </p:spTree>
    <p:extLst>
      <p:ext uri="{BB962C8B-B14F-4D97-AF65-F5344CB8AC3E}">
        <p14:creationId xmlns:p14="http://schemas.microsoft.com/office/powerpoint/2010/main" val="728297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0"/>
            <a:ext cx="9144000" cy="980728"/>
          </a:xfrm>
        </p:spPr>
        <p:txBody>
          <a:bodyPr/>
          <a:lstStyle/>
          <a:p>
            <a:r>
              <a:rPr lang="it-IT" dirty="0" err="1"/>
              <a:t>SuperB</a:t>
            </a:r>
            <a:r>
              <a:rPr lang="it-IT" dirty="0"/>
              <a:t> </a:t>
            </a:r>
            <a:r>
              <a:rPr lang="it-IT" dirty="0" smtClean="0"/>
              <a:t>Accelerator</a:t>
            </a:r>
            <a:endParaRPr lang="en-US" dirty="0"/>
          </a:p>
        </p:txBody>
      </p:sp>
      <p:sp>
        <p:nvSpPr>
          <p:cNvPr id="56323" name="Rectangle 3"/>
          <p:cNvSpPr>
            <a:spLocks noGrp="1" noChangeArrowheads="1"/>
          </p:cNvSpPr>
          <p:nvPr>
            <p:ph type="body" idx="1"/>
          </p:nvPr>
        </p:nvSpPr>
        <p:spPr>
          <a:xfrm>
            <a:off x="250825" y="1052736"/>
            <a:ext cx="8675688" cy="5606827"/>
          </a:xfrm>
        </p:spPr>
        <p:txBody>
          <a:bodyPr/>
          <a:lstStyle/>
          <a:p>
            <a:pPr>
              <a:lnSpc>
                <a:spcPct val="80000"/>
              </a:lnSpc>
            </a:pPr>
            <a:r>
              <a:rPr lang="it-IT" sz="2400" dirty="0" err="1"/>
              <a:t>SuperB</a:t>
            </a:r>
            <a:r>
              <a:rPr lang="it-IT" sz="2400" dirty="0"/>
              <a:t> </a:t>
            </a:r>
            <a:r>
              <a:rPr lang="it-IT" sz="2400" dirty="0" err="1"/>
              <a:t>is</a:t>
            </a:r>
            <a:r>
              <a:rPr lang="it-IT" sz="2400" dirty="0"/>
              <a:t> a 2 </a:t>
            </a:r>
            <a:r>
              <a:rPr lang="it-IT" sz="2400" dirty="0" err="1"/>
              <a:t>rings</a:t>
            </a:r>
            <a:r>
              <a:rPr lang="it-IT" sz="2400" dirty="0"/>
              <a:t>, </a:t>
            </a:r>
            <a:r>
              <a:rPr lang="it-IT" sz="2400" dirty="0" err="1"/>
              <a:t>asymmetric</a:t>
            </a:r>
            <a:r>
              <a:rPr lang="it-IT" sz="2400" dirty="0"/>
              <a:t> </a:t>
            </a:r>
            <a:r>
              <a:rPr lang="it-IT" sz="2400" dirty="0" err="1"/>
              <a:t>energies</a:t>
            </a:r>
            <a:r>
              <a:rPr lang="it-IT" sz="2400" dirty="0"/>
              <a:t> (e</a:t>
            </a:r>
            <a:r>
              <a:rPr lang="it-IT" sz="2400" baseline="30000" dirty="0"/>
              <a:t>- </a:t>
            </a:r>
            <a:r>
              <a:rPr lang="it-IT" sz="2400" dirty="0"/>
              <a:t>@ 4.18, e</a:t>
            </a:r>
            <a:r>
              <a:rPr lang="it-IT" sz="2400" baseline="30000" dirty="0"/>
              <a:t>+</a:t>
            </a:r>
            <a:r>
              <a:rPr lang="it-IT" sz="2400" dirty="0"/>
              <a:t> @ 6.7 </a:t>
            </a:r>
            <a:r>
              <a:rPr lang="it-IT" sz="2400" dirty="0" err="1"/>
              <a:t>GeV</a:t>
            </a:r>
            <a:r>
              <a:rPr lang="it-IT" sz="2400" dirty="0"/>
              <a:t>) collider with:</a:t>
            </a:r>
          </a:p>
          <a:p>
            <a:pPr lvl="1">
              <a:lnSpc>
                <a:spcPct val="80000"/>
              </a:lnSpc>
            </a:pPr>
            <a:r>
              <a:rPr lang="it-IT" sz="2000" dirty="0"/>
              <a:t>large </a:t>
            </a:r>
            <a:r>
              <a:rPr lang="it-IT" sz="2000" dirty="0" err="1"/>
              <a:t>Piwinski</a:t>
            </a:r>
            <a:r>
              <a:rPr lang="it-IT" sz="2000" dirty="0"/>
              <a:t> angle and “</a:t>
            </a:r>
            <a:r>
              <a:rPr lang="it-IT" sz="2000" dirty="0" err="1"/>
              <a:t>crab</a:t>
            </a:r>
            <a:r>
              <a:rPr lang="it-IT" sz="2000" dirty="0"/>
              <a:t> </a:t>
            </a:r>
            <a:r>
              <a:rPr lang="it-IT" sz="2000" dirty="0" err="1"/>
              <a:t>waist</a:t>
            </a:r>
            <a:r>
              <a:rPr lang="it-IT" sz="2000" dirty="0"/>
              <a:t>” (LPA &amp; CW) </a:t>
            </a:r>
            <a:r>
              <a:rPr lang="it-IT" sz="2000" dirty="0" err="1"/>
              <a:t>collision</a:t>
            </a:r>
            <a:r>
              <a:rPr lang="it-IT" sz="2000" dirty="0"/>
              <a:t> </a:t>
            </a:r>
            <a:r>
              <a:rPr lang="it-IT" sz="2000" dirty="0" err="1"/>
              <a:t>scheme</a:t>
            </a:r>
            <a:endParaRPr lang="it-IT" sz="2000" dirty="0"/>
          </a:p>
          <a:p>
            <a:pPr lvl="1">
              <a:lnSpc>
                <a:spcPct val="80000"/>
              </a:lnSpc>
            </a:pPr>
            <a:r>
              <a:rPr lang="it-IT" sz="2000" dirty="0"/>
              <a:t>ultra </a:t>
            </a:r>
            <a:r>
              <a:rPr lang="it-IT" sz="2000" dirty="0" err="1"/>
              <a:t>low</a:t>
            </a:r>
            <a:r>
              <a:rPr lang="it-IT" sz="2000" dirty="0"/>
              <a:t> emittance </a:t>
            </a:r>
            <a:r>
              <a:rPr lang="it-IT" sz="2000" dirty="0" err="1" smtClean="0"/>
              <a:t>lattices</a:t>
            </a:r>
            <a:endParaRPr lang="it-IT" sz="2000" dirty="0"/>
          </a:p>
          <a:p>
            <a:pPr lvl="1">
              <a:lnSpc>
                <a:spcPct val="80000"/>
              </a:lnSpc>
            </a:pPr>
            <a:r>
              <a:rPr lang="it-IT" sz="2000" dirty="0" err="1"/>
              <a:t>longitudinally</a:t>
            </a:r>
            <a:r>
              <a:rPr lang="it-IT" sz="2000" dirty="0"/>
              <a:t> </a:t>
            </a:r>
            <a:r>
              <a:rPr lang="it-IT" sz="2000" dirty="0" err="1"/>
              <a:t>polarized</a:t>
            </a:r>
            <a:r>
              <a:rPr lang="it-IT" sz="2000" dirty="0"/>
              <a:t> electron </a:t>
            </a:r>
            <a:r>
              <a:rPr lang="it-IT" sz="2000" dirty="0" err="1"/>
              <a:t>beam</a:t>
            </a:r>
            <a:endParaRPr lang="it-IT" sz="2000" dirty="0"/>
          </a:p>
          <a:p>
            <a:pPr lvl="1">
              <a:lnSpc>
                <a:spcPct val="80000"/>
              </a:lnSpc>
            </a:pPr>
            <a:r>
              <a:rPr lang="it-IT" sz="2400" dirty="0">
                <a:solidFill>
                  <a:srgbClr val="FFFF00"/>
                </a:solidFill>
              </a:rPr>
              <a:t>target </a:t>
            </a:r>
            <a:r>
              <a:rPr lang="it-IT" sz="2400" dirty="0" err="1">
                <a:solidFill>
                  <a:srgbClr val="FFFF00"/>
                </a:solidFill>
              </a:rPr>
              <a:t>luminosity</a:t>
            </a:r>
            <a:r>
              <a:rPr lang="it-IT" sz="2400" dirty="0">
                <a:solidFill>
                  <a:srgbClr val="FFFF00"/>
                </a:solidFill>
              </a:rPr>
              <a:t> of 10</a:t>
            </a:r>
            <a:r>
              <a:rPr lang="it-IT" sz="2400" baseline="30000" dirty="0">
                <a:solidFill>
                  <a:srgbClr val="FFFF00"/>
                </a:solidFill>
              </a:rPr>
              <a:t>36</a:t>
            </a:r>
            <a:r>
              <a:rPr lang="it-IT" sz="2400" dirty="0">
                <a:solidFill>
                  <a:srgbClr val="FFFF00"/>
                </a:solidFill>
              </a:rPr>
              <a:t> cm</a:t>
            </a:r>
            <a:r>
              <a:rPr lang="it-IT" sz="2400" baseline="30000" dirty="0">
                <a:solidFill>
                  <a:srgbClr val="FFFF00"/>
                </a:solidFill>
              </a:rPr>
              <a:t>-2</a:t>
            </a:r>
            <a:r>
              <a:rPr lang="it-IT" sz="2400" dirty="0">
                <a:solidFill>
                  <a:srgbClr val="FFFF00"/>
                </a:solidFill>
              </a:rPr>
              <a:t> </a:t>
            </a:r>
            <a:r>
              <a:rPr lang="it-IT" sz="2400" dirty="0" smtClean="0">
                <a:solidFill>
                  <a:srgbClr val="FFFF00"/>
                </a:solidFill>
              </a:rPr>
              <a:t>s</a:t>
            </a:r>
            <a:r>
              <a:rPr lang="it-IT" sz="2400" baseline="30000" dirty="0" smtClean="0">
                <a:solidFill>
                  <a:srgbClr val="FFFF00"/>
                </a:solidFill>
              </a:rPr>
              <a:t>-1 </a:t>
            </a:r>
            <a:r>
              <a:rPr lang="it-IT" sz="2400" dirty="0" err="1" smtClean="0">
                <a:solidFill>
                  <a:srgbClr val="FFFF00"/>
                </a:solidFill>
              </a:rPr>
              <a:t>at</a:t>
            </a:r>
            <a:r>
              <a:rPr lang="it-IT" sz="2400" dirty="0" smtClean="0">
                <a:solidFill>
                  <a:srgbClr val="FFFF00"/>
                </a:solidFill>
              </a:rPr>
              <a:t> the </a:t>
            </a:r>
            <a:r>
              <a:rPr lang="it-IT" sz="2400" dirty="0" smtClean="0">
                <a:solidFill>
                  <a:srgbClr val="FFFF00"/>
                </a:solidFill>
                <a:latin typeface="Symbol" pitchFamily="18" charset="2"/>
              </a:rPr>
              <a:t>U</a:t>
            </a:r>
            <a:r>
              <a:rPr lang="it-IT" sz="2400" dirty="0" smtClean="0">
                <a:solidFill>
                  <a:srgbClr val="FFFF00"/>
                </a:solidFill>
              </a:rPr>
              <a:t>(4S)</a:t>
            </a:r>
            <a:endParaRPr lang="it-IT" sz="2400" baseline="30000" dirty="0">
              <a:solidFill>
                <a:srgbClr val="FFFF00"/>
              </a:solidFill>
            </a:endParaRPr>
          </a:p>
          <a:p>
            <a:pPr lvl="1">
              <a:lnSpc>
                <a:spcPct val="80000"/>
              </a:lnSpc>
            </a:pPr>
            <a:r>
              <a:rPr lang="it-IT" sz="2000" dirty="0" err="1" smtClean="0"/>
              <a:t>possibility</a:t>
            </a:r>
            <a:r>
              <a:rPr lang="it-IT" sz="2000" dirty="0" smtClean="0"/>
              <a:t> </a:t>
            </a:r>
            <a:r>
              <a:rPr lang="it-IT" sz="2000" dirty="0"/>
              <a:t>to </a:t>
            </a:r>
            <a:r>
              <a:rPr lang="it-IT" sz="2000" dirty="0" err="1"/>
              <a:t>run</a:t>
            </a:r>
            <a:r>
              <a:rPr lang="it-IT" sz="2000" dirty="0"/>
              <a:t> </a:t>
            </a:r>
            <a:r>
              <a:rPr lang="it-IT" sz="2000" dirty="0" err="1"/>
              <a:t>at</a:t>
            </a:r>
            <a:r>
              <a:rPr lang="it-IT" sz="2000" dirty="0"/>
              <a:t> </a:t>
            </a:r>
            <a:r>
              <a:rPr lang="it-IT" sz="2000" dirty="0">
                <a:latin typeface="Symbol" pitchFamily="18" charset="2"/>
              </a:rPr>
              <a:t>t</a:t>
            </a:r>
            <a:r>
              <a:rPr lang="it-IT" sz="2000" dirty="0"/>
              <a:t>/charm </a:t>
            </a:r>
            <a:r>
              <a:rPr lang="it-IT" sz="2000" dirty="0" err="1"/>
              <a:t>threshold</a:t>
            </a:r>
            <a:r>
              <a:rPr lang="it-IT" sz="2000" dirty="0"/>
              <a:t> with L = </a:t>
            </a:r>
            <a:r>
              <a:rPr lang="it-IT" sz="2000" dirty="0">
                <a:solidFill>
                  <a:srgbClr val="FFFF00"/>
                </a:solidFill>
              </a:rPr>
              <a:t>10</a:t>
            </a:r>
            <a:r>
              <a:rPr lang="it-IT" sz="2000" baseline="30000" dirty="0">
                <a:solidFill>
                  <a:srgbClr val="FFFF00"/>
                </a:solidFill>
              </a:rPr>
              <a:t>35</a:t>
            </a:r>
            <a:r>
              <a:rPr lang="it-IT" sz="2000" dirty="0">
                <a:solidFill>
                  <a:srgbClr val="FFFF00"/>
                </a:solidFill>
              </a:rPr>
              <a:t> cm</a:t>
            </a:r>
            <a:r>
              <a:rPr lang="it-IT" sz="2000" baseline="30000" dirty="0">
                <a:solidFill>
                  <a:srgbClr val="FFFF00"/>
                </a:solidFill>
              </a:rPr>
              <a:t>-2</a:t>
            </a:r>
            <a:r>
              <a:rPr lang="it-IT" sz="2000" dirty="0">
                <a:solidFill>
                  <a:srgbClr val="FFFF00"/>
                </a:solidFill>
              </a:rPr>
              <a:t> s</a:t>
            </a:r>
            <a:r>
              <a:rPr lang="it-IT" sz="2000" baseline="30000" dirty="0">
                <a:solidFill>
                  <a:srgbClr val="FFFF00"/>
                </a:solidFill>
              </a:rPr>
              <a:t>-1</a:t>
            </a:r>
          </a:p>
          <a:p>
            <a:pPr lvl="1">
              <a:lnSpc>
                <a:spcPct val="80000"/>
              </a:lnSpc>
              <a:buFont typeface="Wingdings" pitchFamily="2" charset="2"/>
              <a:buNone/>
            </a:pPr>
            <a:endParaRPr lang="it-IT" sz="1400" dirty="0"/>
          </a:p>
          <a:p>
            <a:pPr>
              <a:lnSpc>
                <a:spcPct val="80000"/>
              </a:lnSpc>
            </a:pPr>
            <a:r>
              <a:rPr lang="it-IT" sz="2400" dirty="0" err="1"/>
              <a:t>C</a:t>
            </a:r>
            <a:r>
              <a:rPr lang="it-IT" sz="2400" dirty="0" err="1" smtClean="0"/>
              <a:t>riterias</a:t>
            </a:r>
            <a:r>
              <a:rPr lang="it-IT" sz="2400" dirty="0" smtClean="0"/>
              <a:t> </a:t>
            </a:r>
            <a:r>
              <a:rPr lang="it-IT" sz="2400" dirty="0" err="1" smtClean="0"/>
              <a:t>used</a:t>
            </a:r>
            <a:r>
              <a:rPr lang="it-IT" sz="2400" dirty="0" smtClean="0"/>
              <a:t> </a:t>
            </a:r>
            <a:r>
              <a:rPr lang="it-IT" sz="2400" dirty="0"/>
              <a:t>for the design:</a:t>
            </a:r>
          </a:p>
          <a:p>
            <a:pPr lvl="1">
              <a:lnSpc>
                <a:spcPct val="80000"/>
              </a:lnSpc>
            </a:pPr>
            <a:r>
              <a:rPr lang="en-US" sz="2000" dirty="0">
                <a:solidFill>
                  <a:srgbClr val="66FF33"/>
                </a:solidFill>
              </a:rPr>
              <a:t>Minimize building costs</a:t>
            </a:r>
          </a:p>
          <a:p>
            <a:pPr lvl="1">
              <a:lnSpc>
                <a:spcPct val="80000"/>
              </a:lnSpc>
            </a:pPr>
            <a:r>
              <a:rPr lang="en-US" sz="2000" dirty="0">
                <a:solidFill>
                  <a:srgbClr val="66FF33"/>
                </a:solidFill>
              </a:rPr>
              <a:t>Minimize running costs</a:t>
            </a:r>
          </a:p>
          <a:p>
            <a:pPr lvl="1">
              <a:lnSpc>
                <a:spcPct val="80000"/>
              </a:lnSpc>
            </a:pPr>
            <a:r>
              <a:rPr lang="en-US" sz="2000" dirty="0">
                <a:solidFill>
                  <a:srgbClr val="66FF33"/>
                </a:solidFill>
              </a:rPr>
              <a:t>Minimize wall-plug power and water </a:t>
            </a:r>
            <a:r>
              <a:rPr lang="en-US" sz="2000" dirty="0" smtClean="0">
                <a:solidFill>
                  <a:srgbClr val="66FF33"/>
                </a:solidFill>
              </a:rPr>
              <a:t>consumption</a:t>
            </a:r>
          </a:p>
          <a:p>
            <a:pPr lvl="1">
              <a:lnSpc>
                <a:spcPct val="80000"/>
              </a:lnSpc>
            </a:pPr>
            <a:r>
              <a:rPr lang="en-US" sz="2000" dirty="0">
                <a:solidFill>
                  <a:srgbClr val="66FF33"/>
                </a:solidFill>
              </a:rPr>
              <a:t>R</a:t>
            </a:r>
            <a:r>
              <a:rPr lang="en-US" sz="2000" dirty="0" smtClean="0">
                <a:solidFill>
                  <a:srgbClr val="66FF33"/>
                </a:solidFill>
              </a:rPr>
              <a:t>euse </a:t>
            </a:r>
            <a:r>
              <a:rPr lang="en-US" sz="2000" dirty="0">
                <a:solidFill>
                  <a:srgbClr val="66FF33"/>
                </a:solidFill>
              </a:rPr>
              <a:t>of </a:t>
            </a:r>
            <a:r>
              <a:rPr lang="en-US" sz="2000" dirty="0" smtClean="0">
                <a:solidFill>
                  <a:srgbClr val="66FF33"/>
                </a:solidFill>
              </a:rPr>
              <a:t>some PEP-II </a:t>
            </a:r>
            <a:r>
              <a:rPr lang="en-US" sz="2000" dirty="0">
                <a:solidFill>
                  <a:srgbClr val="66FF33"/>
                </a:solidFill>
              </a:rPr>
              <a:t>B-Factory </a:t>
            </a:r>
            <a:r>
              <a:rPr lang="en-US" sz="2000" dirty="0" smtClean="0">
                <a:solidFill>
                  <a:srgbClr val="66FF33"/>
                </a:solidFill>
              </a:rPr>
              <a:t>hardware (magnets, RF)</a:t>
            </a:r>
            <a:endParaRPr lang="en-US" sz="2000" dirty="0">
              <a:solidFill>
                <a:srgbClr val="66FF33"/>
              </a:solidFill>
            </a:endParaRPr>
          </a:p>
          <a:p>
            <a:pPr lvl="1">
              <a:lnSpc>
                <a:spcPct val="80000"/>
              </a:lnSpc>
              <a:buFont typeface="Wingdings" pitchFamily="2" charset="2"/>
              <a:buNone/>
            </a:pPr>
            <a:endParaRPr lang="it-IT" sz="1400" dirty="0">
              <a:solidFill>
                <a:srgbClr val="66FF33"/>
              </a:solidFill>
            </a:endParaRPr>
          </a:p>
          <a:p>
            <a:pPr>
              <a:lnSpc>
                <a:spcPct val="80000"/>
              </a:lnSpc>
            </a:pPr>
            <a:r>
              <a:rPr lang="it-IT" sz="2400" dirty="0" err="1"/>
              <a:t>SuperB</a:t>
            </a:r>
            <a:r>
              <a:rPr lang="it-IT" sz="2400" dirty="0"/>
              <a:t> can be </a:t>
            </a:r>
            <a:r>
              <a:rPr lang="it-IT" sz="2400" dirty="0" err="1"/>
              <a:t>also</a:t>
            </a:r>
            <a:r>
              <a:rPr lang="it-IT" sz="2400" dirty="0"/>
              <a:t> a </a:t>
            </a:r>
            <a:r>
              <a:rPr lang="it-IT" sz="2400" dirty="0" err="1"/>
              <a:t>good</a:t>
            </a:r>
            <a:r>
              <a:rPr lang="it-IT" sz="2400" dirty="0"/>
              <a:t> “light source”: </a:t>
            </a:r>
            <a:r>
              <a:rPr lang="it-IT" sz="2400" dirty="0" err="1"/>
              <a:t>there</a:t>
            </a:r>
            <a:r>
              <a:rPr lang="it-IT" sz="2400" dirty="0"/>
              <a:t> </a:t>
            </a:r>
            <a:r>
              <a:rPr lang="it-IT" sz="2400" dirty="0" err="1"/>
              <a:t>will</a:t>
            </a:r>
            <a:r>
              <a:rPr lang="it-IT" sz="2400" dirty="0"/>
              <a:t> be some </a:t>
            </a:r>
            <a:r>
              <a:rPr lang="it-IT" sz="2400" dirty="0" err="1"/>
              <a:t>Sinchrotron</a:t>
            </a:r>
            <a:r>
              <a:rPr lang="it-IT" sz="2400" dirty="0"/>
              <a:t> </a:t>
            </a:r>
            <a:r>
              <a:rPr lang="it-IT" sz="2400" dirty="0" err="1"/>
              <a:t>Radiation</a:t>
            </a:r>
            <a:r>
              <a:rPr lang="it-IT" sz="2400" dirty="0"/>
              <a:t> </a:t>
            </a:r>
            <a:r>
              <a:rPr lang="it-IT" sz="2400" dirty="0" err="1"/>
              <a:t>beamlines</a:t>
            </a:r>
            <a:r>
              <a:rPr lang="it-IT" sz="2400" dirty="0"/>
              <a:t> </a:t>
            </a:r>
            <a:r>
              <a:rPr lang="it-IT" sz="2400" dirty="0" smtClean="0"/>
              <a:t>(</a:t>
            </a:r>
            <a:r>
              <a:rPr lang="it-IT" sz="2400" dirty="0" err="1" smtClean="0"/>
              <a:t>collaboration</a:t>
            </a:r>
            <a:r>
              <a:rPr lang="it-IT" sz="2400" dirty="0" smtClean="0"/>
              <a:t> </a:t>
            </a:r>
            <a:r>
              <a:rPr lang="it-IT" sz="2400" dirty="0"/>
              <a:t>with </a:t>
            </a:r>
            <a:r>
              <a:rPr lang="it-IT" sz="2400" dirty="0" err="1" smtClean="0"/>
              <a:t>Italian</a:t>
            </a:r>
            <a:r>
              <a:rPr lang="it-IT" sz="2400" dirty="0" smtClean="0"/>
              <a:t> </a:t>
            </a:r>
            <a:r>
              <a:rPr lang="it-IT" sz="2400" dirty="0" err="1" smtClean="0"/>
              <a:t>Institute</a:t>
            </a:r>
            <a:r>
              <a:rPr lang="it-IT" sz="2400" dirty="0" smtClean="0"/>
              <a:t> of Technology) </a:t>
            </a:r>
            <a:r>
              <a:rPr lang="it-IT" sz="2400" dirty="0" smtClean="0">
                <a:sym typeface="Wingdings" pitchFamily="2" charset="2"/>
              </a:rPr>
              <a:t> work in progress</a:t>
            </a:r>
            <a:endParaRPr lang="it-IT" sz="2400" dirty="0"/>
          </a:p>
        </p:txBody>
      </p:sp>
    </p:spTree>
    <p:extLst>
      <p:ext uri="{BB962C8B-B14F-4D97-AF65-F5344CB8AC3E}">
        <p14:creationId xmlns:p14="http://schemas.microsoft.com/office/powerpoint/2010/main" val="8435502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836712"/>
          </a:xfrm>
        </p:spPr>
        <p:txBody>
          <a:bodyPr/>
          <a:lstStyle/>
          <a:p>
            <a:r>
              <a:rPr lang="it-IT" dirty="0" err="1" smtClean="0"/>
              <a:t>Polarization</a:t>
            </a:r>
            <a:r>
              <a:rPr lang="it-IT" dirty="0" smtClean="0"/>
              <a:t> in  </a:t>
            </a:r>
            <a:r>
              <a:rPr lang="it-IT" dirty="0" err="1" smtClean="0"/>
              <a:t>SuperB</a:t>
            </a:r>
            <a:r>
              <a:rPr lang="it-IT" dirty="0" smtClean="0"/>
              <a:t> </a:t>
            </a:r>
            <a:endParaRPr lang="it-IT" dirty="0"/>
          </a:p>
        </p:txBody>
      </p:sp>
      <p:sp>
        <p:nvSpPr>
          <p:cNvPr id="5" name="Rectangle 21"/>
          <p:cNvSpPr txBox="1">
            <a:spLocks noChangeArrowheads="1"/>
          </p:cNvSpPr>
          <p:nvPr/>
        </p:nvSpPr>
        <p:spPr bwMode="auto">
          <a:xfrm>
            <a:off x="179512" y="796655"/>
            <a:ext cx="8820472" cy="3536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85000"/>
              <a:buBlip>
                <a:blip r:embed="rId2"/>
              </a:buBlip>
              <a:defRPr sz="2800">
                <a:solidFill>
                  <a:schemeClr val="bg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400">
                <a:solidFill>
                  <a:schemeClr val="bg1"/>
                </a:solidFill>
                <a:latin typeface="+mn-lt"/>
              </a:defRPr>
            </a:lvl2pPr>
            <a:lvl3pPr marL="1143000" indent="-228600" algn="l" rtl="0" eaLnBrk="1" fontAlgn="base" hangingPunct="1">
              <a:spcBef>
                <a:spcPct val="20000"/>
              </a:spcBef>
              <a:spcAft>
                <a:spcPct val="0"/>
              </a:spcAft>
              <a:buChar char="•"/>
              <a:defRPr sz="2000">
                <a:solidFill>
                  <a:schemeClr val="bg1"/>
                </a:solidFill>
                <a:latin typeface="+mn-lt"/>
              </a:defRPr>
            </a:lvl3pPr>
            <a:lvl4pPr marL="1600200" indent="-228600" algn="l" rtl="0" eaLnBrk="1" fontAlgn="base" hangingPunct="1">
              <a:spcBef>
                <a:spcPct val="20000"/>
              </a:spcBef>
              <a:spcAft>
                <a:spcPct val="0"/>
              </a:spcAft>
              <a:buChar char="–"/>
              <a:defRPr sz="1800">
                <a:solidFill>
                  <a:schemeClr val="bg1"/>
                </a:solidFill>
                <a:latin typeface="+mn-lt"/>
              </a:defRPr>
            </a:lvl4pPr>
            <a:lvl5pPr marL="2057400" indent="-228600" algn="l" rtl="0" eaLnBrk="1" fontAlgn="base" hangingPunct="1">
              <a:spcBef>
                <a:spcPct val="20000"/>
              </a:spcBef>
              <a:spcAft>
                <a:spcPct val="0"/>
              </a:spcAft>
              <a:buChar char="»"/>
              <a:defRPr sz="1800">
                <a:solidFill>
                  <a:schemeClr val="bg1"/>
                </a:solidFill>
                <a:latin typeface="+mn-lt"/>
              </a:defRPr>
            </a:lvl5pPr>
            <a:lvl6pPr marL="2514600" indent="-228600" algn="l" rtl="0" eaLnBrk="1" fontAlgn="base" hangingPunct="1">
              <a:spcBef>
                <a:spcPct val="20000"/>
              </a:spcBef>
              <a:spcAft>
                <a:spcPct val="0"/>
              </a:spcAft>
              <a:buChar char="»"/>
              <a:defRPr sz="1800">
                <a:solidFill>
                  <a:schemeClr val="bg1"/>
                </a:solidFill>
                <a:latin typeface="+mn-lt"/>
              </a:defRPr>
            </a:lvl6pPr>
            <a:lvl7pPr marL="2971800" indent="-228600" algn="l" rtl="0" eaLnBrk="1" fontAlgn="base" hangingPunct="1">
              <a:spcBef>
                <a:spcPct val="20000"/>
              </a:spcBef>
              <a:spcAft>
                <a:spcPct val="0"/>
              </a:spcAft>
              <a:buChar char="»"/>
              <a:defRPr sz="1800">
                <a:solidFill>
                  <a:schemeClr val="bg1"/>
                </a:solidFill>
                <a:latin typeface="+mn-lt"/>
              </a:defRPr>
            </a:lvl7pPr>
            <a:lvl8pPr marL="3429000" indent="-228600" algn="l" rtl="0" eaLnBrk="1" fontAlgn="base" hangingPunct="1">
              <a:spcBef>
                <a:spcPct val="20000"/>
              </a:spcBef>
              <a:spcAft>
                <a:spcPct val="0"/>
              </a:spcAft>
              <a:buChar char="»"/>
              <a:defRPr sz="1800">
                <a:solidFill>
                  <a:schemeClr val="bg1"/>
                </a:solidFill>
                <a:latin typeface="+mn-lt"/>
              </a:defRPr>
            </a:lvl8pPr>
            <a:lvl9pPr marL="3886200" indent="-228600" algn="l" rtl="0" eaLnBrk="1" fontAlgn="base" hangingPunct="1">
              <a:spcBef>
                <a:spcPct val="20000"/>
              </a:spcBef>
              <a:spcAft>
                <a:spcPct val="0"/>
              </a:spcAft>
              <a:buChar char="»"/>
              <a:defRPr sz="1800">
                <a:solidFill>
                  <a:schemeClr val="bg1"/>
                </a:solidFill>
                <a:latin typeface="+mn-lt"/>
              </a:defRPr>
            </a:lvl9pPr>
          </a:lstStyle>
          <a:p>
            <a:r>
              <a:rPr lang="en-US" sz="2000" dirty="0" smtClean="0">
                <a:ea typeface="ＭＳ Ｐゴシック" pitchFamily="34" charset="-128"/>
              </a:rPr>
              <a:t>90°spin rotation about </a:t>
            </a:r>
            <a:r>
              <a:rPr lang="en-US" sz="2000" i="1" dirty="0" smtClean="0">
                <a:ea typeface="ＭＳ Ｐゴシック" pitchFamily="34" charset="-128"/>
              </a:rPr>
              <a:t>x</a:t>
            </a:r>
            <a:r>
              <a:rPr lang="en-US" sz="2000" dirty="0" smtClean="0">
                <a:ea typeface="ＭＳ Ｐゴシック" pitchFamily="34" charset="-128"/>
              </a:rPr>
              <a:t> axis</a:t>
            </a:r>
          </a:p>
          <a:p>
            <a:pPr lvl="1"/>
            <a:r>
              <a:rPr lang="en-US" sz="1800" dirty="0" smtClean="0">
                <a:ea typeface="ＭＳ Ｐゴシック" pitchFamily="34" charset="-128"/>
              </a:rPr>
              <a:t>90°about </a:t>
            </a:r>
            <a:r>
              <a:rPr lang="en-US" sz="1800" i="1" dirty="0" smtClean="0">
                <a:ea typeface="ＭＳ Ｐゴシック" pitchFamily="34" charset="-128"/>
              </a:rPr>
              <a:t>z</a:t>
            </a:r>
            <a:r>
              <a:rPr lang="en-US" sz="1800" dirty="0" smtClean="0">
                <a:ea typeface="ＭＳ Ｐゴシック" pitchFamily="34" charset="-128"/>
              </a:rPr>
              <a:t> followed by 90°about </a:t>
            </a:r>
            <a:r>
              <a:rPr lang="en-US" sz="1800" i="1" dirty="0" smtClean="0">
                <a:ea typeface="ＭＳ Ｐゴシック" pitchFamily="34" charset="-128"/>
              </a:rPr>
              <a:t>y</a:t>
            </a:r>
            <a:endParaRPr lang="en-US" sz="1800" dirty="0" smtClean="0">
              <a:ea typeface="ＭＳ Ｐゴシック" pitchFamily="34" charset="-128"/>
            </a:endParaRPr>
          </a:p>
          <a:p>
            <a:r>
              <a:rPr lang="ja-JP" altLang="en-US" sz="2000" dirty="0" smtClean="0">
                <a:ea typeface="ＭＳ Ｐゴシック" pitchFamily="34" charset="-128"/>
              </a:rPr>
              <a:t>“</a:t>
            </a:r>
            <a:r>
              <a:rPr lang="en-US" altLang="ja-JP" sz="2000" dirty="0" smtClean="0">
                <a:ea typeface="ＭＳ Ｐゴシック" pitchFamily="34" charset="-128"/>
              </a:rPr>
              <a:t>flat</a:t>
            </a:r>
            <a:r>
              <a:rPr lang="ja-JP" altLang="en-US" sz="2000" dirty="0" smtClean="0">
                <a:ea typeface="ＭＳ Ｐゴシック" pitchFamily="34" charset="-128"/>
              </a:rPr>
              <a:t>”</a:t>
            </a:r>
            <a:r>
              <a:rPr lang="en-US" altLang="ja-JP" sz="2000" dirty="0" smtClean="0">
                <a:ea typeface="ＭＳ Ｐゴシック" pitchFamily="34" charset="-128"/>
              </a:rPr>
              <a:t> geometry </a:t>
            </a:r>
            <a:r>
              <a:rPr lang="en-US" altLang="ja-JP" sz="2000" dirty="0" smtClean="0">
                <a:ea typeface="ＭＳ Ｐゴシック" pitchFamily="34" charset="-128"/>
                <a:sym typeface="Wingdings" pitchFamily="2" charset="2"/>
              </a:rPr>
              <a:t></a:t>
            </a:r>
            <a:r>
              <a:rPr lang="en-US" altLang="ja-JP" sz="2000" dirty="0" smtClean="0">
                <a:ea typeface="ＭＳ Ｐゴシック" pitchFamily="34" charset="-128"/>
              </a:rPr>
              <a:t> no vertical emittance growth</a:t>
            </a:r>
          </a:p>
          <a:p>
            <a:r>
              <a:rPr lang="en-US" sz="2000" dirty="0" smtClean="0">
                <a:ea typeface="ＭＳ Ｐゴシック" pitchFamily="34" charset="-128"/>
              </a:rPr>
              <a:t>Solenoid scales with energy </a:t>
            </a:r>
            <a:r>
              <a:rPr lang="en-US" sz="2000" dirty="0" smtClean="0">
                <a:ea typeface="ＭＳ Ｐゴシック" pitchFamily="34" charset="-128"/>
                <a:sym typeface="Wingdings" pitchFamily="2" charset="2"/>
              </a:rPr>
              <a:t></a:t>
            </a:r>
            <a:r>
              <a:rPr lang="en-US" sz="2000" dirty="0" smtClean="0">
                <a:ea typeface="ＭＳ Ｐゴシック" pitchFamily="34" charset="-128"/>
              </a:rPr>
              <a:t> LER more economical</a:t>
            </a:r>
          </a:p>
          <a:p>
            <a:r>
              <a:rPr lang="en-US" sz="2000" dirty="0" smtClean="0">
                <a:ea typeface="ＭＳ Ｐゴシック" pitchFamily="34" charset="-128"/>
              </a:rPr>
              <a:t>Solenoids are split &amp; decoupling optics added</a:t>
            </a:r>
          </a:p>
          <a:p>
            <a:r>
              <a:rPr lang="en-US" sz="2000" dirty="0" smtClean="0">
                <a:ea typeface="ＭＳ Ｐゴシック" pitchFamily="34" charset="-128"/>
              </a:rPr>
              <a:t>The SR optics design has been matched to the Arcs and a similar (void) insertion added to HER</a:t>
            </a:r>
          </a:p>
          <a:p>
            <a:r>
              <a:rPr lang="en-US" sz="2000" dirty="0" smtClean="0">
                <a:ea typeface="ＭＳ Ｐゴシック" pitchFamily="34" charset="-128"/>
              </a:rPr>
              <a:t>This design poses severe constraints on the FF bending angles of LER and HER in order to achieve the “right” spin dynamics </a:t>
            </a:r>
          </a:p>
          <a:p>
            <a:r>
              <a:rPr lang="en-US" sz="2000" dirty="0" smtClean="0">
                <a:ea typeface="ＭＳ Ｐゴシック" pitchFamily="34" charset="-128"/>
              </a:rPr>
              <a:t>A </a:t>
            </a:r>
            <a:r>
              <a:rPr lang="en-US" sz="2000" dirty="0" err="1" smtClean="0">
                <a:ea typeface="ＭＳ Ｐゴシック" pitchFamily="34" charset="-128"/>
              </a:rPr>
              <a:t>polarimeter</a:t>
            </a:r>
            <a:r>
              <a:rPr lang="en-US" sz="2000" dirty="0" smtClean="0">
                <a:ea typeface="ＭＳ Ｐゴシック" pitchFamily="34" charset="-128"/>
              </a:rPr>
              <a:t> has been designed to measure polarization</a:t>
            </a:r>
          </a:p>
        </p:txBody>
      </p:sp>
      <p:grpSp>
        <p:nvGrpSpPr>
          <p:cNvPr id="6" name="Group 3"/>
          <p:cNvGrpSpPr>
            <a:grpSpLocks/>
          </p:cNvGrpSpPr>
          <p:nvPr/>
        </p:nvGrpSpPr>
        <p:grpSpPr bwMode="auto">
          <a:xfrm>
            <a:off x="1219200" y="4479180"/>
            <a:ext cx="7304088" cy="2262188"/>
            <a:chOff x="816" y="1440"/>
            <a:chExt cx="4601" cy="1425"/>
          </a:xfrm>
        </p:grpSpPr>
        <p:grpSp>
          <p:nvGrpSpPr>
            <p:cNvPr id="7" name="Group 4"/>
            <p:cNvGrpSpPr>
              <a:grpSpLocks/>
            </p:cNvGrpSpPr>
            <p:nvPr/>
          </p:nvGrpSpPr>
          <p:grpSpPr bwMode="auto">
            <a:xfrm>
              <a:off x="816" y="1440"/>
              <a:ext cx="4601" cy="933"/>
              <a:chOff x="485" y="2329"/>
              <a:chExt cx="4601" cy="933"/>
            </a:xfrm>
          </p:grpSpPr>
          <p:pic>
            <p:nvPicPr>
              <p:cNvPr id="18" name="Picture 5" descr="layout_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 y="2329"/>
                <a:ext cx="4601" cy="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6"/>
              <p:cNvSpPr txBox="1">
                <a:spLocks noChangeArrowheads="1"/>
              </p:cNvSpPr>
              <p:nvPr/>
            </p:nvSpPr>
            <p:spPr bwMode="auto">
              <a:xfrm>
                <a:off x="2662" y="2475"/>
                <a:ext cx="2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solidFill>
                      <a:srgbClr val="FF0000"/>
                    </a:solidFill>
                  </a:rPr>
                  <a:t>IP</a:t>
                </a:r>
              </a:p>
            </p:txBody>
          </p:sp>
          <p:sp>
            <p:nvSpPr>
              <p:cNvPr id="20" name="Text Box 7"/>
              <p:cNvSpPr txBox="1">
                <a:spLocks noChangeArrowheads="1"/>
              </p:cNvSpPr>
              <p:nvPr/>
            </p:nvSpPr>
            <p:spPr bwMode="auto">
              <a:xfrm>
                <a:off x="4501" y="2475"/>
                <a:ext cx="4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solidFill>
                      <a:srgbClr val="FF0000"/>
                    </a:solidFill>
                  </a:rPr>
                  <a:t>HER</a:t>
                </a:r>
              </a:p>
            </p:txBody>
          </p:sp>
          <p:sp>
            <p:nvSpPr>
              <p:cNvPr id="21" name="Text Box 8"/>
              <p:cNvSpPr txBox="1">
                <a:spLocks noChangeArrowheads="1"/>
              </p:cNvSpPr>
              <p:nvPr/>
            </p:nvSpPr>
            <p:spPr bwMode="auto">
              <a:xfrm>
                <a:off x="678" y="3031"/>
                <a:ext cx="4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solidFill>
                      <a:srgbClr val="FF0000"/>
                    </a:solidFill>
                  </a:rPr>
                  <a:t>HER</a:t>
                </a:r>
              </a:p>
            </p:txBody>
          </p:sp>
          <p:sp>
            <p:nvSpPr>
              <p:cNvPr id="22" name="Text Box 9"/>
              <p:cNvSpPr txBox="1">
                <a:spLocks noChangeArrowheads="1"/>
              </p:cNvSpPr>
              <p:nvPr/>
            </p:nvSpPr>
            <p:spPr bwMode="auto">
              <a:xfrm>
                <a:off x="4501" y="3007"/>
                <a:ext cx="4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solidFill>
                      <a:srgbClr val="FF0000"/>
                    </a:solidFill>
                  </a:rPr>
                  <a:t>LER</a:t>
                </a:r>
              </a:p>
            </p:txBody>
          </p:sp>
          <p:sp>
            <p:nvSpPr>
              <p:cNvPr id="23" name="Text Box 10"/>
              <p:cNvSpPr txBox="1">
                <a:spLocks noChangeArrowheads="1"/>
              </p:cNvSpPr>
              <p:nvPr/>
            </p:nvSpPr>
            <p:spPr bwMode="auto">
              <a:xfrm>
                <a:off x="678" y="2499"/>
                <a:ext cx="4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solidFill>
                      <a:srgbClr val="FF0000"/>
                    </a:solidFill>
                  </a:rPr>
                  <a:t>LER</a:t>
                </a:r>
              </a:p>
            </p:txBody>
          </p:sp>
        </p:grpSp>
        <p:sp>
          <p:nvSpPr>
            <p:cNvPr id="8" name="Text Box 11"/>
            <p:cNvSpPr txBox="1">
              <a:spLocks noChangeArrowheads="1"/>
            </p:cNvSpPr>
            <p:nvPr/>
          </p:nvSpPr>
          <p:spPr bwMode="auto">
            <a:xfrm>
              <a:off x="2438" y="2419"/>
              <a:ext cx="1158"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dirty="0" smtClean="0">
                  <a:solidFill>
                    <a:schemeClr val="bg1"/>
                  </a:solidFill>
                </a:rPr>
                <a:t>S.R. </a:t>
              </a:r>
              <a:r>
                <a:rPr lang="en-US" sz="2000" dirty="0">
                  <a:solidFill>
                    <a:schemeClr val="bg1"/>
                  </a:solidFill>
                </a:rPr>
                <a:t>solenoids</a:t>
              </a:r>
              <a:br>
                <a:rPr lang="en-US" sz="2000" dirty="0">
                  <a:solidFill>
                    <a:schemeClr val="bg1"/>
                  </a:solidFill>
                </a:rPr>
              </a:br>
              <a:r>
                <a:rPr lang="en-US" sz="2000" dirty="0">
                  <a:solidFill>
                    <a:schemeClr val="bg1"/>
                  </a:solidFill>
                </a:rPr>
                <a:t>   (90° spin)</a:t>
              </a:r>
            </a:p>
          </p:txBody>
        </p:sp>
        <p:sp>
          <p:nvSpPr>
            <p:cNvPr id="9" name="Line 12"/>
            <p:cNvSpPr>
              <a:spLocks noChangeShapeType="1"/>
            </p:cNvSpPr>
            <p:nvPr/>
          </p:nvSpPr>
          <p:spPr bwMode="auto">
            <a:xfrm flipH="1" flipV="1">
              <a:off x="1127" y="2033"/>
              <a:ext cx="1321" cy="4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0" name="Line 13"/>
            <p:cNvSpPr>
              <a:spLocks noChangeShapeType="1"/>
            </p:cNvSpPr>
            <p:nvPr/>
          </p:nvSpPr>
          <p:spPr bwMode="auto">
            <a:xfrm flipH="1" flipV="1">
              <a:off x="870" y="2179"/>
              <a:ext cx="1575" cy="36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1" name="Line 14"/>
            <p:cNvSpPr>
              <a:spLocks noChangeShapeType="1"/>
            </p:cNvSpPr>
            <p:nvPr/>
          </p:nvSpPr>
          <p:spPr bwMode="auto">
            <a:xfrm flipV="1">
              <a:off x="3379" y="2182"/>
              <a:ext cx="1982" cy="38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2" name="Line 15"/>
            <p:cNvSpPr>
              <a:spLocks noChangeShapeType="1"/>
            </p:cNvSpPr>
            <p:nvPr/>
          </p:nvSpPr>
          <p:spPr bwMode="auto">
            <a:xfrm flipV="1">
              <a:off x="3381" y="2045"/>
              <a:ext cx="1731" cy="4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3" name="Text Box 16"/>
            <p:cNvSpPr txBox="1">
              <a:spLocks noChangeArrowheads="1"/>
            </p:cNvSpPr>
            <p:nvPr/>
          </p:nvSpPr>
          <p:spPr bwMode="auto">
            <a:xfrm>
              <a:off x="2544" y="1824"/>
              <a:ext cx="84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a:t>S.r. dipoles</a:t>
              </a:r>
              <a:br>
                <a:rPr lang="en-US" sz="2000"/>
              </a:br>
              <a:r>
                <a:rPr lang="en-US" sz="2000"/>
                <a:t>(270° spin)</a:t>
              </a:r>
            </a:p>
          </p:txBody>
        </p:sp>
        <p:sp>
          <p:nvSpPr>
            <p:cNvPr id="14" name="Arc 17"/>
            <p:cNvSpPr>
              <a:spLocks/>
            </p:cNvSpPr>
            <p:nvPr/>
          </p:nvSpPr>
          <p:spPr bwMode="auto">
            <a:xfrm rot="21193226" flipV="1">
              <a:off x="1440" y="1440"/>
              <a:ext cx="1584" cy="432"/>
            </a:xfrm>
            <a:custGeom>
              <a:avLst/>
              <a:gdLst>
                <a:gd name="T0" fmla="*/ 0 w 19345"/>
                <a:gd name="T1" fmla="*/ 0 h 21600"/>
                <a:gd name="T2" fmla="*/ 0 w 19345"/>
                <a:gd name="T3" fmla="*/ 0 h 21600"/>
                <a:gd name="T4" fmla="*/ 0 w 19345"/>
                <a:gd name="T5" fmla="*/ 0 h 21600"/>
                <a:gd name="T6" fmla="*/ 0 60000 65536"/>
                <a:gd name="T7" fmla="*/ 0 60000 65536"/>
                <a:gd name="T8" fmla="*/ 0 60000 65536"/>
                <a:gd name="T9" fmla="*/ 0 w 19345"/>
                <a:gd name="T10" fmla="*/ 0 h 21600"/>
                <a:gd name="T11" fmla="*/ 19345 w 19345"/>
                <a:gd name="T12" fmla="*/ 21600 h 21600"/>
              </a:gdLst>
              <a:ahLst/>
              <a:cxnLst>
                <a:cxn ang="T6">
                  <a:pos x="T0" y="T1"/>
                </a:cxn>
                <a:cxn ang="T7">
                  <a:pos x="T2" y="T3"/>
                </a:cxn>
                <a:cxn ang="T8">
                  <a:pos x="T4" y="T5"/>
                </a:cxn>
              </a:cxnLst>
              <a:rect l="T9" t="T10" r="T11" b="T12"/>
              <a:pathLst>
                <a:path w="19345" h="21600" fill="none" extrusionOk="0">
                  <a:moveTo>
                    <a:pt x="-1" y="0"/>
                  </a:moveTo>
                  <a:cubicBezTo>
                    <a:pt x="8202" y="0"/>
                    <a:pt x="15696" y="4645"/>
                    <a:pt x="19345" y="11991"/>
                  </a:cubicBezTo>
                </a:path>
                <a:path w="19345" h="21600" stroke="0" extrusionOk="0">
                  <a:moveTo>
                    <a:pt x="-1" y="0"/>
                  </a:moveTo>
                  <a:cubicBezTo>
                    <a:pt x="8202" y="0"/>
                    <a:pt x="15696" y="4645"/>
                    <a:pt x="19345" y="11991"/>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5" name="Arc 18"/>
            <p:cNvSpPr>
              <a:spLocks/>
            </p:cNvSpPr>
            <p:nvPr/>
          </p:nvSpPr>
          <p:spPr bwMode="auto">
            <a:xfrm rot="406774" flipH="1" flipV="1">
              <a:off x="3216" y="1440"/>
              <a:ext cx="1584" cy="432"/>
            </a:xfrm>
            <a:custGeom>
              <a:avLst/>
              <a:gdLst>
                <a:gd name="T0" fmla="*/ 0 w 19345"/>
                <a:gd name="T1" fmla="*/ 0 h 21600"/>
                <a:gd name="T2" fmla="*/ 0 w 19345"/>
                <a:gd name="T3" fmla="*/ 0 h 21600"/>
                <a:gd name="T4" fmla="*/ 0 w 19345"/>
                <a:gd name="T5" fmla="*/ 0 h 21600"/>
                <a:gd name="T6" fmla="*/ 0 60000 65536"/>
                <a:gd name="T7" fmla="*/ 0 60000 65536"/>
                <a:gd name="T8" fmla="*/ 0 60000 65536"/>
                <a:gd name="T9" fmla="*/ 0 w 19345"/>
                <a:gd name="T10" fmla="*/ 0 h 21600"/>
                <a:gd name="T11" fmla="*/ 19345 w 19345"/>
                <a:gd name="T12" fmla="*/ 21600 h 21600"/>
              </a:gdLst>
              <a:ahLst/>
              <a:cxnLst>
                <a:cxn ang="T6">
                  <a:pos x="T0" y="T1"/>
                </a:cxn>
                <a:cxn ang="T7">
                  <a:pos x="T2" y="T3"/>
                </a:cxn>
                <a:cxn ang="T8">
                  <a:pos x="T4" y="T5"/>
                </a:cxn>
              </a:cxnLst>
              <a:rect l="T9" t="T10" r="T11" b="T12"/>
              <a:pathLst>
                <a:path w="19345" h="21600" fill="none" extrusionOk="0">
                  <a:moveTo>
                    <a:pt x="-1" y="0"/>
                  </a:moveTo>
                  <a:cubicBezTo>
                    <a:pt x="8202" y="0"/>
                    <a:pt x="15696" y="4645"/>
                    <a:pt x="19345" y="11991"/>
                  </a:cubicBezTo>
                </a:path>
                <a:path w="19345" h="21600" stroke="0" extrusionOk="0">
                  <a:moveTo>
                    <a:pt x="-1" y="0"/>
                  </a:moveTo>
                  <a:cubicBezTo>
                    <a:pt x="8202" y="0"/>
                    <a:pt x="15696" y="4645"/>
                    <a:pt x="19345" y="11991"/>
                  </a:cubicBezTo>
                  <a:lnTo>
                    <a:pt x="0" y="21600"/>
                  </a:lnTo>
                  <a:lnTo>
                    <a:pt x="-1"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6" name="Line 19"/>
            <p:cNvSpPr>
              <a:spLocks noChangeShapeType="1"/>
            </p:cNvSpPr>
            <p:nvPr/>
          </p:nvSpPr>
          <p:spPr bwMode="auto">
            <a:xfrm flipH="1" flipV="1">
              <a:off x="2400" y="1776"/>
              <a:ext cx="192"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7" name="Line 20"/>
            <p:cNvSpPr>
              <a:spLocks noChangeShapeType="1"/>
            </p:cNvSpPr>
            <p:nvPr/>
          </p:nvSpPr>
          <p:spPr bwMode="auto">
            <a:xfrm flipV="1">
              <a:off x="3360" y="1776"/>
              <a:ext cx="432"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spTree>
    <p:extLst>
      <p:ext uri="{BB962C8B-B14F-4D97-AF65-F5344CB8AC3E}">
        <p14:creationId xmlns:p14="http://schemas.microsoft.com/office/powerpoint/2010/main" val="28329475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836712"/>
          </a:xfrm>
        </p:spPr>
        <p:txBody>
          <a:bodyPr/>
          <a:lstStyle/>
          <a:p>
            <a:r>
              <a:rPr lang="en-US" dirty="0" smtClean="0">
                <a:ea typeface="ＭＳ Ｐゴシック" pitchFamily="34" charset="-128"/>
              </a:rPr>
              <a:t>Polarization resonances</a:t>
            </a:r>
            <a:endParaRPr lang="it-IT" dirty="0"/>
          </a:p>
        </p:txBody>
      </p:sp>
      <p:grpSp>
        <p:nvGrpSpPr>
          <p:cNvPr id="11" name="Gruppo 10"/>
          <p:cNvGrpSpPr/>
          <p:nvPr/>
        </p:nvGrpSpPr>
        <p:grpSpPr>
          <a:xfrm>
            <a:off x="971600" y="3573016"/>
            <a:ext cx="7467600" cy="3168352"/>
            <a:chOff x="1187624" y="1490687"/>
            <a:chExt cx="7467600" cy="4746625"/>
          </a:xfrm>
        </p:grpSpPr>
        <p:grpSp>
          <p:nvGrpSpPr>
            <p:cNvPr id="5" name="Group 3"/>
            <p:cNvGrpSpPr>
              <a:grpSpLocks/>
            </p:cNvGrpSpPr>
            <p:nvPr/>
          </p:nvGrpSpPr>
          <p:grpSpPr bwMode="auto">
            <a:xfrm>
              <a:off x="1187624" y="1490687"/>
              <a:ext cx="7467600" cy="4746625"/>
              <a:chOff x="864" y="879"/>
              <a:chExt cx="4704" cy="2990"/>
            </a:xfrm>
          </p:grpSpPr>
          <p:graphicFrame>
            <p:nvGraphicFramePr>
              <p:cNvPr id="6" name="Object 4"/>
              <p:cNvGraphicFramePr>
                <a:graphicFrameLocks noChangeAspect="1"/>
              </p:cNvGraphicFramePr>
              <p:nvPr/>
            </p:nvGraphicFramePr>
            <p:xfrm>
              <a:off x="864" y="879"/>
              <a:ext cx="4704" cy="2990"/>
            </p:xfrm>
            <a:graphic>
              <a:graphicData uri="http://schemas.openxmlformats.org/presentationml/2006/ole">
                <mc:AlternateContent xmlns:mc="http://schemas.openxmlformats.org/markup-compatibility/2006">
                  <mc:Choice xmlns:v="urn:schemas-microsoft-com:vml" Requires="v">
                    <p:oleObj spid="_x0000_s5261" r:id="rId3" imgW="21892063" imgH="13917460" progId="">
                      <p:embed/>
                    </p:oleObj>
                  </mc:Choice>
                  <mc:Fallback>
                    <p:oleObj r:id="rId3" imgW="21892063" imgH="1391746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 y="879"/>
                            <a:ext cx="4704" cy="29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 name="Line 5"/>
              <p:cNvSpPr>
                <a:spLocks noChangeShapeType="1"/>
              </p:cNvSpPr>
              <p:nvPr/>
            </p:nvSpPr>
            <p:spPr bwMode="auto">
              <a:xfrm>
                <a:off x="1248" y="1584"/>
                <a:ext cx="3888"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grpSp>
        <p:cxnSp>
          <p:nvCxnSpPr>
            <p:cNvPr id="4" name="Connettore 2 3"/>
            <p:cNvCxnSpPr/>
            <p:nvPr/>
          </p:nvCxnSpPr>
          <p:spPr>
            <a:xfrm flipV="1">
              <a:off x="5508104" y="2609875"/>
              <a:ext cx="0" cy="110715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5220072" y="3861048"/>
              <a:ext cx="636713" cy="369332"/>
            </a:xfrm>
            <a:prstGeom prst="rect">
              <a:avLst/>
            </a:prstGeom>
            <a:noFill/>
          </p:spPr>
          <p:txBody>
            <a:bodyPr wrap="none" rtlCol="0">
              <a:spAutoFit/>
            </a:bodyPr>
            <a:lstStyle/>
            <a:p>
              <a:r>
                <a:rPr lang="it-IT" dirty="0" smtClean="0"/>
                <a:t>E</a:t>
              </a:r>
              <a:r>
                <a:rPr lang="it-IT" baseline="-25000" dirty="0" smtClean="0"/>
                <a:t>LER</a:t>
              </a:r>
              <a:endParaRPr lang="it-IT" baseline="-25000" dirty="0"/>
            </a:p>
          </p:txBody>
        </p:sp>
      </p:grpSp>
      <p:sp>
        <p:nvSpPr>
          <p:cNvPr id="12" name="Rectangle 21"/>
          <p:cNvSpPr txBox="1">
            <a:spLocks noChangeArrowheads="1"/>
          </p:cNvSpPr>
          <p:nvPr/>
        </p:nvSpPr>
        <p:spPr bwMode="auto">
          <a:xfrm>
            <a:off x="179512" y="908720"/>
            <a:ext cx="8820472" cy="2416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85000"/>
              <a:buBlip>
                <a:blip r:embed="rId5"/>
              </a:buBlip>
              <a:defRPr sz="2800">
                <a:solidFill>
                  <a:schemeClr val="bg1"/>
                </a:solidFill>
                <a:latin typeface="+mn-lt"/>
                <a:ea typeface="+mn-ea"/>
                <a:cs typeface="+mn-cs"/>
              </a:defRPr>
            </a:lvl1pPr>
            <a:lvl2pPr marL="742950" indent="-285750" algn="l" rtl="0" eaLnBrk="1" fontAlgn="base" hangingPunct="1">
              <a:spcBef>
                <a:spcPct val="20000"/>
              </a:spcBef>
              <a:spcAft>
                <a:spcPct val="0"/>
              </a:spcAft>
              <a:buFont typeface="Wingdings" pitchFamily="2" charset="2"/>
              <a:buChar char="Ø"/>
              <a:defRPr sz="2400">
                <a:solidFill>
                  <a:schemeClr val="bg1"/>
                </a:solidFill>
                <a:latin typeface="+mn-lt"/>
              </a:defRPr>
            </a:lvl2pPr>
            <a:lvl3pPr marL="1143000" indent="-228600" algn="l" rtl="0" eaLnBrk="1" fontAlgn="base" hangingPunct="1">
              <a:spcBef>
                <a:spcPct val="20000"/>
              </a:spcBef>
              <a:spcAft>
                <a:spcPct val="0"/>
              </a:spcAft>
              <a:buChar char="•"/>
              <a:defRPr sz="2000">
                <a:solidFill>
                  <a:schemeClr val="bg1"/>
                </a:solidFill>
                <a:latin typeface="+mn-lt"/>
              </a:defRPr>
            </a:lvl3pPr>
            <a:lvl4pPr marL="1600200" indent="-228600" algn="l" rtl="0" eaLnBrk="1" fontAlgn="base" hangingPunct="1">
              <a:spcBef>
                <a:spcPct val="20000"/>
              </a:spcBef>
              <a:spcAft>
                <a:spcPct val="0"/>
              </a:spcAft>
              <a:buChar char="–"/>
              <a:defRPr sz="1800">
                <a:solidFill>
                  <a:schemeClr val="bg1"/>
                </a:solidFill>
                <a:latin typeface="+mn-lt"/>
              </a:defRPr>
            </a:lvl4pPr>
            <a:lvl5pPr marL="2057400" indent="-228600" algn="l" rtl="0" eaLnBrk="1" fontAlgn="base" hangingPunct="1">
              <a:spcBef>
                <a:spcPct val="20000"/>
              </a:spcBef>
              <a:spcAft>
                <a:spcPct val="0"/>
              </a:spcAft>
              <a:buChar char="»"/>
              <a:defRPr sz="1800">
                <a:solidFill>
                  <a:schemeClr val="bg1"/>
                </a:solidFill>
                <a:latin typeface="+mn-lt"/>
              </a:defRPr>
            </a:lvl5pPr>
            <a:lvl6pPr marL="2514600" indent="-228600" algn="l" rtl="0" eaLnBrk="1" fontAlgn="base" hangingPunct="1">
              <a:spcBef>
                <a:spcPct val="20000"/>
              </a:spcBef>
              <a:spcAft>
                <a:spcPct val="0"/>
              </a:spcAft>
              <a:buChar char="»"/>
              <a:defRPr sz="1800">
                <a:solidFill>
                  <a:schemeClr val="bg1"/>
                </a:solidFill>
                <a:latin typeface="+mn-lt"/>
              </a:defRPr>
            </a:lvl6pPr>
            <a:lvl7pPr marL="2971800" indent="-228600" algn="l" rtl="0" eaLnBrk="1" fontAlgn="base" hangingPunct="1">
              <a:spcBef>
                <a:spcPct val="20000"/>
              </a:spcBef>
              <a:spcAft>
                <a:spcPct val="0"/>
              </a:spcAft>
              <a:buChar char="»"/>
              <a:defRPr sz="1800">
                <a:solidFill>
                  <a:schemeClr val="bg1"/>
                </a:solidFill>
                <a:latin typeface="+mn-lt"/>
              </a:defRPr>
            </a:lvl7pPr>
            <a:lvl8pPr marL="3429000" indent="-228600" algn="l" rtl="0" eaLnBrk="1" fontAlgn="base" hangingPunct="1">
              <a:spcBef>
                <a:spcPct val="20000"/>
              </a:spcBef>
              <a:spcAft>
                <a:spcPct val="0"/>
              </a:spcAft>
              <a:buChar char="»"/>
              <a:defRPr sz="1800">
                <a:solidFill>
                  <a:schemeClr val="bg1"/>
                </a:solidFill>
                <a:latin typeface="+mn-lt"/>
              </a:defRPr>
            </a:lvl8pPr>
            <a:lvl9pPr marL="3886200" indent="-228600" algn="l" rtl="0" eaLnBrk="1" fontAlgn="base" hangingPunct="1">
              <a:spcBef>
                <a:spcPct val="20000"/>
              </a:spcBef>
              <a:spcAft>
                <a:spcPct val="0"/>
              </a:spcAft>
              <a:buChar char="»"/>
              <a:defRPr sz="1800">
                <a:solidFill>
                  <a:schemeClr val="bg1"/>
                </a:solidFill>
                <a:latin typeface="+mn-lt"/>
              </a:defRPr>
            </a:lvl9pPr>
          </a:lstStyle>
          <a:p>
            <a:r>
              <a:rPr lang="en-US" sz="2000" dirty="0" smtClean="0">
                <a:ea typeface="ＭＳ Ｐゴシック" pitchFamily="34" charset="-128"/>
              </a:rPr>
              <a:t>Beam polarization resonances do constraint the beam Energy choice</a:t>
            </a:r>
          </a:p>
          <a:p>
            <a:r>
              <a:rPr lang="it-IT" altLang="ja-JP" sz="2000" dirty="0">
                <a:ea typeface="ＭＳ Ｐゴシック" pitchFamily="34" charset="-128"/>
              </a:rPr>
              <a:t>P</a:t>
            </a:r>
            <a:r>
              <a:rPr lang="it-IT" altLang="ja-JP" sz="2000" dirty="0" smtClean="0">
                <a:ea typeface="ＭＳ Ｐゴシック" pitchFamily="34" charset="-128"/>
              </a:rPr>
              <a:t>lot shows the </a:t>
            </a:r>
            <a:r>
              <a:rPr lang="it-IT" altLang="ja-JP" sz="2000" dirty="0" err="1" smtClean="0">
                <a:ea typeface="ＭＳ Ｐゴシック" pitchFamily="34" charset="-128"/>
              </a:rPr>
              <a:t>resonances</a:t>
            </a:r>
            <a:r>
              <a:rPr lang="it-IT" altLang="ja-JP" sz="2000" dirty="0" smtClean="0">
                <a:ea typeface="ＭＳ Ｐゴシック" pitchFamily="34" charset="-128"/>
              </a:rPr>
              <a:t> in the </a:t>
            </a:r>
            <a:r>
              <a:rPr lang="it-IT" altLang="ja-JP" sz="2000" dirty="0" err="1" smtClean="0">
                <a:ea typeface="ＭＳ Ｐゴシック" pitchFamily="34" charset="-128"/>
              </a:rPr>
              <a:t>energy</a:t>
            </a:r>
            <a:r>
              <a:rPr lang="it-IT" altLang="ja-JP" sz="2000" dirty="0" smtClean="0">
                <a:ea typeface="ＭＳ Ｐゴシック" pitchFamily="34" charset="-128"/>
              </a:rPr>
              <a:t> </a:t>
            </a:r>
            <a:r>
              <a:rPr lang="it-IT" altLang="ja-JP" sz="2000" dirty="0" err="1" smtClean="0">
                <a:ea typeface="ＭＳ Ｐゴシック" pitchFamily="34" charset="-128"/>
              </a:rPr>
              <a:t>range</a:t>
            </a:r>
            <a:r>
              <a:rPr lang="it-IT" altLang="ja-JP" sz="2000" dirty="0" smtClean="0">
                <a:ea typeface="ＭＳ Ｐゴシック" pitchFamily="34" charset="-128"/>
              </a:rPr>
              <a:t> of LER</a:t>
            </a:r>
            <a:endParaRPr lang="en-US" altLang="ja-JP" sz="2000" dirty="0" smtClean="0">
              <a:ea typeface="ＭＳ Ｐゴシック" pitchFamily="34" charset="-128"/>
            </a:endParaRPr>
          </a:p>
          <a:p>
            <a:r>
              <a:rPr lang="en-US" sz="2000" dirty="0" smtClean="0">
                <a:ea typeface="ＭＳ Ｐゴシック" pitchFamily="34" charset="-128"/>
              </a:rPr>
              <a:t>Beam polarization computed assuming</a:t>
            </a:r>
          </a:p>
          <a:p>
            <a:pPr lvl="1"/>
            <a:r>
              <a:rPr lang="en-US" sz="1600" dirty="0" smtClean="0">
                <a:ea typeface="ＭＳ Ｐゴシック" pitchFamily="34" charset="-128"/>
              </a:rPr>
              <a:t>90% beam polarization at injection</a:t>
            </a:r>
          </a:p>
          <a:p>
            <a:pPr lvl="1"/>
            <a:r>
              <a:rPr lang="en-US" sz="1600" dirty="0" smtClean="0">
                <a:ea typeface="ＭＳ Ｐゴシック" pitchFamily="34" charset="-128"/>
              </a:rPr>
              <a:t>3.5 minutes of beam lifetime (bb limited)</a:t>
            </a:r>
          </a:p>
          <a:p>
            <a:r>
              <a:rPr lang="en-US" sz="2000" dirty="0" smtClean="0">
                <a:ea typeface="ＭＳ Ｐゴシック" pitchFamily="34" charset="-128"/>
              </a:rPr>
              <a:t>From this plot is clear that the best energy for LER should be 4.18 </a:t>
            </a:r>
            <a:r>
              <a:rPr lang="en-US" sz="2000" dirty="0" err="1" smtClean="0">
                <a:ea typeface="ＭＳ Ｐゴシック" pitchFamily="34" charset="-128"/>
              </a:rPr>
              <a:t>GeV</a:t>
            </a:r>
            <a:r>
              <a:rPr lang="en-US" sz="2000" dirty="0" smtClean="0">
                <a:ea typeface="ＭＳ Ｐゴシック" pitchFamily="34" charset="-128"/>
              </a:rPr>
              <a:t> </a:t>
            </a:r>
            <a:r>
              <a:rPr lang="en-US" sz="2000" dirty="0" smtClean="0">
                <a:ea typeface="ＭＳ Ｐゴシック" pitchFamily="34" charset="-128"/>
                <a:sym typeface="Wingdings" pitchFamily="2" charset="2"/>
              </a:rPr>
              <a:t> HER must be 6.7 </a:t>
            </a:r>
            <a:r>
              <a:rPr lang="en-US" sz="2000" dirty="0" err="1" smtClean="0">
                <a:ea typeface="ＭＳ Ｐゴシック" pitchFamily="34" charset="-128"/>
                <a:sym typeface="Wingdings" pitchFamily="2" charset="2"/>
              </a:rPr>
              <a:t>GeV</a:t>
            </a:r>
            <a:endParaRPr lang="en-US" sz="2000" dirty="0" smtClean="0">
              <a:ea typeface="ＭＳ Ｐゴシック" pitchFamily="34" charset="-128"/>
            </a:endParaRPr>
          </a:p>
        </p:txBody>
      </p:sp>
    </p:spTree>
    <p:extLst>
      <p:ext uri="{BB962C8B-B14F-4D97-AF65-F5344CB8AC3E}">
        <p14:creationId xmlns:p14="http://schemas.microsoft.com/office/powerpoint/2010/main" val="7332272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0"/>
            <a:ext cx="9144000" cy="908720"/>
          </a:xfrm>
        </p:spPr>
        <p:txBody>
          <a:bodyPr/>
          <a:lstStyle/>
          <a:p>
            <a:r>
              <a:rPr lang="it-IT" sz="4000" dirty="0" err="1"/>
              <a:t>Bunch</a:t>
            </a:r>
            <a:r>
              <a:rPr lang="it-IT" sz="4000" dirty="0"/>
              <a:t>-by-</a:t>
            </a:r>
            <a:r>
              <a:rPr lang="it-IT" sz="4000" dirty="0" err="1"/>
              <a:t>bunch</a:t>
            </a:r>
            <a:r>
              <a:rPr lang="it-IT" sz="4000" dirty="0"/>
              <a:t> </a:t>
            </a:r>
            <a:r>
              <a:rPr lang="it-IT" sz="4000" dirty="0" smtClean="0"/>
              <a:t>feedback</a:t>
            </a:r>
            <a:endParaRPr lang="it-IT" sz="4000" dirty="0"/>
          </a:p>
        </p:txBody>
      </p:sp>
      <p:sp>
        <p:nvSpPr>
          <p:cNvPr id="35843" name="Rectangle 3"/>
          <p:cNvSpPr>
            <a:spLocks noGrp="1" noChangeArrowheads="1"/>
          </p:cNvSpPr>
          <p:nvPr>
            <p:ph type="body" sz="half" idx="1"/>
          </p:nvPr>
        </p:nvSpPr>
        <p:spPr>
          <a:xfrm>
            <a:off x="107504" y="980728"/>
            <a:ext cx="4393059" cy="5400600"/>
          </a:xfrm>
        </p:spPr>
        <p:txBody>
          <a:bodyPr/>
          <a:lstStyle/>
          <a:p>
            <a:pPr>
              <a:lnSpc>
                <a:spcPct val="80000"/>
              </a:lnSpc>
            </a:pPr>
            <a:r>
              <a:rPr lang="it-IT" sz="2200" dirty="0" err="1"/>
              <a:t>A</a:t>
            </a:r>
            <a:r>
              <a:rPr lang="it-IT" sz="2200" dirty="0" err="1" smtClean="0"/>
              <a:t>ll</a:t>
            </a:r>
            <a:r>
              <a:rPr lang="it-IT" sz="2200" dirty="0" smtClean="0"/>
              <a:t> 6 </a:t>
            </a:r>
            <a:r>
              <a:rPr lang="it-IT" sz="2200" dirty="0"/>
              <a:t>DA</a:t>
            </a:r>
            <a:r>
              <a:rPr lang="it-IT" sz="2200" dirty="0">
                <a:latin typeface="Symbol" pitchFamily="18" charset="2"/>
              </a:rPr>
              <a:t>F</a:t>
            </a:r>
            <a:r>
              <a:rPr lang="it-IT" sz="2200" dirty="0"/>
              <a:t>NE </a:t>
            </a:r>
            <a:r>
              <a:rPr lang="it-IT" sz="2200" dirty="0" err="1" smtClean="0"/>
              <a:t>feedbacks</a:t>
            </a:r>
            <a:r>
              <a:rPr lang="it-IT" sz="2200" dirty="0" smtClean="0"/>
              <a:t> </a:t>
            </a:r>
            <a:r>
              <a:rPr lang="it-IT" sz="2200" dirty="0" err="1"/>
              <a:t>have</a:t>
            </a:r>
            <a:r>
              <a:rPr lang="it-IT" sz="2200" dirty="0"/>
              <a:t> </a:t>
            </a:r>
            <a:r>
              <a:rPr lang="it-IT" sz="2200" dirty="0" err="1"/>
              <a:t>been</a:t>
            </a:r>
            <a:r>
              <a:rPr lang="it-IT" sz="2200" dirty="0"/>
              <a:t> </a:t>
            </a:r>
            <a:r>
              <a:rPr lang="it-IT" sz="2200" dirty="0" err="1" smtClean="0"/>
              <a:t>upgraded</a:t>
            </a:r>
            <a:r>
              <a:rPr lang="it-IT" sz="2200" dirty="0" smtClean="0"/>
              <a:t> with a new 12bit </a:t>
            </a:r>
            <a:r>
              <a:rPr lang="it-IT" sz="2200" dirty="0" err="1" smtClean="0"/>
              <a:t>system</a:t>
            </a:r>
            <a:endParaRPr lang="it-IT" sz="2200" dirty="0"/>
          </a:p>
          <a:p>
            <a:pPr>
              <a:lnSpc>
                <a:spcPct val="80000"/>
              </a:lnSpc>
            </a:pPr>
            <a:r>
              <a:rPr lang="it-IT" sz="2200" dirty="0"/>
              <a:t>VFB – new 12 bit </a:t>
            </a:r>
            <a:r>
              <a:rPr lang="it-IT" sz="2200" dirty="0" err="1"/>
              <a:t>iGp</a:t>
            </a:r>
            <a:r>
              <a:rPr lang="it-IT" sz="2200" dirty="0"/>
              <a:t> </a:t>
            </a:r>
            <a:r>
              <a:rPr lang="it-IT" sz="2200" dirty="0" err="1"/>
              <a:t>systems</a:t>
            </a:r>
            <a:r>
              <a:rPr lang="it-IT" sz="2200" dirty="0"/>
              <a:t> with </a:t>
            </a:r>
            <a:r>
              <a:rPr lang="it-IT" sz="2200" dirty="0" err="1"/>
              <a:t>larger</a:t>
            </a:r>
            <a:r>
              <a:rPr lang="it-IT" sz="2200" dirty="0"/>
              <a:t> </a:t>
            </a:r>
            <a:r>
              <a:rPr lang="it-IT" sz="2200" dirty="0" err="1"/>
              <a:t>dynamic</a:t>
            </a:r>
            <a:r>
              <a:rPr lang="it-IT" sz="2200" dirty="0"/>
              <a:t> </a:t>
            </a:r>
            <a:r>
              <a:rPr lang="it-IT" sz="2200" dirty="0" err="1"/>
              <a:t>range</a:t>
            </a:r>
            <a:r>
              <a:rPr lang="it-IT" sz="2200" dirty="0"/>
              <a:t> and software </a:t>
            </a:r>
            <a:r>
              <a:rPr lang="it-IT" sz="2200" dirty="0" err="1"/>
              <a:t>compatibility</a:t>
            </a:r>
            <a:r>
              <a:rPr lang="it-IT" sz="2200" dirty="0"/>
              <a:t> with the </a:t>
            </a:r>
            <a:r>
              <a:rPr lang="it-IT" sz="2200" dirty="0" err="1"/>
              <a:t>previous</a:t>
            </a:r>
            <a:r>
              <a:rPr lang="it-IT" sz="2200" dirty="0"/>
              <a:t> </a:t>
            </a:r>
            <a:r>
              <a:rPr lang="it-IT" sz="2200" dirty="0" err="1"/>
              <a:t>version</a:t>
            </a:r>
            <a:endParaRPr lang="it-IT" sz="2200" dirty="0"/>
          </a:p>
          <a:p>
            <a:pPr>
              <a:lnSpc>
                <a:spcPct val="80000"/>
              </a:lnSpc>
            </a:pPr>
            <a:r>
              <a:rPr lang="it-IT" sz="2200" dirty="0"/>
              <a:t>LFB - </a:t>
            </a:r>
            <a:r>
              <a:rPr lang="it-IT" sz="2200" dirty="0" err="1">
                <a:solidFill>
                  <a:srgbClr val="FFFF00"/>
                </a:solidFill>
              </a:rPr>
              <a:t>completely</a:t>
            </a:r>
            <a:r>
              <a:rPr lang="it-IT" sz="2200" dirty="0"/>
              <a:t> </a:t>
            </a:r>
            <a:r>
              <a:rPr lang="it-IT" sz="2200" dirty="0">
                <a:solidFill>
                  <a:srgbClr val="FFFF00"/>
                </a:solidFill>
              </a:rPr>
              <a:t>new </a:t>
            </a:r>
            <a:r>
              <a:rPr lang="it-IT" sz="2200" dirty="0" err="1">
                <a:solidFill>
                  <a:srgbClr val="FFFF00"/>
                </a:solidFill>
              </a:rPr>
              <a:t>systems</a:t>
            </a:r>
            <a:r>
              <a:rPr lang="it-IT" sz="2200" dirty="0"/>
              <a:t> in </a:t>
            </a:r>
            <a:r>
              <a:rPr lang="it-IT" sz="2200" dirty="0" err="1"/>
              <a:t>place</a:t>
            </a:r>
            <a:r>
              <a:rPr lang="it-IT" sz="2200" dirty="0"/>
              <a:t> of the </a:t>
            </a:r>
            <a:r>
              <a:rPr lang="it-IT" sz="2200" dirty="0" err="1"/>
              <a:t>old</a:t>
            </a:r>
            <a:r>
              <a:rPr lang="it-IT" sz="2200" dirty="0"/>
              <a:t> </a:t>
            </a:r>
            <a:r>
              <a:rPr lang="it-IT" sz="2200" dirty="0" err="1"/>
              <a:t>systems</a:t>
            </a:r>
            <a:r>
              <a:rPr lang="it-IT" sz="2200" dirty="0"/>
              <a:t> </a:t>
            </a:r>
            <a:r>
              <a:rPr lang="it-IT" sz="2200" dirty="0" err="1"/>
              <a:t>designed</a:t>
            </a:r>
            <a:r>
              <a:rPr lang="it-IT" sz="2200" dirty="0"/>
              <a:t> in 1992-1996 in </a:t>
            </a:r>
            <a:r>
              <a:rPr lang="it-IT" sz="2200" dirty="0" err="1"/>
              <a:t>collaboration</a:t>
            </a:r>
            <a:r>
              <a:rPr lang="it-IT" sz="2200" dirty="0"/>
              <a:t> with SLAC/LBNL: </a:t>
            </a:r>
            <a:r>
              <a:rPr lang="it-IT" sz="2200" dirty="0" err="1"/>
              <a:t>fe</a:t>
            </a:r>
            <a:r>
              <a:rPr lang="it-IT" sz="2200" dirty="0"/>
              <a:t>/be </a:t>
            </a:r>
            <a:r>
              <a:rPr lang="it-IT" sz="2200" dirty="0" err="1"/>
              <a:t>analog</a:t>
            </a:r>
            <a:r>
              <a:rPr lang="it-IT" sz="2200" dirty="0"/>
              <a:t> </a:t>
            </a:r>
            <a:r>
              <a:rPr lang="it-IT" sz="2200" dirty="0" err="1"/>
              <a:t>unit</a:t>
            </a:r>
            <a:r>
              <a:rPr lang="it-IT" sz="2200" dirty="0"/>
              <a:t> </a:t>
            </a:r>
            <a:r>
              <a:rPr lang="it-IT" sz="2200" dirty="0" err="1"/>
              <a:t>connected</a:t>
            </a:r>
            <a:r>
              <a:rPr lang="it-IT" sz="2200" dirty="0"/>
              <a:t> to iGp-8 </a:t>
            </a:r>
            <a:r>
              <a:rPr lang="it-IT" sz="2200" dirty="0" err="1"/>
              <a:t>as</a:t>
            </a:r>
            <a:r>
              <a:rPr lang="it-IT" sz="2200" dirty="0"/>
              <a:t> processing </a:t>
            </a:r>
            <a:r>
              <a:rPr lang="it-IT" sz="2200" dirty="0" err="1"/>
              <a:t>unit</a:t>
            </a:r>
            <a:endParaRPr lang="it-IT" sz="2200" dirty="0"/>
          </a:p>
          <a:p>
            <a:pPr>
              <a:lnSpc>
                <a:spcPct val="80000"/>
              </a:lnSpc>
            </a:pPr>
            <a:r>
              <a:rPr lang="it-IT" sz="2200" dirty="0"/>
              <a:t>HFB: upgrade </a:t>
            </a:r>
            <a:r>
              <a:rPr lang="it-IT" sz="2200" dirty="0" err="1"/>
              <a:t>hw</a:t>
            </a:r>
            <a:r>
              <a:rPr lang="it-IT" sz="2200" dirty="0"/>
              <a:t>/</a:t>
            </a:r>
            <a:r>
              <a:rPr lang="it-IT" sz="2200" dirty="0" err="1"/>
              <a:t>sw</a:t>
            </a:r>
            <a:r>
              <a:rPr lang="it-IT" sz="2200" dirty="0"/>
              <a:t> of the iGp-8bit  </a:t>
            </a:r>
            <a:r>
              <a:rPr lang="it-IT" sz="2200" dirty="0" err="1"/>
              <a:t>system</a:t>
            </a:r>
            <a:r>
              <a:rPr lang="it-IT" sz="2200" dirty="0"/>
              <a:t> </a:t>
            </a:r>
            <a:r>
              <a:rPr lang="it-IT" sz="2200" dirty="0" err="1"/>
              <a:t>already</a:t>
            </a:r>
            <a:r>
              <a:rPr lang="it-IT" sz="2200" dirty="0"/>
              <a:t> </a:t>
            </a:r>
            <a:r>
              <a:rPr lang="it-IT" sz="2200" dirty="0" err="1" smtClean="0"/>
              <a:t>used</a:t>
            </a:r>
            <a:endParaRPr lang="it-IT" sz="2200" dirty="0" smtClean="0"/>
          </a:p>
          <a:p>
            <a:pPr>
              <a:lnSpc>
                <a:spcPct val="80000"/>
              </a:lnSpc>
            </a:pPr>
            <a:r>
              <a:rPr lang="it-IT" sz="2200" dirty="0" err="1" smtClean="0">
                <a:solidFill>
                  <a:srgbClr val="66FF66"/>
                </a:solidFill>
              </a:rPr>
              <a:t>This</a:t>
            </a:r>
            <a:r>
              <a:rPr lang="it-IT" sz="2200" dirty="0" smtClean="0">
                <a:solidFill>
                  <a:srgbClr val="66FF66"/>
                </a:solidFill>
              </a:rPr>
              <a:t> </a:t>
            </a:r>
            <a:r>
              <a:rPr lang="it-IT" sz="2200" dirty="0" err="1" smtClean="0">
                <a:solidFill>
                  <a:srgbClr val="66FF66"/>
                </a:solidFill>
              </a:rPr>
              <a:t>will</a:t>
            </a:r>
            <a:r>
              <a:rPr lang="it-IT" sz="2200" dirty="0" smtClean="0">
                <a:solidFill>
                  <a:srgbClr val="66FF66"/>
                </a:solidFill>
              </a:rPr>
              <a:t> be the baseline design for </a:t>
            </a:r>
            <a:r>
              <a:rPr lang="it-IT" sz="2200" dirty="0" err="1" smtClean="0">
                <a:solidFill>
                  <a:srgbClr val="66FF66"/>
                </a:solidFill>
              </a:rPr>
              <a:t>SuperB</a:t>
            </a:r>
            <a:r>
              <a:rPr lang="it-IT" sz="2200" dirty="0" smtClean="0">
                <a:solidFill>
                  <a:srgbClr val="66FF66"/>
                </a:solidFill>
              </a:rPr>
              <a:t> H-V-L </a:t>
            </a:r>
            <a:r>
              <a:rPr lang="it-IT" sz="2200" dirty="0" err="1" smtClean="0">
                <a:solidFill>
                  <a:srgbClr val="66FF66"/>
                </a:solidFill>
              </a:rPr>
              <a:t>feedbacks</a:t>
            </a:r>
            <a:endParaRPr lang="it-IT" sz="2200" dirty="0">
              <a:solidFill>
                <a:srgbClr val="66FF66"/>
              </a:solidFill>
            </a:endParaRPr>
          </a:p>
        </p:txBody>
      </p:sp>
      <p:pic>
        <p:nvPicPr>
          <p:cNvPr id="3584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0563" y="1671638"/>
            <a:ext cx="4572000" cy="3629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5" name="Rectangle 5"/>
          <p:cNvSpPr>
            <a:spLocks noGrp="1" noChangeArrowheads="1"/>
          </p:cNvSpPr>
          <p:nvPr>
            <p:ph type="body" sz="half" idx="2"/>
          </p:nvPr>
        </p:nvSpPr>
        <p:spPr>
          <a:xfrm>
            <a:off x="4716463" y="5373688"/>
            <a:ext cx="4248150" cy="1008062"/>
          </a:xfrm>
        </p:spPr>
        <p:txBody>
          <a:bodyPr/>
          <a:lstStyle/>
          <a:p>
            <a:pPr>
              <a:lnSpc>
                <a:spcPct val="90000"/>
              </a:lnSpc>
            </a:pPr>
            <a:r>
              <a:rPr lang="it-IT" sz="2400" dirty="0"/>
              <a:t>New front-end/back-end </a:t>
            </a:r>
            <a:r>
              <a:rPr lang="it-IT" sz="2400" dirty="0" err="1"/>
              <a:t>analog</a:t>
            </a:r>
            <a:r>
              <a:rPr lang="it-IT" sz="2400" dirty="0"/>
              <a:t> </a:t>
            </a:r>
            <a:r>
              <a:rPr lang="it-IT" sz="2400" dirty="0" err="1"/>
              <a:t>unit</a:t>
            </a:r>
            <a:r>
              <a:rPr lang="it-IT" sz="2400" dirty="0"/>
              <a:t> </a:t>
            </a:r>
            <a:r>
              <a:rPr lang="it-IT" sz="2400" dirty="0" err="1"/>
              <a:t>used</a:t>
            </a:r>
            <a:r>
              <a:rPr lang="it-IT" sz="2400" dirty="0"/>
              <a:t> in the </a:t>
            </a:r>
            <a:r>
              <a:rPr lang="it-IT" sz="2400" dirty="0" err="1"/>
              <a:t>longitudinal</a:t>
            </a:r>
            <a:r>
              <a:rPr lang="it-IT" sz="2400" dirty="0"/>
              <a:t> </a:t>
            </a:r>
            <a:r>
              <a:rPr lang="it-IT" sz="2400" dirty="0" smtClean="0"/>
              <a:t>feedback</a:t>
            </a:r>
            <a:endParaRPr lang="it-IT" sz="2400" dirty="0"/>
          </a:p>
        </p:txBody>
      </p:sp>
    </p:spTree>
    <p:extLst>
      <p:ext uri="{BB962C8B-B14F-4D97-AF65-F5344CB8AC3E}">
        <p14:creationId xmlns:p14="http://schemas.microsoft.com/office/powerpoint/2010/main" val="34355495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0"/>
            <a:ext cx="9144000" cy="764704"/>
          </a:xfrm>
        </p:spPr>
        <p:txBody>
          <a:bodyPr/>
          <a:lstStyle/>
          <a:p>
            <a:r>
              <a:rPr lang="it-IT" sz="4000" dirty="0" err="1"/>
              <a:t>Synchrotron</a:t>
            </a:r>
            <a:r>
              <a:rPr lang="it-IT" sz="4000" dirty="0"/>
              <a:t> light </a:t>
            </a:r>
            <a:r>
              <a:rPr lang="it-IT" sz="4000" dirty="0" err="1" smtClean="0"/>
              <a:t>options</a:t>
            </a:r>
            <a:r>
              <a:rPr lang="it-IT" sz="4000" dirty="0" smtClean="0"/>
              <a:t> </a:t>
            </a:r>
            <a:r>
              <a:rPr lang="it-IT" sz="4000" dirty="0"/>
              <a:t>@ </a:t>
            </a:r>
            <a:r>
              <a:rPr lang="it-IT" sz="4000" dirty="0" err="1"/>
              <a:t>SuperB</a:t>
            </a:r>
            <a:endParaRPr lang="en-US" sz="4000" dirty="0"/>
          </a:p>
        </p:txBody>
      </p:sp>
      <p:sp>
        <p:nvSpPr>
          <p:cNvPr id="38915" name="Rectangle 3"/>
          <p:cNvSpPr>
            <a:spLocks noGrp="1" noChangeArrowheads="1"/>
          </p:cNvSpPr>
          <p:nvPr>
            <p:ph type="body" idx="1"/>
          </p:nvPr>
        </p:nvSpPr>
        <p:spPr>
          <a:xfrm>
            <a:off x="250825" y="765820"/>
            <a:ext cx="8497888" cy="1943100"/>
          </a:xfrm>
        </p:spPr>
        <p:txBody>
          <a:bodyPr/>
          <a:lstStyle/>
          <a:p>
            <a:pPr>
              <a:lnSpc>
                <a:spcPct val="80000"/>
              </a:lnSpc>
            </a:pPr>
            <a:r>
              <a:rPr lang="it-IT" sz="2000" dirty="0" err="1"/>
              <a:t>Comparison</a:t>
            </a:r>
            <a:r>
              <a:rPr lang="it-IT" sz="2000" dirty="0"/>
              <a:t> of </a:t>
            </a:r>
            <a:r>
              <a:rPr lang="it-IT" sz="2000" dirty="0" err="1"/>
              <a:t>brightness</a:t>
            </a:r>
            <a:r>
              <a:rPr lang="it-IT" sz="2000" dirty="0"/>
              <a:t> and </a:t>
            </a:r>
            <a:r>
              <a:rPr lang="it-IT" sz="2000" dirty="0" err="1"/>
              <a:t>flux</a:t>
            </a:r>
            <a:r>
              <a:rPr lang="it-IT" sz="2000" dirty="0"/>
              <a:t> from </a:t>
            </a:r>
            <a:r>
              <a:rPr lang="it-IT" sz="2000" dirty="0" err="1" smtClean="0"/>
              <a:t>undulators</a:t>
            </a:r>
            <a:r>
              <a:rPr lang="it-IT" sz="2000" dirty="0" smtClean="0"/>
              <a:t> </a:t>
            </a:r>
            <a:r>
              <a:rPr lang="it-IT" sz="2000" dirty="0"/>
              <a:t>for </a:t>
            </a:r>
            <a:r>
              <a:rPr lang="it-IT" sz="2000" dirty="0" err="1"/>
              <a:t>different</a:t>
            </a:r>
            <a:r>
              <a:rPr lang="it-IT" sz="2000" dirty="0"/>
              <a:t> </a:t>
            </a:r>
            <a:r>
              <a:rPr lang="it-IT" sz="2000" dirty="0" err="1"/>
              <a:t>energies</a:t>
            </a:r>
            <a:r>
              <a:rPr lang="it-IT" sz="2000" dirty="0"/>
              <a:t> </a:t>
            </a:r>
            <a:r>
              <a:rPr lang="it-IT" sz="2000" dirty="0" err="1"/>
              <a:t>dedicated</a:t>
            </a:r>
            <a:r>
              <a:rPr lang="it-IT" sz="2000" dirty="0"/>
              <a:t> SL </a:t>
            </a:r>
            <a:r>
              <a:rPr lang="it-IT" sz="2000" dirty="0" err="1"/>
              <a:t>sources</a:t>
            </a:r>
            <a:r>
              <a:rPr lang="it-IT" sz="2000" dirty="0"/>
              <a:t> &amp; </a:t>
            </a:r>
            <a:r>
              <a:rPr lang="it-IT" sz="2000" dirty="0" err="1"/>
              <a:t>SuperB</a:t>
            </a:r>
            <a:r>
              <a:rPr lang="it-IT" sz="2000" dirty="0"/>
              <a:t> HER and LER</a:t>
            </a:r>
          </a:p>
          <a:p>
            <a:pPr>
              <a:lnSpc>
                <a:spcPct val="80000"/>
              </a:lnSpc>
            </a:pPr>
            <a:r>
              <a:rPr lang="it-IT" sz="2000" dirty="0" smtClean="0"/>
              <a:t>Light </a:t>
            </a:r>
            <a:r>
              <a:rPr lang="it-IT" sz="2000" dirty="0" err="1"/>
              <a:t>properties</a:t>
            </a:r>
            <a:r>
              <a:rPr lang="it-IT" sz="2000" dirty="0"/>
              <a:t> from </a:t>
            </a:r>
            <a:r>
              <a:rPr lang="it-IT" sz="2000" dirty="0" err="1"/>
              <a:t>undulators</a:t>
            </a:r>
            <a:r>
              <a:rPr lang="it-IT" sz="2000" dirty="0"/>
              <a:t> </a:t>
            </a:r>
            <a:r>
              <a:rPr lang="it-IT" sz="2000" dirty="0" err="1" smtClean="0"/>
              <a:t>better</a:t>
            </a:r>
            <a:r>
              <a:rPr lang="it-IT" sz="2000" dirty="0" smtClean="0"/>
              <a:t> </a:t>
            </a:r>
            <a:r>
              <a:rPr lang="it-IT" sz="2000" dirty="0" err="1"/>
              <a:t>than</a:t>
            </a:r>
            <a:r>
              <a:rPr lang="it-IT" sz="2000" dirty="0"/>
              <a:t> </a:t>
            </a:r>
            <a:r>
              <a:rPr lang="it-IT" sz="2000" dirty="0" err="1"/>
              <a:t>most</a:t>
            </a:r>
            <a:r>
              <a:rPr lang="it-IT" sz="2000" dirty="0"/>
              <a:t> </a:t>
            </a:r>
            <a:r>
              <a:rPr lang="it-IT" sz="2000" dirty="0" smtClean="0"/>
              <a:t>SL</a:t>
            </a:r>
            <a:endParaRPr lang="en-US" sz="2000" dirty="0"/>
          </a:p>
          <a:p>
            <a:pPr>
              <a:lnSpc>
                <a:spcPct val="80000"/>
              </a:lnSpc>
              <a:buFontTx/>
              <a:buNone/>
            </a:pPr>
            <a:endParaRPr lang="en-US" sz="2000" dirty="0"/>
          </a:p>
        </p:txBody>
      </p:sp>
      <p:sp>
        <p:nvSpPr>
          <p:cNvPr id="2" name="Rettangolo 1"/>
          <p:cNvSpPr/>
          <p:nvPr/>
        </p:nvSpPr>
        <p:spPr>
          <a:xfrm>
            <a:off x="4896544" y="6453336"/>
            <a:ext cx="3707904" cy="313932"/>
          </a:xfrm>
          <a:prstGeom prst="rect">
            <a:avLst/>
          </a:prstGeom>
          <a:solidFill>
            <a:srgbClr val="FFFF00"/>
          </a:solidFill>
        </p:spPr>
        <p:txBody>
          <a:bodyPr wrap="square">
            <a:spAutoFit/>
          </a:bodyPr>
          <a:lstStyle/>
          <a:p>
            <a:pPr>
              <a:lnSpc>
                <a:spcPct val="80000"/>
              </a:lnSpc>
            </a:pPr>
            <a:r>
              <a:rPr lang="it-IT" dirty="0" err="1" smtClean="0"/>
              <a:t>Brightness</a:t>
            </a:r>
            <a:r>
              <a:rPr lang="it-IT" dirty="0" smtClean="0"/>
              <a:t> from </a:t>
            </a:r>
            <a:r>
              <a:rPr lang="it-IT" dirty="0" err="1" smtClean="0"/>
              <a:t>undulators</a:t>
            </a: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1772816"/>
            <a:ext cx="8677275"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17326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44"/>
          <p:cNvSpPr txBox="1">
            <a:spLocks noChangeArrowheads="1"/>
          </p:cNvSpPr>
          <p:nvPr/>
        </p:nvSpPr>
        <p:spPr bwMode="auto">
          <a:xfrm>
            <a:off x="250825" y="115888"/>
            <a:ext cx="2836033" cy="46166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2400" b="1" dirty="0">
                <a:solidFill>
                  <a:schemeClr val="accent2"/>
                </a:solidFill>
              </a:rPr>
              <a:t>Proposed </a:t>
            </a:r>
            <a:r>
              <a:rPr lang="en-US" sz="2400" b="1" dirty="0" smtClean="0">
                <a:solidFill>
                  <a:schemeClr val="accent2"/>
                </a:solidFill>
              </a:rPr>
              <a:t>scheme</a:t>
            </a:r>
            <a:endParaRPr lang="en-US" sz="2400" b="1" dirty="0">
              <a:solidFill>
                <a:schemeClr val="accent2"/>
              </a:solidFill>
            </a:endParaRPr>
          </a:p>
        </p:txBody>
      </p:sp>
      <p:sp>
        <p:nvSpPr>
          <p:cNvPr id="57347" name="Text Box 45"/>
          <p:cNvSpPr txBox="1">
            <a:spLocks noChangeArrowheads="1"/>
          </p:cNvSpPr>
          <p:nvPr/>
        </p:nvSpPr>
        <p:spPr bwMode="auto">
          <a:xfrm>
            <a:off x="935038" y="4672013"/>
            <a:ext cx="968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it-IT" sz="1600">
              <a:latin typeface="Comic Sans MS" pitchFamily="66" charset="0"/>
            </a:endParaRPr>
          </a:p>
        </p:txBody>
      </p:sp>
      <p:sp>
        <p:nvSpPr>
          <p:cNvPr id="57348" name="Text Box 102"/>
          <p:cNvSpPr txBox="1">
            <a:spLocks noChangeArrowheads="1"/>
          </p:cNvSpPr>
          <p:nvPr/>
        </p:nvSpPr>
        <p:spPr bwMode="auto">
          <a:xfrm>
            <a:off x="6675438" y="6643688"/>
            <a:ext cx="246856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it-IT" sz="800" i="1">
                <a:latin typeface="Calibri" pitchFamily="34" charset="0"/>
              </a:rPr>
              <a:t>R. Boni, XiV SuperB meeting, Frascati 29-09-2010</a:t>
            </a:r>
          </a:p>
        </p:txBody>
      </p:sp>
      <p:graphicFrame>
        <p:nvGraphicFramePr>
          <p:cNvPr id="12391" name="Group 103"/>
          <p:cNvGraphicFramePr>
            <a:graphicFrameLocks noGrp="1"/>
          </p:cNvGraphicFramePr>
          <p:nvPr/>
        </p:nvGraphicFramePr>
        <p:xfrm>
          <a:off x="179388" y="4508500"/>
          <a:ext cx="3309937" cy="2232028"/>
        </p:xfrm>
        <a:graphic>
          <a:graphicData uri="http://schemas.openxmlformats.org/drawingml/2006/table">
            <a:tbl>
              <a:tblPr/>
              <a:tblGrid>
                <a:gridCol w="1870075"/>
                <a:gridCol w="647700"/>
                <a:gridCol w="792162"/>
              </a:tblGrid>
              <a:tr h="236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Parameter</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Units</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SLC</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tr>
              <a:tr h="236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Electron charge per bunch</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nC</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16</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r>
              <a:tr h="2746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Bunches per pulse</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900" b="1" i="0" u="none" strike="noStrike" cap="none" normalizeH="0" baseline="0" smtClean="0">
                        <a:ln>
                          <a:noFill/>
                        </a:ln>
                        <a:solidFill>
                          <a:schemeClr val="tx1"/>
                        </a:solidFill>
                        <a:effectLst/>
                        <a:latin typeface="Arial" charset="0"/>
                        <a:ea typeface="ＭＳ Ｐゴシック" pitchFamily="84" charset="-128"/>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2</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r>
              <a:tr h="238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Pulse rep rate</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Hz</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120</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r>
              <a:tr h="233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Cathode area</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cm</a:t>
                      </a:r>
                      <a:r>
                        <a:rPr kumimoji="0" lang="en-US" sz="900" b="1" i="0" u="none" strike="noStrike" cap="none" normalizeH="0" baseline="30000" smtClean="0">
                          <a:ln>
                            <a:noFill/>
                          </a:ln>
                          <a:solidFill>
                            <a:schemeClr val="tx1"/>
                          </a:solidFill>
                          <a:effectLst/>
                          <a:latin typeface="Arial" charset="0"/>
                          <a:ea typeface="ＭＳ Ｐゴシック" pitchFamily="84" charset="-128"/>
                        </a:rPr>
                        <a:t>2</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3</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r>
              <a:tr h="233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Cathode bias</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kV</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-120</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r>
              <a:tr h="233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Bunch length</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ns</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2</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r>
              <a:tr h="2349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Gun to SHB1 drift</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cm</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150</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E6E8"/>
                    </a:solidFill>
                  </a:tcPr>
                </a:tc>
              </a:tr>
              <a:tr h="311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ea typeface="ＭＳ Ｐゴシック" pitchFamily="84" charset="-128"/>
                        </a:rPr>
                        <a:t>e</a:t>
                      </a:r>
                      <a:r>
                        <a:rPr kumimoji="0" lang="en-US" sz="1400" b="1" i="0" u="none" strike="noStrike" cap="none" normalizeH="0" baseline="-25000" smtClean="0">
                          <a:ln>
                            <a:noFill/>
                          </a:ln>
                          <a:solidFill>
                            <a:schemeClr val="tx1"/>
                          </a:solidFill>
                          <a:effectLst/>
                          <a:latin typeface="Arial" charset="0"/>
                          <a:ea typeface="ＭＳ Ｐゴシック" pitchFamily="84" charset="-128"/>
                        </a:rPr>
                        <a:t>n,rms,gun</a:t>
                      </a:r>
                      <a:r>
                        <a:rPr kumimoji="0" lang="en-US" sz="1400" b="1" i="0" u="none" strike="noStrike" cap="none" normalizeH="0" baseline="0" smtClean="0">
                          <a:ln>
                            <a:noFill/>
                          </a:ln>
                          <a:solidFill>
                            <a:schemeClr val="tx1"/>
                          </a:solidFill>
                          <a:effectLst/>
                          <a:latin typeface="Arial" charset="0"/>
                          <a:ea typeface="ＭＳ Ｐゴシック" pitchFamily="84" charset="-128"/>
                        </a:rPr>
                        <a:t> </a:t>
                      </a:r>
                      <a:r>
                        <a:rPr kumimoji="0" lang="en-US" sz="900" b="1" i="0" u="none" strike="noStrike" cap="none" normalizeH="0" baseline="0" smtClean="0">
                          <a:ln>
                            <a:noFill/>
                          </a:ln>
                          <a:solidFill>
                            <a:schemeClr val="tx1"/>
                          </a:solidFill>
                          <a:effectLst/>
                          <a:latin typeface="Arial" charset="0"/>
                          <a:ea typeface="ＭＳ Ｐゴシック" pitchFamily="84" charset="-128"/>
                        </a:rPr>
                        <a:t>(fm EGUN)</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6E6E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10</a:t>
                      </a:r>
                      <a:r>
                        <a:rPr kumimoji="0" lang="en-US" sz="900" b="1" i="0" u="none" strike="noStrike" cap="none" normalizeH="0" baseline="30000" smtClean="0">
                          <a:ln>
                            <a:noFill/>
                          </a:ln>
                          <a:solidFill>
                            <a:schemeClr val="tx1"/>
                          </a:solidFill>
                          <a:effectLst/>
                          <a:latin typeface="Arial" charset="0"/>
                          <a:ea typeface="ＭＳ Ｐゴシック" pitchFamily="84" charset="-128"/>
                        </a:rPr>
                        <a:t>-6</a:t>
                      </a:r>
                      <a:r>
                        <a:rPr kumimoji="0" lang="en-US" sz="900" b="1" i="0" u="none" strike="noStrike" cap="none" normalizeH="0" baseline="0" smtClean="0">
                          <a:ln>
                            <a:noFill/>
                          </a:ln>
                          <a:solidFill>
                            <a:schemeClr val="tx1"/>
                          </a:solidFill>
                          <a:effectLst/>
                          <a:latin typeface="Arial" charset="0"/>
                          <a:ea typeface="ＭＳ Ｐゴシック" pitchFamily="84" charset="-128"/>
                        </a:rPr>
                        <a:t> m</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6E6E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ea typeface="ＭＳ Ｐゴシック" pitchFamily="84" charset="-128"/>
                        </a:rPr>
                        <a:t>15</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6E6E8"/>
                    </a:solidFill>
                  </a:tcPr>
                </a:tc>
              </a:tr>
            </a:tbl>
          </a:graphicData>
        </a:graphic>
      </p:graphicFrame>
      <p:sp>
        <p:nvSpPr>
          <p:cNvPr id="57391" name="Rectangle 147"/>
          <p:cNvSpPr>
            <a:spLocks noChangeArrowheads="1"/>
          </p:cNvSpPr>
          <p:nvPr/>
        </p:nvSpPr>
        <p:spPr bwMode="auto">
          <a:xfrm>
            <a:off x="3492500" y="4581524"/>
            <a:ext cx="2519660" cy="647676"/>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r>
              <a:rPr lang="en-US" sz="1400" dirty="0">
                <a:solidFill>
                  <a:srgbClr val="FFFF00"/>
                </a:solidFill>
                <a:latin typeface="Arial" pitchFamily="34" charset="0"/>
                <a:cs typeface="Arial" pitchFamily="34" charset="0"/>
              </a:rPr>
              <a:t>from A. </a:t>
            </a:r>
            <a:r>
              <a:rPr lang="en-US" sz="1400" dirty="0" err="1">
                <a:solidFill>
                  <a:srgbClr val="FFFF00"/>
                </a:solidFill>
                <a:latin typeface="Arial" pitchFamily="34" charset="0"/>
                <a:cs typeface="Arial" pitchFamily="34" charset="0"/>
              </a:rPr>
              <a:t>Brachmann</a:t>
            </a:r>
            <a:r>
              <a:rPr lang="en-US" sz="1400" dirty="0">
                <a:solidFill>
                  <a:srgbClr val="FFFF00"/>
                </a:solidFill>
                <a:latin typeface="Arial" pitchFamily="34" charset="0"/>
                <a:cs typeface="Arial" pitchFamily="34" charset="0"/>
              </a:rPr>
              <a:t> - </a:t>
            </a:r>
            <a:r>
              <a:rPr lang="en-US" sz="1400" dirty="0" err="1">
                <a:solidFill>
                  <a:srgbClr val="FFFF00"/>
                </a:solidFill>
                <a:latin typeface="Arial" pitchFamily="34" charset="0"/>
                <a:cs typeface="Arial" pitchFamily="34" charset="0"/>
              </a:rPr>
              <a:t>SuperB</a:t>
            </a:r>
            <a:r>
              <a:rPr lang="en-US" sz="1400" dirty="0">
                <a:solidFill>
                  <a:srgbClr val="FFFF00"/>
                </a:solidFill>
                <a:latin typeface="Arial" pitchFamily="34" charset="0"/>
                <a:cs typeface="Arial" pitchFamily="34" charset="0"/>
              </a:rPr>
              <a:t> Workshop</a:t>
            </a:r>
            <a:br>
              <a:rPr lang="en-US" sz="1400" dirty="0">
                <a:solidFill>
                  <a:srgbClr val="FFFF00"/>
                </a:solidFill>
                <a:latin typeface="Arial" pitchFamily="34" charset="0"/>
                <a:cs typeface="Arial" pitchFamily="34" charset="0"/>
              </a:rPr>
            </a:br>
            <a:r>
              <a:rPr lang="en-US" sz="1400" dirty="0">
                <a:solidFill>
                  <a:srgbClr val="FFFF00"/>
                </a:solidFill>
                <a:latin typeface="Arial" pitchFamily="34" charset="0"/>
                <a:cs typeface="Arial" pitchFamily="34" charset="0"/>
              </a:rPr>
              <a:t>SLAC, October 2009</a:t>
            </a:r>
          </a:p>
        </p:txBody>
      </p:sp>
      <p:sp>
        <p:nvSpPr>
          <p:cNvPr id="57392" name="Text Box 148"/>
          <p:cNvSpPr txBox="1">
            <a:spLocks noChangeArrowheads="1"/>
          </p:cNvSpPr>
          <p:nvPr/>
        </p:nvSpPr>
        <p:spPr bwMode="auto">
          <a:xfrm>
            <a:off x="3743325" y="5345921"/>
            <a:ext cx="5276515" cy="1323439"/>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2000" dirty="0">
                <a:solidFill>
                  <a:srgbClr val="66FF66"/>
                </a:solidFill>
                <a:latin typeface="+mn-lt"/>
              </a:rPr>
              <a:t>Round beam</a:t>
            </a:r>
          </a:p>
          <a:p>
            <a:r>
              <a:rPr lang="en-US" sz="2000" dirty="0">
                <a:solidFill>
                  <a:srgbClr val="66FF66"/>
                </a:solidFill>
                <a:latin typeface="+mn-lt"/>
              </a:rPr>
              <a:t>Emittance  @ 4.16 </a:t>
            </a:r>
            <a:r>
              <a:rPr lang="en-US" sz="2000" dirty="0" err="1">
                <a:solidFill>
                  <a:srgbClr val="66FF66"/>
                </a:solidFill>
                <a:latin typeface="+mn-lt"/>
              </a:rPr>
              <a:t>GeV</a:t>
            </a:r>
            <a:r>
              <a:rPr lang="en-US" sz="2000" dirty="0">
                <a:solidFill>
                  <a:srgbClr val="66FF66"/>
                </a:solidFill>
                <a:latin typeface="+mn-lt"/>
              </a:rPr>
              <a:t> = 1.8 nm</a:t>
            </a:r>
          </a:p>
          <a:p>
            <a:r>
              <a:rPr lang="en-US" sz="2000" dirty="0">
                <a:solidFill>
                  <a:srgbClr val="66FF66"/>
                </a:solidFill>
                <a:latin typeface="+mn-lt"/>
              </a:rPr>
              <a:t>Required bunch charge for </a:t>
            </a:r>
            <a:r>
              <a:rPr lang="en-US" sz="2000" dirty="0" smtClean="0">
                <a:solidFill>
                  <a:srgbClr val="66FF66"/>
                </a:solidFill>
                <a:latin typeface="+mn-lt"/>
              </a:rPr>
              <a:t>e- </a:t>
            </a:r>
            <a:r>
              <a:rPr lang="en-US" sz="2000" dirty="0">
                <a:solidFill>
                  <a:srgbClr val="66FF66"/>
                </a:solidFill>
                <a:latin typeface="+mn-lt"/>
              </a:rPr>
              <a:t>≈ 0.3 </a:t>
            </a:r>
            <a:r>
              <a:rPr lang="en-US" sz="2000" dirty="0" err="1">
                <a:solidFill>
                  <a:srgbClr val="66FF66"/>
                </a:solidFill>
                <a:latin typeface="+mn-lt"/>
              </a:rPr>
              <a:t>nC</a:t>
            </a:r>
            <a:endParaRPr lang="en-US" sz="2000" dirty="0">
              <a:solidFill>
                <a:srgbClr val="66FF66"/>
              </a:solidFill>
              <a:latin typeface="+mn-lt"/>
            </a:endParaRPr>
          </a:p>
          <a:p>
            <a:r>
              <a:rPr lang="en-US" sz="2000" dirty="0">
                <a:solidFill>
                  <a:srgbClr val="66FF66"/>
                </a:solidFill>
                <a:latin typeface="+mn-lt"/>
              </a:rPr>
              <a:t> … scrapers .. collimators needed</a:t>
            </a:r>
          </a:p>
        </p:txBody>
      </p:sp>
      <p:grpSp>
        <p:nvGrpSpPr>
          <p:cNvPr id="57395" name="Group 51"/>
          <p:cNvGrpSpPr>
            <a:grpSpLocks/>
          </p:cNvGrpSpPr>
          <p:nvPr/>
        </p:nvGrpSpPr>
        <p:grpSpPr bwMode="auto">
          <a:xfrm>
            <a:off x="73025" y="908050"/>
            <a:ext cx="9036050" cy="3600450"/>
            <a:chOff x="46" y="572"/>
            <a:chExt cx="5692" cy="2268"/>
          </a:xfrm>
        </p:grpSpPr>
        <p:grpSp>
          <p:nvGrpSpPr>
            <p:cNvPr id="57396" name="Group 52"/>
            <p:cNvGrpSpPr>
              <a:grpSpLocks/>
            </p:cNvGrpSpPr>
            <p:nvPr/>
          </p:nvGrpSpPr>
          <p:grpSpPr bwMode="auto">
            <a:xfrm>
              <a:off x="158" y="844"/>
              <a:ext cx="1584" cy="1194"/>
              <a:chOff x="294" y="844"/>
              <a:chExt cx="1584" cy="1194"/>
            </a:xfrm>
          </p:grpSpPr>
          <p:pic>
            <p:nvPicPr>
              <p:cNvPr id="57397" name="Picture 51" descr="superacc_lay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781000">
                <a:off x="294" y="930"/>
                <a:ext cx="1430" cy="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57398" name="Line 52"/>
              <p:cNvSpPr>
                <a:spLocks noChangeShapeType="1"/>
              </p:cNvSpPr>
              <p:nvPr/>
            </p:nvSpPr>
            <p:spPr bwMode="auto">
              <a:xfrm flipH="1">
                <a:off x="1158" y="1036"/>
                <a:ext cx="528" cy="0"/>
              </a:xfrm>
              <a:prstGeom prst="line">
                <a:avLst/>
              </a:prstGeom>
              <a:noFill/>
              <a:ln w="28575">
                <a:solidFill>
                  <a:srgbClr val="66FF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7399" name="Line 54"/>
              <p:cNvSpPr>
                <a:spLocks noChangeShapeType="1"/>
              </p:cNvSpPr>
              <p:nvPr/>
            </p:nvSpPr>
            <p:spPr bwMode="auto">
              <a:xfrm flipV="1">
                <a:off x="1158" y="1948"/>
                <a:ext cx="720" cy="10"/>
              </a:xfrm>
              <a:prstGeom prst="line">
                <a:avLst/>
              </a:prstGeom>
              <a:noFill/>
              <a:ln w="28575">
                <a:solidFill>
                  <a:srgbClr val="66FF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7400" name="Text Box 100"/>
              <p:cNvSpPr txBox="1">
                <a:spLocks noChangeArrowheads="1"/>
              </p:cNvSpPr>
              <p:nvPr/>
            </p:nvSpPr>
            <p:spPr bwMode="auto">
              <a:xfrm>
                <a:off x="1065" y="844"/>
                <a:ext cx="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600">
                    <a:solidFill>
                      <a:srgbClr val="FF0000"/>
                    </a:solidFill>
                    <a:latin typeface="Comic Sans MS" pitchFamily="66" charset="0"/>
                  </a:rPr>
                  <a:t>e+</a:t>
                </a:r>
                <a:endParaRPr lang="en-US">
                  <a:latin typeface="Comic Sans MS" pitchFamily="66" charset="0"/>
                </a:endParaRPr>
              </a:p>
            </p:txBody>
          </p:sp>
          <p:sp>
            <p:nvSpPr>
              <p:cNvPr id="57401" name="Text Box 101"/>
              <p:cNvSpPr txBox="1">
                <a:spLocks noChangeArrowheads="1"/>
              </p:cNvSpPr>
              <p:nvPr/>
            </p:nvSpPr>
            <p:spPr bwMode="auto">
              <a:xfrm>
                <a:off x="1610" y="1757"/>
                <a:ext cx="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600">
                    <a:solidFill>
                      <a:srgbClr val="FF0000"/>
                    </a:solidFill>
                    <a:latin typeface="Comic Sans MS" pitchFamily="66" charset="0"/>
                  </a:rPr>
                  <a:t>e+</a:t>
                </a:r>
                <a:endParaRPr lang="en-US">
                  <a:latin typeface="Comic Sans MS" pitchFamily="66" charset="0"/>
                </a:endParaRPr>
              </a:p>
            </p:txBody>
          </p:sp>
        </p:grpSp>
        <p:grpSp>
          <p:nvGrpSpPr>
            <p:cNvPr id="57402" name="Group 58"/>
            <p:cNvGrpSpPr>
              <a:grpSpLocks/>
            </p:cNvGrpSpPr>
            <p:nvPr/>
          </p:nvGrpSpPr>
          <p:grpSpPr bwMode="auto">
            <a:xfrm>
              <a:off x="1636" y="572"/>
              <a:ext cx="3278" cy="576"/>
              <a:chOff x="1636" y="572"/>
              <a:chExt cx="3278" cy="576"/>
            </a:xfrm>
          </p:grpSpPr>
          <p:sp>
            <p:nvSpPr>
              <p:cNvPr id="57403" name="Text Box 46"/>
              <p:cNvSpPr txBox="1">
                <a:spLocks noChangeArrowheads="1"/>
              </p:cNvSpPr>
              <p:nvPr/>
            </p:nvSpPr>
            <p:spPr bwMode="auto">
              <a:xfrm>
                <a:off x="4285" y="892"/>
                <a:ext cx="629" cy="256"/>
              </a:xfrm>
              <a:prstGeom prst="rect">
                <a:avLst/>
              </a:prstGeom>
              <a:solidFill>
                <a:schemeClr val="accent1"/>
              </a:solidFill>
              <a:ln w="9525">
                <a:solidFill>
                  <a:schemeClr val="accent1"/>
                </a:solidFill>
                <a:miter lim="800000"/>
                <a:headEnd/>
                <a:tailEnd/>
              </a:ln>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1000" b="1">
                    <a:latin typeface="Helvetica" charset="0"/>
                  </a:rPr>
                  <a:t>THERMIONIC</a:t>
                </a:r>
              </a:p>
              <a:p>
                <a:pPr algn="ctr"/>
                <a:r>
                  <a:rPr lang="en-US" sz="1000" b="1">
                    <a:latin typeface="Helvetica" charset="0"/>
                  </a:rPr>
                  <a:t>GUN</a:t>
                </a:r>
                <a:endParaRPr lang="en-US" sz="1000" b="1">
                  <a:latin typeface="Comic Sans MS" pitchFamily="66" charset="0"/>
                </a:endParaRPr>
              </a:p>
            </p:txBody>
          </p:sp>
          <p:sp>
            <p:nvSpPr>
              <p:cNvPr id="57404" name="Text Box 47"/>
              <p:cNvSpPr txBox="1">
                <a:spLocks noChangeArrowheads="1"/>
              </p:cNvSpPr>
              <p:nvPr/>
            </p:nvSpPr>
            <p:spPr bwMode="auto">
              <a:xfrm>
                <a:off x="3923" y="926"/>
                <a:ext cx="352" cy="192"/>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400" b="1">
                    <a:solidFill>
                      <a:srgbClr val="FFFF00"/>
                    </a:solidFill>
                    <a:latin typeface="Helvetica" charset="0"/>
                  </a:rPr>
                  <a:t>SHB</a:t>
                </a:r>
                <a:endParaRPr lang="en-US" sz="1400">
                  <a:latin typeface="Comic Sans MS" pitchFamily="66" charset="0"/>
                </a:endParaRPr>
              </a:p>
            </p:txBody>
          </p:sp>
          <p:sp>
            <p:nvSpPr>
              <p:cNvPr id="57405" name="Text Box 48"/>
              <p:cNvSpPr txBox="1">
                <a:spLocks noChangeArrowheads="1"/>
              </p:cNvSpPr>
              <p:nvPr/>
            </p:nvSpPr>
            <p:spPr bwMode="auto">
              <a:xfrm>
                <a:off x="3383" y="928"/>
                <a:ext cx="526" cy="19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400" b="1">
                    <a:solidFill>
                      <a:srgbClr val="FFFF00"/>
                    </a:solidFill>
                    <a:latin typeface="Helvetica" charset="0"/>
                  </a:rPr>
                  <a:t>0.6 GeV</a:t>
                </a:r>
                <a:endParaRPr lang="en-US">
                  <a:latin typeface="Comic Sans MS" pitchFamily="66" charset="0"/>
                </a:endParaRPr>
              </a:p>
            </p:txBody>
          </p:sp>
          <p:sp>
            <p:nvSpPr>
              <p:cNvPr id="57406" name="Text Box 49"/>
              <p:cNvSpPr txBox="1">
                <a:spLocks noChangeArrowheads="1"/>
              </p:cNvSpPr>
              <p:nvPr/>
            </p:nvSpPr>
            <p:spPr bwMode="auto">
              <a:xfrm>
                <a:off x="3076" y="928"/>
                <a:ext cx="272" cy="19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400" b="1">
                    <a:solidFill>
                      <a:srgbClr val="FFFF00"/>
                    </a:solidFill>
                    <a:latin typeface="Helvetica" charset="0"/>
                  </a:rPr>
                  <a:t>PC</a:t>
                </a:r>
                <a:endParaRPr lang="en-US">
                  <a:latin typeface="Comic Sans MS" pitchFamily="66" charset="0"/>
                </a:endParaRPr>
              </a:p>
            </p:txBody>
          </p:sp>
          <p:sp>
            <p:nvSpPr>
              <p:cNvPr id="57407" name="Text Box 68"/>
              <p:cNvSpPr txBox="1">
                <a:spLocks noChangeArrowheads="1"/>
              </p:cNvSpPr>
              <p:nvPr/>
            </p:nvSpPr>
            <p:spPr bwMode="auto">
              <a:xfrm>
                <a:off x="2548" y="898"/>
                <a:ext cx="503" cy="25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1000" b="1">
                    <a:solidFill>
                      <a:srgbClr val="FFFF00"/>
                    </a:solidFill>
                    <a:latin typeface="Helvetica" charset="0"/>
                  </a:rPr>
                  <a:t>CAPTURE</a:t>
                </a:r>
              </a:p>
              <a:p>
                <a:pPr algn="ctr"/>
                <a:r>
                  <a:rPr lang="en-US" sz="1000" b="1">
                    <a:solidFill>
                      <a:srgbClr val="FFFF00"/>
                    </a:solidFill>
                    <a:latin typeface="Helvetica" charset="0"/>
                  </a:rPr>
                  <a:t>SECTION</a:t>
                </a:r>
                <a:endParaRPr lang="en-US">
                  <a:latin typeface="Comic Sans MS" pitchFamily="66" charset="0"/>
                </a:endParaRPr>
              </a:p>
            </p:txBody>
          </p:sp>
          <p:sp>
            <p:nvSpPr>
              <p:cNvPr id="57408" name="AutoShape 97"/>
              <p:cNvSpPr>
                <a:spLocks/>
              </p:cNvSpPr>
              <p:nvPr/>
            </p:nvSpPr>
            <p:spPr bwMode="auto">
              <a:xfrm rot="5400000">
                <a:off x="2290" y="118"/>
                <a:ext cx="136" cy="1316"/>
              </a:xfrm>
              <a:prstGeom prst="leftBrace">
                <a:avLst>
                  <a:gd name="adj1" fmla="val 80637"/>
                  <a:gd name="adj2" fmla="val 50000"/>
                </a:avLst>
              </a:prstGeom>
              <a:noFill/>
              <a:ln w="952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latin typeface="Calibri" pitchFamily="34" charset="0"/>
                </a:endParaRPr>
              </a:p>
            </p:txBody>
          </p:sp>
          <p:sp>
            <p:nvSpPr>
              <p:cNvPr id="57409" name="Text Box 98"/>
              <p:cNvSpPr txBox="1">
                <a:spLocks noChangeArrowheads="1"/>
              </p:cNvSpPr>
              <p:nvPr/>
            </p:nvSpPr>
            <p:spPr bwMode="auto">
              <a:xfrm>
                <a:off x="1973" y="572"/>
                <a:ext cx="93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it-IT" b="1" dirty="0" err="1">
                    <a:solidFill>
                      <a:srgbClr val="FFFF00"/>
                    </a:solidFill>
                    <a:latin typeface="Calibri" pitchFamily="34" charset="0"/>
                  </a:rPr>
                  <a:t>positron</a:t>
                </a:r>
                <a:r>
                  <a:rPr lang="it-IT" b="1" dirty="0">
                    <a:solidFill>
                      <a:srgbClr val="FFFF00"/>
                    </a:solidFill>
                    <a:latin typeface="Calibri" pitchFamily="34" charset="0"/>
                  </a:rPr>
                  <a:t> </a:t>
                </a:r>
                <a:r>
                  <a:rPr lang="it-IT" b="1" dirty="0" err="1">
                    <a:solidFill>
                      <a:srgbClr val="FFFF00"/>
                    </a:solidFill>
                    <a:latin typeface="Calibri" pitchFamily="34" charset="0"/>
                  </a:rPr>
                  <a:t>linac</a:t>
                </a:r>
                <a:endParaRPr lang="it-IT" b="1" dirty="0">
                  <a:solidFill>
                    <a:srgbClr val="FFFF00"/>
                  </a:solidFill>
                  <a:latin typeface="Calibri" pitchFamily="34" charset="0"/>
                </a:endParaRPr>
              </a:p>
            </p:txBody>
          </p:sp>
          <p:sp>
            <p:nvSpPr>
              <p:cNvPr id="57410" name="Text Box 50"/>
              <p:cNvSpPr txBox="1">
                <a:spLocks noChangeArrowheads="1"/>
              </p:cNvSpPr>
              <p:nvPr/>
            </p:nvSpPr>
            <p:spPr bwMode="auto">
              <a:xfrm>
                <a:off x="1636" y="940"/>
                <a:ext cx="866" cy="179"/>
              </a:xfrm>
              <a:prstGeom prst="rect">
                <a:avLst/>
              </a:prstGeom>
              <a:solidFill>
                <a:schemeClr val="accent1"/>
              </a:solidFill>
              <a:ln w="9525">
                <a:solidFill>
                  <a:schemeClr val="accent2"/>
                </a:solidFill>
                <a:miter lim="800000"/>
                <a:headEnd/>
                <a:tailEnd/>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endParaRPr lang="it-IT">
                  <a:latin typeface="Comic Sans MS" pitchFamily="66" charset="0"/>
                </a:endParaRPr>
              </a:p>
            </p:txBody>
          </p:sp>
        </p:grpSp>
        <p:grpSp>
          <p:nvGrpSpPr>
            <p:cNvPr id="57411" name="Group 67"/>
            <p:cNvGrpSpPr>
              <a:grpSpLocks/>
            </p:cNvGrpSpPr>
            <p:nvPr/>
          </p:nvGrpSpPr>
          <p:grpSpPr bwMode="auto">
            <a:xfrm>
              <a:off x="46" y="1420"/>
              <a:ext cx="5692" cy="1420"/>
              <a:chOff x="46" y="1420"/>
              <a:chExt cx="5692" cy="1420"/>
            </a:xfrm>
          </p:grpSpPr>
          <p:grpSp>
            <p:nvGrpSpPr>
              <p:cNvPr id="57412" name="Group 68"/>
              <p:cNvGrpSpPr>
                <a:grpSpLocks/>
              </p:cNvGrpSpPr>
              <p:nvPr/>
            </p:nvGrpSpPr>
            <p:grpSpPr bwMode="auto">
              <a:xfrm>
                <a:off x="2137" y="1420"/>
                <a:ext cx="3601" cy="1071"/>
                <a:chOff x="1878" y="1420"/>
                <a:chExt cx="3601" cy="1071"/>
              </a:xfrm>
            </p:grpSpPr>
            <p:sp>
              <p:nvSpPr>
                <p:cNvPr id="57413" name="Text Box 53"/>
                <p:cNvSpPr txBox="1">
                  <a:spLocks noChangeArrowheads="1"/>
                </p:cNvSpPr>
                <p:nvPr/>
              </p:nvSpPr>
              <p:spPr bwMode="auto">
                <a:xfrm>
                  <a:off x="1904" y="1852"/>
                  <a:ext cx="694" cy="25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1000" b="1">
                      <a:solidFill>
                        <a:srgbClr val="FFFF00"/>
                      </a:solidFill>
                      <a:latin typeface="Helvetica" charset="0"/>
                    </a:rPr>
                    <a:t>BUNCH</a:t>
                  </a:r>
                </a:p>
                <a:p>
                  <a:pPr algn="ctr"/>
                  <a:r>
                    <a:rPr lang="en-US" sz="1000" b="1">
                      <a:solidFill>
                        <a:srgbClr val="FFFF00"/>
                      </a:solidFill>
                      <a:latin typeface="Helvetica" charset="0"/>
                    </a:rPr>
                    <a:t>COMPRESSOR</a:t>
                  </a:r>
                  <a:endParaRPr lang="en-US">
                    <a:latin typeface="Comic Sans MS" pitchFamily="66" charset="0"/>
                  </a:endParaRPr>
                </a:p>
              </p:txBody>
            </p:sp>
            <p:sp>
              <p:nvSpPr>
                <p:cNvPr id="57414" name="Text Box 55"/>
                <p:cNvSpPr txBox="1">
                  <a:spLocks noChangeArrowheads="1"/>
                </p:cNvSpPr>
                <p:nvPr/>
              </p:nvSpPr>
              <p:spPr bwMode="auto">
                <a:xfrm>
                  <a:off x="3126" y="1996"/>
                  <a:ext cx="2353" cy="231"/>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a:latin typeface="Comic Sans MS" pitchFamily="66" charset="0"/>
                    </a:rPr>
                    <a:t>              </a:t>
                  </a:r>
                  <a:r>
                    <a:rPr lang="en-US" sz="1400" b="1">
                      <a:solidFill>
                        <a:srgbClr val="FFFF00"/>
                      </a:solidFill>
                      <a:latin typeface="Helvetica" charset="0"/>
                    </a:rPr>
                    <a:t>5.7 GeV e+    3.9 GeV e-             </a:t>
                  </a:r>
                  <a:endParaRPr lang="en-US">
                    <a:latin typeface="Comic Sans MS" pitchFamily="66" charset="0"/>
                  </a:endParaRPr>
                </a:p>
              </p:txBody>
            </p:sp>
            <p:sp>
              <p:nvSpPr>
                <p:cNvPr id="57415" name="AutoShape 59"/>
                <p:cNvSpPr>
                  <a:spLocks noChangeArrowheads="1"/>
                </p:cNvSpPr>
                <p:nvPr/>
              </p:nvSpPr>
              <p:spPr bwMode="auto">
                <a:xfrm rot="-8201082">
                  <a:off x="2742" y="1996"/>
                  <a:ext cx="192" cy="192"/>
                </a:xfrm>
                <a:prstGeom prst="rtTriangle">
                  <a:avLst/>
                </a:prstGeom>
                <a:solidFill>
                  <a:schemeClr val="accent1"/>
                </a:solidFill>
                <a:ln w="9525">
                  <a:solidFill>
                    <a:schemeClr val="accent1"/>
                  </a:solidFill>
                  <a:miter lim="800000"/>
                  <a:headEnd/>
                  <a:tailEnd/>
                </a:ln>
              </p:spPr>
              <p:txBody>
                <a:bodyPr rot="10800000" wrap="none" anchor="ctr"/>
                <a:lstStyle/>
                <a:p>
                  <a:endParaRPr lang="it-IT">
                    <a:latin typeface="Calibri" pitchFamily="34" charset="0"/>
                  </a:endParaRPr>
                </a:p>
              </p:txBody>
            </p:sp>
            <p:sp>
              <p:nvSpPr>
                <p:cNvPr id="57416" name="Line 60"/>
                <p:cNvSpPr>
                  <a:spLocks noChangeShapeType="1"/>
                </p:cNvSpPr>
                <p:nvPr/>
              </p:nvSpPr>
              <p:spPr bwMode="auto">
                <a:xfrm flipV="1">
                  <a:off x="2598" y="2140"/>
                  <a:ext cx="240" cy="192"/>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7417" name="Line 61"/>
                <p:cNvSpPr>
                  <a:spLocks noChangeShapeType="1"/>
                </p:cNvSpPr>
                <p:nvPr/>
              </p:nvSpPr>
              <p:spPr bwMode="auto">
                <a:xfrm>
                  <a:off x="2982" y="2092"/>
                  <a:ext cx="144" cy="0"/>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7418" name="Text Box 62"/>
                <p:cNvSpPr txBox="1">
                  <a:spLocks noChangeArrowheads="1"/>
                </p:cNvSpPr>
                <p:nvPr/>
              </p:nvSpPr>
              <p:spPr bwMode="auto">
                <a:xfrm>
                  <a:off x="2598" y="1810"/>
                  <a:ext cx="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600">
                      <a:solidFill>
                        <a:srgbClr val="FF0000"/>
                      </a:solidFill>
                      <a:latin typeface="Comic Sans MS" pitchFamily="66" charset="0"/>
                    </a:rPr>
                    <a:t>e+</a:t>
                  </a:r>
                  <a:endParaRPr lang="en-US">
                    <a:latin typeface="Comic Sans MS" pitchFamily="66" charset="0"/>
                  </a:endParaRPr>
                </a:p>
              </p:txBody>
            </p:sp>
            <p:sp>
              <p:nvSpPr>
                <p:cNvPr id="57419" name="Text Box 63"/>
                <p:cNvSpPr txBox="1">
                  <a:spLocks noChangeArrowheads="1"/>
                </p:cNvSpPr>
                <p:nvPr/>
              </p:nvSpPr>
              <p:spPr bwMode="auto">
                <a:xfrm>
                  <a:off x="2836" y="2266"/>
                  <a:ext cx="239" cy="2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600" dirty="0">
                      <a:solidFill>
                        <a:srgbClr val="FFFF00"/>
                      </a:solidFill>
                      <a:latin typeface="Comic Sans MS" pitchFamily="66" charset="0"/>
                    </a:rPr>
                    <a:t>e-</a:t>
                  </a:r>
                  <a:endParaRPr lang="en-US" dirty="0">
                    <a:solidFill>
                      <a:srgbClr val="FFFF00"/>
                    </a:solidFill>
                    <a:latin typeface="Comic Sans MS" pitchFamily="66" charset="0"/>
                  </a:endParaRPr>
                </a:p>
              </p:txBody>
            </p:sp>
            <p:sp>
              <p:nvSpPr>
                <p:cNvPr id="57420" name="Text Box 64"/>
                <p:cNvSpPr txBox="1">
                  <a:spLocks noChangeArrowheads="1"/>
                </p:cNvSpPr>
                <p:nvPr/>
              </p:nvSpPr>
              <p:spPr bwMode="auto">
                <a:xfrm>
                  <a:off x="2541" y="1420"/>
                  <a:ext cx="74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dirty="0">
                      <a:solidFill>
                        <a:schemeClr val="bg1"/>
                      </a:solidFill>
                      <a:latin typeface="Comic Sans MS" pitchFamily="66" charset="0"/>
                    </a:rPr>
                    <a:t>combiner</a:t>
                  </a:r>
                </a:p>
                <a:p>
                  <a:pPr algn="ctr"/>
                  <a:r>
                    <a:rPr lang="en-US" dirty="0">
                      <a:solidFill>
                        <a:schemeClr val="bg1"/>
                      </a:solidFill>
                      <a:latin typeface="Comic Sans MS" pitchFamily="66" charset="0"/>
                    </a:rPr>
                    <a:t>DC dipole</a:t>
                  </a:r>
                </a:p>
              </p:txBody>
            </p:sp>
            <p:sp>
              <p:nvSpPr>
                <p:cNvPr id="57421" name="Line 65"/>
                <p:cNvSpPr>
                  <a:spLocks noChangeShapeType="1"/>
                </p:cNvSpPr>
                <p:nvPr/>
              </p:nvSpPr>
              <p:spPr bwMode="auto">
                <a:xfrm>
                  <a:off x="2598" y="1948"/>
                  <a:ext cx="240" cy="96"/>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7422" name="Text Box 66"/>
                <p:cNvSpPr txBox="1">
                  <a:spLocks noChangeArrowheads="1"/>
                </p:cNvSpPr>
                <p:nvPr/>
              </p:nvSpPr>
              <p:spPr bwMode="auto">
                <a:xfrm>
                  <a:off x="1878" y="2260"/>
                  <a:ext cx="948" cy="23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b="1">
                      <a:solidFill>
                        <a:srgbClr val="FFFF00"/>
                      </a:solidFill>
                      <a:latin typeface="Helvetica" charset="0"/>
                    </a:rPr>
                    <a:t>    </a:t>
                  </a:r>
                  <a:r>
                    <a:rPr lang="en-US" sz="1400" b="1">
                      <a:solidFill>
                        <a:srgbClr val="FFFF00"/>
                      </a:solidFill>
                      <a:latin typeface="Helvetica" charset="0"/>
                    </a:rPr>
                    <a:t>0.25 GeV</a:t>
                  </a:r>
                  <a:r>
                    <a:rPr lang="en-US" b="1">
                      <a:solidFill>
                        <a:srgbClr val="FFFF00"/>
                      </a:solidFill>
                      <a:latin typeface="Helvetica" charset="0"/>
                    </a:rPr>
                    <a:t>     </a:t>
                  </a:r>
                </a:p>
              </p:txBody>
            </p:sp>
            <p:sp>
              <p:nvSpPr>
                <p:cNvPr id="57423" name="Line 67"/>
                <p:cNvSpPr>
                  <a:spLocks noChangeShapeType="1"/>
                </p:cNvSpPr>
                <p:nvPr/>
              </p:nvSpPr>
              <p:spPr bwMode="auto">
                <a:xfrm>
                  <a:off x="2934" y="1708"/>
                  <a:ext cx="0" cy="288"/>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57424" name="Group 80"/>
              <p:cNvGrpSpPr>
                <a:grpSpLocks/>
              </p:cNvGrpSpPr>
              <p:nvPr/>
            </p:nvGrpSpPr>
            <p:grpSpPr bwMode="auto">
              <a:xfrm>
                <a:off x="46" y="2188"/>
                <a:ext cx="2063" cy="607"/>
                <a:chOff x="46" y="2188"/>
                <a:chExt cx="2063" cy="607"/>
              </a:xfrm>
            </p:grpSpPr>
            <p:sp>
              <p:nvSpPr>
                <p:cNvPr id="57425" name="Text Box 56"/>
                <p:cNvSpPr txBox="1">
                  <a:spLocks noChangeArrowheads="1"/>
                </p:cNvSpPr>
                <p:nvPr/>
              </p:nvSpPr>
              <p:spPr bwMode="auto">
                <a:xfrm>
                  <a:off x="46" y="2205"/>
                  <a:ext cx="385" cy="352"/>
                </a:xfrm>
                <a:prstGeom prst="rect">
                  <a:avLst/>
                </a:prstGeom>
                <a:solidFill>
                  <a:schemeClr val="accent1"/>
                </a:solidFill>
                <a:ln w="9525">
                  <a:solidFill>
                    <a:schemeClr val="accent2"/>
                  </a:solidFill>
                  <a:miter lim="800000"/>
                  <a:headEnd/>
                  <a:tailEnd/>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1000" b="1">
                      <a:latin typeface="Helvetica" charset="0"/>
                    </a:rPr>
                    <a:t>POL.</a:t>
                  </a:r>
                </a:p>
                <a:p>
                  <a:pPr algn="ctr"/>
                  <a:r>
                    <a:rPr lang="en-US" sz="1000" b="1">
                      <a:latin typeface="Helvetica" charset="0"/>
                    </a:rPr>
                    <a:t> SLAC </a:t>
                  </a:r>
                </a:p>
                <a:p>
                  <a:pPr algn="ctr"/>
                  <a:r>
                    <a:rPr lang="en-US" sz="1000" b="1">
                      <a:latin typeface="Helvetica" charset="0"/>
                    </a:rPr>
                    <a:t>GUN</a:t>
                  </a:r>
                </a:p>
              </p:txBody>
            </p:sp>
            <p:sp>
              <p:nvSpPr>
                <p:cNvPr id="57426" name="Text Box 57"/>
                <p:cNvSpPr txBox="1">
                  <a:spLocks noChangeArrowheads="1"/>
                </p:cNvSpPr>
                <p:nvPr/>
              </p:nvSpPr>
              <p:spPr bwMode="auto">
                <a:xfrm>
                  <a:off x="1213" y="2286"/>
                  <a:ext cx="352" cy="192"/>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400" b="1">
                      <a:solidFill>
                        <a:srgbClr val="FFFF00"/>
                      </a:solidFill>
                      <a:latin typeface="Helvetica" charset="0"/>
                    </a:rPr>
                    <a:t>SHB</a:t>
                  </a:r>
                  <a:endParaRPr lang="en-US">
                    <a:latin typeface="Comic Sans MS" pitchFamily="66" charset="0"/>
                  </a:endParaRPr>
                </a:p>
              </p:txBody>
            </p:sp>
            <p:sp>
              <p:nvSpPr>
                <p:cNvPr id="57427" name="Text Box 58"/>
                <p:cNvSpPr txBox="1">
                  <a:spLocks noChangeArrowheads="1"/>
                </p:cNvSpPr>
                <p:nvPr/>
              </p:nvSpPr>
              <p:spPr bwMode="auto">
                <a:xfrm>
                  <a:off x="1606" y="2188"/>
                  <a:ext cx="503" cy="34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1000" b="1">
                      <a:solidFill>
                        <a:srgbClr val="FFFF00"/>
                      </a:solidFill>
                      <a:latin typeface="Helvetica" charset="0"/>
                    </a:rPr>
                    <a:t>50 MeV</a:t>
                  </a:r>
                </a:p>
                <a:p>
                  <a:pPr algn="ctr"/>
                  <a:r>
                    <a:rPr lang="en-US" sz="1000" b="1">
                      <a:solidFill>
                        <a:srgbClr val="FFFF00"/>
                      </a:solidFill>
                      <a:latin typeface="Helvetica" charset="0"/>
                    </a:rPr>
                    <a:t>CAPTURE</a:t>
                  </a:r>
                </a:p>
                <a:p>
                  <a:pPr algn="ctr"/>
                  <a:r>
                    <a:rPr lang="en-US" sz="1000" b="1">
                      <a:solidFill>
                        <a:srgbClr val="FFFF00"/>
                      </a:solidFill>
                      <a:latin typeface="Helvetica" charset="0"/>
                    </a:rPr>
                    <a:t>SECTION</a:t>
                  </a:r>
                  <a:endParaRPr lang="en-US">
                    <a:latin typeface="Comic Sans MS" pitchFamily="66" charset="0"/>
                  </a:endParaRPr>
                </a:p>
              </p:txBody>
            </p:sp>
            <p:sp>
              <p:nvSpPr>
                <p:cNvPr id="57428" name="Line 145"/>
                <p:cNvSpPr>
                  <a:spLocks noChangeShapeType="1"/>
                </p:cNvSpPr>
                <p:nvPr/>
              </p:nvSpPr>
              <p:spPr bwMode="auto">
                <a:xfrm>
                  <a:off x="249" y="2568"/>
                  <a:ext cx="182" cy="227"/>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7429" name="Rectangle 85"/>
                <p:cNvSpPr>
                  <a:spLocks noChangeArrowheads="1"/>
                </p:cNvSpPr>
                <p:nvPr/>
              </p:nvSpPr>
              <p:spPr bwMode="auto">
                <a:xfrm>
                  <a:off x="476" y="2205"/>
                  <a:ext cx="272" cy="363"/>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it-IT" sz="1200">
                      <a:solidFill>
                        <a:schemeClr val="bg1"/>
                      </a:solidFill>
                    </a:rPr>
                    <a:t>Wien</a:t>
                  </a:r>
                </a:p>
                <a:p>
                  <a:pPr algn="ctr"/>
                  <a:r>
                    <a:rPr lang="it-IT" sz="1200">
                      <a:solidFill>
                        <a:schemeClr val="bg1"/>
                      </a:solidFill>
                    </a:rPr>
                    <a:t>filter</a:t>
                  </a:r>
                  <a:endParaRPr lang="en-US" sz="1200">
                    <a:solidFill>
                      <a:schemeClr val="bg1"/>
                    </a:solidFill>
                  </a:endParaRPr>
                </a:p>
              </p:txBody>
            </p:sp>
            <p:sp>
              <p:nvSpPr>
                <p:cNvPr id="57430" name="Rectangle 86"/>
                <p:cNvSpPr>
                  <a:spLocks noChangeArrowheads="1"/>
                </p:cNvSpPr>
                <p:nvPr/>
              </p:nvSpPr>
              <p:spPr bwMode="auto">
                <a:xfrm>
                  <a:off x="793" y="2205"/>
                  <a:ext cx="363" cy="31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it-IT" sz="1200"/>
                    <a:t>Mott</a:t>
                  </a:r>
                </a:p>
                <a:p>
                  <a:pPr algn="ctr"/>
                  <a:r>
                    <a:rPr lang="it-IT" sz="1200"/>
                    <a:t>polarim</a:t>
                  </a:r>
                  <a:endParaRPr lang="en-US" sz="1200"/>
                </a:p>
              </p:txBody>
            </p:sp>
          </p:grpSp>
          <p:grpSp>
            <p:nvGrpSpPr>
              <p:cNvPr id="57431" name="Group 87"/>
              <p:cNvGrpSpPr>
                <a:grpSpLocks/>
              </p:cNvGrpSpPr>
              <p:nvPr/>
            </p:nvGrpSpPr>
            <p:grpSpPr bwMode="auto">
              <a:xfrm>
                <a:off x="1805" y="2523"/>
                <a:ext cx="712" cy="317"/>
                <a:chOff x="1805" y="2523"/>
                <a:chExt cx="712" cy="317"/>
              </a:xfrm>
            </p:grpSpPr>
            <p:sp>
              <p:nvSpPr>
                <p:cNvPr id="57432" name="AutoShape 88"/>
                <p:cNvSpPr>
                  <a:spLocks noChangeArrowheads="1"/>
                </p:cNvSpPr>
                <p:nvPr/>
              </p:nvSpPr>
              <p:spPr bwMode="auto">
                <a:xfrm>
                  <a:off x="2063" y="2523"/>
                  <a:ext cx="182" cy="136"/>
                </a:xfrm>
                <a:prstGeom prst="upArrow">
                  <a:avLst>
                    <a:gd name="adj1" fmla="val 50000"/>
                    <a:gd name="adj2"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it-IT">
                    <a:solidFill>
                      <a:srgbClr val="FF0000"/>
                    </a:solidFill>
                  </a:endParaRPr>
                </a:p>
              </p:txBody>
            </p:sp>
            <p:sp>
              <p:nvSpPr>
                <p:cNvPr id="57433" name="Text Box 89"/>
                <p:cNvSpPr txBox="1">
                  <a:spLocks noChangeArrowheads="1"/>
                </p:cNvSpPr>
                <p:nvPr/>
              </p:nvSpPr>
              <p:spPr bwMode="auto">
                <a:xfrm>
                  <a:off x="1805" y="2648"/>
                  <a:ext cx="71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sz="1400" b="1">
                      <a:solidFill>
                        <a:srgbClr val="FF0000"/>
                      </a:solidFill>
                    </a:rPr>
                    <a:t>collimators</a:t>
                  </a:r>
                  <a:endParaRPr lang="en-US" sz="1400" b="1">
                    <a:solidFill>
                      <a:srgbClr val="FF0000"/>
                    </a:solidFill>
                  </a:endParaRPr>
                </a:p>
              </p:txBody>
            </p:sp>
          </p:grpSp>
        </p:grpSp>
      </p:grpSp>
      <p:sp>
        <p:nvSpPr>
          <p:cNvPr id="49" name="Rectangle 2"/>
          <p:cNvSpPr txBox="1">
            <a:spLocks noChangeArrowheads="1"/>
          </p:cNvSpPr>
          <p:nvPr/>
        </p:nvSpPr>
        <p:spPr bwMode="auto">
          <a:xfrm>
            <a:off x="0" y="0"/>
            <a:ext cx="9144000" cy="9080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i="1">
                <a:solidFill>
                  <a:schemeClr val="bg1"/>
                </a:solidFill>
                <a:latin typeface="+mj-lt"/>
                <a:ea typeface="+mj-ea"/>
                <a:cs typeface="+mj-cs"/>
              </a:defRPr>
            </a:lvl1pPr>
            <a:lvl2pPr algn="ctr" rtl="0" eaLnBrk="1" fontAlgn="base" hangingPunct="1">
              <a:spcBef>
                <a:spcPct val="0"/>
              </a:spcBef>
              <a:spcAft>
                <a:spcPct val="0"/>
              </a:spcAft>
              <a:defRPr sz="4400" i="1">
                <a:solidFill>
                  <a:schemeClr val="bg1"/>
                </a:solidFill>
                <a:latin typeface="Arial" pitchFamily="34" charset="0"/>
              </a:defRPr>
            </a:lvl2pPr>
            <a:lvl3pPr algn="ctr" rtl="0" eaLnBrk="1" fontAlgn="base" hangingPunct="1">
              <a:spcBef>
                <a:spcPct val="0"/>
              </a:spcBef>
              <a:spcAft>
                <a:spcPct val="0"/>
              </a:spcAft>
              <a:defRPr sz="4400" i="1">
                <a:solidFill>
                  <a:schemeClr val="bg1"/>
                </a:solidFill>
                <a:latin typeface="Arial" pitchFamily="34" charset="0"/>
              </a:defRPr>
            </a:lvl3pPr>
            <a:lvl4pPr algn="ctr" rtl="0" eaLnBrk="1" fontAlgn="base" hangingPunct="1">
              <a:spcBef>
                <a:spcPct val="0"/>
              </a:spcBef>
              <a:spcAft>
                <a:spcPct val="0"/>
              </a:spcAft>
              <a:defRPr sz="4400" i="1">
                <a:solidFill>
                  <a:schemeClr val="bg1"/>
                </a:solidFill>
                <a:latin typeface="Arial" pitchFamily="34" charset="0"/>
              </a:defRPr>
            </a:lvl4pPr>
            <a:lvl5pPr algn="ctr" rtl="0" eaLnBrk="1" fontAlgn="base" hangingPunct="1">
              <a:spcBef>
                <a:spcPct val="0"/>
              </a:spcBef>
              <a:spcAft>
                <a:spcPct val="0"/>
              </a:spcAft>
              <a:defRPr sz="4400" i="1">
                <a:solidFill>
                  <a:schemeClr val="bg1"/>
                </a:solidFill>
                <a:latin typeface="Arial" pitchFamily="34" charset="0"/>
              </a:defRPr>
            </a:lvl5pPr>
            <a:lvl6pPr marL="457200" algn="ctr" rtl="0" eaLnBrk="1" fontAlgn="base" hangingPunct="1">
              <a:spcBef>
                <a:spcPct val="0"/>
              </a:spcBef>
              <a:spcAft>
                <a:spcPct val="0"/>
              </a:spcAft>
              <a:defRPr sz="4400" i="1">
                <a:solidFill>
                  <a:schemeClr val="bg1"/>
                </a:solidFill>
                <a:latin typeface="Arial" pitchFamily="34" charset="0"/>
              </a:defRPr>
            </a:lvl6pPr>
            <a:lvl7pPr marL="914400" algn="ctr" rtl="0" eaLnBrk="1" fontAlgn="base" hangingPunct="1">
              <a:spcBef>
                <a:spcPct val="0"/>
              </a:spcBef>
              <a:spcAft>
                <a:spcPct val="0"/>
              </a:spcAft>
              <a:defRPr sz="4400" i="1">
                <a:solidFill>
                  <a:schemeClr val="bg1"/>
                </a:solidFill>
                <a:latin typeface="Arial" pitchFamily="34" charset="0"/>
              </a:defRPr>
            </a:lvl7pPr>
            <a:lvl8pPr marL="1371600" algn="ctr" rtl="0" eaLnBrk="1" fontAlgn="base" hangingPunct="1">
              <a:spcBef>
                <a:spcPct val="0"/>
              </a:spcBef>
              <a:spcAft>
                <a:spcPct val="0"/>
              </a:spcAft>
              <a:defRPr sz="4400" i="1">
                <a:solidFill>
                  <a:schemeClr val="bg1"/>
                </a:solidFill>
                <a:latin typeface="Arial" pitchFamily="34" charset="0"/>
              </a:defRPr>
            </a:lvl8pPr>
            <a:lvl9pPr marL="1828800" algn="ctr" rtl="0" eaLnBrk="1" fontAlgn="base" hangingPunct="1">
              <a:spcBef>
                <a:spcPct val="0"/>
              </a:spcBef>
              <a:spcAft>
                <a:spcPct val="0"/>
              </a:spcAft>
              <a:defRPr sz="4400" i="1">
                <a:solidFill>
                  <a:schemeClr val="bg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4400" b="0" i="1" u="none" strike="noStrike" kern="0" cap="none" spc="0" normalizeH="0" baseline="0" noProof="0" smtClean="0">
                <a:ln>
                  <a:noFill/>
                </a:ln>
                <a:solidFill>
                  <a:srgbClr val="FFFFFF"/>
                </a:solidFill>
                <a:effectLst/>
                <a:uLnTx/>
                <a:uFillTx/>
                <a:latin typeface="Arial"/>
                <a:ea typeface="+mj-ea"/>
                <a:cs typeface="+mj-cs"/>
              </a:rPr>
              <a:t>Injection System</a:t>
            </a:r>
            <a:endParaRPr kumimoji="0" lang="en-US" sz="4400" b="0" i="1" u="none" strike="noStrike" kern="0" cap="none" spc="0" normalizeH="0" baseline="0" noProof="0">
              <a:ln>
                <a:noFill/>
              </a:ln>
              <a:solidFill>
                <a:srgbClr val="FFFFFF"/>
              </a:solidFill>
              <a:effectLst/>
              <a:uLnTx/>
              <a:uFillTx/>
              <a:latin typeface="Arial"/>
              <a:ea typeface="+mj-ea"/>
              <a:cs typeface="+mj-cs"/>
            </a:endParaRPr>
          </a:p>
        </p:txBody>
      </p:sp>
      <p:sp>
        <p:nvSpPr>
          <p:cNvPr id="3" name="Rettangolo 2"/>
          <p:cNvSpPr/>
          <p:nvPr/>
        </p:nvSpPr>
        <p:spPr>
          <a:xfrm>
            <a:off x="5940152" y="3894728"/>
            <a:ext cx="3079689"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0000"/>
                </a:solidFill>
                <a:effectLst/>
                <a:uLnTx/>
                <a:uFillTx/>
              </a:rPr>
              <a:t>Main Rings injection rate: 50 Hz</a:t>
            </a:r>
          </a:p>
          <a:p>
            <a:pPr fontAlgn="auto">
              <a:spcBef>
                <a:spcPts val="0"/>
              </a:spcBef>
              <a:spcAft>
                <a:spcPts val="0"/>
              </a:spcAft>
            </a:pPr>
            <a:r>
              <a:rPr lang="it-IT" sz="1600" dirty="0" err="1">
                <a:solidFill>
                  <a:srgbClr val="FF0000"/>
                </a:solidFill>
              </a:rPr>
              <a:t>Damping</a:t>
            </a:r>
            <a:r>
              <a:rPr lang="it-IT" sz="1600" dirty="0">
                <a:solidFill>
                  <a:srgbClr val="FF0000"/>
                </a:solidFill>
              </a:rPr>
              <a:t> Ring </a:t>
            </a:r>
            <a:r>
              <a:rPr lang="it-IT" sz="1600" dirty="0" smtClean="0">
                <a:solidFill>
                  <a:srgbClr val="FF0000"/>
                </a:solidFill>
              </a:rPr>
              <a:t>just </a:t>
            </a:r>
            <a:r>
              <a:rPr lang="it-IT" sz="1600" dirty="0">
                <a:solidFill>
                  <a:srgbClr val="FF0000"/>
                </a:solidFill>
              </a:rPr>
              <a:t>for </a:t>
            </a:r>
            <a:r>
              <a:rPr lang="it-IT" sz="1600" dirty="0" err="1" smtClean="0">
                <a:solidFill>
                  <a:srgbClr val="FF0000"/>
                </a:solidFill>
              </a:rPr>
              <a:t>positrons</a:t>
            </a:r>
            <a:endParaRPr lang="it-IT" sz="1600" dirty="0"/>
          </a:p>
        </p:txBody>
      </p:sp>
      <p:sp>
        <p:nvSpPr>
          <p:cNvPr id="57393" name="Text Box 99"/>
          <p:cNvSpPr txBox="1">
            <a:spLocks noChangeArrowheads="1"/>
          </p:cNvSpPr>
          <p:nvPr/>
        </p:nvSpPr>
        <p:spPr bwMode="auto">
          <a:xfrm>
            <a:off x="2887663" y="1468438"/>
            <a:ext cx="6873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it-IT" sz="1400" b="1">
                <a:solidFill>
                  <a:srgbClr val="FF0000"/>
                </a:solidFill>
              </a:rPr>
              <a:t>1 GeV</a:t>
            </a:r>
          </a:p>
        </p:txBody>
      </p:sp>
    </p:spTree>
    <p:extLst>
      <p:ext uri="{BB962C8B-B14F-4D97-AF65-F5344CB8AC3E}">
        <p14:creationId xmlns:p14="http://schemas.microsoft.com/office/powerpoint/2010/main" val="20562877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0"/>
            <a:ext cx="9144000" cy="908050"/>
          </a:xfrm>
        </p:spPr>
        <p:txBody>
          <a:bodyPr/>
          <a:lstStyle/>
          <a:p>
            <a:pPr eaLnBrk="1" hangingPunct="1">
              <a:defRPr/>
            </a:pPr>
            <a:r>
              <a:rPr lang="it-IT" dirty="0" smtClean="0">
                <a:cs typeface="+mj-cs"/>
              </a:rPr>
              <a:t>Layout, Site</a:t>
            </a:r>
            <a:endParaRPr lang="en-US" dirty="0" smtClean="0">
              <a:cs typeface="+mj-cs"/>
            </a:endParaRPr>
          </a:p>
        </p:txBody>
      </p:sp>
      <p:sp>
        <p:nvSpPr>
          <p:cNvPr id="61443" name="Rectangle 3"/>
          <p:cNvSpPr>
            <a:spLocks noGrp="1" noChangeArrowheads="1"/>
          </p:cNvSpPr>
          <p:nvPr>
            <p:ph type="body" idx="1"/>
          </p:nvPr>
        </p:nvSpPr>
        <p:spPr>
          <a:xfrm>
            <a:off x="250825" y="980728"/>
            <a:ext cx="8569325" cy="5688632"/>
          </a:xfrm>
        </p:spPr>
        <p:txBody>
          <a:bodyPr/>
          <a:lstStyle/>
          <a:p>
            <a:pPr eaLnBrk="1" hangingPunct="1">
              <a:lnSpc>
                <a:spcPct val="80000"/>
              </a:lnSpc>
              <a:defRPr/>
            </a:pPr>
            <a:r>
              <a:rPr lang="en-US" sz="2400" dirty="0" smtClean="0"/>
              <a:t>The rings footprint is at the moment the same as the baseline (2 rings in same tunnel, about 1250 m long)</a:t>
            </a:r>
          </a:p>
          <a:p>
            <a:pPr eaLnBrk="1" hangingPunct="1">
              <a:lnSpc>
                <a:spcPct val="80000"/>
              </a:lnSpc>
              <a:defRPr/>
            </a:pPr>
            <a:endParaRPr lang="en-US" sz="1400" dirty="0" smtClean="0"/>
          </a:p>
          <a:p>
            <a:pPr eaLnBrk="1" hangingPunct="1">
              <a:lnSpc>
                <a:spcPct val="80000"/>
              </a:lnSpc>
              <a:defRPr/>
            </a:pPr>
            <a:r>
              <a:rPr lang="en-US" sz="2400" dirty="0" smtClean="0"/>
              <a:t>The insertion of synchrotron </a:t>
            </a:r>
            <a:r>
              <a:rPr lang="en-US" sz="2400" dirty="0" err="1" smtClean="0"/>
              <a:t>beamlines</a:t>
            </a:r>
            <a:r>
              <a:rPr lang="en-US" sz="2400" dirty="0" smtClean="0"/>
              <a:t>, with their impact on the layout and lattice is being studied</a:t>
            </a:r>
          </a:p>
          <a:p>
            <a:pPr eaLnBrk="1" hangingPunct="1">
              <a:lnSpc>
                <a:spcPct val="80000"/>
              </a:lnSpc>
              <a:defRPr/>
            </a:pPr>
            <a:endParaRPr lang="en-US" sz="1400" dirty="0" smtClean="0"/>
          </a:p>
          <a:p>
            <a:pPr eaLnBrk="1" hangingPunct="1">
              <a:lnSpc>
                <a:spcPct val="80000"/>
              </a:lnSpc>
              <a:defRPr/>
            </a:pPr>
            <a:r>
              <a:rPr lang="en-US" sz="2400" dirty="0" smtClean="0"/>
              <a:t>We are looking for a green field site in order to exploit at best the facility (</a:t>
            </a:r>
            <a:r>
              <a:rPr lang="en-US" sz="2400" dirty="0" err="1" smtClean="0"/>
              <a:t>SuperB</a:t>
            </a:r>
            <a:r>
              <a:rPr lang="en-US" sz="2400" dirty="0" smtClean="0"/>
              <a:t> and SL)</a:t>
            </a:r>
          </a:p>
          <a:p>
            <a:pPr eaLnBrk="1" hangingPunct="1">
              <a:lnSpc>
                <a:spcPct val="80000"/>
              </a:lnSpc>
              <a:defRPr/>
            </a:pPr>
            <a:endParaRPr lang="en-US" sz="1400" dirty="0" smtClean="0"/>
          </a:p>
          <a:p>
            <a:pPr eaLnBrk="1" hangingPunct="1">
              <a:lnSpc>
                <a:spcPct val="80000"/>
              </a:lnSpc>
              <a:defRPr/>
            </a:pPr>
            <a:r>
              <a:rPr lang="en-US" sz="2400" dirty="0" smtClean="0"/>
              <a:t>Several sites seems available, first pick at the moment is in Tor </a:t>
            </a:r>
            <a:r>
              <a:rPr lang="en-US" sz="2400" dirty="0" err="1" smtClean="0"/>
              <a:t>Vergata</a:t>
            </a:r>
            <a:r>
              <a:rPr lang="en-US" sz="2400" dirty="0" smtClean="0"/>
              <a:t> University campus and we are studying its compatibility with the requirements </a:t>
            </a:r>
          </a:p>
          <a:p>
            <a:pPr eaLnBrk="1" hangingPunct="1">
              <a:lnSpc>
                <a:spcPct val="80000"/>
              </a:lnSpc>
              <a:defRPr/>
            </a:pPr>
            <a:endParaRPr lang="en-US" sz="1400" dirty="0" smtClean="0"/>
          </a:p>
          <a:p>
            <a:pPr eaLnBrk="1" hangingPunct="1">
              <a:lnSpc>
                <a:spcPct val="80000"/>
              </a:lnSpc>
              <a:defRPr/>
            </a:pPr>
            <a:r>
              <a:rPr lang="en-US" sz="2400" dirty="0" smtClean="0"/>
              <a:t>Preliminary ground measurements have been performed at Tor </a:t>
            </a:r>
            <a:r>
              <a:rPr lang="en-US" sz="2400" dirty="0" err="1" smtClean="0"/>
              <a:t>Vergata</a:t>
            </a:r>
            <a:r>
              <a:rPr lang="en-US" sz="2400" dirty="0" smtClean="0"/>
              <a:t> in mid-April, waiting for their elaboration</a:t>
            </a:r>
          </a:p>
          <a:p>
            <a:pPr eaLnBrk="1" hangingPunct="1">
              <a:lnSpc>
                <a:spcPct val="80000"/>
              </a:lnSpc>
              <a:defRPr/>
            </a:pPr>
            <a:endParaRPr lang="en-US" sz="1400" dirty="0" smtClean="0"/>
          </a:p>
          <a:p>
            <a:pPr eaLnBrk="1" hangingPunct="1">
              <a:lnSpc>
                <a:spcPct val="80000"/>
              </a:lnSpc>
              <a:defRPr/>
            </a:pPr>
            <a:r>
              <a:rPr lang="en-US" sz="2400" dirty="0" smtClean="0"/>
              <a:t>The layout will be adjusted as soon as the site is chosen to further optimize the system performances</a:t>
            </a:r>
          </a:p>
        </p:txBody>
      </p:sp>
    </p:spTree>
    <p:extLst>
      <p:ext uri="{BB962C8B-B14F-4D97-AF65-F5344CB8AC3E}">
        <p14:creationId xmlns:p14="http://schemas.microsoft.com/office/powerpoint/2010/main" val="17195853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o 11"/>
          <p:cNvGrpSpPr/>
          <p:nvPr/>
        </p:nvGrpSpPr>
        <p:grpSpPr>
          <a:xfrm>
            <a:off x="539552" y="262890"/>
            <a:ext cx="8064896" cy="6466088"/>
            <a:chOff x="539552" y="262890"/>
            <a:chExt cx="8064896" cy="6466088"/>
          </a:xfrm>
        </p:grpSpPr>
        <p:grpSp>
          <p:nvGrpSpPr>
            <p:cNvPr id="9" name="Gruppo 8"/>
            <p:cNvGrpSpPr/>
            <p:nvPr/>
          </p:nvGrpSpPr>
          <p:grpSpPr>
            <a:xfrm>
              <a:off x="539552" y="262890"/>
              <a:ext cx="8064896" cy="6466088"/>
              <a:chOff x="539552" y="262890"/>
              <a:chExt cx="8064896" cy="6466088"/>
            </a:xfrm>
          </p:grpSpPr>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1830" t="30019" r="23469" b="3303"/>
              <a:stretch/>
            </p:blipFill>
            <p:spPr bwMode="auto">
              <a:xfrm>
                <a:off x="539552" y="262890"/>
                <a:ext cx="8064896" cy="646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e 3"/>
              <p:cNvSpPr/>
              <p:nvPr/>
            </p:nvSpPr>
            <p:spPr>
              <a:xfrm>
                <a:off x="2483768" y="1772816"/>
                <a:ext cx="1224136" cy="11521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p:cNvSpPr/>
              <p:nvPr/>
            </p:nvSpPr>
            <p:spPr>
              <a:xfrm>
                <a:off x="7380312" y="5373216"/>
                <a:ext cx="1224136" cy="11521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Connettore 1 5"/>
              <p:cNvCxnSpPr>
                <a:stCxn id="4" idx="5"/>
              </p:cNvCxnSpPr>
              <p:nvPr/>
            </p:nvCxnSpPr>
            <p:spPr>
              <a:xfrm>
                <a:off x="3528633" y="2756219"/>
                <a:ext cx="3995695" cy="28330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 name="CasellaDiTesto 9"/>
            <p:cNvSpPr txBox="1"/>
            <p:nvPr/>
          </p:nvSpPr>
          <p:spPr>
            <a:xfrm>
              <a:off x="2402612" y="2062589"/>
              <a:ext cx="1377300" cy="646331"/>
            </a:xfrm>
            <a:prstGeom prst="rect">
              <a:avLst/>
            </a:prstGeom>
            <a:noFill/>
          </p:spPr>
          <p:txBody>
            <a:bodyPr wrap="none" rtlCol="0">
              <a:spAutoFit/>
            </a:bodyPr>
            <a:lstStyle/>
            <a:p>
              <a:pPr algn="ctr"/>
              <a:r>
                <a:rPr lang="it-IT" b="1" dirty="0" smtClean="0">
                  <a:solidFill>
                    <a:srgbClr val="FFFF00"/>
                  </a:solidFill>
                </a:rPr>
                <a:t>Site under </a:t>
              </a:r>
            </a:p>
            <a:p>
              <a:pPr algn="ctr"/>
              <a:r>
                <a:rPr lang="it-IT" b="1" dirty="0" err="1" smtClean="0">
                  <a:solidFill>
                    <a:srgbClr val="FFFF00"/>
                  </a:solidFill>
                </a:rPr>
                <a:t>study</a:t>
              </a:r>
              <a:endParaRPr lang="it-IT" b="1" dirty="0">
                <a:solidFill>
                  <a:srgbClr val="FFFF00"/>
                </a:solidFill>
              </a:endParaRPr>
            </a:p>
          </p:txBody>
        </p:sp>
        <p:sp>
          <p:nvSpPr>
            <p:cNvPr id="13" name="CasellaDiTesto 12"/>
            <p:cNvSpPr txBox="1"/>
            <p:nvPr/>
          </p:nvSpPr>
          <p:spPr>
            <a:xfrm>
              <a:off x="7682909" y="5867980"/>
              <a:ext cx="633507" cy="369332"/>
            </a:xfrm>
            <a:prstGeom prst="rect">
              <a:avLst/>
            </a:prstGeom>
            <a:noFill/>
          </p:spPr>
          <p:txBody>
            <a:bodyPr wrap="none" rtlCol="0">
              <a:spAutoFit/>
            </a:bodyPr>
            <a:lstStyle/>
            <a:p>
              <a:r>
                <a:rPr lang="it-IT" b="1" dirty="0" smtClean="0">
                  <a:solidFill>
                    <a:srgbClr val="FF0000"/>
                  </a:solidFill>
                </a:rPr>
                <a:t>LNF</a:t>
              </a:r>
              <a:endParaRPr lang="it-IT" b="1" dirty="0">
                <a:solidFill>
                  <a:srgbClr val="FF0000"/>
                </a:solidFill>
              </a:endParaRPr>
            </a:p>
          </p:txBody>
        </p:sp>
        <p:sp>
          <p:nvSpPr>
            <p:cNvPr id="11" name="CasellaDiTesto 10"/>
            <p:cNvSpPr txBox="1"/>
            <p:nvPr/>
          </p:nvSpPr>
          <p:spPr>
            <a:xfrm>
              <a:off x="5292080" y="3573016"/>
              <a:ext cx="1582484" cy="369332"/>
            </a:xfrm>
            <a:prstGeom prst="rect">
              <a:avLst/>
            </a:prstGeom>
            <a:noFill/>
          </p:spPr>
          <p:txBody>
            <a:bodyPr wrap="none" rtlCol="0">
              <a:spAutoFit/>
            </a:bodyPr>
            <a:lstStyle/>
            <a:p>
              <a:r>
                <a:rPr lang="it-IT" dirty="0" err="1" smtClean="0">
                  <a:solidFill>
                    <a:schemeClr val="bg1"/>
                  </a:solidFill>
                </a:rPr>
                <a:t>About</a:t>
              </a:r>
              <a:r>
                <a:rPr lang="it-IT" dirty="0" smtClean="0">
                  <a:solidFill>
                    <a:schemeClr val="bg1"/>
                  </a:solidFill>
                </a:rPr>
                <a:t> 4.5 Km</a:t>
              </a:r>
              <a:endParaRPr lang="it-IT" dirty="0">
                <a:solidFill>
                  <a:schemeClr val="bg1"/>
                </a:solidFill>
              </a:endParaRPr>
            </a:p>
          </p:txBody>
        </p:sp>
      </p:grpSp>
      <p:sp>
        <p:nvSpPr>
          <p:cNvPr id="2" name="CasellaDiTesto 1"/>
          <p:cNvSpPr txBox="1"/>
          <p:nvPr/>
        </p:nvSpPr>
        <p:spPr>
          <a:xfrm>
            <a:off x="2190131" y="508610"/>
            <a:ext cx="5432898" cy="523220"/>
          </a:xfrm>
          <a:prstGeom prst="rect">
            <a:avLst/>
          </a:prstGeom>
          <a:noFill/>
        </p:spPr>
        <p:txBody>
          <a:bodyPr wrap="none" rtlCol="0">
            <a:spAutoFit/>
          </a:bodyPr>
          <a:lstStyle/>
          <a:p>
            <a:r>
              <a:rPr lang="it-IT" sz="2800" b="1" dirty="0" smtClean="0">
                <a:solidFill>
                  <a:srgbClr val="66FF66"/>
                </a:solidFill>
              </a:rPr>
              <a:t>Tor Vergata </a:t>
            </a:r>
            <a:r>
              <a:rPr lang="it-IT" sz="2800" b="1" dirty="0" err="1" smtClean="0">
                <a:solidFill>
                  <a:srgbClr val="66FF66"/>
                </a:solidFill>
              </a:rPr>
              <a:t>University</a:t>
            </a:r>
            <a:r>
              <a:rPr lang="it-IT" sz="2800" b="1" dirty="0" smtClean="0">
                <a:solidFill>
                  <a:srgbClr val="66FF66"/>
                </a:solidFill>
              </a:rPr>
              <a:t> campus</a:t>
            </a:r>
            <a:endParaRPr lang="it-IT" sz="2800" b="1" dirty="0">
              <a:solidFill>
                <a:srgbClr val="66FF66"/>
              </a:solidFill>
            </a:endParaRPr>
          </a:p>
        </p:txBody>
      </p:sp>
    </p:spTree>
    <p:extLst>
      <p:ext uri="{BB962C8B-B14F-4D97-AF65-F5344CB8AC3E}">
        <p14:creationId xmlns:p14="http://schemas.microsoft.com/office/powerpoint/2010/main" val="16633010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836712"/>
          </a:xfrm>
        </p:spPr>
        <p:txBody>
          <a:bodyPr/>
          <a:lstStyle/>
          <a:p>
            <a:r>
              <a:rPr lang="it-IT" dirty="0" err="1" smtClean="0"/>
              <a:t>Possible</a:t>
            </a:r>
            <a:r>
              <a:rPr lang="it-IT" dirty="0" smtClean="0"/>
              <a:t> </a:t>
            </a:r>
            <a:r>
              <a:rPr lang="it-IT" dirty="0" err="1" smtClean="0"/>
              <a:t>Improvements</a:t>
            </a:r>
            <a:r>
              <a:rPr lang="it-IT" dirty="0" smtClean="0"/>
              <a:t> under </a:t>
            </a:r>
            <a:r>
              <a:rPr lang="it-IT" dirty="0" err="1" smtClean="0"/>
              <a:t>study</a:t>
            </a:r>
            <a:endParaRPr lang="it-IT" dirty="0"/>
          </a:p>
        </p:txBody>
      </p:sp>
      <p:sp>
        <p:nvSpPr>
          <p:cNvPr id="3" name="Segnaposto contenuto 2"/>
          <p:cNvSpPr>
            <a:spLocks noGrp="1"/>
          </p:cNvSpPr>
          <p:nvPr>
            <p:ph idx="1"/>
          </p:nvPr>
        </p:nvSpPr>
        <p:spPr>
          <a:xfrm>
            <a:off x="179512" y="908720"/>
            <a:ext cx="8784976" cy="5678091"/>
          </a:xfrm>
        </p:spPr>
        <p:txBody>
          <a:bodyPr/>
          <a:lstStyle/>
          <a:p>
            <a:r>
              <a:rPr lang="it-IT" sz="2400" dirty="0" smtClean="0"/>
              <a:t>SL </a:t>
            </a:r>
            <a:r>
              <a:rPr lang="it-IT" sz="2400" dirty="0" err="1" smtClean="0"/>
              <a:t>users</a:t>
            </a:r>
            <a:r>
              <a:rPr lang="it-IT" sz="2400" dirty="0" smtClean="0"/>
              <a:t> </a:t>
            </a:r>
            <a:r>
              <a:rPr lang="it-IT" sz="2400" dirty="0" err="1" smtClean="0"/>
              <a:t>need</a:t>
            </a:r>
            <a:r>
              <a:rPr lang="it-IT" sz="2400" dirty="0" smtClean="0"/>
              <a:t> a </a:t>
            </a:r>
            <a:r>
              <a:rPr lang="it-IT" sz="2400" dirty="0" err="1" smtClean="0"/>
              <a:t>lower</a:t>
            </a:r>
            <a:r>
              <a:rPr lang="it-IT" sz="2400" dirty="0" smtClean="0"/>
              <a:t> emittance lattice, </a:t>
            </a:r>
            <a:r>
              <a:rPr lang="it-IT" sz="2400" dirty="0" err="1" smtClean="0"/>
              <a:t>dedicated</a:t>
            </a:r>
            <a:r>
              <a:rPr lang="it-IT" sz="2400" dirty="0" smtClean="0"/>
              <a:t> ID </a:t>
            </a:r>
            <a:r>
              <a:rPr lang="it-IT" sz="2400" dirty="0" err="1" smtClean="0"/>
              <a:t>cells</a:t>
            </a:r>
            <a:r>
              <a:rPr lang="it-IT" sz="2400" dirty="0" smtClean="0"/>
              <a:t>, long </a:t>
            </a:r>
            <a:r>
              <a:rPr lang="it-IT" sz="2400" dirty="0" err="1" smtClean="0"/>
              <a:t>beamlines</a:t>
            </a:r>
            <a:r>
              <a:rPr lang="it-IT" sz="2400" dirty="0" smtClean="0"/>
              <a:t>:</a:t>
            </a:r>
            <a:r>
              <a:rPr lang="it-IT" sz="2400" dirty="0"/>
              <a:t> </a:t>
            </a:r>
            <a:r>
              <a:rPr lang="it-IT" sz="2400" dirty="0" err="1" smtClean="0"/>
              <a:t>difficult</a:t>
            </a:r>
            <a:r>
              <a:rPr lang="it-IT" sz="2400" dirty="0" smtClean="0"/>
              <a:t> to </a:t>
            </a:r>
            <a:r>
              <a:rPr lang="it-IT" sz="2400" dirty="0" err="1" smtClean="0"/>
              <a:t>achieve</a:t>
            </a:r>
            <a:r>
              <a:rPr lang="it-IT" sz="2400" dirty="0" smtClean="0"/>
              <a:t> with 2 </a:t>
            </a:r>
            <a:r>
              <a:rPr lang="it-IT" sz="2400" dirty="0" err="1"/>
              <a:t>rings</a:t>
            </a:r>
            <a:r>
              <a:rPr lang="it-IT" sz="2400" dirty="0"/>
              <a:t> </a:t>
            </a:r>
            <a:r>
              <a:rPr lang="it-IT" sz="2400" dirty="0" err="1" smtClean="0"/>
              <a:t>at</a:t>
            </a:r>
            <a:r>
              <a:rPr lang="it-IT" sz="2400" dirty="0" smtClean="0"/>
              <a:t> </a:t>
            </a:r>
            <a:r>
              <a:rPr lang="it-IT" sz="2400" dirty="0" err="1" smtClean="0"/>
              <a:t>different</a:t>
            </a:r>
            <a:r>
              <a:rPr lang="it-IT" sz="2400" dirty="0" smtClean="0"/>
              <a:t> </a:t>
            </a:r>
            <a:r>
              <a:rPr lang="it-IT" sz="2400" dirty="0" err="1" smtClean="0"/>
              <a:t>energies</a:t>
            </a:r>
            <a:r>
              <a:rPr lang="it-IT" sz="2400" dirty="0" smtClean="0"/>
              <a:t> </a:t>
            </a:r>
            <a:r>
              <a:rPr lang="it-IT" sz="2400" dirty="0"/>
              <a:t>in </a:t>
            </a:r>
            <a:r>
              <a:rPr lang="it-IT" sz="2400" dirty="0" smtClean="0"/>
              <a:t>the </a:t>
            </a:r>
            <a:r>
              <a:rPr lang="it-IT" sz="2400" dirty="0" err="1" smtClean="0"/>
              <a:t>same</a:t>
            </a:r>
            <a:r>
              <a:rPr lang="it-IT" sz="2400" dirty="0" smtClean="0"/>
              <a:t> tunnel</a:t>
            </a:r>
          </a:p>
          <a:p>
            <a:r>
              <a:rPr lang="it-IT" sz="2400" dirty="0" smtClean="0"/>
              <a:t>HER can be some 100 m </a:t>
            </a:r>
            <a:r>
              <a:rPr lang="it-IT" sz="2400" dirty="0" err="1" smtClean="0"/>
              <a:t>shorter</a:t>
            </a:r>
            <a:r>
              <a:rPr lang="it-IT" sz="2400" dirty="0" smtClean="0"/>
              <a:t> (no </a:t>
            </a:r>
            <a:r>
              <a:rPr lang="it-IT" sz="2400" dirty="0" err="1" smtClean="0"/>
              <a:t>need</a:t>
            </a:r>
            <a:r>
              <a:rPr lang="it-IT" sz="2400" dirty="0" smtClean="0"/>
              <a:t> of </a:t>
            </a:r>
            <a:r>
              <a:rPr lang="it-IT" sz="2400" dirty="0" err="1" smtClean="0"/>
              <a:t>matching</a:t>
            </a:r>
            <a:r>
              <a:rPr lang="it-IT" sz="2400" dirty="0" smtClean="0"/>
              <a:t> </a:t>
            </a:r>
            <a:r>
              <a:rPr lang="it-IT" sz="2400" dirty="0" err="1" smtClean="0"/>
              <a:t>sections</a:t>
            </a:r>
            <a:r>
              <a:rPr lang="it-IT" sz="2400" dirty="0" smtClean="0"/>
              <a:t> to match LER spin </a:t>
            </a:r>
            <a:r>
              <a:rPr lang="it-IT" sz="2400" dirty="0" err="1" smtClean="0"/>
              <a:t>rotators</a:t>
            </a:r>
            <a:r>
              <a:rPr lang="it-IT" sz="2400" dirty="0"/>
              <a:t>)</a:t>
            </a:r>
            <a:endParaRPr lang="it-IT" sz="2400" dirty="0" smtClean="0"/>
          </a:p>
          <a:p>
            <a:r>
              <a:rPr lang="it-IT" sz="2400" dirty="0" smtClean="0"/>
              <a:t>A </a:t>
            </a:r>
            <a:r>
              <a:rPr lang="it-IT" sz="2400" dirty="0" err="1" smtClean="0"/>
              <a:t>shorter</a:t>
            </a:r>
            <a:r>
              <a:rPr lang="it-IT" sz="2400" dirty="0" smtClean="0"/>
              <a:t> (</a:t>
            </a:r>
            <a:r>
              <a:rPr lang="it-IT" sz="2400" dirty="0" err="1" smtClean="0"/>
              <a:t>about</a:t>
            </a:r>
            <a:r>
              <a:rPr lang="it-IT" sz="2400" dirty="0" smtClean="0"/>
              <a:t> ½ HER) LER ring can be </a:t>
            </a:r>
            <a:r>
              <a:rPr lang="it-IT" sz="2400" dirty="0" err="1" smtClean="0"/>
              <a:t>better</a:t>
            </a:r>
            <a:r>
              <a:rPr lang="it-IT" sz="2400" dirty="0" smtClean="0"/>
              <a:t> </a:t>
            </a:r>
            <a:r>
              <a:rPr lang="it-IT" sz="2400" dirty="0" err="1" smtClean="0"/>
              <a:t>optimized</a:t>
            </a:r>
            <a:r>
              <a:rPr lang="it-IT" sz="2400" dirty="0" smtClean="0"/>
              <a:t>:</a:t>
            </a:r>
            <a:endParaRPr lang="it-IT" sz="2400" dirty="0"/>
          </a:p>
          <a:p>
            <a:pPr lvl="1"/>
            <a:r>
              <a:rPr lang="it-IT" sz="2000" dirty="0" err="1" smtClean="0"/>
              <a:t>Same</a:t>
            </a:r>
            <a:r>
              <a:rPr lang="it-IT" sz="2000" dirty="0" smtClean="0"/>
              <a:t> SR </a:t>
            </a:r>
            <a:r>
              <a:rPr lang="it-IT" sz="2000" dirty="0" err="1" smtClean="0"/>
              <a:t>power</a:t>
            </a:r>
            <a:r>
              <a:rPr lang="it-IT" sz="2000" dirty="0" smtClean="0"/>
              <a:t> (</a:t>
            </a:r>
            <a:r>
              <a:rPr lang="it-IT" sz="2000" dirty="0" err="1" smtClean="0"/>
              <a:t>present</a:t>
            </a:r>
            <a:r>
              <a:rPr lang="it-IT" sz="2000" dirty="0" smtClean="0"/>
              <a:t> LER </a:t>
            </a:r>
            <a:r>
              <a:rPr lang="it-IT" sz="2000" dirty="0" err="1" smtClean="0"/>
              <a:t>arcs</a:t>
            </a:r>
            <a:r>
              <a:rPr lang="it-IT" sz="2000" dirty="0" smtClean="0"/>
              <a:t> </a:t>
            </a:r>
            <a:r>
              <a:rPr lang="it-IT" sz="2000" dirty="0" err="1" smtClean="0"/>
              <a:t>have</a:t>
            </a:r>
            <a:r>
              <a:rPr lang="it-IT" sz="2000" dirty="0" smtClean="0"/>
              <a:t> </a:t>
            </a:r>
            <a:r>
              <a:rPr lang="it-IT" sz="2000" dirty="0" err="1" smtClean="0"/>
              <a:t>many</a:t>
            </a:r>
            <a:r>
              <a:rPr lang="it-IT" sz="2000" dirty="0" smtClean="0"/>
              <a:t> </a:t>
            </a:r>
            <a:r>
              <a:rPr lang="it-IT" sz="2000" dirty="0" err="1" smtClean="0"/>
              <a:t>unused</a:t>
            </a:r>
            <a:r>
              <a:rPr lang="it-IT" sz="2000" dirty="0" smtClean="0"/>
              <a:t> </a:t>
            </a:r>
            <a:r>
              <a:rPr lang="it-IT" sz="2000" dirty="0" err="1" smtClean="0"/>
              <a:t>drifts</a:t>
            </a:r>
            <a:r>
              <a:rPr lang="it-IT" sz="2000" dirty="0" smtClean="0"/>
              <a:t> just to match HER </a:t>
            </a:r>
            <a:r>
              <a:rPr lang="it-IT" sz="2000" dirty="0" err="1" smtClean="0"/>
              <a:t>geometry</a:t>
            </a:r>
            <a:r>
              <a:rPr lang="it-IT" sz="2000" dirty="0" smtClean="0"/>
              <a:t>)</a:t>
            </a:r>
          </a:p>
          <a:p>
            <a:pPr lvl="1"/>
            <a:r>
              <a:rPr lang="it-IT" sz="2000" dirty="0" err="1"/>
              <a:t>Polarization</a:t>
            </a:r>
            <a:r>
              <a:rPr lang="it-IT" sz="2000" dirty="0"/>
              <a:t> </a:t>
            </a:r>
            <a:r>
              <a:rPr lang="it-IT" sz="2000" dirty="0" err="1"/>
              <a:t>is</a:t>
            </a:r>
            <a:r>
              <a:rPr lang="it-IT" sz="2000" dirty="0"/>
              <a:t> </a:t>
            </a:r>
            <a:r>
              <a:rPr lang="it-IT" sz="2000" dirty="0" err="1"/>
              <a:t>about</a:t>
            </a:r>
            <a:r>
              <a:rPr lang="it-IT" sz="2000" dirty="0"/>
              <a:t> 5% </a:t>
            </a:r>
            <a:r>
              <a:rPr lang="it-IT" sz="2000" dirty="0" err="1" smtClean="0"/>
              <a:t>larger</a:t>
            </a:r>
            <a:r>
              <a:rPr lang="it-IT" sz="2000" dirty="0" smtClean="0"/>
              <a:t> </a:t>
            </a:r>
            <a:r>
              <a:rPr lang="it-IT" sz="2000" dirty="0" err="1"/>
              <a:t>since</a:t>
            </a:r>
            <a:r>
              <a:rPr lang="it-IT" sz="2000" dirty="0"/>
              <a:t> spin </a:t>
            </a:r>
            <a:r>
              <a:rPr lang="it-IT" sz="2000" dirty="0" err="1"/>
              <a:t>rotators</a:t>
            </a:r>
            <a:r>
              <a:rPr lang="it-IT" sz="2000" dirty="0"/>
              <a:t> </a:t>
            </a:r>
            <a:r>
              <a:rPr lang="it-IT" sz="2000" dirty="0" err="1"/>
              <a:t>geometry</a:t>
            </a:r>
            <a:r>
              <a:rPr lang="it-IT" sz="2000" dirty="0"/>
              <a:t> </a:t>
            </a:r>
            <a:r>
              <a:rPr lang="it-IT" sz="2000" dirty="0" smtClean="0"/>
              <a:t>can be </a:t>
            </a:r>
            <a:r>
              <a:rPr lang="it-IT" sz="2000" dirty="0" err="1" smtClean="0"/>
              <a:t>optimized</a:t>
            </a:r>
            <a:r>
              <a:rPr lang="it-IT" sz="2000" dirty="0" smtClean="0"/>
              <a:t> (no </a:t>
            </a:r>
            <a:r>
              <a:rPr lang="it-IT" sz="2000" dirty="0" err="1"/>
              <a:t>matching</a:t>
            </a:r>
            <a:r>
              <a:rPr lang="it-IT" sz="2000" dirty="0"/>
              <a:t> to HER)</a:t>
            </a:r>
          </a:p>
          <a:p>
            <a:pPr lvl="1"/>
            <a:r>
              <a:rPr lang="it-IT" sz="2000" dirty="0" smtClean="0"/>
              <a:t>With </a:t>
            </a:r>
            <a:r>
              <a:rPr lang="it-IT" sz="2000" dirty="0" smtClean="0">
                <a:latin typeface="Symbol" pitchFamily="18" charset="2"/>
              </a:rPr>
              <a:t>e</a:t>
            </a:r>
            <a:r>
              <a:rPr lang="it-IT" sz="2000" baseline="-25000" dirty="0" smtClean="0"/>
              <a:t>x</a:t>
            </a:r>
            <a:r>
              <a:rPr lang="it-IT" sz="2000" dirty="0" smtClean="0"/>
              <a:t> </a:t>
            </a:r>
            <a:r>
              <a:rPr lang="it-IT" sz="2000" dirty="0" smtClean="0">
                <a:solidFill>
                  <a:schemeClr val="bg1"/>
                </a:solidFill>
                <a:latin typeface="Symbol" pitchFamily="18" charset="2"/>
              </a:rPr>
              <a:t>»</a:t>
            </a:r>
            <a:r>
              <a:rPr lang="it-IT" sz="2000" dirty="0" smtClean="0">
                <a:solidFill>
                  <a:schemeClr val="bg1"/>
                </a:solidFill>
              </a:rPr>
              <a:t> </a:t>
            </a:r>
            <a:r>
              <a:rPr lang="it-IT" sz="2000" dirty="0" smtClean="0"/>
              <a:t>½ </a:t>
            </a:r>
            <a:r>
              <a:rPr lang="it-IT" sz="2000" dirty="0" smtClean="0">
                <a:sym typeface="Wingdings" pitchFamily="2" charset="2"/>
              </a:rPr>
              <a:t> </a:t>
            </a:r>
            <a:r>
              <a:rPr lang="it-IT" sz="2000" dirty="0" err="1" smtClean="0">
                <a:sym typeface="Wingdings" pitchFamily="2" charset="2"/>
              </a:rPr>
              <a:t>Luminosity</a:t>
            </a:r>
            <a:r>
              <a:rPr lang="it-IT" sz="2000" dirty="0" smtClean="0">
                <a:sym typeface="Wingdings" pitchFamily="2" charset="2"/>
              </a:rPr>
              <a:t> </a:t>
            </a:r>
            <a:r>
              <a:rPr lang="it-IT" sz="2000" dirty="0" smtClean="0">
                <a:solidFill>
                  <a:schemeClr val="bg1"/>
                </a:solidFill>
                <a:latin typeface="Symbol" pitchFamily="18" charset="2"/>
              </a:rPr>
              <a:t>»</a:t>
            </a:r>
            <a:r>
              <a:rPr lang="it-IT" sz="2000" dirty="0"/>
              <a:t> </a:t>
            </a:r>
            <a:r>
              <a:rPr lang="it-IT" sz="2000" dirty="0" smtClean="0"/>
              <a:t>x2 (L</a:t>
            </a:r>
            <a:r>
              <a:rPr lang="it-IT" sz="2000" dirty="0" smtClean="0">
                <a:solidFill>
                  <a:schemeClr val="bg1"/>
                </a:solidFill>
                <a:latin typeface="Symbol" pitchFamily="18" charset="2"/>
              </a:rPr>
              <a:t> µ</a:t>
            </a:r>
            <a:r>
              <a:rPr lang="it-IT" sz="2000" dirty="0" smtClean="0"/>
              <a:t>1/</a:t>
            </a:r>
            <a:r>
              <a:rPr lang="it-IT" sz="2000" dirty="0" smtClean="0">
                <a:latin typeface="Symbol" pitchFamily="18" charset="2"/>
              </a:rPr>
              <a:t>e</a:t>
            </a:r>
            <a:r>
              <a:rPr lang="it-IT" sz="2000" baseline="-25000" dirty="0" smtClean="0"/>
              <a:t>x</a:t>
            </a:r>
            <a:r>
              <a:rPr lang="it-IT" sz="2000" dirty="0" smtClean="0"/>
              <a:t>)</a:t>
            </a:r>
          </a:p>
          <a:p>
            <a:pPr lvl="1"/>
            <a:r>
              <a:rPr lang="it-IT" sz="2000" dirty="0" err="1" smtClean="0"/>
              <a:t>Collective</a:t>
            </a:r>
            <a:r>
              <a:rPr lang="it-IT" sz="2000" dirty="0" smtClean="0"/>
              <a:t> </a:t>
            </a:r>
            <a:r>
              <a:rPr lang="it-IT" sz="2000" dirty="0" err="1" smtClean="0"/>
              <a:t>effects</a:t>
            </a:r>
            <a:r>
              <a:rPr lang="it-IT" sz="2000" dirty="0" smtClean="0"/>
              <a:t> in a </a:t>
            </a:r>
            <a:r>
              <a:rPr lang="it-IT" sz="2000" dirty="0" err="1" smtClean="0"/>
              <a:t>shorter</a:t>
            </a:r>
            <a:r>
              <a:rPr lang="it-IT" sz="2000" dirty="0" smtClean="0"/>
              <a:t> ring are </a:t>
            </a:r>
            <a:r>
              <a:rPr lang="it-IT" sz="2000" dirty="0" err="1" smtClean="0"/>
              <a:t>less</a:t>
            </a:r>
            <a:r>
              <a:rPr lang="it-IT" sz="2000" dirty="0" smtClean="0"/>
              <a:t> severe</a:t>
            </a:r>
          </a:p>
          <a:p>
            <a:pPr lvl="1"/>
            <a:r>
              <a:rPr lang="it-IT" sz="2000" dirty="0" err="1" smtClean="0"/>
              <a:t>Final</a:t>
            </a:r>
            <a:r>
              <a:rPr lang="it-IT" sz="2000" dirty="0" smtClean="0"/>
              <a:t> Focus </a:t>
            </a:r>
            <a:r>
              <a:rPr lang="it-IT" sz="2000" dirty="0" err="1" smtClean="0"/>
              <a:t>also</a:t>
            </a:r>
            <a:r>
              <a:rPr lang="it-IT" sz="2000" dirty="0" smtClean="0"/>
              <a:t> </a:t>
            </a:r>
            <a:r>
              <a:rPr lang="it-IT" sz="2000" dirty="0" err="1" smtClean="0"/>
              <a:t>simpler</a:t>
            </a:r>
            <a:r>
              <a:rPr lang="it-IT" sz="2000" dirty="0" smtClean="0"/>
              <a:t> (</a:t>
            </a:r>
            <a:r>
              <a:rPr lang="it-IT" sz="2000" dirty="0" err="1" smtClean="0"/>
              <a:t>left</a:t>
            </a:r>
            <a:r>
              <a:rPr lang="it-IT" sz="2000" dirty="0" smtClean="0"/>
              <a:t>=right)</a:t>
            </a:r>
          </a:p>
          <a:p>
            <a:pPr lvl="1"/>
            <a:r>
              <a:rPr lang="it-IT" sz="2000" dirty="0" smtClean="0"/>
              <a:t>The </a:t>
            </a:r>
            <a:r>
              <a:rPr lang="it-IT" sz="2000" dirty="0" err="1" smtClean="0"/>
              <a:t>boost</a:t>
            </a:r>
            <a:r>
              <a:rPr lang="it-IT" sz="2000" dirty="0" smtClean="0"/>
              <a:t> </a:t>
            </a:r>
            <a:r>
              <a:rPr lang="it-IT" sz="2000" dirty="0" smtClean="0">
                <a:latin typeface="Symbol" pitchFamily="18" charset="2"/>
              </a:rPr>
              <a:t>b</a:t>
            </a:r>
            <a:r>
              <a:rPr lang="it-IT" sz="2000" dirty="0" smtClean="0"/>
              <a:t> can be </a:t>
            </a:r>
            <a:r>
              <a:rPr lang="it-IT" sz="2000" dirty="0" err="1" smtClean="0"/>
              <a:t>increased</a:t>
            </a:r>
            <a:r>
              <a:rPr lang="it-IT" sz="2000" dirty="0" smtClean="0"/>
              <a:t> for </a:t>
            </a:r>
            <a:r>
              <a:rPr lang="it-IT" sz="2000" dirty="0" smtClean="0">
                <a:latin typeface="Symbol" pitchFamily="18" charset="2"/>
              </a:rPr>
              <a:t>t</a:t>
            </a:r>
            <a:r>
              <a:rPr lang="it-IT" sz="2000" dirty="0" smtClean="0"/>
              <a:t>/charm </a:t>
            </a:r>
            <a:r>
              <a:rPr lang="it-IT" sz="2000" dirty="0" err="1" smtClean="0"/>
              <a:t>running</a:t>
            </a:r>
            <a:r>
              <a:rPr lang="it-IT" sz="2000" dirty="0" smtClean="0"/>
              <a:t> (</a:t>
            </a:r>
            <a:r>
              <a:rPr lang="it-IT" sz="2000" dirty="0" err="1" smtClean="0"/>
              <a:t>good</a:t>
            </a:r>
            <a:r>
              <a:rPr lang="it-IT" sz="2000" dirty="0" smtClean="0"/>
              <a:t> for </a:t>
            </a:r>
            <a:r>
              <a:rPr lang="it-IT" sz="2000" dirty="0" err="1" smtClean="0"/>
              <a:t>physics</a:t>
            </a:r>
            <a:r>
              <a:rPr lang="it-IT" sz="2000" dirty="0" smtClean="0"/>
              <a:t>)</a:t>
            </a:r>
          </a:p>
        </p:txBody>
      </p:sp>
    </p:spTree>
    <p:extLst>
      <p:ext uri="{BB962C8B-B14F-4D97-AF65-F5344CB8AC3E}">
        <p14:creationId xmlns:p14="http://schemas.microsoft.com/office/powerpoint/2010/main" val="31225166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917732"/>
          </a:xfrm>
        </p:spPr>
        <p:txBody>
          <a:bodyPr/>
          <a:lstStyle/>
          <a:p>
            <a:r>
              <a:rPr lang="it-IT" dirty="0" err="1" smtClean="0"/>
              <a:t>Possible</a:t>
            </a:r>
            <a:r>
              <a:rPr lang="it-IT" dirty="0" smtClean="0"/>
              <a:t> layout (1 &amp; 2 </a:t>
            </a:r>
            <a:r>
              <a:rPr lang="it-IT" smtClean="0"/>
              <a:t>tunnels)</a:t>
            </a:r>
            <a:endParaRPr lang="it-IT" dirty="0"/>
          </a:p>
        </p:txBody>
      </p:sp>
      <p:grpSp>
        <p:nvGrpSpPr>
          <p:cNvPr id="5" name="Gruppo 4"/>
          <p:cNvGrpSpPr/>
          <p:nvPr/>
        </p:nvGrpSpPr>
        <p:grpSpPr>
          <a:xfrm>
            <a:off x="393377" y="917732"/>
            <a:ext cx="8643119" cy="5967652"/>
            <a:chOff x="393377" y="917732"/>
            <a:chExt cx="8643119" cy="5967652"/>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377" y="917732"/>
              <a:ext cx="8643119" cy="5967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e 2"/>
            <p:cNvSpPr/>
            <p:nvPr/>
          </p:nvSpPr>
          <p:spPr>
            <a:xfrm>
              <a:off x="3059832" y="1772816"/>
              <a:ext cx="2520280" cy="22322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377" y="917732"/>
            <a:ext cx="8643119" cy="5967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879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908720"/>
          </a:xfrm>
        </p:spPr>
        <p:txBody>
          <a:bodyPr/>
          <a:lstStyle/>
          <a:p>
            <a:r>
              <a:rPr lang="it-IT" sz="3200" dirty="0" err="1" smtClean="0"/>
              <a:t>Beam-beam</a:t>
            </a:r>
            <a:r>
              <a:rPr lang="it-IT" sz="3200" dirty="0" smtClean="0"/>
              <a:t> </a:t>
            </a:r>
            <a:r>
              <a:rPr lang="it-IT" sz="3200" dirty="0" err="1" smtClean="0"/>
              <a:t>resonances</a:t>
            </a:r>
            <a:r>
              <a:rPr lang="it-IT" sz="3200" dirty="0" smtClean="0"/>
              <a:t> for </a:t>
            </a:r>
            <a:r>
              <a:rPr lang="it-IT" sz="3200" dirty="0" err="1" smtClean="0"/>
              <a:t>asymmetric</a:t>
            </a:r>
            <a:r>
              <a:rPr lang="it-IT" sz="3200" dirty="0" smtClean="0"/>
              <a:t> </a:t>
            </a:r>
            <a:r>
              <a:rPr lang="it-IT" sz="3200" dirty="0" err="1" smtClean="0"/>
              <a:t>rings</a:t>
            </a:r>
            <a:endParaRPr lang="it-IT" sz="3200" dirty="0"/>
          </a:p>
        </p:txBody>
      </p:sp>
      <p:sp>
        <p:nvSpPr>
          <p:cNvPr id="3" name="Segnaposto contenuto 2"/>
          <p:cNvSpPr>
            <a:spLocks noGrp="1"/>
          </p:cNvSpPr>
          <p:nvPr>
            <p:ph idx="1"/>
          </p:nvPr>
        </p:nvSpPr>
        <p:spPr>
          <a:xfrm>
            <a:off x="251520" y="1124744"/>
            <a:ext cx="8733656" cy="5472608"/>
          </a:xfrm>
        </p:spPr>
        <p:txBody>
          <a:bodyPr/>
          <a:lstStyle/>
          <a:p>
            <a:r>
              <a:rPr lang="it-IT" sz="2400" dirty="0" smtClean="0"/>
              <a:t>The «short» </a:t>
            </a:r>
            <a:r>
              <a:rPr lang="it-IT" sz="2400" dirty="0" err="1" smtClean="0"/>
              <a:t>against</a:t>
            </a:r>
            <a:r>
              <a:rPr lang="it-IT" sz="2400" dirty="0" smtClean="0"/>
              <a:t> «long» </a:t>
            </a:r>
            <a:r>
              <a:rPr lang="it-IT" sz="2400" dirty="0" err="1" smtClean="0"/>
              <a:t>rings</a:t>
            </a:r>
            <a:r>
              <a:rPr lang="it-IT" sz="2400" dirty="0" smtClean="0"/>
              <a:t> </a:t>
            </a:r>
            <a:r>
              <a:rPr lang="it-IT" sz="2400" dirty="0" err="1" smtClean="0"/>
              <a:t>collision</a:t>
            </a:r>
            <a:r>
              <a:rPr lang="it-IT" sz="2400" dirty="0" smtClean="0"/>
              <a:t> </a:t>
            </a:r>
            <a:r>
              <a:rPr lang="it-IT" sz="2400" dirty="0" err="1" smtClean="0"/>
              <a:t>has</a:t>
            </a:r>
            <a:r>
              <a:rPr lang="it-IT" sz="2400" dirty="0" smtClean="0"/>
              <a:t> </a:t>
            </a:r>
            <a:r>
              <a:rPr lang="it-IT" sz="2400" dirty="0" err="1" smtClean="0"/>
              <a:t>been</a:t>
            </a:r>
            <a:r>
              <a:rPr lang="it-IT" sz="2400" dirty="0" smtClean="0"/>
              <a:t> </a:t>
            </a:r>
            <a:r>
              <a:rPr lang="it-IT" sz="2400" dirty="0" err="1" smtClean="0"/>
              <a:t>theoretically</a:t>
            </a:r>
            <a:r>
              <a:rPr lang="it-IT" sz="2400" dirty="0" smtClean="0"/>
              <a:t> </a:t>
            </a:r>
            <a:r>
              <a:rPr lang="it-IT" sz="2400" dirty="0" err="1" smtClean="0"/>
              <a:t>studied</a:t>
            </a:r>
            <a:r>
              <a:rPr lang="it-IT" sz="2400" dirty="0" smtClean="0"/>
              <a:t> in the </a:t>
            </a:r>
            <a:r>
              <a:rPr lang="it-IT" sz="2400" dirty="0" err="1" smtClean="0"/>
              <a:t>early</a:t>
            </a:r>
            <a:r>
              <a:rPr lang="it-IT" sz="2400" dirty="0" smtClean="0"/>
              <a:t> ‘90 by </a:t>
            </a:r>
            <a:r>
              <a:rPr lang="it-IT" sz="2400" dirty="0" err="1" smtClean="0"/>
              <a:t>Hirata</a:t>
            </a:r>
            <a:r>
              <a:rPr lang="it-IT" sz="2400" dirty="0" smtClean="0"/>
              <a:t>, </a:t>
            </a:r>
            <a:r>
              <a:rPr lang="it-IT" sz="2400" dirty="0" err="1" smtClean="0"/>
              <a:t>Keil</a:t>
            </a:r>
            <a:r>
              <a:rPr lang="it-IT" sz="2400" dirty="0" smtClean="0"/>
              <a:t>, </a:t>
            </a:r>
            <a:r>
              <a:rPr lang="it-IT" sz="2400" dirty="0" err="1" smtClean="0"/>
              <a:t>Chao</a:t>
            </a:r>
            <a:r>
              <a:rPr lang="it-IT" sz="2400" dirty="0" smtClean="0"/>
              <a:t>…</a:t>
            </a:r>
          </a:p>
          <a:p>
            <a:r>
              <a:rPr lang="it-IT" sz="2400" dirty="0" err="1" smtClean="0"/>
              <a:t>They</a:t>
            </a:r>
            <a:r>
              <a:rPr lang="it-IT" sz="2400" dirty="0" smtClean="0"/>
              <a:t> </a:t>
            </a:r>
            <a:r>
              <a:rPr lang="it-IT" sz="2400" dirty="0" err="1" smtClean="0"/>
              <a:t>pointed</a:t>
            </a:r>
            <a:r>
              <a:rPr lang="it-IT" sz="2400" dirty="0" smtClean="0"/>
              <a:t> out the </a:t>
            </a:r>
            <a:r>
              <a:rPr lang="it-IT" sz="2400" dirty="0" err="1" smtClean="0"/>
              <a:t>rising</a:t>
            </a:r>
            <a:r>
              <a:rPr lang="it-IT" sz="2400" dirty="0" smtClean="0"/>
              <a:t> of strong </a:t>
            </a:r>
            <a:r>
              <a:rPr lang="it-IT" sz="2400" dirty="0" err="1" smtClean="0"/>
              <a:t>low</a:t>
            </a:r>
            <a:r>
              <a:rPr lang="it-IT" sz="2400" dirty="0" smtClean="0"/>
              <a:t> </a:t>
            </a:r>
            <a:r>
              <a:rPr lang="it-IT" sz="2400" dirty="0" err="1" smtClean="0"/>
              <a:t>order</a:t>
            </a:r>
            <a:r>
              <a:rPr lang="it-IT" sz="2400" dirty="0" smtClean="0"/>
              <a:t> </a:t>
            </a:r>
            <a:r>
              <a:rPr lang="it-IT" sz="2400" dirty="0" err="1" smtClean="0"/>
              <a:t>coherent</a:t>
            </a:r>
            <a:r>
              <a:rPr lang="it-IT" sz="2400" dirty="0" smtClean="0"/>
              <a:t> </a:t>
            </a:r>
            <a:r>
              <a:rPr lang="it-IT" sz="2400" dirty="0" err="1" smtClean="0"/>
              <a:t>resonances</a:t>
            </a:r>
            <a:r>
              <a:rPr lang="it-IT" sz="2400" dirty="0" smtClean="0"/>
              <a:t> for </a:t>
            </a:r>
            <a:r>
              <a:rPr lang="it-IT" sz="2400" dirty="0" err="1" smtClean="0"/>
              <a:t>asymmetric</a:t>
            </a:r>
            <a:r>
              <a:rPr lang="it-IT" sz="2400" dirty="0" smtClean="0"/>
              <a:t> </a:t>
            </a:r>
            <a:r>
              <a:rPr lang="it-IT" sz="2400" dirty="0" err="1" smtClean="0"/>
              <a:t>colliding</a:t>
            </a:r>
            <a:r>
              <a:rPr lang="it-IT" sz="2400" dirty="0" smtClean="0"/>
              <a:t> </a:t>
            </a:r>
            <a:r>
              <a:rPr lang="it-IT" sz="2400" dirty="0" err="1" smtClean="0"/>
              <a:t>rings</a:t>
            </a:r>
            <a:endParaRPr lang="it-IT" sz="2400" dirty="0" smtClean="0"/>
          </a:p>
          <a:p>
            <a:r>
              <a:rPr lang="it-IT" sz="2400" dirty="0" smtClean="0"/>
              <a:t>Some </a:t>
            </a:r>
            <a:r>
              <a:rPr lang="it-IT" sz="2400" dirty="0" err="1" smtClean="0"/>
              <a:t>analytical</a:t>
            </a:r>
            <a:r>
              <a:rPr lang="it-IT" sz="2400" dirty="0" smtClean="0"/>
              <a:t> </a:t>
            </a:r>
            <a:r>
              <a:rPr lang="it-IT" sz="2400" dirty="0" err="1" smtClean="0"/>
              <a:t>estimation</a:t>
            </a:r>
            <a:r>
              <a:rPr lang="it-IT" sz="2400" dirty="0" smtClean="0"/>
              <a:t> </a:t>
            </a:r>
            <a:r>
              <a:rPr lang="it-IT" sz="2400" dirty="0" err="1" smtClean="0"/>
              <a:t>have</a:t>
            </a:r>
            <a:r>
              <a:rPr lang="it-IT" sz="2400" dirty="0" smtClean="0"/>
              <a:t> </a:t>
            </a:r>
            <a:r>
              <a:rPr lang="it-IT" sz="2400" dirty="0" err="1" smtClean="0"/>
              <a:t>been</a:t>
            </a:r>
            <a:r>
              <a:rPr lang="it-IT" sz="2400" dirty="0" smtClean="0"/>
              <a:t> </a:t>
            </a:r>
            <a:r>
              <a:rPr lang="it-IT" sz="2400" dirty="0" err="1" smtClean="0"/>
              <a:t>done</a:t>
            </a:r>
            <a:r>
              <a:rPr lang="it-IT" sz="2400" dirty="0" smtClean="0"/>
              <a:t> for the </a:t>
            </a:r>
            <a:r>
              <a:rPr lang="it-IT" sz="2400" dirty="0" err="1" smtClean="0"/>
              <a:t>simple</a:t>
            </a:r>
            <a:r>
              <a:rPr lang="it-IT" sz="2400" dirty="0" smtClean="0"/>
              <a:t> </a:t>
            </a:r>
            <a:r>
              <a:rPr lang="it-IT" sz="2400" dirty="0" err="1" smtClean="0"/>
              <a:t>example</a:t>
            </a:r>
            <a:r>
              <a:rPr lang="it-IT" sz="2400" dirty="0" smtClean="0"/>
              <a:t> of DA</a:t>
            </a:r>
            <a:r>
              <a:rPr lang="it-IT" sz="2400" dirty="0" smtClean="0">
                <a:latin typeface="Symbol" pitchFamily="18" charset="2"/>
              </a:rPr>
              <a:t>F</a:t>
            </a:r>
            <a:r>
              <a:rPr lang="it-IT" sz="2400" dirty="0" smtClean="0"/>
              <a:t>NE by M. </a:t>
            </a:r>
            <a:r>
              <a:rPr lang="it-IT" sz="2400" dirty="0" err="1" smtClean="0"/>
              <a:t>Zobov</a:t>
            </a:r>
            <a:r>
              <a:rPr lang="it-IT" sz="2400" dirty="0" smtClean="0"/>
              <a:t> (LNF)</a:t>
            </a:r>
          </a:p>
          <a:p>
            <a:r>
              <a:rPr lang="it-IT" sz="2400" dirty="0" smtClean="0"/>
              <a:t>Strong-strong </a:t>
            </a:r>
            <a:r>
              <a:rPr lang="it-IT" sz="2400" dirty="0" err="1" smtClean="0"/>
              <a:t>bb</a:t>
            </a:r>
            <a:r>
              <a:rPr lang="it-IT" sz="2400" dirty="0" smtClean="0"/>
              <a:t> </a:t>
            </a:r>
            <a:r>
              <a:rPr lang="it-IT" sz="2400" dirty="0" err="1" smtClean="0"/>
              <a:t>simulations</a:t>
            </a:r>
            <a:r>
              <a:rPr lang="it-IT" sz="2400" dirty="0" smtClean="0"/>
              <a:t> are </a:t>
            </a:r>
            <a:r>
              <a:rPr lang="it-IT" sz="2400" dirty="0" err="1" smtClean="0"/>
              <a:t>needed</a:t>
            </a:r>
            <a:r>
              <a:rPr lang="it-IT" sz="2400" dirty="0" smtClean="0"/>
              <a:t>, work in progress by Y. Zhang (BEPCII) on the </a:t>
            </a:r>
            <a:r>
              <a:rPr lang="it-IT" sz="2400" dirty="0" err="1" smtClean="0"/>
              <a:t>same</a:t>
            </a:r>
            <a:r>
              <a:rPr lang="it-IT" sz="2400" dirty="0" smtClean="0"/>
              <a:t> </a:t>
            </a:r>
            <a:r>
              <a:rPr lang="it-IT" sz="2400" dirty="0" err="1" smtClean="0"/>
              <a:t>example</a:t>
            </a:r>
            <a:endParaRPr lang="it-IT" sz="2400" dirty="0" smtClean="0"/>
          </a:p>
          <a:p>
            <a:r>
              <a:rPr lang="it-IT" sz="2400" dirty="0" smtClean="0"/>
              <a:t>For the moment </a:t>
            </a:r>
            <a:r>
              <a:rPr lang="it-IT" sz="2400" dirty="0" err="1" smtClean="0"/>
              <a:t>results</a:t>
            </a:r>
            <a:r>
              <a:rPr lang="it-IT" sz="2400" dirty="0" smtClean="0"/>
              <a:t> are </a:t>
            </a:r>
            <a:r>
              <a:rPr lang="it-IT" sz="2400" dirty="0" err="1" smtClean="0"/>
              <a:t>that</a:t>
            </a:r>
            <a:r>
              <a:rPr lang="it-IT" sz="2400" dirty="0" smtClean="0"/>
              <a:t> a </a:t>
            </a:r>
            <a:r>
              <a:rPr lang="it-IT" sz="2400" dirty="0" err="1" smtClean="0"/>
              <a:t>suitable</a:t>
            </a:r>
            <a:r>
              <a:rPr lang="it-IT" sz="2400" dirty="0" smtClean="0"/>
              <a:t> </a:t>
            </a:r>
            <a:r>
              <a:rPr lang="it-IT" sz="2400" dirty="0" err="1" smtClean="0"/>
              <a:t>choice</a:t>
            </a:r>
            <a:r>
              <a:rPr lang="it-IT" sz="2400" dirty="0" smtClean="0"/>
              <a:t> of the </a:t>
            </a:r>
            <a:r>
              <a:rPr lang="it-IT" sz="2400" dirty="0" err="1" smtClean="0"/>
              <a:t>tunes</a:t>
            </a:r>
            <a:r>
              <a:rPr lang="it-IT" sz="2400" dirty="0" smtClean="0"/>
              <a:t> (</a:t>
            </a:r>
            <a:r>
              <a:rPr lang="it-IT" sz="2400" dirty="0" err="1" smtClean="0"/>
              <a:t>close</a:t>
            </a:r>
            <a:r>
              <a:rPr lang="it-IT" sz="2400" dirty="0" smtClean="0"/>
              <a:t> to </a:t>
            </a:r>
            <a:r>
              <a:rPr lang="it-IT" sz="2400" dirty="0" err="1" smtClean="0"/>
              <a:t>half-integer</a:t>
            </a:r>
            <a:r>
              <a:rPr lang="it-IT" sz="2400" dirty="0" smtClean="0"/>
              <a:t> for «short» ring and to </a:t>
            </a:r>
            <a:r>
              <a:rPr lang="it-IT" sz="2400" dirty="0" err="1" smtClean="0"/>
              <a:t>integer</a:t>
            </a:r>
            <a:r>
              <a:rPr lang="it-IT" sz="2400" dirty="0" smtClean="0"/>
              <a:t> for «long» ring) can </a:t>
            </a:r>
            <a:r>
              <a:rPr lang="it-IT" sz="2400" dirty="0" err="1" smtClean="0"/>
              <a:t>avoid</a:t>
            </a:r>
            <a:r>
              <a:rPr lang="it-IT" sz="2400" dirty="0" smtClean="0"/>
              <a:t> the </a:t>
            </a:r>
            <a:r>
              <a:rPr lang="it-IT" sz="2400" dirty="0" err="1" smtClean="0"/>
              <a:t>resonances</a:t>
            </a:r>
            <a:r>
              <a:rPr lang="it-IT" sz="2400" dirty="0" smtClean="0"/>
              <a:t> and </a:t>
            </a:r>
            <a:r>
              <a:rPr lang="it-IT" sz="2400" dirty="0" err="1" smtClean="0"/>
              <a:t>provide</a:t>
            </a:r>
            <a:r>
              <a:rPr lang="it-IT" sz="2400" dirty="0" smtClean="0"/>
              <a:t> </a:t>
            </a:r>
            <a:r>
              <a:rPr lang="it-IT" sz="2400" dirty="0" err="1" smtClean="0"/>
              <a:t>enough</a:t>
            </a:r>
            <a:r>
              <a:rPr lang="it-IT" sz="2400" dirty="0" smtClean="0"/>
              <a:t> </a:t>
            </a:r>
            <a:r>
              <a:rPr lang="it-IT" sz="2400" dirty="0" err="1" smtClean="0"/>
              <a:t>space</a:t>
            </a:r>
            <a:r>
              <a:rPr lang="it-IT" sz="2400" dirty="0" smtClean="0"/>
              <a:t> for </a:t>
            </a:r>
            <a:r>
              <a:rPr lang="it-IT" sz="2400" dirty="0" err="1" smtClean="0"/>
              <a:t>operation</a:t>
            </a:r>
            <a:r>
              <a:rPr lang="it-IT" sz="2400" dirty="0" smtClean="0"/>
              <a:t> </a:t>
            </a:r>
            <a:r>
              <a:rPr lang="it-IT" sz="2400" dirty="0" err="1" smtClean="0"/>
              <a:t>even</a:t>
            </a:r>
            <a:r>
              <a:rPr lang="it-IT" sz="2400" dirty="0" smtClean="0"/>
              <a:t> with a high </a:t>
            </a:r>
            <a:r>
              <a:rPr lang="it-IT" sz="2400" dirty="0" err="1" smtClean="0"/>
              <a:t>vertical</a:t>
            </a:r>
            <a:r>
              <a:rPr lang="it-IT" sz="2400" dirty="0" smtClean="0"/>
              <a:t> </a:t>
            </a:r>
            <a:r>
              <a:rPr lang="it-IT" sz="2400" dirty="0" err="1" smtClean="0"/>
              <a:t>tune</a:t>
            </a:r>
            <a:r>
              <a:rPr lang="it-IT" sz="2400" dirty="0" smtClean="0"/>
              <a:t> </a:t>
            </a:r>
            <a:r>
              <a:rPr lang="it-IT" sz="2400" dirty="0" err="1" smtClean="0"/>
              <a:t>shift</a:t>
            </a:r>
            <a:r>
              <a:rPr lang="it-IT" sz="2400" dirty="0" smtClean="0"/>
              <a:t> </a:t>
            </a:r>
            <a:endParaRPr lang="it-IT" sz="2400" dirty="0"/>
          </a:p>
        </p:txBody>
      </p:sp>
    </p:spTree>
    <p:extLst>
      <p:ext uri="{BB962C8B-B14F-4D97-AF65-F5344CB8AC3E}">
        <p14:creationId xmlns:p14="http://schemas.microsoft.com/office/powerpoint/2010/main" val="285584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egnaposto numero diapositiva 4"/>
          <p:cNvSpPr>
            <a:spLocks noGrp="1"/>
          </p:cNvSpPr>
          <p:nvPr>
            <p:ph type="sldNum" sz="quarter" idx="12"/>
          </p:nvPr>
        </p:nvSpPr>
        <p:spPr/>
        <p:txBody>
          <a:bodyPr/>
          <a:lstStyle/>
          <a:p>
            <a:fld id="{A3744578-1091-45A1-8794-D3BB3B3A604B}" type="slidenum">
              <a:rPr lang="en-US"/>
              <a:pPr/>
              <a:t>4</a:t>
            </a:fld>
            <a:endParaRPr lang="en-US"/>
          </a:p>
        </p:txBody>
      </p:sp>
      <p:sp>
        <p:nvSpPr>
          <p:cNvPr id="413698" name="Rectangle 2"/>
          <p:cNvSpPr>
            <a:spLocks noGrp="1" noChangeArrowheads="1"/>
          </p:cNvSpPr>
          <p:nvPr>
            <p:ph type="title"/>
          </p:nvPr>
        </p:nvSpPr>
        <p:spPr>
          <a:xfrm>
            <a:off x="0" y="0"/>
            <a:ext cx="9144000" cy="762000"/>
          </a:xfrm>
        </p:spPr>
        <p:txBody>
          <a:bodyPr/>
          <a:lstStyle/>
          <a:p>
            <a:r>
              <a:rPr lang="it-IT"/>
              <a:t>World e</a:t>
            </a:r>
            <a:r>
              <a:rPr lang="it-IT" baseline="30000"/>
              <a:t>+</a:t>
            </a:r>
            <a:r>
              <a:rPr lang="it-IT"/>
              <a:t>e</a:t>
            </a:r>
            <a:r>
              <a:rPr lang="it-IT" baseline="30000"/>
              <a:t>-</a:t>
            </a:r>
            <a:r>
              <a:rPr lang="it-IT"/>
              <a:t> colliders luminosity</a:t>
            </a:r>
            <a:endParaRPr lang="en-US"/>
          </a:p>
        </p:txBody>
      </p:sp>
      <p:sp>
        <p:nvSpPr>
          <p:cNvPr id="413700" name="Text Box 4"/>
          <p:cNvSpPr txBox="1">
            <a:spLocks noChangeArrowheads="1"/>
          </p:cNvSpPr>
          <p:nvPr/>
        </p:nvSpPr>
        <p:spPr bwMode="auto">
          <a:xfrm>
            <a:off x="6172200" y="4876800"/>
            <a:ext cx="1946275" cy="925513"/>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b="1">
                <a:solidFill>
                  <a:schemeClr val="accent2"/>
                </a:solidFill>
              </a:rPr>
              <a:t>B-Factories</a:t>
            </a:r>
          </a:p>
          <a:p>
            <a:r>
              <a:rPr lang="it-IT" b="1">
                <a:solidFill>
                  <a:srgbClr val="FF0000"/>
                </a:solidFill>
                <a:latin typeface="Symbol" pitchFamily="18" charset="2"/>
              </a:rPr>
              <a:t>F</a:t>
            </a:r>
            <a:r>
              <a:rPr lang="it-IT" b="1">
                <a:solidFill>
                  <a:srgbClr val="FF0000"/>
                </a:solidFill>
              </a:rPr>
              <a:t>-Factories</a:t>
            </a:r>
          </a:p>
          <a:p>
            <a:r>
              <a:rPr lang="it-IT" b="1">
                <a:solidFill>
                  <a:srgbClr val="008000"/>
                </a:solidFill>
              </a:rPr>
              <a:t>Future Colliders</a:t>
            </a:r>
            <a:endParaRPr lang="en-US" b="1">
              <a:solidFill>
                <a:srgbClr val="008000"/>
              </a:solidFill>
            </a:endParaRPr>
          </a:p>
        </p:txBody>
      </p:sp>
      <p:grpSp>
        <p:nvGrpSpPr>
          <p:cNvPr id="5" name="Gruppo 4"/>
          <p:cNvGrpSpPr/>
          <p:nvPr/>
        </p:nvGrpSpPr>
        <p:grpSpPr>
          <a:xfrm>
            <a:off x="762000" y="839788"/>
            <a:ext cx="7777163" cy="5942012"/>
            <a:chOff x="762000" y="839788"/>
            <a:chExt cx="7777163" cy="5942012"/>
          </a:xfrm>
        </p:grpSpPr>
        <p:pic>
          <p:nvPicPr>
            <p:cNvPr id="4136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4985" t="2371" r="7776" b="23344"/>
            <a:stretch>
              <a:fillRect/>
            </a:stretch>
          </p:blipFill>
          <p:spPr bwMode="auto">
            <a:xfrm>
              <a:off x="762000" y="839788"/>
              <a:ext cx="7777163" cy="594201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3703" name="Oval 7"/>
            <p:cNvSpPr>
              <a:spLocks noChangeArrowheads="1"/>
            </p:cNvSpPr>
            <p:nvPr/>
          </p:nvSpPr>
          <p:spPr bwMode="auto">
            <a:xfrm rot="2080955">
              <a:off x="6977063" y="1765300"/>
              <a:ext cx="1447800" cy="762000"/>
            </a:xfrm>
            <a:prstGeom prst="ellipse">
              <a:avLst/>
            </a:prstGeom>
            <a:noFill/>
            <a:ln w="38100">
              <a:solidFill>
                <a:schemeClr val="accent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it-IT">
                <a:solidFill>
                  <a:schemeClr val="accent2"/>
                </a:solidFill>
              </a:endParaRPr>
            </a:p>
          </p:txBody>
        </p:sp>
        <p:sp>
          <p:nvSpPr>
            <p:cNvPr id="413704" name="Oval 8"/>
            <p:cNvSpPr>
              <a:spLocks noChangeArrowheads="1"/>
            </p:cNvSpPr>
            <p:nvPr/>
          </p:nvSpPr>
          <p:spPr bwMode="auto">
            <a:xfrm rot="20740523">
              <a:off x="3048000" y="930275"/>
              <a:ext cx="2438400" cy="908050"/>
            </a:xfrm>
            <a:prstGeom prst="ellipse">
              <a:avLst/>
            </a:prstGeom>
            <a:noFill/>
            <a:ln w="38100">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13705" name="Oval 9"/>
            <p:cNvSpPr>
              <a:spLocks noChangeArrowheads="1"/>
            </p:cNvSpPr>
            <p:nvPr/>
          </p:nvSpPr>
          <p:spPr bwMode="auto">
            <a:xfrm rot="19806722">
              <a:off x="2095500" y="2190750"/>
              <a:ext cx="3470275" cy="15240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13706" name="Text Box 10"/>
            <p:cNvSpPr txBox="1">
              <a:spLocks noChangeArrowheads="1"/>
            </p:cNvSpPr>
            <p:nvPr/>
          </p:nvSpPr>
          <p:spPr bwMode="auto">
            <a:xfrm>
              <a:off x="1828800" y="1035050"/>
              <a:ext cx="1200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b="1">
                  <a:solidFill>
                    <a:srgbClr val="009900"/>
                  </a:solidFill>
                </a:rPr>
                <a:t>Super</a:t>
              </a:r>
            </a:p>
            <a:p>
              <a:r>
                <a:rPr lang="it-IT" b="1">
                  <a:solidFill>
                    <a:srgbClr val="009900"/>
                  </a:solidFill>
                </a:rPr>
                <a:t>Factories</a:t>
              </a:r>
              <a:endParaRPr lang="en-US" b="1">
                <a:solidFill>
                  <a:srgbClr val="009900"/>
                </a:solidFill>
              </a:endParaRPr>
            </a:p>
          </p:txBody>
        </p:sp>
        <p:sp>
          <p:nvSpPr>
            <p:cNvPr id="413707" name="Text Box 11"/>
            <p:cNvSpPr txBox="1">
              <a:spLocks noChangeArrowheads="1"/>
            </p:cNvSpPr>
            <p:nvPr/>
          </p:nvSpPr>
          <p:spPr bwMode="auto">
            <a:xfrm>
              <a:off x="1752600" y="2300288"/>
              <a:ext cx="1200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b="1">
                  <a:solidFill>
                    <a:srgbClr val="FF0000"/>
                  </a:solidFill>
                </a:rPr>
                <a:t>Factories</a:t>
              </a:r>
              <a:endParaRPr lang="en-US" b="1">
                <a:solidFill>
                  <a:srgbClr val="FF0000"/>
                </a:solidFill>
              </a:endParaRPr>
            </a:p>
          </p:txBody>
        </p:sp>
        <p:sp>
          <p:nvSpPr>
            <p:cNvPr id="413708" name="Text Box 12"/>
            <p:cNvSpPr txBox="1">
              <a:spLocks noChangeArrowheads="1"/>
            </p:cNvSpPr>
            <p:nvPr/>
          </p:nvSpPr>
          <p:spPr bwMode="auto">
            <a:xfrm>
              <a:off x="6477000" y="1309688"/>
              <a:ext cx="1873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b="1">
                  <a:solidFill>
                    <a:schemeClr val="accent2"/>
                  </a:solidFill>
                </a:rPr>
                <a:t>Linear colliders</a:t>
              </a:r>
              <a:endParaRPr lang="en-US" b="1">
                <a:solidFill>
                  <a:schemeClr val="accent2"/>
                </a:solidFill>
              </a:endParaRPr>
            </a:p>
          </p:txBody>
        </p:sp>
      </p:grpSp>
      <p:grpSp>
        <p:nvGrpSpPr>
          <p:cNvPr id="4" name="Gruppo 3"/>
          <p:cNvGrpSpPr/>
          <p:nvPr/>
        </p:nvGrpSpPr>
        <p:grpSpPr>
          <a:xfrm>
            <a:off x="4644008" y="836712"/>
            <a:ext cx="2272108" cy="584775"/>
            <a:chOff x="4644008" y="836712"/>
            <a:chExt cx="2272108" cy="584775"/>
          </a:xfrm>
        </p:grpSpPr>
        <p:sp>
          <p:nvSpPr>
            <p:cNvPr id="2" name="CasellaDiTesto 1"/>
            <p:cNvSpPr txBox="1"/>
            <p:nvPr/>
          </p:nvSpPr>
          <p:spPr>
            <a:xfrm>
              <a:off x="5364088" y="836712"/>
              <a:ext cx="1552028" cy="584775"/>
            </a:xfrm>
            <a:prstGeom prst="rect">
              <a:avLst/>
            </a:prstGeom>
            <a:solidFill>
              <a:srgbClr val="00B0F0"/>
            </a:solidFill>
          </p:spPr>
          <p:txBody>
            <a:bodyPr wrap="none" rtlCol="0">
              <a:spAutoFit/>
            </a:bodyPr>
            <a:lstStyle/>
            <a:p>
              <a:r>
                <a:rPr lang="it-IT" sz="3200" i="1" dirty="0" err="1" smtClean="0">
                  <a:solidFill>
                    <a:schemeClr val="bg1"/>
                  </a:solidFill>
                </a:rPr>
                <a:t>SuperB</a:t>
              </a:r>
              <a:endParaRPr lang="it-IT" sz="3200" i="1" dirty="0">
                <a:solidFill>
                  <a:schemeClr val="bg1"/>
                </a:solidFill>
              </a:endParaRPr>
            </a:p>
          </p:txBody>
        </p:sp>
        <p:sp>
          <p:nvSpPr>
            <p:cNvPr id="3" name="Freccia a destra 2"/>
            <p:cNvSpPr/>
            <p:nvPr/>
          </p:nvSpPr>
          <p:spPr>
            <a:xfrm flipH="1">
              <a:off x="4644008" y="914872"/>
              <a:ext cx="767512" cy="35388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6" name="CasellaDiTesto 5"/>
          <p:cNvSpPr txBox="1"/>
          <p:nvPr/>
        </p:nvSpPr>
        <p:spPr>
          <a:xfrm>
            <a:off x="4634456" y="4869160"/>
            <a:ext cx="4330032" cy="1077218"/>
          </a:xfrm>
          <a:prstGeom prst="rect">
            <a:avLst/>
          </a:prstGeom>
          <a:solidFill>
            <a:srgbClr val="00B0F0"/>
          </a:solidFill>
        </p:spPr>
        <p:txBody>
          <a:bodyPr wrap="none" rtlCol="0">
            <a:spAutoFit/>
          </a:bodyPr>
          <a:lstStyle/>
          <a:p>
            <a:r>
              <a:rPr lang="it-IT" sz="3200" dirty="0" err="1" smtClean="0">
                <a:solidFill>
                  <a:schemeClr val="bg1"/>
                </a:solidFill>
              </a:rPr>
              <a:t>SuperB</a:t>
            </a:r>
            <a:r>
              <a:rPr lang="it-IT" sz="3200" dirty="0" smtClean="0">
                <a:solidFill>
                  <a:schemeClr val="bg1"/>
                </a:solidFill>
              </a:rPr>
              <a:t>: </a:t>
            </a:r>
            <a:r>
              <a:rPr lang="it-IT" sz="3200" dirty="0" err="1" smtClean="0">
                <a:solidFill>
                  <a:schemeClr val="bg1"/>
                </a:solidFill>
              </a:rPr>
              <a:t>highest</a:t>
            </a:r>
            <a:r>
              <a:rPr lang="it-IT" sz="3200" dirty="0" smtClean="0">
                <a:solidFill>
                  <a:schemeClr val="bg1"/>
                </a:solidFill>
              </a:rPr>
              <a:t> world </a:t>
            </a:r>
          </a:p>
          <a:p>
            <a:r>
              <a:rPr lang="it-IT" sz="3200" dirty="0" err="1" smtClean="0">
                <a:solidFill>
                  <a:schemeClr val="bg1"/>
                </a:solidFill>
              </a:rPr>
              <a:t>luminosity</a:t>
            </a:r>
            <a:r>
              <a:rPr lang="it-IT" sz="3200" dirty="0" smtClean="0">
                <a:solidFill>
                  <a:schemeClr val="bg1"/>
                </a:solidFill>
              </a:rPr>
              <a:t> collider </a:t>
            </a:r>
            <a:r>
              <a:rPr lang="it-IT" sz="3200" dirty="0" err="1" smtClean="0">
                <a:solidFill>
                  <a:schemeClr val="bg1"/>
                </a:solidFill>
              </a:rPr>
              <a:t>ever</a:t>
            </a:r>
            <a:endParaRPr lang="it-IT" sz="3200" dirty="0">
              <a:solidFill>
                <a:schemeClr val="bg1"/>
              </a:solidFill>
            </a:endParaRPr>
          </a:p>
        </p:txBody>
      </p:sp>
    </p:spTree>
    <p:extLst>
      <p:ext uri="{BB962C8B-B14F-4D97-AF65-F5344CB8AC3E}">
        <p14:creationId xmlns:p14="http://schemas.microsoft.com/office/powerpoint/2010/main" val="21688488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1556222"/>
            <a:ext cx="273685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4004147"/>
            <a:ext cx="2659063"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4004147"/>
            <a:ext cx="2660650" cy="266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13" y="1484784"/>
            <a:ext cx="2840037" cy="224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4" name="Text Box 6"/>
          <p:cNvSpPr txBox="1">
            <a:spLocks noChangeArrowheads="1"/>
          </p:cNvSpPr>
          <p:nvPr/>
        </p:nvSpPr>
        <p:spPr bwMode="auto">
          <a:xfrm>
            <a:off x="967309" y="862013"/>
            <a:ext cx="2808287" cy="457200"/>
          </a:xfrm>
          <a:prstGeom prst="rect">
            <a:avLst/>
          </a:prstGeom>
          <a:solidFill>
            <a:schemeClr val="bg1"/>
          </a:solidFill>
          <a:ln>
            <a:noFill/>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it-IT" sz="2400">
                <a:solidFill>
                  <a:srgbClr val="006600"/>
                </a:solidFill>
              </a:rPr>
              <a:t>Symmetric Rings</a:t>
            </a:r>
            <a:endParaRPr lang="en-US" sz="2400">
              <a:solidFill>
                <a:srgbClr val="006600"/>
              </a:solidFill>
            </a:endParaRPr>
          </a:p>
        </p:txBody>
      </p:sp>
      <p:sp>
        <p:nvSpPr>
          <p:cNvPr id="2055" name="Text Box 7"/>
          <p:cNvSpPr txBox="1">
            <a:spLocks noChangeArrowheads="1"/>
          </p:cNvSpPr>
          <p:nvPr/>
        </p:nvSpPr>
        <p:spPr bwMode="auto">
          <a:xfrm>
            <a:off x="4787900" y="855346"/>
            <a:ext cx="3455988" cy="457200"/>
          </a:xfrm>
          <a:prstGeom prst="rect">
            <a:avLst/>
          </a:prstGeom>
          <a:solidFill>
            <a:schemeClr val="bg1"/>
          </a:solidFill>
          <a:ln>
            <a:noFill/>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sz="2400" dirty="0" err="1">
                <a:solidFill>
                  <a:srgbClr val="FF0000"/>
                </a:solidFill>
              </a:rPr>
              <a:t>Asymmetric</a:t>
            </a:r>
            <a:r>
              <a:rPr lang="it-IT" sz="2400" dirty="0">
                <a:solidFill>
                  <a:srgbClr val="FF0000"/>
                </a:solidFill>
              </a:rPr>
              <a:t> Rings (2:1)</a:t>
            </a:r>
            <a:endParaRPr lang="en-US" sz="2400" dirty="0">
              <a:solidFill>
                <a:srgbClr val="FF0000"/>
              </a:solidFill>
            </a:endParaRPr>
          </a:p>
        </p:txBody>
      </p:sp>
      <p:graphicFrame>
        <p:nvGraphicFramePr>
          <p:cNvPr id="2056" name="Object 8"/>
          <p:cNvGraphicFramePr>
            <a:graphicFrameLocks noChangeAspect="1"/>
          </p:cNvGraphicFramePr>
          <p:nvPr/>
        </p:nvGraphicFramePr>
        <p:xfrm>
          <a:off x="3132138" y="6381750"/>
          <a:ext cx="504825" cy="342900"/>
        </p:xfrm>
        <a:graphic>
          <a:graphicData uri="http://schemas.openxmlformats.org/presentationml/2006/ole">
            <mc:AlternateContent xmlns:mc="http://schemas.openxmlformats.org/markup-compatibility/2006">
              <mc:Choice xmlns:v="urn:schemas-microsoft-com:vml" Requires="v">
                <p:oleObj spid="_x0000_s7654" name="Equation" r:id="rId7" imgW="672808" imgH="457002" progId="Equation.3">
                  <p:embed/>
                </p:oleObj>
              </mc:Choice>
              <mc:Fallback>
                <p:oleObj name="Equation" r:id="rId7" imgW="672808" imgH="457002"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2138" y="6381750"/>
                        <a:ext cx="5048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7" name="Object 9"/>
          <p:cNvGraphicFramePr>
            <a:graphicFrameLocks noChangeAspect="1"/>
          </p:cNvGraphicFramePr>
          <p:nvPr/>
        </p:nvGraphicFramePr>
        <p:xfrm>
          <a:off x="1187450" y="3284538"/>
          <a:ext cx="457200" cy="342900"/>
        </p:xfrm>
        <a:graphic>
          <a:graphicData uri="http://schemas.openxmlformats.org/presentationml/2006/ole">
            <mc:AlternateContent xmlns:mc="http://schemas.openxmlformats.org/markup-compatibility/2006">
              <mc:Choice xmlns:v="urn:schemas-microsoft-com:vml" Requires="v">
                <p:oleObj spid="_x0000_s7655" name="Equation" r:id="rId9" imgW="609600" imgH="457200" progId="Equation.3">
                  <p:embed/>
                </p:oleObj>
              </mc:Choice>
              <mc:Fallback>
                <p:oleObj name="Equation" r:id="rId9" imgW="609600" imgH="457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87450" y="3284538"/>
                        <a:ext cx="457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8" name="Object 10"/>
          <p:cNvGraphicFramePr>
            <a:graphicFrameLocks noChangeAspect="1"/>
          </p:cNvGraphicFramePr>
          <p:nvPr/>
        </p:nvGraphicFramePr>
        <p:xfrm>
          <a:off x="5219700" y="3284538"/>
          <a:ext cx="457200" cy="342900"/>
        </p:xfrm>
        <a:graphic>
          <a:graphicData uri="http://schemas.openxmlformats.org/presentationml/2006/ole">
            <mc:AlternateContent xmlns:mc="http://schemas.openxmlformats.org/markup-compatibility/2006">
              <mc:Choice xmlns:v="urn:schemas-microsoft-com:vml" Requires="v">
                <p:oleObj spid="_x0000_s7656" name="Equation" r:id="rId11" imgW="609600" imgH="457200" progId="Equation.3">
                  <p:embed/>
                </p:oleObj>
              </mc:Choice>
              <mc:Fallback>
                <p:oleObj name="Equation" r:id="rId11" imgW="609600" imgH="4572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19700" y="3284538"/>
                        <a:ext cx="457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9" name="Object 11"/>
          <p:cNvGraphicFramePr>
            <a:graphicFrameLocks noChangeAspect="1"/>
          </p:cNvGraphicFramePr>
          <p:nvPr/>
        </p:nvGraphicFramePr>
        <p:xfrm>
          <a:off x="7235825" y="6381750"/>
          <a:ext cx="504825" cy="342900"/>
        </p:xfrm>
        <a:graphic>
          <a:graphicData uri="http://schemas.openxmlformats.org/presentationml/2006/ole">
            <mc:AlternateContent xmlns:mc="http://schemas.openxmlformats.org/markup-compatibility/2006">
              <mc:Choice xmlns:v="urn:schemas-microsoft-com:vml" Requires="v">
                <p:oleObj spid="_x0000_s7657" name="Equation" r:id="rId13" imgW="672808" imgH="457002" progId="Equation.3">
                  <p:embed/>
                </p:oleObj>
              </mc:Choice>
              <mc:Fallback>
                <p:oleObj name="Equation" r:id="rId13" imgW="672808" imgH="457002"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5825" y="6381750"/>
                        <a:ext cx="5048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60" name="CasellaDiTesto 1"/>
          <p:cNvSpPr txBox="1">
            <a:spLocks noChangeArrowheads="1"/>
          </p:cNvSpPr>
          <p:nvPr/>
        </p:nvSpPr>
        <p:spPr bwMode="auto">
          <a:xfrm>
            <a:off x="6875463" y="107950"/>
            <a:ext cx="1147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t>M. Zobov</a:t>
            </a:r>
          </a:p>
        </p:txBody>
      </p:sp>
      <p:sp>
        <p:nvSpPr>
          <p:cNvPr id="13" name="Titolo 1"/>
          <p:cNvSpPr txBox="1">
            <a:spLocks/>
          </p:cNvSpPr>
          <p:nvPr/>
        </p:nvSpPr>
        <p:spPr>
          <a:xfrm>
            <a:off x="0" y="0"/>
            <a:ext cx="9144000" cy="764704"/>
          </a:xfrm>
          <a:prstGeom prst="rect">
            <a:avLst/>
          </a:prstGeom>
          <a:solidFill>
            <a:srgbClr val="FF0000"/>
          </a:solidFill>
        </p:spPr>
        <p:txBody>
          <a:bodyPr/>
          <a:lstStyle>
            <a:lvl1pPr algn="ctr" rtl="0" fontAlgn="base">
              <a:spcBef>
                <a:spcPct val="0"/>
              </a:spcBef>
              <a:spcAft>
                <a:spcPct val="0"/>
              </a:spcAft>
              <a:defRPr sz="4400" i="1">
                <a:solidFill>
                  <a:schemeClr val="bg1"/>
                </a:solidFill>
                <a:latin typeface="+mj-lt"/>
                <a:ea typeface="+mj-ea"/>
                <a:cs typeface="+mj-cs"/>
              </a:defRPr>
            </a:lvl1pPr>
            <a:lvl2pPr algn="ctr" rtl="0" fontAlgn="base">
              <a:spcBef>
                <a:spcPct val="0"/>
              </a:spcBef>
              <a:spcAft>
                <a:spcPct val="0"/>
              </a:spcAft>
              <a:defRPr sz="4400" i="1">
                <a:solidFill>
                  <a:schemeClr val="bg1"/>
                </a:solidFill>
                <a:latin typeface="Arial" pitchFamily="34" charset="0"/>
              </a:defRPr>
            </a:lvl2pPr>
            <a:lvl3pPr algn="ctr" rtl="0" fontAlgn="base">
              <a:spcBef>
                <a:spcPct val="0"/>
              </a:spcBef>
              <a:spcAft>
                <a:spcPct val="0"/>
              </a:spcAft>
              <a:defRPr sz="4400" i="1">
                <a:solidFill>
                  <a:schemeClr val="bg1"/>
                </a:solidFill>
                <a:latin typeface="Arial" pitchFamily="34" charset="0"/>
              </a:defRPr>
            </a:lvl3pPr>
            <a:lvl4pPr algn="ctr" rtl="0" fontAlgn="base">
              <a:spcBef>
                <a:spcPct val="0"/>
              </a:spcBef>
              <a:spcAft>
                <a:spcPct val="0"/>
              </a:spcAft>
              <a:defRPr sz="4400" i="1">
                <a:solidFill>
                  <a:schemeClr val="bg1"/>
                </a:solidFill>
                <a:latin typeface="Arial" pitchFamily="34" charset="0"/>
              </a:defRPr>
            </a:lvl4pPr>
            <a:lvl5pPr algn="ctr" rtl="0" fontAlgn="base">
              <a:spcBef>
                <a:spcPct val="0"/>
              </a:spcBef>
              <a:spcAft>
                <a:spcPct val="0"/>
              </a:spcAft>
              <a:defRPr sz="4400" i="1">
                <a:solidFill>
                  <a:schemeClr val="bg1"/>
                </a:solidFill>
                <a:latin typeface="Arial" pitchFamily="34" charset="0"/>
              </a:defRPr>
            </a:lvl5pPr>
            <a:lvl6pPr marL="457200" algn="ctr" rtl="0" fontAlgn="base">
              <a:spcBef>
                <a:spcPct val="0"/>
              </a:spcBef>
              <a:spcAft>
                <a:spcPct val="0"/>
              </a:spcAft>
              <a:defRPr sz="4400" i="1">
                <a:solidFill>
                  <a:schemeClr val="bg1"/>
                </a:solidFill>
                <a:latin typeface="Arial" pitchFamily="34" charset="0"/>
              </a:defRPr>
            </a:lvl6pPr>
            <a:lvl7pPr marL="914400" algn="ctr" rtl="0" fontAlgn="base">
              <a:spcBef>
                <a:spcPct val="0"/>
              </a:spcBef>
              <a:spcAft>
                <a:spcPct val="0"/>
              </a:spcAft>
              <a:defRPr sz="4400" i="1">
                <a:solidFill>
                  <a:schemeClr val="bg1"/>
                </a:solidFill>
                <a:latin typeface="Arial" pitchFamily="34" charset="0"/>
              </a:defRPr>
            </a:lvl7pPr>
            <a:lvl8pPr marL="1371600" algn="ctr" rtl="0" fontAlgn="base">
              <a:spcBef>
                <a:spcPct val="0"/>
              </a:spcBef>
              <a:spcAft>
                <a:spcPct val="0"/>
              </a:spcAft>
              <a:defRPr sz="4400" i="1">
                <a:solidFill>
                  <a:schemeClr val="bg1"/>
                </a:solidFill>
                <a:latin typeface="Arial" pitchFamily="34" charset="0"/>
              </a:defRPr>
            </a:lvl8pPr>
            <a:lvl9pPr marL="1828800" algn="ctr" rtl="0" fontAlgn="base">
              <a:spcBef>
                <a:spcPct val="0"/>
              </a:spcBef>
              <a:spcAft>
                <a:spcPct val="0"/>
              </a:spcAft>
              <a:defRPr sz="4400" i="1">
                <a:solidFill>
                  <a:schemeClr val="bg1"/>
                </a:solidFill>
                <a:latin typeface="Arial" pitchFamily="34" charset="0"/>
              </a:defRPr>
            </a:lvl9pPr>
          </a:lstStyle>
          <a:p>
            <a:r>
              <a:rPr lang="en-US" sz="3200" dirty="0" smtClean="0"/>
              <a:t>Tune space with coherent bb resonances</a:t>
            </a:r>
            <a:endParaRPr lang="en-US" sz="3200" dirty="0"/>
          </a:p>
        </p:txBody>
      </p:sp>
      <p:sp>
        <p:nvSpPr>
          <p:cNvPr id="14" name="CasellaDiTesto 29"/>
          <p:cNvSpPr txBox="1">
            <a:spLocks noChangeArrowheads="1"/>
          </p:cNvSpPr>
          <p:nvPr/>
        </p:nvSpPr>
        <p:spPr bwMode="auto">
          <a:xfrm>
            <a:off x="7888734" y="6445076"/>
            <a:ext cx="1147762" cy="368300"/>
          </a:xfrm>
          <a:prstGeom prst="rect">
            <a:avLst/>
          </a:prstGeom>
          <a:solidFill>
            <a:srgbClr val="FFFF00"/>
          </a:solidFill>
          <a:ln>
            <a:noFill/>
          </a:ln>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dirty="0">
                <a:solidFill>
                  <a:srgbClr val="0070C0"/>
                </a:solidFill>
              </a:rPr>
              <a:t>M. </a:t>
            </a:r>
            <a:r>
              <a:rPr lang="it-IT" dirty="0" err="1">
                <a:solidFill>
                  <a:srgbClr val="0070C0"/>
                </a:solidFill>
              </a:rPr>
              <a:t>Zobov</a:t>
            </a:r>
            <a:endParaRPr lang="it-IT" dirty="0">
              <a:solidFill>
                <a:srgbClr val="0070C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908720"/>
          </a:xfrm>
        </p:spPr>
        <p:txBody>
          <a:bodyPr/>
          <a:lstStyle/>
          <a:p>
            <a:r>
              <a:rPr lang="it-IT" sz="3200" dirty="0" err="1" smtClean="0"/>
              <a:t>Synergies</a:t>
            </a:r>
            <a:r>
              <a:rPr lang="it-IT" sz="3200" dirty="0" smtClean="0"/>
              <a:t> with state-of-the art </a:t>
            </a:r>
            <a:r>
              <a:rPr lang="it-IT" sz="3200" dirty="0" err="1" smtClean="0"/>
              <a:t>international</a:t>
            </a:r>
            <a:r>
              <a:rPr lang="it-IT" sz="3200" dirty="0" smtClean="0"/>
              <a:t> </a:t>
            </a:r>
            <a:r>
              <a:rPr lang="it-IT" sz="3200" dirty="0" err="1" smtClean="0"/>
              <a:t>efforts</a:t>
            </a:r>
            <a:endParaRPr lang="it-IT" sz="3200" dirty="0"/>
          </a:p>
        </p:txBody>
      </p:sp>
      <p:sp>
        <p:nvSpPr>
          <p:cNvPr id="3" name="Segnaposto contenuto 2"/>
          <p:cNvSpPr>
            <a:spLocks noGrp="1"/>
          </p:cNvSpPr>
          <p:nvPr>
            <p:ph idx="1"/>
          </p:nvPr>
        </p:nvSpPr>
        <p:spPr>
          <a:xfrm>
            <a:off x="107504" y="1052736"/>
            <a:ext cx="8892480" cy="5688632"/>
          </a:xfrm>
        </p:spPr>
        <p:txBody>
          <a:bodyPr/>
          <a:lstStyle/>
          <a:p>
            <a:r>
              <a:rPr lang="it-IT" sz="2000" dirty="0" err="1" smtClean="0"/>
              <a:t>SuperB</a:t>
            </a:r>
            <a:r>
              <a:rPr lang="it-IT" sz="2000" dirty="0" smtClean="0"/>
              <a:t> design </a:t>
            </a:r>
            <a:r>
              <a:rPr lang="it-IT" sz="2000" dirty="0" err="1" smtClean="0"/>
              <a:t>has</a:t>
            </a:r>
            <a:r>
              <a:rPr lang="it-IT" sz="2000" dirty="0" smtClean="0"/>
              <a:t> </a:t>
            </a:r>
            <a:r>
              <a:rPr lang="it-IT" sz="2000" dirty="0" err="1" smtClean="0"/>
              <a:t>many</a:t>
            </a:r>
            <a:r>
              <a:rPr lang="it-IT" sz="2000" dirty="0" smtClean="0"/>
              <a:t> </a:t>
            </a:r>
            <a:r>
              <a:rPr lang="it-IT" sz="2000" dirty="0" err="1" smtClean="0"/>
              <a:t>characteristics</a:t>
            </a:r>
            <a:r>
              <a:rPr lang="it-IT" sz="2000" dirty="0" smtClean="0"/>
              <a:t> in common with state-of-the-art </a:t>
            </a:r>
            <a:r>
              <a:rPr lang="it-IT" sz="2000" dirty="0" err="1" smtClean="0"/>
              <a:t>colliders</a:t>
            </a:r>
            <a:r>
              <a:rPr lang="it-IT" sz="2000" dirty="0" smtClean="0"/>
              <a:t> (LC, CLIC) and SL </a:t>
            </a:r>
            <a:r>
              <a:rPr lang="it-IT" sz="2000" dirty="0" err="1" smtClean="0"/>
              <a:t>sources</a:t>
            </a:r>
            <a:r>
              <a:rPr lang="it-IT" sz="2000" dirty="0" smtClean="0"/>
              <a:t>, to </a:t>
            </a:r>
            <a:r>
              <a:rPr lang="it-IT" sz="2000" dirty="0" err="1" smtClean="0"/>
              <a:t>cite</a:t>
            </a:r>
            <a:r>
              <a:rPr lang="it-IT" sz="2000" dirty="0" smtClean="0"/>
              <a:t> just a </a:t>
            </a:r>
            <a:r>
              <a:rPr lang="it-IT" sz="2000" dirty="0" err="1" smtClean="0"/>
              <a:t>few</a:t>
            </a:r>
            <a:r>
              <a:rPr lang="it-IT" sz="2000" dirty="0" smtClean="0"/>
              <a:t>:</a:t>
            </a:r>
          </a:p>
          <a:p>
            <a:pPr marL="0" indent="0">
              <a:buNone/>
            </a:pPr>
            <a:endParaRPr lang="it-IT" sz="1400" dirty="0" smtClean="0"/>
          </a:p>
          <a:p>
            <a:pPr lvl="1">
              <a:lnSpc>
                <a:spcPct val="90000"/>
              </a:lnSpc>
            </a:pPr>
            <a:r>
              <a:rPr lang="en-US" sz="1800" dirty="0"/>
              <a:t>Alignment of magnets, and orbit and coupling correction with the precision needed to produce vertical </a:t>
            </a:r>
            <a:r>
              <a:rPr lang="en-US" sz="1800" dirty="0" err="1"/>
              <a:t>emittances</a:t>
            </a:r>
            <a:r>
              <a:rPr lang="en-US" sz="1800" dirty="0"/>
              <a:t> of just a few </a:t>
            </a:r>
            <a:r>
              <a:rPr lang="en-US" sz="1800" dirty="0" err="1"/>
              <a:t>pico</a:t>
            </a:r>
            <a:r>
              <a:rPr lang="en-US" sz="1800" dirty="0"/>
              <a:t>-meters on a routine basis</a:t>
            </a:r>
          </a:p>
          <a:p>
            <a:pPr lvl="1">
              <a:lnSpc>
                <a:spcPct val="90000"/>
              </a:lnSpc>
            </a:pPr>
            <a:r>
              <a:rPr lang="en-US" sz="1800" dirty="0"/>
              <a:t>Optimization of lattice design and tuning to ensure sufficient dynamic aperture for good injection efficiency (for both) and lifetime (particularly for </a:t>
            </a:r>
            <a:r>
              <a:rPr lang="en-US" sz="1800" dirty="0" err="1"/>
              <a:t>SuperB</a:t>
            </a:r>
            <a:r>
              <a:rPr lang="en-US" sz="1800" dirty="0"/>
              <a:t> LER), as well as control of </a:t>
            </a:r>
            <a:r>
              <a:rPr lang="en-US" sz="1800" dirty="0" err="1"/>
              <a:t>emittances</a:t>
            </a:r>
            <a:endParaRPr lang="en-US" sz="1800" dirty="0"/>
          </a:p>
          <a:p>
            <a:pPr lvl="1">
              <a:lnSpc>
                <a:spcPct val="90000"/>
              </a:lnSpc>
            </a:pPr>
            <a:r>
              <a:rPr lang="it-IT" sz="1800" dirty="0" err="1"/>
              <a:t>Feedbacks</a:t>
            </a:r>
            <a:r>
              <a:rPr lang="it-IT" sz="1800" dirty="0"/>
              <a:t> (IP and </a:t>
            </a:r>
            <a:r>
              <a:rPr lang="it-IT" sz="1800" dirty="0" err="1"/>
              <a:t>rings</a:t>
            </a:r>
            <a:r>
              <a:rPr lang="it-IT" sz="1800" dirty="0"/>
              <a:t>)</a:t>
            </a:r>
            <a:endParaRPr lang="en-US" sz="1800" dirty="0"/>
          </a:p>
          <a:p>
            <a:pPr lvl="1">
              <a:lnSpc>
                <a:spcPct val="90000"/>
              </a:lnSpc>
            </a:pPr>
            <a:r>
              <a:rPr lang="en-US" sz="1800" dirty="0"/>
              <a:t>Control of beam instabilities, including electron cloud, ion effects and CSR</a:t>
            </a:r>
          </a:p>
          <a:p>
            <a:pPr lvl="1">
              <a:lnSpc>
                <a:spcPct val="90000"/>
              </a:lnSpc>
            </a:pPr>
            <a:r>
              <a:rPr lang="en-US" sz="1800" dirty="0"/>
              <a:t>Reduction of magnet vibration to a minimum, to ensure beam orbit stability at the level of a few </a:t>
            </a:r>
            <a:r>
              <a:rPr lang="en-US" sz="1800" dirty="0" smtClean="0"/>
              <a:t>microns</a:t>
            </a:r>
          </a:p>
          <a:p>
            <a:pPr lvl="1">
              <a:lnSpc>
                <a:spcPct val="90000"/>
              </a:lnSpc>
            </a:pPr>
            <a:endParaRPr lang="it-IT" sz="1100" dirty="0" smtClean="0"/>
          </a:p>
          <a:p>
            <a:pPr>
              <a:lnSpc>
                <a:spcPct val="90000"/>
              </a:lnSpc>
            </a:pPr>
            <a:r>
              <a:rPr lang="en-US" sz="2000" dirty="0" smtClean="0"/>
              <a:t>All </a:t>
            </a:r>
            <a:r>
              <a:rPr lang="en-US" sz="2000" dirty="0"/>
              <a:t>these issues are presently active areas of research and </a:t>
            </a:r>
            <a:r>
              <a:rPr lang="en-US" sz="2000" dirty="0" smtClean="0"/>
              <a:t>development, </a:t>
            </a:r>
            <a:r>
              <a:rPr lang="en-US" sz="2000" dirty="0"/>
              <a:t>the similarity of the proposed operating regimes </a:t>
            </a:r>
            <a:r>
              <a:rPr lang="en-US" sz="2000" dirty="0" smtClean="0"/>
              <a:t>presents </a:t>
            </a:r>
            <a:r>
              <a:rPr lang="en-US" sz="2000" dirty="0"/>
              <a:t>an opportunity for a well-coordinated program of activities that could yield much greater benefits than would be achieved by separate, independent </a:t>
            </a:r>
            <a:r>
              <a:rPr lang="en-US" sz="2000" dirty="0" smtClean="0"/>
              <a:t>R&amp;D programs</a:t>
            </a:r>
          </a:p>
        </p:txBody>
      </p:sp>
    </p:spTree>
    <p:extLst>
      <p:ext uri="{BB962C8B-B14F-4D97-AF65-F5344CB8AC3E}">
        <p14:creationId xmlns:p14="http://schemas.microsoft.com/office/powerpoint/2010/main" val="8987215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0"/>
            <a:ext cx="9144000" cy="764704"/>
          </a:xfrm>
        </p:spPr>
        <p:txBody>
          <a:bodyPr/>
          <a:lstStyle/>
          <a:p>
            <a:r>
              <a:rPr lang="it-IT" dirty="0" err="1"/>
              <a:t>Conclusions</a:t>
            </a:r>
            <a:endParaRPr lang="en-US" dirty="0"/>
          </a:p>
        </p:txBody>
      </p:sp>
      <p:sp>
        <p:nvSpPr>
          <p:cNvPr id="25603" name="Rectangle 3"/>
          <p:cNvSpPr>
            <a:spLocks noGrp="1" noChangeArrowheads="1"/>
          </p:cNvSpPr>
          <p:nvPr>
            <p:ph type="body" idx="1"/>
          </p:nvPr>
        </p:nvSpPr>
        <p:spPr>
          <a:xfrm>
            <a:off x="72008" y="1124744"/>
            <a:ext cx="8964488" cy="5112568"/>
          </a:xfrm>
        </p:spPr>
        <p:txBody>
          <a:bodyPr/>
          <a:lstStyle/>
          <a:p>
            <a:pPr>
              <a:lnSpc>
                <a:spcPct val="90000"/>
              </a:lnSpc>
            </a:pPr>
            <a:r>
              <a:rPr lang="en-US" sz="2200" dirty="0">
                <a:ea typeface="ＭＳ Ｐゴシック" pitchFamily="34" charset="-128"/>
              </a:rPr>
              <a:t>Accelerator design is converging </a:t>
            </a:r>
            <a:endParaRPr lang="en-US" sz="2200" dirty="0" smtClean="0">
              <a:ea typeface="ＭＳ Ｐゴシック" pitchFamily="34" charset="-128"/>
            </a:endParaRPr>
          </a:p>
          <a:p>
            <a:pPr>
              <a:lnSpc>
                <a:spcPct val="90000"/>
              </a:lnSpc>
            </a:pPr>
            <a:r>
              <a:rPr lang="it-IT" sz="2200" dirty="0" smtClean="0">
                <a:ea typeface="ＭＳ Ｐゴシック" pitchFamily="34" charset="-128"/>
              </a:rPr>
              <a:t>Lattice </a:t>
            </a:r>
            <a:r>
              <a:rPr lang="it-IT" sz="2200" dirty="0">
                <a:ea typeface="ＭＳ Ｐゴシック" pitchFamily="34" charset="-128"/>
              </a:rPr>
              <a:t>and </a:t>
            </a:r>
            <a:r>
              <a:rPr lang="it-IT" sz="2200" dirty="0" err="1">
                <a:ea typeface="ＭＳ Ｐゴシック" pitchFamily="34" charset="-128"/>
              </a:rPr>
              <a:t>parameters</a:t>
            </a:r>
            <a:r>
              <a:rPr lang="it-IT" sz="2200" dirty="0">
                <a:ea typeface="ＭＳ Ｐゴシック" pitchFamily="34" charset="-128"/>
              </a:rPr>
              <a:t> </a:t>
            </a:r>
            <a:r>
              <a:rPr lang="it-IT" sz="2200" dirty="0" err="1">
                <a:ea typeface="ＭＳ Ｐゴシック" pitchFamily="34" charset="-128"/>
              </a:rPr>
              <a:t>optimization</a:t>
            </a:r>
            <a:r>
              <a:rPr lang="it-IT" sz="2200" dirty="0">
                <a:ea typeface="ＭＳ Ｐゴシック" pitchFamily="34" charset="-128"/>
              </a:rPr>
              <a:t> </a:t>
            </a:r>
            <a:r>
              <a:rPr lang="it-IT" sz="2200" dirty="0" err="1">
                <a:ea typeface="ＭＳ Ｐゴシック" pitchFamily="34" charset="-128"/>
              </a:rPr>
              <a:t>is</a:t>
            </a:r>
            <a:r>
              <a:rPr lang="it-IT" sz="2200" dirty="0">
                <a:ea typeface="ＭＳ Ｐゴシック" pitchFamily="34" charset="-128"/>
              </a:rPr>
              <a:t> </a:t>
            </a:r>
            <a:r>
              <a:rPr lang="it-IT" sz="2200" dirty="0" err="1" smtClean="0">
                <a:ea typeface="ＭＳ Ｐゴシック" pitchFamily="34" charset="-128"/>
              </a:rPr>
              <a:t>continuing</a:t>
            </a:r>
            <a:r>
              <a:rPr lang="it-IT" sz="2200" dirty="0" smtClean="0">
                <a:ea typeface="ＭＳ Ｐゴシック" pitchFamily="34" charset="-128"/>
              </a:rPr>
              <a:t>, </a:t>
            </a:r>
            <a:r>
              <a:rPr lang="it-IT" sz="2200" dirty="0">
                <a:ea typeface="ＭＳ Ｐゴシック" pitchFamily="34" charset="-128"/>
              </a:rPr>
              <a:t>for </a:t>
            </a:r>
            <a:r>
              <a:rPr lang="it-IT" sz="2200" dirty="0" err="1">
                <a:ea typeface="ＭＳ Ｐゴシック" pitchFamily="34" charset="-128"/>
              </a:rPr>
              <a:t>better</a:t>
            </a:r>
            <a:r>
              <a:rPr lang="it-IT" sz="2200" dirty="0">
                <a:ea typeface="ＭＳ Ｐゴシック" pitchFamily="34" charset="-128"/>
              </a:rPr>
              <a:t> </a:t>
            </a:r>
            <a:r>
              <a:rPr lang="it-IT" sz="2200" dirty="0" smtClean="0">
                <a:ea typeface="ＭＳ Ｐゴシック" pitchFamily="34" charset="-128"/>
              </a:rPr>
              <a:t>performances </a:t>
            </a:r>
            <a:r>
              <a:rPr lang="it-IT" sz="2200" dirty="0">
                <a:ea typeface="ＭＳ Ｐゴシック" pitchFamily="34" charset="-128"/>
              </a:rPr>
              <a:t>and </a:t>
            </a:r>
            <a:r>
              <a:rPr lang="it-IT" sz="2200" dirty="0" smtClean="0">
                <a:ea typeface="ＭＳ Ｐゴシック" pitchFamily="34" charset="-128"/>
              </a:rPr>
              <a:t>more </a:t>
            </a:r>
            <a:r>
              <a:rPr lang="it-IT" sz="2200" dirty="0" err="1" smtClean="0">
                <a:ea typeface="ＭＳ Ｐゴシック" pitchFamily="34" charset="-128"/>
              </a:rPr>
              <a:t>flexibility</a:t>
            </a:r>
            <a:endParaRPr lang="it-IT" sz="2200" dirty="0" smtClean="0">
              <a:ea typeface="ＭＳ Ｐゴシック" pitchFamily="34" charset="-128"/>
            </a:endParaRPr>
          </a:p>
          <a:p>
            <a:pPr>
              <a:lnSpc>
                <a:spcPct val="90000"/>
              </a:lnSpc>
            </a:pPr>
            <a:r>
              <a:rPr lang="en-US" sz="2200" dirty="0">
                <a:ea typeface="ＭＳ Ｐゴシック" pitchFamily="34" charset="-128"/>
              </a:rPr>
              <a:t>Synchrotron Light </a:t>
            </a:r>
            <a:r>
              <a:rPr lang="en-US" sz="2200" dirty="0" err="1" smtClean="0">
                <a:ea typeface="ＭＳ Ｐゴシック" pitchFamily="34" charset="-128"/>
              </a:rPr>
              <a:t>beamlines</a:t>
            </a:r>
            <a:r>
              <a:rPr lang="en-US" sz="2200" dirty="0" smtClean="0">
                <a:ea typeface="ＭＳ Ｐゴシック" pitchFamily="34" charset="-128"/>
              </a:rPr>
              <a:t> are being considered</a:t>
            </a:r>
            <a:endParaRPr lang="it-IT" sz="2200" dirty="0" smtClean="0">
              <a:ea typeface="ＭＳ Ｐゴシック" pitchFamily="34" charset="-128"/>
            </a:endParaRPr>
          </a:p>
          <a:p>
            <a:pPr>
              <a:lnSpc>
                <a:spcPct val="90000"/>
              </a:lnSpc>
            </a:pPr>
            <a:r>
              <a:rPr lang="it-IT" sz="2200" dirty="0">
                <a:ea typeface="ＭＳ Ｐゴシック" pitchFamily="34" charset="-128"/>
              </a:rPr>
              <a:t>A </a:t>
            </a:r>
            <a:r>
              <a:rPr lang="it-IT" sz="2200" dirty="0" err="1" smtClean="0">
                <a:ea typeface="ＭＳ Ｐゴシック" pitchFamily="34" charset="-128"/>
              </a:rPr>
              <a:t>possible</a:t>
            </a:r>
            <a:r>
              <a:rPr lang="it-IT" sz="2200" dirty="0" smtClean="0">
                <a:ea typeface="ＭＳ Ｐゴシック" pitchFamily="34" charset="-128"/>
              </a:rPr>
              <a:t> new </a:t>
            </a:r>
            <a:r>
              <a:rPr lang="it-IT" sz="2200" dirty="0">
                <a:ea typeface="ＭＳ Ｐゴシック" pitchFamily="34" charset="-128"/>
              </a:rPr>
              <a:t>layout </a:t>
            </a:r>
            <a:r>
              <a:rPr lang="it-IT" sz="2200" dirty="0" err="1">
                <a:ea typeface="ＭＳ Ｐゴシック" pitchFamily="34" charset="-128"/>
              </a:rPr>
              <a:t>is</a:t>
            </a:r>
            <a:r>
              <a:rPr lang="it-IT" sz="2200" dirty="0">
                <a:ea typeface="ＭＳ Ｐゴシック" pitchFamily="34" charset="-128"/>
              </a:rPr>
              <a:t> </a:t>
            </a:r>
            <a:r>
              <a:rPr lang="it-IT" sz="2200" dirty="0" err="1">
                <a:ea typeface="ＭＳ Ｐゴシック" pitchFamily="34" charset="-128"/>
              </a:rPr>
              <a:t>being</a:t>
            </a:r>
            <a:r>
              <a:rPr lang="it-IT" sz="2200" dirty="0">
                <a:ea typeface="ＭＳ Ｐゴシック" pitchFamily="34" charset="-128"/>
              </a:rPr>
              <a:t> </a:t>
            </a:r>
            <a:r>
              <a:rPr lang="it-IT" sz="2200" dirty="0" err="1" smtClean="0">
                <a:ea typeface="ＭＳ Ｐゴシック" pitchFamily="34" charset="-128"/>
              </a:rPr>
              <a:t>studied</a:t>
            </a:r>
            <a:r>
              <a:rPr lang="it-IT" sz="2200" dirty="0" smtClean="0">
                <a:ea typeface="ＭＳ Ｐゴシック" pitchFamily="34" charset="-128"/>
              </a:rPr>
              <a:t>, with special </a:t>
            </a:r>
            <a:r>
              <a:rPr lang="it-IT" sz="2200" dirty="0" err="1" smtClean="0">
                <a:ea typeface="ＭＳ Ｐゴシック" pitchFamily="34" charset="-128"/>
              </a:rPr>
              <a:t>IDs</a:t>
            </a:r>
            <a:r>
              <a:rPr lang="it-IT" sz="2200" dirty="0" smtClean="0">
                <a:ea typeface="ＭＳ Ｐゴシック" pitchFamily="34" charset="-128"/>
              </a:rPr>
              <a:t> </a:t>
            </a:r>
            <a:r>
              <a:rPr lang="it-IT" sz="2200" dirty="0" err="1" smtClean="0">
                <a:ea typeface="ＭＳ Ｐゴシック" pitchFamily="34" charset="-128"/>
              </a:rPr>
              <a:t>insertions</a:t>
            </a:r>
            <a:r>
              <a:rPr lang="it-IT" sz="2200" dirty="0" smtClean="0">
                <a:ea typeface="ＭＳ Ｐゴシック" pitchFamily="34" charset="-128"/>
              </a:rPr>
              <a:t> </a:t>
            </a:r>
          </a:p>
          <a:p>
            <a:pPr>
              <a:lnSpc>
                <a:spcPct val="90000"/>
              </a:lnSpc>
            </a:pPr>
            <a:r>
              <a:rPr lang="it-IT" sz="2200" dirty="0" smtClean="0">
                <a:ea typeface="ＭＳ Ｐゴシック" pitchFamily="34" charset="-128"/>
              </a:rPr>
              <a:t>Work </a:t>
            </a:r>
            <a:r>
              <a:rPr lang="it-IT" sz="2200" dirty="0" err="1" smtClean="0">
                <a:ea typeface="ＭＳ Ｐゴシック" pitchFamily="34" charset="-128"/>
              </a:rPr>
              <a:t>is</a:t>
            </a:r>
            <a:r>
              <a:rPr lang="it-IT" sz="2200" dirty="0" smtClean="0">
                <a:ea typeface="ＭＳ Ｐゴシック" pitchFamily="34" charset="-128"/>
              </a:rPr>
              <a:t> in progress on more </a:t>
            </a:r>
            <a:r>
              <a:rPr lang="it-IT" sz="2200" dirty="0" err="1">
                <a:ea typeface="ＭＳ Ｐゴシック" pitchFamily="34" charset="-128"/>
              </a:rPr>
              <a:t>subtle</a:t>
            </a:r>
            <a:r>
              <a:rPr lang="it-IT" sz="2200" dirty="0">
                <a:ea typeface="ＭＳ Ｐゴシック" pitchFamily="34" charset="-128"/>
              </a:rPr>
              <a:t> </a:t>
            </a:r>
            <a:r>
              <a:rPr lang="it-IT" sz="2200" dirty="0" err="1">
                <a:ea typeface="ＭＳ Ｐゴシック" pitchFamily="34" charset="-128"/>
              </a:rPr>
              <a:t>beam</a:t>
            </a:r>
            <a:r>
              <a:rPr lang="it-IT" sz="2200" dirty="0">
                <a:ea typeface="ＭＳ Ｐゴシック" pitchFamily="34" charset="-128"/>
              </a:rPr>
              <a:t> </a:t>
            </a:r>
            <a:r>
              <a:rPr lang="it-IT" sz="2200" dirty="0" err="1">
                <a:ea typeface="ＭＳ Ｐゴシック" pitchFamily="34" charset="-128"/>
              </a:rPr>
              <a:t>dynamics</a:t>
            </a:r>
            <a:r>
              <a:rPr lang="it-IT" sz="2200" dirty="0">
                <a:ea typeface="ＭＳ Ｐゴシック" pitchFamily="34" charset="-128"/>
              </a:rPr>
              <a:t> </a:t>
            </a:r>
            <a:r>
              <a:rPr lang="it-IT" sz="2200" dirty="0" err="1">
                <a:ea typeface="ＭＳ Ｐゴシック" pitchFamily="34" charset="-128"/>
              </a:rPr>
              <a:t>issues</a:t>
            </a:r>
            <a:r>
              <a:rPr lang="it-IT" sz="2200" dirty="0">
                <a:ea typeface="ＭＳ Ｐゴシック" pitchFamily="34" charset="-128"/>
              </a:rPr>
              <a:t> </a:t>
            </a:r>
            <a:r>
              <a:rPr lang="it-IT" sz="2200" dirty="0" smtClean="0">
                <a:ea typeface="ＭＳ Ｐゴシック" pitchFamily="34" charset="-128"/>
              </a:rPr>
              <a:t>(IBS</a:t>
            </a:r>
            <a:r>
              <a:rPr lang="it-IT" sz="2200" dirty="0">
                <a:ea typeface="ＭＳ Ｐゴシック" pitchFamily="34" charset="-128"/>
              </a:rPr>
              <a:t>, FII, </a:t>
            </a:r>
            <a:r>
              <a:rPr lang="it-IT" sz="2200" dirty="0" smtClean="0">
                <a:ea typeface="ＭＳ Ｐゴシック" pitchFamily="34" charset="-128"/>
              </a:rPr>
              <a:t>CSR, e-</a:t>
            </a:r>
            <a:r>
              <a:rPr lang="it-IT" sz="2200" dirty="0" err="1" smtClean="0">
                <a:ea typeface="ＭＳ Ｐゴシック" pitchFamily="34" charset="-128"/>
              </a:rPr>
              <a:t>cloud</a:t>
            </a:r>
            <a:r>
              <a:rPr lang="it-IT" sz="2200" dirty="0" smtClean="0">
                <a:ea typeface="ＭＳ Ｐゴシック" pitchFamily="34" charset="-128"/>
              </a:rPr>
              <a:t>, </a:t>
            </a:r>
            <a:r>
              <a:rPr lang="it-IT" sz="2200" dirty="0" err="1" smtClean="0">
                <a:ea typeface="ＭＳ Ｐゴシック" pitchFamily="34" charset="-128"/>
              </a:rPr>
              <a:t>beam-beam</a:t>
            </a:r>
            <a:r>
              <a:rPr lang="it-IT" sz="2200" dirty="0" smtClean="0">
                <a:ea typeface="ＭＳ Ｐゴシック" pitchFamily="34" charset="-128"/>
              </a:rPr>
              <a:t>, </a:t>
            </a:r>
            <a:r>
              <a:rPr lang="it-IT" sz="2200" dirty="0" err="1" smtClean="0">
                <a:ea typeface="ＭＳ Ｐゴシック" pitchFamily="34" charset="-128"/>
              </a:rPr>
              <a:t>feedbacks</a:t>
            </a:r>
            <a:r>
              <a:rPr lang="it-IT" sz="2200" dirty="0" smtClean="0">
                <a:ea typeface="ＭＳ Ｐゴシック" pitchFamily="34" charset="-128"/>
              </a:rPr>
              <a:t>,…)</a:t>
            </a:r>
            <a:endParaRPr lang="en-US" sz="2200" dirty="0">
              <a:ea typeface="ＭＳ Ｐゴシック" pitchFamily="34" charset="-128"/>
            </a:endParaRPr>
          </a:p>
          <a:p>
            <a:pPr>
              <a:lnSpc>
                <a:spcPct val="90000"/>
              </a:lnSpc>
            </a:pPr>
            <a:r>
              <a:rPr lang="en-US" sz="2200" dirty="0" smtClean="0">
                <a:ea typeface="ＭＳ Ｐゴシック" pitchFamily="34" charset="-128"/>
              </a:rPr>
              <a:t>Components </a:t>
            </a:r>
            <a:r>
              <a:rPr lang="en-US" sz="2200" dirty="0">
                <a:ea typeface="ＭＳ Ｐゴシック" pitchFamily="34" charset="-128"/>
              </a:rPr>
              <a:t>and lattice tolerances with corrections are being </a:t>
            </a:r>
            <a:r>
              <a:rPr lang="en-US" sz="2200" dirty="0" smtClean="0">
                <a:ea typeface="ＭＳ Ｐゴシック" pitchFamily="34" charset="-128"/>
              </a:rPr>
              <a:t>studied</a:t>
            </a:r>
            <a:endParaRPr lang="en-US" sz="2200" dirty="0">
              <a:ea typeface="ＭＳ Ｐゴシック" pitchFamily="34" charset="-128"/>
            </a:endParaRPr>
          </a:p>
          <a:p>
            <a:pPr>
              <a:lnSpc>
                <a:spcPct val="90000"/>
              </a:lnSpc>
            </a:pPr>
            <a:r>
              <a:rPr lang="en-US" sz="2200" dirty="0">
                <a:ea typeface="ＭＳ Ｐゴシック" pitchFamily="34" charset="-128"/>
              </a:rPr>
              <a:t>Polarization is progressing: beam-beam </a:t>
            </a:r>
            <a:r>
              <a:rPr lang="en-US" sz="2200" dirty="0" smtClean="0">
                <a:ea typeface="ＭＳ Ｐゴシック" pitchFamily="34" charset="-128"/>
              </a:rPr>
              <a:t>depolarization studies, </a:t>
            </a:r>
            <a:r>
              <a:rPr lang="en-US" sz="2200" dirty="0">
                <a:ea typeface="ＭＳ Ｐゴシック" pitchFamily="34" charset="-128"/>
              </a:rPr>
              <a:t>trying to simplify the polarized gun, </a:t>
            </a:r>
            <a:r>
              <a:rPr lang="en-US" sz="2200" dirty="0" smtClean="0">
                <a:ea typeface="ＭＳ Ｐゴシック" pitchFamily="34" charset="-128"/>
              </a:rPr>
              <a:t>spin tracking, spin measurements set-up</a:t>
            </a:r>
          </a:p>
          <a:p>
            <a:pPr>
              <a:lnSpc>
                <a:spcPct val="90000"/>
              </a:lnSpc>
            </a:pPr>
            <a:r>
              <a:rPr lang="it-IT" sz="2200" dirty="0" err="1" smtClean="0">
                <a:ea typeface="ＭＳ Ｐゴシック" pitchFamily="34" charset="-128"/>
              </a:rPr>
              <a:t>We</a:t>
            </a:r>
            <a:r>
              <a:rPr lang="it-IT" sz="2200" dirty="0" smtClean="0">
                <a:ea typeface="ＭＳ Ｐゴシック" pitchFamily="34" charset="-128"/>
              </a:rPr>
              <a:t> are </a:t>
            </a:r>
            <a:r>
              <a:rPr lang="it-IT" sz="2200" dirty="0" err="1" smtClean="0">
                <a:ea typeface="ＭＳ Ｐゴシック" pitchFamily="34" charset="-128"/>
              </a:rPr>
              <a:t>collaborating</a:t>
            </a:r>
            <a:r>
              <a:rPr lang="it-IT" sz="2200" dirty="0" smtClean="0">
                <a:ea typeface="ＭＳ Ｐゴシック" pitchFamily="34" charset="-128"/>
              </a:rPr>
              <a:t> with </a:t>
            </a:r>
            <a:r>
              <a:rPr lang="it-IT" sz="2200" dirty="0" err="1" smtClean="0">
                <a:ea typeface="ＭＳ Ｐゴシック" pitchFamily="34" charset="-128"/>
              </a:rPr>
              <a:t>other</a:t>
            </a:r>
            <a:r>
              <a:rPr lang="it-IT" sz="2200" dirty="0" smtClean="0">
                <a:ea typeface="ＭＳ Ｐゴシック" pitchFamily="34" charset="-128"/>
              </a:rPr>
              <a:t> </a:t>
            </a:r>
            <a:r>
              <a:rPr lang="it-IT" sz="2200" dirty="0" err="1" smtClean="0">
                <a:ea typeface="ＭＳ Ｐゴシック" pitchFamily="34" charset="-128"/>
              </a:rPr>
              <a:t>Labs</a:t>
            </a:r>
            <a:r>
              <a:rPr lang="it-IT" sz="2200" dirty="0" smtClean="0">
                <a:ea typeface="ＭＳ Ｐゴシック" pitchFamily="34" charset="-128"/>
              </a:rPr>
              <a:t> (SLAC, LAL, BINP, CERN, PSI, DIAMOND, IHEP, </a:t>
            </a:r>
            <a:r>
              <a:rPr lang="it-IT" sz="2200" dirty="0" err="1" smtClean="0">
                <a:ea typeface="ＭＳ Ｐゴシック" pitchFamily="34" charset="-128"/>
              </a:rPr>
              <a:t>Cornell</a:t>
            </a:r>
            <a:r>
              <a:rPr lang="it-IT" sz="2200" dirty="0" smtClean="0">
                <a:ea typeface="ＭＳ Ｐゴシック" pitchFamily="34" charset="-128"/>
              </a:rPr>
              <a:t>,…) to solve common </a:t>
            </a:r>
            <a:r>
              <a:rPr lang="it-IT" sz="2200" dirty="0" err="1" smtClean="0">
                <a:ea typeface="ＭＳ Ｐゴシック" pitchFamily="34" charset="-128"/>
              </a:rPr>
              <a:t>issues</a:t>
            </a:r>
            <a:endParaRPr lang="it-IT" sz="2200" dirty="0">
              <a:ea typeface="ＭＳ Ｐゴシック" pitchFamily="34" charset="-128"/>
            </a:endParaRPr>
          </a:p>
        </p:txBody>
      </p:sp>
    </p:spTree>
    <p:extLst>
      <p:ext uri="{BB962C8B-B14F-4D97-AF65-F5344CB8AC3E}">
        <p14:creationId xmlns:p14="http://schemas.microsoft.com/office/powerpoint/2010/main" val="20142961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3262"/>
          <a:stretch/>
        </p:blipFill>
        <p:spPr bwMode="auto">
          <a:xfrm>
            <a:off x="201613" y="659626"/>
            <a:ext cx="8739187" cy="6225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txBox="1">
            <a:spLocks noChangeArrowheads="1"/>
          </p:cNvSpPr>
          <p:nvPr/>
        </p:nvSpPr>
        <p:spPr bwMode="auto">
          <a:xfrm>
            <a:off x="0" y="0"/>
            <a:ext cx="9144000" cy="764704"/>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i="1">
                <a:solidFill>
                  <a:schemeClr val="bg1"/>
                </a:solidFill>
                <a:latin typeface="+mj-lt"/>
                <a:ea typeface="+mj-ea"/>
                <a:cs typeface="+mj-cs"/>
              </a:defRPr>
            </a:lvl1pPr>
            <a:lvl2pPr algn="ctr" rtl="0" fontAlgn="base">
              <a:spcBef>
                <a:spcPct val="0"/>
              </a:spcBef>
              <a:spcAft>
                <a:spcPct val="0"/>
              </a:spcAft>
              <a:defRPr sz="4400" i="1">
                <a:solidFill>
                  <a:schemeClr val="bg1"/>
                </a:solidFill>
                <a:latin typeface="Arial" pitchFamily="34" charset="0"/>
              </a:defRPr>
            </a:lvl2pPr>
            <a:lvl3pPr algn="ctr" rtl="0" fontAlgn="base">
              <a:spcBef>
                <a:spcPct val="0"/>
              </a:spcBef>
              <a:spcAft>
                <a:spcPct val="0"/>
              </a:spcAft>
              <a:defRPr sz="4400" i="1">
                <a:solidFill>
                  <a:schemeClr val="bg1"/>
                </a:solidFill>
                <a:latin typeface="Arial" pitchFamily="34" charset="0"/>
              </a:defRPr>
            </a:lvl3pPr>
            <a:lvl4pPr algn="ctr" rtl="0" fontAlgn="base">
              <a:spcBef>
                <a:spcPct val="0"/>
              </a:spcBef>
              <a:spcAft>
                <a:spcPct val="0"/>
              </a:spcAft>
              <a:defRPr sz="4400" i="1">
                <a:solidFill>
                  <a:schemeClr val="bg1"/>
                </a:solidFill>
                <a:latin typeface="Arial" pitchFamily="34" charset="0"/>
              </a:defRPr>
            </a:lvl4pPr>
            <a:lvl5pPr algn="ctr" rtl="0" fontAlgn="base">
              <a:spcBef>
                <a:spcPct val="0"/>
              </a:spcBef>
              <a:spcAft>
                <a:spcPct val="0"/>
              </a:spcAft>
              <a:defRPr sz="4400" i="1">
                <a:solidFill>
                  <a:schemeClr val="bg1"/>
                </a:solidFill>
                <a:latin typeface="Arial" pitchFamily="34" charset="0"/>
              </a:defRPr>
            </a:lvl5pPr>
            <a:lvl6pPr marL="457200" algn="ctr" rtl="0" fontAlgn="base">
              <a:spcBef>
                <a:spcPct val="0"/>
              </a:spcBef>
              <a:spcAft>
                <a:spcPct val="0"/>
              </a:spcAft>
              <a:defRPr sz="4400" i="1">
                <a:solidFill>
                  <a:schemeClr val="bg1"/>
                </a:solidFill>
                <a:latin typeface="Arial" pitchFamily="34" charset="0"/>
              </a:defRPr>
            </a:lvl6pPr>
            <a:lvl7pPr marL="914400" algn="ctr" rtl="0" fontAlgn="base">
              <a:spcBef>
                <a:spcPct val="0"/>
              </a:spcBef>
              <a:spcAft>
                <a:spcPct val="0"/>
              </a:spcAft>
              <a:defRPr sz="4400" i="1">
                <a:solidFill>
                  <a:schemeClr val="bg1"/>
                </a:solidFill>
                <a:latin typeface="Arial" pitchFamily="34" charset="0"/>
              </a:defRPr>
            </a:lvl7pPr>
            <a:lvl8pPr marL="1371600" algn="ctr" rtl="0" fontAlgn="base">
              <a:spcBef>
                <a:spcPct val="0"/>
              </a:spcBef>
              <a:spcAft>
                <a:spcPct val="0"/>
              </a:spcAft>
              <a:defRPr sz="4400" i="1">
                <a:solidFill>
                  <a:schemeClr val="bg1"/>
                </a:solidFill>
                <a:latin typeface="Arial" pitchFamily="34" charset="0"/>
              </a:defRPr>
            </a:lvl8pPr>
            <a:lvl9pPr marL="1828800" algn="ctr" rtl="0" fontAlgn="base">
              <a:spcBef>
                <a:spcPct val="0"/>
              </a:spcBef>
              <a:spcAft>
                <a:spcPct val="0"/>
              </a:spcAft>
              <a:defRPr sz="4400" i="1">
                <a:solidFill>
                  <a:schemeClr val="bg1"/>
                </a:solidFill>
                <a:latin typeface="Arial" pitchFamily="34" charset="0"/>
              </a:defRPr>
            </a:lvl9pPr>
          </a:lstStyle>
          <a:p>
            <a:r>
              <a:rPr lang="it-IT" dirty="0" smtClean="0"/>
              <a:t>Accelerator WBS (</a:t>
            </a:r>
            <a:r>
              <a:rPr lang="it-IT" dirty="0" err="1" smtClean="0"/>
              <a:t>Draft</a:t>
            </a:r>
            <a:r>
              <a:rPr lang="it-IT" dirty="0" smtClean="0"/>
              <a:t>)</a:t>
            </a:r>
            <a:endParaRPr lang="en-US" dirty="0"/>
          </a:p>
        </p:txBody>
      </p:sp>
    </p:spTree>
    <p:extLst>
      <p:ext uri="{BB962C8B-B14F-4D97-AF65-F5344CB8AC3E}">
        <p14:creationId xmlns:p14="http://schemas.microsoft.com/office/powerpoint/2010/main" val="4199305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4964"/>
          <a:stretch/>
        </p:blipFill>
        <p:spPr bwMode="auto">
          <a:xfrm>
            <a:off x="1911350" y="512658"/>
            <a:ext cx="5319713" cy="6372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txBox="1">
            <a:spLocks noChangeArrowheads="1"/>
          </p:cNvSpPr>
          <p:nvPr/>
        </p:nvSpPr>
        <p:spPr bwMode="auto">
          <a:xfrm>
            <a:off x="0" y="0"/>
            <a:ext cx="9144000" cy="51265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i="1">
                <a:solidFill>
                  <a:schemeClr val="bg1"/>
                </a:solidFill>
                <a:latin typeface="+mj-lt"/>
                <a:ea typeface="+mj-ea"/>
                <a:cs typeface="+mj-cs"/>
              </a:defRPr>
            </a:lvl1pPr>
            <a:lvl2pPr algn="ctr" rtl="0" fontAlgn="base">
              <a:spcBef>
                <a:spcPct val="0"/>
              </a:spcBef>
              <a:spcAft>
                <a:spcPct val="0"/>
              </a:spcAft>
              <a:defRPr sz="4400" i="1">
                <a:solidFill>
                  <a:schemeClr val="bg1"/>
                </a:solidFill>
                <a:latin typeface="Arial" pitchFamily="34" charset="0"/>
              </a:defRPr>
            </a:lvl2pPr>
            <a:lvl3pPr algn="ctr" rtl="0" fontAlgn="base">
              <a:spcBef>
                <a:spcPct val="0"/>
              </a:spcBef>
              <a:spcAft>
                <a:spcPct val="0"/>
              </a:spcAft>
              <a:defRPr sz="4400" i="1">
                <a:solidFill>
                  <a:schemeClr val="bg1"/>
                </a:solidFill>
                <a:latin typeface="Arial" pitchFamily="34" charset="0"/>
              </a:defRPr>
            </a:lvl3pPr>
            <a:lvl4pPr algn="ctr" rtl="0" fontAlgn="base">
              <a:spcBef>
                <a:spcPct val="0"/>
              </a:spcBef>
              <a:spcAft>
                <a:spcPct val="0"/>
              </a:spcAft>
              <a:defRPr sz="4400" i="1">
                <a:solidFill>
                  <a:schemeClr val="bg1"/>
                </a:solidFill>
                <a:latin typeface="Arial" pitchFamily="34" charset="0"/>
              </a:defRPr>
            </a:lvl4pPr>
            <a:lvl5pPr algn="ctr" rtl="0" fontAlgn="base">
              <a:spcBef>
                <a:spcPct val="0"/>
              </a:spcBef>
              <a:spcAft>
                <a:spcPct val="0"/>
              </a:spcAft>
              <a:defRPr sz="4400" i="1">
                <a:solidFill>
                  <a:schemeClr val="bg1"/>
                </a:solidFill>
                <a:latin typeface="Arial" pitchFamily="34" charset="0"/>
              </a:defRPr>
            </a:lvl5pPr>
            <a:lvl6pPr marL="457200" algn="ctr" rtl="0" fontAlgn="base">
              <a:spcBef>
                <a:spcPct val="0"/>
              </a:spcBef>
              <a:spcAft>
                <a:spcPct val="0"/>
              </a:spcAft>
              <a:defRPr sz="4400" i="1">
                <a:solidFill>
                  <a:schemeClr val="bg1"/>
                </a:solidFill>
                <a:latin typeface="Arial" pitchFamily="34" charset="0"/>
              </a:defRPr>
            </a:lvl6pPr>
            <a:lvl7pPr marL="914400" algn="ctr" rtl="0" fontAlgn="base">
              <a:spcBef>
                <a:spcPct val="0"/>
              </a:spcBef>
              <a:spcAft>
                <a:spcPct val="0"/>
              </a:spcAft>
              <a:defRPr sz="4400" i="1">
                <a:solidFill>
                  <a:schemeClr val="bg1"/>
                </a:solidFill>
                <a:latin typeface="Arial" pitchFamily="34" charset="0"/>
              </a:defRPr>
            </a:lvl7pPr>
            <a:lvl8pPr marL="1371600" algn="ctr" rtl="0" fontAlgn="base">
              <a:spcBef>
                <a:spcPct val="0"/>
              </a:spcBef>
              <a:spcAft>
                <a:spcPct val="0"/>
              </a:spcAft>
              <a:defRPr sz="4400" i="1">
                <a:solidFill>
                  <a:schemeClr val="bg1"/>
                </a:solidFill>
                <a:latin typeface="Arial" pitchFamily="34" charset="0"/>
              </a:defRPr>
            </a:lvl8pPr>
            <a:lvl9pPr marL="1828800" algn="ctr" rtl="0" fontAlgn="base">
              <a:spcBef>
                <a:spcPct val="0"/>
              </a:spcBef>
              <a:spcAft>
                <a:spcPct val="0"/>
              </a:spcAft>
              <a:defRPr sz="4400" i="1">
                <a:solidFill>
                  <a:schemeClr val="bg1"/>
                </a:solidFill>
                <a:latin typeface="Arial" pitchFamily="34" charset="0"/>
              </a:defRPr>
            </a:lvl9pPr>
          </a:lstStyle>
          <a:p>
            <a:r>
              <a:rPr lang="it-IT" dirty="0" smtClean="0"/>
              <a:t>Accelerator WBS (</a:t>
            </a:r>
            <a:r>
              <a:rPr lang="it-IT" dirty="0" err="1" smtClean="0"/>
              <a:t>Draft</a:t>
            </a:r>
            <a:r>
              <a:rPr lang="it-IT" dirty="0" smtClean="0"/>
              <a:t>)</a:t>
            </a:r>
            <a:endParaRPr lang="en-US" dirty="0"/>
          </a:p>
        </p:txBody>
      </p:sp>
    </p:spTree>
    <p:extLst>
      <p:ext uri="{BB962C8B-B14F-4D97-AF65-F5344CB8AC3E}">
        <p14:creationId xmlns:p14="http://schemas.microsoft.com/office/powerpoint/2010/main" val="128082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it-IT"/>
              <a:t>SuperB design</a:t>
            </a:r>
            <a:endParaRPr lang="en-US"/>
          </a:p>
        </p:txBody>
      </p:sp>
      <p:sp>
        <p:nvSpPr>
          <p:cNvPr id="72707" name="Rectangle 3"/>
          <p:cNvSpPr>
            <a:spLocks noGrp="1" noChangeArrowheads="1"/>
          </p:cNvSpPr>
          <p:nvPr>
            <p:ph type="body" idx="1"/>
          </p:nvPr>
        </p:nvSpPr>
        <p:spPr>
          <a:xfrm>
            <a:off x="250825" y="1196975"/>
            <a:ext cx="8675688" cy="5462588"/>
          </a:xfrm>
        </p:spPr>
        <p:txBody>
          <a:bodyPr/>
          <a:lstStyle/>
          <a:p>
            <a:pPr>
              <a:lnSpc>
                <a:spcPct val="80000"/>
              </a:lnSpc>
            </a:pPr>
            <a:r>
              <a:rPr lang="it-IT" sz="2800" dirty="0"/>
              <a:t>The design </a:t>
            </a:r>
            <a:r>
              <a:rPr lang="it-IT" sz="2800" dirty="0" err="1"/>
              <a:t>requires</a:t>
            </a:r>
            <a:r>
              <a:rPr lang="it-IT" sz="2800" dirty="0"/>
              <a:t> state-of-the-art </a:t>
            </a:r>
            <a:r>
              <a:rPr lang="it-IT" sz="2800" dirty="0" err="1"/>
              <a:t>technology</a:t>
            </a:r>
            <a:r>
              <a:rPr lang="it-IT" sz="2800" dirty="0"/>
              <a:t> for emittance and </a:t>
            </a:r>
            <a:r>
              <a:rPr lang="it-IT" sz="2800" dirty="0" err="1"/>
              <a:t>coupling</a:t>
            </a:r>
            <a:r>
              <a:rPr lang="it-IT" sz="2800" dirty="0"/>
              <a:t> </a:t>
            </a:r>
            <a:r>
              <a:rPr lang="it-IT" sz="2800" dirty="0" err="1"/>
              <a:t>minimization</a:t>
            </a:r>
            <a:r>
              <a:rPr lang="it-IT" sz="2800" dirty="0"/>
              <a:t>, </a:t>
            </a:r>
            <a:r>
              <a:rPr lang="it-IT" sz="2800" dirty="0" err="1"/>
              <a:t>vibrations</a:t>
            </a:r>
            <a:r>
              <a:rPr lang="it-IT" sz="2800" dirty="0"/>
              <a:t> and </a:t>
            </a:r>
            <a:r>
              <a:rPr lang="it-IT" sz="2800" dirty="0" err="1"/>
              <a:t>misalignment</a:t>
            </a:r>
            <a:r>
              <a:rPr lang="it-IT" sz="2800" dirty="0"/>
              <a:t> control, e</a:t>
            </a:r>
            <a:r>
              <a:rPr lang="it-IT" sz="2800" baseline="30000" dirty="0"/>
              <a:t>-</a:t>
            </a:r>
            <a:r>
              <a:rPr lang="it-IT" sz="2800" dirty="0" err="1"/>
              <a:t>cloud</a:t>
            </a:r>
            <a:r>
              <a:rPr lang="it-IT" sz="2800" dirty="0"/>
              <a:t> </a:t>
            </a:r>
            <a:r>
              <a:rPr lang="it-IT" sz="2800" dirty="0" err="1"/>
              <a:t>suppression</a:t>
            </a:r>
            <a:r>
              <a:rPr lang="it-IT" sz="2800" dirty="0"/>
              <a:t>, etc...</a:t>
            </a:r>
          </a:p>
          <a:p>
            <a:pPr>
              <a:lnSpc>
                <a:spcPct val="80000"/>
              </a:lnSpc>
            </a:pPr>
            <a:endParaRPr lang="it-IT" sz="2800" dirty="0"/>
          </a:p>
          <a:p>
            <a:pPr>
              <a:lnSpc>
                <a:spcPct val="80000"/>
              </a:lnSpc>
            </a:pPr>
            <a:r>
              <a:rPr lang="it-IT" sz="2800" dirty="0" err="1">
                <a:solidFill>
                  <a:srgbClr val="66FF33"/>
                </a:solidFill>
              </a:rPr>
              <a:t>SuperB</a:t>
            </a:r>
            <a:r>
              <a:rPr lang="it-IT" sz="2800" dirty="0">
                <a:solidFill>
                  <a:srgbClr val="66FF33"/>
                </a:solidFill>
              </a:rPr>
              <a:t> </a:t>
            </a:r>
            <a:r>
              <a:rPr lang="it-IT" sz="2800" dirty="0" err="1">
                <a:solidFill>
                  <a:srgbClr val="66FF33"/>
                </a:solidFill>
              </a:rPr>
              <a:t>has</a:t>
            </a:r>
            <a:r>
              <a:rPr lang="it-IT" sz="2800" dirty="0">
                <a:solidFill>
                  <a:srgbClr val="66FF33"/>
                </a:solidFill>
              </a:rPr>
              <a:t> </a:t>
            </a:r>
            <a:r>
              <a:rPr lang="it-IT" sz="2800" dirty="0" err="1">
                <a:solidFill>
                  <a:srgbClr val="66FF33"/>
                </a:solidFill>
              </a:rPr>
              <a:t>many</a:t>
            </a:r>
            <a:r>
              <a:rPr lang="it-IT" sz="2800" dirty="0">
                <a:solidFill>
                  <a:srgbClr val="66FF33"/>
                </a:solidFill>
              </a:rPr>
              <a:t> </a:t>
            </a:r>
            <a:r>
              <a:rPr lang="it-IT" sz="2800" dirty="0" err="1">
                <a:solidFill>
                  <a:srgbClr val="66FF33"/>
                </a:solidFill>
              </a:rPr>
              <a:t>similarities</a:t>
            </a:r>
            <a:r>
              <a:rPr lang="it-IT" sz="2800" dirty="0">
                <a:solidFill>
                  <a:srgbClr val="66FF33"/>
                </a:solidFill>
              </a:rPr>
              <a:t> with the </a:t>
            </a:r>
            <a:r>
              <a:rPr lang="it-IT" sz="2800" dirty="0" err="1">
                <a:solidFill>
                  <a:srgbClr val="66FF33"/>
                </a:solidFill>
              </a:rPr>
              <a:t>Damping</a:t>
            </a:r>
            <a:r>
              <a:rPr lang="it-IT" sz="2800" dirty="0">
                <a:solidFill>
                  <a:srgbClr val="66FF33"/>
                </a:solidFill>
              </a:rPr>
              <a:t> Rings of ILC and CLIC, and with </a:t>
            </a:r>
            <a:r>
              <a:rPr lang="it-IT" sz="2800" dirty="0" err="1">
                <a:solidFill>
                  <a:srgbClr val="66FF33"/>
                </a:solidFill>
              </a:rPr>
              <a:t>latest</a:t>
            </a:r>
            <a:r>
              <a:rPr lang="it-IT" sz="2800" dirty="0">
                <a:solidFill>
                  <a:srgbClr val="66FF33"/>
                </a:solidFill>
              </a:rPr>
              <a:t> generation SL </a:t>
            </a:r>
            <a:r>
              <a:rPr lang="it-IT" sz="2800" dirty="0" err="1">
                <a:solidFill>
                  <a:srgbClr val="66FF33"/>
                </a:solidFill>
              </a:rPr>
              <a:t>sources</a:t>
            </a:r>
            <a:r>
              <a:rPr lang="it-IT" sz="2800" dirty="0">
                <a:solidFill>
                  <a:srgbClr val="66FF33"/>
                </a:solidFill>
              </a:rPr>
              <a:t>, and can profit from the </a:t>
            </a:r>
            <a:r>
              <a:rPr lang="it-IT" sz="2800" dirty="0" err="1">
                <a:solidFill>
                  <a:srgbClr val="66FF33"/>
                </a:solidFill>
              </a:rPr>
              <a:t>collaboration</a:t>
            </a:r>
            <a:r>
              <a:rPr lang="it-IT" sz="2800" dirty="0">
                <a:solidFill>
                  <a:srgbClr val="66FF33"/>
                </a:solidFill>
              </a:rPr>
              <a:t> </a:t>
            </a:r>
            <a:r>
              <a:rPr lang="it-IT" sz="2800" dirty="0" err="1">
                <a:solidFill>
                  <a:srgbClr val="66FF33"/>
                </a:solidFill>
              </a:rPr>
              <a:t>among</a:t>
            </a:r>
            <a:r>
              <a:rPr lang="it-IT" sz="2800" dirty="0">
                <a:solidFill>
                  <a:srgbClr val="66FF33"/>
                </a:solidFill>
              </a:rPr>
              <a:t> </a:t>
            </a:r>
            <a:r>
              <a:rPr lang="it-IT" sz="2800" dirty="0" err="1">
                <a:solidFill>
                  <a:srgbClr val="66FF33"/>
                </a:solidFill>
              </a:rPr>
              <a:t>these</a:t>
            </a:r>
            <a:r>
              <a:rPr lang="it-IT" sz="2800" dirty="0">
                <a:solidFill>
                  <a:srgbClr val="66FF33"/>
                </a:solidFill>
              </a:rPr>
              <a:t> </a:t>
            </a:r>
            <a:r>
              <a:rPr lang="it-IT" sz="2800" dirty="0" err="1">
                <a:solidFill>
                  <a:srgbClr val="66FF33"/>
                </a:solidFill>
              </a:rPr>
              <a:t>communities</a:t>
            </a:r>
            <a:endParaRPr lang="it-IT" sz="2800" dirty="0">
              <a:solidFill>
                <a:srgbClr val="66FF33"/>
              </a:solidFill>
            </a:endParaRPr>
          </a:p>
          <a:p>
            <a:pPr>
              <a:lnSpc>
                <a:spcPct val="80000"/>
              </a:lnSpc>
              <a:buFontTx/>
              <a:buNone/>
            </a:pPr>
            <a:endParaRPr lang="it-IT" sz="2800" dirty="0">
              <a:solidFill>
                <a:srgbClr val="66FF33"/>
              </a:solidFill>
              <a:sym typeface="Wingdings" pitchFamily="2" charset="2"/>
            </a:endParaRPr>
          </a:p>
          <a:p>
            <a:pPr>
              <a:lnSpc>
                <a:spcPct val="80000"/>
              </a:lnSpc>
            </a:pPr>
            <a:r>
              <a:rPr lang="it-IT" sz="2800" dirty="0">
                <a:sym typeface="Wingdings" pitchFamily="2" charset="2"/>
              </a:rPr>
              <a:t>For </a:t>
            </a:r>
            <a:r>
              <a:rPr lang="it-IT" sz="2800" dirty="0" err="1">
                <a:sym typeface="Wingdings" pitchFamily="2" charset="2"/>
              </a:rPr>
              <a:t>details</a:t>
            </a:r>
            <a:r>
              <a:rPr lang="it-IT" sz="2800" dirty="0">
                <a:sym typeface="Wingdings" pitchFamily="2" charset="2"/>
              </a:rPr>
              <a:t> </a:t>
            </a:r>
            <a:r>
              <a:rPr lang="it-IT" sz="2800" dirty="0" err="1">
                <a:sym typeface="Wingdings" pitchFamily="2" charset="2"/>
              </a:rPr>
              <a:t>see</a:t>
            </a:r>
            <a:r>
              <a:rPr lang="it-IT" sz="2800" dirty="0">
                <a:sym typeface="Wingdings" pitchFamily="2" charset="2"/>
              </a:rPr>
              <a:t> the new </a:t>
            </a:r>
            <a:r>
              <a:rPr lang="it-IT" sz="2800" dirty="0" err="1">
                <a:sym typeface="Wingdings" pitchFamily="2" charset="2"/>
              </a:rPr>
              <a:t>Conceptual</a:t>
            </a:r>
            <a:r>
              <a:rPr lang="it-IT" sz="2800" dirty="0">
                <a:sym typeface="Wingdings" pitchFamily="2" charset="2"/>
              </a:rPr>
              <a:t> Design Report (</a:t>
            </a:r>
            <a:r>
              <a:rPr lang="it-IT" sz="2800" dirty="0" err="1">
                <a:sym typeface="Wingdings" pitchFamily="2" charset="2"/>
              </a:rPr>
              <a:t>Dec</a:t>
            </a:r>
            <a:r>
              <a:rPr lang="it-IT" sz="2800" dirty="0">
                <a:sym typeface="Wingdings" pitchFamily="2" charset="2"/>
              </a:rPr>
              <a:t>. 2010) on:</a:t>
            </a:r>
          </a:p>
          <a:p>
            <a:pPr algn="ctr">
              <a:lnSpc>
                <a:spcPct val="80000"/>
              </a:lnSpc>
              <a:buFontTx/>
              <a:buNone/>
            </a:pPr>
            <a:r>
              <a:rPr lang="it-IT" sz="2800" dirty="0">
                <a:sym typeface="Wingdings" pitchFamily="2" charset="2"/>
                <a:hlinkClick r:id="rId2"/>
              </a:rPr>
              <a:t>http://arxiv.org/abs/1009.6178</a:t>
            </a:r>
            <a:endParaRPr lang="it-IT" sz="2800" dirty="0">
              <a:sym typeface="Wingdings" pitchFamily="2" charset="2"/>
            </a:endParaRPr>
          </a:p>
          <a:p>
            <a:pPr>
              <a:lnSpc>
                <a:spcPct val="80000"/>
              </a:lnSpc>
              <a:buFontTx/>
              <a:buNone/>
            </a:pPr>
            <a:endParaRPr lang="en-US" sz="2800" dirty="0">
              <a:sym typeface="Wingdings" pitchFamily="2" charset="2"/>
            </a:endParaRPr>
          </a:p>
        </p:txBody>
      </p:sp>
    </p:spTree>
    <p:extLst>
      <p:ext uri="{BB962C8B-B14F-4D97-AF65-F5344CB8AC3E}">
        <p14:creationId xmlns:p14="http://schemas.microsoft.com/office/powerpoint/2010/main" val="40824169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0" y="0"/>
            <a:ext cx="9144000" cy="914400"/>
          </a:xfrm>
        </p:spPr>
        <p:txBody>
          <a:bodyPr/>
          <a:lstStyle/>
          <a:p>
            <a:pPr algn="l"/>
            <a:r>
              <a:rPr lang="it-IT" sz="3600" dirty="0" smtClean="0"/>
              <a:t>	</a:t>
            </a:r>
            <a:r>
              <a:rPr lang="it-IT" sz="3600" dirty="0" err="1" smtClean="0"/>
              <a:t>Crab-waist</a:t>
            </a:r>
            <a:r>
              <a:rPr lang="it-IT" sz="3600" dirty="0" smtClean="0"/>
              <a:t> </a:t>
            </a:r>
            <a:r>
              <a:rPr lang="it-IT" sz="3600" dirty="0" err="1" smtClean="0"/>
              <a:t>scheme</a:t>
            </a:r>
            <a:endParaRPr lang="en-US" sz="3600" dirty="0"/>
          </a:p>
        </p:txBody>
      </p:sp>
      <p:pic>
        <p:nvPicPr>
          <p:cNvPr id="75779" name="Picture 3" descr="NoCr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25" y="1447800"/>
            <a:ext cx="78517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4" descr="SuperCr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47800"/>
            <a:ext cx="7851775"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 Box 5"/>
          <p:cNvSpPr txBox="1">
            <a:spLocks noChangeArrowheads="1"/>
          </p:cNvSpPr>
          <p:nvPr/>
        </p:nvSpPr>
        <p:spPr bwMode="auto">
          <a:xfrm>
            <a:off x="457200" y="990600"/>
            <a:ext cx="8140700" cy="37623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b="1">
                <a:solidFill>
                  <a:schemeClr val="bg1"/>
                </a:solidFill>
              </a:rPr>
              <a:t>Crab sextupoles OFF: </a:t>
            </a:r>
            <a:r>
              <a:rPr lang="en-US" altLang="ja-JP" b="1">
                <a:solidFill>
                  <a:schemeClr val="bg1"/>
                </a:solidFill>
                <a:ea typeface="ＭＳ Ｐゴシック" pitchFamily="34" charset="-128"/>
              </a:rPr>
              <a:t>Waist line is orthogonal to the axis of other beam</a:t>
            </a:r>
            <a:endParaRPr lang="en-US" b="1">
              <a:solidFill>
                <a:schemeClr val="bg1"/>
              </a:solidFill>
            </a:endParaRPr>
          </a:p>
        </p:txBody>
      </p:sp>
      <p:sp>
        <p:nvSpPr>
          <p:cNvPr id="75782" name="Text Box 6"/>
          <p:cNvSpPr txBox="1">
            <a:spLocks noChangeArrowheads="1"/>
          </p:cNvSpPr>
          <p:nvPr/>
        </p:nvSpPr>
        <p:spPr bwMode="auto">
          <a:xfrm>
            <a:off x="590872" y="5638800"/>
            <a:ext cx="8229600" cy="92333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b="1" dirty="0" err="1">
                <a:solidFill>
                  <a:srgbClr val="FFFF66"/>
                </a:solidFill>
              </a:rPr>
              <a:t>Crab</a:t>
            </a:r>
            <a:r>
              <a:rPr lang="it-IT" b="1" dirty="0">
                <a:solidFill>
                  <a:srgbClr val="FFFF66"/>
                </a:solidFill>
              </a:rPr>
              <a:t> </a:t>
            </a:r>
            <a:r>
              <a:rPr lang="it-IT" b="1" dirty="0" err="1">
                <a:solidFill>
                  <a:srgbClr val="FFFF66"/>
                </a:solidFill>
              </a:rPr>
              <a:t>sextupoles</a:t>
            </a:r>
            <a:r>
              <a:rPr lang="it-IT" b="1" dirty="0">
                <a:solidFill>
                  <a:srgbClr val="FFFF66"/>
                </a:solidFill>
              </a:rPr>
              <a:t> ON: </a:t>
            </a:r>
            <a:r>
              <a:rPr lang="en-US" altLang="ja-JP" b="1" dirty="0">
                <a:solidFill>
                  <a:srgbClr val="FFFF66"/>
                </a:solidFill>
                <a:ea typeface="ＭＳ Ｐゴシック" pitchFamily="34" charset="-128"/>
              </a:rPr>
              <a:t>Waist </a:t>
            </a:r>
            <a:r>
              <a:rPr lang="en-US" altLang="ja-JP" b="1" dirty="0" smtClean="0">
                <a:solidFill>
                  <a:srgbClr val="FFFF66"/>
                </a:solidFill>
                <a:ea typeface="ＭＳ Ｐゴシック" pitchFamily="34" charset="-128"/>
              </a:rPr>
              <a:t>aligned with path of </a:t>
            </a:r>
            <a:r>
              <a:rPr lang="en-US" altLang="ja-JP" b="1" dirty="0">
                <a:solidFill>
                  <a:srgbClr val="FFFF66"/>
                </a:solidFill>
                <a:ea typeface="ＭＳ Ｐゴシック" pitchFamily="34" charset="-128"/>
              </a:rPr>
              <a:t>other </a:t>
            </a:r>
            <a:r>
              <a:rPr lang="en-US" altLang="ja-JP" b="1" dirty="0" smtClean="0">
                <a:solidFill>
                  <a:srgbClr val="FFFF66"/>
                </a:solidFill>
                <a:ea typeface="ＭＳ Ｐゴシック" pitchFamily="34" charset="-128"/>
              </a:rPr>
              <a:t>beam </a:t>
            </a:r>
            <a:endParaRPr lang="en-US" altLang="ja-JP" b="1" dirty="0">
              <a:solidFill>
                <a:srgbClr val="FFFF66"/>
              </a:solidFill>
              <a:ea typeface="ＭＳ Ｐゴシック" pitchFamily="34" charset="-128"/>
            </a:endParaRPr>
          </a:p>
          <a:p>
            <a:pPr marL="1009650" indent="-285750">
              <a:buFont typeface="Wingdings" pitchFamily="2" charset="2"/>
              <a:buChar char="Ø"/>
            </a:pPr>
            <a:r>
              <a:rPr lang="en-US" altLang="ja-JP" b="1" dirty="0" smtClean="0">
                <a:solidFill>
                  <a:srgbClr val="FFFF66"/>
                </a:solidFill>
                <a:ea typeface="ＭＳ Ｐゴシック" pitchFamily="34" charset="-128"/>
              </a:rPr>
              <a:t>particles at higher ß do not see full field of other beam</a:t>
            </a:r>
          </a:p>
          <a:p>
            <a:pPr marL="1009650" indent="-285750">
              <a:buFont typeface="Wingdings" pitchFamily="2" charset="2"/>
              <a:buChar char="Ø"/>
            </a:pPr>
            <a:r>
              <a:rPr lang="en-US" altLang="ja-JP" b="1" dirty="0" smtClean="0">
                <a:solidFill>
                  <a:srgbClr val="FFFF66"/>
                </a:solidFill>
                <a:ea typeface="ＭＳ Ｐゴシック" pitchFamily="34" charset="-128"/>
              </a:rPr>
              <a:t>no excessive beam-beam parameter due to hourglass effect</a:t>
            </a:r>
          </a:p>
        </p:txBody>
      </p:sp>
      <p:sp>
        <p:nvSpPr>
          <p:cNvPr id="7" name="Text Box 15"/>
          <p:cNvSpPr txBox="1">
            <a:spLocks noChangeArrowheads="1"/>
          </p:cNvSpPr>
          <p:nvPr/>
        </p:nvSpPr>
        <p:spPr bwMode="auto">
          <a:xfrm>
            <a:off x="5796136" y="188640"/>
            <a:ext cx="3231382" cy="523220"/>
          </a:xfrm>
          <a:prstGeom prst="rect">
            <a:avLst/>
          </a:prstGeom>
          <a:solidFill>
            <a:srgbClr val="FFFF99"/>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b="1" dirty="0" smtClean="0"/>
              <a:t>Raimondi</a:t>
            </a:r>
            <a:r>
              <a:rPr lang="en-US" sz="1400" b="1" dirty="0"/>
              <a:t>, </a:t>
            </a:r>
            <a:r>
              <a:rPr lang="en-US" sz="1400" b="1" dirty="0" err="1"/>
              <a:t>Shatilov</a:t>
            </a:r>
            <a:r>
              <a:rPr lang="en-US" sz="1400" b="1" dirty="0" smtClean="0"/>
              <a:t>, </a:t>
            </a:r>
            <a:r>
              <a:rPr lang="en-US" sz="1400" b="1" dirty="0" err="1" smtClean="0"/>
              <a:t>Zobov</a:t>
            </a:r>
            <a:r>
              <a:rPr lang="en-US" sz="1400" b="1" dirty="0" smtClean="0"/>
              <a:t> </a:t>
            </a:r>
            <a:r>
              <a:rPr lang="en-US" sz="1400" b="1" dirty="0"/>
              <a:t>http://arxiv.org/abs/physics/0702033</a:t>
            </a:r>
          </a:p>
        </p:txBody>
      </p:sp>
    </p:spTree>
    <p:extLst>
      <p:ext uri="{BB962C8B-B14F-4D97-AF65-F5344CB8AC3E}">
        <p14:creationId xmlns:p14="http://schemas.microsoft.com/office/powerpoint/2010/main" val="370016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5780"/>
                                        </p:tgtEl>
                                        <p:attrNameLst>
                                          <p:attrName>style.visibility</p:attrName>
                                        </p:attrNameLst>
                                      </p:cBhvr>
                                      <p:to>
                                        <p:strVal val="visible"/>
                                      </p:to>
                                    </p:set>
                                    <p:animEffect transition="in" filter="fade">
                                      <p:cBhvr>
                                        <p:cTn id="7" dur="2000"/>
                                        <p:tgtEl>
                                          <p:spTgt spid="75780"/>
                                        </p:tgtEl>
                                      </p:cBhvr>
                                    </p:animEffect>
                                  </p:childTnLst>
                                </p:cTn>
                              </p:par>
                            </p:childTnLst>
                          </p:cTn>
                        </p:par>
                        <p:par>
                          <p:cTn id="8" fill="hold" nodeType="afterGroup">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75782"/>
                                        </p:tgtEl>
                                        <p:attrNameLst>
                                          <p:attrName>style.visibility</p:attrName>
                                        </p:attrNameLst>
                                      </p:cBhvr>
                                      <p:to>
                                        <p:strVal val="visible"/>
                                      </p:to>
                                    </p:set>
                                    <p:anim calcmode="lin" valueType="num">
                                      <p:cBhvr additive="base">
                                        <p:cTn id="11" dur="500" fill="hold"/>
                                        <p:tgtEl>
                                          <p:spTgt spid="75782"/>
                                        </p:tgtEl>
                                        <p:attrNameLst>
                                          <p:attrName>ppt_x</p:attrName>
                                        </p:attrNameLst>
                                      </p:cBhvr>
                                      <p:tavLst>
                                        <p:tav tm="0">
                                          <p:val>
                                            <p:strVal val="#ppt_x"/>
                                          </p:val>
                                        </p:tav>
                                        <p:tav tm="100000">
                                          <p:val>
                                            <p:strVal val="#ppt_x"/>
                                          </p:val>
                                        </p:tav>
                                      </p:tavLst>
                                    </p:anim>
                                    <p:anim calcmode="lin" valueType="num">
                                      <p:cBhvr additive="base">
                                        <p:cTn id="12" dur="500" fill="hold"/>
                                        <p:tgtEl>
                                          <p:spTgt spid="757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a:spLocks noGrp="1"/>
          </p:cNvSpPr>
          <p:nvPr>
            <p:ph type="title"/>
          </p:nvPr>
        </p:nvSpPr>
        <p:spPr>
          <a:xfrm>
            <a:off x="0" y="0"/>
            <a:ext cx="9144000" cy="1052736"/>
          </a:xfrm>
        </p:spPr>
        <p:txBody>
          <a:bodyPr/>
          <a:lstStyle/>
          <a:p>
            <a:r>
              <a:rPr lang="it-IT" sz="3600" dirty="0" err="1" smtClean="0"/>
              <a:t>SuperB</a:t>
            </a:r>
            <a:r>
              <a:rPr lang="it-IT" sz="3600" dirty="0" smtClean="0"/>
              <a:t> </a:t>
            </a:r>
            <a:r>
              <a:rPr lang="it-IT" sz="3600" dirty="0" err="1" smtClean="0"/>
              <a:t>Parameters</a:t>
            </a:r>
            <a:endParaRPr lang="it-IT" dirty="0"/>
          </a:p>
        </p:txBody>
      </p:sp>
      <p:sp>
        <p:nvSpPr>
          <p:cNvPr id="4" name="Rettangolo 3"/>
          <p:cNvSpPr/>
          <p:nvPr/>
        </p:nvSpPr>
        <p:spPr>
          <a:xfrm>
            <a:off x="179512" y="1196752"/>
            <a:ext cx="8964488" cy="5767733"/>
          </a:xfrm>
          <a:prstGeom prst="rect">
            <a:avLst/>
          </a:prstGeom>
        </p:spPr>
        <p:txBody>
          <a:bodyPr wrap="square">
            <a:spAutoFit/>
          </a:bodyPr>
          <a:lstStyle/>
          <a:p>
            <a:pPr marL="342900" lvl="0" indent="-342900" fontAlgn="base">
              <a:lnSpc>
                <a:spcPct val="80000"/>
              </a:lnSpc>
              <a:spcBef>
                <a:spcPct val="20000"/>
              </a:spcBef>
              <a:spcAft>
                <a:spcPct val="0"/>
              </a:spcAft>
              <a:buSzPct val="85000"/>
              <a:buBlip>
                <a:blip r:embed="rId2"/>
              </a:buBlip>
            </a:pPr>
            <a:r>
              <a:rPr lang="en-US" sz="2800" kern="0" dirty="0">
                <a:solidFill>
                  <a:srgbClr val="FFFFFF"/>
                </a:solidFill>
              </a:rPr>
              <a:t>IP and ring parameters have been optimized based on several constraints.  The most significant </a:t>
            </a:r>
            <a:r>
              <a:rPr lang="en-US" sz="2800" kern="0" dirty="0" smtClean="0">
                <a:solidFill>
                  <a:srgbClr val="FFFFFF"/>
                </a:solidFill>
              </a:rPr>
              <a:t>are:</a:t>
            </a:r>
          </a:p>
          <a:p>
            <a:pPr marL="800100" lvl="1" indent="-342900" fontAlgn="base">
              <a:lnSpc>
                <a:spcPct val="80000"/>
              </a:lnSpc>
              <a:spcBef>
                <a:spcPct val="20000"/>
              </a:spcBef>
              <a:spcAft>
                <a:spcPct val="0"/>
              </a:spcAft>
              <a:buSzPct val="85000"/>
              <a:buFont typeface="Wingdings" pitchFamily="2" charset="2"/>
              <a:buChar char="Ø"/>
            </a:pPr>
            <a:r>
              <a:rPr lang="en-US" sz="2000" dirty="0" smtClean="0">
                <a:solidFill>
                  <a:schemeClr val="bg1"/>
                </a:solidFill>
                <a:cs typeface="Times New Roman" pitchFamily="18" charset="0"/>
              </a:rPr>
              <a:t>Maintain </a:t>
            </a:r>
            <a:r>
              <a:rPr lang="en-US" sz="2000" dirty="0">
                <a:solidFill>
                  <a:schemeClr val="bg1"/>
                </a:solidFill>
                <a:cs typeface="Times New Roman" pitchFamily="18" charset="0"/>
              </a:rPr>
              <a:t>wall plug power, beam currents, bunch lengths, and RF requirements comparable to </a:t>
            </a:r>
            <a:r>
              <a:rPr lang="en-US" sz="2000" dirty="0" smtClean="0">
                <a:solidFill>
                  <a:schemeClr val="bg1"/>
                </a:solidFill>
                <a:cs typeface="Times New Roman" pitchFamily="18" charset="0"/>
              </a:rPr>
              <a:t>past B-Factories;</a:t>
            </a:r>
          </a:p>
          <a:p>
            <a:pPr marL="800100" lvl="1" indent="-342900" fontAlgn="base">
              <a:lnSpc>
                <a:spcPct val="80000"/>
              </a:lnSpc>
              <a:spcBef>
                <a:spcPct val="20000"/>
              </a:spcBef>
              <a:spcAft>
                <a:spcPct val="0"/>
              </a:spcAft>
              <a:buSzPct val="85000"/>
              <a:buFont typeface="Wingdings" pitchFamily="2" charset="2"/>
              <a:buChar char="Ø"/>
            </a:pPr>
            <a:r>
              <a:rPr lang="en-US" sz="2000" dirty="0" smtClean="0">
                <a:solidFill>
                  <a:schemeClr val="bg1"/>
                </a:solidFill>
                <a:cs typeface="Times New Roman" pitchFamily="18" charset="0"/>
              </a:rPr>
              <a:t>Plan </a:t>
            </a:r>
            <a:r>
              <a:rPr lang="en-US" sz="2000" dirty="0">
                <a:solidFill>
                  <a:schemeClr val="bg1"/>
                </a:solidFill>
                <a:cs typeface="Times New Roman" pitchFamily="18" charset="0"/>
              </a:rPr>
              <a:t>for the reuse as much as possible of the PEP-II </a:t>
            </a:r>
            <a:r>
              <a:rPr lang="en-US" sz="2000" dirty="0" smtClean="0">
                <a:solidFill>
                  <a:schemeClr val="bg1"/>
                </a:solidFill>
                <a:cs typeface="Times New Roman" pitchFamily="18" charset="0"/>
              </a:rPr>
              <a:t>hardware;</a:t>
            </a:r>
          </a:p>
          <a:p>
            <a:pPr marL="800100" lvl="1" indent="-342900" fontAlgn="base">
              <a:lnSpc>
                <a:spcPct val="80000"/>
              </a:lnSpc>
              <a:spcBef>
                <a:spcPct val="20000"/>
              </a:spcBef>
              <a:spcAft>
                <a:spcPct val="0"/>
              </a:spcAft>
              <a:buSzPct val="85000"/>
              <a:buFont typeface="Wingdings" pitchFamily="2" charset="2"/>
              <a:buChar char="Ø"/>
            </a:pPr>
            <a:r>
              <a:rPr lang="en-US" sz="2000" dirty="0" smtClean="0">
                <a:solidFill>
                  <a:schemeClr val="bg1"/>
                </a:solidFill>
                <a:cs typeface="Times New Roman" pitchFamily="18" charset="0"/>
              </a:rPr>
              <a:t>Require </a:t>
            </a:r>
            <a:r>
              <a:rPr lang="en-US" sz="2000" dirty="0">
                <a:solidFill>
                  <a:schemeClr val="bg1"/>
                </a:solidFill>
                <a:cs typeface="Times New Roman" pitchFamily="18" charset="0"/>
              </a:rPr>
              <a:t>ring parameters as close as possible to those already achieved in the </a:t>
            </a:r>
            <a:r>
              <a:rPr lang="en-US" sz="2000" dirty="0" err="1">
                <a:solidFill>
                  <a:schemeClr val="bg1"/>
                </a:solidFill>
                <a:cs typeface="Times New Roman" pitchFamily="18" charset="0"/>
              </a:rPr>
              <a:t>BFactories</a:t>
            </a:r>
            <a:r>
              <a:rPr lang="en-US" sz="2000" dirty="0">
                <a:solidFill>
                  <a:schemeClr val="bg1"/>
                </a:solidFill>
                <a:cs typeface="Times New Roman" pitchFamily="18" charset="0"/>
              </a:rPr>
              <a:t>, or under study for the ILC Damping Ring or achieved at the ATF ILC-DR test </a:t>
            </a:r>
            <a:r>
              <a:rPr lang="en-US" sz="2000" dirty="0" smtClean="0">
                <a:solidFill>
                  <a:schemeClr val="bg1"/>
                </a:solidFill>
                <a:cs typeface="Times New Roman" pitchFamily="18" charset="0"/>
              </a:rPr>
              <a:t>facility;</a:t>
            </a:r>
          </a:p>
          <a:p>
            <a:pPr marL="800100" lvl="1" indent="-342900" fontAlgn="base">
              <a:lnSpc>
                <a:spcPct val="80000"/>
              </a:lnSpc>
              <a:spcBef>
                <a:spcPct val="20000"/>
              </a:spcBef>
              <a:spcAft>
                <a:spcPct val="0"/>
              </a:spcAft>
              <a:buSzPct val="85000"/>
              <a:buFont typeface="Wingdings" pitchFamily="2" charset="2"/>
              <a:buChar char="Ø"/>
            </a:pPr>
            <a:r>
              <a:rPr lang="en-US" sz="2000" dirty="0" smtClean="0">
                <a:solidFill>
                  <a:schemeClr val="bg1"/>
                </a:solidFill>
                <a:cs typeface="Times New Roman" pitchFamily="18" charset="0"/>
              </a:rPr>
              <a:t>Simplify IR </a:t>
            </a:r>
            <a:r>
              <a:rPr lang="en-US" sz="2000" dirty="0">
                <a:solidFill>
                  <a:schemeClr val="bg1"/>
                </a:solidFill>
                <a:cs typeface="Times New Roman" pitchFamily="18" charset="0"/>
              </a:rPr>
              <a:t>design as much as possible. In particular, reduce the synchrotron radiation in the IR, reduce the HOM power and increase the beam </a:t>
            </a:r>
            <a:r>
              <a:rPr lang="en-US" sz="2000" dirty="0" smtClean="0">
                <a:solidFill>
                  <a:schemeClr val="bg1"/>
                </a:solidFill>
                <a:cs typeface="Times New Roman" pitchFamily="18" charset="0"/>
              </a:rPr>
              <a:t>stay-clear;</a:t>
            </a:r>
          </a:p>
          <a:p>
            <a:pPr marL="800100" lvl="1" indent="-342900" fontAlgn="base">
              <a:lnSpc>
                <a:spcPct val="80000"/>
              </a:lnSpc>
              <a:spcBef>
                <a:spcPct val="20000"/>
              </a:spcBef>
              <a:spcAft>
                <a:spcPct val="0"/>
              </a:spcAft>
              <a:buSzPct val="85000"/>
              <a:buFont typeface="Wingdings" pitchFamily="2" charset="2"/>
              <a:buChar char="Ø"/>
            </a:pPr>
            <a:r>
              <a:rPr lang="en-US" sz="2000" dirty="0" smtClean="0">
                <a:solidFill>
                  <a:schemeClr val="bg1"/>
                </a:solidFill>
                <a:cs typeface="Times New Roman" pitchFamily="18" charset="0"/>
              </a:rPr>
              <a:t>Eliminate </a:t>
            </a:r>
            <a:r>
              <a:rPr lang="en-US" sz="2000" dirty="0">
                <a:solidFill>
                  <a:schemeClr val="bg1"/>
                </a:solidFill>
                <a:cs typeface="Times New Roman" pitchFamily="18" charset="0"/>
              </a:rPr>
              <a:t>the effects of the parasitic beam </a:t>
            </a:r>
            <a:r>
              <a:rPr lang="en-US" sz="2000" dirty="0" smtClean="0">
                <a:solidFill>
                  <a:schemeClr val="bg1"/>
                </a:solidFill>
                <a:cs typeface="Times New Roman" pitchFamily="18" charset="0"/>
              </a:rPr>
              <a:t>crossing;</a:t>
            </a:r>
          </a:p>
          <a:p>
            <a:pPr marL="800100" lvl="1" indent="-342900" fontAlgn="base">
              <a:lnSpc>
                <a:spcPct val="80000"/>
              </a:lnSpc>
              <a:spcBef>
                <a:spcPct val="20000"/>
              </a:spcBef>
              <a:spcAft>
                <a:spcPct val="0"/>
              </a:spcAft>
              <a:buSzPct val="85000"/>
              <a:buFont typeface="Wingdings" pitchFamily="2" charset="2"/>
              <a:buChar char="Ø"/>
            </a:pPr>
            <a:r>
              <a:rPr lang="en-US" sz="2000" dirty="0" smtClean="0">
                <a:solidFill>
                  <a:schemeClr val="bg1"/>
                </a:solidFill>
                <a:cs typeface="Times New Roman" pitchFamily="18" charset="0"/>
              </a:rPr>
              <a:t>Relax </a:t>
            </a:r>
            <a:r>
              <a:rPr lang="en-US" sz="2000" dirty="0">
                <a:solidFill>
                  <a:schemeClr val="bg1"/>
                </a:solidFill>
                <a:cs typeface="Times New Roman" pitchFamily="18" charset="0"/>
              </a:rPr>
              <a:t>as much as possible the requirements on the beam demagnification at the </a:t>
            </a:r>
            <a:r>
              <a:rPr lang="en-US" sz="2000" dirty="0" smtClean="0">
                <a:solidFill>
                  <a:schemeClr val="bg1"/>
                </a:solidFill>
                <a:cs typeface="Times New Roman" pitchFamily="18" charset="0"/>
              </a:rPr>
              <a:t>IP;</a:t>
            </a:r>
          </a:p>
          <a:p>
            <a:pPr marL="800100" lvl="1" indent="-342900" fontAlgn="base">
              <a:lnSpc>
                <a:spcPct val="80000"/>
              </a:lnSpc>
              <a:spcBef>
                <a:spcPct val="20000"/>
              </a:spcBef>
              <a:spcAft>
                <a:spcPct val="0"/>
              </a:spcAft>
              <a:buSzPct val="85000"/>
              <a:buFont typeface="Wingdings" pitchFamily="2" charset="2"/>
              <a:buChar char="Ø"/>
            </a:pPr>
            <a:r>
              <a:rPr lang="en-US" sz="2000" dirty="0" smtClean="0">
                <a:solidFill>
                  <a:schemeClr val="bg1"/>
                </a:solidFill>
                <a:cs typeface="Times New Roman" pitchFamily="18" charset="0"/>
              </a:rPr>
              <a:t>Design </a:t>
            </a:r>
            <a:r>
              <a:rPr lang="en-US" sz="2000" dirty="0">
                <a:solidFill>
                  <a:schemeClr val="bg1"/>
                </a:solidFill>
                <a:cs typeface="Times New Roman" pitchFamily="18" charset="0"/>
              </a:rPr>
              <a:t>the </a:t>
            </a:r>
            <a:r>
              <a:rPr lang="en-US" sz="2000" dirty="0" smtClean="0">
                <a:solidFill>
                  <a:schemeClr val="bg1"/>
                </a:solidFill>
                <a:cs typeface="Times New Roman" pitchFamily="18" charset="0"/>
              </a:rPr>
              <a:t>Final Focus </a:t>
            </a:r>
            <a:r>
              <a:rPr lang="en-US" sz="2000" dirty="0">
                <a:solidFill>
                  <a:schemeClr val="bg1"/>
                </a:solidFill>
                <a:cs typeface="Times New Roman" pitchFamily="18" charset="0"/>
              </a:rPr>
              <a:t>system to follow as closely as possible already tested systems, and integrating the system as much as possible into the ring </a:t>
            </a:r>
            <a:r>
              <a:rPr lang="en-US" sz="2000" dirty="0" smtClean="0">
                <a:solidFill>
                  <a:schemeClr val="bg1"/>
                </a:solidFill>
                <a:cs typeface="Times New Roman" pitchFamily="18" charset="0"/>
              </a:rPr>
              <a:t>design</a:t>
            </a:r>
            <a:endParaRPr lang="en-US" sz="2000" dirty="0">
              <a:solidFill>
                <a:schemeClr val="bg1"/>
              </a:solidFill>
              <a:cs typeface="Times New Roman" pitchFamily="18" charset="0"/>
            </a:endParaRPr>
          </a:p>
          <a:p>
            <a:pPr marL="914400" lvl="1" indent="-457200" fontAlgn="base">
              <a:lnSpc>
                <a:spcPct val="80000"/>
              </a:lnSpc>
              <a:spcBef>
                <a:spcPct val="20000"/>
              </a:spcBef>
              <a:spcAft>
                <a:spcPct val="0"/>
              </a:spcAft>
              <a:buSzPct val="85000"/>
              <a:buFont typeface="Wingdings" pitchFamily="2" charset="2"/>
              <a:buChar char="Ø"/>
            </a:pPr>
            <a:endParaRPr lang="en-US" sz="2800" kern="0" dirty="0" smtClean="0">
              <a:solidFill>
                <a:srgbClr val="FFFFFF"/>
              </a:solidFill>
            </a:endParaRPr>
          </a:p>
          <a:p>
            <a:pPr marL="800100" lvl="1" indent="-342900" fontAlgn="base">
              <a:lnSpc>
                <a:spcPct val="80000"/>
              </a:lnSpc>
              <a:spcBef>
                <a:spcPct val="20000"/>
              </a:spcBef>
              <a:spcAft>
                <a:spcPct val="0"/>
              </a:spcAft>
              <a:buSzPct val="85000"/>
              <a:buBlip>
                <a:blip r:embed="rId2"/>
              </a:buBlip>
            </a:pPr>
            <a:endParaRPr lang="en-US" sz="2800" kern="0" dirty="0">
              <a:solidFill>
                <a:srgbClr val="FFFFFF"/>
              </a:solidFill>
            </a:endParaRPr>
          </a:p>
        </p:txBody>
      </p:sp>
    </p:spTree>
    <p:extLst>
      <p:ext uri="{BB962C8B-B14F-4D97-AF65-F5344CB8AC3E}">
        <p14:creationId xmlns:p14="http://schemas.microsoft.com/office/powerpoint/2010/main" val="38281156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6512" y="1265618"/>
            <a:ext cx="8964488" cy="4179606"/>
          </a:xfrm>
          <a:prstGeom prst="rect">
            <a:avLst/>
          </a:prstGeom>
        </p:spPr>
        <p:txBody>
          <a:bodyPr wrap="square">
            <a:spAutoFit/>
          </a:bodyPr>
          <a:lstStyle/>
          <a:p>
            <a:pPr marL="342900" indent="-342900" fontAlgn="base">
              <a:lnSpc>
                <a:spcPct val="80000"/>
              </a:lnSpc>
              <a:spcBef>
                <a:spcPct val="20000"/>
              </a:spcBef>
              <a:spcAft>
                <a:spcPct val="0"/>
              </a:spcAft>
              <a:buSzPct val="85000"/>
              <a:buBlip>
                <a:blip r:embed="rId2"/>
              </a:buBlip>
            </a:pPr>
            <a:r>
              <a:rPr lang="en-US" sz="2400" dirty="0">
                <a:solidFill>
                  <a:schemeClr val="bg1"/>
                </a:solidFill>
                <a:cs typeface="Times New Roman" pitchFamily="18" charset="0"/>
              </a:rPr>
              <a:t>Column 1 of Table shows the baseline parameters set that closely matches these criteria. </a:t>
            </a:r>
          </a:p>
          <a:p>
            <a:pPr marL="342900" lvl="0" indent="-342900" fontAlgn="base">
              <a:lnSpc>
                <a:spcPct val="80000"/>
              </a:lnSpc>
              <a:spcBef>
                <a:spcPct val="20000"/>
              </a:spcBef>
              <a:spcAft>
                <a:spcPct val="0"/>
              </a:spcAft>
              <a:buSzPct val="85000"/>
              <a:buBlip>
                <a:blip r:embed="rId2"/>
              </a:buBlip>
            </a:pPr>
            <a:endParaRPr lang="en-US" sz="2800" kern="0" dirty="0" smtClean="0">
              <a:solidFill>
                <a:srgbClr val="FFFFFF"/>
              </a:solidFill>
            </a:endParaRPr>
          </a:p>
          <a:p>
            <a:pPr marL="342900" lvl="0" indent="-342900" fontAlgn="base">
              <a:lnSpc>
                <a:spcPct val="80000"/>
              </a:lnSpc>
              <a:spcBef>
                <a:spcPct val="20000"/>
              </a:spcBef>
              <a:spcAft>
                <a:spcPct val="0"/>
              </a:spcAft>
              <a:buSzPct val="85000"/>
              <a:buBlip>
                <a:blip r:embed="rId2"/>
              </a:buBlip>
            </a:pPr>
            <a:r>
              <a:rPr lang="en-US" sz="2400" kern="0" dirty="0">
                <a:solidFill>
                  <a:srgbClr val="FFFFFF"/>
                </a:solidFill>
              </a:rPr>
              <a:t>The machine is also designed to have flexibility for the parameters choice with respect to the baseline. In </a:t>
            </a:r>
            <a:r>
              <a:rPr lang="en-US" sz="2400" kern="0" dirty="0" smtClean="0">
                <a:solidFill>
                  <a:srgbClr val="FFFFFF"/>
                </a:solidFill>
              </a:rPr>
              <a:t>particular:</a:t>
            </a:r>
          </a:p>
          <a:p>
            <a:pPr marL="800100" lvl="1" indent="-342900" fontAlgn="base">
              <a:lnSpc>
                <a:spcPct val="80000"/>
              </a:lnSpc>
              <a:spcBef>
                <a:spcPct val="20000"/>
              </a:spcBef>
              <a:spcAft>
                <a:spcPct val="0"/>
              </a:spcAft>
              <a:buSzPct val="85000"/>
              <a:buFont typeface="Wingdings" pitchFamily="2" charset="2"/>
              <a:buChar char="Ø"/>
            </a:pPr>
            <a:r>
              <a:rPr lang="en-US" sz="2000" dirty="0">
                <a:solidFill>
                  <a:schemeClr val="bg1"/>
                </a:solidFill>
                <a:cs typeface="Times New Roman" pitchFamily="18" charset="0"/>
              </a:rPr>
              <a:t>h</a:t>
            </a:r>
            <a:r>
              <a:rPr lang="en-US" sz="2000" dirty="0" smtClean="0">
                <a:solidFill>
                  <a:schemeClr val="bg1"/>
                </a:solidFill>
                <a:cs typeface="Times New Roman" pitchFamily="18" charset="0"/>
              </a:rPr>
              <a:t>orizontal </a:t>
            </a:r>
            <a:r>
              <a:rPr lang="en-US" sz="2000" dirty="0">
                <a:solidFill>
                  <a:schemeClr val="bg1"/>
                </a:solidFill>
                <a:cs typeface="Times New Roman" pitchFamily="18" charset="0"/>
              </a:rPr>
              <a:t>emittance can be decreased by about a factor 2 in both rings by changing the partition number (by changing the RF frequency [LEP] or the orbit in the ARCS) and the natural ARC emittance by readjusting the lattice </a:t>
            </a:r>
            <a:r>
              <a:rPr lang="en-US" sz="2000" dirty="0" smtClean="0">
                <a:solidFill>
                  <a:schemeClr val="bg1"/>
                </a:solidFill>
                <a:cs typeface="Times New Roman" pitchFamily="18" charset="0"/>
              </a:rPr>
              <a:t>functions;</a:t>
            </a:r>
            <a:endParaRPr lang="en-US" sz="2000" dirty="0">
              <a:solidFill>
                <a:schemeClr val="bg1"/>
              </a:solidFill>
              <a:cs typeface="Times New Roman" pitchFamily="18" charset="0"/>
            </a:endParaRPr>
          </a:p>
          <a:p>
            <a:pPr marL="800100" lvl="1" indent="-342900" fontAlgn="base">
              <a:lnSpc>
                <a:spcPct val="80000"/>
              </a:lnSpc>
              <a:spcBef>
                <a:spcPct val="20000"/>
              </a:spcBef>
              <a:spcAft>
                <a:spcPct val="0"/>
              </a:spcAft>
              <a:buSzPct val="85000"/>
              <a:buFont typeface="Wingdings" pitchFamily="2" charset="2"/>
              <a:buChar char="Ø"/>
            </a:pPr>
            <a:r>
              <a:rPr lang="en-US" sz="2000" kern="0" dirty="0" smtClean="0">
                <a:solidFill>
                  <a:srgbClr val="FFFFFF"/>
                </a:solidFill>
                <a:cs typeface="Times New Roman" pitchFamily="18" charset="0"/>
              </a:rPr>
              <a:t>Final </a:t>
            </a:r>
            <a:r>
              <a:rPr lang="en-US" sz="2000" kern="0" dirty="0">
                <a:solidFill>
                  <a:srgbClr val="FFFFFF"/>
                </a:solidFill>
                <a:cs typeface="Times New Roman" pitchFamily="18" charset="0"/>
              </a:rPr>
              <a:t>Focus system as a built-in capability of about a factor 2 in decreasing the IP beta </a:t>
            </a:r>
            <a:r>
              <a:rPr lang="en-US" sz="2000" kern="0" dirty="0" smtClean="0">
                <a:solidFill>
                  <a:srgbClr val="FFFFFF"/>
                </a:solidFill>
                <a:cs typeface="Times New Roman" pitchFamily="18" charset="0"/>
              </a:rPr>
              <a:t>functions;</a:t>
            </a:r>
          </a:p>
          <a:p>
            <a:pPr marL="800100" lvl="1" indent="-342900" fontAlgn="base">
              <a:lnSpc>
                <a:spcPct val="80000"/>
              </a:lnSpc>
              <a:spcBef>
                <a:spcPct val="20000"/>
              </a:spcBef>
              <a:spcAft>
                <a:spcPct val="0"/>
              </a:spcAft>
              <a:buSzPct val="85000"/>
              <a:buFont typeface="Wingdings" pitchFamily="2" charset="2"/>
              <a:buChar char="Ø"/>
            </a:pPr>
            <a:r>
              <a:rPr lang="en-US" sz="2000" dirty="0">
                <a:solidFill>
                  <a:schemeClr val="bg1"/>
                </a:solidFill>
                <a:cs typeface="Times New Roman" pitchFamily="18" charset="0"/>
              </a:rPr>
              <a:t>RF system will be able to support higher beam currents (up to a factor 1.6) than the baseline ones, when all the available PEP RF units are </a:t>
            </a:r>
            <a:r>
              <a:rPr lang="en-US" sz="2000" dirty="0" smtClean="0">
                <a:solidFill>
                  <a:schemeClr val="bg1"/>
                </a:solidFill>
                <a:cs typeface="Times New Roman" pitchFamily="18" charset="0"/>
              </a:rPr>
              <a:t>installed</a:t>
            </a:r>
            <a:endParaRPr lang="en-US" sz="2000" dirty="0">
              <a:solidFill>
                <a:schemeClr val="bg1"/>
              </a:solidFill>
              <a:cs typeface="Times New Roman" pitchFamily="18" charset="0"/>
            </a:endParaRPr>
          </a:p>
        </p:txBody>
      </p:sp>
      <p:sp>
        <p:nvSpPr>
          <p:cNvPr id="3" name="Titolo 1"/>
          <p:cNvSpPr>
            <a:spLocks noGrp="1"/>
          </p:cNvSpPr>
          <p:nvPr>
            <p:ph type="title"/>
          </p:nvPr>
        </p:nvSpPr>
        <p:spPr>
          <a:xfrm>
            <a:off x="0" y="0"/>
            <a:ext cx="9144000" cy="836712"/>
          </a:xfrm>
        </p:spPr>
        <p:txBody>
          <a:bodyPr/>
          <a:lstStyle/>
          <a:p>
            <a:r>
              <a:rPr lang="it-IT" sz="3600" dirty="0" err="1" smtClean="0"/>
              <a:t>SuperB</a:t>
            </a:r>
            <a:r>
              <a:rPr lang="it-IT" sz="3600" dirty="0" smtClean="0"/>
              <a:t> </a:t>
            </a:r>
            <a:r>
              <a:rPr lang="it-IT" sz="3600" dirty="0" err="1" smtClean="0"/>
              <a:t>Parameters</a:t>
            </a:r>
            <a:r>
              <a:rPr lang="it-IT" sz="3600" dirty="0" smtClean="0"/>
              <a:t> (</a:t>
            </a:r>
            <a:r>
              <a:rPr lang="it-IT" sz="3600" dirty="0" err="1" smtClean="0"/>
              <a:t>cont</a:t>
            </a:r>
            <a:r>
              <a:rPr lang="it-IT" sz="3600" dirty="0" smtClean="0"/>
              <a:t>.)</a:t>
            </a:r>
            <a:endParaRPr lang="it-IT" dirty="0"/>
          </a:p>
        </p:txBody>
      </p:sp>
    </p:spTree>
    <p:extLst>
      <p:ext uri="{BB962C8B-B14F-4D97-AF65-F5344CB8AC3E}">
        <p14:creationId xmlns:p14="http://schemas.microsoft.com/office/powerpoint/2010/main" val="34644253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549275"/>
          </a:xfrm>
        </p:spPr>
        <p:txBody>
          <a:bodyPr/>
          <a:lstStyle/>
          <a:p>
            <a:r>
              <a:rPr lang="it-IT" dirty="0" err="1" smtClean="0"/>
              <a:t>Parameter</a:t>
            </a:r>
            <a:r>
              <a:rPr lang="it-IT" dirty="0" smtClean="0"/>
              <a:t> </a:t>
            </a:r>
            <a:r>
              <a:rPr lang="it-IT" dirty="0" err="1" smtClean="0"/>
              <a:t>Table</a:t>
            </a:r>
            <a:endParaRPr lang="it-IT"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l="2657" t="8875" r="41524" b="8333"/>
          <a:stretch>
            <a:fillRect/>
          </a:stretch>
        </p:blipFill>
        <p:spPr bwMode="auto">
          <a:xfrm>
            <a:off x="-36513" y="576263"/>
            <a:ext cx="6805613"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6948488" y="1676400"/>
            <a:ext cx="2270125" cy="146526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it-IT" b="1">
                <a:solidFill>
                  <a:srgbClr val="FF0000"/>
                </a:solidFill>
              </a:rPr>
              <a:t>Baseline + </a:t>
            </a:r>
          </a:p>
          <a:p>
            <a:pPr eaLnBrk="1" hangingPunct="1"/>
            <a:r>
              <a:rPr lang="it-IT" b="1">
                <a:solidFill>
                  <a:srgbClr val="FF0000"/>
                </a:solidFill>
              </a:rPr>
              <a:t>other 2 options:</a:t>
            </a:r>
          </a:p>
          <a:p>
            <a:pPr eaLnBrk="1" hangingPunct="1">
              <a:buFontTx/>
              <a:buChar char="•"/>
            </a:pPr>
            <a:r>
              <a:rPr lang="it-IT" b="1">
                <a:solidFill>
                  <a:srgbClr val="FF0000"/>
                </a:solidFill>
              </a:rPr>
              <a:t>Lower y-emittance</a:t>
            </a:r>
          </a:p>
          <a:p>
            <a:pPr eaLnBrk="1" hangingPunct="1">
              <a:buFontTx/>
              <a:buChar char="•"/>
            </a:pPr>
            <a:r>
              <a:rPr lang="it-IT" b="1">
                <a:solidFill>
                  <a:srgbClr val="FF0000"/>
                </a:solidFill>
              </a:rPr>
              <a:t>Higher currents </a:t>
            </a:r>
          </a:p>
          <a:p>
            <a:pPr eaLnBrk="1" hangingPunct="1"/>
            <a:r>
              <a:rPr lang="it-IT" b="1">
                <a:solidFill>
                  <a:srgbClr val="FF0000"/>
                </a:solidFill>
              </a:rPr>
              <a:t> (twice bunches)</a:t>
            </a:r>
            <a:endParaRPr lang="en-US" b="1">
              <a:solidFill>
                <a:srgbClr val="FF0000"/>
              </a:solidFill>
            </a:endParaRPr>
          </a:p>
        </p:txBody>
      </p:sp>
      <p:sp>
        <p:nvSpPr>
          <p:cNvPr id="6" name="Text Box 5"/>
          <p:cNvSpPr txBox="1">
            <a:spLocks noChangeArrowheads="1"/>
          </p:cNvSpPr>
          <p:nvPr/>
        </p:nvSpPr>
        <p:spPr bwMode="auto">
          <a:xfrm>
            <a:off x="6948488" y="549275"/>
            <a:ext cx="2139950" cy="915988"/>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it-IT" b="1">
                <a:solidFill>
                  <a:schemeClr val="accent2"/>
                </a:solidFill>
              </a:rPr>
              <a:t>Tau/charm</a:t>
            </a:r>
          </a:p>
          <a:p>
            <a:pPr eaLnBrk="1" hangingPunct="1"/>
            <a:r>
              <a:rPr lang="it-IT" b="1">
                <a:solidFill>
                  <a:schemeClr val="accent2"/>
                </a:solidFill>
              </a:rPr>
              <a:t>threshold running</a:t>
            </a:r>
          </a:p>
          <a:p>
            <a:pPr eaLnBrk="1" hangingPunct="1"/>
            <a:r>
              <a:rPr lang="it-IT" b="1">
                <a:solidFill>
                  <a:schemeClr val="accent2"/>
                </a:solidFill>
              </a:rPr>
              <a:t>at 10</a:t>
            </a:r>
            <a:r>
              <a:rPr lang="it-IT" b="1" baseline="30000">
                <a:solidFill>
                  <a:schemeClr val="accent2"/>
                </a:solidFill>
              </a:rPr>
              <a:t>35</a:t>
            </a:r>
            <a:endParaRPr lang="en-US" b="1" baseline="30000">
              <a:solidFill>
                <a:schemeClr val="accent2"/>
              </a:solidFill>
            </a:endParaRPr>
          </a:p>
        </p:txBody>
      </p:sp>
      <p:sp>
        <p:nvSpPr>
          <p:cNvPr id="7" name="Text Box 6"/>
          <p:cNvSpPr txBox="1">
            <a:spLocks noChangeArrowheads="1"/>
          </p:cNvSpPr>
          <p:nvPr/>
        </p:nvSpPr>
        <p:spPr bwMode="auto">
          <a:xfrm>
            <a:off x="6911975" y="3500438"/>
            <a:ext cx="2232025" cy="146526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it-IT" b="1">
                <a:solidFill>
                  <a:schemeClr val="bg1"/>
                </a:solidFill>
              </a:rPr>
              <a:t>Baseline: </a:t>
            </a:r>
          </a:p>
          <a:p>
            <a:pPr eaLnBrk="1" hangingPunct="1">
              <a:buFontTx/>
              <a:buChar char="•"/>
            </a:pPr>
            <a:r>
              <a:rPr lang="it-IT" b="1">
                <a:solidFill>
                  <a:schemeClr val="bg1"/>
                </a:solidFill>
              </a:rPr>
              <a:t>Higher  emittance</a:t>
            </a:r>
          </a:p>
          <a:p>
            <a:pPr eaLnBrk="1" hangingPunct="1"/>
            <a:r>
              <a:rPr lang="it-IT" b="1">
                <a:solidFill>
                  <a:schemeClr val="bg1"/>
                </a:solidFill>
              </a:rPr>
              <a:t> due to IBS</a:t>
            </a:r>
          </a:p>
          <a:p>
            <a:pPr eaLnBrk="1" hangingPunct="1">
              <a:buFontTx/>
              <a:buChar char="•"/>
            </a:pPr>
            <a:r>
              <a:rPr lang="it-IT" b="1">
                <a:solidFill>
                  <a:schemeClr val="bg1"/>
                </a:solidFill>
              </a:rPr>
              <a:t>Asymmetric beam</a:t>
            </a:r>
          </a:p>
          <a:p>
            <a:pPr eaLnBrk="1" hangingPunct="1"/>
            <a:r>
              <a:rPr lang="it-IT" b="1">
                <a:solidFill>
                  <a:schemeClr val="bg1"/>
                </a:solidFill>
              </a:rPr>
              <a:t> currents </a:t>
            </a:r>
            <a:endParaRPr lang="en-US" b="1">
              <a:solidFill>
                <a:schemeClr val="bg1"/>
              </a:solidFill>
            </a:endParaRPr>
          </a:p>
        </p:txBody>
      </p:sp>
      <p:sp>
        <p:nvSpPr>
          <p:cNvPr id="8" name="Text Box 7"/>
          <p:cNvSpPr txBox="1">
            <a:spLocks noChangeArrowheads="1"/>
          </p:cNvSpPr>
          <p:nvPr/>
        </p:nvSpPr>
        <p:spPr bwMode="auto">
          <a:xfrm>
            <a:off x="6877050" y="5392738"/>
            <a:ext cx="2279650" cy="64135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it-IT" b="1"/>
              <a:t>RF power includes </a:t>
            </a:r>
          </a:p>
          <a:p>
            <a:pPr eaLnBrk="1" hangingPunct="1"/>
            <a:r>
              <a:rPr lang="it-IT" b="1"/>
              <a:t>SR and HOM</a:t>
            </a:r>
            <a:endParaRPr lang="en-US" b="1"/>
          </a:p>
        </p:txBody>
      </p:sp>
      <p:sp>
        <p:nvSpPr>
          <p:cNvPr id="3" name="Ovale 2"/>
          <p:cNvSpPr/>
          <p:nvPr/>
        </p:nvSpPr>
        <p:spPr>
          <a:xfrm>
            <a:off x="1979712" y="2492896"/>
            <a:ext cx="1314573" cy="5040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u="sng" dirty="0"/>
          </a:p>
        </p:txBody>
      </p:sp>
      <p:sp>
        <p:nvSpPr>
          <p:cNvPr id="9" name="Ovale 8"/>
          <p:cNvSpPr/>
          <p:nvPr/>
        </p:nvSpPr>
        <p:spPr>
          <a:xfrm>
            <a:off x="1979712" y="4149080"/>
            <a:ext cx="1314573" cy="2880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p:cNvSpPr/>
          <p:nvPr/>
        </p:nvSpPr>
        <p:spPr>
          <a:xfrm>
            <a:off x="1907704" y="6597352"/>
            <a:ext cx="1314573" cy="260648"/>
          </a:xfrm>
          <a:prstGeom prst="ellipse">
            <a:avLst/>
          </a:prstGeom>
          <a:noFill/>
          <a:ln w="285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53945844"/>
      </p:ext>
    </p:extLst>
  </p:cSld>
  <p:clrMapOvr>
    <a:masterClrMapping/>
  </p:clrMapOvr>
  <p:timing>
    <p:tnLst>
      <p:par>
        <p:cTn id="1" dur="indefinite" restart="never" nodeType="tmRoot"/>
      </p:par>
    </p:tnLst>
  </p:timing>
</p:sld>
</file>

<file path=ppt/theme/theme1.xml><?xml version="1.0" encoding="utf-8"?>
<a:theme xmlns:a="http://schemas.openxmlformats.org/drawingml/2006/main" name="Super">
  <a:themeElements>
    <a:clrScheme name="Sup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p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up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up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up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up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up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up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up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up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up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up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up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up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599</TotalTime>
  <Words>3390</Words>
  <Application>Microsoft Office PowerPoint</Application>
  <PresentationFormat>Presentazione su schermo (4:3)</PresentationFormat>
  <Paragraphs>407</Paragraphs>
  <Slides>44</Slides>
  <Notes>7</Notes>
  <HiddenSlides>0</HiddenSlides>
  <MMClips>0</MMClips>
  <ScaleCrop>false</ScaleCrop>
  <HeadingPairs>
    <vt:vector size="6" baseType="variant">
      <vt:variant>
        <vt:lpstr>Tema</vt:lpstr>
      </vt:variant>
      <vt:variant>
        <vt:i4>1</vt:i4>
      </vt:variant>
      <vt:variant>
        <vt:lpstr>Server OLE incorporati</vt:lpstr>
      </vt:variant>
      <vt:variant>
        <vt:i4>2</vt:i4>
      </vt:variant>
      <vt:variant>
        <vt:lpstr>Titoli diapositive</vt:lpstr>
      </vt:variant>
      <vt:variant>
        <vt:i4>44</vt:i4>
      </vt:variant>
    </vt:vector>
  </HeadingPairs>
  <TitlesOfParts>
    <vt:vector size="47" baseType="lpstr">
      <vt:lpstr>Super</vt:lpstr>
      <vt:lpstr>Image Document</vt:lpstr>
      <vt:lpstr>Equation</vt:lpstr>
      <vt:lpstr>SuperB a Super-Flavour-Factory</vt:lpstr>
      <vt:lpstr>Present &amp; Past SuperB Accelerator Contributors</vt:lpstr>
      <vt:lpstr>SuperB Accelerator</vt:lpstr>
      <vt:lpstr>World e+e- colliders luminosity</vt:lpstr>
      <vt:lpstr>SuperB design</vt:lpstr>
      <vt:lpstr> Crab-waist scheme</vt:lpstr>
      <vt:lpstr>SuperB Parameters</vt:lpstr>
      <vt:lpstr>SuperB Parameters (cont.)</vt:lpstr>
      <vt:lpstr>Parameter Table</vt:lpstr>
      <vt:lpstr>SuperB Parameters (cont.)</vt:lpstr>
      <vt:lpstr>SuperB at t/charm threshold</vt:lpstr>
      <vt:lpstr>The crab waist @ DANE</vt:lpstr>
      <vt:lpstr>DANE Peak Luminosity</vt:lpstr>
      <vt:lpstr>Peak luminosity vs currents</vt:lpstr>
      <vt:lpstr>Layout 2 rings, 1 tunnel</vt:lpstr>
      <vt:lpstr>Beam-beam tune scan</vt:lpstr>
      <vt:lpstr>SuperB Arcs</vt:lpstr>
      <vt:lpstr>FF optics</vt:lpstr>
      <vt:lpstr>IR design</vt:lpstr>
      <vt:lpstr>QD0 Design: 2 possible choices</vt:lpstr>
      <vt:lpstr>Presentazione standard di PowerPoint</vt:lpstr>
      <vt:lpstr>Presentazione standard di PowerPoint</vt:lpstr>
      <vt:lpstr>The actual QD0</vt:lpstr>
      <vt:lpstr>Intra Beam Scattering in LER</vt:lpstr>
      <vt:lpstr>e-cloud instability</vt:lpstr>
      <vt:lpstr>Build-up in Free Field Regions</vt:lpstr>
      <vt:lpstr>Low Emittance Tuning</vt:lpstr>
      <vt:lpstr>LET Tool</vt:lpstr>
      <vt:lpstr>Low Emittance Tuning: HER tolerances</vt:lpstr>
      <vt:lpstr>Polarization in  SuperB </vt:lpstr>
      <vt:lpstr>Polarization resonances</vt:lpstr>
      <vt:lpstr>Bunch-by-bunch feedback</vt:lpstr>
      <vt:lpstr>Synchrotron light options @ SuperB</vt:lpstr>
      <vt:lpstr>Presentazione standard di PowerPoint</vt:lpstr>
      <vt:lpstr>Layout, Site</vt:lpstr>
      <vt:lpstr>Presentazione standard di PowerPoint</vt:lpstr>
      <vt:lpstr>Possible Improvements under study</vt:lpstr>
      <vt:lpstr>Possible layout (1 &amp; 2 tunnels)</vt:lpstr>
      <vt:lpstr>Beam-beam resonances for asymmetric rings</vt:lpstr>
      <vt:lpstr>Presentazione standard di PowerPoint</vt:lpstr>
      <vt:lpstr>Synergies with state-of-the art international efforts</vt:lpstr>
      <vt:lpstr>Conclusions</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SuperB design</dc:title>
  <dc:creator>Marica</dc:creator>
  <cp:lastModifiedBy>Marica</cp:lastModifiedBy>
  <cp:revision>146</cp:revision>
  <dcterms:created xsi:type="dcterms:W3CDTF">2011-05-09T20:38:43Z</dcterms:created>
  <dcterms:modified xsi:type="dcterms:W3CDTF">2011-05-20T09:12:15Z</dcterms:modified>
</cp:coreProperties>
</file>