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91" r:id="rId6"/>
    <p:sldId id="277" r:id="rId7"/>
    <p:sldId id="290" r:id="rId8"/>
    <p:sldId id="278" r:id="rId9"/>
    <p:sldId id="280" r:id="rId10"/>
    <p:sldId id="292" r:id="rId11"/>
    <p:sldId id="289" r:id="rId12"/>
    <p:sldId id="279" r:id="rId13"/>
    <p:sldId id="284" r:id="rId14"/>
    <p:sldId id="282" r:id="rId15"/>
    <p:sldId id="287" r:id="rId16"/>
    <p:sldId id="288" r:id="rId17"/>
    <p:sldId id="281" r:id="rId18"/>
    <p:sldId id="285" r:id="rId19"/>
    <p:sldId id="286" r:id="rId20"/>
    <p:sldId id="293" r:id="rId21"/>
    <p:sldId id="283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71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E68C3-38CC-4AB5-9C6E-F2390F8EC694}" type="doc">
      <dgm:prSet loTypeId="urn:microsoft.com/office/officeart/2005/8/layout/hProcess9" loCatId="process" qsTypeId="urn:microsoft.com/office/officeart/2005/8/quickstyle/simple5" qsCatId="simple" csTypeId="urn:microsoft.com/office/officeart/2005/8/colors/colorful2" csCatId="colorful" phldr="1"/>
      <dgm:spPr/>
    </dgm:pt>
    <dgm:pt modelId="{3ACB8181-8402-418A-BA69-CB6EFE5D5633}">
      <dgm:prSet phldrT="[Testo]"/>
      <dgm:spPr/>
      <dgm:t>
        <a:bodyPr/>
        <a:lstStyle/>
        <a:p>
          <a:r>
            <a:rPr lang="it-IT" dirty="0"/>
            <a:t>Train on </a:t>
          </a:r>
          <a:r>
            <a:rPr lang="it-IT" dirty="0" err="1"/>
            <a:t>simulated</a:t>
          </a:r>
          <a:r>
            <a:rPr lang="it-IT" dirty="0"/>
            <a:t> data</a:t>
          </a:r>
        </a:p>
      </dgm:t>
    </dgm:pt>
    <dgm:pt modelId="{C96F600D-DBF3-48B3-8233-45091CEC654D}" type="parTrans" cxnId="{C3F187D6-2348-4B48-9B48-B016B7D8A748}">
      <dgm:prSet/>
      <dgm:spPr/>
      <dgm:t>
        <a:bodyPr/>
        <a:lstStyle/>
        <a:p>
          <a:endParaRPr lang="it-IT"/>
        </a:p>
      </dgm:t>
    </dgm:pt>
    <dgm:pt modelId="{B49ABB62-0321-4520-825D-5EBD4AE862A4}" type="sibTrans" cxnId="{C3F187D6-2348-4B48-9B48-B016B7D8A748}">
      <dgm:prSet/>
      <dgm:spPr/>
      <dgm:t>
        <a:bodyPr/>
        <a:lstStyle/>
        <a:p>
          <a:endParaRPr lang="it-IT"/>
        </a:p>
      </dgm:t>
    </dgm:pt>
    <dgm:pt modelId="{28EAC5EC-EFD5-4E26-9BF9-F6233E44AEC4}">
      <dgm:prSet phldrT="[Testo]"/>
      <dgm:spPr/>
      <dgm:t>
        <a:bodyPr/>
        <a:lstStyle/>
        <a:p>
          <a:r>
            <a:rPr lang="it-IT" dirty="0"/>
            <a:t>Validate on new data</a:t>
          </a:r>
        </a:p>
      </dgm:t>
    </dgm:pt>
    <dgm:pt modelId="{D730529D-650C-4B67-90A5-FD8199891F96}" type="parTrans" cxnId="{26268546-E73B-47C8-B98C-E098479CCD0B}">
      <dgm:prSet/>
      <dgm:spPr/>
      <dgm:t>
        <a:bodyPr/>
        <a:lstStyle/>
        <a:p>
          <a:endParaRPr lang="it-IT"/>
        </a:p>
      </dgm:t>
    </dgm:pt>
    <dgm:pt modelId="{3E316A63-935F-40F9-9D6D-D962A3DEEC48}" type="sibTrans" cxnId="{26268546-E73B-47C8-B98C-E098479CCD0B}">
      <dgm:prSet/>
      <dgm:spPr/>
      <dgm:t>
        <a:bodyPr/>
        <a:lstStyle/>
        <a:p>
          <a:endParaRPr lang="it-IT"/>
        </a:p>
      </dgm:t>
    </dgm:pt>
    <dgm:pt modelId="{BB3C141D-320E-4E49-91B1-C3BA508DC41E}">
      <dgm:prSet phldrT="[Testo]"/>
      <dgm:spPr/>
      <dgm:t>
        <a:bodyPr/>
        <a:lstStyle/>
        <a:p>
          <a:r>
            <a:rPr lang="it-IT" dirty="0">
              <a:solidFill>
                <a:srgbClr val="FF0000"/>
              </a:solidFill>
            </a:rPr>
            <a:t>Test on </a:t>
          </a:r>
          <a:r>
            <a:rPr lang="it-IT" dirty="0" err="1">
              <a:solidFill>
                <a:srgbClr val="FF0000"/>
              </a:solidFill>
            </a:rPr>
            <a:t>real</a:t>
          </a:r>
          <a:r>
            <a:rPr lang="it-IT" dirty="0">
              <a:solidFill>
                <a:srgbClr val="FF0000"/>
              </a:solidFill>
            </a:rPr>
            <a:t> data</a:t>
          </a:r>
        </a:p>
      </dgm:t>
    </dgm:pt>
    <dgm:pt modelId="{319A21DC-8F88-445A-A5B7-00A643B64737}" type="parTrans" cxnId="{5F4749E5-A1FA-447A-9B86-020C3AF94A4B}">
      <dgm:prSet/>
      <dgm:spPr/>
      <dgm:t>
        <a:bodyPr/>
        <a:lstStyle/>
        <a:p>
          <a:endParaRPr lang="it-IT"/>
        </a:p>
      </dgm:t>
    </dgm:pt>
    <dgm:pt modelId="{95ACA702-8E86-4E61-8DAF-C7B881B53005}" type="sibTrans" cxnId="{5F4749E5-A1FA-447A-9B86-020C3AF94A4B}">
      <dgm:prSet/>
      <dgm:spPr/>
      <dgm:t>
        <a:bodyPr/>
        <a:lstStyle/>
        <a:p>
          <a:endParaRPr lang="it-IT"/>
        </a:p>
      </dgm:t>
    </dgm:pt>
    <dgm:pt modelId="{EE9EEB8A-F89E-44D3-BE5E-0E6426DEE193}" type="pres">
      <dgm:prSet presAssocID="{BC8E68C3-38CC-4AB5-9C6E-F2390F8EC694}" presName="CompostProcess" presStyleCnt="0">
        <dgm:presLayoutVars>
          <dgm:dir/>
          <dgm:resizeHandles val="exact"/>
        </dgm:presLayoutVars>
      </dgm:prSet>
      <dgm:spPr/>
    </dgm:pt>
    <dgm:pt modelId="{8E247C37-A29D-4018-88B2-99D4199A9A09}" type="pres">
      <dgm:prSet presAssocID="{BC8E68C3-38CC-4AB5-9C6E-F2390F8EC694}" presName="arrow" presStyleLbl="bgShp" presStyleIdx="0" presStyleCnt="1" custLinFactNeighborX="40016" custLinFactNeighborY="10112"/>
      <dgm:spPr/>
    </dgm:pt>
    <dgm:pt modelId="{7CD5CCFD-6F6E-4EBE-8516-AC9010B67EF1}" type="pres">
      <dgm:prSet presAssocID="{BC8E68C3-38CC-4AB5-9C6E-F2390F8EC694}" presName="linearProcess" presStyleCnt="0"/>
      <dgm:spPr/>
    </dgm:pt>
    <dgm:pt modelId="{2EA9E6B0-7B49-4EA6-B51C-002D11F6D860}" type="pres">
      <dgm:prSet presAssocID="{3ACB8181-8402-418A-BA69-CB6EFE5D5633}" presName="textNode" presStyleLbl="node1" presStyleIdx="0" presStyleCnt="3">
        <dgm:presLayoutVars>
          <dgm:bulletEnabled val="1"/>
        </dgm:presLayoutVars>
      </dgm:prSet>
      <dgm:spPr/>
    </dgm:pt>
    <dgm:pt modelId="{AF1331D7-2E6B-4CA9-B32B-8AD5DFFB5118}" type="pres">
      <dgm:prSet presAssocID="{B49ABB62-0321-4520-825D-5EBD4AE862A4}" presName="sibTrans" presStyleCnt="0"/>
      <dgm:spPr/>
    </dgm:pt>
    <dgm:pt modelId="{252A01BC-6E82-4638-87CF-AB693D6ABACE}" type="pres">
      <dgm:prSet presAssocID="{28EAC5EC-EFD5-4E26-9BF9-F6233E44AEC4}" presName="textNode" presStyleLbl="node1" presStyleIdx="1" presStyleCnt="3" custLinFactNeighborX="6178" custLinFactNeighborY="617">
        <dgm:presLayoutVars>
          <dgm:bulletEnabled val="1"/>
        </dgm:presLayoutVars>
      </dgm:prSet>
      <dgm:spPr/>
    </dgm:pt>
    <dgm:pt modelId="{7F4C3D2B-961A-4667-9D8A-0F09C806E67C}" type="pres">
      <dgm:prSet presAssocID="{3E316A63-935F-40F9-9D6D-D962A3DEEC48}" presName="sibTrans" presStyleCnt="0"/>
      <dgm:spPr/>
    </dgm:pt>
    <dgm:pt modelId="{F00AE1B7-B251-4B9F-B3A7-CEBA1586A66C}" type="pres">
      <dgm:prSet presAssocID="{BB3C141D-320E-4E49-91B1-C3BA508DC41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26268546-E73B-47C8-B98C-E098479CCD0B}" srcId="{BC8E68C3-38CC-4AB5-9C6E-F2390F8EC694}" destId="{28EAC5EC-EFD5-4E26-9BF9-F6233E44AEC4}" srcOrd="1" destOrd="0" parTransId="{D730529D-650C-4B67-90A5-FD8199891F96}" sibTransId="{3E316A63-935F-40F9-9D6D-D962A3DEEC48}"/>
    <dgm:cxn modelId="{90FF9A89-ACE1-4B17-9264-40FBA24AAB92}" type="presOf" srcId="{BB3C141D-320E-4E49-91B1-C3BA508DC41E}" destId="{F00AE1B7-B251-4B9F-B3A7-CEBA1586A66C}" srcOrd="0" destOrd="0" presId="urn:microsoft.com/office/officeart/2005/8/layout/hProcess9"/>
    <dgm:cxn modelId="{BFA31799-FC39-48D8-81F9-2E8FD890C1BB}" type="presOf" srcId="{BC8E68C3-38CC-4AB5-9C6E-F2390F8EC694}" destId="{EE9EEB8A-F89E-44D3-BE5E-0E6426DEE193}" srcOrd="0" destOrd="0" presId="urn:microsoft.com/office/officeart/2005/8/layout/hProcess9"/>
    <dgm:cxn modelId="{708680B9-0B5A-4BF6-9270-1C9238FD2F76}" type="presOf" srcId="{3ACB8181-8402-418A-BA69-CB6EFE5D5633}" destId="{2EA9E6B0-7B49-4EA6-B51C-002D11F6D860}" srcOrd="0" destOrd="0" presId="urn:microsoft.com/office/officeart/2005/8/layout/hProcess9"/>
    <dgm:cxn modelId="{AAD5FDCB-5AD7-4B66-B752-9C8E522EF34F}" type="presOf" srcId="{28EAC5EC-EFD5-4E26-9BF9-F6233E44AEC4}" destId="{252A01BC-6E82-4638-87CF-AB693D6ABACE}" srcOrd="0" destOrd="0" presId="urn:microsoft.com/office/officeart/2005/8/layout/hProcess9"/>
    <dgm:cxn modelId="{C3F187D6-2348-4B48-9B48-B016B7D8A748}" srcId="{BC8E68C3-38CC-4AB5-9C6E-F2390F8EC694}" destId="{3ACB8181-8402-418A-BA69-CB6EFE5D5633}" srcOrd="0" destOrd="0" parTransId="{C96F600D-DBF3-48B3-8233-45091CEC654D}" sibTransId="{B49ABB62-0321-4520-825D-5EBD4AE862A4}"/>
    <dgm:cxn modelId="{5F4749E5-A1FA-447A-9B86-020C3AF94A4B}" srcId="{BC8E68C3-38CC-4AB5-9C6E-F2390F8EC694}" destId="{BB3C141D-320E-4E49-91B1-C3BA508DC41E}" srcOrd="2" destOrd="0" parTransId="{319A21DC-8F88-445A-A5B7-00A643B64737}" sibTransId="{95ACA702-8E86-4E61-8DAF-C7B881B53005}"/>
    <dgm:cxn modelId="{C9427DDE-457C-40BE-93AE-33392C165509}" type="presParOf" srcId="{EE9EEB8A-F89E-44D3-BE5E-0E6426DEE193}" destId="{8E247C37-A29D-4018-88B2-99D4199A9A09}" srcOrd="0" destOrd="0" presId="urn:microsoft.com/office/officeart/2005/8/layout/hProcess9"/>
    <dgm:cxn modelId="{4C21C4CD-CA48-457F-8EDA-A98FBE84E319}" type="presParOf" srcId="{EE9EEB8A-F89E-44D3-BE5E-0E6426DEE193}" destId="{7CD5CCFD-6F6E-4EBE-8516-AC9010B67EF1}" srcOrd="1" destOrd="0" presId="urn:microsoft.com/office/officeart/2005/8/layout/hProcess9"/>
    <dgm:cxn modelId="{D78A934C-EBB4-4C73-B52C-D58187CD16A2}" type="presParOf" srcId="{7CD5CCFD-6F6E-4EBE-8516-AC9010B67EF1}" destId="{2EA9E6B0-7B49-4EA6-B51C-002D11F6D860}" srcOrd="0" destOrd="0" presId="urn:microsoft.com/office/officeart/2005/8/layout/hProcess9"/>
    <dgm:cxn modelId="{7AF6662C-B276-4E08-904E-DCFD2EC8142F}" type="presParOf" srcId="{7CD5CCFD-6F6E-4EBE-8516-AC9010B67EF1}" destId="{AF1331D7-2E6B-4CA9-B32B-8AD5DFFB5118}" srcOrd="1" destOrd="0" presId="urn:microsoft.com/office/officeart/2005/8/layout/hProcess9"/>
    <dgm:cxn modelId="{F9A58AEC-1C9B-407D-8A2A-6FF4926FF574}" type="presParOf" srcId="{7CD5CCFD-6F6E-4EBE-8516-AC9010B67EF1}" destId="{252A01BC-6E82-4638-87CF-AB693D6ABACE}" srcOrd="2" destOrd="0" presId="urn:microsoft.com/office/officeart/2005/8/layout/hProcess9"/>
    <dgm:cxn modelId="{A962D46F-2735-4ADE-AEB3-0DE57AE32463}" type="presParOf" srcId="{7CD5CCFD-6F6E-4EBE-8516-AC9010B67EF1}" destId="{7F4C3D2B-961A-4667-9D8A-0F09C806E67C}" srcOrd="3" destOrd="0" presId="urn:microsoft.com/office/officeart/2005/8/layout/hProcess9"/>
    <dgm:cxn modelId="{E296ECE2-ECA9-49AB-BB53-3B7180B6CF90}" type="presParOf" srcId="{7CD5CCFD-6F6E-4EBE-8516-AC9010B67EF1}" destId="{F00AE1B7-B251-4B9F-B3A7-CEBA1586A66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47C37-A29D-4018-88B2-99D4199A9A09}">
      <dsp:nvSpPr>
        <dsp:cNvPr id="0" name=""/>
        <dsp:cNvSpPr/>
      </dsp:nvSpPr>
      <dsp:spPr>
        <a:xfrm>
          <a:off x="1212954" y="0"/>
          <a:ext cx="6873406" cy="493373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A9E6B0-7B49-4EA6-B51C-002D11F6D860}">
      <dsp:nvSpPr>
        <dsp:cNvPr id="0" name=""/>
        <dsp:cNvSpPr/>
      </dsp:nvSpPr>
      <dsp:spPr>
        <a:xfrm>
          <a:off x="274020" y="1480119"/>
          <a:ext cx="2425908" cy="19734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dirty="0"/>
            <a:t>Train on </a:t>
          </a:r>
          <a:r>
            <a:rPr lang="it-IT" sz="3500" kern="1200" dirty="0" err="1"/>
            <a:t>simulated</a:t>
          </a:r>
          <a:r>
            <a:rPr lang="it-IT" sz="3500" kern="1200" dirty="0"/>
            <a:t> data</a:t>
          </a:r>
        </a:p>
      </dsp:txBody>
      <dsp:txXfrm>
        <a:off x="370358" y="1576457"/>
        <a:ext cx="2233232" cy="1780817"/>
      </dsp:txXfrm>
    </dsp:sp>
    <dsp:sp modelId="{252A01BC-6E82-4638-87CF-AB693D6ABACE}">
      <dsp:nvSpPr>
        <dsp:cNvPr id="0" name=""/>
        <dsp:cNvSpPr/>
      </dsp:nvSpPr>
      <dsp:spPr>
        <a:xfrm>
          <a:off x="2838276" y="1492296"/>
          <a:ext cx="2425908" cy="1973493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dirty="0"/>
            <a:t>Validate on new data</a:t>
          </a:r>
        </a:p>
      </dsp:txBody>
      <dsp:txXfrm>
        <a:off x="2934614" y="1588634"/>
        <a:ext cx="2233232" cy="1780817"/>
      </dsp:txXfrm>
    </dsp:sp>
    <dsp:sp modelId="{F00AE1B7-B251-4B9F-B3A7-CEBA1586A66C}">
      <dsp:nvSpPr>
        <dsp:cNvPr id="0" name=""/>
        <dsp:cNvSpPr/>
      </dsp:nvSpPr>
      <dsp:spPr>
        <a:xfrm>
          <a:off x="5386432" y="1480119"/>
          <a:ext cx="2425908" cy="1973493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dirty="0">
              <a:solidFill>
                <a:srgbClr val="FF0000"/>
              </a:solidFill>
            </a:rPr>
            <a:t>Test on </a:t>
          </a:r>
          <a:r>
            <a:rPr lang="it-IT" sz="3500" kern="1200" dirty="0" err="1">
              <a:solidFill>
                <a:srgbClr val="FF0000"/>
              </a:solidFill>
            </a:rPr>
            <a:t>real</a:t>
          </a:r>
          <a:r>
            <a:rPr lang="it-IT" sz="3500" kern="1200" dirty="0">
              <a:solidFill>
                <a:srgbClr val="FF0000"/>
              </a:solidFill>
            </a:rPr>
            <a:t> data</a:t>
          </a:r>
        </a:p>
      </dsp:txBody>
      <dsp:txXfrm>
        <a:off x="5482770" y="1576457"/>
        <a:ext cx="2233232" cy="1780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3AD2-4689-404D-EE63-053CD78B3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E0F96-A78D-FDE0-CF27-DE1B8FDF3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9A653-F8BF-AC50-352A-18409B03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EC728-454C-3688-CE37-7D9DA926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E1AD-C28F-5DAB-AFFE-1446BBC00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9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8211-12EA-5B34-ED6A-2E32F8A9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C6AAB-107A-1BE9-E5DC-7F7AB219B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829D9-0323-5736-A01C-AFAE02E7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2FFAE-15C4-5B83-5CFA-926AB003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5C36-24C8-DFC3-D03D-68F8C32A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0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F66078-2AEE-F651-117C-4C9DCE658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06D9B8-C728-35CE-FDF8-74797B282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609EF-85D2-D29A-1E83-D49D64CE2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77BB3-FCE5-9BF8-2198-6F5386E4C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A93DA-2C2F-99D9-25A8-FB5DFA0D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7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44ED-9F80-D2C9-900D-022C270E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D8890-A0F9-3325-253A-DE6F85FEE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AB90C-B7E5-B36E-9452-6B83C2CC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78F4B-C4B8-0C2F-04C3-5255A108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4CFD-20D7-253E-38E7-A59556A76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1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584A-CB32-41BA-6894-682ACBBD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3B6AE-CA55-020F-BCE1-AE45FFAA1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41F0D-CB6B-7944-88F8-DDC0C341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9028-4C66-4EF6-A963-EF3A6736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8C33D-E6D6-48C1-6C1E-6C958EDA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9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782AF-0593-92BD-6173-243BAFAE2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0916B-E0BE-F80D-8C0C-A767E2677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7A888-B6A7-6DDB-1838-870A82971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6BF44-8598-33F1-F3A8-A57D08E3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C4D3F-9BF9-B30B-058C-B3CBFEF6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3275F-2CF9-F652-7647-19950384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6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D31E-A49B-2743-D3BA-BB7DE4A0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6AD0A-1C3E-FA8C-C808-47AE42A0B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99046-BEC6-A1A6-29A9-C6F3287C3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108E9-94EC-C230-57A7-F8B432F30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A3D65-8EE2-CDC1-CF39-C34EC634C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9A3A5-47D1-BA92-1185-73E16582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F5835-F263-DA9D-FAEF-805E0560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B21AD-B694-1D93-4B8C-BE4AEFED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4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48EE-676F-572F-9EBC-B2722996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E020C1-9D1C-E436-2E4E-15A382907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8AB08-54F0-9517-4B4B-5002047C6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5BDA6-04E0-256E-66F1-7F6E98423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3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5784D-11AA-88C8-A3F1-6FB60D351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8CBE4D-9B56-B8CC-CDEE-4920D146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9CB0E-90B3-155D-CA04-E111F0BA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30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0FE4-B0E6-657E-EFC7-40DF75D0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C4A0E-FE83-FBEC-7B5C-92A545C9C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6640F-5807-24BE-1988-61C2D49BD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8ED90-273E-452C-021E-0E5AD819A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B2BBB-5E25-A7C7-AD7E-573D9A3D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A3A47-8BAA-980C-B908-B79FD661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0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AADC1-F30B-AC86-C08A-F62DBD03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6D8DB-0AB4-1F7A-973F-FC733F0A0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46935-993D-A0B2-3DC1-D9A7B4AAE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D9588-6191-7D16-12E2-1E890030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938FCA-0E25-AEFA-B7AE-5ACECAD4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ADC2E-15FD-C227-1E45-BAC1D8E3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B71025-6E96-AB00-A54D-230F1244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44D4A-7349-8A4E-829A-C201DF7DF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38D7-38A7-5BEE-07C7-C0BF8E3C8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9EA6F-3584-43A1-BDBA-07024E24584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E1A1-1709-872D-C704-112A4A56D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D9DED-350C-418A-CE0D-425BFE537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5FED5-26A2-4BC1-9919-FF6675952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1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o.infn.it/slim/NTD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94645" y="6423797"/>
            <a:ext cx="10435771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Machine Learning &amp; AI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6CB09C-64DA-406F-A60E-5B5E9D11E871}"/>
              </a:ext>
            </a:extLst>
          </p:cNvPr>
          <p:cNvSpPr txBox="1"/>
          <p:nvPr/>
        </p:nvSpPr>
        <p:spPr>
          <a:xfrm>
            <a:off x="2578566" y="2226817"/>
            <a:ext cx="7532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MoEDAL</a:t>
            </a:r>
            <a:r>
              <a:rPr lang="it-IT" sz="4000" dirty="0">
                <a:solidFill>
                  <a:srgbClr val="0070C0"/>
                </a:solidFill>
                <a:latin typeface="Arial Black" panose="020B0A04020102020204" pitchFamily="34" charset="0"/>
              </a:rPr>
              <a:t> NTD</a:t>
            </a:r>
            <a:br>
              <a:rPr lang="it-IT" sz="4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it-IT" sz="4000" dirty="0">
                <a:solidFill>
                  <a:srgbClr val="0070C0"/>
                </a:solidFill>
                <a:latin typeface="Arial Black" panose="020B0A04020102020204" pitchFamily="34" charset="0"/>
              </a:rPr>
              <a:t>Data </a:t>
            </a:r>
            <a:r>
              <a:rPr lang="it-IT" sz="4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Augmentation</a:t>
            </a:r>
            <a:endParaRPr lang="it-IT" sz="40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it-IT" sz="4000" dirty="0">
                <a:solidFill>
                  <a:srgbClr val="FF0000"/>
                </a:solidFill>
                <a:latin typeface="Arial Black" panose="020B0A04020102020204" pitchFamily="34" charset="0"/>
              </a:rPr>
              <a:t>&amp; </a:t>
            </a:r>
            <a:r>
              <a:rPr lang="it-IT" sz="4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Automatic</a:t>
            </a:r>
            <a:r>
              <a:rPr lang="it-IT" sz="4000" dirty="0">
                <a:solidFill>
                  <a:srgbClr val="FF0000"/>
                </a:solidFill>
                <a:latin typeface="Arial Black" panose="020B0A04020102020204" pitchFamily="34" charset="0"/>
              </a:rPr>
              <a:t> pit </a:t>
            </a:r>
            <a:r>
              <a:rPr lang="it-IT" sz="4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detection</a:t>
            </a:r>
            <a:endParaRPr lang="it-IT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5DCE9F-61FC-4D42-84EE-27DB181EFA89}"/>
              </a:ext>
            </a:extLst>
          </p:cNvPr>
          <p:cNvSpPr txBox="1"/>
          <p:nvPr/>
        </p:nvSpPr>
        <p:spPr>
          <a:xfrm>
            <a:off x="4476528" y="4505239"/>
            <a:ext cx="4145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>
                <a:solidFill>
                  <a:srgbClr val="0070C0"/>
                </a:solidFill>
                <a:latin typeface="+mj-lt"/>
              </a:rPr>
              <a:t>Giuseppe Levi </a:t>
            </a:r>
          </a:p>
          <a:p>
            <a:pPr algn="ctr"/>
            <a:r>
              <a:rPr lang="it-IT" sz="1600" i="1" dirty="0">
                <a:solidFill>
                  <a:srgbClr val="0070C0"/>
                </a:solidFill>
                <a:latin typeface="+mj-lt"/>
              </a:rPr>
              <a:t>INFN BOLOGNA</a:t>
            </a:r>
            <a:br>
              <a:rPr lang="it-IT" sz="1600" i="1" dirty="0">
                <a:solidFill>
                  <a:srgbClr val="0070C0"/>
                </a:solidFill>
                <a:latin typeface="+mj-lt"/>
              </a:rPr>
            </a:br>
            <a:endParaRPr lang="it-IT" sz="1600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6" name="Picture 2" descr="Taking a closer look at LHC - MoEDAL">
            <a:extLst>
              <a:ext uri="{FF2B5EF4-FFF2-40B4-BE49-F238E27FC236}">
                <a16:creationId xmlns:a16="http://schemas.microsoft.com/office/drawing/2014/main" id="{752B1F06-2AEB-4494-B658-70328EA7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159" y="5548313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69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1132114" y="2181754"/>
            <a:ext cx="299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From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few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pits:</a:t>
            </a: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05A1BA5-3018-AA7B-1E57-DEC9C95A098B}"/>
              </a:ext>
            </a:extLst>
          </p:cNvPr>
          <p:cNvSpPr/>
          <p:nvPr/>
        </p:nvSpPr>
        <p:spPr>
          <a:xfrm>
            <a:off x="3501962" y="3943700"/>
            <a:ext cx="1274164" cy="6460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MANY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5DC3A7D-33D6-F468-1450-6FE8EC6A1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82" y="3156874"/>
            <a:ext cx="1269841" cy="128254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3643AEE-5AEE-0DF1-6E77-E2791DD44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1" y="4354424"/>
            <a:ext cx="1269841" cy="12063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7A8ED11-3459-774B-3DE3-0E6271D97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359" y="1763422"/>
            <a:ext cx="7037568" cy="43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3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enerdì 9 giugno 2023 alle 17_10_06_default_27457aff">
            <a:hlinkClick r:id="" action="ppaction://media"/>
            <a:extLst>
              <a:ext uri="{FF2B5EF4-FFF2-40B4-BE49-F238E27FC236}">
                <a16:creationId xmlns:a16="http://schemas.microsoft.com/office/drawing/2014/main" id="{A36A8884-6F4A-E67B-C831-A31D7BC0DC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2493" y="2541411"/>
            <a:ext cx="6641181" cy="3742253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428326" y="1173264"/>
            <a:ext cx="11375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can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combine backgrounds and pits to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obtain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many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images AND </a:t>
            </a:r>
          </a:p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generate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also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LABELS. </a:t>
            </a:r>
            <a:b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 the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process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data 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more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augmented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with scaling and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reflections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289B063-18A1-6048-3D19-F23B52822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" y="2466681"/>
            <a:ext cx="3822103" cy="38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121500" y="1361890"/>
            <a:ext cx="1207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have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to:</a:t>
            </a: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7A023035-9638-9712-7D3A-26C97F0DD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568741"/>
              </p:ext>
            </p:extLst>
          </p:nvPr>
        </p:nvGraphicFramePr>
        <p:xfrm>
          <a:off x="2339378" y="1368509"/>
          <a:ext cx="8086361" cy="4933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10634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7546569" y="1370039"/>
            <a:ext cx="3987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Fast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detection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permits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ONLINE data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analisys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73A0C746-17B9-484A-327E-14E194E2AC4F}"/>
              </a:ext>
            </a:extLst>
          </p:cNvPr>
          <p:cNvGrpSpPr/>
          <p:nvPr/>
        </p:nvGrpSpPr>
        <p:grpSpPr>
          <a:xfrm>
            <a:off x="231533" y="2209543"/>
            <a:ext cx="2425908" cy="1973493"/>
            <a:chOff x="274020" y="1480119"/>
            <a:chExt cx="2425908" cy="1973493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555CB835-270C-51E3-ED89-E291662C24E9}"/>
                </a:ext>
              </a:extLst>
            </p:cNvPr>
            <p:cNvSpPr/>
            <p:nvPr/>
          </p:nvSpPr>
          <p:spPr>
            <a:xfrm>
              <a:off x="274020" y="1480119"/>
              <a:ext cx="2425908" cy="197349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17E370B-E9BE-B59E-C77F-4A13E06A2435}"/>
                </a:ext>
              </a:extLst>
            </p:cNvPr>
            <p:cNvSpPr txBox="1"/>
            <p:nvPr/>
          </p:nvSpPr>
          <p:spPr>
            <a:xfrm>
              <a:off x="370358" y="1576457"/>
              <a:ext cx="2233232" cy="17808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500" kern="1200" dirty="0"/>
                <a:t>Train on </a:t>
              </a:r>
              <a:r>
                <a:rPr lang="it-IT" sz="3500" kern="1200" dirty="0" err="1"/>
                <a:t>simulated</a:t>
              </a:r>
              <a:r>
                <a:rPr lang="it-IT" sz="3500" kern="1200" dirty="0"/>
                <a:t> data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9530A567-CA5A-99D8-B746-019090473DF6}"/>
              </a:ext>
            </a:extLst>
          </p:cNvPr>
          <p:cNvGrpSpPr/>
          <p:nvPr/>
        </p:nvGrpSpPr>
        <p:grpSpPr>
          <a:xfrm>
            <a:off x="327871" y="4355391"/>
            <a:ext cx="2425908" cy="1973493"/>
            <a:chOff x="2838276" y="1492296"/>
            <a:chExt cx="2425908" cy="1973493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86F1102C-FC2D-7613-0E11-DD1F1B9D9888}"/>
                </a:ext>
              </a:extLst>
            </p:cNvPr>
            <p:cNvSpPr/>
            <p:nvPr/>
          </p:nvSpPr>
          <p:spPr>
            <a:xfrm>
              <a:off x="2838276" y="1492296"/>
              <a:ext cx="2425908" cy="197349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3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75FAF28-4020-AC52-EF64-2CE3E80EC54C}"/>
                </a:ext>
              </a:extLst>
            </p:cNvPr>
            <p:cNvSpPr txBox="1"/>
            <p:nvPr/>
          </p:nvSpPr>
          <p:spPr>
            <a:xfrm>
              <a:off x="2934614" y="1588634"/>
              <a:ext cx="2233232" cy="17808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500" kern="1200" dirty="0"/>
                <a:t>Validate on new data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AE351F4-1630-747C-0893-45AA2C324F3C}"/>
              </a:ext>
            </a:extLst>
          </p:cNvPr>
          <p:cNvGrpSpPr/>
          <p:nvPr/>
        </p:nvGrpSpPr>
        <p:grpSpPr>
          <a:xfrm>
            <a:off x="6549168" y="2999101"/>
            <a:ext cx="2425908" cy="1973493"/>
            <a:chOff x="5386432" y="1480119"/>
            <a:chExt cx="2425908" cy="1973493"/>
          </a:xfrm>
        </p:grpSpPr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831550AB-FFC6-AA74-2874-CEE38FAE5653}"/>
                </a:ext>
              </a:extLst>
            </p:cNvPr>
            <p:cNvSpPr/>
            <p:nvPr/>
          </p:nvSpPr>
          <p:spPr>
            <a:xfrm>
              <a:off x="5386432" y="1480119"/>
              <a:ext cx="2425908" cy="197349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3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9280E28-48E1-02EC-BA82-47BEB978028D}"/>
                </a:ext>
              </a:extLst>
            </p:cNvPr>
            <p:cNvSpPr txBox="1"/>
            <p:nvPr/>
          </p:nvSpPr>
          <p:spPr>
            <a:xfrm>
              <a:off x="5482770" y="1576457"/>
              <a:ext cx="2233232" cy="17808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500" kern="1200" dirty="0">
                  <a:solidFill>
                    <a:srgbClr val="FF0000"/>
                  </a:solidFill>
                </a:rPr>
                <a:t>Test on </a:t>
              </a:r>
              <a:r>
                <a:rPr lang="it-IT" sz="3500" kern="1200" dirty="0" err="1">
                  <a:solidFill>
                    <a:srgbClr val="FF0000"/>
                  </a:solidFill>
                </a:rPr>
                <a:t>real</a:t>
              </a:r>
              <a:r>
                <a:rPr lang="it-IT" sz="3500" kern="1200" dirty="0">
                  <a:solidFill>
                    <a:srgbClr val="FF0000"/>
                  </a:solidFill>
                </a:rPr>
                <a:t> data</a:t>
              </a:r>
            </a:p>
          </p:txBody>
        </p:sp>
      </p:grpSp>
      <p:sp>
        <p:nvSpPr>
          <p:cNvPr id="17" name="Parentesi graffa chiusa 16">
            <a:extLst>
              <a:ext uri="{FF2B5EF4-FFF2-40B4-BE49-F238E27FC236}">
                <a16:creationId xmlns:a16="http://schemas.microsoft.com/office/drawing/2014/main" id="{2BDFC79A-3247-7138-FCE8-634EF5419D41}"/>
              </a:ext>
            </a:extLst>
          </p:cNvPr>
          <p:cNvSpPr/>
          <p:nvPr/>
        </p:nvSpPr>
        <p:spPr>
          <a:xfrm>
            <a:off x="2850117" y="2981093"/>
            <a:ext cx="1439056" cy="244674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DD344AC-022E-EF27-6BE5-80B4BF3A8568}"/>
              </a:ext>
            </a:extLst>
          </p:cNvPr>
          <p:cNvSpPr/>
          <p:nvPr/>
        </p:nvSpPr>
        <p:spPr>
          <a:xfrm>
            <a:off x="4313322" y="3570026"/>
            <a:ext cx="1257323" cy="13785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SLOW</a:t>
            </a:r>
          </a:p>
          <a:p>
            <a:pPr algn="ctr"/>
            <a:r>
              <a:rPr lang="it-IT" sz="2800" dirty="0"/>
              <a:t>8h/3d 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F8CE00F-3147-92D0-5FB7-3533EA1E8DF2}"/>
              </a:ext>
            </a:extLst>
          </p:cNvPr>
          <p:cNvSpPr/>
          <p:nvPr/>
        </p:nvSpPr>
        <p:spPr>
          <a:xfrm>
            <a:off x="9536922" y="2754637"/>
            <a:ext cx="2508811" cy="246070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FAST</a:t>
            </a:r>
          </a:p>
          <a:p>
            <a:pPr algn="ctr"/>
            <a:r>
              <a:rPr lang="it-IT" sz="2800" dirty="0"/>
              <a:t>50ms/picture </a:t>
            </a:r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8F02F139-C1FE-F2CE-C076-3EE474C49150}"/>
              </a:ext>
            </a:extLst>
          </p:cNvPr>
          <p:cNvSpPr/>
          <p:nvPr/>
        </p:nvSpPr>
        <p:spPr>
          <a:xfrm>
            <a:off x="8975076" y="3888650"/>
            <a:ext cx="561846" cy="2686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1">
            <a:extLst>
              <a:ext uri="{FF2B5EF4-FFF2-40B4-BE49-F238E27FC236}">
                <a16:creationId xmlns:a16="http://schemas.microsoft.com/office/drawing/2014/main" id="{548714A8-2FEF-69DD-FA62-1290B62E6270}"/>
              </a:ext>
            </a:extLst>
          </p:cNvPr>
          <p:cNvSpPr txBox="1"/>
          <p:nvPr/>
        </p:nvSpPr>
        <p:spPr>
          <a:xfrm>
            <a:off x="231533" y="1184013"/>
            <a:ext cx="982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used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«yolov5» networks from small </a:t>
            </a:r>
            <a:b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xlarge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with 300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epochs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464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2D128A-4E0B-1C3E-C994-C9EB0AB129DD}"/>
              </a:ext>
            </a:extLst>
          </p:cNvPr>
          <p:cNvSpPr txBox="1"/>
          <p:nvPr/>
        </p:nvSpPr>
        <p:spPr>
          <a:xfrm>
            <a:off x="121500" y="1361890"/>
            <a:ext cx="1207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if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was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trained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small (400x300) images the network works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nicely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REAL (2448x2048) images.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2453259-6FDA-2869-6A0E-70F016BCD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6576"/>
            <a:ext cx="4245251" cy="35515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D0D9ACD-B2B4-DAF6-5958-D25804F76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2816571"/>
            <a:ext cx="4245251" cy="35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11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2D128A-4E0B-1C3E-C994-C9EB0AB129DD}"/>
              </a:ext>
            </a:extLst>
          </p:cNvPr>
          <p:cNvSpPr txBox="1"/>
          <p:nvPr/>
        </p:nvSpPr>
        <p:spPr>
          <a:xfrm>
            <a:off x="121500" y="1361890"/>
            <a:ext cx="1207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Test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been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done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also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data and images from the AI group:</a:t>
            </a:r>
          </a:p>
        </p:txBody>
      </p:sp>
      <p:pic>
        <p:nvPicPr>
          <p:cNvPr id="16" name="Immagine 15" descr="Immagine che contiene testo, calligrafia, lavagna, Carattere&#10;&#10;Descrizione generata automaticamente">
            <a:extLst>
              <a:ext uri="{FF2B5EF4-FFF2-40B4-BE49-F238E27FC236}">
                <a16:creationId xmlns:a16="http://schemas.microsoft.com/office/drawing/2014/main" id="{E20A65E7-F770-4F11-F683-65C4B4546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3" y="2040061"/>
            <a:ext cx="10975979" cy="411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39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2D128A-4E0B-1C3E-C994-C9EB0AB129DD}"/>
              </a:ext>
            </a:extLst>
          </p:cNvPr>
          <p:cNvSpPr txBox="1"/>
          <p:nvPr/>
        </p:nvSpPr>
        <p:spPr>
          <a:xfrm>
            <a:off x="121500" y="1361890"/>
            <a:ext cx="1207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Test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been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done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also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data and images from the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MoEDAL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AI-group:</a:t>
            </a:r>
          </a:p>
        </p:txBody>
      </p:sp>
      <p:pic>
        <p:nvPicPr>
          <p:cNvPr id="9" name="Immagine 8" descr="Immagine che contiene testo, schermata, Carattere, calligrafia">
            <a:extLst>
              <a:ext uri="{FF2B5EF4-FFF2-40B4-BE49-F238E27FC236}">
                <a16:creationId xmlns:a16="http://schemas.microsoft.com/office/drawing/2014/main" id="{E8449FC9-05F4-426A-6CB7-6401AA43B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3" y="1997950"/>
            <a:ext cx="11257613" cy="42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56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2D128A-4E0B-1C3E-C994-C9EB0AB129DD}"/>
              </a:ext>
            </a:extLst>
          </p:cNvPr>
          <p:cNvSpPr txBox="1"/>
          <p:nvPr/>
        </p:nvSpPr>
        <p:spPr>
          <a:xfrm>
            <a:off x="2890100" y="1933960"/>
            <a:ext cx="692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Very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Preliminary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results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manually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verified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F0C63-1B7E-AECF-EDB8-8E63E888E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954" y="2825593"/>
            <a:ext cx="8897592" cy="2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84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60750" y="1726913"/>
            <a:ext cx="12070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First test of :</a:t>
            </a:r>
          </a:p>
          <a:p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Generation of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syntetic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images (400x300 due to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memory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limitation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Object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detection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network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traing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syntetic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images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Object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detection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REAL data </a:t>
            </a:r>
          </a:p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Has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been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successful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! </a:t>
            </a:r>
          </a:p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will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now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fine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tune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analisys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pipeline in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order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deploy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 ‘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real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time’ image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analysis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system for the Bologna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Microscope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b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Referrences</a:t>
            </a:r>
            <a:r>
              <a:rPr lang="it-IT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br>
              <a:rPr lang="it-IT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it-IT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https://github.com/tamarott/SinGAN</a:t>
            </a:r>
            <a:br>
              <a:rPr lang="it-IT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it-IT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https://github.com/ultralytics/yolov5/releases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83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131084" y="6577608"/>
            <a:ext cx="10844895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8861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ECFA881-B9D8-4931-B36A-E8C24F44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4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1098DD-CAE2-41E9-A472-6214D49028DE}"/>
              </a:ext>
            </a:extLst>
          </p:cNvPr>
          <p:cNvSpPr txBox="1"/>
          <p:nvPr/>
        </p:nvSpPr>
        <p:spPr>
          <a:xfrm>
            <a:off x="3253946" y="4970614"/>
            <a:ext cx="5684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/>
              <a:t>Giuseppe Levi,</a:t>
            </a:r>
          </a:p>
          <a:p>
            <a:pPr algn="ctr"/>
            <a:r>
              <a:rPr lang="it-IT" sz="2400" err="1"/>
              <a:t>University</a:t>
            </a:r>
            <a:r>
              <a:rPr lang="it-IT" sz="2400"/>
              <a:t> of Bologna, INFN</a:t>
            </a:r>
          </a:p>
          <a:p>
            <a:pPr algn="ctr"/>
            <a:r>
              <a:rPr lang="it-IT" sz="2400"/>
              <a:t>Levi_at_unibo.it</a:t>
            </a:r>
            <a:endParaRPr lang="en-US" sz="2400"/>
          </a:p>
        </p:txBody>
      </p:sp>
      <p:pic>
        <p:nvPicPr>
          <p:cNvPr id="6146" name="Picture 2" descr="Risultati immagini per dilbert cartoon thanks after presentation">
            <a:extLst>
              <a:ext uri="{FF2B5EF4-FFF2-40B4-BE49-F238E27FC236}">
                <a16:creationId xmlns:a16="http://schemas.microsoft.com/office/drawing/2014/main" id="{B1B24435-B72F-44BE-9AC1-724D635D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704834"/>
            <a:ext cx="857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aking a closer look at LHC - MoEDAL">
            <a:extLst>
              <a:ext uri="{FF2B5EF4-FFF2-40B4-BE49-F238E27FC236}">
                <a16:creationId xmlns:a16="http://schemas.microsoft.com/office/drawing/2014/main" id="{F263BEA8-5925-41B7-BC20-105638D0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97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320010" y="1191335"/>
            <a:ext cx="11827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MoEDAL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CERN experiment (LHC-IP8) dedicated to the search for highly ionizing exotic particles such as monopoles. </a:t>
            </a:r>
          </a:p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consists mainly of passive detectors.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FD2E956-E89B-0A1E-3344-9178B155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34" y="2576330"/>
            <a:ext cx="8018495" cy="38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24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320010" y="1191335"/>
            <a:ext cx="11551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Track Detectors are passive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sheets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tracks are developed by a chemical attack and revealed through a microscope.</a:t>
            </a:r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gure 3. ">
            <a:extLst>
              <a:ext uri="{FF2B5EF4-FFF2-40B4-BE49-F238E27FC236}">
                <a16:creationId xmlns:a16="http://schemas.microsoft.com/office/drawing/2014/main" id="{E0211669-D74F-66A9-E243-A6B55DB7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96" y="2145442"/>
            <a:ext cx="5820487" cy="41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nton rpl CR39 LET">
            <a:extLst>
              <a:ext uri="{FF2B5EF4-FFF2-40B4-BE49-F238E27FC236}">
                <a16:creationId xmlns:a16="http://schemas.microsoft.com/office/drawing/2014/main" id="{33553F71-3801-329C-30F5-84E78A76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001" y="2179351"/>
            <a:ext cx="2472542" cy="193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nton rpl CR39 Damage">
            <a:extLst>
              <a:ext uri="{FF2B5EF4-FFF2-40B4-BE49-F238E27FC236}">
                <a16:creationId xmlns:a16="http://schemas.microsoft.com/office/drawing/2014/main" id="{8335E0CD-18A1-ADB9-FDC3-3BFA2BE48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42" y="22091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440A900-3C44-A970-3B45-EC941CF59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586" y="4172034"/>
            <a:ext cx="3110998" cy="23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0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260576" y="1400406"/>
            <a:ext cx="12070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enormous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images (frames) to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NTD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Scanning 20m^2 of detector with a 2x2 mm FOV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5M frames for </a:t>
            </a:r>
            <a:r>
              <a:rPr lang="it-IT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side. (8.8 M with a 1.5mm step)</a:t>
            </a:r>
            <a:b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make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divide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steps e.g.:</a:t>
            </a:r>
          </a:p>
          <a:p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DAQ (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etching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Bologna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Microscope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 Data storage</a:t>
            </a:r>
          </a:p>
          <a:p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Pit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identification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 to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select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frames with tracks</a:t>
            </a:r>
          </a:p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Measure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 (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Calibration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+ Data)</a:t>
            </a:r>
          </a:p>
          <a:p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 can be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used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along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with CV for 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Pit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Identification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 large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number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of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labeled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images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tipically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in the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order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from 1000 to 10000 for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each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CLASS.</a:t>
            </a:r>
          </a:p>
        </p:txBody>
      </p:sp>
    </p:spTree>
    <p:extLst>
      <p:ext uri="{BB962C8B-B14F-4D97-AF65-F5344CB8AC3E}">
        <p14:creationId xmlns:p14="http://schemas.microsoft.com/office/powerpoint/2010/main" val="347301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121500" y="1361890"/>
            <a:ext cx="12070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Apart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from the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convenctional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data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augmentation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techniques (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rotation,mirroring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there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now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possibility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 GENERATE «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syntetic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data» from a small sample.</a:t>
            </a:r>
          </a:p>
          <a:p>
            <a:endParaRPr lang="it-IT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ree key requirements for generative models and how different frameworks trade off between them">
            <a:extLst>
              <a:ext uri="{FF2B5EF4-FFF2-40B4-BE49-F238E27FC236}">
                <a16:creationId xmlns:a16="http://schemas.microsoft.com/office/drawing/2014/main" id="{FDB9DE04-974D-4DF4-B11A-45D471565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53" y="2345562"/>
            <a:ext cx="4319823" cy="35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 image of a cat is perturbed from left to right by adding Gaussian noise. Arrows indicate fixed forward diffusion and generative reverse denoising processes.">
            <a:extLst>
              <a:ext uri="{FF2B5EF4-FFF2-40B4-BE49-F238E27FC236}">
                <a16:creationId xmlns:a16="http://schemas.microsoft.com/office/drawing/2014/main" id="{152F1648-D6BB-5E36-133E-1FE05DB2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4" y="2414210"/>
            <a:ext cx="48768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ariational Autoencoders: A generative model | by Dhaval Taunk | Analytics  Vidhya | Medium">
            <a:extLst>
              <a:ext uri="{FF2B5EF4-FFF2-40B4-BE49-F238E27FC236}">
                <a16:creationId xmlns:a16="http://schemas.microsoft.com/office/drawing/2014/main" id="{8ABFF322-3B71-3F27-664A-DBFBD30E2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01" y="4074926"/>
            <a:ext cx="4725764" cy="21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Short Introduction to Generative Adversarial Networks - Thalles' blog">
            <a:extLst>
              <a:ext uri="{FF2B5EF4-FFF2-40B4-BE49-F238E27FC236}">
                <a16:creationId xmlns:a16="http://schemas.microsoft.com/office/drawing/2014/main" id="{F327388B-C2F4-FF39-5B54-7AC729EC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0" y="3052385"/>
            <a:ext cx="3849388" cy="16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94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inGAN: Learning a Generative Model From a Single Natural Image - ICCV 2019  - PyTorch - CV Notes">
            <a:extLst>
              <a:ext uri="{FF2B5EF4-FFF2-40B4-BE49-F238E27FC236}">
                <a16:creationId xmlns:a16="http://schemas.microsoft.com/office/drawing/2014/main" id="{D06780B1-3A7A-E0E2-074F-EDDC4BAE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19" y="2124379"/>
            <a:ext cx="6696927" cy="30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77054" y="1140707"/>
            <a:ext cx="569415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GAN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well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tested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technology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simpler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implement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train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than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diffusion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models.</a:t>
            </a:r>
          </a:p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Normally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 GAN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would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need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 large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number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images to be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trained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BUT in 2019 a new technique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been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introduced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train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 GAN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starting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from a single image. (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Rott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et al 2019)</a:t>
            </a:r>
          </a:p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main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point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 create a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pyramid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GAN networks sampling the image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different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scales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828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8CC21D7-BE0E-65FE-FF5D-C24AF216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" y="2527943"/>
            <a:ext cx="121920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73B487-88E9-D441-32AA-C2C173F21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180" y="1265599"/>
            <a:ext cx="5839640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527943" y="1667041"/>
            <a:ext cx="11136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Limitation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image size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due to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memory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Full use of GPU (up to 86/80 W)</a:t>
            </a:r>
            <a:b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Now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CNAF HPC machine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can go up to 1000x1000 px.)</a:t>
            </a: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73A0C746-17B9-484A-327E-14E194E2AC4F}"/>
              </a:ext>
            </a:extLst>
          </p:cNvPr>
          <p:cNvGrpSpPr/>
          <p:nvPr/>
        </p:nvGrpSpPr>
        <p:grpSpPr>
          <a:xfrm>
            <a:off x="567408" y="2956944"/>
            <a:ext cx="2425908" cy="1973493"/>
            <a:chOff x="274020" y="1480119"/>
            <a:chExt cx="2425908" cy="1973493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555CB835-270C-51E3-ED89-E291662C24E9}"/>
                </a:ext>
              </a:extLst>
            </p:cNvPr>
            <p:cNvSpPr/>
            <p:nvPr/>
          </p:nvSpPr>
          <p:spPr>
            <a:xfrm>
              <a:off x="274020" y="1480119"/>
              <a:ext cx="2425908" cy="197349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17E370B-E9BE-B59E-C77F-4A13E06A2435}"/>
                </a:ext>
              </a:extLst>
            </p:cNvPr>
            <p:cNvSpPr txBox="1"/>
            <p:nvPr/>
          </p:nvSpPr>
          <p:spPr>
            <a:xfrm>
              <a:off x="370358" y="1576457"/>
              <a:ext cx="2233232" cy="17808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500" kern="1200" dirty="0"/>
                <a:t>Train from single image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AE351F4-1630-747C-0893-45AA2C324F3C}"/>
              </a:ext>
            </a:extLst>
          </p:cNvPr>
          <p:cNvGrpSpPr/>
          <p:nvPr/>
        </p:nvGrpSpPr>
        <p:grpSpPr>
          <a:xfrm>
            <a:off x="6096000" y="2999101"/>
            <a:ext cx="2879076" cy="1973493"/>
            <a:chOff x="5386432" y="1480119"/>
            <a:chExt cx="2425908" cy="1973493"/>
          </a:xfrm>
        </p:grpSpPr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831550AB-FFC6-AA74-2874-CEE38FAE5653}"/>
                </a:ext>
              </a:extLst>
            </p:cNvPr>
            <p:cNvSpPr/>
            <p:nvPr/>
          </p:nvSpPr>
          <p:spPr>
            <a:xfrm>
              <a:off x="5386432" y="1480119"/>
              <a:ext cx="2425908" cy="197349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3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9280E28-48E1-02EC-BA82-47BEB978028D}"/>
                </a:ext>
              </a:extLst>
            </p:cNvPr>
            <p:cNvSpPr txBox="1"/>
            <p:nvPr/>
          </p:nvSpPr>
          <p:spPr>
            <a:xfrm>
              <a:off x="5482770" y="1576457"/>
              <a:ext cx="2233232" cy="17808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500" kern="1200" dirty="0">
                  <a:solidFill>
                    <a:srgbClr val="FF0000"/>
                  </a:solidFill>
                </a:rPr>
                <a:t>Generation</a:t>
              </a:r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DDD344AC-022E-EF27-6BE5-80B4BF3A8568}"/>
              </a:ext>
            </a:extLst>
          </p:cNvPr>
          <p:cNvSpPr/>
          <p:nvPr/>
        </p:nvSpPr>
        <p:spPr>
          <a:xfrm>
            <a:off x="4136694" y="3295693"/>
            <a:ext cx="1556991" cy="13785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SLOW</a:t>
            </a:r>
          </a:p>
          <a:p>
            <a:pPr algn="ctr"/>
            <a:r>
              <a:rPr lang="it-IT" sz="2800" dirty="0"/>
              <a:t>3h</a:t>
            </a:r>
          </a:p>
          <a:p>
            <a:pPr algn="ctr"/>
            <a:r>
              <a:rPr lang="it-IT" sz="2800" dirty="0"/>
              <a:t>400x300 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F8CE00F-3147-92D0-5FB7-3533EA1E8DF2}"/>
              </a:ext>
            </a:extLst>
          </p:cNvPr>
          <p:cNvSpPr/>
          <p:nvPr/>
        </p:nvSpPr>
        <p:spPr>
          <a:xfrm>
            <a:off x="9536922" y="2754637"/>
            <a:ext cx="2508811" cy="246070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FAST</a:t>
            </a:r>
          </a:p>
          <a:p>
            <a:pPr algn="ctr"/>
            <a:r>
              <a:rPr lang="it-IT" sz="2800" dirty="0"/>
              <a:t>100Hz</a:t>
            </a:r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8F02F139-C1FE-F2CE-C076-3EE474C49150}"/>
              </a:ext>
            </a:extLst>
          </p:cNvPr>
          <p:cNvSpPr/>
          <p:nvPr/>
        </p:nvSpPr>
        <p:spPr>
          <a:xfrm>
            <a:off x="8975076" y="3888650"/>
            <a:ext cx="561846" cy="2686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499F73CA-C447-ACD7-33C8-6B113ADB80C4}"/>
              </a:ext>
            </a:extLst>
          </p:cNvPr>
          <p:cNvSpPr/>
          <p:nvPr/>
        </p:nvSpPr>
        <p:spPr>
          <a:xfrm>
            <a:off x="2969899" y="3850641"/>
            <a:ext cx="1166795" cy="351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01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D33E2AE-CCC7-4538-AE0D-60396B713AC9}"/>
              </a:ext>
            </a:extLst>
          </p:cNvPr>
          <p:cNvCxnSpPr>
            <a:cxnSpLocks/>
          </p:cNvCxnSpPr>
          <p:nvPr/>
        </p:nvCxnSpPr>
        <p:spPr>
          <a:xfrm>
            <a:off x="260576" y="6474597"/>
            <a:ext cx="10715403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CD0C86-C02C-4D98-9470-889ABB5B83BF}"/>
              </a:ext>
            </a:extLst>
          </p:cNvPr>
          <p:cNvSpPr txBox="1"/>
          <p:nvPr/>
        </p:nvSpPr>
        <p:spPr>
          <a:xfrm>
            <a:off x="2114550" y="314325"/>
            <a:ext cx="993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MoEDAL</a:t>
            </a:r>
            <a:r>
              <a:rPr lang="it-IT" sz="3200">
                <a:solidFill>
                  <a:srgbClr val="00049C"/>
                </a:solidFill>
                <a:latin typeface="Arial Black" panose="020B0A04020102020204" pitchFamily="34" charset="0"/>
              </a:rPr>
              <a:t> NTD Data </a:t>
            </a:r>
            <a:r>
              <a:rPr lang="it-IT" sz="3200" err="1">
                <a:solidFill>
                  <a:srgbClr val="00049C"/>
                </a:solidFill>
                <a:latin typeface="Arial Black" panose="020B0A04020102020204" pitchFamily="34" charset="0"/>
              </a:rPr>
              <a:t>Augmentation</a:t>
            </a:r>
            <a:endParaRPr lang="it-IT" sz="3200">
              <a:solidFill>
                <a:srgbClr val="00049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951E-0552-440E-B28A-7EBB490B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72718"/>
            <a:ext cx="2322832" cy="1289172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401C7CC-0CA8-448B-A537-FF6AE3521FD8}"/>
              </a:ext>
            </a:extLst>
          </p:cNvPr>
          <p:cNvCxnSpPr>
            <a:cxnSpLocks/>
          </p:cNvCxnSpPr>
          <p:nvPr/>
        </p:nvCxnSpPr>
        <p:spPr>
          <a:xfrm>
            <a:off x="1132114" y="1056389"/>
            <a:ext cx="10834108" cy="0"/>
          </a:xfrm>
          <a:prstGeom prst="line">
            <a:avLst/>
          </a:prstGeom>
          <a:ln w="47625">
            <a:solidFill>
              <a:srgbClr val="000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C09ED64-9ED3-4E36-B6D5-CE9A1AA9D99F}"/>
              </a:ext>
            </a:extLst>
          </p:cNvPr>
          <p:cNvSpPr txBox="1"/>
          <p:nvPr/>
        </p:nvSpPr>
        <p:spPr>
          <a:xfrm>
            <a:off x="121500" y="1361890"/>
            <a:ext cx="1207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From one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backgroud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</a:p>
        </p:txBody>
      </p:sp>
      <p:pic>
        <p:nvPicPr>
          <p:cNvPr id="2050" name="Picture 2" descr="Taking a closer look at LHC - MoEDAL">
            <a:extLst>
              <a:ext uri="{FF2B5EF4-FFF2-40B4-BE49-F238E27FC236}">
                <a16:creationId xmlns:a16="http://schemas.microsoft.com/office/drawing/2014/main" id="{9F3A790C-024D-4F8E-8FEB-2037931F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9" y="5646784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987E18F4-DF29-D5FF-7E88-27B7D1FB2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1" y="2315707"/>
            <a:ext cx="4021578" cy="336445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EADD10E-5A6B-A7EC-0EAF-5FB9D2782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028" y="1601786"/>
            <a:ext cx="4792746" cy="4495962"/>
          </a:xfrm>
          <a:prstGeom prst="rect">
            <a:avLst/>
          </a:prstGeom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05A1BA5-3018-AA7B-1E57-DEC9C95A098B}"/>
              </a:ext>
            </a:extLst>
          </p:cNvPr>
          <p:cNvSpPr/>
          <p:nvPr/>
        </p:nvSpPr>
        <p:spPr>
          <a:xfrm>
            <a:off x="5096656" y="4017364"/>
            <a:ext cx="1169233" cy="6295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MANY</a:t>
            </a:r>
          </a:p>
        </p:txBody>
      </p:sp>
    </p:spTree>
    <p:extLst>
      <p:ext uri="{BB962C8B-B14F-4D97-AF65-F5344CB8AC3E}">
        <p14:creationId xmlns:p14="http://schemas.microsoft.com/office/powerpoint/2010/main" val="3750807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bd54842-e5c2-48ad-9072-a630cb871f7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259A233B1BC46B271087C2A064AF6" ma:contentTypeVersion="16" ma:contentTypeDescription="Create a new document." ma:contentTypeScope="" ma:versionID="9676c7a2a4689b0760ae5976775acd59">
  <xsd:schema xmlns:xsd="http://www.w3.org/2001/XMLSchema" xmlns:xs="http://www.w3.org/2001/XMLSchema" xmlns:p="http://schemas.microsoft.com/office/2006/metadata/properties" xmlns:ns3="4bd54842-e5c2-48ad-9072-a630cb871f7a" xmlns:ns4="04f70e20-dc82-4ea5-ae64-2cb1d45cba4a" targetNamespace="http://schemas.microsoft.com/office/2006/metadata/properties" ma:root="true" ma:fieldsID="16cd86d42689e366c1d9a9c0365d1b06" ns3:_="" ns4:_="">
    <xsd:import namespace="4bd54842-e5c2-48ad-9072-a630cb871f7a"/>
    <xsd:import namespace="04f70e20-dc82-4ea5-ae64-2cb1d45cba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d54842-e5c2-48ad-9072-a630cb871f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70e20-dc82-4ea5-ae64-2cb1d45cb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7457C8-8FBC-49E3-B395-D5B4C84FE936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4f70e20-dc82-4ea5-ae64-2cb1d45cba4a"/>
    <ds:schemaRef ds:uri="4bd54842-e5c2-48ad-9072-a630cb871f7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A5F5481-26B7-4E40-BD53-402A1010A4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d54842-e5c2-48ad-9072-a630cb871f7a"/>
    <ds:schemaRef ds:uri="04f70e20-dc82-4ea5-ae64-2cb1d45cba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84162A-D71A-4B36-8BF1-FC96BF3FFF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657</Words>
  <Application>Microsoft Office PowerPoint</Application>
  <PresentationFormat>Widescreen</PresentationFormat>
  <Paragraphs>80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Levi</dc:creator>
  <cp:lastModifiedBy>Giuseppe Levi</cp:lastModifiedBy>
  <cp:revision>5</cp:revision>
  <dcterms:created xsi:type="dcterms:W3CDTF">2023-04-27T06:49:32Z</dcterms:created>
  <dcterms:modified xsi:type="dcterms:W3CDTF">2023-10-23T14:50:58Z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0x01010045E259A233B1BC46B271087C2A064AF6</vt:lpwstr>
  </property>
</Properties>
</file>