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77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Titillium Web" pitchFamily="2" charset="77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6" roundtripDataSignature="AMtx7mjSz2WiIX3auCzvuhwjMRytK+50l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onio Stamerr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400"/>
    <a:srgbClr val="2B0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0"/>
    <p:restoredTop sz="94670"/>
  </p:normalViewPr>
  <p:slideViewPr>
    <p:cSldViewPr snapToGrid="0">
      <p:cViewPr varScale="1">
        <p:scale>
          <a:sx n="195" d="100"/>
          <a:sy n="195" d="100"/>
        </p:scale>
        <p:origin x="272" y="176"/>
      </p:cViewPr>
      <p:guideLst/>
    </p:cSldViewPr>
  </p:slideViewPr>
  <p:outlineViewPr>
    <p:cViewPr>
      <p:scale>
        <a:sx n="33" d="100"/>
        <a:sy n="33" d="100"/>
      </p:scale>
      <p:origin x="0" y="-116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59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8" Type="http://schemas.openxmlformats.org/officeDocument/2006/relationships/presProps" Target="presProps.xml"/><Relationship Id="rId5" Type="http://schemas.openxmlformats.org/officeDocument/2006/relationships/font" Target="fonts/font2.fntdata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font" Target="fonts/font7.fntdata"/><Relationship Id="rId6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56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1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28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85623"/>
              </a:buClr>
              <a:buSzPts val="2000"/>
              <a:buChar char="•"/>
              <a:defRPr>
                <a:solidFill>
                  <a:srgbClr val="385623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030A0"/>
              </a:buClr>
              <a:buSzPts val="1800"/>
              <a:buChar char="•"/>
              <a:defRPr>
                <a:solidFill>
                  <a:srgbClr val="7030A0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28" name="Google Shape;28;p21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1"/>
          <p:cNvSpPr txBox="1">
            <a:spLocks noGrp="1"/>
          </p:cNvSpPr>
          <p:nvPr>
            <p:ph type="title"/>
          </p:nvPr>
        </p:nvSpPr>
        <p:spPr>
          <a:xfrm rot="5400000">
            <a:off x="7618686" y="2441849"/>
            <a:ext cx="484132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1"/>
          <p:cNvSpPr txBox="1">
            <a:spLocks noGrp="1"/>
          </p:cNvSpPr>
          <p:nvPr>
            <p:ph type="body" idx="1"/>
          </p:nvPr>
        </p:nvSpPr>
        <p:spPr>
          <a:xfrm rot="5400000">
            <a:off x="2284687" y="-110851"/>
            <a:ext cx="4841327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31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1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1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107" name="Google Shape;107;p31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/>
          <p:nvPr/>
        </p:nvSpPr>
        <p:spPr>
          <a:xfrm>
            <a:off x="0" y="1310759"/>
            <a:ext cx="12202758" cy="503867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39" name="Google Shape;39;p23"/>
          <p:cNvSpPr txBox="1">
            <a:spLocks noGrp="1"/>
          </p:cNvSpPr>
          <p:nvPr>
            <p:ph type="ctrTitle"/>
          </p:nvPr>
        </p:nvSpPr>
        <p:spPr>
          <a:xfrm>
            <a:off x="838200" y="1335636"/>
            <a:ext cx="3795445" cy="2414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4500"/>
              <a:buFont typeface="Titillium Web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subTitle" idx="1"/>
          </p:nvPr>
        </p:nvSpPr>
        <p:spPr>
          <a:xfrm>
            <a:off x="838200" y="3879437"/>
            <a:ext cx="3795445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44" name="Google Shape;44;p23"/>
          <p:cNvSpPr>
            <a:spLocks noGrp="1"/>
          </p:cNvSpPr>
          <p:nvPr>
            <p:ph type="pic" idx="2"/>
          </p:nvPr>
        </p:nvSpPr>
        <p:spPr>
          <a:xfrm>
            <a:off x="5188449" y="2106202"/>
            <a:ext cx="5712431" cy="3754848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23"/>
          <p:cNvSpPr txBox="1">
            <a:spLocks noGrp="1"/>
          </p:cNvSpPr>
          <p:nvPr>
            <p:ph type="body" idx="3"/>
          </p:nvPr>
        </p:nvSpPr>
        <p:spPr>
          <a:xfrm>
            <a:off x="838200" y="5681663"/>
            <a:ext cx="3795444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3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4"/>
          <p:cNvSpPr txBox="1">
            <a:spLocks noGrp="1"/>
          </p:cNvSpPr>
          <p:nvPr>
            <p:ph type="title"/>
          </p:nvPr>
        </p:nvSpPr>
        <p:spPr>
          <a:xfrm>
            <a:off x="838200" y="1335635"/>
            <a:ext cx="10515600" cy="544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1"/>
          </p:nvPr>
        </p:nvSpPr>
        <p:spPr>
          <a:xfrm>
            <a:off x="838200" y="2496619"/>
            <a:ext cx="10515600" cy="3680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body" idx="2"/>
          </p:nvPr>
        </p:nvSpPr>
        <p:spPr>
          <a:xfrm>
            <a:off x="838200" y="1931597"/>
            <a:ext cx="10515600" cy="452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27F47"/>
              </a:buClr>
              <a:buSzPts val="2400"/>
              <a:buChar char="•"/>
              <a:defRPr sz="2400" b="1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4" name="Google Shape;54;p24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>
  <p:cSld name="Intestazione sezion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ctrTitle"/>
          </p:nvPr>
        </p:nvSpPr>
        <p:spPr>
          <a:xfrm>
            <a:off x="838200" y="1335636"/>
            <a:ext cx="4925602" cy="2414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4500"/>
              <a:buFont typeface="Titillium Web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ubTitle" idx="1"/>
          </p:nvPr>
        </p:nvSpPr>
        <p:spPr>
          <a:xfrm>
            <a:off x="838200" y="3879437"/>
            <a:ext cx="492560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25"/>
          <p:cNvSpPr>
            <a:spLocks noGrp="1"/>
          </p:cNvSpPr>
          <p:nvPr>
            <p:ph type="pic" idx="2"/>
          </p:nvPr>
        </p:nvSpPr>
        <p:spPr>
          <a:xfrm>
            <a:off x="6096000" y="1335636"/>
            <a:ext cx="5257800" cy="4525414"/>
          </a:xfrm>
          <a:prstGeom prst="rect">
            <a:avLst/>
          </a:prstGeom>
          <a:noFill/>
          <a:ln>
            <a:noFill/>
          </a:ln>
        </p:spPr>
      </p:sp>
      <p:pic>
        <p:nvPicPr>
          <p:cNvPr id="62" name="Google Shape;62;p25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>
  <p:cSld name="Confronto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6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838200" y="1931597"/>
            <a:ext cx="10515600" cy="452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27F47"/>
              </a:buClr>
              <a:buSzPts val="2400"/>
              <a:buChar char="•"/>
              <a:defRPr sz="2400" b="1">
                <a:solidFill>
                  <a:srgbClr val="B27F4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body" idx="2"/>
          </p:nvPr>
        </p:nvSpPr>
        <p:spPr>
          <a:xfrm>
            <a:off x="838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F3864"/>
              </a:buClr>
              <a:buSzPts val="2400"/>
              <a:buChar char="•"/>
              <a:defRPr>
                <a:solidFill>
                  <a:srgbClr val="1F3864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030A0"/>
              </a:buClr>
              <a:buSzPts val="2000"/>
              <a:buChar char="•"/>
              <a:defRPr>
                <a:solidFill>
                  <a:srgbClr val="7030A0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body" idx="3"/>
          </p:nvPr>
        </p:nvSpPr>
        <p:spPr>
          <a:xfrm>
            <a:off x="6172200" y="2496619"/>
            <a:ext cx="5181600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F3864"/>
              </a:buClr>
              <a:buSzPts val="2400"/>
              <a:buChar char="•"/>
              <a:defRPr>
                <a:solidFill>
                  <a:srgbClr val="1F3864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030A0"/>
              </a:buClr>
              <a:buSzPts val="2000"/>
              <a:buChar char="•"/>
              <a:defRPr>
                <a:solidFill>
                  <a:srgbClr val="7030A0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030A0"/>
              </a:buClr>
              <a:buSzPts val="1800"/>
              <a:buChar char="•"/>
              <a:defRPr>
                <a:solidFill>
                  <a:srgbClr val="7030A0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1" name="Google Shape;71;p26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77" name="Google Shape;77;p27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>
  <p:cSld name="Contenuto con didascalia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body" idx="1"/>
          </p:nvPr>
        </p:nvSpPr>
        <p:spPr>
          <a:xfrm>
            <a:off x="5183188" y="1335636"/>
            <a:ext cx="6172200" cy="4841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2"/>
          </p:nvPr>
        </p:nvSpPr>
        <p:spPr>
          <a:xfrm>
            <a:off x="839788" y="2496619"/>
            <a:ext cx="3932237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84" name="Google Shape;84;p28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5" name="Google Shape;85;p28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>
  <p:cSld name="Immagine con didascalia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9"/>
          <p:cNvSpPr>
            <a:spLocks noGrp="1"/>
          </p:cNvSpPr>
          <p:nvPr>
            <p:ph type="pic" idx="2"/>
          </p:nvPr>
        </p:nvSpPr>
        <p:spPr>
          <a:xfrm>
            <a:off x="5183188" y="1335636"/>
            <a:ext cx="6172200" cy="4841327"/>
          </a:xfrm>
          <a:prstGeom prst="rect">
            <a:avLst/>
          </a:prstGeom>
          <a:noFill/>
          <a:ln>
            <a:noFill/>
          </a:ln>
        </p:spPr>
      </p:sp>
      <p:sp>
        <p:nvSpPr>
          <p:cNvPr id="88" name="Google Shape;88;p29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9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9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91" name="Google Shape;91;p29"/>
          <p:cNvSpPr txBox="1">
            <a:spLocks noGrp="1"/>
          </p:cNvSpPr>
          <p:nvPr>
            <p:ph type="body" idx="1"/>
          </p:nvPr>
        </p:nvSpPr>
        <p:spPr>
          <a:xfrm>
            <a:off x="839788" y="2496619"/>
            <a:ext cx="3932237" cy="368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2" name="Google Shape;92;p29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3" name="Google Shape;93;p29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0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0"/>
          <p:cNvSpPr txBox="1">
            <a:spLocks noGrp="1"/>
          </p:cNvSpPr>
          <p:nvPr>
            <p:ph type="body" idx="1"/>
          </p:nvPr>
        </p:nvSpPr>
        <p:spPr>
          <a:xfrm rot="5400000">
            <a:off x="4153087" y="-1023750"/>
            <a:ext cx="3885826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30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0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0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100" name="Google Shape;100;p30"/>
          <p:cNvPicPr preferRelativeResize="0"/>
          <p:nvPr/>
        </p:nvPicPr>
        <p:blipFill rotWithShape="1">
          <a:blip r:embed="rId2">
            <a:alphaModFix/>
          </a:blip>
          <a:srcRect r="9138"/>
          <a:stretch/>
        </p:blipFill>
        <p:spPr>
          <a:xfrm>
            <a:off x="9551505" y="233871"/>
            <a:ext cx="2461588" cy="837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6352350"/>
            <a:ext cx="12192000" cy="52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-25841"/>
            <a:ext cx="121920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9"/>
          <p:cNvSpPr txBox="1"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27F47"/>
              </a:buClr>
              <a:buSzPts val="2800"/>
              <a:buFont typeface="Titillium Web"/>
              <a:buNone/>
              <a:defRPr sz="2800" b="1" i="0" u="none" strike="noStrike" cap="none">
                <a:solidFill>
                  <a:srgbClr val="B27F47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6921745-1679-804D-93B5-CC4E0F2E9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Spoke</a:t>
            </a:r>
            <a:r>
              <a:rPr lang="it-IT" dirty="0"/>
              <a:t> 2 of ICSC in </a:t>
            </a:r>
            <a:r>
              <a:rPr lang="it-IT" dirty="0" err="1"/>
              <a:t>one</a:t>
            </a:r>
            <a:r>
              <a:rPr lang="it-IT" dirty="0"/>
              <a:t> slide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826B48-373E-B742-A766-049F4DDC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" y="1994877"/>
            <a:ext cx="6845632" cy="388582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Total Budget 18.39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MEur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/>
                </a:solidFill>
              </a:rPr>
              <a:t>6.3 </a:t>
            </a:r>
            <a:r>
              <a:rPr lang="en-US" dirty="0" err="1">
                <a:solidFill>
                  <a:schemeClr val="accent1"/>
                </a:solidFill>
              </a:rPr>
              <a:t>MEur</a:t>
            </a:r>
            <a:r>
              <a:rPr lang="en-US" dirty="0">
                <a:solidFill>
                  <a:schemeClr val="accent1"/>
                </a:solidFill>
              </a:rPr>
              <a:t> “</a:t>
            </a:r>
            <a:r>
              <a:rPr lang="en-US" dirty="0" err="1">
                <a:solidFill>
                  <a:schemeClr val="accent1"/>
                </a:solidFill>
              </a:rPr>
              <a:t>massa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critica</a:t>
            </a:r>
            <a:r>
              <a:rPr lang="en-US" dirty="0">
                <a:solidFill>
                  <a:schemeClr val="accent1"/>
                </a:solidFill>
              </a:rPr>
              <a:t>”, 5.1 </a:t>
            </a:r>
            <a:r>
              <a:rPr lang="en-US" dirty="0" err="1">
                <a:solidFill>
                  <a:schemeClr val="accent1"/>
                </a:solidFill>
              </a:rPr>
              <a:t>MEur</a:t>
            </a:r>
            <a:r>
              <a:rPr lang="en-US" dirty="0">
                <a:solidFill>
                  <a:schemeClr val="accent1"/>
                </a:solidFill>
              </a:rPr>
              <a:t> TD/RTD, 2 </a:t>
            </a:r>
            <a:r>
              <a:rPr lang="en-US" dirty="0" err="1">
                <a:solidFill>
                  <a:schemeClr val="accent1"/>
                </a:solidFill>
              </a:rPr>
              <a:t>MEur</a:t>
            </a:r>
            <a:r>
              <a:rPr lang="en-US" dirty="0">
                <a:solidFill>
                  <a:schemeClr val="accent1"/>
                </a:solidFill>
              </a:rPr>
              <a:t> PhD, 1.8 </a:t>
            </a:r>
            <a:r>
              <a:rPr lang="en-US" dirty="0" err="1">
                <a:solidFill>
                  <a:schemeClr val="accent1"/>
                </a:solidFill>
              </a:rPr>
              <a:t>MEur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nnovation </a:t>
            </a:r>
            <a:r>
              <a:rPr lang="en-US" b="1" dirty="0">
                <a:solidFill>
                  <a:schemeClr val="accent1"/>
                </a:solidFill>
              </a:rPr>
              <a:t>G</a:t>
            </a:r>
            <a:r>
              <a:rPr lang="en-US" dirty="0">
                <a:solidFill>
                  <a:schemeClr val="accent1"/>
                </a:solidFill>
              </a:rPr>
              <a:t>rants, 3.2 </a:t>
            </a:r>
            <a:r>
              <a:rPr lang="en-US" dirty="0" err="1">
                <a:solidFill>
                  <a:schemeClr val="accent1"/>
                </a:solidFill>
              </a:rPr>
              <a:t>MEur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C</a:t>
            </a:r>
            <a:r>
              <a:rPr lang="en-US" dirty="0">
                <a:solidFill>
                  <a:schemeClr val="accent1"/>
                </a:solidFill>
              </a:rPr>
              <a:t>ascade </a:t>
            </a:r>
            <a:r>
              <a:rPr lang="en-US" b="1" dirty="0">
                <a:solidFill>
                  <a:schemeClr val="accent1"/>
                </a:solidFill>
              </a:rPr>
              <a:t>C</a:t>
            </a:r>
            <a:r>
              <a:rPr lang="en-US" dirty="0">
                <a:solidFill>
                  <a:schemeClr val="accent1"/>
                </a:solidFill>
              </a:rPr>
              <a:t>alls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Up to now, accounted: </a:t>
            </a:r>
            <a:r>
              <a:rPr lang="en-US" dirty="0">
                <a:solidFill>
                  <a:schemeClr val="accent1"/>
                </a:solidFill>
                <a:highlight>
                  <a:srgbClr val="FFFF00"/>
                </a:highlight>
              </a:rPr>
              <a:t>XXXXX (No IG, no CC)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Plan of Work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M4-M4-M6: finalize use cases, IG, prepare Landscape Reviews of the subdomains (one per WP) </a:t>
            </a:r>
            <a:r>
              <a:rPr lang="en-US" dirty="0">
                <a:solidFill>
                  <a:schemeClr val="accent1"/>
                </a:solidFill>
                <a:sym typeface="Wingdings" pitchFamily="2" charset="2"/>
              </a:rPr>
              <a:t> all accomplished</a:t>
            </a:r>
          </a:p>
          <a:p>
            <a:pPr lvl="2"/>
            <a:r>
              <a:rPr lang="en-US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7 IGs, 19 Flagship projects, 6 Landscape Reviews produced</a:t>
            </a:r>
          </a:p>
          <a:p>
            <a:pPr lvl="1"/>
            <a:r>
              <a:rPr lang="en-US" dirty="0">
                <a:solidFill>
                  <a:schemeClr val="accent1"/>
                </a:solidFill>
                <a:sym typeface="Wingdings" pitchFamily="2" charset="2"/>
              </a:rPr>
              <a:t>M7: realization phase; started with IG kick-off meetings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08238-66D7-D44F-8B38-6D84946772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1</a:t>
            </a:fld>
            <a:endParaRPr lang="it-IT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37774B-DFA2-2E48-99EB-3E2D7BE25E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b="79524"/>
          <a:stretch/>
        </p:blipFill>
        <p:spPr>
          <a:xfrm>
            <a:off x="7784673" y="1335636"/>
            <a:ext cx="3814124" cy="2109216"/>
          </a:xfrm>
          <a:prstGeom prst="rect">
            <a:avLst/>
          </a:prstGeom>
        </p:spPr>
      </p:pic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E4991812-1F8A-4E46-BDB4-289D7ACBD3ED}"/>
              </a:ext>
            </a:extLst>
          </p:cNvPr>
          <p:cNvSpPr txBox="1">
            <a:spLocks/>
          </p:cNvSpPr>
          <p:nvPr/>
        </p:nvSpPr>
        <p:spPr>
          <a:xfrm>
            <a:off x="7467600" y="3629784"/>
            <a:ext cx="4602480" cy="2435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060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85623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030A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7030A0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Critical aspects:</a:t>
            </a:r>
          </a:p>
          <a:p>
            <a:pPr lvl="1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Timing is complex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Computing Resource allocation, Cascade Calls</a:t>
            </a:r>
          </a:p>
          <a:p>
            <a:pPr lvl="1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Hiring procedures ok up to now, we expect difficulties for future ones (IGs affected, for example)</a:t>
            </a:r>
          </a:p>
          <a:p>
            <a:pPr lvl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11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130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Titillium Web</vt:lpstr>
      <vt:lpstr>Calibri</vt:lpstr>
      <vt:lpstr>Arial</vt:lpstr>
      <vt:lpstr>Tema di Office</vt:lpstr>
      <vt:lpstr>The Spoke 2 of ICSC in one slide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Lanza Luisa</dc:creator>
  <cp:lastModifiedBy>Tommaso Boccali</cp:lastModifiedBy>
  <cp:revision>76</cp:revision>
  <dcterms:created xsi:type="dcterms:W3CDTF">2022-10-26T09:11:02Z</dcterms:created>
  <dcterms:modified xsi:type="dcterms:W3CDTF">2023-10-20T07:31:44Z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0x010100C9347A8725AA734EBE527B76BB04587F</vt:lpwstr>
  </property>
</Properties>
</file>