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66" r:id="rId2"/>
    <p:sldId id="258" r:id="rId3"/>
    <p:sldId id="267" r:id="rId4"/>
    <p:sldId id="260" r:id="rId5"/>
    <p:sldId id="259" r:id="rId6"/>
    <p:sldId id="276" r:id="rId7"/>
    <p:sldId id="277" r:id="rId8"/>
    <p:sldId id="278" r:id="rId9"/>
    <p:sldId id="272" r:id="rId10"/>
    <p:sldId id="275" r:id="rId11"/>
    <p:sldId id="261" r:id="rId12"/>
    <p:sldId id="262" r:id="rId13"/>
    <p:sldId id="264" r:id="rId14"/>
    <p:sldId id="263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95" y="82"/>
      </p:cViewPr>
      <p:guideLst>
        <p:guide orient="horz" pos="37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dvecchia\Desktop\Coronavirus\Grafic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Foglio1!$H$2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Foglio1!$G$5:$G$17</c:f>
              <c:strCache>
                <c:ptCount val="13"/>
                <c:pt idx="0">
                  <c:v>Sept. 23</c:v>
                </c:pt>
                <c:pt idx="1">
                  <c:v>Oct. 22</c:v>
                </c:pt>
                <c:pt idx="2">
                  <c:v>Nov. 24</c:v>
                </c:pt>
                <c:pt idx="3">
                  <c:v>Dec. 15</c:v>
                </c:pt>
                <c:pt idx="4">
                  <c:v>Jan. 26</c:v>
                </c:pt>
                <c:pt idx="5">
                  <c:v>Feb. 23</c:v>
                </c:pt>
                <c:pt idx="6">
                  <c:v>March 23</c:v>
                </c:pt>
                <c:pt idx="7">
                  <c:v>April 27</c:v>
                </c:pt>
                <c:pt idx="8">
                  <c:v>May 20</c:v>
                </c:pt>
                <c:pt idx="9">
                  <c:v>June 17</c:v>
                </c:pt>
                <c:pt idx="12">
                  <c:v>Sept 20</c:v>
                </c:pt>
              </c:strCache>
            </c:strRef>
          </c:cat>
          <c:val>
            <c:numRef>
              <c:f>Foglio1!$H$5:$H$17</c:f>
              <c:numCache>
                <c:formatCode>0%</c:formatCode>
                <c:ptCount val="13"/>
                <c:pt idx="0">
                  <c:v>0.56000000000000005</c:v>
                </c:pt>
                <c:pt idx="1">
                  <c:v>0.49</c:v>
                </c:pt>
                <c:pt idx="2">
                  <c:v>0.45</c:v>
                </c:pt>
                <c:pt idx="3">
                  <c:v>0.49</c:v>
                </c:pt>
                <c:pt idx="4">
                  <c:v>0.51</c:v>
                </c:pt>
                <c:pt idx="5">
                  <c:v>0.55000000000000004</c:v>
                </c:pt>
                <c:pt idx="6">
                  <c:v>0.44</c:v>
                </c:pt>
                <c:pt idx="7">
                  <c:v>0.49</c:v>
                </c:pt>
                <c:pt idx="8">
                  <c:v>0.53</c:v>
                </c:pt>
                <c:pt idx="9">
                  <c:v>0.57999999999999996</c:v>
                </c:pt>
                <c:pt idx="12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E7-45EB-A95B-C77FCE8E20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5307695"/>
        <c:axId val="995317263"/>
      </c:barChart>
      <c:catAx>
        <c:axId val="995307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95317263"/>
        <c:crosses val="autoZero"/>
        <c:auto val="1"/>
        <c:lblAlgn val="ctr"/>
        <c:lblOffset val="100"/>
        <c:noMultiLvlLbl val="0"/>
      </c:catAx>
      <c:valAx>
        <c:axId val="995317263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95307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CBCF-9AC9-4BDA-83A9-3FD6E0950F20}" type="datetimeFigureOut">
              <a:rPr lang="it-IT" smtClean="0"/>
              <a:t>18/10/2023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82AE-96C9-43E8-9B7B-B9CC626CBF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672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CBCF-9AC9-4BDA-83A9-3FD6E0950F20}" type="datetimeFigureOut">
              <a:rPr lang="it-IT" smtClean="0"/>
              <a:t>18/10/2023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82AE-96C9-43E8-9B7B-B9CC626CBF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1761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CBCF-9AC9-4BDA-83A9-3FD6E0950F20}" type="datetimeFigureOut">
              <a:rPr lang="it-IT" smtClean="0"/>
              <a:t>18/10/2023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82AE-96C9-43E8-9B7B-B9CC626CBF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866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CBCF-9AC9-4BDA-83A9-3FD6E0950F20}" type="datetimeFigureOut">
              <a:rPr lang="it-IT" smtClean="0"/>
              <a:t>18/10/2023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82AE-96C9-43E8-9B7B-B9CC626CBFD4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0145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CBCF-9AC9-4BDA-83A9-3FD6E0950F20}" type="datetimeFigureOut">
              <a:rPr lang="it-IT" smtClean="0"/>
              <a:t>18/10/2023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82AE-96C9-43E8-9B7B-B9CC626CBF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348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CBCF-9AC9-4BDA-83A9-3FD6E0950F20}" type="datetimeFigureOut">
              <a:rPr lang="it-IT" smtClean="0"/>
              <a:t>18/10/2023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82AE-96C9-43E8-9B7B-B9CC626CBF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4067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CBCF-9AC9-4BDA-83A9-3FD6E0950F20}" type="datetimeFigureOut">
              <a:rPr lang="it-IT" smtClean="0"/>
              <a:t>18/10/2023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82AE-96C9-43E8-9B7B-B9CC626CBF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1572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CBCF-9AC9-4BDA-83A9-3FD6E0950F20}" type="datetimeFigureOut">
              <a:rPr lang="it-IT" smtClean="0"/>
              <a:t>18/10/2023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82AE-96C9-43E8-9B7B-B9CC626CBF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8184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CBCF-9AC9-4BDA-83A9-3FD6E0950F20}" type="datetimeFigureOut">
              <a:rPr lang="it-IT" smtClean="0"/>
              <a:t>18/10/2023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82AE-96C9-43E8-9B7B-B9CC626CBF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263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CBCF-9AC9-4BDA-83A9-3FD6E0950F20}" type="datetimeFigureOut">
              <a:rPr lang="it-IT" smtClean="0"/>
              <a:t>18/10/2023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82AE-96C9-43E8-9B7B-B9CC626CBF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773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CBCF-9AC9-4BDA-83A9-3FD6E0950F20}" type="datetimeFigureOut">
              <a:rPr lang="it-IT" smtClean="0"/>
              <a:t>18/10/2023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82AE-96C9-43E8-9B7B-B9CC626CBF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80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CBCF-9AC9-4BDA-83A9-3FD6E0950F20}" type="datetimeFigureOut">
              <a:rPr lang="it-IT" smtClean="0"/>
              <a:t>18/10/2023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82AE-96C9-43E8-9B7B-B9CC626CBF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0839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CBCF-9AC9-4BDA-83A9-3FD6E0950F20}" type="datetimeFigureOut">
              <a:rPr lang="it-IT" smtClean="0"/>
              <a:t>18/10/2023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82AE-96C9-43E8-9B7B-B9CC626CBF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52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CBCF-9AC9-4BDA-83A9-3FD6E0950F20}" type="datetimeFigureOut">
              <a:rPr lang="it-IT" smtClean="0"/>
              <a:t>18/10/2023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82AE-96C9-43E8-9B7B-B9CC626CBF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9345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CBCF-9AC9-4BDA-83A9-3FD6E0950F20}" type="datetimeFigureOut">
              <a:rPr lang="it-IT" smtClean="0"/>
              <a:t>18/10/2023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82AE-96C9-43E8-9B7B-B9CC626CBF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56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CBCF-9AC9-4BDA-83A9-3FD6E0950F20}" type="datetimeFigureOut">
              <a:rPr lang="it-IT" smtClean="0"/>
              <a:t>18/10/2023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82AE-96C9-43E8-9B7B-B9CC626CBF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8794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BCBCF-9AC9-4BDA-83A9-3FD6E0950F20}" type="datetimeFigureOut">
              <a:rPr lang="it-IT" smtClean="0"/>
              <a:t>18/10/2023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382AE-96C9-43E8-9B7B-B9CC626CBF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3358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3ABCBCF-9AC9-4BDA-83A9-3FD6E0950F20}" type="datetimeFigureOut">
              <a:rPr lang="it-IT" smtClean="0"/>
              <a:t>18/10/2023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DB382AE-96C9-43E8-9B7B-B9CC626CBF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7633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49002" y="3300637"/>
            <a:ext cx="8144134" cy="1152491"/>
          </a:xfrm>
        </p:spPr>
        <p:txBody>
          <a:bodyPr/>
          <a:lstStyle/>
          <a:p>
            <a:r>
              <a:rPr lang="it-IT" sz="4000" b="1" spc="0" dirty="0" smtClean="0"/>
              <a:t>RIUNIONE INCIDENT COORDINATOR</a:t>
            </a:r>
            <a:br>
              <a:rPr lang="it-IT" sz="4000" b="1" spc="0" dirty="0" smtClean="0"/>
            </a:br>
            <a:r>
              <a:rPr lang="it-IT" sz="2400" b="1" spc="0" dirty="0" smtClean="0"/>
              <a:t>PRESIDENZA, 24 ottobre 2023</a:t>
            </a:r>
            <a:endParaRPr lang="it-IT" sz="2400" b="1" spc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60314" y="4841407"/>
            <a:ext cx="7132390" cy="1117687"/>
          </a:xfrm>
        </p:spPr>
        <p:txBody>
          <a:bodyPr>
            <a:noAutofit/>
          </a:bodyPr>
          <a:lstStyle/>
          <a:p>
            <a:r>
              <a:rPr lang="it-IT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MARTA DALLA VECCHIA</a:t>
            </a:r>
            <a:endParaRPr lang="it-IT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6616" y="711074"/>
            <a:ext cx="9336087" cy="1384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Ins="234000" rtlCol="0">
            <a:spAutoFit/>
          </a:bodyPr>
          <a:lstStyle/>
          <a:p>
            <a:pPr algn="r"/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TENERE TESTA ALLE</a:t>
            </a:r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CRISI:</a:t>
            </a:r>
          </a:p>
          <a:p>
            <a:pPr algn="r"/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L’ESPERIENZA DELL’UNITA’ DI CRISI COVID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439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964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PRESENZE IN SEDE </a:t>
            </a:r>
            <a:br>
              <a:rPr lang="it-IT" b="1" dirty="0" smtClean="0"/>
            </a:br>
            <a:r>
              <a:rPr lang="it-IT" b="1" dirty="0" smtClean="0"/>
              <a:t>E ANDAMENTO DEI CONTAGI</a:t>
            </a:r>
            <a:endParaRPr lang="it-IT" b="1" dirty="0"/>
          </a:p>
        </p:txBody>
      </p:sp>
      <p:grpSp>
        <p:nvGrpSpPr>
          <p:cNvPr id="4" name="Gruppo 3"/>
          <p:cNvGrpSpPr/>
          <p:nvPr/>
        </p:nvGrpSpPr>
        <p:grpSpPr>
          <a:xfrm>
            <a:off x="1055688" y="1887768"/>
            <a:ext cx="9736854" cy="4766884"/>
            <a:chOff x="1055688" y="1887768"/>
            <a:chExt cx="9736854" cy="4766884"/>
          </a:xfrm>
        </p:grpSpPr>
        <p:grpSp>
          <p:nvGrpSpPr>
            <p:cNvPr id="5" name="Gruppo 4"/>
            <p:cNvGrpSpPr/>
            <p:nvPr/>
          </p:nvGrpSpPr>
          <p:grpSpPr>
            <a:xfrm>
              <a:off x="1055688" y="1887768"/>
              <a:ext cx="9736854" cy="4766884"/>
              <a:chOff x="1417320" y="396239"/>
              <a:chExt cx="9966960" cy="6050281"/>
            </a:xfrm>
          </p:grpSpPr>
          <p:sp>
            <p:nvSpPr>
              <p:cNvPr id="6" name="Rettangolo 5"/>
              <p:cNvSpPr/>
              <p:nvPr/>
            </p:nvSpPr>
            <p:spPr>
              <a:xfrm>
                <a:off x="1417320" y="396239"/>
                <a:ext cx="9966960" cy="605028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7" name="Immagine 6"/>
              <p:cNvPicPr>
                <a:picLocks noChangeAspect="1"/>
              </p:cNvPicPr>
              <p:nvPr/>
            </p:nvPicPr>
            <p:blipFill rotWithShape="1">
              <a:blip r:embed="rId2"/>
              <a:srcRect l="35500" t="25145" r="11750" b="16912"/>
              <a:stretch/>
            </p:blipFill>
            <p:spPr>
              <a:xfrm>
                <a:off x="1417320" y="396239"/>
                <a:ext cx="9646920" cy="5684521"/>
              </a:xfrm>
              <a:prstGeom prst="rect">
                <a:avLst/>
              </a:prstGeom>
            </p:spPr>
          </p:pic>
          <p:graphicFrame>
            <p:nvGraphicFramePr>
              <p:cNvPr id="8" name="Grafico 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4196766"/>
                  </p:ext>
                </p:extLst>
              </p:nvPr>
            </p:nvGraphicFramePr>
            <p:xfrm>
              <a:off x="1600200" y="655320"/>
              <a:ext cx="9738360" cy="56388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sp>
          <p:nvSpPr>
            <p:cNvPr id="3" name="CasellaDiTesto 2"/>
            <p:cNvSpPr txBox="1"/>
            <p:nvPr/>
          </p:nvSpPr>
          <p:spPr>
            <a:xfrm>
              <a:off x="1609344" y="6211000"/>
              <a:ext cx="9183198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it-IT" sz="1200" b="1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s</a:t>
              </a:r>
              <a:r>
                <a:rPr lang="it-IT" sz="1200" b="1" dirty="0" smtClean="0">
                  <a:solidFill>
                    <a:schemeClr val="bg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ett. 2020                                                            genn. 2021                                                             magg. 2021                                                             sett. 2021</a:t>
              </a:r>
              <a:endParaRPr lang="it-IT" sz="12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21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38784" y="365125"/>
            <a:ext cx="10515600" cy="1325563"/>
          </a:xfrm>
        </p:spPr>
        <p:txBody>
          <a:bodyPr/>
          <a:lstStyle/>
          <a:p>
            <a:r>
              <a:rPr lang="it-IT" b="1" dirty="0"/>
              <a:t>COSA ABBIAMO IMPARATO</a:t>
            </a:r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1055688" y="1989138"/>
            <a:ext cx="9720262" cy="39608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88000" tIns="288000" rIns="288000" bIns="288000">
            <a:noAutofit/>
          </a:bodyPr>
          <a:lstStyle/>
          <a:p>
            <a:pPr marL="0" indent="0">
              <a:buNone/>
            </a:pPr>
            <a:r>
              <a:rPr lang="it-IT" sz="2400" b="1" dirty="0">
                <a:effectLst/>
              </a:rPr>
              <a:t>FONDAMENTALE IL </a:t>
            </a:r>
            <a:r>
              <a:rPr lang="it-IT" sz="2400" b="1" dirty="0">
                <a:solidFill>
                  <a:srgbClr val="FF0000"/>
                </a:solidFill>
                <a:effectLst/>
              </a:rPr>
              <a:t>COORDINAMENTO</a:t>
            </a:r>
            <a:r>
              <a:rPr lang="it-IT" sz="2400" b="1" dirty="0">
                <a:effectLst/>
              </a:rPr>
              <a:t> TRA TUTTE LE FIGURE </a:t>
            </a:r>
            <a:endParaRPr lang="it-IT" sz="2400" b="1" dirty="0" smtClean="0">
              <a:effectLst/>
            </a:endParaRPr>
          </a:p>
          <a:p>
            <a:pPr marL="0" indent="0">
              <a:buNone/>
            </a:pPr>
            <a:r>
              <a:rPr lang="it-IT" sz="2400" b="1" dirty="0" smtClean="0">
                <a:effectLst/>
              </a:rPr>
              <a:t>CHE </a:t>
            </a:r>
            <a:r>
              <a:rPr lang="it-IT" sz="2400" b="1" dirty="0" smtClean="0"/>
              <a:t>RICOPRONO DIVERSI RUOLI</a:t>
            </a:r>
            <a:r>
              <a:rPr lang="it-IT" sz="2400" b="1" dirty="0" smtClean="0">
                <a:effectLst/>
              </a:rPr>
              <a:t>:</a:t>
            </a:r>
          </a:p>
          <a:p>
            <a:pPr marL="0" indent="0">
              <a:buNone/>
            </a:pPr>
            <a:endParaRPr lang="it-IT" sz="800" b="1" dirty="0">
              <a:effectLst/>
            </a:endParaRPr>
          </a:p>
          <a:p>
            <a:pPr>
              <a:buFontTx/>
              <a:buChar char="-"/>
            </a:pPr>
            <a:r>
              <a:rPr lang="it-IT" sz="2400" b="1" dirty="0">
                <a:effectLst/>
              </a:rPr>
              <a:t>Presidenza e </a:t>
            </a:r>
            <a:r>
              <a:rPr lang="it-IT" sz="2400" b="1" dirty="0" smtClean="0">
                <a:effectLst/>
              </a:rPr>
              <a:t>Giunta;</a:t>
            </a:r>
            <a:endParaRPr lang="it-IT" sz="2400" b="1" dirty="0">
              <a:effectLst/>
            </a:endParaRPr>
          </a:p>
          <a:p>
            <a:pPr>
              <a:buFontTx/>
              <a:buChar char="-"/>
            </a:pPr>
            <a:r>
              <a:rPr lang="it-IT" sz="2400" b="1" dirty="0" smtClean="0">
                <a:effectLst/>
              </a:rPr>
              <a:t>Direttori;</a:t>
            </a:r>
            <a:endParaRPr lang="it-IT" sz="2400" b="1" dirty="0">
              <a:effectLst/>
            </a:endParaRPr>
          </a:p>
          <a:p>
            <a:pPr>
              <a:buFontTx/>
              <a:buChar char="-"/>
            </a:pPr>
            <a:r>
              <a:rPr lang="it-IT" sz="2400" b="1" dirty="0">
                <a:effectLst/>
              </a:rPr>
              <a:t>Amministrazione </a:t>
            </a:r>
            <a:r>
              <a:rPr lang="it-IT" sz="2400" b="1" dirty="0" smtClean="0">
                <a:effectLst/>
              </a:rPr>
              <a:t>Centrale;</a:t>
            </a:r>
            <a:endParaRPr lang="it-IT" sz="2400" b="1" dirty="0">
              <a:effectLst/>
            </a:endParaRPr>
          </a:p>
          <a:p>
            <a:pPr>
              <a:buFontTx/>
              <a:buChar char="-"/>
            </a:pPr>
            <a:r>
              <a:rPr lang="it-IT" sz="2400" b="1" dirty="0" smtClean="0">
                <a:effectLst/>
              </a:rPr>
              <a:t>RSPP, medici, rappresentanti del personale delle Strutture.</a:t>
            </a:r>
          </a:p>
          <a:p>
            <a:pPr marL="0" indent="0">
              <a:buNone/>
            </a:pPr>
            <a:r>
              <a:rPr lang="it-IT" sz="2400" b="1" dirty="0" smtClean="0">
                <a:effectLst/>
              </a:rPr>
              <a:t>…e la </a:t>
            </a:r>
            <a:r>
              <a:rPr lang="it-IT" sz="2400" b="1" dirty="0" smtClean="0">
                <a:solidFill>
                  <a:srgbClr val="FF0000"/>
                </a:solidFill>
                <a:effectLst/>
              </a:rPr>
              <a:t>COLLABORAZIONE</a:t>
            </a:r>
            <a:r>
              <a:rPr lang="it-IT" sz="2400" b="1" dirty="0" smtClean="0">
                <a:effectLst/>
              </a:rPr>
              <a:t> del personale tutto</a:t>
            </a:r>
            <a:endParaRPr lang="it-IT" sz="24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544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38784" y="365125"/>
            <a:ext cx="10515600" cy="1325563"/>
          </a:xfrm>
        </p:spPr>
        <p:txBody>
          <a:bodyPr/>
          <a:lstStyle/>
          <a:p>
            <a:r>
              <a:rPr lang="it-IT" b="1" dirty="0"/>
              <a:t>COSA ABBIAMO IMPARATO</a:t>
            </a:r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1055688" y="1989138"/>
            <a:ext cx="9720262" cy="39608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88000" tIns="288000" rIns="288000" bIns="288000">
            <a:noAutofit/>
          </a:bodyPr>
          <a:lstStyle/>
          <a:p>
            <a:pPr marL="0" indent="0">
              <a:buNone/>
            </a:pPr>
            <a:r>
              <a:rPr lang="it-IT" sz="2400" b="1" dirty="0">
                <a:solidFill>
                  <a:srgbClr val="FF0000"/>
                </a:solidFill>
                <a:effectLst/>
              </a:rPr>
              <a:t>COMUNICARE</a:t>
            </a:r>
            <a:r>
              <a:rPr lang="it-IT" sz="2400" b="1" dirty="0">
                <a:effectLst/>
              </a:rPr>
              <a:t> CON TEMPESTIVITA’</a:t>
            </a:r>
          </a:p>
          <a:p>
            <a:pPr marL="0" indent="0">
              <a:buNone/>
            </a:pPr>
            <a:endParaRPr lang="it-IT" sz="800" b="1" dirty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sz="2400" b="1" dirty="0">
                <a:effectLst/>
              </a:rPr>
              <a:t>Comunità </a:t>
            </a:r>
            <a:r>
              <a:rPr lang="it-IT" sz="2400" b="1" dirty="0" smtClean="0">
                <a:effectLst/>
              </a:rPr>
              <a:t>INFN;</a:t>
            </a:r>
            <a:endParaRPr lang="it-IT" sz="2400" b="1" dirty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sz="2400" b="1" dirty="0">
                <a:effectLst/>
              </a:rPr>
              <a:t>Rappresentanti dei </a:t>
            </a:r>
            <a:r>
              <a:rPr lang="it-IT" sz="2400" b="1" dirty="0" smtClean="0">
                <a:effectLst/>
              </a:rPr>
              <a:t>lavoratori;</a:t>
            </a:r>
            <a:endParaRPr lang="it-IT" sz="2400" b="1" dirty="0">
              <a:effectLst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it-IT" sz="2400" b="1" dirty="0">
                <a:effectLst/>
              </a:rPr>
              <a:t>ecc.</a:t>
            </a:r>
          </a:p>
          <a:p>
            <a:pPr>
              <a:buFontTx/>
              <a:buChar char="-"/>
            </a:pPr>
            <a:endParaRPr lang="it-IT" sz="800" b="1" dirty="0">
              <a:effectLst/>
            </a:endParaRPr>
          </a:p>
          <a:p>
            <a:pPr marL="0" indent="0">
              <a:buNone/>
            </a:pPr>
            <a:r>
              <a:rPr lang="it-IT" sz="2400" b="1" dirty="0">
                <a:effectLst/>
              </a:rPr>
              <a:t>La comunicazione ha un duplice scopo: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400" b="1" dirty="0">
                <a:effectLst/>
              </a:rPr>
              <a:t>informare tutti di cosa si sta facendo;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2400" b="1" dirty="0">
                <a:effectLst/>
              </a:rPr>
              <a:t>far sapere a tutti a chi rivolgersi.</a:t>
            </a:r>
          </a:p>
        </p:txBody>
      </p:sp>
    </p:spTree>
    <p:extLst>
      <p:ext uri="{BB962C8B-B14F-4D97-AF65-F5344CB8AC3E}">
        <p14:creationId xmlns:p14="http://schemas.microsoft.com/office/powerpoint/2010/main" val="130539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38784" y="365125"/>
            <a:ext cx="10515600" cy="1325563"/>
          </a:xfrm>
        </p:spPr>
        <p:txBody>
          <a:bodyPr/>
          <a:lstStyle/>
          <a:p>
            <a:r>
              <a:rPr lang="it-IT" b="1" dirty="0"/>
              <a:t>COSA ABBIAMO IMPARATO</a:t>
            </a:r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1055688" y="1989139"/>
            <a:ext cx="9720262" cy="39608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it-IT" sz="2400" b="1" dirty="0" smtClean="0">
              <a:effectLst/>
            </a:endParaRPr>
          </a:p>
          <a:p>
            <a:pPr marL="0" indent="0">
              <a:buNone/>
            </a:pPr>
            <a:r>
              <a:rPr lang="it-IT" sz="2400" b="1" dirty="0" smtClean="0">
                <a:effectLst/>
              </a:rPr>
              <a:t>FORNIRE </a:t>
            </a:r>
            <a:r>
              <a:rPr lang="it-IT" sz="2400" b="1" dirty="0">
                <a:effectLst/>
              </a:rPr>
              <a:t>RISPOSTE E SUPPORTO CON </a:t>
            </a:r>
            <a:r>
              <a:rPr lang="it-IT" sz="2400" b="1" dirty="0">
                <a:solidFill>
                  <a:srgbClr val="FF0000"/>
                </a:solidFill>
                <a:effectLst/>
              </a:rPr>
              <a:t>RAPIDITA’</a:t>
            </a:r>
          </a:p>
          <a:p>
            <a:pPr marL="0" indent="0">
              <a:buNone/>
            </a:pPr>
            <a:endParaRPr lang="it-IT" sz="800" b="1" dirty="0">
              <a:effectLst/>
            </a:endParaRPr>
          </a:p>
          <a:p>
            <a:pPr marL="0" indent="0">
              <a:buNone/>
            </a:pPr>
            <a:r>
              <a:rPr lang="it-IT" sz="2400" b="1" i="1" dirty="0">
                <a:effectLst/>
              </a:rPr>
              <a:t>Soprattutto in una situazione emergenziale ma anche nella normale attività, è diventato negli anni sempre più essenziale fornire risposte con una certa rapidità. </a:t>
            </a:r>
          </a:p>
          <a:p>
            <a:pPr marL="0" indent="0">
              <a:buNone/>
            </a:pPr>
            <a:r>
              <a:rPr lang="it-IT" sz="2400" b="1" dirty="0">
                <a:effectLst/>
              </a:rPr>
              <a:t>Per riuscire a farlo sono necessari almeno 2 fattori:</a:t>
            </a:r>
          </a:p>
          <a:p>
            <a:pPr>
              <a:buFontTx/>
              <a:buChar char="-"/>
            </a:pPr>
            <a:r>
              <a:rPr lang="it-IT" sz="2400" b="1" dirty="0">
                <a:effectLst/>
              </a:rPr>
              <a:t>il carattere periodico dei lavori;</a:t>
            </a:r>
          </a:p>
          <a:p>
            <a:pPr>
              <a:buFontTx/>
              <a:buChar char="-"/>
            </a:pPr>
            <a:r>
              <a:rPr lang="it-IT" sz="2400" b="1" dirty="0">
                <a:effectLst/>
              </a:rPr>
              <a:t>la collegialità delle decisioni.</a:t>
            </a:r>
          </a:p>
        </p:txBody>
      </p:sp>
    </p:spTree>
    <p:extLst>
      <p:ext uri="{BB962C8B-B14F-4D97-AF65-F5344CB8AC3E}">
        <p14:creationId xmlns:p14="http://schemas.microsoft.com/office/powerpoint/2010/main" val="347182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38784" y="365125"/>
            <a:ext cx="10515600" cy="1325563"/>
          </a:xfrm>
        </p:spPr>
        <p:txBody>
          <a:bodyPr/>
          <a:lstStyle/>
          <a:p>
            <a:r>
              <a:rPr lang="it-IT" b="1" dirty="0"/>
              <a:t>COSA ABBIAMO IMPARATO</a:t>
            </a:r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1055688" y="2336873"/>
            <a:ext cx="9396412" cy="35993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88000" tIns="288000" rIns="288000" bIns="288000">
            <a:noAutofit/>
          </a:bodyPr>
          <a:lstStyle/>
          <a:p>
            <a:pPr marL="0" indent="0" algn="just">
              <a:buNone/>
            </a:pPr>
            <a:r>
              <a:rPr lang="it-IT" sz="2200" b="1" dirty="0">
                <a:effectLst/>
              </a:rPr>
              <a:t>FORNIRE SUPPORTO </a:t>
            </a:r>
            <a:r>
              <a:rPr lang="it-IT" sz="2200" b="1" dirty="0">
                <a:solidFill>
                  <a:srgbClr val="FF0000"/>
                </a:solidFill>
                <a:effectLst/>
              </a:rPr>
              <a:t>CONCRETO</a:t>
            </a:r>
          </a:p>
          <a:p>
            <a:pPr marL="0" indent="0" algn="just">
              <a:buNone/>
            </a:pPr>
            <a:endParaRPr lang="it-IT" sz="2200" b="1" dirty="0">
              <a:effectLst/>
            </a:endParaRPr>
          </a:p>
          <a:p>
            <a:pPr marL="0" indent="0" algn="just">
              <a:buNone/>
            </a:pPr>
            <a:r>
              <a:rPr lang="it-IT" sz="2200" b="1" dirty="0">
                <a:effectLst/>
              </a:rPr>
              <a:t>Nell’Istituto Vi sono molteplicità di competenze, è fondamentale condividerle.</a:t>
            </a:r>
          </a:p>
          <a:p>
            <a:pPr marL="0" indent="0" algn="just">
              <a:buNone/>
            </a:pPr>
            <a:r>
              <a:rPr lang="it-IT" sz="2200" b="1" dirty="0">
                <a:effectLst/>
              </a:rPr>
              <a:t>Nel condividerle è essenziale semplificare. Vanno inviati schemi, schede, linee guida, facsimile, ecc.</a:t>
            </a:r>
          </a:p>
          <a:p>
            <a:pPr marL="0" indent="0" algn="just">
              <a:buNone/>
            </a:pPr>
            <a:endParaRPr lang="it-IT" sz="2200" b="1" dirty="0">
              <a:effectLst/>
            </a:endParaRPr>
          </a:p>
          <a:p>
            <a:pPr marL="0" indent="0" algn="just">
              <a:buNone/>
            </a:pPr>
            <a:r>
              <a:rPr lang="it-IT" sz="2200" b="1" dirty="0">
                <a:effectLst/>
              </a:rPr>
              <a:t>MEGLIO UNA DECISIONE </a:t>
            </a:r>
            <a:r>
              <a:rPr lang="it-IT" sz="2200" b="1" dirty="0" smtClean="0">
                <a:effectLst/>
              </a:rPr>
              <a:t>PERFETTIBILE </a:t>
            </a:r>
            <a:r>
              <a:rPr lang="it-IT" sz="2200" b="1" dirty="0">
                <a:effectLst/>
              </a:rPr>
              <a:t>CHE NON DECIDERE 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1055688" y="1989138"/>
            <a:ext cx="9720262" cy="39608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288000" tIns="288000" rIns="288000" bIns="288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b="1" dirty="0" smtClean="0">
                <a:effectLst/>
              </a:rPr>
              <a:t>FORNIRE SUPPORTO </a:t>
            </a:r>
            <a:r>
              <a:rPr lang="it-IT" b="1" dirty="0" smtClean="0">
                <a:solidFill>
                  <a:srgbClr val="FF0000"/>
                </a:solidFill>
                <a:effectLst/>
              </a:rPr>
              <a:t>CONCRETO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it-IT" b="1" dirty="0" smtClean="0">
              <a:effectLst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b="1" dirty="0" smtClean="0">
                <a:effectLst/>
              </a:rPr>
              <a:t>Nell’Istituto Vi sono molteplicità di competenze, è fondamentale condividerle.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b="1" dirty="0" smtClean="0">
                <a:effectLst/>
              </a:rPr>
              <a:t>Nel condividerle è essenziale semplificare. Vanno inviati schemi, schede, linee guida, facsimile, ecc.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it-IT" b="1" dirty="0" smtClean="0">
              <a:effectLst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b="1" dirty="0" smtClean="0">
                <a:effectLst/>
              </a:rPr>
              <a:t>MEGLIO UNA DECISIONE PERFETTIBILE CHE NON DECIDERE </a:t>
            </a:r>
            <a:endParaRPr lang="it-IT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071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0496" y="365125"/>
            <a:ext cx="10515600" cy="1325563"/>
          </a:xfrm>
        </p:spPr>
        <p:txBody>
          <a:bodyPr/>
          <a:lstStyle/>
          <a:p>
            <a:r>
              <a:rPr lang="it-IT" b="1" dirty="0"/>
              <a:t>RISULTATI OTTENUTI</a:t>
            </a:r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978372" y="2227144"/>
            <a:ext cx="9901831" cy="391762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risultato sicuramente più importante (e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attribuibile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all’Unità di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Crisi ma a tutti voi)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il fatto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che, nella fase emergenziale,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abbiamo registrato cluster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interni.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All’INFN è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stato riconosciuto, a livello nazionale e internazionale, il grande impegno anche sociale e civile durante la pandemia, che non ha mai fatto venir meno l’attività di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ricerca e le attività amministrative di supporto. Come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Unità di Crisi abbiamo 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dato il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nostro supporto, cercando di 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creare un clima di fiducia in cui tutti potessero continuare a lavorare con serenità.</a:t>
            </a:r>
          </a:p>
        </p:txBody>
      </p:sp>
    </p:spTree>
    <p:extLst>
      <p:ext uri="{BB962C8B-B14F-4D97-AF65-F5344CB8AC3E}">
        <p14:creationId xmlns:p14="http://schemas.microsoft.com/office/powerpoint/2010/main" val="429222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0496" y="365125"/>
            <a:ext cx="10515600" cy="1325563"/>
          </a:xfrm>
        </p:spPr>
        <p:txBody>
          <a:bodyPr/>
          <a:lstStyle/>
          <a:p>
            <a:r>
              <a:rPr lang="it-IT" b="1" dirty="0"/>
              <a:t>UNITA’ DI </a:t>
            </a:r>
            <a:r>
              <a:rPr lang="it-IT" b="1" dirty="0" smtClean="0"/>
              <a:t>CRISI COVID </a:t>
            </a:r>
            <a:br>
              <a:rPr lang="it-IT" b="1" dirty="0" smtClean="0"/>
            </a:br>
            <a:r>
              <a:rPr lang="it-IT" sz="2800" b="1" dirty="0" smtClean="0"/>
              <a:t>Disposizione 21958 del 9 marzo 2020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45497" y="2172280"/>
            <a:ext cx="9613861" cy="4007943"/>
          </a:xfrm>
        </p:spPr>
        <p:txBody>
          <a:bodyPr>
            <a:noAutofit/>
          </a:bodyPr>
          <a:lstStyle/>
          <a:p>
            <a:pPr marL="447675" indent="-447675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it-IT" sz="2400" b="1" dirty="0" smtClean="0">
                <a:solidFill>
                  <a:schemeClr val="tx1"/>
                </a:solidFill>
              </a:rPr>
              <a:t>Prof. Antonio Zoccoli (Presidente INFN)</a:t>
            </a:r>
          </a:p>
          <a:p>
            <a:pPr marL="447675" indent="-447675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it-IT" sz="2400" b="1" dirty="0" smtClean="0">
                <a:solidFill>
                  <a:schemeClr val="tx1"/>
                </a:solidFill>
              </a:rPr>
              <a:t>Dott</a:t>
            </a:r>
            <a:r>
              <a:rPr lang="it-IT" sz="2400" b="1" dirty="0">
                <a:solidFill>
                  <a:schemeClr val="tx1"/>
                </a:solidFill>
              </a:rPr>
              <a:t>. Pierluigi Campana (ex officio</a:t>
            </a:r>
            <a:r>
              <a:rPr lang="it-IT" sz="2400" b="1" dirty="0" smtClean="0">
                <a:solidFill>
                  <a:schemeClr val="tx1"/>
                </a:solidFill>
              </a:rPr>
              <a:t>) – Giunta INFN</a:t>
            </a:r>
            <a:endParaRPr lang="it-IT" sz="2400" b="1" dirty="0">
              <a:solidFill>
                <a:schemeClr val="tx1"/>
              </a:solidFill>
            </a:endParaRPr>
          </a:p>
          <a:p>
            <a:pPr marL="447675" indent="-447675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tx1"/>
                </a:solidFill>
              </a:rPr>
              <a:t>Dott.ssa Marta Dalla Vecchia (coordinatrice)</a:t>
            </a:r>
          </a:p>
          <a:p>
            <a:pPr marL="447675" indent="-447675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tx1"/>
                </a:solidFill>
              </a:rPr>
              <a:t>Dott. Renato </a:t>
            </a:r>
            <a:r>
              <a:rPr lang="it-IT" sz="2400" b="1" dirty="0" smtClean="0">
                <a:solidFill>
                  <a:schemeClr val="tx1"/>
                </a:solidFill>
              </a:rPr>
              <a:t>Carletti – Direttore DRU</a:t>
            </a:r>
            <a:endParaRPr lang="it-IT" sz="2400" b="1" dirty="0">
              <a:solidFill>
                <a:schemeClr val="tx1"/>
              </a:solidFill>
            </a:endParaRPr>
          </a:p>
          <a:p>
            <a:pPr marL="447675" indent="-447675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tx1"/>
                </a:solidFill>
              </a:rPr>
              <a:t>Dott. Daniele </a:t>
            </a:r>
            <a:r>
              <a:rPr lang="it-IT" sz="2400" b="1" dirty="0" err="1" smtClean="0">
                <a:solidFill>
                  <a:schemeClr val="tx1"/>
                </a:solidFill>
              </a:rPr>
              <a:t>Pedrini</a:t>
            </a:r>
            <a:r>
              <a:rPr lang="it-IT" sz="2400" b="1" dirty="0" smtClean="0">
                <a:solidFill>
                  <a:schemeClr val="tx1"/>
                </a:solidFill>
              </a:rPr>
              <a:t> – Direttore Sezione Milano Bicocca</a:t>
            </a:r>
            <a:endParaRPr lang="it-IT" sz="2400" b="1" dirty="0">
              <a:solidFill>
                <a:schemeClr val="tx1"/>
              </a:solidFill>
            </a:endParaRPr>
          </a:p>
          <a:p>
            <a:pPr marL="447675" indent="-447675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it-IT" sz="2400" b="1" dirty="0" smtClean="0">
                <a:solidFill>
                  <a:schemeClr val="tx1"/>
                </a:solidFill>
              </a:rPr>
              <a:t>Avv</a:t>
            </a:r>
            <a:r>
              <a:rPr lang="it-IT" sz="2400" b="1" dirty="0">
                <a:solidFill>
                  <a:schemeClr val="tx1"/>
                </a:solidFill>
              </a:rPr>
              <a:t>. Ettore </a:t>
            </a:r>
            <a:r>
              <a:rPr lang="it-IT" sz="2400" b="1" dirty="0" smtClean="0">
                <a:solidFill>
                  <a:schemeClr val="tx1"/>
                </a:solidFill>
              </a:rPr>
              <a:t>Ronconi </a:t>
            </a:r>
            <a:r>
              <a:rPr lang="it-IT" sz="2400" b="1" smtClean="0">
                <a:solidFill>
                  <a:schemeClr val="tx1"/>
                </a:solidFill>
              </a:rPr>
              <a:t>– </a:t>
            </a:r>
            <a:r>
              <a:rPr lang="it-IT" sz="2400" b="1" smtClean="0">
                <a:solidFill>
                  <a:schemeClr val="tx1"/>
                </a:solidFill>
              </a:rPr>
              <a:t>Direttore </a:t>
            </a:r>
            <a:r>
              <a:rPr lang="it-IT" sz="2400" b="1" dirty="0" smtClean="0">
                <a:solidFill>
                  <a:schemeClr val="tx1"/>
                </a:solidFill>
              </a:rPr>
              <a:t>SP Affari Legali e Contenzioso</a:t>
            </a:r>
            <a:endParaRPr lang="it-IT" sz="2400" b="1" dirty="0">
              <a:solidFill>
                <a:schemeClr val="tx1"/>
              </a:solidFill>
            </a:endParaRPr>
          </a:p>
          <a:p>
            <a:pPr marL="447675" indent="-447675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it-IT" sz="2400" b="1" dirty="0">
                <a:solidFill>
                  <a:schemeClr val="tx1"/>
                </a:solidFill>
              </a:rPr>
              <a:t>Prof.ssa Alessia Rita </a:t>
            </a:r>
            <a:r>
              <a:rPr lang="it-IT" sz="2400" b="1" dirty="0" smtClean="0">
                <a:solidFill>
                  <a:schemeClr val="tx1"/>
                </a:solidFill>
              </a:rPr>
              <a:t>Tricomi – Direttore Sezione Catania</a:t>
            </a:r>
            <a:endParaRPr lang="it-IT" sz="2400" b="1" dirty="0">
              <a:solidFill>
                <a:schemeClr val="tx1"/>
              </a:solidFill>
            </a:endParaRPr>
          </a:p>
          <a:p>
            <a:pPr marL="447675" indent="-447675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it-IT" sz="2400" b="1" dirty="0" smtClean="0">
                <a:solidFill>
                  <a:schemeClr val="tx1"/>
                </a:solidFill>
              </a:rPr>
              <a:t>Dott.ssa </a:t>
            </a:r>
            <a:r>
              <a:rPr lang="it-IT" sz="2400" b="1" dirty="0">
                <a:solidFill>
                  <a:schemeClr val="tx1"/>
                </a:solidFill>
              </a:rPr>
              <a:t>Antonella </a:t>
            </a:r>
            <a:r>
              <a:rPr lang="it-IT" sz="2400" b="1" dirty="0" err="1" smtClean="0">
                <a:solidFill>
                  <a:schemeClr val="tx1"/>
                </a:solidFill>
              </a:rPr>
              <a:t>Varaschin</a:t>
            </a:r>
            <a:r>
              <a:rPr lang="it-IT" sz="2400" b="1" dirty="0" smtClean="0">
                <a:solidFill>
                  <a:schemeClr val="tx1"/>
                </a:solidFill>
              </a:rPr>
              <a:t> – Responsabile Ufficio Comunicazione</a:t>
            </a:r>
            <a:endParaRPr lang="it-IT" sz="24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it-IT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1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0496" y="365125"/>
            <a:ext cx="10515600" cy="1325563"/>
          </a:xfrm>
        </p:spPr>
        <p:txBody>
          <a:bodyPr/>
          <a:lstStyle/>
          <a:p>
            <a:r>
              <a:rPr lang="it-IT" b="1" dirty="0"/>
              <a:t>PRIMA FASE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55688" y="1960667"/>
            <a:ext cx="9720262" cy="398928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88000" tIns="288000" rIns="288000" bIns="288000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it-IT" sz="2200" b="1" dirty="0">
                <a:effectLst/>
              </a:rPr>
              <a:t>L’Unità di Crisi INFN per l’emergenza Coronavirus è stata costituita con disposizione del Presidente n. 21958 del 9 marzo 2020 ma in realtà la prima riunione è stata convocata in data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it-IT" sz="2200" b="1" dirty="0">
                <a:solidFill>
                  <a:srgbClr val="FF0000"/>
                </a:solidFill>
                <a:effectLst/>
              </a:rPr>
              <a:t>domenica 8 marzo 2020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it-IT" sz="2200" b="1" dirty="0">
                <a:effectLst/>
              </a:rPr>
              <a:t>è stata la prima di una lunga serie di riunioni che fino a giugno 2020 si sono tenute giornalmente, 3 giorni a settimana per tutto il 2020 e 2 giorni a settimana per tutto il 2021, </a:t>
            </a:r>
            <a:r>
              <a:rPr lang="it-IT" sz="2200" b="1" dirty="0" smtClean="0">
                <a:effectLst/>
              </a:rPr>
              <a:t>e nella prima parte del 2022 con </a:t>
            </a:r>
            <a:r>
              <a:rPr lang="it-IT" sz="2200" b="1" dirty="0">
                <a:effectLst/>
              </a:rPr>
              <a:t>cadenza </a:t>
            </a:r>
            <a:r>
              <a:rPr lang="it-IT" sz="2200" b="1" dirty="0" smtClean="0">
                <a:effectLst/>
              </a:rPr>
              <a:t>settimanale.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it-IT" sz="2200" b="1" dirty="0" smtClean="0">
                <a:solidFill>
                  <a:srgbClr val="FF0000"/>
                </a:solidFill>
                <a:effectLst/>
              </a:rPr>
              <a:t>In </a:t>
            </a:r>
            <a:r>
              <a:rPr lang="it-IT" sz="2200" b="1" dirty="0">
                <a:solidFill>
                  <a:srgbClr val="FF0000"/>
                </a:solidFill>
                <a:effectLst/>
              </a:rPr>
              <a:t>2 anni sono state fatte circa 250 riunioni</a:t>
            </a:r>
          </a:p>
        </p:txBody>
      </p:sp>
    </p:spTree>
    <p:extLst>
      <p:ext uri="{BB962C8B-B14F-4D97-AF65-F5344CB8AC3E}">
        <p14:creationId xmlns:p14="http://schemas.microsoft.com/office/powerpoint/2010/main" val="332343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0496" y="365125"/>
            <a:ext cx="10515600" cy="1325563"/>
          </a:xfrm>
        </p:spPr>
        <p:txBody>
          <a:bodyPr/>
          <a:lstStyle/>
          <a:p>
            <a:r>
              <a:rPr lang="it-IT" b="1" dirty="0"/>
              <a:t>PRIMA FASE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55688" y="2016652"/>
            <a:ext cx="9720262" cy="39332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88000" tIns="288000" rIns="288000" bIns="288000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1800"/>
              </a:spcBef>
              <a:buNone/>
            </a:pPr>
            <a:r>
              <a:rPr lang="it-IT" sz="2200" b="1" dirty="0">
                <a:effectLst/>
              </a:rPr>
              <a:t>Il 9 aprile abbiamo mandato ai Direttori la prima email con il recapito dell’Unità di Crisi:</a:t>
            </a:r>
            <a:r>
              <a:rPr lang="it-IT" sz="2200" b="1" dirty="0">
                <a:solidFill>
                  <a:srgbClr val="FF0000"/>
                </a:solidFill>
                <a:effectLst/>
              </a:rPr>
              <a:t> emergenzacovid19@lists.infn.it </a:t>
            </a:r>
            <a:r>
              <a:rPr lang="it-IT" sz="2200" b="1" dirty="0">
                <a:effectLst/>
              </a:rPr>
              <a:t>e le prime risposte alle domande poste dai Direttori.</a:t>
            </a:r>
          </a:p>
          <a:p>
            <a:pPr marL="0" indent="0" algn="just">
              <a:lnSpc>
                <a:spcPct val="100000"/>
              </a:lnSpc>
              <a:spcBef>
                <a:spcPts val="1800"/>
              </a:spcBef>
              <a:buNone/>
            </a:pPr>
            <a:r>
              <a:rPr lang="it-IT" sz="2200" b="1" dirty="0">
                <a:effectLst/>
              </a:rPr>
              <a:t>Nei giorni successivi sono state predisposte le pagine web dedicate, le pagine con raccolte documentali e FAQ</a:t>
            </a:r>
          </a:p>
          <a:p>
            <a:pPr marL="0" indent="0" algn="just">
              <a:lnSpc>
                <a:spcPct val="100000"/>
              </a:lnSpc>
              <a:spcBef>
                <a:spcPts val="1800"/>
              </a:spcBef>
              <a:buNone/>
            </a:pPr>
            <a:r>
              <a:rPr lang="it-IT" sz="2200" b="1" dirty="0">
                <a:effectLst/>
              </a:rPr>
              <a:t>E’ stato dato l’avvio al progetto </a:t>
            </a:r>
            <a:r>
              <a:rPr lang="it-IT" sz="2200" b="1" dirty="0" smtClean="0">
                <a:effectLst/>
              </a:rPr>
              <a:t>COVIDSTAT</a:t>
            </a:r>
            <a:endParaRPr lang="it-IT" sz="2200" b="1" dirty="0">
              <a:effectLst/>
            </a:endParaRPr>
          </a:p>
          <a:p>
            <a:pPr marL="0" indent="0" algn="just">
              <a:lnSpc>
                <a:spcPct val="100000"/>
              </a:lnSpc>
              <a:spcBef>
                <a:spcPts val="1800"/>
              </a:spcBef>
              <a:buNone/>
            </a:pPr>
            <a:r>
              <a:rPr lang="it-IT" sz="2200" b="1" dirty="0">
                <a:effectLst/>
              </a:rPr>
              <a:t>Abbiamo affrontato i primo problemi dovuti all’isolamento con il Progetto «Insieme @ distanza»</a:t>
            </a:r>
          </a:p>
        </p:txBody>
      </p:sp>
    </p:spTree>
    <p:extLst>
      <p:ext uri="{BB962C8B-B14F-4D97-AF65-F5344CB8AC3E}">
        <p14:creationId xmlns:p14="http://schemas.microsoft.com/office/powerpoint/2010/main" val="302811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20496" y="365125"/>
            <a:ext cx="10515600" cy="1325563"/>
          </a:xfrm>
        </p:spPr>
        <p:txBody>
          <a:bodyPr/>
          <a:lstStyle/>
          <a:p>
            <a:r>
              <a:rPr lang="it-IT" b="1" dirty="0"/>
              <a:t>RIAVVIO DELLE ATTIVITA’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55688" y="2066544"/>
            <a:ext cx="9720262" cy="38834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88000" tIns="288000" rIns="288000" bIns="288000">
            <a:noAutofit/>
          </a:bodyPr>
          <a:lstStyle/>
          <a:p>
            <a:pPr marL="0" indent="0">
              <a:buNone/>
            </a:pPr>
            <a:r>
              <a:rPr lang="it-IT" sz="2200" b="1" dirty="0">
                <a:effectLst/>
              </a:rPr>
              <a:t>A partire da maggio 2020 sono stati elaborati </a:t>
            </a:r>
            <a:r>
              <a:rPr lang="it-IT" sz="2200" b="1" dirty="0" smtClean="0">
                <a:effectLst/>
              </a:rPr>
              <a:t>nuovi </a:t>
            </a:r>
            <a:r>
              <a:rPr lang="it-IT" sz="2200" b="1" dirty="0">
                <a:effectLst/>
              </a:rPr>
              <a:t>documenti per il riavvio delle attività:</a:t>
            </a:r>
          </a:p>
          <a:p>
            <a:r>
              <a:rPr lang="it-IT" sz="2200" b="1" dirty="0">
                <a:effectLst/>
              </a:rPr>
              <a:t>PROTOCOLLO LUOGHI DI LAVORO</a:t>
            </a:r>
          </a:p>
          <a:p>
            <a:r>
              <a:rPr lang="it-IT" sz="2200" b="1" dirty="0">
                <a:effectLst/>
              </a:rPr>
              <a:t>PROTOCOLLO MISSIONI</a:t>
            </a:r>
          </a:p>
          <a:p>
            <a:r>
              <a:rPr lang="it-IT" sz="2200" b="1" dirty="0">
                <a:effectLst/>
              </a:rPr>
              <a:t>PROTOCOLLO CONCORSI</a:t>
            </a:r>
          </a:p>
          <a:p>
            <a:r>
              <a:rPr lang="it-IT" sz="2200" b="1" dirty="0">
                <a:effectLst/>
              </a:rPr>
              <a:t>ECC</a:t>
            </a:r>
            <a:r>
              <a:rPr lang="it-IT" sz="2200" b="1" dirty="0" smtClean="0">
                <a:effectLst/>
              </a:rPr>
              <a:t>.</a:t>
            </a:r>
          </a:p>
          <a:p>
            <a:pPr marL="0" indent="0">
              <a:buNone/>
            </a:pPr>
            <a:endParaRPr lang="it-IT" sz="800" b="1" dirty="0">
              <a:effectLst/>
            </a:endParaRPr>
          </a:p>
          <a:p>
            <a:pPr marL="0" indent="0">
              <a:buNone/>
            </a:pPr>
            <a:r>
              <a:rPr lang="it-IT" sz="2200" b="1" dirty="0">
                <a:effectLst/>
              </a:rPr>
              <a:t>Corredati di:</a:t>
            </a:r>
          </a:p>
          <a:p>
            <a:pPr marL="0" indent="0">
              <a:buNone/>
            </a:pPr>
            <a:r>
              <a:rPr lang="it-IT" sz="2200" b="1" dirty="0">
                <a:effectLst/>
              </a:rPr>
              <a:t>SCHEDE, FACSIMILE, DICHIARAZIONI, ECC. </a:t>
            </a:r>
          </a:p>
        </p:txBody>
      </p:sp>
    </p:spTree>
    <p:extLst>
      <p:ext uri="{BB962C8B-B14F-4D97-AF65-F5344CB8AC3E}">
        <p14:creationId xmlns:p14="http://schemas.microsoft.com/office/powerpoint/2010/main" val="314290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53144">
            <a:off x="828631" y="647744"/>
            <a:ext cx="3392105" cy="373405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73982">
            <a:off x="2039835" y="1840267"/>
            <a:ext cx="4252078" cy="449739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506" y="991026"/>
            <a:ext cx="4413887" cy="570635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333862">
            <a:off x="4864787" y="132316"/>
            <a:ext cx="4340728" cy="480406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1201" y="3499290"/>
            <a:ext cx="4901609" cy="31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1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273" y="280143"/>
            <a:ext cx="9565453" cy="6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2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23" y="331963"/>
            <a:ext cx="10443353" cy="61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5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6216" y="365125"/>
            <a:ext cx="10515600" cy="1325563"/>
          </a:xfrm>
        </p:spPr>
        <p:txBody>
          <a:bodyPr/>
          <a:lstStyle/>
          <a:p>
            <a:r>
              <a:rPr lang="it-IT" b="1" dirty="0" smtClean="0"/>
              <a:t>ALCUNI NUMERI…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66216" y="2126561"/>
            <a:ext cx="9970008" cy="418775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it-IT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</a:t>
            </a:r>
            <a:r>
              <a:rPr lang="it-IT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casi </a:t>
            </a:r>
            <a:r>
              <a:rPr lang="it-IT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ositivi </a:t>
            </a:r>
            <a:r>
              <a:rPr lang="it-IT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it-IT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settembre </a:t>
            </a:r>
            <a:r>
              <a:rPr lang="it-IT" sz="2600" b="1" dirty="0">
                <a:latin typeface="Arial" panose="020B0604020202020204" pitchFamily="34" charset="0"/>
                <a:cs typeface="Arial" panose="020B0604020202020204" pitchFamily="34" charset="0"/>
              </a:rPr>
              <a:t>2020 al 20 dicembre 2021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it-IT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237</a:t>
            </a:r>
            <a:r>
              <a:rPr lang="it-IT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casi positivi </a:t>
            </a:r>
            <a:r>
              <a:rPr lang="it-IT" sz="2600" b="1" dirty="0">
                <a:latin typeface="Arial" panose="020B0604020202020204" pitchFamily="34" charset="0"/>
                <a:cs typeface="Arial" panose="020B0604020202020204" pitchFamily="34" charset="0"/>
              </a:rPr>
              <a:t>dal 21 </a:t>
            </a:r>
            <a:r>
              <a:rPr lang="it-I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dicembre 2021 al 31 marzo 2022</a:t>
            </a:r>
            <a:endParaRPr lang="it-IT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it-IT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397</a:t>
            </a:r>
            <a:r>
              <a:rPr lang="it-IT" sz="2600" b="1" dirty="0">
                <a:latin typeface="Arial" panose="020B0604020202020204" pitchFamily="34" charset="0"/>
                <a:cs typeface="Arial" panose="020B0604020202020204" pitchFamily="34" charset="0"/>
              </a:rPr>
              <a:t> CASI </a:t>
            </a:r>
            <a:r>
              <a:rPr lang="it-I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TOTALI fino </a:t>
            </a:r>
            <a:r>
              <a:rPr lang="it-IT" sz="2600" b="1" smtClean="0">
                <a:latin typeface="Arial" panose="020B0604020202020204" pitchFamily="34" charset="0"/>
                <a:cs typeface="Arial" panose="020B0604020202020204" pitchFamily="34" charset="0"/>
              </a:rPr>
              <a:t>alla fine dell’emergenza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2 casi di trasmissione interna </a:t>
            </a:r>
            <a:r>
              <a:rPr lang="it-I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(probabilmente riconducibili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ai pasti)</a:t>
            </a:r>
            <a:b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alcuni casi durante la pausa pranzo (esterni all’INFN)</a:t>
            </a:r>
            <a:b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7 casi riconducibili a trasferte</a:t>
            </a:r>
          </a:p>
          <a:p>
            <a:pPr marL="0" indent="0">
              <a:lnSpc>
                <a:spcPct val="100000"/>
              </a:lnSpc>
              <a:buNone/>
            </a:pP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indent="-539750">
              <a:lnSpc>
                <a:spcPct val="100000"/>
              </a:lnSpc>
              <a:buNone/>
            </a:pP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10	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it-IT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avoratori sospesi a seguito dell’entrata in vigore dell’obbligo di green pass</a:t>
            </a:r>
            <a:endParaRPr lang="it-IT" sz="2200" b="1" dirty="0"/>
          </a:p>
        </p:txBody>
      </p:sp>
    </p:spTree>
    <p:extLst>
      <p:ext uri="{BB962C8B-B14F-4D97-AF65-F5344CB8AC3E}">
        <p14:creationId xmlns:p14="http://schemas.microsoft.com/office/powerpoint/2010/main" val="287554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ondità">
  <a:themeElements>
    <a:clrScheme name="Profondità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Profondità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fondità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Profondità</Template>
  <TotalTime>2126</TotalTime>
  <Words>722</Words>
  <Application>Microsoft Office PowerPoint</Application>
  <PresentationFormat>Widescreen</PresentationFormat>
  <Paragraphs>84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Corbel</vt:lpstr>
      <vt:lpstr>Wingdings</vt:lpstr>
      <vt:lpstr>Profondità</vt:lpstr>
      <vt:lpstr>RIUNIONE INCIDENT COORDINATOR PRESIDENZA, 24 ottobre 2023</vt:lpstr>
      <vt:lpstr>UNITA’ DI CRISI COVID  Disposizione 21958 del 9 marzo 2020</vt:lpstr>
      <vt:lpstr>PRIMA FASE</vt:lpstr>
      <vt:lpstr>PRIMA FASE</vt:lpstr>
      <vt:lpstr>RIAVVIO DELLE ATTIVITA’</vt:lpstr>
      <vt:lpstr>Presentazione standard di PowerPoint</vt:lpstr>
      <vt:lpstr>Presentazione standard di PowerPoint</vt:lpstr>
      <vt:lpstr>Presentazione standard di PowerPoint</vt:lpstr>
      <vt:lpstr>ALCUNI NUMERI…</vt:lpstr>
      <vt:lpstr>PRESENZE IN SEDE  E ANDAMENTO DEI CONTAGI</vt:lpstr>
      <vt:lpstr>COSA ABBIAMO IMPARATO</vt:lpstr>
      <vt:lpstr>COSA ABBIAMO IMPARATO</vt:lpstr>
      <vt:lpstr>COSA ABBIAMO IMPARATO</vt:lpstr>
      <vt:lpstr>COSA ABBIAMO IMPARATO</vt:lpstr>
      <vt:lpstr>RISULTATI OTTENUTI</vt:lpstr>
    </vt:vector>
  </TitlesOfParts>
  <Company>INFN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Emergenza Coronavirus</dc:title>
  <dc:creator>Marta Dalla Vecchia</dc:creator>
  <cp:lastModifiedBy>Marta Dalla Vecchia</cp:lastModifiedBy>
  <cp:revision>78</cp:revision>
  <dcterms:created xsi:type="dcterms:W3CDTF">2022-03-22T09:26:59Z</dcterms:created>
  <dcterms:modified xsi:type="dcterms:W3CDTF">2023-10-18T09:03:42Z</dcterms:modified>
</cp:coreProperties>
</file>