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 id="2147483782" r:id="rId5"/>
    <p:sldMasterId id="2147483794" r:id="rId6"/>
    <p:sldMasterId id="2147483806" r:id="rId7"/>
    <p:sldMasterId id="2147483818" r:id="rId8"/>
    <p:sldMasterId id="2147483830" r:id="rId9"/>
    <p:sldMasterId id="2147483842" r:id="rId10"/>
  </p:sldMasterIdLst>
  <p:notesMasterIdLst>
    <p:notesMasterId r:id="rId53"/>
  </p:notesMasterIdLst>
  <p:sldIdLst>
    <p:sldId id="256" r:id="rId11"/>
    <p:sldId id="257" r:id="rId12"/>
    <p:sldId id="358" r:id="rId13"/>
    <p:sldId id="357" r:id="rId14"/>
    <p:sldId id="359" r:id="rId15"/>
    <p:sldId id="360" r:id="rId16"/>
    <p:sldId id="363" r:id="rId17"/>
    <p:sldId id="340" r:id="rId18"/>
    <p:sldId id="269" r:id="rId19"/>
    <p:sldId id="339" r:id="rId20"/>
    <p:sldId id="271" r:id="rId21"/>
    <p:sldId id="270" r:id="rId22"/>
    <p:sldId id="367" r:id="rId23"/>
    <p:sldId id="370" r:id="rId24"/>
    <p:sldId id="347" r:id="rId25"/>
    <p:sldId id="275" r:id="rId26"/>
    <p:sldId id="292" r:id="rId27"/>
    <p:sldId id="274" r:id="rId28"/>
    <p:sldId id="273" r:id="rId29"/>
    <p:sldId id="297" r:id="rId30"/>
    <p:sldId id="295" r:id="rId31"/>
    <p:sldId id="291" r:id="rId32"/>
    <p:sldId id="298" r:id="rId33"/>
    <p:sldId id="299" r:id="rId34"/>
    <p:sldId id="288" r:id="rId35"/>
    <p:sldId id="287" r:id="rId36"/>
    <p:sldId id="300" r:id="rId37"/>
    <p:sldId id="301" r:id="rId38"/>
    <p:sldId id="302" r:id="rId39"/>
    <p:sldId id="306" r:id="rId40"/>
    <p:sldId id="289" r:id="rId41"/>
    <p:sldId id="307" r:id="rId42"/>
    <p:sldId id="277" r:id="rId43"/>
    <p:sldId id="280" r:id="rId44"/>
    <p:sldId id="368" r:id="rId45"/>
    <p:sldId id="371" r:id="rId46"/>
    <p:sldId id="369" r:id="rId47"/>
    <p:sldId id="281" r:id="rId48"/>
    <p:sldId id="282" r:id="rId49"/>
    <p:sldId id="284" r:id="rId50"/>
    <p:sldId id="290" r:id="rId51"/>
    <p:sldId id="3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showGuides="1">
      <p:cViewPr varScale="1">
        <p:scale>
          <a:sx n="62" d="100"/>
          <a:sy n="62" d="100"/>
        </p:scale>
        <p:origin x="65" y="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file:///D:\extramix%20analit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Foglio1!$A$2:$A$101</c:f>
              <c:numCache>
                <c:formatCode>General</c:formatCode>
                <c:ptCount val="100"/>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numCache>
            </c:numRef>
          </c:xVal>
          <c:yVal>
            <c:numRef>
              <c:f>Foglio1!$B$2:$B$101</c:f>
              <c:numCache>
                <c:formatCode>General</c:formatCode>
                <c:ptCount val="100"/>
                <c:pt idx="0">
                  <c:v>1</c:v>
                </c:pt>
                <c:pt idx="1">
                  <c:v>0.90909090909090906</c:v>
                </c:pt>
                <c:pt idx="2">
                  <c:v>0.83333333333333337</c:v>
                </c:pt>
                <c:pt idx="3">
                  <c:v>0.76923076923076916</c:v>
                </c:pt>
                <c:pt idx="4">
                  <c:v>0.7142857142857143</c:v>
                </c:pt>
                <c:pt idx="5">
                  <c:v>0.66666666666666663</c:v>
                </c:pt>
                <c:pt idx="6">
                  <c:v>0.625</c:v>
                </c:pt>
                <c:pt idx="7">
                  <c:v>0.58823529411764708</c:v>
                </c:pt>
                <c:pt idx="8">
                  <c:v>0.55555555555555558</c:v>
                </c:pt>
                <c:pt idx="9">
                  <c:v>0.52631578947368418</c:v>
                </c:pt>
                <c:pt idx="10">
                  <c:v>0.5</c:v>
                </c:pt>
                <c:pt idx="11">
                  <c:v>0.47619047619047628</c:v>
                </c:pt>
                <c:pt idx="12">
                  <c:v>0.45454545454545453</c:v>
                </c:pt>
                <c:pt idx="13">
                  <c:v>0.43478260869565222</c:v>
                </c:pt>
                <c:pt idx="14">
                  <c:v>0.41666666666666663</c:v>
                </c:pt>
                <c:pt idx="15">
                  <c:v>0.4</c:v>
                </c:pt>
                <c:pt idx="16">
                  <c:v>0.38461538461538453</c:v>
                </c:pt>
                <c:pt idx="17">
                  <c:v>0.37037037037037035</c:v>
                </c:pt>
                <c:pt idx="18">
                  <c:v>0.35714285714285704</c:v>
                </c:pt>
                <c:pt idx="19">
                  <c:v>0.34482758620689652</c:v>
                </c:pt>
                <c:pt idx="20">
                  <c:v>0.33333333333333326</c:v>
                </c:pt>
                <c:pt idx="21">
                  <c:v>0.32258064516129026</c:v>
                </c:pt>
                <c:pt idx="22">
                  <c:v>0.31249999999999994</c:v>
                </c:pt>
                <c:pt idx="23">
                  <c:v>0.30303030303030298</c:v>
                </c:pt>
                <c:pt idx="24">
                  <c:v>0.29411764705882348</c:v>
                </c:pt>
                <c:pt idx="25">
                  <c:v>0.28571428571428564</c:v>
                </c:pt>
                <c:pt idx="26">
                  <c:v>0.27777777777777768</c:v>
                </c:pt>
                <c:pt idx="27">
                  <c:v>0.27027027027027017</c:v>
                </c:pt>
                <c:pt idx="28">
                  <c:v>0.26315789473684204</c:v>
                </c:pt>
                <c:pt idx="29">
                  <c:v>0.25641025641025633</c:v>
                </c:pt>
                <c:pt idx="30">
                  <c:v>0.24999999999999989</c:v>
                </c:pt>
                <c:pt idx="31">
                  <c:v>0.24390243902439016</c:v>
                </c:pt>
                <c:pt idx="32">
                  <c:v>0.23809523809523803</c:v>
                </c:pt>
                <c:pt idx="33">
                  <c:v>0.23255813953488363</c:v>
                </c:pt>
                <c:pt idx="34">
                  <c:v>0.22727272727272715</c:v>
                </c:pt>
                <c:pt idx="35">
                  <c:v>0.22222222222222213</c:v>
                </c:pt>
                <c:pt idx="36">
                  <c:v>0.21739130434782603</c:v>
                </c:pt>
                <c:pt idx="37">
                  <c:v>0.21276595744680843</c:v>
                </c:pt>
                <c:pt idx="38">
                  <c:v>0.20833333333333323</c:v>
                </c:pt>
                <c:pt idx="39">
                  <c:v>0.20408163265306115</c:v>
                </c:pt>
                <c:pt idx="40">
                  <c:v>0.19999999999999993</c:v>
                </c:pt>
                <c:pt idx="41">
                  <c:v>0.19607843137254896</c:v>
                </c:pt>
                <c:pt idx="42">
                  <c:v>0.19230769230769226</c:v>
                </c:pt>
                <c:pt idx="43">
                  <c:v>0.18867924528301885</c:v>
                </c:pt>
                <c:pt idx="44">
                  <c:v>0.18518518518518517</c:v>
                </c:pt>
                <c:pt idx="45">
                  <c:v>0.18181818181818182</c:v>
                </c:pt>
                <c:pt idx="46">
                  <c:v>0.17857142857142858</c:v>
                </c:pt>
                <c:pt idx="47">
                  <c:v>0.17543859649122809</c:v>
                </c:pt>
                <c:pt idx="48">
                  <c:v>0.17241379310344832</c:v>
                </c:pt>
                <c:pt idx="49">
                  <c:v>0.16949152542372886</c:v>
                </c:pt>
                <c:pt idx="50">
                  <c:v>0.16666666666666671</c:v>
                </c:pt>
                <c:pt idx="51">
                  <c:v>0.16393442622950827</c:v>
                </c:pt>
                <c:pt idx="52">
                  <c:v>0.16129032258064521</c:v>
                </c:pt>
                <c:pt idx="53">
                  <c:v>0.1587301587301588</c:v>
                </c:pt>
                <c:pt idx="54">
                  <c:v>0.15625000000000008</c:v>
                </c:pt>
                <c:pt idx="55">
                  <c:v>0.15384615384615394</c:v>
                </c:pt>
                <c:pt idx="56">
                  <c:v>0.1515151515151516</c:v>
                </c:pt>
                <c:pt idx="57">
                  <c:v>0.14925373134328368</c:v>
                </c:pt>
                <c:pt idx="58">
                  <c:v>0.14705882352941185</c:v>
                </c:pt>
                <c:pt idx="59">
                  <c:v>0.14492753623188417</c:v>
                </c:pt>
                <c:pt idx="60">
                  <c:v>0.14285714285714296</c:v>
                </c:pt>
                <c:pt idx="61">
                  <c:v>0.14084507042253533</c:v>
                </c:pt>
                <c:pt idx="62">
                  <c:v>0.13888888888888901</c:v>
                </c:pt>
                <c:pt idx="63">
                  <c:v>0.13698630136986314</c:v>
                </c:pt>
                <c:pt idx="64">
                  <c:v>0.13513513513513525</c:v>
                </c:pt>
                <c:pt idx="65">
                  <c:v>0.13333333333333347</c:v>
                </c:pt>
                <c:pt idx="66">
                  <c:v>0.13157894736842118</c:v>
                </c:pt>
                <c:pt idx="67">
                  <c:v>0.12987012987013</c:v>
                </c:pt>
                <c:pt idx="68">
                  <c:v>0.12820512820512833</c:v>
                </c:pt>
                <c:pt idx="69">
                  <c:v>0.12658227848101281</c:v>
                </c:pt>
                <c:pt idx="70">
                  <c:v>0.12500000000000014</c:v>
                </c:pt>
                <c:pt idx="71">
                  <c:v>0.12345679012345694</c:v>
                </c:pt>
                <c:pt idx="72">
                  <c:v>0.12195121951219526</c:v>
                </c:pt>
                <c:pt idx="73">
                  <c:v>0.12048192771084351</c:v>
                </c:pt>
                <c:pt idx="74">
                  <c:v>0.11904761904761919</c:v>
                </c:pt>
                <c:pt idx="75">
                  <c:v>0.11764705882352956</c:v>
                </c:pt>
                <c:pt idx="76">
                  <c:v>0.11627906976744201</c:v>
                </c:pt>
                <c:pt idx="77">
                  <c:v>0.11494252873563233</c:v>
                </c:pt>
                <c:pt idx="78">
                  <c:v>0.11363636363636379</c:v>
                </c:pt>
                <c:pt idx="79">
                  <c:v>0.1123595505617979</c:v>
                </c:pt>
                <c:pt idx="80">
                  <c:v>0.11111111111111127</c:v>
                </c:pt>
                <c:pt idx="81">
                  <c:v>0.10989010989011004</c:v>
                </c:pt>
                <c:pt idx="82">
                  <c:v>0.10869565217391319</c:v>
                </c:pt>
                <c:pt idx="83">
                  <c:v>0.10752688172043026</c:v>
                </c:pt>
                <c:pt idx="84">
                  <c:v>0.10638297872340441</c:v>
                </c:pt>
                <c:pt idx="85">
                  <c:v>0.105263157894737</c:v>
                </c:pt>
                <c:pt idx="86">
                  <c:v>0.10416666666666682</c:v>
                </c:pt>
                <c:pt idx="87">
                  <c:v>0.1030927835051548</c:v>
                </c:pt>
                <c:pt idx="88">
                  <c:v>0.10204081632653077</c:v>
                </c:pt>
                <c:pt idx="89">
                  <c:v>0.10101010101010117</c:v>
                </c:pt>
                <c:pt idx="90">
                  <c:v>0.10000000000000016</c:v>
                </c:pt>
                <c:pt idx="91">
                  <c:v>9.9009900990099167E-2</c:v>
                </c:pt>
                <c:pt idx="92">
                  <c:v>9.8039215686274675E-2</c:v>
                </c:pt>
                <c:pt idx="93">
                  <c:v>9.7087378640776864E-2</c:v>
                </c:pt>
                <c:pt idx="94">
                  <c:v>9.6153846153846312E-2</c:v>
                </c:pt>
                <c:pt idx="95">
                  <c:v>9.5238095238095399E-2</c:v>
                </c:pt>
                <c:pt idx="96">
                  <c:v>9.4339622641509593E-2</c:v>
                </c:pt>
                <c:pt idx="97">
                  <c:v>9.3457943925233808E-2</c:v>
                </c:pt>
                <c:pt idx="98">
                  <c:v>9.2592592592592754E-2</c:v>
                </c:pt>
                <c:pt idx="99">
                  <c:v>9.1743119266055204E-2</c:v>
                </c:pt>
              </c:numCache>
            </c:numRef>
          </c:yVal>
          <c:smooth val="1"/>
          <c:extLst>
            <c:ext xmlns:c16="http://schemas.microsoft.com/office/drawing/2014/chart" uri="{C3380CC4-5D6E-409C-BE32-E72D297353CC}">
              <c16:uniqueId val="{00000000-C104-4E24-A2EB-9593CDB99A8B}"/>
            </c:ext>
          </c:extLst>
        </c:ser>
        <c:ser>
          <c:idx val="1"/>
          <c:order val="1"/>
          <c:marker>
            <c:symbol val="none"/>
          </c:marker>
          <c:xVal>
            <c:numRef>
              <c:f>Foglio1!$A$2:$A$101</c:f>
              <c:numCache>
                <c:formatCode>General</c:formatCode>
                <c:ptCount val="100"/>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numCache>
            </c:numRef>
          </c:xVal>
          <c:yVal>
            <c:numRef>
              <c:f>Foglio1!$C$2:$C$101</c:f>
              <c:numCache>
                <c:formatCode>General</c:formatCode>
                <c:ptCount val="100"/>
                <c:pt idx="0">
                  <c:v>0</c:v>
                </c:pt>
                <c:pt idx="1">
                  <c:v>9.5310179804324935E-2</c:v>
                </c:pt>
                <c:pt idx="2">
                  <c:v>0.18232155679395459</c:v>
                </c:pt>
                <c:pt idx="3">
                  <c:v>0.26236426446749106</c:v>
                </c:pt>
                <c:pt idx="4">
                  <c:v>0.33647223662121289</c:v>
                </c:pt>
                <c:pt idx="5">
                  <c:v>0.40546510810816438</c:v>
                </c:pt>
                <c:pt idx="6">
                  <c:v>0.47000362924573563</c:v>
                </c:pt>
                <c:pt idx="7">
                  <c:v>0.53062825106217038</c:v>
                </c:pt>
                <c:pt idx="8">
                  <c:v>0.58778666490211895</c:v>
                </c:pt>
                <c:pt idx="9">
                  <c:v>0.64185388617239469</c:v>
                </c:pt>
                <c:pt idx="10">
                  <c:v>0.69314718055994529</c:v>
                </c:pt>
                <c:pt idx="11">
                  <c:v>0.74193734472937711</c:v>
                </c:pt>
                <c:pt idx="12">
                  <c:v>0.78845736036427028</c:v>
                </c:pt>
                <c:pt idx="13">
                  <c:v>0.83290912293510388</c:v>
                </c:pt>
                <c:pt idx="14">
                  <c:v>0.87546873735390007</c:v>
                </c:pt>
                <c:pt idx="15">
                  <c:v>0.91629073187415511</c:v>
                </c:pt>
                <c:pt idx="16">
                  <c:v>0.95551144502743657</c:v>
                </c:pt>
                <c:pt idx="17">
                  <c:v>0.99325177301028345</c:v>
                </c:pt>
                <c:pt idx="18">
                  <c:v>1.0296194171811586</c:v>
                </c:pt>
                <c:pt idx="19">
                  <c:v>1.0647107369924285</c:v>
                </c:pt>
                <c:pt idx="20">
                  <c:v>1.0986122886681098</c:v>
                </c:pt>
                <c:pt idx="21">
                  <c:v>1.1314021114911008</c:v>
                </c:pt>
                <c:pt idx="22">
                  <c:v>1.1631508098056811</c:v>
                </c:pt>
                <c:pt idx="23">
                  <c:v>1.1939224684724348</c:v>
                </c:pt>
                <c:pt idx="24">
                  <c:v>1.2237754316221159</c:v>
                </c:pt>
                <c:pt idx="25">
                  <c:v>1.2527629684953683</c:v>
                </c:pt>
                <c:pt idx="26">
                  <c:v>1.2809338454620647</c:v>
                </c:pt>
                <c:pt idx="27">
                  <c:v>1.3083328196501791</c:v>
                </c:pt>
                <c:pt idx="28">
                  <c:v>1.3350010667323404</c:v>
                </c:pt>
                <c:pt idx="29">
                  <c:v>1.3609765531356011</c:v>
                </c:pt>
                <c:pt idx="30">
                  <c:v>1.386294361119891</c:v>
                </c:pt>
                <c:pt idx="31">
                  <c:v>1.4109869737102625</c:v>
                </c:pt>
                <c:pt idx="32">
                  <c:v>1.435084525289323</c:v>
                </c:pt>
                <c:pt idx="33">
                  <c:v>1.4586150226995171</c:v>
                </c:pt>
                <c:pt idx="34">
                  <c:v>1.481604540924216</c:v>
                </c:pt>
                <c:pt idx="35">
                  <c:v>1.5040773967762744</c:v>
                </c:pt>
                <c:pt idx="36">
                  <c:v>1.5260563034950496</c:v>
                </c:pt>
                <c:pt idx="37">
                  <c:v>1.5475625087160134</c:v>
                </c:pt>
                <c:pt idx="38">
                  <c:v>1.5686159179138457</c:v>
                </c:pt>
                <c:pt idx="39">
                  <c:v>1.5892352051165815</c:v>
                </c:pt>
                <c:pt idx="40">
                  <c:v>1.6094379124341007</c:v>
                </c:pt>
                <c:pt idx="41">
                  <c:v>1.6292405397302803</c:v>
                </c:pt>
                <c:pt idx="42">
                  <c:v>1.6486586255873819</c:v>
                </c:pt>
                <c:pt idx="43">
                  <c:v>1.6677068205580763</c:v>
                </c:pt>
                <c:pt idx="44">
                  <c:v>1.6863989535702288</c:v>
                </c:pt>
                <c:pt idx="45">
                  <c:v>1.7047480922384253</c:v>
                </c:pt>
                <c:pt idx="46">
                  <c:v>1.7227665977411035</c:v>
                </c:pt>
                <c:pt idx="47">
                  <c:v>1.7404661748405044</c:v>
                </c:pt>
                <c:pt idx="48">
                  <c:v>1.7578579175523734</c:v>
                </c:pt>
                <c:pt idx="49">
                  <c:v>1.7749523509116736</c:v>
                </c:pt>
                <c:pt idx="50">
                  <c:v>1.7917594692280547</c:v>
                </c:pt>
                <c:pt idx="51">
                  <c:v>1.8082887711792652</c:v>
                </c:pt>
                <c:pt idx="52">
                  <c:v>1.8245492920510455</c:v>
                </c:pt>
                <c:pt idx="53">
                  <c:v>1.8405496333974865</c:v>
                </c:pt>
                <c:pt idx="54">
                  <c:v>1.8562979903656256</c:v>
                </c:pt>
                <c:pt idx="55">
                  <c:v>1.8718021769015909</c:v>
                </c:pt>
                <c:pt idx="56">
                  <c:v>1.8870696490323793</c:v>
                </c:pt>
                <c:pt idx="57">
                  <c:v>1.9021075263969198</c:v>
                </c:pt>
                <c:pt idx="58">
                  <c:v>1.9169226121820604</c:v>
                </c:pt>
                <c:pt idx="59">
                  <c:v>1.9315214116032129</c:v>
                </c:pt>
                <c:pt idx="60">
                  <c:v>1.9459101490553126</c:v>
                </c:pt>
                <c:pt idx="61">
                  <c:v>1.9600947840472689</c:v>
                </c:pt>
                <c:pt idx="62">
                  <c:v>1.9740810260220087</c:v>
                </c:pt>
                <c:pt idx="63">
                  <c:v>1.9878743481543446</c:v>
                </c:pt>
                <c:pt idx="64">
                  <c:v>2.001480000210123</c:v>
                </c:pt>
                <c:pt idx="65">
                  <c:v>2.0149030205422638</c:v>
                </c:pt>
                <c:pt idx="66">
                  <c:v>2.0281482472922843</c:v>
                </c:pt>
                <c:pt idx="67">
                  <c:v>2.0412203288596373</c:v>
                </c:pt>
                <c:pt idx="68">
                  <c:v>2.0541237336955449</c:v>
                </c:pt>
                <c:pt idx="69">
                  <c:v>2.0668627594729747</c:v>
                </c:pt>
                <c:pt idx="70">
                  <c:v>2.0794415416798349</c:v>
                </c:pt>
                <c:pt idx="71">
                  <c:v>2.0918640616783919</c:v>
                </c:pt>
                <c:pt idx="72">
                  <c:v>2.1041341542702061</c:v>
                </c:pt>
                <c:pt idx="73">
                  <c:v>2.116255514802551</c:v>
                </c:pt>
                <c:pt idx="74">
                  <c:v>2.1282317058492666</c:v>
                </c:pt>
                <c:pt idx="75">
                  <c:v>2.1400661634962694</c:v>
                </c:pt>
                <c:pt idx="76">
                  <c:v>2.1517622032594605</c:v>
                </c:pt>
                <c:pt idx="77">
                  <c:v>2.1633230256605369</c:v>
                </c:pt>
                <c:pt idx="78">
                  <c:v>2.1747517214841596</c:v>
                </c:pt>
                <c:pt idx="79">
                  <c:v>2.1860512767380929</c:v>
                </c:pt>
                <c:pt idx="80">
                  <c:v>2.1972245773362178</c:v>
                </c:pt>
                <c:pt idx="81">
                  <c:v>2.208274413522803</c:v>
                </c:pt>
                <c:pt idx="82">
                  <c:v>2.2192034840549932</c:v>
                </c:pt>
                <c:pt idx="83">
                  <c:v>2.2300144001592086</c:v>
                </c:pt>
                <c:pt idx="84">
                  <c:v>2.2407096892759566</c:v>
                </c:pt>
                <c:pt idx="85">
                  <c:v>2.2512917986064935</c:v>
                </c:pt>
                <c:pt idx="86">
                  <c:v>2.2617630984737889</c:v>
                </c:pt>
                <c:pt idx="87">
                  <c:v>2.2721258855093356</c:v>
                </c:pt>
                <c:pt idx="88">
                  <c:v>2.2823823856765246</c:v>
                </c:pt>
                <c:pt idx="89">
                  <c:v>2.2925347571405426</c:v>
                </c:pt>
                <c:pt idx="90">
                  <c:v>2.3025850929940441</c:v>
                </c:pt>
                <c:pt idx="91">
                  <c:v>2.312535423847212</c:v>
                </c:pt>
                <c:pt idx="92">
                  <c:v>2.3223877202902239</c:v>
                </c:pt>
                <c:pt idx="93">
                  <c:v>2.3321438952355886</c:v>
                </c:pt>
                <c:pt idx="94">
                  <c:v>2.3418058061473253</c:v>
                </c:pt>
                <c:pt idx="95">
                  <c:v>2.3513752571634758</c:v>
                </c:pt>
                <c:pt idx="96">
                  <c:v>2.3608540011180197</c:v>
                </c:pt>
                <c:pt idx="97">
                  <c:v>2.3702437414678585</c:v>
                </c:pt>
                <c:pt idx="98">
                  <c:v>2.3795461341301722</c:v>
                </c:pt>
                <c:pt idx="99">
                  <c:v>2.3887627892350962</c:v>
                </c:pt>
              </c:numCache>
            </c:numRef>
          </c:yVal>
          <c:smooth val="1"/>
          <c:extLst>
            <c:ext xmlns:c16="http://schemas.microsoft.com/office/drawing/2014/chart" uri="{C3380CC4-5D6E-409C-BE32-E72D297353CC}">
              <c16:uniqueId val="{00000001-C104-4E24-A2EB-9593CDB99A8B}"/>
            </c:ext>
          </c:extLst>
        </c:ser>
        <c:dLbls>
          <c:showLegendKey val="0"/>
          <c:showVal val="0"/>
          <c:showCatName val="0"/>
          <c:showSerName val="0"/>
          <c:showPercent val="0"/>
          <c:showBubbleSize val="0"/>
        </c:dLbls>
        <c:axId val="95426432"/>
        <c:axId val="100958208"/>
      </c:scatterChart>
      <c:valAx>
        <c:axId val="95426432"/>
        <c:scaling>
          <c:orientation val="minMax"/>
          <c:max val="10"/>
        </c:scaling>
        <c:delete val="0"/>
        <c:axPos val="b"/>
        <c:title>
          <c:tx>
            <c:rich>
              <a:bodyPr/>
              <a:lstStyle/>
              <a:p>
                <a:pPr>
                  <a:defRPr/>
                </a:pPr>
                <a:r>
                  <a:rPr lang="en-US"/>
                  <a:t>time/</a:t>
                </a:r>
                <a:r>
                  <a:rPr lang="en-US">
                    <a:latin typeface="Symbol" panose="05050102010706020507" pitchFamily="18" charset="2"/>
                  </a:rPr>
                  <a:t>a</a:t>
                </a:r>
                <a:r>
                  <a:rPr lang="en-US">
                    <a:latin typeface="+mn-lt"/>
                  </a:rPr>
                  <a:t>vo</a:t>
                </a:r>
              </a:p>
            </c:rich>
          </c:tx>
          <c:layout/>
          <c:overlay val="0"/>
        </c:title>
        <c:numFmt formatCode="General" sourceLinked="1"/>
        <c:majorTickMark val="in"/>
        <c:minorTickMark val="none"/>
        <c:tickLblPos val="nextTo"/>
        <c:crossAx val="100958208"/>
        <c:crosses val="autoZero"/>
        <c:crossBetween val="midCat"/>
      </c:valAx>
      <c:valAx>
        <c:axId val="100958208"/>
        <c:scaling>
          <c:orientation val="minMax"/>
          <c:max val="2.5"/>
          <c:min val="0"/>
        </c:scaling>
        <c:delete val="0"/>
        <c:axPos val="l"/>
        <c:majorGridlines/>
        <c:title>
          <c:tx>
            <c:rich>
              <a:bodyPr rot="-5400000" vert="horz"/>
              <a:lstStyle/>
              <a:p>
                <a:pPr>
                  <a:defRPr/>
                </a:pPr>
                <a:r>
                  <a:rPr lang="en-US" dirty="0"/>
                  <a:t>v/</a:t>
                </a:r>
                <a:r>
                  <a:rPr lang="en-US" dirty="0" err="1"/>
                  <a:t>vo</a:t>
                </a:r>
                <a:r>
                  <a:rPr lang="en-US" dirty="0"/>
                  <a:t> </a:t>
                </a:r>
                <a:r>
                  <a:rPr lang="en-US" dirty="0" smtClean="0"/>
                  <a:t> ;</a:t>
                </a:r>
                <a:r>
                  <a:rPr lang="en-US" baseline="0" dirty="0" smtClean="0"/>
                  <a:t>  r/</a:t>
                </a:r>
                <a:r>
                  <a:rPr lang="en-US" dirty="0" smtClean="0">
                    <a:effectLst/>
                    <a:latin typeface="Symbol"/>
                  </a:rPr>
                  <a:t>a</a:t>
                </a:r>
                <a:endParaRPr lang="en-US" dirty="0"/>
              </a:p>
            </c:rich>
          </c:tx>
          <c:layout>
            <c:manualLayout>
              <c:xMode val="edge"/>
              <c:yMode val="edge"/>
              <c:x val="2.3742020117422852E-2"/>
              <c:y val="0.25312778866864255"/>
            </c:manualLayout>
          </c:layout>
          <c:overlay val="0"/>
        </c:title>
        <c:numFmt formatCode="General" sourceLinked="1"/>
        <c:majorTickMark val="in"/>
        <c:minorTickMark val="none"/>
        <c:tickLblPos val="nextTo"/>
        <c:crossAx val="95426432"/>
        <c:crosses val="autoZero"/>
        <c:crossBetween val="midCat"/>
      </c:valAx>
      <c:spPr>
        <a:ln>
          <a:solidFill>
            <a:schemeClr val="tx1"/>
          </a:solid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8FF80-79E8-491B-A997-565E78EEF765}" type="doc">
      <dgm:prSet loTypeId="urn:microsoft.com/office/officeart/2005/8/layout/cycle8" loCatId="cycle" qsTypeId="urn:microsoft.com/office/officeart/2005/8/quickstyle/simple1" qsCatId="simple" csTypeId="urn:microsoft.com/office/officeart/2005/8/colors/accent1_2" csCatId="accent1" phldr="1"/>
      <dgm:spPr/>
    </dgm:pt>
    <dgm:pt modelId="{5A0ACAC0-5D95-471A-8958-70C84FC0DA21}">
      <dgm:prSet phldrT="[Testo]"/>
      <dgm:spPr/>
      <dgm:t>
        <a:bodyPr/>
        <a:lstStyle/>
        <a:p>
          <a:r>
            <a:rPr lang="it-IT" dirty="0" err="1" smtClean="0"/>
            <a:t>poisons</a:t>
          </a:r>
          <a:endParaRPr lang="en-US" dirty="0"/>
        </a:p>
      </dgm:t>
    </dgm:pt>
    <dgm:pt modelId="{932B02F2-595E-44A1-AA53-F554F70FF78A}" type="parTrans" cxnId="{193E22D0-659E-4B99-BF1B-609514E3D041}">
      <dgm:prSet/>
      <dgm:spPr/>
      <dgm:t>
        <a:bodyPr/>
        <a:lstStyle/>
        <a:p>
          <a:endParaRPr lang="en-US"/>
        </a:p>
      </dgm:t>
    </dgm:pt>
    <dgm:pt modelId="{297E46E0-220B-4BC6-834A-26FC92DDC013}" type="sibTrans" cxnId="{193E22D0-659E-4B99-BF1B-609514E3D041}">
      <dgm:prSet/>
      <dgm:spPr/>
      <dgm:t>
        <a:bodyPr/>
        <a:lstStyle/>
        <a:p>
          <a:endParaRPr lang="en-US"/>
        </a:p>
      </dgm:t>
    </dgm:pt>
    <dgm:pt modelId="{0CD35A01-BB4B-4F8F-A9C7-AD46D7EE585F}">
      <dgm:prSet phldrT="[Testo]"/>
      <dgm:spPr>
        <a:solidFill>
          <a:srgbClr val="002060"/>
        </a:solidFill>
      </dgm:spPr>
      <dgm:t>
        <a:bodyPr/>
        <a:lstStyle/>
        <a:p>
          <a:r>
            <a:rPr lang="it-IT" dirty="0" err="1" smtClean="0"/>
            <a:t>seeds</a:t>
          </a:r>
          <a:endParaRPr lang="en-US" dirty="0"/>
        </a:p>
      </dgm:t>
    </dgm:pt>
    <dgm:pt modelId="{778F0F37-7EEC-4259-A195-65869122C118}" type="parTrans" cxnId="{09234756-CDD3-4558-9581-09B5E43CB1D4}">
      <dgm:prSet/>
      <dgm:spPr/>
      <dgm:t>
        <a:bodyPr/>
        <a:lstStyle/>
        <a:p>
          <a:endParaRPr lang="en-US"/>
        </a:p>
      </dgm:t>
    </dgm:pt>
    <dgm:pt modelId="{25F5E7E4-1165-4707-844A-F33F55B0A70D}" type="sibTrans" cxnId="{09234756-CDD3-4558-9581-09B5E43CB1D4}">
      <dgm:prSet/>
      <dgm:spPr/>
      <dgm:t>
        <a:bodyPr/>
        <a:lstStyle/>
        <a:p>
          <a:endParaRPr lang="en-US"/>
        </a:p>
      </dgm:t>
    </dgm:pt>
    <dgm:pt modelId="{DCAE22FC-7087-4654-BBD8-3FD64589F138}">
      <dgm:prSet phldrT="[Testo]"/>
      <dgm:spPr>
        <a:solidFill>
          <a:srgbClr val="FF0000"/>
        </a:solidFill>
      </dgm:spPr>
      <dgm:t>
        <a:bodyPr/>
        <a:lstStyle/>
        <a:p>
          <a:r>
            <a:rPr lang="it-IT" dirty="0" err="1" smtClean="0"/>
            <a:t>neutrons</a:t>
          </a:r>
          <a:endParaRPr lang="en-US" dirty="0"/>
        </a:p>
      </dgm:t>
    </dgm:pt>
    <dgm:pt modelId="{8F2A8304-5808-40C3-B3FD-B69E0811260E}" type="parTrans" cxnId="{CD0FF0B5-ECC6-4364-9EC2-5ABA464FDBE9}">
      <dgm:prSet/>
      <dgm:spPr/>
      <dgm:t>
        <a:bodyPr/>
        <a:lstStyle/>
        <a:p>
          <a:endParaRPr lang="en-US"/>
        </a:p>
      </dgm:t>
    </dgm:pt>
    <dgm:pt modelId="{D548A2B2-FDE1-4F28-B87E-3C8FD4450759}" type="sibTrans" cxnId="{CD0FF0B5-ECC6-4364-9EC2-5ABA464FDBE9}">
      <dgm:prSet/>
      <dgm:spPr/>
      <dgm:t>
        <a:bodyPr/>
        <a:lstStyle/>
        <a:p>
          <a:endParaRPr lang="en-US"/>
        </a:p>
      </dgm:t>
    </dgm:pt>
    <dgm:pt modelId="{EE2D6937-7142-41DF-A034-343ADA01D7B8}" type="pres">
      <dgm:prSet presAssocID="{E428FF80-79E8-491B-A997-565E78EEF765}" presName="compositeShape" presStyleCnt="0">
        <dgm:presLayoutVars>
          <dgm:chMax val="7"/>
          <dgm:dir/>
          <dgm:resizeHandles val="exact"/>
        </dgm:presLayoutVars>
      </dgm:prSet>
      <dgm:spPr/>
    </dgm:pt>
    <dgm:pt modelId="{55C8401F-5746-42DA-9BC1-19332A113202}" type="pres">
      <dgm:prSet presAssocID="{E428FF80-79E8-491B-A997-565E78EEF765}" presName="wedge1" presStyleLbl="node1" presStyleIdx="0" presStyleCnt="3"/>
      <dgm:spPr/>
      <dgm:t>
        <a:bodyPr/>
        <a:lstStyle/>
        <a:p>
          <a:endParaRPr lang="en-US"/>
        </a:p>
      </dgm:t>
    </dgm:pt>
    <dgm:pt modelId="{5F1BA0D2-BF12-4DE7-B078-553E81CC4051}" type="pres">
      <dgm:prSet presAssocID="{E428FF80-79E8-491B-A997-565E78EEF765}" presName="dummy1a" presStyleCnt="0"/>
      <dgm:spPr/>
    </dgm:pt>
    <dgm:pt modelId="{07105F14-71C4-4876-8EB5-1DD0F4A43B18}" type="pres">
      <dgm:prSet presAssocID="{E428FF80-79E8-491B-A997-565E78EEF765}" presName="dummy1b" presStyleCnt="0"/>
      <dgm:spPr/>
    </dgm:pt>
    <dgm:pt modelId="{68C167D9-1E25-4DE5-9AE6-90126F33700F}" type="pres">
      <dgm:prSet presAssocID="{E428FF80-79E8-491B-A997-565E78EEF765}" presName="wedge1Tx" presStyleLbl="node1" presStyleIdx="0" presStyleCnt="3">
        <dgm:presLayoutVars>
          <dgm:chMax val="0"/>
          <dgm:chPref val="0"/>
          <dgm:bulletEnabled val="1"/>
        </dgm:presLayoutVars>
      </dgm:prSet>
      <dgm:spPr/>
      <dgm:t>
        <a:bodyPr/>
        <a:lstStyle/>
        <a:p>
          <a:endParaRPr lang="en-US"/>
        </a:p>
      </dgm:t>
    </dgm:pt>
    <dgm:pt modelId="{075E082D-BFD8-48CE-AAA8-B260196D0317}" type="pres">
      <dgm:prSet presAssocID="{E428FF80-79E8-491B-A997-565E78EEF765}" presName="wedge2" presStyleLbl="node1" presStyleIdx="1" presStyleCnt="3"/>
      <dgm:spPr/>
      <dgm:t>
        <a:bodyPr/>
        <a:lstStyle/>
        <a:p>
          <a:endParaRPr lang="en-US"/>
        </a:p>
      </dgm:t>
    </dgm:pt>
    <dgm:pt modelId="{A2DF5559-9DFD-4800-AA13-C3C4A0B727C7}" type="pres">
      <dgm:prSet presAssocID="{E428FF80-79E8-491B-A997-565E78EEF765}" presName="dummy2a" presStyleCnt="0"/>
      <dgm:spPr/>
    </dgm:pt>
    <dgm:pt modelId="{E27C5BC3-9E33-4FB8-9341-B65ECACC47F5}" type="pres">
      <dgm:prSet presAssocID="{E428FF80-79E8-491B-A997-565E78EEF765}" presName="dummy2b" presStyleCnt="0"/>
      <dgm:spPr/>
    </dgm:pt>
    <dgm:pt modelId="{8A86081F-64BB-4FC9-AD1E-F04179A35615}" type="pres">
      <dgm:prSet presAssocID="{E428FF80-79E8-491B-A997-565E78EEF765}" presName="wedge2Tx" presStyleLbl="node1" presStyleIdx="1" presStyleCnt="3">
        <dgm:presLayoutVars>
          <dgm:chMax val="0"/>
          <dgm:chPref val="0"/>
          <dgm:bulletEnabled val="1"/>
        </dgm:presLayoutVars>
      </dgm:prSet>
      <dgm:spPr/>
      <dgm:t>
        <a:bodyPr/>
        <a:lstStyle/>
        <a:p>
          <a:endParaRPr lang="en-US"/>
        </a:p>
      </dgm:t>
    </dgm:pt>
    <dgm:pt modelId="{4660A604-CA3D-4B7F-835D-D007CC819152}" type="pres">
      <dgm:prSet presAssocID="{E428FF80-79E8-491B-A997-565E78EEF765}" presName="wedge3" presStyleLbl="node1" presStyleIdx="2" presStyleCnt="3"/>
      <dgm:spPr/>
      <dgm:t>
        <a:bodyPr/>
        <a:lstStyle/>
        <a:p>
          <a:endParaRPr lang="en-US"/>
        </a:p>
      </dgm:t>
    </dgm:pt>
    <dgm:pt modelId="{95A6DACA-EF44-42F1-9268-CCE52E4C62DA}" type="pres">
      <dgm:prSet presAssocID="{E428FF80-79E8-491B-A997-565E78EEF765}" presName="dummy3a" presStyleCnt="0"/>
      <dgm:spPr/>
    </dgm:pt>
    <dgm:pt modelId="{2FD31F1C-3F16-43F2-BBF0-67E46AF5FBC1}" type="pres">
      <dgm:prSet presAssocID="{E428FF80-79E8-491B-A997-565E78EEF765}" presName="dummy3b" presStyleCnt="0"/>
      <dgm:spPr/>
    </dgm:pt>
    <dgm:pt modelId="{F1A5C2F8-5903-4E9B-920B-DFC9CCCA419A}" type="pres">
      <dgm:prSet presAssocID="{E428FF80-79E8-491B-A997-565E78EEF765}" presName="wedge3Tx" presStyleLbl="node1" presStyleIdx="2" presStyleCnt="3">
        <dgm:presLayoutVars>
          <dgm:chMax val="0"/>
          <dgm:chPref val="0"/>
          <dgm:bulletEnabled val="1"/>
        </dgm:presLayoutVars>
      </dgm:prSet>
      <dgm:spPr/>
      <dgm:t>
        <a:bodyPr/>
        <a:lstStyle/>
        <a:p>
          <a:endParaRPr lang="en-US"/>
        </a:p>
      </dgm:t>
    </dgm:pt>
    <dgm:pt modelId="{39FDC387-BF3A-43DB-A84F-ECC4F2C2A709}" type="pres">
      <dgm:prSet presAssocID="{297E46E0-220B-4BC6-834A-26FC92DDC013}" presName="arrowWedge1" presStyleLbl="fgSibTrans2D1" presStyleIdx="0" presStyleCnt="3"/>
      <dgm:spPr/>
    </dgm:pt>
    <dgm:pt modelId="{3036D3B1-0451-46D9-BE66-7338D56609C0}" type="pres">
      <dgm:prSet presAssocID="{25F5E7E4-1165-4707-844A-F33F55B0A70D}" presName="arrowWedge2" presStyleLbl="fgSibTrans2D1" presStyleIdx="1" presStyleCnt="3"/>
      <dgm:spPr/>
    </dgm:pt>
    <dgm:pt modelId="{E4A62C8D-7674-4EC1-815B-FED30CD817C3}" type="pres">
      <dgm:prSet presAssocID="{D548A2B2-FDE1-4F28-B87E-3C8FD4450759}" presName="arrowWedge3" presStyleLbl="fgSibTrans2D1" presStyleIdx="2" presStyleCnt="3"/>
      <dgm:spPr/>
    </dgm:pt>
  </dgm:ptLst>
  <dgm:cxnLst>
    <dgm:cxn modelId="{841F4C8C-92B3-40FA-88FA-0234955E21E1}" type="presOf" srcId="{DCAE22FC-7087-4654-BBD8-3FD64589F138}" destId="{F1A5C2F8-5903-4E9B-920B-DFC9CCCA419A}" srcOrd="1" destOrd="0" presId="urn:microsoft.com/office/officeart/2005/8/layout/cycle8"/>
    <dgm:cxn modelId="{CEE0897D-69A4-4760-BB12-791447E32C39}" type="presOf" srcId="{5A0ACAC0-5D95-471A-8958-70C84FC0DA21}" destId="{68C167D9-1E25-4DE5-9AE6-90126F33700F}" srcOrd="1" destOrd="0" presId="urn:microsoft.com/office/officeart/2005/8/layout/cycle8"/>
    <dgm:cxn modelId="{68ED5D9F-EEB1-4970-936F-594DB4399270}" type="presOf" srcId="{5A0ACAC0-5D95-471A-8958-70C84FC0DA21}" destId="{55C8401F-5746-42DA-9BC1-19332A113202}" srcOrd="0" destOrd="0" presId="urn:microsoft.com/office/officeart/2005/8/layout/cycle8"/>
    <dgm:cxn modelId="{09234756-CDD3-4558-9581-09B5E43CB1D4}" srcId="{E428FF80-79E8-491B-A997-565E78EEF765}" destId="{0CD35A01-BB4B-4F8F-A9C7-AD46D7EE585F}" srcOrd="1" destOrd="0" parTransId="{778F0F37-7EEC-4259-A195-65869122C118}" sibTransId="{25F5E7E4-1165-4707-844A-F33F55B0A70D}"/>
    <dgm:cxn modelId="{CD0FF0B5-ECC6-4364-9EC2-5ABA464FDBE9}" srcId="{E428FF80-79E8-491B-A997-565E78EEF765}" destId="{DCAE22FC-7087-4654-BBD8-3FD64589F138}" srcOrd="2" destOrd="0" parTransId="{8F2A8304-5808-40C3-B3FD-B69E0811260E}" sibTransId="{D548A2B2-FDE1-4F28-B87E-3C8FD4450759}"/>
    <dgm:cxn modelId="{193E22D0-659E-4B99-BF1B-609514E3D041}" srcId="{E428FF80-79E8-491B-A997-565E78EEF765}" destId="{5A0ACAC0-5D95-471A-8958-70C84FC0DA21}" srcOrd="0" destOrd="0" parTransId="{932B02F2-595E-44A1-AA53-F554F70FF78A}" sibTransId="{297E46E0-220B-4BC6-834A-26FC92DDC013}"/>
    <dgm:cxn modelId="{1D88FA4C-CE1C-4ED2-812A-AAC9173A3F79}" type="presOf" srcId="{DCAE22FC-7087-4654-BBD8-3FD64589F138}" destId="{4660A604-CA3D-4B7F-835D-D007CC819152}" srcOrd="0" destOrd="0" presId="urn:microsoft.com/office/officeart/2005/8/layout/cycle8"/>
    <dgm:cxn modelId="{DAB6AD91-6B8F-4414-9BB9-168FB70BF949}" type="presOf" srcId="{0CD35A01-BB4B-4F8F-A9C7-AD46D7EE585F}" destId="{075E082D-BFD8-48CE-AAA8-B260196D0317}" srcOrd="0" destOrd="0" presId="urn:microsoft.com/office/officeart/2005/8/layout/cycle8"/>
    <dgm:cxn modelId="{3ACBFAE4-443D-4C4A-8FA3-EF09F5082DE3}" type="presOf" srcId="{0CD35A01-BB4B-4F8F-A9C7-AD46D7EE585F}" destId="{8A86081F-64BB-4FC9-AD1E-F04179A35615}" srcOrd="1" destOrd="0" presId="urn:microsoft.com/office/officeart/2005/8/layout/cycle8"/>
    <dgm:cxn modelId="{B19AAD41-55F4-4EA7-8726-CA10CDC74645}" type="presOf" srcId="{E428FF80-79E8-491B-A997-565E78EEF765}" destId="{EE2D6937-7142-41DF-A034-343ADA01D7B8}" srcOrd="0" destOrd="0" presId="urn:microsoft.com/office/officeart/2005/8/layout/cycle8"/>
    <dgm:cxn modelId="{EFB49CD8-B540-4477-8BF6-8BF4BD159759}" type="presParOf" srcId="{EE2D6937-7142-41DF-A034-343ADA01D7B8}" destId="{55C8401F-5746-42DA-9BC1-19332A113202}" srcOrd="0" destOrd="0" presId="urn:microsoft.com/office/officeart/2005/8/layout/cycle8"/>
    <dgm:cxn modelId="{A3D54E85-DA4B-460E-B3DA-6295CE25419E}" type="presParOf" srcId="{EE2D6937-7142-41DF-A034-343ADA01D7B8}" destId="{5F1BA0D2-BF12-4DE7-B078-553E81CC4051}" srcOrd="1" destOrd="0" presId="urn:microsoft.com/office/officeart/2005/8/layout/cycle8"/>
    <dgm:cxn modelId="{E5895311-9F28-47F4-A583-FFA046B41103}" type="presParOf" srcId="{EE2D6937-7142-41DF-A034-343ADA01D7B8}" destId="{07105F14-71C4-4876-8EB5-1DD0F4A43B18}" srcOrd="2" destOrd="0" presId="urn:microsoft.com/office/officeart/2005/8/layout/cycle8"/>
    <dgm:cxn modelId="{98456DBD-C616-47A3-8BE0-44A1F07455BA}" type="presParOf" srcId="{EE2D6937-7142-41DF-A034-343ADA01D7B8}" destId="{68C167D9-1E25-4DE5-9AE6-90126F33700F}" srcOrd="3" destOrd="0" presId="urn:microsoft.com/office/officeart/2005/8/layout/cycle8"/>
    <dgm:cxn modelId="{F3C8E43B-7379-4228-8564-2E29DD0FC86C}" type="presParOf" srcId="{EE2D6937-7142-41DF-A034-343ADA01D7B8}" destId="{075E082D-BFD8-48CE-AAA8-B260196D0317}" srcOrd="4" destOrd="0" presId="urn:microsoft.com/office/officeart/2005/8/layout/cycle8"/>
    <dgm:cxn modelId="{72B77DF9-98A4-4D7B-8B53-E7F214247A67}" type="presParOf" srcId="{EE2D6937-7142-41DF-A034-343ADA01D7B8}" destId="{A2DF5559-9DFD-4800-AA13-C3C4A0B727C7}" srcOrd="5" destOrd="0" presId="urn:microsoft.com/office/officeart/2005/8/layout/cycle8"/>
    <dgm:cxn modelId="{0BA38591-5D51-4D74-9963-95659F4358C0}" type="presParOf" srcId="{EE2D6937-7142-41DF-A034-343ADA01D7B8}" destId="{E27C5BC3-9E33-4FB8-9341-B65ECACC47F5}" srcOrd="6" destOrd="0" presId="urn:microsoft.com/office/officeart/2005/8/layout/cycle8"/>
    <dgm:cxn modelId="{F1BD33FD-A615-425C-8654-4D78D8C2AEE6}" type="presParOf" srcId="{EE2D6937-7142-41DF-A034-343ADA01D7B8}" destId="{8A86081F-64BB-4FC9-AD1E-F04179A35615}" srcOrd="7" destOrd="0" presId="urn:microsoft.com/office/officeart/2005/8/layout/cycle8"/>
    <dgm:cxn modelId="{E0F215B9-EA6D-4FDC-8B8F-165D9819F542}" type="presParOf" srcId="{EE2D6937-7142-41DF-A034-343ADA01D7B8}" destId="{4660A604-CA3D-4B7F-835D-D007CC819152}" srcOrd="8" destOrd="0" presId="urn:microsoft.com/office/officeart/2005/8/layout/cycle8"/>
    <dgm:cxn modelId="{FE0D8793-1EC6-4249-8585-72400AD4A1AD}" type="presParOf" srcId="{EE2D6937-7142-41DF-A034-343ADA01D7B8}" destId="{95A6DACA-EF44-42F1-9268-CCE52E4C62DA}" srcOrd="9" destOrd="0" presId="urn:microsoft.com/office/officeart/2005/8/layout/cycle8"/>
    <dgm:cxn modelId="{7832E15D-7F49-45AA-A855-63A1E79243FB}" type="presParOf" srcId="{EE2D6937-7142-41DF-A034-343ADA01D7B8}" destId="{2FD31F1C-3F16-43F2-BBF0-67E46AF5FBC1}" srcOrd="10" destOrd="0" presId="urn:microsoft.com/office/officeart/2005/8/layout/cycle8"/>
    <dgm:cxn modelId="{5DDB3FBB-E419-4386-A6AD-74D5EEC5E580}" type="presParOf" srcId="{EE2D6937-7142-41DF-A034-343ADA01D7B8}" destId="{F1A5C2F8-5903-4E9B-920B-DFC9CCCA419A}" srcOrd="11" destOrd="0" presId="urn:microsoft.com/office/officeart/2005/8/layout/cycle8"/>
    <dgm:cxn modelId="{1958927A-7E56-4910-9684-E1D0EF4A4FDF}" type="presParOf" srcId="{EE2D6937-7142-41DF-A034-343ADA01D7B8}" destId="{39FDC387-BF3A-43DB-A84F-ECC4F2C2A709}" srcOrd="12" destOrd="0" presId="urn:microsoft.com/office/officeart/2005/8/layout/cycle8"/>
    <dgm:cxn modelId="{F5378B97-EF34-4458-A7C9-3C58CCB04550}" type="presParOf" srcId="{EE2D6937-7142-41DF-A034-343ADA01D7B8}" destId="{3036D3B1-0451-46D9-BE66-7338D56609C0}" srcOrd="13" destOrd="0" presId="urn:microsoft.com/office/officeart/2005/8/layout/cycle8"/>
    <dgm:cxn modelId="{147FBF7C-29A0-4170-9401-6F5D946F3E06}" type="presParOf" srcId="{EE2D6937-7142-41DF-A034-343ADA01D7B8}" destId="{E4A62C8D-7674-4EC1-815B-FED30CD817C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8401F-5746-42DA-9BC1-19332A113202}">
      <dsp:nvSpPr>
        <dsp:cNvPr id="0" name=""/>
        <dsp:cNvSpPr/>
      </dsp:nvSpPr>
      <dsp:spPr>
        <a:xfrm>
          <a:off x="2290277" y="294497"/>
          <a:ext cx="3805809" cy="380580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err="1" smtClean="0"/>
            <a:t>poisons</a:t>
          </a:r>
          <a:endParaRPr lang="en-US" sz="2700" kern="1200" dirty="0"/>
        </a:p>
      </dsp:txBody>
      <dsp:txXfrm>
        <a:off x="4296028" y="1100966"/>
        <a:ext cx="1359217" cy="1132681"/>
      </dsp:txXfrm>
    </dsp:sp>
    <dsp:sp modelId="{075E082D-BFD8-48CE-AAA8-B260196D0317}">
      <dsp:nvSpPr>
        <dsp:cNvPr id="0" name=""/>
        <dsp:cNvSpPr/>
      </dsp:nvSpPr>
      <dsp:spPr>
        <a:xfrm>
          <a:off x="2211895" y="430418"/>
          <a:ext cx="3805809" cy="3805809"/>
        </a:xfrm>
        <a:prstGeom prst="pie">
          <a:avLst>
            <a:gd name="adj1" fmla="val 1800000"/>
            <a:gd name="adj2" fmla="val 900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err="1" smtClean="0"/>
            <a:t>seeds</a:t>
          </a:r>
          <a:endParaRPr lang="en-US" sz="2700" kern="1200" dirty="0"/>
        </a:p>
      </dsp:txBody>
      <dsp:txXfrm>
        <a:off x="3118040" y="2899664"/>
        <a:ext cx="2038826" cy="996759"/>
      </dsp:txXfrm>
    </dsp:sp>
    <dsp:sp modelId="{4660A604-CA3D-4B7F-835D-D007CC819152}">
      <dsp:nvSpPr>
        <dsp:cNvPr id="0" name=""/>
        <dsp:cNvSpPr/>
      </dsp:nvSpPr>
      <dsp:spPr>
        <a:xfrm>
          <a:off x="2133513" y="294497"/>
          <a:ext cx="3805809" cy="3805809"/>
        </a:xfrm>
        <a:prstGeom prst="pie">
          <a:avLst>
            <a:gd name="adj1" fmla="val 90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err="1" smtClean="0"/>
            <a:t>neutrons</a:t>
          </a:r>
          <a:endParaRPr lang="en-US" sz="2700" kern="1200" dirty="0"/>
        </a:p>
      </dsp:txBody>
      <dsp:txXfrm>
        <a:off x="2574353" y="1100966"/>
        <a:ext cx="1359217" cy="1132681"/>
      </dsp:txXfrm>
    </dsp:sp>
    <dsp:sp modelId="{39FDC387-BF3A-43DB-A84F-ECC4F2C2A709}">
      <dsp:nvSpPr>
        <dsp:cNvPr id="0" name=""/>
        <dsp:cNvSpPr/>
      </dsp:nvSpPr>
      <dsp:spPr>
        <a:xfrm>
          <a:off x="2054993" y="58899"/>
          <a:ext cx="4277004" cy="427700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6D3B1-0451-46D9-BE66-7338D56609C0}">
      <dsp:nvSpPr>
        <dsp:cNvPr id="0" name=""/>
        <dsp:cNvSpPr/>
      </dsp:nvSpPr>
      <dsp:spPr>
        <a:xfrm>
          <a:off x="1976297" y="194580"/>
          <a:ext cx="4277004" cy="427700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62C8D-7674-4EC1-815B-FED30CD817C3}">
      <dsp:nvSpPr>
        <dsp:cNvPr id="0" name=""/>
        <dsp:cNvSpPr/>
      </dsp:nvSpPr>
      <dsp:spPr>
        <a:xfrm>
          <a:off x="1897602" y="58899"/>
          <a:ext cx="4277004" cy="427700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229F5-87BF-4381-BA72-B4B3E8AA7613}" type="datetimeFigureOut">
              <a:rPr lang="en-US" smtClean="0"/>
              <a:t>2/22/2024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225DB-69FE-484D-B09D-EC7B060BE5BD}" type="slidenum">
              <a:rPr lang="en-US" smtClean="0"/>
              <a:t>‹N›</a:t>
            </a:fld>
            <a:endParaRPr lang="en-US"/>
          </a:p>
        </p:txBody>
      </p:sp>
    </p:spTree>
    <p:extLst>
      <p:ext uri="{BB962C8B-B14F-4D97-AF65-F5344CB8AC3E}">
        <p14:creationId xmlns:p14="http://schemas.microsoft.com/office/powerpoint/2010/main" val="302652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3A011-C244-4BF1-9CC6-4F1A0D1E6B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545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39EF-2663-4916-A71A-8B4147810490}" type="slidenum">
              <a:rPr lang="en-US">
                <a:solidFill>
                  <a:prstClr val="black"/>
                </a:solidFill>
              </a:rPr>
              <a:pPr/>
              <a:t>11</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394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082C0-78E9-41C6-BAE8-555D5ADCC1F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5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ln/>
        </p:spPr>
      </p:sp>
      <p:sp>
        <p:nvSpPr>
          <p:cNvPr id="26627" name="Segnaposto note 2"/>
          <p:cNvSpPr>
            <a:spLocks noGrp="1"/>
          </p:cNvSpPr>
          <p:nvPr>
            <p:ph type="body" idx="1"/>
          </p:nvPr>
        </p:nvSpPr>
        <p:spPr>
          <a:noFill/>
        </p:spPr>
        <p:txBody>
          <a:bodyPr/>
          <a:lstStyle/>
          <a:p>
            <a:endParaRPr lang="it-IT" smtClean="0"/>
          </a:p>
        </p:txBody>
      </p:sp>
      <p:sp>
        <p:nvSpPr>
          <p:cNvPr id="26628" name="Segnaposto numero diapositiva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7FE653-D2EC-4D3D-9B4D-477175E794DA}" type="slidenum">
              <a:rPr kumimoji="0" lang="it-IT"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6442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ln/>
        </p:spPr>
      </p:sp>
      <p:sp>
        <p:nvSpPr>
          <p:cNvPr id="25603" name="Segnaposto note 2"/>
          <p:cNvSpPr>
            <a:spLocks noGrp="1"/>
          </p:cNvSpPr>
          <p:nvPr>
            <p:ph type="body" idx="1"/>
          </p:nvPr>
        </p:nvSpPr>
        <p:spPr>
          <a:noFill/>
        </p:spPr>
        <p:txBody>
          <a:bodyPr/>
          <a:lstStyle/>
          <a:p>
            <a:endParaRPr lang="it-IT" smtClean="0"/>
          </a:p>
        </p:txBody>
      </p:sp>
      <p:sp>
        <p:nvSpPr>
          <p:cNvPr id="25604" name="Segnaposto numero diapositiva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CC9F1A-3D74-4C1C-8D99-FC0CDD2B6D48}" type="slidenum">
              <a:rPr kumimoji="0" lang="it-IT"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3750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D1E1F-3E12-45AB-9B2B-259CC5E20E6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931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A0F11F-5972-45EE-A6D8-4D1DC74B43D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3723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BA041-804E-4853-8D1E-28B8F3F8A19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27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6908BC49-00DB-4435-A9C7-8C5C82E06646}" type="datetimeFigureOut">
              <a:rPr lang="en-US" smtClean="0"/>
              <a:t>2/22/2024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39604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908BC49-00DB-4435-A9C7-8C5C82E06646}" type="datetimeFigureOut">
              <a:rPr lang="en-US" smtClean="0"/>
              <a:t>2/22/2024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20564678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16002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9319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1849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638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786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72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3329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58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997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8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908BC49-00DB-4435-A9C7-8C5C82E06646}" type="datetimeFigureOut">
              <a:rPr lang="en-US" smtClean="0"/>
              <a:t>2/22/2024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3475530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044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3874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33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
            <a:ext cx="12192000" cy="6856413"/>
            <a:chOff x="0" y="0"/>
            <a:chExt cx="5760" cy="4319"/>
          </a:xfrm>
        </p:grpSpPr>
        <p:sp>
          <p:nvSpPr>
            <p:cNvPr id="1433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14375" name="Group 39"/>
            <p:cNvGrpSpPr>
              <a:grpSpLocks/>
            </p:cNvGrpSpPr>
            <p:nvPr userDrawn="1"/>
          </p:nvGrpSpPr>
          <p:grpSpPr bwMode="auto">
            <a:xfrm>
              <a:off x="0" y="1632"/>
              <a:ext cx="5758" cy="1858"/>
              <a:chOff x="0" y="1632"/>
              <a:chExt cx="5758" cy="1858"/>
            </a:xfrm>
          </p:grpSpPr>
          <p:sp>
            <p:nvSpPr>
              <p:cNvPr id="1437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grpSp>
      <p:sp>
        <p:nvSpPr>
          <p:cNvPr id="14378"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noProof="0" smtClean="0"/>
              <a:t>Fare clic per modificare lo stile del titolo</a:t>
            </a:r>
          </a:p>
        </p:txBody>
      </p:sp>
      <p:sp>
        <p:nvSpPr>
          <p:cNvPr id="1437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pPr lvl="0"/>
            <a:r>
              <a:rPr lang="en-US" noProof="0" smtClean="0"/>
              <a:t>Fare clic per modificare lo stile del sottotitolo dello schema</a:t>
            </a:r>
          </a:p>
        </p:txBody>
      </p:sp>
      <p:sp>
        <p:nvSpPr>
          <p:cNvPr id="1438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438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4382" name="Rectangle 46"/>
          <p:cNvSpPr>
            <a:spLocks noGrp="1" noChangeArrowheads="1"/>
          </p:cNvSpPr>
          <p:nvPr>
            <p:ph type="sldNum" sz="quarter" idx="4"/>
          </p:nvPr>
        </p:nvSpPr>
        <p:spPr/>
        <p:txBody>
          <a:bodyPr/>
          <a:lstStyle>
            <a:lvl1pPr>
              <a:defRPr/>
            </a:lvl1pPr>
          </a:lstStyle>
          <a:p>
            <a:fld id="{0774F8FC-FCEE-4D68-9C85-94ABFB918F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8670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429971C-462A-47C6-97CD-B3EA21FB00F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81621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AD84268-CA13-4C80-8F8F-AC6441B350BD}"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642042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BB5261E-661E-4D33-985B-882EC169E578}"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10310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413ED3E3-EE04-453A-B11B-3FEA5B58795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22805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A4036098-047A-4DD6-9436-52A7D9A6D726}"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94332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C2253D3B-8BE4-49CB-A0A9-6BBA6C245B38}"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210257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892F393-7BB2-46B2-B919-3E69AE74E1D0}"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69629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908BC49-00DB-4435-A9C7-8C5C82E06646}" type="datetimeFigureOut">
              <a:rPr lang="en-US" smtClean="0"/>
              <a:t>2/22/2024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2960621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87CE91E9-18B1-45C7-9FF1-531F233B67D5}"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24660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CFC5FBB-0375-4733-BF89-FE163DDA7E21}"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924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7813"/>
            <a:ext cx="2743200" cy="5853112"/>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7813"/>
            <a:ext cx="80264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98359DB5-C8D3-4FFB-A9FD-437A525B6EE6}"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83904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
            <a:ext cx="12192000" cy="6856413"/>
            <a:chOff x="0" y="0"/>
            <a:chExt cx="5760" cy="4319"/>
          </a:xfrm>
        </p:grpSpPr>
        <p:sp>
          <p:nvSpPr>
            <p:cNvPr id="1433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4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5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6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14375" name="Group 39"/>
            <p:cNvGrpSpPr>
              <a:grpSpLocks/>
            </p:cNvGrpSpPr>
            <p:nvPr userDrawn="1"/>
          </p:nvGrpSpPr>
          <p:grpSpPr bwMode="auto">
            <a:xfrm>
              <a:off x="0" y="1632"/>
              <a:ext cx="5758" cy="1858"/>
              <a:chOff x="0" y="1632"/>
              <a:chExt cx="5758" cy="1858"/>
            </a:xfrm>
          </p:grpSpPr>
          <p:sp>
            <p:nvSpPr>
              <p:cNvPr id="1437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437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grpSp>
      <p:sp>
        <p:nvSpPr>
          <p:cNvPr id="14378"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noProof="0" smtClean="0"/>
              <a:t>Fare clic per modificare lo stile del titolo</a:t>
            </a:r>
          </a:p>
        </p:txBody>
      </p:sp>
      <p:sp>
        <p:nvSpPr>
          <p:cNvPr id="1437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pPr lvl="0"/>
            <a:r>
              <a:rPr lang="en-US" noProof="0" smtClean="0"/>
              <a:t>Fare clic per modificare lo stile del sottotitolo dello schema</a:t>
            </a:r>
          </a:p>
        </p:txBody>
      </p:sp>
      <p:sp>
        <p:nvSpPr>
          <p:cNvPr id="1438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438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4382" name="Rectangle 46"/>
          <p:cNvSpPr>
            <a:spLocks noGrp="1" noChangeArrowheads="1"/>
          </p:cNvSpPr>
          <p:nvPr>
            <p:ph type="sldNum" sz="quarter" idx="4"/>
          </p:nvPr>
        </p:nvSpPr>
        <p:spPr/>
        <p:txBody>
          <a:bodyPr/>
          <a:lstStyle>
            <a:lvl1pPr>
              <a:defRPr/>
            </a:lvl1pPr>
          </a:lstStyle>
          <a:p>
            <a:fld id="{0774F8FC-FCEE-4D68-9C85-94ABFB918F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51582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429971C-462A-47C6-97CD-B3EA21FB00F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239081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AD84268-CA13-4C80-8F8F-AC6441B350BD}"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279202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BB5261E-661E-4D33-985B-882EC169E578}"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082287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413ED3E3-EE04-453A-B11B-3FEA5B58795E}"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74440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A4036098-047A-4DD6-9436-52A7D9A6D726}"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829425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C2253D3B-8BE4-49CB-A0A9-6BBA6C245B38}"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50439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908BC49-00DB-4435-A9C7-8C5C82E06646}" type="datetimeFigureOut">
              <a:rPr lang="en-US" smtClean="0"/>
              <a:t>2/22/2024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139673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892F393-7BB2-46B2-B919-3E69AE74E1D0}"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086046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87CE91E9-18B1-45C7-9FF1-531F233B67D5}"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29864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CFC5FBB-0375-4733-BF89-FE163DDA7E21}"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251100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7813"/>
            <a:ext cx="2743200" cy="5853112"/>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7813"/>
            <a:ext cx="80264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98359DB5-C8D3-4FFB-A9FD-437A525B6EE6}"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72594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 y="3902076"/>
            <a:ext cx="4533900"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8202"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noProof="0" smtClean="0"/>
              <a:t>Fare clic per modificare lo stile del titolo</a:t>
            </a:r>
          </a:p>
        </p:txBody>
      </p:sp>
      <p:sp>
        <p:nvSpPr>
          <p:cNvPr id="8203"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Fare clic per modificare lo stile del sottotitolo dello schema</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AF8E721D-FE66-4A3B-99B8-8226CBED4907}"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962886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C131B19-46A7-4312-9FDD-94587C78DC7A}"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113482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5B24403-D669-4217-990F-37DB460602DF}"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100944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4921F03-A209-4F3F-BD8E-0549E3D1FBE0}"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208912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22B8BF63-65FC-4165-8252-B7B1C2216378}"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51227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85D1B30E-799C-4A98-B5B6-8B2F09F8C990}"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24906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6908BC49-00DB-4435-A9C7-8C5C82E06646}" type="datetimeFigureOut">
              <a:rPr lang="en-US" smtClean="0"/>
              <a:t>2/22/2024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3949494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F403F60D-8DE6-4DCC-81B7-2B8C558EF848}"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842579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EDB34A1-1439-4155-B194-F0B2BB64B01A}"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4150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F3D4AD4-78B1-42D1-B81A-FE9C7D055A46}"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3148802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AB7CF32-7BEB-49B7-AFA6-C4958BF9CCDE}"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646173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7813"/>
            <a:ext cx="2743200" cy="5853112"/>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7813"/>
            <a:ext cx="80264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1284400-672C-4575-A2F5-17BF8CDE311B}"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155851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FE68E5A-AC73-437D-B477-24C366F3DBA3}"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533102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609600" y="1600201"/>
            <a:ext cx="53848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FA3CE33-7016-4F94-BEB3-D68C4D1BD36F}" type="slidenum">
              <a:rPr lang="en-US" smtClean="0">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623630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852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214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66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6908BC49-00DB-4435-A9C7-8C5C82E06646}" type="datetimeFigureOut">
              <a:rPr lang="en-US" smtClean="0"/>
              <a:t>2/22/2024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486487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275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979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026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0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318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15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41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954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7556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784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6908BC49-00DB-4435-A9C7-8C5C82E06646}" type="datetimeFigureOut">
              <a:rPr lang="en-US" smtClean="0"/>
              <a:t>2/22/2024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3522799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1692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3808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9066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2993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6969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5253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1549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7565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0343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478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08BC49-00DB-4435-A9C7-8C5C82E06646}" type="datetimeFigureOut">
              <a:rPr lang="en-US" smtClean="0"/>
              <a:t>2/22/2024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40648770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6125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2584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8460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7659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4602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4423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4609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8097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149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19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908BC49-00DB-4435-A9C7-8C5C82E06646}" type="datetimeFigureOut">
              <a:rPr lang="en-US" smtClean="0"/>
              <a:t>2/22/2024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1496671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75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68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9731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758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68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501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524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653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008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43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908BC49-00DB-4435-A9C7-8C5C82E06646}" type="datetimeFigureOut">
              <a:rPr lang="en-US" smtClean="0"/>
              <a:t>2/22/2024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56CAE1F-02EF-4124-AFAA-D24703A91095}" type="slidenum">
              <a:rPr lang="en-US" smtClean="0"/>
              <a:t>‹N›</a:t>
            </a:fld>
            <a:endParaRPr lang="en-US"/>
          </a:p>
        </p:txBody>
      </p:sp>
    </p:spTree>
    <p:extLst>
      <p:ext uri="{BB962C8B-B14F-4D97-AF65-F5344CB8AC3E}">
        <p14:creationId xmlns:p14="http://schemas.microsoft.com/office/powerpoint/2010/main" val="2838412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2700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8388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83684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50273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5789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18775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238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3644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6768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025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8BC49-00DB-4435-A9C7-8C5C82E06646}" type="datetimeFigureOut">
              <a:rPr lang="en-US" smtClean="0"/>
              <a:t>2/22/2024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CAE1F-02EF-4124-AFAA-D24703A91095}" type="slidenum">
              <a:rPr lang="en-US" smtClean="0"/>
              <a:t>‹N›</a:t>
            </a:fld>
            <a:endParaRPr lang="en-US"/>
          </a:p>
        </p:txBody>
      </p:sp>
    </p:spTree>
    <p:extLst>
      <p:ext uri="{BB962C8B-B14F-4D97-AF65-F5344CB8AC3E}">
        <p14:creationId xmlns:p14="http://schemas.microsoft.com/office/powerpoint/2010/main" val="271699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46231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
            <a:ext cx="12192000" cy="6856413"/>
            <a:chOff x="0" y="0"/>
            <a:chExt cx="5760" cy="4319"/>
          </a:xfrm>
        </p:grpSpPr>
        <p:sp>
          <p:nvSpPr>
            <p:cNvPr id="1331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5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13351" name="Group 39"/>
            <p:cNvGrpSpPr>
              <a:grpSpLocks/>
            </p:cNvGrpSpPr>
            <p:nvPr userDrawn="1"/>
          </p:nvGrpSpPr>
          <p:grpSpPr bwMode="auto">
            <a:xfrm>
              <a:off x="0" y="1632"/>
              <a:ext cx="5758" cy="1858"/>
              <a:chOff x="0" y="1632"/>
              <a:chExt cx="5758" cy="1858"/>
            </a:xfrm>
          </p:grpSpPr>
          <p:sp>
            <p:nvSpPr>
              <p:cNvPr id="1335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5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grpSp>
      <p:sp>
        <p:nvSpPr>
          <p:cNvPr id="13354"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3355"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3356"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3357"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3358"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36DF982-A1BD-4BDB-8A1A-E27BE4964725}" type="slidenum">
              <a:rPr lang="en-US" smtClean="0">
                <a:solidFill>
                  <a:srgbClr val="FFFFFF"/>
                </a:solidFill>
              </a:rPr>
              <a:pPr fontAlgn="base">
                <a:spcBef>
                  <a:spcPct val="0"/>
                </a:spcBef>
                <a:spcAft>
                  <a:spcPct val="0"/>
                </a:spcAft>
              </a:pPr>
              <a:t>‹N›</a:t>
            </a:fld>
            <a:endParaRPr lang="en-US">
              <a:solidFill>
                <a:srgbClr val="FFFFFF"/>
              </a:solidFill>
            </a:endParaRPr>
          </a:p>
        </p:txBody>
      </p:sp>
    </p:spTree>
    <p:extLst>
      <p:ext uri="{BB962C8B-B14F-4D97-AF65-F5344CB8AC3E}">
        <p14:creationId xmlns:p14="http://schemas.microsoft.com/office/powerpoint/2010/main" val="218952245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
            <a:ext cx="12192000" cy="6856413"/>
            <a:chOff x="0" y="0"/>
            <a:chExt cx="5760" cy="4319"/>
          </a:xfrm>
        </p:grpSpPr>
        <p:sp>
          <p:nvSpPr>
            <p:cNvPr id="1331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1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2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3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4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5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13351" name="Group 39"/>
            <p:cNvGrpSpPr>
              <a:grpSpLocks/>
            </p:cNvGrpSpPr>
            <p:nvPr userDrawn="1"/>
          </p:nvGrpSpPr>
          <p:grpSpPr bwMode="auto">
            <a:xfrm>
              <a:off x="0" y="1632"/>
              <a:ext cx="5758" cy="1858"/>
              <a:chOff x="0" y="1632"/>
              <a:chExt cx="5758" cy="1858"/>
            </a:xfrm>
          </p:grpSpPr>
          <p:sp>
            <p:nvSpPr>
              <p:cNvPr id="1335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35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grpSp>
      <p:sp>
        <p:nvSpPr>
          <p:cNvPr id="13354"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3355"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3356"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3357"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3358"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36DF982-A1BD-4BDB-8A1A-E27BE4964725}" type="slidenum">
              <a:rPr lang="en-US" smtClean="0">
                <a:solidFill>
                  <a:srgbClr val="FFFFFF"/>
                </a:solidFill>
              </a:rPr>
              <a:pPr fontAlgn="base">
                <a:spcBef>
                  <a:spcPct val="0"/>
                </a:spcBef>
                <a:spcAft>
                  <a:spcPct val="0"/>
                </a:spcAft>
              </a:pPr>
              <a:t>‹N›</a:t>
            </a:fld>
            <a:endParaRPr lang="en-US">
              <a:solidFill>
                <a:srgbClr val="FFFFFF"/>
              </a:solidFill>
            </a:endParaRPr>
          </a:p>
        </p:txBody>
      </p:sp>
    </p:spTree>
    <p:extLst>
      <p:ext uri="{BB962C8B-B14F-4D97-AF65-F5344CB8AC3E}">
        <p14:creationId xmlns:p14="http://schemas.microsoft.com/office/powerpoint/2010/main" val="16338172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3902076"/>
            <a:ext cx="4533900" cy="2949575"/>
            <a:chOff x="0" y="2458"/>
            <a:chExt cx="2142" cy="1858"/>
          </a:xfrm>
        </p:grpSpPr>
        <p:sp>
          <p:nvSpPr>
            <p:cNvPr id="717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17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17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17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7178" name="Rectangle 10"/>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Fare clic per modificare lo stile del titolo</a:t>
            </a:r>
          </a:p>
        </p:txBody>
      </p:sp>
      <p:sp>
        <p:nvSpPr>
          <p:cNvPr id="7179" name="Rectangle 11"/>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7180" name="Rectangle 12"/>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defRPr/>
            </a:pPr>
            <a:endParaRPr lang="en-US">
              <a:solidFill>
                <a:srgbClr val="FFFFFF"/>
              </a:solidFill>
            </a:endParaRPr>
          </a:p>
        </p:txBody>
      </p:sp>
      <p:sp>
        <p:nvSpPr>
          <p:cNvPr id="7181" name="Rectangle 13"/>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defRPr/>
            </a:pPr>
            <a:endParaRPr lang="en-US">
              <a:solidFill>
                <a:srgbClr val="FFFFFF"/>
              </a:solidFill>
            </a:endParaRPr>
          </a:p>
        </p:txBody>
      </p:sp>
      <p:sp>
        <p:nvSpPr>
          <p:cNvPr id="7182" name="Rectangle 14"/>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defRPr/>
            </a:pPr>
            <a:fld id="{E234AA66-CF4D-4ED3-A728-F1D50C5D0282}" type="slidenum">
              <a:rPr lang="en-US" smtClean="0">
                <a:solidFill>
                  <a:srgbClr val="FFFFFF"/>
                </a:solidFill>
              </a:rPr>
              <a:pPr fontAlgn="base">
                <a:spcBef>
                  <a:spcPct val="0"/>
                </a:spcBef>
                <a:spcAft>
                  <a:spcPct val="0"/>
                </a:spcAft>
                <a:defRPr/>
              </a:pPr>
              <a:t>‹N›</a:t>
            </a:fld>
            <a:endParaRPr lang="en-US">
              <a:solidFill>
                <a:srgbClr val="FFFFFF"/>
              </a:solidFill>
            </a:endParaRPr>
          </a:p>
        </p:txBody>
      </p:sp>
    </p:spTree>
    <p:extLst>
      <p:ext uri="{BB962C8B-B14F-4D97-AF65-F5344CB8AC3E}">
        <p14:creationId xmlns:p14="http://schemas.microsoft.com/office/powerpoint/2010/main" val="4280804707"/>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2468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932622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41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ECF37A-6169-4970-93AC-2A57756AE6A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6EE031-8D2E-49C8-93A7-1FB0AD0589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83353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F5D03-D553-48AF-809B-2BC0B8E1558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2BE2E-38BD-4743-9643-2B04F946C5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83683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9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10" Type="http://schemas.openxmlformats.org/officeDocument/2006/relationships/image" Target="../media/image110.png"/><Relationship Id="rId4" Type="http://schemas.openxmlformats.org/officeDocument/2006/relationships/oleObject" Target="../embeddings/oleObject1.bin"/><Relationship Id="rId9"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8.wmf"/><Relationship Id="rId3" Type="http://schemas.openxmlformats.org/officeDocument/2006/relationships/oleObject" Target="../embeddings/oleObject4.bin"/><Relationship Id="rId7" Type="http://schemas.openxmlformats.org/officeDocument/2006/relationships/image" Target="../media/image25.wmf"/><Relationship Id="rId12" Type="http://schemas.openxmlformats.org/officeDocument/2006/relationships/oleObject" Target="../embeddings/oleObject8.bin"/><Relationship Id="rId2" Type="http://schemas.openxmlformats.org/officeDocument/2006/relationships/slideLayout" Target="../slideLayouts/slideLayout9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7.wmf"/><Relationship Id="rId5" Type="http://schemas.openxmlformats.org/officeDocument/2006/relationships/chart" Target="../charts/chart1.xml"/><Relationship Id="rId10" Type="http://schemas.openxmlformats.org/officeDocument/2006/relationships/oleObject" Target="../embeddings/oleObject7.bin"/><Relationship Id="rId4" Type="http://schemas.openxmlformats.org/officeDocument/2006/relationships/image" Target="../media/image24.wmf"/><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3.png"/><Relationship Id="rId7" Type="http://schemas.openxmlformats.org/officeDocument/2006/relationships/oleObject" Target="../embeddings/oleObject10.bin"/><Relationship Id="rId2" Type="http://schemas.openxmlformats.org/officeDocument/2006/relationships/slideLayout" Target="../slideLayouts/slideLayout81.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0.png"/><Relationship Id="rId2" Type="http://schemas.openxmlformats.org/officeDocument/2006/relationships/diagramData" Target="../diagrams/data1.xml"/><Relationship Id="rId1" Type="http://schemas.openxmlformats.org/officeDocument/2006/relationships/slideLayout" Target="../slideLayouts/slideLayout10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59.xml"/><Relationship Id="rId5" Type="http://schemas.openxmlformats.org/officeDocument/2006/relationships/image" Target="../media/image43.jpg"/><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9.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036948"/>
            <a:ext cx="9144000" cy="1238102"/>
          </a:xfrm>
        </p:spPr>
        <p:txBody>
          <a:bodyPr/>
          <a:lstStyle/>
          <a:p>
            <a:r>
              <a:rPr lang="en-US" dirty="0" smtClean="0">
                <a:latin typeface="Algerian" panose="04020705040A02060702" pitchFamily="82" charset="0"/>
              </a:rPr>
              <a:t>S process</a:t>
            </a:r>
            <a:endParaRPr lang="en-US" dirty="0">
              <a:latin typeface="Algerian" panose="04020705040A02060702" pitchFamily="82" charset="0"/>
            </a:endParaRPr>
          </a:p>
        </p:txBody>
      </p:sp>
      <p:sp>
        <p:nvSpPr>
          <p:cNvPr id="3" name="Sottotitolo 2"/>
          <p:cNvSpPr>
            <a:spLocks noGrp="1"/>
          </p:cNvSpPr>
          <p:nvPr>
            <p:ph type="subTitle" idx="1"/>
          </p:nvPr>
        </p:nvSpPr>
        <p:spPr>
          <a:xfrm>
            <a:off x="1388882" y="2425544"/>
            <a:ext cx="9414235" cy="2006912"/>
          </a:xfrm>
        </p:spPr>
        <p:txBody>
          <a:bodyPr>
            <a:normAutofit fontScale="85000" lnSpcReduction="20000"/>
          </a:bodyPr>
          <a:lstStyle/>
          <a:p>
            <a:r>
              <a:rPr lang="en-US" sz="3200" b="1" dirty="0" smtClean="0"/>
              <a:t>The main component </a:t>
            </a:r>
          </a:p>
          <a:p>
            <a:endParaRPr lang="en-US" dirty="0" smtClean="0"/>
          </a:p>
          <a:p>
            <a:r>
              <a:rPr lang="en-US" sz="3900" dirty="0" smtClean="0"/>
              <a:t>Oscar Straniero</a:t>
            </a:r>
          </a:p>
          <a:p>
            <a:r>
              <a:rPr lang="en-US" dirty="0" smtClean="0"/>
              <a:t>Italian National Institute of Astrophysics</a:t>
            </a:r>
          </a:p>
          <a:p>
            <a:r>
              <a:rPr lang="en-US" dirty="0" smtClean="0"/>
              <a:t>INFN-Roma</a:t>
            </a:r>
            <a:endParaRPr lang="en-US" dirty="0"/>
          </a:p>
        </p:txBody>
      </p:sp>
      <p:sp>
        <p:nvSpPr>
          <p:cNvPr id="4" name="CasellaDiTesto 3"/>
          <p:cNvSpPr txBox="1"/>
          <p:nvPr/>
        </p:nvSpPr>
        <p:spPr>
          <a:xfrm>
            <a:off x="2113176" y="5910605"/>
            <a:ext cx="7965648" cy="830997"/>
          </a:xfrm>
          <a:prstGeom prst="rect">
            <a:avLst/>
          </a:prstGeom>
          <a:noFill/>
        </p:spPr>
        <p:txBody>
          <a:bodyPr wrap="square" rtlCol="0">
            <a:spAutoFit/>
          </a:bodyPr>
          <a:lstStyle/>
          <a:p>
            <a:pPr algn="ctr"/>
            <a:r>
              <a:rPr lang="en-US" sz="2400" dirty="0" smtClean="0"/>
              <a:t>“</a:t>
            </a:r>
            <a:r>
              <a:rPr lang="en-GB" sz="2400" b="1" dirty="0" smtClean="0"/>
              <a:t>Nuclear </a:t>
            </a:r>
            <a:r>
              <a:rPr lang="en-GB" sz="2400" b="1" dirty="0"/>
              <a:t>reaction rates for the </a:t>
            </a:r>
            <a:r>
              <a:rPr lang="en-GB" sz="2400" b="1" dirty="0" smtClean="0"/>
              <a:t>s-process”</a:t>
            </a:r>
            <a:endParaRPr lang="en-GB" sz="2400" b="1" dirty="0"/>
          </a:p>
          <a:p>
            <a:pPr algn="ctr"/>
            <a:r>
              <a:rPr lang="en-US" sz="2400" dirty="0" smtClean="0">
                <a:solidFill>
                  <a:srgbClr val="FF0000"/>
                </a:solidFill>
              </a:rPr>
              <a:t>Feb 22-23, 2024</a:t>
            </a:r>
            <a:endParaRPr lang="en-US" sz="2400" dirty="0">
              <a:solidFill>
                <a:srgbClr val="FF0000"/>
              </a:solidFill>
            </a:endParaRPr>
          </a:p>
        </p:txBody>
      </p:sp>
    </p:spTree>
    <p:extLst>
      <p:ext uri="{BB962C8B-B14F-4D97-AF65-F5344CB8AC3E}">
        <p14:creationId xmlns:p14="http://schemas.microsoft.com/office/powerpoint/2010/main" val="121626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339" y="108554"/>
            <a:ext cx="8202303" cy="6713917"/>
          </a:xfrm>
        </p:spPr>
      </p:pic>
      <p:sp>
        <p:nvSpPr>
          <p:cNvPr id="5" name="CasellaDiTesto 4"/>
          <p:cNvSpPr txBox="1"/>
          <p:nvPr/>
        </p:nvSpPr>
        <p:spPr>
          <a:xfrm flipH="1">
            <a:off x="196618" y="6189648"/>
            <a:ext cx="57880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 </a:t>
            </a:r>
            <a:r>
              <a:rPr kumimoji="0" lang="en-GB" sz="2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Antliae</a:t>
            </a: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in the Pneumatic Machine</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33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0294" y="117270"/>
            <a:ext cx="5756873" cy="1081088"/>
          </a:xfrm>
        </p:spPr>
        <p:txBody>
          <a:bodyPr/>
          <a:lstStyle/>
          <a:p>
            <a:r>
              <a:rPr lang="en-US" sz="3200" dirty="0">
                <a:solidFill>
                  <a:schemeClr val="tx1"/>
                </a:solidFill>
              </a:rPr>
              <a:t>Beyond the core He burning: the early-AGB</a:t>
            </a:r>
          </a:p>
        </p:txBody>
      </p:sp>
      <p:grpSp>
        <p:nvGrpSpPr>
          <p:cNvPr id="35843" name="Group 3"/>
          <p:cNvGrpSpPr>
            <a:grpSpLocks/>
          </p:cNvGrpSpPr>
          <p:nvPr/>
        </p:nvGrpSpPr>
        <p:grpSpPr bwMode="auto">
          <a:xfrm>
            <a:off x="1847850" y="2205039"/>
            <a:ext cx="4032250" cy="3671887"/>
            <a:chOff x="2925" y="1389"/>
            <a:chExt cx="2540" cy="2313"/>
          </a:xfrm>
        </p:grpSpPr>
        <p:sp>
          <p:nvSpPr>
            <p:cNvPr id="35844" name="Oval 4"/>
            <p:cNvSpPr>
              <a:spLocks noChangeArrowheads="1"/>
            </p:cNvSpPr>
            <p:nvPr/>
          </p:nvSpPr>
          <p:spPr bwMode="auto">
            <a:xfrm>
              <a:off x="2925" y="1389"/>
              <a:ext cx="2540" cy="2313"/>
            </a:xfrm>
            <a:prstGeom prst="ellipse">
              <a:avLst/>
            </a:prstGeom>
            <a:gradFill rotWithShape="1">
              <a:gsLst>
                <a:gs pos="0">
                  <a:srgbClr val="ADE0FF"/>
                </a:gs>
                <a:gs pos="100000">
                  <a:srgbClr val="ADE0FF">
                    <a:gamma/>
                    <a:shade val="50588"/>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sp>
          <p:nvSpPr>
            <p:cNvPr id="35845" name="Oval 5"/>
            <p:cNvSpPr>
              <a:spLocks noChangeArrowheads="1"/>
            </p:cNvSpPr>
            <p:nvPr/>
          </p:nvSpPr>
          <p:spPr bwMode="auto">
            <a:xfrm>
              <a:off x="3470" y="1888"/>
              <a:ext cx="1496" cy="136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sp>
          <p:nvSpPr>
            <p:cNvPr id="35846" name="Oval 6"/>
            <p:cNvSpPr>
              <a:spLocks noChangeArrowheads="1"/>
            </p:cNvSpPr>
            <p:nvPr/>
          </p:nvSpPr>
          <p:spPr bwMode="auto">
            <a:xfrm>
              <a:off x="3741" y="2115"/>
              <a:ext cx="953" cy="907"/>
            </a:xfrm>
            <a:prstGeom prst="ellipse">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000099"/>
                  </a:solidFill>
                  <a:latin typeface="Times New Roman" pitchFamily="18" charset="0"/>
                </a:rPr>
                <a:t>CO</a:t>
              </a:r>
            </a:p>
          </p:txBody>
        </p:sp>
        <p:sp>
          <p:nvSpPr>
            <p:cNvPr id="35847" name="Text Box 7"/>
            <p:cNvSpPr txBox="1">
              <a:spLocks noChangeArrowheads="1"/>
            </p:cNvSpPr>
            <p:nvPr/>
          </p:nvSpPr>
          <p:spPr bwMode="auto">
            <a:xfrm>
              <a:off x="3787" y="1570"/>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FFFFFF"/>
                  </a:solidFill>
                  <a:latin typeface="Times New Roman" pitchFamily="18" charset="0"/>
                </a:rPr>
                <a:t>H-rich</a:t>
              </a:r>
            </a:p>
          </p:txBody>
        </p:sp>
        <p:sp>
          <p:nvSpPr>
            <p:cNvPr id="35848" name="Text Box 8"/>
            <p:cNvSpPr txBox="1">
              <a:spLocks noChangeArrowheads="1"/>
            </p:cNvSpPr>
            <p:nvPr/>
          </p:nvSpPr>
          <p:spPr bwMode="auto">
            <a:xfrm>
              <a:off x="3741" y="1933"/>
              <a:ext cx="4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FFFFFF"/>
                  </a:solidFill>
                  <a:latin typeface="Times New Roman" pitchFamily="18" charset="0"/>
                </a:rPr>
                <a:t>He</a:t>
              </a:r>
            </a:p>
          </p:txBody>
        </p:sp>
      </p:grpSp>
      <p:pic>
        <p:nvPicPr>
          <p:cNvPr id="3584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t="2292" r="3004" b="3004"/>
          <a:stretch>
            <a:fillRect/>
          </a:stretch>
        </p:blipFill>
        <p:spPr bwMode="auto">
          <a:xfrm>
            <a:off x="6475775" y="44450"/>
            <a:ext cx="35274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0" name="Group 10"/>
          <p:cNvGrpSpPr>
            <a:grpSpLocks/>
          </p:cNvGrpSpPr>
          <p:nvPr/>
        </p:nvGrpSpPr>
        <p:grpSpPr bwMode="auto">
          <a:xfrm>
            <a:off x="4008438" y="1149351"/>
            <a:ext cx="5040312" cy="2711449"/>
            <a:chOff x="1565" y="724"/>
            <a:chExt cx="3175" cy="1708"/>
          </a:xfrm>
        </p:grpSpPr>
        <p:sp>
          <p:nvSpPr>
            <p:cNvPr id="35851" name="Line 11"/>
            <p:cNvSpPr>
              <a:spLocks noChangeShapeType="1"/>
            </p:cNvSpPr>
            <p:nvPr/>
          </p:nvSpPr>
          <p:spPr bwMode="auto">
            <a:xfrm flipH="1">
              <a:off x="1565" y="1207"/>
              <a:ext cx="725" cy="122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5852" name="Text Box 12"/>
            <p:cNvSpPr txBox="1">
              <a:spLocks noChangeArrowheads="1"/>
            </p:cNvSpPr>
            <p:nvPr/>
          </p:nvSpPr>
          <p:spPr bwMode="auto">
            <a:xfrm>
              <a:off x="1972" y="903"/>
              <a:ext cx="953" cy="291"/>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FFFFFF"/>
                  </a:solidFill>
                  <a:latin typeface="Symbol" pitchFamily="18" charset="2"/>
                </a:rPr>
                <a:t>n</a:t>
              </a:r>
              <a:r>
                <a:rPr lang="en-US" sz="2400" dirty="0" smtClean="0">
                  <a:solidFill>
                    <a:srgbClr val="FFFFFF"/>
                  </a:solidFill>
                  <a:latin typeface="Times New Roman" pitchFamily="18" charset="0"/>
                </a:rPr>
                <a:t>-cooling</a:t>
              </a:r>
              <a:endParaRPr lang="en-US" sz="2400" dirty="0">
                <a:solidFill>
                  <a:srgbClr val="FFFFFF"/>
                </a:solidFill>
                <a:latin typeface="Times New Roman" pitchFamily="18" charset="0"/>
              </a:endParaRPr>
            </a:p>
          </p:txBody>
        </p:sp>
        <p:sp>
          <p:nvSpPr>
            <p:cNvPr id="35853" name="Line 13"/>
            <p:cNvSpPr>
              <a:spLocks noChangeShapeType="1"/>
            </p:cNvSpPr>
            <p:nvPr/>
          </p:nvSpPr>
          <p:spPr bwMode="auto">
            <a:xfrm flipV="1">
              <a:off x="2925" y="724"/>
              <a:ext cx="1815" cy="34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grpSp>
      <p:grpSp>
        <p:nvGrpSpPr>
          <p:cNvPr id="35854" name="Group 14"/>
          <p:cNvGrpSpPr>
            <a:grpSpLocks/>
          </p:cNvGrpSpPr>
          <p:nvPr/>
        </p:nvGrpSpPr>
        <p:grpSpPr bwMode="auto">
          <a:xfrm>
            <a:off x="4656139" y="5013322"/>
            <a:ext cx="2016125" cy="965200"/>
            <a:chOff x="1973" y="3158"/>
            <a:chExt cx="1270" cy="608"/>
          </a:xfrm>
        </p:grpSpPr>
        <p:sp>
          <p:nvSpPr>
            <p:cNvPr id="35855" name="Text Box 15"/>
            <p:cNvSpPr txBox="1">
              <a:spLocks noChangeArrowheads="1"/>
            </p:cNvSpPr>
            <p:nvPr/>
          </p:nvSpPr>
          <p:spPr bwMode="auto">
            <a:xfrm>
              <a:off x="2200" y="3475"/>
              <a:ext cx="1043" cy="291"/>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FFFFFF"/>
                  </a:solidFill>
                  <a:latin typeface="Times New Roman" pitchFamily="18" charset="0"/>
                </a:rPr>
                <a:t>H burning</a:t>
              </a:r>
            </a:p>
          </p:txBody>
        </p:sp>
        <p:sp>
          <p:nvSpPr>
            <p:cNvPr id="35856" name="Line 16"/>
            <p:cNvSpPr>
              <a:spLocks noChangeShapeType="1"/>
            </p:cNvSpPr>
            <p:nvPr/>
          </p:nvSpPr>
          <p:spPr bwMode="auto">
            <a:xfrm flipH="1" flipV="1">
              <a:off x="1973" y="3158"/>
              <a:ext cx="453" cy="31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grpSp>
      <p:grpSp>
        <p:nvGrpSpPr>
          <p:cNvPr id="35857" name="Group 17"/>
          <p:cNvGrpSpPr>
            <a:grpSpLocks/>
          </p:cNvGrpSpPr>
          <p:nvPr/>
        </p:nvGrpSpPr>
        <p:grpSpPr bwMode="auto">
          <a:xfrm>
            <a:off x="4008438" y="4868865"/>
            <a:ext cx="2159000" cy="1852613"/>
            <a:chOff x="1565" y="3067"/>
            <a:chExt cx="1360" cy="1167"/>
          </a:xfrm>
        </p:grpSpPr>
        <p:sp>
          <p:nvSpPr>
            <p:cNvPr id="35858" name="Text Box 18"/>
            <p:cNvSpPr txBox="1">
              <a:spLocks noChangeArrowheads="1"/>
            </p:cNvSpPr>
            <p:nvPr/>
          </p:nvSpPr>
          <p:spPr bwMode="auto">
            <a:xfrm>
              <a:off x="1836" y="3943"/>
              <a:ext cx="1089" cy="291"/>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FFFFFF"/>
                  </a:solidFill>
                  <a:latin typeface="Times New Roman" pitchFamily="18" charset="0"/>
                </a:rPr>
                <a:t>He burning</a:t>
              </a:r>
            </a:p>
          </p:txBody>
        </p:sp>
        <p:sp>
          <p:nvSpPr>
            <p:cNvPr id="35859" name="Line 19"/>
            <p:cNvSpPr>
              <a:spLocks noChangeShapeType="1"/>
            </p:cNvSpPr>
            <p:nvPr/>
          </p:nvSpPr>
          <p:spPr bwMode="auto">
            <a:xfrm flipH="1" flipV="1">
              <a:off x="1565" y="3067"/>
              <a:ext cx="317" cy="90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grpSp>
      <p:grpSp>
        <p:nvGrpSpPr>
          <p:cNvPr id="35860" name="Group 20"/>
          <p:cNvGrpSpPr>
            <a:grpSpLocks/>
          </p:cNvGrpSpPr>
          <p:nvPr/>
        </p:nvGrpSpPr>
        <p:grpSpPr bwMode="auto">
          <a:xfrm>
            <a:off x="6167439" y="3789363"/>
            <a:ext cx="4321175" cy="2735262"/>
            <a:chOff x="2925" y="2387"/>
            <a:chExt cx="2722" cy="1723"/>
          </a:xfrm>
        </p:grpSpPr>
        <p:grpSp>
          <p:nvGrpSpPr>
            <p:cNvPr id="35861" name="Group 21"/>
            <p:cNvGrpSpPr>
              <a:grpSpLocks/>
            </p:cNvGrpSpPr>
            <p:nvPr/>
          </p:nvGrpSpPr>
          <p:grpSpPr bwMode="auto">
            <a:xfrm>
              <a:off x="3515" y="2387"/>
              <a:ext cx="2132" cy="1452"/>
              <a:chOff x="3016" y="1933"/>
              <a:chExt cx="1361" cy="1452"/>
            </a:xfrm>
          </p:grpSpPr>
          <p:pic>
            <p:nvPicPr>
              <p:cNvPr id="35862" name="Picture 22"/>
              <p:cNvPicPr>
                <a:picLocks noChangeAspect="1" noChangeArrowheads="1"/>
              </p:cNvPicPr>
              <p:nvPr/>
            </p:nvPicPr>
            <p:blipFill>
              <a:blip r:embed="rId4">
                <a:extLst>
                  <a:ext uri="{28A0092B-C50C-407E-A947-70E740481C1C}">
                    <a14:useLocalDpi xmlns:a14="http://schemas.microsoft.com/office/drawing/2010/main" val="0"/>
                  </a:ext>
                </a:extLst>
              </a:blip>
              <a:srcRect l="5510" r="47624"/>
              <a:stretch>
                <a:fillRect/>
              </a:stretch>
            </p:blipFill>
            <p:spPr bwMode="auto">
              <a:xfrm>
                <a:off x="3016" y="1933"/>
                <a:ext cx="1361" cy="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3" name="Picture 23"/>
              <p:cNvPicPr>
                <a:picLocks noChangeAspect="1" noChangeArrowheads="1"/>
              </p:cNvPicPr>
              <p:nvPr/>
            </p:nvPicPr>
            <p:blipFill>
              <a:blip r:embed="rId5">
                <a:extLst>
                  <a:ext uri="{28A0092B-C50C-407E-A947-70E740481C1C}">
                    <a14:useLocalDpi xmlns:a14="http://schemas.microsoft.com/office/drawing/2010/main" val="0"/>
                  </a:ext>
                </a:extLst>
              </a:blip>
              <a:srcRect r="49474" b="47453"/>
              <a:stretch>
                <a:fillRect/>
              </a:stretch>
            </p:blipFill>
            <p:spPr bwMode="auto">
              <a:xfrm>
                <a:off x="3034" y="3158"/>
                <a:ext cx="134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864" name="Line 24"/>
            <p:cNvSpPr>
              <a:spLocks noChangeShapeType="1"/>
            </p:cNvSpPr>
            <p:nvPr/>
          </p:nvSpPr>
          <p:spPr bwMode="auto">
            <a:xfrm flipV="1">
              <a:off x="3243" y="3385"/>
              <a:ext cx="680" cy="22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5865" name="Line 25"/>
            <p:cNvSpPr>
              <a:spLocks noChangeShapeType="1"/>
            </p:cNvSpPr>
            <p:nvPr/>
          </p:nvSpPr>
          <p:spPr bwMode="auto">
            <a:xfrm flipV="1">
              <a:off x="2925" y="3612"/>
              <a:ext cx="1180" cy="49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grpSp>
      <p:grpSp>
        <p:nvGrpSpPr>
          <p:cNvPr id="35866" name="Group 26"/>
          <p:cNvGrpSpPr>
            <a:grpSpLocks/>
          </p:cNvGrpSpPr>
          <p:nvPr/>
        </p:nvGrpSpPr>
        <p:grpSpPr bwMode="auto">
          <a:xfrm>
            <a:off x="5591175" y="4241801"/>
            <a:ext cx="4681538" cy="771525"/>
            <a:chOff x="2562" y="2672"/>
            <a:chExt cx="2949" cy="486"/>
          </a:xfrm>
        </p:grpSpPr>
        <p:sp>
          <p:nvSpPr>
            <p:cNvPr id="35867" name="Text Box 27"/>
            <p:cNvSpPr txBox="1">
              <a:spLocks noChangeArrowheads="1"/>
            </p:cNvSpPr>
            <p:nvPr/>
          </p:nvSpPr>
          <p:spPr bwMode="auto">
            <a:xfrm>
              <a:off x="4468" y="2672"/>
              <a:ext cx="1043" cy="291"/>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FFFFFF"/>
                  </a:solidFill>
                  <a:latin typeface="Times New Roman" pitchFamily="18" charset="0"/>
                </a:rPr>
                <a:t>Conv. Env.</a:t>
              </a:r>
            </a:p>
          </p:txBody>
        </p:sp>
        <p:sp>
          <p:nvSpPr>
            <p:cNvPr id="35868" name="Line 28"/>
            <p:cNvSpPr>
              <a:spLocks noChangeShapeType="1"/>
            </p:cNvSpPr>
            <p:nvPr/>
          </p:nvSpPr>
          <p:spPr bwMode="auto">
            <a:xfrm flipH="1" flipV="1">
              <a:off x="2562" y="2795"/>
              <a:ext cx="1906" cy="4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5869" name="Line 29"/>
            <p:cNvSpPr>
              <a:spLocks noChangeShapeType="1"/>
            </p:cNvSpPr>
            <p:nvPr/>
          </p:nvSpPr>
          <p:spPr bwMode="auto">
            <a:xfrm flipH="1">
              <a:off x="4332" y="2976"/>
              <a:ext cx="408" cy="18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grpSp>
      <p:sp>
        <p:nvSpPr>
          <p:cNvPr id="2" name="CasellaDiTesto 1"/>
          <p:cNvSpPr txBox="1"/>
          <p:nvPr/>
        </p:nvSpPr>
        <p:spPr>
          <a:xfrm>
            <a:off x="10719937" y="5210924"/>
            <a:ext cx="1308665" cy="646331"/>
          </a:xfrm>
          <a:prstGeom prst="rect">
            <a:avLst/>
          </a:prstGeom>
          <a:noFill/>
        </p:spPr>
        <p:txBody>
          <a:bodyPr wrap="square" rtlCol="0">
            <a:spAutoFit/>
          </a:bodyPr>
          <a:lstStyle/>
          <a:p>
            <a:r>
              <a:rPr lang="en-US" dirty="0" smtClean="0"/>
              <a:t>Second dredge up</a:t>
            </a:r>
            <a:endParaRPr lang="en-US" dirty="0"/>
          </a:p>
        </p:txBody>
      </p:sp>
      <p:sp>
        <p:nvSpPr>
          <p:cNvPr id="3" name="CasellaDiTesto 2"/>
          <p:cNvSpPr txBox="1"/>
          <p:nvPr/>
        </p:nvSpPr>
        <p:spPr>
          <a:xfrm>
            <a:off x="7412399" y="2558491"/>
            <a:ext cx="917239" cy="307777"/>
          </a:xfrm>
          <a:prstGeom prst="rect">
            <a:avLst/>
          </a:prstGeom>
          <a:noFill/>
        </p:spPr>
        <p:txBody>
          <a:bodyPr wrap="none" rtlCol="0">
            <a:spAutoFit/>
          </a:bodyPr>
          <a:lstStyle/>
          <a:p>
            <a:r>
              <a:rPr lang="en-US" sz="1400" dirty="0" smtClean="0">
                <a:solidFill>
                  <a:srgbClr val="000000"/>
                </a:solidFill>
                <a:latin typeface="Times New Roman" panose="02020603050405020304" pitchFamily="18" charset="0"/>
                <a:cs typeface="Times New Roman" panose="02020603050405020304" pitchFamily="18" charset="0"/>
              </a:rPr>
              <a:t>H burning</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2" name="CasellaDiTesto 31"/>
          <p:cNvSpPr txBox="1"/>
          <p:nvPr/>
        </p:nvSpPr>
        <p:spPr>
          <a:xfrm>
            <a:off x="8434437" y="1824437"/>
            <a:ext cx="997389" cy="307777"/>
          </a:xfrm>
          <a:prstGeom prst="rect">
            <a:avLst/>
          </a:prstGeom>
          <a:noFill/>
        </p:spPr>
        <p:txBody>
          <a:bodyPr wrap="none" rtlCol="0">
            <a:spAutoFit/>
          </a:bodyPr>
          <a:lstStyle/>
          <a:p>
            <a:r>
              <a:rPr lang="en-US" sz="1400" dirty="0" smtClean="0">
                <a:solidFill>
                  <a:srgbClr val="000000"/>
                </a:solidFill>
                <a:latin typeface="Times New Roman" panose="02020603050405020304" pitchFamily="18" charset="0"/>
                <a:cs typeface="Times New Roman" panose="02020603050405020304" pitchFamily="18" charset="0"/>
              </a:rPr>
              <a:t>He burning</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3" name="CasellaDiTesto 32"/>
          <p:cNvSpPr txBox="1"/>
          <p:nvPr/>
        </p:nvSpPr>
        <p:spPr>
          <a:xfrm rot="19058626">
            <a:off x="7377876" y="1690986"/>
            <a:ext cx="554960" cy="307777"/>
          </a:xfrm>
          <a:prstGeom prst="rect">
            <a:avLst/>
          </a:prstGeom>
          <a:noFill/>
        </p:spPr>
        <p:txBody>
          <a:bodyPr wrap="none" rtlCol="0">
            <a:spAutoFit/>
          </a:bodyPr>
          <a:lstStyle/>
          <a:p>
            <a:r>
              <a:rPr lang="en-US" sz="1400" dirty="0" smtClean="0">
                <a:solidFill>
                  <a:srgbClr val="000000"/>
                </a:solidFill>
                <a:latin typeface="Times New Roman" panose="02020603050405020304" pitchFamily="18" charset="0"/>
                <a:cs typeface="Times New Roman" panose="02020603050405020304" pitchFamily="18" charset="0"/>
              </a:rPr>
              <a:t>RGB</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4" name="CasellaDiTesto 33"/>
          <p:cNvSpPr txBox="1"/>
          <p:nvPr/>
        </p:nvSpPr>
        <p:spPr>
          <a:xfrm rot="19058626">
            <a:off x="8069712" y="454628"/>
            <a:ext cx="732893" cy="307777"/>
          </a:xfrm>
          <a:prstGeom prst="rect">
            <a:avLst/>
          </a:prstGeom>
          <a:noFill/>
        </p:spPr>
        <p:txBody>
          <a:bodyPr wrap="none" rtlCol="0">
            <a:spAutoFit/>
          </a:bodyPr>
          <a:lstStyle/>
          <a:p>
            <a:r>
              <a:rPr lang="en-US" sz="1400" dirty="0" smtClean="0">
                <a:solidFill>
                  <a:srgbClr val="000000"/>
                </a:solidFill>
                <a:latin typeface="Times New Roman" panose="02020603050405020304" pitchFamily="18" charset="0"/>
                <a:cs typeface="Times New Roman" panose="02020603050405020304" pitchFamily="18" charset="0"/>
              </a:rPr>
              <a:t>E-AGB</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6" name="CasellaDiTesto 35"/>
          <p:cNvSpPr txBox="1"/>
          <p:nvPr/>
        </p:nvSpPr>
        <p:spPr>
          <a:xfrm>
            <a:off x="8588325" y="2450769"/>
            <a:ext cx="843501" cy="523220"/>
          </a:xfrm>
          <a:prstGeom prst="rect">
            <a:avLst/>
          </a:prstGeom>
          <a:solidFill>
            <a:schemeClr val="tx1"/>
          </a:solidFill>
        </p:spPr>
        <p:txBody>
          <a:bodyPr wrap="none" rtlCol="0">
            <a:spAutoFit/>
          </a:bodyPr>
          <a:lstStyle/>
          <a:p>
            <a:r>
              <a:rPr lang="en-US" sz="1400" dirty="0" smtClean="0">
                <a:solidFill>
                  <a:srgbClr val="000000"/>
                </a:solidFill>
                <a:latin typeface="Times New Roman" panose="02020603050405020304" pitchFamily="18" charset="0"/>
                <a:cs typeface="Times New Roman" panose="02020603050405020304" pitchFamily="18" charset="0"/>
              </a:rPr>
              <a:t>1-9 M</a:t>
            </a:r>
            <a:r>
              <a:rPr lang="en-US" sz="1400" dirty="0" smtClean="0">
                <a:solidFill>
                  <a:srgbClr val="000000"/>
                </a:solidFill>
                <a:latin typeface="Calibri" panose="020F0502020204030204" pitchFamily="34" charset="0"/>
                <a:cs typeface="Calibri" panose="020F0502020204030204" pitchFamily="34" charset="0"/>
              </a:rPr>
              <a:t>ꙩ   </a:t>
            </a:r>
          </a:p>
          <a:p>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0102600" y="187167"/>
            <a:ext cx="1926002" cy="1754326"/>
          </a:xfrm>
          <a:prstGeom prst="rect">
            <a:avLst/>
          </a:prstGeom>
          <a:noFill/>
        </p:spPr>
        <p:txBody>
          <a:bodyPr wrap="square" rtlCol="0">
            <a:spAutoFit/>
          </a:bodyPr>
          <a:lstStyle/>
          <a:p>
            <a:r>
              <a:rPr lang="en-US" dirty="0" smtClean="0"/>
              <a:t>Central temperature vs central density for 1-9 M</a:t>
            </a:r>
            <a:r>
              <a:rPr lang="en-US" dirty="0" smtClean="0">
                <a:latin typeface="Calibri" panose="020F0502020204030204" pitchFamily="34" charset="0"/>
                <a:cs typeface="Calibri" panose="020F0502020204030204" pitchFamily="34" charset="0"/>
              </a:rPr>
              <a:t>ꙩ</a:t>
            </a:r>
            <a:r>
              <a:rPr lang="en-US" dirty="0" smtClean="0"/>
              <a:t> evolutionary tracks</a:t>
            </a:r>
            <a:endParaRPr lang="en-US" dirty="0"/>
          </a:p>
        </p:txBody>
      </p:sp>
    </p:spTree>
    <p:extLst>
      <p:ext uri="{BB962C8B-B14F-4D97-AF65-F5344CB8AC3E}">
        <p14:creationId xmlns:p14="http://schemas.microsoft.com/office/powerpoint/2010/main" val="390837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dissolve">
                                      <p:cBhvr>
                                        <p:cTn id="7" dur="500"/>
                                        <p:tgtEl>
                                          <p:spTgt spid="35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54"/>
                                        </p:tgtEl>
                                        <p:attrNameLst>
                                          <p:attrName>style.visibility</p:attrName>
                                        </p:attrNameLst>
                                      </p:cBhvr>
                                      <p:to>
                                        <p:strVal val="visible"/>
                                      </p:to>
                                    </p:set>
                                    <p:animEffect transition="in" filter="dissolve">
                                      <p:cBhvr>
                                        <p:cTn id="12" dur="500"/>
                                        <p:tgtEl>
                                          <p:spTgt spid="358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860"/>
                                        </p:tgtEl>
                                        <p:attrNameLst>
                                          <p:attrName>style.visibility</p:attrName>
                                        </p:attrNameLst>
                                      </p:cBhvr>
                                      <p:to>
                                        <p:strVal val="visible"/>
                                      </p:to>
                                    </p:set>
                                    <p:animEffect transition="in" filter="dissolve">
                                      <p:cBhvr>
                                        <p:cTn id="17" dur="500"/>
                                        <p:tgtEl>
                                          <p:spTgt spid="358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66"/>
                                        </p:tgtEl>
                                        <p:attrNameLst>
                                          <p:attrName>style.visibility</p:attrName>
                                        </p:attrNameLst>
                                      </p:cBhvr>
                                      <p:to>
                                        <p:strVal val="visible"/>
                                      </p:to>
                                    </p:set>
                                    <p:animEffect transition="in" filter="dissolve">
                                      <p:cBhvr>
                                        <p:cTn id="22" dur="500"/>
                                        <p:tgtEl>
                                          <p:spTgt spid="358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5850"/>
                                        </p:tgtEl>
                                        <p:attrNameLst>
                                          <p:attrName>style.visibility</p:attrName>
                                        </p:attrNameLst>
                                      </p:cBhvr>
                                      <p:to>
                                        <p:strVal val="visible"/>
                                      </p:to>
                                    </p:set>
                                    <p:animEffect transition="in" filter="dissolve">
                                      <p:cBhvr>
                                        <p:cTn id="30"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ph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43" y="1143000"/>
            <a:ext cx="3879850" cy="2514600"/>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title"/>
          </p:nvPr>
        </p:nvSpPr>
        <p:spPr>
          <a:xfrm>
            <a:off x="400456" y="168276"/>
            <a:ext cx="8520744" cy="609600"/>
          </a:xfrm>
        </p:spPr>
        <p:txBody>
          <a:bodyPr/>
          <a:lstStyle/>
          <a:p>
            <a:r>
              <a:rPr lang="en-US" sz="3600" b="1" dirty="0" smtClean="0">
                <a:solidFill>
                  <a:srgbClr val="FFFF00"/>
                </a:solidFill>
              </a:rPr>
              <a:t>Thermal pulses and TDU in </a:t>
            </a:r>
            <a:r>
              <a:rPr lang="en-US" sz="3600" b="1" dirty="0">
                <a:solidFill>
                  <a:srgbClr val="FFFF00"/>
                </a:solidFill>
              </a:rPr>
              <a:t>AGB stars</a:t>
            </a:r>
            <a:endParaRPr lang="en-US" sz="3600" b="1" dirty="0">
              <a:solidFill>
                <a:srgbClr val="FFFF00"/>
              </a:solidFill>
              <a:sym typeface="WP MathExtendedA" pitchFamily="2" charset="2"/>
            </a:endParaRPr>
          </a:p>
        </p:txBody>
      </p:sp>
      <p:pic>
        <p:nvPicPr>
          <p:cNvPr id="37892" name="Picture 4" descr="tphelum"/>
          <p:cNvPicPr>
            <a:picLocks noChangeAspect="1" noChangeArrowheads="1"/>
          </p:cNvPicPr>
          <p:nvPr/>
        </p:nvPicPr>
        <p:blipFill>
          <a:blip r:embed="rId4">
            <a:extLst>
              <a:ext uri="{28A0092B-C50C-407E-A947-70E740481C1C}">
                <a14:useLocalDpi xmlns:a14="http://schemas.microsoft.com/office/drawing/2010/main" val="0"/>
              </a:ext>
            </a:extLst>
          </a:blip>
          <a:srcRect b="5067"/>
          <a:stretch>
            <a:fillRect/>
          </a:stretch>
        </p:blipFill>
        <p:spPr bwMode="auto">
          <a:xfrm>
            <a:off x="605243" y="3962400"/>
            <a:ext cx="38862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37893" name="Group 5"/>
          <p:cNvGrpSpPr>
            <a:grpSpLocks/>
          </p:cNvGrpSpPr>
          <p:nvPr/>
        </p:nvGrpSpPr>
        <p:grpSpPr bwMode="auto">
          <a:xfrm>
            <a:off x="4808943" y="1196976"/>
            <a:ext cx="4724400" cy="5222875"/>
            <a:chOff x="2688" y="768"/>
            <a:chExt cx="2976" cy="3290"/>
          </a:xfrm>
        </p:grpSpPr>
        <p:pic>
          <p:nvPicPr>
            <p:cNvPr id="37894" name="Picture 6" descr="mc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864"/>
              <a:ext cx="2928" cy="3024"/>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3840" y="768"/>
              <a:ext cx="1248" cy="218"/>
            </a:xfrm>
            <a:prstGeom prst="rect">
              <a:avLst/>
            </a:prstGeom>
            <a:solidFill>
              <a:srgbClr val="DCB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a:solidFill>
                    <a:srgbClr val="000000"/>
                  </a:solidFill>
                  <a:latin typeface="Comic Sans MS" pitchFamily="66" charset="0"/>
                  <a:cs typeface="Arial"/>
                </a:rPr>
                <a:t>H-rich (30% He)</a:t>
              </a:r>
            </a:p>
          </p:txBody>
        </p:sp>
        <p:sp>
          <p:nvSpPr>
            <p:cNvPr id="37896" name="Line 8"/>
            <p:cNvSpPr>
              <a:spLocks noChangeShapeType="1"/>
            </p:cNvSpPr>
            <p:nvPr/>
          </p:nvSpPr>
          <p:spPr bwMode="auto">
            <a:xfrm flipH="1">
              <a:off x="3984" y="1008"/>
              <a:ext cx="432" cy="76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a:cs typeface="Arial"/>
              </a:endParaRPr>
            </a:p>
          </p:txBody>
        </p:sp>
        <p:sp>
          <p:nvSpPr>
            <p:cNvPr id="37897" name="Text Box 9"/>
            <p:cNvSpPr txBox="1">
              <a:spLocks noChangeArrowheads="1"/>
            </p:cNvSpPr>
            <p:nvPr/>
          </p:nvSpPr>
          <p:spPr bwMode="auto">
            <a:xfrm>
              <a:off x="2832" y="3840"/>
              <a:ext cx="1248" cy="218"/>
            </a:xfrm>
            <a:prstGeom prst="rect">
              <a:avLst/>
            </a:prstGeom>
            <a:solidFill>
              <a:srgbClr val="DCB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dirty="0">
                  <a:solidFill>
                    <a:srgbClr val="000000"/>
                  </a:solidFill>
                  <a:latin typeface="Comic Sans MS" pitchFamily="66" charset="0"/>
                  <a:cs typeface="Arial"/>
                </a:rPr>
                <a:t>H</a:t>
              </a:r>
              <a:r>
                <a:rPr lang="it-IT" sz="1600" b="1" dirty="0">
                  <a:solidFill>
                    <a:srgbClr val="000000"/>
                  </a:solidFill>
                  <a:latin typeface="Comic Sans MS" pitchFamily="66" charset="0"/>
                  <a:cs typeface="Arial"/>
                </a:rPr>
                <a:t>e</a:t>
              </a:r>
              <a:r>
                <a:rPr lang="en-US" sz="1600" b="1" dirty="0">
                  <a:solidFill>
                    <a:srgbClr val="000000"/>
                  </a:solidFill>
                  <a:latin typeface="Comic Sans MS" pitchFamily="66" charset="0"/>
                  <a:cs typeface="Arial"/>
                </a:rPr>
                <a:t>-rich (</a:t>
              </a:r>
              <a:r>
                <a:rPr lang="it-IT" sz="1600" b="1" dirty="0">
                  <a:solidFill>
                    <a:srgbClr val="000000"/>
                  </a:solidFill>
                  <a:latin typeface="Comic Sans MS" pitchFamily="66" charset="0"/>
                  <a:cs typeface="Arial"/>
                </a:rPr>
                <a:t>2</a:t>
              </a:r>
              <a:r>
                <a:rPr lang="en-US" sz="1600" b="1" dirty="0">
                  <a:solidFill>
                    <a:srgbClr val="000000"/>
                  </a:solidFill>
                  <a:latin typeface="Comic Sans MS" pitchFamily="66" charset="0"/>
                  <a:cs typeface="Arial"/>
                </a:rPr>
                <a:t>0% </a:t>
              </a:r>
              <a:r>
                <a:rPr lang="it-IT" sz="1600" b="1" dirty="0">
                  <a:solidFill>
                    <a:srgbClr val="000000"/>
                  </a:solidFill>
                  <a:latin typeface="Comic Sans MS" pitchFamily="66" charset="0"/>
                  <a:cs typeface="Arial"/>
                </a:rPr>
                <a:t>C </a:t>
              </a:r>
              <a:r>
                <a:rPr lang="en-US" sz="1600" b="1" dirty="0">
                  <a:solidFill>
                    <a:srgbClr val="000000"/>
                  </a:solidFill>
                  <a:latin typeface="Comic Sans MS" pitchFamily="66" charset="0"/>
                  <a:cs typeface="Arial"/>
                </a:rPr>
                <a:t>)</a:t>
              </a:r>
            </a:p>
          </p:txBody>
        </p:sp>
        <p:sp>
          <p:nvSpPr>
            <p:cNvPr id="37898" name="Line 10"/>
            <p:cNvSpPr>
              <a:spLocks noChangeShapeType="1"/>
            </p:cNvSpPr>
            <p:nvPr/>
          </p:nvSpPr>
          <p:spPr bwMode="auto">
            <a:xfrm flipV="1">
              <a:off x="3360" y="2736"/>
              <a:ext cx="192" cy="110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a:cs typeface="Arial"/>
              </a:endParaRPr>
            </a:p>
          </p:txBody>
        </p:sp>
        <p:sp>
          <p:nvSpPr>
            <p:cNvPr id="37899" name="Text Box 11"/>
            <p:cNvSpPr txBox="1">
              <a:spLocks noChangeArrowheads="1"/>
            </p:cNvSpPr>
            <p:nvPr/>
          </p:nvSpPr>
          <p:spPr bwMode="auto">
            <a:xfrm>
              <a:off x="5232" y="1728"/>
              <a:ext cx="432" cy="218"/>
            </a:xfrm>
            <a:prstGeom prst="rect">
              <a:avLst/>
            </a:prstGeom>
            <a:solidFill>
              <a:srgbClr val="DCB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sz="1600" b="1" dirty="0">
                  <a:solidFill>
                    <a:srgbClr val="000000"/>
                  </a:solidFill>
                  <a:latin typeface="Comic Sans MS" pitchFamily="66" charset="0"/>
                  <a:cs typeface="Arial"/>
                </a:rPr>
                <a:t>C/O</a:t>
              </a:r>
              <a:endParaRPr lang="en-US" sz="1600" b="1" dirty="0">
                <a:solidFill>
                  <a:srgbClr val="000000"/>
                </a:solidFill>
                <a:latin typeface="Comic Sans MS" pitchFamily="66" charset="0"/>
                <a:cs typeface="Arial"/>
              </a:endParaRPr>
            </a:p>
          </p:txBody>
        </p:sp>
        <p:sp>
          <p:nvSpPr>
            <p:cNvPr id="37900" name="Line 12"/>
            <p:cNvSpPr>
              <a:spLocks noChangeShapeType="1"/>
            </p:cNvSpPr>
            <p:nvPr/>
          </p:nvSpPr>
          <p:spPr bwMode="auto">
            <a:xfrm flipH="1">
              <a:off x="4848" y="1872"/>
              <a:ext cx="384"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a:cs typeface="Arial"/>
              </a:endParaRPr>
            </a:p>
          </p:txBody>
        </p:sp>
      </p:grpSp>
      <p:sp>
        <p:nvSpPr>
          <p:cNvPr id="37901" name="Text Box 13"/>
          <p:cNvSpPr txBox="1">
            <a:spLocks noChangeArrowheads="1"/>
          </p:cNvSpPr>
          <p:nvPr/>
        </p:nvSpPr>
        <p:spPr bwMode="auto">
          <a:xfrm>
            <a:off x="1352956" y="1557338"/>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a:solidFill>
                  <a:srgbClr val="FF0000"/>
                </a:solidFill>
                <a:latin typeface="Arial"/>
                <a:cs typeface="Arial"/>
              </a:rPr>
              <a:t>CNO</a:t>
            </a:r>
          </a:p>
        </p:txBody>
      </p:sp>
      <p:sp>
        <p:nvSpPr>
          <p:cNvPr id="37902" name="Text Box 14"/>
          <p:cNvSpPr txBox="1">
            <a:spLocks noChangeArrowheads="1"/>
          </p:cNvSpPr>
          <p:nvPr/>
        </p:nvSpPr>
        <p:spPr bwMode="auto">
          <a:xfrm>
            <a:off x="1279931" y="4244975"/>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a:solidFill>
                  <a:srgbClr val="FF0000"/>
                </a:solidFill>
                <a:latin typeface="Arial"/>
                <a:cs typeface="Arial"/>
              </a:rPr>
              <a:t>3</a:t>
            </a:r>
            <a:r>
              <a:rPr lang="en-US" sz="1600" b="1">
                <a:solidFill>
                  <a:srgbClr val="FF0000"/>
                </a:solidFill>
                <a:latin typeface="Symbol" pitchFamily="18" charset="2"/>
                <a:cs typeface="Arial"/>
              </a:rPr>
              <a:t>a</a:t>
            </a:r>
          </a:p>
        </p:txBody>
      </p:sp>
      <p:sp>
        <p:nvSpPr>
          <p:cNvPr id="2" name="CasellaDiTesto 1"/>
          <p:cNvSpPr txBox="1"/>
          <p:nvPr/>
        </p:nvSpPr>
        <p:spPr>
          <a:xfrm>
            <a:off x="9600469" y="1370013"/>
            <a:ext cx="2447474"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For most of the time, the H-burning (upper panel) provides the energy to sustain the star shine.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enough helium has been accreted on top of the H-exhausted core, a He flash occurs (lower panel), eventually followed by a third dredge up (TDU).</a:t>
            </a:r>
            <a:endParaRPr lang="en-US" dirty="0"/>
          </a:p>
        </p:txBody>
      </p:sp>
    </p:spTree>
    <p:extLst>
      <p:ext uri="{BB962C8B-B14F-4D97-AF65-F5344CB8AC3E}">
        <p14:creationId xmlns:p14="http://schemas.microsoft.com/office/powerpoint/2010/main" val="142258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Why AGB stars?</a:t>
            </a:r>
            <a:endParaRPr lang="en-US" dirty="0"/>
          </a:p>
        </p:txBody>
      </p:sp>
      <p:sp>
        <p:nvSpPr>
          <p:cNvPr id="3" name="Segnaposto contenuto 2"/>
          <p:cNvSpPr>
            <a:spLocks noGrp="1"/>
          </p:cNvSpPr>
          <p:nvPr>
            <p:ph idx="1"/>
          </p:nvPr>
        </p:nvSpPr>
        <p:spPr>
          <a:xfrm>
            <a:off x="373144" y="1553913"/>
            <a:ext cx="6187912" cy="1745468"/>
          </a:xfrm>
        </p:spPr>
        <p:txBody>
          <a:bodyPr/>
          <a:lstStyle/>
          <a:p>
            <a:r>
              <a:rPr lang="en-GB" dirty="0"/>
              <a:t>Merrill </a:t>
            </a:r>
            <a:r>
              <a:rPr lang="en-GB" dirty="0" smtClean="0"/>
              <a:t>1952 (</a:t>
            </a:r>
            <a:r>
              <a:rPr lang="en-GB" dirty="0" err="1" smtClean="0"/>
              <a:t>ApJ</a:t>
            </a:r>
            <a:r>
              <a:rPr lang="en-GB" dirty="0" smtClean="0"/>
              <a:t> </a:t>
            </a:r>
            <a:r>
              <a:rPr lang="en-GB" dirty="0"/>
              <a:t>116, 21</a:t>
            </a:r>
            <a:r>
              <a:rPr lang="en-GB" dirty="0" smtClean="0"/>
              <a:t>), Tc is found alive in </a:t>
            </a:r>
            <a:r>
              <a:rPr lang="en-GB" dirty="0"/>
              <a:t>S </a:t>
            </a:r>
            <a:r>
              <a:rPr lang="en-GB" dirty="0" smtClean="0"/>
              <a:t>and C (N-type) stars. It is the smoking gun of the ongoing n-capture nucleosynthesis.</a:t>
            </a:r>
            <a:endParaRPr lang="en-GB" dirty="0"/>
          </a:p>
          <a:p>
            <a:endParaRPr lang="en-US" dirty="0"/>
          </a:p>
        </p:txBody>
      </p:sp>
      <p:grpSp>
        <p:nvGrpSpPr>
          <p:cNvPr id="4" name="Group 23"/>
          <p:cNvGrpSpPr>
            <a:grpSpLocks/>
          </p:cNvGrpSpPr>
          <p:nvPr/>
        </p:nvGrpSpPr>
        <p:grpSpPr bwMode="auto">
          <a:xfrm>
            <a:off x="6766333" y="990806"/>
            <a:ext cx="5215135" cy="2308575"/>
            <a:chOff x="567" y="981"/>
            <a:chExt cx="4604" cy="2382"/>
          </a:xfrm>
        </p:grpSpPr>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981"/>
              <a:ext cx="4604" cy="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2"/>
            <p:cNvSpPr>
              <a:spLocks noChangeArrowheads="1"/>
            </p:cNvSpPr>
            <p:nvPr/>
          </p:nvSpPr>
          <p:spPr bwMode="auto">
            <a:xfrm>
              <a:off x="567" y="981"/>
              <a:ext cx="2585" cy="2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solidFill>
                    <a:srgbClr val="FF0000"/>
                  </a:solidFill>
                </a:rPr>
                <a:t>From Cameron 1957</a:t>
              </a:r>
              <a:endParaRPr lang="en-US" dirty="0">
                <a:solidFill>
                  <a:srgbClr val="FF0000"/>
                </a:solidFill>
              </a:endParaRPr>
            </a:p>
          </p:txBody>
        </p:sp>
      </p:grpSp>
      <p:sp>
        <p:nvSpPr>
          <p:cNvPr id="7" name="Segnaposto contenuto 2"/>
          <p:cNvSpPr txBox="1">
            <a:spLocks/>
          </p:cNvSpPr>
          <p:nvPr/>
        </p:nvSpPr>
        <p:spPr>
          <a:xfrm>
            <a:off x="509047" y="3572816"/>
            <a:ext cx="11274458" cy="31767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Clayton et al. (1961). A superposition of neutron exposures is required to reproduce the </a:t>
            </a:r>
            <a:r>
              <a:rPr lang="en-GB" dirty="0" smtClean="0"/>
              <a:t>observed </a:t>
            </a:r>
            <a:r>
              <a:rPr lang="en-GB" dirty="0"/>
              <a:t>abundance distribution for the s-process isotopes  (Ann. Phys. 12, 331; also SFC 1965 </a:t>
            </a:r>
            <a:r>
              <a:rPr lang="en-GB" dirty="0" err="1"/>
              <a:t>ApJS</a:t>
            </a:r>
            <a:r>
              <a:rPr lang="en-GB" dirty="0"/>
              <a:t> 11, 121). </a:t>
            </a:r>
          </a:p>
          <a:p>
            <a:r>
              <a:rPr lang="en-GB" dirty="0" err="1"/>
              <a:t>Weigert</a:t>
            </a:r>
            <a:r>
              <a:rPr lang="en-GB" dirty="0"/>
              <a:t> (1966), Schwarzschild &amp; Harm (1967). Thermal pulses occurs during the AGB phase (</a:t>
            </a:r>
            <a:r>
              <a:rPr lang="en-GB" dirty="0" err="1"/>
              <a:t>Z.Ap</a:t>
            </a:r>
            <a:r>
              <a:rPr lang="en-GB" dirty="0"/>
              <a:t> 64, 395; </a:t>
            </a:r>
            <a:r>
              <a:rPr lang="en-GB" dirty="0" err="1"/>
              <a:t>ApJ</a:t>
            </a:r>
            <a:r>
              <a:rPr lang="en-GB" dirty="0"/>
              <a:t> 150, 961).</a:t>
            </a:r>
          </a:p>
          <a:p>
            <a:r>
              <a:rPr lang="en-GB" dirty="0"/>
              <a:t>Ulrich (1973). The partial overlap of successive convective shells </a:t>
            </a:r>
            <a:r>
              <a:rPr lang="en-GB" dirty="0" smtClean="0"/>
              <a:t>generated by TPs in AGB stars naturally leads </a:t>
            </a:r>
            <a:r>
              <a:rPr lang="en-GB" dirty="0"/>
              <a:t>to </a:t>
            </a:r>
            <a:r>
              <a:rPr lang="en-GB" dirty="0" smtClean="0"/>
              <a:t>multiple neutron </a:t>
            </a:r>
            <a:r>
              <a:rPr lang="en-GB" dirty="0"/>
              <a:t>exposures (in “Explosive </a:t>
            </a:r>
            <a:r>
              <a:rPr lang="en-GB" dirty="0" err="1"/>
              <a:t>Nucleosnthesis</a:t>
            </a:r>
            <a:r>
              <a:rPr lang="en-GB" dirty="0"/>
              <a:t>, Univ. Texas, Austin)</a:t>
            </a:r>
          </a:p>
          <a:p>
            <a:endParaRPr lang="en-US" dirty="0"/>
          </a:p>
        </p:txBody>
      </p:sp>
    </p:spTree>
    <p:extLst>
      <p:ext uri="{BB962C8B-B14F-4D97-AF65-F5344CB8AC3E}">
        <p14:creationId xmlns:p14="http://schemas.microsoft.com/office/powerpoint/2010/main" val="39720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649" y="203672"/>
            <a:ext cx="9164594" cy="809582"/>
          </a:xfrm>
        </p:spPr>
        <p:txBody>
          <a:bodyPr/>
          <a:lstStyle/>
          <a:p>
            <a:r>
              <a:rPr lang="en-US" sz="2800" dirty="0" err="1" smtClean="0"/>
              <a:t>TP</a:t>
            </a:r>
            <a:r>
              <a:rPr lang="en-US" sz="2800" dirty="0" err="1" smtClean="0">
                <a:latin typeface="Times New Roman" panose="02020603050405020304" pitchFamily="18" charset="0"/>
                <a:cs typeface="Times New Roman" panose="02020603050405020304" pitchFamily="18" charset="0"/>
              </a:rPr>
              <a:t>→</a:t>
            </a:r>
            <a:r>
              <a:rPr lang="en-US" sz="2800" dirty="0" err="1" smtClean="0"/>
              <a:t>convective</a:t>
            </a:r>
            <a:r>
              <a:rPr lang="en-US" sz="2800" dirty="0" smtClean="0"/>
              <a:t> shell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→TDU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→overlap of convective shells</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3310" t="11755" r="13092" b="54147"/>
          <a:stretch>
            <a:fillRect/>
          </a:stretch>
        </p:blipFill>
        <p:spPr bwMode="auto">
          <a:xfrm>
            <a:off x="539753" y="1309817"/>
            <a:ext cx="7238825" cy="47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013357" y="1526059"/>
            <a:ext cx="396034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 is produced at the base of the convective shell </a:t>
            </a:r>
            <a:r>
              <a:rPr lang="en-US" sz="2000" dirty="0" err="1" smtClean="0"/>
              <a:t>powereded</a:t>
            </a:r>
            <a:r>
              <a:rPr lang="en-US" sz="2000" dirty="0" smtClean="0"/>
              <a:t> by the TP and it is mixed up to the top of the He-rich mantel.</a:t>
            </a:r>
          </a:p>
          <a:p>
            <a:pPr marL="285750" indent="-285750">
              <a:buFont typeface="Arial" panose="020B0604020202020204" pitchFamily="34" charset="0"/>
              <a:buChar char="•"/>
            </a:pPr>
            <a:r>
              <a:rPr lang="en-US" sz="2000" dirty="0" smtClean="0"/>
              <a:t>Then, the following TDU bring this C up to the stellar surface. This process generates </a:t>
            </a:r>
            <a:r>
              <a:rPr lang="en-US" sz="2000" dirty="0" err="1" smtClean="0"/>
              <a:t>carbom</a:t>
            </a:r>
            <a:r>
              <a:rPr lang="en-US" sz="2000" dirty="0" smtClean="0"/>
              <a:t> stars (C/O&gt;1).</a:t>
            </a:r>
          </a:p>
          <a:p>
            <a:pPr marL="285750" indent="-285750">
              <a:buFont typeface="Arial" panose="020B0604020202020204" pitchFamily="34" charset="0"/>
              <a:buChar char="•"/>
            </a:pPr>
            <a:r>
              <a:rPr lang="en-US" sz="2000" dirty="0" smtClean="0"/>
              <a:t>The H burning leaves He, 14N and 13C on top of the He-rich mantel.</a:t>
            </a:r>
          </a:p>
          <a:p>
            <a:pPr marL="285750" indent="-285750">
              <a:buFont typeface="Arial" panose="020B0604020202020204" pitchFamily="34" charset="0"/>
              <a:buChar char="•"/>
            </a:pPr>
            <a:r>
              <a:rPr lang="en-US" sz="2000" dirty="0" smtClean="0"/>
              <a:t>During the TP, the 14N is converted into 22Ne. </a:t>
            </a:r>
            <a:endParaRPr lang="en-US" sz="2000" dirty="0"/>
          </a:p>
        </p:txBody>
      </p:sp>
    </p:spTree>
    <p:extLst>
      <p:ext uri="{BB962C8B-B14F-4D97-AF65-F5344CB8AC3E}">
        <p14:creationId xmlns:p14="http://schemas.microsoft.com/office/powerpoint/2010/main" val="225226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7307" y="145838"/>
            <a:ext cx="6215406" cy="740282"/>
          </a:xfrm>
        </p:spPr>
        <p:txBody>
          <a:bodyPr/>
          <a:lstStyle/>
          <a:p>
            <a:r>
              <a:rPr lang="en-US" dirty="0" smtClean="0"/>
              <a:t>The two burning shells</a:t>
            </a:r>
            <a:endParaRPr lang="en-US" dirty="0"/>
          </a:p>
        </p:txBody>
      </p:sp>
      <p:sp>
        <p:nvSpPr>
          <p:cNvPr id="3" name="Segnaposto contenuto 2"/>
          <p:cNvSpPr>
            <a:spLocks noGrp="1"/>
          </p:cNvSpPr>
          <p:nvPr>
            <p:ph idx="1"/>
          </p:nvPr>
        </p:nvSpPr>
        <p:spPr>
          <a:xfrm>
            <a:off x="342082" y="886120"/>
            <a:ext cx="8208793" cy="5473614"/>
          </a:xfrm>
        </p:spPr>
        <p:txBody>
          <a:bodyPr/>
          <a:lstStyle/>
          <a:p>
            <a:pPr>
              <a:buFont typeface="Arial" panose="020B0604020202020204" pitchFamily="34" charset="0"/>
              <a:buChar char="•"/>
            </a:pPr>
            <a:r>
              <a:rPr lang="en-US" sz="2400" b="1" i="1" dirty="0" smtClean="0">
                <a:solidFill>
                  <a:srgbClr val="FFFF00"/>
                </a:solidFill>
              </a:rPr>
              <a:t>H burning shell:</a:t>
            </a:r>
            <a:r>
              <a:rPr lang="en-US" sz="2400" b="1" i="1" dirty="0" smtClean="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CNO cycle </a:t>
            </a:r>
            <a:r>
              <a:rPr lang="en-US" sz="2400" dirty="0">
                <a:latin typeface="Times New Roman" panose="02020603050405020304" pitchFamily="18" charset="0"/>
                <a:cs typeface="Times New Roman" panose="02020603050405020304" pitchFamily="18" charset="0"/>
              </a:rPr>
              <a:t>→ </a:t>
            </a:r>
            <a:r>
              <a:rPr lang="en-US" sz="2400" dirty="0">
                <a:latin typeface="Symbol" panose="05050102010706020507" pitchFamily="18" charset="2"/>
              </a:rPr>
              <a:t>a</a:t>
            </a:r>
            <a:r>
              <a:rPr lang="en-US" sz="2400" dirty="0" smtClean="0"/>
              <a:t> and 14N</a:t>
            </a:r>
          </a:p>
          <a:p>
            <a:pPr marL="0" indent="0">
              <a:buNone/>
            </a:pPr>
            <a:r>
              <a:rPr lang="en-US" sz="2400" dirty="0"/>
              <a:t>	</a:t>
            </a:r>
            <a:r>
              <a:rPr lang="en-US" sz="2400" dirty="0" smtClean="0"/>
              <a:t>……. also traces of 13C.</a:t>
            </a:r>
          </a:p>
          <a:p>
            <a:pPr marL="0" indent="0">
              <a:buNone/>
            </a:pPr>
            <a:endParaRPr lang="en-US" sz="2400" dirty="0" smtClean="0"/>
          </a:p>
          <a:p>
            <a:pPr>
              <a:buFont typeface="Arial" panose="020B0604020202020204" pitchFamily="34" charset="0"/>
              <a:buChar char="•"/>
            </a:pPr>
            <a:r>
              <a:rPr lang="en-US" sz="2400" b="1" i="1" dirty="0" smtClean="0">
                <a:solidFill>
                  <a:srgbClr val="FFFF00"/>
                </a:solidFill>
              </a:rPr>
              <a:t>He burning shell</a:t>
            </a:r>
            <a:r>
              <a:rPr lang="en-US" sz="2400" b="1" i="1" dirty="0" smtClean="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a:t>
            </a:r>
            <a:r>
              <a:rPr lang="en-US" sz="2400" dirty="0" smtClean="0">
                <a:latin typeface="Symbol" panose="05050102010706020507" pitchFamily="18" charset="2"/>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→12C (eventually 16O from 12C(</a:t>
            </a:r>
            <a:r>
              <a:rPr lang="en-US" sz="2400" dirty="0" err="1" smtClean="0">
                <a:latin typeface="Symbol" panose="05050102010706020507" pitchFamily="18" charset="2"/>
                <a:cs typeface="Times New Roman" panose="02020603050405020304" pitchFamily="18" charset="0"/>
              </a:rPr>
              <a:t>a,g</a:t>
            </a:r>
            <a:r>
              <a:rPr lang="en-US" sz="2400" dirty="0" smtClean="0">
                <a:latin typeface="Times New Roman" panose="02020603050405020304" pitchFamily="18" charset="0"/>
                <a:cs typeface="Times New Roman" panose="02020603050405020304" pitchFamily="18" charset="0"/>
              </a:rPr>
              <a:t>))…….. also 14N(</a:t>
            </a:r>
            <a:r>
              <a:rPr lang="en-US" sz="2400" dirty="0" err="1" smtClean="0">
                <a:latin typeface="Symbol" panose="05050102010706020507" pitchFamily="18" charset="2"/>
                <a:cs typeface="Times New Roman" panose="02020603050405020304" pitchFamily="18" charset="0"/>
              </a:rPr>
              <a:t>a,g</a:t>
            </a:r>
            <a:r>
              <a:rPr lang="en-US" sz="2400" dirty="0" smtClean="0">
                <a:latin typeface="Times New Roman" panose="02020603050405020304" pitchFamily="18" charset="0"/>
                <a:cs typeface="Times New Roman" panose="02020603050405020304" pitchFamily="18" charset="0"/>
              </a:rPr>
              <a:t>)18F</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→18O(</a:t>
            </a:r>
            <a:r>
              <a:rPr lang="en-US" sz="2400" dirty="0" err="1" smtClean="0">
                <a:latin typeface="Symbol" panose="05050102010706020507" pitchFamily="18" charset="2"/>
                <a:cs typeface="Times New Roman" panose="02020603050405020304" pitchFamily="18" charset="0"/>
              </a:rPr>
              <a:t>a,g</a:t>
            </a:r>
            <a:r>
              <a:rPr lang="en-US" sz="2400" dirty="0" smtClean="0">
                <a:latin typeface="Times New Roman" panose="02020603050405020304" pitchFamily="18" charset="0"/>
                <a:cs typeface="Times New Roman" panose="02020603050405020304" pitchFamily="18" charset="0"/>
              </a:rPr>
              <a:t>)22Ne.</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457200" lvl="1" indent="0">
              <a:buNone/>
            </a:pPr>
            <a:r>
              <a:rPr lang="en-US" sz="2400" dirty="0"/>
              <a:t>Possible neutron </a:t>
            </a:r>
            <a:r>
              <a:rPr lang="en-US" sz="2400" dirty="0" smtClean="0"/>
              <a:t>sources: </a:t>
            </a:r>
            <a:r>
              <a:rPr lang="en-US" sz="2400" dirty="0"/>
              <a:t>22Ne(</a:t>
            </a:r>
            <a:r>
              <a:rPr lang="en-US" sz="2400" dirty="0" err="1">
                <a:latin typeface="Symbol" panose="05050102010706020507" pitchFamily="18" charset="2"/>
              </a:rPr>
              <a:t>a</a:t>
            </a:r>
            <a:r>
              <a:rPr lang="en-US" sz="2400" dirty="0" err="1"/>
              <a:t>,n</a:t>
            </a:r>
            <a:r>
              <a:rPr lang="en-US" sz="2400" dirty="0"/>
              <a:t>)25Mg and 13C(</a:t>
            </a:r>
            <a:r>
              <a:rPr lang="en-US" sz="2400" dirty="0" err="1">
                <a:latin typeface="Symbol" panose="05050102010706020507" pitchFamily="18" charset="2"/>
              </a:rPr>
              <a:t>a</a:t>
            </a:r>
            <a:r>
              <a:rPr lang="en-US" sz="2400" dirty="0" err="1"/>
              <a:t>,n</a:t>
            </a:r>
            <a:r>
              <a:rPr lang="en-US" sz="2400" dirty="0"/>
              <a:t>)16O</a:t>
            </a:r>
            <a:r>
              <a:rPr lang="en-US" sz="2400" dirty="0" smtClean="0"/>
              <a:t>.</a:t>
            </a:r>
          </a:p>
          <a:p>
            <a:pPr marL="457200" lvl="1" indent="0">
              <a:buNone/>
            </a:pPr>
            <a:endParaRPr lang="en-US" sz="2400" dirty="0" smtClean="0"/>
          </a:p>
          <a:p>
            <a:pPr marL="457200" lvl="1" indent="0">
              <a:buNone/>
            </a:pPr>
            <a:r>
              <a:rPr lang="en-US" sz="2400" dirty="0" smtClean="0"/>
              <a:t>Issues: Only at high-metallicity there is </a:t>
            </a:r>
            <a:r>
              <a:rPr lang="en-US" sz="2400" dirty="0"/>
              <a:t>e</a:t>
            </a:r>
            <a:r>
              <a:rPr lang="en-US" sz="2400" dirty="0" smtClean="0"/>
              <a:t>nough </a:t>
            </a:r>
            <a:r>
              <a:rPr lang="en-US" sz="2400" dirty="0" smtClean="0"/>
              <a:t>22Ne* and </a:t>
            </a:r>
            <a:r>
              <a:rPr lang="en-US" sz="2400" dirty="0" smtClean="0"/>
              <a:t>the secondary 13C is always insufficient.</a:t>
            </a:r>
          </a:p>
          <a:p>
            <a:pPr marL="457200" lvl="1" indent="0">
              <a:buNone/>
            </a:pPr>
            <a:endParaRPr lang="en-US" sz="2400" dirty="0"/>
          </a:p>
          <a:p>
            <a:pPr marL="457200" lvl="1" indent="0">
              <a:buNone/>
            </a:pPr>
            <a:r>
              <a:rPr lang="en-US" sz="2400" dirty="0" smtClean="0"/>
              <a:t>*</a:t>
            </a:r>
            <a:r>
              <a:rPr lang="en-US" sz="2000" dirty="0" smtClean="0"/>
              <a:t>Note</a:t>
            </a:r>
            <a:r>
              <a:rPr lang="en-US" sz="2000" dirty="0" smtClean="0"/>
              <a:t>: </a:t>
            </a:r>
            <a:r>
              <a:rPr lang="en-US" sz="2000" dirty="0" smtClean="0"/>
              <a:t>Primary C from the third dredge up </a:t>
            </a:r>
            <a:r>
              <a:rPr lang="en-US" sz="2000" dirty="0" smtClean="0"/>
              <a:t>alleviates this problem.</a:t>
            </a:r>
            <a:endParaRPr lang="en-US" sz="2000" dirty="0" smtClean="0"/>
          </a:p>
          <a:p>
            <a:pPr marL="457200" lvl="1" indent="0">
              <a:buNone/>
            </a:pPr>
            <a:endParaRPr lang="en-US" sz="2400" dirty="0"/>
          </a:p>
          <a:p>
            <a:pPr marL="457200" lvl="1" indent="0">
              <a:buNone/>
            </a:pPr>
            <a:endParaRPr lang="en-US" sz="2400" dirty="0"/>
          </a:p>
          <a:p>
            <a:pPr marL="457200" lvl="1" indent="0">
              <a:buNone/>
            </a:pPr>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875" y="782854"/>
            <a:ext cx="3375327" cy="2646146"/>
          </a:xfrm>
          <a:prstGeom prst="rect">
            <a:avLst/>
          </a:prstGeom>
        </p:spPr>
      </p:pic>
    </p:spTree>
    <p:extLst>
      <p:ext uri="{BB962C8B-B14F-4D97-AF65-F5344CB8AC3E}">
        <p14:creationId xmlns:p14="http://schemas.microsoft.com/office/powerpoint/2010/main" val="208309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3"/>
            <a:ext cx="10972800" cy="966525"/>
          </a:xfrm>
        </p:spPr>
        <p:txBody>
          <a:bodyPr/>
          <a:lstStyle/>
          <a:p>
            <a:r>
              <a:rPr lang="en-US" dirty="0" smtClean="0"/>
              <a:t>Questions about n-capture nucleosynthesis in AGB stars</a:t>
            </a:r>
            <a:endParaRPr lang="en-US" dirty="0"/>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522072" y="1501347"/>
                <a:ext cx="11284809" cy="4979772"/>
              </a:xfrm>
            </p:spPr>
            <p:txBody>
              <a:bodyPr/>
              <a:lstStyle/>
              <a:p>
                <a:pPr>
                  <a:buFont typeface="Arial" panose="020B0604020202020204" pitchFamily="34" charset="0"/>
                  <a:buChar char="•"/>
                </a:pPr>
                <a:r>
                  <a:rPr lang="en-US" sz="2400" dirty="0" smtClean="0"/>
                  <a:t>What neutron density and neutron exposure are needed to explain the observed distribution of s-process isotopes?</a:t>
                </a:r>
              </a:p>
              <a:p>
                <a:pPr>
                  <a:buFont typeface="Arial" panose="020B0604020202020204" pitchFamily="34" charset="0"/>
                  <a:buChar char="•"/>
                </a:pPr>
                <a:r>
                  <a:rPr lang="en-US" sz="2400" dirty="0" smtClean="0"/>
                  <a:t>The first constraint comes </a:t>
                </a:r>
                <a:r>
                  <a:rPr lang="en-US" sz="2400" dirty="0" smtClean="0"/>
                  <a:t>from the analysis of the</a:t>
                </a:r>
                <a:r>
                  <a:rPr lang="en-US" sz="2400" dirty="0" smtClean="0">
                    <a:solidFill>
                      <a:srgbClr val="FFFF00"/>
                    </a:solidFill>
                  </a:rPr>
                  <a:t> </a:t>
                </a:r>
                <a:r>
                  <a:rPr lang="en-US" sz="2400" dirty="0" smtClean="0">
                    <a:solidFill>
                      <a:srgbClr val="FFFF00"/>
                    </a:solidFill>
                  </a:rPr>
                  <a:t>branch points, </a:t>
                </a:r>
                <a:r>
                  <a:rPr lang="en-US" sz="2400" dirty="0" smtClean="0"/>
                  <a:t>corresponding to nuclei for which the </a:t>
                </a:r>
                <a:r>
                  <a:rPr lang="en-US" sz="2400" i="1" dirty="0">
                    <a:latin typeface="Symbol" panose="05050102010706020507" pitchFamily="18" charset="2"/>
                  </a:rPr>
                  <a:t>b</a:t>
                </a:r>
                <a:r>
                  <a:rPr lang="en-US" sz="2400" dirty="0" smtClean="0"/>
                  <a:t> decay competes with the neutron capture. Low neutron density implies more </a:t>
                </a:r>
                <a:r>
                  <a:rPr lang="en-US" sz="2400" i="1" dirty="0" smtClean="0">
                    <a:latin typeface="Symbol" panose="05050102010706020507" pitchFamily="18" charset="2"/>
                  </a:rPr>
                  <a:t>b</a:t>
                </a:r>
                <a:r>
                  <a:rPr lang="en-US" sz="2400" dirty="0" smtClean="0"/>
                  <a:t> decays (less neutron captures</a:t>
                </a:r>
                <a:r>
                  <a:rPr lang="en-US" sz="2400" dirty="0" smtClean="0"/>
                  <a:t>). So, depending on the neutron density, the s process may follow different paths.</a:t>
                </a:r>
                <a:endParaRPr lang="en-US" sz="2400" dirty="0" smtClean="0"/>
              </a:p>
              <a:p>
                <a:pPr>
                  <a:buFont typeface="Arial" panose="020B0604020202020204" pitchFamily="34" charset="0"/>
                  <a:buChar char="•"/>
                </a:pPr>
                <a:r>
                  <a:rPr lang="en-US" sz="2400" dirty="0" smtClean="0"/>
                  <a:t>In addition, the observation of main component yields requires quite large neutron exposure.</a:t>
                </a:r>
              </a:p>
              <a:p>
                <a:pPr>
                  <a:buFont typeface="Arial" panose="020B0604020202020204" pitchFamily="34" charset="0"/>
                  <a:buChar char="•"/>
                </a:pPr>
                <a:endParaRPr lang="en-US" sz="2400" dirty="0"/>
              </a:p>
              <a:p>
                <a:pPr marL="0" indent="0">
                  <a:buNone/>
                </a:pPr>
                <a:r>
                  <a:rPr lang="en-US" sz="2400" b="1" dirty="0" smtClean="0">
                    <a:solidFill>
                      <a:srgbClr val="FFFF00"/>
                    </a:solidFill>
                  </a:rPr>
                  <a:t>Abundance measurements in AGB stars and their daughters (post-AGB), tell us that the neutron density should be small (</a:t>
                </a:r>
                <a:r>
                  <a:rPr lang="en-US" sz="2400" b="1" i="1" dirty="0">
                    <a:solidFill>
                      <a:srgbClr val="FFFF00"/>
                    </a:solidFill>
                    <a:latin typeface="Symbol" panose="05050102010706020507" pitchFamily="18" charset="2"/>
                  </a:rPr>
                  <a:t>r </a:t>
                </a:r>
                <a:r>
                  <a:rPr lang="en-US" sz="2400" b="1" dirty="0">
                    <a:solidFill>
                      <a:srgbClr val="FFFF00"/>
                    </a:solidFill>
                  </a:rPr>
                  <a:t>=10</a:t>
                </a:r>
                <a:r>
                  <a:rPr lang="en-US" sz="2400" b="1" baseline="30000" dirty="0">
                    <a:solidFill>
                      <a:srgbClr val="FFFF00"/>
                    </a:solidFill>
                  </a:rPr>
                  <a:t>6</a:t>
                </a:r>
                <a:r>
                  <a:rPr lang="en-US" sz="2400" b="1" dirty="0">
                    <a:solidFill>
                      <a:srgbClr val="FFFF00"/>
                    </a:solidFill>
                  </a:rPr>
                  <a:t>-10</a:t>
                </a:r>
                <a:r>
                  <a:rPr lang="en-US" sz="2400" b="1" baseline="30000" dirty="0">
                    <a:solidFill>
                      <a:srgbClr val="FFFF00"/>
                    </a:solidFill>
                  </a:rPr>
                  <a:t>7</a:t>
                </a:r>
                <a:r>
                  <a:rPr lang="en-US" sz="2400" b="1" dirty="0">
                    <a:solidFill>
                      <a:srgbClr val="FFFF00"/>
                    </a:solidFill>
                  </a:rPr>
                  <a:t> neutrons/cm</a:t>
                </a:r>
                <a:r>
                  <a:rPr lang="en-US" sz="2400" b="1" baseline="30000" dirty="0">
                    <a:solidFill>
                      <a:srgbClr val="FFFF00"/>
                    </a:solidFill>
                  </a:rPr>
                  <a:t>3</a:t>
                </a:r>
                <a:r>
                  <a:rPr lang="en-US" sz="2400" b="1" dirty="0">
                    <a:solidFill>
                      <a:srgbClr val="FFFF00"/>
                    </a:solidFill>
                  </a:rPr>
                  <a:t>), but the neutron exposure, i.e.     </a:t>
                </a:r>
                <a14:m>
                  <m:oMath xmlns:m="http://schemas.openxmlformats.org/officeDocument/2006/math">
                    <m:sSub>
                      <m:sSubPr>
                        <m:ctrlPr>
                          <a:rPr lang="en-US" sz="2400" b="1" i="1">
                            <a:solidFill>
                              <a:srgbClr val="FFFF00"/>
                            </a:solidFill>
                            <a:latin typeface="Cambria Math" panose="02040503050406030204" pitchFamily="18" charset="0"/>
                            <a:ea typeface="Cambria Math" panose="02040503050406030204" pitchFamily="18" charset="0"/>
                          </a:rPr>
                        </m:ctrlPr>
                      </m:sSubPr>
                      <m:e>
                        <m:r>
                          <a:rPr lang="en-US" sz="2400" b="1" i="1">
                            <a:solidFill>
                              <a:srgbClr val="FFFF00"/>
                            </a:solidFill>
                            <a:latin typeface="Cambria Math" panose="02040503050406030204" pitchFamily="18" charset="0"/>
                            <a:ea typeface="Cambria Math" panose="02040503050406030204" pitchFamily="18" charset="0"/>
                          </a:rPr>
                          <m:t>𝝉</m:t>
                        </m:r>
                      </m:e>
                      <m:sub>
                        <m:r>
                          <a:rPr lang="it-IT" sz="2400" b="1" i="1">
                            <a:solidFill>
                              <a:srgbClr val="FFFF00"/>
                            </a:solidFill>
                            <a:latin typeface="Cambria Math" panose="02040503050406030204" pitchFamily="18" charset="0"/>
                            <a:ea typeface="Cambria Math" panose="02040503050406030204" pitchFamily="18" charset="0"/>
                          </a:rPr>
                          <m:t>𝟎</m:t>
                        </m:r>
                      </m:sub>
                    </m:sSub>
                    <m:r>
                      <a:rPr lang="it-IT" sz="2400" b="1" i="1">
                        <a:solidFill>
                          <a:srgbClr val="FFFF00"/>
                        </a:solidFill>
                        <a:latin typeface="Cambria Math" panose="02040503050406030204" pitchFamily="18" charset="0"/>
                        <a:ea typeface="Cambria Math" panose="02040503050406030204" pitchFamily="18" charset="0"/>
                      </a:rPr>
                      <m:t>=</m:t>
                    </m:r>
                    <m:nary>
                      <m:naryPr>
                        <m:limLoc m:val="undOvr"/>
                        <m:subHide m:val="on"/>
                        <m:supHide m:val="on"/>
                        <m:ctrlPr>
                          <a:rPr lang="it-IT" sz="2400" b="1" i="1">
                            <a:solidFill>
                              <a:srgbClr val="FFFF00"/>
                            </a:solidFill>
                            <a:latin typeface="Cambria Math" panose="02040503050406030204" pitchFamily="18" charset="0"/>
                            <a:ea typeface="Cambria Math" panose="02040503050406030204" pitchFamily="18" charset="0"/>
                          </a:rPr>
                        </m:ctrlPr>
                      </m:naryPr>
                      <m:sub/>
                      <m:sup/>
                      <m:e>
                        <m:r>
                          <a:rPr lang="it-IT" sz="2400" b="1" i="1">
                            <a:solidFill>
                              <a:srgbClr val="FFFF00"/>
                            </a:solidFill>
                            <a:latin typeface="Cambria Math" panose="02040503050406030204" pitchFamily="18" charset="0"/>
                            <a:ea typeface="Cambria Math" panose="02040503050406030204" pitchFamily="18" charset="0"/>
                          </a:rPr>
                          <m:t>𝝆</m:t>
                        </m:r>
                        <m:sSub>
                          <m:sSubPr>
                            <m:ctrlPr>
                              <a:rPr lang="it-IT" sz="2400" b="1" i="1">
                                <a:solidFill>
                                  <a:srgbClr val="FFFF00"/>
                                </a:solidFill>
                                <a:latin typeface="Cambria Math" panose="02040503050406030204" pitchFamily="18" charset="0"/>
                                <a:ea typeface="Cambria Math" panose="02040503050406030204" pitchFamily="18" charset="0"/>
                              </a:rPr>
                            </m:ctrlPr>
                          </m:sSubPr>
                          <m:e>
                            <m:r>
                              <a:rPr lang="it-IT" sz="2400" b="1" i="1">
                                <a:solidFill>
                                  <a:srgbClr val="FFFF00"/>
                                </a:solidFill>
                                <a:latin typeface="Cambria Math" panose="02040503050406030204" pitchFamily="18" charset="0"/>
                                <a:ea typeface="Cambria Math" panose="02040503050406030204" pitchFamily="18" charset="0"/>
                              </a:rPr>
                              <m:t>𝒗</m:t>
                            </m:r>
                          </m:e>
                          <m:sub>
                            <m:r>
                              <a:rPr lang="it-IT" sz="2400" b="1" i="1">
                                <a:solidFill>
                                  <a:srgbClr val="FFFF00"/>
                                </a:solidFill>
                                <a:latin typeface="Cambria Math" panose="02040503050406030204" pitchFamily="18" charset="0"/>
                                <a:ea typeface="Cambria Math" panose="02040503050406030204" pitchFamily="18" charset="0"/>
                              </a:rPr>
                              <m:t>𝑻</m:t>
                            </m:r>
                          </m:sub>
                        </m:sSub>
                        <m:r>
                          <a:rPr lang="it-IT" sz="2400" b="1" i="1">
                            <a:solidFill>
                              <a:srgbClr val="FFFF00"/>
                            </a:solidFill>
                            <a:latin typeface="Cambria Math" panose="02040503050406030204" pitchFamily="18" charset="0"/>
                            <a:ea typeface="Cambria Math" panose="02040503050406030204" pitchFamily="18" charset="0"/>
                          </a:rPr>
                          <m:t>𝒅𝒕</m:t>
                        </m:r>
                      </m:e>
                    </m:nary>
                  </m:oMath>
                </a14:m>
                <a:r>
                  <a:rPr lang="en-US" sz="2400" b="1" dirty="0">
                    <a:solidFill>
                      <a:srgbClr val="FFFF00"/>
                    </a:solidFill>
                  </a:rPr>
                  <a:t>, should be large (&gt;0.4 mb</a:t>
                </a:r>
                <a:r>
                  <a:rPr lang="en-US" sz="2400" b="1" baseline="30000" dirty="0">
                    <a:solidFill>
                      <a:srgbClr val="FFFF00"/>
                    </a:solidFill>
                  </a:rPr>
                  <a:t>-1</a:t>
                </a:r>
                <a:r>
                  <a:rPr lang="en-US" sz="2400" b="1" dirty="0">
                    <a:solidFill>
                      <a:srgbClr val="FFFF00"/>
                    </a:solidFill>
                  </a:rPr>
                  <a:t>).</a:t>
                </a:r>
              </a:p>
              <a:p>
                <a:pPr marL="0" indent="0">
                  <a:buNone/>
                </a:pPr>
                <a:endParaRPr lang="en-US" sz="2400" b="1" dirty="0">
                  <a:solidFill>
                    <a:srgbClr val="FFFF00"/>
                  </a:solidFill>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522072" y="1501347"/>
                <a:ext cx="11284809" cy="4979772"/>
              </a:xfrm>
              <a:blipFill>
                <a:blip r:embed="rId2"/>
                <a:stretch>
                  <a:fillRect l="-918" t="-979" r="-1675" b="-18849"/>
                </a:stretch>
              </a:blipFill>
            </p:spPr>
            <p:txBody>
              <a:bodyPr/>
              <a:lstStyle/>
              <a:p>
                <a:r>
                  <a:rPr lang="en-US">
                    <a:noFill/>
                  </a:rPr>
                  <a:t> </a:t>
                </a:r>
              </a:p>
            </p:txBody>
          </p:sp>
        </mc:Fallback>
      </mc:AlternateContent>
    </p:spTree>
    <p:extLst>
      <p:ext uri="{BB962C8B-B14F-4D97-AF65-F5344CB8AC3E}">
        <p14:creationId xmlns:p14="http://schemas.microsoft.com/office/powerpoint/2010/main" val="278603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9365" y="1163637"/>
            <a:ext cx="11211612" cy="5114615"/>
          </a:xfrm>
        </p:spPr>
        <p:txBody>
          <a:bodyPr/>
          <a:lstStyle/>
          <a:p>
            <a:r>
              <a:rPr lang="en-US" sz="2000" dirty="0" smtClean="0">
                <a:latin typeface="+mj-lt"/>
              </a:rPr>
              <a:t>Before the 1995, all the proposed scenarios for AGB s process supposed that the neutron source were active within the convective shell generated by a thermal pulse (see, e.g., </a:t>
            </a:r>
            <a:r>
              <a:rPr lang="en-US" sz="2000" dirty="0" err="1" smtClean="0">
                <a:latin typeface="+mj-lt"/>
              </a:rPr>
              <a:t>Iben</a:t>
            </a:r>
            <a:r>
              <a:rPr lang="en-US" sz="2000" dirty="0" smtClean="0">
                <a:latin typeface="+mj-lt"/>
              </a:rPr>
              <a:t> and </a:t>
            </a:r>
            <a:r>
              <a:rPr lang="en-US" sz="2000" dirty="0" err="1" smtClean="0">
                <a:latin typeface="+mj-lt"/>
              </a:rPr>
              <a:t>Renzini</a:t>
            </a:r>
            <a:r>
              <a:rPr lang="en-US" sz="2000" dirty="0" smtClean="0">
                <a:latin typeface="+mj-lt"/>
              </a:rPr>
              <a:t> 1984).</a:t>
            </a:r>
          </a:p>
          <a:p>
            <a:r>
              <a:rPr lang="en-US" sz="2000" dirty="0" smtClean="0">
                <a:latin typeface="+mj-lt"/>
              </a:rPr>
              <a:t>It implies high temperature (&gt;300 MK or 30 </a:t>
            </a:r>
            <a:r>
              <a:rPr lang="en-US" sz="2000" dirty="0" err="1" smtClean="0">
                <a:latin typeface="+mj-lt"/>
              </a:rPr>
              <a:t>keV</a:t>
            </a:r>
            <a:r>
              <a:rPr lang="en-US" sz="2000" dirty="0" smtClean="0">
                <a:latin typeface="+mj-lt"/>
              </a:rPr>
              <a:t>), high neutron density (10</a:t>
            </a:r>
            <a:r>
              <a:rPr lang="en-US" sz="2000" baseline="30000" dirty="0" smtClean="0">
                <a:latin typeface="+mj-lt"/>
              </a:rPr>
              <a:t>10</a:t>
            </a:r>
            <a:r>
              <a:rPr lang="en-US" sz="2000" dirty="0" smtClean="0">
                <a:latin typeface="+mj-lt"/>
              </a:rPr>
              <a:t>-10</a:t>
            </a:r>
            <a:r>
              <a:rPr lang="en-US" sz="2000" baseline="30000" dirty="0" smtClean="0">
                <a:latin typeface="+mj-lt"/>
              </a:rPr>
              <a:t>13</a:t>
            </a:r>
            <a:r>
              <a:rPr lang="en-US" sz="2000" dirty="0" smtClean="0">
                <a:latin typeface="+mj-lt"/>
              </a:rPr>
              <a:t> cm</a:t>
            </a:r>
            <a:r>
              <a:rPr lang="en-US" sz="2000" baseline="30000" dirty="0" smtClean="0">
                <a:latin typeface="+mj-lt"/>
              </a:rPr>
              <a:t>-3</a:t>
            </a:r>
            <a:r>
              <a:rPr lang="en-US" sz="2000" dirty="0" smtClean="0">
                <a:latin typeface="+mj-lt"/>
              </a:rPr>
              <a:t>), but short timescale (months), so that the neutron exposure is quite low (&lt;0.1 </a:t>
            </a:r>
            <a:r>
              <a:rPr lang="en-US" sz="2000" i="1" dirty="0" smtClean="0">
                <a:latin typeface="+mj-lt"/>
              </a:rPr>
              <a:t>mb</a:t>
            </a:r>
            <a:r>
              <a:rPr lang="en-US" sz="2000" i="1" baseline="30000" dirty="0" smtClean="0">
                <a:latin typeface="+mj-lt"/>
              </a:rPr>
              <a:t>-1</a:t>
            </a:r>
            <a:r>
              <a:rPr lang="en-US" sz="2000" dirty="0" smtClean="0">
                <a:latin typeface="+mj-lt"/>
              </a:rPr>
              <a:t>), not enough for the main and the strong component </a:t>
            </a:r>
          </a:p>
          <a:p>
            <a:r>
              <a:rPr lang="en-US" sz="2000" dirty="0" smtClean="0">
                <a:latin typeface="+mj-lt"/>
              </a:rPr>
              <a:t>These features are in contrast with the observational evidences.</a:t>
            </a:r>
          </a:p>
          <a:p>
            <a:r>
              <a:rPr lang="en-US" sz="2000" dirty="0" smtClean="0">
                <a:latin typeface="+mj-lt"/>
              </a:rPr>
              <a:t>The solution was firstly proposed by Straniero et al. 1995 (</a:t>
            </a:r>
            <a:r>
              <a:rPr lang="en-US" sz="2000" dirty="0" err="1" smtClean="0">
                <a:latin typeface="+mj-lt"/>
              </a:rPr>
              <a:t>ApJ</a:t>
            </a:r>
            <a:r>
              <a:rPr lang="en-US" sz="2000" dirty="0" smtClean="0">
                <a:latin typeface="+mj-lt"/>
              </a:rPr>
              <a:t> 440L,85): </a:t>
            </a:r>
          </a:p>
          <a:p>
            <a:pPr marL="0" indent="0">
              <a:buNone/>
            </a:pPr>
            <a:endParaRPr lang="en-US" sz="2000" dirty="0" smtClean="0">
              <a:latin typeface="+mj-lt"/>
            </a:endParaRPr>
          </a:p>
          <a:p>
            <a:pPr marL="457200" indent="-457200">
              <a:buFont typeface="+mj-lt"/>
              <a:buAutoNum type="arabicPeriod"/>
            </a:pPr>
            <a:r>
              <a:rPr lang="en-US" sz="2000" dirty="0" smtClean="0">
                <a:latin typeface="+mj-lt"/>
              </a:rPr>
              <a:t>A proton-tail is left by the third dredge up at the interface between H-rich envelope and He-rich mantel.</a:t>
            </a:r>
          </a:p>
          <a:p>
            <a:pPr marL="457200" indent="-457200">
              <a:buFont typeface="+mj-lt"/>
              <a:buAutoNum type="arabicPeriod"/>
            </a:pPr>
            <a:r>
              <a:rPr lang="en-US" sz="2000" dirty="0" smtClean="0">
                <a:latin typeface="+mj-lt"/>
              </a:rPr>
              <a:t>During the subsequent </a:t>
            </a:r>
            <a:r>
              <a:rPr lang="en-US" sz="2000" dirty="0" err="1" smtClean="0">
                <a:latin typeface="+mj-lt"/>
              </a:rPr>
              <a:t>interpulse</a:t>
            </a:r>
            <a:r>
              <a:rPr lang="en-US" sz="2000" dirty="0" smtClean="0">
                <a:latin typeface="+mj-lt"/>
              </a:rPr>
              <a:t>, a 13C-pocket forms (12C+p</a:t>
            </a:r>
            <a:r>
              <a:rPr lang="en-US" sz="2000" dirty="0" smtClean="0">
                <a:latin typeface="+mj-lt"/>
                <a:cs typeface="Times New Roman" panose="02020603050405020304" pitchFamily="18" charset="0"/>
              </a:rPr>
              <a:t>→13N→13C) and, later on, neutron are released by the activation of the 13C(</a:t>
            </a:r>
            <a:r>
              <a:rPr lang="en-US" sz="2000" dirty="0" err="1" smtClean="0">
                <a:latin typeface="+mj-lt"/>
                <a:cs typeface="Times New Roman" panose="02020603050405020304" pitchFamily="18" charset="0"/>
              </a:rPr>
              <a:t>a,n</a:t>
            </a:r>
            <a:r>
              <a:rPr lang="en-US" sz="2000" dirty="0" smtClean="0">
                <a:latin typeface="+mj-lt"/>
                <a:cs typeface="Times New Roman" panose="02020603050405020304" pitchFamily="18" charset="0"/>
              </a:rPr>
              <a:t>)16O reaction.</a:t>
            </a:r>
          </a:p>
          <a:p>
            <a:pPr marL="457200" indent="-457200">
              <a:buFont typeface="+mj-lt"/>
              <a:buAutoNum type="arabicPeriod"/>
            </a:pPr>
            <a:r>
              <a:rPr lang="en-US" sz="2000" dirty="0" smtClean="0">
                <a:latin typeface="+mj-lt"/>
                <a:cs typeface="Times New Roman" panose="02020603050405020304" pitchFamily="18" charset="0"/>
              </a:rPr>
              <a:t>A second neutron burst, as driven by the 22Ne(</a:t>
            </a:r>
            <a:r>
              <a:rPr lang="en-US" sz="2000" dirty="0" err="1" smtClean="0">
                <a:latin typeface="+mj-lt"/>
                <a:cs typeface="Times New Roman" panose="02020603050405020304" pitchFamily="18" charset="0"/>
              </a:rPr>
              <a:t>a,n</a:t>
            </a:r>
            <a:r>
              <a:rPr lang="en-US" sz="2000" dirty="0" smtClean="0">
                <a:latin typeface="+mj-lt"/>
                <a:cs typeface="Times New Roman" panose="02020603050405020304" pitchFamily="18" charset="0"/>
              </a:rPr>
              <a:t>)25Mg reaction,  may eventually occur within the convective shell generated by a TP, but only if T&gt;300 MK</a:t>
            </a:r>
            <a:endParaRPr lang="en-US" sz="2000" dirty="0">
              <a:latin typeface="+mj-lt"/>
            </a:endParaRPr>
          </a:p>
        </p:txBody>
      </p:sp>
      <p:sp>
        <p:nvSpPr>
          <p:cNvPr id="4" name="Rettangolo 3"/>
          <p:cNvSpPr/>
          <p:nvPr/>
        </p:nvSpPr>
        <p:spPr>
          <a:xfrm>
            <a:off x="339365" y="190391"/>
            <a:ext cx="11481847" cy="769441"/>
          </a:xfrm>
          <a:prstGeom prst="rect">
            <a:avLst/>
          </a:prstGeom>
        </p:spPr>
        <p:txBody>
          <a:bodyPr wrap="square">
            <a:spAutoFit/>
          </a:bodyPr>
          <a:lstStyle/>
          <a:p>
            <a:r>
              <a:rPr lang="en-US" sz="4400" kern="0" dirty="0" smtClean="0">
                <a:solidFill>
                  <a:srgbClr val="FFFFFF"/>
                </a:solidFill>
                <a:effectLst>
                  <a:outerShdw blurRad="38100" dist="38100" dir="2700000" algn="tl">
                    <a:srgbClr val="000000"/>
                  </a:outerShdw>
                </a:effectLst>
                <a:ea typeface="+mj-ea"/>
              </a:rPr>
              <a:t>The standard paradigm: </a:t>
            </a:r>
            <a:r>
              <a:rPr lang="en-US" sz="4400" kern="0" dirty="0" err="1" smtClean="0">
                <a:solidFill>
                  <a:srgbClr val="FFFFFF"/>
                </a:solidFill>
                <a:effectLst>
                  <a:outerShdw blurRad="38100" dist="38100" dir="2700000" algn="tl">
                    <a:srgbClr val="000000"/>
                  </a:outerShdw>
                </a:effectLst>
                <a:ea typeface="+mj-ea"/>
              </a:rPr>
              <a:t>ratiative</a:t>
            </a:r>
            <a:r>
              <a:rPr lang="en-US" sz="4400" kern="0" dirty="0" smtClean="0">
                <a:solidFill>
                  <a:srgbClr val="FFFFFF"/>
                </a:solidFill>
                <a:effectLst>
                  <a:outerShdw blurRad="38100" dist="38100" dir="2700000" algn="tl">
                    <a:srgbClr val="000000"/>
                  </a:outerShdw>
                </a:effectLst>
                <a:ea typeface="+mj-ea"/>
              </a:rPr>
              <a:t> 13C burning</a:t>
            </a:r>
            <a:endParaRPr lang="en-US" dirty="0"/>
          </a:p>
        </p:txBody>
      </p:sp>
    </p:spTree>
    <p:extLst>
      <p:ext uri="{BB962C8B-B14F-4D97-AF65-F5344CB8AC3E}">
        <p14:creationId xmlns:p14="http://schemas.microsoft.com/office/powerpoint/2010/main" val="124448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gianniriso.it/wp-content/uploads/2007/10/spiaggia-corralejo-fuerteventura.jpg"/>
          <p:cNvPicPr>
            <a:picLocks noChangeAspect="1" noChangeArrowheads="1"/>
          </p:cNvPicPr>
          <p:nvPr/>
        </p:nvPicPr>
        <p:blipFill>
          <a:blip r:embed="rId3">
            <a:lum contrast="8000"/>
            <a:extLst>
              <a:ext uri="{28A0092B-C50C-407E-A947-70E740481C1C}">
                <a14:useLocalDpi xmlns:a14="http://schemas.microsoft.com/office/drawing/2010/main" val="0"/>
              </a:ext>
            </a:extLst>
          </a:blip>
          <a:srcRect/>
          <a:stretch>
            <a:fillRect/>
          </a:stretch>
        </p:blipFill>
        <p:spPr bwMode="auto">
          <a:xfrm>
            <a:off x="1110344" y="0"/>
            <a:ext cx="99016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o 4"/>
          <p:cNvGrpSpPr/>
          <p:nvPr/>
        </p:nvGrpSpPr>
        <p:grpSpPr>
          <a:xfrm>
            <a:off x="1536700" y="3861049"/>
            <a:ext cx="5711428" cy="646113"/>
            <a:chOff x="12700" y="4151039"/>
            <a:chExt cx="5711428" cy="646113"/>
          </a:xfrm>
        </p:grpSpPr>
        <p:sp>
          <p:nvSpPr>
            <p:cNvPr id="6" name="CasellaDiTesto 5"/>
            <p:cNvSpPr txBox="1">
              <a:spLocks noChangeArrowheads="1"/>
            </p:cNvSpPr>
            <p:nvPr/>
          </p:nvSpPr>
          <p:spPr bwMode="auto">
            <a:xfrm>
              <a:off x="12700" y="4151039"/>
              <a:ext cx="491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sz="3600" dirty="0">
                  <a:solidFill>
                    <a:srgbClr val="FF0000"/>
                  </a:solidFill>
                </a:rPr>
                <a:t>Bagnasciuga (</a:t>
              </a:r>
              <a:r>
                <a:rPr lang="it-IT" sz="3600" dirty="0" err="1">
                  <a:solidFill>
                    <a:srgbClr val="FF0000"/>
                  </a:solidFill>
                  <a:sym typeface="Wingdings" pitchFamily="2" charset="2"/>
                </a:rPr>
                <a:t>wet&amp;dry</a:t>
              </a:r>
              <a:r>
                <a:rPr lang="it-IT" sz="3600" dirty="0">
                  <a:solidFill>
                    <a:srgbClr val="FF0000"/>
                  </a:solidFill>
                  <a:sym typeface="Wingdings" pitchFamily="2" charset="2"/>
                </a:rPr>
                <a:t>) </a:t>
              </a:r>
              <a:endParaRPr lang="it-IT" sz="3600" dirty="0">
                <a:solidFill>
                  <a:srgbClr val="FF0000"/>
                </a:solidFill>
              </a:endParaRPr>
            </a:p>
          </p:txBody>
        </p:sp>
        <p:sp>
          <p:nvSpPr>
            <p:cNvPr id="4" name="Freccia a destra 3"/>
            <p:cNvSpPr/>
            <p:nvPr/>
          </p:nvSpPr>
          <p:spPr>
            <a:xfrm>
              <a:off x="4932363" y="4439071"/>
              <a:ext cx="791765"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cs typeface="Arial"/>
              </a:endParaRPr>
            </a:p>
          </p:txBody>
        </p:sp>
      </p:grpSp>
      <p:sp>
        <p:nvSpPr>
          <p:cNvPr id="8" name="CasellaDiTesto 7"/>
          <p:cNvSpPr txBox="1">
            <a:spLocks noChangeArrowheads="1"/>
          </p:cNvSpPr>
          <p:nvPr/>
        </p:nvSpPr>
        <p:spPr bwMode="auto">
          <a:xfrm>
            <a:off x="1919537" y="4941168"/>
            <a:ext cx="85689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600" dirty="0">
                <a:solidFill>
                  <a:srgbClr val="FF0000"/>
                </a:solidFill>
                <a:sym typeface="Wingdings" pitchFamily="2" charset="2"/>
              </a:rPr>
              <a:t>A </a:t>
            </a:r>
            <a:r>
              <a:rPr lang="en-US" sz="3600" baseline="30000" dirty="0">
                <a:solidFill>
                  <a:srgbClr val="FF0000"/>
                </a:solidFill>
                <a:sym typeface="Wingdings" pitchFamily="2" charset="2"/>
              </a:rPr>
              <a:t>13</a:t>
            </a:r>
            <a:r>
              <a:rPr lang="en-US" sz="3600" dirty="0">
                <a:solidFill>
                  <a:srgbClr val="FF0000"/>
                </a:solidFill>
                <a:sym typeface="Wingdings" pitchFamily="2" charset="2"/>
              </a:rPr>
              <a:t>C pocket shall form in the transition strip between the sea (convective </a:t>
            </a:r>
            <a:r>
              <a:rPr lang="en-US" sz="3600" dirty="0" err="1">
                <a:solidFill>
                  <a:srgbClr val="FF0000"/>
                </a:solidFill>
                <a:sym typeface="Wingdings" pitchFamily="2" charset="2"/>
              </a:rPr>
              <a:t>env</a:t>
            </a:r>
            <a:r>
              <a:rPr lang="en-US" sz="3600" dirty="0">
                <a:solidFill>
                  <a:srgbClr val="FF0000"/>
                </a:solidFill>
                <a:sym typeface="Wingdings" pitchFamily="2" charset="2"/>
              </a:rPr>
              <a:t>.) and the shore (core) </a:t>
            </a:r>
            <a:endParaRPr lang="en-US" sz="3600" dirty="0">
              <a:solidFill>
                <a:srgbClr val="FF0000"/>
              </a:solidFill>
            </a:endParaRPr>
          </a:p>
        </p:txBody>
      </p:sp>
      <p:sp>
        <p:nvSpPr>
          <p:cNvPr id="9" name="Titolo 1"/>
          <p:cNvSpPr txBox="1">
            <a:spLocks/>
          </p:cNvSpPr>
          <p:nvPr/>
        </p:nvSpPr>
        <p:spPr bwMode="auto">
          <a:xfrm>
            <a:off x="1110343" y="116633"/>
            <a:ext cx="9901645"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1" compatLnSpc="1">
            <a:prstTxWarp prst="textNoShape">
              <a:avLst/>
            </a:prstTxWarp>
            <a:normAutofit fontScale="90000" lnSpcReduction="10000"/>
          </a:bodyPr>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a:lstStyle>
          <a:p>
            <a:pPr>
              <a:lnSpc>
                <a:spcPct val="150000"/>
              </a:lnSpc>
              <a:spcBef>
                <a:spcPts val="0"/>
              </a:spcBef>
              <a:defRPr/>
            </a:pPr>
            <a:r>
              <a:rPr lang="en-US" sz="3600" b="1" kern="0" dirty="0" smtClean="0">
                <a:solidFill>
                  <a:schemeClr val="bg1"/>
                </a:solidFill>
              </a:rPr>
              <a:t>s-</a:t>
            </a:r>
            <a:r>
              <a:rPr lang="en-US" sz="3600" b="1" kern="0" dirty="0" err="1" smtClean="0">
                <a:solidFill>
                  <a:schemeClr val="bg1"/>
                </a:solidFill>
              </a:rPr>
              <a:t>Proess</a:t>
            </a:r>
            <a:r>
              <a:rPr lang="en-US" sz="3600" b="1" kern="0" dirty="0" smtClean="0">
                <a:solidFill>
                  <a:schemeClr val="bg1"/>
                </a:solidFill>
              </a:rPr>
              <a:t> paradigm for low-mass AGB (</a:t>
            </a:r>
            <a:r>
              <a:rPr lang="it-IT" sz="3600" b="1" kern="0" dirty="0" smtClean="0">
                <a:solidFill>
                  <a:schemeClr val="bg1"/>
                </a:solidFill>
              </a:rPr>
              <a:t>1.5-3 M</a:t>
            </a:r>
            <a:r>
              <a:rPr lang="it-IT" sz="3600" b="1" kern="0" baseline="-25000" dirty="0" smtClean="0">
                <a:solidFill>
                  <a:schemeClr val="bg1"/>
                </a:solidFill>
                <a:latin typeface="SimSun"/>
              </a:rPr>
              <a:t>⊙</a:t>
            </a:r>
            <a:r>
              <a:rPr lang="it-IT" sz="3600" b="1" kern="0" dirty="0" smtClean="0">
                <a:solidFill>
                  <a:schemeClr val="bg1"/>
                </a:solidFill>
                <a:latin typeface="SimSun"/>
              </a:rPr>
              <a:t>)</a:t>
            </a:r>
            <a:r>
              <a:rPr lang="it-IT" sz="4000" b="1" kern="0" dirty="0" smtClean="0">
                <a:solidFill>
                  <a:srgbClr val="FF0000"/>
                </a:solidFill>
                <a:latin typeface="SimSun"/>
              </a:rPr>
              <a:t/>
            </a:r>
            <a:br>
              <a:rPr lang="it-IT" sz="4000" b="1" kern="0" dirty="0" smtClean="0">
                <a:solidFill>
                  <a:srgbClr val="FF0000"/>
                </a:solidFill>
                <a:latin typeface="SimSun"/>
              </a:rPr>
            </a:br>
            <a:r>
              <a:rPr lang="it-IT" sz="3100" b="1" kern="0" dirty="0" smtClean="0">
                <a:solidFill>
                  <a:schemeClr val="bg1"/>
                </a:solidFill>
                <a:effectLst/>
                <a:latin typeface="SimSun"/>
              </a:rPr>
              <a:t>Straniero et al. 1995 – Gallino et al. 1998</a:t>
            </a:r>
            <a:endParaRPr lang="it-IT" b="1" kern="0" dirty="0">
              <a:solidFill>
                <a:schemeClr val="bg1"/>
              </a:solidFill>
              <a:effectLst/>
            </a:endParaRPr>
          </a:p>
        </p:txBody>
      </p:sp>
    </p:spTree>
    <p:extLst>
      <p:ext uri="{BB962C8B-B14F-4D97-AF65-F5344CB8AC3E}">
        <p14:creationId xmlns:p14="http://schemas.microsoft.com/office/powerpoint/2010/main" val="12974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0343" y="116633"/>
            <a:ext cx="9901645" cy="1368151"/>
          </a:xfrm>
        </p:spPr>
        <p:txBody>
          <a:bodyPr vert="horz" wrap="square" lIns="91440" tIns="0" rIns="91440" bIns="0" numCol="1" anchor="ctr" anchorCtr="1" compatLnSpc="1">
            <a:prstTxWarp prst="textNoShape">
              <a:avLst/>
            </a:prstTxWarp>
            <a:normAutofit fontScale="90000"/>
          </a:bodyPr>
          <a:lstStyle/>
          <a:p>
            <a:pPr>
              <a:lnSpc>
                <a:spcPct val="150000"/>
              </a:lnSpc>
              <a:spcBef>
                <a:spcPts val="0"/>
              </a:spcBef>
              <a:defRPr/>
            </a:pPr>
            <a:r>
              <a:rPr lang="en-US" sz="3600" dirty="0" smtClean="0">
                <a:solidFill>
                  <a:schemeClr val="accent2">
                    <a:lumMod val="20000"/>
                    <a:lumOff val="80000"/>
                  </a:schemeClr>
                </a:solidFill>
              </a:rPr>
              <a:t>s-</a:t>
            </a:r>
            <a:r>
              <a:rPr lang="en-US" sz="3600" dirty="0" err="1" smtClean="0">
                <a:solidFill>
                  <a:schemeClr val="accent2">
                    <a:lumMod val="20000"/>
                    <a:lumOff val="80000"/>
                  </a:schemeClr>
                </a:solidFill>
              </a:rPr>
              <a:t>Proess</a:t>
            </a:r>
            <a:r>
              <a:rPr lang="en-US" sz="3600" dirty="0" smtClean="0">
                <a:solidFill>
                  <a:schemeClr val="accent2">
                    <a:lumMod val="20000"/>
                    <a:lumOff val="80000"/>
                  </a:schemeClr>
                </a:solidFill>
              </a:rPr>
              <a:t> paradigm for low-mass </a:t>
            </a:r>
            <a:r>
              <a:rPr lang="en-US" sz="3600" dirty="0">
                <a:solidFill>
                  <a:schemeClr val="accent2">
                    <a:lumMod val="20000"/>
                    <a:lumOff val="80000"/>
                  </a:schemeClr>
                </a:solidFill>
              </a:rPr>
              <a:t>AGB (</a:t>
            </a:r>
            <a:r>
              <a:rPr lang="it-IT" sz="3600" dirty="0" smtClean="0">
                <a:solidFill>
                  <a:schemeClr val="accent2">
                    <a:lumMod val="20000"/>
                    <a:lumOff val="80000"/>
                  </a:schemeClr>
                </a:solidFill>
              </a:rPr>
              <a:t>1.5-2.5 </a:t>
            </a:r>
            <a:r>
              <a:rPr lang="it-IT" sz="3600" dirty="0">
                <a:solidFill>
                  <a:schemeClr val="accent2">
                    <a:lumMod val="20000"/>
                    <a:lumOff val="80000"/>
                  </a:schemeClr>
                </a:solidFill>
              </a:rPr>
              <a:t>M</a:t>
            </a:r>
            <a:r>
              <a:rPr lang="it-IT" sz="3600" b="1" baseline="-25000" dirty="0">
                <a:solidFill>
                  <a:schemeClr val="accent2">
                    <a:lumMod val="20000"/>
                    <a:lumOff val="80000"/>
                  </a:schemeClr>
                </a:solidFill>
                <a:latin typeface="SimSun"/>
              </a:rPr>
              <a:t>⊙</a:t>
            </a:r>
            <a:r>
              <a:rPr lang="it-IT" sz="3600" b="1" dirty="0">
                <a:solidFill>
                  <a:schemeClr val="accent2">
                    <a:lumMod val="20000"/>
                    <a:lumOff val="80000"/>
                  </a:schemeClr>
                </a:solidFill>
                <a:latin typeface="SimSun"/>
              </a:rPr>
              <a:t>)</a:t>
            </a:r>
            <a:r>
              <a:rPr lang="it-IT" sz="4000" dirty="0">
                <a:solidFill>
                  <a:schemeClr val="accent2">
                    <a:lumMod val="20000"/>
                    <a:lumOff val="80000"/>
                  </a:schemeClr>
                </a:solidFill>
                <a:latin typeface="SimSun"/>
              </a:rPr>
              <a:t/>
            </a:r>
            <a:br>
              <a:rPr lang="it-IT" sz="4000" dirty="0">
                <a:solidFill>
                  <a:schemeClr val="accent2">
                    <a:lumMod val="20000"/>
                    <a:lumOff val="80000"/>
                  </a:schemeClr>
                </a:solidFill>
                <a:latin typeface="SimSun"/>
              </a:rPr>
            </a:br>
            <a:r>
              <a:rPr lang="it-IT" sz="3100" dirty="0">
                <a:solidFill>
                  <a:srgbClr val="FFFF00"/>
                </a:solidFill>
                <a:latin typeface="SimSun"/>
              </a:rPr>
              <a:t>Straniero et al. 1995 – Gallino et al. </a:t>
            </a:r>
            <a:r>
              <a:rPr lang="it-IT" sz="3100" dirty="0" smtClean="0">
                <a:solidFill>
                  <a:srgbClr val="FFFF00"/>
                </a:solidFill>
                <a:latin typeface="SimSun"/>
              </a:rPr>
              <a:t>1998</a:t>
            </a:r>
            <a:endParaRPr lang="it-IT" dirty="0">
              <a:solidFill>
                <a:srgbClr val="FFFF00"/>
              </a:solidFill>
            </a:endParaRP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l="13310" t="11755" r="13092" b="54147"/>
          <a:stretch>
            <a:fillRect/>
          </a:stretch>
        </p:blipFill>
        <p:spPr bwMode="auto">
          <a:xfrm>
            <a:off x="930995" y="1844825"/>
            <a:ext cx="721518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278734" y="1976289"/>
            <a:ext cx="2880320" cy="707886"/>
          </a:xfrm>
          <a:prstGeom prst="rect">
            <a:avLst/>
          </a:prstGeom>
          <a:solidFill>
            <a:schemeClr val="tx1"/>
          </a:solidFill>
        </p:spPr>
        <p:txBody>
          <a:bodyPr wrap="square" rtlCol="0">
            <a:spAutoFit/>
          </a:bodyPr>
          <a:lstStyle/>
          <a:p>
            <a:pPr algn="ctr" fontAlgn="base">
              <a:spcBef>
                <a:spcPct val="0"/>
              </a:spcBef>
              <a:spcAft>
                <a:spcPct val="0"/>
              </a:spcAft>
            </a:pPr>
            <a:r>
              <a:rPr lang="it-IT" sz="2000" b="1" dirty="0" err="1">
                <a:solidFill>
                  <a:srgbClr val="000000"/>
                </a:solidFill>
                <a:latin typeface="Arial"/>
                <a:cs typeface="Arial"/>
              </a:rPr>
              <a:t>Convective</a:t>
            </a:r>
            <a:r>
              <a:rPr lang="it-IT" sz="2000" b="1" dirty="0">
                <a:solidFill>
                  <a:srgbClr val="000000"/>
                </a:solidFill>
                <a:latin typeface="Arial"/>
                <a:cs typeface="Arial"/>
              </a:rPr>
              <a:t> </a:t>
            </a:r>
            <a:r>
              <a:rPr lang="it-IT" sz="2000" b="1" dirty="0" err="1">
                <a:solidFill>
                  <a:srgbClr val="000000"/>
                </a:solidFill>
                <a:latin typeface="Arial"/>
                <a:cs typeface="Arial"/>
              </a:rPr>
              <a:t>Envelope</a:t>
            </a:r>
            <a:r>
              <a:rPr lang="it-IT" sz="2000" b="1" dirty="0">
                <a:solidFill>
                  <a:srgbClr val="000000"/>
                </a:solidFill>
                <a:latin typeface="Arial"/>
                <a:cs typeface="Arial"/>
              </a:rPr>
              <a:t>     (H </a:t>
            </a:r>
            <a:r>
              <a:rPr lang="it-IT" sz="2000" b="1" dirty="0" err="1">
                <a:solidFill>
                  <a:srgbClr val="000000"/>
                </a:solidFill>
                <a:latin typeface="Arial"/>
                <a:cs typeface="Arial"/>
              </a:rPr>
              <a:t>rich</a:t>
            </a:r>
            <a:r>
              <a:rPr lang="it-IT" sz="2000" b="1" dirty="0">
                <a:solidFill>
                  <a:srgbClr val="000000"/>
                </a:solidFill>
                <a:latin typeface="Arial"/>
                <a:cs typeface="Arial"/>
              </a:rPr>
              <a:t>)</a:t>
            </a:r>
            <a:endParaRPr lang="en-US" sz="2000" b="1" dirty="0">
              <a:solidFill>
                <a:srgbClr val="000000"/>
              </a:solidFill>
              <a:latin typeface="Arial"/>
              <a:cs typeface="Arial"/>
            </a:endParaRPr>
          </a:p>
        </p:txBody>
      </p:sp>
      <p:sp>
        <p:nvSpPr>
          <p:cNvPr id="4" name="Rettangolo 3"/>
          <p:cNvSpPr/>
          <p:nvPr/>
        </p:nvSpPr>
        <p:spPr bwMode="auto">
          <a:xfrm>
            <a:off x="4145684" y="4345138"/>
            <a:ext cx="642937" cy="15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dirty="0">
              <a:solidFill>
                <a:srgbClr val="FFFFFF"/>
              </a:solidFill>
              <a:latin typeface="Arial"/>
              <a:cs typeface="Arial"/>
            </a:endParaRPr>
          </a:p>
        </p:txBody>
      </p:sp>
      <p:sp>
        <p:nvSpPr>
          <p:cNvPr id="5" name="Rettangolo 4"/>
          <p:cNvSpPr/>
          <p:nvPr/>
        </p:nvSpPr>
        <p:spPr bwMode="auto">
          <a:xfrm>
            <a:off x="3788495" y="4345138"/>
            <a:ext cx="357188" cy="1539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latin typeface="Arial"/>
              <a:cs typeface="Arial"/>
            </a:endParaRPr>
          </a:p>
        </p:txBody>
      </p:sp>
      <p:sp>
        <p:nvSpPr>
          <p:cNvPr id="7" name="Rettangolo 6"/>
          <p:cNvSpPr/>
          <p:nvPr/>
        </p:nvSpPr>
        <p:spPr bwMode="auto">
          <a:xfrm>
            <a:off x="4788620" y="4345138"/>
            <a:ext cx="1143000" cy="1539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dirty="0">
              <a:solidFill>
                <a:srgbClr val="FFFFFF"/>
              </a:solidFill>
              <a:latin typeface="Arial"/>
              <a:cs typeface="Arial"/>
            </a:endParaRPr>
          </a:p>
        </p:txBody>
      </p:sp>
      <p:sp>
        <p:nvSpPr>
          <p:cNvPr id="8" name="Segnaposto contenuto 2"/>
          <p:cNvSpPr>
            <a:spLocks noGrp="1"/>
          </p:cNvSpPr>
          <p:nvPr>
            <p:ph idx="1"/>
          </p:nvPr>
        </p:nvSpPr>
        <p:spPr>
          <a:xfrm>
            <a:off x="8339120" y="1484784"/>
            <a:ext cx="3780149" cy="5089204"/>
          </a:xfrm>
        </p:spPr>
        <p:txBody>
          <a:bodyPr/>
          <a:lstStyle/>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convective shell generated by a TP mix 12C up to the top of the He-rich mantel</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When the H-burning is off, the convective envelope penetrate the H-exhausted region and, then, recedes, leaving protons in the zone enriched in 12C.</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During the </a:t>
            </a:r>
            <a:r>
              <a:rPr lang="en-US" sz="2000" dirty="0" err="1" smtClean="0">
                <a:latin typeface="Times New Roman" panose="02020603050405020304" pitchFamily="18" charset="0"/>
                <a:cs typeface="Times New Roman" panose="02020603050405020304" pitchFamily="18" charset="0"/>
              </a:rPr>
              <a:t>interpulse</a:t>
            </a:r>
            <a:r>
              <a:rPr lang="en-US" sz="2000" dirty="0" smtClean="0">
                <a:latin typeface="Times New Roman" panose="02020603050405020304" pitchFamily="18" charset="0"/>
                <a:cs typeface="Times New Roman" panose="02020603050405020304" pitchFamily="18" charset="0"/>
              </a:rPr>
              <a:t>, </a:t>
            </a:r>
            <a:r>
              <a:rPr lang="en-US" sz="2000" baseline="30000" dirty="0" smtClean="0">
                <a:latin typeface="Times New Roman" panose="02020603050405020304" pitchFamily="18" charset="0"/>
                <a:cs typeface="Times New Roman" panose="02020603050405020304" pitchFamily="18" charset="0"/>
              </a:rPr>
              <a:t>12</a:t>
            </a:r>
            <a:r>
              <a:rPr lang="en-US" sz="2000" dirty="0"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p,</a:t>
            </a:r>
            <a:r>
              <a:rPr lang="en-US" sz="2000" dirty="0" err="1" smtClean="0">
                <a:latin typeface="Symbol" panose="05050102010706020507" pitchFamily="18" charset="2"/>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13</a:t>
            </a:r>
            <a:r>
              <a:rPr lang="en-US" sz="2000" dirty="0" smtClean="0">
                <a:latin typeface="Times New Roman" panose="02020603050405020304" pitchFamily="18" charset="0"/>
                <a:cs typeface="Times New Roman" panose="02020603050405020304" pitchFamily="18" charset="0"/>
              </a:rPr>
              <a:t>N →</a:t>
            </a:r>
            <a:r>
              <a:rPr lang="en-US" sz="2000" baseline="30000" dirty="0" smtClean="0">
                <a:latin typeface="Times New Roman" panose="02020603050405020304" pitchFamily="18" charset="0"/>
                <a:cs typeface="Times New Roman" panose="02020603050405020304" pitchFamily="18" charset="0"/>
              </a:rPr>
              <a:t>13</a:t>
            </a:r>
            <a:r>
              <a:rPr lang="en-US" sz="2000" dirty="0" smtClean="0">
                <a:latin typeface="Times New Roman" panose="02020603050405020304" pitchFamily="18" charset="0"/>
                <a:cs typeface="Times New Roman" panose="02020603050405020304" pitchFamily="18" charset="0"/>
              </a:rPr>
              <a:t>C and, later on, </a:t>
            </a:r>
            <a:r>
              <a:rPr lang="en-US" sz="2000" baseline="30000" dirty="0" smtClean="0">
                <a:latin typeface="Times New Roman" panose="02020603050405020304" pitchFamily="18" charset="0"/>
                <a:cs typeface="Times New Roman" panose="02020603050405020304" pitchFamily="18" charset="0"/>
              </a:rPr>
              <a:t>13</a:t>
            </a:r>
            <a:r>
              <a:rPr lang="en-US" sz="2000" dirty="0" smtClean="0">
                <a:latin typeface="Times New Roman" panose="02020603050405020304" pitchFamily="18" charset="0"/>
                <a:cs typeface="Times New Roman" panose="02020603050405020304" pitchFamily="18" charset="0"/>
              </a:rPr>
              <a:t>C(</a:t>
            </a:r>
            <a:r>
              <a:rPr lang="en-US" sz="2000" dirty="0" err="1" smtClean="0">
                <a:latin typeface="Symbol" panose="05050102010706020507" pitchFamily="18" charset="2"/>
                <a:cs typeface="Times New Roman" panose="02020603050405020304" pitchFamily="18" charset="0"/>
              </a:rPr>
              <a:t>a</a:t>
            </a:r>
            <a:r>
              <a:rPr lang="en-US" sz="2000" dirty="0" err="1" smtClean="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16</a:t>
            </a:r>
            <a:r>
              <a:rPr lang="en-US" sz="2000" dirty="0" smtClean="0">
                <a:latin typeface="Times New Roman" panose="02020603050405020304" pitchFamily="18" charset="0"/>
                <a:cs typeface="Times New Roman" panose="02020603050405020304" pitchFamily="18" charset="0"/>
              </a:rPr>
              <a:t>O activate the s process.</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pocket enriched with heavy isotopes is engulfed into the next TO and, then, dredged up.</a:t>
            </a:r>
            <a:endParaRPr lang="en-US" dirty="0"/>
          </a:p>
        </p:txBody>
      </p:sp>
    </p:spTree>
    <p:extLst>
      <p:ext uri="{BB962C8B-B14F-4D97-AF65-F5344CB8AC3E}">
        <p14:creationId xmlns:p14="http://schemas.microsoft.com/office/powerpoint/2010/main" val="42853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OVERVIEW:</a:t>
            </a:r>
            <a:endParaRPr lang="en-US" dirty="0"/>
          </a:p>
        </p:txBody>
      </p:sp>
      <p:sp>
        <p:nvSpPr>
          <p:cNvPr id="3" name="Segnaposto contenuto 2"/>
          <p:cNvSpPr>
            <a:spLocks noGrp="1"/>
          </p:cNvSpPr>
          <p:nvPr>
            <p:ph idx="1"/>
          </p:nvPr>
        </p:nvSpPr>
        <p:spPr/>
        <p:txBody>
          <a:bodyPr/>
          <a:lstStyle/>
          <a:p>
            <a:r>
              <a:rPr lang="en-US" dirty="0" smtClean="0"/>
              <a:t>Weak, main and strong component</a:t>
            </a:r>
          </a:p>
          <a:p>
            <a:r>
              <a:rPr lang="en-US" dirty="0" smtClean="0"/>
              <a:t>Bottlenecks and branch points</a:t>
            </a:r>
          </a:p>
          <a:p>
            <a:r>
              <a:rPr lang="en-US" dirty="0" smtClean="0"/>
              <a:t>Low-mass Asymptotic Giant Branch (AGB) stars.</a:t>
            </a:r>
          </a:p>
          <a:p>
            <a:r>
              <a:rPr lang="en-US" dirty="0" smtClean="0"/>
              <a:t>Neutron sources: convective versus radiative neutron bursts.</a:t>
            </a:r>
          </a:p>
          <a:p>
            <a:r>
              <a:rPr lang="en-US" dirty="0"/>
              <a:t>A</a:t>
            </a:r>
            <a:r>
              <a:rPr lang="en-US" dirty="0" smtClean="0"/>
              <a:t>bout the origin of the main (and strong) s-process component.</a:t>
            </a:r>
          </a:p>
          <a:p>
            <a:r>
              <a:rPr lang="en-US" dirty="0" smtClean="0"/>
              <a:t>Observational evidences of a more complex world.</a:t>
            </a:r>
            <a:endParaRPr lang="en-US" dirty="0"/>
          </a:p>
        </p:txBody>
      </p:sp>
    </p:spTree>
    <p:extLst>
      <p:ext uri="{BB962C8B-B14F-4D97-AF65-F5344CB8AC3E}">
        <p14:creationId xmlns:p14="http://schemas.microsoft.com/office/powerpoint/2010/main" val="813766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578903" y="3872724"/>
            <a:ext cx="3694317" cy="2508826"/>
            <a:chOff x="-2772816" y="2342306"/>
            <a:chExt cx="3352800" cy="2382838"/>
          </a:xfrm>
        </p:grpSpPr>
        <p:grpSp>
          <p:nvGrpSpPr>
            <p:cNvPr id="54" name="Group 36"/>
            <p:cNvGrpSpPr>
              <a:grpSpLocks/>
            </p:cNvGrpSpPr>
            <p:nvPr/>
          </p:nvGrpSpPr>
          <p:grpSpPr bwMode="auto">
            <a:xfrm>
              <a:off x="-2772816" y="2342306"/>
              <a:ext cx="3352800" cy="2382838"/>
              <a:chOff x="3264" y="2160"/>
              <a:chExt cx="2112" cy="1501"/>
            </a:xfrm>
          </p:grpSpPr>
          <p:grpSp>
            <p:nvGrpSpPr>
              <p:cNvPr id="56" name="Group 27"/>
              <p:cNvGrpSpPr>
                <a:grpSpLocks/>
              </p:cNvGrpSpPr>
              <p:nvPr/>
            </p:nvGrpSpPr>
            <p:grpSpPr bwMode="auto">
              <a:xfrm>
                <a:off x="3264" y="2160"/>
                <a:ext cx="2112" cy="1501"/>
                <a:chOff x="3264" y="2160"/>
                <a:chExt cx="2112" cy="1501"/>
              </a:xfrm>
            </p:grpSpPr>
            <p:pic>
              <p:nvPicPr>
                <p:cNvPr id="58" name="Picture 14" descr="F:\doctexpp\WDNAPOLI\grad3.bmp"/>
                <p:cNvPicPr>
                  <a:picLocks noChangeAspect="1" noChangeArrowheads="1"/>
                </p:cNvPicPr>
                <p:nvPr/>
              </p:nvPicPr>
              <p:blipFill>
                <a:blip r:embed="rId3">
                  <a:extLst>
                    <a:ext uri="{28A0092B-C50C-407E-A947-70E740481C1C}">
                      <a14:useLocalDpi xmlns:a14="http://schemas.microsoft.com/office/drawing/2010/main" val="0"/>
                    </a:ext>
                  </a:extLst>
                </a:blip>
                <a:srcRect l="3767" t="10226" r="46913" b="52226"/>
                <a:stretch>
                  <a:fillRect/>
                </a:stretch>
              </p:blipFill>
              <p:spPr bwMode="auto">
                <a:xfrm>
                  <a:off x="3264" y="2160"/>
                  <a:ext cx="2112" cy="1501"/>
                </a:xfrm>
                <a:prstGeom prst="rect">
                  <a:avLst/>
                </a:prstGeom>
                <a:noFill/>
                <a:extLst>
                  <a:ext uri="{909E8E84-426E-40DD-AFC4-6F175D3DCCD1}">
                    <a14:hiddenFill xmlns:a14="http://schemas.microsoft.com/office/drawing/2010/main">
                      <a:solidFill>
                        <a:srgbClr val="FFFFFF"/>
                      </a:solidFill>
                    </a14:hiddenFill>
                  </a:ext>
                </a:extLst>
              </p:spPr>
            </p:pic>
            <p:sp>
              <p:nvSpPr>
                <p:cNvPr id="59" name="Line 18"/>
                <p:cNvSpPr>
                  <a:spLocks noChangeShapeType="1"/>
                </p:cNvSpPr>
                <p:nvPr/>
              </p:nvSpPr>
              <p:spPr bwMode="auto">
                <a:xfrm flipV="1">
                  <a:off x="4128" y="3456"/>
                  <a:ext cx="288" cy="0"/>
                </a:xfrm>
                <a:prstGeom prst="line">
                  <a:avLst/>
                </a:prstGeom>
                <a:noFill/>
                <a:ln w="1587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19"/>
                <p:cNvSpPr>
                  <a:spLocks noChangeShapeType="1"/>
                </p:cNvSpPr>
                <p:nvPr/>
              </p:nvSpPr>
              <p:spPr bwMode="auto">
                <a:xfrm flipH="1" flipV="1">
                  <a:off x="3696" y="3456"/>
                  <a:ext cx="288" cy="0"/>
                </a:xfrm>
                <a:prstGeom prst="line">
                  <a:avLst/>
                </a:prstGeom>
                <a:noFill/>
                <a:ln w="1587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Text Box 23"/>
                <p:cNvSpPr txBox="1">
                  <a:spLocks noChangeArrowheads="1"/>
                </p:cNvSpPr>
                <p:nvPr/>
              </p:nvSpPr>
              <p:spPr bwMode="auto">
                <a:xfrm>
                  <a:off x="4080" y="345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smtClean="0">
                      <a:ln>
                        <a:noFill/>
                      </a:ln>
                      <a:solidFill>
                        <a:srgbClr val="C0504D"/>
                      </a:solidFill>
                      <a:effectLst/>
                      <a:uLnTx/>
                      <a:uFillTx/>
                      <a:latin typeface="Calibri"/>
                      <a:ea typeface="+mn-ea"/>
                      <a:cs typeface="+mn-cs"/>
                    </a:rPr>
                    <a:t>He</a:t>
                  </a:r>
                  <a:endParaRPr kumimoji="0" lang="en-US" altLang="it-IT" sz="1400" b="0" i="0" u="none" strike="noStrike" kern="1200" cap="none" spc="0" normalizeH="0" baseline="0" noProof="0" dirty="0">
                    <a:ln>
                      <a:noFill/>
                    </a:ln>
                    <a:solidFill>
                      <a:srgbClr val="C0504D"/>
                    </a:solidFill>
                    <a:effectLst/>
                    <a:uLnTx/>
                    <a:uFillTx/>
                    <a:latin typeface="Calibri"/>
                    <a:ea typeface="+mn-ea"/>
                    <a:cs typeface="+mn-cs"/>
                  </a:endParaRPr>
                </a:p>
              </p:txBody>
            </p:sp>
            <p:sp>
              <p:nvSpPr>
                <p:cNvPr id="62" name="Text Box 25"/>
                <p:cNvSpPr txBox="1">
                  <a:spLocks noChangeArrowheads="1"/>
                </p:cNvSpPr>
                <p:nvPr/>
              </p:nvSpPr>
              <p:spPr bwMode="auto">
                <a:xfrm>
                  <a:off x="3744" y="345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smtClean="0">
                      <a:ln>
                        <a:noFill/>
                      </a:ln>
                      <a:solidFill>
                        <a:srgbClr val="C0504D"/>
                      </a:solidFill>
                      <a:effectLst/>
                      <a:uLnTx/>
                      <a:uFillTx/>
                      <a:latin typeface="Calibri"/>
                      <a:ea typeface="+mn-ea"/>
                      <a:cs typeface="+mn-cs"/>
                    </a:rPr>
                    <a:t>H</a:t>
                  </a:r>
                  <a:endParaRPr kumimoji="0" lang="en-US" altLang="it-IT" sz="1400" b="0" i="0" u="none" strike="noStrike" kern="1200" cap="none" spc="0" normalizeH="0" baseline="0" noProof="0" dirty="0">
                    <a:ln>
                      <a:noFill/>
                    </a:ln>
                    <a:solidFill>
                      <a:srgbClr val="C0504D"/>
                    </a:solidFill>
                    <a:effectLst/>
                    <a:uLnTx/>
                    <a:uFillTx/>
                    <a:latin typeface="Calibri"/>
                    <a:ea typeface="+mn-ea"/>
                    <a:cs typeface="+mn-cs"/>
                  </a:endParaRPr>
                </a:p>
              </p:txBody>
            </p:sp>
          </p:grpSp>
          <p:sp>
            <p:nvSpPr>
              <p:cNvPr id="57" name="Line 22"/>
              <p:cNvSpPr>
                <a:spLocks noChangeShapeType="1"/>
              </p:cNvSpPr>
              <p:nvPr/>
            </p:nvSpPr>
            <p:spPr bwMode="auto">
              <a:xfrm>
                <a:off x="4072" y="2916"/>
                <a:ext cx="0" cy="432"/>
              </a:xfrm>
              <a:prstGeom prst="line">
                <a:avLst/>
              </a:prstGeom>
              <a:noFill/>
              <a:ln w="31750">
                <a:solidFill>
                  <a:srgbClr val="0000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Line 22"/>
            <p:cNvSpPr>
              <a:spLocks noChangeShapeType="1"/>
            </p:cNvSpPr>
            <p:nvPr/>
          </p:nvSpPr>
          <p:spPr bwMode="auto">
            <a:xfrm>
              <a:off x="-1519657" y="2492895"/>
              <a:ext cx="24770" cy="751260"/>
            </a:xfrm>
            <a:prstGeom prst="line">
              <a:avLst/>
            </a:prstGeom>
            <a:noFill/>
            <a:ln w="31750">
              <a:solidFill>
                <a:srgbClr val="0000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 name="Connettore 1 4"/>
          <p:cNvCxnSpPr/>
          <p:nvPr/>
        </p:nvCxnSpPr>
        <p:spPr>
          <a:xfrm>
            <a:off x="2903197" y="886283"/>
            <a:ext cx="0" cy="16759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102997" y="1410083"/>
            <a:ext cx="11046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175005" y="1770123"/>
            <a:ext cx="1032604" cy="204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1319021" y="1601615"/>
            <a:ext cx="9689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1319021" y="1945327"/>
            <a:ext cx="115212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3164289" y="1630347"/>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934489" y="886283"/>
            <a:ext cx="18967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Convective layer</a:t>
            </a:r>
          </a:p>
        </p:txBody>
      </p:sp>
      <p:graphicFrame>
        <p:nvGraphicFramePr>
          <p:cNvPr id="22" name="Oggetto 21"/>
          <p:cNvGraphicFramePr>
            <a:graphicFrameLocks noChangeAspect="1"/>
          </p:cNvGraphicFramePr>
          <p:nvPr>
            <p:extLst/>
          </p:nvPr>
        </p:nvGraphicFramePr>
        <p:xfrm>
          <a:off x="1040117" y="2202171"/>
          <a:ext cx="1143000" cy="228600"/>
        </p:xfrm>
        <a:graphic>
          <a:graphicData uri="http://schemas.openxmlformats.org/presentationml/2006/ole">
            <mc:AlternateContent xmlns:mc="http://schemas.openxmlformats.org/markup-compatibility/2006">
              <mc:Choice xmlns:v="urn:schemas-microsoft-com:vml" Requires="v">
                <p:oleObj spid="_x0000_s9422" name="Equazione" r:id="rId4" imgW="1143000" imgH="228600" progId="Equation.3">
                  <p:embed/>
                </p:oleObj>
              </mc:Choice>
              <mc:Fallback>
                <p:oleObj name="Equazione" r:id="rId4" imgW="1143000" imgH="228600" progId="Equation.3">
                  <p:embed/>
                  <p:pic>
                    <p:nvPicPr>
                      <p:cNvPr id="22" name="Oggetto 21"/>
                      <p:cNvPicPr/>
                      <p:nvPr/>
                    </p:nvPicPr>
                    <p:blipFill>
                      <a:blip r:embed="rId5"/>
                      <a:stretch>
                        <a:fillRect/>
                      </a:stretch>
                    </p:blipFill>
                    <p:spPr>
                      <a:xfrm>
                        <a:off x="1040117" y="2202171"/>
                        <a:ext cx="1143000" cy="228600"/>
                      </a:xfrm>
                      <a:prstGeom prst="rect">
                        <a:avLst/>
                      </a:prstGeom>
                    </p:spPr>
                  </p:pic>
                </p:oleObj>
              </mc:Fallback>
            </mc:AlternateContent>
          </a:graphicData>
        </a:graphic>
      </p:graphicFrame>
      <p:cxnSp>
        <p:nvCxnSpPr>
          <p:cNvPr id="35" name="Connettore 2 34"/>
          <p:cNvCxnSpPr/>
          <p:nvPr/>
        </p:nvCxnSpPr>
        <p:spPr>
          <a:xfrm>
            <a:off x="3047213" y="1914139"/>
            <a:ext cx="792088" cy="311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3175731" y="988339"/>
            <a:ext cx="1368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Transition layer</a:t>
            </a:r>
          </a:p>
        </p:txBody>
      </p:sp>
      <p:grpSp>
        <p:nvGrpSpPr>
          <p:cNvPr id="9" name="Gruppo 8"/>
          <p:cNvGrpSpPr/>
          <p:nvPr/>
        </p:nvGrpSpPr>
        <p:grpSpPr>
          <a:xfrm>
            <a:off x="4703397" y="895915"/>
            <a:ext cx="2135748" cy="1666297"/>
            <a:chOff x="5460588" y="270280"/>
            <a:chExt cx="2135748" cy="1666297"/>
          </a:xfrm>
        </p:grpSpPr>
        <p:cxnSp>
          <p:nvCxnSpPr>
            <p:cNvPr id="23" name="Connettore 1 22"/>
            <p:cNvCxnSpPr/>
            <p:nvPr/>
          </p:nvCxnSpPr>
          <p:spPr>
            <a:xfrm>
              <a:off x="5460588" y="537237"/>
              <a:ext cx="0" cy="13993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676612" y="270280"/>
              <a:ext cx="19197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stable radiative layer</a:t>
              </a:r>
            </a:p>
          </p:txBody>
        </p:sp>
      </p:grpSp>
      <p:graphicFrame>
        <p:nvGraphicFramePr>
          <p:cNvPr id="48" name="Oggetto 47"/>
          <p:cNvGraphicFramePr>
            <a:graphicFrameLocks noChangeAspect="1"/>
          </p:cNvGraphicFramePr>
          <p:nvPr>
            <p:extLst/>
          </p:nvPr>
        </p:nvGraphicFramePr>
        <p:xfrm>
          <a:off x="2580089" y="2881459"/>
          <a:ext cx="584200" cy="177800"/>
        </p:xfrm>
        <a:graphic>
          <a:graphicData uri="http://schemas.openxmlformats.org/presentationml/2006/ole">
            <mc:AlternateContent xmlns:mc="http://schemas.openxmlformats.org/markup-compatibility/2006">
              <mc:Choice xmlns:v="urn:schemas-microsoft-com:vml" Requires="v">
                <p:oleObj spid="_x0000_s9423" name="Equazione" r:id="rId6" imgW="583920" imgH="177480" progId="Equation.3">
                  <p:embed/>
                </p:oleObj>
              </mc:Choice>
              <mc:Fallback>
                <p:oleObj name="Equazione" r:id="rId6" imgW="583920" imgH="177480" progId="Equation.3">
                  <p:embed/>
                  <p:pic>
                    <p:nvPicPr>
                      <p:cNvPr id="48" name="Oggetto 47"/>
                      <p:cNvPicPr>
                        <a:picLocks noChangeAspect="1" noChangeArrowheads="1"/>
                      </p:cNvPicPr>
                      <p:nvPr/>
                    </p:nvPicPr>
                    <p:blipFill>
                      <a:blip r:embed="rId7"/>
                      <a:srcRect/>
                      <a:stretch>
                        <a:fillRect/>
                      </a:stretch>
                    </p:blipFill>
                    <p:spPr bwMode="auto">
                      <a:xfrm>
                        <a:off x="2580089" y="2881459"/>
                        <a:ext cx="584200" cy="177800"/>
                      </a:xfrm>
                      <a:prstGeom prst="rect">
                        <a:avLst/>
                      </a:prstGeom>
                      <a:noFill/>
                      <a:ln>
                        <a:noFill/>
                      </a:ln>
                    </p:spPr>
                  </p:pic>
                </p:oleObj>
              </mc:Fallback>
            </mc:AlternateContent>
          </a:graphicData>
        </a:graphic>
      </p:graphicFrame>
      <p:graphicFrame>
        <p:nvGraphicFramePr>
          <p:cNvPr id="49" name="Oggetto 48"/>
          <p:cNvGraphicFramePr>
            <a:graphicFrameLocks noChangeAspect="1"/>
          </p:cNvGraphicFramePr>
          <p:nvPr>
            <p:extLst/>
          </p:nvPr>
        </p:nvGraphicFramePr>
        <p:xfrm>
          <a:off x="2610615" y="2574544"/>
          <a:ext cx="673100" cy="228600"/>
        </p:xfrm>
        <a:graphic>
          <a:graphicData uri="http://schemas.openxmlformats.org/presentationml/2006/ole">
            <mc:AlternateContent xmlns:mc="http://schemas.openxmlformats.org/markup-compatibility/2006">
              <mc:Choice xmlns:v="urn:schemas-microsoft-com:vml" Requires="v">
                <p:oleObj spid="_x0000_s9424" name="Equazione" r:id="rId8" imgW="672840" imgH="228600" progId="Equation.3">
                  <p:embed/>
                </p:oleObj>
              </mc:Choice>
              <mc:Fallback>
                <p:oleObj name="Equazione" r:id="rId8" imgW="672840" imgH="228600" progId="Equation.3">
                  <p:embed/>
                  <p:pic>
                    <p:nvPicPr>
                      <p:cNvPr id="49" name="Oggetto 48"/>
                      <p:cNvPicPr>
                        <a:picLocks noChangeAspect="1" noChangeArrowheads="1"/>
                      </p:cNvPicPr>
                      <p:nvPr/>
                    </p:nvPicPr>
                    <p:blipFill>
                      <a:blip r:embed="rId9"/>
                      <a:srcRect/>
                      <a:stretch>
                        <a:fillRect/>
                      </a:stretch>
                    </p:blipFill>
                    <p:spPr bwMode="auto">
                      <a:xfrm>
                        <a:off x="2610615" y="2574544"/>
                        <a:ext cx="67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CasellaDiTesto 30"/>
          <p:cNvSpPr txBox="1"/>
          <p:nvPr/>
        </p:nvSpPr>
        <p:spPr>
          <a:xfrm>
            <a:off x="1502055" y="72389"/>
            <a:ext cx="24206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Case b: dredge </a:t>
            </a:r>
            <a:r>
              <a:rPr kumimoji="0" lang="en-GB" sz="2400" b="0" i="0" u="none" strike="noStrike" kern="1200" cap="none" spc="0" normalizeH="0" baseline="0" noProof="0" dirty="0">
                <a:ln>
                  <a:noFill/>
                </a:ln>
                <a:solidFill>
                  <a:prstClr val="black"/>
                </a:solidFill>
                <a:effectLst/>
                <a:uLnTx/>
                <a:uFillTx/>
                <a:latin typeface="Calibri"/>
                <a:ea typeface="+mn-ea"/>
                <a:cs typeface="+mn-cs"/>
              </a:rPr>
              <a:t>up</a:t>
            </a:r>
          </a:p>
        </p:txBody>
      </p:sp>
      <p:sp>
        <p:nvSpPr>
          <p:cNvPr id="3" name="CasellaDiTesto 2"/>
          <p:cNvSpPr txBox="1"/>
          <p:nvPr/>
        </p:nvSpPr>
        <p:spPr>
          <a:xfrm>
            <a:off x="7292969" y="3721896"/>
            <a:ext cx="47884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Hydrodynamical</a:t>
            </a:r>
            <a:r>
              <a:rPr kumimoji="0" lang="en-GB" sz="1800" b="0" i="0" u="none" strike="noStrike" kern="1200" cap="none" spc="0" normalizeH="0" baseline="0" noProof="0" dirty="0">
                <a:ln>
                  <a:noFill/>
                </a:ln>
                <a:solidFill>
                  <a:prstClr val="black"/>
                </a:solidFill>
                <a:effectLst/>
                <a:uLnTx/>
                <a:uFillTx/>
                <a:latin typeface="Calibri"/>
                <a:ea typeface="+mn-ea"/>
                <a:cs typeface="+mn-cs"/>
              </a:rPr>
              <a:t> models  of  overshoot: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1)  the penetration increases as the  stability of the radiative layer below the convective zone decreases , </a:t>
            </a:r>
            <a:r>
              <a:rPr kumimoji="0" lang="en-GB" sz="1800" b="0" i="0" u="none" strike="noStrike" kern="1200" cap="none" spc="0" normalizeH="0" baseline="0" noProof="0" dirty="0">
                <a:ln>
                  <a:noFill/>
                </a:ln>
                <a:solidFill>
                  <a:srgbClr val="FF0000"/>
                </a:solidFill>
                <a:effectLst/>
                <a:uLnTx/>
                <a:uFillTx/>
                <a:latin typeface="Calibri"/>
                <a:ea typeface="+mn-ea"/>
                <a:cs typeface="+mn-cs"/>
              </a:rPr>
              <a:t>e.g.  Singh  1995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startAt="2"/>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velocity decays exponentially,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a:ea typeface="+mn-ea"/>
                <a:cs typeface="+mn-cs"/>
              </a:rPr>
              <a:t>e.g.  Freytag  1996</a:t>
            </a:r>
          </a:p>
        </p:txBody>
      </p:sp>
      <p:grpSp>
        <p:nvGrpSpPr>
          <p:cNvPr id="17" name="Gruppo 16"/>
          <p:cNvGrpSpPr/>
          <p:nvPr/>
        </p:nvGrpSpPr>
        <p:grpSpPr>
          <a:xfrm>
            <a:off x="3715763" y="2335637"/>
            <a:ext cx="1448428" cy="896514"/>
            <a:chOff x="4341406" y="2085386"/>
            <a:chExt cx="1448428" cy="896514"/>
          </a:xfrm>
        </p:grpSpPr>
        <p:sp>
          <p:nvSpPr>
            <p:cNvPr id="4" name="CasellaDiTesto 3"/>
            <p:cNvSpPr txBox="1"/>
            <p:nvPr/>
          </p:nvSpPr>
          <p:spPr>
            <a:xfrm>
              <a:off x="4658627" y="2612568"/>
              <a:ext cx="11312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overshoot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Connettore 2 14"/>
            <p:cNvCxnSpPr/>
            <p:nvPr/>
          </p:nvCxnSpPr>
          <p:spPr>
            <a:xfrm flipH="1" flipV="1">
              <a:off x="4341406" y="2085386"/>
              <a:ext cx="579926" cy="655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1" name="Connettore 2 50"/>
          <p:cNvCxnSpPr/>
          <p:nvPr/>
        </p:nvCxnSpPr>
        <p:spPr>
          <a:xfrm>
            <a:off x="3045608" y="2220543"/>
            <a:ext cx="1503784" cy="606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2" name="Text Box 39"/>
          <p:cNvSpPr txBox="1">
            <a:spLocks noChangeArrowheads="1"/>
          </p:cNvSpPr>
          <p:nvPr/>
        </p:nvSpPr>
        <p:spPr bwMode="auto">
          <a:xfrm>
            <a:off x="1964002" y="3839139"/>
            <a:ext cx="1169421" cy="3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err="1">
                <a:ln>
                  <a:noFill/>
                </a:ln>
                <a:solidFill>
                  <a:prstClr val="black"/>
                </a:solidFill>
                <a:effectLst/>
                <a:uLnTx/>
                <a:uFillTx/>
                <a:latin typeface="Calibri"/>
                <a:ea typeface="+mn-ea"/>
                <a:cs typeface="+mn-cs"/>
              </a:rPr>
              <a:t>convective</a:t>
            </a:r>
            <a:endParaRPr kumimoji="0" lang="en-US" alt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Text Box 40"/>
          <p:cNvSpPr txBox="1">
            <a:spLocks noChangeArrowheads="1"/>
          </p:cNvSpPr>
          <p:nvPr/>
        </p:nvSpPr>
        <p:spPr bwMode="auto">
          <a:xfrm>
            <a:off x="3185630" y="3839139"/>
            <a:ext cx="1420011" cy="38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Calibri"/>
                <a:ea typeface="+mn-ea"/>
                <a:cs typeface="+mn-cs"/>
              </a:rPr>
              <a:t>radiative</a:t>
            </a:r>
            <a:endParaRPr kumimoji="0" lang="en-US" alt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asellaDiTesto 18"/>
          <p:cNvSpPr txBox="1"/>
          <p:nvPr/>
        </p:nvSpPr>
        <p:spPr>
          <a:xfrm>
            <a:off x="7180414" y="287658"/>
            <a:ext cx="476453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In case of dredge up, the H-rich envelope penetrates the He-rich mantel. The sharp variation of the chemical composition at the conv. </a:t>
            </a:r>
            <a:r>
              <a:rPr kumimoji="0" lang="en-US" sz="1800" b="0" i="0" u="none" strike="noStrike" kern="1200" cap="none" spc="0" normalizeH="0" baseline="0" noProof="0" dirty="0">
                <a:ln>
                  <a:noFill/>
                </a:ln>
                <a:solidFill>
                  <a:prstClr val="black"/>
                </a:solidFill>
                <a:effectLst/>
                <a:uLnTx/>
                <a:uFillTx/>
                <a:latin typeface="Calibri"/>
                <a:ea typeface="+mn-ea"/>
                <a:cs typeface="+mn-cs"/>
              </a:rPr>
              <a:t>b</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order, causes a drop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of the radiative opacity and, in turn, a sharp decrease of the radiative gradient. Then, the convective border becomes unstable and convection can easily penetrate inward. In this case, the overshoot induced by the chemical discontinuity is much larger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6" name="CasellaDiTesto 35"/>
              <p:cNvSpPr txBox="1"/>
              <p:nvPr/>
            </p:nvSpPr>
            <p:spPr>
              <a:xfrm rot="16200000">
                <a:off x="828132" y="4783758"/>
                <a:ext cx="16802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 gradients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sub>
                    </m:sSub>
                  </m:oMath>
                </a14:m>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6" name="CasellaDiTesto 35"/>
              <p:cNvSpPr txBox="1">
                <a:spLocks noRot="1" noChangeAspect="1" noMove="1" noResize="1" noEditPoints="1" noAdjustHandles="1" noChangeArrowheads="1" noChangeShapeType="1" noTextEdit="1"/>
              </p:cNvSpPr>
              <p:nvPr/>
            </p:nvSpPr>
            <p:spPr>
              <a:xfrm rot="16200000">
                <a:off x="828132" y="4783758"/>
                <a:ext cx="1680204" cy="369332"/>
              </a:xfrm>
              <a:prstGeom prst="rect">
                <a:avLst/>
              </a:prstGeom>
              <a:blipFill>
                <a:blip r:embed="rId10"/>
                <a:stretch>
                  <a:fillRect l="-8197" t="-2536" r="-24590" b="-2899"/>
                </a:stretch>
              </a:blipFill>
            </p:spPr>
            <p:txBody>
              <a:bodyPr/>
              <a:lstStyle/>
              <a:p>
                <a:r>
                  <a:rPr lang="en-US">
                    <a:noFill/>
                  </a:rPr>
                  <a:t> </a:t>
                </a:r>
              </a:p>
            </p:txBody>
          </p:sp>
        </mc:Fallback>
      </mc:AlternateContent>
    </p:spTree>
    <p:extLst>
      <p:ext uri="{BB962C8B-B14F-4D97-AF65-F5344CB8AC3E}">
        <p14:creationId xmlns:p14="http://schemas.microsoft.com/office/powerpoint/2010/main" val="19518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91523"/>
          </a:xfrm>
        </p:spPr>
        <p:txBody>
          <a:bodyPr>
            <a:normAutofit fontScale="90000"/>
          </a:bodyPr>
          <a:lstStyle/>
          <a:p>
            <a:r>
              <a:rPr lang="en-US" dirty="0" smtClean="0"/>
              <a:t>Pressure scale height</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36069" y="1151856"/>
                <a:ext cx="10515600" cy="5297069"/>
              </a:xfrm>
            </p:spPr>
            <p:txBody>
              <a:bodyPr>
                <a:normAutofit/>
              </a:bodyPr>
              <a:lstStyle/>
              <a:p>
                <a:r>
                  <a:rPr lang="en-US" dirty="0" smtClean="0"/>
                  <a:t>Hydrostatic equilibrium: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it-IT" b="0" i="1" smtClean="0">
                            <a:latin typeface="Cambria Math" panose="02040503050406030204" pitchFamily="18" charset="0"/>
                          </a:rPr>
                          <m:t>𝑃</m:t>
                        </m:r>
                      </m:num>
                      <m:den>
                        <m:r>
                          <a:rPr lang="en-US" i="1" smtClean="0">
                            <a:latin typeface="Cambria Math" panose="02040503050406030204" pitchFamily="18" charset="0"/>
                          </a:rPr>
                          <m:t>𝑑</m:t>
                        </m:r>
                        <m:r>
                          <a:rPr lang="it-IT" b="0" i="1" smtClean="0">
                            <a:latin typeface="Cambria Math" panose="02040503050406030204" pitchFamily="18" charset="0"/>
                          </a:rPr>
                          <m:t>𝑟</m:t>
                        </m:r>
                      </m:den>
                    </m:f>
                    <m:r>
                      <a:rPr lang="it-IT" b="0" i="1" smtClean="0">
                        <a:latin typeface="Cambria Math" panose="02040503050406030204" pitchFamily="18" charset="0"/>
                      </a:rPr>
                      <m:t>=−</m:t>
                    </m:r>
                    <m:r>
                      <a:rPr lang="it-IT" b="0" i="1" smtClean="0">
                        <a:latin typeface="Cambria Math" panose="02040503050406030204" pitchFamily="18" charset="0"/>
                      </a:rPr>
                      <m:t>𝑔</m:t>
                    </m:r>
                    <m:r>
                      <a:rPr lang="it-IT" b="0" i="1" smtClean="0">
                        <a:latin typeface="Cambria Math" panose="02040503050406030204" pitchFamily="18" charset="0"/>
                        <a:ea typeface="Cambria Math" panose="02040503050406030204" pitchFamily="18" charset="0"/>
                      </a:rPr>
                      <m:t>𝜌</m:t>
                    </m:r>
                  </m:oMath>
                </a14:m>
                <a:r>
                  <a:rPr lang="en-US" dirty="0" smtClean="0"/>
                  <a:t>              </a:t>
                </a:r>
                <a14:m>
                  <m:oMath xmlns:m="http://schemas.openxmlformats.org/officeDocument/2006/math">
                    <m:r>
                      <a:rPr lang="it-IT" b="0" i="1" dirty="0" smtClean="0">
                        <a:latin typeface="Cambria Math" panose="02040503050406030204" pitchFamily="18" charset="0"/>
                      </a:rPr>
                      <m:t>𝑔</m:t>
                    </m:r>
                    <m:r>
                      <a:rPr lang="it-IT" b="0" i="1" dirty="0" smtClean="0">
                        <a:latin typeface="Cambria Math" panose="02040503050406030204" pitchFamily="18" charset="0"/>
                      </a:rPr>
                      <m:t>=</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𝐺𝑀</m:t>
                        </m:r>
                      </m:num>
                      <m:den>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𝑟</m:t>
                            </m:r>
                          </m:e>
                          <m:sup>
                            <m:r>
                              <a:rPr lang="it-IT" b="0" i="1" dirty="0" smtClean="0">
                                <a:latin typeface="Cambria Math" panose="02040503050406030204" pitchFamily="18" charset="0"/>
                              </a:rPr>
                              <m:t>2</m:t>
                            </m:r>
                          </m:sup>
                        </m:sSup>
                      </m:den>
                    </m:f>
                  </m:oMath>
                </a14:m>
                <a:endParaRPr lang="en-US" dirty="0" smtClean="0"/>
              </a:p>
              <a:p>
                <a:r>
                  <a:rPr lang="en-US" dirty="0" smtClean="0"/>
                  <a:t>Equation of state:       </a:t>
                </a:r>
                <a14:m>
                  <m:oMath xmlns:m="http://schemas.openxmlformats.org/officeDocument/2006/math">
                    <m:r>
                      <a:rPr lang="it-IT" b="0" i="1" smtClean="0">
                        <a:latin typeface="Cambria Math" panose="02040503050406030204" pitchFamily="18" charset="0"/>
                      </a:rPr>
                      <m:t>𝑃</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𝜌</m:t>
                        </m:r>
                      </m:num>
                      <m:den>
                        <m:r>
                          <a:rPr lang="it-IT" b="0" i="1" smtClean="0">
                            <a:latin typeface="Cambria Math" panose="02040503050406030204" pitchFamily="18" charset="0"/>
                            <a:ea typeface="Cambria Math" panose="02040503050406030204" pitchFamily="18" charset="0"/>
                          </a:rPr>
                          <m:t>𝜇</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𝑚</m:t>
                            </m:r>
                          </m:e>
                          <m:sub>
                            <m:r>
                              <a:rPr lang="it-IT" b="0" i="1" smtClean="0">
                                <a:latin typeface="Cambria Math" panose="02040503050406030204" pitchFamily="18" charset="0"/>
                                <a:ea typeface="Cambria Math" panose="02040503050406030204" pitchFamily="18" charset="0"/>
                              </a:rPr>
                              <m:t>𝐻</m:t>
                            </m:r>
                          </m:sub>
                        </m:sSub>
                      </m:den>
                    </m:f>
                    <m:r>
                      <a:rPr lang="it-IT" b="0" i="1" smtClean="0">
                        <a:latin typeface="Cambria Math" panose="02040503050406030204" pitchFamily="18" charset="0"/>
                      </a:rPr>
                      <m:t>𝐾𝑇</m:t>
                    </m:r>
                  </m:oMath>
                </a14:m>
                <a:endParaRPr lang="en-US" dirty="0" smtClean="0"/>
              </a:p>
              <a:p>
                <a:pPr marL="0" indent="0">
                  <a:buNone/>
                </a:pPr>
                <a:r>
                  <a:rPr lang="en-US" dirty="0" smtClean="0"/>
                  <a:t>Combining: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it-IT" b="0" i="1" smtClean="0">
                            <a:latin typeface="Cambria Math" panose="02040503050406030204" pitchFamily="18" charset="0"/>
                          </a:rPr>
                          <m:t>𝑃</m:t>
                        </m:r>
                      </m:num>
                      <m:den>
                        <m:r>
                          <a:rPr lang="it-IT" b="0" i="1" smtClean="0">
                            <a:latin typeface="Cambria Math" panose="02040503050406030204" pitchFamily="18" charset="0"/>
                          </a:rPr>
                          <m:t>𝑃</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𝜇</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𝑚</m:t>
                            </m:r>
                          </m:e>
                          <m:sub>
                            <m:r>
                              <a:rPr lang="it-IT" i="1">
                                <a:latin typeface="Cambria Math" panose="02040503050406030204" pitchFamily="18" charset="0"/>
                                <a:ea typeface="Cambria Math" panose="02040503050406030204" pitchFamily="18" charset="0"/>
                              </a:rPr>
                              <m:t>𝐻</m:t>
                            </m:r>
                          </m:sub>
                        </m:sSub>
                      </m:num>
                      <m:den>
                        <m:r>
                          <a:rPr lang="it-IT" b="0" i="1" smtClean="0">
                            <a:latin typeface="Cambria Math" panose="02040503050406030204" pitchFamily="18" charset="0"/>
                          </a:rPr>
                          <m:t>𝐾𝑇</m:t>
                        </m:r>
                      </m:den>
                    </m:f>
                    <m:r>
                      <a:rPr lang="it-IT" b="0" i="1" smtClean="0">
                        <a:latin typeface="Cambria Math" panose="02040503050406030204" pitchFamily="18" charset="0"/>
                      </a:rPr>
                      <m:t>𝑔𝑑𝑟</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𝑑𝑟</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𝑃</m:t>
                            </m:r>
                          </m:sub>
                        </m:sSub>
                      </m:den>
                    </m:f>
                  </m:oMath>
                </a14:m>
                <a:endParaRPr lang="en-US" dirty="0" smtClean="0"/>
              </a:p>
              <a:p>
                <a:pPr marL="0" indent="0">
                  <a:buNone/>
                </a:pPr>
                <a:r>
                  <a:rPr lang="en-US" dirty="0"/>
                  <a:t>w</a:t>
                </a:r>
                <a:r>
                  <a:rPr lang="en-US" dirty="0" smtClean="0"/>
                  <a:t>here:   </a:t>
                </a:r>
                <a14:m>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𝑃</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𝐾𝑇</m:t>
                        </m:r>
                      </m:num>
                      <m:den>
                        <m:r>
                          <a:rPr lang="it-IT" b="0" i="1" smtClean="0">
                            <a:latin typeface="Cambria Math" panose="02040503050406030204" pitchFamily="18" charset="0"/>
                          </a:rPr>
                          <m:t>𝑔</m:t>
                        </m:r>
                        <m:r>
                          <a:rPr lang="it-IT" i="1">
                            <a:latin typeface="Cambria Math" panose="02040503050406030204" pitchFamily="18" charset="0"/>
                            <a:ea typeface="Cambria Math" panose="02040503050406030204" pitchFamily="18" charset="0"/>
                          </a:rPr>
                          <m:t>𝜇</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𝑚</m:t>
                            </m:r>
                          </m:e>
                          <m:sub>
                            <m:r>
                              <a:rPr lang="it-IT" i="1">
                                <a:latin typeface="Cambria Math" panose="02040503050406030204" pitchFamily="18" charset="0"/>
                                <a:ea typeface="Cambria Math" panose="02040503050406030204" pitchFamily="18" charset="0"/>
                              </a:rPr>
                              <m:t>𝐻</m:t>
                            </m:r>
                          </m:sub>
                        </m:sSub>
                      </m:den>
                    </m:f>
                  </m:oMath>
                </a14:m>
                <a:r>
                  <a:rPr lang="en-US" dirty="0" smtClean="0"/>
                  <a:t>   is the pressure scale height.</a:t>
                </a:r>
              </a:p>
              <a:p>
                <a:pPr marL="0" indent="0">
                  <a:buNone/>
                </a:pPr>
                <a:endParaRPr lang="en-US" dirty="0"/>
              </a:p>
              <a:p>
                <a:pPr marL="0" indent="0">
                  <a:buNone/>
                </a:pPr>
                <a:r>
                  <a:rPr lang="en-US" dirty="0" smtClean="0"/>
                  <a:t>Then, on a small path (</a:t>
                </a:r>
                <a:r>
                  <a:rPr lang="en-US" i="1" dirty="0" smtClean="0"/>
                  <a:t>T</a:t>
                </a:r>
                <a:r>
                  <a:rPr lang="en-US" dirty="0" smtClean="0"/>
                  <a:t>, </a:t>
                </a:r>
                <a:r>
                  <a:rPr lang="en-US" i="1" dirty="0" smtClean="0">
                    <a:latin typeface="Symbol" panose="05050102010706020507" pitchFamily="18" charset="2"/>
                  </a:rPr>
                  <a:t>m</a:t>
                </a:r>
                <a:r>
                  <a:rPr lang="en-US" dirty="0" smtClean="0"/>
                  <a:t>  and </a:t>
                </a:r>
                <a:r>
                  <a:rPr lang="en-US" i="1" dirty="0" smtClean="0"/>
                  <a:t>g</a:t>
                </a:r>
                <a:r>
                  <a:rPr lang="en-US" dirty="0" smtClean="0"/>
                  <a:t> constants):</a:t>
                </a:r>
              </a:p>
              <a:p>
                <a:pPr marL="0" indent="0">
                  <a:buNone/>
                </a:pPr>
                <a:endParaRPr lang="en-US" dirty="0" smtClean="0"/>
              </a:p>
              <a:p>
                <a:pPr marL="0" indent="0" algn="ctr">
                  <a:buNone/>
                </a:pPr>
                <a14:m>
                  <m:oMath xmlns:m="http://schemas.openxmlformats.org/officeDocument/2006/math">
                    <m:r>
                      <a:rPr lang="it-IT" b="0" i="1" smtClean="0">
                        <a:latin typeface="Cambria Math" panose="02040503050406030204" pitchFamily="18" charset="0"/>
                      </a:rPr>
                      <m:t>𝑃</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0</m:t>
                        </m:r>
                      </m:sub>
                    </m:sSub>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 (</m:t>
                        </m:r>
                        <m:r>
                          <a:rPr lang="it-IT" b="0" i="1" smtClean="0">
                            <a:latin typeface="Cambria Math" panose="02040503050406030204" pitchFamily="18" charset="0"/>
                          </a:rPr>
                          <m:t>𝑟</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𝑟</m:t>
                            </m:r>
                          </m:e>
                          <m:sub>
                            <m:r>
                              <a:rPr lang="it-IT" b="0" i="1" smtClean="0">
                                <a:latin typeface="Cambria Math" panose="02040503050406030204" pitchFamily="18" charset="0"/>
                              </a:rPr>
                              <m:t>𝑜</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𝑃</m:t>
                            </m:r>
                          </m:sub>
                        </m:sSub>
                      </m:sup>
                    </m:sSup>
                  </m:oMath>
                </a14:m>
                <a:r>
                  <a:rPr lang="en-US" dirty="0" smtClean="0"/>
                  <a:t>  </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36069" y="1151856"/>
                <a:ext cx="10515600" cy="5297069"/>
              </a:xfrm>
              <a:blipFill>
                <a:blip r:embed="rId2"/>
                <a:stretch>
                  <a:fillRect l="-1159" t="-115"/>
                </a:stretch>
              </a:blipFill>
            </p:spPr>
            <p:txBody>
              <a:bodyPr/>
              <a:lstStyle/>
              <a:p>
                <a:r>
                  <a:rPr lang="en-US">
                    <a:noFill/>
                  </a:rPr>
                  <a:t> </a:t>
                </a:r>
              </a:p>
            </p:txBody>
          </p:sp>
        </mc:Fallback>
      </mc:AlternateContent>
    </p:spTree>
    <p:extLst>
      <p:ext uri="{BB962C8B-B14F-4D97-AF65-F5344CB8AC3E}">
        <p14:creationId xmlns:p14="http://schemas.microsoft.com/office/powerpoint/2010/main" val="4032861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734729" y="685801"/>
                <a:ext cx="10972800" cy="4525963"/>
              </a:xfrm>
            </p:spPr>
            <p:txBody>
              <a:bodyPr>
                <a:normAutofit fontScale="92500" lnSpcReduction="20000"/>
              </a:bodyPr>
              <a:lstStyle/>
              <a:p>
                <a:pPr marL="0" indent="0">
                  <a:buNone/>
                </a:pPr>
                <a:r>
                  <a:rPr lang="en-US" b="1" dirty="0" smtClean="0"/>
                  <a:t>The «radiative 13C-pocket scenario» has two specific features:         </a:t>
                </a:r>
                <a:r>
                  <a:rPr lang="en-US" b="1" dirty="0" err="1" smtClean="0"/>
                  <a:t>i</a:t>
                </a:r>
                <a:r>
                  <a:rPr lang="en-US" b="1" dirty="0" smtClean="0"/>
                  <a:t>) high neutron exposure and ii) low neutron density.</a:t>
                </a:r>
              </a:p>
              <a:p>
                <a:pPr marL="0" indent="0">
                  <a:buNone/>
                </a:pPr>
                <a:endParaRPr lang="en-US" dirty="0"/>
              </a:p>
              <a:p>
                <a:pPr marL="0" indent="0">
                  <a:buNone/>
                </a:pPr>
                <a:r>
                  <a:rPr lang="en-US" sz="2400" dirty="0" smtClean="0"/>
                  <a:t>Neutron exposure: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𝜌</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𝑑𝑡</m:t>
                        </m:r>
                      </m:e>
                    </m:nary>
                  </m:oMath>
                </a14:m>
                <a:endParaRPr lang="en-US" dirty="0" smtClean="0"/>
              </a:p>
              <a:p>
                <a:pPr marL="0" indent="0">
                  <a:buNone/>
                </a:pPr>
                <a:r>
                  <a:rPr lang="en-US" sz="2400" dirty="0" smtClean="0"/>
                  <a:t>Typical numbers: </a:t>
                </a:r>
                <a:r>
                  <a:rPr lang="en-US" sz="2800" i="1" dirty="0">
                    <a:latin typeface="Symbol" panose="05050102010706020507" pitchFamily="18" charset="2"/>
                  </a:rPr>
                  <a:t>r</a:t>
                </a:r>
                <a:r>
                  <a:rPr lang="en-US" sz="2800" i="1" dirty="0" smtClean="0"/>
                  <a:t>=10</a:t>
                </a:r>
                <a:r>
                  <a:rPr lang="en-US" sz="2800" i="1" baseline="30000" dirty="0" smtClean="0"/>
                  <a:t>7</a:t>
                </a:r>
                <a:r>
                  <a:rPr lang="en-US" sz="2800" i="1" dirty="0" smtClean="0"/>
                  <a:t> cm</a:t>
                </a:r>
                <a:r>
                  <a:rPr lang="en-US" sz="2800" i="1" baseline="30000" dirty="0" smtClean="0"/>
                  <a:t>-3  </a:t>
                </a:r>
                <a:r>
                  <a:rPr lang="en-US" sz="2800" i="1" dirty="0" smtClean="0"/>
                  <a:t>,   </a:t>
                </a:r>
                <a:r>
                  <a:rPr lang="en-US" sz="2800" i="1" dirty="0" err="1" smtClean="0"/>
                  <a:t>v</a:t>
                </a:r>
                <a:r>
                  <a:rPr lang="en-US" sz="2800" i="1" baseline="-25000" dirty="0" err="1" smtClean="0"/>
                  <a:t>T</a:t>
                </a:r>
                <a:r>
                  <a:rPr lang="en-US" sz="2800" i="1" dirty="0" smtClean="0"/>
                  <a:t>=8 </a:t>
                </a:r>
                <a:r>
                  <a:rPr lang="en-US" sz="2800" i="1" dirty="0" err="1" smtClean="0"/>
                  <a:t>KeV</a:t>
                </a:r>
                <a:r>
                  <a:rPr lang="en-US" sz="2800" i="1" dirty="0" smtClean="0"/>
                  <a:t>  , </a:t>
                </a:r>
                <a:r>
                  <a:rPr lang="en-US" sz="2800" i="1" dirty="0" smtClean="0">
                    <a:latin typeface="Symbol" panose="05050102010706020507" pitchFamily="18" charset="2"/>
                  </a:rPr>
                  <a:t>D</a:t>
                </a:r>
                <a:r>
                  <a:rPr lang="en-US" sz="2800" i="1" dirty="0" smtClean="0"/>
                  <a:t>t=10</a:t>
                </a:r>
                <a:r>
                  <a:rPr lang="en-US" sz="2800" i="1" baseline="30000" dirty="0" smtClean="0"/>
                  <a:t>5</a:t>
                </a:r>
                <a:r>
                  <a:rPr lang="en-US" sz="2800" i="1" dirty="0" smtClean="0"/>
                  <a:t> </a:t>
                </a:r>
                <a:r>
                  <a:rPr lang="en-US" sz="2800" i="1" dirty="0" err="1" smtClean="0"/>
                  <a:t>yr</a:t>
                </a:r>
                <a:r>
                  <a:rPr lang="en-US" sz="2800" i="1" dirty="0" smtClean="0"/>
                  <a:t> </a:t>
                </a:r>
                <a:r>
                  <a:rPr lang="en-US" sz="2800" dirty="0" smtClean="0"/>
                  <a:t>and</a:t>
                </a:r>
                <a:r>
                  <a:rPr lang="en-US" sz="2800" i="1" dirty="0" smtClean="0"/>
                  <a:t> </a:t>
                </a:r>
                <a:r>
                  <a:rPr lang="en-US" sz="2800" i="1" dirty="0" smtClean="0">
                    <a:latin typeface="Symbol" panose="05050102010706020507" pitchFamily="18" charset="2"/>
                  </a:rPr>
                  <a:t>t</a:t>
                </a:r>
                <a:r>
                  <a:rPr lang="en-US" sz="2800" i="1" dirty="0" smtClean="0"/>
                  <a:t>=0.5 mb</a:t>
                </a:r>
                <a:r>
                  <a:rPr lang="en-US" sz="2800" i="1" baseline="30000" dirty="0" smtClean="0"/>
                  <a:t>-1</a:t>
                </a:r>
              </a:p>
              <a:p>
                <a:pPr marL="0" indent="0">
                  <a:buNone/>
                </a:pPr>
                <a:endParaRPr lang="it-IT" sz="2800" i="1" baseline="30000" dirty="0"/>
              </a:p>
              <a:p>
                <a:pPr marL="0" indent="0">
                  <a:buNone/>
                </a:pPr>
                <a:r>
                  <a:rPr lang="en-US" sz="2800" dirty="0" smtClean="0"/>
                  <a:t>A neutron exposure of this order of magnitude allows the production of the s-process main component (90&lt;A&lt;204). </a:t>
                </a:r>
              </a:p>
              <a:p>
                <a:pPr marL="0" indent="0">
                  <a:buNone/>
                </a:pPr>
                <a:endParaRPr lang="en-US" sz="2800" dirty="0" smtClean="0"/>
              </a:p>
              <a:p>
                <a:pPr marL="0" indent="0">
                  <a:buNone/>
                </a:pPr>
                <a:r>
                  <a:rPr lang="en-US" sz="2800" dirty="0" smtClean="0"/>
                  <a:t>Such a low neutron density explain the isotopic and elemental abundance ratios nearby the critical branches of the s-process path. </a:t>
                </a:r>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734729" y="685801"/>
                <a:ext cx="10972800" cy="4525963"/>
              </a:xfrm>
              <a:blipFill>
                <a:blip r:embed="rId2"/>
                <a:stretch>
                  <a:fillRect l="-1333" t="-3504" r="-889"/>
                </a:stretch>
              </a:blipFill>
            </p:spPr>
            <p:txBody>
              <a:bodyPr/>
              <a:lstStyle/>
              <a:p>
                <a:r>
                  <a:rPr lang="en-US">
                    <a:noFill/>
                  </a:rPr>
                  <a:t> </a:t>
                </a:r>
              </a:p>
            </p:txBody>
          </p:sp>
        </mc:Fallback>
      </mc:AlternateContent>
      <p:sp>
        <p:nvSpPr>
          <p:cNvPr id="4" name="CasellaDiTesto 3"/>
          <p:cNvSpPr txBox="1"/>
          <p:nvPr/>
        </p:nvSpPr>
        <p:spPr>
          <a:xfrm>
            <a:off x="1260909" y="6092792"/>
            <a:ext cx="1923925" cy="369332"/>
          </a:xfrm>
          <a:prstGeom prst="rect">
            <a:avLst/>
          </a:prstGeom>
          <a:noFill/>
        </p:spPr>
        <p:txBody>
          <a:bodyPr wrap="none" rtlCol="0">
            <a:spAutoFit/>
          </a:bodyPr>
          <a:lstStyle/>
          <a:p>
            <a:r>
              <a:rPr lang="it-IT" dirty="0" smtClean="0"/>
              <a:t>* 1 barn=10</a:t>
            </a:r>
            <a:r>
              <a:rPr lang="it-IT" baseline="30000" dirty="0" smtClean="0"/>
              <a:t>-24</a:t>
            </a:r>
            <a:r>
              <a:rPr lang="it-IT" dirty="0" smtClean="0"/>
              <a:t> cm</a:t>
            </a:r>
            <a:r>
              <a:rPr lang="it-IT" baseline="30000" dirty="0" smtClean="0"/>
              <a:t>2</a:t>
            </a:r>
            <a:endParaRPr lang="en-US" baseline="30000" dirty="0"/>
          </a:p>
        </p:txBody>
      </p:sp>
    </p:spTree>
    <p:extLst>
      <p:ext uri="{BB962C8B-B14F-4D97-AF65-F5344CB8AC3E}">
        <p14:creationId xmlns:p14="http://schemas.microsoft.com/office/powerpoint/2010/main" val="221024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6632"/>
            <a:ext cx="8229600" cy="562074"/>
          </a:xfrm>
        </p:spPr>
        <p:txBody>
          <a:bodyPr>
            <a:normAutofit fontScale="90000"/>
          </a:bodyPr>
          <a:lstStyle/>
          <a:p>
            <a:r>
              <a:rPr lang="en-US" dirty="0" smtClean="0"/>
              <a:t>Why an exponential decay of V?</a:t>
            </a:r>
            <a:endParaRPr lang="en-US" dirty="0"/>
          </a:p>
        </p:txBody>
      </p:sp>
      <p:graphicFrame>
        <p:nvGraphicFramePr>
          <p:cNvPr id="4" name="Oggetto 3"/>
          <p:cNvGraphicFramePr>
            <a:graphicFrameLocks noChangeAspect="1"/>
          </p:cNvGraphicFramePr>
          <p:nvPr>
            <p:extLst/>
          </p:nvPr>
        </p:nvGraphicFramePr>
        <p:xfrm>
          <a:off x="2187575" y="1700809"/>
          <a:ext cx="4857750" cy="719137"/>
        </p:xfrm>
        <a:graphic>
          <a:graphicData uri="http://schemas.openxmlformats.org/presentationml/2006/ole">
            <mc:AlternateContent xmlns:mc="http://schemas.openxmlformats.org/markup-compatibility/2006">
              <mc:Choice xmlns:v="urn:schemas-microsoft-com:vml" Requires="v">
                <p:oleObj spid="_x0000_s10582" name="Equazione" r:id="rId3" imgW="2920680" imgH="431640" progId="Equation.3">
                  <p:embed/>
                </p:oleObj>
              </mc:Choice>
              <mc:Fallback>
                <p:oleObj name="Equazione" r:id="rId3" imgW="2920680" imgH="431640" progId="Equation.3">
                  <p:embed/>
                  <p:pic>
                    <p:nvPicPr>
                      <p:cNvPr id="4" name="Oggetto 3"/>
                      <p:cNvPicPr/>
                      <p:nvPr/>
                    </p:nvPicPr>
                    <p:blipFill>
                      <a:blip r:embed="rId4"/>
                      <a:stretch>
                        <a:fillRect/>
                      </a:stretch>
                    </p:blipFill>
                    <p:spPr>
                      <a:xfrm>
                        <a:off x="2187575" y="1700809"/>
                        <a:ext cx="4857750" cy="719137"/>
                      </a:xfrm>
                      <a:prstGeom prst="rect">
                        <a:avLst/>
                      </a:prstGeom>
                    </p:spPr>
                  </p:pic>
                </p:oleObj>
              </mc:Fallback>
            </mc:AlternateContent>
          </a:graphicData>
        </a:graphic>
      </p:graphicFrame>
      <p:graphicFrame>
        <p:nvGraphicFramePr>
          <p:cNvPr id="5" name="Grafico 4"/>
          <p:cNvGraphicFramePr>
            <a:graphicFrameLocks/>
          </p:cNvGraphicFramePr>
          <p:nvPr>
            <p:extLst/>
          </p:nvPr>
        </p:nvGraphicFramePr>
        <p:xfrm>
          <a:off x="1919536" y="4437112"/>
          <a:ext cx="3744416"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ggetto 5"/>
          <p:cNvGraphicFramePr>
            <a:graphicFrameLocks noChangeAspect="1"/>
          </p:cNvGraphicFramePr>
          <p:nvPr>
            <p:extLst/>
          </p:nvPr>
        </p:nvGraphicFramePr>
        <p:xfrm>
          <a:off x="3721100" y="2733675"/>
          <a:ext cx="6537325" cy="1385888"/>
        </p:xfrm>
        <a:graphic>
          <a:graphicData uri="http://schemas.openxmlformats.org/presentationml/2006/ole">
            <mc:AlternateContent xmlns:mc="http://schemas.openxmlformats.org/markup-compatibility/2006">
              <mc:Choice xmlns:v="urn:schemas-microsoft-com:vml" Requires="v">
                <p:oleObj spid="_x0000_s10583" name="Equazione" r:id="rId6" imgW="3949560" imgH="838080" progId="Equation.3">
                  <p:embed/>
                </p:oleObj>
              </mc:Choice>
              <mc:Fallback>
                <p:oleObj name="Equazione" r:id="rId6" imgW="3949560" imgH="838080" progId="Equation.3">
                  <p:embed/>
                  <p:pic>
                    <p:nvPicPr>
                      <p:cNvPr id="6" name="Oggetto 5"/>
                      <p:cNvPicPr>
                        <a:picLocks noChangeAspect="1" noChangeArrowheads="1"/>
                      </p:cNvPicPr>
                      <p:nvPr/>
                    </p:nvPicPr>
                    <p:blipFill>
                      <a:blip r:embed="rId7"/>
                      <a:srcRect/>
                      <a:stretch>
                        <a:fillRect/>
                      </a:stretch>
                    </p:blipFill>
                    <p:spPr bwMode="auto">
                      <a:xfrm>
                        <a:off x="3721100" y="2733675"/>
                        <a:ext cx="6537325" cy="1385888"/>
                      </a:xfrm>
                      <a:prstGeom prst="rect">
                        <a:avLst/>
                      </a:prstGeom>
                      <a:noFill/>
                      <a:ln>
                        <a:noFill/>
                      </a:ln>
                    </p:spPr>
                  </p:pic>
                </p:oleObj>
              </mc:Fallback>
            </mc:AlternateContent>
          </a:graphicData>
        </a:graphic>
      </p:graphicFrame>
      <p:sp>
        <p:nvSpPr>
          <p:cNvPr id="7" name="Ovale 6"/>
          <p:cNvSpPr/>
          <p:nvPr/>
        </p:nvSpPr>
        <p:spPr>
          <a:xfrm>
            <a:off x="5663952" y="1484784"/>
            <a:ext cx="1440160" cy="1152128"/>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e 7"/>
          <p:cNvSpPr/>
          <p:nvPr/>
        </p:nvSpPr>
        <p:spPr>
          <a:xfrm>
            <a:off x="7587049" y="3284984"/>
            <a:ext cx="2755556" cy="93610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Oggetto 8"/>
          <p:cNvGraphicFramePr>
            <a:graphicFrameLocks noChangeAspect="1"/>
          </p:cNvGraphicFramePr>
          <p:nvPr>
            <p:extLst/>
          </p:nvPr>
        </p:nvGraphicFramePr>
        <p:xfrm>
          <a:off x="5827713" y="5184775"/>
          <a:ext cx="4452937" cy="379413"/>
        </p:xfrm>
        <a:graphic>
          <a:graphicData uri="http://schemas.openxmlformats.org/presentationml/2006/ole">
            <mc:AlternateContent xmlns:mc="http://schemas.openxmlformats.org/markup-compatibility/2006">
              <mc:Choice xmlns:v="urn:schemas-microsoft-com:vml" Requires="v">
                <p:oleObj spid="_x0000_s10584" name="Equazione" r:id="rId8" imgW="2692080" imgH="228600" progId="Equation.3">
                  <p:embed/>
                </p:oleObj>
              </mc:Choice>
              <mc:Fallback>
                <p:oleObj name="Equazione" r:id="rId8" imgW="2692080" imgH="228600" progId="Equation.3">
                  <p:embed/>
                  <p:pic>
                    <p:nvPicPr>
                      <p:cNvPr id="9" name="Oggetto 8"/>
                      <p:cNvPicPr>
                        <a:picLocks noChangeAspect="1" noChangeArrowheads="1"/>
                      </p:cNvPicPr>
                      <p:nvPr/>
                    </p:nvPicPr>
                    <p:blipFill>
                      <a:blip r:embed="rId9"/>
                      <a:srcRect/>
                      <a:stretch>
                        <a:fillRect/>
                      </a:stretch>
                    </p:blipFill>
                    <p:spPr bwMode="auto">
                      <a:xfrm>
                        <a:off x="5827713" y="5184775"/>
                        <a:ext cx="44529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ttangolo 10"/>
          <p:cNvSpPr/>
          <p:nvPr/>
        </p:nvSpPr>
        <p:spPr>
          <a:xfrm>
            <a:off x="8376810" y="5085184"/>
            <a:ext cx="1872208" cy="57606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asellaDiTesto 12"/>
          <p:cNvSpPr txBox="1"/>
          <p:nvPr/>
        </p:nvSpPr>
        <p:spPr>
          <a:xfrm>
            <a:off x="2207568" y="980728"/>
            <a:ext cx="3911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Viscous dissipation of kinetic energy   -&gt;</a:t>
            </a:r>
          </a:p>
        </p:txBody>
      </p:sp>
      <p:graphicFrame>
        <p:nvGraphicFramePr>
          <p:cNvPr id="14" name="Oggetto 13"/>
          <p:cNvGraphicFramePr>
            <a:graphicFrameLocks noChangeAspect="1"/>
          </p:cNvGraphicFramePr>
          <p:nvPr>
            <p:extLst/>
          </p:nvPr>
        </p:nvGraphicFramePr>
        <p:xfrm>
          <a:off x="6291045" y="996424"/>
          <a:ext cx="1455737" cy="338138"/>
        </p:xfrm>
        <a:graphic>
          <a:graphicData uri="http://schemas.openxmlformats.org/presentationml/2006/ole">
            <mc:AlternateContent xmlns:mc="http://schemas.openxmlformats.org/markup-compatibility/2006">
              <mc:Choice xmlns:v="urn:schemas-microsoft-com:vml" Requires="v">
                <p:oleObj spid="_x0000_s10585" name="Equazione" r:id="rId10" imgW="876240" imgH="203040" progId="Equation.3">
                  <p:embed/>
                </p:oleObj>
              </mc:Choice>
              <mc:Fallback>
                <p:oleObj name="Equazione" r:id="rId10" imgW="876240" imgH="203040" progId="Equation.3">
                  <p:embed/>
                  <p:pic>
                    <p:nvPicPr>
                      <p:cNvPr id="14" name="Oggetto 13"/>
                      <p:cNvPicPr>
                        <a:picLocks noChangeAspect="1" noChangeArrowheads="1"/>
                      </p:cNvPicPr>
                      <p:nvPr/>
                    </p:nvPicPr>
                    <p:blipFill>
                      <a:blip r:embed="rId11"/>
                      <a:srcRect/>
                      <a:stretch>
                        <a:fillRect/>
                      </a:stretch>
                    </p:blipFill>
                    <p:spPr bwMode="auto">
                      <a:xfrm>
                        <a:off x="6291045" y="996424"/>
                        <a:ext cx="1455737" cy="338138"/>
                      </a:xfrm>
                      <a:prstGeom prst="rect">
                        <a:avLst/>
                      </a:prstGeom>
                      <a:noFill/>
                      <a:ln>
                        <a:noFill/>
                      </a:ln>
                    </p:spPr>
                  </p:pic>
                </p:oleObj>
              </mc:Fallback>
            </mc:AlternateContent>
          </a:graphicData>
        </a:graphic>
      </p:graphicFrame>
      <p:graphicFrame>
        <p:nvGraphicFramePr>
          <p:cNvPr id="15" name="Oggetto 14"/>
          <p:cNvGraphicFramePr>
            <a:graphicFrameLocks noChangeAspect="1"/>
          </p:cNvGraphicFramePr>
          <p:nvPr>
            <p:extLst/>
          </p:nvPr>
        </p:nvGraphicFramePr>
        <p:xfrm>
          <a:off x="8806954" y="5949281"/>
          <a:ext cx="1033462" cy="739775"/>
        </p:xfrm>
        <a:graphic>
          <a:graphicData uri="http://schemas.openxmlformats.org/presentationml/2006/ole">
            <mc:AlternateContent xmlns:mc="http://schemas.openxmlformats.org/markup-compatibility/2006">
              <mc:Choice xmlns:v="urn:schemas-microsoft-com:vml" Requires="v">
                <p:oleObj spid="_x0000_s10586" name="Equazione" r:id="rId12" imgW="622080" imgH="444240" progId="Equation.3">
                  <p:embed/>
                </p:oleObj>
              </mc:Choice>
              <mc:Fallback>
                <p:oleObj name="Equazione" r:id="rId12" imgW="622080" imgH="444240" progId="Equation.3">
                  <p:embed/>
                  <p:pic>
                    <p:nvPicPr>
                      <p:cNvPr id="15" name="Oggetto 14"/>
                      <p:cNvPicPr>
                        <a:picLocks noChangeAspect="1" noChangeArrowheads="1"/>
                      </p:cNvPicPr>
                      <p:nvPr/>
                    </p:nvPicPr>
                    <p:blipFill>
                      <a:blip r:embed="rId13"/>
                      <a:srcRect/>
                      <a:stretch>
                        <a:fillRect/>
                      </a:stretch>
                    </p:blipFill>
                    <p:spPr bwMode="auto">
                      <a:xfrm>
                        <a:off x="8806954" y="5949281"/>
                        <a:ext cx="1033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asellaDiTesto 2"/>
          <p:cNvSpPr txBox="1"/>
          <p:nvPr/>
        </p:nvSpPr>
        <p:spPr>
          <a:xfrm>
            <a:off x="8852704" y="885201"/>
            <a:ext cx="27926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Calibri"/>
                <a:ea typeface="+mn-ea"/>
                <a:cs typeface="+mn-cs"/>
              </a:rPr>
              <a:t>V[r(t)]</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=average velocity of a penetrating convective 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FF0000"/>
                </a:solidFill>
                <a:effectLst/>
                <a:uLnTx/>
                <a:uFillTx/>
                <a:latin typeface="Calibri"/>
                <a:ea typeface="+mn-ea"/>
                <a:cs typeface="+mn-cs"/>
              </a:rPr>
              <a:t>Vo</a:t>
            </a:r>
            <a:r>
              <a:rPr kumimoji="0" lang="en-US" sz="2000" b="1" i="1" u="none" strike="noStrike" kern="1200" cap="none" spc="0" normalizeH="0" baseline="0" noProof="0" dirty="0" smtClean="0">
                <a:ln>
                  <a:noFill/>
                </a:ln>
                <a:solidFill>
                  <a:prstClr val="black"/>
                </a:solidFill>
                <a:effectLst/>
                <a:uLnTx/>
                <a:uFillTx/>
                <a:latin typeface="Calibri"/>
                <a:ea typeface="+mn-ea"/>
                <a:cs typeface="+mn-cs"/>
              </a:rPr>
              <a:t>= V</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at the convective border (r=</a:t>
            </a:r>
            <a:r>
              <a:rPr kumimoji="0" lang="en-US" sz="2000" b="0" i="0" u="none" strike="noStrike" kern="1200" cap="none" spc="0" normalizeH="0" baseline="0" noProof="0" dirty="0" err="1" smtClean="0">
                <a:ln>
                  <a:noFill/>
                </a:ln>
                <a:solidFill>
                  <a:prstClr val="black"/>
                </a:solidFill>
                <a:effectLst/>
                <a:uLnTx/>
                <a:uFillTx/>
                <a:latin typeface="Calibri"/>
                <a:ea typeface="+mn-ea"/>
                <a:cs typeface="+mn-cs"/>
              </a:rPr>
              <a:t>r</a:t>
            </a:r>
            <a:r>
              <a:rPr kumimoji="0" lang="en-US" sz="2000" b="0" i="0" u="none" strike="noStrike" kern="1200" cap="none" spc="0" normalizeH="0" baseline="-25000" noProof="0" dirty="0" err="1" smtClean="0">
                <a:ln>
                  <a:noFill/>
                </a:ln>
                <a:solidFill>
                  <a:prstClr val="black"/>
                </a:solidFill>
                <a:effectLst/>
                <a:uLnTx/>
                <a:uFillTx/>
                <a:latin typeface="Calibri"/>
                <a:ea typeface="+mn-ea"/>
                <a:cs typeface="+mn-cs"/>
              </a:rPr>
              <a:t>o</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at time t=0)</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Connettore 2 11"/>
          <p:cNvCxnSpPr/>
          <p:nvPr/>
        </p:nvCxnSpPr>
        <p:spPr>
          <a:xfrm flipH="1">
            <a:off x="7104112" y="4221088"/>
            <a:ext cx="904107" cy="96368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11"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p:cNvGrpSpPr/>
          <p:nvPr/>
        </p:nvGrpSpPr>
        <p:grpSpPr>
          <a:xfrm>
            <a:off x="3247256" y="1536533"/>
            <a:ext cx="3352800" cy="2382838"/>
            <a:chOff x="-2772816" y="2342306"/>
            <a:chExt cx="3352800" cy="2382838"/>
          </a:xfrm>
        </p:grpSpPr>
        <p:grpSp>
          <p:nvGrpSpPr>
            <p:cNvPr id="54" name="Group 36"/>
            <p:cNvGrpSpPr>
              <a:grpSpLocks/>
            </p:cNvGrpSpPr>
            <p:nvPr/>
          </p:nvGrpSpPr>
          <p:grpSpPr bwMode="auto">
            <a:xfrm>
              <a:off x="-2772816" y="2342306"/>
              <a:ext cx="3352800" cy="2382838"/>
              <a:chOff x="3264" y="2160"/>
              <a:chExt cx="2112" cy="1501"/>
            </a:xfrm>
          </p:grpSpPr>
          <p:grpSp>
            <p:nvGrpSpPr>
              <p:cNvPr id="56" name="Group 27"/>
              <p:cNvGrpSpPr>
                <a:grpSpLocks/>
              </p:cNvGrpSpPr>
              <p:nvPr/>
            </p:nvGrpSpPr>
            <p:grpSpPr bwMode="auto">
              <a:xfrm>
                <a:off x="3264" y="2160"/>
                <a:ext cx="2112" cy="1501"/>
                <a:chOff x="3264" y="2160"/>
                <a:chExt cx="2112" cy="1501"/>
              </a:xfrm>
            </p:grpSpPr>
            <p:pic>
              <p:nvPicPr>
                <p:cNvPr id="58" name="Picture 14" descr="F:\doctexpp\WDNAPOLI\grad3.bmp"/>
                <p:cNvPicPr>
                  <a:picLocks noChangeAspect="1" noChangeArrowheads="1"/>
                </p:cNvPicPr>
                <p:nvPr/>
              </p:nvPicPr>
              <p:blipFill>
                <a:blip r:embed="rId3">
                  <a:extLst>
                    <a:ext uri="{28A0092B-C50C-407E-A947-70E740481C1C}">
                      <a14:useLocalDpi xmlns:a14="http://schemas.microsoft.com/office/drawing/2010/main" val="0"/>
                    </a:ext>
                  </a:extLst>
                </a:blip>
                <a:srcRect l="3767" t="10226" r="46913" b="52226"/>
                <a:stretch>
                  <a:fillRect/>
                </a:stretch>
              </p:blipFill>
              <p:spPr bwMode="auto">
                <a:xfrm>
                  <a:off x="3264" y="2160"/>
                  <a:ext cx="2112" cy="1501"/>
                </a:xfrm>
                <a:prstGeom prst="rect">
                  <a:avLst/>
                </a:prstGeom>
                <a:noFill/>
                <a:extLst>
                  <a:ext uri="{909E8E84-426E-40DD-AFC4-6F175D3DCCD1}">
                    <a14:hiddenFill xmlns:a14="http://schemas.microsoft.com/office/drawing/2010/main">
                      <a:solidFill>
                        <a:srgbClr val="FFFFFF"/>
                      </a:solidFill>
                    </a14:hiddenFill>
                  </a:ext>
                </a:extLst>
              </p:spPr>
            </p:pic>
            <p:sp>
              <p:nvSpPr>
                <p:cNvPr id="59" name="Line 18"/>
                <p:cNvSpPr>
                  <a:spLocks noChangeShapeType="1"/>
                </p:cNvSpPr>
                <p:nvPr/>
              </p:nvSpPr>
              <p:spPr bwMode="auto">
                <a:xfrm flipV="1">
                  <a:off x="4128" y="3456"/>
                  <a:ext cx="288" cy="0"/>
                </a:xfrm>
                <a:prstGeom prst="line">
                  <a:avLst/>
                </a:prstGeom>
                <a:noFill/>
                <a:ln w="1587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19"/>
                <p:cNvSpPr>
                  <a:spLocks noChangeShapeType="1"/>
                </p:cNvSpPr>
                <p:nvPr/>
              </p:nvSpPr>
              <p:spPr bwMode="auto">
                <a:xfrm flipH="1" flipV="1">
                  <a:off x="3696" y="3456"/>
                  <a:ext cx="288" cy="0"/>
                </a:xfrm>
                <a:prstGeom prst="line">
                  <a:avLst/>
                </a:prstGeom>
                <a:noFill/>
                <a:ln w="15875">
                  <a:solidFill>
                    <a:srgbClr val="0000FF"/>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Text Box 23"/>
                <p:cNvSpPr txBox="1">
                  <a:spLocks noChangeArrowheads="1"/>
                </p:cNvSpPr>
                <p:nvPr/>
              </p:nvSpPr>
              <p:spPr bwMode="auto">
                <a:xfrm>
                  <a:off x="4080" y="345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a:ln>
                        <a:noFill/>
                      </a:ln>
                      <a:solidFill>
                        <a:srgbClr val="C0504D"/>
                      </a:solidFill>
                      <a:effectLst/>
                      <a:uLnTx/>
                      <a:uFillTx/>
                      <a:latin typeface="Calibri"/>
                      <a:ea typeface="+mn-ea"/>
                      <a:cs typeface="+mn-cs"/>
                    </a:rPr>
                    <a:t>H</a:t>
                  </a:r>
                  <a:endParaRPr kumimoji="0" lang="en-US" altLang="it-IT" sz="1400" b="0" i="0" u="none" strike="noStrike" kern="1200" cap="none" spc="0" normalizeH="0" baseline="0" noProof="0" dirty="0">
                    <a:ln>
                      <a:noFill/>
                    </a:ln>
                    <a:solidFill>
                      <a:srgbClr val="C0504D"/>
                    </a:solidFill>
                    <a:effectLst/>
                    <a:uLnTx/>
                    <a:uFillTx/>
                    <a:latin typeface="Calibri"/>
                    <a:ea typeface="+mn-ea"/>
                    <a:cs typeface="+mn-cs"/>
                  </a:endParaRPr>
                </a:p>
              </p:txBody>
            </p:sp>
            <p:sp>
              <p:nvSpPr>
                <p:cNvPr id="62" name="Text Box 25"/>
                <p:cNvSpPr txBox="1">
                  <a:spLocks noChangeArrowheads="1"/>
                </p:cNvSpPr>
                <p:nvPr/>
              </p:nvSpPr>
              <p:spPr bwMode="auto">
                <a:xfrm>
                  <a:off x="3744" y="345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1400" b="0" i="0" u="none" strike="noStrike" kern="1200" cap="none" spc="0" normalizeH="0" baseline="0" noProof="0" dirty="0">
                      <a:ln>
                        <a:noFill/>
                      </a:ln>
                      <a:solidFill>
                        <a:srgbClr val="C0504D"/>
                      </a:solidFill>
                      <a:effectLst/>
                      <a:uLnTx/>
                      <a:uFillTx/>
                      <a:latin typeface="Calibri"/>
                      <a:ea typeface="+mn-ea"/>
                      <a:cs typeface="+mn-cs"/>
                    </a:rPr>
                    <a:t>He</a:t>
                  </a:r>
                  <a:endParaRPr kumimoji="0" lang="en-US" altLang="it-IT" sz="1400" b="0" i="0" u="none" strike="noStrike" kern="1200" cap="none" spc="0" normalizeH="0" baseline="0" noProof="0" dirty="0">
                    <a:ln>
                      <a:noFill/>
                    </a:ln>
                    <a:solidFill>
                      <a:srgbClr val="C0504D"/>
                    </a:solidFill>
                    <a:effectLst/>
                    <a:uLnTx/>
                    <a:uFillTx/>
                    <a:latin typeface="Calibri"/>
                    <a:ea typeface="+mn-ea"/>
                    <a:cs typeface="+mn-cs"/>
                  </a:endParaRPr>
                </a:p>
              </p:txBody>
            </p:sp>
          </p:grpSp>
          <p:sp>
            <p:nvSpPr>
              <p:cNvPr id="57" name="Line 22"/>
              <p:cNvSpPr>
                <a:spLocks noChangeShapeType="1"/>
              </p:cNvSpPr>
              <p:nvPr/>
            </p:nvSpPr>
            <p:spPr bwMode="auto">
              <a:xfrm>
                <a:off x="4060" y="2928"/>
                <a:ext cx="0" cy="432"/>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Line 22"/>
            <p:cNvSpPr>
              <a:spLocks noChangeShapeType="1"/>
            </p:cNvSpPr>
            <p:nvPr/>
          </p:nvSpPr>
          <p:spPr bwMode="auto">
            <a:xfrm>
              <a:off x="-1502186" y="2492896"/>
              <a:ext cx="0" cy="685800"/>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51" name="Oggetto 50"/>
          <p:cNvGraphicFramePr>
            <a:graphicFrameLocks noChangeAspect="1"/>
          </p:cNvGraphicFramePr>
          <p:nvPr>
            <p:extLst/>
          </p:nvPr>
        </p:nvGraphicFramePr>
        <p:xfrm>
          <a:off x="7649338" y="3879405"/>
          <a:ext cx="2425700" cy="990600"/>
        </p:xfrm>
        <a:graphic>
          <a:graphicData uri="http://schemas.openxmlformats.org/presentationml/2006/ole">
            <mc:AlternateContent xmlns:mc="http://schemas.openxmlformats.org/markup-compatibility/2006">
              <mc:Choice xmlns:v="urn:schemas-microsoft-com:vml" Requires="v">
                <p:oleObj spid="_x0000_s11406" name="Equazione" r:id="rId4" imgW="1244520" imgH="507960" progId="Equation.3">
                  <p:embed/>
                </p:oleObj>
              </mc:Choice>
              <mc:Fallback>
                <p:oleObj name="Equazione" r:id="rId4" imgW="1244520" imgH="507960" progId="Equation.3">
                  <p:embed/>
                  <p:pic>
                    <p:nvPicPr>
                      <p:cNvPr id="51" name="Oggetto 50"/>
                      <p:cNvPicPr>
                        <a:picLocks noChangeAspect="1" noChangeArrowheads="1"/>
                      </p:cNvPicPr>
                      <p:nvPr/>
                    </p:nvPicPr>
                    <p:blipFill>
                      <a:blip r:embed="rId5"/>
                      <a:srcRect/>
                      <a:stretch>
                        <a:fillRect/>
                      </a:stretch>
                    </p:blipFill>
                    <p:spPr bwMode="auto">
                      <a:xfrm>
                        <a:off x="7649338" y="3879405"/>
                        <a:ext cx="2425700" cy="990600"/>
                      </a:xfrm>
                      <a:prstGeom prst="rect">
                        <a:avLst/>
                      </a:prstGeom>
                      <a:noFill/>
                      <a:ln>
                        <a:noFill/>
                      </a:ln>
                    </p:spPr>
                  </p:pic>
                </p:oleObj>
              </mc:Fallback>
            </mc:AlternateContent>
          </a:graphicData>
        </a:graphic>
      </p:graphicFrame>
      <p:pic>
        <p:nvPicPr>
          <p:cNvPr id="1044" name="Picture 20"/>
          <p:cNvPicPr>
            <a:picLocks noChangeAspect="1" noChangeArrowheads="1"/>
          </p:cNvPicPr>
          <p:nvPr/>
        </p:nvPicPr>
        <p:blipFill rotWithShape="1">
          <a:blip r:embed="rId6">
            <a:extLst>
              <a:ext uri="{28A0092B-C50C-407E-A947-70E740481C1C}">
                <a14:useLocalDpi xmlns:a14="http://schemas.microsoft.com/office/drawing/2010/main" val="0"/>
              </a:ext>
            </a:extLst>
          </a:blip>
          <a:srcRect l="2966" t="18095" r="2838" b="17786"/>
          <a:stretch/>
        </p:blipFill>
        <p:spPr bwMode="auto">
          <a:xfrm>
            <a:off x="1447800" y="827095"/>
            <a:ext cx="5368280" cy="517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5" name="Connettore 2 54"/>
          <p:cNvCxnSpPr/>
          <p:nvPr/>
        </p:nvCxnSpPr>
        <p:spPr>
          <a:xfrm flipH="1">
            <a:off x="5534528" y="4374705"/>
            <a:ext cx="2114810" cy="1395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aphicFrame>
        <p:nvGraphicFramePr>
          <p:cNvPr id="4" name="Tabella 3"/>
          <p:cNvGraphicFramePr>
            <a:graphicFrameLocks noGrp="1"/>
          </p:cNvGraphicFramePr>
          <p:nvPr>
            <p:extLst/>
          </p:nvPr>
        </p:nvGraphicFramePr>
        <p:xfrm>
          <a:off x="1769531" y="6011333"/>
          <a:ext cx="4809647" cy="640080"/>
        </p:xfrm>
        <a:graphic>
          <a:graphicData uri="http://schemas.openxmlformats.org/drawingml/2006/table">
            <a:tbl>
              <a:tblPr firstRow="1" bandRow="1">
                <a:tableStyleId>{7DF18680-E054-41AD-8BC1-D1AEF772440D}</a:tableStyleId>
              </a:tblPr>
              <a:tblGrid>
                <a:gridCol w="1549402">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1228245">
                  <a:extLst>
                    <a:ext uri="{9D8B030D-6E8A-4147-A177-3AD203B41FA5}">
                      <a16:colId xmlns:a16="http://schemas.microsoft.com/office/drawing/2014/main" val="20002"/>
                    </a:ext>
                  </a:extLst>
                </a:gridCol>
              </a:tblGrid>
              <a:tr h="567268">
                <a:tc>
                  <a:txBody>
                    <a:bodyPr/>
                    <a:lstStyle/>
                    <a:p>
                      <a:pPr algn="ctr"/>
                      <a:r>
                        <a:rPr lang="en-GB" dirty="0" err="1" smtClean="0"/>
                        <a:t>Radiative</a:t>
                      </a:r>
                      <a:r>
                        <a:rPr lang="en-GB" dirty="0" smtClean="0"/>
                        <a:t>        core</a:t>
                      </a:r>
                      <a:endParaRPr lang="en-GB" dirty="0"/>
                    </a:p>
                  </a:txBody>
                  <a:tcPr/>
                </a:tc>
                <a:tc>
                  <a:txBody>
                    <a:bodyPr/>
                    <a:lstStyle/>
                    <a:p>
                      <a:pPr algn="ctr"/>
                      <a:r>
                        <a:rPr lang="en-GB" dirty="0" smtClean="0"/>
                        <a:t>Transition zone</a:t>
                      </a:r>
                      <a:endParaRPr lang="en-GB" dirty="0"/>
                    </a:p>
                  </a:txBody>
                  <a:tcPr/>
                </a:tc>
                <a:tc>
                  <a:txBody>
                    <a:bodyPr/>
                    <a:lstStyle/>
                    <a:p>
                      <a:pPr algn="ctr"/>
                      <a:r>
                        <a:rPr lang="en-GB" dirty="0" smtClean="0"/>
                        <a:t>Convective</a:t>
                      </a:r>
                      <a:r>
                        <a:rPr lang="en-GB" baseline="0" dirty="0" smtClean="0"/>
                        <a:t> envelope</a:t>
                      </a:r>
                      <a:endParaRPr lang="en-GB" dirty="0"/>
                    </a:p>
                  </a:txBody>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1" y="109392"/>
            <a:ext cx="122851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C</a:t>
            </a:r>
            <a:r>
              <a:rPr kumimoji="0" lang="en-GB" sz="2800" b="1" i="0" u="none" strike="noStrike" kern="1200" cap="none" spc="0" normalizeH="0" baseline="0" noProof="0" dirty="0" smtClean="0">
                <a:ln>
                  <a:noFill/>
                </a:ln>
                <a:solidFill>
                  <a:prstClr val="black"/>
                </a:solidFill>
                <a:effectLst/>
                <a:uLnTx/>
                <a:uFillTx/>
                <a:latin typeface="Calibri"/>
                <a:ea typeface="+mn-ea"/>
                <a:cs typeface="+mn-cs"/>
              </a:rPr>
              <a:t>onvective </a:t>
            </a:r>
            <a:r>
              <a:rPr kumimoji="0" lang="en-GB" sz="2800" b="1" i="0" u="none" strike="noStrike" kern="1200" cap="none" spc="0" normalizeH="0" baseline="0" noProof="0" dirty="0">
                <a:ln>
                  <a:noFill/>
                </a:ln>
                <a:solidFill>
                  <a:prstClr val="black"/>
                </a:solidFill>
                <a:effectLst/>
                <a:uLnTx/>
                <a:uFillTx/>
                <a:latin typeface="Calibri"/>
                <a:ea typeface="+mn-ea"/>
                <a:cs typeface="+mn-cs"/>
              </a:rPr>
              <a:t>envelope attains the maximum penetration into the  </a:t>
            </a:r>
            <a:r>
              <a:rPr kumimoji="0" lang="en-GB" sz="2800" b="1" i="0" u="none" strike="noStrike" kern="1200" cap="none" spc="0" normalizeH="0" baseline="0" noProof="0" dirty="0" smtClean="0">
                <a:ln>
                  <a:noFill/>
                </a:ln>
                <a:solidFill>
                  <a:prstClr val="black"/>
                </a:solidFill>
                <a:effectLst/>
                <a:uLnTx/>
                <a:uFillTx/>
                <a:latin typeface="Calibri"/>
                <a:ea typeface="+mn-ea"/>
                <a:cs typeface="+mn-cs"/>
              </a:rPr>
              <a:t>He core</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asellaDiTesto 14"/>
          <p:cNvSpPr txBox="1"/>
          <p:nvPr/>
        </p:nvSpPr>
        <p:spPr>
          <a:xfrm>
            <a:off x="6993962" y="1430039"/>
            <a:ext cx="29660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n-ea"/>
                <a:cs typeface="+mn-cs"/>
              </a:rPr>
              <a:t>Chemical </a:t>
            </a:r>
            <a:r>
              <a:rPr kumimoji="0" lang="en-GB" sz="2400" b="0" i="0" u="none" strike="noStrike" kern="1200" cap="none" spc="0" normalizeH="0" baseline="0" noProof="0" dirty="0" smtClean="0">
                <a:ln>
                  <a:noFill/>
                </a:ln>
                <a:solidFill>
                  <a:srgbClr val="FF0000"/>
                </a:solidFill>
                <a:effectLst/>
                <a:uLnTx/>
                <a:uFillTx/>
                <a:latin typeface="Calibri"/>
                <a:ea typeface="+mn-ea"/>
                <a:cs typeface="+mn-cs"/>
              </a:rPr>
              <a:t>stratification</a:t>
            </a:r>
            <a:endParaRPr kumimoji="0" lang="en-GB" sz="2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2" name="CasellaDiTesto 51"/>
          <p:cNvSpPr txBox="1"/>
          <p:nvPr/>
        </p:nvSpPr>
        <p:spPr>
          <a:xfrm>
            <a:off x="7112497" y="3131676"/>
            <a:ext cx="22233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a:ea typeface="+mn-ea"/>
                <a:cs typeface="+mn-cs"/>
              </a:rPr>
              <a:t>Temperature gradient</a:t>
            </a:r>
          </a:p>
        </p:txBody>
      </p:sp>
      <p:sp>
        <p:nvSpPr>
          <p:cNvPr id="3" name="CasellaDiTesto 2"/>
          <p:cNvSpPr txBox="1"/>
          <p:nvPr/>
        </p:nvSpPr>
        <p:spPr>
          <a:xfrm>
            <a:off x="4281325" y="1800212"/>
            <a:ext cx="11665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n-ea"/>
                <a:cs typeface="+mn-cs"/>
              </a:rPr>
              <a:t>proton</a:t>
            </a:r>
            <a:r>
              <a:rPr kumimoji="0" lang="it-IT" sz="1800" b="0" i="0" u="none" strike="noStrike" kern="1200" cap="none" spc="0" normalizeH="0" baseline="0" noProof="0" dirty="0">
                <a:ln>
                  <a:noFill/>
                </a:ln>
                <a:solidFill>
                  <a:prstClr val="black"/>
                </a:solidFill>
                <a:effectLst/>
                <a:uLnTx/>
                <a:uFillTx/>
                <a:latin typeface="Calibri"/>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tail</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Oggetto 21"/>
          <p:cNvGraphicFramePr>
            <a:graphicFrameLocks noChangeAspect="1"/>
          </p:cNvGraphicFramePr>
          <p:nvPr>
            <p:extLst/>
          </p:nvPr>
        </p:nvGraphicFramePr>
        <p:xfrm>
          <a:off x="8137525" y="4900613"/>
          <a:ext cx="2052638" cy="990600"/>
        </p:xfrm>
        <a:graphic>
          <a:graphicData uri="http://schemas.openxmlformats.org/presentationml/2006/ole">
            <mc:AlternateContent xmlns:mc="http://schemas.openxmlformats.org/markup-compatibility/2006">
              <mc:Choice xmlns:v="urn:schemas-microsoft-com:vml" Requires="v">
                <p:oleObj spid="_x0000_s11407" name="Equazione" r:id="rId7" imgW="1054080" imgH="507960" progId="Equation.3">
                  <p:embed/>
                </p:oleObj>
              </mc:Choice>
              <mc:Fallback>
                <p:oleObj name="Equazione" r:id="rId7" imgW="1054080" imgH="507960" progId="Equation.3">
                  <p:embed/>
                  <p:pic>
                    <p:nvPicPr>
                      <p:cNvPr id="22" name="Oggetto 21"/>
                      <p:cNvPicPr>
                        <a:picLocks noChangeAspect="1" noChangeArrowheads="1"/>
                      </p:cNvPicPr>
                      <p:nvPr/>
                    </p:nvPicPr>
                    <p:blipFill>
                      <a:blip r:embed="rId8"/>
                      <a:srcRect/>
                      <a:stretch>
                        <a:fillRect/>
                      </a:stretch>
                    </p:blipFill>
                    <p:spPr bwMode="auto">
                      <a:xfrm>
                        <a:off x="8137525" y="4900613"/>
                        <a:ext cx="2052638" cy="990600"/>
                      </a:xfrm>
                      <a:prstGeom prst="rect">
                        <a:avLst/>
                      </a:prstGeom>
                      <a:noFill/>
                      <a:ln>
                        <a:noFill/>
                      </a:ln>
                    </p:spPr>
                  </p:pic>
                </p:oleObj>
              </mc:Fallback>
            </mc:AlternateContent>
          </a:graphicData>
        </a:graphic>
      </p:graphicFrame>
      <p:cxnSp>
        <p:nvCxnSpPr>
          <p:cNvPr id="23" name="Connettore 2 22"/>
          <p:cNvCxnSpPr>
            <a:stCxn id="22" idx="1"/>
          </p:cNvCxnSpPr>
          <p:nvPr/>
        </p:nvCxnSpPr>
        <p:spPr>
          <a:xfrm flipH="1" flipV="1">
            <a:off x="5774407" y="5083196"/>
            <a:ext cx="2275500" cy="3121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816080" y="6146707"/>
            <a:ext cx="5085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*note: below the convective envelope, r&lt;r</a:t>
            </a:r>
            <a:r>
              <a:rPr kumimoji="0" lang="en-US" sz="1800" b="0" i="0" u="none" strike="noStrike" kern="1200" cap="none" spc="0" normalizeH="0" baseline="-25000" noProof="0" dirty="0" smtClean="0">
                <a:ln>
                  <a:noFill/>
                </a:ln>
                <a:solidFill>
                  <a:prstClr val="black"/>
                </a:solidFill>
                <a:effectLst/>
                <a:uLnTx/>
                <a:uFillTx/>
                <a:latin typeface="Calibri" panose="020F0502020204030204"/>
                <a:ea typeface="+mn-ea"/>
                <a:cs typeface="+mn-cs"/>
              </a:rPr>
              <a:t>0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or </a:t>
            </a:r>
            <a:r>
              <a:rPr kumimoji="0" lang="en-US" sz="1800" b="0" i="0" u="none" strike="noStrike" kern="1200" cap="none" spc="0" normalizeH="0" baseline="0" noProof="0" dirty="0" err="1" smtClean="0">
                <a:ln>
                  <a:noFill/>
                </a:ln>
                <a:solidFill>
                  <a:prstClr val="black"/>
                </a:solidFill>
                <a:effectLst/>
                <a:uLnTx/>
                <a:uFillTx/>
                <a:latin typeface="Symbol" panose="05050102010706020507" pitchFamily="18" charset="2"/>
                <a:ea typeface="+mn-ea"/>
                <a:cs typeface="+mn-cs"/>
              </a:rPr>
              <a:t>d</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sellaDiTesto 23"/>
          <p:cNvSpPr txBox="1"/>
          <p:nvPr/>
        </p:nvSpPr>
        <p:spPr>
          <a:xfrm>
            <a:off x="6096000" y="554027"/>
            <a:ext cx="59141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prstClr val="black"/>
                </a:solidFill>
                <a:latin typeface="Calibri"/>
              </a:rPr>
              <a:t>(Straniero et al. 2006, </a:t>
            </a:r>
            <a:r>
              <a:rPr lang="en-GB" sz="2000" b="1" dirty="0" err="1" smtClean="0">
                <a:solidFill>
                  <a:prstClr val="black"/>
                </a:solidFill>
                <a:latin typeface="Calibri"/>
              </a:rPr>
              <a:t>Nucl</a:t>
            </a:r>
            <a:r>
              <a:rPr lang="en-GB" sz="2000" b="1" dirty="0" smtClean="0">
                <a:solidFill>
                  <a:prstClr val="black"/>
                </a:solidFill>
                <a:latin typeface="Calibri"/>
              </a:rPr>
              <a:t>. Phys. A, 777,311) </a:t>
            </a:r>
            <a:endParaRPr kumimoji="0" lang="en-GB" sz="2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9054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90887" y="194308"/>
            <a:ext cx="9991024" cy="2267791"/>
          </a:xfrm>
          <a:prstGeom prst="rect">
            <a:avLst/>
          </a:prstGeom>
        </p:spPr>
      </p:pic>
      <p:pic>
        <p:nvPicPr>
          <p:cNvPr id="5" name="Immagine 4"/>
          <p:cNvPicPr>
            <a:picLocks noChangeAspect="1"/>
          </p:cNvPicPr>
          <p:nvPr/>
        </p:nvPicPr>
        <p:blipFill>
          <a:blip r:embed="rId3"/>
          <a:stretch>
            <a:fillRect/>
          </a:stretch>
        </p:blipFill>
        <p:spPr>
          <a:xfrm>
            <a:off x="356134" y="2462099"/>
            <a:ext cx="11713045" cy="3585793"/>
          </a:xfrm>
          <a:prstGeom prst="rect">
            <a:avLst/>
          </a:prstGeom>
        </p:spPr>
      </p:pic>
    </p:spTree>
    <p:extLst>
      <p:ext uri="{BB962C8B-B14F-4D97-AF65-F5344CB8AC3E}">
        <p14:creationId xmlns:p14="http://schemas.microsoft.com/office/powerpoint/2010/main" val="3273983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5" t="9790" r="3026" b="7770"/>
          <a:stretch/>
        </p:blipFill>
        <p:spPr bwMode="auto">
          <a:xfrm>
            <a:off x="2783632" y="2155343"/>
            <a:ext cx="6949478" cy="43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919536" y="404665"/>
            <a:ext cx="84969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Many observational confirmations of the low-mass AGB scenario</a:t>
            </a:r>
            <a:r>
              <a:rPr kumimoji="0" lang="en-GB" sz="24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Low </a:t>
            </a:r>
            <a:r>
              <a:rPr kumimoji="0" lang="en-GB" sz="2400" b="0" i="0" u="none" strike="noStrike" kern="1200" cap="none" spc="0" normalizeH="0" baseline="0" noProof="0" dirty="0" err="1">
                <a:ln>
                  <a:noFill/>
                </a:ln>
                <a:solidFill>
                  <a:srgbClr val="FF0000"/>
                </a:solidFill>
                <a:effectLst/>
                <a:uLnTx/>
                <a:uFillTx/>
                <a:latin typeface="Calibri"/>
                <a:ea typeface="+mn-ea"/>
                <a:cs typeface="+mn-cs"/>
              </a:rPr>
              <a:t>Rb</a:t>
            </a:r>
            <a:r>
              <a:rPr kumimoji="0" lang="en-GB" sz="2400" b="0" i="0" u="none" strike="noStrike" kern="1200" cap="none" spc="0" normalizeH="0" baseline="0" noProof="0" dirty="0">
                <a:ln>
                  <a:noFill/>
                </a:ln>
                <a:solidFill>
                  <a:srgbClr val="FF0000"/>
                </a:solidFill>
                <a:effectLst/>
                <a:uLnTx/>
                <a:uFillTx/>
                <a:latin typeface="Calibri"/>
                <a:ea typeface="+mn-ea"/>
                <a:cs typeface="+mn-cs"/>
              </a:rPr>
              <a:t>/</a:t>
            </a:r>
            <a:r>
              <a:rPr kumimoji="0" lang="en-GB" sz="2400" b="0" i="0" u="none" strike="noStrike" kern="1200" cap="none" spc="0" normalizeH="0" baseline="0" noProof="0" dirty="0" err="1">
                <a:ln>
                  <a:noFill/>
                </a:ln>
                <a:solidFill>
                  <a:srgbClr val="FF0000"/>
                </a:solidFill>
                <a:effectLst/>
                <a:uLnTx/>
                <a:uFillTx/>
                <a:latin typeface="Calibri"/>
                <a:ea typeface="+mn-ea"/>
                <a:cs typeface="+mn-cs"/>
              </a:rPr>
              <a:t>Sr</a:t>
            </a:r>
            <a:r>
              <a:rPr kumimoji="0" lang="en-GB" sz="2400" b="0" i="0" u="none" strike="noStrike" kern="1200" cap="none" spc="0" normalizeH="0" baseline="0" noProof="0" dirty="0">
                <a:ln>
                  <a:noFill/>
                </a:ln>
                <a:solidFill>
                  <a:prstClr val="black"/>
                </a:solidFill>
                <a:effectLst/>
                <a:uLnTx/>
                <a:uFillTx/>
                <a:latin typeface="Calibri"/>
                <a:ea typeface="+mn-ea"/>
                <a:cs typeface="+mn-cs"/>
              </a:rPr>
              <a:t> in S and  C stars (Lambert 1995,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Abia</a:t>
            </a:r>
            <a:r>
              <a:rPr kumimoji="0" lang="en-GB" sz="2400" b="0" i="0" u="none" strike="noStrike" kern="1200" cap="none" spc="0" normalizeH="0" baseline="0" noProof="0" dirty="0">
                <a:ln>
                  <a:noFill/>
                </a:ln>
                <a:solidFill>
                  <a:prstClr val="black"/>
                </a:solidFill>
                <a:effectLst/>
                <a:uLnTx/>
                <a:uFillTx/>
                <a:latin typeface="Calibri"/>
                <a:ea typeface="+mn-ea"/>
                <a:cs typeface="+mn-cs"/>
              </a:rPr>
              <a:t> 2001)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Low </a:t>
            </a:r>
            <a:r>
              <a:rPr kumimoji="0" lang="en-GB" sz="2400" b="0" i="0" u="none" strike="noStrike" kern="1200" cap="none" spc="0" normalizeH="0" baseline="30000" noProof="0" dirty="0">
                <a:ln>
                  <a:noFill/>
                </a:ln>
                <a:solidFill>
                  <a:srgbClr val="FF0000"/>
                </a:solidFill>
                <a:effectLst/>
                <a:uLnTx/>
                <a:uFillTx/>
                <a:latin typeface="Calibri"/>
                <a:ea typeface="+mn-ea"/>
                <a:cs typeface="+mn-cs"/>
              </a:rPr>
              <a:t>96</a:t>
            </a:r>
            <a:r>
              <a:rPr kumimoji="0" lang="en-GB" sz="2400" b="0" i="0" u="none" strike="noStrike" kern="1200" cap="none" spc="0" normalizeH="0" baseline="0" noProof="0" dirty="0">
                <a:ln>
                  <a:noFill/>
                </a:ln>
                <a:solidFill>
                  <a:srgbClr val="FF0000"/>
                </a:solidFill>
                <a:effectLst/>
                <a:uLnTx/>
                <a:uFillTx/>
                <a:latin typeface="Calibri"/>
                <a:ea typeface="+mn-ea"/>
                <a:cs typeface="+mn-cs"/>
              </a:rPr>
              <a:t>Zr</a:t>
            </a:r>
            <a:r>
              <a:rPr kumimoji="0" lang="en-GB" sz="2400" b="0" i="0" u="none" strike="noStrike" kern="1200" cap="none" spc="0" normalizeH="0" baseline="0" noProof="0" dirty="0">
                <a:ln>
                  <a:noFill/>
                </a:ln>
                <a:solidFill>
                  <a:prstClr val="black"/>
                </a:solidFill>
                <a:effectLst/>
                <a:uLnTx/>
                <a:uFillTx/>
                <a:latin typeface="Calibri"/>
                <a:ea typeface="+mn-ea"/>
                <a:cs typeface="+mn-cs"/>
              </a:rPr>
              <a:t> in S stars and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SiC</a:t>
            </a:r>
            <a:r>
              <a:rPr kumimoji="0" lang="en-GB" sz="2400" b="0" i="0" u="none" strike="noStrike" kern="1200" cap="none" spc="0" normalizeH="0" baseline="0" noProof="0" dirty="0">
                <a:ln>
                  <a:noFill/>
                </a:ln>
                <a:solidFill>
                  <a:prstClr val="black"/>
                </a:solidFill>
                <a:effectLst/>
                <a:uLnTx/>
                <a:uFillTx/>
                <a:latin typeface="Calibri"/>
                <a:ea typeface="+mn-ea"/>
                <a:cs typeface="+mn-cs"/>
              </a:rPr>
              <a:t> grains </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a:t>
            </a:r>
            <a:r>
              <a:rPr lang="en-GB" sz="2400" dirty="0" err="1" smtClean="0">
                <a:solidFill>
                  <a:prstClr val="black"/>
                </a:solidFill>
                <a:latin typeface="Calibri"/>
              </a:rPr>
              <a:t>Zinner</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1995, Lugaro 2003)</a:t>
            </a:r>
          </a:p>
        </p:txBody>
      </p:sp>
      <p:sp>
        <p:nvSpPr>
          <p:cNvPr id="6" name="CasellaDiTesto 5"/>
          <p:cNvSpPr txBox="1"/>
          <p:nvPr/>
        </p:nvSpPr>
        <p:spPr>
          <a:xfrm>
            <a:off x="6528048" y="5766356"/>
            <a:ext cx="38884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Branches </a:t>
            </a:r>
            <a:r>
              <a:rPr kumimoji="0" lang="en-GB" sz="2400" b="0" i="0" u="none" strike="noStrike" kern="1200" cap="none" spc="0" normalizeH="0" baseline="0" noProof="0" dirty="0">
                <a:ln>
                  <a:noFill/>
                </a:ln>
                <a:solidFill>
                  <a:prstClr val="black"/>
                </a:solidFill>
                <a:effectLst/>
                <a:uLnTx/>
                <a:uFillTx/>
                <a:latin typeface="Calibri"/>
                <a:ea typeface="+mn-ea"/>
                <a:cs typeface="+mn-cs"/>
              </a:rPr>
              <a:t>discriminate between different scenarios</a:t>
            </a:r>
          </a:p>
        </p:txBody>
      </p:sp>
      <p:cxnSp>
        <p:nvCxnSpPr>
          <p:cNvPr id="3" name="Connettore 1 2"/>
          <p:cNvCxnSpPr/>
          <p:nvPr/>
        </p:nvCxnSpPr>
        <p:spPr>
          <a:xfrm flipV="1">
            <a:off x="9624392" y="4317556"/>
            <a:ext cx="0" cy="551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11946" y="5758404"/>
            <a:ext cx="14401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62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7" name="Group 3"/>
          <p:cNvGrpSpPr>
            <a:grpSpLocks/>
          </p:cNvGrpSpPr>
          <p:nvPr/>
        </p:nvGrpSpPr>
        <p:grpSpPr bwMode="auto">
          <a:xfrm>
            <a:off x="117476" y="3770843"/>
            <a:ext cx="1657350" cy="1190625"/>
            <a:chOff x="4368" y="720"/>
            <a:chExt cx="1152" cy="780"/>
          </a:xfrm>
        </p:grpSpPr>
        <p:sp>
          <p:nvSpPr>
            <p:cNvPr id="62468" name="Text Box 4"/>
            <p:cNvSpPr txBox="1">
              <a:spLocks noChangeArrowheads="1"/>
            </p:cNvSpPr>
            <p:nvPr/>
          </p:nvSpPr>
          <p:spPr bwMode="auto">
            <a:xfrm>
              <a:off x="4368" y="720"/>
              <a:ext cx="1152" cy="396"/>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itchFamily="18" charset="0"/>
                  <a:ea typeface="+mn-ea"/>
                  <a:cs typeface="+mn-cs"/>
                </a:rPr>
                <a:t>M</a:t>
              </a:r>
              <a:r>
                <a:rPr kumimoji="0" lang="en-US" sz="3200" b="1" i="0" u="none" strike="noStrike" kern="1200" cap="none" spc="0" normalizeH="0" baseline="0" noProof="0">
                  <a:ln>
                    <a:noFill/>
                  </a:ln>
                  <a:solidFill>
                    <a:prstClr val="white"/>
                  </a:solidFill>
                  <a:effectLst/>
                  <a:uLnTx/>
                  <a:uFillTx/>
                  <a:latin typeface="Times New Roman" pitchFamily="18" charset="0"/>
                  <a:ea typeface="+mn-ea"/>
                  <a:cs typeface="+mn-cs"/>
                </a:rPr>
                <a:t>=2</a:t>
              </a:r>
              <a:r>
                <a:rPr kumimoji="0" lang="en-US" sz="3200" b="1" i="1" u="none" strike="noStrike" kern="1200" cap="none" spc="0" normalizeH="0" baseline="0" noProof="0">
                  <a:ln>
                    <a:noFill/>
                  </a:ln>
                  <a:solidFill>
                    <a:prstClr val="white"/>
                  </a:solidFill>
                  <a:effectLst/>
                  <a:uLnTx/>
                  <a:uFillTx/>
                  <a:latin typeface="Times New Roman" pitchFamily="18" charset="0"/>
                  <a:ea typeface="+mn-ea"/>
                  <a:cs typeface="+mn-cs"/>
                </a:rPr>
                <a:t>M</a:t>
              </a:r>
              <a:r>
                <a:rPr kumimoji="0" lang="en-US" sz="3200" b="1" i="0" u="none" strike="noStrike" kern="1200" cap="none" spc="0" normalizeH="0" baseline="-25000" noProof="0">
                  <a:ln>
                    <a:noFill/>
                  </a:ln>
                  <a:solidFill>
                    <a:prstClr val="white"/>
                  </a:solidFill>
                  <a:effectLst/>
                  <a:uLnTx/>
                  <a:uFillTx/>
                  <a:latin typeface="Times New Roman" pitchFamily="18" charset="0"/>
                  <a:ea typeface="+mn-ea"/>
                  <a:cs typeface="+mn-cs"/>
                  <a:sym typeface="ZapfDingbats" pitchFamily="82" charset="2"/>
                </a:rPr>
                <a:t></a:t>
              </a:r>
              <a:endParaRPr kumimoji="0" lang="it-IT" sz="3200" b="1" i="0" u="none" strike="noStrike" kern="1200" cap="none" spc="0" normalizeH="0" baseline="-25000" noProof="0">
                <a:ln>
                  <a:noFill/>
                </a:ln>
                <a:solidFill>
                  <a:prstClr val="white"/>
                </a:solidFill>
                <a:effectLst/>
                <a:uLnTx/>
                <a:uFillTx/>
                <a:latin typeface="Times New Roman" pitchFamily="18" charset="0"/>
                <a:ea typeface="+mn-ea"/>
                <a:cs typeface="+mn-cs"/>
              </a:endParaRPr>
            </a:p>
          </p:txBody>
        </p:sp>
        <p:sp>
          <p:nvSpPr>
            <p:cNvPr id="62469" name="Text Box 5"/>
            <p:cNvSpPr txBox="1">
              <a:spLocks noChangeArrowheads="1"/>
            </p:cNvSpPr>
            <p:nvPr/>
          </p:nvSpPr>
          <p:spPr bwMode="auto">
            <a:xfrm>
              <a:off x="4368" y="1104"/>
              <a:ext cx="1152" cy="396"/>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itchFamily="18" charset="0"/>
                  <a:ea typeface="+mn-ea"/>
                  <a:cs typeface="+mn-cs"/>
                </a:rPr>
                <a:t>Z</a:t>
              </a:r>
              <a:r>
                <a:rPr kumimoji="0" lang="en-US" sz="3200" b="1" i="0" u="none" strike="noStrike" kern="1200" cap="none" spc="0" normalizeH="0" baseline="0" noProof="0">
                  <a:ln>
                    <a:noFill/>
                  </a:ln>
                  <a:solidFill>
                    <a:prstClr val="white"/>
                  </a:solidFill>
                  <a:effectLst/>
                  <a:uLnTx/>
                  <a:uFillTx/>
                  <a:latin typeface="Times New Roman" pitchFamily="18" charset="0"/>
                  <a:ea typeface="+mn-ea"/>
                  <a:cs typeface="+mn-cs"/>
                </a:rPr>
                <a:t>=</a:t>
              </a:r>
              <a:r>
                <a:rPr kumimoji="0" lang="en-US" sz="3200" b="1" i="1" u="none" strike="noStrike" kern="1200" cap="none" spc="0" normalizeH="0" baseline="0" noProof="0">
                  <a:ln>
                    <a:noFill/>
                  </a:ln>
                  <a:solidFill>
                    <a:prstClr val="white"/>
                  </a:solidFill>
                  <a:effectLst/>
                  <a:uLnTx/>
                  <a:uFillTx/>
                  <a:latin typeface="Times New Roman" pitchFamily="18" charset="0"/>
                  <a:ea typeface="+mn-ea"/>
                  <a:cs typeface="+mn-cs"/>
                </a:rPr>
                <a:t>Z</a:t>
              </a:r>
              <a:r>
                <a:rPr kumimoji="0" lang="en-US" sz="3200" b="1" i="0" u="none" strike="noStrike" kern="1200" cap="none" spc="0" normalizeH="0" baseline="-25000" noProof="0">
                  <a:ln>
                    <a:noFill/>
                  </a:ln>
                  <a:solidFill>
                    <a:prstClr val="white"/>
                  </a:solidFill>
                  <a:effectLst/>
                  <a:uLnTx/>
                  <a:uFillTx/>
                  <a:latin typeface="Times New Roman" pitchFamily="18" charset="0"/>
                  <a:ea typeface="+mn-ea"/>
                  <a:cs typeface="+mn-cs"/>
                  <a:sym typeface="ZapfDingbats" pitchFamily="82" charset="2"/>
                </a:rPr>
                <a:t></a:t>
              </a:r>
              <a:endParaRPr kumimoji="0" lang="it-IT" sz="3200" b="1" i="0" u="none" strike="noStrike" kern="1200" cap="none" spc="0" normalizeH="0" baseline="-25000" noProof="0">
                <a:ln>
                  <a:noFill/>
                </a:ln>
                <a:solidFill>
                  <a:prstClr val="white"/>
                </a:solidFill>
                <a:effectLst/>
                <a:uLnTx/>
                <a:uFillTx/>
                <a:latin typeface="Times New Roman" pitchFamily="18" charset="0"/>
                <a:ea typeface="+mn-ea"/>
                <a:cs typeface="+mn-cs"/>
              </a:endParaRPr>
            </a:p>
          </p:txBody>
        </p:sp>
      </p:grpSp>
      <p:pic>
        <p:nvPicPr>
          <p:cNvPr id="62470" name="Picture 6" descr="pannello_tasc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093" y="1268414"/>
            <a:ext cx="5529263" cy="5367337"/>
          </a:xfrm>
          <a:prstGeom prst="rect">
            <a:avLst/>
          </a:prstGeom>
          <a:noFill/>
          <a:extLst>
            <a:ext uri="{909E8E84-426E-40DD-AFC4-6F175D3DCCD1}">
              <a14:hiddenFill xmlns:a14="http://schemas.microsoft.com/office/drawing/2010/main">
                <a:solidFill>
                  <a:srgbClr val="FFFFFF"/>
                </a:solidFill>
              </a14:hiddenFill>
            </a:ext>
          </a:extLst>
        </p:spPr>
      </p:pic>
      <p:sp>
        <p:nvSpPr>
          <p:cNvPr id="62471" name="Text Box 7"/>
          <p:cNvSpPr txBox="1">
            <a:spLocks noChangeArrowheads="1"/>
          </p:cNvSpPr>
          <p:nvPr/>
        </p:nvSpPr>
        <p:spPr bwMode="auto">
          <a:xfrm>
            <a:off x="8416396" y="1691206"/>
            <a:ext cx="3098800" cy="452175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Arial" charset="0"/>
              </a:rPr>
              <a:t>a)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Arial" charset="0"/>
              </a:rPr>
              <a:t>Maximum envelope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Arial" charset="0"/>
              </a:rPr>
              <a:t>penetration (TDU);</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Times New Roman" pitchFamily="18" charset="0"/>
                <a:ea typeface="+mn-ea"/>
                <a:cs typeface="Arial" charset="0"/>
              </a:rPr>
              <a:t>b) &amp; c)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rPr>
              <a:t>12</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rPr>
              <a:t>C(p,</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a:t>
            </a: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sym typeface="Symbol" pitchFamily="18" charset="2"/>
              </a:rPr>
              <a:t>13</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N(</a:t>
            </a:r>
            <a:r>
              <a:rPr kumimoji="0" lang="el-GR"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Symbol" pitchFamily="18" charset="2"/>
              </a:rPr>
              <a:t>β</a:t>
            </a:r>
            <a:r>
              <a:rPr kumimoji="0" lang="it-IT" sz="2400" b="0" i="0" u="none" strike="noStrike" kern="1200" cap="none" spc="0" normalizeH="0" baseline="25000" noProof="0" dirty="0">
                <a:ln>
                  <a:noFill/>
                </a:ln>
                <a:solidFill>
                  <a:prstClr val="white"/>
                </a:solidFill>
                <a:effectLst/>
                <a:uLnTx/>
                <a:uFillTx/>
                <a:latin typeface="Times New Roman" pitchFamily="18" charset="0"/>
                <a:ea typeface="+mn-ea"/>
                <a:cs typeface="Times New Roman" pitchFamily="18" charset="0"/>
                <a:sym typeface="Symbol" pitchFamily="18" charset="2"/>
              </a:rPr>
              <a:t>-</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Symbol" pitchFamily="18" charset="2"/>
              </a:rPr>
              <a:t>)</a:t>
            </a: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Times New Roman" pitchFamily="18" charset="0"/>
                <a:sym typeface="Symbol" pitchFamily="18" charset="2"/>
              </a:rPr>
              <a:t>13</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Symbol" pitchFamily="18" charset="2"/>
              </a:rPr>
              <a:t>C </a:t>
            </a:r>
            <a:r>
              <a:rPr kumimoji="0" lang="it-IT"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sym typeface="Symbol" pitchFamily="18" charset="2"/>
              </a:rPr>
              <a:t>followed</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Symbol" pitchFamily="18" charset="2"/>
              </a:rPr>
              <a:t> by  </a:t>
            </a: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rPr>
              <a:t>13</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rPr>
              <a:t>C(p,</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a:t>
            </a: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sym typeface="Symbol" pitchFamily="18" charset="2"/>
              </a:rPr>
              <a:t>14</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N;</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Times New Roman" pitchFamily="18" charset="0"/>
                <a:ea typeface="+mn-ea"/>
                <a:cs typeface="Arial" charset="0"/>
              </a:rPr>
              <a:t>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rPr>
              <a:t>22</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rPr>
              <a:t>Ne(p,</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a:t>
            </a:r>
            <a:r>
              <a:rPr kumimoji="0" lang="it-IT" sz="2400" b="0" i="0" u="none" strike="noStrike" kern="1200" cap="none" spc="0" normalizeH="0" baseline="30000" noProof="0" dirty="0">
                <a:ln>
                  <a:noFill/>
                </a:ln>
                <a:solidFill>
                  <a:prstClr val="white"/>
                </a:solidFill>
                <a:effectLst/>
                <a:uLnTx/>
                <a:uFillTx/>
                <a:latin typeface="Times New Roman" pitchFamily="18" charset="0"/>
                <a:ea typeface="+mn-ea"/>
                <a:cs typeface="Arial" charset="0"/>
                <a:sym typeface="Symbol" pitchFamily="18" charset="2"/>
              </a:rPr>
              <a:t>23</a:t>
            </a:r>
            <a:r>
              <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rPr>
              <a:t>Na;</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Times New Roman" pitchFamily="18" charset="0"/>
              <a:ea typeface="+mn-ea"/>
              <a:cs typeface="Arial" charset="0"/>
              <a:sym typeface="Symbol" pitchFamily="18" charset="2"/>
            </a:endParaRPr>
          </a:p>
        </p:txBody>
      </p:sp>
      <p:sp>
        <p:nvSpPr>
          <p:cNvPr id="62472" name="Rectangle 8"/>
          <p:cNvSpPr>
            <a:spLocks noChangeArrowheads="1"/>
          </p:cNvSpPr>
          <p:nvPr/>
        </p:nvSpPr>
        <p:spPr bwMode="auto">
          <a:xfrm>
            <a:off x="1981200" y="277813"/>
            <a:ext cx="82296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FFFFFF"/>
                  </a:outerShdw>
                </a:effectLst>
                <a:uLnTx/>
                <a:uFillTx/>
                <a:latin typeface="Calibri"/>
                <a:ea typeface="+mn-ea"/>
                <a:cs typeface="+mn-cs"/>
              </a:rPr>
              <a:t>The formation of the </a:t>
            </a:r>
            <a:r>
              <a:rPr kumimoji="0" lang="en-US" sz="4400" b="0" i="0" u="none" strike="noStrike" kern="1200" cap="none" spc="0" normalizeH="0" baseline="30000" noProof="0" dirty="0">
                <a:ln>
                  <a:noFill/>
                </a:ln>
                <a:solidFill>
                  <a:prstClr val="white"/>
                </a:solidFill>
                <a:effectLst>
                  <a:outerShdw blurRad="38100" dist="38100" dir="2700000" algn="tl">
                    <a:srgbClr val="FFFFFF"/>
                  </a:outerShdw>
                </a:effectLst>
                <a:uLnTx/>
                <a:uFillTx/>
                <a:latin typeface="Calibri"/>
                <a:ea typeface="+mn-ea"/>
                <a:cs typeface="+mn-cs"/>
              </a:rPr>
              <a:t>13</a:t>
            </a:r>
            <a:r>
              <a:rPr kumimoji="0" lang="en-US" sz="4400" b="0" i="0" u="none" strike="noStrike" kern="1200" cap="none" spc="0" normalizeH="0" baseline="0" noProof="0" dirty="0">
                <a:ln>
                  <a:noFill/>
                </a:ln>
                <a:solidFill>
                  <a:prstClr val="white"/>
                </a:solidFill>
                <a:effectLst>
                  <a:outerShdw blurRad="38100" dist="38100" dir="2700000" algn="tl">
                    <a:srgbClr val="FFFFFF"/>
                  </a:outerShdw>
                </a:effectLst>
                <a:uLnTx/>
                <a:uFillTx/>
                <a:latin typeface="Calibri"/>
                <a:ea typeface="+mn-ea"/>
                <a:cs typeface="+mn-cs"/>
              </a:rPr>
              <a:t>C pocket</a:t>
            </a:r>
            <a:r>
              <a:rPr kumimoji="0" lang="en-US" sz="4400" b="0" i="0" u="none" strike="noStrike" kern="1200" cap="none" spc="0" normalizeH="0" baseline="0" noProof="0" dirty="0">
                <a:ln>
                  <a:noFill/>
                </a:ln>
                <a:solidFill>
                  <a:srgbClr val="1F497D"/>
                </a:solidFill>
                <a:effectLst>
                  <a:outerShdw blurRad="38100" dist="38100" dir="2700000" algn="tl">
                    <a:srgbClr val="FFFFFF"/>
                  </a:outerShdw>
                </a:effectLst>
                <a:uLnTx/>
                <a:uFillTx/>
                <a:latin typeface="Calibri"/>
                <a:ea typeface="+mn-ea"/>
                <a:cs typeface="+mn-cs"/>
              </a:rPr>
              <a:t>.</a:t>
            </a:r>
          </a:p>
        </p:txBody>
      </p:sp>
    </p:spTree>
    <p:extLst>
      <p:ext uri="{BB962C8B-B14F-4D97-AF65-F5344CB8AC3E}">
        <p14:creationId xmlns:p14="http://schemas.microsoft.com/office/powerpoint/2010/main" val="3036926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2720" y="187935"/>
            <a:ext cx="9527480" cy="778098"/>
          </a:xfrm>
        </p:spPr>
        <p:txBody>
          <a:bodyPr>
            <a:noAutofit/>
          </a:bodyPr>
          <a:lstStyle/>
          <a:p>
            <a:r>
              <a:rPr lang="en-US" sz="3600" b="1" dirty="0">
                <a:solidFill>
                  <a:schemeClr val="bg1"/>
                </a:solidFill>
              </a:rPr>
              <a:t>Nucleosynthesis in the He-rich mantel of AGB stars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8629" y="1023798"/>
            <a:ext cx="4466902" cy="355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617673" y="5222698"/>
            <a:ext cx="109566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Multiple neutron exposures. After </a:t>
            </a:r>
            <a:r>
              <a:rPr kumimoji="0" lang="en-GB" sz="2400" b="1" i="0" u="none" strike="noStrike" kern="1200" cap="none" spc="0" normalizeH="0" baseline="0" noProof="0" dirty="0">
                <a:ln>
                  <a:noFill/>
                </a:ln>
                <a:solidFill>
                  <a:prstClr val="white"/>
                </a:solidFill>
                <a:effectLst/>
                <a:uLnTx/>
                <a:uFillTx/>
                <a:latin typeface="Calibri"/>
                <a:ea typeface="+mn-ea"/>
                <a:cs typeface="+mn-cs"/>
              </a:rPr>
              <a:t>each TDU, a new </a:t>
            </a:r>
            <a:r>
              <a:rPr kumimoji="0" lang="en-GB" sz="2400" b="1" i="0" u="none" strike="noStrike" kern="1200" cap="none" spc="0" normalizeH="0" baseline="30000" noProof="0" dirty="0">
                <a:ln>
                  <a:noFill/>
                </a:ln>
                <a:solidFill>
                  <a:prstClr val="white"/>
                </a:solidFill>
                <a:effectLst/>
                <a:uLnTx/>
                <a:uFillTx/>
                <a:latin typeface="Calibri"/>
                <a:ea typeface="+mn-ea"/>
                <a:cs typeface="+mn-cs"/>
              </a:rPr>
              <a:t>13</a:t>
            </a:r>
            <a:r>
              <a:rPr kumimoji="0" lang="en-GB" sz="2400" b="1" i="0" u="none" strike="noStrike" kern="1200" cap="none" spc="0" normalizeH="0" baseline="0" noProof="0" dirty="0">
                <a:ln>
                  <a:noFill/>
                </a:ln>
                <a:solidFill>
                  <a:prstClr val="white"/>
                </a:solidFill>
                <a:effectLst/>
                <a:uLnTx/>
                <a:uFillTx/>
                <a:latin typeface="Calibri"/>
                <a:ea typeface="+mn-ea"/>
                <a:cs typeface="+mn-cs"/>
              </a:rPr>
              <a:t>C pocket </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forms</a:t>
            </a:r>
            <a:r>
              <a:rPr kumimoji="0" lang="en-GB" sz="2400" b="1" i="0" u="none" strike="noStrike" kern="1200" cap="none" spc="0" normalizeH="0" baseline="0" noProof="0" dirty="0">
                <a:ln>
                  <a:noFill/>
                </a:ln>
                <a:solidFill>
                  <a:prstClr val="white"/>
                </a:solidFill>
                <a:effectLst/>
                <a:uLnTx/>
                <a:uFillTx/>
                <a:latin typeface="Calibri"/>
                <a:ea typeface="+mn-ea"/>
                <a:cs typeface="+mn-cs"/>
              </a:rPr>
              <a:t>.</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 Due to the overlap of the convective shells powered by the TPs, </a:t>
            </a:r>
            <a:r>
              <a:rPr kumimoji="0" lang="en-GB" sz="2400" b="1" i="0" u="none" strike="noStrike" kern="1200" cap="none" spc="0" normalizeH="0" baseline="0" noProof="0" dirty="0">
                <a:ln>
                  <a:noFill/>
                </a:ln>
                <a:solidFill>
                  <a:prstClr val="white"/>
                </a:solidFill>
                <a:effectLst/>
                <a:uLnTx/>
                <a:uFillTx/>
                <a:latin typeface="Calibri"/>
                <a:ea typeface="+mn-ea"/>
                <a:cs typeface="+mn-cs"/>
              </a:rPr>
              <a:t>t</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he </a:t>
            </a:r>
            <a:r>
              <a:rPr kumimoji="0" lang="en-GB" sz="2400" b="1" i="0" u="none" strike="noStrike" kern="1200" cap="none" spc="0" normalizeH="0" baseline="0" noProof="0" dirty="0">
                <a:ln>
                  <a:noFill/>
                </a:ln>
                <a:solidFill>
                  <a:prstClr val="white"/>
                </a:solidFill>
                <a:effectLst/>
                <a:uLnTx/>
                <a:uFillTx/>
                <a:latin typeface="Calibri"/>
                <a:ea typeface="+mn-ea"/>
                <a:cs typeface="+mn-cs"/>
              </a:rPr>
              <a:t>final s-process yield is the cumulative contribution of all these pockets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60" y="966032"/>
            <a:ext cx="5419583" cy="361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733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2720" y="187935"/>
            <a:ext cx="9527480" cy="778098"/>
          </a:xfrm>
        </p:spPr>
        <p:txBody>
          <a:bodyPr>
            <a:noAutofit/>
          </a:bodyPr>
          <a:lstStyle/>
          <a:p>
            <a:r>
              <a:rPr lang="en-US" sz="3600" b="1" dirty="0" smtClean="0">
                <a:solidFill>
                  <a:schemeClr val="bg1"/>
                </a:solidFill>
              </a:rPr>
              <a:t>Multiple neutron exposures in AGB stars</a:t>
            </a:r>
            <a:endParaRPr lang="en-US" sz="3600" b="1" dirty="0">
              <a:solidFill>
                <a:schemeClr val="bg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20" y="1182002"/>
            <a:ext cx="4636475" cy="459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6173972" y="1756484"/>
            <a:ext cx="49435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After each TDU, </a:t>
            </a: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the ashes of the s-process are mixed and diluted with the envelope material. Heavy elements appear at the surface.</a:t>
            </a:r>
            <a:endParaRPr kumimoji="0" lang="en-GB" sz="2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17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588398" y="260350"/>
            <a:ext cx="5473700" cy="5905500"/>
          </a:xfrm>
          <a:prstGeom prst="rect">
            <a:avLst/>
          </a:prstGeom>
          <a:solidFill>
            <a:schemeClr val="bg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280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35" y="80168"/>
            <a:ext cx="8496300" cy="669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CasellaDiTesto 2"/>
          <p:cNvSpPr txBox="1">
            <a:spLocks/>
          </p:cNvSpPr>
          <p:nvPr/>
        </p:nvSpPr>
        <p:spPr bwMode="auto">
          <a:xfrm>
            <a:off x="3661423" y="549275"/>
            <a:ext cx="5040312" cy="1366838"/>
          </a:xfrm>
          <a:prstGeom prst="rect">
            <a:avLst/>
          </a:prstGeom>
          <a:solidFill>
            <a:schemeClr val="bg1"/>
          </a:solidFill>
          <a:ln>
            <a:noFill/>
          </a:ln>
          <a:extLst/>
        </p:spPr>
        <p:txBody>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SzTx/>
              <a:buFontTx/>
              <a:buNone/>
            </a:pPr>
            <a:endParaRPr lang="en-US" altLang="en-US" sz="2000" b="1" dirty="0">
              <a:solidFill>
                <a:srgbClr val="2E2E45"/>
              </a:solidFill>
            </a:endParaRPr>
          </a:p>
          <a:p>
            <a:pPr algn="ctr" eaLnBrk="1" hangingPunct="1">
              <a:spcBef>
                <a:spcPct val="0"/>
              </a:spcBef>
              <a:buClrTx/>
              <a:buSzTx/>
              <a:buFontTx/>
              <a:buNone/>
            </a:pPr>
            <a:endParaRPr lang="en-US" altLang="en-US" sz="2000" b="1" dirty="0">
              <a:solidFill>
                <a:srgbClr val="2E2E45"/>
              </a:solidFill>
            </a:endParaRPr>
          </a:p>
          <a:p>
            <a:pPr algn="ctr" eaLnBrk="1" hangingPunct="1">
              <a:spcBef>
                <a:spcPct val="0"/>
              </a:spcBef>
              <a:buClrTx/>
              <a:buSzTx/>
              <a:buFontTx/>
              <a:buNone/>
            </a:pPr>
            <a:r>
              <a:rPr lang="en-US" altLang="en-US" sz="2400" b="1" dirty="0">
                <a:solidFill>
                  <a:srgbClr val="2E2E45"/>
                </a:solidFill>
              </a:rPr>
              <a:t>Neutron Captures</a:t>
            </a:r>
          </a:p>
        </p:txBody>
      </p:sp>
      <p:sp>
        <p:nvSpPr>
          <p:cNvPr id="6" name="CasellaDiTesto 5"/>
          <p:cNvSpPr txBox="1">
            <a:spLocks noChangeArrowheads="1"/>
          </p:cNvSpPr>
          <p:nvPr/>
        </p:nvSpPr>
        <p:spPr bwMode="auto">
          <a:xfrm rot="-5560617">
            <a:off x="5521179" y="3525044"/>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s-process</a:t>
            </a:r>
          </a:p>
        </p:txBody>
      </p:sp>
      <p:sp>
        <p:nvSpPr>
          <p:cNvPr id="10" name="CasellaDiTesto 9"/>
          <p:cNvSpPr txBox="1">
            <a:spLocks noChangeArrowheads="1"/>
          </p:cNvSpPr>
          <p:nvPr/>
        </p:nvSpPr>
        <p:spPr bwMode="auto">
          <a:xfrm rot="-5560617">
            <a:off x="5113986" y="3524251"/>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r-process</a:t>
            </a:r>
          </a:p>
        </p:txBody>
      </p:sp>
      <p:sp>
        <p:nvSpPr>
          <p:cNvPr id="11" name="CasellaDiTesto 10"/>
          <p:cNvSpPr txBox="1">
            <a:spLocks noChangeArrowheads="1"/>
          </p:cNvSpPr>
          <p:nvPr/>
        </p:nvSpPr>
        <p:spPr bwMode="auto">
          <a:xfrm rot="-5560617">
            <a:off x="7921479" y="3323431"/>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s-process</a:t>
            </a:r>
          </a:p>
        </p:txBody>
      </p:sp>
      <p:sp>
        <p:nvSpPr>
          <p:cNvPr id="12" name="CasellaDiTesto 11"/>
          <p:cNvSpPr txBox="1">
            <a:spLocks noChangeArrowheads="1"/>
          </p:cNvSpPr>
          <p:nvPr/>
        </p:nvSpPr>
        <p:spPr bwMode="auto">
          <a:xfrm rot="-5560617">
            <a:off x="7490473" y="3452813"/>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r-process</a:t>
            </a:r>
          </a:p>
        </p:txBody>
      </p:sp>
      <p:sp>
        <p:nvSpPr>
          <p:cNvPr id="13" name="CasellaDiTesto 12"/>
          <p:cNvSpPr txBox="1">
            <a:spLocks noChangeArrowheads="1"/>
          </p:cNvSpPr>
          <p:nvPr/>
        </p:nvSpPr>
        <p:spPr bwMode="auto">
          <a:xfrm rot="-5560617">
            <a:off x="3792392" y="3107532"/>
            <a:ext cx="187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s-process</a:t>
            </a:r>
          </a:p>
        </p:txBody>
      </p:sp>
      <p:sp>
        <p:nvSpPr>
          <p:cNvPr id="14" name="CasellaDiTesto 13"/>
          <p:cNvSpPr txBox="1">
            <a:spLocks noChangeArrowheads="1"/>
          </p:cNvSpPr>
          <p:nvPr/>
        </p:nvSpPr>
        <p:spPr bwMode="auto">
          <a:xfrm rot="-5560617">
            <a:off x="3385198" y="30353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1800" b="1">
                <a:solidFill>
                  <a:srgbClr val="2E2E45"/>
                </a:solidFill>
              </a:rPr>
              <a:t>r-process</a:t>
            </a:r>
          </a:p>
        </p:txBody>
      </p:sp>
      <p:sp>
        <p:nvSpPr>
          <p:cNvPr id="4" name="Rettangolo 3"/>
          <p:cNvSpPr/>
          <p:nvPr/>
        </p:nvSpPr>
        <p:spPr>
          <a:xfrm>
            <a:off x="1596085" y="260350"/>
            <a:ext cx="1992313" cy="59055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CasellaDiTesto 1"/>
          <p:cNvSpPr txBox="1"/>
          <p:nvPr/>
        </p:nvSpPr>
        <p:spPr>
          <a:xfrm>
            <a:off x="9244535" y="260350"/>
            <a:ext cx="2442770" cy="954107"/>
          </a:xfrm>
          <a:prstGeom prst="rect">
            <a:avLst/>
          </a:prstGeom>
          <a:noFill/>
        </p:spPr>
        <p:txBody>
          <a:bodyPr wrap="square" rtlCol="0">
            <a:spAutoFit/>
          </a:bodyPr>
          <a:lstStyle/>
          <a:p>
            <a:pPr algn="ctr"/>
            <a:r>
              <a:rPr lang="en-US" sz="2800" b="1" i="1" dirty="0" smtClean="0"/>
              <a:t>Solar System abundances</a:t>
            </a:r>
            <a:endParaRPr lang="en-US" sz="2800" b="1" i="1" dirty="0"/>
          </a:p>
        </p:txBody>
      </p:sp>
    </p:spTree>
    <p:extLst>
      <p:ext uri="{BB962C8B-B14F-4D97-AF65-F5344CB8AC3E}">
        <p14:creationId xmlns:p14="http://schemas.microsoft.com/office/powerpoint/2010/main" val="2120358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5"/>
          <p:cNvPicPr>
            <a:picLocks noChangeAspect="1" noChangeArrowheads="1"/>
          </p:cNvPicPr>
          <p:nvPr/>
        </p:nvPicPr>
        <p:blipFill>
          <a:blip r:embed="rId3">
            <a:extLst>
              <a:ext uri="{28A0092B-C50C-407E-A947-70E740481C1C}">
                <a14:useLocalDpi xmlns:a14="http://schemas.microsoft.com/office/drawing/2010/main" val="0"/>
              </a:ext>
            </a:extLst>
          </a:blip>
          <a:srcRect l="2837" t="15157" b="22256"/>
          <a:stretch>
            <a:fillRect/>
          </a:stretch>
        </p:blipFill>
        <p:spPr bwMode="auto">
          <a:xfrm>
            <a:off x="1631951" y="260350"/>
            <a:ext cx="6551613"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458" name="Group 66"/>
          <p:cNvGrpSpPr>
            <a:grpSpLocks/>
          </p:cNvGrpSpPr>
          <p:nvPr/>
        </p:nvGrpSpPr>
        <p:grpSpPr bwMode="auto">
          <a:xfrm>
            <a:off x="6167436" y="4221169"/>
            <a:ext cx="1649305" cy="461963"/>
            <a:chOff x="2880" y="2704"/>
            <a:chExt cx="899" cy="291"/>
          </a:xfrm>
        </p:grpSpPr>
        <p:sp>
          <p:nvSpPr>
            <p:cNvPr id="14368" name="Text Box 67"/>
            <p:cNvSpPr txBox="1">
              <a:spLocks noChangeArrowheads="1"/>
            </p:cNvSpPr>
            <p:nvPr/>
          </p:nvSpPr>
          <p:spPr bwMode="auto">
            <a:xfrm>
              <a:off x="3194" y="2704"/>
              <a:ext cx="585" cy="291"/>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mn-ea"/>
                  <a:cs typeface="Arial" charset="0"/>
                </a:rPr>
                <a:t>Pb</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 Bi</a:t>
              </a:r>
            </a:p>
          </p:txBody>
        </p:sp>
        <p:sp>
          <p:nvSpPr>
            <p:cNvPr id="14369" name="Line 68"/>
            <p:cNvSpPr>
              <a:spLocks noChangeShapeType="1"/>
            </p:cNvSpPr>
            <p:nvPr/>
          </p:nvSpPr>
          <p:spPr bwMode="auto">
            <a:xfrm flipH="1">
              <a:off x="2880" y="2886"/>
              <a:ext cx="318" cy="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9461" name="Rectangle 69"/>
          <p:cNvSpPr>
            <a:spLocks noGrp="1" noChangeArrowheads="1"/>
          </p:cNvSpPr>
          <p:nvPr>
            <p:ph type="title"/>
          </p:nvPr>
        </p:nvSpPr>
        <p:spPr>
          <a:xfrm>
            <a:off x="8801887" y="1374767"/>
            <a:ext cx="2484437" cy="3240087"/>
          </a:xfrm>
        </p:spPr>
        <p:txBody>
          <a:bodyPr anchorCtr="0"/>
          <a:lstStyle/>
          <a:p>
            <a:pPr eaLnBrk="1" hangingPunct="1">
              <a:defRPr/>
            </a:pPr>
            <a:r>
              <a:rPr lang="en-US" sz="2800" dirty="0">
                <a:solidFill>
                  <a:srgbClr val="FFFF00"/>
                </a:solidFill>
              </a:rPr>
              <a:t>Final AGB composition for 0.0001&lt;Z&lt;Z</a:t>
            </a:r>
            <a:r>
              <a:rPr lang="en-US" sz="2800" b="1" baseline="-25000" dirty="0" smtClean="0">
                <a:solidFill>
                  <a:srgbClr val="FFFF00"/>
                </a:solidFill>
                <a:latin typeface="Times New Roman" pitchFamily="18" charset="0"/>
                <a:sym typeface="ZapfDingbats" pitchFamily="82" charset="2"/>
              </a:rPr>
              <a:t></a:t>
            </a:r>
            <a:endParaRPr lang="en-US" sz="2400" b="1" dirty="0">
              <a:solidFill>
                <a:srgbClr val="FFFF00"/>
              </a:solidFill>
              <a:latin typeface="Times New Roman" pitchFamily="18" charset="0"/>
              <a:sym typeface="ZapfDingbats" pitchFamily="82" charset="2"/>
            </a:endParaRPr>
          </a:p>
        </p:txBody>
      </p:sp>
      <p:grpSp>
        <p:nvGrpSpPr>
          <p:cNvPr id="59462" name="Group 70"/>
          <p:cNvGrpSpPr>
            <a:grpSpLocks/>
          </p:cNvGrpSpPr>
          <p:nvPr/>
        </p:nvGrpSpPr>
        <p:grpSpPr bwMode="auto">
          <a:xfrm>
            <a:off x="5448300" y="4830763"/>
            <a:ext cx="4478338" cy="469900"/>
            <a:chOff x="2472" y="3043"/>
            <a:chExt cx="2821" cy="296"/>
          </a:xfrm>
        </p:grpSpPr>
        <p:sp>
          <p:nvSpPr>
            <p:cNvPr id="14366" name="Text Box 71"/>
            <p:cNvSpPr txBox="1">
              <a:spLocks noChangeArrowheads="1"/>
            </p:cNvSpPr>
            <p:nvPr/>
          </p:nvSpPr>
          <p:spPr bwMode="auto">
            <a:xfrm>
              <a:off x="3424" y="3043"/>
              <a:ext cx="1869" cy="296"/>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hs=Ba,La,Cs,Nd,Sm</a:t>
              </a:r>
            </a:p>
          </p:txBody>
        </p:sp>
        <p:sp>
          <p:nvSpPr>
            <p:cNvPr id="14367" name="Line 72"/>
            <p:cNvSpPr>
              <a:spLocks noChangeShapeType="1"/>
            </p:cNvSpPr>
            <p:nvPr/>
          </p:nvSpPr>
          <p:spPr bwMode="auto">
            <a:xfrm flipH="1">
              <a:off x="2472" y="3204"/>
              <a:ext cx="907" cy="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9465" name="Group 73"/>
          <p:cNvGrpSpPr>
            <a:grpSpLocks/>
          </p:cNvGrpSpPr>
          <p:nvPr/>
        </p:nvGrpSpPr>
        <p:grpSpPr bwMode="auto">
          <a:xfrm>
            <a:off x="4943475" y="5338772"/>
            <a:ext cx="4032252" cy="647701"/>
            <a:chOff x="2154" y="3430"/>
            <a:chExt cx="2540" cy="408"/>
          </a:xfrm>
        </p:grpSpPr>
        <p:sp>
          <p:nvSpPr>
            <p:cNvPr id="14364" name="Text Box 74"/>
            <p:cNvSpPr txBox="1">
              <a:spLocks noChangeArrowheads="1"/>
            </p:cNvSpPr>
            <p:nvPr/>
          </p:nvSpPr>
          <p:spPr bwMode="auto">
            <a:xfrm>
              <a:off x="3712" y="3542"/>
              <a:ext cx="982" cy="296"/>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mn-ea"/>
                  <a:cs typeface="Arial" charset="0"/>
                </a:rPr>
                <a:t>ls</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2400" b="0" i="0" u="none" strike="noStrike" kern="1200" cap="none" spc="0" normalizeH="0" baseline="0" noProof="0" dirty="0" err="1">
                  <a:ln>
                    <a:noFill/>
                  </a:ln>
                  <a:solidFill>
                    <a:srgbClr val="000000"/>
                  </a:solidFill>
                  <a:effectLst/>
                  <a:uLnTx/>
                  <a:uFillTx/>
                  <a:latin typeface="Arial" charset="0"/>
                  <a:ea typeface="+mn-ea"/>
                  <a:cs typeface="Arial" charset="0"/>
                </a:rPr>
                <a:t>Y,Sr,Zr</a:t>
              </a: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4365" name="Line 75"/>
            <p:cNvSpPr>
              <a:spLocks noChangeShapeType="1"/>
            </p:cNvSpPr>
            <p:nvPr/>
          </p:nvSpPr>
          <p:spPr bwMode="auto">
            <a:xfrm flipH="1" flipV="1">
              <a:off x="2154" y="3430"/>
              <a:ext cx="1542" cy="1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457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465"/>
                                        </p:tgtEl>
                                        <p:attrNameLst>
                                          <p:attrName>style.visibility</p:attrName>
                                        </p:attrNameLst>
                                      </p:cBhvr>
                                      <p:to>
                                        <p:strVal val="visible"/>
                                      </p:to>
                                    </p:set>
                                    <p:animEffect transition="in" filter="dissolve">
                                      <p:cBhvr>
                                        <p:cTn id="7" dur="500"/>
                                        <p:tgtEl>
                                          <p:spTgt spid="59465"/>
                                        </p:tgtEl>
                                      </p:cBhvr>
                                    </p:animEffect>
                                  </p:childTnLst>
                                  <p:subTnLst>
                                    <p:set>
                                      <p:cBhvr override="childStyle">
                                        <p:cTn dur="1" fill="hold" display="0" masterRel="nextClick" afterEffect="1"/>
                                        <p:tgtEl>
                                          <p:spTgt spid="5946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462"/>
                                        </p:tgtEl>
                                        <p:attrNameLst>
                                          <p:attrName>style.visibility</p:attrName>
                                        </p:attrNameLst>
                                      </p:cBhvr>
                                      <p:to>
                                        <p:strVal val="visible"/>
                                      </p:to>
                                    </p:set>
                                    <p:animEffect transition="in" filter="dissolve">
                                      <p:cBhvr>
                                        <p:cTn id="12" dur="500"/>
                                        <p:tgtEl>
                                          <p:spTgt spid="59462"/>
                                        </p:tgtEl>
                                      </p:cBhvr>
                                    </p:animEffect>
                                  </p:childTnLst>
                                  <p:subTnLst>
                                    <p:set>
                                      <p:cBhvr override="childStyle">
                                        <p:cTn dur="1" fill="hold" display="0" masterRel="nextClick" afterEffect="1"/>
                                        <p:tgtEl>
                                          <p:spTgt spid="5946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9458"/>
                                        </p:tgtEl>
                                        <p:attrNameLst>
                                          <p:attrName>style.visibility</p:attrName>
                                        </p:attrNameLst>
                                      </p:cBhvr>
                                      <p:to>
                                        <p:strVal val="visible"/>
                                      </p:to>
                                    </p:set>
                                    <p:animEffect transition="in" filter="dissolve">
                                      <p:cBhvr>
                                        <p:cTn id="17" dur="500"/>
                                        <p:tgtEl>
                                          <p:spTgt spid="59458"/>
                                        </p:tgtEl>
                                      </p:cBhvr>
                                    </p:animEffect>
                                  </p:childTnLst>
                                  <p:subTnLst>
                                    <p:set>
                                      <p:cBhvr override="childStyle">
                                        <p:cTn dur="1" fill="hold" display="0" masterRel="nextClick" afterEffect="1"/>
                                        <p:tgtEl>
                                          <p:spTgt spid="594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1215" y="836712"/>
            <a:ext cx="10105535" cy="5112568"/>
          </a:xfrm>
        </p:spPr>
        <p:txBody>
          <a:bodyPr>
            <a:normAutofit fontScale="90000"/>
          </a:bodyPr>
          <a:lstStyle/>
          <a:p>
            <a:r>
              <a:rPr lang="en-GB" dirty="0" smtClean="0"/>
              <a:t>AGB nucleosynthesis is a complex interplay of several phenomena, among which convection and nuclear burning are the most important, </a:t>
            </a:r>
            <a:r>
              <a:rPr lang="en-GB" b="1" dirty="0" smtClean="0"/>
              <a:t>but other physical processes may be in action</a:t>
            </a:r>
            <a:r>
              <a:rPr lang="en-GB" dirty="0" smtClean="0"/>
              <a:t>. </a:t>
            </a:r>
            <a:br>
              <a:rPr lang="en-GB" dirty="0" smtClean="0"/>
            </a:br>
            <a:r>
              <a:rPr lang="en-GB" dirty="0" smtClean="0"/>
              <a:t/>
            </a:r>
            <a:br>
              <a:rPr lang="en-GB" dirty="0" smtClean="0"/>
            </a:br>
            <a:r>
              <a:rPr lang="en-GB" dirty="0" smtClean="0"/>
              <a:t>Interferences may be constructive or destructive, so that the resulting nucleosynthesis may be enhanced or suppressed.    </a:t>
            </a:r>
            <a:endParaRPr lang="en-GB" dirty="0"/>
          </a:p>
        </p:txBody>
      </p:sp>
    </p:spTree>
    <p:extLst>
      <p:ext uri="{BB962C8B-B14F-4D97-AF65-F5344CB8AC3E}">
        <p14:creationId xmlns:p14="http://schemas.microsoft.com/office/powerpoint/2010/main" val="3353425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451992" y="128936"/>
            <a:ext cx="9036496" cy="995809"/>
          </a:xfrm>
        </p:spPr>
        <p:txBody>
          <a:bodyPr>
            <a:normAutofit/>
          </a:bodyPr>
          <a:lstStyle/>
          <a:p>
            <a:r>
              <a:rPr lang="it-IT" sz="4800" b="1" dirty="0">
                <a:solidFill>
                  <a:srgbClr val="FFFF00"/>
                </a:solidFill>
              </a:rPr>
              <a:t>A</a:t>
            </a:r>
            <a:r>
              <a:rPr lang="it-IT" sz="4800" b="1" dirty="0" smtClean="0">
                <a:solidFill>
                  <a:srgbClr val="FFFF00"/>
                </a:solidFill>
              </a:rPr>
              <a:t> </a:t>
            </a:r>
            <a:r>
              <a:rPr lang="it-IT" sz="4800" b="1" dirty="0">
                <a:solidFill>
                  <a:srgbClr val="FFFF00"/>
                </a:solidFill>
              </a:rPr>
              <a:t>3 </a:t>
            </a:r>
            <a:r>
              <a:rPr lang="it-IT" sz="4800" b="1" dirty="0" smtClean="0">
                <a:solidFill>
                  <a:srgbClr val="FFFF00"/>
                </a:solidFill>
              </a:rPr>
              <a:t>player </a:t>
            </a:r>
            <a:r>
              <a:rPr lang="it-IT" sz="4800" b="1" dirty="0">
                <a:solidFill>
                  <a:srgbClr val="FFFF00"/>
                </a:solidFill>
              </a:rPr>
              <a:t>game </a:t>
            </a:r>
            <a:endParaRPr lang="en-US" sz="4800" b="1" dirty="0">
              <a:solidFill>
                <a:srgbClr val="FFFF00"/>
              </a:solidFill>
            </a:endParaRPr>
          </a:p>
        </p:txBody>
      </p:sp>
      <p:graphicFrame>
        <p:nvGraphicFramePr>
          <p:cNvPr id="4" name="Segnaposto contenuto 3"/>
          <p:cNvGraphicFramePr>
            <a:graphicFrameLocks noGrp="1"/>
          </p:cNvGraphicFramePr>
          <p:nvPr>
            <p:ph idx="1"/>
            <p:extLst/>
          </p:nvPr>
        </p:nvGraphicFramePr>
        <p:xfrm>
          <a:off x="1919536" y="1124745"/>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reccia a destra 10"/>
          <p:cNvSpPr/>
          <p:nvPr/>
        </p:nvSpPr>
        <p:spPr>
          <a:xfrm>
            <a:off x="5411924" y="5844837"/>
            <a:ext cx="2736304" cy="2430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uppo 7"/>
          <p:cNvGrpSpPr/>
          <p:nvPr/>
        </p:nvGrpSpPr>
        <p:grpSpPr>
          <a:xfrm>
            <a:off x="853344" y="5158896"/>
            <a:ext cx="4172406" cy="1481408"/>
            <a:chOff x="853344" y="5158896"/>
            <a:chExt cx="4172406" cy="1481408"/>
          </a:xfrm>
        </p:grpSpPr>
        <p:cxnSp>
          <p:nvCxnSpPr>
            <p:cNvPr id="12" name="Connettore 1 11"/>
            <p:cNvCxnSpPr/>
            <p:nvPr/>
          </p:nvCxnSpPr>
          <p:spPr>
            <a:xfrm flipV="1">
              <a:off x="897467" y="5932418"/>
              <a:ext cx="3953709" cy="619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853344" y="5158896"/>
              <a:ext cx="4172406" cy="132343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it-IT" sz="4000" b="0" i="0" u="none" strike="noStrike" kern="1200" cap="none" spc="0" normalizeH="0" baseline="0" noProof="0" dirty="0" err="1">
                  <a:ln>
                    <a:noFill/>
                  </a:ln>
                  <a:solidFill>
                    <a:prstClr val="white"/>
                  </a:solidFill>
                  <a:effectLst/>
                  <a:uLnTx/>
                  <a:uFillTx/>
                  <a:latin typeface="Calibri" panose="020F0502020204030204"/>
                  <a:ea typeface="+mn-ea"/>
                  <a:cs typeface="+mn-cs"/>
                </a:rPr>
                <a:t>neutrons-poisons</a:t>
              </a: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CasellaDiTesto 17"/>
            <p:cNvSpPr txBox="1"/>
            <p:nvPr/>
          </p:nvSpPr>
          <p:spPr>
            <a:xfrm>
              <a:off x="2108003" y="5932418"/>
              <a:ext cx="136447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err="1" smtClean="0">
                  <a:ln>
                    <a:noFill/>
                  </a:ln>
                  <a:solidFill>
                    <a:prstClr val="white"/>
                  </a:solidFill>
                  <a:effectLst/>
                  <a:uLnTx/>
                  <a:uFillTx/>
                  <a:latin typeface="Calibri" panose="020F0502020204030204"/>
                  <a:ea typeface="+mn-ea"/>
                  <a:cs typeface="+mn-cs"/>
                </a:rPr>
                <a:t>seeds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13" name="CasellaDiTesto 12"/>
              <p:cNvSpPr txBox="1"/>
              <p:nvPr/>
            </p:nvSpPr>
            <p:spPr>
              <a:xfrm>
                <a:off x="8542557" y="5132840"/>
                <a:ext cx="1331390" cy="15991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it-IT"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h𝑠</m:t>
                              </m:r>
                            </m:num>
                            <m:den>
                              <m:r>
                                <a:rPr kumimoji="0" lang="it-IT" sz="4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𝑙𝑠</m:t>
                              </m:r>
                            </m:den>
                          </m:f>
                        </m:e>
                      </m:d>
                    </m:oMath>
                  </m:oMathPara>
                </a14:m>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3" name="CasellaDiTesto 12"/>
              <p:cNvSpPr txBox="1">
                <a:spLocks noRot="1" noChangeAspect="1" noMove="1" noResize="1" noEditPoints="1" noAdjustHandles="1" noChangeArrowheads="1" noChangeShapeType="1" noTextEdit="1"/>
              </p:cNvSpPr>
              <p:nvPr/>
            </p:nvSpPr>
            <p:spPr>
              <a:xfrm>
                <a:off x="8542557" y="5132840"/>
                <a:ext cx="1331390" cy="159915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877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06090"/>
          </a:xfrm>
        </p:spPr>
        <p:txBody>
          <a:bodyPr>
            <a:normAutofit fontScale="90000"/>
          </a:bodyPr>
          <a:lstStyle/>
          <a:p>
            <a:r>
              <a:rPr lang="en-US" dirty="0" smtClean="0">
                <a:solidFill>
                  <a:schemeClr val="bg1"/>
                </a:solidFill>
              </a:rPr>
              <a:t> Evidences for a more complex world:</a:t>
            </a:r>
            <a:endParaRPr lang="en-US" dirty="0">
              <a:solidFill>
                <a:schemeClr val="bg1"/>
              </a:solidFill>
            </a:endParaRPr>
          </a:p>
        </p:txBody>
      </p:sp>
      <p:sp>
        <p:nvSpPr>
          <p:cNvPr id="4" name="Titolo 1"/>
          <p:cNvSpPr txBox="1">
            <a:spLocks/>
          </p:cNvSpPr>
          <p:nvPr/>
        </p:nvSpPr>
        <p:spPr>
          <a:xfrm>
            <a:off x="1843804" y="1216843"/>
            <a:ext cx="8229600" cy="2209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Spread of </a:t>
            </a:r>
            <a:r>
              <a:rPr kumimoji="0" lang="en-US" sz="4400" b="0" i="0" u="none" strike="noStrike" kern="1200" cap="none" spc="0" normalizeH="0" baseline="0" noProof="0" dirty="0" err="1">
                <a:ln>
                  <a:noFill/>
                </a:ln>
                <a:solidFill>
                  <a:prstClr val="white"/>
                </a:solidFill>
                <a:effectLst/>
                <a:uLnTx/>
                <a:uFillTx/>
                <a:latin typeface="Calibri Light" panose="020F0302020204030204"/>
                <a:ea typeface="+mj-ea"/>
                <a:cs typeface="+mj-cs"/>
              </a:rPr>
              <a:t>hs</a:t>
            </a: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/ls at different metallicity</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s-exceptions:  </a:t>
            </a:r>
            <a:r>
              <a:rPr kumimoji="0" lang="en-US" sz="4400" b="0" i="0" u="none" strike="noStrike" kern="1200" cap="none" spc="0" normalizeH="0" baseline="0" noProof="0" dirty="0" smtClean="0">
                <a:ln>
                  <a:noFill/>
                </a:ln>
                <a:solidFill>
                  <a:srgbClr val="FFFF00"/>
                </a:solidFill>
                <a:effectLst/>
                <a:uLnTx/>
                <a:uFillTx/>
                <a:latin typeface="Calibri Light" panose="020F0302020204030204"/>
                <a:ea typeface="+mj-ea"/>
                <a:cs typeface="+mj-cs"/>
              </a:rPr>
              <a:t>CEMPs</a:t>
            </a:r>
            <a:r>
              <a:rPr lang="en-US" dirty="0">
                <a:solidFill>
                  <a:srgbClr val="FFFF00"/>
                </a:solidFill>
                <a:latin typeface="Calibri Light" panose="020F0302020204030204"/>
              </a:rPr>
              <a:t> </a:t>
            </a:r>
            <a:r>
              <a:rPr lang="en-US" dirty="0" smtClean="0">
                <a:solidFill>
                  <a:srgbClr val="FFFF00"/>
                </a:solidFill>
                <a:latin typeface="Calibri Light" panose="020F0302020204030204"/>
              </a:rPr>
              <a:t>and</a:t>
            </a:r>
            <a:r>
              <a:rPr kumimoji="0" lang="en-US" sz="4400" b="0" i="0" u="none" strike="noStrike" kern="1200" cap="none" spc="0" normalizeH="0" baseline="0" noProof="0" dirty="0" smtClean="0">
                <a:ln>
                  <a:noFill/>
                </a:ln>
                <a:solidFill>
                  <a:srgbClr val="FFFF00"/>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FFFF00"/>
                </a:solidFill>
                <a:effectLst/>
                <a:uLnTx/>
                <a:uFillTx/>
                <a:latin typeface="Calibri Light" panose="020F0302020204030204"/>
                <a:ea typeface="+mj-ea"/>
                <a:cs typeface="+mj-cs"/>
              </a:rPr>
              <a:t>Ba-stars</a:t>
            </a:r>
          </a:p>
        </p:txBody>
      </p:sp>
      <p:sp>
        <p:nvSpPr>
          <p:cNvPr id="6" name="Segnaposto contenuto 2"/>
          <p:cNvSpPr txBox="1">
            <a:spLocks/>
          </p:cNvSpPr>
          <p:nvPr/>
        </p:nvSpPr>
        <p:spPr>
          <a:xfrm>
            <a:off x="3079825" y="3426643"/>
            <a:ext cx="8659688"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They are binary</a:t>
            </a:r>
            <a:r>
              <a:rPr kumimoji="0" lang="en-US" sz="2800" b="0" i="0" u="none" strike="noStrike" kern="1200" cap="none" spc="0" normalizeH="0" noProof="0" dirty="0" smtClean="0">
                <a:ln>
                  <a:noFill/>
                </a:ln>
                <a:solidFill>
                  <a:prstClr val="white"/>
                </a:solidFill>
                <a:effectLst/>
                <a:uLnTx/>
                <a:uFillTx/>
                <a:latin typeface="Calibri" panose="020F0502020204030204"/>
                <a:ea typeface="+mn-ea"/>
                <a:cs typeface="+mn-cs"/>
              </a:rPr>
              <a:t> stars</a:t>
            </a:r>
            <a:r>
              <a:rPr lang="en-US" sz="2800" dirty="0">
                <a:solidFill>
                  <a:prstClr val="white"/>
                </a:solidFill>
                <a:latin typeface="Calibri" panose="020F0502020204030204"/>
              </a:rPr>
              <a:t>;</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 this case we see the secondary component of the binary, polluted with the material lost by the primary when it was on the AGB (see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Bisterzo</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et al. 2011-2012</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en-US" sz="2800" noProof="0" dirty="0" smtClean="0">
                <a:solidFill>
                  <a:prstClr val="white"/>
                </a:solidFill>
                <a:latin typeface="Calibri" panose="020F0502020204030204"/>
              </a:rPr>
              <a:t>To</a:t>
            </a:r>
            <a:r>
              <a:rPr lang="en-US" sz="2800" dirty="0" smtClean="0">
                <a:solidFill>
                  <a:prstClr val="white"/>
                </a:solidFill>
                <a:latin typeface="Calibri" panose="020F0502020204030204"/>
              </a:rPr>
              <a:t>days the primary is a faint white dwarfs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317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78098"/>
          </a:xfrm>
        </p:spPr>
        <p:txBody>
          <a:bodyPr/>
          <a:lstStyle/>
          <a:p>
            <a:r>
              <a:rPr lang="en-GB" dirty="0" smtClean="0"/>
              <a:t>Additional processes….</a:t>
            </a:r>
            <a:endParaRPr lang="en-GB" dirty="0"/>
          </a:p>
        </p:txBody>
      </p:sp>
      <p:sp>
        <p:nvSpPr>
          <p:cNvPr id="3" name="Segnaposto contenuto 2"/>
          <p:cNvSpPr>
            <a:spLocks noGrp="1"/>
          </p:cNvSpPr>
          <p:nvPr>
            <p:ph idx="1"/>
          </p:nvPr>
        </p:nvSpPr>
        <p:spPr>
          <a:xfrm>
            <a:off x="1981200" y="1124744"/>
            <a:ext cx="8229600" cy="5256584"/>
          </a:xfrm>
        </p:spPr>
        <p:txBody>
          <a:bodyPr>
            <a:noAutofit/>
          </a:bodyPr>
          <a:lstStyle/>
          <a:p>
            <a:r>
              <a:rPr lang="en-GB" sz="2600" dirty="0"/>
              <a:t>Instabilities induced by </a:t>
            </a:r>
            <a:r>
              <a:rPr lang="en-GB" sz="2600" dirty="0">
                <a:solidFill>
                  <a:srgbClr val="FF0000"/>
                </a:solidFill>
              </a:rPr>
              <a:t>Rotation </a:t>
            </a:r>
            <a:r>
              <a:rPr lang="en-GB" sz="2600" dirty="0"/>
              <a:t>may modify the H profile left by the third dredge up  and, later on, the </a:t>
            </a:r>
            <a:r>
              <a:rPr lang="en-GB" sz="2600" baseline="30000" dirty="0"/>
              <a:t>13</a:t>
            </a:r>
            <a:r>
              <a:rPr lang="en-GB" sz="2600" dirty="0"/>
              <a:t>C and the </a:t>
            </a:r>
            <a:r>
              <a:rPr lang="en-GB" sz="2600" baseline="30000" dirty="0"/>
              <a:t>14</a:t>
            </a:r>
            <a:r>
              <a:rPr lang="en-GB" sz="2600" dirty="0"/>
              <a:t>N  profile into the </a:t>
            </a:r>
            <a:r>
              <a:rPr lang="en-GB" sz="2600" dirty="0" smtClean="0"/>
              <a:t>pocket (Piersanti et al. 2013). </a:t>
            </a:r>
            <a:endParaRPr lang="en-GB" sz="2600" dirty="0"/>
          </a:p>
          <a:p>
            <a:r>
              <a:rPr lang="en-GB" sz="2600" dirty="0"/>
              <a:t>The bulk motion in the convective envelope  generates </a:t>
            </a:r>
            <a:r>
              <a:rPr lang="en-GB" sz="2600" dirty="0">
                <a:solidFill>
                  <a:srgbClr val="FF0000"/>
                </a:solidFill>
              </a:rPr>
              <a:t> gravity waves </a:t>
            </a:r>
            <a:r>
              <a:rPr lang="en-GB" sz="2600" dirty="0"/>
              <a:t>propagating inward . Turbulence may be generated by non-linear effects (</a:t>
            </a:r>
            <a:r>
              <a:rPr lang="en-GB" sz="2600" dirty="0" err="1"/>
              <a:t>Denussenkov</a:t>
            </a:r>
            <a:r>
              <a:rPr lang="en-GB" sz="2600" dirty="0"/>
              <a:t> 2003) or by interaction with rotation  (Talon 2007). The consequent mixing may affect </a:t>
            </a:r>
            <a:r>
              <a:rPr lang="en-GB" sz="2600" dirty="0" err="1"/>
              <a:t>nucleosynthesis</a:t>
            </a:r>
            <a:r>
              <a:rPr lang="en-GB" sz="2600" dirty="0"/>
              <a:t> and angular momentum transport</a:t>
            </a:r>
          </a:p>
          <a:p>
            <a:r>
              <a:rPr lang="en-GB" sz="2600" dirty="0">
                <a:solidFill>
                  <a:srgbClr val="FF0000"/>
                </a:solidFill>
              </a:rPr>
              <a:t>Magnetic field </a:t>
            </a:r>
            <a:r>
              <a:rPr lang="en-GB" sz="2600" dirty="0"/>
              <a:t>dissipates angular momentum (magnetic breaking, </a:t>
            </a:r>
            <a:r>
              <a:rPr lang="en-GB" sz="2600" dirty="0" err="1"/>
              <a:t>Sujis</a:t>
            </a:r>
            <a:r>
              <a:rPr lang="en-GB" sz="2600" dirty="0"/>
              <a:t> 2008), but may also induce magnetic </a:t>
            </a:r>
            <a:r>
              <a:rPr lang="en-GB" sz="2600" dirty="0" smtClean="0"/>
              <a:t>buoyancy, possibly </a:t>
            </a:r>
            <a:r>
              <a:rPr lang="en-GB" sz="2600" dirty="0"/>
              <a:t>operating in the He-rich </a:t>
            </a:r>
            <a:r>
              <a:rPr lang="en-GB" sz="2600" dirty="0" err="1"/>
              <a:t>intershell</a:t>
            </a:r>
            <a:r>
              <a:rPr lang="en-GB" sz="2600" dirty="0"/>
              <a:t> </a:t>
            </a:r>
            <a:r>
              <a:rPr lang="en-GB" sz="2600" dirty="0" smtClean="0"/>
              <a:t>(see </a:t>
            </a:r>
            <a:r>
              <a:rPr lang="en-GB" sz="2600" dirty="0" err="1" smtClean="0"/>
              <a:t>Vescovi</a:t>
            </a:r>
            <a:r>
              <a:rPr lang="en-GB" sz="2600" dirty="0" smtClean="0"/>
              <a:t> et al. 2021).  </a:t>
            </a:r>
            <a:endParaRPr lang="en-GB" sz="2600" dirty="0"/>
          </a:p>
        </p:txBody>
      </p:sp>
    </p:spTree>
    <p:extLst>
      <p:ext uri="{BB962C8B-B14F-4D97-AF65-F5344CB8AC3E}">
        <p14:creationId xmlns:p14="http://schemas.microsoft.com/office/powerpoint/2010/main" val="2745251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Conclusions</a:t>
            </a:r>
            <a:endParaRPr lang="en-US" dirty="0"/>
          </a:p>
        </p:txBody>
      </p:sp>
      <p:sp>
        <p:nvSpPr>
          <p:cNvPr id="3" name="Segnaposto contenuto 2"/>
          <p:cNvSpPr>
            <a:spLocks noGrp="1"/>
          </p:cNvSpPr>
          <p:nvPr>
            <p:ph idx="1"/>
          </p:nvPr>
        </p:nvSpPr>
        <p:spPr>
          <a:xfrm>
            <a:off x="499621" y="1600201"/>
            <a:ext cx="11082779" cy="4951428"/>
          </a:xfrm>
        </p:spPr>
        <p:txBody>
          <a:bodyPr>
            <a:normAutofit fontScale="92500" lnSpcReduction="10000"/>
          </a:bodyPr>
          <a:lstStyle/>
          <a:p>
            <a:r>
              <a:rPr lang="en-US" dirty="0" smtClean="0">
                <a:latin typeface="+mj-lt"/>
                <a:cs typeface="Arial" panose="020B0604020202020204" pitchFamily="34" charset="0"/>
              </a:rPr>
              <a:t>The formation of the 13C pocket is an unavoidable consequence of the third dredge up.</a:t>
            </a:r>
          </a:p>
          <a:p>
            <a:r>
              <a:rPr lang="en-US" dirty="0" smtClean="0">
                <a:latin typeface="+mj-lt"/>
                <a:cs typeface="Arial" panose="020B0604020202020204" pitchFamily="34" charset="0"/>
              </a:rPr>
              <a:t>There are evidences for additional processes </a:t>
            </a:r>
            <a:r>
              <a:rPr lang="en-US" smtClean="0">
                <a:latin typeface="+mj-lt"/>
                <a:cs typeface="Arial" panose="020B0604020202020204" pitchFamily="34" charset="0"/>
              </a:rPr>
              <a:t>that may </a:t>
            </a:r>
            <a:r>
              <a:rPr lang="en-US" dirty="0" smtClean="0">
                <a:latin typeface="+mj-lt"/>
                <a:cs typeface="Arial" panose="020B0604020202020204" pitchFamily="34" charset="0"/>
              </a:rPr>
              <a:t>model the shape of the pocket.</a:t>
            </a:r>
          </a:p>
          <a:p>
            <a:r>
              <a:rPr lang="en-US" dirty="0" smtClean="0">
                <a:latin typeface="+mj-lt"/>
                <a:cs typeface="Arial" panose="020B0604020202020204" pitchFamily="34" charset="0"/>
              </a:rPr>
              <a:t>The rate of the main neutron source, 13C(</a:t>
            </a:r>
            <a:r>
              <a:rPr lang="en-US" dirty="0" err="1" smtClean="0">
                <a:latin typeface="Symbol" panose="05050102010706020507" pitchFamily="18" charset="2"/>
                <a:cs typeface="Arial" panose="020B0604020202020204" pitchFamily="34" charset="0"/>
              </a:rPr>
              <a:t>a</a:t>
            </a:r>
            <a:r>
              <a:rPr lang="en-US" dirty="0" err="1" smtClean="0">
                <a:latin typeface="+mj-lt"/>
                <a:cs typeface="Arial" panose="020B0604020202020204" pitchFamily="34" charset="0"/>
              </a:rPr>
              <a:t>,n</a:t>
            </a:r>
            <a:r>
              <a:rPr lang="en-US" dirty="0" smtClean="0">
                <a:latin typeface="+mj-lt"/>
                <a:cs typeface="Arial" panose="020B0604020202020204" pitchFamily="34" charset="0"/>
              </a:rPr>
              <a:t>), at T~100 MK is a crucial ingredient of the theoretical recipe. In particular, a lower rate may leave some 13C unburned before the onset of the subsequent TP, giving rise to a second, convective, 13C neutron burst.</a:t>
            </a:r>
          </a:p>
          <a:p>
            <a:r>
              <a:rPr lang="en-US" dirty="0" smtClean="0">
                <a:latin typeface="+mj-lt"/>
                <a:cs typeface="Arial" panose="020B0604020202020204" pitchFamily="34" charset="0"/>
              </a:rPr>
              <a:t>Precise neutron-capture and </a:t>
            </a:r>
            <a:r>
              <a:rPr lang="en-US" i="1" dirty="0" smtClean="0">
                <a:latin typeface="Symbol" panose="05050102010706020507" pitchFamily="18" charset="2"/>
                <a:cs typeface="Arial" panose="020B0604020202020204" pitchFamily="34" charset="0"/>
              </a:rPr>
              <a:t>b</a:t>
            </a:r>
            <a:r>
              <a:rPr lang="en-US" dirty="0">
                <a:latin typeface="+mj-lt"/>
                <a:cs typeface="Arial" panose="020B0604020202020204" pitchFamily="34" charset="0"/>
              </a:rPr>
              <a:t>-</a:t>
            </a:r>
            <a:r>
              <a:rPr lang="en-US" dirty="0" smtClean="0">
                <a:latin typeface="+mj-lt"/>
                <a:cs typeface="Arial" panose="020B0604020202020204" pitchFamily="34" charset="0"/>
              </a:rPr>
              <a:t>decay rates  at the branch points and neutron-capture rates on neutron magic nuclei are also key ingredients  </a:t>
            </a:r>
            <a:endParaRPr lang="en-US" dirty="0">
              <a:latin typeface="+mj-lt"/>
              <a:cs typeface="Arial" panose="020B0604020202020204" pitchFamily="34" charset="0"/>
            </a:endParaRPr>
          </a:p>
        </p:txBody>
      </p:sp>
    </p:spTree>
    <p:extLst>
      <p:ext uri="{BB962C8B-B14F-4D97-AF65-F5344CB8AC3E}">
        <p14:creationId xmlns:p14="http://schemas.microsoft.com/office/powerpoint/2010/main" val="587269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6925" y="2467962"/>
            <a:ext cx="10972800" cy="1143000"/>
          </a:xfrm>
        </p:spPr>
        <p:txBody>
          <a:bodyPr/>
          <a:lstStyle/>
          <a:p>
            <a:r>
              <a:rPr lang="en-US" dirty="0" smtClean="0"/>
              <a:t>More Slides</a:t>
            </a:r>
            <a:endParaRPr lang="en-US" dirty="0"/>
          </a:p>
        </p:txBody>
      </p:sp>
    </p:spTree>
    <p:extLst>
      <p:ext uri="{BB962C8B-B14F-4D97-AF65-F5344CB8AC3E}">
        <p14:creationId xmlns:p14="http://schemas.microsoft.com/office/powerpoint/2010/main" val="972285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58616"/>
          </a:xfrm>
        </p:spPr>
        <p:txBody>
          <a:bodyPr>
            <a:normAutofit fontScale="90000"/>
          </a:bodyPr>
          <a:lstStyle/>
          <a:p>
            <a:r>
              <a:rPr lang="en-US" dirty="0" smtClean="0"/>
              <a:t>Radioactive nuclei from AGB stars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66" y="1200505"/>
            <a:ext cx="2982012" cy="2890671"/>
          </a:xfrm>
          <a:prstGeom prst="rect">
            <a:avLst/>
          </a:prstGeom>
        </p:spPr>
      </p:pic>
      <p:pic>
        <p:nvPicPr>
          <p:cNvPr id="5" name="Immagine 4"/>
          <p:cNvPicPr>
            <a:picLocks noChangeAspect="1"/>
          </p:cNvPicPr>
          <p:nvPr/>
        </p:nvPicPr>
        <p:blipFill>
          <a:blip r:embed="rId3"/>
          <a:stretch>
            <a:fillRect/>
          </a:stretch>
        </p:blipFill>
        <p:spPr>
          <a:xfrm>
            <a:off x="6096000" y="3774157"/>
            <a:ext cx="5054407" cy="3083843"/>
          </a:xfrm>
          <a:prstGeom prst="rect">
            <a:avLst/>
          </a:prstGeom>
        </p:spPr>
      </p:pic>
      <p:pic>
        <p:nvPicPr>
          <p:cNvPr id="6" name="Immagine 5"/>
          <p:cNvPicPr>
            <a:picLocks noChangeAspect="1"/>
          </p:cNvPicPr>
          <p:nvPr/>
        </p:nvPicPr>
        <p:blipFill>
          <a:blip r:embed="rId4"/>
          <a:stretch>
            <a:fillRect/>
          </a:stretch>
        </p:blipFill>
        <p:spPr>
          <a:xfrm>
            <a:off x="4776767" y="1048856"/>
            <a:ext cx="3846436" cy="2609699"/>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266" y="4317532"/>
            <a:ext cx="2927808" cy="2864160"/>
          </a:xfrm>
          <a:prstGeom prst="rect">
            <a:avLst/>
          </a:prstGeom>
        </p:spPr>
      </p:pic>
      <p:sp>
        <p:nvSpPr>
          <p:cNvPr id="8" name="CasellaDiTesto 7"/>
          <p:cNvSpPr txBox="1"/>
          <p:nvPr/>
        </p:nvSpPr>
        <p:spPr>
          <a:xfrm>
            <a:off x="8823489" y="1200505"/>
            <a:ext cx="2950589" cy="1015663"/>
          </a:xfrm>
          <a:prstGeom prst="rect">
            <a:avLst/>
          </a:prstGeom>
          <a:noFill/>
        </p:spPr>
        <p:txBody>
          <a:bodyPr wrap="square" rtlCol="0">
            <a:spAutoFit/>
          </a:bodyPr>
          <a:lstStyle/>
          <a:p>
            <a:r>
              <a:rPr lang="en-US" sz="2000" baseline="30000" dirty="0" smtClean="0"/>
              <a:t>60</a:t>
            </a:r>
            <a:r>
              <a:rPr lang="en-US" sz="2000" dirty="0" smtClean="0"/>
              <a:t>Fe enhanced by a factor of 100 (from </a:t>
            </a:r>
            <a:r>
              <a:rPr lang="en-US" sz="2000" dirty="0" err="1" smtClean="0"/>
              <a:t>Ciani</a:t>
            </a:r>
            <a:r>
              <a:rPr lang="en-US" sz="2000" dirty="0" smtClean="0"/>
              <a:t> et al. 2021m PRL)</a:t>
            </a:r>
            <a:endParaRPr lang="en-US" sz="2000" dirty="0"/>
          </a:p>
        </p:txBody>
      </p:sp>
    </p:spTree>
    <p:extLst>
      <p:ext uri="{BB962C8B-B14F-4D97-AF65-F5344CB8AC3E}">
        <p14:creationId xmlns:p14="http://schemas.microsoft.com/office/powerpoint/2010/main" val="2566414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1210146"/>
          </a:xfrm>
        </p:spPr>
        <p:txBody>
          <a:bodyPr>
            <a:normAutofit fontScale="90000"/>
          </a:bodyPr>
          <a:lstStyle/>
          <a:p>
            <a:r>
              <a:rPr lang="en-GB" dirty="0" smtClean="0"/>
              <a:t>Differential Rotation: ES  + GSF instabilities during the </a:t>
            </a:r>
            <a:r>
              <a:rPr lang="en-GB" dirty="0" err="1" smtClean="0"/>
              <a:t>interpulse</a:t>
            </a:r>
            <a:endParaRPr lang="en-GB" dirty="0"/>
          </a:p>
        </p:txBody>
      </p:sp>
      <p:pic>
        <p:nvPicPr>
          <p:cNvPr id="5123" name="Picture 3" descr="E:\doctexpp\whygalaxyIII\sun-solar-circ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51" y="2060848"/>
            <a:ext cx="3780419"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doctexpp\whygalaxyIII\apj481026f4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754" y="2924944"/>
            <a:ext cx="3604489" cy="350421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672065" y="1844825"/>
            <a:ext cx="35660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Sharp variations of </a:t>
            </a:r>
            <a:r>
              <a:rPr kumimoji="0" lang="en-GB" sz="2400" b="1"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w</a:t>
            </a:r>
            <a:r>
              <a:rPr kumimoji="0" lang="en-GB" sz="2400" b="1" i="0" u="none" strike="noStrike" kern="1200" cap="none" spc="0" normalizeH="0" baseline="0" noProof="0" dirty="0">
                <a:ln>
                  <a:noFill/>
                </a:ln>
                <a:solidFill>
                  <a:prstClr val="black"/>
                </a:solidFill>
                <a:effectLst/>
                <a:uLnTx/>
                <a:uFillTx/>
                <a:latin typeface="Calibri"/>
                <a:ea typeface="+mn-ea"/>
                <a:cs typeface="+mn-cs"/>
              </a:rPr>
              <a:t> and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left by the TDU drives GSF</a:t>
            </a:r>
          </a:p>
        </p:txBody>
      </p:sp>
      <p:sp>
        <p:nvSpPr>
          <p:cNvPr id="6" name="CasellaDiTesto 5"/>
          <p:cNvSpPr txBox="1"/>
          <p:nvPr/>
        </p:nvSpPr>
        <p:spPr>
          <a:xfrm>
            <a:off x="1703512" y="4725144"/>
            <a:ext cx="460998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a:ea typeface="+mn-ea"/>
                <a:cs typeface="+mn-cs"/>
              </a:rPr>
              <a:t>Meridional</a:t>
            </a:r>
            <a:r>
              <a:rPr kumimoji="0" lang="en-GB" sz="2400" b="1" i="0" u="none" strike="noStrike" kern="1200" cap="none" spc="0" normalizeH="0" baseline="0" noProof="0" dirty="0">
                <a:ln>
                  <a:noFill/>
                </a:ln>
                <a:solidFill>
                  <a:prstClr val="black"/>
                </a:solidFill>
                <a:effectLst/>
                <a:uLnTx/>
                <a:uFillTx/>
                <a:latin typeface="Calibri"/>
                <a:ea typeface="+mn-ea"/>
                <a:cs typeface="+mn-cs"/>
              </a:rPr>
              <a:t> Circulation is always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active in rotating stars, because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the von </a:t>
            </a:r>
            <a:r>
              <a:rPr kumimoji="0" lang="en-GB" sz="2400" b="1" i="0" u="none" strike="noStrike" kern="1200" cap="none" spc="0" normalizeH="0" baseline="0" noProof="0" dirty="0" err="1">
                <a:ln>
                  <a:noFill/>
                </a:ln>
                <a:solidFill>
                  <a:prstClr val="black"/>
                </a:solidFill>
                <a:effectLst/>
                <a:uLnTx/>
                <a:uFillTx/>
                <a:latin typeface="Calibri"/>
                <a:ea typeface="+mn-ea"/>
                <a:cs typeface="+mn-cs"/>
              </a:rPr>
              <a:t>Zeipel</a:t>
            </a:r>
            <a:r>
              <a:rPr kumimoji="0" lang="en-GB" sz="2400" b="1" i="0" u="none" strike="noStrike" kern="1200" cap="none" spc="0" normalizeH="0" baseline="0" noProof="0" dirty="0">
                <a:ln>
                  <a:noFill/>
                </a:ln>
                <a:solidFill>
                  <a:prstClr val="black"/>
                </a:solidFill>
                <a:effectLst/>
                <a:uLnTx/>
                <a:uFillTx/>
                <a:latin typeface="Calibri"/>
                <a:ea typeface="+mn-ea"/>
                <a:cs typeface="+mn-cs"/>
              </a:rPr>
              <a:t> effect, but it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inhibited by a </a:t>
            </a:r>
            <a:r>
              <a:rPr kumimoji="0" lang="en-GB" sz="2400" b="1"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en-GB" sz="2400" b="1" i="0" u="none" strike="noStrike" kern="1200" cap="none" spc="0" normalizeH="0" baseline="0" noProof="0" dirty="0">
                <a:ln>
                  <a:noFill/>
                </a:ln>
                <a:solidFill>
                  <a:prstClr val="black"/>
                </a:solidFill>
                <a:effectLst/>
                <a:uLnTx/>
                <a:uFillTx/>
                <a:latin typeface="Calibri"/>
                <a:ea typeface="+mn-ea"/>
                <a:cs typeface="+mn-cs"/>
              </a:rPr>
              <a:t> gradient.</a:t>
            </a:r>
          </a:p>
        </p:txBody>
      </p:sp>
      <p:sp>
        <p:nvSpPr>
          <p:cNvPr id="3" name="CasellaDiTesto 2"/>
          <p:cNvSpPr txBox="1"/>
          <p:nvPr/>
        </p:nvSpPr>
        <p:spPr>
          <a:xfrm>
            <a:off x="2207568" y="6453336"/>
            <a:ext cx="8083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See, e.g. Langer et al. 1999,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Siess</a:t>
            </a:r>
            <a:r>
              <a:rPr kumimoji="0" lang="en-GB" sz="1800" b="0" i="0" u="none" strike="noStrike" kern="1200" cap="none" spc="0" normalizeH="0" baseline="0" noProof="0" dirty="0">
                <a:ln>
                  <a:noFill/>
                </a:ln>
                <a:solidFill>
                  <a:prstClr val="black"/>
                </a:solidFill>
                <a:effectLst/>
                <a:uLnTx/>
                <a:uFillTx/>
                <a:latin typeface="Calibri"/>
                <a:ea typeface="+mn-ea"/>
                <a:cs typeface="+mn-cs"/>
              </a:rPr>
              <a:t> et al. 2004,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Herwig</a:t>
            </a:r>
            <a:r>
              <a:rPr kumimoji="0" lang="en-GB" sz="1800" b="0" i="0" u="none" strike="noStrike" kern="1200" cap="none" spc="0" normalizeH="0" baseline="0" noProof="0" dirty="0">
                <a:ln>
                  <a:noFill/>
                </a:ln>
                <a:solidFill>
                  <a:prstClr val="black"/>
                </a:solidFill>
                <a:effectLst/>
                <a:uLnTx/>
                <a:uFillTx/>
                <a:latin typeface="Calibri"/>
                <a:ea typeface="+mn-ea"/>
                <a:cs typeface="+mn-cs"/>
              </a:rPr>
              <a:t> et al. 2003,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Piersanti</a:t>
            </a:r>
            <a:r>
              <a:rPr kumimoji="0" lang="en-GB" sz="1800" b="0" i="0" u="none" strike="noStrike" kern="1200" cap="none" spc="0" normalizeH="0" baseline="0" noProof="0" dirty="0">
                <a:ln>
                  <a:noFill/>
                </a:ln>
                <a:solidFill>
                  <a:prstClr val="black"/>
                </a:solidFill>
                <a:effectLst/>
                <a:uLnTx/>
                <a:uFillTx/>
                <a:latin typeface="Calibri"/>
                <a:ea typeface="+mn-ea"/>
                <a:cs typeface="+mn-cs"/>
              </a:rPr>
              <a:t> et al. 2013</a:t>
            </a:r>
          </a:p>
        </p:txBody>
      </p:sp>
    </p:spTree>
    <p:extLst>
      <p:ext uri="{BB962C8B-B14F-4D97-AF65-F5344CB8AC3E}">
        <p14:creationId xmlns:p14="http://schemas.microsoft.com/office/powerpoint/2010/main" val="2990050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octexpp\whygalaxyIII\apj481026f2_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540" y="1340768"/>
            <a:ext cx="5425629" cy="538808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49028" y="3356992"/>
            <a:ext cx="2095445"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convection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X(</a:t>
            </a:r>
            <a:r>
              <a:rPr kumimoji="0" lang="en-GB" sz="2400" b="0" i="0" u="none" strike="noStrike" kern="1200" cap="none" spc="0" normalizeH="0" baseline="30000" noProof="0" dirty="0">
                <a:ln>
                  <a:noFill/>
                </a:ln>
                <a:solidFill>
                  <a:prstClr val="black"/>
                </a:solidFill>
                <a:effectLst/>
                <a:uLnTx/>
                <a:uFillTx/>
                <a:latin typeface="Calibri"/>
                <a:ea typeface="+mn-ea"/>
                <a:cs typeface="+mn-cs"/>
              </a:rPr>
              <a:t>13</a:t>
            </a:r>
            <a:r>
              <a:rPr kumimoji="0" lang="en-GB" sz="2400" b="0" i="0" u="none" strike="noStrike" kern="1200" cap="none" spc="0" normalizeH="0" baseline="0" noProof="0" dirty="0">
                <a:ln>
                  <a:noFill/>
                </a:ln>
                <a:solidFill>
                  <a:prstClr val="black"/>
                </a:solidFill>
                <a:effectLst/>
                <a:uLnTx/>
                <a:uFillTx/>
                <a:latin typeface="Calibri"/>
                <a:ea typeface="+mn-ea"/>
                <a:cs typeface="+mn-cs"/>
              </a:rPr>
              <a:t>C)&gt;10</a:t>
            </a:r>
            <a:r>
              <a:rPr kumimoji="0" lang="en-GB" sz="2400" b="0" i="0" u="none" strike="noStrike" kern="1200" cap="none" spc="0" normalizeH="0" baseline="30000" noProof="0" dirty="0">
                <a:ln>
                  <a:noFill/>
                </a:ln>
                <a:solidFill>
                  <a:prstClr val="black"/>
                </a:solidFill>
                <a:effectLst/>
                <a:uLnTx/>
                <a:uFillTx/>
                <a:latin typeface="Calibri"/>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GSF</a:t>
            </a:r>
          </a:p>
        </p:txBody>
      </p:sp>
      <p:sp>
        <p:nvSpPr>
          <p:cNvPr id="5" name="Rettangolo 4"/>
          <p:cNvSpPr/>
          <p:nvPr/>
        </p:nvSpPr>
        <p:spPr>
          <a:xfrm>
            <a:off x="8385830" y="4884926"/>
            <a:ext cx="360040"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p:cNvSpPr/>
          <p:nvPr/>
        </p:nvSpPr>
        <p:spPr>
          <a:xfrm>
            <a:off x="8385830" y="5589240"/>
            <a:ext cx="360040"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p:cNvSpPr txBox="1"/>
          <p:nvPr/>
        </p:nvSpPr>
        <p:spPr>
          <a:xfrm>
            <a:off x="763571" y="188641"/>
            <a:ext cx="10595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Development of rotation-induced instabilities  between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GB" sz="2800" b="0" i="0" u="none" strike="noStrike" kern="1200" cap="none" spc="0" normalizeH="0" baseline="0" noProof="0" dirty="0">
                <a:ln>
                  <a:noFill/>
                </a:ln>
                <a:solidFill>
                  <a:prstClr val="black"/>
                </a:solidFill>
                <a:effectLst/>
                <a:uLnTx/>
                <a:uFillTx/>
                <a:latin typeface="Calibri"/>
                <a:ea typeface="+mn-ea"/>
                <a:cs typeface="+mn-cs"/>
              </a:rPr>
              <a:t>2</a:t>
            </a:r>
            <a:r>
              <a:rPr kumimoji="0" lang="en-GB" sz="2800" b="0" i="0" u="none" strike="noStrike" kern="1200" cap="none" spc="0" normalizeH="0" baseline="30000" noProof="0" dirty="0">
                <a:ln>
                  <a:noFill/>
                </a:ln>
                <a:solidFill>
                  <a:prstClr val="black"/>
                </a:solidFill>
                <a:effectLst/>
                <a:uLnTx/>
                <a:uFillTx/>
                <a:latin typeface="Calibri"/>
                <a:ea typeface="+mn-ea"/>
                <a:cs typeface="+mn-cs"/>
              </a:rPr>
              <a:t>nd</a:t>
            </a:r>
            <a:r>
              <a:rPr kumimoji="0" lang="en-GB" sz="2800" b="0" i="0" u="none" strike="noStrike" kern="1200" cap="none" spc="0" normalizeH="0" baseline="0" noProof="0" dirty="0">
                <a:ln>
                  <a:noFill/>
                </a:ln>
                <a:solidFill>
                  <a:prstClr val="black"/>
                </a:solidFill>
                <a:effectLst/>
                <a:uLnTx/>
                <a:uFillTx/>
                <a:latin typeface="Calibri"/>
                <a:ea typeface="+mn-ea"/>
                <a:cs typeface="+mn-cs"/>
              </a:rPr>
              <a:t> and the 3</a:t>
            </a:r>
            <a:r>
              <a:rPr kumimoji="0" lang="en-GB" sz="2800" b="0" i="0" u="none" strike="noStrike" kern="1200" cap="none" spc="0" normalizeH="0" baseline="30000" noProof="0" dirty="0">
                <a:ln>
                  <a:noFill/>
                </a:ln>
                <a:solidFill>
                  <a:prstClr val="black"/>
                </a:solidFill>
                <a:effectLst/>
                <a:uLnTx/>
                <a:uFillTx/>
                <a:latin typeface="Calibri"/>
                <a:ea typeface="+mn-ea"/>
                <a:cs typeface="+mn-cs"/>
              </a:rPr>
              <a:t>rd</a:t>
            </a:r>
            <a:r>
              <a:rPr kumimoji="0" lang="en-GB" sz="2800" b="0" i="0" u="none" strike="noStrike" kern="1200" cap="none" spc="0" normalizeH="0" baseline="0" noProof="0" dirty="0">
                <a:ln>
                  <a:noFill/>
                </a:ln>
                <a:solidFill>
                  <a:prstClr val="black"/>
                </a:solidFill>
                <a:effectLst/>
                <a:uLnTx/>
                <a:uFillTx/>
                <a:latin typeface="Calibri"/>
                <a:ea typeface="+mn-ea"/>
                <a:cs typeface="+mn-cs"/>
              </a:rPr>
              <a:t> TDU  (M=2 </a:t>
            </a:r>
            <a:r>
              <a:rPr kumimoji="0" lang="en-GB" sz="2800" b="0" i="0" u="none" strike="noStrike" kern="1200" cap="none" spc="0" normalizeH="0" baseline="0" noProof="0" dirty="0" err="1">
                <a:ln>
                  <a:noFill/>
                </a:ln>
                <a:solidFill>
                  <a:prstClr val="black"/>
                </a:solidFill>
                <a:effectLst/>
                <a:uLnTx/>
                <a:uFillTx/>
                <a:latin typeface="Calibri"/>
                <a:ea typeface="+mn-ea"/>
                <a:cs typeface="+mn-cs"/>
              </a:rPr>
              <a:t>M</a:t>
            </a:r>
            <a:r>
              <a:rPr kumimoji="0" lang="en-GB" sz="2800" b="0" i="0" u="none" strike="noStrike" kern="1200" cap="none" spc="0" normalizeH="0" baseline="-25000" noProof="0" dirty="0" err="1">
                <a:ln>
                  <a:noFill/>
                </a:ln>
                <a:solidFill>
                  <a:prstClr val="black"/>
                </a:solidFill>
                <a:effectLst/>
                <a:uLnTx/>
                <a:uFillTx/>
                <a:latin typeface="Calibri"/>
                <a:ea typeface="+mn-ea"/>
                <a:cs typeface="+mn-cs"/>
              </a:rPr>
              <a:t>ʘ</a:t>
            </a:r>
            <a:r>
              <a:rPr kumimoji="0" lang="en-GB" sz="2800" b="0" i="0" u="none" strike="noStrike" kern="1200" cap="none" spc="0" normalizeH="0" baseline="0" noProof="0" dirty="0">
                <a:ln>
                  <a:noFill/>
                </a:ln>
                <a:solidFill>
                  <a:prstClr val="black"/>
                </a:solidFill>
                <a:effectLst/>
                <a:uLnTx/>
                <a:uFillTx/>
                <a:latin typeface="Calibri"/>
                <a:ea typeface="+mn-ea"/>
                <a:cs typeface="+mn-cs"/>
              </a:rPr>
              <a:t>  [Fe/H]=0</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Piersanti</a:t>
            </a:r>
            <a:r>
              <a:rPr kumimoji="0" lang="en-GB" sz="2800" b="0" i="0" u="none" strike="noStrike" kern="1200" cap="none" spc="0" normalizeH="0" noProof="0" dirty="0" smtClean="0">
                <a:ln>
                  <a:noFill/>
                </a:ln>
                <a:solidFill>
                  <a:prstClr val="black"/>
                </a:solidFill>
                <a:effectLst/>
                <a:uLnTx/>
                <a:uFillTx/>
                <a:latin typeface="Calibri"/>
                <a:ea typeface="+mn-ea"/>
                <a:cs typeface="+mn-cs"/>
              </a:rPr>
              <a:t> et al</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2013, </a:t>
            </a:r>
            <a:r>
              <a:rPr kumimoji="0" lang="en-GB" sz="2800" b="0" i="0" u="none" strike="noStrike" kern="1200" cap="none" spc="0" normalizeH="0" baseline="0" noProof="0" dirty="0" err="1" smtClean="0">
                <a:ln>
                  <a:noFill/>
                </a:ln>
                <a:solidFill>
                  <a:prstClr val="black"/>
                </a:solidFill>
                <a:effectLst/>
                <a:uLnTx/>
                <a:uFillTx/>
                <a:latin typeface="Calibri"/>
                <a:ea typeface="+mn-ea"/>
                <a:cs typeface="+mn-cs"/>
              </a:rPr>
              <a:t>ApJ</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774, 98</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66" t="58494" r="10604" b="14678"/>
          <a:stretch/>
        </p:blipFill>
        <p:spPr bwMode="auto">
          <a:xfrm>
            <a:off x="7752184" y="1700808"/>
            <a:ext cx="2783148" cy="131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644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1725103" y="160337"/>
            <a:ext cx="8895565" cy="6697663"/>
            <a:chOff x="622167" y="160337"/>
            <a:chExt cx="8895565" cy="6697663"/>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67" y="160337"/>
              <a:ext cx="8895565" cy="669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3857133" y="527901"/>
              <a:ext cx="5213023" cy="23189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llaDiTesto 5"/>
            <p:cNvSpPr txBox="1"/>
            <p:nvPr/>
          </p:nvSpPr>
          <p:spPr>
            <a:xfrm>
              <a:off x="3540541" y="1809223"/>
              <a:ext cx="1018096" cy="707886"/>
            </a:xfrm>
            <a:prstGeom prst="rect">
              <a:avLst/>
            </a:prstGeom>
            <a:noFill/>
          </p:spPr>
          <p:txBody>
            <a:bodyPr wrap="square" rtlCol="0">
              <a:spAutoFit/>
            </a:bodyPr>
            <a:lstStyle/>
            <a:p>
              <a:pPr algn="ctr"/>
              <a:r>
                <a:rPr lang="en-US" sz="2000" b="1" i="1" dirty="0" smtClean="0">
                  <a:solidFill>
                    <a:srgbClr val="FF0000"/>
                  </a:solidFill>
                </a:rPr>
                <a:t>Weak </a:t>
              </a:r>
            </a:p>
            <a:p>
              <a:pPr algn="ctr"/>
              <a:r>
                <a:rPr lang="en-US" sz="2000" b="1" i="1" dirty="0" smtClean="0">
                  <a:solidFill>
                    <a:srgbClr val="FF0000"/>
                  </a:solidFill>
                </a:rPr>
                <a:t>  A&lt;90</a:t>
              </a:r>
            </a:p>
          </p:txBody>
        </p:sp>
        <p:sp>
          <p:nvSpPr>
            <p:cNvPr id="8" name="CasellaDiTesto 7"/>
            <p:cNvSpPr txBox="1"/>
            <p:nvPr/>
          </p:nvSpPr>
          <p:spPr>
            <a:xfrm>
              <a:off x="5583415" y="1809223"/>
              <a:ext cx="1505541" cy="707886"/>
            </a:xfrm>
            <a:prstGeom prst="rect">
              <a:avLst/>
            </a:prstGeom>
            <a:noFill/>
          </p:spPr>
          <p:txBody>
            <a:bodyPr wrap="square" rtlCol="0">
              <a:spAutoFit/>
            </a:bodyPr>
            <a:lstStyle/>
            <a:p>
              <a:pPr algn="ctr"/>
              <a:r>
                <a:rPr lang="en-US" sz="2000" b="1" i="1" dirty="0" smtClean="0">
                  <a:solidFill>
                    <a:srgbClr val="FF0000"/>
                  </a:solidFill>
                </a:rPr>
                <a:t>Main</a:t>
              </a:r>
            </a:p>
            <a:p>
              <a:pPr algn="ctr"/>
              <a:r>
                <a:rPr lang="en-US" sz="2000" b="1" i="1" dirty="0" smtClean="0">
                  <a:solidFill>
                    <a:srgbClr val="FF0000"/>
                  </a:solidFill>
                </a:rPr>
                <a:t>90 ≤ A </a:t>
              </a:r>
              <a:r>
                <a:rPr lang="en-US" sz="2000" b="1" i="1" dirty="0">
                  <a:solidFill>
                    <a:srgbClr val="FF0000"/>
                  </a:solidFill>
                </a:rPr>
                <a:t>≤ </a:t>
              </a:r>
              <a:r>
                <a:rPr lang="en-US" sz="2000" b="1" i="1" dirty="0" smtClean="0">
                  <a:solidFill>
                    <a:srgbClr val="FF0000"/>
                  </a:solidFill>
                </a:rPr>
                <a:t>204</a:t>
              </a:r>
            </a:p>
          </p:txBody>
        </p:sp>
        <p:sp>
          <p:nvSpPr>
            <p:cNvPr id="10" name="CasellaDiTesto 9"/>
            <p:cNvSpPr txBox="1"/>
            <p:nvPr/>
          </p:nvSpPr>
          <p:spPr>
            <a:xfrm>
              <a:off x="8052060" y="1843710"/>
              <a:ext cx="1018096" cy="707886"/>
            </a:xfrm>
            <a:prstGeom prst="rect">
              <a:avLst/>
            </a:prstGeom>
            <a:noFill/>
          </p:spPr>
          <p:txBody>
            <a:bodyPr wrap="square" rtlCol="0">
              <a:spAutoFit/>
            </a:bodyPr>
            <a:lstStyle/>
            <a:p>
              <a:pPr algn="ctr"/>
              <a:r>
                <a:rPr lang="en-US" sz="2000" b="1" i="1" dirty="0">
                  <a:solidFill>
                    <a:srgbClr val="FF0000"/>
                  </a:solidFill>
                </a:rPr>
                <a:t>S</a:t>
              </a:r>
              <a:r>
                <a:rPr lang="en-US" sz="2000" b="1" i="1" dirty="0" smtClean="0">
                  <a:solidFill>
                    <a:srgbClr val="FF0000"/>
                  </a:solidFill>
                </a:rPr>
                <a:t>trong </a:t>
              </a:r>
            </a:p>
            <a:p>
              <a:pPr algn="ctr"/>
              <a:r>
                <a:rPr lang="en-US" sz="2000" b="1" i="1" dirty="0" smtClean="0">
                  <a:solidFill>
                    <a:srgbClr val="FF0000"/>
                  </a:solidFill>
                </a:rPr>
                <a:t>  A&gt;204</a:t>
              </a:r>
            </a:p>
          </p:txBody>
        </p:sp>
        <p:sp>
          <p:nvSpPr>
            <p:cNvPr id="11" name="Rettangolo 10"/>
            <p:cNvSpPr/>
            <p:nvPr/>
          </p:nvSpPr>
          <p:spPr>
            <a:xfrm>
              <a:off x="2928985" y="2460396"/>
              <a:ext cx="1113933" cy="386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Fe</a:t>
              </a:r>
              <a:endParaRPr lang="en-US" sz="2000" dirty="0">
                <a:solidFill>
                  <a:schemeClr val="tx1"/>
                </a:solidFill>
              </a:endParaRPr>
            </a:p>
          </p:txBody>
        </p:sp>
      </p:grpSp>
      <p:sp>
        <p:nvSpPr>
          <p:cNvPr id="13" name="CasellaDiTesto 12"/>
          <p:cNvSpPr txBox="1"/>
          <p:nvPr/>
        </p:nvSpPr>
        <p:spPr>
          <a:xfrm>
            <a:off x="6457362" y="480766"/>
            <a:ext cx="1707712" cy="584775"/>
          </a:xfrm>
          <a:prstGeom prst="rect">
            <a:avLst/>
          </a:prstGeom>
          <a:noFill/>
        </p:spPr>
        <p:txBody>
          <a:bodyPr wrap="none" rtlCol="0">
            <a:spAutoFit/>
          </a:bodyPr>
          <a:lstStyle/>
          <a:p>
            <a:r>
              <a:rPr lang="en-US" sz="3200" b="1" i="1" dirty="0">
                <a:solidFill>
                  <a:srgbClr val="FF0000"/>
                </a:solidFill>
              </a:rPr>
              <a:t>s</a:t>
            </a:r>
            <a:r>
              <a:rPr lang="en-US" sz="3200" b="1" i="1" dirty="0" smtClean="0">
                <a:solidFill>
                  <a:srgbClr val="FF0000"/>
                </a:solidFill>
              </a:rPr>
              <a:t> process</a:t>
            </a:r>
            <a:endParaRPr lang="en-US" sz="3200" b="1" i="1" dirty="0">
              <a:solidFill>
                <a:srgbClr val="FF0000"/>
              </a:solidFill>
            </a:endParaRPr>
          </a:p>
        </p:txBody>
      </p:sp>
      <p:cxnSp>
        <p:nvCxnSpPr>
          <p:cNvPr id="15" name="Connettore diritto 14"/>
          <p:cNvCxnSpPr/>
          <p:nvPr/>
        </p:nvCxnSpPr>
        <p:spPr>
          <a:xfrm>
            <a:off x="5108152" y="1320621"/>
            <a:ext cx="4648591" cy="179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7377205" y="971271"/>
            <a:ext cx="0" cy="2927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5108152" y="1323622"/>
            <a:ext cx="0" cy="4486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9766566" y="1344044"/>
            <a:ext cx="0" cy="4486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7391012" y="1325190"/>
            <a:ext cx="0" cy="4486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446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doctexpp\whygalaxyIII\apj481026f8_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00" y="3212400"/>
            <a:ext cx="409800" cy="4332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E:\doctexpp\whygalaxyIII\apj481026f8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01" y="1146252"/>
            <a:ext cx="4446309" cy="470019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doctexpp\whygalaxyIII\apj481026f9_h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3" y="1734532"/>
            <a:ext cx="4305669" cy="428675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820986" y="852083"/>
            <a:ext cx="25781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From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Piersanti</a:t>
            </a:r>
            <a:r>
              <a:rPr kumimoji="0" lang="en-GB" sz="1800" b="0" i="0" u="none" strike="noStrike" kern="1200" cap="none" spc="0" normalizeH="0" baseline="0" noProof="0" dirty="0">
                <a:ln>
                  <a:noFill/>
                </a:ln>
                <a:solidFill>
                  <a:prstClr val="black"/>
                </a:solidFill>
                <a:effectLst/>
                <a:uLnTx/>
                <a:uFillTx/>
                <a:latin typeface="Calibri"/>
                <a:ea typeface="+mn-ea"/>
                <a:cs typeface="+mn-cs"/>
              </a:rPr>
              <a:t> et al. 2013</a:t>
            </a:r>
          </a:p>
        </p:txBody>
      </p:sp>
      <p:sp>
        <p:nvSpPr>
          <p:cNvPr id="3" name="CasellaDiTesto 2"/>
          <p:cNvSpPr txBox="1"/>
          <p:nvPr/>
        </p:nvSpPr>
        <p:spPr>
          <a:xfrm>
            <a:off x="2634293" y="267308"/>
            <a:ext cx="7475764" cy="584775"/>
          </a:xfrm>
          <a:prstGeom prst="rect">
            <a:avLst/>
          </a:prstGeom>
          <a:noFill/>
        </p:spPr>
        <p:txBody>
          <a:bodyPr wrap="none" rtlCol="0">
            <a:spAutoFit/>
          </a:bodyPr>
          <a:lstStyle/>
          <a:p>
            <a:r>
              <a:rPr lang="en-US" sz="3200" dirty="0" smtClean="0"/>
              <a:t>Consequences of rotational induced mixing </a:t>
            </a:r>
            <a:endParaRPr lang="en-US" sz="3200" dirty="0"/>
          </a:p>
        </p:txBody>
      </p:sp>
    </p:spTree>
    <p:extLst>
      <p:ext uri="{BB962C8B-B14F-4D97-AF65-F5344CB8AC3E}">
        <p14:creationId xmlns:p14="http://schemas.microsoft.com/office/powerpoint/2010/main" val="1097239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2313" y="260351"/>
            <a:ext cx="8229600" cy="360363"/>
          </a:xfrm>
        </p:spPr>
        <p:txBody>
          <a:bodyPr/>
          <a:lstStyle/>
          <a:p>
            <a:r>
              <a:rPr lang="en-US" sz="2800">
                <a:solidFill>
                  <a:srgbClr val="FFFF00"/>
                </a:solidFill>
              </a:rPr>
              <a:t>A (theoretical) classification</a:t>
            </a:r>
          </a:p>
        </p:txBody>
      </p:sp>
      <p:graphicFrame>
        <p:nvGraphicFramePr>
          <p:cNvPr id="50180" name="Group 4"/>
          <p:cNvGraphicFramePr>
            <a:graphicFrameLocks noGrp="1"/>
          </p:cNvGraphicFramePr>
          <p:nvPr/>
        </p:nvGraphicFramePr>
        <p:xfrm>
          <a:off x="1774826" y="692151"/>
          <a:ext cx="8748713" cy="5815331"/>
        </p:xfrm>
        <a:graphic>
          <a:graphicData uri="http://schemas.openxmlformats.org/drawingml/2006/table">
            <a:tbl>
              <a:tblPr/>
              <a:tblGrid>
                <a:gridCol w="1728788">
                  <a:extLst>
                    <a:ext uri="{9D8B030D-6E8A-4147-A177-3AD203B41FA5}">
                      <a16:colId xmlns:a16="http://schemas.microsoft.com/office/drawing/2014/main" val="20000"/>
                    </a:ext>
                  </a:extLst>
                </a:gridCol>
                <a:gridCol w="95408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211262">
                  <a:extLst>
                    <a:ext uri="{9D8B030D-6E8A-4147-A177-3AD203B41FA5}">
                      <a16:colId xmlns:a16="http://schemas.microsoft.com/office/drawing/2014/main" val="20003"/>
                    </a:ext>
                  </a:extLst>
                </a:gridCol>
                <a:gridCol w="1209675">
                  <a:extLst>
                    <a:ext uri="{9D8B030D-6E8A-4147-A177-3AD203B41FA5}">
                      <a16:colId xmlns:a16="http://schemas.microsoft.com/office/drawing/2014/main" val="20004"/>
                    </a:ext>
                  </a:extLst>
                </a:gridCol>
                <a:gridCol w="1211263">
                  <a:extLst>
                    <a:ext uri="{9D8B030D-6E8A-4147-A177-3AD203B41FA5}">
                      <a16:colId xmlns:a16="http://schemas.microsoft.com/office/drawing/2014/main" val="20005"/>
                    </a:ext>
                  </a:extLst>
                </a:gridCol>
                <a:gridCol w="1209675">
                  <a:extLst>
                    <a:ext uri="{9D8B030D-6E8A-4147-A177-3AD203B41FA5}">
                      <a16:colId xmlns:a16="http://schemas.microsoft.com/office/drawing/2014/main" val="20006"/>
                    </a:ext>
                  </a:extLst>
                </a:gridCol>
              </a:tblGrid>
              <a:tr h="650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it-IT"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I</a:t>
                      </a:r>
                      <a:endParaRPr kumimoji="0" lang="it-IT"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II</a:t>
                      </a:r>
                      <a:endParaRPr kumimoji="0" lang="it-IT"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III</a:t>
                      </a:r>
                      <a:endParaRPr kumimoji="0" lang="it-IT"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IV</a:t>
                      </a:r>
                      <a:endParaRPr kumimoji="0" lang="it-IT"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V</a:t>
                      </a:r>
                      <a:endParaRPr kumimoji="0" lang="it-IT" sz="16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6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Type VI</a:t>
                      </a:r>
                      <a:endParaRPr kumimoji="0" lang="it-IT"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4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Times New Roman" pitchFamily="18" charset="0"/>
                        </a:rPr>
                        <a:t>super-AGB</a:t>
                      </a:r>
                      <a:endParaRPr kumimoji="0" lang="it-IT"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extLst>
                  <a:ext uri="{0D108BD9-81ED-4DB2-BD59-A6C34878D82A}">
                    <a16:rowId xmlns:a16="http://schemas.microsoft.com/office/drawing/2014/main" val="10000"/>
                  </a:ext>
                </a:extLst>
              </a:tr>
              <a:tr h="862013">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Mass range:</a:t>
                      </a:r>
                    </a:p>
                    <a:p>
                      <a:pPr marL="0" marR="0" lvl="0" indent="0" algn="l"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Disk</a:t>
                      </a:r>
                    </a:p>
                    <a:p>
                      <a:pPr marL="0" marR="0" lvl="0" indent="0" algn="l"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Halo</a:t>
                      </a:r>
                      <a:endParaRPr kumimoji="0" lang="it-IT" sz="1800" b="0"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&lt;1.2</a:t>
                      </a: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&lt;1.0</a:t>
                      </a:r>
                      <a:endParaRPr kumimoji="0" lang="it-IT"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1.2-1.8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1.8-3.5</a:t>
                      </a: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1.0-2.5</a:t>
                      </a:r>
                      <a:endParaRPr kumimoji="0" lang="it-IT" sz="1800" b="0"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3.5-5</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2.5-3</a:t>
                      </a:r>
                      <a:endPar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5-8</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3-6.5</a:t>
                      </a:r>
                      <a:endPar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8-10</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6.5-9</a:t>
                      </a:r>
                      <a:endPar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1"/>
                  </a:ext>
                </a:extLst>
              </a:tr>
              <a:tr h="458788">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TDU</a:t>
                      </a:r>
                      <a:endPar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Times New Roman" pitchFamily="18" charset="0"/>
                        </a:rPr>
                        <a:t>?</a:t>
                      </a:r>
                      <a:endParaRPr kumimoji="0" lang="en-GB" sz="18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Times New Roman" pitchFamily="18" charset="0"/>
                        </a:rPr>
                        <a:t>?</a:t>
                      </a:r>
                      <a:endParaRPr kumimoji="0" lang="en-GB" sz="18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Times New Roman" pitchFamily="18" charset="0"/>
                        </a:rPr>
                        <a:t>?</a:t>
                      </a:r>
                      <a:endParaRPr kumimoji="0" lang="en-GB" sz="18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2"/>
                  </a:ext>
                </a:extLst>
              </a:tr>
              <a:tr h="407988">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HBB</a:t>
                      </a:r>
                      <a:endPar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marginal</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3"/>
                  </a:ext>
                </a:extLst>
              </a:tr>
              <a:tr h="1223963">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s-process:    </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               </a:t>
                      </a:r>
                      <a:endPar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30000" smtClean="0">
                          <a:ln>
                            <a:noFill/>
                          </a:ln>
                          <a:solidFill>
                            <a:srgbClr val="FFFF66"/>
                          </a:solidFill>
                          <a:effectLst>
                            <a:outerShdw blurRad="38100" dist="38100" dir="2700000" algn="tl">
                              <a:srgbClr val="000000"/>
                            </a:outerShdw>
                          </a:effectLst>
                          <a:latin typeface="Arial" pitchFamily="34" charset="0"/>
                          <a:cs typeface="Times New Roman" pitchFamily="18" charset="0"/>
                        </a:rPr>
                        <a:t>22</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Ne(</a:t>
                      </a:r>
                      <a:r>
                        <a:rPr kumimoji="0" lang="it-IT" sz="1800" b="1" i="0" u="none" strike="noStrike" cap="none" normalizeH="0" baseline="0" smtClean="0">
                          <a:ln>
                            <a:noFill/>
                          </a:ln>
                          <a:solidFill>
                            <a:srgbClr val="FFFF66"/>
                          </a:solidFill>
                          <a:effectLst>
                            <a:outerShdw blurRad="38100" dist="38100" dir="2700000" algn="tl">
                              <a:srgbClr val="000000"/>
                            </a:outerShdw>
                          </a:effectLst>
                          <a:latin typeface="Symbol" pitchFamily="18" charset="2"/>
                          <a:cs typeface="Times New Roman" pitchFamily="18" charset="0"/>
                        </a:rPr>
                        <a:t>a</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,n)</a:t>
                      </a:r>
                      <a:r>
                        <a:rPr kumimoji="0" lang="en-GB" sz="1800" b="1" i="0" u="none" strike="noStrike" cap="none" normalizeH="0" baseline="30000" smtClean="0">
                          <a:ln>
                            <a:noFill/>
                          </a:ln>
                          <a:solidFill>
                            <a:srgbClr val="FFFF66"/>
                          </a:solidFill>
                          <a:effectLst>
                            <a:outerShdw blurRad="38100" dist="38100" dir="2700000" algn="tl">
                              <a:srgbClr val="000000"/>
                            </a:outerShdw>
                          </a:effectLst>
                          <a:latin typeface="Arial" pitchFamily="34" charset="0"/>
                          <a:cs typeface="Times New Roman" pitchFamily="18" charset="0"/>
                        </a:rPr>
                        <a:t> 25</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Mg</a:t>
                      </a:r>
                      <a:endPar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30000" smtClean="0">
                          <a:ln>
                            <a:noFill/>
                          </a:ln>
                          <a:solidFill>
                            <a:srgbClr val="FFFF66"/>
                          </a:solidFill>
                          <a:effectLst>
                            <a:outerShdw blurRad="38100" dist="38100" dir="2700000" algn="tl">
                              <a:srgbClr val="000000"/>
                            </a:outerShdw>
                          </a:effectLst>
                          <a:latin typeface="Arial" pitchFamily="34" charset="0"/>
                          <a:cs typeface="Times New Roman" pitchFamily="18" charset="0"/>
                        </a:rPr>
                        <a:t>13</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C(</a:t>
                      </a:r>
                      <a:r>
                        <a:rPr kumimoji="0" lang="it-IT" sz="1800" b="1" i="0" u="none" strike="noStrike" cap="none" normalizeH="0" baseline="0" smtClean="0">
                          <a:ln>
                            <a:noFill/>
                          </a:ln>
                          <a:solidFill>
                            <a:srgbClr val="FFFF66"/>
                          </a:solidFill>
                          <a:effectLst>
                            <a:outerShdw blurRad="38100" dist="38100" dir="2700000" algn="tl">
                              <a:srgbClr val="000000"/>
                            </a:outerShdw>
                          </a:effectLst>
                          <a:latin typeface="Symbol" pitchFamily="18" charset="2"/>
                          <a:cs typeface="Times New Roman" pitchFamily="18" charset="0"/>
                        </a:rPr>
                        <a:t>a</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,n)</a:t>
                      </a:r>
                      <a:r>
                        <a:rPr kumimoji="0" lang="en-GB" sz="1800" b="1" i="0" u="none" strike="noStrike" cap="none" normalizeH="0" baseline="30000" smtClean="0">
                          <a:ln>
                            <a:noFill/>
                          </a:ln>
                          <a:solidFill>
                            <a:srgbClr val="FFFF66"/>
                          </a:solidFill>
                          <a:effectLst>
                            <a:outerShdw blurRad="38100" dist="38100" dir="2700000" algn="tl">
                              <a:srgbClr val="000000"/>
                            </a:outerShdw>
                          </a:effectLst>
                          <a:latin typeface="Arial" pitchFamily="34" charset="0"/>
                          <a:cs typeface="Times New Roman" pitchFamily="18" charset="0"/>
                        </a:rPr>
                        <a:t>16</a:t>
                      </a: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O</a:t>
                      </a:r>
                      <a:endParaRPr kumimoji="0" lang="en-GB" sz="1800" b="0"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marginal</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marginal</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YES</a:t>
                      </a: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NO</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Final core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0.5-0.6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0.7-0.9</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0.9-1.1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1.1-1.3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5"/>
                  </a:ext>
                </a:extLst>
              </a:tr>
              <a:tr h="377825">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0.35</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0.5-0.9</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0.5 -2        </a:t>
                      </a:r>
                      <a:r>
                        <a:rPr kumimoji="0" lang="it-IT"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0.5-1000</a:t>
                      </a:r>
                      <a:r>
                        <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      </a:t>
                      </a:r>
                      <a:endParaRPr kumimoji="0" lang="it-IT"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0.5 to &gt;1</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&lt;1</a:t>
                      </a:r>
                      <a:endParaRPr kumimoji="0" lang="it-IT"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&gt;1</a:t>
                      </a:r>
                      <a:endPar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&lt;1</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6"/>
                  </a:ext>
                </a:extLst>
              </a:tr>
              <a:tr h="476250">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Times New Roman" pitchFamily="18" charset="0"/>
                        </a:rPr>
                        <a:t>spectral type</a:t>
                      </a:r>
                      <a:endParaRPr kumimoji="0" lang="en-GB" sz="1800" b="0" i="0" u="none" strike="noStrike" cap="none" normalizeH="0" baseline="0" smtClean="0">
                        <a:ln>
                          <a:noFill/>
                        </a:ln>
                        <a:solidFill>
                          <a:srgbClr val="FFFF66"/>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 MS, S</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M,MS,S &amp; C</a:t>
                      </a:r>
                      <a:endParaRPr kumimoji="0" lang="en-GB" sz="18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M,MS, </a:t>
                      </a: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S</a:t>
                      </a: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 </a:t>
                      </a: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&amp;C</a:t>
                      </a:r>
                      <a:endParaRPr kumimoji="0" lang="en-GB" sz="1800" b="0"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Times New Roman" pitchFamily="18" charset="0"/>
                        </a:rPr>
                        <a:t>M,MS, </a:t>
                      </a:r>
                      <a:r>
                        <a:rPr kumimoji="0" lang="en-GB" sz="1800" b="1"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Times New Roman" pitchFamily="18" charset="0"/>
                        </a:rPr>
                        <a:t>S &amp;C</a:t>
                      </a:r>
                      <a:endParaRPr kumimoji="0" lang="en-GB" sz="1800" b="0" i="0" u="none" strike="noStrike" cap="none" normalizeH="0" baseline="0" smtClean="0">
                        <a:ln>
                          <a:noFill/>
                        </a:ln>
                        <a:solidFill>
                          <a:srgbClr val="FF000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tab pos="457200" algn="l"/>
                        </a:tabLst>
                      </a:pPr>
                      <a:r>
                        <a:rPr kumimoji="0" lang="en-GB" sz="1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Times New Roman" pitchFamily="18" charset="0"/>
                        </a:rPr>
                        <a:t>M</a:t>
                      </a:r>
                      <a:endParaRPr kumimoji="0" lang="en-GB" sz="18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FD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84013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5358714" cy="1143000"/>
          </a:xfrm>
        </p:spPr>
        <p:txBody>
          <a:bodyPr/>
          <a:lstStyle/>
          <a:p>
            <a:r>
              <a:rPr lang="en-US" dirty="0" smtClean="0"/>
              <a:t>13C(</a:t>
            </a:r>
            <a:r>
              <a:rPr lang="en-US" dirty="0" err="1" smtClean="0">
                <a:latin typeface="Symbol" panose="05050102010706020507" pitchFamily="18" charset="2"/>
              </a:rPr>
              <a:t>a</a:t>
            </a:r>
            <a:r>
              <a:rPr lang="en-US" dirty="0" err="1" smtClean="0"/>
              <a:t>,n</a:t>
            </a:r>
            <a:r>
              <a:rPr lang="en-US" dirty="0" smtClean="0"/>
              <a:t>)16O</a:t>
            </a:r>
            <a:endParaRPr lang="en-US" dirty="0"/>
          </a:p>
        </p:txBody>
      </p:sp>
      <p:pic>
        <p:nvPicPr>
          <p:cNvPr id="4" name="Immagine 3"/>
          <p:cNvPicPr>
            <a:picLocks noChangeAspect="1"/>
          </p:cNvPicPr>
          <p:nvPr/>
        </p:nvPicPr>
        <p:blipFill>
          <a:blip r:embed="rId2"/>
          <a:stretch>
            <a:fillRect/>
          </a:stretch>
        </p:blipFill>
        <p:spPr>
          <a:xfrm>
            <a:off x="6089794" y="-203887"/>
            <a:ext cx="5618597" cy="381206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18" y="3694670"/>
            <a:ext cx="5761182" cy="2976711"/>
          </a:xfrm>
          <a:prstGeom prst="rect">
            <a:avLst/>
          </a:prstGeom>
        </p:spPr>
      </p:pic>
    </p:spTree>
    <p:extLst>
      <p:ext uri="{BB962C8B-B14F-4D97-AF65-F5344CB8AC3E}">
        <p14:creationId xmlns:p14="http://schemas.microsoft.com/office/powerpoint/2010/main" val="2427783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Neutron density and neutron exposure</a:t>
            </a:r>
            <a:endParaRPr lang="en-US" dirty="0"/>
          </a:p>
        </p:txBody>
      </p:sp>
      <mc:AlternateContent xmlns:mc="http://schemas.openxmlformats.org/markup-compatibility/2006" xmlns:a14="http://schemas.microsoft.com/office/drawing/2010/main">
        <mc:Choice Requires="a14">
          <p:sp>
            <p:nvSpPr>
              <p:cNvPr id="4" name="Segnaposto contenuto 2"/>
              <p:cNvSpPr txBox="1">
                <a:spLocks/>
              </p:cNvSpPr>
              <p:nvPr/>
            </p:nvSpPr>
            <p:spPr>
              <a:xfrm>
                <a:off x="424207" y="1524787"/>
                <a:ext cx="11481847" cy="4525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ea typeface="Cambria Math" panose="020405030504060302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𝝆</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𝑛𝑒𝑢𝑡𝑟𝑜𝑛</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𝑑𝑒𝑛𝑠𝑖𝑡𝑦</m:t>
                    </m:r>
                  </m:oMath>
                </a14:m>
                <a:r>
                  <a:rPr lang="en-US" sz="2400" dirty="0" smtClean="0"/>
                  <a:t> </a:t>
                </a:r>
              </a:p>
              <a:p>
                <a:pPr marL="0" indent="0" algn="ctr">
                  <a:buNone/>
                </a:pPr>
                <a14:m>
                  <m:oMathPara xmlns:m="http://schemas.openxmlformats.org/officeDocument/2006/math">
                    <m:oMathParaPr>
                      <m:jc m:val="center"/>
                    </m:oMathParaPr>
                    <m:oMath xmlns:m="http://schemas.openxmlformats.org/officeDocument/2006/math">
                      <m:sSub>
                        <m:sSubPr>
                          <m:ctrlPr>
                            <a:rPr lang="it-IT" sz="2400" b="1" i="1" smtClean="0">
                              <a:latin typeface="Cambria Math" panose="02040503050406030204" pitchFamily="18" charset="0"/>
                              <a:ea typeface="Cambria Math" panose="02040503050406030204" pitchFamily="18" charset="0"/>
                            </a:rPr>
                          </m:ctrlPr>
                        </m:sSubPr>
                        <m:e>
                          <m:r>
                            <a:rPr lang="it-IT" sz="2400" b="1" i="1" smtClean="0">
                              <a:latin typeface="Cambria Math" panose="02040503050406030204" pitchFamily="18" charset="0"/>
                              <a:ea typeface="Cambria Math" panose="02040503050406030204" pitchFamily="18" charset="0"/>
                            </a:rPr>
                            <m:t> </m:t>
                          </m:r>
                          <m:r>
                            <a:rPr lang="it-IT" sz="2400" b="1" i="1" smtClean="0">
                              <a:latin typeface="Cambria Math" panose="02040503050406030204" pitchFamily="18" charset="0"/>
                              <a:ea typeface="Cambria Math" panose="02040503050406030204" pitchFamily="18" charset="0"/>
                            </a:rPr>
                            <m:t>𝒗</m:t>
                          </m:r>
                        </m:e>
                        <m:sub>
                          <m:r>
                            <a:rPr lang="it-IT" sz="2400" b="1" i="1" smtClean="0">
                              <a:latin typeface="Cambria Math" panose="02040503050406030204" pitchFamily="18" charset="0"/>
                              <a:ea typeface="Cambria Math" panose="02040503050406030204" pitchFamily="18" charset="0"/>
                            </a:rPr>
                            <m:t>𝑻</m:t>
                          </m:r>
                        </m:sub>
                      </m:sSub>
                      <m:r>
                        <a:rPr lang="it-IT"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𝑡h𝑒𝑟𝑚𝑎𝑙</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𝑣𝑒𝑙𝑜𝑐𝑖𝑡𝑦</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𝑘𝑇</m:t>
                      </m:r>
                    </m:oMath>
                  </m:oMathPara>
                </a14:m>
                <a:endParaRPr lang="it-IT" sz="2400" b="0" i="1" dirty="0" smtClean="0">
                  <a:latin typeface="Cambria Math" panose="02040503050406030204" pitchFamily="18" charset="0"/>
                  <a:ea typeface="Cambria Math" panose="02040503050406030204" pitchFamily="18" charset="0"/>
                </a:endParaRPr>
              </a:p>
              <a:p>
                <a:pPr marL="0" indent="0" algn="ctr">
                  <a:buNone/>
                </a:pPr>
                <a:r>
                  <a:rPr lang="it-IT" sz="2400" b="0" dirty="0" smtClean="0">
                    <a:ea typeface="Cambria Math" panose="02040503050406030204" pitchFamily="18" charset="0"/>
                  </a:rPr>
                  <a:t> </a:t>
                </a:r>
                <a14:m>
                  <m:oMath xmlns:m="http://schemas.openxmlformats.org/officeDocument/2006/math">
                    <m:r>
                      <a:rPr lang="it-IT" sz="2400" b="1" i="1" smtClean="0">
                        <a:latin typeface="Cambria Math" panose="02040503050406030204" pitchFamily="18" charset="0"/>
                        <a:ea typeface="Cambria Math" panose="02040503050406030204" pitchFamily="18" charset="0"/>
                      </a:rPr>
                      <m:t>𝒕</m:t>
                    </m:r>
                    <m:r>
                      <a:rPr lang="it-IT" sz="2400" i="1">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𝑑𝑢𝑟𝑎𝑡𝑖𝑜𝑛</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𝑜𝑓</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𝑡h𝑒</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𝑛𝑒𝑢𝑡𝑟𝑜𝑛</m:t>
                    </m:r>
                    <m:r>
                      <a:rPr lang="it-IT" sz="2400" b="0" i="1" smtClean="0">
                        <a:latin typeface="Cambria Math" panose="02040503050406030204" pitchFamily="18" charset="0"/>
                        <a:ea typeface="Cambria Math" panose="02040503050406030204" pitchFamily="18" charset="0"/>
                      </a:rPr>
                      <m:t> </m:t>
                    </m:r>
                    <m:r>
                      <a:rPr lang="it-IT" sz="2400" b="0" i="1" smtClean="0">
                        <a:latin typeface="Cambria Math" panose="02040503050406030204" pitchFamily="18" charset="0"/>
                        <a:ea typeface="Cambria Math" panose="02040503050406030204" pitchFamily="18" charset="0"/>
                      </a:rPr>
                      <m:t>𝑏𝑢𝑟𝑠𝑡</m:t>
                    </m:r>
                  </m:oMath>
                </a14:m>
                <a:endParaRPr lang="en-US" sz="2400" dirty="0"/>
              </a:p>
              <a:p>
                <a:pPr marL="0" indent="0" algn="ctr">
                  <a:buNone/>
                </a:pPr>
                <a14:m>
                  <m:oMathPara xmlns:m="http://schemas.openxmlformats.org/officeDocument/2006/math">
                    <m:oMathParaPr>
                      <m:jc m:val="left"/>
                    </m:oMathParaPr>
                    <m:oMath xmlns:m="http://schemas.openxmlformats.org/officeDocument/2006/math">
                      <m:r>
                        <a:rPr lang="it-IT" sz="2400" b="0" i="1" smtClean="0">
                          <a:latin typeface="Cambria Math" panose="02040503050406030204" pitchFamily="18" charset="0"/>
                          <a:ea typeface="Cambria Math" panose="02040503050406030204" pitchFamily="18" charset="0"/>
                        </a:rPr>
                        <m:t> </m:t>
                      </m:r>
                    </m:oMath>
                  </m:oMathPara>
                </a14:m>
                <a:endParaRPr lang="en-US" sz="2400" dirty="0"/>
              </a:p>
              <a:p>
                <a:pPr marL="0" indent="0" algn="ctr">
                  <a:buFont typeface="Arial" panose="020B0604020202020204" pitchFamily="34" charset="0"/>
                  <a:buNone/>
                </a:pPr>
                <a:endParaRPr lang="en-US" sz="2400" dirty="0" smtClean="0"/>
              </a:p>
              <a:p>
                <a:pPr marL="0" indent="0" algn="ctr">
                  <a:buNone/>
                </a:pPr>
                <a:r>
                  <a:rPr lang="en-US" dirty="0" smtClean="0"/>
                  <a:t>Neutron exposure: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𝝉</m:t>
                        </m:r>
                      </m:e>
                      <m:sub>
                        <m:r>
                          <a:rPr lang="it-IT" b="1" i="1" smtClean="0">
                            <a:latin typeface="Cambria Math" panose="02040503050406030204" pitchFamily="18" charset="0"/>
                            <a:ea typeface="Cambria Math" panose="02040503050406030204" pitchFamily="18" charset="0"/>
                          </a:rPr>
                          <m:t>𝟎</m:t>
                        </m:r>
                      </m:sub>
                    </m:sSub>
                    <m:r>
                      <a:rPr lang="en-US" b="1" i="1" smtClean="0">
                        <a:latin typeface="Cambria Math" panose="02040503050406030204" pitchFamily="18" charset="0"/>
                        <a:ea typeface="Cambria Math" panose="02040503050406030204" pitchFamily="18" charset="0"/>
                      </a:rPr>
                      <m:t>=</m:t>
                    </m:r>
                    <m:nary>
                      <m:naryPr>
                        <m:limLoc m:val="undOvr"/>
                        <m:ctrlPr>
                          <a:rPr lang="en-US" b="1" i="1" smtClean="0">
                            <a:latin typeface="Cambria Math" panose="02040503050406030204" pitchFamily="18" charset="0"/>
                            <a:ea typeface="Cambria Math" panose="02040503050406030204" pitchFamily="18" charset="0"/>
                          </a:rPr>
                        </m:ctrlPr>
                      </m:naryPr>
                      <m:sub>
                        <m:r>
                          <m:rPr>
                            <m:brk m:alnAt="24"/>
                          </m:rPr>
                          <a:rPr lang="it-IT" b="1" i="1" smtClean="0">
                            <a:latin typeface="Cambria Math" panose="02040503050406030204" pitchFamily="18" charset="0"/>
                            <a:ea typeface="Cambria Math" panose="02040503050406030204" pitchFamily="18" charset="0"/>
                          </a:rPr>
                          <m:t>𝟎</m:t>
                        </m:r>
                      </m:sub>
                      <m:sup>
                        <m:r>
                          <a:rPr lang="it-IT" b="1" i="1" smtClean="0">
                            <a:latin typeface="Cambria Math" panose="02040503050406030204" pitchFamily="18" charset="0"/>
                            <a:ea typeface="Cambria Math" panose="02040503050406030204" pitchFamily="18" charset="0"/>
                          </a:rPr>
                          <m:t>𝒕</m:t>
                        </m:r>
                      </m:sup>
                      <m:e>
                        <m:r>
                          <a:rPr lang="en-US" b="1" i="1">
                            <a:latin typeface="Cambria Math" panose="02040503050406030204" pitchFamily="18" charset="0"/>
                            <a:ea typeface="Cambria Math" panose="02040503050406030204" pitchFamily="18" charset="0"/>
                          </a:rPr>
                          <m:t>𝝆</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𝒗</m:t>
                            </m:r>
                          </m:e>
                          <m:sub>
                            <m:r>
                              <a:rPr lang="en-US" b="1" i="1">
                                <a:latin typeface="Cambria Math" panose="02040503050406030204" pitchFamily="18" charset="0"/>
                                <a:ea typeface="Cambria Math" panose="02040503050406030204" pitchFamily="18" charset="0"/>
                              </a:rPr>
                              <m:t>𝑻</m:t>
                            </m:r>
                          </m:sub>
                        </m:sSub>
                        <m:r>
                          <a:rPr lang="en-US" b="1" i="1">
                            <a:latin typeface="Cambria Math" panose="02040503050406030204" pitchFamily="18" charset="0"/>
                            <a:ea typeface="Cambria Math" panose="02040503050406030204" pitchFamily="18" charset="0"/>
                          </a:rPr>
                          <m:t>𝒅𝒕</m:t>
                        </m:r>
                      </m:e>
                    </m:nary>
                  </m:oMath>
                </a14:m>
                <a:endParaRPr lang="en-US" b="1" dirty="0" smtClean="0"/>
              </a:p>
              <a:p>
                <a:pPr marL="0" indent="0" algn="ctr">
                  <a:buFont typeface="Arial" panose="020B0604020202020204" pitchFamily="34" charset="0"/>
                  <a:buNone/>
                </a:pPr>
                <a:endParaRPr lang="en-US" dirty="0"/>
              </a:p>
              <a:p>
                <a:pPr marL="0" indent="0">
                  <a:buNone/>
                </a:pPr>
                <a:r>
                  <a:rPr lang="en-US" sz="2400" b="1" dirty="0">
                    <a:solidFill>
                      <a:srgbClr val="FF0000"/>
                    </a:solidFill>
                  </a:rPr>
                  <a:t>w</a:t>
                </a:r>
                <a:r>
                  <a:rPr lang="en-US" sz="2400" b="1" dirty="0" smtClean="0">
                    <a:solidFill>
                      <a:srgbClr val="FF0000"/>
                    </a:solidFill>
                  </a:rPr>
                  <a:t>eak component (A&lt;90):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𝝉</m:t>
                        </m:r>
                      </m:e>
                      <m:sub>
                        <m:r>
                          <a:rPr lang="it-IT" sz="2400" b="1" i="1">
                            <a:latin typeface="Cambria Math" panose="02040503050406030204" pitchFamily="18" charset="0"/>
                            <a:ea typeface="Cambria Math" panose="02040503050406030204" pitchFamily="18" charset="0"/>
                          </a:rPr>
                          <m:t>𝟎</m:t>
                        </m:r>
                      </m:sub>
                    </m:sSub>
                    <m:r>
                      <a:rPr lang="en-US" sz="2400" b="1" i="1" smtClean="0">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ea typeface="Cambria Math" panose="02040503050406030204" pitchFamily="18" charset="0"/>
                      </a:rPr>
                      <m:t>𝟎</m:t>
                    </m:r>
                    <m:r>
                      <a:rPr lang="it-IT" sz="2400" b="1" i="1" smtClean="0">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ea typeface="Cambria Math" panose="02040503050406030204" pitchFamily="18" charset="0"/>
                      </a:rPr>
                      <m:t>𝟎𝟓</m:t>
                    </m:r>
                    <m:r>
                      <a:rPr lang="it-IT" sz="2400" b="1" i="1" smtClean="0">
                        <a:latin typeface="Cambria Math" panose="02040503050406030204" pitchFamily="18" charset="0"/>
                        <a:ea typeface="Cambria Math" panose="02040503050406030204" pitchFamily="18" charset="0"/>
                      </a:rPr>
                      <m:t> </m:t>
                    </m:r>
                    <m:sSup>
                      <m:sSupPr>
                        <m:ctrlPr>
                          <a:rPr lang="it-IT" sz="2400" b="1" i="1" smtClean="0">
                            <a:latin typeface="Cambria Math" panose="02040503050406030204" pitchFamily="18" charset="0"/>
                            <a:ea typeface="Cambria Math" panose="02040503050406030204" pitchFamily="18" charset="0"/>
                          </a:rPr>
                        </m:ctrlPr>
                      </m:sSupPr>
                      <m:e>
                        <m:r>
                          <a:rPr lang="it-IT" sz="2400" b="1" i="1" smtClean="0">
                            <a:latin typeface="Cambria Math" panose="02040503050406030204" pitchFamily="18" charset="0"/>
                            <a:ea typeface="Cambria Math" panose="02040503050406030204" pitchFamily="18" charset="0"/>
                          </a:rPr>
                          <m:t>𝒎𝒃</m:t>
                        </m:r>
                      </m:e>
                      <m:sup>
                        <m:r>
                          <a:rPr lang="it-IT" sz="2400" b="1" i="1" smtClean="0">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ea typeface="Cambria Math" panose="02040503050406030204" pitchFamily="18" charset="0"/>
                          </a:rPr>
                          <m:t>𝟏</m:t>
                        </m:r>
                      </m:sup>
                    </m:sSup>
                  </m:oMath>
                </a14:m>
                <a:r>
                  <a:rPr lang="en-US" sz="2400" dirty="0" smtClean="0"/>
                  <a:t> </a:t>
                </a:r>
                <a:r>
                  <a:rPr lang="en-US" sz="2400" dirty="0" smtClean="0">
                    <a:latin typeface="Times New Roman" panose="02020603050405020304" pitchFamily="18" charset="0"/>
                    <a:cs typeface="Times New Roman" panose="02020603050405020304" pitchFamily="18" charset="0"/>
                  </a:rPr>
                  <a:t>→ massive stars (He and C burning)</a:t>
                </a:r>
              </a:p>
              <a:p>
                <a:pPr marL="0" indent="0">
                  <a:buNone/>
                </a:pPr>
                <a:r>
                  <a:rPr lang="en-US" sz="2400" b="1" dirty="0" smtClean="0">
                    <a:solidFill>
                      <a:srgbClr val="FF0000"/>
                    </a:solidFill>
                  </a:rPr>
                  <a:t>main </a:t>
                </a:r>
                <a:r>
                  <a:rPr lang="en-US" sz="2400" b="1" dirty="0">
                    <a:solidFill>
                      <a:srgbClr val="FF0000"/>
                    </a:solidFill>
                  </a:rPr>
                  <a:t>component </a:t>
                </a:r>
                <a:r>
                  <a:rPr lang="en-US" sz="2400" b="1" dirty="0" smtClean="0">
                    <a:solidFill>
                      <a:srgbClr val="FF0000"/>
                    </a:solidFill>
                  </a:rPr>
                  <a:t>(90 ≤ A </a:t>
                </a:r>
                <a:r>
                  <a:rPr lang="en-US" sz="2400" b="1" dirty="0">
                    <a:solidFill>
                      <a:srgbClr val="FF0000"/>
                    </a:solidFill>
                  </a:rPr>
                  <a:t>≤ </a:t>
                </a:r>
                <a:r>
                  <a:rPr lang="en-US" sz="2400" b="1" dirty="0" smtClean="0">
                    <a:solidFill>
                      <a:srgbClr val="FF0000"/>
                    </a:solidFill>
                  </a:rPr>
                  <a:t>204):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𝝉</m:t>
                        </m:r>
                      </m:e>
                      <m:sub>
                        <m:r>
                          <a:rPr lang="it-IT" sz="2400" b="1" i="1">
                            <a:latin typeface="Cambria Math" panose="02040503050406030204" pitchFamily="18" charset="0"/>
                            <a:ea typeface="Cambria Math" panose="02040503050406030204" pitchFamily="18" charset="0"/>
                          </a:rPr>
                          <m:t>𝟎</m:t>
                        </m:r>
                      </m:sub>
                    </m:sSub>
                    <m:r>
                      <a:rPr lang="en-US" sz="2400" b="1" i="1">
                        <a:latin typeface="Cambria Math" panose="02040503050406030204" pitchFamily="18" charset="0"/>
                        <a:ea typeface="Cambria Math" panose="02040503050406030204" pitchFamily="18" charset="0"/>
                      </a:rPr>
                      <m:t>~</m:t>
                    </m:r>
                    <m:r>
                      <a:rPr lang="it-IT" sz="2400" b="1" i="1">
                        <a:latin typeface="Cambria Math" panose="02040503050406030204" pitchFamily="18" charset="0"/>
                        <a:ea typeface="Cambria Math" panose="02040503050406030204" pitchFamily="18" charset="0"/>
                      </a:rPr>
                      <m:t>𝟎</m:t>
                    </m:r>
                    <m:r>
                      <a:rPr lang="it-IT" sz="2400" b="1" i="1">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ea typeface="Cambria Math" panose="02040503050406030204" pitchFamily="18" charset="0"/>
                      </a:rPr>
                      <m:t>𝟓</m:t>
                    </m:r>
                    <m:r>
                      <a:rPr lang="it-IT" sz="2400" b="1" i="1">
                        <a:latin typeface="Cambria Math" panose="02040503050406030204" pitchFamily="18" charset="0"/>
                        <a:ea typeface="Cambria Math" panose="02040503050406030204" pitchFamily="18" charset="0"/>
                      </a:rPr>
                      <m:t> </m:t>
                    </m:r>
                    <m:sSup>
                      <m:sSupPr>
                        <m:ctrlPr>
                          <a:rPr lang="it-IT" sz="2400" b="1" i="1">
                            <a:latin typeface="Cambria Math" panose="02040503050406030204" pitchFamily="18" charset="0"/>
                            <a:ea typeface="Cambria Math" panose="02040503050406030204" pitchFamily="18" charset="0"/>
                          </a:rPr>
                        </m:ctrlPr>
                      </m:sSupPr>
                      <m:e>
                        <m:r>
                          <a:rPr lang="it-IT" sz="2400" b="1" i="1">
                            <a:latin typeface="Cambria Math" panose="02040503050406030204" pitchFamily="18" charset="0"/>
                            <a:ea typeface="Cambria Math" panose="02040503050406030204" pitchFamily="18" charset="0"/>
                          </a:rPr>
                          <m:t>𝒎𝒃</m:t>
                        </m:r>
                      </m:e>
                      <m:sup>
                        <m:r>
                          <a:rPr lang="it-IT" sz="2400" b="1" i="1">
                            <a:latin typeface="Cambria Math" panose="02040503050406030204" pitchFamily="18" charset="0"/>
                            <a:ea typeface="Cambria Math" panose="02040503050406030204" pitchFamily="18" charset="0"/>
                          </a:rPr>
                          <m:t>−</m:t>
                        </m:r>
                        <m:r>
                          <a:rPr lang="it-IT" sz="2400" b="1" i="1">
                            <a:latin typeface="Cambria Math" panose="02040503050406030204" pitchFamily="18" charset="0"/>
                            <a:ea typeface="Cambria Math" panose="02040503050406030204" pitchFamily="18" charset="0"/>
                          </a:rPr>
                          <m:t>𝟏</m:t>
                        </m:r>
                      </m:sup>
                    </m:sSup>
                  </m:oMath>
                </a14:m>
                <a:r>
                  <a:rPr lang="en-US" sz="2400" dirty="0"/>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low-mass AGB (</a:t>
                </a:r>
                <a:r>
                  <a:rPr lang="en-US" sz="2400" dirty="0" smtClean="0"/>
                  <a:t>1.5 </a:t>
                </a:r>
                <a:r>
                  <a:rPr lang="en-US" sz="2400" dirty="0"/>
                  <a:t>≤ </a:t>
                </a:r>
                <a:r>
                  <a:rPr lang="en-US" sz="2400" dirty="0" smtClean="0"/>
                  <a:t>M/M</a:t>
                </a:r>
                <a:r>
                  <a:rPr lang="en-US" sz="2400" dirty="0" smtClean="0">
                    <a:latin typeface="Calibri" panose="020F0502020204030204" pitchFamily="34" charset="0"/>
                    <a:cs typeface="Calibri" panose="020F0502020204030204" pitchFamily="34" charset="0"/>
                  </a:rPr>
                  <a:t>ꙩ</a:t>
                </a:r>
                <a:r>
                  <a:rPr lang="en-US" sz="2400" dirty="0" smtClean="0"/>
                  <a:t> </a:t>
                </a:r>
                <a:r>
                  <a:rPr lang="en-US" sz="2400" dirty="0"/>
                  <a:t>≤ </a:t>
                </a:r>
                <a:r>
                  <a:rPr lang="en-US" sz="2400" dirty="0" smtClean="0"/>
                  <a:t>2.5</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b="1" dirty="0" smtClean="0">
                    <a:solidFill>
                      <a:srgbClr val="FF0000"/>
                    </a:solidFill>
                  </a:rPr>
                  <a:t>strong </a:t>
                </a:r>
                <a:r>
                  <a:rPr lang="en-US" sz="2400" b="1" dirty="0">
                    <a:solidFill>
                      <a:srgbClr val="FF0000"/>
                    </a:solidFill>
                  </a:rPr>
                  <a:t>component (</a:t>
                </a:r>
                <a:r>
                  <a:rPr lang="en-US" sz="2400" b="1" dirty="0" smtClean="0">
                    <a:solidFill>
                      <a:srgbClr val="FF0000"/>
                    </a:solidFill>
                  </a:rPr>
                  <a:t>A&gt;204):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𝝉</m:t>
                        </m:r>
                      </m:e>
                      <m:sub>
                        <m:r>
                          <a:rPr lang="it-IT" sz="2400" b="1" i="1">
                            <a:latin typeface="Cambria Math" panose="02040503050406030204" pitchFamily="18" charset="0"/>
                            <a:ea typeface="Cambria Math" panose="02040503050406030204" pitchFamily="18" charset="0"/>
                          </a:rPr>
                          <m:t>𝟎</m:t>
                        </m:r>
                      </m:sub>
                    </m:sSub>
                    <m:r>
                      <a:rPr lang="en-US" sz="2400" b="1" i="1">
                        <a:latin typeface="Cambria Math" panose="02040503050406030204" pitchFamily="18" charset="0"/>
                        <a:ea typeface="Cambria Math" panose="02040503050406030204" pitchFamily="18" charset="0"/>
                      </a:rPr>
                      <m:t>~</m:t>
                    </m:r>
                    <m:r>
                      <a:rPr lang="it-IT" sz="2400" b="1" i="1">
                        <a:latin typeface="Cambria Math" panose="02040503050406030204" pitchFamily="18" charset="0"/>
                        <a:ea typeface="Cambria Math" panose="02040503050406030204" pitchFamily="18" charset="0"/>
                      </a:rPr>
                      <m:t>𝟓</m:t>
                    </m:r>
                    <m:r>
                      <a:rPr lang="it-IT" sz="2400" b="1" i="1">
                        <a:latin typeface="Cambria Math" panose="02040503050406030204" pitchFamily="18" charset="0"/>
                        <a:ea typeface="Cambria Math" panose="02040503050406030204" pitchFamily="18" charset="0"/>
                      </a:rPr>
                      <m:t> </m:t>
                    </m:r>
                    <m:sSup>
                      <m:sSupPr>
                        <m:ctrlPr>
                          <a:rPr lang="it-IT" sz="2400" b="1" i="1">
                            <a:latin typeface="Cambria Math" panose="02040503050406030204" pitchFamily="18" charset="0"/>
                            <a:ea typeface="Cambria Math" panose="02040503050406030204" pitchFamily="18" charset="0"/>
                          </a:rPr>
                        </m:ctrlPr>
                      </m:sSupPr>
                      <m:e>
                        <m:r>
                          <a:rPr lang="it-IT" sz="2400" b="1" i="1">
                            <a:latin typeface="Cambria Math" panose="02040503050406030204" pitchFamily="18" charset="0"/>
                            <a:ea typeface="Cambria Math" panose="02040503050406030204" pitchFamily="18" charset="0"/>
                          </a:rPr>
                          <m:t>𝒎𝒃</m:t>
                        </m:r>
                      </m:e>
                      <m:sup>
                        <m:r>
                          <a:rPr lang="it-IT" sz="2400" b="1" i="1">
                            <a:latin typeface="Cambria Math" panose="02040503050406030204" pitchFamily="18" charset="0"/>
                            <a:ea typeface="Cambria Math" panose="02040503050406030204" pitchFamily="18" charset="0"/>
                          </a:rPr>
                          <m:t>−</m:t>
                        </m:r>
                        <m:r>
                          <a:rPr lang="it-IT" sz="2400" b="1" i="1">
                            <a:latin typeface="Cambria Math" panose="02040503050406030204" pitchFamily="18" charset="0"/>
                            <a:ea typeface="Cambria Math" panose="02040503050406030204" pitchFamily="18" charset="0"/>
                          </a:rPr>
                          <m:t>𝟏</m:t>
                        </m:r>
                      </m:sup>
                    </m:sSup>
                  </m:oMath>
                </a14:m>
                <a:r>
                  <a:rPr lang="en-US" sz="2400" dirty="0"/>
                  <a:t> </a:t>
                </a:r>
                <a:r>
                  <a:rPr lang="en-US" sz="2400" dirty="0" smtClean="0">
                    <a:latin typeface="Times New Roman" panose="02020603050405020304" pitchFamily="18" charset="0"/>
                    <a:cs typeface="Times New Roman" panose="02020603050405020304" pitchFamily="18" charset="0"/>
                  </a:rPr>
                  <a:t>→ low-mass low-metallicity AGB ([Fe/H]&lt;-1)</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sz="2400" dirty="0" smtClean="0"/>
              </a:p>
            </p:txBody>
          </p:sp>
        </mc:Choice>
        <mc:Fallback xmlns="">
          <p:sp>
            <p:nvSpPr>
              <p:cNvPr id="4" name="Segnaposto contenuto 2"/>
              <p:cNvSpPr txBox="1">
                <a:spLocks noRot="1" noChangeAspect="1" noMove="1" noResize="1" noEditPoints="1" noAdjustHandles="1" noChangeArrowheads="1" noChangeShapeType="1" noTextEdit="1"/>
              </p:cNvSpPr>
              <p:nvPr/>
            </p:nvSpPr>
            <p:spPr>
              <a:xfrm>
                <a:off x="424207" y="1524787"/>
                <a:ext cx="11481847" cy="4525963"/>
              </a:xfrm>
              <a:prstGeom prst="rect">
                <a:avLst/>
              </a:prstGeom>
              <a:blipFill>
                <a:blip r:embed="rId2"/>
                <a:stretch>
                  <a:fillRect l="-850" t="-404"/>
                </a:stretch>
              </a:blipFill>
            </p:spPr>
            <p:txBody>
              <a:bodyPr/>
              <a:lstStyle/>
              <a:p>
                <a:r>
                  <a:rPr lang="en-US">
                    <a:noFill/>
                  </a:rPr>
                  <a:t> </a:t>
                </a:r>
              </a:p>
            </p:txBody>
          </p:sp>
        </mc:Fallback>
      </mc:AlternateContent>
    </p:spTree>
    <p:extLst>
      <p:ext uri="{BB962C8B-B14F-4D97-AF65-F5344CB8AC3E}">
        <p14:creationId xmlns:p14="http://schemas.microsoft.com/office/powerpoint/2010/main" val="39795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328" y="365125"/>
            <a:ext cx="6702458" cy="1325563"/>
          </a:xfrm>
        </p:spPr>
        <p:txBody>
          <a:bodyPr/>
          <a:lstStyle/>
          <a:p>
            <a:r>
              <a:rPr lang="en-US" dirty="0" smtClean="0"/>
              <a:t>Neutron magic numbers and s process bottlenecks</a:t>
            </a:r>
            <a:endParaRPr lang="en-US" dirty="0"/>
          </a:p>
        </p:txBody>
      </p:sp>
      <p:pic>
        <p:nvPicPr>
          <p:cNvPr id="4" name="Segnaposto contenuto 3"/>
          <p:cNvPicPr>
            <a:picLocks noGrp="1" noChangeAspect="1"/>
          </p:cNvPicPr>
          <p:nvPr>
            <p:ph idx="1"/>
          </p:nvPr>
        </p:nvPicPr>
        <p:blipFill>
          <a:blip r:embed="rId2"/>
          <a:stretch>
            <a:fillRect/>
          </a:stretch>
        </p:blipFill>
        <p:spPr>
          <a:xfrm>
            <a:off x="414779" y="2107965"/>
            <a:ext cx="6729177" cy="4142006"/>
          </a:xfrm>
          <a:prstGeom prst="rect">
            <a:avLst/>
          </a:prstGeom>
        </p:spPr>
      </p:pic>
      <p:sp>
        <p:nvSpPr>
          <p:cNvPr id="5" name="CasellaDiTesto 4"/>
          <p:cNvSpPr txBox="1"/>
          <p:nvPr/>
        </p:nvSpPr>
        <p:spPr>
          <a:xfrm>
            <a:off x="7239786" y="2305929"/>
            <a:ext cx="4703975" cy="4401205"/>
          </a:xfrm>
          <a:prstGeom prst="rect">
            <a:avLst/>
          </a:prstGeom>
          <a:noFill/>
        </p:spPr>
        <p:txBody>
          <a:bodyPr wrap="square" rtlCol="0">
            <a:spAutoFit/>
          </a:bodyPr>
          <a:lstStyle/>
          <a:p>
            <a:r>
              <a:rPr lang="en-US" sz="2000" b="1" i="1" dirty="0" smtClean="0">
                <a:solidFill>
                  <a:srgbClr val="FF0000"/>
                </a:solidFill>
              </a:rPr>
              <a:t>N=50</a:t>
            </a:r>
            <a:r>
              <a:rPr lang="en-US" sz="2000" dirty="0" smtClean="0"/>
              <a:t>:  88Sr, 89I, 90Zr</a:t>
            </a:r>
          </a:p>
          <a:p>
            <a:endParaRPr lang="en-US" sz="2000" dirty="0"/>
          </a:p>
          <a:p>
            <a:r>
              <a:rPr lang="en-US" sz="2000" b="1" i="1" dirty="0" smtClean="0">
                <a:solidFill>
                  <a:srgbClr val="FF0000"/>
                </a:solidFill>
              </a:rPr>
              <a:t>N=82</a:t>
            </a:r>
            <a:r>
              <a:rPr lang="en-US" sz="2000" dirty="0" smtClean="0"/>
              <a:t>: 138Ba, 139La, 140Ce, 141Pr, 142Nd</a:t>
            </a:r>
          </a:p>
          <a:p>
            <a:endParaRPr lang="en-US" sz="2000" dirty="0"/>
          </a:p>
          <a:p>
            <a:r>
              <a:rPr lang="en-US" sz="2000" b="1" i="1" dirty="0" smtClean="0">
                <a:solidFill>
                  <a:srgbClr val="FF0000"/>
                </a:solidFill>
              </a:rPr>
              <a:t>N=128</a:t>
            </a:r>
            <a:r>
              <a:rPr lang="en-US" sz="2000" dirty="0" smtClean="0"/>
              <a:t>: 208Pb, 209Bi, 210Po</a:t>
            </a:r>
          </a:p>
          <a:p>
            <a:endParaRPr lang="en-US" sz="2000" dirty="0"/>
          </a:p>
          <a:p>
            <a:endParaRPr lang="en-US" sz="2000" dirty="0" smtClean="0"/>
          </a:p>
          <a:p>
            <a:r>
              <a:rPr lang="en-US" sz="2000" dirty="0" smtClean="0"/>
              <a:t>Nuclei with full shells </a:t>
            </a:r>
            <a:r>
              <a:rPr lang="en-US" sz="2000" dirty="0" smtClean="0">
                <a:latin typeface="Times New Roman" panose="02020603050405020304" pitchFamily="18" charset="0"/>
                <a:cs typeface="Times New Roman" panose="02020603050405020304" pitchFamily="18" charset="0"/>
              </a:rPr>
              <a:t>→ low n-capture cross section. </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Large number of neutrons required to go ahead in the s-process path</a:t>
            </a:r>
          </a:p>
          <a:p>
            <a:endParaRPr lang="en-US" sz="20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57567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3359" y="216816"/>
            <a:ext cx="5257800" cy="966945"/>
          </a:xfrm>
        </p:spPr>
        <p:txBody>
          <a:bodyPr/>
          <a:lstStyle/>
          <a:p>
            <a:r>
              <a:rPr lang="en-US" dirty="0" smtClean="0"/>
              <a:t>Neutron/seed ratio</a:t>
            </a:r>
            <a:endParaRPr lang="en-US" dirty="0"/>
          </a:p>
        </p:txBody>
      </p:sp>
      <p:sp>
        <p:nvSpPr>
          <p:cNvPr id="3" name="Segnaposto contenuto 2"/>
          <p:cNvSpPr>
            <a:spLocks noGrp="1"/>
          </p:cNvSpPr>
          <p:nvPr>
            <p:ph idx="1"/>
          </p:nvPr>
        </p:nvSpPr>
        <p:spPr>
          <a:xfrm>
            <a:off x="527115" y="1253331"/>
            <a:ext cx="5694576" cy="4351338"/>
          </a:xfrm>
        </p:spPr>
        <p:txBody>
          <a:bodyPr>
            <a:normAutofit fontScale="92500" lnSpcReduction="20000"/>
          </a:bodyPr>
          <a:lstStyle/>
          <a:p>
            <a:r>
              <a:rPr lang="en-US" dirty="0" smtClean="0"/>
              <a:t>The main seeds for the s process are Fe nuclei. </a:t>
            </a:r>
          </a:p>
          <a:p>
            <a:r>
              <a:rPr lang="en-US" dirty="0" smtClean="0"/>
              <a:t>If the neutron source is primary (i.e., its efficiency does not depend on the original composition of the star) the neutron/seed ratio increases as the stellar metallicity decreases.</a:t>
            </a:r>
          </a:p>
          <a:p>
            <a:r>
              <a:rPr lang="en-US" dirty="0" smtClean="0"/>
              <a:t>At metallicity as high as the solar, the N=82 bottleneck stops the s process.</a:t>
            </a:r>
          </a:p>
          <a:p>
            <a:r>
              <a:rPr lang="en-US" dirty="0" smtClean="0"/>
              <a:t> The major contribution to nuclei A=140-204 comes from stars with [Fe/H]</a:t>
            </a:r>
            <a:r>
              <a:rPr lang="en-US" dirty="0" smtClean="0">
                <a:latin typeface="Times New Roman" panose="02020603050405020304" pitchFamily="18" charset="0"/>
                <a:cs typeface="Times New Roman" panose="02020603050405020304" pitchFamily="18" charset="0"/>
              </a:rPr>
              <a:t>~-1. while the strong component require lower Fe abundances. </a:t>
            </a:r>
            <a:endParaRPr lang="en-US" dirty="0" smtClean="0"/>
          </a:p>
          <a:p>
            <a:pPr marL="0" indent="0">
              <a:buNone/>
            </a:pPr>
            <a:endParaRPr lang="en-US" dirty="0"/>
          </a:p>
        </p:txBody>
      </p:sp>
      <p:pic>
        <p:nvPicPr>
          <p:cNvPr id="4"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t="1245" b="1564"/>
          <a:stretch>
            <a:fillRect/>
          </a:stretch>
        </p:blipFill>
        <p:spPr bwMode="auto">
          <a:xfrm>
            <a:off x="6283539" y="1055802"/>
            <a:ext cx="5837162" cy="445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2"/>
          <p:cNvSpPr>
            <a:spLocks noChangeArrowheads="1"/>
          </p:cNvSpPr>
          <p:nvPr/>
        </p:nvSpPr>
        <p:spPr bwMode="auto">
          <a:xfrm>
            <a:off x="8153647" y="5723641"/>
            <a:ext cx="2880497" cy="2043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solidFill>
                  <a:srgbClr val="FF0000"/>
                </a:solidFill>
              </a:rPr>
              <a:t>From Cameron 1957</a:t>
            </a:r>
            <a:endParaRPr lang="en-US" dirty="0">
              <a:solidFill>
                <a:srgbClr val="FF0000"/>
              </a:solidFill>
            </a:endParaRPr>
          </a:p>
        </p:txBody>
      </p:sp>
    </p:spTree>
    <p:extLst>
      <p:ext uri="{BB962C8B-B14F-4D97-AF65-F5344CB8AC3E}">
        <p14:creationId xmlns:p14="http://schemas.microsoft.com/office/powerpoint/2010/main" val="6624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742" y="1711198"/>
            <a:ext cx="10972800" cy="1143000"/>
          </a:xfrm>
        </p:spPr>
        <p:txBody>
          <a:bodyPr/>
          <a:lstStyle/>
          <a:p>
            <a:r>
              <a:rPr lang="en-US" dirty="0" smtClean="0"/>
              <a:t>Asymptotic Giant Branch stars</a:t>
            </a:r>
            <a:endParaRPr lang="en-US" dirty="0"/>
          </a:p>
        </p:txBody>
      </p:sp>
    </p:spTree>
    <p:extLst>
      <p:ext uri="{BB962C8B-B14F-4D97-AF65-F5344CB8AC3E}">
        <p14:creationId xmlns:p14="http://schemas.microsoft.com/office/powerpoint/2010/main" val="3419404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3794" name="Picture 2" descr="h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64" y="1090222"/>
            <a:ext cx="5519738" cy="5589587"/>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Rectangle 3"/>
          <p:cNvSpPr>
            <a:spLocks noGrp="1" noChangeArrowheads="1"/>
          </p:cNvSpPr>
          <p:nvPr>
            <p:ph type="title"/>
          </p:nvPr>
        </p:nvSpPr>
        <p:spPr>
          <a:xfrm>
            <a:off x="1033397" y="122640"/>
            <a:ext cx="10765409" cy="765175"/>
          </a:xfrm>
        </p:spPr>
        <p:txBody>
          <a:bodyPr/>
          <a:lstStyle/>
          <a:p>
            <a:r>
              <a:rPr lang="en-US" dirty="0">
                <a:solidFill>
                  <a:srgbClr val="000000"/>
                </a:solidFill>
                <a:effectLst/>
              </a:rPr>
              <a:t>The </a:t>
            </a:r>
            <a:r>
              <a:rPr lang="en-US" dirty="0" err="1">
                <a:solidFill>
                  <a:srgbClr val="000000"/>
                </a:solidFill>
                <a:effectLst/>
              </a:rPr>
              <a:t>Hertzsprung</a:t>
            </a:r>
            <a:r>
              <a:rPr lang="en-US" dirty="0">
                <a:solidFill>
                  <a:srgbClr val="000000"/>
                </a:solidFill>
                <a:effectLst/>
              </a:rPr>
              <a:t>-Russell diagram</a:t>
            </a:r>
          </a:p>
        </p:txBody>
      </p:sp>
      <p:sp>
        <p:nvSpPr>
          <p:cNvPr id="33796" name="Oval 4"/>
          <p:cNvSpPr>
            <a:spLocks noChangeArrowheads="1"/>
          </p:cNvSpPr>
          <p:nvPr/>
        </p:nvSpPr>
        <p:spPr bwMode="auto">
          <a:xfrm>
            <a:off x="4784152" y="1450583"/>
            <a:ext cx="1225550" cy="10810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a:cs typeface="Arial"/>
            </a:endParaRPr>
          </a:p>
        </p:txBody>
      </p:sp>
      <p:sp>
        <p:nvSpPr>
          <p:cNvPr id="33797" name="Rectangle 5"/>
          <p:cNvSpPr>
            <a:spLocks noChangeArrowheads="1"/>
          </p:cNvSpPr>
          <p:nvPr/>
        </p:nvSpPr>
        <p:spPr bwMode="auto">
          <a:xfrm>
            <a:off x="1831403" y="1522022"/>
            <a:ext cx="1512887" cy="5048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a:cs typeface="Arial"/>
            </a:endParaRPr>
          </a:p>
        </p:txBody>
      </p:sp>
      <p:sp>
        <p:nvSpPr>
          <p:cNvPr id="33798" name="Line 6"/>
          <p:cNvSpPr>
            <a:spLocks noChangeShapeType="1"/>
          </p:cNvSpPr>
          <p:nvPr/>
        </p:nvSpPr>
        <p:spPr bwMode="auto">
          <a:xfrm flipH="1">
            <a:off x="1902839" y="1810946"/>
            <a:ext cx="273685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a:cs typeface="Arial"/>
            </a:endParaRPr>
          </a:p>
        </p:txBody>
      </p:sp>
      <p:sp>
        <p:nvSpPr>
          <p:cNvPr id="33799" name="Text Box 7"/>
          <p:cNvSpPr txBox="1">
            <a:spLocks noChangeArrowheads="1"/>
          </p:cNvSpPr>
          <p:nvPr/>
        </p:nvSpPr>
        <p:spPr bwMode="auto">
          <a:xfrm>
            <a:off x="2552127" y="1450583"/>
            <a:ext cx="1655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a:solidFill>
                  <a:srgbClr val="000000"/>
                </a:solidFill>
                <a:latin typeface="Times New Roman" pitchFamily="18" charset="0"/>
                <a:cs typeface="Arial"/>
              </a:rPr>
              <a:t>Post-AGB</a:t>
            </a:r>
          </a:p>
        </p:txBody>
      </p:sp>
      <p:sp>
        <p:nvSpPr>
          <p:cNvPr id="33800" name="Rectangle 8"/>
          <p:cNvSpPr>
            <a:spLocks noChangeArrowheads="1"/>
          </p:cNvSpPr>
          <p:nvPr/>
        </p:nvSpPr>
        <p:spPr bwMode="auto">
          <a:xfrm>
            <a:off x="1831402" y="2530084"/>
            <a:ext cx="1873250" cy="5762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a:cs typeface="Arial"/>
            </a:endParaRPr>
          </a:p>
        </p:txBody>
      </p:sp>
      <p:sp>
        <p:nvSpPr>
          <p:cNvPr id="2" name="CasellaDiTesto 1"/>
          <p:cNvSpPr txBox="1"/>
          <p:nvPr/>
        </p:nvSpPr>
        <p:spPr>
          <a:xfrm rot="17862338">
            <a:off x="4606879" y="2886143"/>
            <a:ext cx="716437" cy="369332"/>
          </a:xfrm>
          <a:prstGeom prst="rect">
            <a:avLst/>
          </a:prstGeom>
          <a:noFill/>
        </p:spPr>
        <p:txBody>
          <a:bodyPr wrap="square" rtlCol="0">
            <a:spAutoFit/>
          </a:bodyPr>
          <a:lstStyle/>
          <a:p>
            <a:r>
              <a:rPr lang="en-US" dirty="0" smtClean="0">
                <a:solidFill>
                  <a:srgbClr val="000000"/>
                </a:solidFill>
                <a:latin typeface="CourierPS" panose="02070609020205020404" pitchFamily="49" charset="0"/>
              </a:rPr>
              <a:t>RGB</a:t>
            </a:r>
            <a:endParaRPr lang="en-US" dirty="0">
              <a:solidFill>
                <a:srgbClr val="000000"/>
              </a:solidFill>
              <a:latin typeface="CourierPS" panose="02070609020205020404" pitchFamily="49" charset="0"/>
            </a:endParaRPr>
          </a:p>
        </p:txBody>
      </p:sp>
      <p:sp>
        <p:nvSpPr>
          <p:cNvPr id="3" name="CasellaDiTesto 2"/>
          <p:cNvSpPr txBox="1"/>
          <p:nvPr/>
        </p:nvSpPr>
        <p:spPr>
          <a:xfrm>
            <a:off x="6585965" y="1009396"/>
            <a:ext cx="5212841" cy="5632311"/>
          </a:xfrm>
          <a:prstGeom prst="rect">
            <a:avLst/>
          </a:prstGeom>
          <a:noFill/>
        </p:spPr>
        <p:txBody>
          <a:bodyPr wrap="square" rtlCol="0">
            <a:spAutoFit/>
          </a:bodyPr>
          <a:lstStyle/>
          <a:p>
            <a:pPr marL="342900" indent="-342900">
              <a:buAutoNum type="arabicPeriod"/>
            </a:pPr>
            <a:r>
              <a:rPr lang="en-US" dirty="0" smtClean="0">
                <a:solidFill>
                  <a:srgbClr val="000000"/>
                </a:solidFill>
              </a:rPr>
              <a:t>Pre-MS  </a:t>
            </a:r>
            <a:r>
              <a:rPr lang="en-US" dirty="0" smtClean="0">
                <a:solidFill>
                  <a:srgbClr val="000000"/>
                </a:solidFill>
                <a:latin typeface="Times New Roman" panose="02020603050405020304" pitchFamily="18" charset="0"/>
                <a:cs typeface="Times New Roman" panose="02020603050405020304" pitchFamily="18" charset="0"/>
              </a:rPr>
              <a:t>→ fully convective star (because of large opacity.</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MS → convective core (powered by H burning through the CNO cycle)</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FDU (first dredge up) → the envelope cool down and a deep convective envelope develops (due to shell-H burning + large opacity)</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RGB → degenerate core and deep convective envelope.</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RGB tip → activation of the triple-</a:t>
            </a:r>
            <a:r>
              <a:rPr lang="en-US" dirty="0" smtClean="0">
                <a:solidFill>
                  <a:srgbClr val="000000"/>
                </a:solidFill>
                <a:latin typeface="Symbol" panose="05050102010706020507" pitchFamily="18" charset="2"/>
                <a:cs typeface="Times New Roman" panose="02020603050405020304" pitchFamily="18" charset="0"/>
              </a:rPr>
              <a:t>a</a:t>
            </a:r>
            <a:r>
              <a:rPr lang="en-US" dirty="0" smtClean="0">
                <a:solidFill>
                  <a:srgbClr val="000000"/>
                </a:solidFill>
                <a:latin typeface="Times New Roman" panose="02020603050405020304" pitchFamily="18" charset="0"/>
                <a:cs typeface="Times New Roman" panose="02020603050405020304" pitchFamily="18" charset="0"/>
              </a:rPr>
              <a:t> (He-flash)</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Core-He burning</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 triple-</a:t>
            </a:r>
            <a:r>
              <a:rPr lang="en-US" dirty="0" smtClean="0">
                <a:solidFill>
                  <a:srgbClr val="000000"/>
                </a:solidFill>
                <a:latin typeface="Symbol" panose="05050102010706020507" pitchFamily="18" charset="2"/>
                <a:cs typeface="Times New Roman" panose="02020603050405020304" pitchFamily="18" charset="0"/>
              </a:rPr>
              <a:t>a </a:t>
            </a:r>
            <a:r>
              <a:rPr lang="en-US" dirty="0">
                <a:solidFill>
                  <a:srgbClr val="000000"/>
                </a:solidFill>
                <a:latin typeface="Times New Roman" panose="02020603050405020304" pitchFamily="18" charset="0"/>
                <a:cs typeface="Times New Roman" panose="02020603050405020304" pitchFamily="18" charset="0"/>
              </a:rPr>
              <a:t>followed</a:t>
            </a:r>
            <a:r>
              <a:rPr lang="en-US" dirty="0" smtClean="0">
                <a:solidFill>
                  <a:srgbClr val="000000"/>
                </a:solidFill>
                <a:latin typeface="Times New Roman" panose="02020603050405020304" pitchFamily="18" charset="0"/>
                <a:cs typeface="Times New Roman" panose="02020603050405020304" pitchFamily="18" charset="0"/>
              </a:rPr>
              <a:t> by 12C+</a:t>
            </a:r>
            <a:r>
              <a:rPr lang="en-US" dirty="0" smtClean="0">
                <a:solidFill>
                  <a:srgbClr val="000000"/>
                </a:solidFill>
                <a:latin typeface="Symbol" panose="05050102010706020507" pitchFamily="18" charset="2"/>
                <a:cs typeface="Times New Roman" panose="02020603050405020304" pitchFamily="18" charset="0"/>
              </a:rPr>
              <a:t>a,</a:t>
            </a:r>
            <a:r>
              <a:rPr lang="en-US" dirty="0" smtClean="0">
                <a:solidFill>
                  <a:srgbClr val="000000"/>
                </a:solidFill>
                <a:latin typeface="Times New Roman" panose="02020603050405020304" pitchFamily="18" charset="0"/>
                <a:cs typeface="Times New Roman" panose="02020603050405020304" pitchFamily="18" charset="0"/>
              </a:rPr>
              <a:t> fully convective core surrounded by a </a:t>
            </a:r>
            <a:r>
              <a:rPr lang="en-US" dirty="0" err="1" smtClean="0">
                <a:solidFill>
                  <a:srgbClr val="000000"/>
                </a:solidFill>
                <a:latin typeface="Times New Roman" panose="02020603050405020304" pitchFamily="18" charset="0"/>
                <a:cs typeface="Times New Roman" panose="02020603050405020304" pitchFamily="18" charset="0"/>
              </a:rPr>
              <a:t>semiconvective</a:t>
            </a:r>
            <a:r>
              <a:rPr lang="en-US" dirty="0" smtClean="0">
                <a:solidFill>
                  <a:srgbClr val="000000"/>
                </a:solidFill>
                <a:latin typeface="Times New Roman" panose="02020603050405020304" pitchFamily="18" charset="0"/>
                <a:cs typeface="Times New Roman" panose="02020603050405020304" pitchFamily="18" charset="0"/>
              </a:rPr>
              <a:t> layer (where partial mixing of </a:t>
            </a:r>
            <a:r>
              <a:rPr lang="en-US" dirty="0" err="1" smtClean="0">
                <a:solidFill>
                  <a:srgbClr val="000000"/>
                </a:solidFill>
                <a:latin typeface="Times New Roman" panose="02020603050405020304" pitchFamily="18" charset="0"/>
                <a:cs typeface="Times New Roman" panose="02020603050405020304" pitchFamily="18" charset="0"/>
              </a:rPr>
              <a:t>He,C</a:t>
            </a:r>
            <a:r>
              <a:rPr lang="en-US" dirty="0" smtClean="0">
                <a:solidFill>
                  <a:srgbClr val="000000"/>
                </a:solidFill>
                <a:latin typeface="Times New Roman" panose="02020603050405020304" pitchFamily="18" charset="0"/>
                <a:cs typeface="Times New Roman" panose="02020603050405020304" pitchFamily="18" charset="0"/>
              </a:rPr>
              <a:t> and O allows neutrality).</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Early-AGB → two burning shell (H and He) → deep convective envelope (large opacity).</a:t>
            </a:r>
          </a:p>
          <a:p>
            <a:pPr marL="342900" indent="-342900">
              <a:buAutoNum type="arabicPeriod"/>
            </a:pPr>
            <a:r>
              <a:rPr lang="en-US" dirty="0" smtClean="0">
                <a:solidFill>
                  <a:srgbClr val="000000"/>
                </a:solidFill>
                <a:latin typeface="Times New Roman" panose="02020603050405020304" pitchFamily="18" charset="0"/>
                <a:cs typeface="Times New Roman" panose="02020603050405020304" pitchFamily="18" charset="0"/>
              </a:rPr>
              <a:t>Thermal Pulse AGB → Alternate shell burnings, deep convective envelope periodically penetrating the H-exhausted core – when H burning off  (third dredge up or TDU) </a:t>
            </a:r>
            <a:endParaRPr lang="en-US" dirty="0">
              <a:solidFill>
                <a:srgbClr val="000000"/>
              </a:solidFill>
            </a:endParaRPr>
          </a:p>
        </p:txBody>
      </p:sp>
      <p:sp>
        <p:nvSpPr>
          <p:cNvPr id="4" name="CasellaDiTesto 3"/>
          <p:cNvSpPr txBox="1"/>
          <p:nvPr/>
        </p:nvSpPr>
        <p:spPr>
          <a:xfrm>
            <a:off x="5249419" y="3388528"/>
            <a:ext cx="760283"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start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6" name="Connettore 2 5"/>
          <p:cNvCxnSpPr>
            <a:endCxn id="2" idx="1"/>
          </p:cNvCxnSpPr>
          <p:nvPr/>
        </p:nvCxnSpPr>
        <p:spPr>
          <a:xfrm flipH="1" flipV="1">
            <a:off x="4798551" y="3387957"/>
            <a:ext cx="341860" cy="170789"/>
          </a:xfrm>
          <a:prstGeom prst="straightConnector1">
            <a:avLst/>
          </a:prstGeom>
          <a:ln w="158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551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slide(fromBottom)">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ggio">
  <a:themeElements>
    <a:clrScheme name="Raggio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ggi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ggio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ggio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ggio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ggio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ggio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ggio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ggio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ggio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ggio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aggio">
  <a:themeElements>
    <a:clrScheme name="Raggio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ggi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ggio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ggio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ggio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ggio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ggio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ggio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ggio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ggio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ggio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a">
  <a:themeElements>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2279</Words>
  <Application>Microsoft Office PowerPoint</Application>
  <PresentationFormat>Widescreen</PresentationFormat>
  <Paragraphs>368</Paragraphs>
  <Slides>42</Slides>
  <Notes>8</Notes>
  <HiddenSlides>0</HiddenSlides>
  <MMClips>0</MMClips>
  <ScaleCrop>false</ScaleCrop>
  <HeadingPairs>
    <vt:vector size="8" baseType="variant">
      <vt:variant>
        <vt:lpstr>Caratteri utilizzati</vt:lpstr>
      </vt:variant>
      <vt:variant>
        <vt:i4>13</vt:i4>
      </vt:variant>
      <vt:variant>
        <vt:lpstr>Tema</vt:lpstr>
      </vt:variant>
      <vt:variant>
        <vt:i4>10</vt:i4>
      </vt:variant>
      <vt:variant>
        <vt:lpstr>Server OLE incorporati</vt:lpstr>
      </vt:variant>
      <vt:variant>
        <vt:i4>1</vt:i4>
      </vt:variant>
      <vt:variant>
        <vt:lpstr>Titoli diapositive</vt:lpstr>
      </vt:variant>
      <vt:variant>
        <vt:i4>42</vt:i4>
      </vt:variant>
    </vt:vector>
  </HeadingPairs>
  <TitlesOfParts>
    <vt:vector size="66" baseType="lpstr">
      <vt:lpstr>SimSun</vt:lpstr>
      <vt:lpstr>Algerian</vt:lpstr>
      <vt:lpstr>Arial</vt:lpstr>
      <vt:lpstr>Calibri</vt:lpstr>
      <vt:lpstr>Calibri Light</vt:lpstr>
      <vt:lpstr>Cambria Math</vt:lpstr>
      <vt:lpstr>Comic Sans MS</vt:lpstr>
      <vt:lpstr>CourierPS</vt:lpstr>
      <vt:lpstr>Symbol</vt:lpstr>
      <vt:lpstr>Times New Roman</vt:lpstr>
      <vt:lpstr>Wingdings</vt:lpstr>
      <vt:lpstr>WP MathExtendedA</vt:lpstr>
      <vt:lpstr>ZapfDingbats</vt:lpstr>
      <vt:lpstr>Tema di Office</vt:lpstr>
      <vt:lpstr>Raggio</vt:lpstr>
      <vt:lpstr>1_Raggio</vt:lpstr>
      <vt:lpstr>1_Orbita</vt:lpstr>
      <vt:lpstr>1_Tema di Office</vt:lpstr>
      <vt:lpstr>2_Tema di Office</vt:lpstr>
      <vt:lpstr>3_Tema di Office</vt:lpstr>
      <vt:lpstr>4_Tema di Office</vt:lpstr>
      <vt:lpstr>5_Tema di Office</vt:lpstr>
      <vt:lpstr>6_Tema di Office</vt:lpstr>
      <vt:lpstr>Equazione</vt:lpstr>
      <vt:lpstr>S process</vt:lpstr>
      <vt:lpstr>OVERVIEW:</vt:lpstr>
      <vt:lpstr>Presentazione standard di PowerPoint</vt:lpstr>
      <vt:lpstr>Presentazione standard di PowerPoint</vt:lpstr>
      <vt:lpstr>Neutron density and neutron exposure</vt:lpstr>
      <vt:lpstr>Neutron magic numbers and s process bottlenecks</vt:lpstr>
      <vt:lpstr>Neutron/seed ratio</vt:lpstr>
      <vt:lpstr>Asymptotic Giant Branch stars</vt:lpstr>
      <vt:lpstr>The Hertzsprung-Russell diagram</vt:lpstr>
      <vt:lpstr>Presentazione standard di PowerPoint</vt:lpstr>
      <vt:lpstr>Beyond the core He burning: the early-AGB</vt:lpstr>
      <vt:lpstr>Thermal pulses and TDU in AGB stars</vt:lpstr>
      <vt:lpstr>Why AGB stars?</vt:lpstr>
      <vt:lpstr>TP→convective shell →TDU →overlap of convective shells</vt:lpstr>
      <vt:lpstr>The two burning shells</vt:lpstr>
      <vt:lpstr>Questions about n-capture nucleosynthesis in AGB stars</vt:lpstr>
      <vt:lpstr>Presentazione standard di PowerPoint</vt:lpstr>
      <vt:lpstr>Presentazione standard di PowerPoint</vt:lpstr>
      <vt:lpstr>s-Proess paradigm for low-mass AGB (1.5-2.5 M⊙) Straniero et al. 1995 – Gallino et al. 1998</vt:lpstr>
      <vt:lpstr>Presentazione standard di PowerPoint</vt:lpstr>
      <vt:lpstr>Pressure scale height</vt:lpstr>
      <vt:lpstr>Presentazione standard di PowerPoint</vt:lpstr>
      <vt:lpstr>Why an exponential decay of V?</vt:lpstr>
      <vt:lpstr>Presentazione standard di PowerPoint</vt:lpstr>
      <vt:lpstr>Presentazione standard di PowerPoint</vt:lpstr>
      <vt:lpstr>Presentazione standard di PowerPoint</vt:lpstr>
      <vt:lpstr>Presentazione standard di PowerPoint</vt:lpstr>
      <vt:lpstr>Nucleosynthesis in the He-rich mantel of AGB stars</vt:lpstr>
      <vt:lpstr>Multiple neutron exposures in AGB stars</vt:lpstr>
      <vt:lpstr>Final AGB composition for 0.0001&lt;Z&lt;Z</vt:lpstr>
      <vt:lpstr>AGB nucleosynthesis is a complex interplay of several phenomena, among which convection and nuclear burning are the most important, but other physical processes may be in action.   Interferences may be constructive or destructive, so that the resulting nucleosynthesis may be enhanced or suppressed.    </vt:lpstr>
      <vt:lpstr>A 3 player game </vt:lpstr>
      <vt:lpstr> Evidences for a more complex world:</vt:lpstr>
      <vt:lpstr>Additional processes….</vt:lpstr>
      <vt:lpstr>Conclusions</vt:lpstr>
      <vt:lpstr>More Slides</vt:lpstr>
      <vt:lpstr>Radioactive nuclei from AGB stars</vt:lpstr>
      <vt:lpstr>Differential Rotation: ES  + GSF instabilities during the interpulse</vt:lpstr>
      <vt:lpstr>Presentazione standard di PowerPoint</vt:lpstr>
      <vt:lpstr>Presentazione standard di PowerPoint</vt:lpstr>
      <vt:lpstr>A (theoretical) classification</vt:lpstr>
      <vt:lpstr>13C(a,n)16O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dc:title>
  <dc:creator>oscar straniero</dc:creator>
  <cp:lastModifiedBy>oscar straniero</cp:lastModifiedBy>
  <cp:revision>135</cp:revision>
  <dcterms:created xsi:type="dcterms:W3CDTF">2024-01-20T08:28:58Z</dcterms:created>
  <dcterms:modified xsi:type="dcterms:W3CDTF">2024-02-22T07:04:18Z</dcterms:modified>
</cp:coreProperties>
</file>