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51"/>
  </p:notesMasterIdLst>
  <p:sldIdLst>
    <p:sldId id="259" r:id="rId3"/>
    <p:sldId id="272" r:id="rId4"/>
    <p:sldId id="261" r:id="rId5"/>
    <p:sldId id="335" r:id="rId6"/>
    <p:sldId id="258" r:id="rId7"/>
    <p:sldId id="271" r:id="rId8"/>
    <p:sldId id="323" r:id="rId9"/>
    <p:sldId id="263" r:id="rId10"/>
    <p:sldId id="328" r:id="rId11"/>
    <p:sldId id="327" r:id="rId12"/>
    <p:sldId id="337" r:id="rId13"/>
    <p:sldId id="285" r:id="rId14"/>
    <p:sldId id="334" r:id="rId15"/>
    <p:sldId id="349" r:id="rId16"/>
    <p:sldId id="267" r:id="rId17"/>
    <p:sldId id="269" r:id="rId18"/>
    <p:sldId id="292" r:id="rId19"/>
    <p:sldId id="293" r:id="rId20"/>
    <p:sldId id="295" r:id="rId21"/>
    <p:sldId id="296" r:id="rId22"/>
    <p:sldId id="287" r:id="rId23"/>
    <p:sldId id="332" r:id="rId24"/>
    <p:sldId id="322" r:id="rId25"/>
    <p:sldId id="331" r:id="rId26"/>
    <p:sldId id="330" r:id="rId27"/>
    <p:sldId id="290" r:id="rId28"/>
    <p:sldId id="300" r:id="rId29"/>
    <p:sldId id="301" r:id="rId30"/>
    <p:sldId id="299" r:id="rId31"/>
    <p:sldId id="344" r:id="rId32"/>
    <p:sldId id="354" r:id="rId33"/>
    <p:sldId id="355" r:id="rId34"/>
    <p:sldId id="356" r:id="rId35"/>
    <p:sldId id="357" r:id="rId36"/>
    <p:sldId id="336" r:id="rId37"/>
    <p:sldId id="304" r:id="rId38"/>
    <p:sldId id="306" r:id="rId39"/>
    <p:sldId id="350" r:id="rId40"/>
    <p:sldId id="311" r:id="rId41"/>
    <p:sldId id="319" r:id="rId42"/>
    <p:sldId id="351" r:id="rId43"/>
    <p:sldId id="352" r:id="rId44"/>
    <p:sldId id="307" r:id="rId45"/>
    <p:sldId id="361" r:id="rId46"/>
    <p:sldId id="358" r:id="rId47"/>
    <p:sldId id="360" r:id="rId48"/>
    <p:sldId id="359" r:id="rId49"/>
    <p:sldId id="308" r:id="rId5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00FF00"/>
    <a:srgbClr val="0066FF"/>
    <a:srgbClr val="FF99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12" autoAdjust="0"/>
    <p:restoredTop sz="94660"/>
  </p:normalViewPr>
  <p:slideViewPr>
    <p:cSldViewPr>
      <p:cViewPr varScale="1">
        <p:scale>
          <a:sx n="130" d="100"/>
          <a:sy n="130" d="100"/>
        </p:scale>
        <p:origin x="-640" y="-104"/>
      </p:cViewPr>
      <p:guideLst>
        <p:guide orient="horz" pos="2160"/>
        <p:guide pos="2880"/>
      </p:guideLst>
    </p:cSldViewPr>
  </p:slideViewPr>
  <p:notesTextViewPr>
    <p:cViewPr>
      <p:scale>
        <a:sx n="1" d="1"/>
        <a:sy n="1" d="1"/>
      </p:scale>
      <p:origin x="0" y="0"/>
    </p:cViewPr>
  </p:notesTextViewPr>
  <p:sorterViewPr>
    <p:cViewPr>
      <p:scale>
        <a:sx n="100" d="100"/>
        <a:sy n="100" d="100"/>
      </p:scale>
      <p:origin x="0" y="28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212B0A-A979-47E8-9EF6-72535F99AA23}" type="datetimeFigureOut">
              <a:rPr lang="it-IT" smtClean="0"/>
              <a:pPr/>
              <a:t>6/6/11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D8F28D-B598-4109-A006-45BF73011605}" type="slidenum">
              <a:rPr lang="it-IT" smtClean="0"/>
              <a:pPr/>
              <a:t>‹#›</a:t>
            </a:fld>
            <a:endParaRPr lang="it-IT"/>
          </a:p>
        </p:txBody>
      </p:sp>
    </p:spTree>
    <p:extLst>
      <p:ext uri="{BB962C8B-B14F-4D97-AF65-F5344CB8AC3E}">
        <p14:creationId xmlns:p14="http://schemas.microsoft.com/office/powerpoint/2010/main" val="380333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D8F28D-B598-4109-A006-45BF73011605}" type="slidenum">
              <a:rPr lang="it-IT" smtClean="0"/>
              <a:pPr/>
              <a:t>3</a:t>
            </a:fld>
            <a:endParaRPr lang="it-IT"/>
          </a:p>
        </p:txBody>
      </p:sp>
    </p:spTree>
    <p:extLst>
      <p:ext uri="{BB962C8B-B14F-4D97-AF65-F5344CB8AC3E}">
        <p14:creationId xmlns:p14="http://schemas.microsoft.com/office/powerpoint/2010/main" val="164422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ea typeface="ＭＳ Ｐゴシック" pitchFamily="34" charset="-128"/>
              </a:defRPr>
            </a:lvl1pPr>
            <a:lvl2pPr marL="734852" indent="-282635" defTabSz="920135" eaLnBrk="0" hangingPunct="0">
              <a:defRPr>
                <a:solidFill>
                  <a:schemeClr val="tx1"/>
                </a:solidFill>
                <a:latin typeface="Arial" pitchFamily="34" charset="0"/>
                <a:ea typeface="ＭＳ Ｐゴシック" pitchFamily="34" charset="-128"/>
              </a:defRPr>
            </a:lvl2pPr>
            <a:lvl3pPr marL="1130541" indent="-226108" defTabSz="920135" eaLnBrk="0" hangingPunct="0">
              <a:defRPr>
                <a:solidFill>
                  <a:schemeClr val="tx1"/>
                </a:solidFill>
                <a:latin typeface="Arial" pitchFamily="34" charset="0"/>
                <a:ea typeface="ＭＳ Ｐゴシック" pitchFamily="34" charset="-128"/>
              </a:defRPr>
            </a:lvl3pPr>
            <a:lvl4pPr marL="1582758" indent="-226108" defTabSz="920135" eaLnBrk="0" hangingPunct="0">
              <a:defRPr>
                <a:solidFill>
                  <a:schemeClr val="tx1"/>
                </a:solidFill>
                <a:latin typeface="Arial" pitchFamily="34" charset="0"/>
                <a:ea typeface="ＭＳ Ｐゴシック" pitchFamily="34" charset="-128"/>
              </a:defRPr>
            </a:lvl4pPr>
            <a:lvl5pPr marL="2034974" indent="-226108" defTabSz="920135" eaLnBrk="0" hangingPunct="0">
              <a:defRPr>
                <a:solidFill>
                  <a:schemeClr val="tx1"/>
                </a:solidFill>
                <a:latin typeface="Arial" pitchFamily="34" charset="0"/>
                <a:ea typeface="ＭＳ Ｐゴシック" pitchFamily="34" charset="-128"/>
              </a:defRPr>
            </a:lvl5pPr>
            <a:lvl6pPr marL="2487191"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407"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624"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3840"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E2FBDB4-9533-484A-84E8-67E946F1BCDD}" type="slidenum">
              <a:rPr lang="en-US"/>
              <a:pPr eaLnBrk="1" hangingPunct="1"/>
              <a:t>15</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ea typeface="ＭＳ Ｐゴシック" pitchFamily="34" charset="-128"/>
              </a:defRPr>
            </a:lvl1pPr>
            <a:lvl2pPr marL="734852" indent="-282635" defTabSz="920135" eaLnBrk="0" hangingPunct="0">
              <a:defRPr>
                <a:solidFill>
                  <a:schemeClr val="tx1"/>
                </a:solidFill>
                <a:latin typeface="Arial" pitchFamily="34" charset="0"/>
                <a:ea typeface="ＭＳ Ｐゴシック" pitchFamily="34" charset="-128"/>
              </a:defRPr>
            </a:lvl2pPr>
            <a:lvl3pPr marL="1130541" indent="-226108" defTabSz="920135" eaLnBrk="0" hangingPunct="0">
              <a:defRPr>
                <a:solidFill>
                  <a:schemeClr val="tx1"/>
                </a:solidFill>
                <a:latin typeface="Arial" pitchFamily="34" charset="0"/>
                <a:ea typeface="ＭＳ Ｐゴシック" pitchFamily="34" charset="-128"/>
              </a:defRPr>
            </a:lvl3pPr>
            <a:lvl4pPr marL="1582758" indent="-226108" defTabSz="920135" eaLnBrk="0" hangingPunct="0">
              <a:defRPr>
                <a:solidFill>
                  <a:schemeClr val="tx1"/>
                </a:solidFill>
                <a:latin typeface="Arial" pitchFamily="34" charset="0"/>
                <a:ea typeface="ＭＳ Ｐゴシック" pitchFamily="34" charset="-128"/>
              </a:defRPr>
            </a:lvl4pPr>
            <a:lvl5pPr marL="2034974" indent="-226108" defTabSz="920135" eaLnBrk="0" hangingPunct="0">
              <a:defRPr>
                <a:solidFill>
                  <a:schemeClr val="tx1"/>
                </a:solidFill>
                <a:latin typeface="Arial" pitchFamily="34" charset="0"/>
                <a:ea typeface="ＭＳ Ｐゴシック" pitchFamily="34" charset="-128"/>
              </a:defRPr>
            </a:lvl5pPr>
            <a:lvl6pPr marL="2487191"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407"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624"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3840"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B53CD96-77C7-4FF9-9EEB-75D738D5AAE8}" type="slidenum">
              <a:rPr lang="en-US"/>
              <a:pPr eaLnBrk="1" hangingPunct="1"/>
              <a:t>16</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2D0B11-BBDD-480E-B360-4AA5DCDAF51F}" type="slidenum">
              <a:rPr lang="en-US"/>
              <a:pPr/>
              <a:t>18</a:t>
            </a:fld>
            <a:endParaRPr lang="en-US"/>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3A963-34A2-49E6-BE4E-D5F4150D13A8}" type="slidenum">
              <a:rPr lang="en-US">
                <a:solidFill>
                  <a:prstClr val="black"/>
                </a:solidFill>
              </a:rPr>
              <a:pPr/>
              <a:t>22</a:t>
            </a:fld>
            <a:endParaRPr lang="en-US">
              <a:solidFill>
                <a:prstClr val="black"/>
              </a:solidFill>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FD69A85-C8E1-4128-BABD-80A4E41CBAFF}" type="slidenum">
              <a:rPr lang="en-US"/>
              <a:pPr/>
              <a:t>36</a:t>
            </a:fld>
            <a:endParaRPr lang="en-US"/>
          </a:p>
        </p:txBody>
      </p:sp>
      <p:sp>
        <p:nvSpPr>
          <p:cNvPr id="58370" name="Rectangle 1031"/>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EBF2A6EC-24C4-4A0E-9D17-87EDF440344F}" type="slidenum">
              <a:rPr lang="en-US" sz="1200">
                <a:latin typeface="Calibri" pitchFamily="34" charset="0"/>
              </a:rPr>
              <a:pPr algn="r"/>
              <a:t>36</a:t>
            </a:fld>
            <a:endParaRPr lang="en-US" sz="1200">
              <a:latin typeface="Calibri"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p:txBody>
          <a:bodyPr/>
          <a:lstStyle/>
          <a:p>
            <a:pPr>
              <a:spcBef>
                <a:spcPct val="0"/>
              </a:spcBef>
            </a:pPr>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D8F28D-B598-4109-A006-45BF73011605}" type="slidenum">
              <a:rPr lang="it-IT" smtClean="0"/>
              <a:pPr/>
              <a:t>46</a:t>
            </a:fld>
            <a:endParaRPr lang="it-IT"/>
          </a:p>
        </p:txBody>
      </p:sp>
    </p:spTree>
    <p:extLst>
      <p:ext uri="{BB962C8B-B14F-4D97-AF65-F5344CB8AC3E}">
        <p14:creationId xmlns:p14="http://schemas.microsoft.com/office/powerpoint/2010/main" val="418260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CC93AE55-7472-400F-AE43-CDCAF5438BDB}" type="slidenum">
              <a:rPr lang="en-US">
                <a:solidFill>
                  <a:srgbClr val="FFFFFF"/>
                </a:solidFill>
              </a:rPr>
              <a:pPr/>
              <a:t>‹#›</a:t>
            </a:fld>
            <a:endParaRPr lang="en-US" dirty="0">
              <a:solidFill>
                <a:srgbClr val="FFFFFF"/>
              </a:solidFill>
            </a:endParaRPr>
          </a:p>
        </p:txBody>
      </p:sp>
      <p:pic>
        <p:nvPicPr>
          <p:cNvPr id="8194" name="Picture 2" descr="C:\SuperB\Figures&amp;Movies\weblogo5.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553" y="6355086"/>
            <a:ext cx="792088" cy="50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942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9383880A-6D90-4E49-948F-D18A5D4211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9426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0"/>
            <a:ext cx="2286000" cy="61261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0" y="0"/>
            <a:ext cx="6705600" cy="61261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7B449EAA-12A4-472C-8430-1819725FE3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443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a:xfrm>
            <a:off x="6553200" y="6245225"/>
            <a:ext cx="2133600" cy="476250"/>
          </a:xfrm>
          <a:prstGeom prst="rect">
            <a:avLst/>
          </a:prstGeom>
        </p:spPr>
        <p:txBody>
          <a:bodyPr/>
          <a:lstStyle>
            <a:lvl1pPr>
              <a:defRPr/>
            </a:lvl1pPr>
          </a:lstStyle>
          <a:p>
            <a:fld id="{324333FA-739C-436F-B8EA-B47258ED0B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6227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0"/>
          </p:nvPr>
        </p:nvSpPr>
        <p:spPr>
          <a:xfrm>
            <a:off x="-533400" y="228600"/>
            <a:ext cx="914400" cy="91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62070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0" y="0"/>
            <a:ext cx="91440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Segnaposto piè di pagina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egnaposto numero diapositiva 8"/>
          <p:cNvSpPr>
            <a:spLocks noGrp="1"/>
          </p:cNvSpPr>
          <p:nvPr>
            <p:ph type="sldNum" sz="quarter" idx="12"/>
          </p:nvPr>
        </p:nvSpPr>
        <p:spPr>
          <a:xfrm>
            <a:off x="6553200" y="6245225"/>
            <a:ext cx="2133600" cy="476250"/>
          </a:xfrm>
          <a:prstGeom prst="rect">
            <a:avLst/>
          </a:prstGeom>
        </p:spPr>
        <p:txBody>
          <a:bodyPr/>
          <a:lstStyle>
            <a:lvl1pPr>
              <a:defRPr/>
            </a:lvl1pPr>
          </a:lstStyle>
          <a:p>
            <a:fld id="{F89F0A48-3A7E-401B-BA36-62C3440B074C}" type="slidenum">
              <a:rPr lang="en-US"/>
              <a:pPr/>
              <a:t>‹#›</a:t>
            </a:fld>
            <a:endParaRPr lang="en-US"/>
          </a:p>
        </p:txBody>
      </p:sp>
    </p:spTree>
    <p:extLst>
      <p:ext uri="{BB962C8B-B14F-4D97-AF65-F5344CB8AC3E}">
        <p14:creationId xmlns:p14="http://schemas.microsoft.com/office/powerpoint/2010/main" val="3216770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F4D136F0-8339-40F7-A9AC-A2EE93D3FB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97548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89EC7888-E2D1-4FFA-929E-A3AA348D1F3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5252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8ABEEED8-8BC6-4C73-859D-6CF1C6A771B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7377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8E5E6E6E-77BF-4710-A5F3-4B599797BDB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6434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US">
              <a:solidFill>
                <a:srgbClr val="FFFFFF"/>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FFFFFF"/>
              </a:solidFill>
            </a:endParaRPr>
          </a:p>
        </p:txBody>
      </p:sp>
      <p:sp>
        <p:nvSpPr>
          <p:cNvPr id="9" name="Segnaposto numero diapositiva 8"/>
          <p:cNvSpPr>
            <a:spLocks noGrp="1"/>
          </p:cNvSpPr>
          <p:nvPr>
            <p:ph type="sldNum" sz="quarter" idx="12"/>
          </p:nvPr>
        </p:nvSpPr>
        <p:spPr/>
        <p:txBody>
          <a:bodyPr/>
          <a:lstStyle>
            <a:lvl1pPr>
              <a:defRPr/>
            </a:lvl1pPr>
          </a:lstStyle>
          <a:p>
            <a:fld id="{5542ECD5-72E6-4CDF-B672-FB9E780BFF8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716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91DD9BB2-ABFE-47E7-A3CC-BC47A8E627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4406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US">
              <a:solidFill>
                <a:srgbClr val="FFFFFF"/>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FFFFFF"/>
              </a:solidFill>
            </a:endParaRPr>
          </a:p>
        </p:txBody>
      </p:sp>
      <p:sp>
        <p:nvSpPr>
          <p:cNvPr id="5" name="Segnaposto numero diapositiva 4"/>
          <p:cNvSpPr>
            <a:spLocks noGrp="1"/>
          </p:cNvSpPr>
          <p:nvPr>
            <p:ph type="sldNum" sz="quarter" idx="12"/>
          </p:nvPr>
        </p:nvSpPr>
        <p:spPr/>
        <p:txBody>
          <a:bodyPr/>
          <a:lstStyle>
            <a:lvl1pPr>
              <a:defRPr/>
            </a:lvl1pPr>
          </a:lstStyle>
          <a:p>
            <a:fld id="{869AA77D-BE6D-4450-AA10-9539B065F6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81941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FFFFFF"/>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FFFFFF"/>
              </a:solidFill>
            </a:endParaRPr>
          </a:p>
        </p:txBody>
      </p:sp>
      <p:sp>
        <p:nvSpPr>
          <p:cNvPr id="4" name="Segnaposto numero diapositiva 3"/>
          <p:cNvSpPr>
            <a:spLocks noGrp="1"/>
          </p:cNvSpPr>
          <p:nvPr>
            <p:ph type="sldNum" sz="quarter" idx="12"/>
          </p:nvPr>
        </p:nvSpPr>
        <p:spPr/>
        <p:txBody>
          <a:bodyPr/>
          <a:lstStyle>
            <a:lvl1pPr>
              <a:defRPr/>
            </a:lvl1pPr>
          </a:lstStyle>
          <a:p>
            <a:fld id="{7F39A19D-052D-4FAB-827D-DB881AD6F76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4600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5729FD0E-3E4C-44BE-8BED-1F1FBCF2EAE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1747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89C224A3-7E54-4838-8035-0CC1C2B02F8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10021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B0CCADF6-88EF-4D95-8B49-D81F4C2A59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04309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0"/>
            <a:ext cx="2286000" cy="61261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0" y="0"/>
            <a:ext cx="6705600" cy="61261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CC07D243-CFE3-4030-B2DF-1E918608D5E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774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0" y="0"/>
            <a:ext cx="91440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438020C9-5CB2-43CE-8298-D18329B1731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221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0CBE0ECB-5CB3-48BF-9888-9E0878C2BAF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309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a:xfrm>
            <a:off x="6553200" y="6245225"/>
            <a:ext cx="2133600" cy="476250"/>
          </a:xfrm>
          <a:prstGeom prst="rect">
            <a:avLst/>
          </a:prstGeom>
        </p:spPr>
        <p:txBody>
          <a:bodyPr/>
          <a:lstStyle>
            <a:lvl1pPr>
              <a:defRPr/>
            </a:lvl1pPr>
          </a:lstStyle>
          <a:p>
            <a:fld id="{38011BA4-4F7F-44BF-B319-47F92CCB83A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669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8" name="Segnaposto piè di pagina 7"/>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9" name="Segnaposto numero diapositiva 8"/>
          <p:cNvSpPr>
            <a:spLocks noGrp="1"/>
          </p:cNvSpPr>
          <p:nvPr>
            <p:ph type="sldNum" sz="quarter" idx="12"/>
          </p:nvPr>
        </p:nvSpPr>
        <p:spPr>
          <a:xfrm>
            <a:off x="6553200" y="6245225"/>
            <a:ext cx="2133600" cy="476250"/>
          </a:xfrm>
          <a:prstGeom prst="rect">
            <a:avLst/>
          </a:prstGeom>
        </p:spPr>
        <p:txBody>
          <a:bodyPr/>
          <a:lstStyle>
            <a:lvl1pPr>
              <a:defRPr/>
            </a:lvl1pPr>
          </a:lstStyle>
          <a:p>
            <a:fld id="{B8F4BE43-6CD9-4592-A741-8972DB5A3AA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5432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4"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5"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fld id="{3EE96369-2F0F-4DCD-8BD0-19381B14AD1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9657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3" name="Segnaposto piè di pagina 2"/>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4" name="Segnaposto numero diapositiva 3"/>
          <p:cNvSpPr>
            <a:spLocks noGrp="1"/>
          </p:cNvSpPr>
          <p:nvPr>
            <p:ph type="sldNum" sz="quarter" idx="12"/>
          </p:nvPr>
        </p:nvSpPr>
        <p:spPr>
          <a:xfrm>
            <a:off x="6553200" y="6245225"/>
            <a:ext cx="2133600" cy="476250"/>
          </a:xfrm>
          <a:prstGeom prst="rect">
            <a:avLst/>
          </a:prstGeom>
        </p:spPr>
        <p:txBody>
          <a:bodyPr/>
          <a:lstStyle>
            <a:lvl1pPr>
              <a:defRPr/>
            </a:lvl1pPr>
          </a:lstStyle>
          <a:p>
            <a:fld id="{73747BD0-E23F-4D63-9948-AD1A7B7FAA1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98489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a:xfrm>
            <a:off x="6553200" y="6245225"/>
            <a:ext cx="2133600" cy="476250"/>
          </a:xfrm>
          <a:prstGeom prst="rect">
            <a:avLst/>
          </a:prstGeom>
        </p:spPr>
        <p:txBody>
          <a:bodyPr/>
          <a:lstStyle>
            <a:lvl1pPr>
              <a:defRPr/>
            </a:lvl1pPr>
          </a:lstStyle>
          <a:p>
            <a:fld id="{2A53B314-C055-46ED-B41F-D7F751834A9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8440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a:xfrm>
            <a:off x="6553200" y="6245225"/>
            <a:ext cx="2133600" cy="476250"/>
          </a:xfrm>
          <a:prstGeom prst="rect">
            <a:avLst/>
          </a:prstGeom>
        </p:spPr>
        <p:txBody>
          <a:bodyPr/>
          <a:lstStyle>
            <a:lvl1pPr>
              <a:defRPr/>
            </a:lvl1pPr>
          </a:lstStyle>
          <a:p>
            <a:fld id="{060555AD-9472-44C6-A86A-E82E28DA19C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4599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gif"/><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2.xml"/><Relationship Id="rId14" Type="http://schemas.openxmlformats.org/officeDocument/2006/relationships/image" Target="../media/image1.png"/><Relationship Id="rId15"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CC">
                <a:gamma/>
                <a:shade val="41176"/>
                <a:invGamma/>
              </a:srgbClr>
            </a:gs>
            <a:gs pos="100000">
              <a:srgbClr val="0033CC"/>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143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3"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6383338"/>
            <a:ext cx="511175" cy="47466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SuperB\Figures&amp;Movies\weblogo5.gif"/>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39553" y="6355086"/>
            <a:ext cx="792088" cy="50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934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i="1">
          <a:solidFill>
            <a:schemeClr val="bg1"/>
          </a:solidFill>
          <a:latin typeface="+mj-lt"/>
          <a:ea typeface="+mj-ea"/>
          <a:cs typeface="+mj-cs"/>
        </a:defRPr>
      </a:lvl1pPr>
      <a:lvl2pPr algn="ctr" rtl="0" fontAlgn="base">
        <a:spcBef>
          <a:spcPct val="0"/>
        </a:spcBef>
        <a:spcAft>
          <a:spcPct val="0"/>
        </a:spcAft>
        <a:defRPr sz="4400" i="1">
          <a:solidFill>
            <a:schemeClr val="bg1"/>
          </a:solidFill>
          <a:latin typeface="Arial" pitchFamily="34" charset="0"/>
        </a:defRPr>
      </a:lvl2pPr>
      <a:lvl3pPr algn="ctr" rtl="0" fontAlgn="base">
        <a:spcBef>
          <a:spcPct val="0"/>
        </a:spcBef>
        <a:spcAft>
          <a:spcPct val="0"/>
        </a:spcAft>
        <a:defRPr sz="4400" i="1">
          <a:solidFill>
            <a:schemeClr val="bg1"/>
          </a:solidFill>
          <a:latin typeface="Arial" pitchFamily="34" charset="0"/>
        </a:defRPr>
      </a:lvl3pPr>
      <a:lvl4pPr algn="ctr" rtl="0" fontAlgn="base">
        <a:spcBef>
          <a:spcPct val="0"/>
        </a:spcBef>
        <a:spcAft>
          <a:spcPct val="0"/>
        </a:spcAft>
        <a:defRPr sz="4400" i="1">
          <a:solidFill>
            <a:schemeClr val="bg1"/>
          </a:solidFill>
          <a:latin typeface="Arial" pitchFamily="34" charset="0"/>
        </a:defRPr>
      </a:lvl4pPr>
      <a:lvl5pPr algn="ctr" rtl="0" fontAlgn="base">
        <a:spcBef>
          <a:spcPct val="0"/>
        </a:spcBef>
        <a:spcAft>
          <a:spcPct val="0"/>
        </a:spcAft>
        <a:defRPr sz="4400" i="1">
          <a:solidFill>
            <a:schemeClr val="bg1"/>
          </a:solidFill>
          <a:latin typeface="Arial" pitchFamily="34" charset="0"/>
        </a:defRPr>
      </a:lvl5pPr>
      <a:lvl6pPr marL="457200" algn="ctr" rtl="0" fontAlgn="base">
        <a:spcBef>
          <a:spcPct val="0"/>
        </a:spcBef>
        <a:spcAft>
          <a:spcPct val="0"/>
        </a:spcAft>
        <a:defRPr sz="4400" i="1">
          <a:solidFill>
            <a:schemeClr val="bg1"/>
          </a:solidFill>
          <a:latin typeface="Arial" pitchFamily="34" charset="0"/>
        </a:defRPr>
      </a:lvl6pPr>
      <a:lvl7pPr marL="914400" algn="ctr" rtl="0" fontAlgn="base">
        <a:spcBef>
          <a:spcPct val="0"/>
        </a:spcBef>
        <a:spcAft>
          <a:spcPct val="0"/>
        </a:spcAft>
        <a:defRPr sz="4400" i="1">
          <a:solidFill>
            <a:schemeClr val="bg1"/>
          </a:solidFill>
          <a:latin typeface="Arial" pitchFamily="34" charset="0"/>
        </a:defRPr>
      </a:lvl7pPr>
      <a:lvl8pPr marL="1371600" algn="ctr" rtl="0" fontAlgn="base">
        <a:spcBef>
          <a:spcPct val="0"/>
        </a:spcBef>
        <a:spcAft>
          <a:spcPct val="0"/>
        </a:spcAft>
        <a:defRPr sz="4400" i="1">
          <a:solidFill>
            <a:schemeClr val="bg1"/>
          </a:solidFill>
          <a:latin typeface="Arial" pitchFamily="34" charset="0"/>
        </a:defRPr>
      </a:lvl8pPr>
      <a:lvl9pPr marL="1828800" algn="ctr" rtl="0" fontAlgn="base">
        <a:spcBef>
          <a:spcPct val="0"/>
        </a:spcBef>
        <a:spcAft>
          <a:spcPct val="0"/>
        </a:spcAft>
        <a:defRPr sz="4400" i="1">
          <a:solidFill>
            <a:schemeClr val="bg1"/>
          </a:solidFill>
          <a:latin typeface="Arial" pitchFamily="34" charset="0"/>
        </a:defRPr>
      </a:lvl9pPr>
    </p:titleStyle>
    <p:bodyStyle>
      <a:lvl1pPr marL="342900" indent="-342900" algn="l" rtl="0" fontAlgn="base">
        <a:spcBef>
          <a:spcPct val="20000"/>
        </a:spcBef>
        <a:spcAft>
          <a:spcPct val="0"/>
        </a:spcAft>
        <a:buSzPct val="85000"/>
        <a:buBlip>
          <a:blip r:embed="rId18"/>
        </a:buBlip>
        <a:defRPr sz="3200">
          <a:solidFill>
            <a:schemeClr val="bg1"/>
          </a:solidFill>
          <a:latin typeface="+mn-lt"/>
          <a:ea typeface="+mn-ea"/>
          <a:cs typeface="+mn-cs"/>
        </a:defRPr>
      </a:lvl1pPr>
      <a:lvl2pPr marL="742950" indent="-285750" algn="l" rtl="0" fontAlgn="base">
        <a:spcBef>
          <a:spcPct val="20000"/>
        </a:spcBef>
        <a:spcAft>
          <a:spcPct val="0"/>
        </a:spcAft>
        <a:buFont typeface="Wingdings" pitchFamily="2" charset="2"/>
        <a:buChar char="Ø"/>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CC">
                <a:gamma/>
                <a:shade val="41176"/>
                <a:invGamma/>
              </a:srgbClr>
            </a:gs>
            <a:gs pos="100000">
              <a:srgbClr val="0033CC"/>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143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pPr>
            <a:endParaRPr lang="en-US" smtClean="0">
              <a:solidFill>
                <a:srgbClr val="FFFFFF"/>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pPr>
            <a:endParaRPr lang="en-US" smtClean="0">
              <a:solidFill>
                <a:srgbClr val="FFFFFF"/>
              </a:solidFill>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pPr>
            <a:fld id="{5A22D532-6052-435E-A4A7-0651423A06B2}" type="slidenum">
              <a:rPr lang="en-US" smtClean="0">
                <a:solidFill>
                  <a:srgbClr val="FFFFFF"/>
                </a:solidFill>
              </a:rPr>
              <a:pPr fontAlgn="base">
                <a:spcBef>
                  <a:spcPct val="0"/>
                </a:spcBef>
                <a:spcAft>
                  <a:spcPct val="0"/>
                </a:spcAft>
              </a:pPr>
              <a:t>‹#›</a:t>
            </a:fld>
            <a:endParaRPr lang="en-US" smtClean="0">
              <a:solidFill>
                <a:srgbClr val="FFFFFF"/>
              </a:solidFill>
            </a:endParaRPr>
          </a:p>
        </p:txBody>
      </p:sp>
      <p:pic>
        <p:nvPicPr>
          <p:cNvPr id="4103"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383338"/>
            <a:ext cx="511175" cy="47466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37195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fontAlgn="base">
        <a:spcBef>
          <a:spcPct val="0"/>
        </a:spcBef>
        <a:spcAft>
          <a:spcPct val="0"/>
        </a:spcAft>
        <a:defRPr sz="4400" i="1">
          <a:solidFill>
            <a:schemeClr val="bg1"/>
          </a:solidFill>
          <a:latin typeface="+mj-lt"/>
          <a:ea typeface="+mj-ea"/>
          <a:cs typeface="+mj-cs"/>
        </a:defRPr>
      </a:lvl1pPr>
      <a:lvl2pPr algn="ctr" rtl="0" fontAlgn="base">
        <a:spcBef>
          <a:spcPct val="0"/>
        </a:spcBef>
        <a:spcAft>
          <a:spcPct val="0"/>
        </a:spcAft>
        <a:defRPr sz="4400" i="1">
          <a:solidFill>
            <a:schemeClr val="bg1"/>
          </a:solidFill>
          <a:latin typeface="Arial" charset="0"/>
        </a:defRPr>
      </a:lvl2pPr>
      <a:lvl3pPr algn="ctr" rtl="0" fontAlgn="base">
        <a:spcBef>
          <a:spcPct val="0"/>
        </a:spcBef>
        <a:spcAft>
          <a:spcPct val="0"/>
        </a:spcAft>
        <a:defRPr sz="4400" i="1">
          <a:solidFill>
            <a:schemeClr val="bg1"/>
          </a:solidFill>
          <a:latin typeface="Arial" charset="0"/>
        </a:defRPr>
      </a:lvl3pPr>
      <a:lvl4pPr algn="ctr" rtl="0" fontAlgn="base">
        <a:spcBef>
          <a:spcPct val="0"/>
        </a:spcBef>
        <a:spcAft>
          <a:spcPct val="0"/>
        </a:spcAft>
        <a:defRPr sz="4400" i="1">
          <a:solidFill>
            <a:schemeClr val="bg1"/>
          </a:solidFill>
          <a:latin typeface="Arial" charset="0"/>
        </a:defRPr>
      </a:lvl4pPr>
      <a:lvl5pPr algn="ctr" rtl="0" fontAlgn="base">
        <a:spcBef>
          <a:spcPct val="0"/>
        </a:spcBef>
        <a:spcAft>
          <a:spcPct val="0"/>
        </a:spcAft>
        <a:defRPr sz="4400" i="1">
          <a:solidFill>
            <a:schemeClr val="bg1"/>
          </a:solidFill>
          <a:latin typeface="Arial" charset="0"/>
        </a:defRPr>
      </a:lvl5pPr>
      <a:lvl6pPr marL="457200" algn="ctr" rtl="0" fontAlgn="base">
        <a:spcBef>
          <a:spcPct val="0"/>
        </a:spcBef>
        <a:spcAft>
          <a:spcPct val="0"/>
        </a:spcAft>
        <a:defRPr sz="4400" i="1">
          <a:solidFill>
            <a:schemeClr val="bg1"/>
          </a:solidFill>
          <a:latin typeface="Arial" charset="0"/>
        </a:defRPr>
      </a:lvl6pPr>
      <a:lvl7pPr marL="914400" algn="ctr" rtl="0" fontAlgn="base">
        <a:spcBef>
          <a:spcPct val="0"/>
        </a:spcBef>
        <a:spcAft>
          <a:spcPct val="0"/>
        </a:spcAft>
        <a:defRPr sz="4400" i="1">
          <a:solidFill>
            <a:schemeClr val="bg1"/>
          </a:solidFill>
          <a:latin typeface="Arial" charset="0"/>
        </a:defRPr>
      </a:lvl7pPr>
      <a:lvl8pPr marL="1371600" algn="ctr" rtl="0" fontAlgn="base">
        <a:spcBef>
          <a:spcPct val="0"/>
        </a:spcBef>
        <a:spcAft>
          <a:spcPct val="0"/>
        </a:spcAft>
        <a:defRPr sz="4400" i="1">
          <a:solidFill>
            <a:schemeClr val="bg1"/>
          </a:solidFill>
          <a:latin typeface="Arial" charset="0"/>
        </a:defRPr>
      </a:lvl8pPr>
      <a:lvl9pPr marL="1828800" algn="ctr" rtl="0" fontAlgn="base">
        <a:spcBef>
          <a:spcPct val="0"/>
        </a:spcBef>
        <a:spcAft>
          <a:spcPct val="0"/>
        </a:spcAft>
        <a:defRPr sz="4400" i="1">
          <a:solidFill>
            <a:schemeClr val="bg1"/>
          </a:solidFill>
          <a:latin typeface="Arial" charset="0"/>
        </a:defRPr>
      </a:lvl9pPr>
    </p:titleStyle>
    <p:bodyStyle>
      <a:lvl1pPr marL="342900" indent="-342900" algn="l" rtl="0" fontAlgn="base">
        <a:spcBef>
          <a:spcPct val="20000"/>
        </a:spcBef>
        <a:spcAft>
          <a:spcPct val="0"/>
        </a:spcAft>
        <a:buSzPct val="85000"/>
        <a:buBlip>
          <a:blip r:embed="rId15"/>
        </a:buBlip>
        <a:defRPr sz="3200">
          <a:solidFill>
            <a:schemeClr val="bg1"/>
          </a:solidFill>
          <a:latin typeface="+mn-lt"/>
          <a:ea typeface="+mn-ea"/>
          <a:cs typeface="+mn-cs"/>
        </a:defRPr>
      </a:lvl1pPr>
      <a:lvl2pPr marL="742950" indent="-285750" algn="l" rtl="0" fontAlgn="base">
        <a:spcBef>
          <a:spcPct val="20000"/>
        </a:spcBef>
        <a:spcAft>
          <a:spcPct val="0"/>
        </a:spcAft>
        <a:buFont typeface="Wingdings" pitchFamily="2" charset="2"/>
        <a:buChar char="Ø"/>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wmf"/><Relationship Id="rId3" Type="http://schemas.openxmlformats.org/officeDocument/2006/relationships/image" Target="../media/image12.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wmf"/><Relationship Id="rId6"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w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28.wm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wmf"/><Relationship Id="rId3" Type="http://schemas.openxmlformats.org/officeDocument/2006/relationships/image" Target="../media/image36.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8.png"/><Relationship Id="rId5"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5" Type="http://schemas.openxmlformats.org/officeDocument/2006/relationships/image" Target="../media/image43.wmf"/><Relationship Id="rId1" Type="http://schemas.openxmlformats.org/officeDocument/2006/relationships/slideLayout" Target="../slideLayouts/slideLayout2.xml"/><Relationship Id="rId2" Type="http://schemas.openxmlformats.org/officeDocument/2006/relationships/image" Target="../media/image40.wmf"/></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gif"/></Relationships>
</file>

<file path=ppt/slides/_rels/slide34.xml.rels><?xml version="1.0" encoding="UTF-8" standalone="yes"?>
<Relationships xmlns="http://schemas.openxmlformats.org/package/2006/relationships"><Relationship Id="rId3" Type="http://schemas.openxmlformats.org/officeDocument/2006/relationships/image" Target="../media/image49.wmf"/><Relationship Id="rId4" Type="http://schemas.openxmlformats.org/officeDocument/2006/relationships/image" Target="../media/image50.wmf"/><Relationship Id="rId5" Type="http://schemas.openxmlformats.org/officeDocument/2006/relationships/image" Target="../media/image51.wmf"/><Relationship Id="rId6" Type="http://schemas.openxmlformats.org/officeDocument/2006/relationships/image" Target="../media/image52.wmf"/><Relationship Id="rId7" Type="http://schemas.openxmlformats.org/officeDocument/2006/relationships/image" Target="../media/image53.wmf"/><Relationship Id="rId8" Type="http://schemas.openxmlformats.org/officeDocument/2006/relationships/image" Target="../media/image54.wmf"/><Relationship Id="rId1" Type="http://schemas.openxmlformats.org/officeDocument/2006/relationships/slideLayout" Target="../slideLayouts/slideLayout2.xml"/><Relationship Id="rId2" Type="http://schemas.openxmlformats.org/officeDocument/2006/relationships/image" Target="../media/image48.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xiv.org/abs/1009.6178"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198" y="2276872"/>
            <a:ext cx="9134802" cy="1470025"/>
          </a:xfrm>
        </p:spPr>
        <p:txBody>
          <a:bodyPr/>
          <a:lstStyle/>
          <a:p>
            <a:r>
              <a:rPr lang="it-IT" dirty="0" err="1" smtClean="0"/>
              <a:t>SuperB</a:t>
            </a:r>
            <a:r>
              <a:rPr lang="it-IT" dirty="0" smtClean="0"/>
              <a:t> a Super-</a:t>
            </a:r>
            <a:r>
              <a:rPr lang="it-IT" dirty="0" err="1" smtClean="0"/>
              <a:t>Flavour</a:t>
            </a:r>
            <a:r>
              <a:rPr lang="it-IT" dirty="0" smtClean="0"/>
              <a:t>-</a:t>
            </a:r>
            <a:r>
              <a:rPr lang="it-IT" dirty="0" err="1" smtClean="0"/>
              <a:t>Factory</a:t>
            </a:r>
            <a:endParaRPr lang="it-IT" dirty="0"/>
          </a:p>
        </p:txBody>
      </p:sp>
      <p:sp>
        <p:nvSpPr>
          <p:cNvPr id="3" name="Sottotitolo 2"/>
          <p:cNvSpPr>
            <a:spLocks noGrp="1"/>
          </p:cNvSpPr>
          <p:nvPr>
            <p:ph type="subTitle" idx="1"/>
          </p:nvPr>
        </p:nvSpPr>
        <p:spPr>
          <a:xfrm>
            <a:off x="827584" y="4318248"/>
            <a:ext cx="7848872" cy="2423120"/>
          </a:xfrm>
        </p:spPr>
        <p:txBody>
          <a:bodyPr/>
          <a:lstStyle/>
          <a:p>
            <a:r>
              <a:rPr lang="it-IT" sz="2800" dirty="0" err="1" smtClean="0">
                <a:solidFill>
                  <a:srgbClr val="FFFF00"/>
                </a:solidFill>
              </a:rPr>
              <a:t>P.Raimondi</a:t>
            </a:r>
            <a:r>
              <a:rPr lang="it-IT" sz="2800" dirty="0" smtClean="0">
                <a:solidFill>
                  <a:srgbClr val="FFFF00"/>
                </a:solidFill>
              </a:rPr>
              <a:t>, </a:t>
            </a:r>
            <a:r>
              <a:rPr lang="it-IT" sz="2800" dirty="0" smtClean="0">
                <a:solidFill>
                  <a:srgbClr val="FFFF00"/>
                </a:solidFill>
              </a:rPr>
              <a:t>INFN-LNF</a:t>
            </a:r>
          </a:p>
          <a:p>
            <a:r>
              <a:rPr lang="it-IT" sz="2800" i="1" dirty="0" smtClean="0">
                <a:solidFill>
                  <a:srgbClr val="FFFF00"/>
                </a:solidFill>
              </a:rPr>
              <a:t>on </a:t>
            </a:r>
            <a:r>
              <a:rPr lang="it-IT" sz="2800" i="1" dirty="0" err="1" smtClean="0">
                <a:solidFill>
                  <a:srgbClr val="FFFF00"/>
                </a:solidFill>
              </a:rPr>
              <a:t>behalf</a:t>
            </a:r>
            <a:r>
              <a:rPr lang="it-IT" sz="2800" i="1" dirty="0" smtClean="0">
                <a:solidFill>
                  <a:srgbClr val="FFFF00"/>
                </a:solidFill>
              </a:rPr>
              <a:t> of the </a:t>
            </a:r>
            <a:r>
              <a:rPr lang="it-IT" sz="2800" i="1" dirty="0" err="1" smtClean="0">
                <a:solidFill>
                  <a:srgbClr val="FFFF00"/>
                </a:solidFill>
              </a:rPr>
              <a:t>SuperB</a:t>
            </a:r>
            <a:r>
              <a:rPr lang="it-IT" sz="2800" i="1" dirty="0" smtClean="0">
                <a:solidFill>
                  <a:srgbClr val="FFFF00"/>
                </a:solidFill>
              </a:rPr>
              <a:t> Accelerator Team</a:t>
            </a:r>
          </a:p>
          <a:p>
            <a:r>
              <a:rPr lang="it-IT" sz="2400" dirty="0" smtClean="0">
                <a:solidFill>
                  <a:srgbClr val="66FF66"/>
                </a:solidFill>
              </a:rPr>
              <a:t>42</a:t>
            </a:r>
            <a:r>
              <a:rPr lang="en-US" sz="2400" dirty="0" err="1" smtClean="0">
                <a:solidFill>
                  <a:srgbClr val="66FF66"/>
                </a:solidFill>
              </a:rPr>
              <a:t>th</a:t>
            </a:r>
            <a:r>
              <a:rPr lang="en-US" sz="2400" dirty="0" smtClean="0">
                <a:solidFill>
                  <a:srgbClr val="66FF66"/>
                </a:solidFill>
              </a:rPr>
              <a:t> LNF Scientific Committee</a:t>
            </a:r>
            <a:endParaRPr lang="it-IT" sz="2400" dirty="0" smtClean="0">
              <a:solidFill>
                <a:srgbClr val="66FF66"/>
              </a:solidFill>
            </a:endParaRPr>
          </a:p>
          <a:p>
            <a:r>
              <a:rPr lang="it-IT" sz="2400" dirty="0" smtClean="0">
                <a:solidFill>
                  <a:srgbClr val="66FF66"/>
                </a:solidFill>
              </a:rPr>
              <a:t>Frascati, </a:t>
            </a:r>
            <a:r>
              <a:rPr lang="it-IT" sz="2400" dirty="0" err="1" smtClean="0">
                <a:solidFill>
                  <a:srgbClr val="66FF66"/>
                </a:solidFill>
              </a:rPr>
              <a:t>June</a:t>
            </a:r>
            <a:r>
              <a:rPr lang="it-IT" sz="2400" smtClean="0">
                <a:solidFill>
                  <a:srgbClr val="66FF66"/>
                </a:solidFill>
              </a:rPr>
              <a:t> </a:t>
            </a:r>
            <a:r>
              <a:rPr lang="it-IT" sz="2400" dirty="0">
                <a:solidFill>
                  <a:srgbClr val="66FF66"/>
                </a:solidFill>
              </a:rPr>
              <a:t>6</a:t>
            </a:r>
            <a:r>
              <a:rPr lang="it-IT" sz="2400" smtClean="0">
                <a:solidFill>
                  <a:srgbClr val="66FF66"/>
                </a:solidFill>
              </a:rPr>
              <a:t>, </a:t>
            </a:r>
            <a:r>
              <a:rPr lang="it-IT" sz="2400" dirty="0" smtClean="0">
                <a:solidFill>
                  <a:srgbClr val="66FF66"/>
                </a:solidFill>
              </a:rPr>
              <a:t>2011</a:t>
            </a:r>
            <a:endParaRPr lang="it-IT" sz="2400" dirty="0">
              <a:solidFill>
                <a:srgbClr val="66FF66"/>
              </a:solidFill>
            </a:endParaRPr>
          </a:p>
        </p:txBody>
      </p:sp>
      <p:pic>
        <p:nvPicPr>
          <p:cNvPr id="9218" name="Picture 2" descr="C:\SuperB\Figures&amp;Movies\Flavour_Facto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75959"/>
            <a:ext cx="2964954" cy="220091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SuperB\Figures&amp;Movies\Super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22" y="68580"/>
            <a:ext cx="3406150" cy="2208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935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0" y="0"/>
            <a:ext cx="9144000" cy="908720"/>
          </a:xfrm>
        </p:spPr>
        <p:txBody>
          <a:bodyPr/>
          <a:lstStyle/>
          <a:p>
            <a:r>
              <a:rPr lang="it-IT" sz="3600" dirty="0" err="1" smtClean="0"/>
              <a:t>SuperB</a:t>
            </a:r>
            <a:r>
              <a:rPr lang="it-IT" sz="3600" dirty="0" smtClean="0"/>
              <a:t> </a:t>
            </a:r>
            <a:r>
              <a:rPr lang="it-IT" sz="3600" dirty="0" err="1" smtClean="0"/>
              <a:t>at</a:t>
            </a:r>
            <a:r>
              <a:rPr lang="it-IT" sz="3600" dirty="0" smtClean="0"/>
              <a:t> </a:t>
            </a:r>
            <a:r>
              <a:rPr lang="it-IT" sz="3600" dirty="0" smtClean="0">
                <a:latin typeface="Symbol" pitchFamily="18" charset="2"/>
              </a:rPr>
              <a:t>t</a:t>
            </a:r>
            <a:r>
              <a:rPr lang="it-IT" sz="3600" dirty="0" smtClean="0"/>
              <a:t>/charm </a:t>
            </a:r>
            <a:r>
              <a:rPr lang="it-IT" sz="3600" dirty="0" err="1" smtClean="0"/>
              <a:t>threshold</a:t>
            </a:r>
            <a:endParaRPr lang="it-IT" dirty="0"/>
          </a:p>
        </p:txBody>
      </p:sp>
      <p:sp>
        <p:nvSpPr>
          <p:cNvPr id="4" name="Segnaposto contenuto 2"/>
          <p:cNvSpPr txBox="1">
            <a:spLocks/>
          </p:cNvSpPr>
          <p:nvPr/>
        </p:nvSpPr>
        <p:spPr bwMode="auto">
          <a:xfrm>
            <a:off x="179512" y="908720"/>
            <a:ext cx="871296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85000"/>
              <a:buBlip>
                <a:blip r:embed="rId2"/>
              </a:buBlip>
              <a:defRPr sz="3200">
                <a:solidFill>
                  <a:schemeClr val="bg1"/>
                </a:solidFill>
                <a:latin typeface="+mn-lt"/>
                <a:ea typeface="+mn-ea"/>
                <a:cs typeface="+mn-cs"/>
              </a:defRPr>
            </a:lvl1pPr>
            <a:lvl2pPr marL="742950" indent="-285750" algn="l" rtl="0" fontAlgn="base">
              <a:spcBef>
                <a:spcPct val="20000"/>
              </a:spcBef>
              <a:spcAft>
                <a:spcPct val="0"/>
              </a:spcAft>
              <a:buFont typeface="Wingdings" pitchFamily="2" charset="2"/>
              <a:buChar char="Ø"/>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sz="2400" dirty="0" smtClean="0">
                <a:cs typeface="Times New Roman" pitchFamily="18" charset="0"/>
              </a:rPr>
              <a:t>It is foreseen that </a:t>
            </a:r>
            <a:r>
              <a:rPr lang="en-US" sz="2400" dirty="0" err="1" smtClean="0">
                <a:cs typeface="Times New Roman" pitchFamily="18" charset="0"/>
              </a:rPr>
              <a:t>SuperB</a:t>
            </a:r>
            <a:r>
              <a:rPr lang="en-US" sz="2400" dirty="0" smtClean="0">
                <a:cs typeface="Times New Roman" pitchFamily="18" charset="0"/>
              </a:rPr>
              <a:t> can also </a:t>
            </a:r>
            <a:r>
              <a:rPr lang="en-US" sz="2400" dirty="0">
                <a:cs typeface="Times New Roman" pitchFamily="18" charset="0"/>
              </a:rPr>
              <a:t>operate at </a:t>
            </a:r>
            <a:r>
              <a:rPr lang="en-US" sz="2400" dirty="0" smtClean="0">
                <a:cs typeface="Times New Roman" pitchFamily="18" charset="0"/>
              </a:rPr>
              <a:t>the </a:t>
            </a:r>
            <a:r>
              <a:rPr lang="it-IT" sz="2400" dirty="0">
                <a:solidFill>
                  <a:srgbClr val="66FF66"/>
                </a:solidFill>
                <a:latin typeface="Symbol" pitchFamily="18" charset="2"/>
              </a:rPr>
              <a:t>t</a:t>
            </a:r>
            <a:r>
              <a:rPr lang="it-IT" sz="2400" dirty="0">
                <a:solidFill>
                  <a:srgbClr val="66FF66"/>
                </a:solidFill>
              </a:rPr>
              <a:t>/charm </a:t>
            </a:r>
            <a:r>
              <a:rPr lang="it-IT" sz="2400" dirty="0" err="1">
                <a:solidFill>
                  <a:srgbClr val="66FF66"/>
                </a:solidFill>
              </a:rPr>
              <a:t>threshold</a:t>
            </a:r>
            <a:r>
              <a:rPr lang="it-IT" sz="2400" dirty="0">
                <a:solidFill>
                  <a:srgbClr val="66FF66"/>
                </a:solidFill>
              </a:rPr>
              <a:t> </a:t>
            </a:r>
            <a:r>
              <a:rPr lang="en-US" sz="2400" dirty="0" smtClean="0">
                <a:cs typeface="Times New Roman" pitchFamily="18" charset="0"/>
              </a:rPr>
              <a:t>with </a:t>
            </a:r>
            <a:r>
              <a:rPr lang="en-US" sz="2400" dirty="0">
                <a:cs typeface="Times New Roman" pitchFamily="18" charset="0"/>
              </a:rPr>
              <a:t>a somewhat reduced </a:t>
            </a:r>
            <a:r>
              <a:rPr lang="en-US" sz="2400" dirty="0" smtClean="0">
                <a:cs typeface="Times New Roman" pitchFamily="18" charset="0"/>
              </a:rPr>
              <a:t>luminosity: beam </a:t>
            </a:r>
            <a:r>
              <a:rPr lang="en-US" sz="2400" dirty="0">
                <a:cs typeface="Times New Roman" pitchFamily="18" charset="0"/>
              </a:rPr>
              <a:t>energies will be scaled</a:t>
            </a:r>
            <a:r>
              <a:rPr lang="en-US" sz="2400" dirty="0" smtClean="0">
                <a:cs typeface="Times New Roman" pitchFamily="18" charset="0"/>
              </a:rPr>
              <a:t>, maintaining </a:t>
            </a:r>
            <a:r>
              <a:rPr lang="en-US" sz="2400" dirty="0">
                <a:cs typeface="Times New Roman" pitchFamily="18" charset="0"/>
              </a:rPr>
              <a:t>the nominal energy asymmetry ratio used for operation at the </a:t>
            </a:r>
            <a:r>
              <a:rPr lang="en-US" sz="2400" dirty="0" smtClean="0">
                <a:cs typeface="Times New Roman" pitchFamily="18" charset="0"/>
              </a:rPr>
              <a:t>cm energy of </a:t>
            </a:r>
            <a:r>
              <a:rPr lang="en-US" sz="2400" dirty="0">
                <a:cs typeface="Times New Roman" pitchFamily="18" charset="0"/>
              </a:rPr>
              <a:t>the </a:t>
            </a:r>
            <a:r>
              <a:rPr lang="en-US" sz="2400" dirty="0" smtClean="0">
                <a:latin typeface="Symbol" pitchFamily="18" charset="2"/>
                <a:cs typeface="Times New Roman" pitchFamily="18" charset="0"/>
              </a:rPr>
              <a:t>U</a:t>
            </a:r>
            <a:r>
              <a:rPr lang="en-US" sz="2400" dirty="0" smtClean="0">
                <a:cs typeface="Times New Roman" pitchFamily="18" charset="0"/>
              </a:rPr>
              <a:t>(4S). </a:t>
            </a:r>
            <a:r>
              <a:rPr lang="en-US" sz="2400" dirty="0"/>
              <a:t>All magnet currents will be rescaled </a:t>
            </a:r>
            <a:r>
              <a:rPr lang="en-US" sz="2400" dirty="0" smtClean="0"/>
              <a:t>accordingly</a:t>
            </a:r>
          </a:p>
          <a:p>
            <a:r>
              <a:rPr lang="en-US" sz="2400" dirty="0">
                <a:cs typeface="Times New Roman" pitchFamily="18" charset="0"/>
              </a:rPr>
              <a:t>In order to provide the necessary damping at low current </a:t>
            </a:r>
            <a:r>
              <a:rPr lang="en-US" sz="2400" dirty="0">
                <a:solidFill>
                  <a:srgbClr val="FFFF00"/>
                </a:solidFill>
                <a:cs typeface="Times New Roman" pitchFamily="18" charset="0"/>
              </a:rPr>
              <a:t>wigglers</a:t>
            </a:r>
            <a:r>
              <a:rPr lang="en-US" sz="2400" dirty="0">
                <a:cs typeface="Times New Roman" pitchFamily="18" charset="0"/>
              </a:rPr>
              <a:t> </a:t>
            </a:r>
            <a:r>
              <a:rPr lang="en-US" sz="2400" dirty="0" smtClean="0">
                <a:cs typeface="Times New Roman" pitchFamily="18" charset="0"/>
              </a:rPr>
              <a:t>will </a:t>
            </a:r>
            <a:r>
              <a:rPr lang="en-US" sz="2400" dirty="0">
                <a:cs typeface="Times New Roman" pitchFamily="18" charset="0"/>
              </a:rPr>
              <a:t>be </a:t>
            </a:r>
            <a:r>
              <a:rPr lang="en-US" sz="2400" dirty="0" smtClean="0">
                <a:cs typeface="Times New Roman" pitchFamily="18" charset="0"/>
              </a:rPr>
              <a:t>installed. Permanent </a:t>
            </a:r>
            <a:r>
              <a:rPr lang="en-US" sz="2400" dirty="0">
                <a:cs typeface="Times New Roman" pitchFamily="18" charset="0"/>
              </a:rPr>
              <a:t>magnets in the IR will be replaced with weaker versions</a:t>
            </a:r>
          </a:p>
          <a:p>
            <a:r>
              <a:rPr lang="en-US" sz="2400" dirty="0" smtClean="0">
                <a:cs typeface="Times New Roman" pitchFamily="18" charset="0"/>
              </a:rPr>
              <a:t>Given </a:t>
            </a:r>
            <a:r>
              <a:rPr lang="en-US" sz="2400" dirty="0">
                <a:cs typeface="Times New Roman" pitchFamily="18" charset="0"/>
              </a:rPr>
              <a:t>all factors, we expect that operations at lower energy will require a decrease of the beam current and an increase of the beam </a:t>
            </a:r>
            <a:r>
              <a:rPr lang="en-US" sz="2400" dirty="0" smtClean="0">
                <a:cs typeface="Times New Roman" pitchFamily="18" charset="0"/>
              </a:rPr>
              <a:t>emittance</a:t>
            </a:r>
            <a:endParaRPr lang="en-US" sz="2400" dirty="0">
              <a:cs typeface="Times New Roman" pitchFamily="18" charset="0"/>
            </a:endParaRPr>
          </a:p>
          <a:p>
            <a:r>
              <a:rPr lang="en-US" sz="2400" dirty="0" smtClean="0">
                <a:cs typeface="Times New Roman" pitchFamily="18" charset="0"/>
              </a:rPr>
              <a:t>It </a:t>
            </a:r>
            <a:r>
              <a:rPr lang="en-US" sz="2400" dirty="0">
                <a:cs typeface="Times New Roman" pitchFamily="18" charset="0"/>
              </a:rPr>
              <a:t>is thus reasonable to </a:t>
            </a:r>
            <a:r>
              <a:rPr lang="en-US" sz="2400" dirty="0" smtClean="0">
                <a:cs typeface="Times New Roman" pitchFamily="18" charset="0"/>
              </a:rPr>
              <a:t>expect a luminosity about </a:t>
            </a:r>
            <a:r>
              <a:rPr lang="en-US" sz="2400" dirty="0" smtClean="0">
                <a:solidFill>
                  <a:srgbClr val="66FF66"/>
                </a:solidFill>
                <a:cs typeface="Times New Roman" pitchFamily="18" charset="0"/>
              </a:rPr>
              <a:t>10 times lower </a:t>
            </a:r>
            <a:r>
              <a:rPr lang="en-US" sz="2400" dirty="0" smtClean="0">
                <a:cs typeface="Times New Roman" pitchFamily="18" charset="0"/>
              </a:rPr>
              <a:t>than at </a:t>
            </a:r>
            <a:r>
              <a:rPr lang="en-US" sz="2400" dirty="0">
                <a:latin typeface="Symbol" pitchFamily="18" charset="2"/>
                <a:cs typeface="Times New Roman" pitchFamily="18" charset="0"/>
              </a:rPr>
              <a:t>U</a:t>
            </a:r>
            <a:r>
              <a:rPr lang="en-US" sz="2400" dirty="0">
                <a:cs typeface="Times New Roman" pitchFamily="18" charset="0"/>
              </a:rPr>
              <a:t>(4S)</a:t>
            </a:r>
            <a:endParaRPr lang="en-US" sz="2400" dirty="0" smtClean="0"/>
          </a:p>
          <a:p>
            <a:pPr lvl="1"/>
            <a:endParaRPr lang="en-US" dirty="0"/>
          </a:p>
          <a:p>
            <a:pPr marL="0" indent="0">
              <a:buNone/>
            </a:pPr>
            <a:endParaRPr lang="it-IT" dirty="0"/>
          </a:p>
        </p:txBody>
      </p:sp>
    </p:spTree>
    <p:extLst>
      <p:ext uri="{BB962C8B-B14F-4D97-AF65-F5344CB8AC3E}">
        <p14:creationId xmlns:p14="http://schemas.microsoft.com/office/powerpoint/2010/main" val="6633511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107504" y="764704"/>
            <a:ext cx="8879338" cy="6070517"/>
            <a:chOff x="107504" y="764703"/>
            <a:chExt cx="8879338" cy="6070517"/>
          </a:xfrm>
        </p:grpSpPr>
        <p:grpSp>
          <p:nvGrpSpPr>
            <p:cNvPr id="6" name="Gruppo 5"/>
            <p:cNvGrpSpPr/>
            <p:nvPr/>
          </p:nvGrpSpPr>
          <p:grpSpPr>
            <a:xfrm>
              <a:off x="107504" y="764703"/>
              <a:ext cx="8382184" cy="6070517"/>
              <a:chOff x="107504" y="764703"/>
              <a:chExt cx="8382184" cy="6070517"/>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73"/>
              <a:stretch/>
            </p:blipFill>
            <p:spPr bwMode="auto">
              <a:xfrm>
                <a:off x="107504" y="764703"/>
                <a:ext cx="8382184" cy="607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4355976" y="3799961"/>
                <a:ext cx="3168352" cy="30352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u="sng"/>
              </a:p>
            </p:txBody>
          </p:sp>
        </p:grpSp>
        <p:sp>
          <p:nvSpPr>
            <p:cNvPr id="7" name="CasellaDiTesto 6"/>
            <p:cNvSpPr txBox="1"/>
            <p:nvPr/>
          </p:nvSpPr>
          <p:spPr>
            <a:xfrm>
              <a:off x="7380312" y="1918573"/>
              <a:ext cx="1606530" cy="830997"/>
            </a:xfrm>
            <a:prstGeom prst="rect">
              <a:avLst/>
            </a:prstGeom>
            <a:solidFill>
              <a:srgbClr val="FFFF00"/>
            </a:solidFill>
          </p:spPr>
          <p:txBody>
            <a:bodyPr wrap="none" rtlCol="0">
              <a:spAutoFit/>
            </a:bodyPr>
            <a:lstStyle/>
            <a:p>
              <a:r>
                <a:rPr lang="it-IT" sz="2400" dirty="0" err="1" smtClean="0">
                  <a:solidFill>
                    <a:srgbClr val="FF0000"/>
                  </a:solidFill>
                </a:rPr>
                <a:t>Red</a:t>
              </a:r>
              <a:r>
                <a:rPr lang="it-IT" sz="2400" dirty="0" smtClean="0">
                  <a:solidFill>
                    <a:srgbClr val="FF0000"/>
                  </a:solidFill>
                </a:rPr>
                <a:t>: </a:t>
              </a:r>
              <a:r>
                <a:rPr lang="it-IT" sz="2400" dirty="0" err="1" smtClean="0">
                  <a:solidFill>
                    <a:srgbClr val="FF0000"/>
                  </a:solidFill>
                </a:rPr>
                <a:t>good</a:t>
              </a:r>
              <a:endParaRPr lang="it-IT" sz="2400" dirty="0" smtClean="0">
                <a:solidFill>
                  <a:srgbClr val="FF0000"/>
                </a:solidFill>
              </a:endParaRPr>
            </a:p>
            <a:p>
              <a:r>
                <a:rPr lang="it-IT" sz="2400" dirty="0" smtClean="0">
                  <a:solidFill>
                    <a:srgbClr val="0066FF"/>
                  </a:solidFill>
                </a:rPr>
                <a:t>Blu: </a:t>
              </a:r>
              <a:r>
                <a:rPr lang="it-IT" sz="2400" dirty="0" err="1" smtClean="0">
                  <a:solidFill>
                    <a:srgbClr val="0066FF"/>
                  </a:solidFill>
                </a:rPr>
                <a:t>bad</a:t>
              </a:r>
              <a:endParaRPr lang="it-IT" sz="2400" dirty="0">
                <a:solidFill>
                  <a:srgbClr val="0066FF"/>
                </a:solidFill>
              </a:endParaRPr>
            </a:p>
          </p:txBody>
        </p:sp>
      </p:grpSp>
      <p:sp>
        <p:nvSpPr>
          <p:cNvPr id="2" name="Titolo 1"/>
          <p:cNvSpPr>
            <a:spLocks noGrp="1"/>
          </p:cNvSpPr>
          <p:nvPr>
            <p:ph type="title"/>
          </p:nvPr>
        </p:nvSpPr>
        <p:spPr>
          <a:xfrm>
            <a:off x="0" y="0"/>
            <a:ext cx="9144000" cy="764704"/>
          </a:xfrm>
        </p:spPr>
        <p:txBody>
          <a:bodyPr/>
          <a:lstStyle/>
          <a:p>
            <a:r>
              <a:rPr lang="it-IT" sz="3600" dirty="0" err="1" smtClean="0"/>
              <a:t>Beam-beam</a:t>
            </a:r>
            <a:r>
              <a:rPr lang="it-IT" sz="3600" dirty="0" smtClean="0"/>
              <a:t> (</a:t>
            </a:r>
            <a:r>
              <a:rPr lang="it-IT" sz="3600" dirty="0" err="1" smtClean="0"/>
              <a:t>weak</a:t>
            </a:r>
            <a:r>
              <a:rPr lang="it-IT" sz="3600" dirty="0" smtClean="0"/>
              <a:t>-strong) in the LPA&amp;CW</a:t>
            </a:r>
            <a:endParaRPr lang="it-IT" sz="3600" dirty="0"/>
          </a:p>
        </p:txBody>
      </p:sp>
      <p:sp>
        <p:nvSpPr>
          <p:cNvPr id="4" name="CasellaDiTesto 3"/>
          <p:cNvSpPr txBox="1"/>
          <p:nvPr/>
        </p:nvSpPr>
        <p:spPr>
          <a:xfrm>
            <a:off x="7380312" y="6279703"/>
            <a:ext cx="1673856" cy="461665"/>
          </a:xfrm>
          <a:prstGeom prst="rect">
            <a:avLst/>
          </a:prstGeom>
          <a:solidFill>
            <a:srgbClr val="FF0000"/>
          </a:solidFill>
          <a:ln>
            <a:solidFill>
              <a:schemeClr val="tx1"/>
            </a:solidFill>
          </a:ln>
        </p:spPr>
        <p:txBody>
          <a:bodyPr wrap="none" rtlCol="0">
            <a:spAutoFit/>
          </a:bodyPr>
          <a:lstStyle/>
          <a:p>
            <a:r>
              <a:rPr lang="it-IT" sz="2400" dirty="0" smtClean="0">
                <a:solidFill>
                  <a:schemeClr val="bg1"/>
                </a:solidFill>
              </a:rPr>
              <a:t>D. </a:t>
            </a:r>
            <a:r>
              <a:rPr lang="it-IT" sz="2400" dirty="0" err="1" smtClean="0">
                <a:solidFill>
                  <a:schemeClr val="bg1"/>
                </a:solidFill>
              </a:rPr>
              <a:t>Shatilov</a:t>
            </a:r>
            <a:endParaRPr lang="it-IT" sz="2400" dirty="0">
              <a:solidFill>
                <a:schemeClr val="bg1"/>
              </a:solidFill>
            </a:endParaRPr>
          </a:p>
        </p:txBody>
      </p:sp>
    </p:spTree>
    <p:extLst>
      <p:ext uri="{BB962C8B-B14F-4D97-AF65-F5344CB8AC3E}">
        <p14:creationId xmlns:p14="http://schemas.microsoft.com/office/powerpoint/2010/main" val="20980723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908050"/>
          </a:xfrm>
        </p:spPr>
        <p:txBody>
          <a:bodyPr/>
          <a:lstStyle/>
          <a:p>
            <a:r>
              <a:rPr lang="it-IT" sz="3200" dirty="0" err="1"/>
              <a:t>Beam-beam</a:t>
            </a:r>
            <a:r>
              <a:rPr lang="it-IT" sz="3200" dirty="0"/>
              <a:t> </a:t>
            </a:r>
            <a:r>
              <a:rPr lang="it-IT" sz="3200" dirty="0" err="1"/>
              <a:t>tune</a:t>
            </a:r>
            <a:r>
              <a:rPr lang="it-IT" sz="3200" dirty="0"/>
              <a:t> </a:t>
            </a:r>
            <a:r>
              <a:rPr lang="it-IT" sz="3200" dirty="0" err="1" smtClean="0"/>
              <a:t>scan</a:t>
            </a:r>
            <a:r>
              <a:rPr lang="it-IT" sz="3200" dirty="0" smtClean="0"/>
              <a:t> with </a:t>
            </a:r>
            <a:r>
              <a:rPr lang="it-IT" sz="3200" dirty="0" err="1" smtClean="0"/>
              <a:t>different</a:t>
            </a:r>
            <a:r>
              <a:rPr lang="it-IT" sz="3200" dirty="0"/>
              <a:t> </a:t>
            </a:r>
            <a:r>
              <a:rPr lang="it-IT" sz="3200" dirty="0" err="1" smtClean="0"/>
              <a:t>tune</a:t>
            </a:r>
            <a:r>
              <a:rPr lang="it-IT" sz="3200" dirty="0" smtClean="0"/>
              <a:t> </a:t>
            </a:r>
            <a:r>
              <a:rPr lang="it-IT" sz="3200" dirty="0" err="1" smtClean="0"/>
              <a:t>shifts</a:t>
            </a:r>
            <a:r>
              <a:rPr lang="it-IT" sz="3200" dirty="0" smtClean="0"/>
              <a:t/>
            </a:r>
            <a:br>
              <a:rPr lang="it-IT" sz="3200" dirty="0" smtClean="0"/>
            </a:br>
            <a:r>
              <a:rPr lang="it-IT" sz="3200" dirty="0" err="1" smtClean="0"/>
              <a:t>Crab-Waist</a:t>
            </a:r>
            <a:r>
              <a:rPr lang="it-IT" sz="3200" dirty="0" smtClean="0"/>
              <a:t> ON</a:t>
            </a:r>
            <a:endParaRPr lang="en-US" sz="3200" dirty="0"/>
          </a:p>
        </p:txBody>
      </p:sp>
      <p:sp>
        <p:nvSpPr>
          <p:cNvPr id="12292" name="Text Box 4"/>
          <p:cNvSpPr txBox="1">
            <a:spLocks noChangeArrowheads="1"/>
          </p:cNvSpPr>
          <p:nvPr/>
        </p:nvSpPr>
        <p:spPr bwMode="auto">
          <a:xfrm>
            <a:off x="971550" y="1196975"/>
            <a:ext cx="27352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sz="3200"/>
              <a:t>CDR, </a:t>
            </a:r>
            <a:r>
              <a:rPr lang="it-IT" sz="2400">
                <a:solidFill>
                  <a:srgbClr val="FF0000"/>
                </a:solidFill>
                <a:latin typeface="Symbol" pitchFamily="18" charset="2"/>
              </a:rPr>
              <a:t>x</a:t>
            </a:r>
            <a:r>
              <a:rPr lang="it-IT" sz="2400" baseline="-25000">
                <a:solidFill>
                  <a:srgbClr val="FF0000"/>
                </a:solidFill>
              </a:rPr>
              <a:t>y</a:t>
            </a:r>
            <a:r>
              <a:rPr lang="it-IT" sz="2400">
                <a:solidFill>
                  <a:srgbClr val="FF0000"/>
                </a:solidFill>
              </a:rPr>
              <a:t> = 0.17</a:t>
            </a:r>
            <a:endParaRPr lang="en-US" sz="2400">
              <a:solidFill>
                <a:srgbClr val="FF0000"/>
              </a:solidFill>
            </a:endParaRPr>
          </a:p>
        </p:txBody>
      </p:sp>
      <p:sp>
        <p:nvSpPr>
          <p:cNvPr id="12293" name="Text Box 5"/>
          <p:cNvSpPr txBox="1">
            <a:spLocks noChangeArrowheads="1"/>
          </p:cNvSpPr>
          <p:nvPr/>
        </p:nvSpPr>
        <p:spPr bwMode="auto">
          <a:xfrm>
            <a:off x="5435600" y="1196975"/>
            <a:ext cx="3024188"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sz="3200"/>
              <a:t>CDR2</a:t>
            </a:r>
            <a:r>
              <a:rPr lang="it-IT"/>
              <a:t>, </a:t>
            </a:r>
            <a:r>
              <a:rPr lang="it-IT" sz="2400">
                <a:solidFill>
                  <a:srgbClr val="FF0000"/>
                </a:solidFill>
                <a:latin typeface="Symbol" pitchFamily="18" charset="2"/>
              </a:rPr>
              <a:t>x</a:t>
            </a:r>
            <a:r>
              <a:rPr lang="it-IT" sz="2400" baseline="-25000">
                <a:solidFill>
                  <a:srgbClr val="FF0000"/>
                </a:solidFill>
              </a:rPr>
              <a:t>y</a:t>
            </a:r>
            <a:r>
              <a:rPr lang="it-IT" sz="2400">
                <a:solidFill>
                  <a:srgbClr val="FF0000"/>
                </a:solidFill>
              </a:rPr>
              <a:t> = 0.097</a:t>
            </a:r>
            <a:endParaRPr lang="en-US" sz="2400">
              <a:solidFill>
                <a:srgbClr val="FF0000"/>
              </a:solidFill>
            </a:endParaRPr>
          </a:p>
        </p:txBody>
      </p:sp>
      <p:sp>
        <p:nvSpPr>
          <p:cNvPr id="12294" name="Rectangle 6"/>
          <p:cNvSpPr>
            <a:spLocks noChangeArrowheads="1"/>
          </p:cNvSpPr>
          <p:nvPr/>
        </p:nvSpPr>
        <p:spPr bwMode="auto">
          <a:xfrm>
            <a:off x="6156325" y="6381750"/>
            <a:ext cx="216058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CC0000"/>
                </a:solidFill>
              </a:rPr>
              <a:t>L</a:t>
            </a:r>
            <a:r>
              <a:rPr lang="en-US" b="1"/>
              <a:t> (red) = 1. ∙10</a:t>
            </a:r>
            <a:r>
              <a:rPr lang="en-US" b="1" baseline="30000"/>
              <a:t>36</a:t>
            </a:r>
          </a:p>
        </p:txBody>
      </p:sp>
      <p:pic>
        <p:nvPicPr>
          <p:cNvPr id="1229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8" y="1866900"/>
            <a:ext cx="4487862"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213" y="1868488"/>
            <a:ext cx="4487862" cy="44402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9" name="Text Box 11"/>
          <p:cNvSpPr txBox="1">
            <a:spLocks noChangeArrowheads="1"/>
          </p:cNvSpPr>
          <p:nvPr/>
        </p:nvSpPr>
        <p:spPr bwMode="auto">
          <a:xfrm>
            <a:off x="2915816" y="6413266"/>
            <a:ext cx="1354858"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err="1" smtClean="0"/>
              <a:t>D.Shatilov</a:t>
            </a:r>
            <a:endParaRPr lang="en-US" sz="2000" dirty="0"/>
          </a:p>
        </p:txBody>
      </p:sp>
    </p:spTree>
    <p:extLst>
      <p:ext uri="{BB962C8B-B14F-4D97-AF65-F5344CB8AC3E}">
        <p14:creationId xmlns:p14="http://schemas.microsoft.com/office/powerpoint/2010/main" val="41343003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Strong-strong </a:t>
            </a:r>
            <a:r>
              <a:rPr lang="it-IT" dirty="0" err="1" smtClean="0"/>
              <a:t>bb</a:t>
            </a:r>
            <a:r>
              <a:rPr lang="it-IT" dirty="0" smtClean="0"/>
              <a:t> </a:t>
            </a:r>
            <a:r>
              <a:rPr lang="it-IT" dirty="0" err="1" smtClean="0"/>
              <a:t>simulations</a:t>
            </a:r>
            <a:endParaRPr lang="it-IT"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200150"/>
            <a:ext cx="8200992" cy="4965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1"/>
          <p:cNvSpPr txBox="1">
            <a:spLocks noChangeArrowheads="1"/>
          </p:cNvSpPr>
          <p:nvPr/>
        </p:nvSpPr>
        <p:spPr bwMode="auto">
          <a:xfrm>
            <a:off x="7997429" y="868650"/>
            <a:ext cx="1109599"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err="1" smtClean="0"/>
              <a:t>K</a:t>
            </a:r>
            <a:r>
              <a:rPr lang="it-IT" sz="2000" smtClean="0"/>
              <a:t>. Ohmi</a:t>
            </a:r>
            <a:endParaRPr lang="en-US" sz="2000" dirty="0"/>
          </a:p>
        </p:txBody>
      </p:sp>
    </p:spTree>
    <p:extLst>
      <p:ext uri="{BB962C8B-B14F-4D97-AF65-F5344CB8AC3E}">
        <p14:creationId xmlns:p14="http://schemas.microsoft.com/office/powerpoint/2010/main" val="16659266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Present</a:t>
            </a:r>
            <a:r>
              <a:rPr lang="it-IT" dirty="0" smtClean="0"/>
              <a:t> layout: 2 </a:t>
            </a:r>
            <a:r>
              <a:rPr lang="it-IT" dirty="0" err="1" smtClean="0"/>
              <a:t>rings</a:t>
            </a:r>
            <a:r>
              <a:rPr lang="it-IT" dirty="0" smtClean="0"/>
              <a:t>, 1 tunnel</a:t>
            </a:r>
            <a:endParaRPr lang="it-IT" dirty="0"/>
          </a:p>
        </p:txBody>
      </p:sp>
      <p:grpSp>
        <p:nvGrpSpPr>
          <p:cNvPr id="4" name="Gruppo 3"/>
          <p:cNvGrpSpPr/>
          <p:nvPr/>
        </p:nvGrpSpPr>
        <p:grpSpPr>
          <a:xfrm>
            <a:off x="1042988" y="1177588"/>
            <a:ext cx="7454900" cy="5680412"/>
            <a:chOff x="1042988" y="1177588"/>
            <a:chExt cx="7454900" cy="5680412"/>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206500"/>
              <a:ext cx="7056437" cy="565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427984" y="1177588"/>
              <a:ext cx="522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sz="2800" b="1" dirty="0">
                  <a:solidFill>
                    <a:srgbClr val="FF0000"/>
                  </a:solidFill>
                </a:rPr>
                <a:t>IP</a:t>
              </a:r>
              <a:endParaRPr lang="en-US" sz="2800" b="1" dirty="0">
                <a:solidFill>
                  <a:srgbClr val="FF0000"/>
                </a:solidFill>
              </a:endParaRPr>
            </a:p>
          </p:txBody>
        </p:sp>
        <p:sp>
          <p:nvSpPr>
            <p:cNvPr id="7" name="Text Box 6"/>
            <p:cNvSpPr txBox="1">
              <a:spLocks noChangeArrowheads="1"/>
            </p:cNvSpPr>
            <p:nvPr/>
          </p:nvSpPr>
          <p:spPr bwMode="auto">
            <a:xfrm>
              <a:off x="3327400" y="5373688"/>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rgbClr val="FF0000"/>
                  </a:solidFill>
                </a:rPr>
                <a:t>Rings </a:t>
              </a:r>
            </a:p>
            <a:p>
              <a:pPr eaLnBrk="1" hangingPunct="1"/>
              <a:r>
                <a:rPr lang="it-IT" b="1">
                  <a:solidFill>
                    <a:srgbClr val="FF0000"/>
                  </a:solidFill>
                </a:rPr>
                <a:t>crossing</a:t>
              </a:r>
              <a:endParaRPr lang="en-US" b="1">
                <a:solidFill>
                  <a:srgbClr val="FF0000"/>
                </a:solidFill>
              </a:endParaRPr>
            </a:p>
          </p:txBody>
        </p:sp>
        <p:sp>
          <p:nvSpPr>
            <p:cNvPr id="8" name="Line 7"/>
            <p:cNvSpPr>
              <a:spLocks noChangeShapeType="1"/>
            </p:cNvSpPr>
            <p:nvPr/>
          </p:nvSpPr>
          <p:spPr bwMode="auto">
            <a:xfrm flipH="1">
              <a:off x="3779838" y="5949950"/>
              <a:ext cx="71437" cy="3587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 name="Text Box 8"/>
            <p:cNvSpPr txBox="1">
              <a:spLocks noChangeArrowheads="1"/>
            </p:cNvSpPr>
            <p:nvPr/>
          </p:nvSpPr>
          <p:spPr bwMode="auto">
            <a:xfrm>
              <a:off x="4211638" y="1916113"/>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chemeClr val="accent2"/>
                  </a:solidFill>
                </a:rPr>
                <a:t>66 mrad</a:t>
              </a:r>
              <a:endParaRPr lang="en-US" b="1">
                <a:solidFill>
                  <a:schemeClr val="accent2"/>
                </a:solidFill>
              </a:endParaRPr>
            </a:p>
          </p:txBody>
        </p:sp>
        <p:sp>
          <p:nvSpPr>
            <p:cNvPr id="10" name="Text Box 9"/>
            <p:cNvSpPr txBox="1">
              <a:spLocks noChangeArrowheads="1"/>
            </p:cNvSpPr>
            <p:nvPr/>
          </p:nvSpPr>
          <p:spPr bwMode="auto">
            <a:xfrm>
              <a:off x="4427538" y="5876925"/>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RF</a:t>
              </a:r>
            </a:p>
          </p:txBody>
        </p:sp>
        <p:sp>
          <p:nvSpPr>
            <p:cNvPr id="11" name="Text Box 10"/>
            <p:cNvSpPr txBox="1">
              <a:spLocks noChangeArrowheads="1"/>
            </p:cNvSpPr>
            <p:nvPr/>
          </p:nvSpPr>
          <p:spPr bwMode="auto">
            <a:xfrm>
              <a:off x="2484438" y="1484313"/>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 SR</a:t>
              </a:r>
            </a:p>
          </p:txBody>
        </p:sp>
        <p:sp>
          <p:nvSpPr>
            <p:cNvPr id="12" name="Text Box 11"/>
            <p:cNvSpPr txBox="1">
              <a:spLocks noChangeArrowheads="1"/>
            </p:cNvSpPr>
            <p:nvPr/>
          </p:nvSpPr>
          <p:spPr bwMode="auto">
            <a:xfrm>
              <a:off x="5364163" y="2054225"/>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 SR</a:t>
              </a:r>
            </a:p>
          </p:txBody>
        </p:sp>
        <p:sp>
          <p:nvSpPr>
            <p:cNvPr id="13" name="Text Box 12"/>
            <p:cNvSpPr txBox="1">
              <a:spLocks noChangeArrowheads="1"/>
            </p:cNvSpPr>
            <p:nvPr/>
          </p:nvSpPr>
          <p:spPr bwMode="auto">
            <a:xfrm>
              <a:off x="7831138" y="3044825"/>
              <a:ext cx="6667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HER</a:t>
              </a:r>
            </a:p>
            <a:p>
              <a:pPr eaLnBrk="1" hangingPunct="1"/>
              <a:r>
                <a:rPr lang="en-US" b="1">
                  <a:solidFill>
                    <a:srgbClr val="FF0000"/>
                  </a:solidFill>
                </a:rPr>
                <a:t>arc</a:t>
              </a:r>
            </a:p>
          </p:txBody>
        </p:sp>
        <p:sp>
          <p:nvSpPr>
            <p:cNvPr id="14" name="Text Box 13"/>
            <p:cNvSpPr txBox="1">
              <a:spLocks noChangeArrowheads="1"/>
            </p:cNvSpPr>
            <p:nvPr/>
          </p:nvSpPr>
          <p:spPr bwMode="auto">
            <a:xfrm>
              <a:off x="6948488" y="304482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rPr>
                <a:t>LER</a:t>
              </a:r>
            </a:p>
            <a:p>
              <a:pPr eaLnBrk="1" hangingPunct="1"/>
              <a:r>
                <a:rPr lang="en-US" b="1" dirty="0">
                  <a:solidFill>
                    <a:srgbClr val="FF0000"/>
                  </a:solidFill>
                </a:rPr>
                <a:t>arc</a:t>
              </a:r>
            </a:p>
          </p:txBody>
        </p:sp>
        <p:sp>
          <p:nvSpPr>
            <p:cNvPr id="15" name="Text Box 14"/>
            <p:cNvSpPr txBox="1">
              <a:spLocks noChangeArrowheads="1"/>
            </p:cNvSpPr>
            <p:nvPr/>
          </p:nvSpPr>
          <p:spPr bwMode="auto">
            <a:xfrm>
              <a:off x="1692275" y="364490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HER</a:t>
              </a:r>
            </a:p>
            <a:p>
              <a:pPr eaLnBrk="1" hangingPunct="1"/>
              <a:r>
                <a:rPr lang="en-US" b="1">
                  <a:solidFill>
                    <a:srgbClr val="FF0000"/>
                  </a:solidFill>
                </a:rPr>
                <a:t>arc</a:t>
              </a:r>
            </a:p>
          </p:txBody>
        </p:sp>
        <p:sp>
          <p:nvSpPr>
            <p:cNvPr id="16" name="Text Box 15"/>
            <p:cNvSpPr txBox="1">
              <a:spLocks noChangeArrowheads="1"/>
            </p:cNvSpPr>
            <p:nvPr/>
          </p:nvSpPr>
          <p:spPr bwMode="auto">
            <a:xfrm>
              <a:off x="1082675" y="304482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a:t>
              </a:r>
            </a:p>
            <a:p>
              <a:pPr eaLnBrk="1" hangingPunct="1"/>
              <a:r>
                <a:rPr lang="en-US" b="1">
                  <a:solidFill>
                    <a:srgbClr val="FF0000"/>
                  </a:solidFill>
                </a:rPr>
                <a:t>arc</a:t>
              </a:r>
            </a:p>
          </p:txBody>
        </p:sp>
        <p:sp>
          <p:nvSpPr>
            <p:cNvPr id="17" name="Line 16"/>
            <p:cNvSpPr>
              <a:spLocks noChangeShapeType="1"/>
            </p:cNvSpPr>
            <p:nvPr/>
          </p:nvSpPr>
          <p:spPr bwMode="auto">
            <a:xfrm>
              <a:off x="6372225" y="2881313"/>
              <a:ext cx="0" cy="241935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 name="Text Box 17"/>
            <p:cNvSpPr txBox="1">
              <a:spLocks noChangeArrowheads="1"/>
            </p:cNvSpPr>
            <p:nvPr/>
          </p:nvSpPr>
          <p:spPr bwMode="auto">
            <a:xfrm>
              <a:off x="6453188" y="5502275"/>
              <a:ext cx="38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0000FF"/>
                  </a:solidFill>
                </a:rPr>
                <a:t>e-</a:t>
              </a:r>
            </a:p>
          </p:txBody>
        </p:sp>
        <p:sp>
          <p:nvSpPr>
            <p:cNvPr id="19" name="Freeform 18"/>
            <p:cNvSpPr>
              <a:spLocks/>
            </p:cNvSpPr>
            <p:nvPr/>
          </p:nvSpPr>
          <p:spPr bwMode="auto">
            <a:xfrm>
              <a:off x="3419475" y="5310188"/>
              <a:ext cx="2952750" cy="927100"/>
            </a:xfrm>
            <a:custGeom>
              <a:avLst/>
              <a:gdLst>
                <a:gd name="T0" fmla="*/ 2147483647 w 580"/>
                <a:gd name="T1" fmla="*/ 0 h 629"/>
                <a:gd name="T2" fmla="*/ 2147483647 w 580"/>
                <a:gd name="T3" fmla="*/ 2147483647 h 629"/>
                <a:gd name="T4" fmla="*/ 0 w 580"/>
                <a:gd name="T5" fmla="*/ 2147483647 h 629"/>
                <a:gd name="T6" fmla="*/ 0 60000 65536"/>
                <a:gd name="T7" fmla="*/ 0 60000 65536"/>
                <a:gd name="T8" fmla="*/ 0 60000 65536"/>
                <a:gd name="T9" fmla="*/ 0 w 580"/>
                <a:gd name="T10" fmla="*/ 0 h 629"/>
                <a:gd name="T11" fmla="*/ 580 w 580"/>
                <a:gd name="T12" fmla="*/ 629 h 629"/>
              </a:gdLst>
              <a:ahLst/>
              <a:cxnLst>
                <a:cxn ang="T6">
                  <a:pos x="T0" y="T1"/>
                </a:cxn>
                <a:cxn ang="T7">
                  <a:pos x="T2" y="T3"/>
                </a:cxn>
                <a:cxn ang="T8">
                  <a:pos x="T4" y="T5"/>
                </a:cxn>
              </a:cxnLst>
              <a:rect l="T9" t="T10" r="T11" b="T12"/>
              <a:pathLst>
                <a:path w="580" h="629">
                  <a:moveTo>
                    <a:pt x="580" y="0"/>
                  </a:moveTo>
                  <a:cubicBezTo>
                    <a:pt x="580" y="189"/>
                    <a:pt x="580" y="379"/>
                    <a:pt x="483" y="484"/>
                  </a:cubicBezTo>
                  <a:cubicBezTo>
                    <a:pt x="386" y="589"/>
                    <a:pt x="81" y="605"/>
                    <a:pt x="0" y="629"/>
                  </a:cubicBezTo>
                </a:path>
              </a:pathLst>
            </a:custGeom>
            <a:noFill/>
            <a:ln w="25400">
              <a:solidFill>
                <a:srgbClr val="0000FF"/>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 name="Freeform 19"/>
            <p:cNvSpPr>
              <a:spLocks/>
            </p:cNvSpPr>
            <p:nvPr/>
          </p:nvSpPr>
          <p:spPr bwMode="auto">
            <a:xfrm>
              <a:off x="6372225" y="5257800"/>
              <a:ext cx="506413" cy="692150"/>
            </a:xfrm>
            <a:custGeom>
              <a:avLst/>
              <a:gdLst>
                <a:gd name="T0" fmla="*/ 2147483647 w 319"/>
                <a:gd name="T1" fmla="*/ 0 h 436"/>
                <a:gd name="T2" fmla="*/ 2147483647 w 319"/>
                <a:gd name="T3" fmla="*/ 2147483647 h 436"/>
                <a:gd name="T4" fmla="*/ 2147483647 w 319"/>
                <a:gd name="T5" fmla="*/ 2147483647 h 436"/>
                <a:gd name="T6" fmla="*/ 0 60000 65536"/>
                <a:gd name="T7" fmla="*/ 0 60000 65536"/>
                <a:gd name="T8" fmla="*/ 0 60000 65536"/>
                <a:gd name="T9" fmla="*/ 0 w 319"/>
                <a:gd name="T10" fmla="*/ 0 h 436"/>
                <a:gd name="T11" fmla="*/ 319 w 319"/>
                <a:gd name="T12" fmla="*/ 436 h 436"/>
              </a:gdLst>
              <a:ahLst/>
              <a:cxnLst>
                <a:cxn ang="T6">
                  <a:pos x="T0" y="T1"/>
                </a:cxn>
                <a:cxn ang="T7">
                  <a:pos x="T2" y="T3"/>
                </a:cxn>
                <a:cxn ang="T8">
                  <a:pos x="T4" y="T5"/>
                </a:cxn>
              </a:cxnLst>
              <a:rect l="T9" t="T10" r="T11" b="T12"/>
              <a:pathLst>
                <a:path w="319" h="436">
                  <a:moveTo>
                    <a:pt x="4" y="0"/>
                  </a:moveTo>
                  <a:cubicBezTo>
                    <a:pt x="2" y="133"/>
                    <a:pt x="0" y="266"/>
                    <a:pt x="53" y="339"/>
                  </a:cubicBezTo>
                  <a:cubicBezTo>
                    <a:pt x="106" y="412"/>
                    <a:pt x="212" y="424"/>
                    <a:pt x="319" y="436"/>
                  </a:cubicBezTo>
                </a:path>
              </a:pathLst>
            </a:custGeom>
            <a:noFill/>
            <a:ln w="25400">
              <a:solidFill>
                <a:srgbClr val="0000FF"/>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 name="Text Box 20"/>
            <p:cNvSpPr txBox="1">
              <a:spLocks noChangeArrowheads="1"/>
            </p:cNvSpPr>
            <p:nvPr/>
          </p:nvSpPr>
          <p:spPr bwMode="auto">
            <a:xfrm>
              <a:off x="5651500" y="5516563"/>
              <a:ext cx="44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0000FF"/>
                  </a:solidFill>
                </a:rPr>
                <a:t>e+</a:t>
              </a:r>
            </a:p>
          </p:txBody>
        </p:sp>
        <p:sp>
          <p:nvSpPr>
            <p:cNvPr id="22" name="Text Box 21"/>
            <p:cNvSpPr txBox="1">
              <a:spLocks noChangeArrowheads="1"/>
            </p:cNvSpPr>
            <p:nvPr/>
          </p:nvSpPr>
          <p:spPr bwMode="auto">
            <a:xfrm>
              <a:off x="2411413" y="2592388"/>
              <a:ext cx="3816350" cy="278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FF0000"/>
                </a:buClr>
                <a:buFont typeface="Wingdings" pitchFamily="2" charset="2"/>
                <a:buChar char="¬"/>
              </a:pPr>
              <a:r>
                <a:rPr lang="en-GB" sz="1600" b="1" dirty="0">
                  <a:solidFill>
                    <a:schemeClr val="accent2"/>
                  </a:solidFill>
                </a:rPr>
                <a:t>HER and LER arcs are parallel to each other in the H-plane while separated by 2.1 m</a:t>
              </a:r>
              <a:r>
                <a:rPr lang="en-US" sz="1600" b="1" dirty="0">
                  <a:solidFill>
                    <a:schemeClr val="accent2"/>
                  </a:solidFill>
                </a:rPr>
                <a:t>. </a:t>
              </a:r>
            </a:p>
            <a:p>
              <a:pPr eaLnBrk="1" hangingPunct="1">
                <a:buClr>
                  <a:srgbClr val="FF0000"/>
                </a:buClr>
                <a:buFont typeface="Wingdings" pitchFamily="2" charset="2"/>
                <a:buChar char="¬"/>
              </a:pPr>
              <a:r>
                <a:rPr lang="en-GB" sz="1600" b="1" dirty="0">
                  <a:solidFill>
                    <a:schemeClr val="accent2"/>
                  </a:solidFill>
                </a:rPr>
                <a:t>Each ring has one inner and one outer arc. </a:t>
              </a:r>
            </a:p>
            <a:p>
              <a:pPr eaLnBrk="1" hangingPunct="1">
                <a:buClr>
                  <a:srgbClr val="FF0000"/>
                </a:buClr>
                <a:buFont typeface="Wingdings" pitchFamily="2" charset="2"/>
                <a:buChar char="¬"/>
              </a:pPr>
              <a:r>
                <a:rPr lang="en-GB" sz="1600" b="1" dirty="0">
                  <a:solidFill>
                    <a:schemeClr val="accent2"/>
                  </a:solidFill>
                </a:rPr>
                <a:t>Both inner and outer arcs provide the same bending angle but outer arc is made longer (increased drift space around the dipoles) in order to provide the same azimuth location as the inner arc</a:t>
              </a:r>
              <a:r>
                <a:rPr lang="en-US" sz="1600" b="1" dirty="0">
                  <a:solidFill>
                    <a:schemeClr val="accent2"/>
                  </a:solidFill>
                </a:rPr>
                <a:t> </a:t>
              </a:r>
            </a:p>
          </p:txBody>
        </p:sp>
      </p:grpSp>
    </p:spTree>
    <p:extLst>
      <p:ext uri="{BB962C8B-B14F-4D97-AF65-F5344CB8AC3E}">
        <p14:creationId xmlns:p14="http://schemas.microsoft.com/office/powerpoint/2010/main" val="30386608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t>Page </a:t>
            </a:r>
            <a:fld id="{92F9DEE8-A102-49A1-8CBC-501B186005B4}" type="slidenum">
              <a:rPr lang="en-US"/>
              <a:pPr eaLnBrk="1" hangingPunct="1"/>
              <a:t>15</a:t>
            </a:fld>
            <a:endParaRPr lang="en-US" sz="1400"/>
          </a:p>
        </p:txBody>
      </p:sp>
      <p:sp>
        <p:nvSpPr>
          <p:cNvPr id="28675" name="Rectangle 2"/>
          <p:cNvSpPr>
            <a:spLocks noGrp="1" noChangeArrowheads="1"/>
          </p:cNvSpPr>
          <p:nvPr>
            <p:ph type="title"/>
          </p:nvPr>
        </p:nvSpPr>
        <p:spPr/>
        <p:txBody>
          <a:bodyPr/>
          <a:lstStyle/>
          <a:p>
            <a:pPr eaLnBrk="1" hangingPunct="1"/>
            <a:r>
              <a:rPr lang="it-IT" smtClean="0">
                <a:ea typeface="ＭＳ Ｐゴシック" pitchFamily="34" charset="-128"/>
              </a:rPr>
              <a:t>SuperB Arcs</a:t>
            </a:r>
            <a:endParaRPr lang="en-US" smtClean="0">
              <a:ea typeface="ＭＳ Ｐゴシック" pitchFamily="34" charset="-128"/>
            </a:endParaRPr>
          </a:p>
        </p:txBody>
      </p:sp>
      <p:pic>
        <p:nvPicPr>
          <p:cNvPr id="286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4558" t="2934" r="19717" b="19238"/>
          <a:stretch>
            <a:fillRect/>
          </a:stretch>
        </p:blipFill>
        <p:spPr bwMode="auto">
          <a:xfrm>
            <a:off x="0" y="2492375"/>
            <a:ext cx="27432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9865" t="2682" r="14325" b="18462"/>
          <a:stretch>
            <a:fillRect/>
          </a:stretch>
        </p:blipFill>
        <p:spPr bwMode="auto">
          <a:xfrm>
            <a:off x="0" y="4845050"/>
            <a:ext cx="273843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8" name="Group 5"/>
          <p:cNvGrpSpPr>
            <a:grpSpLocks/>
          </p:cNvGrpSpPr>
          <p:nvPr/>
        </p:nvGrpSpPr>
        <p:grpSpPr bwMode="auto">
          <a:xfrm>
            <a:off x="4356100" y="1989138"/>
            <a:ext cx="4752975" cy="4895850"/>
            <a:chOff x="2517" y="527"/>
            <a:chExt cx="3221" cy="3221"/>
          </a:xfrm>
        </p:grpSpPr>
        <p:grpSp>
          <p:nvGrpSpPr>
            <p:cNvPr id="28682" name="Group 6"/>
            <p:cNvGrpSpPr>
              <a:grpSpLocks/>
            </p:cNvGrpSpPr>
            <p:nvPr/>
          </p:nvGrpSpPr>
          <p:grpSpPr bwMode="auto">
            <a:xfrm>
              <a:off x="2517" y="527"/>
              <a:ext cx="3221" cy="3221"/>
              <a:chOff x="2539" y="890"/>
              <a:chExt cx="3221" cy="3221"/>
            </a:xfrm>
          </p:grpSpPr>
          <p:pic>
            <p:nvPicPr>
              <p:cNvPr id="2868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9" y="890"/>
                <a:ext cx="3221" cy="322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3321" y="2564"/>
                <a:ext cx="435" cy="2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rgbClr val="009900"/>
                    </a:solidFill>
                  </a:rPr>
                  <a:t>LER</a:t>
                </a:r>
                <a:endParaRPr lang="en-US" b="1">
                  <a:solidFill>
                    <a:srgbClr val="009900"/>
                  </a:solidFill>
                </a:endParaRPr>
              </a:p>
            </p:txBody>
          </p:sp>
          <p:sp>
            <p:nvSpPr>
              <p:cNvPr id="28686" name="Text Box 9"/>
              <p:cNvSpPr txBox="1">
                <a:spLocks noChangeArrowheads="1"/>
              </p:cNvSpPr>
              <p:nvPr/>
            </p:nvSpPr>
            <p:spPr bwMode="auto">
              <a:xfrm>
                <a:off x="4558" y="2614"/>
                <a:ext cx="495" cy="2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rgbClr val="FF0000"/>
                    </a:solidFill>
                  </a:rPr>
                  <a:t>HER</a:t>
                </a:r>
                <a:endParaRPr lang="en-US" b="1">
                  <a:solidFill>
                    <a:srgbClr val="FF0000"/>
                  </a:solidFill>
                </a:endParaRPr>
              </a:p>
            </p:txBody>
          </p:sp>
        </p:grpSp>
        <p:pic>
          <p:nvPicPr>
            <p:cNvPr id="28683"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l="14656" t="2939" r="17715" b="20326"/>
            <a:stretch>
              <a:fillRect/>
            </a:stretch>
          </p:blipFill>
          <p:spPr bwMode="auto">
            <a:xfrm>
              <a:off x="4191" y="2523"/>
              <a:ext cx="1501" cy="120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9" name="Rectangle 11"/>
          <p:cNvSpPr>
            <a:spLocks noGrp="1" noChangeArrowheads="1"/>
          </p:cNvSpPr>
          <p:nvPr>
            <p:ph type="body" idx="1"/>
          </p:nvPr>
        </p:nvSpPr>
        <p:spPr>
          <a:xfrm>
            <a:off x="0" y="1196975"/>
            <a:ext cx="9041196" cy="1079897"/>
          </a:xfrm>
          <a:noFill/>
        </p:spPr>
        <p:txBody>
          <a:bodyPr/>
          <a:lstStyle/>
          <a:p>
            <a:pPr eaLnBrk="1" hangingPunct="1">
              <a:lnSpc>
                <a:spcPct val="80000"/>
              </a:lnSpc>
            </a:pPr>
            <a:r>
              <a:rPr lang="en-GB" sz="1800" dirty="0" smtClean="0">
                <a:ea typeface="ＭＳ Ｐゴシック" pitchFamily="34" charset="-128"/>
              </a:rPr>
              <a:t>HER and LER arcs have conceptually the same lattice. LER arc dipoles are shorter (bend radius about 3 times smaller) than in the HER in order to match the ring </a:t>
            </a:r>
            <a:r>
              <a:rPr lang="en-GB" sz="1800" dirty="0" err="1" smtClean="0">
                <a:ea typeface="ＭＳ Ｐゴシック" pitchFamily="34" charset="-128"/>
              </a:rPr>
              <a:t>emittances</a:t>
            </a:r>
            <a:r>
              <a:rPr lang="en-GB" sz="1800" dirty="0" smtClean="0">
                <a:ea typeface="ＭＳ Ｐゴシック" pitchFamily="34" charset="-128"/>
              </a:rPr>
              <a:t> at the asymmetric beam energies </a:t>
            </a:r>
          </a:p>
          <a:p>
            <a:pPr marL="0" indent="0" eaLnBrk="1" hangingPunct="1">
              <a:lnSpc>
                <a:spcPct val="80000"/>
              </a:lnSpc>
              <a:buNone/>
            </a:pPr>
            <a:endParaRPr lang="en-US" sz="1800" dirty="0" smtClean="0">
              <a:ea typeface="ＭＳ Ｐゴシック" pitchFamily="34" charset="-128"/>
            </a:endParaRPr>
          </a:p>
        </p:txBody>
      </p:sp>
      <p:sp>
        <p:nvSpPr>
          <p:cNvPr id="28680" name="Text Box 12"/>
          <p:cNvSpPr txBox="1">
            <a:spLocks noChangeArrowheads="1"/>
          </p:cNvSpPr>
          <p:nvPr/>
        </p:nvSpPr>
        <p:spPr bwMode="auto">
          <a:xfrm>
            <a:off x="2700338" y="3357563"/>
            <a:ext cx="1768475" cy="6413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b="1">
                <a:solidFill>
                  <a:srgbClr val="FF0000"/>
                </a:solidFill>
              </a:rPr>
              <a:t> </a:t>
            </a:r>
            <a:r>
              <a:rPr lang="en-GB" b="1">
                <a:solidFill>
                  <a:srgbClr val="FF0000"/>
                </a:solidFill>
                <a:latin typeface="Symbol" pitchFamily="18" charset="2"/>
                <a:cs typeface="Times New Roman" pitchFamily="18" charset="0"/>
              </a:rPr>
              <a:t>m</a:t>
            </a:r>
            <a:r>
              <a:rPr lang="en-GB" b="1" baseline="-30000">
                <a:solidFill>
                  <a:srgbClr val="FF0000"/>
                </a:solidFill>
                <a:cs typeface="Times New Roman" pitchFamily="18" charset="0"/>
              </a:rPr>
              <a:t>x</a:t>
            </a:r>
            <a:r>
              <a:rPr lang="en-GB" b="1">
                <a:solidFill>
                  <a:srgbClr val="FF0000"/>
                </a:solidFill>
                <a:cs typeface="Times New Roman" pitchFamily="18" charset="0"/>
              </a:rPr>
              <a:t> = 3</a:t>
            </a:r>
            <a:r>
              <a:rPr lang="en-GB" b="1">
                <a:solidFill>
                  <a:srgbClr val="FF0000"/>
                </a:solidFill>
                <a:latin typeface="Symbol" pitchFamily="18" charset="2"/>
                <a:cs typeface="Times New Roman" pitchFamily="18" charset="0"/>
              </a:rPr>
              <a:t>p</a:t>
            </a:r>
            <a:r>
              <a:rPr lang="en-GB" b="1">
                <a:solidFill>
                  <a:srgbClr val="FF0000"/>
                </a:solidFill>
                <a:cs typeface="Times New Roman" pitchFamily="18" charset="0"/>
              </a:rPr>
              <a:t>, </a:t>
            </a:r>
            <a:r>
              <a:rPr lang="en-GB" b="1">
                <a:solidFill>
                  <a:srgbClr val="FF0000"/>
                </a:solidFill>
                <a:latin typeface="Symbol" pitchFamily="18" charset="2"/>
                <a:cs typeface="Times New Roman" pitchFamily="18" charset="0"/>
              </a:rPr>
              <a:t>m</a:t>
            </a:r>
            <a:r>
              <a:rPr lang="en-GB" b="1" baseline="-30000">
                <a:solidFill>
                  <a:srgbClr val="FF0000"/>
                </a:solidFill>
                <a:cs typeface="Times New Roman" pitchFamily="18" charset="0"/>
              </a:rPr>
              <a:t>y</a:t>
            </a:r>
            <a:r>
              <a:rPr lang="en-GB" b="1">
                <a:solidFill>
                  <a:srgbClr val="FF0000"/>
                </a:solidFill>
                <a:cs typeface="Times New Roman" pitchFamily="18" charset="0"/>
              </a:rPr>
              <a:t> = </a:t>
            </a:r>
            <a:r>
              <a:rPr lang="en-GB" b="1">
                <a:solidFill>
                  <a:srgbClr val="FF0000"/>
                </a:solidFill>
                <a:latin typeface="Symbol" pitchFamily="18" charset="2"/>
                <a:cs typeface="Times New Roman" pitchFamily="18" charset="0"/>
              </a:rPr>
              <a:t>p</a:t>
            </a:r>
            <a:r>
              <a:rPr lang="en-US" b="1">
                <a:solidFill>
                  <a:srgbClr val="FF0000"/>
                </a:solidFill>
              </a:rPr>
              <a:t> </a:t>
            </a:r>
          </a:p>
          <a:p>
            <a:pPr eaLnBrk="1" hangingPunct="1"/>
            <a:r>
              <a:rPr lang="it-IT" b="1">
                <a:solidFill>
                  <a:srgbClr val="FF0000"/>
                </a:solidFill>
              </a:rPr>
              <a:t>Cell in HER</a:t>
            </a:r>
            <a:endParaRPr lang="en-US" b="1">
              <a:solidFill>
                <a:srgbClr val="FF0000"/>
              </a:solidFill>
            </a:endParaRPr>
          </a:p>
        </p:txBody>
      </p:sp>
      <p:sp>
        <p:nvSpPr>
          <p:cNvPr id="28681" name="Text Box 13"/>
          <p:cNvSpPr txBox="1">
            <a:spLocks noChangeArrowheads="1"/>
          </p:cNvSpPr>
          <p:nvPr/>
        </p:nvSpPr>
        <p:spPr bwMode="auto">
          <a:xfrm>
            <a:off x="2771775" y="5516563"/>
            <a:ext cx="1768475" cy="6413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b="1">
                <a:solidFill>
                  <a:srgbClr val="009900"/>
                </a:solidFill>
              </a:rPr>
              <a:t> </a:t>
            </a:r>
            <a:r>
              <a:rPr lang="en-GB" b="1">
                <a:solidFill>
                  <a:srgbClr val="009900"/>
                </a:solidFill>
                <a:latin typeface="Symbol" pitchFamily="18" charset="2"/>
                <a:cs typeface="Times New Roman" pitchFamily="18" charset="0"/>
              </a:rPr>
              <a:t>m</a:t>
            </a:r>
            <a:r>
              <a:rPr lang="en-GB" b="1" baseline="-30000">
                <a:solidFill>
                  <a:srgbClr val="009900"/>
                </a:solidFill>
                <a:cs typeface="Times New Roman" pitchFamily="18" charset="0"/>
              </a:rPr>
              <a:t>x</a:t>
            </a:r>
            <a:r>
              <a:rPr lang="en-GB" b="1">
                <a:solidFill>
                  <a:srgbClr val="009900"/>
                </a:solidFill>
                <a:cs typeface="Times New Roman" pitchFamily="18" charset="0"/>
              </a:rPr>
              <a:t> = 3</a:t>
            </a:r>
            <a:r>
              <a:rPr lang="en-GB" b="1">
                <a:solidFill>
                  <a:srgbClr val="009900"/>
                </a:solidFill>
                <a:latin typeface="Symbol" pitchFamily="18" charset="2"/>
                <a:cs typeface="Times New Roman" pitchFamily="18" charset="0"/>
              </a:rPr>
              <a:t>p</a:t>
            </a:r>
            <a:r>
              <a:rPr lang="en-GB" b="1">
                <a:solidFill>
                  <a:srgbClr val="009900"/>
                </a:solidFill>
                <a:cs typeface="Times New Roman" pitchFamily="18" charset="0"/>
              </a:rPr>
              <a:t>, </a:t>
            </a:r>
            <a:r>
              <a:rPr lang="en-GB" b="1">
                <a:solidFill>
                  <a:srgbClr val="009900"/>
                </a:solidFill>
                <a:latin typeface="Symbol" pitchFamily="18" charset="2"/>
                <a:cs typeface="Times New Roman" pitchFamily="18" charset="0"/>
              </a:rPr>
              <a:t>m</a:t>
            </a:r>
            <a:r>
              <a:rPr lang="en-GB" b="1" baseline="-30000">
                <a:solidFill>
                  <a:srgbClr val="009900"/>
                </a:solidFill>
                <a:cs typeface="Times New Roman" pitchFamily="18" charset="0"/>
              </a:rPr>
              <a:t>y</a:t>
            </a:r>
            <a:r>
              <a:rPr lang="en-GB" b="1">
                <a:solidFill>
                  <a:srgbClr val="009900"/>
                </a:solidFill>
                <a:cs typeface="Times New Roman" pitchFamily="18" charset="0"/>
              </a:rPr>
              <a:t> = </a:t>
            </a:r>
            <a:r>
              <a:rPr lang="en-GB" b="1">
                <a:solidFill>
                  <a:srgbClr val="009900"/>
                </a:solidFill>
                <a:latin typeface="Symbol" pitchFamily="18" charset="2"/>
                <a:cs typeface="Times New Roman" pitchFamily="18" charset="0"/>
              </a:rPr>
              <a:t>p</a:t>
            </a:r>
            <a:r>
              <a:rPr lang="en-US" b="1">
                <a:solidFill>
                  <a:srgbClr val="009900"/>
                </a:solidFill>
              </a:rPr>
              <a:t> </a:t>
            </a:r>
          </a:p>
          <a:p>
            <a:pPr eaLnBrk="1" hangingPunct="1"/>
            <a:r>
              <a:rPr lang="it-IT" b="1">
                <a:solidFill>
                  <a:srgbClr val="009900"/>
                </a:solidFill>
              </a:rPr>
              <a:t>Cell in LER</a:t>
            </a:r>
            <a:endParaRPr lang="en-US" b="1">
              <a:solidFill>
                <a:srgbClr val="009900"/>
              </a:solidFill>
            </a:endParaRPr>
          </a:p>
        </p:txBody>
      </p:sp>
      <p:sp>
        <p:nvSpPr>
          <p:cNvPr id="15" name="Text Box 11"/>
          <p:cNvSpPr txBox="1">
            <a:spLocks noChangeArrowheads="1"/>
          </p:cNvSpPr>
          <p:nvPr/>
        </p:nvSpPr>
        <p:spPr bwMode="auto">
          <a:xfrm>
            <a:off x="6587090" y="692696"/>
            <a:ext cx="2360518"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P. </a:t>
            </a:r>
            <a:r>
              <a:rPr lang="it-IT" sz="2000" dirty="0" err="1" smtClean="0"/>
              <a:t>Raimondi</a:t>
            </a:r>
            <a:r>
              <a:rPr lang="it-IT" sz="2000" dirty="0" smtClean="0"/>
              <a:t> et al…</a:t>
            </a:r>
            <a:endParaRPr lang="en-US" sz="2000" dirty="0"/>
          </a:p>
        </p:txBody>
      </p:sp>
    </p:spTree>
    <p:extLst>
      <p:ext uri="{BB962C8B-B14F-4D97-AF65-F5344CB8AC3E}">
        <p14:creationId xmlns:p14="http://schemas.microsoft.com/office/powerpoint/2010/main" val="14183053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idx="4294967295"/>
          </p:nvPr>
        </p:nvSpPr>
        <p:spPr/>
        <p:txBody>
          <a:bodyPr/>
          <a:lstStyle/>
          <a:p>
            <a:pPr eaLnBrk="1" hangingPunct="1"/>
            <a:r>
              <a:rPr lang="en-US" dirty="0" smtClean="0">
                <a:ea typeface="ＭＳ Ｐゴシック" pitchFamily="34" charset="-128"/>
              </a:rPr>
              <a:t>Final Focus optics</a:t>
            </a:r>
          </a:p>
        </p:txBody>
      </p:sp>
      <p:sp>
        <p:nvSpPr>
          <p:cNvPr id="30725" name="Text Box 39"/>
          <p:cNvSpPr txBox="1">
            <a:spLocks noChangeArrowheads="1"/>
          </p:cNvSpPr>
          <p:nvPr/>
        </p:nvSpPr>
        <p:spPr bwMode="auto">
          <a:xfrm>
            <a:off x="457200" y="1219200"/>
            <a:ext cx="822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285750" indent="-285750" eaLnBrk="1" hangingPunct="1">
              <a:buFont typeface="Arial" pitchFamily="34" charset="0"/>
              <a:buChar char="•"/>
            </a:pPr>
            <a:r>
              <a:rPr lang="ja-JP" altLang="en-US" sz="1600" b="1" dirty="0" smtClean="0">
                <a:solidFill>
                  <a:schemeClr val="bg1"/>
                </a:solidFill>
              </a:rPr>
              <a:t>“</a:t>
            </a:r>
            <a:r>
              <a:rPr lang="en-US" altLang="ja-JP" sz="1600" b="1" dirty="0">
                <a:solidFill>
                  <a:schemeClr val="bg1"/>
                </a:solidFill>
              </a:rPr>
              <a:t>Spin rotator</a:t>
            </a:r>
            <a:r>
              <a:rPr lang="ja-JP" altLang="en-US" sz="1600" b="1" dirty="0">
                <a:solidFill>
                  <a:schemeClr val="bg1"/>
                </a:solidFill>
              </a:rPr>
              <a:t>”</a:t>
            </a:r>
            <a:r>
              <a:rPr lang="en-US" altLang="ja-JP" sz="1600" b="1" dirty="0">
                <a:solidFill>
                  <a:schemeClr val="bg1"/>
                </a:solidFill>
              </a:rPr>
              <a:t> optics is replaced with a simpler matching </a:t>
            </a:r>
            <a:r>
              <a:rPr lang="en-US" altLang="ja-JP" sz="1600" b="1" dirty="0" smtClean="0">
                <a:solidFill>
                  <a:schemeClr val="bg1"/>
                </a:solidFill>
              </a:rPr>
              <a:t>section</a:t>
            </a:r>
            <a:endParaRPr lang="en-US" altLang="ja-JP" sz="1600" b="1" dirty="0">
              <a:solidFill>
                <a:schemeClr val="bg1"/>
              </a:solidFill>
            </a:endParaRPr>
          </a:p>
        </p:txBody>
      </p:sp>
      <p:grpSp>
        <p:nvGrpSpPr>
          <p:cNvPr id="5" name="Gruppo 4"/>
          <p:cNvGrpSpPr/>
          <p:nvPr/>
        </p:nvGrpSpPr>
        <p:grpSpPr>
          <a:xfrm>
            <a:off x="371629" y="1556792"/>
            <a:ext cx="8172681" cy="2034236"/>
            <a:chOff x="371629" y="1556792"/>
            <a:chExt cx="8172681" cy="2034236"/>
          </a:xfrm>
        </p:grpSpPr>
        <p:grpSp>
          <p:nvGrpSpPr>
            <p:cNvPr id="2" name="Gruppo 1"/>
            <p:cNvGrpSpPr/>
            <p:nvPr/>
          </p:nvGrpSpPr>
          <p:grpSpPr>
            <a:xfrm>
              <a:off x="457200" y="1556792"/>
              <a:ext cx="8087110" cy="2034236"/>
              <a:chOff x="457200" y="2042836"/>
              <a:chExt cx="8087110" cy="2034236"/>
            </a:xfrm>
          </p:grpSpPr>
          <p:pic>
            <p:nvPicPr>
              <p:cNvPr id="30728" name="Picture 18" descr="beta_her_ir_v12.tif"/>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114844"/>
                <a:ext cx="8087110" cy="196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 Box 30"/>
              <p:cNvSpPr txBox="1">
                <a:spLocks noChangeArrowheads="1"/>
              </p:cNvSpPr>
              <p:nvPr/>
            </p:nvSpPr>
            <p:spPr bwMode="auto">
              <a:xfrm>
                <a:off x="899592" y="2042836"/>
                <a:ext cx="400013" cy="3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rPr>
                  <a:t>IP</a:t>
                </a:r>
              </a:p>
            </p:txBody>
          </p:sp>
          <p:sp>
            <p:nvSpPr>
              <p:cNvPr id="30732" name="Text Box 35"/>
              <p:cNvSpPr txBox="1">
                <a:spLocks noChangeArrowheads="1"/>
              </p:cNvSpPr>
              <p:nvPr/>
            </p:nvSpPr>
            <p:spPr bwMode="auto">
              <a:xfrm>
                <a:off x="2400118" y="2507954"/>
                <a:ext cx="715896" cy="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dirty="0">
                    <a:solidFill>
                      <a:srgbClr val="0000FF"/>
                    </a:solidFill>
                  </a:rPr>
                  <a:t>Y-sext</a:t>
                </a:r>
              </a:p>
            </p:txBody>
          </p:sp>
          <p:sp>
            <p:nvSpPr>
              <p:cNvPr id="30733" name="Text Box 36"/>
              <p:cNvSpPr txBox="1">
                <a:spLocks noChangeArrowheads="1"/>
              </p:cNvSpPr>
              <p:nvPr/>
            </p:nvSpPr>
            <p:spPr bwMode="auto">
              <a:xfrm>
                <a:off x="4000168" y="3117531"/>
                <a:ext cx="715896" cy="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X-sext</a:t>
                </a:r>
              </a:p>
            </p:txBody>
          </p:sp>
          <p:sp>
            <p:nvSpPr>
              <p:cNvPr id="30736" name="Text Box 41"/>
              <p:cNvSpPr txBox="1">
                <a:spLocks noChangeArrowheads="1"/>
              </p:cNvSpPr>
              <p:nvPr/>
            </p:nvSpPr>
            <p:spPr bwMode="auto">
              <a:xfrm>
                <a:off x="5904990" y="2965137"/>
                <a:ext cx="700767"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dirty="0">
                    <a:solidFill>
                      <a:srgbClr val="0000FF"/>
                    </a:solidFill>
                  </a:rPr>
                  <a:t>Match</a:t>
                </a:r>
              </a:p>
            </p:txBody>
          </p:sp>
          <p:cxnSp>
            <p:nvCxnSpPr>
              <p:cNvPr id="21" name="Straight Arrow Connector 20"/>
              <p:cNvCxnSpPr/>
              <p:nvPr/>
            </p:nvCxnSpPr>
            <p:spPr bwMode="auto">
              <a:xfrm>
                <a:off x="4000500" y="3498648"/>
                <a:ext cx="7239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a:off x="2362200" y="2850948"/>
                <a:ext cx="762000" cy="15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739" name="Text Box 37"/>
              <p:cNvSpPr txBox="1">
                <a:spLocks noChangeArrowheads="1"/>
              </p:cNvSpPr>
              <p:nvPr/>
            </p:nvSpPr>
            <p:spPr bwMode="auto">
              <a:xfrm>
                <a:off x="5104965" y="2965137"/>
                <a:ext cx="588908" cy="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Crab</a:t>
                </a:r>
              </a:p>
            </p:txBody>
          </p:sp>
        </p:grpSp>
        <p:sp>
          <p:nvSpPr>
            <p:cNvPr id="3" name="CasellaDiTesto 2"/>
            <p:cNvSpPr txBox="1"/>
            <p:nvPr/>
          </p:nvSpPr>
          <p:spPr>
            <a:xfrm>
              <a:off x="371629" y="2852936"/>
              <a:ext cx="671979" cy="369332"/>
            </a:xfrm>
            <a:prstGeom prst="rect">
              <a:avLst/>
            </a:prstGeom>
            <a:noFill/>
          </p:spPr>
          <p:txBody>
            <a:bodyPr wrap="none" rtlCol="0">
              <a:spAutoFit/>
            </a:bodyPr>
            <a:lstStyle/>
            <a:p>
              <a:r>
                <a:rPr lang="en-US" dirty="0">
                  <a:solidFill>
                    <a:srgbClr val="FF0000"/>
                  </a:solidFill>
                  <a:ea typeface="ＭＳ Ｐゴシック" pitchFamily="34" charset="-128"/>
                </a:rPr>
                <a:t>HER</a:t>
              </a:r>
              <a:endParaRPr lang="it-IT" dirty="0">
                <a:solidFill>
                  <a:srgbClr val="FF0000"/>
                </a:solidFill>
              </a:endParaRPr>
            </a:p>
          </p:txBody>
        </p:sp>
      </p:grpSp>
      <p:sp>
        <p:nvSpPr>
          <p:cNvPr id="24" name="Text Box 39"/>
          <p:cNvSpPr txBox="1">
            <a:spLocks noChangeArrowheads="1"/>
          </p:cNvSpPr>
          <p:nvPr/>
        </p:nvSpPr>
        <p:spPr bwMode="auto">
          <a:xfrm>
            <a:off x="533400" y="3735288"/>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sz="1600" b="1" dirty="0" smtClean="0">
                <a:solidFill>
                  <a:schemeClr val="bg1"/>
                </a:solidFill>
              </a:rPr>
              <a:t> Matching </a:t>
            </a:r>
            <a:r>
              <a:rPr lang="en-US" sz="1600" b="1" dirty="0">
                <a:solidFill>
                  <a:schemeClr val="bg1"/>
                </a:solidFill>
              </a:rPr>
              <a:t>section is shorter </a:t>
            </a:r>
            <a:r>
              <a:rPr lang="en-US" sz="1600" b="1" dirty="0" smtClean="0">
                <a:solidFill>
                  <a:schemeClr val="bg1"/>
                </a:solidFill>
              </a:rPr>
              <a:t>than HER to </a:t>
            </a:r>
            <a:r>
              <a:rPr lang="en-US" sz="1600" b="1" dirty="0">
                <a:solidFill>
                  <a:schemeClr val="bg1"/>
                </a:solidFill>
              </a:rPr>
              <a:t>provide space for spin rotator optics.</a:t>
            </a:r>
          </a:p>
          <a:p>
            <a:pPr eaLnBrk="1" hangingPunct="1">
              <a:buFont typeface="Arial" pitchFamily="34" charset="0"/>
              <a:buChar char="•"/>
            </a:pPr>
            <a:r>
              <a:rPr lang="en-US" sz="1600" b="1" dirty="0">
                <a:solidFill>
                  <a:schemeClr val="bg1"/>
                </a:solidFill>
              </a:rPr>
              <a:t> ±33 </a:t>
            </a:r>
            <a:r>
              <a:rPr lang="en-US" sz="1600" b="1" dirty="0" err="1">
                <a:solidFill>
                  <a:schemeClr val="bg1"/>
                </a:solidFill>
              </a:rPr>
              <a:t>mrad</a:t>
            </a:r>
            <a:r>
              <a:rPr lang="en-US" sz="1600" b="1" dirty="0">
                <a:solidFill>
                  <a:schemeClr val="bg1"/>
                </a:solidFill>
              </a:rPr>
              <a:t> bending asymmetry with respect to IP causes a slight spin mismatch between SR and IP resulting in ~5% polarization reduction.</a:t>
            </a:r>
          </a:p>
        </p:txBody>
      </p:sp>
      <p:grpSp>
        <p:nvGrpSpPr>
          <p:cNvPr id="4" name="Gruppo 3"/>
          <p:cNvGrpSpPr/>
          <p:nvPr/>
        </p:nvGrpSpPr>
        <p:grpSpPr>
          <a:xfrm>
            <a:off x="395536" y="4812762"/>
            <a:ext cx="8017903" cy="1856598"/>
            <a:chOff x="395536" y="4812762"/>
            <a:chExt cx="8017903" cy="1856598"/>
          </a:xfrm>
        </p:grpSpPr>
        <p:grpSp>
          <p:nvGrpSpPr>
            <p:cNvPr id="25" name="Gruppo 24"/>
            <p:cNvGrpSpPr/>
            <p:nvPr/>
          </p:nvGrpSpPr>
          <p:grpSpPr>
            <a:xfrm>
              <a:off x="495300" y="4812762"/>
              <a:ext cx="7918139" cy="1856598"/>
              <a:chOff x="495300" y="2004450"/>
              <a:chExt cx="7918139" cy="1856598"/>
            </a:xfrm>
          </p:grpSpPr>
          <p:pic>
            <p:nvPicPr>
              <p:cNvPr id="27" name="Picture 23" descr="beta_ler_ir_v12.tif"/>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 y="2039269"/>
                <a:ext cx="7918139" cy="182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30"/>
              <p:cNvSpPr txBox="1">
                <a:spLocks noChangeArrowheads="1"/>
              </p:cNvSpPr>
              <p:nvPr/>
            </p:nvSpPr>
            <p:spPr bwMode="auto">
              <a:xfrm>
                <a:off x="925001" y="2004450"/>
                <a:ext cx="391655" cy="34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rPr>
                  <a:t>IP</a:t>
                </a:r>
              </a:p>
            </p:txBody>
          </p:sp>
          <p:sp>
            <p:nvSpPr>
              <p:cNvPr id="30" name="Text Box 35"/>
              <p:cNvSpPr txBox="1">
                <a:spLocks noChangeArrowheads="1"/>
              </p:cNvSpPr>
              <p:nvPr/>
            </p:nvSpPr>
            <p:spPr bwMode="auto">
              <a:xfrm>
                <a:off x="2379719" y="2394309"/>
                <a:ext cx="700938" cy="28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Y-sext</a:t>
                </a:r>
              </a:p>
            </p:txBody>
          </p:sp>
          <p:sp>
            <p:nvSpPr>
              <p:cNvPr id="31" name="Text Box 36"/>
              <p:cNvSpPr txBox="1">
                <a:spLocks noChangeArrowheads="1"/>
              </p:cNvSpPr>
              <p:nvPr/>
            </p:nvSpPr>
            <p:spPr bwMode="auto">
              <a:xfrm>
                <a:off x="3946338" y="2962372"/>
                <a:ext cx="700938" cy="28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X-sext</a:t>
                </a:r>
              </a:p>
            </p:txBody>
          </p:sp>
          <p:sp>
            <p:nvSpPr>
              <p:cNvPr id="32" name="Text Box 41"/>
              <p:cNvSpPr txBox="1">
                <a:spLocks noChangeArrowheads="1"/>
              </p:cNvSpPr>
              <p:nvPr/>
            </p:nvSpPr>
            <p:spPr bwMode="auto">
              <a:xfrm>
                <a:off x="5587557" y="2820356"/>
                <a:ext cx="1155365" cy="28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Match &amp; SR</a:t>
                </a:r>
              </a:p>
            </p:txBody>
          </p:sp>
          <p:cxnSp>
            <p:nvCxnSpPr>
              <p:cNvPr id="33" name="Straight Arrow Connector 20"/>
              <p:cNvCxnSpPr/>
              <p:nvPr/>
            </p:nvCxnSpPr>
            <p:spPr bwMode="auto">
              <a:xfrm>
                <a:off x="3946525" y="3318123"/>
                <a:ext cx="709613"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21"/>
              <p:cNvCxnSpPr/>
              <p:nvPr/>
            </p:nvCxnSpPr>
            <p:spPr bwMode="auto">
              <a:xfrm>
                <a:off x="2343150" y="2714873"/>
                <a:ext cx="746125" cy="15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 Box 37"/>
              <p:cNvSpPr txBox="1">
                <a:spLocks noChangeArrowheads="1"/>
              </p:cNvSpPr>
              <p:nvPr/>
            </p:nvSpPr>
            <p:spPr bwMode="auto">
              <a:xfrm>
                <a:off x="5028051" y="2820356"/>
                <a:ext cx="576603" cy="28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Crab</a:t>
                </a:r>
              </a:p>
            </p:txBody>
          </p:sp>
        </p:grpSp>
        <p:sp>
          <p:nvSpPr>
            <p:cNvPr id="36" name="CasellaDiTesto 35"/>
            <p:cNvSpPr txBox="1"/>
            <p:nvPr/>
          </p:nvSpPr>
          <p:spPr>
            <a:xfrm>
              <a:off x="395536" y="5723964"/>
              <a:ext cx="633507" cy="369332"/>
            </a:xfrm>
            <a:prstGeom prst="rect">
              <a:avLst/>
            </a:prstGeom>
            <a:noFill/>
          </p:spPr>
          <p:txBody>
            <a:bodyPr wrap="none" rtlCol="0">
              <a:spAutoFit/>
            </a:bodyPr>
            <a:lstStyle/>
            <a:p>
              <a:r>
                <a:rPr lang="en-US" dirty="0" smtClean="0">
                  <a:solidFill>
                    <a:srgbClr val="FF0000"/>
                  </a:solidFill>
                  <a:ea typeface="ＭＳ Ｐゴシック" pitchFamily="34" charset="-128"/>
                </a:rPr>
                <a:t>LER</a:t>
              </a:r>
              <a:endParaRPr lang="it-IT" dirty="0">
                <a:solidFill>
                  <a:srgbClr val="FF0000"/>
                </a:solidFill>
              </a:endParaRPr>
            </a:p>
          </p:txBody>
        </p:sp>
      </p:grpSp>
      <p:sp>
        <p:nvSpPr>
          <p:cNvPr id="30727" name="TextBox 31"/>
          <p:cNvSpPr txBox="1">
            <a:spLocks noChangeArrowheads="1"/>
          </p:cNvSpPr>
          <p:nvPr/>
        </p:nvSpPr>
        <p:spPr bwMode="auto">
          <a:xfrm>
            <a:off x="6781800" y="1676400"/>
            <a:ext cx="2081213" cy="366713"/>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latin typeface="Symbol" pitchFamily="18" charset="2"/>
              </a:rPr>
              <a:t>b</a:t>
            </a:r>
            <a:r>
              <a:rPr lang="en-US" b="1" dirty="0">
                <a:solidFill>
                  <a:srgbClr val="FF0000"/>
                </a:solidFill>
              </a:rPr>
              <a:t>* = 26 / </a:t>
            </a:r>
            <a:r>
              <a:rPr lang="en-US" b="1" dirty="0" smtClean="0">
                <a:solidFill>
                  <a:srgbClr val="FF0000"/>
                </a:solidFill>
              </a:rPr>
              <a:t>0.25 </a:t>
            </a:r>
            <a:r>
              <a:rPr lang="en-US" b="1" dirty="0">
                <a:solidFill>
                  <a:srgbClr val="FF0000"/>
                </a:solidFill>
              </a:rPr>
              <a:t>mm </a:t>
            </a:r>
          </a:p>
        </p:txBody>
      </p:sp>
      <p:sp>
        <p:nvSpPr>
          <p:cNvPr id="37" name="TextBox 31"/>
          <p:cNvSpPr txBox="1">
            <a:spLocks noChangeArrowheads="1"/>
          </p:cNvSpPr>
          <p:nvPr/>
        </p:nvSpPr>
        <p:spPr bwMode="auto">
          <a:xfrm>
            <a:off x="6660232" y="5006503"/>
            <a:ext cx="2100255" cy="369332"/>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latin typeface="Symbol" pitchFamily="18" charset="2"/>
              </a:rPr>
              <a:t>b</a:t>
            </a:r>
            <a:r>
              <a:rPr lang="en-US" b="1" dirty="0">
                <a:solidFill>
                  <a:srgbClr val="FF0000"/>
                </a:solidFill>
              </a:rPr>
              <a:t>* = </a:t>
            </a:r>
            <a:r>
              <a:rPr lang="en-US" b="1" dirty="0" smtClean="0">
                <a:solidFill>
                  <a:srgbClr val="FF0000"/>
                </a:solidFill>
              </a:rPr>
              <a:t>32 / 0.21 </a:t>
            </a:r>
            <a:r>
              <a:rPr lang="en-US" b="1" dirty="0">
                <a:solidFill>
                  <a:srgbClr val="FF0000"/>
                </a:solidFill>
              </a:rPr>
              <a:t>mm </a:t>
            </a:r>
          </a:p>
        </p:txBody>
      </p:sp>
      <p:sp>
        <p:nvSpPr>
          <p:cNvPr id="38" name="Text Box 11"/>
          <p:cNvSpPr txBox="1">
            <a:spLocks noChangeArrowheads="1"/>
          </p:cNvSpPr>
          <p:nvPr/>
        </p:nvSpPr>
        <p:spPr bwMode="auto">
          <a:xfrm>
            <a:off x="7163154" y="620688"/>
            <a:ext cx="1549399"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P. </a:t>
            </a:r>
            <a:r>
              <a:rPr lang="it-IT" sz="2000" dirty="0" err="1" smtClean="0"/>
              <a:t>Raimondi</a:t>
            </a:r>
            <a:endParaRPr lang="en-US" sz="2000" dirty="0"/>
          </a:p>
        </p:txBody>
      </p:sp>
    </p:spTree>
    <p:extLst>
      <p:ext uri="{BB962C8B-B14F-4D97-AF65-F5344CB8AC3E}">
        <p14:creationId xmlns:p14="http://schemas.microsoft.com/office/powerpoint/2010/main" val="40227612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dirty="0" smtClean="0"/>
              <a:t>IR design</a:t>
            </a:r>
            <a:endParaRPr lang="it-IT" dirty="0"/>
          </a:p>
        </p:txBody>
      </p:sp>
      <p:sp>
        <p:nvSpPr>
          <p:cNvPr id="4" name="Segnaposto contenuto 3"/>
          <p:cNvSpPr>
            <a:spLocks noGrp="1"/>
          </p:cNvSpPr>
          <p:nvPr>
            <p:ph idx="1"/>
          </p:nvPr>
        </p:nvSpPr>
        <p:spPr>
          <a:xfrm>
            <a:off x="457200" y="836712"/>
            <a:ext cx="8363272" cy="5256584"/>
          </a:xfrm>
        </p:spPr>
        <p:txBody>
          <a:bodyPr/>
          <a:lstStyle/>
          <a:p>
            <a:r>
              <a:rPr lang="en-US" sz="2400" dirty="0"/>
              <a:t>We have two designs that are flexible and have good:</a:t>
            </a:r>
          </a:p>
          <a:p>
            <a:pPr lvl="1"/>
            <a:r>
              <a:rPr lang="en-US" sz="2000" dirty="0"/>
              <a:t>SR backgrounds</a:t>
            </a:r>
          </a:p>
          <a:p>
            <a:pPr lvl="1"/>
            <a:r>
              <a:rPr lang="en-US" sz="2000" dirty="0"/>
              <a:t>Lattice functions</a:t>
            </a:r>
          </a:p>
          <a:p>
            <a:pPr lvl="1"/>
            <a:r>
              <a:rPr lang="en-US" sz="2000" dirty="0"/>
              <a:t>Beam </a:t>
            </a:r>
            <a:r>
              <a:rPr lang="en-US" sz="2000" dirty="0" smtClean="0"/>
              <a:t>apertures</a:t>
            </a:r>
          </a:p>
          <a:p>
            <a:pPr lvl="1"/>
            <a:endParaRPr lang="en-US" sz="800" dirty="0"/>
          </a:p>
          <a:p>
            <a:r>
              <a:rPr lang="en-US" sz="2400" dirty="0" smtClean="0"/>
              <a:t>These </a:t>
            </a:r>
            <a:r>
              <a:rPr lang="en-US" sz="2400" dirty="0"/>
              <a:t>designs greatly improve the lattice and energy flexibility of the overall IR </a:t>
            </a:r>
            <a:r>
              <a:rPr lang="en-US" sz="2400" dirty="0" smtClean="0"/>
              <a:t>design. IP doublets options:</a:t>
            </a:r>
            <a:endParaRPr lang="en-US" sz="2400" dirty="0"/>
          </a:p>
          <a:p>
            <a:pPr lvl="1"/>
            <a:r>
              <a:rPr lang="en-US" sz="2000" dirty="0"/>
              <a:t>Vanadium </a:t>
            </a:r>
            <a:r>
              <a:rPr lang="en-US" sz="2000" dirty="0" err="1"/>
              <a:t>Permendur</a:t>
            </a:r>
            <a:r>
              <a:rPr lang="en-US" sz="2000" dirty="0"/>
              <a:t> for QD0 and </a:t>
            </a:r>
            <a:r>
              <a:rPr lang="en-US" sz="2000" dirty="0" smtClean="0"/>
              <a:t>QF1 </a:t>
            </a:r>
            <a:r>
              <a:rPr lang="en-US" sz="2000" dirty="0">
                <a:solidFill>
                  <a:srgbClr val="00FF00"/>
                </a:solidFill>
              </a:rPr>
              <a:t>(prototype in </a:t>
            </a:r>
            <a:r>
              <a:rPr lang="en-US" sz="2000" dirty="0" smtClean="0">
                <a:solidFill>
                  <a:srgbClr val="00FF00"/>
                </a:solidFill>
              </a:rPr>
              <a:t>progress @ BINP)</a:t>
            </a:r>
            <a:endParaRPr lang="en-US" sz="2000" dirty="0"/>
          </a:p>
          <a:p>
            <a:pPr lvl="1"/>
            <a:r>
              <a:rPr lang="en-US" sz="2000" dirty="0"/>
              <a:t>Parallel air-core dual quads for QD0 and </a:t>
            </a:r>
            <a:r>
              <a:rPr lang="en-US" sz="2000" dirty="0" smtClean="0"/>
              <a:t>QF1 </a:t>
            </a:r>
            <a:r>
              <a:rPr lang="en-US" sz="2000" dirty="0" smtClean="0">
                <a:solidFill>
                  <a:srgbClr val="00FF00"/>
                </a:solidFill>
              </a:rPr>
              <a:t>(prototype in progress @ </a:t>
            </a:r>
            <a:r>
              <a:rPr lang="en-US" sz="2000" dirty="0" err="1" smtClean="0">
                <a:solidFill>
                  <a:srgbClr val="00FF00"/>
                </a:solidFill>
              </a:rPr>
              <a:t>Genova</a:t>
            </a:r>
            <a:r>
              <a:rPr lang="en-US" sz="2000" dirty="0" smtClean="0">
                <a:solidFill>
                  <a:srgbClr val="00FF00"/>
                </a:solidFill>
              </a:rPr>
              <a:t>)</a:t>
            </a:r>
            <a:endParaRPr lang="en-US" sz="2000" dirty="0">
              <a:solidFill>
                <a:srgbClr val="00FF00"/>
              </a:solidFill>
            </a:endParaRPr>
          </a:p>
          <a:p>
            <a:pPr lvl="2"/>
            <a:r>
              <a:rPr lang="en-US" sz="1800" dirty="0"/>
              <a:t>Both designs include additional vanadium </a:t>
            </a:r>
            <a:r>
              <a:rPr lang="en-US" sz="1800" dirty="0" err="1"/>
              <a:t>permendur</a:t>
            </a:r>
            <a:r>
              <a:rPr lang="en-US" sz="1800" dirty="0"/>
              <a:t> Panofsky quads on the </a:t>
            </a:r>
            <a:r>
              <a:rPr lang="en-US" sz="1800" dirty="0" smtClean="0"/>
              <a:t>HER</a:t>
            </a:r>
          </a:p>
          <a:p>
            <a:pPr marL="914400" lvl="2" indent="0">
              <a:buNone/>
            </a:pPr>
            <a:endParaRPr lang="en-US" sz="800" dirty="0" smtClean="0"/>
          </a:p>
          <a:p>
            <a:pPr>
              <a:lnSpc>
                <a:spcPct val="80000"/>
              </a:lnSpc>
            </a:pPr>
            <a:r>
              <a:rPr lang="en-US" sz="2400" dirty="0"/>
              <a:t>We have a scheme for correcting the </a:t>
            </a:r>
            <a:r>
              <a:rPr lang="en-US" sz="2400" dirty="0" smtClean="0"/>
              <a:t>coupling induced by the detector </a:t>
            </a:r>
            <a:r>
              <a:rPr lang="en-US" sz="2400" dirty="0"/>
              <a:t>solenoid and </a:t>
            </a:r>
            <a:r>
              <a:rPr lang="en-US" sz="2400" dirty="0" smtClean="0"/>
              <a:t>we </a:t>
            </a:r>
            <a:r>
              <a:rPr lang="en-US" sz="2400" dirty="0"/>
              <a:t>know </a:t>
            </a:r>
            <a:r>
              <a:rPr lang="en-US" sz="2400" dirty="0" smtClean="0"/>
              <a:t>also how to run </a:t>
            </a:r>
            <a:r>
              <a:rPr lang="en-US" sz="2400" dirty="0"/>
              <a:t>the machine </a:t>
            </a:r>
            <a:r>
              <a:rPr lang="en-US" sz="2400" dirty="0">
                <a:solidFill>
                  <a:srgbClr val="FFFF00"/>
                </a:solidFill>
              </a:rPr>
              <a:t>without</a:t>
            </a:r>
            <a:r>
              <a:rPr lang="en-US" sz="2400" dirty="0"/>
              <a:t> the detector solenoid</a:t>
            </a:r>
          </a:p>
          <a:p>
            <a:pPr marL="914400" lvl="2" indent="0">
              <a:buNone/>
            </a:pPr>
            <a:endParaRPr lang="en-US" dirty="0"/>
          </a:p>
        </p:txBody>
      </p:sp>
      <p:sp>
        <p:nvSpPr>
          <p:cNvPr id="5" name="Text Box 11"/>
          <p:cNvSpPr txBox="1">
            <a:spLocks noChangeArrowheads="1"/>
          </p:cNvSpPr>
          <p:nvPr/>
        </p:nvSpPr>
        <p:spPr bwMode="auto">
          <a:xfrm>
            <a:off x="3706770" y="6413266"/>
            <a:ext cx="1369286"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err="1" smtClean="0"/>
              <a:t>M.Sullivan</a:t>
            </a:r>
            <a:endParaRPr lang="en-US" sz="2000" dirty="0"/>
          </a:p>
        </p:txBody>
      </p:sp>
    </p:spTree>
    <p:extLst>
      <p:ext uri="{BB962C8B-B14F-4D97-AF65-F5344CB8AC3E}">
        <p14:creationId xmlns:p14="http://schemas.microsoft.com/office/powerpoint/2010/main" val="31693658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0" y="1"/>
            <a:ext cx="9144000" cy="825500"/>
          </a:xfrm>
        </p:spPr>
        <p:txBody>
          <a:bodyPr/>
          <a:lstStyle/>
          <a:p>
            <a:r>
              <a:rPr lang="en-US" sz="4000" dirty="0" smtClean="0"/>
              <a:t>QD0 Design: 2 possible choices</a:t>
            </a:r>
            <a:endParaRPr lang="en-US" sz="4000" dirty="0"/>
          </a:p>
        </p:txBody>
      </p:sp>
      <p:pic>
        <p:nvPicPr>
          <p:cNvPr id="274438" name="Picture 6" descr="SB_RL_V12_SF8A_3M_NOSH"/>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484784"/>
            <a:ext cx="4320000" cy="3240000"/>
          </a:xfrm>
          <a:prstGeom prst="rect">
            <a:avLst/>
          </a:prstGeom>
          <a:solidFill>
            <a:schemeClr val="bg1"/>
          </a:solidFill>
        </p:spPr>
      </p:pic>
      <p:pic>
        <p:nvPicPr>
          <p:cNvPr id="4" name="Picture 5" descr="SB_RL_V12_SF8A_3M__AC_NOSH"/>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493664"/>
            <a:ext cx="4320000" cy="3240000"/>
          </a:xfrm>
          <a:prstGeom prst="rect">
            <a:avLst/>
          </a:prstGeom>
          <a:solidFill>
            <a:schemeClr val="bg1"/>
          </a:solidFill>
        </p:spPr>
      </p:pic>
      <p:sp>
        <p:nvSpPr>
          <p:cNvPr id="5" name="Rectangle 2"/>
          <p:cNvSpPr txBox="1">
            <a:spLocks noChangeArrowheads="1"/>
          </p:cNvSpPr>
          <p:nvPr/>
        </p:nvSpPr>
        <p:spPr bwMode="auto">
          <a:xfrm>
            <a:off x="129952" y="4941168"/>
            <a:ext cx="4275104" cy="825500"/>
          </a:xfrm>
          <a:prstGeom prst="rect">
            <a:avLst/>
          </a:prstGeom>
          <a:solidFill>
            <a:srgbClr val="FFFF00"/>
          </a:solidFill>
          <a:ln>
            <a:noFill/>
          </a:ln>
          <a:effectLs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i="1">
                <a:solidFill>
                  <a:schemeClr val="bg1"/>
                </a:solidFill>
                <a:latin typeface="+mj-lt"/>
                <a:ea typeface="+mj-ea"/>
                <a:cs typeface="+mj-cs"/>
              </a:defRPr>
            </a:lvl1pPr>
            <a:lvl2pPr algn="ctr" rtl="0" eaLnBrk="1" fontAlgn="base" hangingPunct="1">
              <a:spcBef>
                <a:spcPct val="0"/>
              </a:spcBef>
              <a:spcAft>
                <a:spcPct val="0"/>
              </a:spcAft>
              <a:defRPr sz="4400" i="1">
                <a:solidFill>
                  <a:schemeClr val="bg1"/>
                </a:solidFill>
                <a:latin typeface="Arial" pitchFamily="34" charset="0"/>
              </a:defRPr>
            </a:lvl2pPr>
            <a:lvl3pPr algn="ctr" rtl="0" eaLnBrk="1" fontAlgn="base" hangingPunct="1">
              <a:spcBef>
                <a:spcPct val="0"/>
              </a:spcBef>
              <a:spcAft>
                <a:spcPct val="0"/>
              </a:spcAft>
              <a:defRPr sz="4400" i="1">
                <a:solidFill>
                  <a:schemeClr val="bg1"/>
                </a:solidFill>
                <a:latin typeface="Arial" pitchFamily="34" charset="0"/>
              </a:defRPr>
            </a:lvl3pPr>
            <a:lvl4pPr algn="ctr" rtl="0" eaLnBrk="1" fontAlgn="base" hangingPunct="1">
              <a:spcBef>
                <a:spcPct val="0"/>
              </a:spcBef>
              <a:spcAft>
                <a:spcPct val="0"/>
              </a:spcAft>
              <a:defRPr sz="4400" i="1">
                <a:solidFill>
                  <a:schemeClr val="bg1"/>
                </a:solidFill>
                <a:latin typeface="Arial" pitchFamily="34" charset="0"/>
              </a:defRPr>
            </a:lvl4pPr>
            <a:lvl5pPr algn="ctr" rtl="0" eaLnBrk="1" fontAlgn="base" hangingPunct="1">
              <a:spcBef>
                <a:spcPct val="0"/>
              </a:spcBef>
              <a:spcAft>
                <a:spcPct val="0"/>
              </a:spcAft>
              <a:defRPr sz="4400" i="1">
                <a:solidFill>
                  <a:schemeClr val="bg1"/>
                </a:solidFill>
                <a:latin typeface="Arial" pitchFamily="34" charset="0"/>
              </a:defRPr>
            </a:lvl5pPr>
            <a:lvl6pPr marL="457200" algn="ctr" rtl="0" eaLnBrk="1" fontAlgn="base" hangingPunct="1">
              <a:spcBef>
                <a:spcPct val="0"/>
              </a:spcBef>
              <a:spcAft>
                <a:spcPct val="0"/>
              </a:spcAft>
              <a:defRPr sz="4400" i="1">
                <a:solidFill>
                  <a:schemeClr val="bg1"/>
                </a:solidFill>
                <a:latin typeface="Arial" pitchFamily="34" charset="0"/>
              </a:defRPr>
            </a:lvl6pPr>
            <a:lvl7pPr marL="914400" algn="ctr" rtl="0" eaLnBrk="1" fontAlgn="base" hangingPunct="1">
              <a:spcBef>
                <a:spcPct val="0"/>
              </a:spcBef>
              <a:spcAft>
                <a:spcPct val="0"/>
              </a:spcAft>
              <a:defRPr sz="4400" i="1">
                <a:solidFill>
                  <a:schemeClr val="bg1"/>
                </a:solidFill>
                <a:latin typeface="Arial" pitchFamily="34" charset="0"/>
              </a:defRPr>
            </a:lvl7pPr>
            <a:lvl8pPr marL="1371600" algn="ctr" rtl="0" eaLnBrk="1" fontAlgn="base" hangingPunct="1">
              <a:spcBef>
                <a:spcPct val="0"/>
              </a:spcBef>
              <a:spcAft>
                <a:spcPct val="0"/>
              </a:spcAft>
              <a:defRPr sz="4400" i="1">
                <a:solidFill>
                  <a:schemeClr val="bg1"/>
                </a:solidFill>
                <a:latin typeface="Arial" pitchFamily="34" charset="0"/>
              </a:defRPr>
            </a:lvl8pPr>
            <a:lvl9pPr marL="1828800" algn="ctr" rtl="0" eaLnBrk="1" fontAlgn="base" hangingPunct="1">
              <a:spcBef>
                <a:spcPct val="0"/>
              </a:spcBef>
              <a:spcAft>
                <a:spcPct val="0"/>
              </a:spcAft>
              <a:defRPr sz="4400" i="1">
                <a:solidFill>
                  <a:schemeClr val="bg1"/>
                </a:solidFill>
                <a:latin typeface="Arial" pitchFamily="34" charset="0"/>
              </a:defRPr>
            </a:lvl9pPr>
          </a:lstStyle>
          <a:p>
            <a:r>
              <a:rPr lang="en-US" sz="2800" dirty="0" smtClean="0">
                <a:solidFill>
                  <a:srgbClr val="0070C0"/>
                </a:solidFill>
              </a:rPr>
              <a:t>Vanadium </a:t>
            </a:r>
            <a:r>
              <a:rPr lang="en-US" sz="2800" dirty="0" err="1" smtClean="0">
                <a:solidFill>
                  <a:srgbClr val="0070C0"/>
                </a:solidFill>
              </a:rPr>
              <a:t>Permendur</a:t>
            </a:r>
            <a:r>
              <a:rPr lang="en-US" sz="2800" dirty="0" smtClean="0">
                <a:solidFill>
                  <a:srgbClr val="0070C0"/>
                </a:solidFill>
              </a:rPr>
              <a:t> </a:t>
            </a:r>
          </a:p>
          <a:p>
            <a:r>
              <a:rPr lang="en-US" sz="2800" dirty="0" smtClean="0">
                <a:solidFill>
                  <a:srgbClr val="0070C0"/>
                </a:solidFill>
              </a:rPr>
              <a:t>“Russian” Design</a:t>
            </a:r>
            <a:endParaRPr lang="en-US" sz="2800" dirty="0">
              <a:solidFill>
                <a:srgbClr val="0070C0"/>
              </a:solidFill>
            </a:endParaRPr>
          </a:p>
        </p:txBody>
      </p:sp>
      <p:sp>
        <p:nvSpPr>
          <p:cNvPr id="6" name="Rectangle 2"/>
          <p:cNvSpPr txBox="1">
            <a:spLocks noChangeArrowheads="1"/>
          </p:cNvSpPr>
          <p:nvPr/>
        </p:nvSpPr>
        <p:spPr bwMode="auto">
          <a:xfrm>
            <a:off x="4761392" y="4941168"/>
            <a:ext cx="4275104" cy="825500"/>
          </a:xfrm>
          <a:prstGeom prst="rect">
            <a:avLst/>
          </a:prstGeom>
          <a:solidFill>
            <a:srgbClr val="FFFF00"/>
          </a:solidFill>
          <a:ln>
            <a:noFill/>
          </a:ln>
          <a:effectLs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i="1">
                <a:solidFill>
                  <a:schemeClr val="bg1"/>
                </a:solidFill>
                <a:latin typeface="+mj-lt"/>
                <a:ea typeface="+mj-ea"/>
                <a:cs typeface="+mj-cs"/>
              </a:defRPr>
            </a:lvl1pPr>
            <a:lvl2pPr algn="ctr" rtl="0" eaLnBrk="1" fontAlgn="base" hangingPunct="1">
              <a:spcBef>
                <a:spcPct val="0"/>
              </a:spcBef>
              <a:spcAft>
                <a:spcPct val="0"/>
              </a:spcAft>
              <a:defRPr sz="4400" i="1">
                <a:solidFill>
                  <a:schemeClr val="bg1"/>
                </a:solidFill>
                <a:latin typeface="Arial" pitchFamily="34" charset="0"/>
              </a:defRPr>
            </a:lvl2pPr>
            <a:lvl3pPr algn="ctr" rtl="0" eaLnBrk="1" fontAlgn="base" hangingPunct="1">
              <a:spcBef>
                <a:spcPct val="0"/>
              </a:spcBef>
              <a:spcAft>
                <a:spcPct val="0"/>
              </a:spcAft>
              <a:defRPr sz="4400" i="1">
                <a:solidFill>
                  <a:schemeClr val="bg1"/>
                </a:solidFill>
                <a:latin typeface="Arial" pitchFamily="34" charset="0"/>
              </a:defRPr>
            </a:lvl3pPr>
            <a:lvl4pPr algn="ctr" rtl="0" eaLnBrk="1" fontAlgn="base" hangingPunct="1">
              <a:spcBef>
                <a:spcPct val="0"/>
              </a:spcBef>
              <a:spcAft>
                <a:spcPct val="0"/>
              </a:spcAft>
              <a:defRPr sz="4400" i="1">
                <a:solidFill>
                  <a:schemeClr val="bg1"/>
                </a:solidFill>
                <a:latin typeface="Arial" pitchFamily="34" charset="0"/>
              </a:defRPr>
            </a:lvl4pPr>
            <a:lvl5pPr algn="ctr" rtl="0" eaLnBrk="1" fontAlgn="base" hangingPunct="1">
              <a:spcBef>
                <a:spcPct val="0"/>
              </a:spcBef>
              <a:spcAft>
                <a:spcPct val="0"/>
              </a:spcAft>
              <a:defRPr sz="4400" i="1">
                <a:solidFill>
                  <a:schemeClr val="bg1"/>
                </a:solidFill>
                <a:latin typeface="Arial" pitchFamily="34" charset="0"/>
              </a:defRPr>
            </a:lvl5pPr>
            <a:lvl6pPr marL="457200" algn="ctr" rtl="0" eaLnBrk="1" fontAlgn="base" hangingPunct="1">
              <a:spcBef>
                <a:spcPct val="0"/>
              </a:spcBef>
              <a:spcAft>
                <a:spcPct val="0"/>
              </a:spcAft>
              <a:defRPr sz="4400" i="1">
                <a:solidFill>
                  <a:schemeClr val="bg1"/>
                </a:solidFill>
                <a:latin typeface="Arial" pitchFamily="34" charset="0"/>
              </a:defRPr>
            </a:lvl6pPr>
            <a:lvl7pPr marL="914400" algn="ctr" rtl="0" eaLnBrk="1" fontAlgn="base" hangingPunct="1">
              <a:spcBef>
                <a:spcPct val="0"/>
              </a:spcBef>
              <a:spcAft>
                <a:spcPct val="0"/>
              </a:spcAft>
              <a:defRPr sz="4400" i="1">
                <a:solidFill>
                  <a:schemeClr val="bg1"/>
                </a:solidFill>
                <a:latin typeface="Arial" pitchFamily="34" charset="0"/>
              </a:defRPr>
            </a:lvl7pPr>
            <a:lvl8pPr marL="1371600" algn="ctr" rtl="0" eaLnBrk="1" fontAlgn="base" hangingPunct="1">
              <a:spcBef>
                <a:spcPct val="0"/>
              </a:spcBef>
              <a:spcAft>
                <a:spcPct val="0"/>
              </a:spcAft>
              <a:defRPr sz="4400" i="1">
                <a:solidFill>
                  <a:schemeClr val="bg1"/>
                </a:solidFill>
                <a:latin typeface="Arial" pitchFamily="34" charset="0"/>
              </a:defRPr>
            </a:lvl8pPr>
            <a:lvl9pPr marL="1828800" algn="ctr" rtl="0" eaLnBrk="1" fontAlgn="base" hangingPunct="1">
              <a:spcBef>
                <a:spcPct val="0"/>
              </a:spcBef>
              <a:spcAft>
                <a:spcPct val="0"/>
              </a:spcAft>
              <a:defRPr sz="4400" i="1">
                <a:solidFill>
                  <a:schemeClr val="bg1"/>
                </a:solidFill>
                <a:latin typeface="Arial" pitchFamily="34" charset="0"/>
              </a:defRPr>
            </a:lvl9pPr>
          </a:lstStyle>
          <a:p>
            <a:r>
              <a:rPr lang="en-US" sz="2800" dirty="0">
                <a:solidFill>
                  <a:srgbClr val="0070C0"/>
                </a:solidFill>
              </a:rPr>
              <a:t>Air core </a:t>
            </a:r>
            <a:r>
              <a:rPr lang="en-US" sz="2800" dirty="0" smtClean="0">
                <a:solidFill>
                  <a:srgbClr val="0070C0"/>
                </a:solidFill>
              </a:rPr>
              <a:t>SC QD0</a:t>
            </a:r>
            <a:r>
              <a:rPr lang="en-US" sz="2800" dirty="0">
                <a:solidFill>
                  <a:srgbClr val="0070C0"/>
                </a:solidFill>
              </a:rPr>
              <a:t>, </a:t>
            </a:r>
            <a:r>
              <a:rPr lang="en-US" sz="2800" dirty="0" smtClean="0">
                <a:solidFill>
                  <a:srgbClr val="0070C0"/>
                </a:solidFill>
              </a:rPr>
              <a:t>QF1 “</a:t>
            </a:r>
            <a:r>
              <a:rPr lang="en-US" sz="2800" dirty="0">
                <a:solidFill>
                  <a:srgbClr val="0070C0"/>
                </a:solidFill>
              </a:rPr>
              <a:t>Italian</a:t>
            </a:r>
            <a:r>
              <a:rPr lang="en-US" sz="2800" dirty="0" smtClean="0">
                <a:solidFill>
                  <a:srgbClr val="0070C0"/>
                </a:solidFill>
              </a:rPr>
              <a:t>” Design</a:t>
            </a:r>
            <a:endParaRPr lang="en-US" sz="2800" dirty="0">
              <a:solidFill>
                <a:srgbClr val="0070C0"/>
              </a:solidFill>
            </a:endParaRPr>
          </a:p>
        </p:txBody>
      </p:sp>
    </p:spTree>
    <p:extLst>
      <p:ext uri="{BB962C8B-B14F-4D97-AF65-F5344CB8AC3E}">
        <p14:creationId xmlns:p14="http://schemas.microsoft.com/office/powerpoint/2010/main" val="15770359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 y="89495"/>
            <a:ext cx="8515350"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971600" y="6341258"/>
            <a:ext cx="7600735"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P. Fabbricatore, S. </a:t>
            </a:r>
            <a:r>
              <a:rPr lang="it-IT" sz="2000" dirty="0" err="1" smtClean="0"/>
              <a:t>Farinon</a:t>
            </a:r>
            <a:r>
              <a:rPr lang="it-IT" sz="2000" dirty="0" smtClean="0"/>
              <a:t>, R. </a:t>
            </a:r>
            <a:r>
              <a:rPr lang="it-IT" sz="2000" dirty="0" err="1" smtClean="0"/>
              <a:t>Musenich</a:t>
            </a:r>
            <a:r>
              <a:rPr lang="it-IT" sz="2000" dirty="0" smtClean="0"/>
              <a:t> (Genova) </a:t>
            </a:r>
            <a:r>
              <a:rPr lang="it-IT" sz="2000" dirty="0" err="1" smtClean="0"/>
              <a:t>Paoloni</a:t>
            </a:r>
            <a:r>
              <a:rPr lang="it-IT" sz="2000" dirty="0" smtClean="0"/>
              <a:t> (Pisa)</a:t>
            </a:r>
            <a:endParaRPr lang="en-US" sz="2000" dirty="0"/>
          </a:p>
        </p:txBody>
      </p:sp>
      <p:sp>
        <p:nvSpPr>
          <p:cNvPr id="4" name="CasellaDiTesto 3"/>
          <p:cNvSpPr txBox="1"/>
          <p:nvPr/>
        </p:nvSpPr>
        <p:spPr>
          <a:xfrm>
            <a:off x="-36512" y="1857598"/>
            <a:ext cx="2557175" cy="923330"/>
          </a:xfrm>
          <a:prstGeom prst="rect">
            <a:avLst/>
          </a:prstGeom>
          <a:solidFill>
            <a:srgbClr val="FFFF00"/>
          </a:solidFill>
        </p:spPr>
        <p:txBody>
          <a:bodyPr wrap="none" rtlCol="0">
            <a:spAutoFit/>
          </a:bodyPr>
          <a:lstStyle/>
          <a:p>
            <a:r>
              <a:rPr lang="it-IT" dirty="0" smtClean="0">
                <a:solidFill>
                  <a:srgbClr val="FF0000"/>
                </a:solidFill>
              </a:rPr>
              <a:t>Field </a:t>
            </a:r>
            <a:r>
              <a:rPr lang="it-IT" dirty="0" err="1" smtClean="0">
                <a:solidFill>
                  <a:srgbClr val="FF0000"/>
                </a:solidFill>
              </a:rPr>
              <a:t>generated</a:t>
            </a:r>
            <a:r>
              <a:rPr lang="it-IT" dirty="0" smtClean="0">
                <a:solidFill>
                  <a:srgbClr val="FF0000"/>
                </a:solidFill>
              </a:rPr>
              <a:t> by 2 </a:t>
            </a:r>
          </a:p>
          <a:p>
            <a:r>
              <a:rPr lang="it-IT" dirty="0" smtClean="0">
                <a:solidFill>
                  <a:srgbClr val="FF0000"/>
                </a:solidFill>
              </a:rPr>
              <a:t>double </a:t>
            </a:r>
            <a:r>
              <a:rPr lang="it-IT" dirty="0" err="1" smtClean="0">
                <a:solidFill>
                  <a:srgbClr val="FF0000"/>
                </a:solidFill>
              </a:rPr>
              <a:t>helix</a:t>
            </a:r>
            <a:r>
              <a:rPr lang="it-IT" dirty="0" smtClean="0">
                <a:solidFill>
                  <a:srgbClr val="FF0000"/>
                </a:solidFill>
              </a:rPr>
              <a:t> </a:t>
            </a:r>
            <a:r>
              <a:rPr lang="it-IT" dirty="0" err="1" smtClean="0">
                <a:solidFill>
                  <a:srgbClr val="FF0000"/>
                </a:solidFill>
              </a:rPr>
              <a:t>windings</a:t>
            </a:r>
            <a:endParaRPr lang="it-IT" dirty="0" smtClean="0">
              <a:solidFill>
                <a:srgbClr val="FF0000"/>
              </a:solidFill>
            </a:endParaRPr>
          </a:p>
          <a:p>
            <a:r>
              <a:rPr lang="it-IT" dirty="0">
                <a:solidFill>
                  <a:srgbClr val="FF0000"/>
                </a:solidFill>
              </a:rPr>
              <a:t>i</a:t>
            </a:r>
            <a:r>
              <a:rPr lang="it-IT" dirty="0" smtClean="0">
                <a:solidFill>
                  <a:srgbClr val="FF0000"/>
                </a:solidFill>
              </a:rPr>
              <a:t>n a </a:t>
            </a:r>
            <a:r>
              <a:rPr lang="it-IT" dirty="0" err="1" smtClean="0">
                <a:solidFill>
                  <a:srgbClr val="FF0000"/>
                </a:solidFill>
              </a:rPr>
              <a:t>grooved</a:t>
            </a:r>
            <a:r>
              <a:rPr lang="it-IT" dirty="0" smtClean="0">
                <a:solidFill>
                  <a:srgbClr val="FF0000"/>
                </a:solidFill>
              </a:rPr>
              <a:t> Al </a:t>
            </a:r>
            <a:r>
              <a:rPr lang="it-IT" dirty="0" err="1" smtClean="0">
                <a:solidFill>
                  <a:srgbClr val="FF0000"/>
                </a:solidFill>
              </a:rPr>
              <a:t>support</a:t>
            </a:r>
            <a:endParaRPr lang="it-IT" dirty="0">
              <a:solidFill>
                <a:srgbClr val="FF0000"/>
              </a:solidFill>
            </a:endParaRPr>
          </a:p>
        </p:txBody>
      </p:sp>
    </p:spTree>
    <p:extLst>
      <p:ext uri="{BB962C8B-B14F-4D97-AF65-F5344CB8AC3E}">
        <p14:creationId xmlns:p14="http://schemas.microsoft.com/office/powerpoint/2010/main" val="42408126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sz="3200" dirty="0" err="1" smtClean="0"/>
              <a:t>Present</a:t>
            </a:r>
            <a:r>
              <a:rPr lang="it-IT" sz="3200" dirty="0" smtClean="0"/>
              <a:t> &amp; </a:t>
            </a:r>
            <a:r>
              <a:rPr lang="it-IT" sz="3200" dirty="0" err="1" smtClean="0"/>
              <a:t>Past</a:t>
            </a:r>
            <a:r>
              <a:rPr lang="it-IT" sz="3200" dirty="0" smtClean="0"/>
              <a:t> </a:t>
            </a:r>
            <a:r>
              <a:rPr lang="it-IT" sz="3200" dirty="0" err="1" smtClean="0"/>
              <a:t>SuperB</a:t>
            </a:r>
            <a:r>
              <a:rPr lang="it-IT" sz="3200" dirty="0" smtClean="0"/>
              <a:t> Accelerator </a:t>
            </a:r>
            <a:r>
              <a:rPr lang="it-IT" sz="3200" dirty="0" err="1" smtClean="0"/>
              <a:t>Contributors</a:t>
            </a:r>
            <a:endParaRPr lang="it-IT" sz="3200" dirty="0"/>
          </a:p>
        </p:txBody>
      </p:sp>
      <p:sp>
        <p:nvSpPr>
          <p:cNvPr id="3" name="Segnaposto contenuto 2"/>
          <p:cNvSpPr>
            <a:spLocks noGrp="1"/>
          </p:cNvSpPr>
          <p:nvPr>
            <p:ph idx="1"/>
          </p:nvPr>
        </p:nvSpPr>
        <p:spPr>
          <a:xfrm>
            <a:off x="323528" y="908720"/>
            <a:ext cx="8568952" cy="5328592"/>
          </a:xfrm>
        </p:spPr>
        <p:txBody>
          <a:bodyPr/>
          <a:lstStyle/>
          <a:p>
            <a:r>
              <a:rPr lang="it-IT" sz="1400" dirty="0"/>
              <a:t>M. E. </a:t>
            </a:r>
            <a:r>
              <a:rPr lang="it-IT" sz="1400" dirty="0" err="1"/>
              <a:t>Biagini</a:t>
            </a:r>
            <a:r>
              <a:rPr lang="it-IT" sz="1400" dirty="0"/>
              <a:t>, </a:t>
            </a:r>
            <a:r>
              <a:rPr lang="it-IT" sz="1400" dirty="0" smtClean="0"/>
              <a:t>S. Bini, R</a:t>
            </a:r>
            <a:r>
              <a:rPr lang="it-IT" sz="1400" dirty="0"/>
              <a:t>. Boni, M. Boscolo, B. </a:t>
            </a:r>
            <a:r>
              <a:rPr lang="it-IT" sz="1400" dirty="0" err="1"/>
              <a:t>Buonomo</a:t>
            </a:r>
            <a:r>
              <a:rPr lang="it-IT" sz="1400" dirty="0"/>
              <a:t>, </a:t>
            </a:r>
            <a:r>
              <a:rPr lang="it-IT" sz="1400" dirty="0" smtClean="0"/>
              <a:t>S. Calabro’, T</a:t>
            </a:r>
            <a:r>
              <a:rPr lang="it-IT" sz="1400" dirty="0"/>
              <a:t>. </a:t>
            </a:r>
            <a:r>
              <a:rPr lang="it-IT" sz="1400" dirty="0" err="1"/>
              <a:t>Demma</a:t>
            </a:r>
            <a:r>
              <a:rPr lang="it-IT" sz="1400" dirty="0"/>
              <a:t>, </a:t>
            </a:r>
            <a:r>
              <a:rPr lang="it-IT" sz="1400" dirty="0" smtClean="0"/>
              <a:t>E. Di Pasquale, A</a:t>
            </a:r>
            <a:r>
              <a:rPr lang="it-IT" sz="1400" dirty="0"/>
              <a:t>. Drago, M. Esposito, </a:t>
            </a:r>
            <a:r>
              <a:rPr lang="it-IT" sz="1400" dirty="0" smtClean="0"/>
              <a:t>L. </a:t>
            </a:r>
            <a:r>
              <a:rPr lang="it-IT" sz="1400" dirty="0" err="1" smtClean="0"/>
              <a:t>Foggetta</a:t>
            </a:r>
            <a:r>
              <a:rPr lang="it-IT" sz="1400" dirty="0" smtClean="0"/>
              <a:t>, S</a:t>
            </a:r>
            <a:r>
              <a:rPr lang="it-IT" sz="1400" dirty="0"/>
              <a:t>. Guiducci, , S. </a:t>
            </a:r>
            <a:r>
              <a:rPr lang="it-IT" sz="1400" dirty="0" err="1"/>
              <a:t>Liuzzo</a:t>
            </a:r>
            <a:r>
              <a:rPr lang="it-IT" sz="1400" dirty="0"/>
              <a:t>, </a:t>
            </a:r>
            <a:r>
              <a:rPr lang="it-IT" sz="1400" dirty="0" smtClean="0"/>
              <a:t>G</a:t>
            </a:r>
            <a:r>
              <a:rPr lang="it-IT" sz="1400" dirty="0"/>
              <a:t>. Mazzitelli, </a:t>
            </a:r>
            <a:r>
              <a:rPr lang="it-IT" sz="1400" dirty="0" smtClean="0"/>
              <a:t>L. Pellegrino</a:t>
            </a:r>
            <a:r>
              <a:rPr lang="it-IT" sz="1400" dirty="0"/>
              <a:t>, M. A. </a:t>
            </a:r>
            <a:r>
              <a:rPr lang="it-IT" sz="1400" dirty="0" err="1"/>
              <a:t>Preger</a:t>
            </a:r>
            <a:r>
              <a:rPr lang="it-IT" sz="1400" dirty="0"/>
              <a:t>, P. </a:t>
            </a:r>
            <a:r>
              <a:rPr lang="it-IT" sz="1400" dirty="0" err="1"/>
              <a:t>Raimondi</a:t>
            </a:r>
            <a:r>
              <a:rPr lang="it-IT" sz="1400" dirty="0"/>
              <a:t>, R. Ricci, U. </a:t>
            </a:r>
            <a:r>
              <a:rPr lang="it-IT" sz="1400" dirty="0" err="1"/>
              <a:t>Rotundo</a:t>
            </a:r>
            <a:r>
              <a:rPr lang="it-IT" sz="1400" dirty="0"/>
              <a:t>, C. </a:t>
            </a:r>
            <a:r>
              <a:rPr lang="it-IT" sz="1400" dirty="0" err="1"/>
              <a:t>Sanelli</a:t>
            </a:r>
            <a:r>
              <a:rPr lang="it-IT" sz="1400" dirty="0"/>
              <a:t>, M. Serio, A. Stella, S. Tomassini, M. </a:t>
            </a:r>
            <a:r>
              <a:rPr lang="it-IT" sz="1400" dirty="0" err="1" smtClean="0"/>
              <a:t>Zobov</a:t>
            </a:r>
            <a:r>
              <a:rPr lang="it-IT" sz="1400" dirty="0"/>
              <a:t> </a:t>
            </a:r>
            <a:r>
              <a:rPr lang="it-IT" sz="1400" dirty="0" smtClean="0"/>
              <a:t>(INFN-LNF)</a:t>
            </a:r>
          </a:p>
          <a:p>
            <a:r>
              <a:rPr lang="it-IT" sz="1400" dirty="0"/>
              <a:t>F. Bosi, E. </a:t>
            </a:r>
            <a:r>
              <a:rPr lang="it-IT" sz="1400" dirty="0" err="1"/>
              <a:t>Paoloni</a:t>
            </a:r>
            <a:r>
              <a:rPr lang="it-IT" sz="1400" dirty="0"/>
              <a:t> (INFN &amp; </a:t>
            </a:r>
            <a:r>
              <a:rPr lang="it-IT" sz="1400" dirty="0" err="1"/>
              <a:t>University</a:t>
            </a:r>
            <a:r>
              <a:rPr lang="it-IT" sz="1400" dirty="0"/>
              <a:t> of Pisa)</a:t>
            </a:r>
          </a:p>
          <a:p>
            <a:r>
              <a:rPr lang="it-IT" sz="1400" dirty="0"/>
              <a:t>P. Fabbricatore, R. </a:t>
            </a:r>
            <a:r>
              <a:rPr lang="it-IT" sz="1400" dirty="0" err="1"/>
              <a:t>Musenich</a:t>
            </a:r>
            <a:r>
              <a:rPr lang="it-IT" sz="1400" dirty="0"/>
              <a:t>, S. </a:t>
            </a:r>
            <a:r>
              <a:rPr lang="it-IT" sz="1400" dirty="0" err="1"/>
              <a:t>Farinon</a:t>
            </a:r>
            <a:r>
              <a:rPr lang="it-IT" sz="1400" dirty="0"/>
              <a:t> (INFN &amp; </a:t>
            </a:r>
            <a:r>
              <a:rPr lang="it-IT" sz="1400" dirty="0" err="1"/>
              <a:t>University</a:t>
            </a:r>
            <a:r>
              <a:rPr lang="it-IT" sz="1400" dirty="0"/>
              <a:t> of Genova</a:t>
            </a:r>
            <a:r>
              <a:rPr lang="it-IT" sz="1400" dirty="0" smtClean="0"/>
              <a:t>)</a:t>
            </a:r>
            <a:endParaRPr lang="it-IT" sz="1400" dirty="0"/>
          </a:p>
          <a:p>
            <a:r>
              <a:rPr lang="it-IT" sz="1400" dirty="0">
                <a:solidFill>
                  <a:srgbClr val="66FF66"/>
                </a:solidFill>
              </a:rPr>
              <a:t>K. </a:t>
            </a:r>
            <a:r>
              <a:rPr lang="it-IT" sz="1400" dirty="0" err="1">
                <a:solidFill>
                  <a:srgbClr val="66FF66"/>
                </a:solidFill>
              </a:rPr>
              <a:t>Bertsche</a:t>
            </a:r>
            <a:r>
              <a:rPr lang="it-IT" sz="1400" dirty="0">
                <a:solidFill>
                  <a:srgbClr val="66FF66"/>
                </a:solidFill>
              </a:rPr>
              <a:t>, A. </a:t>
            </a:r>
            <a:r>
              <a:rPr lang="it-IT" sz="1400" dirty="0" err="1">
                <a:solidFill>
                  <a:srgbClr val="66FF66"/>
                </a:solidFill>
              </a:rPr>
              <a:t>Brachman</a:t>
            </a:r>
            <a:r>
              <a:rPr lang="it-IT" sz="1400" dirty="0">
                <a:solidFill>
                  <a:srgbClr val="66FF66"/>
                </a:solidFill>
              </a:rPr>
              <a:t>, Y. </a:t>
            </a:r>
            <a:r>
              <a:rPr lang="it-IT" sz="1400" dirty="0" err="1">
                <a:solidFill>
                  <a:srgbClr val="66FF66"/>
                </a:solidFill>
              </a:rPr>
              <a:t>Cai</a:t>
            </a:r>
            <a:r>
              <a:rPr lang="it-IT" sz="1400" dirty="0">
                <a:solidFill>
                  <a:srgbClr val="66FF66"/>
                </a:solidFill>
              </a:rPr>
              <a:t>, A. </a:t>
            </a:r>
            <a:r>
              <a:rPr lang="it-IT" sz="1400" dirty="0" err="1">
                <a:solidFill>
                  <a:srgbClr val="66FF66"/>
                </a:solidFill>
              </a:rPr>
              <a:t>Chao</a:t>
            </a:r>
            <a:r>
              <a:rPr lang="it-IT" sz="1400" dirty="0">
                <a:solidFill>
                  <a:srgbClr val="66FF66"/>
                </a:solidFill>
              </a:rPr>
              <a:t>, R. </a:t>
            </a:r>
            <a:r>
              <a:rPr lang="it-IT" sz="1400" dirty="0" err="1">
                <a:solidFill>
                  <a:srgbClr val="66FF66"/>
                </a:solidFill>
              </a:rPr>
              <a:t>Chestnut</a:t>
            </a:r>
            <a:r>
              <a:rPr lang="it-IT" sz="1400" dirty="0">
                <a:solidFill>
                  <a:srgbClr val="66FF66"/>
                </a:solidFill>
              </a:rPr>
              <a:t>, M. H. Donald, C. Field, A. Fisher, D. </a:t>
            </a:r>
            <a:r>
              <a:rPr lang="it-IT" sz="1400" dirty="0" err="1">
                <a:solidFill>
                  <a:srgbClr val="66FF66"/>
                </a:solidFill>
              </a:rPr>
              <a:t>Kharakh</a:t>
            </a:r>
            <a:r>
              <a:rPr lang="it-IT" sz="1400" dirty="0">
                <a:solidFill>
                  <a:srgbClr val="66FF66"/>
                </a:solidFill>
              </a:rPr>
              <a:t>, </a:t>
            </a:r>
            <a:r>
              <a:rPr lang="it-IT" sz="1400" dirty="0" smtClean="0">
                <a:solidFill>
                  <a:srgbClr val="66FF66"/>
                </a:solidFill>
              </a:rPr>
              <a:t>A. </a:t>
            </a:r>
            <a:r>
              <a:rPr lang="it-IT" sz="1400" dirty="0" err="1" smtClean="0">
                <a:solidFill>
                  <a:srgbClr val="66FF66"/>
                </a:solidFill>
              </a:rPr>
              <a:t>Krasnykh</a:t>
            </a:r>
            <a:r>
              <a:rPr lang="it-IT" sz="1400" dirty="0">
                <a:solidFill>
                  <a:srgbClr val="66FF66"/>
                </a:solidFill>
              </a:rPr>
              <a:t>, K. </a:t>
            </a:r>
            <a:r>
              <a:rPr lang="it-IT" sz="1400" dirty="0" err="1">
                <a:solidFill>
                  <a:srgbClr val="66FF66"/>
                </a:solidFill>
              </a:rPr>
              <a:t>Moffeit</a:t>
            </a:r>
            <a:r>
              <a:rPr lang="it-IT" sz="1400" dirty="0">
                <a:solidFill>
                  <a:srgbClr val="66FF66"/>
                </a:solidFill>
              </a:rPr>
              <a:t>, Y. </a:t>
            </a:r>
            <a:r>
              <a:rPr lang="it-IT" sz="1400" dirty="0" err="1">
                <a:solidFill>
                  <a:srgbClr val="66FF66"/>
                </a:solidFill>
              </a:rPr>
              <a:t>Nosochkov</a:t>
            </a:r>
            <a:r>
              <a:rPr lang="it-IT" sz="1400" dirty="0">
                <a:solidFill>
                  <a:srgbClr val="66FF66"/>
                </a:solidFill>
              </a:rPr>
              <a:t>, A. </a:t>
            </a:r>
            <a:r>
              <a:rPr lang="it-IT" sz="1400" dirty="0" err="1">
                <a:solidFill>
                  <a:srgbClr val="66FF66"/>
                </a:solidFill>
              </a:rPr>
              <a:t>Novokhatski</a:t>
            </a:r>
            <a:r>
              <a:rPr lang="it-IT" sz="1400" dirty="0">
                <a:solidFill>
                  <a:srgbClr val="66FF66"/>
                </a:solidFill>
              </a:rPr>
              <a:t>, M. Pivi, C. Rivetta, J. T. </a:t>
            </a:r>
            <a:r>
              <a:rPr lang="it-IT" sz="1400" dirty="0" err="1">
                <a:solidFill>
                  <a:srgbClr val="66FF66"/>
                </a:solidFill>
              </a:rPr>
              <a:t>Seeman</a:t>
            </a:r>
            <a:r>
              <a:rPr lang="it-IT" sz="1400" dirty="0">
                <a:solidFill>
                  <a:srgbClr val="66FF66"/>
                </a:solidFill>
              </a:rPr>
              <a:t>, M. K. </a:t>
            </a:r>
            <a:r>
              <a:rPr lang="it-IT" sz="1400" dirty="0" err="1">
                <a:solidFill>
                  <a:srgbClr val="66FF66"/>
                </a:solidFill>
              </a:rPr>
              <a:t>Sullivan</a:t>
            </a:r>
            <a:r>
              <a:rPr lang="it-IT" sz="1400" dirty="0">
                <a:solidFill>
                  <a:srgbClr val="66FF66"/>
                </a:solidFill>
              </a:rPr>
              <a:t>, </a:t>
            </a:r>
            <a:r>
              <a:rPr lang="it-IT" sz="1400" dirty="0" smtClean="0">
                <a:solidFill>
                  <a:srgbClr val="66FF66"/>
                </a:solidFill>
              </a:rPr>
              <a:t>S. </a:t>
            </a:r>
            <a:r>
              <a:rPr lang="it-IT" sz="1400" dirty="0" err="1" smtClean="0">
                <a:solidFill>
                  <a:srgbClr val="66FF66"/>
                </a:solidFill>
              </a:rPr>
              <a:t>Weathersby</a:t>
            </a:r>
            <a:r>
              <a:rPr lang="it-IT" sz="1400" dirty="0">
                <a:solidFill>
                  <a:srgbClr val="66FF66"/>
                </a:solidFill>
              </a:rPr>
              <a:t>, A. </a:t>
            </a:r>
            <a:r>
              <a:rPr lang="it-IT" sz="1400" dirty="0" err="1">
                <a:solidFill>
                  <a:srgbClr val="66FF66"/>
                </a:solidFill>
              </a:rPr>
              <a:t>Weidemann</a:t>
            </a:r>
            <a:r>
              <a:rPr lang="it-IT" sz="1400" dirty="0">
                <a:solidFill>
                  <a:srgbClr val="66FF66"/>
                </a:solidFill>
              </a:rPr>
              <a:t>, J. </a:t>
            </a:r>
            <a:r>
              <a:rPr lang="it-IT" sz="1400" dirty="0" err="1">
                <a:solidFill>
                  <a:srgbClr val="66FF66"/>
                </a:solidFill>
              </a:rPr>
              <a:t>Weisend</a:t>
            </a:r>
            <a:r>
              <a:rPr lang="it-IT" sz="1400" dirty="0">
                <a:solidFill>
                  <a:srgbClr val="66FF66"/>
                </a:solidFill>
              </a:rPr>
              <a:t>, U. </a:t>
            </a:r>
            <a:r>
              <a:rPr lang="it-IT" sz="1400" dirty="0" err="1">
                <a:solidFill>
                  <a:srgbClr val="66FF66"/>
                </a:solidFill>
              </a:rPr>
              <a:t>Wienands</a:t>
            </a:r>
            <a:r>
              <a:rPr lang="it-IT" sz="1400" dirty="0">
                <a:solidFill>
                  <a:srgbClr val="66FF66"/>
                </a:solidFill>
              </a:rPr>
              <a:t>, W. </a:t>
            </a:r>
            <a:r>
              <a:rPr lang="it-IT" sz="1400" dirty="0" err="1">
                <a:solidFill>
                  <a:srgbClr val="66FF66"/>
                </a:solidFill>
              </a:rPr>
              <a:t>Wittmer</a:t>
            </a:r>
            <a:r>
              <a:rPr lang="it-IT" sz="1400" dirty="0">
                <a:solidFill>
                  <a:srgbClr val="66FF66"/>
                </a:solidFill>
              </a:rPr>
              <a:t>, M. Woods, G. </a:t>
            </a:r>
            <a:r>
              <a:rPr lang="it-IT" sz="1400" dirty="0" err="1">
                <a:solidFill>
                  <a:srgbClr val="66FF66"/>
                </a:solidFill>
              </a:rPr>
              <a:t>Yocky</a:t>
            </a:r>
            <a:r>
              <a:rPr lang="it-IT" sz="1400" dirty="0">
                <a:solidFill>
                  <a:srgbClr val="66FF66"/>
                </a:solidFill>
              </a:rPr>
              <a:t> </a:t>
            </a:r>
            <a:r>
              <a:rPr lang="it-IT" sz="1400" dirty="0" smtClean="0">
                <a:solidFill>
                  <a:srgbClr val="66FF66"/>
                </a:solidFill>
              </a:rPr>
              <a:t>(SLAC) </a:t>
            </a:r>
          </a:p>
          <a:p>
            <a:r>
              <a:rPr lang="it-IT" sz="1400" dirty="0" err="1" smtClean="0">
                <a:solidFill>
                  <a:srgbClr val="FF99FF"/>
                </a:solidFill>
              </a:rPr>
              <a:t>A.Bogomiagkov</a:t>
            </a:r>
            <a:r>
              <a:rPr lang="it-IT" sz="1400" dirty="0">
                <a:solidFill>
                  <a:srgbClr val="FF99FF"/>
                </a:solidFill>
              </a:rPr>
              <a:t>, I. </a:t>
            </a:r>
            <a:r>
              <a:rPr lang="it-IT" sz="1400" dirty="0" err="1">
                <a:solidFill>
                  <a:srgbClr val="FF99FF"/>
                </a:solidFill>
              </a:rPr>
              <a:t>Koop</a:t>
            </a:r>
            <a:r>
              <a:rPr lang="it-IT" sz="1400" dirty="0">
                <a:solidFill>
                  <a:srgbClr val="FF99FF"/>
                </a:solidFill>
              </a:rPr>
              <a:t>, E. </a:t>
            </a:r>
            <a:r>
              <a:rPr lang="it-IT" sz="1400" dirty="0" err="1">
                <a:solidFill>
                  <a:srgbClr val="FF99FF"/>
                </a:solidFill>
              </a:rPr>
              <a:t>Levichev</a:t>
            </a:r>
            <a:r>
              <a:rPr lang="it-IT" sz="1400" dirty="0">
                <a:solidFill>
                  <a:srgbClr val="FF99FF"/>
                </a:solidFill>
              </a:rPr>
              <a:t>, S. </a:t>
            </a:r>
            <a:r>
              <a:rPr lang="it-IT" sz="1400" dirty="0" err="1">
                <a:solidFill>
                  <a:srgbClr val="FF99FF"/>
                </a:solidFill>
              </a:rPr>
              <a:t>Nikitin</a:t>
            </a:r>
            <a:r>
              <a:rPr lang="it-IT" sz="1400" dirty="0">
                <a:solidFill>
                  <a:srgbClr val="FF99FF"/>
                </a:solidFill>
              </a:rPr>
              <a:t>, I. </a:t>
            </a:r>
            <a:r>
              <a:rPr lang="it-IT" sz="1400" dirty="0" err="1">
                <a:solidFill>
                  <a:srgbClr val="FF99FF"/>
                </a:solidFill>
              </a:rPr>
              <a:t>Okunev</a:t>
            </a:r>
            <a:r>
              <a:rPr lang="it-IT" sz="1400" dirty="0">
                <a:solidFill>
                  <a:srgbClr val="FF99FF"/>
                </a:solidFill>
              </a:rPr>
              <a:t>, P. </a:t>
            </a:r>
            <a:r>
              <a:rPr lang="it-IT" sz="1400" dirty="0" err="1">
                <a:solidFill>
                  <a:srgbClr val="FF99FF"/>
                </a:solidFill>
              </a:rPr>
              <a:t>Piminov</a:t>
            </a:r>
            <a:r>
              <a:rPr lang="it-IT" sz="1400" dirty="0">
                <a:solidFill>
                  <a:srgbClr val="FF99FF"/>
                </a:solidFill>
              </a:rPr>
              <a:t>, S. </a:t>
            </a:r>
            <a:r>
              <a:rPr lang="it-IT" sz="1400" dirty="0" err="1">
                <a:solidFill>
                  <a:srgbClr val="FF99FF"/>
                </a:solidFill>
              </a:rPr>
              <a:t>Sinyatkin</a:t>
            </a:r>
            <a:r>
              <a:rPr lang="it-IT" sz="1400" dirty="0">
                <a:solidFill>
                  <a:srgbClr val="FF99FF"/>
                </a:solidFill>
              </a:rPr>
              <a:t>, D. </a:t>
            </a:r>
            <a:r>
              <a:rPr lang="it-IT" sz="1400" dirty="0" err="1">
                <a:solidFill>
                  <a:srgbClr val="FF99FF"/>
                </a:solidFill>
              </a:rPr>
              <a:t>Shatilov</a:t>
            </a:r>
            <a:r>
              <a:rPr lang="it-IT" sz="1400" dirty="0">
                <a:solidFill>
                  <a:srgbClr val="FF99FF"/>
                </a:solidFill>
              </a:rPr>
              <a:t>, P. </a:t>
            </a:r>
            <a:r>
              <a:rPr lang="it-IT" sz="1400" dirty="0" err="1" smtClean="0">
                <a:solidFill>
                  <a:srgbClr val="FF99FF"/>
                </a:solidFill>
              </a:rPr>
              <a:t>Vobly</a:t>
            </a:r>
            <a:r>
              <a:rPr lang="it-IT" sz="1400" dirty="0" smtClean="0">
                <a:solidFill>
                  <a:srgbClr val="FF99FF"/>
                </a:solidFill>
              </a:rPr>
              <a:t>(BINP)</a:t>
            </a:r>
            <a:endParaRPr lang="it-IT" sz="1400" dirty="0">
              <a:solidFill>
                <a:srgbClr val="FF99FF"/>
              </a:solidFill>
            </a:endParaRPr>
          </a:p>
          <a:p>
            <a:r>
              <a:rPr lang="fr-FR" sz="1400" dirty="0" smtClean="0">
                <a:solidFill>
                  <a:srgbClr val="FFFF66"/>
                </a:solidFill>
              </a:rPr>
              <a:t>J</a:t>
            </a:r>
            <a:r>
              <a:rPr lang="fr-FR" sz="1400" dirty="0">
                <a:solidFill>
                  <a:srgbClr val="FFFF66"/>
                </a:solidFill>
              </a:rPr>
              <a:t>. Bonis, R. </a:t>
            </a:r>
            <a:r>
              <a:rPr lang="fr-FR" sz="1400" dirty="0" err="1">
                <a:solidFill>
                  <a:srgbClr val="FFFF66"/>
                </a:solidFill>
              </a:rPr>
              <a:t>Chehab</a:t>
            </a:r>
            <a:r>
              <a:rPr lang="fr-FR" sz="1400" dirty="0">
                <a:solidFill>
                  <a:srgbClr val="FFFF66"/>
                </a:solidFill>
              </a:rPr>
              <a:t>, O. </a:t>
            </a:r>
            <a:r>
              <a:rPr lang="fr-FR" sz="1400" dirty="0" err="1">
                <a:solidFill>
                  <a:srgbClr val="FFFF66"/>
                </a:solidFill>
              </a:rPr>
              <a:t>Dadoun</a:t>
            </a:r>
            <a:r>
              <a:rPr lang="fr-FR" sz="1400" dirty="0">
                <a:solidFill>
                  <a:srgbClr val="FFFF66"/>
                </a:solidFill>
              </a:rPr>
              <a:t>, G. Le </a:t>
            </a:r>
            <a:r>
              <a:rPr lang="fr-FR" sz="1400" dirty="0" err="1">
                <a:solidFill>
                  <a:srgbClr val="FFFF66"/>
                </a:solidFill>
              </a:rPr>
              <a:t>Meur</a:t>
            </a:r>
            <a:r>
              <a:rPr lang="fr-FR" sz="1400" dirty="0">
                <a:solidFill>
                  <a:srgbClr val="FFFF66"/>
                </a:solidFill>
              </a:rPr>
              <a:t>, P. </a:t>
            </a:r>
            <a:r>
              <a:rPr lang="fr-FR" sz="1400" dirty="0" err="1">
                <a:solidFill>
                  <a:srgbClr val="FFFF66"/>
                </a:solidFill>
              </a:rPr>
              <a:t>Lepercq</a:t>
            </a:r>
            <a:r>
              <a:rPr lang="fr-FR" sz="1400" dirty="0">
                <a:solidFill>
                  <a:srgbClr val="FFFF66"/>
                </a:solidFill>
              </a:rPr>
              <a:t>, F. </a:t>
            </a:r>
            <a:r>
              <a:rPr lang="fr-FR" sz="1400" dirty="0" err="1">
                <a:solidFill>
                  <a:srgbClr val="FFFF66"/>
                </a:solidFill>
              </a:rPr>
              <a:t>Letellier</a:t>
            </a:r>
            <a:r>
              <a:rPr lang="fr-FR" sz="1400" dirty="0">
                <a:solidFill>
                  <a:srgbClr val="FFFF66"/>
                </a:solidFill>
              </a:rPr>
              <a:t>-Cohen, B. Mercier, F. Poirier, C. </a:t>
            </a:r>
            <a:r>
              <a:rPr lang="fr-FR" sz="1400" dirty="0" err="1">
                <a:solidFill>
                  <a:srgbClr val="FFFF66"/>
                </a:solidFill>
              </a:rPr>
              <a:t>Prevost</a:t>
            </a:r>
            <a:r>
              <a:rPr lang="fr-FR" sz="1400" dirty="0">
                <a:solidFill>
                  <a:srgbClr val="FFFF66"/>
                </a:solidFill>
              </a:rPr>
              <a:t>, </a:t>
            </a:r>
            <a:r>
              <a:rPr lang="fr-FR" sz="1400" dirty="0" smtClean="0">
                <a:solidFill>
                  <a:srgbClr val="FFFF66"/>
                </a:solidFill>
              </a:rPr>
              <a:t>C. </a:t>
            </a:r>
            <a:r>
              <a:rPr lang="fr-FR" sz="1400" dirty="0" err="1" smtClean="0">
                <a:solidFill>
                  <a:srgbClr val="FFFF66"/>
                </a:solidFill>
              </a:rPr>
              <a:t>Rimbault</a:t>
            </a:r>
            <a:r>
              <a:rPr lang="fr-FR" sz="1400" dirty="0">
                <a:solidFill>
                  <a:srgbClr val="FFFF66"/>
                </a:solidFill>
              </a:rPr>
              <a:t>, F. Touze, A. </a:t>
            </a:r>
            <a:r>
              <a:rPr lang="fr-FR" sz="1400" dirty="0" err="1">
                <a:solidFill>
                  <a:srgbClr val="FFFF66"/>
                </a:solidFill>
              </a:rPr>
              <a:t>Variola</a:t>
            </a:r>
            <a:r>
              <a:rPr lang="fr-FR" sz="1400" dirty="0">
                <a:solidFill>
                  <a:srgbClr val="FFFF66"/>
                </a:solidFill>
              </a:rPr>
              <a:t> </a:t>
            </a:r>
            <a:r>
              <a:rPr lang="fr-FR" sz="1400" dirty="0" smtClean="0">
                <a:solidFill>
                  <a:srgbClr val="FFFF66"/>
                </a:solidFill>
              </a:rPr>
              <a:t> (LAL-</a:t>
            </a:r>
            <a:r>
              <a:rPr lang="it-IT" sz="1400" dirty="0" smtClean="0">
                <a:solidFill>
                  <a:srgbClr val="FFFF66"/>
                </a:solidFill>
              </a:rPr>
              <a:t>Orsay)</a:t>
            </a:r>
            <a:endParaRPr lang="it-IT" sz="1400" dirty="0">
              <a:solidFill>
                <a:srgbClr val="FFFF66"/>
              </a:solidFill>
            </a:endParaRPr>
          </a:p>
          <a:p>
            <a:r>
              <a:rPr lang="fr-FR" sz="1400" dirty="0">
                <a:solidFill>
                  <a:srgbClr val="FFFF66"/>
                </a:solidFill>
              </a:rPr>
              <a:t>B. </a:t>
            </a:r>
            <a:r>
              <a:rPr lang="fr-FR" sz="1400" dirty="0" err="1">
                <a:solidFill>
                  <a:srgbClr val="FFFF66"/>
                </a:solidFill>
              </a:rPr>
              <a:t>Bolzon</a:t>
            </a:r>
            <a:r>
              <a:rPr lang="fr-FR" sz="1400" dirty="0">
                <a:solidFill>
                  <a:srgbClr val="FFFF66"/>
                </a:solidFill>
              </a:rPr>
              <a:t>, L. </a:t>
            </a:r>
            <a:r>
              <a:rPr lang="fr-FR" sz="1400" dirty="0" err="1">
                <a:solidFill>
                  <a:srgbClr val="FFFF66"/>
                </a:solidFill>
              </a:rPr>
              <a:t>Brunetti</a:t>
            </a:r>
            <a:r>
              <a:rPr lang="fr-FR" sz="1400" dirty="0">
                <a:solidFill>
                  <a:srgbClr val="FFFF66"/>
                </a:solidFill>
              </a:rPr>
              <a:t>, </a:t>
            </a:r>
            <a:r>
              <a:rPr lang="fr-FR" sz="1400" dirty="0" smtClean="0">
                <a:solidFill>
                  <a:srgbClr val="FFFF66"/>
                </a:solidFill>
              </a:rPr>
              <a:t>G. </a:t>
            </a:r>
            <a:r>
              <a:rPr lang="it-IT" sz="1400" dirty="0" err="1" smtClean="0">
                <a:solidFill>
                  <a:srgbClr val="FFFF66"/>
                </a:solidFill>
              </a:rPr>
              <a:t>Deleglise</a:t>
            </a:r>
            <a:r>
              <a:rPr lang="it-IT" sz="1400" dirty="0" smtClean="0">
                <a:solidFill>
                  <a:srgbClr val="FFFF66"/>
                </a:solidFill>
              </a:rPr>
              <a:t>, </a:t>
            </a:r>
            <a:r>
              <a:rPr lang="fr-FR" sz="1400" dirty="0" smtClean="0">
                <a:solidFill>
                  <a:srgbClr val="FFFF66"/>
                </a:solidFill>
              </a:rPr>
              <a:t>A</a:t>
            </a:r>
            <a:r>
              <a:rPr lang="fr-FR" sz="1400" dirty="0">
                <a:solidFill>
                  <a:srgbClr val="FFFF66"/>
                </a:solidFill>
              </a:rPr>
              <a:t>. </a:t>
            </a:r>
            <a:r>
              <a:rPr lang="fr-FR" sz="1400" dirty="0" err="1">
                <a:solidFill>
                  <a:srgbClr val="FFFF66"/>
                </a:solidFill>
              </a:rPr>
              <a:t>Jeremie</a:t>
            </a:r>
            <a:r>
              <a:rPr lang="fr-FR" sz="1400" dirty="0">
                <a:solidFill>
                  <a:srgbClr val="FFFF66"/>
                </a:solidFill>
              </a:rPr>
              <a:t> </a:t>
            </a:r>
            <a:r>
              <a:rPr lang="fr-FR" sz="1400" dirty="0" smtClean="0">
                <a:solidFill>
                  <a:srgbClr val="FFFF66"/>
                </a:solidFill>
              </a:rPr>
              <a:t>(LAPP-Annecy)</a:t>
            </a:r>
          </a:p>
          <a:p>
            <a:r>
              <a:rPr lang="it-IT" sz="1400" dirty="0" smtClean="0">
                <a:solidFill>
                  <a:srgbClr val="FFFF66"/>
                </a:solidFill>
              </a:rPr>
              <a:t>M</a:t>
            </a:r>
            <a:r>
              <a:rPr lang="it-IT" sz="1400" dirty="0">
                <a:solidFill>
                  <a:srgbClr val="FFFF66"/>
                </a:solidFill>
              </a:rPr>
              <a:t>. </a:t>
            </a:r>
            <a:r>
              <a:rPr lang="it-IT" sz="1400" dirty="0" err="1">
                <a:solidFill>
                  <a:srgbClr val="FFFF66"/>
                </a:solidFill>
              </a:rPr>
              <a:t>Baylac</a:t>
            </a:r>
            <a:r>
              <a:rPr lang="it-IT" sz="1400" dirty="0">
                <a:solidFill>
                  <a:srgbClr val="FFFF66"/>
                </a:solidFill>
              </a:rPr>
              <a:t>, O. </a:t>
            </a:r>
            <a:r>
              <a:rPr lang="it-IT" sz="1400" dirty="0" err="1">
                <a:solidFill>
                  <a:srgbClr val="FFFF66"/>
                </a:solidFill>
              </a:rPr>
              <a:t>Bourrion</a:t>
            </a:r>
            <a:r>
              <a:rPr lang="it-IT" sz="1400" dirty="0">
                <a:solidFill>
                  <a:srgbClr val="FFFF66"/>
                </a:solidFill>
              </a:rPr>
              <a:t>, J.M. De Conto, Y. Gomez, </a:t>
            </a:r>
            <a:r>
              <a:rPr lang="it-IT" sz="1400" dirty="0" smtClean="0">
                <a:solidFill>
                  <a:srgbClr val="FFFF66"/>
                </a:solidFill>
              </a:rPr>
              <a:t>N</a:t>
            </a:r>
            <a:r>
              <a:rPr lang="it-IT" sz="1400" dirty="0">
                <a:solidFill>
                  <a:srgbClr val="FFFF66"/>
                </a:solidFill>
              </a:rPr>
              <a:t>. </a:t>
            </a:r>
            <a:r>
              <a:rPr lang="it-IT" sz="1400" dirty="0" err="1">
                <a:solidFill>
                  <a:srgbClr val="FFFF66"/>
                </a:solidFill>
              </a:rPr>
              <a:t>Monseu</a:t>
            </a:r>
            <a:r>
              <a:rPr lang="it-IT" sz="1400" dirty="0">
                <a:solidFill>
                  <a:srgbClr val="FFFF66"/>
                </a:solidFill>
              </a:rPr>
              <a:t>, D. </a:t>
            </a:r>
            <a:r>
              <a:rPr lang="it-IT" sz="1400" dirty="0" err="1">
                <a:solidFill>
                  <a:srgbClr val="FFFF66"/>
                </a:solidFill>
              </a:rPr>
              <a:t>Tourres</a:t>
            </a:r>
            <a:r>
              <a:rPr lang="it-IT" sz="1400" dirty="0">
                <a:solidFill>
                  <a:srgbClr val="FFFF66"/>
                </a:solidFill>
              </a:rPr>
              <a:t>, C. Vescovi </a:t>
            </a:r>
            <a:r>
              <a:rPr lang="it-IT" sz="1400" dirty="0" smtClean="0">
                <a:solidFill>
                  <a:srgbClr val="FFFF66"/>
                </a:solidFill>
              </a:rPr>
              <a:t>(LPSC</a:t>
            </a:r>
            <a:r>
              <a:rPr lang="fr-FR" sz="1400" dirty="0" smtClean="0">
                <a:solidFill>
                  <a:srgbClr val="FFFF66"/>
                </a:solidFill>
              </a:rPr>
              <a:t>-Grenoble)</a:t>
            </a:r>
            <a:endParaRPr lang="fr-FR" sz="1400" dirty="0">
              <a:solidFill>
                <a:srgbClr val="FFFF66"/>
              </a:solidFill>
            </a:endParaRPr>
          </a:p>
          <a:p>
            <a:r>
              <a:rPr lang="fr-FR" sz="1400" dirty="0">
                <a:solidFill>
                  <a:srgbClr val="FF0000"/>
                </a:solidFill>
              </a:rPr>
              <a:t>A. </a:t>
            </a:r>
            <a:r>
              <a:rPr lang="fr-FR" sz="1400" dirty="0" err="1" smtClean="0">
                <a:solidFill>
                  <a:srgbClr val="FF0000"/>
                </a:solidFill>
              </a:rPr>
              <a:t>Chancé</a:t>
            </a:r>
            <a:r>
              <a:rPr lang="fr-FR" sz="1400" dirty="0">
                <a:solidFill>
                  <a:srgbClr val="FF0000"/>
                </a:solidFill>
              </a:rPr>
              <a:t> </a:t>
            </a:r>
            <a:r>
              <a:rPr lang="fr-FR" sz="1400" dirty="0" smtClean="0">
                <a:solidFill>
                  <a:srgbClr val="FF0000"/>
                </a:solidFill>
              </a:rPr>
              <a:t>(CEA-Saclay)</a:t>
            </a:r>
          </a:p>
          <a:p>
            <a:r>
              <a:rPr lang="it-IT" sz="1400" dirty="0" smtClean="0">
                <a:solidFill>
                  <a:srgbClr val="FF0000"/>
                </a:solidFill>
              </a:rPr>
              <a:t>D.P</a:t>
            </a:r>
            <a:r>
              <a:rPr lang="it-IT" sz="1400" dirty="0">
                <a:solidFill>
                  <a:srgbClr val="FF0000"/>
                </a:solidFill>
              </a:rPr>
              <a:t>. </a:t>
            </a:r>
            <a:r>
              <a:rPr lang="it-IT" sz="1400" dirty="0" err="1" smtClean="0">
                <a:solidFill>
                  <a:srgbClr val="FF0000"/>
                </a:solidFill>
              </a:rPr>
              <a:t>Barber</a:t>
            </a:r>
            <a:r>
              <a:rPr lang="it-IT" sz="1400" dirty="0" smtClean="0">
                <a:solidFill>
                  <a:srgbClr val="FF0000"/>
                </a:solidFill>
              </a:rPr>
              <a:t> (DESY &amp; </a:t>
            </a:r>
            <a:r>
              <a:rPr lang="it-IT" sz="1400" dirty="0" err="1">
                <a:solidFill>
                  <a:srgbClr val="FF0000"/>
                </a:solidFill>
              </a:rPr>
              <a:t>Cockcroft</a:t>
            </a:r>
            <a:r>
              <a:rPr lang="it-IT" sz="1400" dirty="0">
                <a:solidFill>
                  <a:srgbClr val="FF0000"/>
                </a:solidFill>
              </a:rPr>
              <a:t> </a:t>
            </a:r>
            <a:r>
              <a:rPr lang="it-IT" sz="1400" dirty="0" err="1" smtClean="0">
                <a:solidFill>
                  <a:srgbClr val="FF0000"/>
                </a:solidFill>
              </a:rPr>
              <a:t>Institute</a:t>
            </a:r>
            <a:r>
              <a:rPr lang="it-IT" sz="1400" dirty="0">
                <a:solidFill>
                  <a:srgbClr val="FF0000"/>
                </a:solidFill>
              </a:rPr>
              <a:t>)</a:t>
            </a:r>
          </a:p>
          <a:p>
            <a:r>
              <a:rPr lang="it-IT" sz="1400" dirty="0" smtClean="0">
                <a:solidFill>
                  <a:srgbClr val="FF0000"/>
                </a:solidFill>
              </a:rPr>
              <a:t>S</a:t>
            </a:r>
            <a:r>
              <a:rPr lang="it-IT" sz="1400" dirty="0">
                <a:solidFill>
                  <a:srgbClr val="FF0000"/>
                </a:solidFill>
              </a:rPr>
              <a:t>. </a:t>
            </a:r>
            <a:r>
              <a:rPr lang="it-IT" sz="1400" dirty="0" err="1" smtClean="0">
                <a:solidFill>
                  <a:srgbClr val="FF0000"/>
                </a:solidFill>
              </a:rPr>
              <a:t>Bettoni</a:t>
            </a:r>
            <a:r>
              <a:rPr lang="it-IT" sz="1400" dirty="0" smtClean="0">
                <a:solidFill>
                  <a:srgbClr val="FF0000"/>
                </a:solidFill>
              </a:rPr>
              <a:t> (PSI)</a:t>
            </a:r>
          </a:p>
          <a:p>
            <a:r>
              <a:rPr lang="it-IT" sz="1400" dirty="0" smtClean="0">
                <a:solidFill>
                  <a:srgbClr val="FFFF00"/>
                </a:solidFill>
              </a:rPr>
              <a:t>R. Bartolini</a:t>
            </a:r>
            <a:r>
              <a:rPr lang="it-IT" sz="1400" dirty="0">
                <a:solidFill>
                  <a:srgbClr val="FFFF00"/>
                </a:solidFill>
              </a:rPr>
              <a:t>, </a:t>
            </a:r>
            <a:r>
              <a:rPr lang="it-IT" sz="1400" dirty="0" smtClean="0">
                <a:solidFill>
                  <a:srgbClr val="FFFF00"/>
                </a:solidFill>
              </a:rPr>
              <a:t>A. Wolski </a:t>
            </a:r>
            <a:r>
              <a:rPr lang="it-IT" sz="1400" dirty="0">
                <a:solidFill>
                  <a:srgbClr val="FFFF00"/>
                </a:solidFill>
              </a:rPr>
              <a:t>(UK</a:t>
            </a:r>
            <a:r>
              <a:rPr lang="it-IT" sz="1400" dirty="0" smtClean="0">
                <a:solidFill>
                  <a:srgbClr val="FFFF00"/>
                </a:solidFill>
              </a:rPr>
              <a:t>)</a:t>
            </a:r>
            <a:endParaRPr lang="it-IT" sz="1400" dirty="0" smtClean="0">
              <a:solidFill>
                <a:srgbClr val="FF0000"/>
              </a:solidFill>
            </a:endParaRPr>
          </a:p>
          <a:p>
            <a:r>
              <a:rPr lang="it-IT" sz="1400" dirty="0" smtClean="0">
                <a:solidFill>
                  <a:srgbClr val="00FF00"/>
                </a:solidFill>
              </a:rPr>
              <a:t>Yuan </a:t>
            </a:r>
            <a:r>
              <a:rPr lang="it-IT" sz="1400" dirty="0">
                <a:solidFill>
                  <a:srgbClr val="00FF00"/>
                </a:solidFill>
              </a:rPr>
              <a:t>Zhang (IHEP, </a:t>
            </a:r>
            <a:r>
              <a:rPr lang="it-IT" sz="1400" dirty="0" err="1">
                <a:solidFill>
                  <a:srgbClr val="00FF00"/>
                </a:solidFill>
              </a:rPr>
              <a:t>Beijing</a:t>
            </a:r>
            <a:r>
              <a:rPr lang="it-IT" sz="1400" dirty="0" smtClean="0">
                <a:solidFill>
                  <a:srgbClr val="00FF00"/>
                </a:solidFill>
              </a:rPr>
              <a:t>) </a:t>
            </a:r>
          </a:p>
          <a:p>
            <a:r>
              <a:rPr lang="it-IT" sz="1400" dirty="0" smtClean="0">
                <a:solidFill>
                  <a:srgbClr val="FF99FF"/>
                </a:solidFill>
              </a:rPr>
              <a:t>K. </a:t>
            </a:r>
            <a:r>
              <a:rPr lang="it-IT" sz="1400" dirty="0" err="1" smtClean="0">
                <a:solidFill>
                  <a:srgbClr val="FF99FF"/>
                </a:solidFill>
              </a:rPr>
              <a:t>Ohmi</a:t>
            </a:r>
            <a:r>
              <a:rPr lang="it-IT" sz="1400" dirty="0" smtClean="0">
                <a:solidFill>
                  <a:srgbClr val="FF99FF"/>
                </a:solidFill>
              </a:rPr>
              <a:t> (KEKB)</a:t>
            </a:r>
            <a:endParaRPr lang="it-IT" sz="1400" dirty="0">
              <a:solidFill>
                <a:srgbClr val="FF99FF"/>
              </a:solidFill>
            </a:endParaRPr>
          </a:p>
        </p:txBody>
      </p:sp>
    </p:spTree>
    <p:extLst>
      <p:ext uri="{BB962C8B-B14F-4D97-AF65-F5344CB8AC3E}">
        <p14:creationId xmlns:p14="http://schemas.microsoft.com/office/powerpoint/2010/main" val="41773791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actual</a:t>
            </a:r>
            <a:r>
              <a:rPr lang="it-IT" dirty="0" smtClean="0"/>
              <a:t> QD0</a:t>
            </a:r>
            <a:endParaRPr lang="it-IT" dirty="0"/>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t="26216" b="31383"/>
          <a:stretch/>
        </p:blipFill>
        <p:spPr>
          <a:xfrm>
            <a:off x="683568" y="1196752"/>
            <a:ext cx="6096000" cy="1720517"/>
          </a:xfrm>
          <a:prstGeom prst="rect">
            <a:avLst/>
          </a:prstGeom>
        </p:spPr>
      </p:pic>
      <p:sp>
        <p:nvSpPr>
          <p:cNvPr id="4" name="Rettangolo 3"/>
          <p:cNvSpPr/>
          <p:nvPr/>
        </p:nvSpPr>
        <p:spPr>
          <a:xfrm>
            <a:off x="152400" y="5919663"/>
            <a:ext cx="8991600" cy="461665"/>
          </a:xfrm>
          <a:prstGeom prst="rect">
            <a:avLst/>
          </a:prstGeom>
        </p:spPr>
        <p:txBody>
          <a:bodyPr wrap="square">
            <a:spAutoFit/>
          </a:bodyPr>
          <a:lstStyle/>
          <a:p>
            <a:pPr lvl="0">
              <a:spcBef>
                <a:spcPct val="20000"/>
              </a:spcBef>
              <a:buSzPct val="85000"/>
            </a:pPr>
            <a:r>
              <a:rPr lang="it-IT" sz="2400" kern="0" dirty="0">
                <a:solidFill>
                  <a:srgbClr val="66FF66"/>
                </a:solidFill>
                <a:latin typeface="Arial"/>
              </a:rPr>
              <a:t>Ready </a:t>
            </a:r>
            <a:r>
              <a:rPr lang="it-IT" sz="2400" kern="0" dirty="0" err="1" smtClean="0">
                <a:solidFill>
                  <a:srgbClr val="66FF66"/>
                </a:solidFill>
                <a:latin typeface="Arial"/>
              </a:rPr>
              <a:t>this</a:t>
            </a:r>
            <a:r>
              <a:rPr lang="it-IT" sz="2400" kern="0" dirty="0" smtClean="0">
                <a:solidFill>
                  <a:srgbClr val="66FF66"/>
                </a:solidFill>
                <a:latin typeface="Arial"/>
              </a:rPr>
              <a:t> </a:t>
            </a:r>
            <a:r>
              <a:rPr lang="it-IT" sz="2400" kern="0" dirty="0" err="1">
                <a:solidFill>
                  <a:srgbClr val="66FF66"/>
                </a:solidFill>
                <a:latin typeface="Arial"/>
              </a:rPr>
              <a:t>Summer</a:t>
            </a:r>
            <a:r>
              <a:rPr lang="it-IT" sz="2400" kern="0" dirty="0">
                <a:solidFill>
                  <a:srgbClr val="66FF66"/>
                </a:solidFill>
                <a:latin typeface="Arial"/>
              </a:rPr>
              <a:t> for </a:t>
            </a:r>
            <a:r>
              <a:rPr lang="it-IT" sz="2400" kern="0" dirty="0" err="1">
                <a:solidFill>
                  <a:srgbClr val="66FF66"/>
                </a:solidFill>
                <a:latin typeface="Arial"/>
              </a:rPr>
              <a:t>tests</a:t>
            </a:r>
            <a:r>
              <a:rPr lang="it-IT" sz="2400" kern="0" dirty="0">
                <a:solidFill>
                  <a:srgbClr val="66FF66"/>
                </a:solidFill>
                <a:latin typeface="Arial"/>
              </a:rPr>
              <a:t> and </a:t>
            </a:r>
            <a:r>
              <a:rPr lang="it-IT" sz="2400" kern="0" dirty="0" err="1">
                <a:solidFill>
                  <a:srgbClr val="66FF66"/>
                </a:solidFill>
                <a:latin typeface="Arial"/>
              </a:rPr>
              <a:t>field</a:t>
            </a:r>
            <a:r>
              <a:rPr lang="it-IT" sz="2400" kern="0" dirty="0">
                <a:solidFill>
                  <a:srgbClr val="66FF66"/>
                </a:solidFill>
                <a:latin typeface="Arial"/>
              </a:rPr>
              <a:t> </a:t>
            </a:r>
            <a:r>
              <a:rPr lang="it-IT" sz="2400" kern="0" dirty="0" err="1">
                <a:solidFill>
                  <a:srgbClr val="66FF66"/>
                </a:solidFill>
                <a:latin typeface="Arial"/>
              </a:rPr>
              <a:t>measurements</a:t>
            </a:r>
            <a:r>
              <a:rPr lang="it-IT" sz="2400" kern="0" dirty="0">
                <a:solidFill>
                  <a:srgbClr val="66FF66"/>
                </a:solidFill>
                <a:latin typeface="Arial"/>
              </a:rPr>
              <a:t> </a:t>
            </a:r>
            <a:r>
              <a:rPr lang="it-IT" sz="2400" kern="0" dirty="0" smtClean="0">
                <a:solidFill>
                  <a:srgbClr val="66FF66"/>
                </a:solidFill>
                <a:latin typeface="Arial"/>
              </a:rPr>
              <a:t>@ </a:t>
            </a:r>
            <a:r>
              <a:rPr lang="it-IT" sz="2400" kern="0" dirty="0">
                <a:solidFill>
                  <a:srgbClr val="66FF66"/>
                </a:solidFill>
                <a:latin typeface="Arial"/>
              </a:rPr>
              <a:t>CERN</a:t>
            </a:r>
          </a:p>
        </p:txBody>
      </p:sp>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81" b="7681"/>
          <a:stretch/>
        </p:blipFill>
        <p:spPr bwMode="auto">
          <a:xfrm>
            <a:off x="152400" y="2921986"/>
            <a:ext cx="8839200" cy="30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483768" y="5302949"/>
            <a:ext cx="3805850" cy="584775"/>
          </a:xfrm>
          <a:prstGeom prst="rect">
            <a:avLst/>
          </a:prstGeom>
          <a:noFill/>
        </p:spPr>
        <p:txBody>
          <a:bodyPr wrap="none" rtlCol="0">
            <a:spAutoFit/>
          </a:bodyPr>
          <a:lstStyle/>
          <a:p>
            <a:r>
              <a:rPr lang="it-IT" sz="3200" dirty="0" err="1" smtClean="0">
                <a:solidFill>
                  <a:srgbClr val="FFFF66"/>
                </a:solidFill>
              </a:rPr>
              <a:t>Winding</a:t>
            </a:r>
            <a:r>
              <a:rPr lang="it-IT" sz="3200" dirty="0" smtClean="0">
                <a:solidFill>
                  <a:srgbClr val="FFFF66"/>
                </a:solidFill>
              </a:rPr>
              <a:t> in progress</a:t>
            </a:r>
            <a:endParaRPr lang="it-IT" sz="3200" dirty="0">
              <a:solidFill>
                <a:srgbClr val="FFFF66"/>
              </a:solidFill>
            </a:endParaRPr>
          </a:p>
        </p:txBody>
      </p:sp>
      <p:sp>
        <p:nvSpPr>
          <p:cNvPr id="6" name="Rettangolo 5"/>
          <p:cNvSpPr/>
          <p:nvPr/>
        </p:nvSpPr>
        <p:spPr>
          <a:xfrm>
            <a:off x="6876256" y="1916832"/>
            <a:ext cx="2159630" cy="369332"/>
          </a:xfrm>
          <a:prstGeom prst="rect">
            <a:avLst/>
          </a:prstGeom>
        </p:spPr>
        <p:txBody>
          <a:bodyPr wrap="none">
            <a:spAutoFit/>
          </a:bodyPr>
          <a:lstStyle/>
          <a:p>
            <a:r>
              <a:rPr lang="it-IT" dirty="0" err="1" smtClean="0">
                <a:solidFill>
                  <a:srgbClr val="66FF66"/>
                </a:solidFill>
              </a:rPr>
              <a:t>Grooved</a:t>
            </a:r>
            <a:r>
              <a:rPr lang="it-IT" dirty="0" smtClean="0">
                <a:solidFill>
                  <a:srgbClr val="66FF66"/>
                </a:solidFill>
              </a:rPr>
              <a:t> </a:t>
            </a:r>
            <a:r>
              <a:rPr lang="it-IT" dirty="0">
                <a:solidFill>
                  <a:srgbClr val="66FF66"/>
                </a:solidFill>
              </a:rPr>
              <a:t>Al </a:t>
            </a:r>
            <a:r>
              <a:rPr lang="it-IT" dirty="0" err="1">
                <a:solidFill>
                  <a:srgbClr val="66FF66"/>
                </a:solidFill>
              </a:rPr>
              <a:t>support</a:t>
            </a:r>
            <a:endParaRPr lang="it-IT" dirty="0">
              <a:solidFill>
                <a:srgbClr val="66FF66"/>
              </a:solidFill>
            </a:endParaRPr>
          </a:p>
        </p:txBody>
      </p:sp>
      <p:sp>
        <p:nvSpPr>
          <p:cNvPr id="7" name="CasellaDiTesto 6"/>
          <p:cNvSpPr txBox="1"/>
          <p:nvPr/>
        </p:nvSpPr>
        <p:spPr>
          <a:xfrm>
            <a:off x="4590470" y="2924944"/>
            <a:ext cx="4374018" cy="369332"/>
          </a:xfrm>
          <a:prstGeom prst="rect">
            <a:avLst/>
          </a:prstGeom>
          <a:solidFill>
            <a:srgbClr val="66FF66"/>
          </a:solidFill>
        </p:spPr>
        <p:txBody>
          <a:bodyPr wrap="none" rtlCol="0">
            <a:spAutoFit/>
          </a:bodyPr>
          <a:lstStyle/>
          <a:p>
            <a:r>
              <a:rPr lang="it-IT" dirty="0" err="1" smtClean="0"/>
              <a:t>See</a:t>
            </a:r>
            <a:r>
              <a:rPr lang="it-IT" dirty="0" smtClean="0"/>
              <a:t> </a:t>
            </a:r>
            <a:r>
              <a:rPr lang="it-IT" dirty="0" err="1" smtClean="0"/>
              <a:t>Fabbricatore’s</a:t>
            </a:r>
            <a:r>
              <a:rPr lang="it-IT" dirty="0" smtClean="0"/>
              <a:t> talk </a:t>
            </a:r>
            <a:r>
              <a:rPr lang="it-IT" dirty="0" err="1" smtClean="0"/>
              <a:t>Tuesday</a:t>
            </a:r>
            <a:r>
              <a:rPr lang="it-IT" dirty="0" smtClean="0"/>
              <a:t> </a:t>
            </a:r>
            <a:r>
              <a:rPr lang="it-IT" dirty="0" err="1" smtClean="0"/>
              <a:t>morning</a:t>
            </a:r>
            <a:endParaRPr lang="it-IT" dirty="0"/>
          </a:p>
        </p:txBody>
      </p:sp>
    </p:spTree>
    <p:extLst>
      <p:ext uri="{BB962C8B-B14F-4D97-AF65-F5344CB8AC3E}">
        <p14:creationId xmlns:p14="http://schemas.microsoft.com/office/powerpoint/2010/main" val="34998912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en-US" dirty="0"/>
              <a:t>e-cloud instability</a:t>
            </a:r>
            <a:endParaRPr lang="it-IT" dirty="0"/>
          </a:p>
        </p:txBody>
      </p:sp>
      <p:sp>
        <p:nvSpPr>
          <p:cNvPr id="3" name="Segnaposto contenuto 2"/>
          <p:cNvSpPr>
            <a:spLocks noGrp="1"/>
          </p:cNvSpPr>
          <p:nvPr>
            <p:ph idx="1"/>
          </p:nvPr>
        </p:nvSpPr>
        <p:spPr>
          <a:xfrm>
            <a:off x="179512" y="908720"/>
            <a:ext cx="8784976" cy="3240359"/>
          </a:xfrm>
        </p:spPr>
        <p:txBody>
          <a:bodyPr/>
          <a:lstStyle/>
          <a:p>
            <a:r>
              <a:rPr lang="en-US" sz="2000" dirty="0"/>
              <a:t>Single bunch instability simulations for </a:t>
            </a:r>
            <a:r>
              <a:rPr lang="en-US" sz="2000" dirty="0" err="1"/>
              <a:t>SuperB</a:t>
            </a:r>
            <a:r>
              <a:rPr lang="en-US" sz="2000" dirty="0"/>
              <a:t> HER </a:t>
            </a:r>
            <a:r>
              <a:rPr lang="en-US" sz="2000" dirty="0" smtClean="0"/>
              <a:t>taking </a:t>
            </a:r>
            <a:r>
              <a:rPr lang="en-US" sz="2000" dirty="0"/>
              <a:t>into account the effect of solenoids have been performed using CMAD </a:t>
            </a:r>
            <a:r>
              <a:rPr lang="en-US" sz="2000" dirty="0" smtClean="0"/>
              <a:t>(</a:t>
            </a:r>
            <a:r>
              <a:rPr lang="en-US" sz="2000" dirty="0" err="1" smtClean="0"/>
              <a:t>Pivi</a:t>
            </a:r>
            <a:r>
              <a:rPr lang="en-US" sz="2000" dirty="0" smtClean="0"/>
              <a:t>, SLAC). Threshold density: ~10</a:t>
            </a:r>
            <a:r>
              <a:rPr lang="en-US" sz="2000" baseline="30000" dirty="0" smtClean="0"/>
              <a:t>12</a:t>
            </a:r>
            <a:r>
              <a:rPr lang="en-US" sz="2000" dirty="0" smtClean="0"/>
              <a:t> </a:t>
            </a:r>
            <a:r>
              <a:rPr lang="en-US" sz="2000" dirty="0"/>
              <a:t>e-/m</a:t>
            </a:r>
            <a:r>
              <a:rPr lang="en-US" sz="2000" baseline="30000" dirty="0"/>
              <a:t>3</a:t>
            </a:r>
            <a:r>
              <a:rPr lang="en-US" sz="2000" dirty="0"/>
              <a:t> </a:t>
            </a:r>
            <a:endParaRPr lang="it-IT" dirty="0" smtClean="0"/>
          </a:p>
          <a:p>
            <a:r>
              <a:rPr lang="en-US" sz="2000" dirty="0"/>
              <a:t>The </a:t>
            </a:r>
            <a:r>
              <a:rPr lang="en-US" sz="2000" dirty="0" smtClean="0"/>
              <a:t>thresholds </a:t>
            </a:r>
            <a:r>
              <a:rPr lang="en-US" sz="2000" dirty="0"/>
              <a:t>have to be compared with build-up simulations using updated parameters to determine safe regions of the parameter space (SEY, </a:t>
            </a:r>
            <a:r>
              <a:rPr lang="en-US" sz="2000" dirty="0" smtClean="0"/>
              <a:t>PEY)</a:t>
            </a:r>
          </a:p>
          <a:p>
            <a:r>
              <a:rPr lang="en-US" sz="2000" kern="1200" dirty="0" smtClean="0">
                <a:solidFill>
                  <a:srgbClr val="FFFFFF"/>
                </a:solidFill>
              </a:rPr>
              <a:t>Work </a:t>
            </a:r>
            <a:r>
              <a:rPr lang="en-US" sz="2000" kern="1200" dirty="0">
                <a:solidFill>
                  <a:srgbClr val="FFFFFF"/>
                </a:solidFill>
              </a:rPr>
              <a:t>is in progress </a:t>
            </a:r>
            <a:r>
              <a:rPr lang="en-US" sz="2000" kern="1200" dirty="0" smtClean="0">
                <a:solidFill>
                  <a:srgbClr val="FFFFFF"/>
                </a:solidFill>
              </a:rPr>
              <a:t>to:</a:t>
            </a:r>
          </a:p>
          <a:p>
            <a:pPr lvl="1"/>
            <a:r>
              <a:rPr lang="en-US" sz="1800" kern="1200" dirty="0" smtClean="0">
                <a:solidFill>
                  <a:srgbClr val="FFFFFF"/>
                </a:solidFill>
                <a:ea typeface="+mn-ea"/>
                <a:cs typeface="+mn-cs"/>
              </a:rPr>
              <a:t>Estimate </a:t>
            </a:r>
            <a:r>
              <a:rPr lang="en-US" sz="1800" kern="1200" dirty="0">
                <a:solidFill>
                  <a:srgbClr val="FFFFFF"/>
                </a:solidFill>
                <a:ea typeface="+mn-ea"/>
                <a:cs typeface="+mn-cs"/>
              </a:rPr>
              <a:t>the effect of radiation damping on long term emittance </a:t>
            </a:r>
            <a:r>
              <a:rPr lang="en-US" sz="1800" kern="1200" dirty="0" smtClean="0">
                <a:solidFill>
                  <a:srgbClr val="FFFFFF"/>
                </a:solidFill>
                <a:ea typeface="+mn-ea"/>
                <a:cs typeface="+mn-cs"/>
              </a:rPr>
              <a:t>growth</a:t>
            </a:r>
          </a:p>
          <a:p>
            <a:pPr lvl="1"/>
            <a:r>
              <a:rPr lang="en-US" sz="1800" kern="1200" dirty="0" smtClean="0">
                <a:solidFill>
                  <a:srgbClr val="FFFFFF"/>
                </a:solidFill>
                <a:ea typeface="+mn-ea"/>
                <a:cs typeface="+mn-cs"/>
              </a:rPr>
              <a:t>Estimate </a:t>
            </a:r>
            <a:r>
              <a:rPr lang="en-US" sz="1800" kern="1200" dirty="0">
                <a:solidFill>
                  <a:srgbClr val="FFFFFF"/>
                </a:solidFill>
                <a:ea typeface="+mn-ea"/>
                <a:cs typeface="+mn-cs"/>
              </a:rPr>
              <a:t>the fraction of synchrotron radiation absorbed by antechambers</a:t>
            </a:r>
            <a:endParaRPr lang="en-US" sz="1800" dirty="0"/>
          </a:p>
        </p:txBody>
      </p:sp>
      <p:grpSp>
        <p:nvGrpSpPr>
          <p:cNvPr id="9" name="Group 39"/>
          <p:cNvGrpSpPr>
            <a:grpSpLocks/>
          </p:cNvGrpSpPr>
          <p:nvPr/>
        </p:nvGrpSpPr>
        <p:grpSpPr bwMode="auto">
          <a:xfrm>
            <a:off x="1331640" y="4005064"/>
            <a:ext cx="4875296" cy="2304256"/>
            <a:chOff x="192" y="624"/>
            <a:chExt cx="3260" cy="1980"/>
          </a:xfrm>
        </p:grpSpPr>
        <p:pic>
          <p:nvPicPr>
            <p:cNvPr id="10" name="Picture 40" descr="new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 y="624"/>
              <a:ext cx="3132" cy="19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1"/>
            <p:cNvSpPr txBox="1">
              <a:spLocks noChangeArrowheads="1"/>
            </p:cNvSpPr>
            <p:nvPr/>
          </p:nvSpPr>
          <p:spPr bwMode="auto">
            <a:xfrm>
              <a:off x="1344" y="1296"/>
              <a:ext cx="7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u="none">
                  <a:cs typeface="Arial" pitchFamily="34" charset="0"/>
                  <a:sym typeface="Symbol" pitchFamily="18" charset="2"/>
                </a:rPr>
                <a:t>=5x10</a:t>
              </a:r>
              <a:r>
                <a:rPr lang="en-US" sz="1600" u="none" baseline="30000">
                  <a:cs typeface="Arial" pitchFamily="34" charset="0"/>
                  <a:sym typeface="Symbol" pitchFamily="18" charset="2"/>
                </a:rPr>
                <a:t>11</a:t>
              </a:r>
            </a:p>
          </p:txBody>
        </p:sp>
        <p:sp>
          <p:nvSpPr>
            <p:cNvPr id="12" name="Text Box 42"/>
            <p:cNvSpPr txBox="1">
              <a:spLocks noChangeArrowheads="1"/>
            </p:cNvSpPr>
            <p:nvPr/>
          </p:nvSpPr>
          <p:spPr bwMode="auto">
            <a:xfrm>
              <a:off x="2338" y="1852"/>
              <a:ext cx="7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u="none">
                  <a:cs typeface="Arial" pitchFamily="34" charset="0"/>
                  <a:sym typeface="Symbol" pitchFamily="18" charset="2"/>
                </a:rPr>
                <a:t>=4x10</a:t>
              </a:r>
              <a:r>
                <a:rPr lang="en-US" sz="1600" u="none" baseline="30000">
                  <a:cs typeface="Arial" pitchFamily="34" charset="0"/>
                  <a:sym typeface="Symbol" pitchFamily="18" charset="2"/>
                </a:rPr>
                <a:t>11</a:t>
              </a:r>
            </a:p>
          </p:txBody>
        </p:sp>
        <p:sp>
          <p:nvSpPr>
            <p:cNvPr id="13" name="Text Box 43"/>
            <p:cNvSpPr txBox="1">
              <a:spLocks noChangeArrowheads="1"/>
            </p:cNvSpPr>
            <p:nvPr/>
          </p:nvSpPr>
          <p:spPr bwMode="auto">
            <a:xfrm>
              <a:off x="2660" y="2066"/>
              <a:ext cx="7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u="none">
                  <a:cs typeface="Arial" pitchFamily="34" charset="0"/>
                  <a:sym typeface="Symbol" pitchFamily="18" charset="2"/>
                </a:rPr>
                <a:t>=3x10</a:t>
              </a:r>
              <a:r>
                <a:rPr lang="en-US" sz="1600" u="none" baseline="30000">
                  <a:cs typeface="Arial" pitchFamily="34" charset="0"/>
                  <a:sym typeface="Symbol" pitchFamily="18" charset="2"/>
                </a:rPr>
                <a:t>11</a:t>
              </a:r>
            </a:p>
          </p:txBody>
        </p:sp>
      </p:grpSp>
      <p:sp>
        <p:nvSpPr>
          <p:cNvPr id="14" name="Text Box 46"/>
          <p:cNvSpPr txBox="1">
            <a:spLocks noChangeArrowheads="1"/>
          </p:cNvSpPr>
          <p:nvPr/>
        </p:nvSpPr>
        <p:spPr bwMode="auto">
          <a:xfrm>
            <a:off x="6162535" y="5024541"/>
            <a:ext cx="287396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u="none" dirty="0">
                <a:solidFill>
                  <a:srgbClr val="00FF00"/>
                </a:solidFill>
              </a:rPr>
              <a:t>Vertical emittance growth </a:t>
            </a:r>
            <a:endParaRPr lang="en-US" u="none" dirty="0" smtClean="0">
              <a:solidFill>
                <a:srgbClr val="00FF00"/>
              </a:solidFill>
            </a:endParaRPr>
          </a:p>
          <a:p>
            <a:pPr>
              <a:spcBef>
                <a:spcPct val="50000"/>
              </a:spcBef>
            </a:pPr>
            <a:r>
              <a:rPr lang="en-US" u="none" dirty="0" smtClean="0">
                <a:solidFill>
                  <a:srgbClr val="00FF00"/>
                </a:solidFill>
              </a:rPr>
              <a:t>induced </a:t>
            </a:r>
            <a:r>
              <a:rPr lang="en-US" u="none" dirty="0">
                <a:solidFill>
                  <a:srgbClr val="00FF00"/>
                </a:solidFill>
              </a:rPr>
              <a:t>by e-cloud</a:t>
            </a:r>
          </a:p>
        </p:txBody>
      </p:sp>
      <p:sp>
        <p:nvSpPr>
          <p:cNvPr id="15" name="Text Box 11"/>
          <p:cNvSpPr txBox="1">
            <a:spLocks noChangeArrowheads="1"/>
          </p:cNvSpPr>
          <p:nvPr/>
        </p:nvSpPr>
        <p:spPr bwMode="auto">
          <a:xfrm>
            <a:off x="7685135" y="476672"/>
            <a:ext cx="1394934"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T. </a:t>
            </a:r>
            <a:r>
              <a:rPr lang="it-IT" sz="2000" dirty="0" err="1" smtClean="0"/>
              <a:t>Demma</a:t>
            </a:r>
            <a:endParaRPr lang="en-US" sz="2000" dirty="0"/>
          </a:p>
        </p:txBody>
      </p:sp>
      <p:sp>
        <p:nvSpPr>
          <p:cNvPr id="16" name="CasellaDiTesto 15"/>
          <p:cNvSpPr txBox="1"/>
          <p:nvPr/>
        </p:nvSpPr>
        <p:spPr>
          <a:xfrm>
            <a:off x="1691680" y="6300028"/>
            <a:ext cx="4797211" cy="369332"/>
          </a:xfrm>
          <a:prstGeom prst="rect">
            <a:avLst/>
          </a:prstGeom>
          <a:solidFill>
            <a:srgbClr val="66FF66"/>
          </a:solidFill>
        </p:spPr>
        <p:txBody>
          <a:bodyPr wrap="none" rtlCol="0">
            <a:spAutoFit/>
          </a:bodyPr>
          <a:lstStyle/>
          <a:p>
            <a:r>
              <a:rPr lang="it-IT" dirty="0" err="1" smtClean="0"/>
              <a:t>Updates</a:t>
            </a:r>
            <a:r>
              <a:rPr lang="it-IT" dirty="0" smtClean="0"/>
              <a:t> on </a:t>
            </a:r>
            <a:r>
              <a:rPr lang="it-IT" dirty="0" err="1" smtClean="0"/>
              <a:t>Demma’s</a:t>
            </a:r>
            <a:r>
              <a:rPr lang="it-IT" dirty="0" smtClean="0"/>
              <a:t> talk </a:t>
            </a:r>
            <a:r>
              <a:rPr lang="it-IT" dirty="0" err="1" smtClean="0"/>
              <a:t>Tuesday</a:t>
            </a:r>
            <a:r>
              <a:rPr lang="it-IT" dirty="0" smtClean="0"/>
              <a:t> </a:t>
            </a:r>
            <a:r>
              <a:rPr lang="it-IT" dirty="0" err="1" smtClean="0"/>
              <a:t>afternoon</a:t>
            </a:r>
            <a:endParaRPr lang="it-IT" dirty="0"/>
          </a:p>
        </p:txBody>
      </p:sp>
    </p:spTree>
    <p:extLst>
      <p:ext uri="{BB962C8B-B14F-4D97-AF65-F5344CB8AC3E}">
        <p14:creationId xmlns:p14="http://schemas.microsoft.com/office/powerpoint/2010/main" val="28775660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Immagin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179638"/>
            <a:ext cx="3881438" cy="2773362"/>
          </a:xfrm>
          <a:prstGeom prst="rect">
            <a:avLst/>
          </a:prstGeom>
          <a:noFill/>
          <a:extLst>
            <a:ext uri="{909E8E84-426E-40dd-AFC4-6F175D3DCCD1}">
              <a14:hiddenFill xmlns:a14="http://schemas.microsoft.com/office/drawing/2010/main">
                <a:solidFill>
                  <a:srgbClr val="FFFFFF"/>
                </a:solidFill>
              </a14:hiddenFill>
            </a:ext>
          </a:extLst>
        </p:spPr>
      </p:pic>
      <p:sp>
        <p:nvSpPr>
          <p:cNvPr id="472067" name="Text Box 3"/>
          <p:cNvSpPr txBox="1">
            <a:spLocks noChangeArrowheads="1"/>
          </p:cNvSpPr>
          <p:nvPr/>
        </p:nvSpPr>
        <p:spPr bwMode="auto">
          <a:xfrm>
            <a:off x="251521" y="1412776"/>
            <a:ext cx="432048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solidFill>
                  <a:srgbClr val="FFFFFF"/>
                </a:solidFill>
                <a:cs typeface="Arial" pitchFamily="34" charset="0"/>
              </a:rPr>
              <a:t>Snapshot of the electron (x,y) distribution </a:t>
            </a:r>
            <a:r>
              <a:rPr lang="en-US" sz="2000">
                <a:solidFill>
                  <a:srgbClr val="FFFFFF"/>
                </a:solidFill>
                <a:cs typeface="Arial" pitchFamily="34" charset="0"/>
              </a:rPr>
              <a:t> </a:t>
            </a:r>
          </a:p>
        </p:txBody>
      </p:sp>
      <p:sp>
        <p:nvSpPr>
          <p:cNvPr id="472068" name="Text Box 4"/>
          <p:cNvSpPr txBox="1">
            <a:spLocks noChangeArrowheads="1"/>
          </p:cNvSpPr>
          <p:nvPr/>
        </p:nvSpPr>
        <p:spPr bwMode="auto">
          <a:xfrm>
            <a:off x="539552" y="5210175"/>
            <a:ext cx="37181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a:solidFill>
                  <a:srgbClr val="00FF00"/>
                </a:solidFill>
                <a:cs typeface="Arial" pitchFamily="34" charset="0"/>
              </a:rPr>
              <a:t>Density at center of the beam pipe is  larger then the average </a:t>
            </a:r>
            <a:r>
              <a:rPr lang="en-US" dirty="0" smtClean="0">
                <a:solidFill>
                  <a:srgbClr val="00FF00"/>
                </a:solidFill>
                <a:cs typeface="Arial" pitchFamily="34" charset="0"/>
              </a:rPr>
              <a:t>value </a:t>
            </a:r>
            <a:endParaRPr lang="en-US" dirty="0">
              <a:solidFill>
                <a:srgbClr val="00FF00"/>
              </a:solidFill>
              <a:cs typeface="Arial" pitchFamily="34" charset="0"/>
            </a:endParaRPr>
          </a:p>
        </p:txBody>
      </p:sp>
      <p:sp>
        <p:nvSpPr>
          <p:cNvPr id="472069" name="Rectangle 5"/>
          <p:cNvSpPr>
            <a:spLocks noGrp="1" noChangeArrowheads="1"/>
          </p:cNvSpPr>
          <p:nvPr>
            <p:ph type="title"/>
          </p:nvPr>
        </p:nvSpPr>
        <p:spPr/>
        <p:txBody>
          <a:bodyPr/>
          <a:lstStyle/>
          <a:p>
            <a:r>
              <a:rPr lang="en-US" sz="4000" dirty="0" smtClean="0"/>
              <a:t>Cloud build-up </a:t>
            </a:r>
            <a:r>
              <a:rPr lang="en-US" sz="4000" dirty="0"/>
              <a:t>in Free Field Regions</a:t>
            </a:r>
          </a:p>
        </p:txBody>
      </p:sp>
      <p:pic>
        <p:nvPicPr>
          <p:cNvPr id="472070" name="Picture 6" descr="Immagine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3325" y="2225675"/>
            <a:ext cx="3756025" cy="2759075"/>
          </a:xfrm>
          <a:prstGeom prst="rect">
            <a:avLst/>
          </a:prstGeom>
          <a:noFill/>
          <a:extLst>
            <a:ext uri="{909E8E84-426E-40dd-AFC4-6F175D3DCCD1}">
              <a14:hiddenFill xmlns:a14="http://schemas.microsoft.com/office/drawing/2010/main">
                <a:solidFill>
                  <a:srgbClr val="FFFFFF"/>
                </a:solidFill>
              </a14:hiddenFill>
            </a:ext>
          </a:extLst>
        </p:spPr>
      </p:pic>
      <p:sp>
        <p:nvSpPr>
          <p:cNvPr id="472071" name="Text Box 7"/>
          <p:cNvSpPr txBox="1">
            <a:spLocks noChangeArrowheads="1"/>
          </p:cNvSpPr>
          <p:nvPr/>
        </p:nvSpPr>
        <p:spPr bwMode="auto">
          <a:xfrm>
            <a:off x="4870450" y="1412776"/>
            <a:ext cx="41211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rgbClr val="FFFFFF"/>
                </a:solidFill>
                <a:cs typeface="Arial" pitchFamily="34" charset="0"/>
              </a:rPr>
              <a:t>Snapshot of the electron (</a:t>
            </a:r>
            <a:r>
              <a:rPr lang="en-US" dirty="0" err="1">
                <a:solidFill>
                  <a:srgbClr val="FFFFFF"/>
                </a:solidFill>
                <a:cs typeface="Arial" pitchFamily="34" charset="0"/>
              </a:rPr>
              <a:t>x,y</a:t>
            </a:r>
            <a:r>
              <a:rPr lang="en-US" dirty="0">
                <a:solidFill>
                  <a:srgbClr val="FFFFFF"/>
                </a:solidFill>
                <a:cs typeface="Arial" pitchFamily="34" charset="0"/>
              </a:rPr>
              <a:t>) distribution 50G solenoids on </a:t>
            </a:r>
          </a:p>
        </p:txBody>
      </p:sp>
      <p:sp>
        <p:nvSpPr>
          <p:cNvPr id="472072" name="Text Box 8"/>
          <p:cNvSpPr txBox="1">
            <a:spLocks noChangeArrowheads="1"/>
          </p:cNvSpPr>
          <p:nvPr/>
        </p:nvSpPr>
        <p:spPr bwMode="auto">
          <a:xfrm>
            <a:off x="5213350" y="5224239"/>
            <a:ext cx="3632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rgbClr val="FFFF00"/>
                </a:solidFill>
                <a:cs typeface="Arial" pitchFamily="34" charset="0"/>
              </a:rPr>
              <a:t>Solenoids reduce to 0 the e-cloud density at center of beam pipe</a:t>
            </a:r>
          </a:p>
        </p:txBody>
      </p:sp>
      <p:sp>
        <p:nvSpPr>
          <p:cNvPr id="10" name="Rectangle 8"/>
          <p:cNvSpPr>
            <a:spLocks noChangeArrowheads="1"/>
          </p:cNvSpPr>
          <p:nvPr/>
        </p:nvSpPr>
        <p:spPr bwMode="auto">
          <a:xfrm>
            <a:off x="72008" y="5877272"/>
            <a:ext cx="9036496" cy="101566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buSzPct val="85000"/>
            </a:pPr>
            <a:r>
              <a:rPr lang="en-US" sz="2000" dirty="0" smtClean="0">
                <a:solidFill>
                  <a:schemeClr val="accent2"/>
                </a:solidFill>
              </a:rPr>
              <a:t>This work has been possible thanks to </a:t>
            </a:r>
            <a:r>
              <a:rPr lang="en-US" sz="2000" dirty="0">
                <a:solidFill>
                  <a:schemeClr val="accent2"/>
                </a:solidFill>
              </a:rPr>
              <a:t>the support of the INFN-NA group (in particular Dr. S. </a:t>
            </a:r>
            <a:r>
              <a:rPr lang="en-US" sz="2000" dirty="0" err="1">
                <a:solidFill>
                  <a:schemeClr val="accent2"/>
                </a:solidFill>
              </a:rPr>
              <a:t>Pardi</a:t>
            </a:r>
            <a:r>
              <a:rPr lang="en-US" sz="2000" dirty="0">
                <a:solidFill>
                  <a:schemeClr val="accent2"/>
                </a:solidFill>
              </a:rPr>
              <a:t>) that provided access (and assistance) to the SCOPE-GRID Cluster to perform all the parallel </a:t>
            </a:r>
            <a:r>
              <a:rPr lang="en-US" sz="2000" dirty="0" smtClean="0">
                <a:solidFill>
                  <a:schemeClr val="accent2"/>
                </a:solidFill>
              </a:rPr>
              <a:t>simulations</a:t>
            </a:r>
            <a:endParaRPr lang="en-US" sz="2000" dirty="0">
              <a:solidFill>
                <a:schemeClr val="accent2"/>
              </a:solidFill>
            </a:endParaRPr>
          </a:p>
        </p:txBody>
      </p:sp>
    </p:spTree>
    <p:extLst>
      <p:ext uri="{BB962C8B-B14F-4D97-AF65-F5344CB8AC3E}">
        <p14:creationId xmlns:p14="http://schemas.microsoft.com/office/powerpoint/2010/main" val="1048848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sz="quarter"/>
          </p:nvPr>
        </p:nvSpPr>
        <p:spPr>
          <a:xfrm>
            <a:off x="0" y="-27384"/>
            <a:ext cx="9123218" cy="1008112"/>
          </a:xfrm>
        </p:spPr>
        <p:txBody>
          <a:bodyPr/>
          <a:lstStyle/>
          <a:p>
            <a:pPr eaLnBrk="1" hangingPunct="1"/>
            <a:r>
              <a:rPr lang="it-IT" dirty="0"/>
              <a:t>Intra </a:t>
            </a:r>
            <a:r>
              <a:rPr lang="it-IT" dirty="0" err="1"/>
              <a:t>Beam</a:t>
            </a:r>
            <a:r>
              <a:rPr lang="it-IT" dirty="0"/>
              <a:t> </a:t>
            </a:r>
            <a:r>
              <a:rPr lang="it-IT" dirty="0" err="1"/>
              <a:t>Scattering</a:t>
            </a:r>
            <a:r>
              <a:rPr lang="it-IT" dirty="0" smtClean="0"/>
              <a:t> in LER</a:t>
            </a:r>
            <a:endParaRPr lang="en-US" dirty="0" smtClean="0"/>
          </a:p>
        </p:txBody>
      </p:sp>
      <p:sp>
        <p:nvSpPr>
          <p:cNvPr id="4099" name="Text Box 169"/>
          <p:cNvSpPr txBox="1">
            <a:spLocks noChangeArrowheads="1"/>
          </p:cNvSpPr>
          <p:nvPr/>
        </p:nvSpPr>
        <p:spPr bwMode="auto">
          <a:xfrm>
            <a:off x="4572000" y="3861048"/>
            <a:ext cx="432435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eaLnBrk="1" hangingPunct="1">
              <a:lnSpc>
                <a:spcPct val="90000"/>
              </a:lnSpc>
            </a:pPr>
            <a:r>
              <a:rPr lang="en-US" sz="2000" dirty="0" smtClean="0">
                <a:solidFill>
                  <a:srgbClr val="FFFF66"/>
                </a:solidFill>
              </a:rPr>
              <a:t>The </a:t>
            </a:r>
            <a:r>
              <a:rPr lang="en-US" sz="2000" dirty="0">
                <a:solidFill>
                  <a:srgbClr val="FFFF66"/>
                </a:solidFill>
              </a:rPr>
              <a:t>effect of IBS on the transverse </a:t>
            </a:r>
            <a:r>
              <a:rPr lang="en-US" sz="2000" dirty="0" err="1">
                <a:solidFill>
                  <a:srgbClr val="FFFF66"/>
                </a:solidFill>
              </a:rPr>
              <a:t>emittances</a:t>
            </a:r>
            <a:r>
              <a:rPr lang="en-US" sz="2000" dirty="0">
                <a:solidFill>
                  <a:srgbClr val="FFFF66"/>
                </a:solidFill>
              </a:rPr>
              <a:t> is about 30% in the LER and less then 5% in </a:t>
            </a:r>
            <a:r>
              <a:rPr lang="en-US" sz="2000" dirty="0" smtClean="0">
                <a:solidFill>
                  <a:srgbClr val="FFFF66"/>
                </a:solidFill>
              </a:rPr>
              <a:t>HER</a:t>
            </a:r>
            <a:endParaRPr lang="en-US" sz="2000" dirty="0">
              <a:solidFill>
                <a:srgbClr val="FFFF66"/>
              </a:solidFill>
            </a:endParaRPr>
          </a:p>
          <a:p>
            <a:pPr marL="0" indent="0" eaLnBrk="1" hangingPunct="1">
              <a:lnSpc>
                <a:spcPct val="90000"/>
              </a:lnSpc>
            </a:pPr>
            <a:r>
              <a:rPr lang="en-US" sz="2000" dirty="0" smtClean="0">
                <a:solidFill>
                  <a:srgbClr val="66FF66"/>
                </a:solidFill>
              </a:rPr>
              <a:t>Interesting </a:t>
            </a:r>
            <a:r>
              <a:rPr lang="en-US" sz="2000" dirty="0">
                <a:solidFill>
                  <a:srgbClr val="66FF66"/>
                </a:solidFill>
              </a:rPr>
              <a:t>aspects </a:t>
            </a:r>
            <a:r>
              <a:rPr lang="en-US" sz="2000" dirty="0" smtClean="0">
                <a:solidFill>
                  <a:srgbClr val="66FF66"/>
                </a:solidFill>
              </a:rPr>
              <a:t>such </a:t>
            </a:r>
            <a:r>
              <a:rPr lang="en-US" sz="2000" dirty="0">
                <a:solidFill>
                  <a:srgbClr val="66FF66"/>
                </a:solidFill>
              </a:rPr>
              <a:t>as its impact on damping process and on generation of non Gaussian tails </a:t>
            </a:r>
            <a:r>
              <a:rPr lang="en-US" sz="2000" dirty="0" smtClean="0">
                <a:solidFill>
                  <a:srgbClr val="66FF66"/>
                </a:solidFill>
              </a:rPr>
              <a:t>are being </a:t>
            </a:r>
            <a:r>
              <a:rPr lang="en-US" sz="2000" dirty="0">
                <a:solidFill>
                  <a:srgbClr val="66FF66"/>
                </a:solidFill>
              </a:rPr>
              <a:t>investigated with a </a:t>
            </a:r>
            <a:r>
              <a:rPr lang="en-US" sz="2000" dirty="0" err="1">
                <a:solidFill>
                  <a:srgbClr val="66FF66"/>
                </a:solidFill>
              </a:rPr>
              <a:t>multiparticle</a:t>
            </a:r>
            <a:r>
              <a:rPr lang="en-US" sz="2000" dirty="0">
                <a:solidFill>
                  <a:srgbClr val="66FF66"/>
                </a:solidFill>
              </a:rPr>
              <a:t> </a:t>
            </a:r>
            <a:r>
              <a:rPr lang="en-US" sz="2000" dirty="0" smtClean="0">
                <a:solidFill>
                  <a:srgbClr val="66FF66"/>
                </a:solidFill>
              </a:rPr>
              <a:t>algorithm </a:t>
            </a:r>
            <a:r>
              <a:rPr lang="en-US" sz="2000" dirty="0" smtClean="0">
                <a:solidFill>
                  <a:srgbClr val="66FF66"/>
                </a:solidFill>
                <a:sym typeface="Wingdings" pitchFamily="2" charset="2"/>
              </a:rPr>
              <a:t></a:t>
            </a:r>
            <a:r>
              <a:rPr lang="en-GB" sz="2000" u="none" dirty="0" smtClean="0">
                <a:solidFill>
                  <a:srgbClr val="66FF66"/>
                </a:solidFill>
              </a:rPr>
              <a:t>6D MC in progress (CMAD, parallel)</a:t>
            </a:r>
            <a:endParaRPr lang="en-US" sz="2000" u="none" dirty="0">
              <a:solidFill>
                <a:srgbClr val="66FF66"/>
              </a:solidFill>
            </a:endParaRPr>
          </a:p>
        </p:txBody>
      </p:sp>
      <p:pic>
        <p:nvPicPr>
          <p:cNvPr id="4100" name="Picture 175" descr="eh_SBV12_LE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0" y="996181"/>
            <a:ext cx="4500563" cy="2936875"/>
          </a:xfrm>
          <a:noFill/>
        </p:spPr>
      </p:pic>
      <p:pic>
        <p:nvPicPr>
          <p:cNvPr id="4101" name="Picture 176" descr="ev_SBV12_LE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659313" y="980728"/>
            <a:ext cx="4427537" cy="2889250"/>
          </a:xfrm>
          <a:noFill/>
        </p:spPr>
      </p:pic>
      <p:pic>
        <p:nvPicPr>
          <p:cNvPr id="4102" name="Picture 177" descr="sz_SBV12_LER"/>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0" y="3874913"/>
            <a:ext cx="4500563" cy="2938463"/>
          </a:xfrm>
          <a:noFill/>
        </p:spPr>
      </p:pic>
      <p:sp>
        <p:nvSpPr>
          <p:cNvPr id="4103" name="Text Box 178"/>
          <p:cNvSpPr txBox="1">
            <a:spLocks noChangeArrowheads="1"/>
          </p:cNvSpPr>
          <p:nvPr/>
        </p:nvSpPr>
        <p:spPr bwMode="auto">
          <a:xfrm>
            <a:off x="2700338" y="2449338"/>
            <a:ext cx="17272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u="none" dirty="0">
                <a:solidFill>
                  <a:srgbClr val="33CC33"/>
                </a:solidFill>
                <a:sym typeface="Symbol" pitchFamily="18" charset="2"/>
              </a:rPr>
              <a:t></a:t>
            </a:r>
            <a:r>
              <a:rPr lang="en-US" u="none" baseline="-25000" dirty="0">
                <a:solidFill>
                  <a:srgbClr val="33CC33"/>
                </a:solidFill>
              </a:rPr>
              <a:t>h</a:t>
            </a:r>
            <a:r>
              <a:rPr lang="en-US" u="none" dirty="0">
                <a:solidFill>
                  <a:srgbClr val="33CC33"/>
                </a:solidFill>
              </a:rPr>
              <a:t>=2.412 nm</a:t>
            </a:r>
          </a:p>
          <a:p>
            <a:pPr eaLnBrk="1" hangingPunct="1">
              <a:spcBef>
                <a:spcPct val="50000"/>
              </a:spcBef>
            </a:pPr>
            <a:r>
              <a:rPr lang="en-US" u="none" dirty="0">
                <a:solidFill>
                  <a:srgbClr val="33CC33"/>
                </a:solidFill>
              </a:rPr>
              <a:t>@N=6.5e10</a:t>
            </a:r>
          </a:p>
        </p:txBody>
      </p:sp>
      <p:sp>
        <p:nvSpPr>
          <p:cNvPr id="4104" name="Text Box 179"/>
          <p:cNvSpPr txBox="1">
            <a:spLocks noChangeArrowheads="1"/>
          </p:cNvSpPr>
          <p:nvPr/>
        </p:nvSpPr>
        <p:spPr bwMode="auto">
          <a:xfrm>
            <a:off x="7251700" y="2161134"/>
            <a:ext cx="17272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u="none" dirty="0">
                <a:solidFill>
                  <a:srgbClr val="33CC33"/>
                </a:solidFill>
                <a:sym typeface="Symbol" pitchFamily="18" charset="2"/>
              </a:rPr>
              <a:t></a:t>
            </a:r>
            <a:r>
              <a:rPr lang="en-US" u="none" baseline="-25000" dirty="0">
                <a:solidFill>
                  <a:srgbClr val="33CC33"/>
                </a:solidFill>
              </a:rPr>
              <a:t>v</a:t>
            </a:r>
            <a:r>
              <a:rPr lang="en-US" u="none" dirty="0">
                <a:solidFill>
                  <a:srgbClr val="33CC33"/>
                </a:solidFill>
              </a:rPr>
              <a:t>=5.812 pm</a:t>
            </a:r>
          </a:p>
          <a:p>
            <a:pPr eaLnBrk="1" hangingPunct="1">
              <a:spcBef>
                <a:spcPct val="50000"/>
              </a:spcBef>
            </a:pPr>
            <a:r>
              <a:rPr lang="en-US" u="none" dirty="0">
                <a:solidFill>
                  <a:srgbClr val="33CC33"/>
                </a:solidFill>
              </a:rPr>
              <a:t>@N=6.5e10</a:t>
            </a:r>
          </a:p>
        </p:txBody>
      </p:sp>
      <p:sp>
        <p:nvSpPr>
          <p:cNvPr id="4105" name="Text Box 180"/>
          <p:cNvSpPr txBox="1">
            <a:spLocks noChangeArrowheads="1"/>
          </p:cNvSpPr>
          <p:nvPr/>
        </p:nvSpPr>
        <p:spPr bwMode="auto">
          <a:xfrm>
            <a:off x="2700338" y="5276676"/>
            <a:ext cx="17272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u="none">
                <a:solidFill>
                  <a:srgbClr val="33CC33"/>
                </a:solidFill>
                <a:sym typeface="Symbol" pitchFamily="18" charset="2"/>
              </a:rPr>
              <a:t></a:t>
            </a:r>
            <a:r>
              <a:rPr lang="en-US" u="none" baseline="-25000">
                <a:solidFill>
                  <a:srgbClr val="33CC33"/>
                </a:solidFill>
              </a:rPr>
              <a:t>z</a:t>
            </a:r>
            <a:r>
              <a:rPr lang="en-US" u="none">
                <a:solidFill>
                  <a:srgbClr val="33CC33"/>
                </a:solidFill>
              </a:rPr>
              <a:t>=4.97 mm</a:t>
            </a:r>
          </a:p>
          <a:p>
            <a:pPr eaLnBrk="1" hangingPunct="1">
              <a:spcBef>
                <a:spcPct val="50000"/>
              </a:spcBef>
            </a:pPr>
            <a:r>
              <a:rPr lang="en-US" u="none">
                <a:solidFill>
                  <a:srgbClr val="33CC33"/>
                </a:solidFill>
              </a:rPr>
              <a:t>@N=6.5e10</a:t>
            </a:r>
          </a:p>
        </p:txBody>
      </p:sp>
      <p:sp>
        <p:nvSpPr>
          <p:cNvPr id="2" name="Ovale 1"/>
          <p:cNvSpPr/>
          <p:nvPr/>
        </p:nvSpPr>
        <p:spPr>
          <a:xfrm>
            <a:off x="4067944" y="1124744"/>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4067944" y="4005064"/>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8676456" y="1124744"/>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2123728" y="6372036"/>
            <a:ext cx="4797211" cy="369332"/>
          </a:xfrm>
          <a:prstGeom prst="rect">
            <a:avLst/>
          </a:prstGeom>
          <a:solidFill>
            <a:srgbClr val="FFFF00"/>
          </a:solidFill>
        </p:spPr>
        <p:txBody>
          <a:bodyPr wrap="none" rtlCol="0">
            <a:spAutoFit/>
          </a:bodyPr>
          <a:lstStyle/>
          <a:p>
            <a:r>
              <a:rPr lang="it-IT" dirty="0" err="1" smtClean="0"/>
              <a:t>Updates</a:t>
            </a:r>
            <a:r>
              <a:rPr lang="it-IT" dirty="0" smtClean="0"/>
              <a:t> on </a:t>
            </a:r>
            <a:r>
              <a:rPr lang="it-IT" dirty="0" err="1" smtClean="0"/>
              <a:t>Demma’s</a:t>
            </a:r>
            <a:r>
              <a:rPr lang="it-IT" dirty="0" smtClean="0"/>
              <a:t> talk </a:t>
            </a:r>
            <a:r>
              <a:rPr lang="it-IT" dirty="0" err="1" smtClean="0"/>
              <a:t>Tuesday</a:t>
            </a:r>
            <a:r>
              <a:rPr lang="it-IT" dirty="0" smtClean="0"/>
              <a:t> </a:t>
            </a:r>
            <a:r>
              <a:rPr lang="it-IT" dirty="0" err="1" smtClean="0"/>
              <a:t>afternoon</a:t>
            </a:r>
            <a:endParaRPr lang="it-IT" dirty="0"/>
          </a:p>
        </p:txBody>
      </p:sp>
      <p:sp>
        <p:nvSpPr>
          <p:cNvPr id="15" name="Text Box 11"/>
          <p:cNvSpPr txBox="1">
            <a:spLocks noChangeArrowheads="1"/>
          </p:cNvSpPr>
          <p:nvPr/>
        </p:nvSpPr>
        <p:spPr bwMode="auto">
          <a:xfrm>
            <a:off x="7713570" y="652626"/>
            <a:ext cx="1394934"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T. </a:t>
            </a:r>
            <a:r>
              <a:rPr lang="it-IT" sz="2000" dirty="0" err="1" smtClean="0"/>
              <a:t>Demma</a:t>
            </a:r>
            <a:endParaRPr lang="en-US" sz="2000" dirty="0"/>
          </a:p>
        </p:txBody>
      </p:sp>
    </p:spTree>
    <p:extLst>
      <p:ext uri="{BB962C8B-B14F-4D97-AF65-F5344CB8AC3E}">
        <p14:creationId xmlns:p14="http://schemas.microsoft.com/office/powerpoint/2010/main" val="13808836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Low</a:t>
            </a:r>
            <a:r>
              <a:rPr lang="it-IT" dirty="0" smtClean="0"/>
              <a:t> Emittance </a:t>
            </a:r>
            <a:r>
              <a:rPr lang="it-IT" dirty="0" err="1" smtClean="0"/>
              <a:t>Tuning</a:t>
            </a:r>
            <a:endParaRPr lang="it-IT"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124743"/>
            <a:ext cx="6912768" cy="521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7966972" y="683404"/>
            <a:ext cx="1133644" cy="369332"/>
          </a:xfrm>
          <a:prstGeom prst="rect">
            <a:avLst/>
          </a:prstGeom>
          <a:solidFill>
            <a:srgbClr val="66FF66"/>
          </a:solidFill>
        </p:spPr>
        <p:txBody>
          <a:bodyPr wrap="none" rtlCol="0">
            <a:spAutoFit/>
          </a:bodyPr>
          <a:lstStyle/>
          <a:p>
            <a:r>
              <a:rPr lang="it-IT" dirty="0" smtClean="0"/>
              <a:t>S. </a:t>
            </a:r>
            <a:r>
              <a:rPr lang="it-IT" dirty="0" err="1" smtClean="0"/>
              <a:t>Liuzzo</a:t>
            </a:r>
            <a:endParaRPr lang="it-IT" dirty="0"/>
          </a:p>
        </p:txBody>
      </p:sp>
      <p:sp>
        <p:nvSpPr>
          <p:cNvPr id="4" name="CasellaDiTesto 3"/>
          <p:cNvSpPr txBox="1"/>
          <p:nvPr/>
        </p:nvSpPr>
        <p:spPr>
          <a:xfrm>
            <a:off x="2128157" y="6453336"/>
            <a:ext cx="5011757" cy="400110"/>
          </a:xfrm>
          <a:prstGeom prst="rect">
            <a:avLst/>
          </a:prstGeom>
          <a:solidFill>
            <a:srgbClr val="66FF66"/>
          </a:solidFill>
        </p:spPr>
        <p:txBody>
          <a:bodyPr wrap="none" rtlCol="0">
            <a:spAutoFit/>
          </a:bodyPr>
          <a:lstStyle/>
          <a:p>
            <a:r>
              <a:rPr lang="it-IT" sz="2000" dirty="0" err="1" smtClean="0"/>
              <a:t>Tool</a:t>
            </a:r>
            <a:r>
              <a:rPr lang="it-IT" sz="2000" dirty="0" smtClean="0"/>
              <a:t> </a:t>
            </a:r>
            <a:r>
              <a:rPr lang="it-IT" sz="2000" dirty="0" err="1" smtClean="0"/>
              <a:t>tested</a:t>
            </a:r>
            <a:r>
              <a:rPr lang="it-IT" sz="2000" dirty="0" smtClean="0"/>
              <a:t> </a:t>
            </a:r>
            <a:r>
              <a:rPr lang="it-IT" sz="2000" dirty="0" err="1" smtClean="0"/>
              <a:t>at</a:t>
            </a:r>
            <a:r>
              <a:rPr lang="it-IT" sz="2000" dirty="0" smtClean="0"/>
              <a:t> DIAMOND (RAL), SLS (PSI)</a:t>
            </a:r>
            <a:endParaRPr lang="it-IT" sz="2000" dirty="0"/>
          </a:p>
        </p:txBody>
      </p:sp>
    </p:spTree>
    <p:extLst>
      <p:ext uri="{BB962C8B-B14F-4D97-AF65-F5344CB8AC3E}">
        <p14:creationId xmlns:p14="http://schemas.microsoft.com/office/powerpoint/2010/main" val="22087343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sz="4000" dirty="0" err="1"/>
              <a:t>Low</a:t>
            </a:r>
            <a:r>
              <a:rPr lang="it-IT" sz="4000" dirty="0"/>
              <a:t> Emittance </a:t>
            </a:r>
            <a:r>
              <a:rPr lang="it-IT" sz="4000" dirty="0" err="1" smtClean="0"/>
              <a:t>Tuning</a:t>
            </a:r>
            <a:r>
              <a:rPr lang="it-IT" sz="4000" dirty="0" smtClean="0"/>
              <a:t>: HER </a:t>
            </a:r>
            <a:r>
              <a:rPr lang="it-IT" sz="4000" dirty="0" err="1" smtClean="0"/>
              <a:t>tolerances</a:t>
            </a:r>
            <a:endParaRPr lang="it-IT" sz="4000"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8878" y="1439416"/>
            <a:ext cx="3565610" cy="530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5"/>
          <p:cNvGrpSpPr/>
          <p:nvPr/>
        </p:nvGrpSpPr>
        <p:grpSpPr>
          <a:xfrm>
            <a:off x="467544" y="2525751"/>
            <a:ext cx="4680520" cy="4287625"/>
            <a:chOff x="251520" y="1467063"/>
            <a:chExt cx="4680520" cy="4287625"/>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467063"/>
              <a:ext cx="4244280" cy="4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4077319" y="2492896"/>
              <a:ext cx="854721" cy="369332"/>
            </a:xfrm>
            <a:prstGeom prst="rect">
              <a:avLst/>
            </a:prstGeom>
            <a:solidFill>
              <a:schemeClr val="bg1"/>
            </a:solidFill>
            <a:ln w="28575">
              <a:solidFill>
                <a:srgbClr val="FF0000"/>
              </a:solidFill>
            </a:ln>
          </p:spPr>
          <p:txBody>
            <a:bodyPr wrap="none" rtlCol="0">
              <a:spAutoFit/>
            </a:bodyPr>
            <a:lstStyle/>
            <a:p>
              <a:r>
                <a:rPr lang="it-IT" dirty="0" smtClean="0"/>
                <a:t>4x10</a:t>
              </a:r>
              <a:r>
                <a:rPr lang="it-IT" baseline="30000" dirty="0" smtClean="0"/>
                <a:t>12</a:t>
              </a:r>
              <a:endParaRPr lang="it-IT" baseline="30000" dirty="0"/>
            </a:p>
          </p:txBody>
        </p:sp>
      </p:grpSp>
      <p:sp>
        <p:nvSpPr>
          <p:cNvPr id="7" name="CasellaDiTesto 6"/>
          <p:cNvSpPr txBox="1"/>
          <p:nvPr/>
        </p:nvSpPr>
        <p:spPr>
          <a:xfrm>
            <a:off x="-16478" y="788511"/>
            <a:ext cx="5398878" cy="2031325"/>
          </a:xfrm>
          <a:prstGeom prst="rect">
            <a:avLst/>
          </a:prstGeom>
          <a:noFill/>
        </p:spPr>
        <p:txBody>
          <a:bodyPr wrap="square" rtlCol="0">
            <a:spAutoFit/>
          </a:bodyPr>
          <a:lstStyle/>
          <a:p>
            <a:pPr algn="ctr"/>
            <a:r>
              <a:rPr lang="it-IT" dirty="0" err="1" smtClean="0">
                <a:solidFill>
                  <a:srgbClr val="FFFF66"/>
                </a:solidFill>
              </a:rPr>
              <a:t>Steering</a:t>
            </a:r>
            <a:r>
              <a:rPr lang="it-IT" dirty="0" smtClean="0">
                <a:solidFill>
                  <a:srgbClr val="FFFF66"/>
                </a:solidFill>
              </a:rPr>
              <a:t>: </a:t>
            </a:r>
          </a:p>
          <a:p>
            <a:pPr algn="ctr"/>
            <a:r>
              <a:rPr lang="it-IT" dirty="0" err="1" smtClean="0">
                <a:solidFill>
                  <a:srgbClr val="FFFF66"/>
                </a:solidFill>
              </a:rPr>
              <a:t>Orbit</a:t>
            </a:r>
            <a:r>
              <a:rPr lang="it-IT" dirty="0" smtClean="0">
                <a:solidFill>
                  <a:srgbClr val="FFFF66"/>
                </a:solidFill>
              </a:rPr>
              <a:t> &amp; </a:t>
            </a:r>
            <a:r>
              <a:rPr lang="it-IT" dirty="0" err="1" smtClean="0">
                <a:solidFill>
                  <a:srgbClr val="FFFF66"/>
                </a:solidFill>
              </a:rPr>
              <a:t>Dispersion</a:t>
            </a:r>
            <a:r>
              <a:rPr lang="it-IT" dirty="0" smtClean="0">
                <a:solidFill>
                  <a:srgbClr val="FFFF66"/>
                </a:solidFill>
              </a:rPr>
              <a:t> Free </a:t>
            </a:r>
            <a:r>
              <a:rPr lang="it-IT" dirty="0" err="1" smtClean="0">
                <a:solidFill>
                  <a:srgbClr val="FFFF66"/>
                </a:solidFill>
              </a:rPr>
              <a:t>steering</a:t>
            </a:r>
            <a:r>
              <a:rPr lang="it-IT" dirty="0" smtClean="0">
                <a:solidFill>
                  <a:srgbClr val="FFFF66"/>
                </a:solidFill>
              </a:rPr>
              <a:t> + </a:t>
            </a:r>
          </a:p>
          <a:p>
            <a:pPr algn="ctr"/>
            <a:r>
              <a:rPr lang="it-IT" dirty="0" err="1" smtClean="0">
                <a:solidFill>
                  <a:srgbClr val="FFFF66"/>
                </a:solidFill>
              </a:rPr>
              <a:t>Coupling</a:t>
            </a:r>
            <a:r>
              <a:rPr lang="it-IT" dirty="0" smtClean="0">
                <a:solidFill>
                  <a:srgbClr val="FFFF66"/>
                </a:solidFill>
              </a:rPr>
              <a:t> &amp; Beta-</a:t>
            </a:r>
            <a:r>
              <a:rPr lang="it-IT" dirty="0" err="1" smtClean="0">
                <a:solidFill>
                  <a:srgbClr val="FFFF66"/>
                </a:solidFill>
              </a:rPr>
              <a:t>beating</a:t>
            </a:r>
            <a:r>
              <a:rPr lang="it-IT" dirty="0" smtClean="0">
                <a:solidFill>
                  <a:srgbClr val="FFFF66"/>
                </a:solidFill>
              </a:rPr>
              <a:t> Free </a:t>
            </a:r>
            <a:r>
              <a:rPr lang="it-IT" dirty="0" err="1" smtClean="0">
                <a:solidFill>
                  <a:srgbClr val="FFFF66"/>
                </a:solidFill>
              </a:rPr>
              <a:t>steering</a:t>
            </a:r>
            <a:endParaRPr lang="it-IT" dirty="0" smtClean="0">
              <a:solidFill>
                <a:srgbClr val="FFFF66"/>
              </a:solidFill>
            </a:endParaRPr>
          </a:p>
          <a:p>
            <a:pPr algn="ctr"/>
            <a:r>
              <a:rPr lang="it-IT" dirty="0" smtClean="0">
                <a:solidFill>
                  <a:srgbClr val="FFFF66"/>
                </a:solidFill>
              </a:rPr>
              <a:t>Using </a:t>
            </a:r>
            <a:r>
              <a:rPr lang="it-IT" dirty="0" err="1" smtClean="0">
                <a:solidFill>
                  <a:srgbClr val="FFFF66"/>
                </a:solidFill>
              </a:rPr>
              <a:t>only</a:t>
            </a:r>
            <a:r>
              <a:rPr lang="it-IT" dirty="0" smtClean="0">
                <a:solidFill>
                  <a:srgbClr val="FFFF66"/>
                </a:solidFill>
              </a:rPr>
              <a:t> </a:t>
            </a:r>
            <a:r>
              <a:rPr lang="it-IT" dirty="0" err="1" smtClean="0">
                <a:solidFill>
                  <a:srgbClr val="FFFF66"/>
                </a:solidFill>
              </a:rPr>
              <a:t>correctors</a:t>
            </a:r>
            <a:r>
              <a:rPr lang="it-IT" dirty="0" smtClean="0">
                <a:solidFill>
                  <a:srgbClr val="FFFF66"/>
                </a:solidFill>
              </a:rPr>
              <a:t> </a:t>
            </a:r>
          </a:p>
          <a:p>
            <a:pPr algn="ctr"/>
            <a:r>
              <a:rPr lang="it-IT" dirty="0" smtClean="0">
                <a:solidFill>
                  <a:srgbClr val="FFFF66"/>
                </a:solidFill>
              </a:rPr>
              <a:t>Or</a:t>
            </a:r>
          </a:p>
          <a:p>
            <a:pPr algn="ctr"/>
            <a:r>
              <a:rPr lang="it-IT" dirty="0" err="1" smtClean="0">
                <a:solidFill>
                  <a:srgbClr val="FFFF66"/>
                </a:solidFill>
              </a:rPr>
              <a:t>Correctors</a:t>
            </a:r>
            <a:r>
              <a:rPr lang="it-IT" dirty="0" smtClean="0">
                <a:solidFill>
                  <a:srgbClr val="FFFF66"/>
                </a:solidFill>
              </a:rPr>
              <a:t> and </a:t>
            </a:r>
            <a:r>
              <a:rPr lang="it-IT" dirty="0" err="1" smtClean="0">
                <a:solidFill>
                  <a:srgbClr val="FFFF66"/>
                </a:solidFill>
              </a:rPr>
              <a:t>skew</a:t>
            </a:r>
            <a:r>
              <a:rPr lang="it-IT" dirty="0" smtClean="0">
                <a:solidFill>
                  <a:srgbClr val="FFFF66"/>
                </a:solidFill>
              </a:rPr>
              <a:t> </a:t>
            </a:r>
            <a:r>
              <a:rPr lang="it-IT" dirty="0" err="1" smtClean="0">
                <a:solidFill>
                  <a:srgbClr val="FFFF66"/>
                </a:solidFill>
              </a:rPr>
              <a:t>quads</a:t>
            </a:r>
            <a:endParaRPr lang="it-IT" dirty="0" smtClean="0">
              <a:solidFill>
                <a:srgbClr val="FFFF66"/>
              </a:solidFill>
            </a:endParaRPr>
          </a:p>
          <a:p>
            <a:endParaRPr lang="it-IT" dirty="0">
              <a:solidFill>
                <a:srgbClr val="FFFF66"/>
              </a:solidFill>
            </a:endParaRPr>
          </a:p>
        </p:txBody>
      </p:sp>
    </p:spTree>
    <p:extLst>
      <p:ext uri="{BB962C8B-B14F-4D97-AF65-F5344CB8AC3E}">
        <p14:creationId xmlns:p14="http://schemas.microsoft.com/office/powerpoint/2010/main" val="728297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692150"/>
          </a:xfrm>
        </p:spPr>
        <p:txBody>
          <a:bodyPr/>
          <a:lstStyle/>
          <a:p>
            <a:r>
              <a:rPr lang="it-IT" sz="4000" dirty="0" err="1"/>
              <a:t>Low</a:t>
            </a:r>
            <a:r>
              <a:rPr lang="it-IT" sz="4000" dirty="0"/>
              <a:t> Emittance </a:t>
            </a:r>
            <a:r>
              <a:rPr lang="it-IT" sz="4000" dirty="0" err="1"/>
              <a:t>Tuning</a:t>
            </a:r>
            <a:r>
              <a:rPr lang="it-IT" sz="4000" dirty="0"/>
              <a:t>: </a:t>
            </a:r>
            <a:r>
              <a:rPr lang="it-IT" sz="4000" dirty="0" smtClean="0"/>
              <a:t>LER </a:t>
            </a:r>
            <a:r>
              <a:rPr lang="it-IT" sz="4000" dirty="0" err="1"/>
              <a:t>tolerances</a:t>
            </a:r>
            <a:endParaRPr lang="en-US" sz="4000" dirty="0"/>
          </a:p>
        </p:txBody>
      </p:sp>
      <p:pic>
        <p:nvPicPr>
          <p:cNvPr id="501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2850" y="2871788"/>
            <a:ext cx="5391150" cy="398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0713"/>
            <a:ext cx="5462588"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Text Box 5"/>
          <p:cNvSpPr txBox="1">
            <a:spLocks noChangeArrowheads="1"/>
          </p:cNvSpPr>
          <p:nvPr/>
        </p:nvSpPr>
        <p:spPr bwMode="auto">
          <a:xfrm>
            <a:off x="5219700" y="692150"/>
            <a:ext cx="3960813" cy="20145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LER ARC's tolerances evaluated using a Response Matrix technique that optimizes orbit, in order to recover the design values for Dispersion, Coupling and Beta-beating, and obtain the lowest possible vertical emittance</a:t>
            </a:r>
            <a:endParaRPr lang="en-US"/>
          </a:p>
        </p:txBody>
      </p:sp>
      <p:sp>
        <p:nvSpPr>
          <p:cNvPr id="50182" name="Text Box 6"/>
          <p:cNvSpPr txBox="1">
            <a:spLocks noChangeArrowheads="1"/>
          </p:cNvSpPr>
          <p:nvPr/>
        </p:nvSpPr>
        <p:spPr bwMode="auto">
          <a:xfrm>
            <a:off x="36513" y="4724400"/>
            <a:ext cx="3671887" cy="1200329"/>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dirty="0" smtClean="0"/>
              <a:t>Final </a:t>
            </a:r>
            <a:r>
              <a:rPr lang="en-US" b="1" dirty="0"/>
              <a:t>Focus introduces</a:t>
            </a:r>
          </a:p>
          <a:p>
            <a:r>
              <a:rPr lang="en-US" b="1" dirty="0"/>
              <a:t>stringent restrictions on alignment of both FF and</a:t>
            </a:r>
          </a:p>
          <a:p>
            <a:r>
              <a:rPr lang="en-US" b="1" dirty="0"/>
              <a:t>ARCS (even for no errors in FF)</a:t>
            </a:r>
            <a:endParaRPr lang="en-US" dirty="0"/>
          </a:p>
        </p:txBody>
      </p:sp>
      <p:sp>
        <p:nvSpPr>
          <p:cNvPr id="2" name="CasellaDiTesto 1"/>
          <p:cNvSpPr txBox="1"/>
          <p:nvPr/>
        </p:nvSpPr>
        <p:spPr>
          <a:xfrm>
            <a:off x="1187624" y="2996952"/>
            <a:ext cx="2642711" cy="369332"/>
          </a:xfrm>
          <a:prstGeom prst="rect">
            <a:avLst/>
          </a:prstGeom>
          <a:noFill/>
        </p:spPr>
        <p:txBody>
          <a:bodyPr wrap="none" rtlCol="0">
            <a:spAutoFit/>
          </a:bodyPr>
          <a:lstStyle/>
          <a:p>
            <a:r>
              <a:rPr lang="it-IT" dirty="0" smtClean="0">
                <a:solidFill>
                  <a:srgbClr val="FF0000"/>
                </a:solidFill>
              </a:rPr>
              <a:t>Note: H </a:t>
            </a:r>
            <a:r>
              <a:rPr lang="it-IT" dirty="0" err="1" smtClean="0">
                <a:solidFill>
                  <a:srgbClr val="FF0000"/>
                </a:solidFill>
              </a:rPr>
              <a:t>scales</a:t>
            </a:r>
            <a:r>
              <a:rPr lang="it-IT" dirty="0" smtClean="0">
                <a:solidFill>
                  <a:srgbClr val="FF0000"/>
                </a:solidFill>
              </a:rPr>
              <a:t> </a:t>
            </a:r>
            <a:r>
              <a:rPr lang="it-IT" dirty="0" err="1" smtClean="0">
                <a:solidFill>
                  <a:srgbClr val="FF0000"/>
                </a:solidFill>
              </a:rPr>
              <a:t>different</a:t>
            </a:r>
            <a:r>
              <a:rPr lang="it-IT" dirty="0" smtClean="0">
                <a:solidFill>
                  <a:srgbClr val="FF0000"/>
                </a:solidFill>
              </a:rPr>
              <a:t>!</a:t>
            </a:r>
            <a:endParaRPr lang="it-IT" dirty="0">
              <a:solidFill>
                <a:srgbClr val="FF0000"/>
              </a:solidFill>
            </a:endParaRPr>
          </a:p>
        </p:txBody>
      </p:sp>
    </p:spTree>
    <p:extLst>
      <p:ext uri="{BB962C8B-B14F-4D97-AF65-F5344CB8AC3E}">
        <p14:creationId xmlns:p14="http://schemas.microsoft.com/office/powerpoint/2010/main" val="30317848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dirty="0" err="1" smtClean="0"/>
              <a:t>Polarization</a:t>
            </a:r>
            <a:r>
              <a:rPr lang="it-IT" dirty="0" smtClean="0"/>
              <a:t> in  </a:t>
            </a:r>
            <a:r>
              <a:rPr lang="it-IT" dirty="0" err="1" smtClean="0"/>
              <a:t>SuperB</a:t>
            </a:r>
            <a:r>
              <a:rPr lang="it-IT" dirty="0" smtClean="0"/>
              <a:t> </a:t>
            </a:r>
            <a:endParaRPr lang="it-IT" dirty="0"/>
          </a:p>
        </p:txBody>
      </p:sp>
      <p:sp>
        <p:nvSpPr>
          <p:cNvPr id="5" name="Rectangle 21"/>
          <p:cNvSpPr txBox="1">
            <a:spLocks noChangeArrowheads="1"/>
          </p:cNvSpPr>
          <p:nvPr/>
        </p:nvSpPr>
        <p:spPr bwMode="auto">
          <a:xfrm>
            <a:off x="179512" y="796655"/>
            <a:ext cx="8820472" cy="353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85000"/>
              <a:buBlip>
                <a:blip r:embed="rId2"/>
              </a:buBlip>
              <a:defRPr sz="2800">
                <a:solidFill>
                  <a:schemeClr val="bg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400">
                <a:solidFill>
                  <a:schemeClr val="bg1"/>
                </a:solidFill>
                <a:latin typeface="+mn-lt"/>
              </a:defRPr>
            </a:lvl2pPr>
            <a:lvl3pPr marL="1143000" indent="-228600" algn="l" rtl="0" eaLnBrk="1" fontAlgn="base" hangingPunct="1">
              <a:spcBef>
                <a:spcPct val="20000"/>
              </a:spcBef>
              <a:spcAft>
                <a:spcPct val="0"/>
              </a:spcAft>
              <a:buChar char="•"/>
              <a:defRPr sz="2000">
                <a:solidFill>
                  <a:schemeClr val="bg1"/>
                </a:solidFill>
                <a:latin typeface="+mn-lt"/>
              </a:defRPr>
            </a:lvl3pPr>
            <a:lvl4pPr marL="1600200" indent="-228600" algn="l" rtl="0" eaLnBrk="1" fontAlgn="base" hangingPunct="1">
              <a:spcBef>
                <a:spcPct val="20000"/>
              </a:spcBef>
              <a:spcAft>
                <a:spcPct val="0"/>
              </a:spcAft>
              <a:buChar char="–"/>
              <a:defRPr sz="1800">
                <a:solidFill>
                  <a:schemeClr val="bg1"/>
                </a:solidFill>
                <a:latin typeface="+mn-lt"/>
              </a:defRPr>
            </a:lvl4pPr>
            <a:lvl5pPr marL="2057400" indent="-228600" algn="l" rtl="0" eaLnBrk="1" fontAlgn="base" hangingPunct="1">
              <a:spcBef>
                <a:spcPct val="20000"/>
              </a:spcBef>
              <a:spcAft>
                <a:spcPct val="0"/>
              </a:spcAft>
              <a:buChar char="»"/>
              <a:defRPr sz="1800">
                <a:solidFill>
                  <a:schemeClr val="bg1"/>
                </a:solidFill>
                <a:latin typeface="+mn-lt"/>
              </a:defRPr>
            </a:lvl5pPr>
            <a:lvl6pPr marL="2514600" indent="-228600" algn="l" rtl="0" eaLnBrk="1" fontAlgn="base" hangingPunct="1">
              <a:spcBef>
                <a:spcPct val="20000"/>
              </a:spcBef>
              <a:spcAft>
                <a:spcPct val="0"/>
              </a:spcAft>
              <a:buChar char="»"/>
              <a:defRPr sz="1800">
                <a:solidFill>
                  <a:schemeClr val="bg1"/>
                </a:solidFill>
                <a:latin typeface="+mn-lt"/>
              </a:defRPr>
            </a:lvl6pPr>
            <a:lvl7pPr marL="2971800" indent="-228600" algn="l" rtl="0" eaLnBrk="1" fontAlgn="base" hangingPunct="1">
              <a:spcBef>
                <a:spcPct val="20000"/>
              </a:spcBef>
              <a:spcAft>
                <a:spcPct val="0"/>
              </a:spcAft>
              <a:buChar char="»"/>
              <a:defRPr sz="1800">
                <a:solidFill>
                  <a:schemeClr val="bg1"/>
                </a:solidFill>
                <a:latin typeface="+mn-lt"/>
              </a:defRPr>
            </a:lvl7pPr>
            <a:lvl8pPr marL="3429000" indent="-228600" algn="l" rtl="0" eaLnBrk="1" fontAlgn="base" hangingPunct="1">
              <a:spcBef>
                <a:spcPct val="20000"/>
              </a:spcBef>
              <a:spcAft>
                <a:spcPct val="0"/>
              </a:spcAft>
              <a:buChar char="»"/>
              <a:defRPr sz="1800">
                <a:solidFill>
                  <a:schemeClr val="bg1"/>
                </a:solidFill>
                <a:latin typeface="+mn-lt"/>
              </a:defRPr>
            </a:lvl8pPr>
            <a:lvl9pPr marL="3886200" indent="-228600" algn="l" rtl="0" eaLnBrk="1" fontAlgn="base" hangingPunct="1">
              <a:spcBef>
                <a:spcPct val="20000"/>
              </a:spcBef>
              <a:spcAft>
                <a:spcPct val="0"/>
              </a:spcAft>
              <a:buChar char="»"/>
              <a:defRPr sz="1800">
                <a:solidFill>
                  <a:schemeClr val="bg1"/>
                </a:solidFill>
                <a:latin typeface="+mn-lt"/>
              </a:defRPr>
            </a:lvl9pPr>
          </a:lstStyle>
          <a:p>
            <a:r>
              <a:rPr lang="en-US" sz="2000" dirty="0" smtClean="0">
                <a:ea typeface="ＭＳ Ｐゴシック" pitchFamily="34" charset="-128"/>
              </a:rPr>
              <a:t>90°spin rotation about </a:t>
            </a:r>
            <a:r>
              <a:rPr lang="en-US" sz="2000" i="1" dirty="0" smtClean="0">
                <a:ea typeface="ＭＳ Ｐゴシック" pitchFamily="34" charset="-128"/>
              </a:rPr>
              <a:t>x</a:t>
            </a:r>
            <a:r>
              <a:rPr lang="en-US" sz="2000" dirty="0" smtClean="0">
                <a:ea typeface="ＭＳ Ｐゴシック" pitchFamily="34" charset="-128"/>
              </a:rPr>
              <a:t> axis</a:t>
            </a:r>
          </a:p>
          <a:p>
            <a:pPr lvl="1"/>
            <a:r>
              <a:rPr lang="en-US" sz="1800" dirty="0" smtClean="0">
                <a:ea typeface="ＭＳ Ｐゴシック" pitchFamily="34" charset="-128"/>
              </a:rPr>
              <a:t>90°about </a:t>
            </a:r>
            <a:r>
              <a:rPr lang="en-US" sz="1800" i="1" dirty="0" smtClean="0">
                <a:ea typeface="ＭＳ Ｐゴシック" pitchFamily="34" charset="-128"/>
              </a:rPr>
              <a:t>z</a:t>
            </a:r>
            <a:r>
              <a:rPr lang="en-US" sz="1800" dirty="0" smtClean="0">
                <a:ea typeface="ＭＳ Ｐゴシック" pitchFamily="34" charset="-128"/>
              </a:rPr>
              <a:t> followed by 90°about </a:t>
            </a:r>
            <a:r>
              <a:rPr lang="en-US" sz="1800" i="1" dirty="0" smtClean="0">
                <a:ea typeface="ＭＳ Ｐゴシック" pitchFamily="34" charset="-128"/>
              </a:rPr>
              <a:t>y</a:t>
            </a:r>
            <a:endParaRPr lang="en-US" sz="1800" dirty="0" smtClean="0">
              <a:ea typeface="ＭＳ Ｐゴシック" pitchFamily="34" charset="-128"/>
            </a:endParaRPr>
          </a:p>
          <a:p>
            <a:r>
              <a:rPr lang="ja-JP" altLang="en-US" sz="2000" dirty="0" smtClean="0">
                <a:ea typeface="ＭＳ Ｐゴシック" pitchFamily="34" charset="-128"/>
              </a:rPr>
              <a:t>“</a:t>
            </a:r>
            <a:r>
              <a:rPr lang="en-US" altLang="ja-JP" sz="2000" dirty="0" smtClean="0">
                <a:ea typeface="ＭＳ Ｐゴシック" pitchFamily="34" charset="-128"/>
              </a:rPr>
              <a:t>flat</a:t>
            </a:r>
            <a:r>
              <a:rPr lang="ja-JP" altLang="en-US" sz="2000" dirty="0" smtClean="0">
                <a:ea typeface="ＭＳ Ｐゴシック" pitchFamily="34" charset="-128"/>
              </a:rPr>
              <a:t>”</a:t>
            </a:r>
            <a:r>
              <a:rPr lang="en-US" altLang="ja-JP" sz="2000" dirty="0" smtClean="0">
                <a:ea typeface="ＭＳ Ｐゴシック" pitchFamily="34" charset="-128"/>
              </a:rPr>
              <a:t> geometry </a:t>
            </a:r>
            <a:r>
              <a:rPr lang="en-US" altLang="ja-JP" sz="2000" dirty="0" smtClean="0">
                <a:ea typeface="ＭＳ Ｐゴシック" pitchFamily="34" charset="-128"/>
                <a:sym typeface="Wingdings" pitchFamily="2" charset="2"/>
              </a:rPr>
              <a:t></a:t>
            </a:r>
            <a:r>
              <a:rPr lang="en-US" altLang="ja-JP" sz="2000" dirty="0" smtClean="0">
                <a:ea typeface="ＭＳ Ｐゴシック" pitchFamily="34" charset="-128"/>
              </a:rPr>
              <a:t> no vertical emittance growth</a:t>
            </a:r>
          </a:p>
          <a:p>
            <a:r>
              <a:rPr lang="en-US" sz="2000" dirty="0" smtClean="0">
                <a:ea typeface="ＭＳ Ｐゴシック" pitchFamily="34" charset="-128"/>
              </a:rPr>
              <a:t>Solenoid scales with energy </a:t>
            </a:r>
            <a:r>
              <a:rPr lang="en-US" sz="2000" dirty="0" smtClean="0">
                <a:ea typeface="ＭＳ Ｐゴシック" pitchFamily="34" charset="-128"/>
                <a:sym typeface="Wingdings" pitchFamily="2" charset="2"/>
              </a:rPr>
              <a:t></a:t>
            </a:r>
            <a:r>
              <a:rPr lang="en-US" sz="2000" dirty="0" smtClean="0">
                <a:ea typeface="ＭＳ Ｐゴシック" pitchFamily="34" charset="-128"/>
              </a:rPr>
              <a:t> LER more economical</a:t>
            </a:r>
          </a:p>
          <a:p>
            <a:r>
              <a:rPr lang="en-US" sz="2000" dirty="0" smtClean="0">
                <a:ea typeface="ＭＳ Ｐゴシック" pitchFamily="34" charset="-128"/>
              </a:rPr>
              <a:t>Solenoids are split &amp; decoupling optics added</a:t>
            </a:r>
          </a:p>
          <a:p>
            <a:r>
              <a:rPr lang="en-US" sz="2000" dirty="0" smtClean="0">
                <a:ea typeface="ＭＳ Ｐゴシック" pitchFamily="34" charset="-128"/>
              </a:rPr>
              <a:t>The SR optics design has been matched to the Arcs and a similar (void) insertion added to HER</a:t>
            </a:r>
          </a:p>
          <a:p>
            <a:r>
              <a:rPr lang="en-US" sz="2000" dirty="0" smtClean="0">
                <a:ea typeface="ＭＳ Ｐゴシック" pitchFamily="34" charset="-128"/>
              </a:rPr>
              <a:t>This design poses severe constraints on the FF bending angles of LER and HER in order to achieve the “right” spin dynamics </a:t>
            </a:r>
          </a:p>
          <a:p>
            <a:r>
              <a:rPr lang="en-US" sz="2000" dirty="0" smtClean="0">
                <a:ea typeface="ＭＳ Ｐゴシック" pitchFamily="34" charset="-128"/>
              </a:rPr>
              <a:t>A </a:t>
            </a:r>
            <a:r>
              <a:rPr lang="en-US" sz="2000" dirty="0" err="1" smtClean="0">
                <a:ea typeface="ＭＳ Ｐゴシック" pitchFamily="34" charset="-128"/>
              </a:rPr>
              <a:t>polarimeter</a:t>
            </a:r>
            <a:r>
              <a:rPr lang="en-US" sz="2000" dirty="0" smtClean="0">
                <a:ea typeface="ＭＳ Ｐゴシック" pitchFamily="34" charset="-128"/>
              </a:rPr>
              <a:t> has been designed to measure polarization</a:t>
            </a:r>
          </a:p>
        </p:txBody>
      </p:sp>
      <p:grpSp>
        <p:nvGrpSpPr>
          <p:cNvPr id="6" name="Group 3"/>
          <p:cNvGrpSpPr>
            <a:grpSpLocks/>
          </p:cNvGrpSpPr>
          <p:nvPr/>
        </p:nvGrpSpPr>
        <p:grpSpPr bwMode="auto">
          <a:xfrm>
            <a:off x="1219200" y="4479180"/>
            <a:ext cx="7304088" cy="2262188"/>
            <a:chOff x="816" y="1440"/>
            <a:chExt cx="4601" cy="1425"/>
          </a:xfrm>
        </p:grpSpPr>
        <p:grpSp>
          <p:nvGrpSpPr>
            <p:cNvPr id="7" name="Group 4"/>
            <p:cNvGrpSpPr>
              <a:grpSpLocks/>
            </p:cNvGrpSpPr>
            <p:nvPr/>
          </p:nvGrpSpPr>
          <p:grpSpPr bwMode="auto">
            <a:xfrm>
              <a:off x="816" y="1440"/>
              <a:ext cx="4601" cy="933"/>
              <a:chOff x="485" y="2329"/>
              <a:chExt cx="4601" cy="933"/>
            </a:xfrm>
          </p:grpSpPr>
          <p:pic>
            <p:nvPicPr>
              <p:cNvPr id="18" name="Picture 5" descr="layout_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 y="2329"/>
                <a:ext cx="4601"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2662" y="2475"/>
                <a:ext cx="2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IP</a:t>
                </a:r>
              </a:p>
            </p:txBody>
          </p:sp>
          <p:sp>
            <p:nvSpPr>
              <p:cNvPr id="20" name="Text Box 7"/>
              <p:cNvSpPr txBox="1">
                <a:spLocks noChangeArrowheads="1"/>
              </p:cNvSpPr>
              <p:nvPr/>
            </p:nvSpPr>
            <p:spPr bwMode="auto">
              <a:xfrm>
                <a:off x="4501" y="2475"/>
                <a:ext cx="4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HER</a:t>
                </a:r>
              </a:p>
            </p:txBody>
          </p:sp>
          <p:sp>
            <p:nvSpPr>
              <p:cNvPr id="21" name="Text Box 8"/>
              <p:cNvSpPr txBox="1">
                <a:spLocks noChangeArrowheads="1"/>
              </p:cNvSpPr>
              <p:nvPr/>
            </p:nvSpPr>
            <p:spPr bwMode="auto">
              <a:xfrm>
                <a:off x="678" y="3031"/>
                <a:ext cx="4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HER</a:t>
                </a:r>
              </a:p>
            </p:txBody>
          </p:sp>
          <p:sp>
            <p:nvSpPr>
              <p:cNvPr id="22" name="Text Box 9"/>
              <p:cNvSpPr txBox="1">
                <a:spLocks noChangeArrowheads="1"/>
              </p:cNvSpPr>
              <p:nvPr/>
            </p:nvSpPr>
            <p:spPr bwMode="auto">
              <a:xfrm>
                <a:off x="4501" y="3007"/>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a:t>
                </a:r>
              </a:p>
            </p:txBody>
          </p:sp>
          <p:sp>
            <p:nvSpPr>
              <p:cNvPr id="23" name="Text Box 10"/>
              <p:cNvSpPr txBox="1">
                <a:spLocks noChangeArrowheads="1"/>
              </p:cNvSpPr>
              <p:nvPr/>
            </p:nvSpPr>
            <p:spPr bwMode="auto">
              <a:xfrm>
                <a:off x="678" y="2499"/>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a:t>
                </a:r>
              </a:p>
            </p:txBody>
          </p:sp>
        </p:grpSp>
        <p:sp>
          <p:nvSpPr>
            <p:cNvPr id="8" name="Text Box 11"/>
            <p:cNvSpPr txBox="1">
              <a:spLocks noChangeArrowheads="1"/>
            </p:cNvSpPr>
            <p:nvPr/>
          </p:nvSpPr>
          <p:spPr bwMode="auto">
            <a:xfrm>
              <a:off x="2438" y="2419"/>
              <a:ext cx="115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smtClean="0">
                  <a:solidFill>
                    <a:schemeClr val="bg1"/>
                  </a:solidFill>
                </a:rPr>
                <a:t>S.R. </a:t>
              </a:r>
              <a:r>
                <a:rPr lang="en-US" sz="2000" dirty="0">
                  <a:solidFill>
                    <a:schemeClr val="bg1"/>
                  </a:solidFill>
                </a:rPr>
                <a:t>solenoids</a:t>
              </a:r>
              <a:br>
                <a:rPr lang="en-US" sz="2000" dirty="0">
                  <a:solidFill>
                    <a:schemeClr val="bg1"/>
                  </a:solidFill>
                </a:rPr>
              </a:br>
              <a:r>
                <a:rPr lang="en-US" sz="2000" dirty="0">
                  <a:solidFill>
                    <a:schemeClr val="bg1"/>
                  </a:solidFill>
                </a:rPr>
                <a:t>   (90° spin)</a:t>
              </a:r>
            </a:p>
          </p:txBody>
        </p:sp>
        <p:sp>
          <p:nvSpPr>
            <p:cNvPr id="9" name="Line 12"/>
            <p:cNvSpPr>
              <a:spLocks noChangeShapeType="1"/>
            </p:cNvSpPr>
            <p:nvPr/>
          </p:nvSpPr>
          <p:spPr bwMode="auto">
            <a:xfrm flipH="1" flipV="1">
              <a:off x="1127" y="2033"/>
              <a:ext cx="1321" cy="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 name="Line 13"/>
            <p:cNvSpPr>
              <a:spLocks noChangeShapeType="1"/>
            </p:cNvSpPr>
            <p:nvPr/>
          </p:nvSpPr>
          <p:spPr bwMode="auto">
            <a:xfrm flipH="1" flipV="1">
              <a:off x="870" y="2179"/>
              <a:ext cx="1575" cy="3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1" name="Line 14"/>
            <p:cNvSpPr>
              <a:spLocks noChangeShapeType="1"/>
            </p:cNvSpPr>
            <p:nvPr/>
          </p:nvSpPr>
          <p:spPr bwMode="auto">
            <a:xfrm flipV="1">
              <a:off x="3379" y="2182"/>
              <a:ext cx="1982" cy="3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2" name="Line 15"/>
            <p:cNvSpPr>
              <a:spLocks noChangeShapeType="1"/>
            </p:cNvSpPr>
            <p:nvPr/>
          </p:nvSpPr>
          <p:spPr bwMode="auto">
            <a:xfrm flipV="1">
              <a:off x="3381" y="2045"/>
              <a:ext cx="1731"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3" name="Text Box 16"/>
            <p:cNvSpPr txBox="1">
              <a:spLocks noChangeArrowheads="1"/>
            </p:cNvSpPr>
            <p:nvPr/>
          </p:nvSpPr>
          <p:spPr bwMode="auto">
            <a:xfrm>
              <a:off x="2544" y="1824"/>
              <a:ext cx="8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a:t>S.r. dipoles</a:t>
              </a:r>
              <a:br>
                <a:rPr lang="en-US" sz="2000"/>
              </a:br>
              <a:r>
                <a:rPr lang="en-US" sz="2000"/>
                <a:t>(270° spin)</a:t>
              </a:r>
            </a:p>
          </p:txBody>
        </p:sp>
        <p:sp>
          <p:nvSpPr>
            <p:cNvPr id="14" name="Arc 17"/>
            <p:cNvSpPr>
              <a:spLocks/>
            </p:cNvSpPr>
            <p:nvPr/>
          </p:nvSpPr>
          <p:spPr bwMode="auto">
            <a:xfrm rot="21193226" flipV="1">
              <a:off x="1440" y="1440"/>
              <a:ext cx="1584" cy="432"/>
            </a:xfrm>
            <a:custGeom>
              <a:avLst/>
              <a:gdLst>
                <a:gd name="T0" fmla="*/ 0 w 19345"/>
                <a:gd name="T1" fmla="*/ 0 h 21600"/>
                <a:gd name="T2" fmla="*/ 0 w 19345"/>
                <a:gd name="T3" fmla="*/ 0 h 21600"/>
                <a:gd name="T4" fmla="*/ 0 w 19345"/>
                <a:gd name="T5" fmla="*/ 0 h 21600"/>
                <a:gd name="T6" fmla="*/ 0 60000 65536"/>
                <a:gd name="T7" fmla="*/ 0 60000 65536"/>
                <a:gd name="T8" fmla="*/ 0 60000 65536"/>
                <a:gd name="T9" fmla="*/ 0 w 19345"/>
                <a:gd name="T10" fmla="*/ 0 h 21600"/>
                <a:gd name="T11" fmla="*/ 19345 w 19345"/>
                <a:gd name="T12" fmla="*/ 21600 h 21600"/>
              </a:gdLst>
              <a:ahLst/>
              <a:cxnLst>
                <a:cxn ang="T6">
                  <a:pos x="T0" y="T1"/>
                </a:cxn>
                <a:cxn ang="T7">
                  <a:pos x="T2" y="T3"/>
                </a:cxn>
                <a:cxn ang="T8">
                  <a:pos x="T4" y="T5"/>
                </a:cxn>
              </a:cxnLst>
              <a:rect l="T9" t="T10" r="T11" b="T12"/>
              <a:pathLst>
                <a:path w="19345" h="21600" fill="none" extrusionOk="0">
                  <a:moveTo>
                    <a:pt x="-1" y="0"/>
                  </a:moveTo>
                  <a:cubicBezTo>
                    <a:pt x="8202" y="0"/>
                    <a:pt x="15696" y="4645"/>
                    <a:pt x="19345" y="11991"/>
                  </a:cubicBezTo>
                </a:path>
                <a:path w="19345" h="21600" stroke="0" extrusionOk="0">
                  <a:moveTo>
                    <a:pt x="-1" y="0"/>
                  </a:moveTo>
                  <a:cubicBezTo>
                    <a:pt x="8202" y="0"/>
                    <a:pt x="15696" y="4645"/>
                    <a:pt x="19345" y="11991"/>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5" name="Arc 18"/>
            <p:cNvSpPr>
              <a:spLocks/>
            </p:cNvSpPr>
            <p:nvPr/>
          </p:nvSpPr>
          <p:spPr bwMode="auto">
            <a:xfrm rot="406774" flipH="1" flipV="1">
              <a:off x="3216" y="1440"/>
              <a:ext cx="1584" cy="432"/>
            </a:xfrm>
            <a:custGeom>
              <a:avLst/>
              <a:gdLst>
                <a:gd name="T0" fmla="*/ 0 w 19345"/>
                <a:gd name="T1" fmla="*/ 0 h 21600"/>
                <a:gd name="T2" fmla="*/ 0 w 19345"/>
                <a:gd name="T3" fmla="*/ 0 h 21600"/>
                <a:gd name="T4" fmla="*/ 0 w 19345"/>
                <a:gd name="T5" fmla="*/ 0 h 21600"/>
                <a:gd name="T6" fmla="*/ 0 60000 65536"/>
                <a:gd name="T7" fmla="*/ 0 60000 65536"/>
                <a:gd name="T8" fmla="*/ 0 60000 65536"/>
                <a:gd name="T9" fmla="*/ 0 w 19345"/>
                <a:gd name="T10" fmla="*/ 0 h 21600"/>
                <a:gd name="T11" fmla="*/ 19345 w 19345"/>
                <a:gd name="T12" fmla="*/ 21600 h 21600"/>
              </a:gdLst>
              <a:ahLst/>
              <a:cxnLst>
                <a:cxn ang="T6">
                  <a:pos x="T0" y="T1"/>
                </a:cxn>
                <a:cxn ang="T7">
                  <a:pos x="T2" y="T3"/>
                </a:cxn>
                <a:cxn ang="T8">
                  <a:pos x="T4" y="T5"/>
                </a:cxn>
              </a:cxnLst>
              <a:rect l="T9" t="T10" r="T11" b="T12"/>
              <a:pathLst>
                <a:path w="19345" h="21600" fill="none" extrusionOk="0">
                  <a:moveTo>
                    <a:pt x="-1" y="0"/>
                  </a:moveTo>
                  <a:cubicBezTo>
                    <a:pt x="8202" y="0"/>
                    <a:pt x="15696" y="4645"/>
                    <a:pt x="19345" y="11991"/>
                  </a:cubicBezTo>
                </a:path>
                <a:path w="19345" h="21600" stroke="0" extrusionOk="0">
                  <a:moveTo>
                    <a:pt x="-1" y="0"/>
                  </a:moveTo>
                  <a:cubicBezTo>
                    <a:pt x="8202" y="0"/>
                    <a:pt x="15696" y="4645"/>
                    <a:pt x="19345" y="11991"/>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6" name="Line 19"/>
            <p:cNvSpPr>
              <a:spLocks noChangeShapeType="1"/>
            </p:cNvSpPr>
            <p:nvPr/>
          </p:nvSpPr>
          <p:spPr bwMode="auto">
            <a:xfrm flipH="1" flipV="1">
              <a:off x="2400" y="1776"/>
              <a:ext cx="19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7" name="Line 20"/>
            <p:cNvSpPr>
              <a:spLocks noChangeShapeType="1"/>
            </p:cNvSpPr>
            <p:nvPr/>
          </p:nvSpPr>
          <p:spPr bwMode="auto">
            <a:xfrm flipV="1">
              <a:off x="3360" y="1776"/>
              <a:ext cx="43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24" name="Text Box 11"/>
          <p:cNvSpPr txBox="1">
            <a:spLocks noChangeArrowheads="1"/>
          </p:cNvSpPr>
          <p:nvPr/>
        </p:nvSpPr>
        <p:spPr bwMode="auto">
          <a:xfrm>
            <a:off x="5940152" y="6413266"/>
            <a:ext cx="3044680"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a:t>U</a:t>
            </a:r>
            <a:r>
              <a:rPr lang="it-IT" sz="2000" dirty="0" smtClean="0"/>
              <a:t>. </a:t>
            </a:r>
            <a:r>
              <a:rPr lang="it-IT" sz="2000" dirty="0" err="1" smtClean="0"/>
              <a:t>Wienands</a:t>
            </a:r>
            <a:r>
              <a:rPr lang="it-IT" sz="2000" dirty="0" smtClean="0"/>
              <a:t>, W. </a:t>
            </a:r>
            <a:r>
              <a:rPr lang="it-IT" sz="2000" dirty="0" err="1" smtClean="0"/>
              <a:t>Wittmer</a:t>
            </a:r>
            <a:endParaRPr lang="en-US" sz="2000" dirty="0"/>
          </a:p>
        </p:txBody>
      </p:sp>
    </p:spTree>
    <p:extLst>
      <p:ext uri="{BB962C8B-B14F-4D97-AF65-F5344CB8AC3E}">
        <p14:creationId xmlns:p14="http://schemas.microsoft.com/office/powerpoint/2010/main" val="28329475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en-US" dirty="0" smtClean="0">
                <a:ea typeface="ＭＳ Ｐゴシック" pitchFamily="34" charset="-128"/>
              </a:rPr>
              <a:t>Polarization resonances</a:t>
            </a:r>
            <a:endParaRPr lang="it-IT" dirty="0"/>
          </a:p>
        </p:txBody>
      </p:sp>
      <p:grpSp>
        <p:nvGrpSpPr>
          <p:cNvPr id="11" name="Gruppo 10"/>
          <p:cNvGrpSpPr/>
          <p:nvPr/>
        </p:nvGrpSpPr>
        <p:grpSpPr>
          <a:xfrm>
            <a:off x="971600" y="3573016"/>
            <a:ext cx="7467600" cy="3168352"/>
            <a:chOff x="1187624" y="1490687"/>
            <a:chExt cx="7467600" cy="4746625"/>
          </a:xfrm>
        </p:grpSpPr>
        <p:grpSp>
          <p:nvGrpSpPr>
            <p:cNvPr id="5" name="Group 3"/>
            <p:cNvGrpSpPr>
              <a:grpSpLocks/>
            </p:cNvGrpSpPr>
            <p:nvPr/>
          </p:nvGrpSpPr>
          <p:grpSpPr bwMode="auto">
            <a:xfrm>
              <a:off x="1187624" y="1490687"/>
              <a:ext cx="7467600" cy="4746625"/>
              <a:chOff x="864" y="879"/>
              <a:chExt cx="4704" cy="2990"/>
            </a:xfrm>
          </p:grpSpPr>
          <p:graphicFrame>
            <p:nvGraphicFramePr>
              <p:cNvPr id="6" name="Object 4"/>
              <p:cNvGraphicFramePr>
                <a:graphicFrameLocks noChangeAspect="1"/>
              </p:cNvGraphicFramePr>
              <p:nvPr/>
            </p:nvGraphicFramePr>
            <p:xfrm>
              <a:off x="864" y="879"/>
              <a:ext cx="4704" cy="2990"/>
            </p:xfrm>
            <a:graphic>
              <a:graphicData uri="http://schemas.openxmlformats.org/presentationml/2006/ole">
                <mc:AlternateContent xmlns:mc="http://schemas.openxmlformats.org/markup-compatibility/2006">
                  <mc:Choice xmlns:v="urn:schemas-microsoft-com:vml" Requires="v">
                    <p:oleObj spid="_x0000_s5359" r:id="rId3" imgW="21892063" imgH="13917460" progId="Word.Document.12">
                      <p:embed/>
                    </p:oleObj>
                  </mc:Choice>
                  <mc:Fallback>
                    <p:oleObj r:id="rId3" imgW="21892063" imgH="13917460" progId="Word.Document.12">
                      <p:embed/>
                      <p:pic>
                        <p:nvPicPr>
                          <p:cNvPr id="0" name="Picture 2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879"/>
                            <a:ext cx="4704" cy="299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 name="Line 5"/>
              <p:cNvSpPr>
                <a:spLocks noChangeShapeType="1"/>
              </p:cNvSpPr>
              <p:nvPr/>
            </p:nvSpPr>
            <p:spPr bwMode="auto">
              <a:xfrm>
                <a:off x="1248" y="1584"/>
                <a:ext cx="3888"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grpSp>
        <p:cxnSp>
          <p:nvCxnSpPr>
            <p:cNvPr id="4" name="Connettore 2 3"/>
            <p:cNvCxnSpPr/>
            <p:nvPr/>
          </p:nvCxnSpPr>
          <p:spPr>
            <a:xfrm flipV="1">
              <a:off x="5508104" y="2609875"/>
              <a:ext cx="0" cy="11071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5220072" y="3861048"/>
              <a:ext cx="636713" cy="369332"/>
            </a:xfrm>
            <a:prstGeom prst="rect">
              <a:avLst/>
            </a:prstGeom>
            <a:noFill/>
          </p:spPr>
          <p:txBody>
            <a:bodyPr wrap="none" rtlCol="0">
              <a:spAutoFit/>
            </a:bodyPr>
            <a:lstStyle/>
            <a:p>
              <a:r>
                <a:rPr lang="it-IT" dirty="0" smtClean="0"/>
                <a:t>E</a:t>
              </a:r>
              <a:r>
                <a:rPr lang="it-IT" baseline="-25000" dirty="0" smtClean="0"/>
                <a:t>LER</a:t>
              </a:r>
              <a:endParaRPr lang="it-IT" baseline="-25000" dirty="0"/>
            </a:p>
          </p:txBody>
        </p:sp>
      </p:grpSp>
      <p:sp>
        <p:nvSpPr>
          <p:cNvPr id="12" name="Rectangle 21"/>
          <p:cNvSpPr txBox="1">
            <a:spLocks noChangeArrowheads="1"/>
          </p:cNvSpPr>
          <p:nvPr/>
        </p:nvSpPr>
        <p:spPr bwMode="auto">
          <a:xfrm>
            <a:off x="179512" y="908720"/>
            <a:ext cx="8820472" cy="241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85000"/>
              <a:buBlip>
                <a:blip r:embed="rId5"/>
              </a:buBlip>
              <a:defRPr sz="2800">
                <a:solidFill>
                  <a:schemeClr val="bg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400">
                <a:solidFill>
                  <a:schemeClr val="bg1"/>
                </a:solidFill>
                <a:latin typeface="+mn-lt"/>
              </a:defRPr>
            </a:lvl2pPr>
            <a:lvl3pPr marL="1143000" indent="-228600" algn="l" rtl="0" eaLnBrk="1" fontAlgn="base" hangingPunct="1">
              <a:spcBef>
                <a:spcPct val="20000"/>
              </a:spcBef>
              <a:spcAft>
                <a:spcPct val="0"/>
              </a:spcAft>
              <a:buChar char="•"/>
              <a:defRPr sz="2000">
                <a:solidFill>
                  <a:schemeClr val="bg1"/>
                </a:solidFill>
                <a:latin typeface="+mn-lt"/>
              </a:defRPr>
            </a:lvl3pPr>
            <a:lvl4pPr marL="1600200" indent="-228600" algn="l" rtl="0" eaLnBrk="1" fontAlgn="base" hangingPunct="1">
              <a:spcBef>
                <a:spcPct val="20000"/>
              </a:spcBef>
              <a:spcAft>
                <a:spcPct val="0"/>
              </a:spcAft>
              <a:buChar char="–"/>
              <a:defRPr sz="1800">
                <a:solidFill>
                  <a:schemeClr val="bg1"/>
                </a:solidFill>
                <a:latin typeface="+mn-lt"/>
              </a:defRPr>
            </a:lvl4pPr>
            <a:lvl5pPr marL="2057400" indent="-228600" algn="l" rtl="0" eaLnBrk="1" fontAlgn="base" hangingPunct="1">
              <a:spcBef>
                <a:spcPct val="20000"/>
              </a:spcBef>
              <a:spcAft>
                <a:spcPct val="0"/>
              </a:spcAft>
              <a:buChar char="»"/>
              <a:defRPr sz="1800">
                <a:solidFill>
                  <a:schemeClr val="bg1"/>
                </a:solidFill>
                <a:latin typeface="+mn-lt"/>
              </a:defRPr>
            </a:lvl5pPr>
            <a:lvl6pPr marL="2514600" indent="-228600" algn="l" rtl="0" eaLnBrk="1" fontAlgn="base" hangingPunct="1">
              <a:spcBef>
                <a:spcPct val="20000"/>
              </a:spcBef>
              <a:spcAft>
                <a:spcPct val="0"/>
              </a:spcAft>
              <a:buChar char="»"/>
              <a:defRPr sz="1800">
                <a:solidFill>
                  <a:schemeClr val="bg1"/>
                </a:solidFill>
                <a:latin typeface="+mn-lt"/>
              </a:defRPr>
            </a:lvl6pPr>
            <a:lvl7pPr marL="2971800" indent="-228600" algn="l" rtl="0" eaLnBrk="1" fontAlgn="base" hangingPunct="1">
              <a:spcBef>
                <a:spcPct val="20000"/>
              </a:spcBef>
              <a:spcAft>
                <a:spcPct val="0"/>
              </a:spcAft>
              <a:buChar char="»"/>
              <a:defRPr sz="1800">
                <a:solidFill>
                  <a:schemeClr val="bg1"/>
                </a:solidFill>
                <a:latin typeface="+mn-lt"/>
              </a:defRPr>
            </a:lvl7pPr>
            <a:lvl8pPr marL="3429000" indent="-228600" algn="l" rtl="0" eaLnBrk="1" fontAlgn="base" hangingPunct="1">
              <a:spcBef>
                <a:spcPct val="20000"/>
              </a:spcBef>
              <a:spcAft>
                <a:spcPct val="0"/>
              </a:spcAft>
              <a:buChar char="»"/>
              <a:defRPr sz="1800">
                <a:solidFill>
                  <a:schemeClr val="bg1"/>
                </a:solidFill>
                <a:latin typeface="+mn-lt"/>
              </a:defRPr>
            </a:lvl8pPr>
            <a:lvl9pPr marL="3886200" indent="-228600" algn="l" rtl="0" eaLnBrk="1" fontAlgn="base" hangingPunct="1">
              <a:spcBef>
                <a:spcPct val="20000"/>
              </a:spcBef>
              <a:spcAft>
                <a:spcPct val="0"/>
              </a:spcAft>
              <a:buChar char="»"/>
              <a:defRPr sz="1800">
                <a:solidFill>
                  <a:schemeClr val="bg1"/>
                </a:solidFill>
                <a:latin typeface="+mn-lt"/>
              </a:defRPr>
            </a:lvl9pPr>
          </a:lstStyle>
          <a:p>
            <a:r>
              <a:rPr lang="en-US" sz="2000" dirty="0" smtClean="0">
                <a:ea typeface="ＭＳ Ｐゴシック" pitchFamily="34" charset="-128"/>
              </a:rPr>
              <a:t>Beam polarization resonances do constraint the beam Energy choice</a:t>
            </a:r>
          </a:p>
          <a:p>
            <a:r>
              <a:rPr lang="it-IT" altLang="ja-JP" sz="2000" dirty="0">
                <a:ea typeface="ＭＳ Ｐゴシック" pitchFamily="34" charset="-128"/>
              </a:rPr>
              <a:t>P</a:t>
            </a:r>
            <a:r>
              <a:rPr lang="it-IT" altLang="ja-JP" sz="2000" dirty="0" smtClean="0">
                <a:ea typeface="ＭＳ Ｐゴシック" pitchFamily="34" charset="-128"/>
              </a:rPr>
              <a:t>lot shows the </a:t>
            </a:r>
            <a:r>
              <a:rPr lang="it-IT" altLang="ja-JP" sz="2000" dirty="0" err="1" smtClean="0">
                <a:ea typeface="ＭＳ Ｐゴシック" pitchFamily="34" charset="-128"/>
              </a:rPr>
              <a:t>resonances</a:t>
            </a:r>
            <a:r>
              <a:rPr lang="it-IT" altLang="ja-JP" sz="2000" dirty="0" smtClean="0">
                <a:ea typeface="ＭＳ Ｐゴシック" pitchFamily="34" charset="-128"/>
              </a:rPr>
              <a:t> in the </a:t>
            </a:r>
            <a:r>
              <a:rPr lang="it-IT" altLang="ja-JP" sz="2000" dirty="0" err="1" smtClean="0">
                <a:ea typeface="ＭＳ Ｐゴシック" pitchFamily="34" charset="-128"/>
              </a:rPr>
              <a:t>energy</a:t>
            </a:r>
            <a:r>
              <a:rPr lang="it-IT" altLang="ja-JP" sz="2000" dirty="0" smtClean="0">
                <a:ea typeface="ＭＳ Ｐゴシック" pitchFamily="34" charset="-128"/>
              </a:rPr>
              <a:t> </a:t>
            </a:r>
            <a:r>
              <a:rPr lang="it-IT" altLang="ja-JP" sz="2000" dirty="0" err="1" smtClean="0">
                <a:ea typeface="ＭＳ Ｐゴシック" pitchFamily="34" charset="-128"/>
              </a:rPr>
              <a:t>range</a:t>
            </a:r>
            <a:r>
              <a:rPr lang="it-IT" altLang="ja-JP" sz="2000" dirty="0" smtClean="0">
                <a:ea typeface="ＭＳ Ｐゴシック" pitchFamily="34" charset="-128"/>
              </a:rPr>
              <a:t> of LER</a:t>
            </a:r>
            <a:endParaRPr lang="en-US" altLang="ja-JP" sz="2000" dirty="0" smtClean="0">
              <a:ea typeface="ＭＳ Ｐゴシック" pitchFamily="34" charset="-128"/>
            </a:endParaRPr>
          </a:p>
          <a:p>
            <a:r>
              <a:rPr lang="en-US" sz="2000" dirty="0" smtClean="0">
                <a:ea typeface="ＭＳ Ｐゴシック" pitchFamily="34" charset="-128"/>
              </a:rPr>
              <a:t>Beam polarization computed assuming</a:t>
            </a:r>
          </a:p>
          <a:p>
            <a:pPr lvl="1"/>
            <a:r>
              <a:rPr lang="en-US" sz="1600" dirty="0" smtClean="0">
                <a:ea typeface="ＭＳ Ｐゴシック" pitchFamily="34" charset="-128"/>
              </a:rPr>
              <a:t>90% beam polarization at injection</a:t>
            </a:r>
          </a:p>
          <a:p>
            <a:pPr lvl="1"/>
            <a:r>
              <a:rPr lang="en-US" sz="1600" dirty="0" smtClean="0">
                <a:ea typeface="ＭＳ Ｐゴシック" pitchFamily="34" charset="-128"/>
              </a:rPr>
              <a:t>3.5 minutes of beam lifetime (bb limited)</a:t>
            </a:r>
          </a:p>
          <a:p>
            <a:r>
              <a:rPr lang="en-US" sz="2000" dirty="0" smtClean="0">
                <a:ea typeface="ＭＳ Ｐゴシック" pitchFamily="34" charset="-128"/>
              </a:rPr>
              <a:t>From this plot is clear that the best energy for LER should be 4.18 </a:t>
            </a:r>
            <a:r>
              <a:rPr lang="en-US" sz="2000" dirty="0" err="1" smtClean="0">
                <a:ea typeface="ＭＳ Ｐゴシック" pitchFamily="34" charset="-128"/>
              </a:rPr>
              <a:t>GeV</a:t>
            </a:r>
            <a:r>
              <a:rPr lang="en-US" sz="2000" dirty="0" smtClean="0">
                <a:ea typeface="ＭＳ Ｐゴシック" pitchFamily="34" charset="-128"/>
              </a:rPr>
              <a:t> </a:t>
            </a:r>
            <a:r>
              <a:rPr lang="en-US" sz="2000" dirty="0" smtClean="0">
                <a:ea typeface="ＭＳ Ｐゴシック" pitchFamily="34" charset="-128"/>
                <a:sym typeface="Wingdings" pitchFamily="2" charset="2"/>
              </a:rPr>
              <a:t> HER must be 6.7 </a:t>
            </a:r>
            <a:r>
              <a:rPr lang="en-US" sz="2000" dirty="0" err="1" smtClean="0">
                <a:ea typeface="ＭＳ Ｐゴシック" pitchFamily="34" charset="-128"/>
                <a:sym typeface="Wingdings" pitchFamily="2" charset="2"/>
              </a:rPr>
              <a:t>GeV</a:t>
            </a:r>
            <a:endParaRPr lang="en-US" sz="2000" dirty="0" smtClean="0">
              <a:ea typeface="ＭＳ Ｐゴシック" pitchFamily="34" charset="-128"/>
            </a:endParaRPr>
          </a:p>
        </p:txBody>
      </p:sp>
    </p:spTree>
    <p:extLst>
      <p:ext uri="{BB962C8B-B14F-4D97-AF65-F5344CB8AC3E}">
        <p14:creationId xmlns:p14="http://schemas.microsoft.com/office/powerpoint/2010/main" val="7332272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908720"/>
          </a:xfrm>
        </p:spPr>
        <p:txBody>
          <a:bodyPr/>
          <a:lstStyle/>
          <a:p>
            <a:r>
              <a:rPr lang="it-IT" sz="4000" dirty="0" err="1"/>
              <a:t>Bunch</a:t>
            </a:r>
            <a:r>
              <a:rPr lang="it-IT" sz="4000" dirty="0"/>
              <a:t>-by-</a:t>
            </a:r>
            <a:r>
              <a:rPr lang="it-IT" sz="4000" dirty="0" err="1"/>
              <a:t>bunch</a:t>
            </a:r>
            <a:r>
              <a:rPr lang="it-IT" sz="4000" dirty="0"/>
              <a:t> </a:t>
            </a:r>
            <a:r>
              <a:rPr lang="it-IT" sz="4000" dirty="0" smtClean="0"/>
              <a:t>feedback</a:t>
            </a:r>
            <a:endParaRPr lang="it-IT" sz="4000" dirty="0"/>
          </a:p>
        </p:txBody>
      </p:sp>
      <p:sp>
        <p:nvSpPr>
          <p:cNvPr id="35843" name="Rectangle 3"/>
          <p:cNvSpPr>
            <a:spLocks noGrp="1" noChangeArrowheads="1"/>
          </p:cNvSpPr>
          <p:nvPr>
            <p:ph type="body" sz="half" idx="1"/>
          </p:nvPr>
        </p:nvSpPr>
        <p:spPr>
          <a:xfrm>
            <a:off x="107504" y="980728"/>
            <a:ext cx="4393059" cy="5400600"/>
          </a:xfrm>
        </p:spPr>
        <p:txBody>
          <a:bodyPr/>
          <a:lstStyle/>
          <a:p>
            <a:pPr>
              <a:lnSpc>
                <a:spcPct val="80000"/>
              </a:lnSpc>
            </a:pPr>
            <a:r>
              <a:rPr lang="it-IT" sz="2200" dirty="0" err="1"/>
              <a:t>A</a:t>
            </a:r>
            <a:r>
              <a:rPr lang="it-IT" sz="2200" dirty="0" err="1" smtClean="0"/>
              <a:t>ll</a:t>
            </a:r>
            <a:r>
              <a:rPr lang="it-IT" sz="2200" dirty="0" smtClean="0"/>
              <a:t> 6 </a:t>
            </a:r>
            <a:r>
              <a:rPr lang="it-IT" sz="2200" dirty="0"/>
              <a:t>DA</a:t>
            </a:r>
            <a:r>
              <a:rPr lang="it-IT" sz="2200" dirty="0">
                <a:latin typeface="Symbol" pitchFamily="18" charset="2"/>
              </a:rPr>
              <a:t>F</a:t>
            </a:r>
            <a:r>
              <a:rPr lang="it-IT" sz="2200" dirty="0"/>
              <a:t>NE </a:t>
            </a:r>
            <a:r>
              <a:rPr lang="it-IT" sz="2200" dirty="0" err="1" smtClean="0"/>
              <a:t>feedbacks</a:t>
            </a:r>
            <a:r>
              <a:rPr lang="it-IT" sz="2200" dirty="0" smtClean="0"/>
              <a:t> </a:t>
            </a:r>
            <a:r>
              <a:rPr lang="it-IT" sz="2200" dirty="0" err="1"/>
              <a:t>have</a:t>
            </a:r>
            <a:r>
              <a:rPr lang="it-IT" sz="2200" dirty="0"/>
              <a:t> </a:t>
            </a:r>
            <a:r>
              <a:rPr lang="it-IT" sz="2200" dirty="0" err="1"/>
              <a:t>been</a:t>
            </a:r>
            <a:r>
              <a:rPr lang="it-IT" sz="2200" dirty="0"/>
              <a:t> </a:t>
            </a:r>
            <a:r>
              <a:rPr lang="it-IT" sz="2200" dirty="0" err="1" smtClean="0"/>
              <a:t>upgraded</a:t>
            </a:r>
            <a:r>
              <a:rPr lang="it-IT" sz="2200" dirty="0" smtClean="0"/>
              <a:t> with a new 12bit </a:t>
            </a:r>
            <a:r>
              <a:rPr lang="it-IT" sz="2200" dirty="0" err="1" smtClean="0"/>
              <a:t>system</a:t>
            </a:r>
            <a:endParaRPr lang="it-IT" sz="2200" dirty="0"/>
          </a:p>
          <a:p>
            <a:pPr>
              <a:lnSpc>
                <a:spcPct val="80000"/>
              </a:lnSpc>
            </a:pPr>
            <a:r>
              <a:rPr lang="it-IT" sz="2200" dirty="0"/>
              <a:t>VFB – new 12 bit </a:t>
            </a:r>
            <a:r>
              <a:rPr lang="it-IT" sz="2200" dirty="0" err="1"/>
              <a:t>iGp</a:t>
            </a:r>
            <a:r>
              <a:rPr lang="it-IT" sz="2200" dirty="0"/>
              <a:t> </a:t>
            </a:r>
            <a:r>
              <a:rPr lang="it-IT" sz="2200" dirty="0" err="1"/>
              <a:t>systems</a:t>
            </a:r>
            <a:r>
              <a:rPr lang="it-IT" sz="2200" dirty="0"/>
              <a:t> with </a:t>
            </a:r>
            <a:r>
              <a:rPr lang="it-IT" sz="2200" dirty="0" err="1"/>
              <a:t>larger</a:t>
            </a:r>
            <a:r>
              <a:rPr lang="it-IT" sz="2200" dirty="0"/>
              <a:t> </a:t>
            </a:r>
            <a:r>
              <a:rPr lang="it-IT" sz="2200" dirty="0" err="1"/>
              <a:t>dynamic</a:t>
            </a:r>
            <a:r>
              <a:rPr lang="it-IT" sz="2200" dirty="0"/>
              <a:t> </a:t>
            </a:r>
            <a:r>
              <a:rPr lang="it-IT" sz="2200" dirty="0" err="1"/>
              <a:t>range</a:t>
            </a:r>
            <a:r>
              <a:rPr lang="it-IT" sz="2200" dirty="0"/>
              <a:t> and software </a:t>
            </a:r>
            <a:r>
              <a:rPr lang="it-IT" sz="2200" dirty="0" err="1"/>
              <a:t>compatibility</a:t>
            </a:r>
            <a:r>
              <a:rPr lang="it-IT" sz="2200" dirty="0"/>
              <a:t> with the </a:t>
            </a:r>
            <a:r>
              <a:rPr lang="it-IT" sz="2200" dirty="0" err="1"/>
              <a:t>previous</a:t>
            </a:r>
            <a:r>
              <a:rPr lang="it-IT" sz="2200" dirty="0"/>
              <a:t> </a:t>
            </a:r>
            <a:r>
              <a:rPr lang="it-IT" sz="2200" dirty="0" err="1"/>
              <a:t>version</a:t>
            </a:r>
            <a:endParaRPr lang="it-IT" sz="2200" dirty="0"/>
          </a:p>
          <a:p>
            <a:pPr>
              <a:lnSpc>
                <a:spcPct val="80000"/>
              </a:lnSpc>
            </a:pPr>
            <a:r>
              <a:rPr lang="it-IT" sz="2200" dirty="0"/>
              <a:t>LFB - </a:t>
            </a:r>
            <a:r>
              <a:rPr lang="it-IT" sz="2200" dirty="0" err="1">
                <a:solidFill>
                  <a:srgbClr val="FFFF00"/>
                </a:solidFill>
              </a:rPr>
              <a:t>completely</a:t>
            </a:r>
            <a:r>
              <a:rPr lang="it-IT" sz="2200" dirty="0"/>
              <a:t> </a:t>
            </a:r>
            <a:r>
              <a:rPr lang="it-IT" sz="2200" dirty="0">
                <a:solidFill>
                  <a:srgbClr val="FFFF00"/>
                </a:solidFill>
              </a:rPr>
              <a:t>new </a:t>
            </a:r>
            <a:r>
              <a:rPr lang="it-IT" sz="2200" dirty="0" err="1">
                <a:solidFill>
                  <a:srgbClr val="FFFF00"/>
                </a:solidFill>
              </a:rPr>
              <a:t>systems</a:t>
            </a:r>
            <a:r>
              <a:rPr lang="it-IT" sz="2200" dirty="0"/>
              <a:t> in </a:t>
            </a:r>
            <a:r>
              <a:rPr lang="it-IT" sz="2200" dirty="0" err="1"/>
              <a:t>place</a:t>
            </a:r>
            <a:r>
              <a:rPr lang="it-IT" sz="2200" dirty="0"/>
              <a:t> of the </a:t>
            </a:r>
            <a:r>
              <a:rPr lang="it-IT" sz="2200" dirty="0" err="1"/>
              <a:t>old</a:t>
            </a:r>
            <a:r>
              <a:rPr lang="it-IT" sz="2200" dirty="0"/>
              <a:t> </a:t>
            </a:r>
            <a:r>
              <a:rPr lang="it-IT" sz="2200" dirty="0" err="1"/>
              <a:t>systems</a:t>
            </a:r>
            <a:r>
              <a:rPr lang="it-IT" sz="2200" dirty="0"/>
              <a:t> </a:t>
            </a:r>
            <a:r>
              <a:rPr lang="it-IT" sz="2200" dirty="0" err="1"/>
              <a:t>designed</a:t>
            </a:r>
            <a:r>
              <a:rPr lang="it-IT" sz="2200" dirty="0"/>
              <a:t> in 1992-1996 in </a:t>
            </a:r>
            <a:r>
              <a:rPr lang="it-IT" sz="2200" dirty="0" err="1"/>
              <a:t>collaboration</a:t>
            </a:r>
            <a:r>
              <a:rPr lang="it-IT" sz="2200" dirty="0"/>
              <a:t> with SLAC/LBNL: </a:t>
            </a:r>
            <a:r>
              <a:rPr lang="it-IT" sz="2200" dirty="0" err="1"/>
              <a:t>fe</a:t>
            </a:r>
            <a:r>
              <a:rPr lang="it-IT" sz="2200" dirty="0"/>
              <a:t>/be </a:t>
            </a:r>
            <a:r>
              <a:rPr lang="it-IT" sz="2200" dirty="0" err="1"/>
              <a:t>analog</a:t>
            </a:r>
            <a:r>
              <a:rPr lang="it-IT" sz="2200" dirty="0"/>
              <a:t> </a:t>
            </a:r>
            <a:r>
              <a:rPr lang="it-IT" sz="2200" dirty="0" err="1"/>
              <a:t>unit</a:t>
            </a:r>
            <a:r>
              <a:rPr lang="it-IT" sz="2200" dirty="0"/>
              <a:t> </a:t>
            </a:r>
            <a:r>
              <a:rPr lang="it-IT" sz="2200" dirty="0" err="1"/>
              <a:t>connected</a:t>
            </a:r>
            <a:r>
              <a:rPr lang="it-IT" sz="2200" dirty="0"/>
              <a:t> to iGp-8 </a:t>
            </a:r>
            <a:r>
              <a:rPr lang="it-IT" sz="2200" dirty="0" err="1"/>
              <a:t>as</a:t>
            </a:r>
            <a:r>
              <a:rPr lang="it-IT" sz="2200" dirty="0"/>
              <a:t> processing </a:t>
            </a:r>
            <a:r>
              <a:rPr lang="it-IT" sz="2200" dirty="0" err="1"/>
              <a:t>unit</a:t>
            </a:r>
            <a:endParaRPr lang="it-IT" sz="2200" dirty="0"/>
          </a:p>
          <a:p>
            <a:pPr>
              <a:lnSpc>
                <a:spcPct val="80000"/>
              </a:lnSpc>
            </a:pPr>
            <a:r>
              <a:rPr lang="it-IT" sz="2200" dirty="0"/>
              <a:t>HFB: upgrade </a:t>
            </a:r>
            <a:r>
              <a:rPr lang="it-IT" sz="2200" dirty="0" err="1"/>
              <a:t>hw</a:t>
            </a:r>
            <a:r>
              <a:rPr lang="it-IT" sz="2200" dirty="0"/>
              <a:t>/</a:t>
            </a:r>
            <a:r>
              <a:rPr lang="it-IT" sz="2200" dirty="0" err="1"/>
              <a:t>sw</a:t>
            </a:r>
            <a:r>
              <a:rPr lang="it-IT" sz="2200" dirty="0"/>
              <a:t> of the iGp-8bit  </a:t>
            </a:r>
            <a:r>
              <a:rPr lang="it-IT" sz="2200" dirty="0" err="1"/>
              <a:t>system</a:t>
            </a:r>
            <a:r>
              <a:rPr lang="it-IT" sz="2200" dirty="0"/>
              <a:t> </a:t>
            </a:r>
            <a:r>
              <a:rPr lang="it-IT" sz="2200" dirty="0" err="1"/>
              <a:t>already</a:t>
            </a:r>
            <a:r>
              <a:rPr lang="it-IT" sz="2200" dirty="0"/>
              <a:t> </a:t>
            </a:r>
            <a:r>
              <a:rPr lang="it-IT" sz="2200" dirty="0" err="1" smtClean="0"/>
              <a:t>used</a:t>
            </a:r>
            <a:endParaRPr lang="it-IT" sz="2200" dirty="0" smtClean="0"/>
          </a:p>
          <a:p>
            <a:pPr>
              <a:lnSpc>
                <a:spcPct val="80000"/>
              </a:lnSpc>
            </a:pPr>
            <a:r>
              <a:rPr lang="it-IT" sz="2200" dirty="0" err="1" smtClean="0">
                <a:solidFill>
                  <a:srgbClr val="66FF66"/>
                </a:solidFill>
              </a:rPr>
              <a:t>This</a:t>
            </a:r>
            <a:r>
              <a:rPr lang="it-IT" sz="2200" dirty="0" smtClean="0">
                <a:solidFill>
                  <a:srgbClr val="66FF66"/>
                </a:solidFill>
              </a:rPr>
              <a:t> </a:t>
            </a:r>
            <a:r>
              <a:rPr lang="it-IT" sz="2200" dirty="0" err="1" smtClean="0">
                <a:solidFill>
                  <a:srgbClr val="66FF66"/>
                </a:solidFill>
              </a:rPr>
              <a:t>will</a:t>
            </a:r>
            <a:r>
              <a:rPr lang="it-IT" sz="2200" dirty="0" smtClean="0">
                <a:solidFill>
                  <a:srgbClr val="66FF66"/>
                </a:solidFill>
              </a:rPr>
              <a:t> be the baseline design for </a:t>
            </a:r>
            <a:r>
              <a:rPr lang="it-IT" sz="2200" dirty="0" err="1" smtClean="0">
                <a:solidFill>
                  <a:srgbClr val="66FF66"/>
                </a:solidFill>
              </a:rPr>
              <a:t>SuperB</a:t>
            </a:r>
            <a:r>
              <a:rPr lang="it-IT" sz="2200" dirty="0" smtClean="0">
                <a:solidFill>
                  <a:srgbClr val="66FF66"/>
                </a:solidFill>
              </a:rPr>
              <a:t> H-V-L </a:t>
            </a:r>
            <a:r>
              <a:rPr lang="it-IT" sz="2200" dirty="0" err="1" smtClean="0">
                <a:solidFill>
                  <a:srgbClr val="66FF66"/>
                </a:solidFill>
              </a:rPr>
              <a:t>feedbacks</a:t>
            </a:r>
            <a:endParaRPr lang="it-IT" sz="2200" dirty="0">
              <a:solidFill>
                <a:srgbClr val="66FF66"/>
              </a:solidFill>
            </a:endParaRPr>
          </a:p>
        </p:txBody>
      </p:sp>
      <p:pic>
        <p:nvPicPr>
          <p:cNvPr id="358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1671638"/>
            <a:ext cx="4572000" cy="3629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5" name="Rectangle 5"/>
          <p:cNvSpPr>
            <a:spLocks noGrp="1" noChangeArrowheads="1"/>
          </p:cNvSpPr>
          <p:nvPr>
            <p:ph type="body" sz="half" idx="2"/>
          </p:nvPr>
        </p:nvSpPr>
        <p:spPr>
          <a:xfrm>
            <a:off x="4716463" y="5373688"/>
            <a:ext cx="4248150" cy="1008062"/>
          </a:xfrm>
        </p:spPr>
        <p:txBody>
          <a:bodyPr/>
          <a:lstStyle/>
          <a:p>
            <a:pPr>
              <a:lnSpc>
                <a:spcPct val="90000"/>
              </a:lnSpc>
            </a:pPr>
            <a:r>
              <a:rPr lang="it-IT" sz="2400" dirty="0"/>
              <a:t>New front-end/back-end </a:t>
            </a:r>
            <a:r>
              <a:rPr lang="it-IT" sz="2400" dirty="0" err="1"/>
              <a:t>analog</a:t>
            </a:r>
            <a:r>
              <a:rPr lang="it-IT" sz="2400" dirty="0"/>
              <a:t> </a:t>
            </a:r>
            <a:r>
              <a:rPr lang="it-IT" sz="2400" dirty="0" err="1"/>
              <a:t>unit</a:t>
            </a:r>
            <a:r>
              <a:rPr lang="it-IT" sz="2400" dirty="0"/>
              <a:t> </a:t>
            </a:r>
            <a:r>
              <a:rPr lang="it-IT" sz="2400" dirty="0" err="1"/>
              <a:t>used</a:t>
            </a:r>
            <a:r>
              <a:rPr lang="it-IT" sz="2400" dirty="0"/>
              <a:t> in the </a:t>
            </a:r>
            <a:r>
              <a:rPr lang="it-IT" sz="2400" dirty="0" err="1"/>
              <a:t>longitudinal</a:t>
            </a:r>
            <a:r>
              <a:rPr lang="it-IT" sz="2400" dirty="0"/>
              <a:t> </a:t>
            </a:r>
            <a:r>
              <a:rPr lang="it-IT" sz="2400" dirty="0" smtClean="0"/>
              <a:t>feedback</a:t>
            </a:r>
            <a:endParaRPr lang="it-IT" sz="2400" dirty="0"/>
          </a:p>
        </p:txBody>
      </p:sp>
      <p:sp>
        <p:nvSpPr>
          <p:cNvPr id="6" name="Text Box 11"/>
          <p:cNvSpPr txBox="1">
            <a:spLocks noChangeArrowheads="1"/>
          </p:cNvSpPr>
          <p:nvPr/>
        </p:nvSpPr>
        <p:spPr bwMode="auto">
          <a:xfrm>
            <a:off x="7668344" y="548680"/>
            <a:ext cx="1196161"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A. Drago</a:t>
            </a:r>
            <a:endParaRPr lang="en-US" sz="2000" dirty="0"/>
          </a:p>
        </p:txBody>
      </p:sp>
    </p:spTree>
    <p:extLst>
      <p:ext uri="{BB962C8B-B14F-4D97-AF65-F5344CB8AC3E}">
        <p14:creationId xmlns:p14="http://schemas.microsoft.com/office/powerpoint/2010/main" val="34355495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980728"/>
          </a:xfrm>
        </p:spPr>
        <p:txBody>
          <a:bodyPr/>
          <a:lstStyle/>
          <a:p>
            <a:r>
              <a:rPr lang="it-IT" dirty="0" err="1"/>
              <a:t>SuperB</a:t>
            </a:r>
            <a:r>
              <a:rPr lang="it-IT" dirty="0"/>
              <a:t> </a:t>
            </a:r>
            <a:r>
              <a:rPr lang="it-IT" dirty="0" smtClean="0"/>
              <a:t>Accelerator</a:t>
            </a:r>
            <a:endParaRPr lang="en-US" dirty="0"/>
          </a:p>
        </p:txBody>
      </p:sp>
      <p:sp>
        <p:nvSpPr>
          <p:cNvPr id="56323" name="Rectangle 3"/>
          <p:cNvSpPr>
            <a:spLocks noGrp="1" noChangeArrowheads="1"/>
          </p:cNvSpPr>
          <p:nvPr>
            <p:ph type="body" idx="1"/>
          </p:nvPr>
        </p:nvSpPr>
        <p:spPr>
          <a:xfrm>
            <a:off x="250825" y="1052736"/>
            <a:ext cx="8675688" cy="5606827"/>
          </a:xfrm>
        </p:spPr>
        <p:txBody>
          <a:bodyPr/>
          <a:lstStyle/>
          <a:p>
            <a:pPr>
              <a:lnSpc>
                <a:spcPct val="80000"/>
              </a:lnSpc>
            </a:pPr>
            <a:r>
              <a:rPr lang="it-IT" sz="2400" dirty="0" err="1"/>
              <a:t>SuperB</a:t>
            </a:r>
            <a:r>
              <a:rPr lang="it-IT" sz="2400" dirty="0"/>
              <a:t> </a:t>
            </a:r>
            <a:r>
              <a:rPr lang="it-IT" sz="2400" dirty="0" err="1"/>
              <a:t>is</a:t>
            </a:r>
            <a:r>
              <a:rPr lang="it-IT" sz="2400" dirty="0"/>
              <a:t> a 2 </a:t>
            </a:r>
            <a:r>
              <a:rPr lang="it-IT" sz="2400" dirty="0" err="1"/>
              <a:t>rings</a:t>
            </a:r>
            <a:r>
              <a:rPr lang="it-IT" sz="2400" dirty="0"/>
              <a:t>, </a:t>
            </a:r>
            <a:r>
              <a:rPr lang="it-IT" sz="2400" dirty="0" err="1"/>
              <a:t>asymmetric</a:t>
            </a:r>
            <a:r>
              <a:rPr lang="it-IT" sz="2400" dirty="0"/>
              <a:t> </a:t>
            </a:r>
            <a:r>
              <a:rPr lang="it-IT" sz="2400" dirty="0" err="1"/>
              <a:t>energies</a:t>
            </a:r>
            <a:r>
              <a:rPr lang="it-IT" sz="2400" dirty="0"/>
              <a:t> (e</a:t>
            </a:r>
            <a:r>
              <a:rPr lang="it-IT" sz="2400" baseline="30000" dirty="0"/>
              <a:t>- </a:t>
            </a:r>
            <a:r>
              <a:rPr lang="it-IT" sz="2400" dirty="0"/>
              <a:t>@ 4.18, e</a:t>
            </a:r>
            <a:r>
              <a:rPr lang="it-IT" sz="2400" baseline="30000" dirty="0"/>
              <a:t>+</a:t>
            </a:r>
            <a:r>
              <a:rPr lang="it-IT" sz="2400" dirty="0"/>
              <a:t> @ 6.7 </a:t>
            </a:r>
            <a:r>
              <a:rPr lang="it-IT" sz="2400" dirty="0" err="1"/>
              <a:t>GeV</a:t>
            </a:r>
            <a:r>
              <a:rPr lang="it-IT" sz="2400" dirty="0"/>
              <a:t>) collider with:</a:t>
            </a:r>
          </a:p>
          <a:p>
            <a:pPr lvl="1">
              <a:lnSpc>
                <a:spcPct val="80000"/>
              </a:lnSpc>
            </a:pPr>
            <a:r>
              <a:rPr lang="it-IT" sz="2000" dirty="0"/>
              <a:t>large </a:t>
            </a:r>
            <a:r>
              <a:rPr lang="it-IT" sz="2000" dirty="0" err="1"/>
              <a:t>Piwinski</a:t>
            </a:r>
            <a:r>
              <a:rPr lang="it-IT" sz="2000" dirty="0"/>
              <a:t> angle and “</a:t>
            </a:r>
            <a:r>
              <a:rPr lang="it-IT" sz="2000" dirty="0" err="1"/>
              <a:t>crab</a:t>
            </a:r>
            <a:r>
              <a:rPr lang="it-IT" sz="2000" dirty="0"/>
              <a:t> </a:t>
            </a:r>
            <a:r>
              <a:rPr lang="it-IT" sz="2000" dirty="0" err="1"/>
              <a:t>waist</a:t>
            </a:r>
            <a:r>
              <a:rPr lang="it-IT" sz="2000" dirty="0"/>
              <a:t>” (LPA &amp; CW) </a:t>
            </a:r>
            <a:r>
              <a:rPr lang="it-IT" sz="2000" dirty="0" err="1"/>
              <a:t>collision</a:t>
            </a:r>
            <a:r>
              <a:rPr lang="it-IT" sz="2000" dirty="0"/>
              <a:t> </a:t>
            </a:r>
            <a:r>
              <a:rPr lang="it-IT" sz="2000" dirty="0" err="1"/>
              <a:t>scheme</a:t>
            </a:r>
            <a:endParaRPr lang="it-IT" sz="2000" dirty="0"/>
          </a:p>
          <a:p>
            <a:pPr lvl="1">
              <a:lnSpc>
                <a:spcPct val="80000"/>
              </a:lnSpc>
            </a:pPr>
            <a:r>
              <a:rPr lang="it-IT" sz="2000" dirty="0"/>
              <a:t>ultra </a:t>
            </a:r>
            <a:r>
              <a:rPr lang="it-IT" sz="2000" dirty="0" err="1"/>
              <a:t>low</a:t>
            </a:r>
            <a:r>
              <a:rPr lang="it-IT" sz="2000" dirty="0"/>
              <a:t> emittance </a:t>
            </a:r>
            <a:r>
              <a:rPr lang="it-IT" sz="2000" dirty="0" err="1" smtClean="0"/>
              <a:t>lattices</a:t>
            </a:r>
            <a:endParaRPr lang="it-IT" sz="2000" dirty="0"/>
          </a:p>
          <a:p>
            <a:pPr lvl="1">
              <a:lnSpc>
                <a:spcPct val="80000"/>
              </a:lnSpc>
            </a:pPr>
            <a:r>
              <a:rPr lang="it-IT" sz="2000" dirty="0" err="1"/>
              <a:t>longitudinally</a:t>
            </a:r>
            <a:r>
              <a:rPr lang="it-IT" sz="2000" dirty="0"/>
              <a:t> </a:t>
            </a:r>
            <a:r>
              <a:rPr lang="it-IT" sz="2000" dirty="0" err="1"/>
              <a:t>polarized</a:t>
            </a:r>
            <a:r>
              <a:rPr lang="it-IT" sz="2000" dirty="0"/>
              <a:t> electron </a:t>
            </a:r>
            <a:r>
              <a:rPr lang="it-IT" sz="2000" dirty="0" err="1"/>
              <a:t>beam</a:t>
            </a:r>
            <a:endParaRPr lang="it-IT" sz="2000" dirty="0"/>
          </a:p>
          <a:p>
            <a:pPr lvl="1">
              <a:lnSpc>
                <a:spcPct val="80000"/>
              </a:lnSpc>
            </a:pPr>
            <a:r>
              <a:rPr lang="it-IT" sz="2400" dirty="0">
                <a:solidFill>
                  <a:srgbClr val="FFFF00"/>
                </a:solidFill>
              </a:rPr>
              <a:t>target </a:t>
            </a:r>
            <a:r>
              <a:rPr lang="it-IT" sz="2400" dirty="0" err="1">
                <a:solidFill>
                  <a:srgbClr val="FFFF00"/>
                </a:solidFill>
              </a:rPr>
              <a:t>luminosity</a:t>
            </a:r>
            <a:r>
              <a:rPr lang="it-IT" sz="2400" dirty="0">
                <a:solidFill>
                  <a:srgbClr val="FFFF00"/>
                </a:solidFill>
              </a:rPr>
              <a:t> of 10</a:t>
            </a:r>
            <a:r>
              <a:rPr lang="it-IT" sz="2400" baseline="30000" dirty="0">
                <a:solidFill>
                  <a:srgbClr val="FFFF00"/>
                </a:solidFill>
              </a:rPr>
              <a:t>36</a:t>
            </a:r>
            <a:r>
              <a:rPr lang="it-IT" sz="2400" dirty="0">
                <a:solidFill>
                  <a:srgbClr val="FFFF00"/>
                </a:solidFill>
              </a:rPr>
              <a:t> cm</a:t>
            </a:r>
            <a:r>
              <a:rPr lang="it-IT" sz="2400" baseline="30000" dirty="0">
                <a:solidFill>
                  <a:srgbClr val="FFFF00"/>
                </a:solidFill>
              </a:rPr>
              <a:t>-2</a:t>
            </a:r>
            <a:r>
              <a:rPr lang="it-IT" sz="2400" dirty="0">
                <a:solidFill>
                  <a:srgbClr val="FFFF00"/>
                </a:solidFill>
              </a:rPr>
              <a:t> </a:t>
            </a:r>
            <a:r>
              <a:rPr lang="it-IT" sz="2400" dirty="0" smtClean="0">
                <a:solidFill>
                  <a:srgbClr val="FFFF00"/>
                </a:solidFill>
              </a:rPr>
              <a:t>s</a:t>
            </a:r>
            <a:r>
              <a:rPr lang="it-IT" sz="2400" baseline="30000" dirty="0" smtClean="0">
                <a:solidFill>
                  <a:srgbClr val="FFFF00"/>
                </a:solidFill>
              </a:rPr>
              <a:t>-1 </a:t>
            </a:r>
            <a:r>
              <a:rPr lang="it-IT" sz="2400" dirty="0" err="1" smtClean="0">
                <a:solidFill>
                  <a:srgbClr val="FFFF00"/>
                </a:solidFill>
              </a:rPr>
              <a:t>at</a:t>
            </a:r>
            <a:r>
              <a:rPr lang="it-IT" sz="2400" dirty="0" smtClean="0">
                <a:solidFill>
                  <a:srgbClr val="FFFF00"/>
                </a:solidFill>
              </a:rPr>
              <a:t> the </a:t>
            </a:r>
            <a:r>
              <a:rPr lang="it-IT" sz="2400" dirty="0" smtClean="0">
                <a:solidFill>
                  <a:srgbClr val="FFFF00"/>
                </a:solidFill>
                <a:latin typeface="Symbol" pitchFamily="18" charset="2"/>
              </a:rPr>
              <a:t>U</a:t>
            </a:r>
            <a:r>
              <a:rPr lang="it-IT" sz="2400" dirty="0" smtClean="0">
                <a:solidFill>
                  <a:srgbClr val="FFFF00"/>
                </a:solidFill>
              </a:rPr>
              <a:t>(4S)</a:t>
            </a:r>
            <a:endParaRPr lang="it-IT" sz="2400" baseline="30000" dirty="0">
              <a:solidFill>
                <a:srgbClr val="FFFF00"/>
              </a:solidFill>
            </a:endParaRPr>
          </a:p>
          <a:p>
            <a:pPr lvl="1">
              <a:lnSpc>
                <a:spcPct val="80000"/>
              </a:lnSpc>
            </a:pPr>
            <a:r>
              <a:rPr lang="it-IT" sz="2000" dirty="0" err="1" smtClean="0"/>
              <a:t>possibility</a:t>
            </a:r>
            <a:r>
              <a:rPr lang="it-IT" sz="2000" dirty="0" smtClean="0"/>
              <a:t> </a:t>
            </a:r>
            <a:r>
              <a:rPr lang="it-IT" sz="2000" dirty="0"/>
              <a:t>to </a:t>
            </a:r>
            <a:r>
              <a:rPr lang="it-IT" sz="2000" dirty="0" err="1"/>
              <a:t>run</a:t>
            </a:r>
            <a:r>
              <a:rPr lang="it-IT" sz="2000" dirty="0"/>
              <a:t> </a:t>
            </a:r>
            <a:r>
              <a:rPr lang="it-IT" sz="2000" dirty="0" err="1"/>
              <a:t>at</a:t>
            </a:r>
            <a:r>
              <a:rPr lang="it-IT" sz="2000" dirty="0"/>
              <a:t> </a:t>
            </a:r>
            <a:r>
              <a:rPr lang="it-IT" sz="2000" dirty="0">
                <a:latin typeface="Symbol" pitchFamily="18" charset="2"/>
              </a:rPr>
              <a:t>t</a:t>
            </a:r>
            <a:r>
              <a:rPr lang="it-IT" sz="2000" dirty="0"/>
              <a:t>/charm </a:t>
            </a:r>
            <a:r>
              <a:rPr lang="it-IT" sz="2000" dirty="0" err="1"/>
              <a:t>threshold</a:t>
            </a:r>
            <a:r>
              <a:rPr lang="it-IT" sz="2000" dirty="0"/>
              <a:t> with L = </a:t>
            </a:r>
            <a:r>
              <a:rPr lang="it-IT" sz="2000" dirty="0">
                <a:solidFill>
                  <a:srgbClr val="FFFF00"/>
                </a:solidFill>
              </a:rPr>
              <a:t>10</a:t>
            </a:r>
            <a:r>
              <a:rPr lang="it-IT" sz="2000" baseline="30000" dirty="0">
                <a:solidFill>
                  <a:srgbClr val="FFFF00"/>
                </a:solidFill>
              </a:rPr>
              <a:t>35</a:t>
            </a:r>
            <a:r>
              <a:rPr lang="it-IT" sz="2000" dirty="0">
                <a:solidFill>
                  <a:srgbClr val="FFFF00"/>
                </a:solidFill>
              </a:rPr>
              <a:t> cm</a:t>
            </a:r>
            <a:r>
              <a:rPr lang="it-IT" sz="2000" baseline="30000" dirty="0">
                <a:solidFill>
                  <a:srgbClr val="FFFF00"/>
                </a:solidFill>
              </a:rPr>
              <a:t>-2</a:t>
            </a:r>
            <a:r>
              <a:rPr lang="it-IT" sz="2000" dirty="0">
                <a:solidFill>
                  <a:srgbClr val="FFFF00"/>
                </a:solidFill>
              </a:rPr>
              <a:t> s</a:t>
            </a:r>
            <a:r>
              <a:rPr lang="it-IT" sz="2000" baseline="30000" dirty="0">
                <a:solidFill>
                  <a:srgbClr val="FFFF00"/>
                </a:solidFill>
              </a:rPr>
              <a:t>-1</a:t>
            </a:r>
          </a:p>
          <a:p>
            <a:pPr lvl="1">
              <a:lnSpc>
                <a:spcPct val="80000"/>
              </a:lnSpc>
              <a:buFont typeface="Wingdings" pitchFamily="2" charset="2"/>
              <a:buNone/>
            </a:pPr>
            <a:endParaRPr lang="it-IT" sz="1400" dirty="0"/>
          </a:p>
          <a:p>
            <a:pPr>
              <a:lnSpc>
                <a:spcPct val="80000"/>
              </a:lnSpc>
            </a:pPr>
            <a:r>
              <a:rPr lang="it-IT" sz="2400" dirty="0" smtClean="0"/>
              <a:t>Design </a:t>
            </a:r>
            <a:r>
              <a:rPr lang="it-IT" sz="2400" dirty="0" err="1" smtClean="0"/>
              <a:t>criterias</a:t>
            </a:r>
            <a:r>
              <a:rPr lang="it-IT" sz="2400" dirty="0" smtClean="0"/>
              <a:t> :</a:t>
            </a:r>
            <a:endParaRPr lang="it-IT" sz="2400" dirty="0"/>
          </a:p>
          <a:p>
            <a:pPr lvl="1">
              <a:lnSpc>
                <a:spcPct val="80000"/>
              </a:lnSpc>
            </a:pPr>
            <a:r>
              <a:rPr lang="en-US" sz="2000" dirty="0">
                <a:solidFill>
                  <a:srgbClr val="66FF33"/>
                </a:solidFill>
              </a:rPr>
              <a:t>Minimize building costs</a:t>
            </a:r>
          </a:p>
          <a:p>
            <a:pPr lvl="1">
              <a:lnSpc>
                <a:spcPct val="80000"/>
              </a:lnSpc>
            </a:pPr>
            <a:r>
              <a:rPr lang="en-US" sz="2000" dirty="0">
                <a:solidFill>
                  <a:srgbClr val="66FF33"/>
                </a:solidFill>
              </a:rPr>
              <a:t>Minimize running </a:t>
            </a:r>
            <a:r>
              <a:rPr lang="en-US" sz="2000" dirty="0" smtClean="0">
                <a:solidFill>
                  <a:srgbClr val="66FF33"/>
                </a:solidFill>
              </a:rPr>
              <a:t>costs (wall-plug </a:t>
            </a:r>
            <a:r>
              <a:rPr lang="en-US" sz="2000" dirty="0">
                <a:solidFill>
                  <a:srgbClr val="66FF33"/>
                </a:solidFill>
              </a:rPr>
              <a:t>power and water </a:t>
            </a:r>
            <a:r>
              <a:rPr lang="en-US" sz="2000" dirty="0" smtClean="0">
                <a:solidFill>
                  <a:srgbClr val="66FF33"/>
                </a:solidFill>
              </a:rPr>
              <a:t>consumption)</a:t>
            </a:r>
          </a:p>
          <a:p>
            <a:pPr lvl="1">
              <a:lnSpc>
                <a:spcPct val="80000"/>
              </a:lnSpc>
            </a:pPr>
            <a:r>
              <a:rPr lang="en-US" sz="2000" dirty="0">
                <a:solidFill>
                  <a:srgbClr val="66FF33"/>
                </a:solidFill>
              </a:rPr>
              <a:t>R</a:t>
            </a:r>
            <a:r>
              <a:rPr lang="en-US" sz="2000" dirty="0" smtClean="0">
                <a:solidFill>
                  <a:srgbClr val="66FF33"/>
                </a:solidFill>
              </a:rPr>
              <a:t>euse </a:t>
            </a:r>
            <a:r>
              <a:rPr lang="en-US" sz="2000" dirty="0">
                <a:solidFill>
                  <a:srgbClr val="66FF33"/>
                </a:solidFill>
              </a:rPr>
              <a:t>of </a:t>
            </a:r>
            <a:r>
              <a:rPr lang="en-US" sz="2000" dirty="0" smtClean="0">
                <a:solidFill>
                  <a:srgbClr val="66FF33"/>
                </a:solidFill>
              </a:rPr>
              <a:t>some PEP-II </a:t>
            </a:r>
            <a:r>
              <a:rPr lang="en-US" sz="2000" dirty="0">
                <a:solidFill>
                  <a:srgbClr val="66FF33"/>
                </a:solidFill>
              </a:rPr>
              <a:t>B-Factory </a:t>
            </a:r>
            <a:r>
              <a:rPr lang="en-US" sz="2000" dirty="0" smtClean="0">
                <a:solidFill>
                  <a:srgbClr val="66FF33"/>
                </a:solidFill>
              </a:rPr>
              <a:t>hardware (magnets, RF)</a:t>
            </a:r>
            <a:endParaRPr lang="en-US" sz="2000" dirty="0">
              <a:solidFill>
                <a:srgbClr val="66FF33"/>
              </a:solidFill>
            </a:endParaRPr>
          </a:p>
          <a:p>
            <a:pPr lvl="1">
              <a:lnSpc>
                <a:spcPct val="80000"/>
              </a:lnSpc>
              <a:buFont typeface="Wingdings" pitchFamily="2" charset="2"/>
              <a:buNone/>
            </a:pPr>
            <a:endParaRPr lang="it-IT" sz="1400" dirty="0">
              <a:solidFill>
                <a:srgbClr val="66FF33"/>
              </a:solidFill>
            </a:endParaRPr>
          </a:p>
          <a:p>
            <a:pPr>
              <a:lnSpc>
                <a:spcPct val="80000"/>
              </a:lnSpc>
            </a:pPr>
            <a:r>
              <a:rPr lang="it-IT" sz="2400" dirty="0" err="1"/>
              <a:t>SuperB</a:t>
            </a:r>
            <a:r>
              <a:rPr lang="it-IT" sz="2400" dirty="0"/>
              <a:t> can </a:t>
            </a:r>
            <a:r>
              <a:rPr lang="it-IT" sz="2400" dirty="0" err="1" smtClean="0"/>
              <a:t>also</a:t>
            </a:r>
            <a:r>
              <a:rPr lang="it-IT" sz="2400" dirty="0" smtClean="0"/>
              <a:t> be </a:t>
            </a:r>
            <a:r>
              <a:rPr lang="it-IT" sz="2400" dirty="0"/>
              <a:t>a </a:t>
            </a:r>
            <a:r>
              <a:rPr lang="it-IT" sz="2400" dirty="0" err="1"/>
              <a:t>good</a:t>
            </a:r>
            <a:r>
              <a:rPr lang="it-IT" sz="2400" dirty="0"/>
              <a:t> “light source”: </a:t>
            </a:r>
            <a:r>
              <a:rPr lang="it-IT" sz="2400" dirty="0" smtClean="0">
                <a:sym typeface="Wingdings" pitchFamily="2" charset="2"/>
              </a:rPr>
              <a:t>work </a:t>
            </a:r>
            <a:r>
              <a:rPr lang="it-IT" sz="2400" dirty="0" err="1" smtClean="0">
                <a:sym typeface="Wingdings" pitchFamily="2" charset="2"/>
              </a:rPr>
              <a:t>is</a:t>
            </a:r>
            <a:r>
              <a:rPr lang="it-IT" sz="2400" dirty="0" smtClean="0">
                <a:sym typeface="Wingdings" pitchFamily="2" charset="2"/>
              </a:rPr>
              <a:t> in </a:t>
            </a:r>
            <a:r>
              <a:rPr lang="it-IT" sz="2400" dirty="0">
                <a:sym typeface="Wingdings" pitchFamily="2" charset="2"/>
              </a:rPr>
              <a:t>progress </a:t>
            </a:r>
            <a:r>
              <a:rPr lang="it-IT" sz="2400" dirty="0" smtClean="0">
                <a:sym typeface="Wingdings" pitchFamily="2" charset="2"/>
              </a:rPr>
              <a:t>to design </a:t>
            </a:r>
            <a:r>
              <a:rPr lang="it-IT" sz="2400" dirty="0" err="1" smtClean="0"/>
              <a:t>Sinchrotron</a:t>
            </a:r>
            <a:r>
              <a:rPr lang="it-IT" sz="2400" dirty="0" smtClean="0"/>
              <a:t> </a:t>
            </a:r>
            <a:r>
              <a:rPr lang="it-IT" sz="2400" dirty="0" err="1"/>
              <a:t>Radiation</a:t>
            </a:r>
            <a:r>
              <a:rPr lang="it-IT" sz="2400" dirty="0"/>
              <a:t> </a:t>
            </a:r>
            <a:r>
              <a:rPr lang="it-IT" sz="2400" dirty="0" err="1"/>
              <a:t>beamlines</a:t>
            </a:r>
            <a:r>
              <a:rPr lang="it-IT" sz="2400" dirty="0"/>
              <a:t> </a:t>
            </a:r>
            <a:r>
              <a:rPr lang="it-IT" sz="2400" dirty="0" smtClean="0"/>
              <a:t>(</a:t>
            </a:r>
            <a:r>
              <a:rPr lang="it-IT" sz="2400" dirty="0" err="1" smtClean="0"/>
              <a:t>collaboration</a:t>
            </a:r>
            <a:r>
              <a:rPr lang="it-IT" sz="2400" dirty="0" smtClean="0"/>
              <a:t> </a:t>
            </a:r>
            <a:r>
              <a:rPr lang="it-IT" sz="2400" dirty="0"/>
              <a:t>with </a:t>
            </a:r>
            <a:r>
              <a:rPr lang="it-IT" sz="2400" dirty="0" err="1" smtClean="0"/>
              <a:t>Italian</a:t>
            </a:r>
            <a:r>
              <a:rPr lang="it-IT" sz="2400" dirty="0" smtClean="0"/>
              <a:t> </a:t>
            </a:r>
            <a:r>
              <a:rPr lang="it-IT" sz="2400" dirty="0" err="1" smtClean="0"/>
              <a:t>Institute</a:t>
            </a:r>
            <a:r>
              <a:rPr lang="it-IT" sz="2400" dirty="0" smtClean="0"/>
              <a:t> of Technology)</a:t>
            </a:r>
            <a:endParaRPr lang="it-IT" sz="2400" dirty="0"/>
          </a:p>
        </p:txBody>
      </p:sp>
    </p:spTree>
    <p:extLst>
      <p:ext uri="{BB962C8B-B14F-4D97-AF65-F5344CB8AC3E}">
        <p14:creationId xmlns:p14="http://schemas.microsoft.com/office/powerpoint/2010/main" val="8435502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p:txBody>
          <a:bodyPr/>
          <a:lstStyle/>
          <a:p>
            <a:pPr>
              <a:lnSpc>
                <a:spcPct val="90000"/>
              </a:lnSpc>
            </a:pPr>
            <a:r>
              <a:rPr lang="it-IT" dirty="0" err="1"/>
              <a:t>Larger</a:t>
            </a:r>
            <a:r>
              <a:rPr lang="it-IT" dirty="0"/>
              <a:t> </a:t>
            </a:r>
            <a:r>
              <a:rPr lang="it-IT" dirty="0" err="1"/>
              <a:t>dynamic</a:t>
            </a:r>
            <a:r>
              <a:rPr lang="it-IT" dirty="0"/>
              <a:t> </a:t>
            </a:r>
            <a:r>
              <a:rPr lang="it-IT" dirty="0" err="1"/>
              <a:t>range</a:t>
            </a:r>
            <a:r>
              <a:rPr lang="it-IT" dirty="0"/>
              <a:t> </a:t>
            </a:r>
            <a:r>
              <a:rPr lang="it-IT" dirty="0">
                <a:sym typeface="Wingdings" pitchFamily="2" charset="2"/>
              </a:rPr>
              <a:t> </a:t>
            </a:r>
            <a:r>
              <a:rPr lang="it-IT" dirty="0" err="1">
                <a:sym typeface="Wingdings" pitchFamily="2" charset="2"/>
              </a:rPr>
              <a:t>system</a:t>
            </a:r>
            <a:r>
              <a:rPr lang="it-IT" dirty="0">
                <a:sym typeface="Wingdings" pitchFamily="2" charset="2"/>
              </a:rPr>
              <a:t> more </a:t>
            </a:r>
            <a:r>
              <a:rPr lang="it-IT" dirty="0" err="1">
                <a:sym typeface="Wingdings" pitchFamily="2" charset="2"/>
              </a:rPr>
              <a:t>flexible</a:t>
            </a:r>
            <a:endParaRPr lang="it-IT" dirty="0"/>
          </a:p>
          <a:p>
            <a:pPr>
              <a:lnSpc>
                <a:spcPct val="90000"/>
              </a:lnSpc>
            </a:pPr>
            <a:r>
              <a:rPr lang="en-US" dirty="0"/>
              <a:t>Fast and easy back-end timing in the </a:t>
            </a:r>
            <a:r>
              <a:rPr lang="en-US" dirty="0" err="1"/>
              <a:t>trasverse</a:t>
            </a:r>
            <a:r>
              <a:rPr lang="en-US" dirty="0"/>
              <a:t> or longitudinal systems</a:t>
            </a:r>
          </a:p>
          <a:p>
            <a:pPr>
              <a:lnSpc>
                <a:spcPct val="90000"/>
              </a:lnSpc>
            </a:pPr>
            <a:r>
              <a:rPr lang="en-US" dirty="0"/>
              <a:t>“Bunch cleaning” function can be used to “kick out” a specific bunch or bunch pattern</a:t>
            </a:r>
          </a:p>
          <a:p>
            <a:pPr>
              <a:lnSpc>
                <a:spcPct val="90000"/>
              </a:lnSpc>
            </a:pPr>
            <a:r>
              <a:rPr lang="it-IT" dirty="0" err="1"/>
              <a:t>Better</a:t>
            </a:r>
            <a:r>
              <a:rPr lang="it-IT" dirty="0"/>
              <a:t> performances, more </a:t>
            </a:r>
            <a:r>
              <a:rPr lang="it-IT" dirty="0" err="1"/>
              <a:t>sophisticate</a:t>
            </a:r>
            <a:r>
              <a:rPr lang="it-IT" dirty="0"/>
              <a:t> software, </a:t>
            </a:r>
            <a:r>
              <a:rPr lang="it-IT" dirty="0" err="1"/>
              <a:t>simpler</a:t>
            </a:r>
            <a:r>
              <a:rPr lang="it-IT" dirty="0"/>
              <a:t> hardware</a:t>
            </a:r>
            <a:endParaRPr lang="en-US" dirty="0"/>
          </a:p>
          <a:p>
            <a:pPr>
              <a:lnSpc>
                <a:spcPct val="90000"/>
              </a:lnSpc>
            </a:pPr>
            <a:endParaRPr lang="en-US" dirty="0"/>
          </a:p>
        </p:txBody>
      </p:sp>
      <p:sp>
        <p:nvSpPr>
          <p:cNvPr id="43012" name="Rectangle 4"/>
          <p:cNvSpPr>
            <a:spLocks noGrp="1" noChangeArrowheads="1"/>
          </p:cNvSpPr>
          <p:nvPr>
            <p:ph type="title"/>
          </p:nvPr>
        </p:nvSpPr>
        <p:spPr>
          <a:ln/>
        </p:spPr>
        <p:txBody>
          <a:bodyPr/>
          <a:lstStyle/>
          <a:p>
            <a:r>
              <a:rPr lang="it-IT" sz="4000"/>
              <a:t>Bunch-by-bunch feedback improvements</a:t>
            </a:r>
          </a:p>
        </p:txBody>
      </p:sp>
      <p:sp>
        <p:nvSpPr>
          <p:cNvPr id="43013" name="Text Box 5"/>
          <p:cNvSpPr txBox="1">
            <a:spLocks noChangeArrowheads="1"/>
          </p:cNvSpPr>
          <p:nvPr/>
        </p:nvSpPr>
        <p:spPr bwMode="auto">
          <a:xfrm>
            <a:off x="7824917" y="755412"/>
            <a:ext cx="1139571" cy="36933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dirty="0" smtClean="0"/>
              <a:t>A. Drago</a:t>
            </a:r>
            <a:endParaRPr lang="en-US" dirty="0"/>
          </a:p>
        </p:txBody>
      </p:sp>
      <p:sp>
        <p:nvSpPr>
          <p:cNvPr id="5" name="CasellaDiTesto 4"/>
          <p:cNvSpPr txBox="1"/>
          <p:nvPr/>
        </p:nvSpPr>
        <p:spPr>
          <a:xfrm>
            <a:off x="971600" y="6207695"/>
            <a:ext cx="7076809" cy="461665"/>
          </a:xfrm>
          <a:prstGeom prst="rect">
            <a:avLst/>
          </a:prstGeom>
          <a:solidFill>
            <a:srgbClr val="66FF66"/>
          </a:solidFill>
        </p:spPr>
        <p:txBody>
          <a:bodyPr wrap="none" rtlCol="0">
            <a:spAutoFit/>
          </a:bodyPr>
          <a:lstStyle/>
          <a:p>
            <a:r>
              <a:rPr lang="it-IT" sz="2400" dirty="0" smtClean="0"/>
              <a:t>RF &amp; </a:t>
            </a:r>
            <a:r>
              <a:rPr lang="it-IT" sz="2400" dirty="0" err="1" smtClean="0"/>
              <a:t>Feedbacks</a:t>
            </a:r>
            <a:r>
              <a:rPr lang="it-IT" sz="2400" dirty="0" smtClean="0"/>
              <a:t> &amp; </a:t>
            </a:r>
            <a:r>
              <a:rPr lang="it-IT" sz="2400" dirty="0" err="1" smtClean="0"/>
              <a:t>Controls</a:t>
            </a:r>
            <a:r>
              <a:rPr lang="it-IT" sz="2400" dirty="0" smtClean="0"/>
              <a:t> </a:t>
            </a:r>
            <a:r>
              <a:rPr lang="it-IT" sz="2400" dirty="0" err="1" smtClean="0"/>
              <a:t>parallel</a:t>
            </a:r>
            <a:r>
              <a:rPr lang="it-IT" sz="2400" dirty="0" smtClean="0"/>
              <a:t> </a:t>
            </a:r>
            <a:r>
              <a:rPr lang="it-IT" sz="2400" dirty="0" err="1" smtClean="0"/>
              <a:t>Wed</a:t>
            </a:r>
            <a:r>
              <a:rPr lang="it-IT" sz="2400" dirty="0" smtClean="0"/>
              <a:t>. </a:t>
            </a:r>
            <a:r>
              <a:rPr lang="it-IT" sz="2400" dirty="0" err="1" smtClean="0"/>
              <a:t>morning</a:t>
            </a:r>
            <a:endParaRPr lang="it-IT" sz="2400" dirty="0"/>
          </a:p>
        </p:txBody>
      </p:sp>
    </p:spTree>
    <p:extLst>
      <p:ext uri="{BB962C8B-B14F-4D97-AF65-F5344CB8AC3E}">
        <p14:creationId xmlns:p14="http://schemas.microsoft.com/office/powerpoint/2010/main" val="23816058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836613"/>
          </a:xfrm>
        </p:spPr>
        <p:txBody>
          <a:bodyPr/>
          <a:lstStyle/>
          <a:p>
            <a:r>
              <a:rPr lang="it-IT"/>
              <a:t>RF &amp; Power</a:t>
            </a:r>
            <a:endParaRPr lang="en-US"/>
          </a:p>
        </p:txBody>
      </p:sp>
      <p:pic>
        <p:nvPicPr>
          <p:cNvPr id="5120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8050"/>
            <a:ext cx="4284663" cy="270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2611"/>
          <a:stretch>
            <a:fillRect/>
          </a:stretch>
        </p:blipFill>
        <p:spPr bwMode="auto">
          <a:xfrm>
            <a:off x="4859338" y="908050"/>
            <a:ext cx="4176712"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14775"/>
            <a:ext cx="4284663"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3986213"/>
            <a:ext cx="4284662" cy="282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7" name="AutoShape 7"/>
          <p:cNvSpPr>
            <a:spLocks noChangeArrowheads="1"/>
          </p:cNvSpPr>
          <p:nvPr/>
        </p:nvSpPr>
        <p:spPr bwMode="auto">
          <a:xfrm>
            <a:off x="3995738" y="4724400"/>
            <a:ext cx="1081087" cy="647700"/>
          </a:xfrm>
          <a:prstGeom prst="rightArrow">
            <a:avLst>
              <a:gd name="adj1" fmla="val 50000"/>
              <a:gd name="adj2" fmla="val 4172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1208" name="Text Box 8"/>
          <p:cNvSpPr txBox="1">
            <a:spLocks noChangeArrowheads="1"/>
          </p:cNvSpPr>
          <p:nvPr/>
        </p:nvSpPr>
        <p:spPr bwMode="auto">
          <a:xfrm>
            <a:off x="3924300" y="5516563"/>
            <a:ext cx="1403350" cy="5810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sz="1600" b="1">
                <a:solidFill>
                  <a:schemeClr val="bg1"/>
                </a:solidFill>
              </a:rPr>
              <a:t>Need </a:t>
            </a:r>
          </a:p>
          <a:p>
            <a:pPr algn="ctr"/>
            <a:r>
              <a:rPr lang="it-IT" sz="1600" b="1">
                <a:solidFill>
                  <a:schemeClr val="bg1"/>
                </a:solidFill>
              </a:rPr>
              <a:t>collimators</a:t>
            </a:r>
            <a:endParaRPr lang="en-US" sz="1600" b="1">
              <a:solidFill>
                <a:schemeClr val="bg1"/>
              </a:solidFill>
            </a:endParaRPr>
          </a:p>
        </p:txBody>
      </p:sp>
      <p:sp>
        <p:nvSpPr>
          <p:cNvPr id="51211" name="Text Box 11"/>
          <p:cNvSpPr txBox="1">
            <a:spLocks noChangeArrowheads="1"/>
          </p:cNvSpPr>
          <p:nvPr/>
        </p:nvSpPr>
        <p:spPr bwMode="auto">
          <a:xfrm>
            <a:off x="7308850" y="404813"/>
            <a:ext cx="1428750" cy="36671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Novokhatski</a:t>
            </a:r>
            <a:endParaRPr lang="en-US"/>
          </a:p>
        </p:txBody>
      </p:sp>
    </p:spTree>
    <p:extLst>
      <p:ext uri="{BB962C8B-B14F-4D97-AF65-F5344CB8AC3E}">
        <p14:creationId xmlns:p14="http://schemas.microsoft.com/office/powerpoint/2010/main" val="24985004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dirty="0" err="1" smtClean="0"/>
              <a:t>Wakefields</a:t>
            </a:r>
            <a:r>
              <a:rPr lang="it-IT" dirty="0" smtClean="0"/>
              <a:t> in the IR</a:t>
            </a:r>
            <a:endParaRPr lang="it-IT" dirty="0"/>
          </a:p>
        </p:txBody>
      </p:sp>
      <p:sp>
        <p:nvSpPr>
          <p:cNvPr id="3" name="Segnaposto contenuto 2"/>
          <p:cNvSpPr>
            <a:spLocks noGrp="1"/>
          </p:cNvSpPr>
          <p:nvPr>
            <p:ph idx="1"/>
          </p:nvPr>
        </p:nvSpPr>
        <p:spPr>
          <a:xfrm>
            <a:off x="3697560" y="1063277"/>
            <a:ext cx="5482952" cy="4525963"/>
          </a:xfrm>
        </p:spPr>
        <p:txBody>
          <a:bodyPr/>
          <a:lstStyle/>
          <a:p>
            <a:pPr>
              <a:lnSpc>
                <a:spcPct val="80000"/>
              </a:lnSpc>
            </a:pPr>
            <a:r>
              <a:rPr lang="en-US" sz="2400" dirty="0"/>
              <a:t>Compare </a:t>
            </a:r>
            <a:r>
              <a:rPr lang="en-US" sz="2400" dirty="0" smtClean="0"/>
              <a:t>SLAC parallel </a:t>
            </a:r>
            <a:r>
              <a:rPr lang="en-US" sz="2400" dirty="0"/>
              <a:t>Finite Element Method electromagnetic time domain solver (</a:t>
            </a:r>
            <a:r>
              <a:rPr lang="en-US" sz="2400" dirty="0">
                <a:solidFill>
                  <a:srgbClr val="66FF66"/>
                </a:solidFill>
              </a:rPr>
              <a:t>t3p</a:t>
            </a:r>
            <a:r>
              <a:rPr lang="en-US" sz="2400" dirty="0"/>
              <a:t>) with </a:t>
            </a:r>
            <a:r>
              <a:rPr lang="en-US" sz="2400" cap="all" dirty="0" err="1">
                <a:solidFill>
                  <a:srgbClr val="FFFF00"/>
                </a:solidFill>
              </a:rPr>
              <a:t>gdfidl</a:t>
            </a:r>
            <a:r>
              <a:rPr lang="en-US" sz="2400" dirty="0"/>
              <a:t> finite integration </a:t>
            </a:r>
            <a:r>
              <a:rPr lang="en-US" sz="2400" dirty="0" smtClean="0"/>
              <a:t>(</a:t>
            </a:r>
            <a:r>
              <a:rPr lang="en-US" sz="2400" dirty="0"/>
              <a:t>MAFIA</a:t>
            </a:r>
            <a:r>
              <a:rPr lang="en-US" sz="2400" dirty="0" smtClean="0"/>
              <a:t>)</a:t>
            </a:r>
            <a:endParaRPr lang="en-US" sz="2400" dirty="0"/>
          </a:p>
          <a:p>
            <a:pPr>
              <a:lnSpc>
                <a:spcPct val="80000"/>
              </a:lnSpc>
            </a:pPr>
            <a:r>
              <a:rPr lang="en-US" sz="2400" dirty="0" smtClean="0"/>
              <a:t>Consider </a:t>
            </a:r>
            <a:r>
              <a:rPr lang="en-US" sz="2400" dirty="0"/>
              <a:t>simple intersecting tubes as a generic </a:t>
            </a:r>
            <a:r>
              <a:rPr lang="en-US" sz="2400" dirty="0" smtClean="0"/>
              <a:t>model</a:t>
            </a:r>
          </a:p>
          <a:p>
            <a:pPr>
              <a:lnSpc>
                <a:spcPct val="80000"/>
              </a:lnSpc>
            </a:pPr>
            <a:r>
              <a:rPr lang="en-US" sz="2400" dirty="0"/>
              <a:t>E</a:t>
            </a:r>
            <a:r>
              <a:rPr lang="en-US" sz="2400" dirty="0" smtClean="0"/>
              <a:t>lectromagnetic </a:t>
            </a:r>
            <a:r>
              <a:rPr lang="en-US" sz="2400" dirty="0"/>
              <a:t>“wake” fields are generated by the </a:t>
            </a:r>
            <a:r>
              <a:rPr lang="en-US" sz="2400" dirty="0" smtClean="0"/>
              <a:t>bunch image </a:t>
            </a:r>
            <a:r>
              <a:rPr lang="en-US" sz="2400" dirty="0"/>
              <a:t>charges as they move along changing </a:t>
            </a:r>
            <a:r>
              <a:rPr lang="en-US" sz="2400" dirty="0" smtClean="0"/>
              <a:t>beam pipe boundaries</a:t>
            </a:r>
            <a:endParaRPr lang="en-US" sz="2400" dirty="0"/>
          </a:p>
          <a:p>
            <a:r>
              <a:rPr lang="en-US" sz="2400" dirty="0" smtClean="0"/>
              <a:t>Following </a:t>
            </a:r>
            <a:r>
              <a:rPr lang="en-US" sz="2400" dirty="0"/>
              <a:t>particles within the bunch feel the wake fields caused by the </a:t>
            </a:r>
            <a:r>
              <a:rPr lang="en-US" sz="2400" dirty="0" smtClean="0"/>
              <a:t>previous </a:t>
            </a:r>
            <a:r>
              <a:rPr lang="en-US" sz="2400" dirty="0"/>
              <a:t>particles</a:t>
            </a:r>
          </a:p>
          <a:p>
            <a:r>
              <a:rPr lang="en-US" sz="2400" dirty="0" smtClean="0"/>
              <a:t>Wake </a:t>
            </a:r>
            <a:r>
              <a:rPr lang="en-US" sz="2400" dirty="0"/>
              <a:t>potential is the accumulated voltage seen by particles as the bunch  traverses the </a:t>
            </a:r>
            <a:r>
              <a:rPr lang="en-US" sz="2400" dirty="0" smtClean="0"/>
              <a:t>structures</a:t>
            </a:r>
            <a:endParaRPr lang="en-US" sz="2400" dirty="0"/>
          </a:p>
        </p:txBody>
      </p:sp>
      <p:pic>
        <p:nvPicPr>
          <p:cNvPr id="4" name="Picture 3"/>
          <p:cNvPicPr>
            <a:picLocks noChangeAspect="1" noChangeArrowheads="1"/>
          </p:cNvPicPr>
          <p:nvPr/>
        </p:nvPicPr>
        <p:blipFill>
          <a:blip r:embed="rId2" cstate="print"/>
          <a:srcRect/>
          <a:stretch>
            <a:fillRect/>
          </a:stretch>
        </p:blipFill>
        <p:spPr bwMode="auto">
          <a:xfrm>
            <a:off x="47235" y="953428"/>
            <a:ext cx="3669694" cy="1800200"/>
          </a:xfrm>
          <a:prstGeom prst="rect">
            <a:avLst/>
          </a:prstGeom>
          <a:noFill/>
          <a:ln w="9525">
            <a:noFill/>
            <a:miter lim="800000"/>
            <a:headEnd/>
            <a:tailEnd/>
          </a:ln>
        </p:spPr>
      </p:pic>
      <p:grpSp>
        <p:nvGrpSpPr>
          <p:cNvPr id="7" name="Gruppo 6"/>
          <p:cNvGrpSpPr/>
          <p:nvPr/>
        </p:nvGrpSpPr>
        <p:grpSpPr>
          <a:xfrm>
            <a:off x="35496" y="2825636"/>
            <a:ext cx="3678560" cy="1539468"/>
            <a:chOff x="29344" y="3041660"/>
            <a:chExt cx="3678560" cy="1539468"/>
          </a:xfrm>
        </p:grpSpPr>
        <p:pic>
          <p:nvPicPr>
            <p:cNvPr id="5" name="Picture 3"/>
            <p:cNvPicPr>
              <a:picLocks noChangeAspect="1" noChangeArrowheads="1"/>
            </p:cNvPicPr>
            <p:nvPr/>
          </p:nvPicPr>
          <p:blipFill rotWithShape="1">
            <a:blip r:embed="rId3" cstate="print"/>
            <a:srcRect r="8915"/>
            <a:stretch/>
          </p:blipFill>
          <p:spPr bwMode="auto">
            <a:xfrm>
              <a:off x="29344" y="3041660"/>
              <a:ext cx="3678560" cy="15394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7"/>
            <p:cNvSpPr txBox="1"/>
            <p:nvPr/>
          </p:nvSpPr>
          <p:spPr>
            <a:xfrm>
              <a:off x="2097088" y="4005064"/>
              <a:ext cx="1447800" cy="338554"/>
            </a:xfrm>
            <a:prstGeom prst="rect">
              <a:avLst/>
            </a:prstGeom>
            <a:noFill/>
          </p:spPr>
          <p:txBody>
            <a:bodyPr wrap="square" rtlCol="0">
              <a:spAutoFit/>
            </a:bodyPr>
            <a:lstStyle/>
            <a:p>
              <a:r>
                <a:rPr lang="en-US" sz="1600" b="1" dirty="0" smtClean="0">
                  <a:solidFill>
                    <a:srgbClr val="FF0000"/>
                  </a:solidFill>
                </a:rPr>
                <a:t>wake fields</a:t>
              </a:r>
              <a:endParaRPr lang="en-US" sz="1600" b="1" dirty="0">
                <a:solidFill>
                  <a:srgbClr val="FF0000"/>
                </a:solidFill>
              </a:endParaRPr>
            </a:p>
          </p:txBody>
        </p:sp>
      </p:grpSp>
      <p:grpSp>
        <p:nvGrpSpPr>
          <p:cNvPr id="13" name="Gruppo 12"/>
          <p:cNvGrpSpPr/>
          <p:nvPr/>
        </p:nvGrpSpPr>
        <p:grpSpPr>
          <a:xfrm>
            <a:off x="16237" y="4397764"/>
            <a:ext cx="3697819" cy="2343604"/>
            <a:chOff x="280206" y="2484997"/>
            <a:chExt cx="3835683" cy="2343604"/>
          </a:xfrm>
        </p:grpSpPr>
        <p:pic>
          <p:nvPicPr>
            <p:cNvPr id="9" name="Content Placeholder 6" descr="wakeandbunchpng.png"/>
            <p:cNvPicPr>
              <a:picLocks noChangeAspect="1"/>
            </p:cNvPicPr>
            <p:nvPr/>
          </p:nvPicPr>
          <p:blipFill rotWithShape="1">
            <a:blip r:embed="rId4" cstate="print"/>
            <a:srcRect t="6249" r="5589"/>
            <a:stretch/>
          </p:blipFill>
          <p:spPr bwMode="auto">
            <a:xfrm>
              <a:off x="280206" y="2484997"/>
              <a:ext cx="3835683" cy="234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7"/>
            <p:cNvSpPr txBox="1"/>
            <p:nvPr/>
          </p:nvSpPr>
          <p:spPr>
            <a:xfrm>
              <a:off x="1066800" y="2636912"/>
              <a:ext cx="990600" cy="307777"/>
            </a:xfrm>
            <a:prstGeom prst="rect">
              <a:avLst/>
            </a:prstGeom>
            <a:noFill/>
          </p:spPr>
          <p:txBody>
            <a:bodyPr wrap="square" rtlCol="0">
              <a:spAutoFit/>
            </a:bodyPr>
            <a:lstStyle/>
            <a:p>
              <a:r>
                <a:rPr lang="en-US" sz="1400" b="1" dirty="0" smtClean="0">
                  <a:solidFill>
                    <a:srgbClr val="00B050"/>
                  </a:solidFill>
                </a:rPr>
                <a:t>bunch</a:t>
              </a:r>
              <a:endParaRPr lang="en-US" sz="1400" b="1" dirty="0">
                <a:solidFill>
                  <a:srgbClr val="00B050"/>
                </a:solidFill>
              </a:endParaRPr>
            </a:p>
          </p:txBody>
        </p:sp>
        <p:sp>
          <p:nvSpPr>
            <p:cNvPr id="11" name="TextBox 8"/>
            <p:cNvSpPr txBox="1"/>
            <p:nvPr/>
          </p:nvSpPr>
          <p:spPr>
            <a:xfrm>
              <a:off x="2057400" y="3789040"/>
              <a:ext cx="1752600" cy="523220"/>
            </a:xfrm>
            <a:prstGeom prst="rect">
              <a:avLst/>
            </a:prstGeom>
            <a:noFill/>
          </p:spPr>
          <p:txBody>
            <a:bodyPr wrap="square" rtlCol="0">
              <a:spAutoFit/>
            </a:bodyPr>
            <a:lstStyle/>
            <a:p>
              <a:r>
                <a:rPr lang="en-US" sz="1400" b="1" smtClean="0">
                  <a:solidFill>
                    <a:srgbClr val="0070C0"/>
                  </a:solidFill>
                </a:rPr>
                <a:t>longitudinal </a:t>
              </a:r>
            </a:p>
            <a:p>
              <a:r>
                <a:rPr lang="en-US" sz="1400" b="1" dirty="0" smtClean="0">
                  <a:solidFill>
                    <a:srgbClr val="0070C0"/>
                  </a:solidFill>
                </a:rPr>
                <a:t>wake potential</a:t>
              </a:r>
              <a:endParaRPr lang="en-US" sz="1400" b="1" dirty="0">
                <a:solidFill>
                  <a:srgbClr val="0070C0"/>
                </a:solidFill>
              </a:endParaRPr>
            </a:p>
          </p:txBody>
        </p:sp>
      </p:grpSp>
      <p:sp>
        <p:nvSpPr>
          <p:cNvPr id="14" name="Text Box 6"/>
          <p:cNvSpPr txBox="1">
            <a:spLocks noChangeArrowheads="1"/>
          </p:cNvSpPr>
          <p:nvPr/>
        </p:nvSpPr>
        <p:spPr bwMode="auto">
          <a:xfrm>
            <a:off x="7258496" y="476672"/>
            <a:ext cx="1778000" cy="385763"/>
          </a:xfrm>
          <a:prstGeom prst="rect">
            <a:avLst/>
          </a:prstGeom>
          <a:solidFill>
            <a:srgbClr val="66FF66"/>
          </a:solidFill>
          <a:ln w="19050">
            <a:noFill/>
            <a:miter lim="800000"/>
            <a:headEnd/>
            <a:tailEnd/>
          </a:ln>
          <a:effectLst/>
          <a:extLst/>
        </p:spPr>
        <p:txBody>
          <a:bodyPr wrap="none">
            <a:spAutoFit/>
          </a:bodyPr>
          <a:lstStyle/>
          <a:p>
            <a:pPr>
              <a:lnSpc>
                <a:spcPct val="100000"/>
              </a:lnSpc>
              <a:spcBef>
                <a:spcPct val="0"/>
              </a:spcBef>
              <a:buFontTx/>
              <a:buNone/>
            </a:pPr>
            <a:r>
              <a:rPr lang="en-US"/>
              <a:t>S. Weathersby</a:t>
            </a:r>
          </a:p>
        </p:txBody>
      </p:sp>
    </p:spTree>
    <p:extLst>
      <p:ext uri="{BB962C8B-B14F-4D97-AF65-F5344CB8AC3E}">
        <p14:creationId xmlns:p14="http://schemas.microsoft.com/office/powerpoint/2010/main" val="20265924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8" name="Picture 1" descr="C:\Users\Stephen\Documents\SuperB\nersc\image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72816"/>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9" name="Title 4"/>
          <p:cNvSpPr>
            <a:spLocks/>
          </p:cNvSpPr>
          <p:nvPr/>
        </p:nvSpPr>
        <p:spPr bwMode="auto">
          <a:xfrm>
            <a:off x="-8948" y="2298"/>
            <a:ext cx="9152947" cy="1143000"/>
          </a:xfrm>
          <a:prstGeom prst="rect">
            <a:avLst/>
          </a:prstGeom>
          <a:solidFill>
            <a:srgbClr val="FF0000"/>
          </a:solidFill>
          <a:ln>
            <a:noFill/>
          </a:ln>
        </p:spPr>
        <p:txBody>
          <a:bodyPr anchor="ctr"/>
          <a:lstStyle/>
          <a:p>
            <a:pPr algn="ctr">
              <a:lnSpc>
                <a:spcPct val="100000"/>
              </a:lnSpc>
              <a:spcBef>
                <a:spcPct val="0"/>
              </a:spcBef>
              <a:buFontTx/>
              <a:buNone/>
            </a:pPr>
            <a:r>
              <a:rPr lang="en-US" sz="4400" i="1">
                <a:solidFill>
                  <a:schemeClr val="bg1"/>
                </a:solidFill>
              </a:rPr>
              <a:t>Beam’s eye view</a:t>
            </a:r>
          </a:p>
        </p:txBody>
      </p:sp>
      <p:sp>
        <p:nvSpPr>
          <p:cNvPr id="390150" name="Text Box 6"/>
          <p:cNvSpPr txBox="1">
            <a:spLocks noChangeArrowheads="1"/>
          </p:cNvSpPr>
          <p:nvPr/>
        </p:nvSpPr>
        <p:spPr bwMode="auto">
          <a:xfrm>
            <a:off x="7197725" y="990600"/>
            <a:ext cx="1778000" cy="385763"/>
          </a:xfrm>
          <a:prstGeom prst="rect">
            <a:avLst/>
          </a:prstGeom>
          <a:solidFill>
            <a:srgbClr val="FFFF99"/>
          </a:soli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a:t>S. Weathersby</a:t>
            </a:r>
          </a:p>
        </p:txBody>
      </p:sp>
    </p:spTree>
    <p:extLst>
      <p:ext uri="{BB962C8B-B14F-4D97-AF65-F5344CB8AC3E}">
        <p14:creationId xmlns:p14="http://schemas.microsoft.com/office/powerpoint/2010/main" val="25314811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765175"/>
          </a:xfrm>
        </p:spPr>
        <p:txBody>
          <a:bodyPr/>
          <a:lstStyle/>
          <a:p>
            <a:r>
              <a:rPr lang="it-IT"/>
              <a:t>HOMs Absorbers</a:t>
            </a:r>
            <a:endParaRPr lang="en-US"/>
          </a:p>
        </p:txBody>
      </p:sp>
      <p:pic>
        <p:nvPicPr>
          <p:cNvPr id="522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5175"/>
            <a:ext cx="4562475"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65175"/>
            <a:ext cx="449103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2538" y="4010025"/>
            <a:ext cx="4081462"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230" name="Group 6"/>
          <p:cNvGrpSpPr>
            <a:grpSpLocks/>
          </p:cNvGrpSpPr>
          <p:nvPr/>
        </p:nvGrpSpPr>
        <p:grpSpPr bwMode="auto">
          <a:xfrm>
            <a:off x="2843213" y="4005263"/>
            <a:ext cx="2017712" cy="2852737"/>
            <a:chOff x="1927" y="2523"/>
            <a:chExt cx="1271" cy="1797"/>
          </a:xfrm>
        </p:grpSpPr>
        <p:pic>
          <p:nvPicPr>
            <p:cNvPr id="522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11102"/>
            <a:stretch>
              <a:fillRect/>
            </a:stretch>
          </p:blipFill>
          <p:spPr bwMode="auto">
            <a:xfrm>
              <a:off x="1927" y="2523"/>
              <a:ext cx="1271" cy="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l="9602"/>
            <a:stretch>
              <a:fillRect/>
            </a:stretch>
          </p:blipFill>
          <p:spPr bwMode="auto">
            <a:xfrm>
              <a:off x="1927" y="3414"/>
              <a:ext cx="1271" cy="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2233" name="Group 9"/>
          <p:cNvGrpSpPr>
            <a:grpSpLocks/>
          </p:cNvGrpSpPr>
          <p:nvPr/>
        </p:nvGrpSpPr>
        <p:grpSpPr bwMode="auto">
          <a:xfrm>
            <a:off x="539750" y="4149725"/>
            <a:ext cx="1871663" cy="2447925"/>
            <a:chOff x="204" y="2522"/>
            <a:chExt cx="1179" cy="1542"/>
          </a:xfrm>
        </p:grpSpPr>
        <p:pic>
          <p:nvPicPr>
            <p:cNvPr id="522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l="14635"/>
            <a:stretch>
              <a:fillRect/>
            </a:stretch>
          </p:blipFill>
          <p:spPr bwMode="auto">
            <a:xfrm>
              <a:off x="204" y="2522"/>
              <a:ext cx="1179"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l="13052"/>
            <a:stretch>
              <a:fillRect/>
            </a:stretch>
          </p:blipFill>
          <p:spPr bwMode="auto">
            <a:xfrm>
              <a:off x="204" y="3158"/>
              <a:ext cx="1179" cy="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2236" name="AutoShape 12"/>
          <p:cNvSpPr>
            <a:spLocks noChangeArrowheads="1"/>
          </p:cNvSpPr>
          <p:nvPr/>
        </p:nvSpPr>
        <p:spPr bwMode="auto">
          <a:xfrm>
            <a:off x="2987675" y="2492375"/>
            <a:ext cx="4392613" cy="338455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t-IT" b="1">
                <a:solidFill>
                  <a:schemeClr val="accent2"/>
                </a:solidFill>
              </a:rPr>
              <a:t>PEP-II absorbers</a:t>
            </a:r>
          </a:p>
          <a:p>
            <a:pPr algn="ctr"/>
            <a:r>
              <a:rPr lang="it-IT" b="1">
                <a:solidFill>
                  <a:schemeClr val="accent2"/>
                </a:solidFill>
              </a:rPr>
              <a:t>suitable</a:t>
            </a:r>
          </a:p>
          <a:p>
            <a:pPr algn="ctr"/>
            <a:r>
              <a:rPr lang="it-IT" b="1">
                <a:solidFill>
                  <a:schemeClr val="accent2"/>
                </a:solidFill>
              </a:rPr>
              <a:t>and </a:t>
            </a:r>
          </a:p>
          <a:p>
            <a:pPr algn="ctr"/>
            <a:r>
              <a:rPr lang="it-IT" b="1">
                <a:solidFill>
                  <a:schemeClr val="accent2"/>
                </a:solidFill>
              </a:rPr>
              <a:t>available</a:t>
            </a:r>
            <a:endParaRPr lang="en-US" b="1">
              <a:solidFill>
                <a:schemeClr val="accent2"/>
              </a:solidFill>
            </a:endParaRPr>
          </a:p>
        </p:txBody>
      </p:sp>
      <p:sp>
        <p:nvSpPr>
          <p:cNvPr id="52237" name="Text Box 13"/>
          <p:cNvSpPr txBox="1">
            <a:spLocks noChangeArrowheads="1"/>
          </p:cNvSpPr>
          <p:nvPr/>
        </p:nvSpPr>
        <p:spPr bwMode="auto">
          <a:xfrm>
            <a:off x="7308850" y="260350"/>
            <a:ext cx="1723549" cy="36933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dirty="0" smtClean="0"/>
              <a:t>S. </a:t>
            </a:r>
            <a:r>
              <a:rPr lang="it-IT" dirty="0" err="1" smtClean="0"/>
              <a:t>Novokhatski</a:t>
            </a:r>
            <a:endParaRPr lang="en-US" dirty="0"/>
          </a:p>
        </p:txBody>
      </p:sp>
    </p:spTree>
    <p:extLst>
      <p:ext uri="{BB962C8B-B14F-4D97-AF65-F5344CB8AC3E}">
        <p14:creationId xmlns:p14="http://schemas.microsoft.com/office/powerpoint/2010/main" val="2355567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36"/>
                                        </p:tgtEl>
                                        <p:attrNameLst>
                                          <p:attrName>style.visibility</p:attrName>
                                        </p:attrNameLst>
                                      </p:cBhvr>
                                      <p:to>
                                        <p:strVal val="visible"/>
                                      </p:to>
                                    </p:set>
                                    <p:anim calcmode="lin" valueType="num">
                                      <p:cBhvr additive="base">
                                        <p:cTn id="7" dur="500" fill="hold"/>
                                        <p:tgtEl>
                                          <p:spTgt spid="52236"/>
                                        </p:tgtEl>
                                        <p:attrNameLst>
                                          <p:attrName>ppt_x</p:attrName>
                                        </p:attrNameLst>
                                      </p:cBhvr>
                                      <p:tavLst>
                                        <p:tav tm="0">
                                          <p:val>
                                            <p:strVal val="#ppt_x"/>
                                          </p:val>
                                        </p:tav>
                                        <p:tav tm="100000">
                                          <p:val>
                                            <p:strVal val="#ppt_x"/>
                                          </p:val>
                                        </p:tav>
                                      </p:tavLst>
                                    </p:anim>
                                    <p:anim calcmode="lin" valueType="num">
                                      <p:cBhvr additive="base">
                                        <p:cTn id="8" dur="500" fill="hold"/>
                                        <p:tgtEl>
                                          <p:spTgt spid="522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764704"/>
          </a:xfrm>
        </p:spPr>
        <p:txBody>
          <a:bodyPr/>
          <a:lstStyle/>
          <a:p>
            <a:r>
              <a:rPr lang="it-IT" sz="4000" dirty="0" err="1"/>
              <a:t>Synchrotron</a:t>
            </a:r>
            <a:r>
              <a:rPr lang="it-IT" sz="4000" dirty="0"/>
              <a:t> light </a:t>
            </a:r>
            <a:r>
              <a:rPr lang="it-IT" sz="4000" dirty="0" err="1" smtClean="0"/>
              <a:t>options</a:t>
            </a:r>
            <a:r>
              <a:rPr lang="it-IT" sz="4000" dirty="0" smtClean="0"/>
              <a:t> </a:t>
            </a:r>
            <a:r>
              <a:rPr lang="it-IT" sz="4000" dirty="0"/>
              <a:t>@ </a:t>
            </a:r>
            <a:r>
              <a:rPr lang="it-IT" sz="4000" dirty="0" err="1"/>
              <a:t>SuperB</a:t>
            </a:r>
            <a:endParaRPr lang="en-US" sz="4000" dirty="0"/>
          </a:p>
        </p:txBody>
      </p:sp>
      <p:sp>
        <p:nvSpPr>
          <p:cNvPr id="38915" name="Rectangle 3"/>
          <p:cNvSpPr>
            <a:spLocks noGrp="1" noChangeArrowheads="1"/>
          </p:cNvSpPr>
          <p:nvPr>
            <p:ph type="body" idx="1"/>
          </p:nvPr>
        </p:nvSpPr>
        <p:spPr>
          <a:xfrm>
            <a:off x="35496" y="765820"/>
            <a:ext cx="9073008" cy="1074365"/>
          </a:xfrm>
        </p:spPr>
        <p:txBody>
          <a:bodyPr/>
          <a:lstStyle/>
          <a:p>
            <a:pPr>
              <a:lnSpc>
                <a:spcPct val="80000"/>
              </a:lnSpc>
            </a:pPr>
            <a:r>
              <a:rPr lang="it-IT" sz="2200" dirty="0" err="1"/>
              <a:t>Comparison</a:t>
            </a:r>
            <a:r>
              <a:rPr lang="it-IT" sz="2200" dirty="0"/>
              <a:t> of </a:t>
            </a:r>
            <a:r>
              <a:rPr lang="it-IT" sz="2200" dirty="0" err="1"/>
              <a:t>brightness</a:t>
            </a:r>
            <a:r>
              <a:rPr lang="it-IT" sz="2200" dirty="0"/>
              <a:t> and </a:t>
            </a:r>
            <a:r>
              <a:rPr lang="it-IT" sz="2200" dirty="0" err="1"/>
              <a:t>flux</a:t>
            </a:r>
            <a:r>
              <a:rPr lang="it-IT" sz="2200" dirty="0"/>
              <a:t> from </a:t>
            </a:r>
            <a:r>
              <a:rPr lang="it-IT" sz="2200" dirty="0" err="1" smtClean="0"/>
              <a:t>undulators</a:t>
            </a:r>
            <a:r>
              <a:rPr lang="it-IT" sz="2200" dirty="0" smtClean="0"/>
              <a:t> </a:t>
            </a:r>
            <a:r>
              <a:rPr lang="it-IT" sz="2200" dirty="0"/>
              <a:t>for </a:t>
            </a:r>
            <a:r>
              <a:rPr lang="it-IT" sz="2200" dirty="0" err="1"/>
              <a:t>different</a:t>
            </a:r>
            <a:r>
              <a:rPr lang="it-IT" sz="2200" dirty="0"/>
              <a:t> </a:t>
            </a:r>
            <a:r>
              <a:rPr lang="it-IT" sz="2200" dirty="0" err="1"/>
              <a:t>energies</a:t>
            </a:r>
            <a:r>
              <a:rPr lang="it-IT" sz="2200" dirty="0"/>
              <a:t> </a:t>
            </a:r>
            <a:r>
              <a:rPr lang="it-IT" sz="2200" dirty="0" err="1"/>
              <a:t>dedicated</a:t>
            </a:r>
            <a:r>
              <a:rPr lang="it-IT" sz="2200" dirty="0"/>
              <a:t> SL </a:t>
            </a:r>
            <a:r>
              <a:rPr lang="it-IT" sz="2200" dirty="0" err="1"/>
              <a:t>sources</a:t>
            </a:r>
            <a:r>
              <a:rPr lang="it-IT" sz="2200" dirty="0"/>
              <a:t> &amp; </a:t>
            </a:r>
            <a:r>
              <a:rPr lang="it-IT" sz="2200" dirty="0" err="1"/>
              <a:t>SuperB</a:t>
            </a:r>
            <a:r>
              <a:rPr lang="it-IT" sz="2200" dirty="0"/>
              <a:t> HER and LER</a:t>
            </a:r>
          </a:p>
          <a:p>
            <a:pPr>
              <a:lnSpc>
                <a:spcPct val="80000"/>
              </a:lnSpc>
            </a:pPr>
            <a:r>
              <a:rPr lang="it-IT" sz="2200" dirty="0" smtClean="0"/>
              <a:t>Light </a:t>
            </a:r>
            <a:r>
              <a:rPr lang="it-IT" sz="2200" dirty="0" err="1"/>
              <a:t>properties</a:t>
            </a:r>
            <a:r>
              <a:rPr lang="it-IT" sz="2200" dirty="0"/>
              <a:t> from </a:t>
            </a:r>
            <a:r>
              <a:rPr lang="it-IT" sz="2200" dirty="0" err="1"/>
              <a:t>undulators</a:t>
            </a:r>
            <a:r>
              <a:rPr lang="it-IT" sz="2200" dirty="0"/>
              <a:t> </a:t>
            </a:r>
            <a:r>
              <a:rPr lang="it-IT" sz="2200" dirty="0" err="1" smtClean="0"/>
              <a:t>better</a:t>
            </a:r>
            <a:r>
              <a:rPr lang="it-IT" sz="2200" dirty="0" smtClean="0"/>
              <a:t> </a:t>
            </a:r>
            <a:r>
              <a:rPr lang="it-IT" sz="2200" dirty="0" err="1"/>
              <a:t>than</a:t>
            </a:r>
            <a:r>
              <a:rPr lang="it-IT" sz="2200" dirty="0"/>
              <a:t> </a:t>
            </a:r>
            <a:r>
              <a:rPr lang="it-IT" sz="2200" dirty="0" err="1"/>
              <a:t>most</a:t>
            </a:r>
            <a:r>
              <a:rPr lang="it-IT" sz="2200" dirty="0"/>
              <a:t> </a:t>
            </a:r>
            <a:r>
              <a:rPr lang="it-IT" sz="2200" dirty="0" smtClean="0"/>
              <a:t>SL</a:t>
            </a:r>
            <a:endParaRPr lang="en-US" sz="2200" dirty="0"/>
          </a:p>
          <a:p>
            <a:pPr>
              <a:lnSpc>
                <a:spcPct val="80000"/>
              </a:lnSpc>
              <a:buFontTx/>
              <a:buNone/>
            </a:pPr>
            <a:endParaRPr lang="en-US" sz="2200" dirty="0"/>
          </a:p>
        </p:txBody>
      </p:sp>
      <p:grpSp>
        <p:nvGrpSpPr>
          <p:cNvPr id="3" name="Gruppo 2"/>
          <p:cNvGrpSpPr/>
          <p:nvPr/>
        </p:nvGrpSpPr>
        <p:grpSpPr>
          <a:xfrm>
            <a:off x="233363" y="1840185"/>
            <a:ext cx="8677275" cy="4901183"/>
            <a:chOff x="233363" y="1840185"/>
            <a:chExt cx="8677275" cy="4901183"/>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63" y="1912193"/>
              <a:ext cx="867727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4788024" y="1840185"/>
              <a:ext cx="3347864" cy="338554"/>
            </a:xfrm>
            <a:prstGeom prst="rect">
              <a:avLst/>
            </a:prstGeom>
            <a:solidFill>
              <a:srgbClr val="FFFF00"/>
            </a:solidFill>
          </p:spPr>
          <p:txBody>
            <a:bodyPr wrap="square">
              <a:spAutoFit/>
            </a:bodyPr>
            <a:lstStyle/>
            <a:p>
              <a:pPr>
                <a:lnSpc>
                  <a:spcPct val="80000"/>
                </a:lnSpc>
              </a:pPr>
              <a:r>
                <a:rPr lang="it-IT" sz="2000" dirty="0" err="1" smtClean="0"/>
                <a:t>Brightness</a:t>
              </a:r>
              <a:r>
                <a:rPr lang="it-IT" sz="2000" dirty="0" smtClean="0"/>
                <a:t> from </a:t>
              </a:r>
              <a:r>
                <a:rPr lang="it-IT" sz="2000" dirty="0" err="1" smtClean="0"/>
                <a:t>undulators</a:t>
              </a:r>
              <a:endParaRPr lang="en-US" sz="2000" dirty="0"/>
            </a:p>
          </p:txBody>
        </p:sp>
      </p:grpSp>
      <p:sp>
        <p:nvSpPr>
          <p:cNvPr id="8" name="Text Box 11"/>
          <p:cNvSpPr txBox="1">
            <a:spLocks noChangeArrowheads="1"/>
          </p:cNvSpPr>
          <p:nvPr/>
        </p:nvSpPr>
        <p:spPr bwMode="auto">
          <a:xfrm>
            <a:off x="3928823" y="6413266"/>
            <a:ext cx="1435265"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W. </a:t>
            </a:r>
            <a:r>
              <a:rPr lang="it-IT" sz="2000" dirty="0" err="1" smtClean="0"/>
              <a:t>Wittmer</a:t>
            </a:r>
            <a:endParaRPr lang="en-US" sz="2000" dirty="0"/>
          </a:p>
        </p:txBody>
      </p:sp>
    </p:spTree>
    <p:extLst>
      <p:ext uri="{BB962C8B-B14F-4D97-AF65-F5344CB8AC3E}">
        <p14:creationId xmlns:p14="http://schemas.microsoft.com/office/powerpoint/2010/main" val="21368990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4"/>
          <p:cNvSpPr txBox="1">
            <a:spLocks noChangeArrowheads="1"/>
          </p:cNvSpPr>
          <p:nvPr/>
        </p:nvSpPr>
        <p:spPr bwMode="auto">
          <a:xfrm>
            <a:off x="250825" y="115888"/>
            <a:ext cx="2836033" cy="46166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400" b="1" dirty="0">
                <a:solidFill>
                  <a:schemeClr val="accent2"/>
                </a:solidFill>
              </a:rPr>
              <a:t>Proposed </a:t>
            </a:r>
            <a:r>
              <a:rPr lang="en-US" sz="2400" b="1" dirty="0" smtClean="0">
                <a:solidFill>
                  <a:schemeClr val="accent2"/>
                </a:solidFill>
              </a:rPr>
              <a:t>scheme</a:t>
            </a:r>
            <a:endParaRPr lang="en-US" sz="2400" b="1" dirty="0">
              <a:solidFill>
                <a:schemeClr val="accent2"/>
              </a:solidFill>
            </a:endParaRPr>
          </a:p>
        </p:txBody>
      </p:sp>
      <p:sp>
        <p:nvSpPr>
          <p:cNvPr id="57347" name="Text Box 45"/>
          <p:cNvSpPr txBox="1">
            <a:spLocks noChangeArrowheads="1"/>
          </p:cNvSpPr>
          <p:nvPr/>
        </p:nvSpPr>
        <p:spPr bwMode="auto">
          <a:xfrm>
            <a:off x="935038" y="4672013"/>
            <a:ext cx="968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it-IT" sz="1600">
              <a:latin typeface="Comic Sans MS" pitchFamily="66" charset="0"/>
            </a:endParaRPr>
          </a:p>
        </p:txBody>
      </p:sp>
      <p:sp>
        <p:nvSpPr>
          <p:cNvPr id="57348" name="Text Box 102"/>
          <p:cNvSpPr txBox="1">
            <a:spLocks noChangeArrowheads="1"/>
          </p:cNvSpPr>
          <p:nvPr/>
        </p:nvSpPr>
        <p:spPr bwMode="auto">
          <a:xfrm>
            <a:off x="6675438" y="6643688"/>
            <a:ext cx="24685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it-IT" sz="800" i="1">
                <a:latin typeface="Calibri" pitchFamily="34" charset="0"/>
              </a:rPr>
              <a:t>R. Boni, XiV SuperB meeting, Frascati 29-09-2010</a:t>
            </a:r>
          </a:p>
        </p:txBody>
      </p:sp>
      <p:graphicFrame>
        <p:nvGraphicFramePr>
          <p:cNvPr id="12391" name="Group 103"/>
          <p:cNvGraphicFramePr>
            <a:graphicFrameLocks noGrp="1"/>
          </p:cNvGraphicFramePr>
          <p:nvPr/>
        </p:nvGraphicFramePr>
        <p:xfrm>
          <a:off x="179388" y="4508500"/>
          <a:ext cx="3309937" cy="2232028"/>
        </p:xfrm>
        <a:graphic>
          <a:graphicData uri="http://schemas.openxmlformats.org/drawingml/2006/table">
            <a:tbl>
              <a:tblPr/>
              <a:tblGrid>
                <a:gridCol w="1870075"/>
                <a:gridCol w="647700"/>
                <a:gridCol w="792162"/>
              </a:tblGrid>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Parameter</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Units</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SLC</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Electron charge per bunch</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nC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16</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74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Bunches per pulse</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900" b="1" i="0" u="none" strike="noStrike" cap="none" normalizeH="0" baseline="0" smtClean="0">
                        <a:ln>
                          <a:noFill/>
                        </a:ln>
                        <a:solidFill>
                          <a:schemeClr val="tx1"/>
                        </a:solidFill>
                        <a:effectLst/>
                        <a:latin typeface="Arial" charset="0"/>
                        <a:ea typeface="ＭＳ Ｐゴシック" pitchFamily="84"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Pulse rep rate</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Hz</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120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Cathode area</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cm</a:t>
                      </a:r>
                      <a:r>
                        <a:rPr kumimoji="0" lang="en-US" sz="900" b="1" i="0" u="none" strike="noStrike" cap="none" normalizeH="0" baseline="30000" smtClean="0">
                          <a:ln>
                            <a:noFill/>
                          </a:ln>
                          <a:solidFill>
                            <a:schemeClr val="tx1"/>
                          </a:solidFill>
                          <a:effectLst/>
                          <a:latin typeface="Arial" charset="0"/>
                          <a:ea typeface="ＭＳ Ｐゴシック" pitchFamily="84"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3</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Cathode bias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kV</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-120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Bunch length</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ns</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4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Gun to SHB1 drift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cm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150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311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ＭＳ Ｐゴシック" pitchFamily="84" charset="-128"/>
                        </a:rPr>
                        <a:t>e</a:t>
                      </a:r>
                      <a:r>
                        <a:rPr kumimoji="0" lang="en-US" sz="1400" b="1" i="0" u="none" strike="noStrike" cap="none" normalizeH="0" baseline="-25000" smtClean="0">
                          <a:ln>
                            <a:noFill/>
                          </a:ln>
                          <a:solidFill>
                            <a:schemeClr val="tx1"/>
                          </a:solidFill>
                          <a:effectLst/>
                          <a:latin typeface="Arial" charset="0"/>
                          <a:ea typeface="ＭＳ Ｐゴシック" pitchFamily="84" charset="-128"/>
                        </a:rPr>
                        <a:t>n,rms,gun</a:t>
                      </a:r>
                      <a:r>
                        <a:rPr kumimoji="0" lang="en-US" sz="1400" b="1" i="0" u="none" strike="noStrike" cap="none" normalizeH="0" baseline="0" smtClean="0">
                          <a:ln>
                            <a:noFill/>
                          </a:ln>
                          <a:solidFill>
                            <a:schemeClr val="tx1"/>
                          </a:solidFill>
                          <a:effectLst/>
                          <a:latin typeface="Arial" charset="0"/>
                          <a:ea typeface="ＭＳ Ｐゴシック" pitchFamily="84" charset="-128"/>
                        </a:rPr>
                        <a:t> </a:t>
                      </a:r>
                      <a:r>
                        <a:rPr kumimoji="0" lang="en-US" sz="900" b="1" i="0" u="none" strike="noStrike" cap="none" normalizeH="0" baseline="0" smtClean="0">
                          <a:ln>
                            <a:noFill/>
                          </a:ln>
                          <a:solidFill>
                            <a:schemeClr val="tx1"/>
                          </a:solidFill>
                          <a:effectLst/>
                          <a:latin typeface="Arial" charset="0"/>
                          <a:ea typeface="ＭＳ Ｐゴシック" pitchFamily="84" charset="-128"/>
                        </a:rPr>
                        <a:t>(fm EGUN)</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10</a:t>
                      </a:r>
                      <a:r>
                        <a:rPr kumimoji="0" lang="en-US" sz="900" b="1" i="0" u="none" strike="noStrike" cap="none" normalizeH="0" baseline="30000" smtClean="0">
                          <a:ln>
                            <a:noFill/>
                          </a:ln>
                          <a:solidFill>
                            <a:schemeClr val="tx1"/>
                          </a:solidFill>
                          <a:effectLst/>
                          <a:latin typeface="Arial" charset="0"/>
                          <a:ea typeface="ＭＳ Ｐゴシック" pitchFamily="84" charset="-128"/>
                        </a:rPr>
                        <a:t>-6</a:t>
                      </a:r>
                      <a:r>
                        <a:rPr kumimoji="0" lang="en-US" sz="900" b="1" i="0" u="none" strike="noStrike" cap="none" normalizeH="0" baseline="0" smtClean="0">
                          <a:ln>
                            <a:noFill/>
                          </a:ln>
                          <a:solidFill>
                            <a:schemeClr val="tx1"/>
                          </a:solidFill>
                          <a:effectLst/>
                          <a:latin typeface="Arial" charset="0"/>
                          <a:ea typeface="ＭＳ Ｐゴシック" pitchFamily="84" charset="-128"/>
                        </a:rPr>
                        <a:t> 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15</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E6E8"/>
                    </a:solidFill>
                  </a:tcPr>
                </a:tc>
              </a:tr>
            </a:tbl>
          </a:graphicData>
        </a:graphic>
      </p:graphicFrame>
      <p:sp>
        <p:nvSpPr>
          <p:cNvPr id="57391" name="Rectangle 147"/>
          <p:cNvSpPr>
            <a:spLocks noChangeArrowheads="1"/>
          </p:cNvSpPr>
          <p:nvPr/>
        </p:nvSpPr>
        <p:spPr bwMode="auto">
          <a:xfrm>
            <a:off x="3492500" y="4581524"/>
            <a:ext cx="2519660" cy="64767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sz="1400" dirty="0">
                <a:solidFill>
                  <a:srgbClr val="FFFF00"/>
                </a:solidFill>
                <a:latin typeface="Arial" pitchFamily="34" charset="0"/>
                <a:cs typeface="Arial" pitchFamily="34" charset="0"/>
              </a:rPr>
              <a:t>from A. </a:t>
            </a:r>
            <a:r>
              <a:rPr lang="en-US" sz="1400" dirty="0" err="1">
                <a:solidFill>
                  <a:srgbClr val="FFFF00"/>
                </a:solidFill>
                <a:latin typeface="Arial" pitchFamily="34" charset="0"/>
                <a:cs typeface="Arial" pitchFamily="34" charset="0"/>
              </a:rPr>
              <a:t>Brachmann</a:t>
            </a:r>
            <a:r>
              <a:rPr lang="en-US" sz="1400" dirty="0">
                <a:solidFill>
                  <a:srgbClr val="FFFF00"/>
                </a:solidFill>
                <a:latin typeface="Arial" pitchFamily="34" charset="0"/>
                <a:cs typeface="Arial" pitchFamily="34" charset="0"/>
              </a:rPr>
              <a:t> - </a:t>
            </a:r>
            <a:r>
              <a:rPr lang="en-US" sz="1400" dirty="0" err="1">
                <a:solidFill>
                  <a:srgbClr val="FFFF00"/>
                </a:solidFill>
                <a:latin typeface="Arial" pitchFamily="34" charset="0"/>
                <a:cs typeface="Arial" pitchFamily="34" charset="0"/>
              </a:rPr>
              <a:t>SuperB</a:t>
            </a:r>
            <a:r>
              <a:rPr lang="en-US" sz="1400" dirty="0">
                <a:solidFill>
                  <a:srgbClr val="FFFF00"/>
                </a:solidFill>
                <a:latin typeface="Arial" pitchFamily="34" charset="0"/>
                <a:cs typeface="Arial" pitchFamily="34" charset="0"/>
              </a:rPr>
              <a:t> Workshop</a:t>
            </a:r>
            <a:br>
              <a:rPr lang="en-US" sz="1400" dirty="0">
                <a:solidFill>
                  <a:srgbClr val="FFFF00"/>
                </a:solidFill>
                <a:latin typeface="Arial" pitchFamily="34" charset="0"/>
                <a:cs typeface="Arial" pitchFamily="34" charset="0"/>
              </a:rPr>
            </a:br>
            <a:r>
              <a:rPr lang="en-US" sz="1400" dirty="0">
                <a:solidFill>
                  <a:srgbClr val="FFFF00"/>
                </a:solidFill>
                <a:latin typeface="Arial" pitchFamily="34" charset="0"/>
                <a:cs typeface="Arial" pitchFamily="34" charset="0"/>
              </a:rPr>
              <a:t>SLAC, October 2009</a:t>
            </a:r>
          </a:p>
        </p:txBody>
      </p:sp>
      <p:sp>
        <p:nvSpPr>
          <p:cNvPr id="57392" name="Text Box 148"/>
          <p:cNvSpPr txBox="1">
            <a:spLocks noChangeArrowheads="1"/>
          </p:cNvSpPr>
          <p:nvPr/>
        </p:nvSpPr>
        <p:spPr bwMode="auto">
          <a:xfrm>
            <a:off x="3743325" y="5345921"/>
            <a:ext cx="5276515" cy="1323439"/>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000" dirty="0">
                <a:solidFill>
                  <a:srgbClr val="66FF66"/>
                </a:solidFill>
                <a:latin typeface="+mn-lt"/>
              </a:rPr>
              <a:t>Round beam</a:t>
            </a:r>
          </a:p>
          <a:p>
            <a:r>
              <a:rPr lang="en-US" sz="2000" dirty="0">
                <a:solidFill>
                  <a:srgbClr val="66FF66"/>
                </a:solidFill>
                <a:latin typeface="+mn-lt"/>
              </a:rPr>
              <a:t>Emittance  @ 4.16 </a:t>
            </a:r>
            <a:r>
              <a:rPr lang="en-US" sz="2000" dirty="0" err="1">
                <a:solidFill>
                  <a:srgbClr val="66FF66"/>
                </a:solidFill>
                <a:latin typeface="+mn-lt"/>
              </a:rPr>
              <a:t>GeV</a:t>
            </a:r>
            <a:r>
              <a:rPr lang="en-US" sz="2000" dirty="0">
                <a:solidFill>
                  <a:srgbClr val="66FF66"/>
                </a:solidFill>
                <a:latin typeface="+mn-lt"/>
              </a:rPr>
              <a:t> = 1.8 nm</a:t>
            </a:r>
          </a:p>
          <a:p>
            <a:r>
              <a:rPr lang="en-US" sz="2000" dirty="0">
                <a:solidFill>
                  <a:srgbClr val="66FF66"/>
                </a:solidFill>
                <a:latin typeface="+mn-lt"/>
              </a:rPr>
              <a:t>Required bunch charge for </a:t>
            </a:r>
            <a:r>
              <a:rPr lang="en-US" sz="2000" dirty="0" smtClean="0">
                <a:solidFill>
                  <a:srgbClr val="66FF66"/>
                </a:solidFill>
                <a:latin typeface="+mn-lt"/>
              </a:rPr>
              <a:t>e- </a:t>
            </a:r>
            <a:r>
              <a:rPr lang="en-US" sz="2000" dirty="0">
                <a:solidFill>
                  <a:srgbClr val="66FF66"/>
                </a:solidFill>
                <a:latin typeface="+mn-lt"/>
              </a:rPr>
              <a:t>≈ 0.3 </a:t>
            </a:r>
            <a:r>
              <a:rPr lang="en-US" sz="2000" dirty="0" err="1">
                <a:solidFill>
                  <a:srgbClr val="66FF66"/>
                </a:solidFill>
                <a:latin typeface="+mn-lt"/>
              </a:rPr>
              <a:t>nC</a:t>
            </a:r>
            <a:endParaRPr lang="en-US" sz="2000" dirty="0">
              <a:solidFill>
                <a:srgbClr val="66FF66"/>
              </a:solidFill>
              <a:latin typeface="+mn-lt"/>
            </a:endParaRPr>
          </a:p>
          <a:p>
            <a:r>
              <a:rPr lang="en-US" sz="2000" dirty="0">
                <a:solidFill>
                  <a:srgbClr val="66FF66"/>
                </a:solidFill>
                <a:latin typeface="+mn-lt"/>
              </a:rPr>
              <a:t> … scrapers .. collimators needed</a:t>
            </a:r>
          </a:p>
        </p:txBody>
      </p:sp>
      <p:grpSp>
        <p:nvGrpSpPr>
          <p:cNvPr id="57395" name="Group 51"/>
          <p:cNvGrpSpPr>
            <a:grpSpLocks/>
          </p:cNvGrpSpPr>
          <p:nvPr/>
        </p:nvGrpSpPr>
        <p:grpSpPr bwMode="auto">
          <a:xfrm>
            <a:off x="73025" y="908050"/>
            <a:ext cx="9036050" cy="3600450"/>
            <a:chOff x="46" y="572"/>
            <a:chExt cx="5692" cy="2268"/>
          </a:xfrm>
        </p:grpSpPr>
        <p:grpSp>
          <p:nvGrpSpPr>
            <p:cNvPr id="57396" name="Group 52"/>
            <p:cNvGrpSpPr>
              <a:grpSpLocks/>
            </p:cNvGrpSpPr>
            <p:nvPr/>
          </p:nvGrpSpPr>
          <p:grpSpPr bwMode="auto">
            <a:xfrm>
              <a:off x="158" y="844"/>
              <a:ext cx="1584" cy="1194"/>
              <a:chOff x="294" y="844"/>
              <a:chExt cx="1584" cy="1194"/>
            </a:xfrm>
          </p:grpSpPr>
          <p:pic>
            <p:nvPicPr>
              <p:cNvPr id="57397" name="Picture 51" descr="superacc_layo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781000">
                <a:off x="294" y="930"/>
                <a:ext cx="1430" cy="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7398" name="Line 52"/>
              <p:cNvSpPr>
                <a:spLocks noChangeShapeType="1"/>
              </p:cNvSpPr>
              <p:nvPr/>
            </p:nvSpPr>
            <p:spPr bwMode="auto">
              <a:xfrm flipH="1">
                <a:off x="1158" y="1036"/>
                <a:ext cx="528" cy="0"/>
              </a:xfrm>
              <a:prstGeom prst="line">
                <a:avLst/>
              </a:prstGeom>
              <a:noFill/>
              <a:ln w="28575">
                <a:solidFill>
                  <a:srgbClr val="66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399" name="Line 54"/>
              <p:cNvSpPr>
                <a:spLocks noChangeShapeType="1"/>
              </p:cNvSpPr>
              <p:nvPr/>
            </p:nvSpPr>
            <p:spPr bwMode="auto">
              <a:xfrm flipV="1">
                <a:off x="1158" y="1948"/>
                <a:ext cx="720" cy="10"/>
              </a:xfrm>
              <a:prstGeom prst="line">
                <a:avLst/>
              </a:prstGeom>
              <a:noFill/>
              <a:ln w="28575">
                <a:solidFill>
                  <a:srgbClr val="66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400" name="Text Box 100"/>
              <p:cNvSpPr txBox="1">
                <a:spLocks noChangeArrowheads="1"/>
              </p:cNvSpPr>
              <p:nvPr/>
            </p:nvSpPr>
            <p:spPr bwMode="auto">
              <a:xfrm>
                <a:off x="1065" y="844"/>
                <a:ext cx="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rgbClr val="FF0000"/>
                    </a:solidFill>
                    <a:latin typeface="Comic Sans MS" pitchFamily="66" charset="0"/>
                  </a:rPr>
                  <a:t>e+</a:t>
                </a:r>
                <a:endParaRPr lang="en-US">
                  <a:latin typeface="Comic Sans MS" pitchFamily="66" charset="0"/>
                </a:endParaRPr>
              </a:p>
            </p:txBody>
          </p:sp>
          <p:sp>
            <p:nvSpPr>
              <p:cNvPr id="57401" name="Text Box 101"/>
              <p:cNvSpPr txBox="1">
                <a:spLocks noChangeArrowheads="1"/>
              </p:cNvSpPr>
              <p:nvPr/>
            </p:nvSpPr>
            <p:spPr bwMode="auto">
              <a:xfrm>
                <a:off x="1610" y="1757"/>
                <a:ext cx="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rgbClr val="FF0000"/>
                    </a:solidFill>
                    <a:latin typeface="Comic Sans MS" pitchFamily="66" charset="0"/>
                  </a:rPr>
                  <a:t>e+</a:t>
                </a:r>
                <a:endParaRPr lang="en-US">
                  <a:latin typeface="Comic Sans MS" pitchFamily="66" charset="0"/>
                </a:endParaRPr>
              </a:p>
            </p:txBody>
          </p:sp>
        </p:grpSp>
        <p:grpSp>
          <p:nvGrpSpPr>
            <p:cNvPr id="57402" name="Group 58"/>
            <p:cNvGrpSpPr>
              <a:grpSpLocks/>
            </p:cNvGrpSpPr>
            <p:nvPr/>
          </p:nvGrpSpPr>
          <p:grpSpPr bwMode="auto">
            <a:xfrm>
              <a:off x="1636" y="572"/>
              <a:ext cx="3278" cy="576"/>
              <a:chOff x="1636" y="572"/>
              <a:chExt cx="3278" cy="576"/>
            </a:xfrm>
          </p:grpSpPr>
          <p:sp>
            <p:nvSpPr>
              <p:cNvPr id="57403" name="Text Box 46"/>
              <p:cNvSpPr txBox="1">
                <a:spLocks noChangeArrowheads="1"/>
              </p:cNvSpPr>
              <p:nvPr/>
            </p:nvSpPr>
            <p:spPr bwMode="auto">
              <a:xfrm>
                <a:off x="4285" y="892"/>
                <a:ext cx="629" cy="256"/>
              </a:xfrm>
              <a:prstGeom prst="rect">
                <a:avLst/>
              </a:prstGeom>
              <a:solidFill>
                <a:schemeClr val="accent1"/>
              </a:solidFill>
              <a:ln w="9525">
                <a:solidFill>
                  <a:schemeClr val="accent1"/>
                </a:solidFill>
                <a:miter lim="800000"/>
                <a:headEnd/>
                <a:tailEnd/>
              </a:ln>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latin typeface="Helvetica" charset="0"/>
                  </a:rPr>
                  <a:t>THERMIONIC</a:t>
                </a:r>
              </a:p>
              <a:p>
                <a:pPr algn="ctr"/>
                <a:r>
                  <a:rPr lang="en-US" sz="1000" b="1">
                    <a:latin typeface="Helvetica" charset="0"/>
                  </a:rPr>
                  <a:t>GUN</a:t>
                </a:r>
                <a:endParaRPr lang="en-US" sz="1000" b="1">
                  <a:latin typeface="Comic Sans MS" pitchFamily="66" charset="0"/>
                </a:endParaRPr>
              </a:p>
            </p:txBody>
          </p:sp>
          <p:sp>
            <p:nvSpPr>
              <p:cNvPr id="57404" name="Text Box 47"/>
              <p:cNvSpPr txBox="1">
                <a:spLocks noChangeArrowheads="1"/>
              </p:cNvSpPr>
              <p:nvPr/>
            </p:nvSpPr>
            <p:spPr bwMode="auto">
              <a:xfrm>
                <a:off x="3923" y="926"/>
                <a:ext cx="352" cy="192"/>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b="1">
                    <a:solidFill>
                      <a:srgbClr val="FFFF00"/>
                    </a:solidFill>
                    <a:latin typeface="Helvetica" charset="0"/>
                  </a:rPr>
                  <a:t>SHB</a:t>
                </a:r>
                <a:endParaRPr lang="en-US" sz="1400">
                  <a:latin typeface="Comic Sans MS" pitchFamily="66" charset="0"/>
                </a:endParaRPr>
              </a:p>
            </p:txBody>
          </p:sp>
          <p:sp>
            <p:nvSpPr>
              <p:cNvPr id="57405" name="Text Box 48"/>
              <p:cNvSpPr txBox="1">
                <a:spLocks noChangeArrowheads="1"/>
              </p:cNvSpPr>
              <p:nvPr/>
            </p:nvSpPr>
            <p:spPr bwMode="auto">
              <a:xfrm>
                <a:off x="3383" y="928"/>
                <a:ext cx="526" cy="19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b="1">
                    <a:solidFill>
                      <a:srgbClr val="FFFF00"/>
                    </a:solidFill>
                    <a:latin typeface="Helvetica" charset="0"/>
                  </a:rPr>
                  <a:t>0.6 GeV</a:t>
                </a:r>
                <a:endParaRPr lang="en-US">
                  <a:latin typeface="Comic Sans MS" pitchFamily="66" charset="0"/>
                </a:endParaRPr>
              </a:p>
            </p:txBody>
          </p:sp>
          <p:sp>
            <p:nvSpPr>
              <p:cNvPr id="57406" name="Text Box 49"/>
              <p:cNvSpPr txBox="1">
                <a:spLocks noChangeArrowheads="1"/>
              </p:cNvSpPr>
              <p:nvPr/>
            </p:nvSpPr>
            <p:spPr bwMode="auto">
              <a:xfrm>
                <a:off x="3076" y="928"/>
                <a:ext cx="272" cy="19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b="1">
                    <a:solidFill>
                      <a:srgbClr val="FFFF00"/>
                    </a:solidFill>
                    <a:latin typeface="Helvetica" charset="0"/>
                  </a:rPr>
                  <a:t>PC</a:t>
                </a:r>
                <a:endParaRPr lang="en-US">
                  <a:latin typeface="Comic Sans MS" pitchFamily="66" charset="0"/>
                </a:endParaRPr>
              </a:p>
            </p:txBody>
          </p:sp>
          <p:sp>
            <p:nvSpPr>
              <p:cNvPr id="57407" name="Text Box 68"/>
              <p:cNvSpPr txBox="1">
                <a:spLocks noChangeArrowheads="1"/>
              </p:cNvSpPr>
              <p:nvPr/>
            </p:nvSpPr>
            <p:spPr bwMode="auto">
              <a:xfrm>
                <a:off x="2548" y="898"/>
                <a:ext cx="503" cy="2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solidFill>
                      <a:srgbClr val="FFFF00"/>
                    </a:solidFill>
                    <a:latin typeface="Helvetica" charset="0"/>
                  </a:rPr>
                  <a:t>CAPTURE</a:t>
                </a:r>
              </a:p>
              <a:p>
                <a:pPr algn="ctr"/>
                <a:r>
                  <a:rPr lang="en-US" sz="1000" b="1">
                    <a:solidFill>
                      <a:srgbClr val="FFFF00"/>
                    </a:solidFill>
                    <a:latin typeface="Helvetica" charset="0"/>
                  </a:rPr>
                  <a:t>SECTION</a:t>
                </a:r>
                <a:endParaRPr lang="en-US">
                  <a:latin typeface="Comic Sans MS" pitchFamily="66" charset="0"/>
                </a:endParaRPr>
              </a:p>
            </p:txBody>
          </p:sp>
          <p:sp>
            <p:nvSpPr>
              <p:cNvPr id="57408" name="AutoShape 97"/>
              <p:cNvSpPr>
                <a:spLocks/>
              </p:cNvSpPr>
              <p:nvPr/>
            </p:nvSpPr>
            <p:spPr bwMode="auto">
              <a:xfrm rot="5400000">
                <a:off x="2290" y="118"/>
                <a:ext cx="136" cy="1316"/>
              </a:xfrm>
              <a:prstGeom prst="leftBrace">
                <a:avLst>
                  <a:gd name="adj1" fmla="val 80637"/>
                  <a:gd name="adj2" fmla="val 50000"/>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57409" name="Text Box 98"/>
              <p:cNvSpPr txBox="1">
                <a:spLocks noChangeArrowheads="1"/>
              </p:cNvSpPr>
              <p:nvPr/>
            </p:nvSpPr>
            <p:spPr bwMode="auto">
              <a:xfrm>
                <a:off x="1973" y="572"/>
                <a:ext cx="93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it-IT" b="1" dirty="0" err="1">
                    <a:solidFill>
                      <a:srgbClr val="FFFF00"/>
                    </a:solidFill>
                    <a:latin typeface="Calibri" pitchFamily="34" charset="0"/>
                  </a:rPr>
                  <a:t>positron</a:t>
                </a:r>
                <a:r>
                  <a:rPr lang="it-IT" b="1" dirty="0">
                    <a:solidFill>
                      <a:srgbClr val="FFFF00"/>
                    </a:solidFill>
                    <a:latin typeface="Calibri" pitchFamily="34" charset="0"/>
                  </a:rPr>
                  <a:t> </a:t>
                </a:r>
                <a:r>
                  <a:rPr lang="it-IT" b="1" dirty="0" err="1">
                    <a:solidFill>
                      <a:srgbClr val="FFFF00"/>
                    </a:solidFill>
                    <a:latin typeface="Calibri" pitchFamily="34" charset="0"/>
                  </a:rPr>
                  <a:t>linac</a:t>
                </a:r>
                <a:endParaRPr lang="it-IT" b="1" dirty="0">
                  <a:solidFill>
                    <a:srgbClr val="FFFF00"/>
                  </a:solidFill>
                  <a:latin typeface="Calibri" pitchFamily="34" charset="0"/>
                </a:endParaRPr>
              </a:p>
            </p:txBody>
          </p:sp>
          <p:sp>
            <p:nvSpPr>
              <p:cNvPr id="57410" name="Text Box 50"/>
              <p:cNvSpPr txBox="1">
                <a:spLocks noChangeArrowheads="1"/>
              </p:cNvSpPr>
              <p:nvPr/>
            </p:nvSpPr>
            <p:spPr bwMode="auto">
              <a:xfrm>
                <a:off x="1636" y="940"/>
                <a:ext cx="866" cy="179"/>
              </a:xfrm>
              <a:prstGeom prst="rect">
                <a:avLst/>
              </a:prstGeom>
              <a:solidFill>
                <a:schemeClr val="accent1"/>
              </a:solidFill>
              <a:ln w="9525">
                <a:solidFill>
                  <a:schemeClr val="accent2"/>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endParaRPr lang="it-IT">
                  <a:latin typeface="Comic Sans MS" pitchFamily="66" charset="0"/>
                </a:endParaRPr>
              </a:p>
            </p:txBody>
          </p:sp>
        </p:grpSp>
        <p:grpSp>
          <p:nvGrpSpPr>
            <p:cNvPr id="57411" name="Group 67"/>
            <p:cNvGrpSpPr>
              <a:grpSpLocks/>
            </p:cNvGrpSpPr>
            <p:nvPr/>
          </p:nvGrpSpPr>
          <p:grpSpPr bwMode="auto">
            <a:xfrm>
              <a:off x="46" y="1420"/>
              <a:ext cx="5692" cy="1420"/>
              <a:chOff x="46" y="1420"/>
              <a:chExt cx="5692" cy="1420"/>
            </a:xfrm>
          </p:grpSpPr>
          <p:grpSp>
            <p:nvGrpSpPr>
              <p:cNvPr id="57412" name="Group 68"/>
              <p:cNvGrpSpPr>
                <a:grpSpLocks/>
              </p:cNvGrpSpPr>
              <p:nvPr/>
            </p:nvGrpSpPr>
            <p:grpSpPr bwMode="auto">
              <a:xfrm>
                <a:off x="2137" y="1420"/>
                <a:ext cx="3601" cy="1071"/>
                <a:chOff x="1878" y="1420"/>
                <a:chExt cx="3601" cy="1071"/>
              </a:xfrm>
            </p:grpSpPr>
            <p:sp>
              <p:nvSpPr>
                <p:cNvPr id="57413" name="Text Box 53"/>
                <p:cNvSpPr txBox="1">
                  <a:spLocks noChangeArrowheads="1"/>
                </p:cNvSpPr>
                <p:nvPr/>
              </p:nvSpPr>
              <p:spPr bwMode="auto">
                <a:xfrm>
                  <a:off x="1904" y="1852"/>
                  <a:ext cx="694" cy="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solidFill>
                        <a:srgbClr val="FFFF00"/>
                      </a:solidFill>
                      <a:latin typeface="Helvetica" charset="0"/>
                    </a:rPr>
                    <a:t>BUNCH</a:t>
                  </a:r>
                </a:p>
                <a:p>
                  <a:pPr algn="ctr"/>
                  <a:r>
                    <a:rPr lang="en-US" sz="1000" b="1">
                      <a:solidFill>
                        <a:srgbClr val="FFFF00"/>
                      </a:solidFill>
                      <a:latin typeface="Helvetica" charset="0"/>
                    </a:rPr>
                    <a:t>COMPRESSOR</a:t>
                  </a:r>
                  <a:endParaRPr lang="en-US">
                    <a:latin typeface="Comic Sans MS" pitchFamily="66" charset="0"/>
                  </a:endParaRPr>
                </a:p>
              </p:txBody>
            </p:sp>
            <p:sp>
              <p:nvSpPr>
                <p:cNvPr id="57414" name="Text Box 55"/>
                <p:cNvSpPr txBox="1">
                  <a:spLocks noChangeArrowheads="1"/>
                </p:cNvSpPr>
                <p:nvPr/>
              </p:nvSpPr>
              <p:spPr bwMode="auto">
                <a:xfrm>
                  <a:off x="3126" y="1996"/>
                  <a:ext cx="2353" cy="231"/>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atin typeface="Comic Sans MS" pitchFamily="66" charset="0"/>
                    </a:rPr>
                    <a:t>              </a:t>
                  </a:r>
                  <a:r>
                    <a:rPr lang="en-US" sz="1400" b="1">
                      <a:solidFill>
                        <a:srgbClr val="FFFF00"/>
                      </a:solidFill>
                      <a:latin typeface="Helvetica" charset="0"/>
                    </a:rPr>
                    <a:t>5.7 GeV e+    3.9 GeV e-             </a:t>
                  </a:r>
                  <a:endParaRPr lang="en-US">
                    <a:latin typeface="Comic Sans MS" pitchFamily="66" charset="0"/>
                  </a:endParaRPr>
                </a:p>
              </p:txBody>
            </p:sp>
            <p:sp>
              <p:nvSpPr>
                <p:cNvPr id="57415" name="AutoShape 59"/>
                <p:cNvSpPr>
                  <a:spLocks noChangeArrowheads="1"/>
                </p:cNvSpPr>
                <p:nvPr/>
              </p:nvSpPr>
              <p:spPr bwMode="auto">
                <a:xfrm rot="-8201082">
                  <a:off x="2742" y="1996"/>
                  <a:ext cx="192" cy="192"/>
                </a:xfrm>
                <a:prstGeom prst="rtTriangle">
                  <a:avLst/>
                </a:prstGeom>
                <a:solidFill>
                  <a:schemeClr val="accent1"/>
                </a:solidFill>
                <a:ln w="9525">
                  <a:solidFill>
                    <a:schemeClr val="accent1"/>
                  </a:solidFill>
                  <a:miter lim="800000"/>
                  <a:headEnd/>
                  <a:tailEnd/>
                </a:ln>
              </p:spPr>
              <p:txBody>
                <a:bodyPr rot="10800000" wrap="none" anchor="ctr"/>
                <a:lstStyle/>
                <a:p>
                  <a:endParaRPr lang="it-IT">
                    <a:latin typeface="Calibri" pitchFamily="34" charset="0"/>
                  </a:endParaRPr>
                </a:p>
              </p:txBody>
            </p:sp>
            <p:sp>
              <p:nvSpPr>
                <p:cNvPr id="57416" name="Line 60"/>
                <p:cNvSpPr>
                  <a:spLocks noChangeShapeType="1"/>
                </p:cNvSpPr>
                <p:nvPr/>
              </p:nvSpPr>
              <p:spPr bwMode="auto">
                <a:xfrm flipV="1">
                  <a:off x="2598" y="2140"/>
                  <a:ext cx="240" cy="192"/>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417" name="Line 61"/>
                <p:cNvSpPr>
                  <a:spLocks noChangeShapeType="1"/>
                </p:cNvSpPr>
                <p:nvPr/>
              </p:nvSpPr>
              <p:spPr bwMode="auto">
                <a:xfrm>
                  <a:off x="2982" y="2092"/>
                  <a:ext cx="144" cy="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418" name="Text Box 62"/>
                <p:cNvSpPr txBox="1">
                  <a:spLocks noChangeArrowheads="1"/>
                </p:cNvSpPr>
                <p:nvPr/>
              </p:nvSpPr>
              <p:spPr bwMode="auto">
                <a:xfrm>
                  <a:off x="2598" y="1810"/>
                  <a:ext cx="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rgbClr val="FF0000"/>
                      </a:solidFill>
                      <a:latin typeface="Comic Sans MS" pitchFamily="66" charset="0"/>
                    </a:rPr>
                    <a:t>e+</a:t>
                  </a:r>
                  <a:endParaRPr lang="en-US">
                    <a:latin typeface="Comic Sans MS" pitchFamily="66" charset="0"/>
                  </a:endParaRPr>
                </a:p>
              </p:txBody>
            </p:sp>
            <p:sp>
              <p:nvSpPr>
                <p:cNvPr id="57419" name="Text Box 63"/>
                <p:cNvSpPr txBox="1">
                  <a:spLocks noChangeArrowheads="1"/>
                </p:cNvSpPr>
                <p:nvPr/>
              </p:nvSpPr>
              <p:spPr bwMode="auto">
                <a:xfrm>
                  <a:off x="2836" y="2266"/>
                  <a:ext cx="239" cy="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dirty="0">
                      <a:solidFill>
                        <a:srgbClr val="FFFF00"/>
                      </a:solidFill>
                      <a:latin typeface="Comic Sans MS" pitchFamily="66" charset="0"/>
                    </a:rPr>
                    <a:t>e-</a:t>
                  </a:r>
                  <a:endParaRPr lang="en-US" dirty="0">
                    <a:solidFill>
                      <a:srgbClr val="FFFF00"/>
                    </a:solidFill>
                    <a:latin typeface="Comic Sans MS" pitchFamily="66" charset="0"/>
                  </a:endParaRPr>
                </a:p>
              </p:txBody>
            </p:sp>
            <p:sp>
              <p:nvSpPr>
                <p:cNvPr id="57420" name="Text Box 64"/>
                <p:cNvSpPr txBox="1">
                  <a:spLocks noChangeArrowheads="1"/>
                </p:cNvSpPr>
                <p:nvPr/>
              </p:nvSpPr>
              <p:spPr bwMode="auto">
                <a:xfrm>
                  <a:off x="2541" y="1420"/>
                  <a:ext cx="74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dirty="0">
                      <a:solidFill>
                        <a:schemeClr val="bg1"/>
                      </a:solidFill>
                      <a:latin typeface="Comic Sans MS" pitchFamily="66" charset="0"/>
                    </a:rPr>
                    <a:t>combiner</a:t>
                  </a:r>
                </a:p>
                <a:p>
                  <a:pPr algn="ctr"/>
                  <a:r>
                    <a:rPr lang="en-US" dirty="0">
                      <a:solidFill>
                        <a:schemeClr val="bg1"/>
                      </a:solidFill>
                      <a:latin typeface="Comic Sans MS" pitchFamily="66" charset="0"/>
                    </a:rPr>
                    <a:t>DC dipole</a:t>
                  </a:r>
                </a:p>
              </p:txBody>
            </p:sp>
            <p:sp>
              <p:nvSpPr>
                <p:cNvPr id="57421" name="Line 65"/>
                <p:cNvSpPr>
                  <a:spLocks noChangeShapeType="1"/>
                </p:cNvSpPr>
                <p:nvPr/>
              </p:nvSpPr>
              <p:spPr bwMode="auto">
                <a:xfrm>
                  <a:off x="2598" y="1948"/>
                  <a:ext cx="240" cy="96"/>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422" name="Text Box 66"/>
                <p:cNvSpPr txBox="1">
                  <a:spLocks noChangeArrowheads="1"/>
                </p:cNvSpPr>
                <p:nvPr/>
              </p:nvSpPr>
              <p:spPr bwMode="auto">
                <a:xfrm>
                  <a:off x="1878" y="2260"/>
                  <a:ext cx="948" cy="2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b="1">
                      <a:solidFill>
                        <a:srgbClr val="FFFF00"/>
                      </a:solidFill>
                      <a:latin typeface="Helvetica" charset="0"/>
                    </a:rPr>
                    <a:t>    </a:t>
                  </a:r>
                  <a:r>
                    <a:rPr lang="en-US" sz="1400" b="1">
                      <a:solidFill>
                        <a:srgbClr val="FFFF00"/>
                      </a:solidFill>
                      <a:latin typeface="Helvetica" charset="0"/>
                    </a:rPr>
                    <a:t>0.25 GeV</a:t>
                  </a:r>
                  <a:r>
                    <a:rPr lang="en-US" b="1">
                      <a:solidFill>
                        <a:srgbClr val="FFFF00"/>
                      </a:solidFill>
                      <a:latin typeface="Helvetica" charset="0"/>
                    </a:rPr>
                    <a:t>     </a:t>
                  </a:r>
                </a:p>
              </p:txBody>
            </p:sp>
            <p:sp>
              <p:nvSpPr>
                <p:cNvPr id="57423" name="Line 67"/>
                <p:cNvSpPr>
                  <a:spLocks noChangeShapeType="1"/>
                </p:cNvSpPr>
                <p:nvPr/>
              </p:nvSpPr>
              <p:spPr bwMode="auto">
                <a:xfrm>
                  <a:off x="2934" y="1708"/>
                  <a:ext cx="0" cy="288"/>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57424" name="Group 80"/>
              <p:cNvGrpSpPr>
                <a:grpSpLocks/>
              </p:cNvGrpSpPr>
              <p:nvPr/>
            </p:nvGrpSpPr>
            <p:grpSpPr bwMode="auto">
              <a:xfrm>
                <a:off x="46" y="2188"/>
                <a:ext cx="2063" cy="607"/>
                <a:chOff x="46" y="2188"/>
                <a:chExt cx="2063" cy="607"/>
              </a:xfrm>
            </p:grpSpPr>
            <p:sp>
              <p:nvSpPr>
                <p:cNvPr id="57425" name="Text Box 56"/>
                <p:cNvSpPr txBox="1">
                  <a:spLocks noChangeArrowheads="1"/>
                </p:cNvSpPr>
                <p:nvPr/>
              </p:nvSpPr>
              <p:spPr bwMode="auto">
                <a:xfrm>
                  <a:off x="46" y="2205"/>
                  <a:ext cx="385" cy="352"/>
                </a:xfrm>
                <a:prstGeom prst="rect">
                  <a:avLst/>
                </a:prstGeom>
                <a:solidFill>
                  <a:schemeClr val="accent1"/>
                </a:solidFill>
                <a:ln w="9525">
                  <a:solidFill>
                    <a:schemeClr val="accent2"/>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latin typeface="Helvetica" charset="0"/>
                    </a:rPr>
                    <a:t>POL.</a:t>
                  </a:r>
                </a:p>
                <a:p>
                  <a:pPr algn="ctr"/>
                  <a:r>
                    <a:rPr lang="en-US" sz="1000" b="1">
                      <a:latin typeface="Helvetica" charset="0"/>
                    </a:rPr>
                    <a:t> SLAC </a:t>
                  </a:r>
                </a:p>
                <a:p>
                  <a:pPr algn="ctr"/>
                  <a:r>
                    <a:rPr lang="en-US" sz="1000" b="1">
                      <a:latin typeface="Helvetica" charset="0"/>
                    </a:rPr>
                    <a:t>GUN</a:t>
                  </a:r>
                </a:p>
              </p:txBody>
            </p:sp>
            <p:sp>
              <p:nvSpPr>
                <p:cNvPr id="57426" name="Text Box 57"/>
                <p:cNvSpPr txBox="1">
                  <a:spLocks noChangeArrowheads="1"/>
                </p:cNvSpPr>
                <p:nvPr/>
              </p:nvSpPr>
              <p:spPr bwMode="auto">
                <a:xfrm>
                  <a:off x="1213" y="2286"/>
                  <a:ext cx="352" cy="192"/>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b="1">
                      <a:solidFill>
                        <a:srgbClr val="FFFF00"/>
                      </a:solidFill>
                      <a:latin typeface="Helvetica" charset="0"/>
                    </a:rPr>
                    <a:t>SHB</a:t>
                  </a:r>
                  <a:endParaRPr lang="en-US">
                    <a:latin typeface="Comic Sans MS" pitchFamily="66" charset="0"/>
                  </a:endParaRPr>
                </a:p>
              </p:txBody>
            </p:sp>
            <p:sp>
              <p:nvSpPr>
                <p:cNvPr id="57427" name="Text Box 58"/>
                <p:cNvSpPr txBox="1">
                  <a:spLocks noChangeArrowheads="1"/>
                </p:cNvSpPr>
                <p:nvPr/>
              </p:nvSpPr>
              <p:spPr bwMode="auto">
                <a:xfrm>
                  <a:off x="1606" y="2188"/>
                  <a:ext cx="503" cy="34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solidFill>
                        <a:srgbClr val="FFFF00"/>
                      </a:solidFill>
                      <a:latin typeface="Helvetica" charset="0"/>
                    </a:rPr>
                    <a:t>50 MeV</a:t>
                  </a:r>
                </a:p>
                <a:p>
                  <a:pPr algn="ctr"/>
                  <a:r>
                    <a:rPr lang="en-US" sz="1000" b="1">
                      <a:solidFill>
                        <a:srgbClr val="FFFF00"/>
                      </a:solidFill>
                      <a:latin typeface="Helvetica" charset="0"/>
                    </a:rPr>
                    <a:t>CAPTURE</a:t>
                  </a:r>
                </a:p>
                <a:p>
                  <a:pPr algn="ctr"/>
                  <a:r>
                    <a:rPr lang="en-US" sz="1000" b="1">
                      <a:solidFill>
                        <a:srgbClr val="FFFF00"/>
                      </a:solidFill>
                      <a:latin typeface="Helvetica" charset="0"/>
                    </a:rPr>
                    <a:t>SECTION</a:t>
                  </a:r>
                  <a:endParaRPr lang="en-US">
                    <a:latin typeface="Comic Sans MS" pitchFamily="66" charset="0"/>
                  </a:endParaRPr>
                </a:p>
              </p:txBody>
            </p:sp>
            <p:sp>
              <p:nvSpPr>
                <p:cNvPr id="57428" name="Line 145"/>
                <p:cNvSpPr>
                  <a:spLocks noChangeShapeType="1"/>
                </p:cNvSpPr>
                <p:nvPr/>
              </p:nvSpPr>
              <p:spPr bwMode="auto">
                <a:xfrm>
                  <a:off x="249" y="2568"/>
                  <a:ext cx="182" cy="22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7429" name="Rectangle 85"/>
                <p:cNvSpPr>
                  <a:spLocks noChangeArrowheads="1"/>
                </p:cNvSpPr>
                <p:nvPr/>
              </p:nvSpPr>
              <p:spPr bwMode="auto">
                <a:xfrm>
                  <a:off x="476" y="2205"/>
                  <a:ext cx="272" cy="363"/>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t-IT" sz="1200">
                      <a:solidFill>
                        <a:schemeClr val="bg1"/>
                      </a:solidFill>
                    </a:rPr>
                    <a:t>Wien</a:t>
                  </a:r>
                </a:p>
                <a:p>
                  <a:pPr algn="ctr"/>
                  <a:r>
                    <a:rPr lang="it-IT" sz="1200">
                      <a:solidFill>
                        <a:schemeClr val="bg1"/>
                      </a:solidFill>
                    </a:rPr>
                    <a:t>filter</a:t>
                  </a:r>
                  <a:endParaRPr lang="en-US" sz="1200">
                    <a:solidFill>
                      <a:schemeClr val="bg1"/>
                    </a:solidFill>
                  </a:endParaRPr>
                </a:p>
              </p:txBody>
            </p:sp>
            <p:sp>
              <p:nvSpPr>
                <p:cNvPr id="57430" name="Rectangle 86"/>
                <p:cNvSpPr>
                  <a:spLocks noChangeArrowheads="1"/>
                </p:cNvSpPr>
                <p:nvPr/>
              </p:nvSpPr>
              <p:spPr bwMode="auto">
                <a:xfrm>
                  <a:off x="793" y="2205"/>
                  <a:ext cx="363" cy="31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t-IT" sz="1200"/>
                    <a:t>Mott</a:t>
                  </a:r>
                </a:p>
                <a:p>
                  <a:pPr algn="ctr"/>
                  <a:r>
                    <a:rPr lang="it-IT" sz="1200"/>
                    <a:t>polarim</a:t>
                  </a:r>
                  <a:endParaRPr lang="en-US" sz="1200"/>
                </a:p>
              </p:txBody>
            </p:sp>
          </p:grpSp>
          <p:grpSp>
            <p:nvGrpSpPr>
              <p:cNvPr id="57431" name="Group 87"/>
              <p:cNvGrpSpPr>
                <a:grpSpLocks/>
              </p:cNvGrpSpPr>
              <p:nvPr/>
            </p:nvGrpSpPr>
            <p:grpSpPr bwMode="auto">
              <a:xfrm>
                <a:off x="1805" y="2523"/>
                <a:ext cx="712" cy="317"/>
                <a:chOff x="1805" y="2523"/>
                <a:chExt cx="712" cy="317"/>
              </a:xfrm>
            </p:grpSpPr>
            <p:sp>
              <p:nvSpPr>
                <p:cNvPr id="57432" name="AutoShape 88"/>
                <p:cNvSpPr>
                  <a:spLocks noChangeArrowheads="1"/>
                </p:cNvSpPr>
                <p:nvPr/>
              </p:nvSpPr>
              <p:spPr bwMode="auto">
                <a:xfrm>
                  <a:off x="2063" y="2523"/>
                  <a:ext cx="182" cy="136"/>
                </a:xfrm>
                <a:prstGeom prst="up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it-IT">
                    <a:solidFill>
                      <a:srgbClr val="FF0000"/>
                    </a:solidFill>
                  </a:endParaRPr>
                </a:p>
              </p:txBody>
            </p:sp>
            <p:sp>
              <p:nvSpPr>
                <p:cNvPr id="57433" name="Text Box 89"/>
                <p:cNvSpPr txBox="1">
                  <a:spLocks noChangeArrowheads="1"/>
                </p:cNvSpPr>
                <p:nvPr/>
              </p:nvSpPr>
              <p:spPr bwMode="auto">
                <a:xfrm>
                  <a:off x="1805" y="2648"/>
                  <a:ext cx="7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400" b="1">
                      <a:solidFill>
                        <a:srgbClr val="FF0000"/>
                      </a:solidFill>
                    </a:rPr>
                    <a:t>collimators</a:t>
                  </a:r>
                  <a:endParaRPr lang="en-US" sz="1400" b="1">
                    <a:solidFill>
                      <a:srgbClr val="FF0000"/>
                    </a:solidFill>
                  </a:endParaRPr>
                </a:p>
              </p:txBody>
            </p:sp>
          </p:grpSp>
        </p:grpSp>
      </p:grpSp>
      <p:sp>
        <p:nvSpPr>
          <p:cNvPr id="49" name="Rectangle 2"/>
          <p:cNvSpPr txBox="1">
            <a:spLocks noChangeArrowheads="1"/>
          </p:cNvSpPr>
          <p:nvPr/>
        </p:nvSpPr>
        <p:spPr bwMode="auto">
          <a:xfrm>
            <a:off x="0" y="0"/>
            <a:ext cx="9144000" cy="9080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i="1">
                <a:solidFill>
                  <a:schemeClr val="bg1"/>
                </a:solidFill>
                <a:latin typeface="+mj-lt"/>
                <a:ea typeface="+mj-ea"/>
                <a:cs typeface="+mj-cs"/>
              </a:defRPr>
            </a:lvl1pPr>
            <a:lvl2pPr algn="ctr" rtl="0" eaLnBrk="1" fontAlgn="base" hangingPunct="1">
              <a:spcBef>
                <a:spcPct val="0"/>
              </a:spcBef>
              <a:spcAft>
                <a:spcPct val="0"/>
              </a:spcAft>
              <a:defRPr sz="4400" i="1">
                <a:solidFill>
                  <a:schemeClr val="bg1"/>
                </a:solidFill>
                <a:latin typeface="Arial" pitchFamily="34" charset="0"/>
              </a:defRPr>
            </a:lvl2pPr>
            <a:lvl3pPr algn="ctr" rtl="0" eaLnBrk="1" fontAlgn="base" hangingPunct="1">
              <a:spcBef>
                <a:spcPct val="0"/>
              </a:spcBef>
              <a:spcAft>
                <a:spcPct val="0"/>
              </a:spcAft>
              <a:defRPr sz="4400" i="1">
                <a:solidFill>
                  <a:schemeClr val="bg1"/>
                </a:solidFill>
                <a:latin typeface="Arial" pitchFamily="34" charset="0"/>
              </a:defRPr>
            </a:lvl3pPr>
            <a:lvl4pPr algn="ctr" rtl="0" eaLnBrk="1" fontAlgn="base" hangingPunct="1">
              <a:spcBef>
                <a:spcPct val="0"/>
              </a:spcBef>
              <a:spcAft>
                <a:spcPct val="0"/>
              </a:spcAft>
              <a:defRPr sz="4400" i="1">
                <a:solidFill>
                  <a:schemeClr val="bg1"/>
                </a:solidFill>
                <a:latin typeface="Arial" pitchFamily="34" charset="0"/>
              </a:defRPr>
            </a:lvl4pPr>
            <a:lvl5pPr algn="ctr" rtl="0" eaLnBrk="1" fontAlgn="base" hangingPunct="1">
              <a:spcBef>
                <a:spcPct val="0"/>
              </a:spcBef>
              <a:spcAft>
                <a:spcPct val="0"/>
              </a:spcAft>
              <a:defRPr sz="4400" i="1">
                <a:solidFill>
                  <a:schemeClr val="bg1"/>
                </a:solidFill>
                <a:latin typeface="Arial" pitchFamily="34" charset="0"/>
              </a:defRPr>
            </a:lvl5pPr>
            <a:lvl6pPr marL="457200" algn="ctr" rtl="0" eaLnBrk="1" fontAlgn="base" hangingPunct="1">
              <a:spcBef>
                <a:spcPct val="0"/>
              </a:spcBef>
              <a:spcAft>
                <a:spcPct val="0"/>
              </a:spcAft>
              <a:defRPr sz="4400" i="1">
                <a:solidFill>
                  <a:schemeClr val="bg1"/>
                </a:solidFill>
                <a:latin typeface="Arial" pitchFamily="34" charset="0"/>
              </a:defRPr>
            </a:lvl6pPr>
            <a:lvl7pPr marL="914400" algn="ctr" rtl="0" eaLnBrk="1" fontAlgn="base" hangingPunct="1">
              <a:spcBef>
                <a:spcPct val="0"/>
              </a:spcBef>
              <a:spcAft>
                <a:spcPct val="0"/>
              </a:spcAft>
              <a:defRPr sz="4400" i="1">
                <a:solidFill>
                  <a:schemeClr val="bg1"/>
                </a:solidFill>
                <a:latin typeface="Arial" pitchFamily="34" charset="0"/>
              </a:defRPr>
            </a:lvl7pPr>
            <a:lvl8pPr marL="1371600" algn="ctr" rtl="0" eaLnBrk="1" fontAlgn="base" hangingPunct="1">
              <a:spcBef>
                <a:spcPct val="0"/>
              </a:spcBef>
              <a:spcAft>
                <a:spcPct val="0"/>
              </a:spcAft>
              <a:defRPr sz="4400" i="1">
                <a:solidFill>
                  <a:schemeClr val="bg1"/>
                </a:solidFill>
                <a:latin typeface="Arial" pitchFamily="34" charset="0"/>
              </a:defRPr>
            </a:lvl8pPr>
            <a:lvl9pPr marL="1828800" algn="ctr" rtl="0" eaLnBrk="1" fontAlgn="base" hangingPunct="1">
              <a:spcBef>
                <a:spcPct val="0"/>
              </a:spcBef>
              <a:spcAft>
                <a:spcPct val="0"/>
              </a:spcAft>
              <a:defRPr sz="4400" i="1">
                <a:solidFill>
                  <a:schemeClr val="bg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400" b="0" i="1" u="none" strike="noStrike" kern="0" cap="none" spc="0" normalizeH="0" baseline="0" noProof="0" smtClean="0">
                <a:ln>
                  <a:noFill/>
                </a:ln>
                <a:solidFill>
                  <a:srgbClr val="FFFFFF"/>
                </a:solidFill>
                <a:effectLst/>
                <a:uLnTx/>
                <a:uFillTx/>
                <a:latin typeface="Arial"/>
                <a:ea typeface="+mj-ea"/>
                <a:cs typeface="+mj-cs"/>
              </a:rPr>
              <a:t>Injection System</a:t>
            </a:r>
            <a:endParaRPr kumimoji="0" lang="en-US" sz="4400" b="0" i="1" u="none" strike="noStrike" kern="0" cap="none" spc="0" normalizeH="0" baseline="0" noProof="0">
              <a:ln>
                <a:noFill/>
              </a:ln>
              <a:solidFill>
                <a:srgbClr val="FFFFFF"/>
              </a:solidFill>
              <a:effectLst/>
              <a:uLnTx/>
              <a:uFillTx/>
              <a:latin typeface="Arial"/>
              <a:ea typeface="+mj-ea"/>
              <a:cs typeface="+mj-cs"/>
            </a:endParaRPr>
          </a:p>
        </p:txBody>
      </p:sp>
      <p:sp>
        <p:nvSpPr>
          <p:cNvPr id="3" name="Rettangolo 2"/>
          <p:cNvSpPr/>
          <p:nvPr/>
        </p:nvSpPr>
        <p:spPr>
          <a:xfrm>
            <a:off x="5940152" y="3894728"/>
            <a:ext cx="3079689"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0000"/>
                </a:solidFill>
                <a:effectLst/>
                <a:uLnTx/>
                <a:uFillTx/>
              </a:rPr>
              <a:t>Main Rings injection rate: 50 Hz</a:t>
            </a:r>
          </a:p>
          <a:p>
            <a:pPr fontAlgn="auto">
              <a:spcBef>
                <a:spcPts val="0"/>
              </a:spcBef>
              <a:spcAft>
                <a:spcPts val="0"/>
              </a:spcAft>
            </a:pPr>
            <a:r>
              <a:rPr lang="it-IT" sz="1600" dirty="0" err="1">
                <a:solidFill>
                  <a:srgbClr val="FF0000"/>
                </a:solidFill>
              </a:rPr>
              <a:t>Damping</a:t>
            </a:r>
            <a:r>
              <a:rPr lang="it-IT" sz="1600" dirty="0">
                <a:solidFill>
                  <a:srgbClr val="FF0000"/>
                </a:solidFill>
              </a:rPr>
              <a:t> Ring </a:t>
            </a:r>
            <a:r>
              <a:rPr lang="it-IT" sz="1600" dirty="0" smtClean="0">
                <a:solidFill>
                  <a:srgbClr val="FF0000"/>
                </a:solidFill>
              </a:rPr>
              <a:t>just </a:t>
            </a:r>
            <a:r>
              <a:rPr lang="it-IT" sz="1600" dirty="0">
                <a:solidFill>
                  <a:srgbClr val="FF0000"/>
                </a:solidFill>
              </a:rPr>
              <a:t>for </a:t>
            </a:r>
            <a:r>
              <a:rPr lang="it-IT" sz="1600" dirty="0" err="1" smtClean="0">
                <a:solidFill>
                  <a:srgbClr val="FF0000"/>
                </a:solidFill>
              </a:rPr>
              <a:t>positrons</a:t>
            </a:r>
            <a:endParaRPr lang="it-IT" sz="1600" dirty="0"/>
          </a:p>
        </p:txBody>
      </p:sp>
      <p:sp>
        <p:nvSpPr>
          <p:cNvPr id="57393" name="Text Box 99"/>
          <p:cNvSpPr txBox="1">
            <a:spLocks noChangeArrowheads="1"/>
          </p:cNvSpPr>
          <p:nvPr/>
        </p:nvSpPr>
        <p:spPr bwMode="auto">
          <a:xfrm>
            <a:off x="2887663" y="1468438"/>
            <a:ext cx="687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it-IT" sz="1400" b="1">
                <a:solidFill>
                  <a:srgbClr val="FF0000"/>
                </a:solidFill>
              </a:rPr>
              <a:t>1 GeV</a:t>
            </a:r>
          </a:p>
        </p:txBody>
      </p:sp>
      <p:sp>
        <p:nvSpPr>
          <p:cNvPr id="2" name="CasellaDiTesto 1"/>
          <p:cNvSpPr txBox="1"/>
          <p:nvPr/>
        </p:nvSpPr>
        <p:spPr>
          <a:xfrm>
            <a:off x="5652120" y="4869160"/>
            <a:ext cx="3482428" cy="707886"/>
          </a:xfrm>
          <a:prstGeom prst="rect">
            <a:avLst/>
          </a:prstGeom>
          <a:solidFill>
            <a:srgbClr val="FFFF00"/>
          </a:solidFill>
        </p:spPr>
        <p:txBody>
          <a:bodyPr wrap="none" rtlCol="0">
            <a:spAutoFit/>
          </a:bodyPr>
          <a:lstStyle/>
          <a:p>
            <a:r>
              <a:rPr lang="it-IT" sz="2000" dirty="0" err="1" smtClean="0"/>
              <a:t>See</a:t>
            </a:r>
            <a:r>
              <a:rPr lang="it-IT" sz="2000" dirty="0" smtClean="0"/>
              <a:t> Guiducci, </a:t>
            </a:r>
            <a:r>
              <a:rPr lang="it-IT" sz="2000" dirty="0" err="1" smtClean="0"/>
              <a:t>Variola’s</a:t>
            </a:r>
            <a:r>
              <a:rPr lang="it-IT" sz="2000" dirty="0" smtClean="0"/>
              <a:t> </a:t>
            </a:r>
            <a:r>
              <a:rPr lang="it-IT" sz="2000" dirty="0" err="1" smtClean="0"/>
              <a:t>talks</a:t>
            </a:r>
            <a:r>
              <a:rPr lang="it-IT" sz="2000" dirty="0" smtClean="0"/>
              <a:t> </a:t>
            </a:r>
          </a:p>
          <a:p>
            <a:pPr algn="ctr"/>
            <a:r>
              <a:rPr lang="it-IT" sz="2000" dirty="0" err="1" smtClean="0"/>
              <a:t>this</a:t>
            </a:r>
            <a:r>
              <a:rPr lang="it-IT" sz="2000" dirty="0" smtClean="0"/>
              <a:t> </a:t>
            </a:r>
            <a:r>
              <a:rPr lang="it-IT" sz="2000" dirty="0" err="1" smtClean="0"/>
              <a:t>afternoon</a:t>
            </a:r>
            <a:endParaRPr lang="it-IT" sz="2000" dirty="0"/>
          </a:p>
        </p:txBody>
      </p:sp>
    </p:spTree>
    <p:extLst>
      <p:ext uri="{BB962C8B-B14F-4D97-AF65-F5344CB8AC3E}">
        <p14:creationId xmlns:p14="http://schemas.microsoft.com/office/powerpoint/2010/main" val="20562877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908050"/>
          </a:xfrm>
        </p:spPr>
        <p:txBody>
          <a:bodyPr/>
          <a:lstStyle/>
          <a:p>
            <a:pPr eaLnBrk="1" hangingPunct="1">
              <a:defRPr/>
            </a:pPr>
            <a:r>
              <a:rPr lang="it-IT" dirty="0" smtClean="0">
                <a:cs typeface="+mj-cs"/>
              </a:rPr>
              <a:t>Layout, Site</a:t>
            </a:r>
            <a:endParaRPr lang="en-US" dirty="0" smtClean="0">
              <a:cs typeface="+mj-cs"/>
            </a:endParaRPr>
          </a:p>
        </p:txBody>
      </p:sp>
      <p:sp>
        <p:nvSpPr>
          <p:cNvPr id="61443" name="Rectangle 3"/>
          <p:cNvSpPr>
            <a:spLocks noGrp="1" noChangeArrowheads="1"/>
          </p:cNvSpPr>
          <p:nvPr>
            <p:ph type="body" idx="1"/>
          </p:nvPr>
        </p:nvSpPr>
        <p:spPr>
          <a:xfrm>
            <a:off x="152732" y="908720"/>
            <a:ext cx="8569325" cy="5688632"/>
          </a:xfrm>
        </p:spPr>
        <p:txBody>
          <a:bodyPr/>
          <a:lstStyle/>
          <a:p>
            <a:pPr eaLnBrk="1" hangingPunct="1">
              <a:lnSpc>
                <a:spcPct val="80000"/>
              </a:lnSpc>
              <a:defRPr/>
            </a:pPr>
            <a:r>
              <a:rPr lang="en-US" sz="2200" dirty="0" smtClean="0"/>
              <a:t>The rings footprint is at the moment the same as the baseline (2 rings in same tunnel, about 1250 m long)</a:t>
            </a:r>
          </a:p>
          <a:p>
            <a:pPr eaLnBrk="1" hangingPunct="1">
              <a:lnSpc>
                <a:spcPct val="80000"/>
              </a:lnSpc>
              <a:defRPr/>
            </a:pPr>
            <a:endParaRPr lang="en-US" sz="800" dirty="0" smtClean="0"/>
          </a:p>
          <a:p>
            <a:pPr eaLnBrk="1" hangingPunct="1">
              <a:lnSpc>
                <a:spcPct val="80000"/>
              </a:lnSpc>
              <a:defRPr/>
            </a:pPr>
            <a:r>
              <a:rPr lang="en-US" sz="2200" dirty="0" smtClean="0"/>
              <a:t>The insertion of synchrotron </a:t>
            </a:r>
            <a:r>
              <a:rPr lang="en-US" sz="2200" dirty="0" err="1" smtClean="0"/>
              <a:t>beamlines</a:t>
            </a:r>
            <a:r>
              <a:rPr lang="en-US" sz="2200" dirty="0" smtClean="0"/>
              <a:t>, with their impact on the layout and lattice is being studied</a:t>
            </a:r>
          </a:p>
          <a:p>
            <a:pPr eaLnBrk="1" hangingPunct="1">
              <a:lnSpc>
                <a:spcPct val="80000"/>
              </a:lnSpc>
              <a:defRPr/>
            </a:pPr>
            <a:endParaRPr lang="en-US" sz="800" dirty="0" smtClean="0"/>
          </a:p>
          <a:p>
            <a:pPr eaLnBrk="1" hangingPunct="1">
              <a:lnSpc>
                <a:spcPct val="80000"/>
              </a:lnSpc>
              <a:defRPr/>
            </a:pPr>
            <a:r>
              <a:rPr lang="en-US" sz="2200" dirty="0" smtClean="0"/>
              <a:t>We are looking for a green field site in order to exploit at best the facility (</a:t>
            </a:r>
            <a:r>
              <a:rPr lang="en-US" sz="2200" dirty="0" err="1" smtClean="0"/>
              <a:t>SuperB</a:t>
            </a:r>
            <a:r>
              <a:rPr lang="en-US" sz="2200" dirty="0" smtClean="0"/>
              <a:t> and SL)</a:t>
            </a:r>
          </a:p>
          <a:p>
            <a:pPr eaLnBrk="1" hangingPunct="1">
              <a:lnSpc>
                <a:spcPct val="80000"/>
              </a:lnSpc>
              <a:defRPr/>
            </a:pPr>
            <a:endParaRPr lang="en-US" sz="800" dirty="0" smtClean="0"/>
          </a:p>
          <a:p>
            <a:pPr eaLnBrk="1" hangingPunct="1">
              <a:lnSpc>
                <a:spcPct val="80000"/>
              </a:lnSpc>
              <a:defRPr/>
            </a:pPr>
            <a:r>
              <a:rPr lang="en-US" sz="2200" dirty="0" smtClean="0"/>
              <a:t>Several sites seems available, first pick at the moment is in Tor </a:t>
            </a:r>
            <a:r>
              <a:rPr lang="en-US" sz="2200" dirty="0" err="1" smtClean="0"/>
              <a:t>Vergata</a:t>
            </a:r>
            <a:r>
              <a:rPr lang="en-US" sz="2200" dirty="0" smtClean="0"/>
              <a:t> University campus and we are studying its compatibility with the requirements </a:t>
            </a:r>
            <a:endParaRPr lang="en-US" sz="2200" dirty="0"/>
          </a:p>
          <a:p>
            <a:pPr marL="0" indent="0" eaLnBrk="1" hangingPunct="1">
              <a:lnSpc>
                <a:spcPct val="80000"/>
              </a:lnSpc>
              <a:buNone/>
              <a:defRPr/>
            </a:pPr>
            <a:endParaRPr lang="en-US" sz="800" dirty="0" smtClean="0"/>
          </a:p>
          <a:p>
            <a:pPr eaLnBrk="1" hangingPunct="1">
              <a:lnSpc>
                <a:spcPct val="80000"/>
              </a:lnSpc>
              <a:defRPr/>
            </a:pPr>
            <a:r>
              <a:rPr lang="en-US" sz="2200" dirty="0" smtClean="0"/>
              <a:t>International Site Committee met in April and visited tor </a:t>
            </a:r>
            <a:r>
              <a:rPr lang="en-US" sz="2200" dirty="0" err="1" smtClean="0"/>
              <a:t>Vergata</a:t>
            </a:r>
            <a:endParaRPr lang="en-US" sz="2200" dirty="0" smtClean="0"/>
          </a:p>
          <a:p>
            <a:pPr marL="0" indent="0" eaLnBrk="1" hangingPunct="1">
              <a:lnSpc>
                <a:spcPct val="80000"/>
              </a:lnSpc>
              <a:buNone/>
              <a:defRPr/>
            </a:pPr>
            <a:endParaRPr lang="en-US" sz="800" dirty="0" smtClean="0"/>
          </a:p>
          <a:p>
            <a:pPr>
              <a:lnSpc>
                <a:spcPct val="80000"/>
              </a:lnSpc>
              <a:defRPr/>
            </a:pPr>
            <a:r>
              <a:rPr lang="en-US" sz="2200" dirty="0" smtClean="0"/>
              <a:t>Preliminary ground measurements have been performed at Tor </a:t>
            </a:r>
            <a:r>
              <a:rPr lang="en-US" sz="2200" dirty="0" err="1" smtClean="0"/>
              <a:t>Vergata</a:t>
            </a:r>
            <a:r>
              <a:rPr lang="en-US" sz="2200" dirty="0" smtClean="0"/>
              <a:t> in </a:t>
            </a:r>
            <a:r>
              <a:rPr lang="en-US" sz="2200" dirty="0"/>
              <a:t>mid-April. Vibration should not be a problem </a:t>
            </a:r>
            <a:r>
              <a:rPr lang="en-US" sz="2200" dirty="0" smtClean="0"/>
              <a:t>at </a:t>
            </a:r>
            <a:r>
              <a:rPr lang="en-US" sz="2200" dirty="0"/>
              <a:t>LNF and Tor </a:t>
            </a:r>
            <a:r>
              <a:rPr lang="en-US" sz="2200" dirty="0" err="1"/>
              <a:t>Vergata</a:t>
            </a:r>
            <a:r>
              <a:rPr lang="en-US" sz="2200" dirty="0"/>
              <a:t>, even at rush </a:t>
            </a:r>
            <a:r>
              <a:rPr lang="en-US" sz="2200" dirty="0" smtClean="0"/>
              <a:t>hour</a:t>
            </a:r>
          </a:p>
          <a:p>
            <a:pPr>
              <a:lnSpc>
                <a:spcPct val="80000"/>
              </a:lnSpc>
              <a:defRPr/>
            </a:pPr>
            <a:endParaRPr lang="en-US" sz="800" dirty="0" smtClean="0"/>
          </a:p>
          <a:p>
            <a:pPr eaLnBrk="1" hangingPunct="1">
              <a:lnSpc>
                <a:spcPct val="80000"/>
              </a:lnSpc>
              <a:defRPr/>
            </a:pPr>
            <a:r>
              <a:rPr lang="en-US" sz="2200" dirty="0" smtClean="0"/>
              <a:t>The layout will be optimized as soon as the site is chosen to further optimize the system performances</a:t>
            </a:r>
          </a:p>
        </p:txBody>
      </p:sp>
      <p:sp>
        <p:nvSpPr>
          <p:cNvPr id="5" name="CasellaDiTesto 4"/>
          <p:cNvSpPr txBox="1"/>
          <p:nvPr/>
        </p:nvSpPr>
        <p:spPr>
          <a:xfrm>
            <a:off x="971600" y="6207695"/>
            <a:ext cx="7000634" cy="461665"/>
          </a:xfrm>
          <a:prstGeom prst="rect">
            <a:avLst/>
          </a:prstGeom>
          <a:solidFill>
            <a:srgbClr val="66FF66"/>
          </a:solidFill>
        </p:spPr>
        <p:txBody>
          <a:bodyPr wrap="none" rtlCol="0">
            <a:spAutoFit/>
          </a:bodyPr>
          <a:lstStyle/>
          <a:p>
            <a:r>
              <a:rPr lang="it-IT" sz="2400" dirty="0" smtClean="0"/>
              <a:t>Site &amp; </a:t>
            </a:r>
            <a:r>
              <a:rPr lang="it-IT" sz="2400" dirty="0" err="1" smtClean="0"/>
              <a:t>vibrations</a:t>
            </a:r>
            <a:r>
              <a:rPr lang="it-IT" sz="2400" dirty="0" smtClean="0"/>
              <a:t> </a:t>
            </a:r>
            <a:r>
              <a:rPr lang="it-IT" sz="2400" dirty="0" err="1" smtClean="0"/>
              <a:t>parallel</a:t>
            </a:r>
            <a:r>
              <a:rPr lang="it-IT" sz="2400" dirty="0" smtClean="0"/>
              <a:t> session </a:t>
            </a:r>
            <a:r>
              <a:rPr lang="it-IT" sz="2400" dirty="0" err="1" smtClean="0"/>
              <a:t>Monday</a:t>
            </a:r>
            <a:r>
              <a:rPr lang="it-IT" sz="2400" dirty="0" smtClean="0"/>
              <a:t> </a:t>
            </a:r>
            <a:r>
              <a:rPr lang="it-IT" sz="2400" dirty="0" err="1" smtClean="0"/>
              <a:t>morning</a:t>
            </a:r>
            <a:endParaRPr lang="it-IT" sz="2400" dirty="0"/>
          </a:p>
        </p:txBody>
      </p:sp>
    </p:spTree>
    <p:extLst>
      <p:ext uri="{BB962C8B-B14F-4D97-AF65-F5344CB8AC3E}">
        <p14:creationId xmlns:p14="http://schemas.microsoft.com/office/powerpoint/2010/main" val="17195853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magine 4" descr="SuperB@LNF12_1.pdf"/>
          <p:cNvPicPr>
            <a:picLocks noChangeAspect="1"/>
          </p:cNvPicPr>
          <p:nvPr/>
        </p:nvPicPr>
        <p:blipFill>
          <a:blip r:embed="rId2" cstate="print">
            <a:extLst>
              <a:ext uri="{28A0092B-C50C-407E-A947-70E740481C1C}">
                <a14:useLocalDpi xmlns:a14="http://schemas.microsoft.com/office/drawing/2010/main" val="0"/>
              </a:ext>
            </a:extLst>
          </a:blip>
          <a:srcRect r="5780"/>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 name="Figura a mano libera 20"/>
          <p:cNvSpPr/>
          <p:nvPr/>
        </p:nvSpPr>
        <p:spPr>
          <a:xfrm>
            <a:off x="7162800" y="4876800"/>
            <a:ext cx="203200" cy="190500"/>
          </a:xfrm>
          <a:custGeom>
            <a:avLst/>
            <a:gdLst>
              <a:gd name="connsiteX0" fmla="*/ 0 w 203200"/>
              <a:gd name="connsiteY0" fmla="*/ 0 h 190500"/>
              <a:gd name="connsiteX1" fmla="*/ 0 w 203200"/>
              <a:gd name="connsiteY1" fmla="*/ 182033 h 190500"/>
              <a:gd name="connsiteX2" fmla="*/ 198967 w 203200"/>
              <a:gd name="connsiteY2" fmla="*/ 190500 h 190500"/>
              <a:gd name="connsiteX3" fmla="*/ 203200 w 203200"/>
              <a:gd name="connsiteY3" fmla="*/ 4233 h 190500"/>
              <a:gd name="connsiteX4" fmla="*/ 0 w 20320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 h="190500">
                <a:moveTo>
                  <a:pt x="0" y="0"/>
                </a:moveTo>
                <a:lnTo>
                  <a:pt x="0" y="182033"/>
                </a:lnTo>
                <a:lnTo>
                  <a:pt x="198967" y="190500"/>
                </a:lnTo>
                <a:lnTo>
                  <a:pt x="203200" y="4233"/>
                </a:lnTo>
                <a:lnTo>
                  <a:pt x="0" y="0"/>
                </a:lnTo>
                <a:close/>
              </a:path>
            </a:pathLst>
          </a:cu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a typeface="ＭＳ Ｐゴシック" charset="-128"/>
              <a:cs typeface="Arial" charset="0"/>
            </a:endParaRPr>
          </a:p>
        </p:txBody>
      </p:sp>
      <p:pic>
        <p:nvPicPr>
          <p:cNvPr id="24" name="Immagine 23"/>
          <p:cNvPicPr>
            <a:picLocks noChangeAspect="1"/>
          </p:cNvPicPr>
          <p:nvPr/>
        </p:nvPicPr>
        <p:blipFill>
          <a:blip r:embed="rId3" cstate="print">
            <a:clrChange>
              <a:clrFrom>
                <a:srgbClr val="FFFFFF"/>
              </a:clrFrom>
              <a:clrTo>
                <a:srgbClr val="FFFFFF">
                  <a:alpha val="0"/>
                </a:srgbClr>
              </a:clrTo>
            </a:clrChange>
          </a:blip>
          <a:srcRect b="8430"/>
          <a:stretch>
            <a:fillRect/>
          </a:stretch>
        </p:blipFill>
        <p:spPr bwMode="auto">
          <a:xfrm>
            <a:off x="6418263" y="533400"/>
            <a:ext cx="2667000" cy="1447800"/>
          </a:xfrm>
          <a:prstGeom prst="rect">
            <a:avLst/>
          </a:prstGeom>
          <a:solidFill>
            <a:schemeClr val="accent5">
              <a:alpha val="60000"/>
            </a:schemeClr>
          </a:solidFill>
          <a:ln w="38100">
            <a:solidFill>
              <a:srgbClr val="3366FF"/>
            </a:solidFill>
            <a:miter lim="800000"/>
            <a:headEnd/>
            <a:tailEnd/>
          </a:ln>
        </p:spPr>
      </p:pic>
      <p:cxnSp>
        <p:nvCxnSpPr>
          <p:cNvPr id="26" name="Connettore 2 25"/>
          <p:cNvCxnSpPr/>
          <p:nvPr/>
        </p:nvCxnSpPr>
        <p:spPr>
          <a:xfrm rot="5400000" flipH="1" flipV="1">
            <a:off x="6019800" y="2895600"/>
            <a:ext cx="2895600" cy="1066800"/>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pic>
        <p:nvPicPr>
          <p:cNvPr id="51206" name="Picture 13" descr="sez tr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38" y="5122863"/>
            <a:ext cx="1716087" cy="1676400"/>
          </a:xfrm>
          <a:prstGeom prst="rect">
            <a:avLst/>
          </a:prstGeom>
          <a:noFill/>
          <a:ln w="44450">
            <a:solidFill>
              <a:srgbClr val="008000"/>
            </a:solidFill>
            <a:miter lim="800000"/>
            <a:headEnd/>
            <a:tailEnd/>
          </a:ln>
          <a:extLst>
            <a:ext uri="{909E8E84-426E-40dd-AFC4-6F175D3DCCD1}">
              <a14:hiddenFill xmlns:a14="http://schemas.microsoft.com/office/drawing/2010/main">
                <a:solidFill>
                  <a:srgbClr val="FFFFFF"/>
                </a:solidFill>
              </a14:hiddenFill>
            </a:ext>
          </a:extLst>
        </p:spPr>
      </p:pic>
      <p:cxnSp>
        <p:nvCxnSpPr>
          <p:cNvPr id="31" name="Connettore 2 30"/>
          <p:cNvCxnSpPr/>
          <p:nvPr/>
        </p:nvCxnSpPr>
        <p:spPr>
          <a:xfrm rot="10800000" flipV="1">
            <a:off x="1774825" y="4806950"/>
            <a:ext cx="3178175" cy="1154113"/>
          </a:xfrm>
          <a:prstGeom prst="straightConnector1">
            <a:avLst/>
          </a:prstGeom>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pic>
        <p:nvPicPr>
          <p:cNvPr id="51208" name="Picture 7" descr="SUPERB-SPARX0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38" y="368300"/>
            <a:ext cx="3413125" cy="2276475"/>
          </a:xfrm>
          <a:prstGeom prst="rect">
            <a:avLst/>
          </a:prstGeom>
          <a:noFill/>
          <a:ln w="34925">
            <a:solidFill>
              <a:srgbClr val="000090"/>
            </a:solidFill>
            <a:miter lim="800000"/>
            <a:headEnd/>
            <a:tailEnd/>
          </a:ln>
          <a:extLst>
            <a:ext uri="{909E8E84-426E-40dd-AFC4-6F175D3DCCD1}">
              <a14:hiddenFill xmlns:a14="http://schemas.microsoft.com/office/drawing/2010/main">
                <a:solidFill>
                  <a:srgbClr val="FFFFFF"/>
                </a:solidFill>
              </a14:hiddenFill>
            </a:ext>
          </a:extLst>
        </p:spPr>
      </p:pic>
      <p:cxnSp>
        <p:nvCxnSpPr>
          <p:cNvPr id="34" name="Connettore 2 33"/>
          <p:cNvCxnSpPr/>
          <p:nvPr/>
        </p:nvCxnSpPr>
        <p:spPr>
          <a:xfrm rot="10800000">
            <a:off x="3484563" y="533400"/>
            <a:ext cx="1087437" cy="1066800"/>
          </a:xfrm>
          <a:prstGeom prst="straightConnector1">
            <a:avLst/>
          </a:prstGeom>
          <a:ln w="381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Ovale 26"/>
          <p:cNvSpPr/>
          <p:nvPr/>
        </p:nvSpPr>
        <p:spPr>
          <a:xfrm>
            <a:off x="5638800" y="4648200"/>
            <a:ext cx="457200" cy="3810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a typeface="ＭＳ Ｐゴシック" charset="-128"/>
              <a:cs typeface="Arial" charset="0"/>
            </a:endParaRPr>
          </a:p>
        </p:txBody>
      </p:sp>
      <p:sp>
        <p:nvSpPr>
          <p:cNvPr id="40" name="Fumetto 1 39"/>
          <p:cNvSpPr/>
          <p:nvPr/>
        </p:nvSpPr>
        <p:spPr>
          <a:xfrm>
            <a:off x="7315200" y="6019800"/>
            <a:ext cx="1828800" cy="838200"/>
          </a:xfrm>
          <a:prstGeom prst="wedgeRectCallout">
            <a:avLst>
              <a:gd name="adj1" fmla="val -49782"/>
              <a:gd name="adj2" fmla="val -160998"/>
            </a:avLst>
          </a:prstGeom>
          <a:solidFill>
            <a:schemeClr val="bg1"/>
          </a:solidFill>
          <a:ln w="25400">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a:solidFill>
                  <a:srgbClr val="FF6600"/>
                </a:solidFill>
                <a:ea typeface="ＭＳ Ｐゴシック" charset="-128"/>
                <a:cs typeface="Arial" charset="0"/>
              </a:rPr>
              <a:t>Damping ring</a:t>
            </a:r>
          </a:p>
        </p:txBody>
      </p:sp>
      <p:sp>
        <p:nvSpPr>
          <p:cNvPr id="41" name="Fumetto 1 40"/>
          <p:cNvSpPr/>
          <p:nvPr/>
        </p:nvSpPr>
        <p:spPr>
          <a:xfrm>
            <a:off x="5638800" y="2192338"/>
            <a:ext cx="1676400" cy="762000"/>
          </a:xfrm>
          <a:prstGeom prst="wedgeRectCallout">
            <a:avLst>
              <a:gd name="adj1" fmla="val -19071"/>
              <a:gd name="adj2" fmla="val 107675"/>
            </a:avLst>
          </a:prstGeom>
          <a:solidFill>
            <a:schemeClr val="bg1"/>
          </a:solid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a:solidFill>
                  <a:srgbClr val="FF6600"/>
                </a:solidFill>
                <a:ea typeface="ＭＳ Ｐゴシック" charset="-128"/>
                <a:cs typeface="Arial" charset="0"/>
              </a:rPr>
              <a:t> </a:t>
            </a:r>
            <a:r>
              <a:rPr lang="en-US" sz="2400" b="1">
                <a:solidFill>
                  <a:srgbClr val="0000FF"/>
                </a:solidFill>
                <a:ea typeface="ＭＳ Ｐゴシック" charset="-128"/>
                <a:cs typeface="Arial" charset="0"/>
              </a:rPr>
              <a:t>Collider hall</a:t>
            </a:r>
          </a:p>
        </p:txBody>
      </p:sp>
      <p:pic>
        <p:nvPicPr>
          <p:cNvPr id="51213" name="Picture 11" descr="Sala sperimentale 3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6537" t="3891" r="13425" b="11815"/>
          <a:stretch>
            <a:fillRect/>
          </a:stretch>
        </p:blipFill>
        <p:spPr bwMode="auto">
          <a:xfrm>
            <a:off x="4133850" y="1747838"/>
            <a:ext cx="14287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p:cNvSpPr txBox="1">
            <a:spLocks noChangeArrowheads="1"/>
          </p:cNvSpPr>
          <p:nvPr/>
        </p:nvSpPr>
        <p:spPr>
          <a:xfrm>
            <a:off x="0" y="0"/>
            <a:ext cx="9144000" cy="692696"/>
          </a:xfrm>
          <a:prstGeom prst="rect">
            <a:avLst/>
          </a:prstGeom>
          <a:solidFill>
            <a:srgbClr val="FF0000"/>
          </a:solidFill>
        </p:spPr>
        <p:txBody>
          <a:bodyPr/>
          <a:lstStyle>
            <a:lvl1pPr algn="ctr" rtl="0" fontAlgn="base">
              <a:spcBef>
                <a:spcPct val="0"/>
              </a:spcBef>
              <a:spcAft>
                <a:spcPct val="0"/>
              </a:spcAft>
              <a:defRPr sz="4400" i="1">
                <a:solidFill>
                  <a:schemeClr val="bg1"/>
                </a:solidFill>
                <a:latin typeface="+mj-lt"/>
                <a:ea typeface="+mj-ea"/>
                <a:cs typeface="+mj-cs"/>
              </a:defRPr>
            </a:lvl1pPr>
            <a:lvl2pPr algn="ctr" rtl="0" fontAlgn="base">
              <a:spcBef>
                <a:spcPct val="0"/>
              </a:spcBef>
              <a:spcAft>
                <a:spcPct val="0"/>
              </a:spcAft>
              <a:defRPr sz="4400" i="1">
                <a:solidFill>
                  <a:schemeClr val="bg1"/>
                </a:solidFill>
                <a:latin typeface="Arial" pitchFamily="34" charset="0"/>
              </a:defRPr>
            </a:lvl2pPr>
            <a:lvl3pPr algn="ctr" rtl="0" fontAlgn="base">
              <a:spcBef>
                <a:spcPct val="0"/>
              </a:spcBef>
              <a:spcAft>
                <a:spcPct val="0"/>
              </a:spcAft>
              <a:defRPr sz="4400" i="1">
                <a:solidFill>
                  <a:schemeClr val="bg1"/>
                </a:solidFill>
                <a:latin typeface="Arial" pitchFamily="34" charset="0"/>
              </a:defRPr>
            </a:lvl3pPr>
            <a:lvl4pPr algn="ctr" rtl="0" fontAlgn="base">
              <a:spcBef>
                <a:spcPct val="0"/>
              </a:spcBef>
              <a:spcAft>
                <a:spcPct val="0"/>
              </a:spcAft>
              <a:defRPr sz="4400" i="1">
                <a:solidFill>
                  <a:schemeClr val="bg1"/>
                </a:solidFill>
                <a:latin typeface="Arial" pitchFamily="34" charset="0"/>
              </a:defRPr>
            </a:lvl4pPr>
            <a:lvl5pPr algn="ctr" rtl="0" fontAlgn="base">
              <a:spcBef>
                <a:spcPct val="0"/>
              </a:spcBef>
              <a:spcAft>
                <a:spcPct val="0"/>
              </a:spcAft>
              <a:defRPr sz="4400" i="1">
                <a:solidFill>
                  <a:schemeClr val="bg1"/>
                </a:solidFill>
                <a:latin typeface="Arial" pitchFamily="34" charset="0"/>
              </a:defRPr>
            </a:lvl5pPr>
            <a:lvl6pPr marL="457200" algn="ctr" rtl="0" fontAlgn="base">
              <a:spcBef>
                <a:spcPct val="0"/>
              </a:spcBef>
              <a:spcAft>
                <a:spcPct val="0"/>
              </a:spcAft>
              <a:defRPr sz="4400" i="1">
                <a:solidFill>
                  <a:schemeClr val="bg1"/>
                </a:solidFill>
                <a:latin typeface="Arial" pitchFamily="34" charset="0"/>
              </a:defRPr>
            </a:lvl6pPr>
            <a:lvl7pPr marL="914400" algn="ctr" rtl="0" fontAlgn="base">
              <a:spcBef>
                <a:spcPct val="0"/>
              </a:spcBef>
              <a:spcAft>
                <a:spcPct val="0"/>
              </a:spcAft>
              <a:defRPr sz="4400" i="1">
                <a:solidFill>
                  <a:schemeClr val="bg1"/>
                </a:solidFill>
                <a:latin typeface="Arial" pitchFamily="34" charset="0"/>
              </a:defRPr>
            </a:lvl7pPr>
            <a:lvl8pPr marL="1371600" algn="ctr" rtl="0" fontAlgn="base">
              <a:spcBef>
                <a:spcPct val="0"/>
              </a:spcBef>
              <a:spcAft>
                <a:spcPct val="0"/>
              </a:spcAft>
              <a:defRPr sz="4400" i="1">
                <a:solidFill>
                  <a:schemeClr val="bg1"/>
                </a:solidFill>
                <a:latin typeface="Arial" pitchFamily="34" charset="0"/>
              </a:defRPr>
            </a:lvl8pPr>
            <a:lvl9pPr marL="1828800" algn="ctr" rtl="0" fontAlgn="base">
              <a:spcBef>
                <a:spcPct val="0"/>
              </a:spcBef>
              <a:spcAft>
                <a:spcPct val="0"/>
              </a:spcAft>
              <a:defRPr sz="4400" i="1">
                <a:solidFill>
                  <a:schemeClr val="bg1"/>
                </a:solidFill>
                <a:latin typeface="Arial" pitchFamily="34" charset="0"/>
              </a:defRPr>
            </a:lvl9pPr>
          </a:lstStyle>
          <a:p>
            <a:r>
              <a:rPr lang="en-US" sz="4000" dirty="0" smtClean="0"/>
              <a:t>LNF site</a:t>
            </a:r>
            <a:endParaRPr lang="en-US" sz="4000" dirty="0"/>
          </a:p>
        </p:txBody>
      </p:sp>
    </p:spTree>
    <p:extLst>
      <p:ext uri="{BB962C8B-B14F-4D97-AF65-F5344CB8AC3E}">
        <p14:creationId xmlns:p14="http://schemas.microsoft.com/office/powerpoint/2010/main" val="28667803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1322"/>
            <a:ext cx="9144000" cy="917732"/>
          </a:xfrm>
        </p:spPr>
        <p:txBody>
          <a:bodyPr/>
          <a:lstStyle/>
          <a:p>
            <a:r>
              <a:rPr lang="it-IT" dirty="0" err="1" smtClean="0"/>
              <a:t>Possible</a:t>
            </a:r>
            <a:r>
              <a:rPr lang="it-IT" dirty="0" smtClean="0"/>
              <a:t> layout @ Tor Vergata</a:t>
            </a:r>
            <a:endParaRPr lang="it-IT" dirty="0"/>
          </a:p>
        </p:txBody>
      </p:sp>
      <p:grpSp>
        <p:nvGrpSpPr>
          <p:cNvPr id="4" name="Gruppo 3"/>
          <p:cNvGrpSpPr/>
          <p:nvPr/>
        </p:nvGrpSpPr>
        <p:grpSpPr>
          <a:xfrm>
            <a:off x="321369" y="917732"/>
            <a:ext cx="8643119" cy="5967652"/>
            <a:chOff x="393377" y="917732"/>
            <a:chExt cx="8643119" cy="5967652"/>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377" y="917732"/>
              <a:ext cx="8643119" cy="596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2843808" y="1700808"/>
              <a:ext cx="2808312" cy="26642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1787968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numero diapositiva 4"/>
          <p:cNvSpPr>
            <a:spLocks noGrp="1"/>
          </p:cNvSpPr>
          <p:nvPr>
            <p:ph type="sldNum" sz="quarter" idx="12"/>
          </p:nvPr>
        </p:nvSpPr>
        <p:spPr/>
        <p:txBody>
          <a:bodyPr/>
          <a:lstStyle/>
          <a:p>
            <a:fld id="{A3744578-1091-45A1-8794-D3BB3B3A604B}" type="slidenum">
              <a:rPr lang="en-US"/>
              <a:pPr/>
              <a:t>4</a:t>
            </a:fld>
            <a:endParaRPr lang="en-US"/>
          </a:p>
        </p:txBody>
      </p:sp>
      <p:sp>
        <p:nvSpPr>
          <p:cNvPr id="413698" name="Rectangle 2"/>
          <p:cNvSpPr>
            <a:spLocks noGrp="1" noChangeArrowheads="1"/>
          </p:cNvSpPr>
          <p:nvPr>
            <p:ph type="title"/>
          </p:nvPr>
        </p:nvSpPr>
        <p:spPr>
          <a:xfrm>
            <a:off x="0" y="0"/>
            <a:ext cx="9144000" cy="762000"/>
          </a:xfrm>
        </p:spPr>
        <p:txBody>
          <a:bodyPr/>
          <a:lstStyle/>
          <a:p>
            <a:r>
              <a:rPr lang="it-IT"/>
              <a:t>World e</a:t>
            </a:r>
            <a:r>
              <a:rPr lang="it-IT" baseline="30000"/>
              <a:t>+</a:t>
            </a:r>
            <a:r>
              <a:rPr lang="it-IT"/>
              <a:t>e</a:t>
            </a:r>
            <a:r>
              <a:rPr lang="it-IT" baseline="30000"/>
              <a:t>-</a:t>
            </a:r>
            <a:r>
              <a:rPr lang="it-IT"/>
              <a:t> colliders luminosity</a:t>
            </a:r>
            <a:endParaRPr lang="en-US"/>
          </a:p>
        </p:txBody>
      </p:sp>
      <p:sp>
        <p:nvSpPr>
          <p:cNvPr id="413700" name="Text Box 4"/>
          <p:cNvSpPr txBox="1">
            <a:spLocks noChangeArrowheads="1"/>
          </p:cNvSpPr>
          <p:nvPr/>
        </p:nvSpPr>
        <p:spPr bwMode="auto">
          <a:xfrm>
            <a:off x="6172200" y="4876800"/>
            <a:ext cx="1946275" cy="925513"/>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chemeClr val="accent2"/>
                </a:solidFill>
              </a:rPr>
              <a:t>B-Factories</a:t>
            </a:r>
          </a:p>
          <a:p>
            <a:r>
              <a:rPr lang="it-IT" b="1">
                <a:solidFill>
                  <a:srgbClr val="FF0000"/>
                </a:solidFill>
                <a:latin typeface="Symbol" pitchFamily="18" charset="2"/>
              </a:rPr>
              <a:t>F</a:t>
            </a:r>
            <a:r>
              <a:rPr lang="it-IT" b="1">
                <a:solidFill>
                  <a:srgbClr val="FF0000"/>
                </a:solidFill>
              </a:rPr>
              <a:t>-Factories</a:t>
            </a:r>
          </a:p>
          <a:p>
            <a:r>
              <a:rPr lang="it-IT" b="1">
                <a:solidFill>
                  <a:srgbClr val="008000"/>
                </a:solidFill>
              </a:rPr>
              <a:t>Future Colliders</a:t>
            </a:r>
            <a:endParaRPr lang="en-US" b="1">
              <a:solidFill>
                <a:srgbClr val="008000"/>
              </a:solidFill>
            </a:endParaRPr>
          </a:p>
        </p:txBody>
      </p:sp>
      <p:grpSp>
        <p:nvGrpSpPr>
          <p:cNvPr id="5" name="Gruppo 4"/>
          <p:cNvGrpSpPr/>
          <p:nvPr/>
        </p:nvGrpSpPr>
        <p:grpSpPr>
          <a:xfrm>
            <a:off x="762000" y="839788"/>
            <a:ext cx="7777163" cy="5942012"/>
            <a:chOff x="762000" y="839788"/>
            <a:chExt cx="7777163" cy="5942012"/>
          </a:xfrm>
        </p:grpSpPr>
        <p:pic>
          <p:nvPicPr>
            <p:cNvPr id="413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4985" t="2371" r="7776" b="23344"/>
            <a:stretch>
              <a:fillRect/>
            </a:stretch>
          </p:blipFill>
          <p:spPr bwMode="auto">
            <a:xfrm>
              <a:off x="762000" y="839788"/>
              <a:ext cx="7777163" cy="59420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3703" name="Oval 7"/>
            <p:cNvSpPr>
              <a:spLocks noChangeArrowheads="1"/>
            </p:cNvSpPr>
            <p:nvPr/>
          </p:nvSpPr>
          <p:spPr bwMode="auto">
            <a:xfrm rot="2080955">
              <a:off x="6977063" y="1765300"/>
              <a:ext cx="1447800" cy="762000"/>
            </a:xfrm>
            <a:prstGeom prst="ellipse">
              <a:avLst/>
            </a:prstGeom>
            <a:noFill/>
            <a:ln w="38100">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solidFill>
                  <a:schemeClr val="accent2"/>
                </a:solidFill>
              </a:endParaRPr>
            </a:p>
          </p:txBody>
        </p:sp>
        <p:sp>
          <p:nvSpPr>
            <p:cNvPr id="413704" name="Oval 8"/>
            <p:cNvSpPr>
              <a:spLocks noChangeArrowheads="1"/>
            </p:cNvSpPr>
            <p:nvPr/>
          </p:nvSpPr>
          <p:spPr bwMode="auto">
            <a:xfrm rot="20740523">
              <a:off x="3048000" y="930275"/>
              <a:ext cx="2438400" cy="908050"/>
            </a:xfrm>
            <a:prstGeom prst="ellipse">
              <a:avLst/>
            </a:prstGeom>
            <a:noFill/>
            <a:ln w="3810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13705" name="Oval 9"/>
            <p:cNvSpPr>
              <a:spLocks noChangeArrowheads="1"/>
            </p:cNvSpPr>
            <p:nvPr/>
          </p:nvSpPr>
          <p:spPr bwMode="auto">
            <a:xfrm rot="19806722">
              <a:off x="2095500" y="2190750"/>
              <a:ext cx="3470275" cy="1524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13706" name="Text Box 10"/>
            <p:cNvSpPr txBox="1">
              <a:spLocks noChangeArrowheads="1"/>
            </p:cNvSpPr>
            <p:nvPr/>
          </p:nvSpPr>
          <p:spPr bwMode="auto">
            <a:xfrm>
              <a:off x="1828800" y="103505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rgbClr val="009900"/>
                  </a:solidFill>
                </a:rPr>
                <a:t>Super</a:t>
              </a:r>
            </a:p>
            <a:p>
              <a:r>
                <a:rPr lang="it-IT" b="1">
                  <a:solidFill>
                    <a:srgbClr val="009900"/>
                  </a:solidFill>
                </a:rPr>
                <a:t>Factories</a:t>
              </a:r>
              <a:endParaRPr lang="en-US" b="1">
                <a:solidFill>
                  <a:srgbClr val="009900"/>
                </a:solidFill>
              </a:endParaRPr>
            </a:p>
          </p:txBody>
        </p:sp>
        <p:sp>
          <p:nvSpPr>
            <p:cNvPr id="413707" name="Text Box 11"/>
            <p:cNvSpPr txBox="1">
              <a:spLocks noChangeArrowheads="1"/>
            </p:cNvSpPr>
            <p:nvPr/>
          </p:nvSpPr>
          <p:spPr bwMode="auto">
            <a:xfrm>
              <a:off x="1752600" y="2300288"/>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rgbClr val="FF0000"/>
                  </a:solidFill>
                </a:rPr>
                <a:t>Factories</a:t>
              </a:r>
              <a:endParaRPr lang="en-US" b="1">
                <a:solidFill>
                  <a:srgbClr val="FF0000"/>
                </a:solidFill>
              </a:endParaRPr>
            </a:p>
          </p:txBody>
        </p:sp>
        <p:sp>
          <p:nvSpPr>
            <p:cNvPr id="413708" name="Text Box 12"/>
            <p:cNvSpPr txBox="1">
              <a:spLocks noChangeArrowheads="1"/>
            </p:cNvSpPr>
            <p:nvPr/>
          </p:nvSpPr>
          <p:spPr bwMode="auto">
            <a:xfrm>
              <a:off x="6477000" y="1309688"/>
              <a:ext cx="1873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chemeClr val="accent2"/>
                  </a:solidFill>
                </a:rPr>
                <a:t>Linear colliders</a:t>
              </a:r>
              <a:endParaRPr lang="en-US" b="1">
                <a:solidFill>
                  <a:schemeClr val="accent2"/>
                </a:solidFill>
              </a:endParaRPr>
            </a:p>
          </p:txBody>
        </p:sp>
      </p:grpSp>
      <p:grpSp>
        <p:nvGrpSpPr>
          <p:cNvPr id="4" name="Gruppo 3"/>
          <p:cNvGrpSpPr/>
          <p:nvPr/>
        </p:nvGrpSpPr>
        <p:grpSpPr>
          <a:xfrm>
            <a:off x="4644008" y="836712"/>
            <a:ext cx="2272108" cy="584775"/>
            <a:chOff x="4644008" y="836712"/>
            <a:chExt cx="2272108" cy="584775"/>
          </a:xfrm>
        </p:grpSpPr>
        <p:sp>
          <p:nvSpPr>
            <p:cNvPr id="2" name="CasellaDiTesto 1"/>
            <p:cNvSpPr txBox="1"/>
            <p:nvPr/>
          </p:nvSpPr>
          <p:spPr>
            <a:xfrm>
              <a:off x="5364088" y="836712"/>
              <a:ext cx="1552028" cy="584775"/>
            </a:xfrm>
            <a:prstGeom prst="rect">
              <a:avLst/>
            </a:prstGeom>
            <a:solidFill>
              <a:srgbClr val="00B0F0"/>
            </a:solidFill>
          </p:spPr>
          <p:txBody>
            <a:bodyPr wrap="none" rtlCol="0">
              <a:spAutoFit/>
            </a:bodyPr>
            <a:lstStyle/>
            <a:p>
              <a:r>
                <a:rPr lang="it-IT" sz="3200" i="1" dirty="0" err="1" smtClean="0">
                  <a:solidFill>
                    <a:schemeClr val="bg1"/>
                  </a:solidFill>
                </a:rPr>
                <a:t>SuperB</a:t>
              </a:r>
              <a:endParaRPr lang="it-IT" sz="3200" i="1" dirty="0">
                <a:solidFill>
                  <a:schemeClr val="bg1"/>
                </a:solidFill>
              </a:endParaRPr>
            </a:p>
          </p:txBody>
        </p:sp>
        <p:sp>
          <p:nvSpPr>
            <p:cNvPr id="3" name="Freccia a destra 2"/>
            <p:cNvSpPr/>
            <p:nvPr/>
          </p:nvSpPr>
          <p:spPr>
            <a:xfrm flipH="1">
              <a:off x="4644008" y="914872"/>
              <a:ext cx="767512" cy="35388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 name="CasellaDiTesto 5"/>
          <p:cNvSpPr txBox="1"/>
          <p:nvPr/>
        </p:nvSpPr>
        <p:spPr>
          <a:xfrm>
            <a:off x="4634456" y="4869160"/>
            <a:ext cx="4330032" cy="1077218"/>
          </a:xfrm>
          <a:prstGeom prst="rect">
            <a:avLst/>
          </a:prstGeom>
          <a:solidFill>
            <a:srgbClr val="00B0F0"/>
          </a:solidFill>
        </p:spPr>
        <p:txBody>
          <a:bodyPr wrap="none" rtlCol="0">
            <a:spAutoFit/>
          </a:bodyPr>
          <a:lstStyle/>
          <a:p>
            <a:r>
              <a:rPr lang="it-IT" sz="3200" dirty="0" err="1" smtClean="0">
                <a:solidFill>
                  <a:schemeClr val="bg1"/>
                </a:solidFill>
              </a:rPr>
              <a:t>SuperB</a:t>
            </a:r>
            <a:r>
              <a:rPr lang="it-IT" sz="3200" dirty="0" smtClean="0">
                <a:solidFill>
                  <a:schemeClr val="bg1"/>
                </a:solidFill>
              </a:rPr>
              <a:t>: </a:t>
            </a:r>
            <a:r>
              <a:rPr lang="it-IT" sz="3200" dirty="0" err="1" smtClean="0">
                <a:solidFill>
                  <a:schemeClr val="bg1"/>
                </a:solidFill>
              </a:rPr>
              <a:t>highest</a:t>
            </a:r>
            <a:r>
              <a:rPr lang="it-IT" sz="3200" dirty="0" smtClean="0">
                <a:solidFill>
                  <a:schemeClr val="bg1"/>
                </a:solidFill>
              </a:rPr>
              <a:t> world </a:t>
            </a:r>
          </a:p>
          <a:p>
            <a:r>
              <a:rPr lang="it-IT" sz="3200" dirty="0" err="1" smtClean="0">
                <a:solidFill>
                  <a:schemeClr val="bg1"/>
                </a:solidFill>
              </a:rPr>
              <a:t>luminosity</a:t>
            </a:r>
            <a:r>
              <a:rPr lang="it-IT" sz="3200" dirty="0" smtClean="0">
                <a:solidFill>
                  <a:schemeClr val="bg1"/>
                </a:solidFill>
              </a:rPr>
              <a:t> collider </a:t>
            </a:r>
            <a:r>
              <a:rPr lang="it-IT" sz="3200" dirty="0" err="1" smtClean="0">
                <a:solidFill>
                  <a:schemeClr val="bg1"/>
                </a:solidFill>
              </a:rPr>
              <a:t>ever</a:t>
            </a:r>
            <a:endParaRPr lang="it-IT" sz="3200" dirty="0">
              <a:solidFill>
                <a:schemeClr val="bg1"/>
              </a:solidFill>
            </a:endParaRPr>
          </a:p>
        </p:txBody>
      </p:sp>
    </p:spTree>
    <p:extLst>
      <p:ext uri="{BB962C8B-B14F-4D97-AF65-F5344CB8AC3E}">
        <p14:creationId xmlns:p14="http://schemas.microsoft.com/office/powerpoint/2010/main" val="19114346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90131" y="508610"/>
            <a:ext cx="5432898" cy="523220"/>
          </a:xfrm>
          <a:prstGeom prst="rect">
            <a:avLst/>
          </a:prstGeom>
          <a:noFill/>
        </p:spPr>
        <p:txBody>
          <a:bodyPr wrap="none" rtlCol="0">
            <a:spAutoFit/>
          </a:bodyPr>
          <a:lstStyle/>
          <a:p>
            <a:r>
              <a:rPr lang="it-IT" sz="2800" b="1" dirty="0" smtClean="0">
                <a:solidFill>
                  <a:srgbClr val="66FF66"/>
                </a:solidFill>
              </a:rPr>
              <a:t>Tor Vergata </a:t>
            </a:r>
            <a:r>
              <a:rPr lang="it-IT" sz="2800" b="1" dirty="0" err="1" smtClean="0">
                <a:solidFill>
                  <a:srgbClr val="66FF66"/>
                </a:solidFill>
              </a:rPr>
              <a:t>University</a:t>
            </a:r>
            <a:r>
              <a:rPr lang="it-IT" sz="2800" b="1" dirty="0" smtClean="0">
                <a:solidFill>
                  <a:srgbClr val="66FF66"/>
                </a:solidFill>
              </a:rPr>
              <a:t> campus</a:t>
            </a:r>
            <a:endParaRPr lang="it-IT" sz="2800" b="1" dirty="0">
              <a:solidFill>
                <a:srgbClr val="66FF66"/>
              </a:solidFill>
            </a:endParaRPr>
          </a:p>
        </p:txBody>
      </p:sp>
      <p:grpSp>
        <p:nvGrpSpPr>
          <p:cNvPr id="8" name="Gruppo 7"/>
          <p:cNvGrpSpPr/>
          <p:nvPr/>
        </p:nvGrpSpPr>
        <p:grpSpPr>
          <a:xfrm>
            <a:off x="539552" y="262890"/>
            <a:ext cx="8064896" cy="6466088"/>
            <a:chOff x="539552" y="262890"/>
            <a:chExt cx="8064896" cy="6466088"/>
          </a:xfrm>
        </p:grpSpPr>
        <p:grpSp>
          <p:nvGrpSpPr>
            <p:cNvPr id="12" name="Gruppo 11"/>
            <p:cNvGrpSpPr/>
            <p:nvPr/>
          </p:nvGrpSpPr>
          <p:grpSpPr>
            <a:xfrm>
              <a:off x="539552" y="262890"/>
              <a:ext cx="8064896" cy="6466088"/>
              <a:chOff x="539552" y="262890"/>
              <a:chExt cx="8064896" cy="6466088"/>
            </a:xfrm>
          </p:grpSpPr>
          <p:grpSp>
            <p:nvGrpSpPr>
              <p:cNvPr id="9" name="Gruppo 8"/>
              <p:cNvGrpSpPr/>
              <p:nvPr/>
            </p:nvGrpSpPr>
            <p:grpSpPr>
              <a:xfrm>
                <a:off x="539552" y="262890"/>
                <a:ext cx="8064896" cy="6466088"/>
                <a:chOff x="539552" y="262890"/>
                <a:chExt cx="8064896" cy="6466088"/>
              </a:xfrm>
            </p:grpSpPr>
            <p:pic>
              <p:nvPicPr>
                <p:cNvPr id="819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830" t="30019" r="23469" b="3303"/>
                <a:stretch/>
              </p:blipFill>
              <p:spPr bwMode="auto">
                <a:xfrm>
                  <a:off x="539552" y="262890"/>
                  <a:ext cx="8064896" cy="646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3"/>
                <p:cNvSpPr/>
                <p:nvPr/>
              </p:nvSpPr>
              <p:spPr>
                <a:xfrm>
                  <a:off x="2483768" y="1772816"/>
                  <a:ext cx="122413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7380312" y="5373216"/>
                  <a:ext cx="122413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5"/>
                <p:cNvCxnSpPr>
                  <a:stCxn id="4" idx="5"/>
                </p:cNvCxnSpPr>
                <p:nvPr/>
              </p:nvCxnSpPr>
              <p:spPr>
                <a:xfrm>
                  <a:off x="3528633" y="2756219"/>
                  <a:ext cx="3995695" cy="2833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CasellaDiTesto 9"/>
              <p:cNvSpPr txBox="1"/>
              <p:nvPr/>
            </p:nvSpPr>
            <p:spPr>
              <a:xfrm>
                <a:off x="3510951" y="1340768"/>
                <a:ext cx="2040943" cy="954107"/>
              </a:xfrm>
              <a:prstGeom prst="rect">
                <a:avLst/>
              </a:prstGeom>
              <a:noFill/>
            </p:spPr>
            <p:txBody>
              <a:bodyPr wrap="none" rtlCol="0">
                <a:spAutoFit/>
              </a:bodyPr>
              <a:lstStyle/>
              <a:p>
                <a:pPr algn="ctr"/>
                <a:r>
                  <a:rPr lang="it-IT" sz="2800" b="1" dirty="0" smtClean="0">
                    <a:solidFill>
                      <a:srgbClr val="FFFF00"/>
                    </a:solidFill>
                  </a:rPr>
                  <a:t>Site under </a:t>
                </a:r>
              </a:p>
              <a:p>
                <a:pPr algn="ctr"/>
                <a:r>
                  <a:rPr lang="it-IT" sz="2800" b="1" dirty="0" err="1" smtClean="0">
                    <a:solidFill>
                      <a:srgbClr val="FFFF00"/>
                    </a:solidFill>
                  </a:rPr>
                  <a:t>study</a:t>
                </a:r>
                <a:endParaRPr lang="it-IT" sz="2800" b="1" dirty="0">
                  <a:solidFill>
                    <a:srgbClr val="FFFF00"/>
                  </a:solidFill>
                </a:endParaRPr>
              </a:p>
            </p:txBody>
          </p:sp>
          <p:sp>
            <p:nvSpPr>
              <p:cNvPr id="13" name="CasellaDiTesto 12"/>
              <p:cNvSpPr txBox="1"/>
              <p:nvPr/>
            </p:nvSpPr>
            <p:spPr>
              <a:xfrm>
                <a:off x="7682909" y="5867980"/>
                <a:ext cx="782587" cy="461665"/>
              </a:xfrm>
              <a:prstGeom prst="rect">
                <a:avLst/>
              </a:prstGeom>
              <a:noFill/>
            </p:spPr>
            <p:txBody>
              <a:bodyPr wrap="none" rtlCol="0">
                <a:spAutoFit/>
              </a:bodyPr>
              <a:lstStyle/>
              <a:p>
                <a:r>
                  <a:rPr lang="it-IT" sz="2400" b="1" dirty="0" smtClean="0">
                    <a:solidFill>
                      <a:schemeClr val="bg1"/>
                    </a:solidFill>
                  </a:rPr>
                  <a:t>LNF</a:t>
                </a:r>
                <a:endParaRPr lang="it-IT" sz="2400" b="1" dirty="0">
                  <a:solidFill>
                    <a:schemeClr val="bg1"/>
                  </a:solidFill>
                </a:endParaRPr>
              </a:p>
            </p:txBody>
          </p:sp>
          <p:sp>
            <p:nvSpPr>
              <p:cNvPr id="11" name="CasellaDiTesto 10"/>
              <p:cNvSpPr txBox="1"/>
              <p:nvPr/>
            </p:nvSpPr>
            <p:spPr>
              <a:xfrm>
                <a:off x="5292080" y="3573016"/>
                <a:ext cx="1582484" cy="369332"/>
              </a:xfrm>
              <a:prstGeom prst="rect">
                <a:avLst/>
              </a:prstGeom>
              <a:noFill/>
            </p:spPr>
            <p:txBody>
              <a:bodyPr wrap="none" rtlCol="0">
                <a:spAutoFit/>
              </a:bodyPr>
              <a:lstStyle/>
              <a:p>
                <a:r>
                  <a:rPr lang="it-IT" dirty="0" err="1" smtClean="0">
                    <a:solidFill>
                      <a:schemeClr val="bg1"/>
                    </a:solidFill>
                  </a:rPr>
                  <a:t>About</a:t>
                </a:r>
                <a:r>
                  <a:rPr lang="it-IT" dirty="0" smtClean="0">
                    <a:solidFill>
                      <a:schemeClr val="bg1"/>
                    </a:solidFill>
                  </a:rPr>
                  <a:t> 4.5 Km</a:t>
                </a:r>
                <a:endParaRPr lang="it-IT" dirty="0">
                  <a:solidFill>
                    <a:schemeClr val="bg1"/>
                  </a:solidFill>
                </a:endParaRPr>
              </a:p>
            </p:txBody>
          </p:sp>
        </p:grpSp>
        <p:cxnSp>
          <p:nvCxnSpPr>
            <p:cNvPr id="5" name="Connettore 2 4"/>
            <p:cNvCxnSpPr/>
            <p:nvPr/>
          </p:nvCxnSpPr>
          <p:spPr>
            <a:xfrm flipH="1">
              <a:off x="3275856" y="1988840"/>
              <a:ext cx="432048" cy="306035"/>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33010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4" name="Picture 4" descr="Kirk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718" r="2879" b="7542"/>
          <a:stretch/>
        </p:blipFill>
        <p:spPr bwMode="auto">
          <a:xfrm>
            <a:off x="827584" y="2204864"/>
            <a:ext cx="7702805" cy="4560857"/>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107504" y="983630"/>
            <a:ext cx="8928992" cy="1077218"/>
          </a:xfrm>
          <a:prstGeom prst="rect">
            <a:avLst/>
          </a:prstGeom>
        </p:spPr>
        <p:txBody>
          <a:bodyPr wrap="square">
            <a:spAutoFit/>
          </a:bodyPr>
          <a:lstStyle/>
          <a:p>
            <a:pPr marL="342900" lvl="0" indent="-342900" fontAlgn="base">
              <a:lnSpc>
                <a:spcPct val="80000"/>
              </a:lnSpc>
              <a:spcBef>
                <a:spcPct val="20000"/>
              </a:spcBef>
              <a:spcAft>
                <a:spcPct val="0"/>
              </a:spcAft>
              <a:buSzPct val="85000"/>
              <a:buBlip>
                <a:blip r:embed="rId3"/>
              </a:buBlip>
              <a:defRPr/>
            </a:pPr>
            <a:r>
              <a:rPr lang="en-US" sz="2000" kern="0" dirty="0">
                <a:solidFill>
                  <a:srgbClr val="FFFFFF"/>
                </a:solidFill>
              </a:rPr>
              <a:t>An overall vibration control design is being developed for the FF magnets. The added measurements of the </a:t>
            </a:r>
            <a:r>
              <a:rPr lang="en-US" sz="2000" kern="0" dirty="0" err="1">
                <a:solidFill>
                  <a:srgbClr val="FFFFFF"/>
                </a:solidFill>
              </a:rPr>
              <a:t>Frascati</a:t>
            </a:r>
            <a:r>
              <a:rPr lang="en-US" sz="2000" kern="0" dirty="0">
                <a:solidFill>
                  <a:srgbClr val="FFFFFF"/>
                </a:solidFill>
              </a:rPr>
              <a:t> site are very encouraging and the fact that the beams tend to move together with QD0 motion has significantly loosened the tolerance requirements on cryostat motion </a:t>
            </a:r>
          </a:p>
        </p:txBody>
      </p:sp>
      <p:sp>
        <p:nvSpPr>
          <p:cNvPr id="13" name="Rectangle 2"/>
          <p:cNvSpPr txBox="1">
            <a:spLocks noChangeArrowheads="1"/>
          </p:cNvSpPr>
          <p:nvPr/>
        </p:nvSpPr>
        <p:spPr bwMode="auto">
          <a:xfrm>
            <a:off x="0" y="0"/>
            <a:ext cx="9144000" cy="9080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i="1">
                <a:solidFill>
                  <a:schemeClr val="bg1"/>
                </a:solidFill>
                <a:latin typeface="+mj-lt"/>
                <a:ea typeface="+mj-ea"/>
                <a:cs typeface="+mj-cs"/>
              </a:defRPr>
            </a:lvl1pPr>
            <a:lvl2pPr algn="ctr" rtl="0" eaLnBrk="1" fontAlgn="base" hangingPunct="1">
              <a:spcBef>
                <a:spcPct val="0"/>
              </a:spcBef>
              <a:spcAft>
                <a:spcPct val="0"/>
              </a:spcAft>
              <a:defRPr sz="4400" i="1">
                <a:solidFill>
                  <a:schemeClr val="bg1"/>
                </a:solidFill>
                <a:latin typeface="Arial" pitchFamily="34" charset="0"/>
              </a:defRPr>
            </a:lvl2pPr>
            <a:lvl3pPr algn="ctr" rtl="0" eaLnBrk="1" fontAlgn="base" hangingPunct="1">
              <a:spcBef>
                <a:spcPct val="0"/>
              </a:spcBef>
              <a:spcAft>
                <a:spcPct val="0"/>
              </a:spcAft>
              <a:defRPr sz="4400" i="1">
                <a:solidFill>
                  <a:schemeClr val="bg1"/>
                </a:solidFill>
                <a:latin typeface="Arial" pitchFamily="34" charset="0"/>
              </a:defRPr>
            </a:lvl3pPr>
            <a:lvl4pPr algn="ctr" rtl="0" eaLnBrk="1" fontAlgn="base" hangingPunct="1">
              <a:spcBef>
                <a:spcPct val="0"/>
              </a:spcBef>
              <a:spcAft>
                <a:spcPct val="0"/>
              </a:spcAft>
              <a:defRPr sz="4400" i="1">
                <a:solidFill>
                  <a:schemeClr val="bg1"/>
                </a:solidFill>
                <a:latin typeface="Arial" pitchFamily="34" charset="0"/>
              </a:defRPr>
            </a:lvl4pPr>
            <a:lvl5pPr algn="ctr" rtl="0" eaLnBrk="1" fontAlgn="base" hangingPunct="1">
              <a:spcBef>
                <a:spcPct val="0"/>
              </a:spcBef>
              <a:spcAft>
                <a:spcPct val="0"/>
              </a:spcAft>
              <a:defRPr sz="4400" i="1">
                <a:solidFill>
                  <a:schemeClr val="bg1"/>
                </a:solidFill>
                <a:latin typeface="Arial" pitchFamily="34" charset="0"/>
              </a:defRPr>
            </a:lvl5pPr>
            <a:lvl6pPr marL="457200" algn="ctr" rtl="0" eaLnBrk="1" fontAlgn="base" hangingPunct="1">
              <a:spcBef>
                <a:spcPct val="0"/>
              </a:spcBef>
              <a:spcAft>
                <a:spcPct val="0"/>
              </a:spcAft>
              <a:defRPr sz="4400" i="1">
                <a:solidFill>
                  <a:schemeClr val="bg1"/>
                </a:solidFill>
                <a:latin typeface="Arial" pitchFamily="34" charset="0"/>
              </a:defRPr>
            </a:lvl6pPr>
            <a:lvl7pPr marL="914400" algn="ctr" rtl="0" eaLnBrk="1" fontAlgn="base" hangingPunct="1">
              <a:spcBef>
                <a:spcPct val="0"/>
              </a:spcBef>
              <a:spcAft>
                <a:spcPct val="0"/>
              </a:spcAft>
              <a:defRPr sz="4400" i="1">
                <a:solidFill>
                  <a:schemeClr val="bg1"/>
                </a:solidFill>
                <a:latin typeface="Arial" pitchFamily="34" charset="0"/>
              </a:defRPr>
            </a:lvl7pPr>
            <a:lvl8pPr marL="1371600" algn="ctr" rtl="0" eaLnBrk="1" fontAlgn="base" hangingPunct="1">
              <a:spcBef>
                <a:spcPct val="0"/>
              </a:spcBef>
              <a:spcAft>
                <a:spcPct val="0"/>
              </a:spcAft>
              <a:defRPr sz="4400" i="1">
                <a:solidFill>
                  <a:schemeClr val="bg1"/>
                </a:solidFill>
                <a:latin typeface="Arial" pitchFamily="34" charset="0"/>
              </a:defRPr>
            </a:lvl8pPr>
            <a:lvl9pPr marL="1828800" algn="ctr" rtl="0" eaLnBrk="1" fontAlgn="base" hangingPunct="1">
              <a:spcBef>
                <a:spcPct val="0"/>
              </a:spcBef>
              <a:spcAft>
                <a:spcPct val="0"/>
              </a:spcAft>
              <a:defRPr sz="4400" i="1">
                <a:solidFill>
                  <a:schemeClr val="bg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400" b="0" i="1" u="none" strike="noStrike" kern="0" cap="none" spc="0" normalizeH="0" baseline="0" noProof="0" dirty="0" smtClean="0">
                <a:ln>
                  <a:noFill/>
                </a:ln>
                <a:solidFill>
                  <a:srgbClr val="FFFFFF"/>
                </a:solidFill>
                <a:effectLst/>
                <a:uLnTx/>
                <a:uFillTx/>
                <a:latin typeface="Arial"/>
                <a:ea typeface="+mj-ea"/>
                <a:cs typeface="+mj-cs"/>
              </a:rPr>
              <a:t>FF </a:t>
            </a:r>
            <a:r>
              <a:rPr kumimoji="0" lang="it-IT" sz="4400" b="0" i="1" u="none" strike="noStrike" kern="0" cap="none" spc="0" normalizeH="0" baseline="0" noProof="0" dirty="0" err="1" smtClean="0">
                <a:ln>
                  <a:noFill/>
                </a:ln>
                <a:solidFill>
                  <a:srgbClr val="FFFFFF"/>
                </a:solidFill>
                <a:effectLst/>
                <a:uLnTx/>
                <a:uFillTx/>
                <a:latin typeface="Arial"/>
                <a:ea typeface="+mj-ea"/>
                <a:cs typeface="+mj-cs"/>
              </a:rPr>
              <a:t>vibrations</a:t>
            </a:r>
            <a:r>
              <a:rPr kumimoji="0" lang="it-IT" sz="4400" b="0" i="1" u="none" strike="noStrike" kern="0" cap="none" spc="0" normalizeH="0" baseline="0" noProof="0" dirty="0" smtClean="0">
                <a:ln>
                  <a:noFill/>
                </a:ln>
                <a:solidFill>
                  <a:srgbClr val="FFFFFF"/>
                </a:solidFill>
                <a:effectLst/>
                <a:uLnTx/>
                <a:uFillTx/>
                <a:latin typeface="Arial"/>
                <a:ea typeface="+mj-ea"/>
                <a:cs typeface="+mj-cs"/>
              </a:rPr>
              <a:t> budget</a:t>
            </a:r>
            <a:endParaRPr kumimoji="0" lang="en-US" sz="4400" b="0" i="1" u="none" strike="noStrike" kern="0" cap="none" spc="0" normalizeH="0" baseline="0" noProof="0" dirty="0">
              <a:ln>
                <a:noFill/>
              </a:ln>
              <a:solidFill>
                <a:srgbClr val="FFFFFF"/>
              </a:solidFill>
              <a:effectLst/>
              <a:uLnTx/>
              <a:uFillTx/>
              <a:latin typeface="Arial"/>
              <a:ea typeface="+mj-ea"/>
              <a:cs typeface="+mj-cs"/>
            </a:endParaRPr>
          </a:p>
        </p:txBody>
      </p:sp>
      <p:sp>
        <p:nvSpPr>
          <p:cNvPr id="3" name="Text Box 11"/>
          <p:cNvSpPr txBox="1">
            <a:spLocks noChangeArrowheads="1"/>
          </p:cNvSpPr>
          <p:nvPr/>
        </p:nvSpPr>
        <p:spPr bwMode="auto">
          <a:xfrm>
            <a:off x="7527750" y="454025"/>
            <a:ext cx="1508746"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K. </a:t>
            </a:r>
            <a:r>
              <a:rPr lang="it-IT" sz="2000" dirty="0" err="1" smtClean="0"/>
              <a:t>Bertsche</a:t>
            </a:r>
            <a:endParaRPr lang="en-US" sz="2000" dirty="0"/>
          </a:p>
        </p:txBody>
      </p:sp>
    </p:spTree>
    <p:extLst>
      <p:ext uri="{BB962C8B-B14F-4D97-AF65-F5344CB8AC3E}">
        <p14:creationId xmlns:p14="http://schemas.microsoft.com/office/powerpoint/2010/main" val="132818667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7" name="Rectangle 5"/>
          <p:cNvSpPr>
            <a:spLocks noGrp="1" noChangeArrowheads="1"/>
          </p:cNvSpPr>
          <p:nvPr>
            <p:ph type="title"/>
          </p:nvPr>
        </p:nvSpPr>
        <p:spPr>
          <a:xfrm>
            <a:off x="0" y="0"/>
            <a:ext cx="9144000" cy="908720"/>
          </a:xfrm>
        </p:spPr>
        <p:txBody>
          <a:bodyPr/>
          <a:lstStyle/>
          <a:p>
            <a:r>
              <a:rPr lang="en-US" sz="4000" dirty="0" smtClean="0"/>
              <a:t>Vibrations summary</a:t>
            </a:r>
            <a:endParaRPr lang="en-US" sz="4000" dirty="0"/>
          </a:p>
        </p:txBody>
      </p:sp>
      <p:sp>
        <p:nvSpPr>
          <p:cNvPr id="412678" name="Rectangle 6"/>
          <p:cNvSpPr>
            <a:spLocks noGrp="1" noChangeArrowheads="1"/>
          </p:cNvSpPr>
          <p:nvPr>
            <p:ph type="body" idx="1"/>
          </p:nvPr>
        </p:nvSpPr>
        <p:spPr>
          <a:xfrm>
            <a:off x="457200" y="1122363"/>
            <a:ext cx="8229600" cy="5454650"/>
          </a:xfrm>
        </p:spPr>
        <p:txBody>
          <a:bodyPr/>
          <a:lstStyle/>
          <a:p>
            <a:pPr>
              <a:lnSpc>
                <a:spcPct val="90000"/>
              </a:lnSpc>
            </a:pPr>
            <a:r>
              <a:rPr lang="en-US" sz="2800" dirty="0"/>
              <a:t>Must keep quad motion below 1 </a:t>
            </a:r>
            <a:r>
              <a:rPr lang="en-US" sz="2800" dirty="0" err="1"/>
              <a:t>μm</a:t>
            </a:r>
            <a:endParaRPr lang="en-US" sz="2800" dirty="0"/>
          </a:p>
          <a:p>
            <a:pPr lvl="1">
              <a:lnSpc>
                <a:spcPct val="90000"/>
              </a:lnSpc>
            </a:pPr>
            <a:r>
              <a:rPr lang="en-US" sz="2400" dirty="0">
                <a:solidFill>
                  <a:srgbClr val="FFFF00"/>
                </a:solidFill>
              </a:rPr>
              <a:t>Cantilevered cryostat should be designed for low vibration </a:t>
            </a:r>
          </a:p>
          <a:p>
            <a:pPr lvl="2">
              <a:lnSpc>
                <a:spcPct val="90000"/>
              </a:lnSpc>
            </a:pPr>
            <a:r>
              <a:rPr lang="en-US" sz="2000" dirty="0"/>
              <a:t>Damp resonances and push &gt; 10 Hz</a:t>
            </a:r>
          </a:p>
          <a:p>
            <a:pPr lvl="2">
              <a:lnSpc>
                <a:spcPct val="90000"/>
              </a:lnSpc>
            </a:pPr>
            <a:r>
              <a:rPr lang="en-US" sz="2000" dirty="0"/>
              <a:t>Support cryostat on both sides of detector door</a:t>
            </a:r>
          </a:p>
          <a:p>
            <a:pPr>
              <a:lnSpc>
                <a:spcPct val="90000"/>
              </a:lnSpc>
            </a:pPr>
            <a:r>
              <a:rPr lang="en-US" sz="2800" dirty="0"/>
              <a:t>Must keep cryostat rotation below 2 </a:t>
            </a:r>
            <a:r>
              <a:rPr lang="en-US" sz="2800" dirty="0" err="1"/>
              <a:t>μrad</a:t>
            </a:r>
            <a:endParaRPr lang="en-US" sz="2800" dirty="0"/>
          </a:p>
          <a:p>
            <a:pPr lvl="1">
              <a:lnSpc>
                <a:spcPct val="90000"/>
              </a:lnSpc>
            </a:pPr>
            <a:r>
              <a:rPr lang="en-US" sz="2400" dirty="0">
                <a:solidFill>
                  <a:srgbClr val="FFFF00"/>
                </a:solidFill>
              </a:rPr>
              <a:t>Avoid building torques into magnet supports</a:t>
            </a:r>
          </a:p>
          <a:p>
            <a:pPr>
              <a:lnSpc>
                <a:spcPct val="90000"/>
              </a:lnSpc>
            </a:pPr>
            <a:r>
              <a:rPr lang="en-US" sz="2800" dirty="0"/>
              <a:t>Beam feedback should extend to &gt; 100Hz, provide &gt; 10x vibration reduction at LF</a:t>
            </a:r>
          </a:p>
          <a:p>
            <a:pPr lvl="1">
              <a:lnSpc>
                <a:spcPct val="90000"/>
              </a:lnSpc>
            </a:pPr>
            <a:r>
              <a:rPr lang="en-US" sz="2400" dirty="0">
                <a:solidFill>
                  <a:srgbClr val="FFFF00"/>
                </a:solidFill>
              </a:rPr>
              <a:t>But we may not even need beam feedback during quiet parts of day</a:t>
            </a:r>
          </a:p>
          <a:p>
            <a:pPr>
              <a:lnSpc>
                <a:spcPct val="90000"/>
              </a:lnSpc>
            </a:pPr>
            <a:r>
              <a:rPr lang="en-US" sz="2800" dirty="0"/>
              <a:t>Vibration should not be a problem for </a:t>
            </a:r>
            <a:r>
              <a:rPr lang="en-US" sz="2800" dirty="0" err="1"/>
              <a:t>SuperB</a:t>
            </a:r>
            <a:r>
              <a:rPr lang="en-US" sz="2800" dirty="0"/>
              <a:t> at </a:t>
            </a:r>
            <a:r>
              <a:rPr lang="en-US" sz="2800" dirty="0" smtClean="0"/>
              <a:t>LNF and Tor </a:t>
            </a:r>
            <a:r>
              <a:rPr lang="en-US" sz="2800" dirty="0" err="1" smtClean="0"/>
              <a:t>Vergata</a:t>
            </a:r>
            <a:r>
              <a:rPr lang="en-US" sz="2800" dirty="0" smtClean="0"/>
              <a:t>, </a:t>
            </a:r>
            <a:r>
              <a:rPr lang="en-US" sz="2800" dirty="0"/>
              <a:t>even at rush hour</a:t>
            </a:r>
          </a:p>
          <a:p>
            <a:pPr>
              <a:lnSpc>
                <a:spcPct val="90000"/>
              </a:lnSpc>
            </a:pPr>
            <a:endParaRPr lang="en-US" sz="2800" dirty="0"/>
          </a:p>
        </p:txBody>
      </p:sp>
    </p:spTree>
    <p:extLst>
      <p:ext uri="{BB962C8B-B14F-4D97-AF65-F5344CB8AC3E}">
        <p14:creationId xmlns:p14="http://schemas.microsoft.com/office/powerpoint/2010/main" val="128653216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720"/>
          </a:xfrm>
        </p:spPr>
        <p:txBody>
          <a:bodyPr/>
          <a:lstStyle/>
          <a:p>
            <a:r>
              <a:rPr lang="it-IT" sz="3200" dirty="0" err="1" smtClean="0"/>
              <a:t>Synergies</a:t>
            </a:r>
            <a:r>
              <a:rPr lang="it-IT" sz="3200" dirty="0" smtClean="0"/>
              <a:t> with state-of-the art </a:t>
            </a:r>
            <a:r>
              <a:rPr lang="it-IT" sz="3200" dirty="0" err="1" smtClean="0"/>
              <a:t>international</a:t>
            </a:r>
            <a:r>
              <a:rPr lang="it-IT" sz="3200" dirty="0" smtClean="0"/>
              <a:t> </a:t>
            </a:r>
            <a:r>
              <a:rPr lang="it-IT" sz="3200" dirty="0" err="1" smtClean="0"/>
              <a:t>efforts</a:t>
            </a:r>
            <a:endParaRPr lang="it-IT" sz="3200" dirty="0"/>
          </a:p>
        </p:txBody>
      </p:sp>
      <p:sp>
        <p:nvSpPr>
          <p:cNvPr id="3" name="Segnaposto contenuto 2"/>
          <p:cNvSpPr>
            <a:spLocks noGrp="1"/>
          </p:cNvSpPr>
          <p:nvPr>
            <p:ph idx="1"/>
          </p:nvPr>
        </p:nvSpPr>
        <p:spPr>
          <a:xfrm>
            <a:off x="107504" y="1052736"/>
            <a:ext cx="8892480" cy="5688632"/>
          </a:xfrm>
        </p:spPr>
        <p:txBody>
          <a:bodyPr/>
          <a:lstStyle/>
          <a:p>
            <a:r>
              <a:rPr lang="it-IT" sz="2000" dirty="0" err="1" smtClean="0"/>
              <a:t>SuperB</a:t>
            </a:r>
            <a:r>
              <a:rPr lang="it-IT" sz="2000" dirty="0" smtClean="0"/>
              <a:t> design </a:t>
            </a:r>
            <a:r>
              <a:rPr lang="it-IT" sz="2000" dirty="0" err="1" smtClean="0"/>
              <a:t>has</a:t>
            </a:r>
            <a:r>
              <a:rPr lang="it-IT" sz="2000" dirty="0" smtClean="0"/>
              <a:t> </a:t>
            </a:r>
            <a:r>
              <a:rPr lang="it-IT" sz="2000" dirty="0" err="1" smtClean="0"/>
              <a:t>many</a:t>
            </a:r>
            <a:r>
              <a:rPr lang="it-IT" sz="2000" dirty="0" smtClean="0"/>
              <a:t> </a:t>
            </a:r>
            <a:r>
              <a:rPr lang="it-IT" sz="2000" dirty="0" err="1" smtClean="0"/>
              <a:t>characteristics</a:t>
            </a:r>
            <a:r>
              <a:rPr lang="it-IT" sz="2000" dirty="0" smtClean="0"/>
              <a:t> in common with state-of-the-art </a:t>
            </a:r>
            <a:r>
              <a:rPr lang="it-IT" sz="2000" dirty="0" err="1" smtClean="0"/>
              <a:t>colliders</a:t>
            </a:r>
            <a:r>
              <a:rPr lang="it-IT" sz="2000" dirty="0" smtClean="0"/>
              <a:t> (LC, CLIC) and SL </a:t>
            </a:r>
            <a:r>
              <a:rPr lang="it-IT" sz="2000" dirty="0" err="1" smtClean="0"/>
              <a:t>sources</a:t>
            </a:r>
            <a:r>
              <a:rPr lang="it-IT" sz="2000" dirty="0" smtClean="0"/>
              <a:t>, to </a:t>
            </a:r>
            <a:r>
              <a:rPr lang="it-IT" sz="2000" dirty="0" err="1" smtClean="0"/>
              <a:t>cite</a:t>
            </a:r>
            <a:r>
              <a:rPr lang="it-IT" sz="2000" dirty="0" smtClean="0"/>
              <a:t> just a </a:t>
            </a:r>
            <a:r>
              <a:rPr lang="it-IT" sz="2000" dirty="0" err="1" smtClean="0"/>
              <a:t>few</a:t>
            </a:r>
            <a:r>
              <a:rPr lang="it-IT" sz="2000" dirty="0" smtClean="0"/>
              <a:t>:</a:t>
            </a:r>
          </a:p>
          <a:p>
            <a:pPr marL="0" indent="0">
              <a:buNone/>
            </a:pPr>
            <a:endParaRPr lang="it-IT" sz="1400" dirty="0" smtClean="0"/>
          </a:p>
          <a:p>
            <a:pPr lvl="1">
              <a:lnSpc>
                <a:spcPct val="90000"/>
              </a:lnSpc>
            </a:pPr>
            <a:r>
              <a:rPr lang="en-US" sz="1800" dirty="0"/>
              <a:t>Alignment of magnets, and orbit and coupling correction with the precision needed to produce vertical </a:t>
            </a:r>
            <a:r>
              <a:rPr lang="en-US" sz="1800" dirty="0" err="1"/>
              <a:t>emittances</a:t>
            </a:r>
            <a:r>
              <a:rPr lang="en-US" sz="1800" dirty="0"/>
              <a:t> of just a few </a:t>
            </a:r>
            <a:r>
              <a:rPr lang="en-US" sz="1800" dirty="0" err="1"/>
              <a:t>pico</a:t>
            </a:r>
            <a:r>
              <a:rPr lang="en-US" sz="1800" dirty="0"/>
              <a:t>-meters on a routine basis</a:t>
            </a:r>
          </a:p>
          <a:p>
            <a:pPr lvl="1">
              <a:lnSpc>
                <a:spcPct val="90000"/>
              </a:lnSpc>
            </a:pPr>
            <a:r>
              <a:rPr lang="en-US" sz="1800" dirty="0"/>
              <a:t>Optimization of lattice design and tuning to ensure sufficient dynamic aperture for good injection efficiency (for both) and lifetime (particularly for </a:t>
            </a:r>
            <a:r>
              <a:rPr lang="en-US" sz="1800" dirty="0" err="1"/>
              <a:t>SuperB</a:t>
            </a:r>
            <a:r>
              <a:rPr lang="en-US" sz="1800" dirty="0"/>
              <a:t> LER), as well as control of </a:t>
            </a:r>
            <a:r>
              <a:rPr lang="en-US" sz="1800" dirty="0" err="1"/>
              <a:t>emittances</a:t>
            </a:r>
            <a:endParaRPr lang="en-US" sz="1800" dirty="0"/>
          </a:p>
          <a:p>
            <a:pPr lvl="1">
              <a:lnSpc>
                <a:spcPct val="90000"/>
              </a:lnSpc>
            </a:pPr>
            <a:r>
              <a:rPr lang="it-IT" sz="1800" dirty="0" err="1"/>
              <a:t>Feedbacks</a:t>
            </a:r>
            <a:r>
              <a:rPr lang="it-IT" sz="1800" dirty="0"/>
              <a:t> (IP and </a:t>
            </a:r>
            <a:r>
              <a:rPr lang="it-IT" sz="1800" dirty="0" err="1"/>
              <a:t>rings</a:t>
            </a:r>
            <a:r>
              <a:rPr lang="it-IT" sz="1800" dirty="0"/>
              <a:t>)</a:t>
            </a:r>
            <a:endParaRPr lang="en-US" sz="1800" dirty="0"/>
          </a:p>
          <a:p>
            <a:pPr lvl="1">
              <a:lnSpc>
                <a:spcPct val="90000"/>
              </a:lnSpc>
            </a:pPr>
            <a:r>
              <a:rPr lang="en-US" sz="1800" dirty="0"/>
              <a:t>Control of beam instabilities, including electron cloud, ion effects and CSR</a:t>
            </a:r>
          </a:p>
          <a:p>
            <a:pPr lvl="1">
              <a:lnSpc>
                <a:spcPct val="90000"/>
              </a:lnSpc>
            </a:pPr>
            <a:r>
              <a:rPr lang="en-US" sz="1800" dirty="0"/>
              <a:t>Reduction of magnet vibration to a minimum, to ensure beam orbit stability at the level of a few </a:t>
            </a:r>
            <a:r>
              <a:rPr lang="en-US" sz="1800" dirty="0" smtClean="0"/>
              <a:t>microns</a:t>
            </a:r>
          </a:p>
          <a:p>
            <a:pPr lvl="1">
              <a:lnSpc>
                <a:spcPct val="90000"/>
              </a:lnSpc>
            </a:pPr>
            <a:endParaRPr lang="it-IT" sz="1100" dirty="0" smtClean="0"/>
          </a:p>
          <a:p>
            <a:pPr>
              <a:lnSpc>
                <a:spcPct val="90000"/>
              </a:lnSpc>
            </a:pPr>
            <a:r>
              <a:rPr lang="en-US" sz="2000" dirty="0" smtClean="0"/>
              <a:t>All </a:t>
            </a:r>
            <a:r>
              <a:rPr lang="en-US" sz="2000" dirty="0"/>
              <a:t>these issues are presently </a:t>
            </a:r>
            <a:r>
              <a:rPr lang="en-US" sz="2000" dirty="0" smtClean="0"/>
              <a:t>common active </a:t>
            </a:r>
            <a:r>
              <a:rPr lang="en-US" sz="2000" dirty="0"/>
              <a:t>areas of research and </a:t>
            </a:r>
            <a:r>
              <a:rPr lang="en-US" sz="2000" dirty="0" smtClean="0"/>
              <a:t>development, </a:t>
            </a:r>
            <a:r>
              <a:rPr lang="en-US" sz="2000" dirty="0" smtClean="0">
                <a:sym typeface="Wingdings" pitchFamily="2" charset="2"/>
              </a:rPr>
              <a:t> </a:t>
            </a:r>
            <a:r>
              <a:rPr lang="en-US" sz="2000" dirty="0" smtClean="0"/>
              <a:t>opportunity </a:t>
            </a:r>
            <a:r>
              <a:rPr lang="en-US" sz="2000" dirty="0"/>
              <a:t>for a well-coordinated program of activities </a:t>
            </a:r>
            <a:r>
              <a:rPr lang="en-US" sz="2000" dirty="0" smtClean="0">
                <a:solidFill>
                  <a:srgbClr val="FFFF00"/>
                </a:solidFill>
              </a:rPr>
              <a:t>rather than </a:t>
            </a:r>
            <a:r>
              <a:rPr lang="en-US" sz="2000" dirty="0">
                <a:solidFill>
                  <a:srgbClr val="FFFF00"/>
                </a:solidFill>
              </a:rPr>
              <a:t>independent </a:t>
            </a:r>
            <a:r>
              <a:rPr lang="en-US" sz="2000" dirty="0" smtClean="0">
                <a:solidFill>
                  <a:srgbClr val="FFFF00"/>
                </a:solidFill>
              </a:rPr>
              <a:t>R&amp;D programs</a:t>
            </a:r>
          </a:p>
        </p:txBody>
      </p:sp>
    </p:spTree>
    <p:extLst>
      <p:ext uri="{BB962C8B-B14F-4D97-AF65-F5344CB8AC3E}">
        <p14:creationId xmlns:p14="http://schemas.microsoft.com/office/powerpoint/2010/main" val="8987215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Near</a:t>
            </a:r>
            <a:r>
              <a:rPr lang="it-IT" dirty="0" smtClean="0"/>
              <a:t> </a:t>
            </a:r>
            <a:r>
              <a:rPr lang="it-IT" dirty="0" err="1" smtClean="0"/>
              <a:t>term</a:t>
            </a:r>
            <a:r>
              <a:rPr lang="it-IT" dirty="0" smtClean="0"/>
              <a:t> future (Strategic)</a:t>
            </a:r>
            <a:endParaRPr lang="it-IT" dirty="0"/>
          </a:p>
        </p:txBody>
      </p:sp>
      <p:sp>
        <p:nvSpPr>
          <p:cNvPr id="3" name="Segnaposto contenuto 2"/>
          <p:cNvSpPr>
            <a:spLocks noGrp="1"/>
          </p:cNvSpPr>
          <p:nvPr>
            <p:ph idx="1"/>
          </p:nvPr>
        </p:nvSpPr>
        <p:spPr>
          <a:xfrm>
            <a:off x="457200" y="1700808"/>
            <a:ext cx="8229600" cy="3456384"/>
          </a:xfrm>
        </p:spPr>
        <p:txBody>
          <a:bodyPr/>
          <a:lstStyle/>
          <a:p>
            <a:r>
              <a:rPr lang="it-IT" dirty="0" err="1" smtClean="0"/>
              <a:t>We</a:t>
            </a:r>
            <a:r>
              <a:rPr lang="it-IT" dirty="0" smtClean="0"/>
              <a:t> </a:t>
            </a:r>
            <a:r>
              <a:rPr lang="it-IT" dirty="0" err="1" smtClean="0"/>
              <a:t>need</a:t>
            </a:r>
            <a:r>
              <a:rPr lang="it-IT" dirty="0" smtClean="0"/>
              <a:t> to </a:t>
            </a:r>
            <a:r>
              <a:rPr lang="it-IT" dirty="0" err="1" smtClean="0"/>
              <a:t>form</a:t>
            </a:r>
            <a:r>
              <a:rPr lang="it-IT" dirty="0" smtClean="0"/>
              <a:t> a </a:t>
            </a:r>
            <a:r>
              <a:rPr lang="it-IT" dirty="0" err="1" smtClean="0"/>
              <a:t>solid</a:t>
            </a:r>
            <a:r>
              <a:rPr lang="it-IT" dirty="0" smtClean="0"/>
              <a:t> </a:t>
            </a:r>
            <a:r>
              <a:rPr lang="it-IT" dirty="0" err="1" smtClean="0"/>
              <a:t>groups</a:t>
            </a:r>
            <a:r>
              <a:rPr lang="it-IT" dirty="0" smtClean="0"/>
              <a:t> of </a:t>
            </a:r>
            <a:r>
              <a:rPr lang="it-IT" dirty="0" err="1" smtClean="0"/>
              <a:t>experts</a:t>
            </a:r>
            <a:r>
              <a:rPr lang="it-IT" dirty="0" smtClean="0"/>
              <a:t> (Lattice, SL, </a:t>
            </a:r>
            <a:r>
              <a:rPr lang="it-IT" dirty="0" err="1" smtClean="0"/>
              <a:t>magnets</a:t>
            </a:r>
            <a:r>
              <a:rPr lang="it-IT" dirty="0" smtClean="0"/>
              <a:t>) </a:t>
            </a:r>
            <a:r>
              <a:rPr lang="it-IT" dirty="0" err="1" smtClean="0"/>
              <a:t>homed</a:t>
            </a:r>
            <a:r>
              <a:rPr lang="it-IT" dirty="0" smtClean="0"/>
              <a:t> </a:t>
            </a:r>
            <a:r>
              <a:rPr lang="it-IT" dirty="0" err="1" smtClean="0"/>
              <a:t>at</a:t>
            </a:r>
            <a:r>
              <a:rPr lang="it-IT" dirty="0" smtClean="0"/>
              <a:t> LNF</a:t>
            </a:r>
          </a:p>
          <a:p>
            <a:pPr marL="0" indent="0">
              <a:buNone/>
            </a:pPr>
            <a:endParaRPr lang="it-IT" dirty="0" smtClean="0"/>
          </a:p>
          <a:p>
            <a:r>
              <a:rPr lang="it-IT" dirty="0" err="1" smtClean="0"/>
              <a:t>This</a:t>
            </a:r>
            <a:r>
              <a:rPr lang="it-IT" dirty="0" smtClean="0"/>
              <a:t> </a:t>
            </a:r>
            <a:r>
              <a:rPr lang="it-IT" dirty="0" err="1" smtClean="0"/>
              <a:t>will</a:t>
            </a:r>
            <a:r>
              <a:rPr lang="it-IT" dirty="0" smtClean="0"/>
              <a:t> </a:t>
            </a:r>
            <a:r>
              <a:rPr lang="it-IT" dirty="0" err="1" smtClean="0"/>
              <a:t>allow</a:t>
            </a:r>
            <a:r>
              <a:rPr lang="it-IT" dirty="0" smtClean="0"/>
              <a:t> </a:t>
            </a:r>
            <a:r>
              <a:rPr lang="it-IT" dirty="0" err="1" smtClean="0"/>
              <a:t>us</a:t>
            </a:r>
            <a:r>
              <a:rPr lang="it-IT" dirty="0" smtClean="0"/>
              <a:t> to: </a:t>
            </a:r>
          </a:p>
          <a:p>
            <a:pPr lvl="1"/>
            <a:r>
              <a:rPr lang="it-IT" dirty="0" err="1" smtClean="0"/>
              <a:t>finalize</a:t>
            </a:r>
            <a:r>
              <a:rPr lang="it-IT" dirty="0" smtClean="0"/>
              <a:t> </a:t>
            </a:r>
            <a:r>
              <a:rPr lang="it-IT" dirty="0" err="1" smtClean="0"/>
              <a:t>SuperB</a:t>
            </a:r>
            <a:r>
              <a:rPr lang="it-IT" dirty="0" smtClean="0"/>
              <a:t> Accelerator design</a:t>
            </a:r>
          </a:p>
          <a:p>
            <a:pPr lvl="1"/>
            <a:r>
              <a:rPr lang="it-IT" dirty="0" smtClean="0"/>
              <a:t>start the </a:t>
            </a:r>
            <a:r>
              <a:rPr lang="en-US" dirty="0" smtClean="0"/>
              <a:t>engineering</a:t>
            </a:r>
            <a:r>
              <a:rPr lang="it-IT" dirty="0"/>
              <a:t> </a:t>
            </a:r>
            <a:r>
              <a:rPr lang="it-IT" dirty="0" smtClean="0"/>
              <a:t>design and construction</a:t>
            </a:r>
            <a:r>
              <a:rPr lang="it-IT" sz="2400" dirty="0" smtClean="0"/>
              <a:t>                                            </a:t>
            </a:r>
            <a:endParaRPr lang="it-IT" sz="2400" dirty="0"/>
          </a:p>
        </p:txBody>
      </p:sp>
    </p:spTree>
    <p:extLst>
      <p:ext uri="{BB962C8B-B14F-4D97-AF65-F5344CB8AC3E}">
        <p14:creationId xmlns:p14="http://schemas.microsoft.com/office/powerpoint/2010/main" val="2893297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Near</a:t>
            </a:r>
            <a:r>
              <a:rPr lang="it-IT" dirty="0" smtClean="0"/>
              <a:t> </a:t>
            </a:r>
            <a:r>
              <a:rPr lang="it-IT" dirty="0" err="1" smtClean="0"/>
              <a:t>term</a:t>
            </a:r>
            <a:r>
              <a:rPr lang="it-IT" dirty="0" smtClean="0"/>
              <a:t> future </a:t>
            </a:r>
            <a:r>
              <a:rPr lang="it-IT" dirty="0" err="1" smtClean="0"/>
              <a:t>activities</a:t>
            </a:r>
            <a:r>
              <a:rPr lang="it-IT" dirty="0" smtClean="0"/>
              <a:t/>
            </a:r>
            <a:br>
              <a:rPr lang="it-IT" dirty="0" smtClean="0"/>
            </a:br>
            <a:r>
              <a:rPr lang="it-IT" sz="3200" dirty="0" smtClean="0"/>
              <a:t>(</a:t>
            </a:r>
            <a:r>
              <a:rPr lang="it-IT" sz="3200" dirty="0" err="1" smtClean="0"/>
              <a:t>detailed</a:t>
            </a:r>
            <a:r>
              <a:rPr lang="it-IT" sz="3200" dirty="0" smtClean="0"/>
              <a:t> list, to be </a:t>
            </a:r>
            <a:r>
              <a:rPr lang="it-IT" sz="3200" dirty="0" err="1" smtClean="0"/>
              <a:t>continued</a:t>
            </a:r>
            <a:r>
              <a:rPr lang="it-IT" sz="3200" dirty="0" smtClean="0"/>
              <a:t>…)</a:t>
            </a:r>
            <a:endParaRPr lang="it-IT" sz="3200" dirty="0"/>
          </a:p>
        </p:txBody>
      </p:sp>
      <p:sp>
        <p:nvSpPr>
          <p:cNvPr id="3" name="Segnaposto contenuto 2"/>
          <p:cNvSpPr>
            <a:spLocks noGrp="1"/>
          </p:cNvSpPr>
          <p:nvPr>
            <p:ph idx="1"/>
          </p:nvPr>
        </p:nvSpPr>
        <p:spPr>
          <a:xfrm>
            <a:off x="457200" y="1340768"/>
            <a:ext cx="8229600" cy="4525963"/>
          </a:xfrm>
        </p:spPr>
        <p:txBody>
          <a:bodyPr/>
          <a:lstStyle/>
          <a:p>
            <a:r>
              <a:rPr lang="it-IT" sz="2800" dirty="0" smtClean="0"/>
              <a:t>The IR layout (</a:t>
            </a:r>
            <a:r>
              <a:rPr lang="it-IT" sz="2800" dirty="0" err="1" smtClean="0"/>
              <a:t>near</a:t>
            </a:r>
            <a:r>
              <a:rPr lang="it-IT" sz="2800" dirty="0" smtClean="0"/>
              <a:t> IP) </a:t>
            </a:r>
            <a:r>
              <a:rPr lang="it-IT" sz="2800" dirty="0" err="1" smtClean="0"/>
              <a:t>needs</a:t>
            </a:r>
            <a:r>
              <a:rPr lang="it-IT" sz="2800" dirty="0" smtClean="0"/>
              <a:t> to </a:t>
            </a:r>
            <a:r>
              <a:rPr lang="it-IT" sz="2800" dirty="0" err="1" smtClean="0"/>
              <a:t>have</a:t>
            </a:r>
            <a:r>
              <a:rPr lang="it-IT" sz="2800" dirty="0" smtClean="0"/>
              <a:t> </a:t>
            </a:r>
            <a:r>
              <a:rPr lang="it-IT" sz="2800" dirty="0" err="1" smtClean="0"/>
              <a:t>few</a:t>
            </a:r>
            <a:r>
              <a:rPr lang="it-IT" sz="2800" dirty="0" smtClean="0"/>
              <a:t> </a:t>
            </a:r>
            <a:r>
              <a:rPr lang="it-IT" sz="2800" dirty="0" err="1" smtClean="0"/>
              <a:t>adjustment</a:t>
            </a:r>
            <a:r>
              <a:rPr lang="it-IT" sz="2800" dirty="0" smtClean="0"/>
              <a:t> </a:t>
            </a:r>
            <a:r>
              <a:rPr lang="it-IT" sz="2800" dirty="0" err="1" smtClean="0"/>
              <a:t>since</a:t>
            </a:r>
            <a:r>
              <a:rPr lang="it-IT" sz="2800" dirty="0" smtClean="0"/>
              <a:t> </a:t>
            </a:r>
            <a:r>
              <a:rPr lang="it-IT" sz="2800" dirty="0" err="1" smtClean="0"/>
              <a:t>now</a:t>
            </a:r>
            <a:r>
              <a:rPr lang="it-IT" sz="2800" dirty="0" smtClean="0"/>
              <a:t> </a:t>
            </a:r>
            <a:r>
              <a:rPr lang="it-IT" sz="2800" dirty="0" err="1" smtClean="0"/>
              <a:t>we</a:t>
            </a:r>
            <a:r>
              <a:rPr lang="it-IT" sz="2800" dirty="0" smtClean="0"/>
              <a:t> </a:t>
            </a:r>
            <a:r>
              <a:rPr lang="it-IT" sz="2800" dirty="0" err="1" smtClean="0"/>
              <a:t>know</a:t>
            </a:r>
            <a:r>
              <a:rPr lang="it-IT" sz="2800" dirty="0" smtClean="0"/>
              <a:t> the </a:t>
            </a:r>
            <a:r>
              <a:rPr lang="it-IT" sz="2800" dirty="0" err="1" smtClean="0"/>
              <a:t>dimensions</a:t>
            </a:r>
            <a:r>
              <a:rPr lang="it-IT" sz="2800" dirty="0" smtClean="0"/>
              <a:t> and </a:t>
            </a:r>
            <a:r>
              <a:rPr lang="it-IT" sz="2800" dirty="0" err="1" smtClean="0"/>
              <a:t>constraints</a:t>
            </a:r>
            <a:r>
              <a:rPr lang="it-IT" sz="2800" dirty="0" smtClean="0"/>
              <a:t> of QD0</a:t>
            </a:r>
          </a:p>
          <a:p>
            <a:r>
              <a:rPr lang="it-IT" sz="2800" dirty="0" smtClean="0"/>
              <a:t>Definition of </a:t>
            </a:r>
            <a:r>
              <a:rPr lang="it-IT" sz="2800" dirty="0" err="1" smtClean="0"/>
              <a:t>diagnostics</a:t>
            </a:r>
            <a:r>
              <a:rPr lang="it-IT" sz="2800" dirty="0" smtClean="0"/>
              <a:t> </a:t>
            </a:r>
            <a:r>
              <a:rPr lang="it-IT" sz="2800" dirty="0" err="1" smtClean="0"/>
              <a:t>needed</a:t>
            </a:r>
            <a:r>
              <a:rPr lang="it-IT" sz="2800" dirty="0" smtClean="0"/>
              <a:t> and start R&amp;D on </a:t>
            </a:r>
            <a:r>
              <a:rPr lang="it-IT" sz="2800" dirty="0" err="1" smtClean="0"/>
              <a:t>few</a:t>
            </a:r>
            <a:r>
              <a:rPr lang="it-IT" sz="2800" dirty="0" smtClean="0"/>
              <a:t> </a:t>
            </a:r>
            <a:r>
              <a:rPr lang="it-IT" sz="2800" dirty="0" err="1" smtClean="0"/>
              <a:t>items</a:t>
            </a:r>
            <a:r>
              <a:rPr lang="it-IT" sz="2800" dirty="0" smtClean="0"/>
              <a:t> (ex. IP feedback, </a:t>
            </a:r>
            <a:r>
              <a:rPr lang="it-IT" sz="2800" dirty="0" err="1" smtClean="0"/>
              <a:t>vibration</a:t>
            </a:r>
            <a:r>
              <a:rPr lang="it-IT" sz="2800" dirty="0" smtClean="0"/>
              <a:t> </a:t>
            </a:r>
            <a:r>
              <a:rPr lang="it-IT" sz="2800" dirty="0" err="1" smtClean="0"/>
              <a:t>sensors</a:t>
            </a:r>
            <a:r>
              <a:rPr lang="it-IT" sz="2800" dirty="0" smtClean="0"/>
              <a:t>, emittance monitor….)</a:t>
            </a:r>
          </a:p>
          <a:p>
            <a:r>
              <a:rPr lang="en-US" sz="2800" dirty="0" smtClean="0"/>
              <a:t>…</a:t>
            </a:r>
            <a:r>
              <a:rPr lang="it-IT" sz="2800" dirty="0" smtClean="0"/>
              <a:t>                                                </a:t>
            </a:r>
            <a:endParaRPr lang="it-IT" sz="2800" dirty="0"/>
          </a:p>
        </p:txBody>
      </p:sp>
    </p:spTree>
    <p:extLst>
      <p:ext uri="{BB962C8B-B14F-4D97-AF65-F5344CB8AC3E}">
        <p14:creationId xmlns:p14="http://schemas.microsoft.com/office/powerpoint/2010/main" val="129187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20688"/>
          </a:xfrm>
        </p:spPr>
        <p:txBody>
          <a:bodyPr/>
          <a:lstStyle/>
          <a:p>
            <a:r>
              <a:rPr lang="it-IT" dirty="0" smtClean="0"/>
              <a:t>Agenda of the Accelerator </a:t>
            </a:r>
            <a:r>
              <a:rPr lang="it-IT" dirty="0" err="1" smtClean="0"/>
              <a:t>Parallels</a:t>
            </a:r>
            <a:endParaRPr lang="it-IT" dirty="0"/>
          </a:p>
        </p:txBody>
      </p:sp>
      <p:sp>
        <p:nvSpPr>
          <p:cNvPr id="3" name="Segnaposto contenuto 2"/>
          <p:cNvSpPr>
            <a:spLocks noGrp="1"/>
          </p:cNvSpPr>
          <p:nvPr>
            <p:ph idx="1"/>
          </p:nvPr>
        </p:nvSpPr>
        <p:spPr>
          <a:xfrm>
            <a:off x="35496" y="692696"/>
            <a:ext cx="3240360" cy="5184576"/>
          </a:xfrm>
        </p:spPr>
        <p:txBody>
          <a:bodyPr/>
          <a:lstStyle/>
          <a:p>
            <a:r>
              <a:rPr lang="it-IT" sz="2000" dirty="0" err="1" smtClean="0"/>
              <a:t>This</a:t>
            </a:r>
            <a:r>
              <a:rPr lang="it-IT" sz="2000" dirty="0" smtClean="0"/>
              <a:t> </a:t>
            </a:r>
            <a:r>
              <a:rPr lang="it-IT" sz="2000" dirty="0" err="1" smtClean="0"/>
              <a:t>afternoon</a:t>
            </a:r>
            <a:r>
              <a:rPr lang="it-IT" sz="2000" dirty="0" smtClean="0"/>
              <a:t>:</a:t>
            </a:r>
          </a:p>
          <a:p>
            <a:pPr lvl="1"/>
            <a:r>
              <a:rPr lang="it-IT" sz="1800" dirty="0" smtClean="0"/>
              <a:t>Lattice &amp; Design</a:t>
            </a:r>
          </a:p>
          <a:p>
            <a:pPr lvl="1"/>
            <a:r>
              <a:rPr lang="it-IT" sz="1800" dirty="0" err="1" smtClean="0"/>
              <a:t>Injection</a:t>
            </a:r>
            <a:endParaRPr lang="it-IT" sz="1800" dirty="0" smtClean="0"/>
          </a:p>
          <a:p>
            <a:pPr lvl="1"/>
            <a:r>
              <a:rPr lang="it-IT" sz="1800" dirty="0" err="1" smtClean="0"/>
              <a:t>Discussion</a:t>
            </a:r>
            <a:r>
              <a:rPr lang="it-IT" sz="1800" dirty="0" smtClean="0"/>
              <a:t> session </a:t>
            </a:r>
          </a:p>
          <a:p>
            <a:r>
              <a:rPr lang="it-IT" sz="2000" dirty="0" err="1" smtClean="0"/>
              <a:t>Monday</a:t>
            </a:r>
            <a:r>
              <a:rPr lang="it-IT" sz="2000" dirty="0" smtClean="0"/>
              <a:t> </a:t>
            </a:r>
            <a:r>
              <a:rPr lang="it-IT" sz="2000" dirty="0" err="1" smtClean="0"/>
              <a:t>morning</a:t>
            </a:r>
            <a:r>
              <a:rPr lang="it-IT" sz="2000" dirty="0" smtClean="0"/>
              <a:t>:</a:t>
            </a:r>
            <a:endParaRPr lang="it-IT" sz="2000" dirty="0"/>
          </a:p>
          <a:p>
            <a:pPr lvl="1"/>
            <a:r>
              <a:rPr lang="it-IT" sz="1800" dirty="0" smtClean="0"/>
              <a:t>Site </a:t>
            </a:r>
            <a:r>
              <a:rPr lang="it-IT" sz="1800" dirty="0"/>
              <a:t>&amp; </a:t>
            </a:r>
            <a:r>
              <a:rPr lang="it-IT" sz="1800" dirty="0" err="1" smtClean="0"/>
              <a:t>Vibrations</a:t>
            </a:r>
            <a:endParaRPr lang="it-IT" sz="1800" dirty="0"/>
          </a:p>
        </p:txBody>
      </p:sp>
      <p:sp>
        <p:nvSpPr>
          <p:cNvPr id="5" name="Rettangolo 4"/>
          <p:cNvSpPr/>
          <p:nvPr/>
        </p:nvSpPr>
        <p:spPr>
          <a:xfrm>
            <a:off x="4464496" y="620688"/>
            <a:ext cx="4572000" cy="2800767"/>
          </a:xfrm>
          <a:prstGeom prst="rect">
            <a:avLst/>
          </a:prstGeom>
        </p:spPr>
        <p:txBody>
          <a:bodyPr>
            <a:spAutoFit/>
          </a:bodyPr>
          <a:lstStyle/>
          <a:p>
            <a:pPr marL="342900" lvl="0" indent="-342900" fontAlgn="base">
              <a:spcBef>
                <a:spcPct val="20000"/>
              </a:spcBef>
              <a:spcAft>
                <a:spcPct val="0"/>
              </a:spcAft>
              <a:buSzPct val="85000"/>
              <a:buBlip>
                <a:blip r:embed="rId3"/>
              </a:buBlip>
            </a:pPr>
            <a:r>
              <a:rPr lang="it-IT" sz="2000" kern="0" dirty="0" err="1" smtClean="0">
                <a:solidFill>
                  <a:srgbClr val="FFFFFF"/>
                </a:solidFill>
              </a:rPr>
              <a:t>Tuesday</a:t>
            </a:r>
            <a:r>
              <a:rPr lang="it-IT" sz="2000" kern="0" dirty="0" smtClean="0">
                <a:solidFill>
                  <a:srgbClr val="FFFFFF"/>
                </a:solidFill>
              </a:rPr>
              <a:t> </a:t>
            </a:r>
            <a:r>
              <a:rPr lang="it-IT" sz="2000" kern="0" dirty="0" err="1" smtClean="0">
                <a:solidFill>
                  <a:srgbClr val="FFFFFF"/>
                </a:solidFill>
              </a:rPr>
              <a:t>morning</a:t>
            </a:r>
            <a:r>
              <a:rPr lang="it-IT" sz="2000" kern="0" dirty="0" smtClean="0">
                <a:solidFill>
                  <a:srgbClr val="FFFFFF"/>
                </a:solidFill>
              </a:rPr>
              <a:t> (with Detector):</a:t>
            </a:r>
          </a:p>
          <a:p>
            <a:pPr marL="742950" lvl="1" indent="-285750" fontAlgn="base">
              <a:spcBef>
                <a:spcPct val="20000"/>
              </a:spcBef>
              <a:spcAft>
                <a:spcPct val="0"/>
              </a:spcAft>
              <a:buFont typeface="Wingdings" pitchFamily="2" charset="2"/>
              <a:buChar char="Ø"/>
            </a:pPr>
            <a:r>
              <a:rPr lang="it-IT" kern="0" dirty="0" smtClean="0">
                <a:solidFill>
                  <a:srgbClr val="FFFFFF"/>
                </a:solidFill>
              </a:rPr>
              <a:t>IR &amp; Backgrounds</a:t>
            </a:r>
          </a:p>
          <a:p>
            <a:pPr marL="742950" lvl="1" indent="-285750" fontAlgn="base">
              <a:spcBef>
                <a:spcPct val="20000"/>
              </a:spcBef>
              <a:spcAft>
                <a:spcPct val="0"/>
              </a:spcAft>
              <a:buFont typeface="Wingdings" pitchFamily="2" charset="2"/>
              <a:buChar char="Ø"/>
            </a:pPr>
            <a:r>
              <a:rPr lang="it-IT" kern="0" dirty="0" smtClean="0">
                <a:solidFill>
                  <a:srgbClr val="FFFFFF"/>
                </a:solidFill>
              </a:rPr>
              <a:t>MDI</a:t>
            </a:r>
          </a:p>
          <a:p>
            <a:pPr marL="342900" lvl="0" indent="-342900" fontAlgn="base">
              <a:spcBef>
                <a:spcPct val="20000"/>
              </a:spcBef>
              <a:spcAft>
                <a:spcPct val="0"/>
              </a:spcAft>
              <a:buSzPct val="85000"/>
              <a:buBlip>
                <a:blip r:embed="rId3"/>
              </a:buBlip>
            </a:pPr>
            <a:r>
              <a:rPr lang="it-IT" sz="2000" kern="0" dirty="0" err="1" smtClean="0">
                <a:solidFill>
                  <a:srgbClr val="FFFFFF"/>
                </a:solidFill>
              </a:rPr>
              <a:t>Tuesday</a:t>
            </a:r>
            <a:r>
              <a:rPr lang="it-IT" sz="2000" kern="0" dirty="0" smtClean="0">
                <a:solidFill>
                  <a:srgbClr val="FFFFFF"/>
                </a:solidFill>
              </a:rPr>
              <a:t> </a:t>
            </a:r>
            <a:r>
              <a:rPr lang="it-IT" sz="2000" kern="0" dirty="0" err="1">
                <a:solidFill>
                  <a:srgbClr val="FFFFFF"/>
                </a:solidFill>
              </a:rPr>
              <a:t>afternoon</a:t>
            </a:r>
            <a:r>
              <a:rPr lang="it-IT" sz="2000" kern="0" dirty="0">
                <a:solidFill>
                  <a:srgbClr val="FFFFFF"/>
                </a:solidFill>
              </a:rPr>
              <a:t>:</a:t>
            </a:r>
          </a:p>
          <a:p>
            <a:pPr marL="742950" lvl="1" indent="-285750" fontAlgn="base">
              <a:spcBef>
                <a:spcPct val="20000"/>
              </a:spcBef>
              <a:spcAft>
                <a:spcPct val="0"/>
              </a:spcAft>
              <a:buFont typeface="Wingdings" pitchFamily="2" charset="2"/>
              <a:buChar char="Ø"/>
            </a:pPr>
            <a:r>
              <a:rPr lang="it-IT" kern="0" dirty="0" err="1">
                <a:solidFill>
                  <a:srgbClr val="FFFFFF"/>
                </a:solidFill>
              </a:rPr>
              <a:t>Collective</a:t>
            </a:r>
            <a:r>
              <a:rPr lang="it-IT" kern="0" dirty="0">
                <a:solidFill>
                  <a:srgbClr val="FFFFFF"/>
                </a:solidFill>
              </a:rPr>
              <a:t> </a:t>
            </a:r>
            <a:r>
              <a:rPr lang="it-IT" kern="0" dirty="0" err="1">
                <a:solidFill>
                  <a:srgbClr val="FFFFFF"/>
                </a:solidFill>
              </a:rPr>
              <a:t>effects</a:t>
            </a:r>
            <a:r>
              <a:rPr lang="it-IT" kern="0" dirty="0">
                <a:solidFill>
                  <a:srgbClr val="FFFFFF"/>
                </a:solidFill>
              </a:rPr>
              <a:t> I &amp; II</a:t>
            </a:r>
          </a:p>
          <a:p>
            <a:pPr marL="342900" lvl="0" indent="-342900" fontAlgn="base">
              <a:spcBef>
                <a:spcPct val="20000"/>
              </a:spcBef>
              <a:spcAft>
                <a:spcPct val="0"/>
              </a:spcAft>
              <a:buSzPct val="85000"/>
              <a:buBlip>
                <a:blip r:embed="rId3"/>
              </a:buBlip>
            </a:pPr>
            <a:r>
              <a:rPr lang="it-IT" sz="2000" kern="0" dirty="0">
                <a:solidFill>
                  <a:srgbClr val="FFFFFF"/>
                </a:solidFill>
              </a:rPr>
              <a:t>Wednesday </a:t>
            </a:r>
            <a:r>
              <a:rPr lang="it-IT" sz="2000" kern="0" dirty="0" err="1">
                <a:solidFill>
                  <a:srgbClr val="FFFFFF"/>
                </a:solidFill>
              </a:rPr>
              <a:t>morning</a:t>
            </a:r>
            <a:r>
              <a:rPr lang="it-IT" sz="2000" kern="0" dirty="0">
                <a:solidFill>
                  <a:srgbClr val="FFFFFF"/>
                </a:solidFill>
              </a:rPr>
              <a:t>:</a:t>
            </a:r>
          </a:p>
          <a:p>
            <a:pPr marL="742950" lvl="1" indent="-285750" fontAlgn="base">
              <a:spcBef>
                <a:spcPct val="20000"/>
              </a:spcBef>
              <a:spcAft>
                <a:spcPct val="0"/>
              </a:spcAft>
              <a:buFont typeface="Wingdings" pitchFamily="2" charset="2"/>
              <a:buChar char="Ø"/>
            </a:pPr>
            <a:r>
              <a:rPr lang="it-IT" kern="0" dirty="0">
                <a:solidFill>
                  <a:srgbClr val="FFFFFF"/>
                </a:solidFill>
              </a:rPr>
              <a:t>RF &amp; </a:t>
            </a:r>
            <a:r>
              <a:rPr lang="it-IT" kern="0" dirty="0" err="1">
                <a:solidFill>
                  <a:srgbClr val="FFFFFF"/>
                </a:solidFill>
              </a:rPr>
              <a:t>Feedbacks</a:t>
            </a:r>
            <a:r>
              <a:rPr lang="it-IT" kern="0" dirty="0">
                <a:solidFill>
                  <a:srgbClr val="FFFFFF"/>
                </a:solidFill>
              </a:rPr>
              <a:t> &amp; </a:t>
            </a:r>
            <a:r>
              <a:rPr lang="it-IT" kern="0" dirty="0" err="1">
                <a:solidFill>
                  <a:srgbClr val="FFFFFF"/>
                </a:solidFill>
              </a:rPr>
              <a:t>Controls</a:t>
            </a:r>
            <a:endParaRPr lang="it-IT" kern="0" dirty="0">
              <a:solidFill>
                <a:srgbClr val="FFFFFF"/>
              </a:solidFill>
            </a:endParaRPr>
          </a:p>
          <a:p>
            <a:pPr marL="742950" lvl="1" indent="-285750" fontAlgn="base">
              <a:spcBef>
                <a:spcPct val="20000"/>
              </a:spcBef>
              <a:spcAft>
                <a:spcPct val="0"/>
              </a:spcAft>
              <a:buFont typeface="Wingdings" pitchFamily="2" charset="2"/>
              <a:buChar char="Ø"/>
            </a:pPr>
            <a:r>
              <a:rPr lang="it-IT" kern="0" dirty="0">
                <a:solidFill>
                  <a:srgbClr val="FFFFFF"/>
                </a:solidFill>
              </a:rPr>
              <a:t>Future </a:t>
            </a:r>
            <a:r>
              <a:rPr lang="it-IT" kern="0" dirty="0" err="1">
                <a:solidFill>
                  <a:srgbClr val="FFFFFF"/>
                </a:solidFill>
              </a:rPr>
              <a:t>plans</a:t>
            </a:r>
            <a:endParaRPr lang="it-IT" kern="0" dirty="0">
              <a:solidFill>
                <a:srgbClr val="FFFFFF"/>
              </a:solidFill>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3407232"/>
            <a:ext cx="6396186" cy="347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e 8"/>
          <p:cNvSpPr/>
          <p:nvPr/>
        </p:nvSpPr>
        <p:spPr>
          <a:xfrm>
            <a:off x="4283968" y="5229200"/>
            <a:ext cx="79208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4139952" y="4437112"/>
            <a:ext cx="79208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4211960" y="3645024"/>
            <a:ext cx="79208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2915816" y="3573016"/>
            <a:ext cx="79208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1619672" y="5229200"/>
            <a:ext cx="79208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1691680" y="6021288"/>
            <a:ext cx="79208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5508104" y="3645024"/>
            <a:ext cx="93610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4211960" y="6165304"/>
            <a:ext cx="79208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5508104" y="4401108"/>
            <a:ext cx="79208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041832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US" sz="3600"/>
              <a:t>Accelerator Board issues </a:t>
            </a:r>
            <a:br>
              <a:rPr lang="en-US" sz="3600"/>
            </a:br>
            <a:r>
              <a:rPr lang="en-US" sz="3600"/>
              <a:t>for the next 6 months</a:t>
            </a:r>
          </a:p>
        </p:txBody>
      </p:sp>
      <p:sp>
        <p:nvSpPr>
          <p:cNvPr id="3" name="Content Placeholder 2"/>
          <p:cNvSpPr>
            <a:spLocks noGrp="1"/>
          </p:cNvSpPr>
          <p:nvPr>
            <p:ph idx="4294967295"/>
          </p:nvPr>
        </p:nvSpPr>
        <p:spPr>
          <a:xfrm>
            <a:off x="457200" y="1700808"/>
            <a:ext cx="8229600" cy="4525963"/>
          </a:xfrm>
        </p:spPr>
        <p:txBody>
          <a:bodyPr>
            <a:normAutofit fontScale="92500" lnSpcReduction="10000"/>
          </a:bodyPr>
          <a:lstStyle/>
          <a:p>
            <a:pPr lvl="1">
              <a:lnSpc>
                <a:spcPct val="90000"/>
              </a:lnSpc>
            </a:pPr>
            <a:r>
              <a:rPr lang="en-US" sz="2600" dirty="0"/>
              <a:t>Assemble a design/construction </a:t>
            </a:r>
            <a:r>
              <a:rPr lang="en-US" sz="2600" dirty="0" smtClean="0"/>
              <a:t>Team</a:t>
            </a:r>
          </a:p>
          <a:p>
            <a:pPr lvl="1">
              <a:lnSpc>
                <a:spcPct val="90000"/>
              </a:lnSpc>
            </a:pPr>
            <a:r>
              <a:rPr lang="en-US" sz="2600" dirty="0" smtClean="0">
                <a:solidFill>
                  <a:srgbClr val="FFFF00"/>
                </a:solidFill>
              </a:rPr>
              <a:t>Define the structure of the Accelerator Team and assign </a:t>
            </a:r>
            <a:r>
              <a:rPr lang="en-US" sz="2600" dirty="0" err="1" smtClean="0">
                <a:solidFill>
                  <a:srgbClr val="FFFF00"/>
                </a:solidFill>
              </a:rPr>
              <a:t>responsabilities</a:t>
            </a:r>
            <a:endParaRPr lang="en-US" sz="2600" dirty="0">
              <a:solidFill>
                <a:srgbClr val="FFFF00"/>
              </a:solidFill>
            </a:endParaRPr>
          </a:p>
          <a:p>
            <a:pPr lvl="1">
              <a:lnSpc>
                <a:spcPct val="90000"/>
              </a:lnSpc>
            </a:pPr>
            <a:r>
              <a:rPr lang="en-US" sz="2600" dirty="0" smtClean="0"/>
              <a:t>Define the project </a:t>
            </a:r>
            <a:r>
              <a:rPr lang="en-US" sz="2600" dirty="0"/>
              <a:t>management </a:t>
            </a:r>
            <a:r>
              <a:rPr lang="en-US" sz="2600" dirty="0" smtClean="0"/>
              <a:t>structure</a:t>
            </a:r>
            <a:endParaRPr lang="en-US" sz="2600" dirty="0"/>
          </a:p>
          <a:p>
            <a:pPr lvl="1">
              <a:lnSpc>
                <a:spcPct val="90000"/>
              </a:lnSpc>
            </a:pPr>
            <a:r>
              <a:rPr lang="en-US" sz="2600" dirty="0"/>
              <a:t>Determine how to hire people</a:t>
            </a:r>
          </a:p>
          <a:p>
            <a:pPr lvl="1">
              <a:lnSpc>
                <a:spcPct val="90000"/>
              </a:lnSpc>
            </a:pPr>
            <a:r>
              <a:rPr lang="en-US" sz="2600" dirty="0"/>
              <a:t>Determine how SLAC and US will contribute to the accelerator</a:t>
            </a:r>
          </a:p>
          <a:p>
            <a:pPr lvl="1">
              <a:lnSpc>
                <a:spcPct val="90000"/>
              </a:lnSpc>
            </a:pPr>
            <a:r>
              <a:rPr lang="en-US" sz="2600" dirty="0" smtClean="0"/>
              <a:t>Determine what </a:t>
            </a:r>
            <a:r>
              <a:rPr lang="en-US" sz="2600" dirty="0"/>
              <a:t>is needed for the </a:t>
            </a:r>
            <a:r>
              <a:rPr lang="en-US" sz="2600" dirty="0" smtClean="0"/>
              <a:t>TDR</a:t>
            </a:r>
          </a:p>
          <a:p>
            <a:pPr lvl="1">
              <a:lnSpc>
                <a:spcPct val="90000"/>
              </a:lnSpc>
            </a:pPr>
            <a:r>
              <a:rPr lang="en-US" sz="2600" dirty="0"/>
              <a:t>Determine what is needed for </a:t>
            </a:r>
            <a:r>
              <a:rPr lang="en-US" sz="2600" dirty="0" smtClean="0"/>
              <a:t>construction</a:t>
            </a:r>
            <a:endParaRPr lang="en-US" sz="2600" dirty="0"/>
          </a:p>
          <a:p>
            <a:pPr lvl="1">
              <a:lnSpc>
                <a:spcPct val="90000"/>
              </a:lnSpc>
            </a:pPr>
            <a:r>
              <a:rPr lang="en-US" sz="2600" dirty="0"/>
              <a:t>Determine what is needed for </a:t>
            </a:r>
            <a:r>
              <a:rPr lang="en-US" sz="2600" dirty="0" smtClean="0"/>
              <a:t>operations</a:t>
            </a:r>
            <a:endParaRPr lang="en-US" sz="2600" dirty="0"/>
          </a:p>
          <a:p>
            <a:pPr lvl="1">
              <a:lnSpc>
                <a:spcPct val="90000"/>
              </a:lnSpc>
            </a:pPr>
            <a:r>
              <a:rPr lang="en-US" sz="2600" dirty="0" smtClean="0"/>
              <a:t>Integration of the SR facility into the design </a:t>
            </a:r>
            <a:r>
              <a:rPr lang="en-US" sz="2600" dirty="0"/>
              <a:t>of </a:t>
            </a:r>
            <a:r>
              <a:rPr lang="en-US" sz="2600" dirty="0" smtClean="0"/>
              <a:t>the Accelerator and the Infrastructure</a:t>
            </a:r>
            <a:endParaRPr lang="en-US" sz="2600" dirty="0"/>
          </a:p>
          <a:p>
            <a:pPr marL="457200" lvl="1" indent="0">
              <a:lnSpc>
                <a:spcPct val="90000"/>
              </a:lnSpc>
              <a:buNone/>
            </a:pPr>
            <a:endParaRPr lang="en-US" sz="2600" dirty="0"/>
          </a:p>
          <a:p>
            <a:pPr lvl="1">
              <a:lnSpc>
                <a:spcPct val="90000"/>
              </a:lnSpc>
            </a:pPr>
            <a:endParaRPr lang="en-US" sz="2600" dirty="0"/>
          </a:p>
          <a:p>
            <a:pPr lvl="1">
              <a:lnSpc>
                <a:spcPct val="90000"/>
              </a:lnSpc>
            </a:pPr>
            <a:endParaRPr lang="en-US" sz="2600" dirty="0"/>
          </a:p>
        </p:txBody>
      </p:sp>
    </p:spTree>
    <p:extLst>
      <p:ext uri="{BB962C8B-B14F-4D97-AF65-F5344CB8AC3E}">
        <p14:creationId xmlns:p14="http://schemas.microsoft.com/office/powerpoint/2010/main" val="36082552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764704"/>
          </a:xfrm>
        </p:spPr>
        <p:txBody>
          <a:bodyPr/>
          <a:lstStyle/>
          <a:p>
            <a:r>
              <a:rPr lang="it-IT" dirty="0" err="1"/>
              <a:t>Conclusions</a:t>
            </a:r>
            <a:endParaRPr lang="en-US" dirty="0"/>
          </a:p>
        </p:txBody>
      </p:sp>
      <p:sp>
        <p:nvSpPr>
          <p:cNvPr id="25603" name="Rectangle 3"/>
          <p:cNvSpPr>
            <a:spLocks noGrp="1" noChangeArrowheads="1"/>
          </p:cNvSpPr>
          <p:nvPr>
            <p:ph type="body" idx="1"/>
          </p:nvPr>
        </p:nvSpPr>
        <p:spPr>
          <a:xfrm>
            <a:off x="72008" y="836712"/>
            <a:ext cx="8964488" cy="5328592"/>
          </a:xfrm>
        </p:spPr>
        <p:txBody>
          <a:bodyPr/>
          <a:lstStyle/>
          <a:p>
            <a:pPr>
              <a:lnSpc>
                <a:spcPct val="90000"/>
              </a:lnSpc>
            </a:pPr>
            <a:r>
              <a:rPr lang="en-US" sz="2400" dirty="0" err="1" smtClean="0">
                <a:ea typeface="ＭＳ Ｐゴシック" pitchFamily="34" charset="-128"/>
              </a:rPr>
              <a:t>SuperB</a:t>
            </a:r>
            <a:r>
              <a:rPr lang="en-US" sz="2400" dirty="0" smtClean="0">
                <a:ea typeface="ＭＳ Ｐゴシック" pitchFamily="34" charset="-128"/>
              </a:rPr>
              <a:t> accelerator </a:t>
            </a:r>
            <a:r>
              <a:rPr lang="en-US" sz="2400" dirty="0">
                <a:ea typeface="ＭＳ Ｐゴシック" pitchFamily="34" charset="-128"/>
              </a:rPr>
              <a:t>design is converging </a:t>
            </a:r>
            <a:endParaRPr lang="en-US" sz="2400" dirty="0" smtClean="0">
              <a:ea typeface="ＭＳ Ｐゴシック" pitchFamily="34" charset="-128"/>
            </a:endParaRPr>
          </a:p>
          <a:p>
            <a:pPr>
              <a:lnSpc>
                <a:spcPct val="90000"/>
              </a:lnSpc>
            </a:pPr>
            <a:r>
              <a:rPr lang="it-IT" sz="2400" dirty="0" smtClean="0">
                <a:ea typeface="ＭＳ Ｐゴシック" pitchFamily="34" charset="-128"/>
              </a:rPr>
              <a:t>Lattice </a:t>
            </a:r>
            <a:r>
              <a:rPr lang="it-IT" sz="2400" dirty="0">
                <a:ea typeface="ＭＳ Ｐゴシック" pitchFamily="34" charset="-128"/>
              </a:rPr>
              <a:t>and </a:t>
            </a:r>
            <a:r>
              <a:rPr lang="it-IT" sz="2400" dirty="0" err="1">
                <a:ea typeface="ＭＳ Ｐゴシック" pitchFamily="34" charset="-128"/>
              </a:rPr>
              <a:t>parameters</a:t>
            </a:r>
            <a:r>
              <a:rPr lang="it-IT" sz="2400" dirty="0">
                <a:ea typeface="ＭＳ Ｐゴシック" pitchFamily="34" charset="-128"/>
              </a:rPr>
              <a:t> </a:t>
            </a:r>
            <a:r>
              <a:rPr lang="it-IT" sz="2400" dirty="0" err="1">
                <a:ea typeface="ＭＳ Ｐゴシック" pitchFamily="34" charset="-128"/>
              </a:rPr>
              <a:t>optimization</a:t>
            </a:r>
            <a:r>
              <a:rPr lang="it-IT" sz="2400" dirty="0">
                <a:ea typeface="ＭＳ Ｐゴシック" pitchFamily="34" charset="-128"/>
              </a:rPr>
              <a:t> </a:t>
            </a:r>
            <a:r>
              <a:rPr lang="it-IT" sz="2400" dirty="0" err="1">
                <a:ea typeface="ＭＳ Ｐゴシック" pitchFamily="34" charset="-128"/>
              </a:rPr>
              <a:t>is</a:t>
            </a:r>
            <a:r>
              <a:rPr lang="it-IT" sz="2400" dirty="0">
                <a:ea typeface="ＭＳ Ｐゴシック" pitchFamily="34" charset="-128"/>
              </a:rPr>
              <a:t> </a:t>
            </a:r>
            <a:r>
              <a:rPr lang="it-IT" sz="2400" dirty="0" err="1" smtClean="0">
                <a:ea typeface="ＭＳ Ｐゴシック" pitchFamily="34" charset="-128"/>
              </a:rPr>
              <a:t>continuing</a:t>
            </a:r>
            <a:r>
              <a:rPr lang="it-IT" sz="2400" dirty="0" smtClean="0">
                <a:ea typeface="ＭＳ Ｐゴシック" pitchFamily="34" charset="-128"/>
              </a:rPr>
              <a:t>, </a:t>
            </a:r>
            <a:r>
              <a:rPr lang="it-IT" sz="2400" dirty="0">
                <a:ea typeface="ＭＳ Ｐゴシック" pitchFamily="34" charset="-128"/>
              </a:rPr>
              <a:t>for </a:t>
            </a:r>
            <a:r>
              <a:rPr lang="it-IT" sz="2400" dirty="0" err="1">
                <a:ea typeface="ＭＳ Ｐゴシック" pitchFamily="34" charset="-128"/>
              </a:rPr>
              <a:t>better</a:t>
            </a:r>
            <a:r>
              <a:rPr lang="it-IT" sz="2400" dirty="0">
                <a:ea typeface="ＭＳ Ｐゴシック" pitchFamily="34" charset="-128"/>
              </a:rPr>
              <a:t> </a:t>
            </a:r>
            <a:r>
              <a:rPr lang="it-IT" sz="2400" dirty="0" smtClean="0">
                <a:ea typeface="ＭＳ Ｐゴシック" pitchFamily="34" charset="-128"/>
              </a:rPr>
              <a:t>performances </a:t>
            </a:r>
            <a:r>
              <a:rPr lang="it-IT" sz="2400" dirty="0">
                <a:ea typeface="ＭＳ Ｐゴシック" pitchFamily="34" charset="-128"/>
              </a:rPr>
              <a:t>and </a:t>
            </a:r>
            <a:r>
              <a:rPr lang="it-IT" sz="2400" dirty="0" smtClean="0">
                <a:ea typeface="ＭＳ Ｐゴシック" pitchFamily="34" charset="-128"/>
              </a:rPr>
              <a:t>more </a:t>
            </a:r>
            <a:r>
              <a:rPr lang="it-IT" sz="2400" dirty="0" err="1" smtClean="0">
                <a:ea typeface="ＭＳ Ｐゴシック" pitchFamily="34" charset="-128"/>
              </a:rPr>
              <a:t>flexibility</a:t>
            </a:r>
            <a:r>
              <a:rPr lang="it-IT" sz="2400" dirty="0" smtClean="0">
                <a:ea typeface="ＭＳ Ｐゴシック" pitchFamily="34" charset="-128"/>
              </a:rPr>
              <a:t> </a:t>
            </a:r>
            <a:r>
              <a:rPr lang="en-US" sz="2400" dirty="0" smtClean="0">
                <a:ea typeface="ＭＳ Ｐゴシック" pitchFamily="34" charset="-128"/>
                <a:sym typeface="Wingdings" pitchFamily="2" charset="2"/>
              </a:rPr>
              <a:t> </a:t>
            </a:r>
            <a:r>
              <a:rPr lang="en-US" sz="2400" dirty="0">
                <a:ea typeface="ＭＳ Ｐゴシック" pitchFamily="34" charset="-128"/>
                <a:sym typeface="Wingdings" pitchFamily="2" charset="2"/>
              </a:rPr>
              <a:t>need to finalize </a:t>
            </a:r>
            <a:r>
              <a:rPr lang="it-IT" sz="2400" dirty="0" err="1" smtClean="0">
                <a:ea typeface="ＭＳ Ｐゴシック" pitchFamily="34" charset="-128"/>
                <a:sym typeface="Wingdings" pitchFamily="2" charset="2"/>
              </a:rPr>
              <a:t>soon</a:t>
            </a:r>
            <a:r>
              <a:rPr lang="it-IT" sz="2400" dirty="0" smtClean="0">
                <a:ea typeface="ＭＳ Ｐゴシック" pitchFamily="34" charset="-128"/>
                <a:sym typeface="Wingdings" pitchFamily="2" charset="2"/>
              </a:rPr>
              <a:t> !</a:t>
            </a:r>
          </a:p>
          <a:p>
            <a:pPr>
              <a:lnSpc>
                <a:spcPct val="90000"/>
              </a:lnSpc>
            </a:pPr>
            <a:r>
              <a:rPr lang="it-IT" sz="2400" dirty="0" smtClean="0">
                <a:ea typeface="ＭＳ Ｐゴシック" pitchFamily="34" charset="-128"/>
                <a:sym typeface="Wingdings" pitchFamily="2" charset="2"/>
              </a:rPr>
              <a:t>R&amp;D on IP quadrupole </a:t>
            </a:r>
            <a:r>
              <a:rPr lang="it-IT" sz="2400" dirty="0" err="1" smtClean="0">
                <a:ea typeface="ＭＳ Ｐゴシック" pitchFamily="34" charset="-128"/>
                <a:sym typeface="Wingdings" pitchFamily="2" charset="2"/>
              </a:rPr>
              <a:t>is</a:t>
            </a:r>
            <a:r>
              <a:rPr lang="it-IT" sz="2400" dirty="0" smtClean="0">
                <a:ea typeface="ＭＳ Ｐゴシック" pitchFamily="34" charset="-128"/>
                <a:sym typeface="Wingdings" pitchFamily="2" charset="2"/>
              </a:rPr>
              <a:t> </a:t>
            </a:r>
            <a:r>
              <a:rPr lang="it-IT" sz="2400" dirty="0" err="1" smtClean="0">
                <a:ea typeface="ＭＳ Ｐゴシック" pitchFamily="34" charset="-128"/>
                <a:sym typeface="Wingdings" pitchFamily="2" charset="2"/>
              </a:rPr>
              <a:t>proceeding</a:t>
            </a:r>
            <a:r>
              <a:rPr lang="it-IT" sz="2400" dirty="0" smtClean="0">
                <a:ea typeface="ＭＳ Ｐゴシック" pitchFamily="34" charset="-128"/>
                <a:sym typeface="Wingdings" pitchFamily="2" charset="2"/>
              </a:rPr>
              <a:t> fast</a:t>
            </a:r>
          </a:p>
          <a:p>
            <a:pPr>
              <a:lnSpc>
                <a:spcPct val="90000"/>
              </a:lnSpc>
            </a:pPr>
            <a:r>
              <a:rPr lang="en-US" sz="2400" dirty="0" smtClean="0">
                <a:ea typeface="ＭＳ Ｐゴシック" pitchFamily="34" charset="-128"/>
              </a:rPr>
              <a:t>Synchrotron </a:t>
            </a:r>
            <a:r>
              <a:rPr lang="en-US" sz="2400" dirty="0">
                <a:ea typeface="ＭＳ Ｐゴシック" pitchFamily="34" charset="-128"/>
              </a:rPr>
              <a:t>Light </a:t>
            </a:r>
            <a:r>
              <a:rPr lang="en-US" sz="2400" dirty="0" err="1" smtClean="0">
                <a:ea typeface="ＭＳ Ｐゴシック" pitchFamily="34" charset="-128"/>
              </a:rPr>
              <a:t>beamlines</a:t>
            </a:r>
            <a:r>
              <a:rPr lang="en-US" sz="2400" dirty="0" smtClean="0">
                <a:ea typeface="ＭＳ Ｐゴシック" pitchFamily="34" charset="-128"/>
              </a:rPr>
              <a:t> are being considered</a:t>
            </a:r>
            <a:r>
              <a:rPr lang="it-IT" sz="2400" dirty="0">
                <a:ea typeface="ＭＳ Ｐゴシック" pitchFamily="34" charset="-128"/>
              </a:rPr>
              <a:t> </a:t>
            </a:r>
            <a:r>
              <a:rPr lang="it-IT" sz="2400" dirty="0" smtClean="0">
                <a:ea typeface="ＭＳ Ｐゴシック" pitchFamily="34" charset="-128"/>
                <a:sym typeface="Wingdings" pitchFamily="2" charset="2"/>
              </a:rPr>
              <a:t> </a:t>
            </a:r>
            <a:r>
              <a:rPr lang="it-IT" sz="2400" dirty="0" err="1" smtClean="0">
                <a:ea typeface="ＭＳ Ｐゴシック" pitchFamily="34" charset="-128"/>
              </a:rPr>
              <a:t>possible</a:t>
            </a:r>
            <a:r>
              <a:rPr lang="it-IT" sz="2400" dirty="0" smtClean="0">
                <a:ea typeface="ＭＳ Ｐゴシック" pitchFamily="34" charset="-128"/>
              </a:rPr>
              <a:t> new layout, with special </a:t>
            </a:r>
            <a:r>
              <a:rPr lang="it-IT" sz="2400" dirty="0" err="1" smtClean="0">
                <a:ea typeface="ＭＳ Ｐゴシック" pitchFamily="34" charset="-128"/>
              </a:rPr>
              <a:t>IDs</a:t>
            </a:r>
            <a:r>
              <a:rPr lang="it-IT" sz="2400" dirty="0" smtClean="0">
                <a:ea typeface="ＭＳ Ｐゴシック" pitchFamily="34" charset="-128"/>
              </a:rPr>
              <a:t> </a:t>
            </a:r>
            <a:r>
              <a:rPr lang="it-IT" sz="2400" dirty="0" err="1" smtClean="0">
                <a:ea typeface="ＭＳ Ｐゴシック" pitchFamily="34" charset="-128"/>
              </a:rPr>
              <a:t>insertions</a:t>
            </a:r>
            <a:r>
              <a:rPr lang="it-IT" sz="2400" dirty="0" smtClean="0">
                <a:ea typeface="ＭＳ Ｐゴシック" pitchFamily="34" charset="-128"/>
              </a:rPr>
              <a:t> </a:t>
            </a:r>
          </a:p>
          <a:p>
            <a:pPr>
              <a:lnSpc>
                <a:spcPct val="90000"/>
              </a:lnSpc>
            </a:pPr>
            <a:r>
              <a:rPr lang="it-IT" sz="2400" dirty="0" smtClean="0">
                <a:ea typeface="ＭＳ Ｐゴシック" pitchFamily="34" charset="-128"/>
              </a:rPr>
              <a:t>Work </a:t>
            </a:r>
            <a:r>
              <a:rPr lang="it-IT" sz="2400" dirty="0" err="1" smtClean="0">
                <a:ea typeface="ＭＳ Ｐゴシック" pitchFamily="34" charset="-128"/>
              </a:rPr>
              <a:t>is</a:t>
            </a:r>
            <a:r>
              <a:rPr lang="it-IT" sz="2400" dirty="0" smtClean="0">
                <a:ea typeface="ＭＳ Ｐゴシック" pitchFamily="34" charset="-128"/>
              </a:rPr>
              <a:t> in progress on more </a:t>
            </a:r>
            <a:r>
              <a:rPr lang="it-IT" sz="2400" dirty="0" err="1">
                <a:ea typeface="ＭＳ Ｐゴシック" pitchFamily="34" charset="-128"/>
              </a:rPr>
              <a:t>subtle</a:t>
            </a:r>
            <a:r>
              <a:rPr lang="it-IT" sz="2400" dirty="0">
                <a:ea typeface="ＭＳ Ｐゴシック" pitchFamily="34" charset="-128"/>
              </a:rPr>
              <a:t> </a:t>
            </a:r>
            <a:r>
              <a:rPr lang="it-IT" sz="2400" dirty="0" err="1">
                <a:ea typeface="ＭＳ Ｐゴシック" pitchFamily="34" charset="-128"/>
              </a:rPr>
              <a:t>beam</a:t>
            </a:r>
            <a:r>
              <a:rPr lang="it-IT" sz="2400" dirty="0">
                <a:ea typeface="ＭＳ Ｐゴシック" pitchFamily="34" charset="-128"/>
              </a:rPr>
              <a:t> </a:t>
            </a:r>
            <a:r>
              <a:rPr lang="it-IT" sz="2400" dirty="0" err="1">
                <a:ea typeface="ＭＳ Ｐゴシック" pitchFamily="34" charset="-128"/>
              </a:rPr>
              <a:t>dynamics</a:t>
            </a:r>
            <a:r>
              <a:rPr lang="it-IT" sz="2400" dirty="0">
                <a:ea typeface="ＭＳ Ｐゴシック" pitchFamily="34" charset="-128"/>
              </a:rPr>
              <a:t> </a:t>
            </a:r>
            <a:r>
              <a:rPr lang="it-IT" sz="2400" dirty="0" err="1">
                <a:ea typeface="ＭＳ Ｐゴシック" pitchFamily="34" charset="-128"/>
              </a:rPr>
              <a:t>issues</a:t>
            </a:r>
            <a:r>
              <a:rPr lang="it-IT" sz="2400" dirty="0">
                <a:ea typeface="ＭＳ Ｐゴシック" pitchFamily="34" charset="-128"/>
              </a:rPr>
              <a:t> </a:t>
            </a:r>
            <a:r>
              <a:rPr lang="it-IT" sz="2400" dirty="0" smtClean="0">
                <a:ea typeface="ＭＳ Ｐゴシック" pitchFamily="34" charset="-128"/>
              </a:rPr>
              <a:t>(IBS</a:t>
            </a:r>
            <a:r>
              <a:rPr lang="it-IT" sz="2400" dirty="0">
                <a:ea typeface="ＭＳ Ｐゴシック" pitchFamily="34" charset="-128"/>
              </a:rPr>
              <a:t>, FII, </a:t>
            </a:r>
            <a:r>
              <a:rPr lang="it-IT" sz="2400" dirty="0" smtClean="0">
                <a:ea typeface="ＭＳ Ｐゴシック" pitchFamily="34" charset="-128"/>
              </a:rPr>
              <a:t>CSR, e-</a:t>
            </a:r>
            <a:r>
              <a:rPr lang="it-IT" sz="2400" dirty="0" err="1" smtClean="0">
                <a:ea typeface="ＭＳ Ｐゴシック" pitchFamily="34" charset="-128"/>
              </a:rPr>
              <a:t>cloud</a:t>
            </a:r>
            <a:r>
              <a:rPr lang="it-IT" sz="2400" dirty="0" smtClean="0">
                <a:ea typeface="ＭＳ Ｐゴシック" pitchFamily="34" charset="-128"/>
              </a:rPr>
              <a:t>, </a:t>
            </a:r>
            <a:r>
              <a:rPr lang="it-IT" sz="2400" dirty="0" err="1" smtClean="0">
                <a:ea typeface="ＭＳ Ｐゴシック" pitchFamily="34" charset="-128"/>
              </a:rPr>
              <a:t>beam-beam</a:t>
            </a:r>
            <a:r>
              <a:rPr lang="it-IT" sz="2400" dirty="0" smtClean="0">
                <a:ea typeface="ＭＳ Ｐゴシック" pitchFamily="34" charset="-128"/>
              </a:rPr>
              <a:t>, </a:t>
            </a:r>
            <a:r>
              <a:rPr lang="it-IT" sz="2400" dirty="0" err="1" smtClean="0">
                <a:ea typeface="ＭＳ Ｐゴシック" pitchFamily="34" charset="-128"/>
              </a:rPr>
              <a:t>feedbacks</a:t>
            </a:r>
            <a:r>
              <a:rPr lang="it-IT" sz="2400" dirty="0" smtClean="0">
                <a:ea typeface="ＭＳ Ｐゴシック" pitchFamily="34" charset="-128"/>
              </a:rPr>
              <a:t>,…)</a:t>
            </a:r>
            <a:endParaRPr lang="en-US" sz="2400" dirty="0">
              <a:ea typeface="ＭＳ Ｐゴシック" pitchFamily="34" charset="-128"/>
            </a:endParaRPr>
          </a:p>
          <a:p>
            <a:pPr>
              <a:lnSpc>
                <a:spcPct val="90000"/>
              </a:lnSpc>
            </a:pPr>
            <a:r>
              <a:rPr lang="en-US" sz="2400" dirty="0" smtClean="0">
                <a:ea typeface="ＭＳ Ｐゴシック" pitchFamily="34" charset="-128"/>
              </a:rPr>
              <a:t>Components </a:t>
            </a:r>
            <a:r>
              <a:rPr lang="en-US" sz="2400" dirty="0">
                <a:ea typeface="ＭＳ Ｐゴシック" pitchFamily="34" charset="-128"/>
              </a:rPr>
              <a:t>and lattice tolerances with corrections are being </a:t>
            </a:r>
            <a:r>
              <a:rPr lang="en-US" sz="2400" dirty="0" smtClean="0">
                <a:ea typeface="ＭＳ Ｐゴシック" pitchFamily="34" charset="-128"/>
              </a:rPr>
              <a:t>studied</a:t>
            </a:r>
            <a:endParaRPr lang="en-US" sz="2400" dirty="0">
              <a:ea typeface="ＭＳ Ｐゴシック" pitchFamily="34" charset="-128"/>
            </a:endParaRPr>
          </a:p>
          <a:p>
            <a:pPr>
              <a:lnSpc>
                <a:spcPct val="90000"/>
              </a:lnSpc>
            </a:pPr>
            <a:r>
              <a:rPr lang="it-IT" sz="2400" dirty="0" err="1" smtClean="0">
                <a:ea typeface="ＭＳ Ｐゴシック" pitchFamily="34" charset="-128"/>
              </a:rPr>
              <a:t>We</a:t>
            </a:r>
            <a:r>
              <a:rPr lang="it-IT" sz="2400" dirty="0" smtClean="0">
                <a:ea typeface="ＭＳ Ｐゴシック" pitchFamily="34" charset="-128"/>
              </a:rPr>
              <a:t> are </a:t>
            </a:r>
            <a:r>
              <a:rPr lang="it-IT" sz="2400" dirty="0" err="1" smtClean="0">
                <a:ea typeface="ＭＳ Ｐゴシック" pitchFamily="34" charset="-128"/>
              </a:rPr>
              <a:t>strenghtening</a:t>
            </a:r>
            <a:r>
              <a:rPr lang="it-IT" sz="2400" dirty="0" smtClean="0">
                <a:ea typeface="ＭＳ Ｐゴシック" pitchFamily="34" charset="-128"/>
              </a:rPr>
              <a:t> the </a:t>
            </a:r>
            <a:r>
              <a:rPr lang="it-IT" sz="2400" dirty="0" err="1" smtClean="0">
                <a:ea typeface="ＭＳ Ｐゴシック" pitchFamily="34" charset="-128"/>
              </a:rPr>
              <a:t>collaboration</a:t>
            </a:r>
            <a:r>
              <a:rPr lang="it-IT" sz="2400" dirty="0" smtClean="0">
                <a:ea typeface="ＭＳ Ｐゴシック" pitchFamily="34" charset="-128"/>
              </a:rPr>
              <a:t> with </a:t>
            </a:r>
            <a:r>
              <a:rPr lang="it-IT" sz="2400" dirty="0" err="1" smtClean="0">
                <a:ea typeface="ＭＳ Ｐゴシック" pitchFamily="34" charset="-128"/>
              </a:rPr>
              <a:t>other</a:t>
            </a:r>
            <a:r>
              <a:rPr lang="it-IT" sz="2400" dirty="0" smtClean="0">
                <a:ea typeface="ＭＳ Ｐゴシック" pitchFamily="34" charset="-128"/>
              </a:rPr>
              <a:t> </a:t>
            </a:r>
            <a:r>
              <a:rPr lang="it-IT" sz="2400" dirty="0" err="1" smtClean="0">
                <a:ea typeface="ＭＳ Ｐゴシック" pitchFamily="34" charset="-128"/>
              </a:rPr>
              <a:t>Labs</a:t>
            </a:r>
            <a:r>
              <a:rPr lang="it-IT" sz="2400" dirty="0" smtClean="0">
                <a:ea typeface="ＭＳ Ｐゴシック" pitchFamily="34" charset="-128"/>
              </a:rPr>
              <a:t> (SLAC, LAL, BINP, CERN, PSI, DIAMOND, IHEP, STFC, </a:t>
            </a:r>
            <a:r>
              <a:rPr lang="it-IT" sz="2400" dirty="0" err="1" smtClean="0">
                <a:ea typeface="ＭＳ Ｐゴシック" pitchFamily="34" charset="-128"/>
              </a:rPr>
              <a:t>Cornell</a:t>
            </a:r>
            <a:r>
              <a:rPr lang="it-IT" sz="2400" dirty="0" smtClean="0">
                <a:ea typeface="ＭＳ Ｐゴシック" pitchFamily="34" charset="-128"/>
              </a:rPr>
              <a:t>,…) to solve common </a:t>
            </a:r>
            <a:r>
              <a:rPr lang="it-IT" sz="2400" dirty="0" err="1" smtClean="0">
                <a:ea typeface="ＭＳ Ｐゴシック" pitchFamily="34" charset="-128"/>
              </a:rPr>
              <a:t>issues</a:t>
            </a:r>
            <a:r>
              <a:rPr lang="it-IT" sz="2400" dirty="0" smtClean="0">
                <a:ea typeface="ＭＳ Ｐゴシック" pitchFamily="34" charset="-128"/>
              </a:rPr>
              <a:t>. </a:t>
            </a:r>
            <a:r>
              <a:rPr lang="it-IT" sz="2400" dirty="0" err="1" smtClean="0">
                <a:ea typeface="ＭＳ Ｐゴシック" pitchFamily="34" charset="-128"/>
              </a:rPr>
              <a:t>Need</a:t>
            </a:r>
            <a:r>
              <a:rPr lang="it-IT" sz="2400" dirty="0" smtClean="0">
                <a:ea typeface="ＭＳ Ｐゴシック" pitchFamily="34" charset="-128"/>
              </a:rPr>
              <a:t> to </a:t>
            </a:r>
            <a:r>
              <a:rPr lang="it-IT" sz="2400" dirty="0" err="1" smtClean="0">
                <a:ea typeface="ＭＳ Ｐゴシック" pitchFamily="34" charset="-128"/>
              </a:rPr>
              <a:t>enlarge</a:t>
            </a:r>
            <a:r>
              <a:rPr lang="it-IT" sz="2400" dirty="0" smtClean="0">
                <a:ea typeface="ＭＳ Ｐゴシック" pitchFamily="34" charset="-128"/>
              </a:rPr>
              <a:t> </a:t>
            </a:r>
            <a:r>
              <a:rPr lang="it-IT" sz="2400" dirty="0" err="1" smtClean="0">
                <a:ea typeface="ＭＳ Ｐゴシック" pitchFamily="34" charset="-128"/>
              </a:rPr>
              <a:t>it</a:t>
            </a:r>
            <a:r>
              <a:rPr lang="it-IT" sz="2400" dirty="0" smtClean="0">
                <a:ea typeface="ＭＳ Ｐゴシック" pitchFamily="34" charset="-128"/>
              </a:rPr>
              <a:t>, with the </a:t>
            </a:r>
            <a:r>
              <a:rPr lang="it-IT" sz="2400" dirty="0" err="1" smtClean="0">
                <a:ea typeface="ＭＳ Ｐゴシック" pitchFamily="34" charset="-128"/>
              </a:rPr>
              <a:t>contribution</a:t>
            </a:r>
            <a:r>
              <a:rPr lang="it-IT" sz="2400" dirty="0" smtClean="0">
                <a:ea typeface="ＭＳ Ｐゴシック" pitchFamily="34" charset="-128"/>
              </a:rPr>
              <a:t> of </a:t>
            </a:r>
            <a:r>
              <a:rPr lang="it-IT" sz="2400" dirty="0" err="1" smtClean="0">
                <a:ea typeface="ＭＳ Ｐゴシック" pitchFamily="34" charset="-128"/>
              </a:rPr>
              <a:t>all</a:t>
            </a:r>
            <a:r>
              <a:rPr lang="it-IT" sz="2400" dirty="0" smtClean="0">
                <a:ea typeface="ＭＳ Ｐゴシック" pitchFamily="34" charset="-128"/>
              </a:rPr>
              <a:t> INFN </a:t>
            </a:r>
            <a:r>
              <a:rPr lang="it-IT" sz="2400" smtClean="0">
                <a:ea typeface="ＭＳ Ｐゴシック" pitchFamily="34" charset="-128"/>
              </a:rPr>
              <a:t>structures </a:t>
            </a:r>
            <a:r>
              <a:rPr lang="it-IT" sz="2400" dirty="0" smtClean="0">
                <a:ea typeface="ＭＳ Ｐゴシック" pitchFamily="34" charset="-128"/>
              </a:rPr>
              <a:t>(</a:t>
            </a:r>
            <a:r>
              <a:rPr lang="it-IT" sz="2400" dirty="0" err="1" smtClean="0">
                <a:ea typeface="ＭＳ Ｐゴシック" pitchFamily="34" charset="-128"/>
              </a:rPr>
              <a:t>Labs</a:t>
            </a:r>
            <a:r>
              <a:rPr lang="it-IT" sz="2400" dirty="0" smtClean="0">
                <a:ea typeface="ＭＳ Ｐゴシック" pitchFamily="34" charset="-128"/>
              </a:rPr>
              <a:t> and «sezioni»)</a:t>
            </a:r>
          </a:p>
          <a:p>
            <a:pPr>
              <a:lnSpc>
                <a:spcPct val="90000"/>
              </a:lnSpc>
            </a:pPr>
            <a:r>
              <a:rPr lang="it-IT" sz="2400" dirty="0" err="1" smtClean="0">
                <a:solidFill>
                  <a:srgbClr val="66FF66"/>
                </a:solidFill>
                <a:ea typeface="ＭＳ Ｐゴシック" pitchFamily="34" charset="-128"/>
              </a:rPr>
              <a:t>We</a:t>
            </a:r>
            <a:r>
              <a:rPr lang="it-IT" sz="2400" dirty="0" smtClean="0">
                <a:solidFill>
                  <a:srgbClr val="66FF66"/>
                </a:solidFill>
                <a:ea typeface="ＭＳ Ｐゴシック" pitchFamily="34" charset="-128"/>
              </a:rPr>
              <a:t> </a:t>
            </a:r>
            <a:r>
              <a:rPr lang="it-IT" sz="2400" dirty="0" err="1" smtClean="0">
                <a:solidFill>
                  <a:srgbClr val="66FF66"/>
                </a:solidFill>
                <a:ea typeface="ＭＳ Ｐゴシック" pitchFamily="34" charset="-128"/>
              </a:rPr>
              <a:t>need</a:t>
            </a:r>
            <a:r>
              <a:rPr lang="it-IT" sz="2400" dirty="0" smtClean="0">
                <a:solidFill>
                  <a:srgbClr val="66FF66"/>
                </a:solidFill>
                <a:ea typeface="ＭＳ Ｐゴシック" pitchFamily="34" charset="-128"/>
              </a:rPr>
              <a:t> to </a:t>
            </a:r>
            <a:r>
              <a:rPr lang="it-IT" sz="2400" dirty="0" err="1" smtClean="0">
                <a:solidFill>
                  <a:srgbClr val="66FF66"/>
                </a:solidFill>
                <a:ea typeface="ＭＳ Ｐゴシック" pitchFamily="34" charset="-128"/>
              </a:rPr>
              <a:t>define</a:t>
            </a:r>
            <a:r>
              <a:rPr lang="it-IT" sz="2400" dirty="0" smtClean="0">
                <a:solidFill>
                  <a:srgbClr val="66FF66"/>
                </a:solidFill>
                <a:ea typeface="ＭＳ Ｐゴシック" pitchFamily="34" charset="-128"/>
              </a:rPr>
              <a:t> the Accelerator </a:t>
            </a:r>
            <a:r>
              <a:rPr lang="it-IT" sz="2400" dirty="0" err="1" smtClean="0">
                <a:solidFill>
                  <a:srgbClr val="66FF66"/>
                </a:solidFill>
                <a:ea typeface="ＭＳ Ｐゴシック" pitchFamily="34" charset="-128"/>
              </a:rPr>
              <a:t>Structure</a:t>
            </a:r>
            <a:r>
              <a:rPr lang="it-IT" sz="2400" dirty="0" smtClean="0">
                <a:solidFill>
                  <a:srgbClr val="66FF66"/>
                </a:solidFill>
                <a:ea typeface="ＭＳ Ｐゴシック" pitchFamily="34" charset="-128"/>
              </a:rPr>
              <a:t> </a:t>
            </a:r>
            <a:r>
              <a:rPr lang="it-IT" sz="2400" dirty="0" err="1" smtClean="0">
                <a:solidFill>
                  <a:srgbClr val="66FF66"/>
                </a:solidFill>
                <a:ea typeface="ＭＳ Ｐゴシック" pitchFamily="34" charset="-128"/>
              </a:rPr>
              <a:t>asap</a:t>
            </a:r>
            <a:r>
              <a:rPr lang="it-IT" sz="2400" dirty="0" smtClean="0">
                <a:solidFill>
                  <a:srgbClr val="66FF66"/>
                </a:solidFill>
                <a:ea typeface="ＭＳ Ｐゴシック" pitchFamily="34" charset="-128"/>
              </a:rPr>
              <a:t> !</a:t>
            </a:r>
            <a:endParaRPr lang="it-IT" sz="2400" dirty="0">
              <a:solidFill>
                <a:srgbClr val="66FF66"/>
              </a:solidFill>
              <a:ea typeface="ＭＳ Ｐゴシック" pitchFamily="34" charset="-128"/>
            </a:endParaRPr>
          </a:p>
        </p:txBody>
      </p:sp>
    </p:spTree>
    <p:extLst>
      <p:ext uri="{BB962C8B-B14F-4D97-AF65-F5344CB8AC3E}">
        <p14:creationId xmlns:p14="http://schemas.microsoft.com/office/powerpoint/2010/main" val="20142961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79712" y="5661248"/>
            <a:ext cx="5184576" cy="57606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706" name="Rectangle 2"/>
          <p:cNvSpPr>
            <a:spLocks noGrp="1" noChangeArrowheads="1"/>
          </p:cNvSpPr>
          <p:nvPr>
            <p:ph type="title"/>
          </p:nvPr>
        </p:nvSpPr>
        <p:spPr/>
        <p:txBody>
          <a:bodyPr/>
          <a:lstStyle/>
          <a:p>
            <a:r>
              <a:rPr lang="it-IT"/>
              <a:t>SuperB design</a:t>
            </a:r>
            <a:endParaRPr lang="en-US"/>
          </a:p>
        </p:txBody>
      </p:sp>
      <p:sp>
        <p:nvSpPr>
          <p:cNvPr id="72707" name="Rectangle 3"/>
          <p:cNvSpPr>
            <a:spLocks noGrp="1" noChangeArrowheads="1"/>
          </p:cNvSpPr>
          <p:nvPr>
            <p:ph type="body" idx="1"/>
          </p:nvPr>
        </p:nvSpPr>
        <p:spPr>
          <a:xfrm>
            <a:off x="250825" y="1196975"/>
            <a:ext cx="8675688" cy="5462588"/>
          </a:xfrm>
        </p:spPr>
        <p:txBody>
          <a:bodyPr/>
          <a:lstStyle/>
          <a:p>
            <a:pPr>
              <a:lnSpc>
                <a:spcPct val="80000"/>
              </a:lnSpc>
            </a:pPr>
            <a:r>
              <a:rPr lang="it-IT" sz="2800" dirty="0"/>
              <a:t>The design </a:t>
            </a:r>
            <a:r>
              <a:rPr lang="it-IT" sz="2800" dirty="0" err="1"/>
              <a:t>requires</a:t>
            </a:r>
            <a:r>
              <a:rPr lang="it-IT" sz="2800" dirty="0"/>
              <a:t> state-of-the-art </a:t>
            </a:r>
            <a:r>
              <a:rPr lang="it-IT" sz="2800" dirty="0" err="1"/>
              <a:t>technology</a:t>
            </a:r>
            <a:r>
              <a:rPr lang="it-IT" sz="2800" dirty="0"/>
              <a:t> for emittance and </a:t>
            </a:r>
            <a:r>
              <a:rPr lang="it-IT" sz="2800" dirty="0" err="1"/>
              <a:t>coupling</a:t>
            </a:r>
            <a:r>
              <a:rPr lang="it-IT" sz="2800" dirty="0"/>
              <a:t> </a:t>
            </a:r>
            <a:r>
              <a:rPr lang="it-IT" sz="2800" dirty="0" err="1"/>
              <a:t>minimization</a:t>
            </a:r>
            <a:r>
              <a:rPr lang="it-IT" sz="2800" dirty="0"/>
              <a:t>, </a:t>
            </a:r>
            <a:r>
              <a:rPr lang="it-IT" sz="2800" dirty="0" err="1"/>
              <a:t>vibrations</a:t>
            </a:r>
            <a:r>
              <a:rPr lang="it-IT" sz="2800" dirty="0"/>
              <a:t> and </a:t>
            </a:r>
            <a:r>
              <a:rPr lang="it-IT" sz="2800" dirty="0" err="1"/>
              <a:t>misalignment</a:t>
            </a:r>
            <a:r>
              <a:rPr lang="it-IT" sz="2800" dirty="0"/>
              <a:t> control, e</a:t>
            </a:r>
            <a:r>
              <a:rPr lang="it-IT" sz="2800" baseline="30000" dirty="0"/>
              <a:t>-</a:t>
            </a:r>
            <a:r>
              <a:rPr lang="it-IT" sz="2800" dirty="0" err="1"/>
              <a:t>cloud</a:t>
            </a:r>
            <a:r>
              <a:rPr lang="it-IT" sz="2800" dirty="0"/>
              <a:t> </a:t>
            </a:r>
            <a:r>
              <a:rPr lang="it-IT" sz="2800" dirty="0" err="1"/>
              <a:t>suppression</a:t>
            </a:r>
            <a:r>
              <a:rPr lang="it-IT" sz="2800" dirty="0"/>
              <a:t>, etc...</a:t>
            </a:r>
          </a:p>
          <a:p>
            <a:pPr>
              <a:lnSpc>
                <a:spcPct val="80000"/>
              </a:lnSpc>
            </a:pPr>
            <a:endParaRPr lang="it-IT" sz="2800" dirty="0"/>
          </a:p>
          <a:p>
            <a:pPr>
              <a:lnSpc>
                <a:spcPct val="80000"/>
              </a:lnSpc>
            </a:pPr>
            <a:r>
              <a:rPr lang="it-IT" sz="2800" dirty="0" err="1">
                <a:solidFill>
                  <a:srgbClr val="66FF33"/>
                </a:solidFill>
              </a:rPr>
              <a:t>SuperB</a:t>
            </a:r>
            <a:r>
              <a:rPr lang="it-IT" sz="2800" dirty="0">
                <a:solidFill>
                  <a:srgbClr val="66FF33"/>
                </a:solidFill>
              </a:rPr>
              <a:t> </a:t>
            </a:r>
            <a:r>
              <a:rPr lang="it-IT" sz="2800" dirty="0" err="1">
                <a:solidFill>
                  <a:srgbClr val="66FF33"/>
                </a:solidFill>
              </a:rPr>
              <a:t>has</a:t>
            </a:r>
            <a:r>
              <a:rPr lang="it-IT" sz="2800" dirty="0">
                <a:solidFill>
                  <a:srgbClr val="66FF33"/>
                </a:solidFill>
              </a:rPr>
              <a:t> </a:t>
            </a:r>
            <a:r>
              <a:rPr lang="it-IT" sz="2800" dirty="0" err="1">
                <a:solidFill>
                  <a:srgbClr val="66FF33"/>
                </a:solidFill>
              </a:rPr>
              <a:t>many</a:t>
            </a:r>
            <a:r>
              <a:rPr lang="it-IT" sz="2800" dirty="0">
                <a:solidFill>
                  <a:srgbClr val="66FF33"/>
                </a:solidFill>
              </a:rPr>
              <a:t> </a:t>
            </a:r>
            <a:r>
              <a:rPr lang="it-IT" sz="2800" dirty="0" err="1">
                <a:solidFill>
                  <a:srgbClr val="66FF33"/>
                </a:solidFill>
              </a:rPr>
              <a:t>similarities</a:t>
            </a:r>
            <a:r>
              <a:rPr lang="it-IT" sz="2800" dirty="0">
                <a:solidFill>
                  <a:srgbClr val="66FF33"/>
                </a:solidFill>
              </a:rPr>
              <a:t> with the </a:t>
            </a:r>
            <a:r>
              <a:rPr lang="it-IT" sz="2800" dirty="0" err="1">
                <a:solidFill>
                  <a:srgbClr val="66FF33"/>
                </a:solidFill>
              </a:rPr>
              <a:t>Damping</a:t>
            </a:r>
            <a:r>
              <a:rPr lang="it-IT" sz="2800" dirty="0">
                <a:solidFill>
                  <a:srgbClr val="66FF33"/>
                </a:solidFill>
              </a:rPr>
              <a:t> Rings of ILC and CLIC, and with </a:t>
            </a:r>
            <a:r>
              <a:rPr lang="it-IT" sz="2800" dirty="0" err="1">
                <a:solidFill>
                  <a:srgbClr val="66FF33"/>
                </a:solidFill>
              </a:rPr>
              <a:t>latest</a:t>
            </a:r>
            <a:r>
              <a:rPr lang="it-IT" sz="2800" dirty="0">
                <a:solidFill>
                  <a:srgbClr val="66FF33"/>
                </a:solidFill>
              </a:rPr>
              <a:t> generation SL </a:t>
            </a:r>
            <a:r>
              <a:rPr lang="it-IT" sz="2800" dirty="0" err="1">
                <a:solidFill>
                  <a:srgbClr val="66FF33"/>
                </a:solidFill>
              </a:rPr>
              <a:t>sources</a:t>
            </a:r>
            <a:r>
              <a:rPr lang="it-IT" sz="2800" dirty="0">
                <a:solidFill>
                  <a:srgbClr val="66FF33"/>
                </a:solidFill>
              </a:rPr>
              <a:t>, and can profit from the </a:t>
            </a:r>
            <a:r>
              <a:rPr lang="it-IT" sz="2800" dirty="0" err="1">
                <a:solidFill>
                  <a:srgbClr val="66FF33"/>
                </a:solidFill>
              </a:rPr>
              <a:t>collaboration</a:t>
            </a:r>
            <a:r>
              <a:rPr lang="it-IT" sz="2800" dirty="0">
                <a:solidFill>
                  <a:srgbClr val="66FF33"/>
                </a:solidFill>
              </a:rPr>
              <a:t> </a:t>
            </a:r>
            <a:r>
              <a:rPr lang="it-IT" sz="2800" dirty="0" err="1">
                <a:solidFill>
                  <a:srgbClr val="66FF33"/>
                </a:solidFill>
              </a:rPr>
              <a:t>among</a:t>
            </a:r>
            <a:r>
              <a:rPr lang="it-IT" sz="2800" dirty="0">
                <a:solidFill>
                  <a:srgbClr val="66FF33"/>
                </a:solidFill>
              </a:rPr>
              <a:t> </a:t>
            </a:r>
            <a:r>
              <a:rPr lang="it-IT" sz="2800" dirty="0" err="1">
                <a:solidFill>
                  <a:srgbClr val="66FF33"/>
                </a:solidFill>
              </a:rPr>
              <a:t>these</a:t>
            </a:r>
            <a:r>
              <a:rPr lang="it-IT" sz="2800" dirty="0">
                <a:solidFill>
                  <a:srgbClr val="66FF33"/>
                </a:solidFill>
              </a:rPr>
              <a:t> </a:t>
            </a:r>
            <a:r>
              <a:rPr lang="it-IT" sz="2800" dirty="0" err="1">
                <a:solidFill>
                  <a:srgbClr val="66FF33"/>
                </a:solidFill>
              </a:rPr>
              <a:t>communities</a:t>
            </a:r>
            <a:endParaRPr lang="it-IT" sz="2800" dirty="0">
              <a:solidFill>
                <a:srgbClr val="66FF33"/>
              </a:solidFill>
            </a:endParaRPr>
          </a:p>
          <a:p>
            <a:pPr>
              <a:lnSpc>
                <a:spcPct val="80000"/>
              </a:lnSpc>
              <a:buFontTx/>
              <a:buNone/>
            </a:pPr>
            <a:endParaRPr lang="it-IT" sz="2800" dirty="0">
              <a:solidFill>
                <a:srgbClr val="66FF33"/>
              </a:solidFill>
              <a:sym typeface="Wingdings" pitchFamily="2" charset="2"/>
            </a:endParaRPr>
          </a:p>
          <a:p>
            <a:pPr>
              <a:lnSpc>
                <a:spcPct val="80000"/>
              </a:lnSpc>
            </a:pPr>
            <a:r>
              <a:rPr lang="it-IT" sz="2800" dirty="0">
                <a:sym typeface="Wingdings" pitchFamily="2" charset="2"/>
              </a:rPr>
              <a:t>For </a:t>
            </a:r>
            <a:r>
              <a:rPr lang="it-IT" sz="2800" dirty="0" err="1">
                <a:sym typeface="Wingdings" pitchFamily="2" charset="2"/>
              </a:rPr>
              <a:t>details</a:t>
            </a:r>
            <a:r>
              <a:rPr lang="it-IT" sz="2800" dirty="0">
                <a:sym typeface="Wingdings" pitchFamily="2" charset="2"/>
              </a:rPr>
              <a:t> </a:t>
            </a:r>
            <a:r>
              <a:rPr lang="it-IT" sz="2800" dirty="0" err="1">
                <a:sym typeface="Wingdings" pitchFamily="2" charset="2"/>
              </a:rPr>
              <a:t>see</a:t>
            </a:r>
            <a:r>
              <a:rPr lang="it-IT" sz="2800" dirty="0">
                <a:sym typeface="Wingdings" pitchFamily="2" charset="2"/>
              </a:rPr>
              <a:t> the new </a:t>
            </a:r>
            <a:r>
              <a:rPr lang="it-IT" sz="2800" dirty="0" err="1">
                <a:sym typeface="Wingdings" pitchFamily="2" charset="2"/>
              </a:rPr>
              <a:t>Conceptual</a:t>
            </a:r>
            <a:r>
              <a:rPr lang="it-IT" sz="2800" dirty="0">
                <a:sym typeface="Wingdings" pitchFamily="2" charset="2"/>
              </a:rPr>
              <a:t> Design Report (</a:t>
            </a:r>
            <a:r>
              <a:rPr lang="it-IT" sz="2800" dirty="0" err="1">
                <a:sym typeface="Wingdings" pitchFamily="2" charset="2"/>
              </a:rPr>
              <a:t>Dec</a:t>
            </a:r>
            <a:r>
              <a:rPr lang="it-IT" sz="2800" dirty="0">
                <a:sym typeface="Wingdings" pitchFamily="2" charset="2"/>
              </a:rPr>
              <a:t>. 2010) on:</a:t>
            </a:r>
          </a:p>
          <a:p>
            <a:pPr algn="ctr">
              <a:lnSpc>
                <a:spcPct val="80000"/>
              </a:lnSpc>
              <a:buFontTx/>
              <a:buNone/>
            </a:pPr>
            <a:r>
              <a:rPr lang="it-IT" sz="2800" dirty="0">
                <a:sym typeface="Wingdings" pitchFamily="2" charset="2"/>
                <a:hlinkClick r:id="rId2"/>
              </a:rPr>
              <a:t>http://arxiv.org/abs/1009.6178</a:t>
            </a:r>
            <a:endParaRPr lang="it-IT" sz="2800" dirty="0">
              <a:sym typeface="Wingdings" pitchFamily="2" charset="2"/>
            </a:endParaRPr>
          </a:p>
          <a:p>
            <a:pPr>
              <a:lnSpc>
                <a:spcPct val="80000"/>
              </a:lnSpc>
              <a:buFontTx/>
              <a:buNone/>
            </a:pPr>
            <a:endParaRPr lang="en-US" sz="2800" dirty="0">
              <a:sym typeface="Wingdings" pitchFamily="2" charset="2"/>
            </a:endParaRPr>
          </a:p>
        </p:txBody>
      </p:sp>
    </p:spTree>
    <p:extLst>
      <p:ext uri="{BB962C8B-B14F-4D97-AF65-F5344CB8AC3E}">
        <p14:creationId xmlns:p14="http://schemas.microsoft.com/office/powerpoint/2010/main" val="40824169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0"/>
            <a:ext cx="9144000" cy="914400"/>
          </a:xfrm>
        </p:spPr>
        <p:txBody>
          <a:bodyPr/>
          <a:lstStyle/>
          <a:p>
            <a:pPr algn="l"/>
            <a:r>
              <a:rPr lang="it-IT" sz="3600" dirty="0" smtClean="0"/>
              <a:t>	</a:t>
            </a:r>
            <a:r>
              <a:rPr lang="it-IT" sz="3600" dirty="0" err="1" smtClean="0"/>
              <a:t>Crab-waist</a:t>
            </a:r>
            <a:r>
              <a:rPr lang="it-IT" sz="3600" dirty="0" smtClean="0"/>
              <a:t> </a:t>
            </a:r>
            <a:r>
              <a:rPr lang="it-IT" sz="3600" dirty="0" err="1" smtClean="0"/>
              <a:t>scheme</a:t>
            </a:r>
            <a:endParaRPr lang="en-US" sz="3600" dirty="0"/>
          </a:p>
        </p:txBody>
      </p:sp>
      <p:pic>
        <p:nvPicPr>
          <p:cNvPr id="75779" name="Picture 3" descr="NoCra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25" y="1447800"/>
            <a:ext cx="7851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SuperCra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447800"/>
            <a:ext cx="785177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457200" y="990600"/>
            <a:ext cx="8140700"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b="1">
                <a:solidFill>
                  <a:schemeClr val="bg1"/>
                </a:solidFill>
              </a:rPr>
              <a:t>Crab sextupoles OFF: </a:t>
            </a:r>
            <a:r>
              <a:rPr lang="en-US" altLang="ja-JP" b="1">
                <a:solidFill>
                  <a:schemeClr val="bg1"/>
                </a:solidFill>
                <a:ea typeface="ＭＳ Ｐゴシック" pitchFamily="34" charset="-128"/>
              </a:rPr>
              <a:t>Waist line is orthogonal to the axis of other beam</a:t>
            </a:r>
            <a:endParaRPr lang="en-US" b="1">
              <a:solidFill>
                <a:schemeClr val="bg1"/>
              </a:solidFill>
            </a:endParaRPr>
          </a:p>
        </p:txBody>
      </p:sp>
      <p:sp>
        <p:nvSpPr>
          <p:cNvPr id="75782" name="Text Box 6"/>
          <p:cNvSpPr txBox="1">
            <a:spLocks noChangeArrowheads="1"/>
          </p:cNvSpPr>
          <p:nvPr/>
        </p:nvSpPr>
        <p:spPr bwMode="auto">
          <a:xfrm>
            <a:off x="590872" y="5589240"/>
            <a:ext cx="8229600" cy="92333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b="1" dirty="0" err="1">
                <a:solidFill>
                  <a:srgbClr val="FFFF66"/>
                </a:solidFill>
              </a:rPr>
              <a:t>Crab</a:t>
            </a:r>
            <a:r>
              <a:rPr lang="it-IT" b="1" dirty="0">
                <a:solidFill>
                  <a:srgbClr val="FFFF66"/>
                </a:solidFill>
              </a:rPr>
              <a:t> </a:t>
            </a:r>
            <a:r>
              <a:rPr lang="it-IT" b="1" dirty="0" err="1">
                <a:solidFill>
                  <a:srgbClr val="FFFF66"/>
                </a:solidFill>
              </a:rPr>
              <a:t>sextupoles</a:t>
            </a:r>
            <a:r>
              <a:rPr lang="it-IT" b="1" dirty="0">
                <a:solidFill>
                  <a:srgbClr val="FFFF66"/>
                </a:solidFill>
              </a:rPr>
              <a:t> ON: </a:t>
            </a:r>
            <a:r>
              <a:rPr lang="en-US" altLang="ja-JP" b="1" dirty="0">
                <a:solidFill>
                  <a:srgbClr val="FFFF66"/>
                </a:solidFill>
                <a:ea typeface="ＭＳ Ｐゴシック" pitchFamily="34" charset="-128"/>
              </a:rPr>
              <a:t>Waist </a:t>
            </a:r>
            <a:r>
              <a:rPr lang="en-US" altLang="ja-JP" b="1" dirty="0" smtClean="0">
                <a:solidFill>
                  <a:srgbClr val="FFFF66"/>
                </a:solidFill>
                <a:ea typeface="ＭＳ Ｐゴシック" pitchFamily="34" charset="-128"/>
              </a:rPr>
              <a:t>aligned with path of </a:t>
            </a:r>
            <a:r>
              <a:rPr lang="en-US" altLang="ja-JP" b="1" dirty="0">
                <a:solidFill>
                  <a:srgbClr val="FFFF66"/>
                </a:solidFill>
                <a:ea typeface="ＭＳ Ｐゴシック" pitchFamily="34" charset="-128"/>
              </a:rPr>
              <a:t>other </a:t>
            </a:r>
            <a:r>
              <a:rPr lang="en-US" altLang="ja-JP" b="1" dirty="0" smtClean="0">
                <a:solidFill>
                  <a:srgbClr val="FFFF66"/>
                </a:solidFill>
                <a:ea typeface="ＭＳ Ｐゴシック" pitchFamily="34" charset="-128"/>
              </a:rPr>
              <a:t>beam </a:t>
            </a:r>
            <a:endParaRPr lang="en-US" altLang="ja-JP" b="1" dirty="0">
              <a:solidFill>
                <a:srgbClr val="FFFF66"/>
              </a:solidFill>
              <a:ea typeface="ＭＳ Ｐゴシック" pitchFamily="34" charset="-128"/>
            </a:endParaRPr>
          </a:p>
          <a:p>
            <a:pPr marL="1009650" indent="-285750">
              <a:buFont typeface="Wingdings" pitchFamily="2" charset="2"/>
              <a:buChar char="Ø"/>
            </a:pPr>
            <a:r>
              <a:rPr lang="en-US" altLang="ja-JP" b="1" dirty="0" smtClean="0">
                <a:solidFill>
                  <a:srgbClr val="FFFF66"/>
                </a:solidFill>
                <a:ea typeface="ＭＳ Ｐゴシック" pitchFamily="34" charset="-128"/>
              </a:rPr>
              <a:t>particles at higher ß do not see full field of other beam</a:t>
            </a:r>
          </a:p>
          <a:p>
            <a:pPr marL="1009650" indent="-285750">
              <a:buFont typeface="Wingdings" pitchFamily="2" charset="2"/>
              <a:buChar char="Ø"/>
            </a:pPr>
            <a:r>
              <a:rPr lang="en-US" altLang="ja-JP" b="1" dirty="0" smtClean="0">
                <a:solidFill>
                  <a:srgbClr val="FFFF66"/>
                </a:solidFill>
                <a:ea typeface="ＭＳ Ｐゴシック" pitchFamily="34" charset="-128"/>
              </a:rPr>
              <a:t>no excessive beam-beam parameter due to hourglass effect</a:t>
            </a:r>
          </a:p>
        </p:txBody>
      </p:sp>
      <p:sp>
        <p:nvSpPr>
          <p:cNvPr id="7" name="Text Box 15"/>
          <p:cNvSpPr txBox="1">
            <a:spLocks noChangeArrowheads="1"/>
          </p:cNvSpPr>
          <p:nvPr/>
        </p:nvSpPr>
        <p:spPr bwMode="auto">
          <a:xfrm>
            <a:off x="5796136" y="188640"/>
            <a:ext cx="3231382" cy="523220"/>
          </a:xfrm>
          <a:prstGeom prst="rect">
            <a:avLst/>
          </a:prstGeom>
          <a:solidFill>
            <a:srgbClr val="FFFF99"/>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b="1" dirty="0" smtClean="0"/>
              <a:t>Raimondi</a:t>
            </a:r>
            <a:r>
              <a:rPr lang="en-US" sz="1400" b="1" dirty="0"/>
              <a:t>, </a:t>
            </a:r>
            <a:r>
              <a:rPr lang="en-US" sz="1400" b="1" dirty="0" err="1"/>
              <a:t>Shatilov</a:t>
            </a:r>
            <a:r>
              <a:rPr lang="en-US" sz="1400" b="1" dirty="0" smtClean="0"/>
              <a:t>, </a:t>
            </a:r>
            <a:r>
              <a:rPr lang="en-US" sz="1400" b="1" dirty="0" err="1" smtClean="0"/>
              <a:t>Zobov</a:t>
            </a:r>
            <a:r>
              <a:rPr lang="en-US" sz="1400" b="1" dirty="0" smtClean="0"/>
              <a:t> </a:t>
            </a:r>
            <a:r>
              <a:rPr lang="en-US" sz="1400" b="1" dirty="0"/>
              <a:t>http://arxiv.org/abs/physics/0702033</a:t>
            </a:r>
          </a:p>
        </p:txBody>
      </p:sp>
      <p:sp>
        <p:nvSpPr>
          <p:cNvPr id="8" name="TextBox 7"/>
          <p:cNvSpPr txBox="1"/>
          <p:nvPr/>
        </p:nvSpPr>
        <p:spPr>
          <a:xfrm>
            <a:off x="6987411" y="6525344"/>
            <a:ext cx="2121093" cy="369332"/>
          </a:xfrm>
          <a:prstGeom prst="rect">
            <a:avLst/>
          </a:prstGeom>
          <a:solidFill>
            <a:srgbClr val="00FF00"/>
          </a:solidFill>
        </p:spPr>
        <p:txBody>
          <a:bodyPr wrap="none" rtlCol="0">
            <a:spAutoFit/>
          </a:bodyPr>
          <a:lstStyle/>
          <a:p>
            <a:r>
              <a:rPr lang="en-US" dirty="0" smtClean="0"/>
              <a:t>Plots by E. </a:t>
            </a:r>
            <a:r>
              <a:rPr lang="en-US" dirty="0" err="1" smtClean="0"/>
              <a:t>Paoloni</a:t>
            </a:r>
            <a:endParaRPr lang="en-US" dirty="0"/>
          </a:p>
        </p:txBody>
      </p:sp>
    </p:spTree>
    <p:extLst>
      <p:ext uri="{BB962C8B-B14F-4D97-AF65-F5344CB8AC3E}">
        <p14:creationId xmlns:p14="http://schemas.microsoft.com/office/powerpoint/2010/main" val="370016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fade">
                                      <p:cBhvr>
                                        <p:cTn id="7" dur="2000"/>
                                        <p:tgtEl>
                                          <p:spTgt spid="7578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75782"/>
                                        </p:tgtEl>
                                        <p:attrNameLst>
                                          <p:attrName>style.visibility</p:attrName>
                                        </p:attrNameLst>
                                      </p:cBhvr>
                                      <p:to>
                                        <p:strVal val="visible"/>
                                      </p:to>
                                    </p:set>
                                    <p:anim calcmode="lin" valueType="num">
                                      <p:cBhvr additive="base">
                                        <p:cTn id="11" dur="500" fill="hold"/>
                                        <p:tgtEl>
                                          <p:spTgt spid="75782"/>
                                        </p:tgtEl>
                                        <p:attrNameLst>
                                          <p:attrName>ppt_x</p:attrName>
                                        </p:attrNameLst>
                                      </p:cBhvr>
                                      <p:tavLst>
                                        <p:tav tm="0">
                                          <p:val>
                                            <p:strVal val="#ppt_x"/>
                                          </p:val>
                                        </p:tav>
                                        <p:tav tm="100000">
                                          <p:val>
                                            <p:strVal val="#ppt_x"/>
                                          </p:val>
                                        </p:tav>
                                      </p:tavLst>
                                    </p:anim>
                                    <p:anim calcmode="lin" valueType="num">
                                      <p:cBhvr additive="base">
                                        <p:cTn id="12" dur="500" fill="hold"/>
                                        <p:tgtEl>
                                          <p:spTgt spid="757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0" y="0"/>
            <a:ext cx="9144000" cy="1052736"/>
          </a:xfrm>
        </p:spPr>
        <p:txBody>
          <a:bodyPr/>
          <a:lstStyle/>
          <a:p>
            <a:r>
              <a:rPr lang="it-IT" sz="3600" dirty="0" err="1" smtClean="0"/>
              <a:t>SuperB</a:t>
            </a:r>
            <a:r>
              <a:rPr lang="it-IT" sz="3600" dirty="0" smtClean="0"/>
              <a:t> </a:t>
            </a:r>
            <a:r>
              <a:rPr lang="it-IT" sz="3600" dirty="0" err="1" smtClean="0"/>
              <a:t>Parameters</a:t>
            </a:r>
            <a:endParaRPr lang="it-IT" dirty="0"/>
          </a:p>
        </p:txBody>
      </p:sp>
      <p:sp>
        <p:nvSpPr>
          <p:cNvPr id="4" name="Rettangolo 3"/>
          <p:cNvSpPr/>
          <p:nvPr/>
        </p:nvSpPr>
        <p:spPr>
          <a:xfrm>
            <a:off x="35496" y="1196752"/>
            <a:ext cx="8964488" cy="4687437"/>
          </a:xfrm>
          <a:prstGeom prst="rect">
            <a:avLst/>
          </a:prstGeom>
        </p:spPr>
        <p:txBody>
          <a:bodyPr wrap="square">
            <a:spAutoFit/>
          </a:bodyPr>
          <a:lstStyle/>
          <a:p>
            <a:pPr marL="342900" lvl="0" indent="-342900" fontAlgn="base">
              <a:lnSpc>
                <a:spcPct val="80000"/>
              </a:lnSpc>
              <a:spcBef>
                <a:spcPct val="20000"/>
              </a:spcBef>
              <a:spcAft>
                <a:spcPct val="0"/>
              </a:spcAft>
              <a:buSzPct val="85000"/>
              <a:buBlip>
                <a:blip r:embed="rId2"/>
              </a:buBlip>
            </a:pPr>
            <a:r>
              <a:rPr lang="en-US" sz="2400" kern="0" dirty="0">
                <a:solidFill>
                  <a:srgbClr val="FFFFFF"/>
                </a:solidFill>
              </a:rPr>
              <a:t>IP and ring parameters have been optimized based on several constraints.  The most significant </a:t>
            </a:r>
            <a:r>
              <a:rPr lang="en-US" sz="2400" kern="0" dirty="0" smtClean="0">
                <a:solidFill>
                  <a:srgbClr val="FFFFFF"/>
                </a:solidFill>
              </a:rPr>
              <a:t>are:</a:t>
            </a:r>
          </a:p>
          <a:p>
            <a:pPr lvl="0" fontAlgn="base">
              <a:lnSpc>
                <a:spcPct val="80000"/>
              </a:lnSpc>
              <a:spcBef>
                <a:spcPct val="20000"/>
              </a:spcBef>
              <a:spcAft>
                <a:spcPct val="0"/>
              </a:spcAft>
              <a:buSzPct val="85000"/>
            </a:pPr>
            <a:endParaRPr lang="en-US" sz="900" kern="0" dirty="0" smtClean="0">
              <a:solidFill>
                <a:srgbClr val="FFFFFF"/>
              </a:solidFill>
            </a:endParaRP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Maintain </a:t>
            </a:r>
            <a:r>
              <a:rPr lang="en-US" sz="2000" dirty="0">
                <a:solidFill>
                  <a:schemeClr val="bg1"/>
                </a:solidFill>
                <a:cs typeface="Times New Roman" pitchFamily="18" charset="0"/>
              </a:rPr>
              <a:t>wall plug power, beam currents, bunch lengths, and RF requirements comparable to </a:t>
            </a:r>
            <a:r>
              <a:rPr lang="en-US" sz="2000" dirty="0" smtClean="0">
                <a:solidFill>
                  <a:schemeClr val="bg1"/>
                </a:solidFill>
                <a:cs typeface="Times New Roman" pitchFamily="18" charset="0"/>
              </a:rPr>
              <a:t>past B-Factories;</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Require </a:t>
            </a:r>
            <a:r>
              <a:rPr lang="en-US" sz="2000" dirty="0">
                <a:solidFill>
                  <a:schemeClr val="bg1"/>
                </a:solidFill>
                <a:cs typeface="Times New Roman" pitchFamily="18" charset="0"/>
              </a:rPr>
              <a:t>ring parameters as close as possible to those already achieved in the </a:t>
            </a:r>
            <a:r>
              <a:rPr lang="en-US" sz="2000" dirty="0" err="1">
                <a:solidFill>
                  <a:schemeClr val="bg1"/>
                </a:solidFill>
                <a:cs typeface="Times New Roman" pitchFamily="18" charset="0"/>
              </a:rPr>
              <a:t>BFactories</a:t>
            </a:r>
            <a:r>
              <a:rPr lang="en-US" sz="2000" dirty="0">
                <a:solidFill>
                  <a:schemeClr val="bg1"/>
                </a:solidFill>
                <a:cs typeface="Times New Roman" pitchFamily="18" charset="0"/>
              </a:rPr>
              <a:t>, or under study for the ILC Damping Ring or achieved at the ATF ILC-DR test </a:t>
            </a:r>
            <a:r>
              <a:rPr lang="en-US" sz="2000" dirty="0" smtClean="0">
                <a:solidFill>
                  <a:schemeClr val="bg1"/>
                </a:solidFill>
                <a:cs typeface="Times New Roman" pitchFamily="18" charset="0"/>
              </a:rPr>
              <a:t>facility;</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Simplify IR </a:t>
            </a:r>
            <a:r>
              <a:rPr lang="en-US" sz="2000" dirty="0">
                <a:solidFill>
                  <a:schemeClr val="bg1"/>
                </a:solidFill>
                <a:cs typeface="Times New Roman" pitchFamily="18" charset="0"/>
              </a:rPr>
              <a:t>design as much as </a:t>
            </a:r>
            <a:r>
              <a:rPr lang="en-US" sz="2000" dirty="0" smtClean="0">
                <a:solidFill>
                  <a:schemeClr val="bg1"/>
                </a:solidFill>
                <a:cs typeface="Times New Roman" pitchFamily="18" charset="0"/>
              </a:rPr>
              <a:t>possible, reducing </a:t>
            </a:r>
            <a:r>
              <a:rPr lang="en-US" sz="2000" dirty="0">
                <a:solidFill>
                  <a:schemeClr val="bg1"/>
                </a:solidFill>
                <a:cs typeface="Times New Roman" pitchFamily="18" charset="0"/>
              </a:rPr>
              <a:t>synchrotron radiation in the </a:t>
            </a:r>
            <a:r>
              <a:rPr lang="en-US" sz="2000" dirty="0" smtClean="0">
                <a:solidFill>
                  <a:schemeClr val="bg1"/>
                </a:solidFill>
                <a:cs typeface="Times New Roman" pitchFamily="18" charset="0"/>
              </a:rPr>
              <a:t>IR, HOM </a:t>
            </a:r>
            <a:r>
              <a:rPr lang="en-US" sz="2000" dirty="0">
                <a:solidFill>
                  <a:schemeClr val="bg1"/>
                </a:solidFill>
                <a:cs typeface="Times New Roman" pitchFamily="18" charset="0"/>
              </a:rPr>
              <a:t>power and </a:t>
            </a:r>
            <a:r>
              <a:rPr lang="en-US" sz="2000" dirty="0" smtClean="0">
                <a:solidFill>
                  <a:schemeClr val="bg1"/>
                </a:solidFill>
                <a:cs typeface="Times New Roman" pitchFamily="18" charset="0"/>
              </a:rPr>
              <a:t>increasing </a:t>
            </a:r>
            <a:r>
              <a:rPr lang="en-US" sz="2000" dirty="0">
                <a:solidFill>
                  <a:schemeClr val="bg1"/>
                </a:solidFill>
                <a:cs typeface="Times New Roman" pitchFamily="18" charset="0"/>
              </a:rPr>
              <a:t>beam </a:t>
            </a:r>
            <a:r>
              <a:rPr lang="en-US" sz="2000" dirty="0" smtClean="0">
                <a:solidFill>
                  <a:schemeClr val="bg1"/>
                </a:solidFill>
                <a:cs typeface="Times New Roman" pitchFamily="18" charset="0"/>
              </a:rPr>
              <a:t>stay-clear;</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Eliminate </a:t>
            </a:r>
            <a:r>
              <a:rPr lang="en-US" sz="2000" dirty="0">
                <a:solidFill>
                  <a:schemeClr val="bg1"/>
                </a:solidFill>
                <a:cs typeface="Times New Roman" pitchFamily="18" charset="0"/>
              </a:rPr>
              <a:t>the effects of </a:t>
            </a:r>
            <a:r>
              <a:rPr lang="en-US" sz="2000" dirty="0" smtClean="0">
                <a:solidFill>
                  <a:schemeClr val="bg1"/>
                </a:solidFill>
                <a:cs typeface="Times New Roman" pitchFamily="18" charset="0"/>
              </a:rPr>
              <a:t>parasitic </a:t>
            </a:r>
            <a:r>
              <a:rPr lang="en-US" sz="2000" dirty="0">
                <a:solidFill>
                  <a:schemeClr val="bg1"/>
                </a:solidFill>
                <a:cs typeface="Times New Roman" pitchFamily="18" charset="0"/>
              </a:rPr>
              <a:t>beam </a:t>
            </a:r>
            <a:r>
              <a:rPr lang="en-US" sz="2000" dirty="0" smtClean="0">
                <a:solidFill>
                  <a:schemeClr val="bg1"/>
                </a:solidFill>
                <a:cs typeface="Times New Roman" pitchFamily="18" charset="0"/>
              </a:rPr>
              <a:t>crossings;</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Design the Final Focus system to follow as closely as possible already tested systems, integrating it as much as possible into the ring design</a:t>
            </a:r>
          </a:p>
          <a:p>
            <a:pPr marL="914400" lvl="1" indent="-457200" fontAlgn="base">
              <a:lnSpc>
                <a:spcPct val="80000"/>
              </a:lnSpc>
              <a:spcBef>
                <a:spcPct val="20000"/>
              </a:spcBef>
              <a:spcAft>
                <a:spcPct val="0"/>
              </a:spcAft>
              <a:buSzPct val="85000"/>
              <a:buFont typeface="Wingdings" pitchFamily="2" charset="2"/>
              <a:buChar char="Ø"/>
            </a:pPr>
            <a:endParaRPr lang="en-US" sz="2800" kern="0" dirty="0" smtClean="0">
              <a:solidFill>
                <a:srgbClr val="FFFFFF"/>
              </a:solidFill>
            </a:endParaRPr>
          </a:p>
          <a:p>
            <a:pPr marL="365125" lvl="1" indent="-342900" fontAlgn="base">
              <a:lnSpc>
                <a:spcPct val="80000"/>
              </a:lnSpc>
              <a:spcBef>
                <a:spcPct val="20000"/>
              </a:spcBef>
              <a:spcAft>
                <a:spcPct val="0"/>
              </a:spcAft>
              <a:buSzPct val="85000"/>
              <a:buBlip>
                <a:blip r:embed="rId2"/>
              </a:buBlip>
            </a:pPr>
            <a:r>
              <a:rPr lang="en-US" sz="2400" dirty="0">
                <a:solidFill>
                  <a:schemeClr val="bg1"/>
                </a:solidFill>
                <a:cs typeface="Times New Roman" pitchFamily="18" charset="0"/>
              </a:rPr>
              <a:t>Column 1 of Table shows the baseline parameters set that closely matches these </a:t>
            </a:r>
            <a:r>
              <a:rPr lang="en-US" sz="2400" dirty="0" smtClean="0">
                <a:solidFill>
                  <a:schemeClr val="bg1"/>
                </a:solidFill>
                <a:cs typeface="Times New Roman" pitchFamily="18" charset="0"/>
              </a:rPr>
              <a:t>criteria</a:t>
            </a:r>
            <a:endParaRPr lang="en-US" sz="2400" dirty="0">
              <a:solidFill>
                <a:schemeClr val="bg1"/>
              </a:solidFill>
              <a:cs typeface="Times New Roman" pitchFamily="18" charset="0"/>
            </a:endParaRPr>
          </a:p>
        </p:txBody>
      </p:sp>
    </p:spTree>
    <p:extLst>
      <p:ext uri="{BB962C8B-B14F-4D97-AF65-F5344CB8AC3E}">
        <p14:creationId xmlns:p14="http://schemas.microsoft.com/office/powerpoint/2010/main" val="38281156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549275"/>
          </a:xfrm>
        </p:spPr>
        <p:txBody>
          <a:bodyPr/>
          <a:lstStyle/>
          <a:p>
            <a:r>
              <a:rPr lang="it-IT" dirty="0" err="1" smtClean="0"/>
              <a:t>Parameter</a:t>
            </a:r>
            <a:r>
              <a:rPr lang="it-IT" dirty="0" smtClean="0"/>
              <a:t> </a:t>
            </a:r>
            <a:r>
              <a:rPr lang="it-IT" dirty="0" err="1" smtClean="0"/>
              <a:t>Table</a:t>
            </a:r>
            <a:endParaRPr lang="it-IT"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657" t="8875" r="41524" b="8333"/>
          <a:stretch>
            <a:fillRect/>
          </a:stretch>
        </p:blipFill>
        <p:spPr bwMode="auto">
          <a:xfrm>
            <a:off x="-36513" y="576263"/>
            <a:ext cx="680561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6948488" y="1676400"/>
            <a:ext cx="2270125" cy="14652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rgbClr val="FF0000"/>
                </a:solidFill>
              </a:rPr>
              <a:t>Baseline + </a:t>
            </a:r>
          </a:p>
          <a:p>
            <a:pPr eaLnBrk="1" hangingPunct="1"/>
            <a:r>
              <a:rPr lang="it-IT" b="1">
                <a:solidFill>
                  <a:srgbClr val="FF0000"/>
                </a:solidFill>
              </a:rPr>
              <a:t>other 2 options:</a:t>
            </a:r>
          </a:p>
          <a:p>
            <a:pPr eaLnBrk="1" hangingPunct="1">
              <a:buFontTx/>
              <a:buChar char="•"/>
            </a:pPr>
            <a:r>
              <a:rPr lang="it-IT" b="1">
                <a:solidFill>
                  <a:srgbClr val="FF0000"/>
                </a:solidFill>
              </a:rPr>
              <a:t>Lower y-emittance</a:t>
            </a:r>
          </a:p>
          <a:p>
            <a:pPr eaLnBrk="1" hangingPunct="1">
              <a:buFontTx/>
              <a:buChar char="•"/>
            </a:pPr>
            <a:r>
              <a:rPr lang="it-IT" b="1">
                <a:solidFill>
                  <a:srgbClr val="FF0000"/>
                </a:solidFill>
              </a:rPr>
              <a:t>Higher currents </a:t>
            </a:r>
          </a:p>
          <a:p>
            <a:pPr eaLnBrk="1" hangingPunct="1"/>
            <a:r>
              <a:rPr lang="it-IT" b="1">
                <a:solidFill>
                  <a:srgbClr val="FF0000"/>
                </a:solidFill>
              </a:rPr>
              <a:t> (twice bunches)</a:t>
            </a:r>
            <a:endParaRPr lang="en-US" b="1">
              <a:solidFill>
                <a:srgbClr val="FF0000"/>
              </a:solidFill>
            </a:endParaRPr>
          </a:p>
        </p:txBody>
      </p:sp>
      <p:sp>
        <p:nvSpPr>
          <p:cNvPr id="6" name="Text Box 5"/>
          <p:cNvSpPr txBox="1">
            <a:spLocks noChangeArrowheads="1"/>
          </p:cNvSpPr>
          <p:nvPr/>
        </p:nvSpPr>
        <p:spPr bwMode="auto">
          <a:xfrm>
            <a:off x="6948488" y="549275"/>
            <a:ext cx="2139950" cy="91598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chemeClr val="accent2"/>
                </a:solidFill>
              </a:rPr>
              <a:t>Tau/charm</a:t>
            </a:r>
          </a:p>
          <a:p>
            <a:pPr eaLnBrk="1" hangingPunct="1"/>
            <a:r>
              <a:rPr lang="it-IT" b="1">
                <a:solidFill>
                  <a:schemeClr val="accent2"/>
                </a:solidFill>
              </a:rPr>
              <a:t>threshold running</a:t>
            </a:r>
          </a:p>
          <a:p>
            <a:pPr eaLnBrk="1" hangingPunct="1"/>
            <a:r>
              <a:rPr lang="it-IT" b="1">
                <a:solidFill>
                  <a:schemeClr val="accent2"/>
                </a:solidFill>
              </a:rPr>
              <a:t>at 10</a:t>
            </a:r>
            <a:r>
              <a:rPr lang="it-IT" b="1" baseline="30000">
                <a:solidFill>
                  <a:schemeClr val="accent2"/>
                </a:solidFill>
              </a:rPr>
              <a:t>35</a:t>
            </a:r>
            <a:endParaRPr lang="en-US" b="1" baseline="30000">
              <a:solidFill>
                <a:schemeClr val="accent2"/>
              </a:solidFill>
            </a:endParaRPr>
          </a:p>
        </p:txBody>
      </p:sp>
      <p:sp>
        <p:nvSpPr>
          <p:cNvPr id="7" name="Text Box 6"/>
          <p:cNvSpPr txBox="1">
            <a:spLocks noChangeArrowheads="1"/>
          </p:cNvSpPr>
          <p:nvPr/>
        </p:nvSpPr>
        <p:spPr bwMode="auto">
          <a:xfrm>
            <a:off x="6911975" y="3500438"/>
            <a:ext cx="2232025" cy="14652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chemeClr val="bg1"/>
                </a:solidFill>
              </a:rPr>
              <a:t>Baseline: </a:t>
            </a:r>
          </a:p>
          <a:p>
            <a:pPr eaLnBrk="1" hangingPunct="1">
              <a:buFontTx/>
              <a:buChar char="•"/>
            </a:pPr>
            <a:r>
              <a:rPr lang="it-IT" b="1">
                <a:solidFill>
                  <a:schemeClr val="bg1"/>
                </a:solidFill>
              </a:rPr>
              <a:t>Higher  emittance</a:t>
            </a:r>
          </a:p>
          <a:p>
            <a:pPr eaLnBrk="1" hangingPunct="1"/>
            <a:r>
              <a:rPr lang="it-IT" b="1">
                <a:solidFill>
                  <a:schemeClr val="bg1"/>
                </a:solidFill>
              </a:rPr>
              <a:t> due to IBS</a:t>
            </a:r>
          </a:p>
          <a:p>
            <a:pPr eaLnBrk="1" hangingPunct="1">
              <a:buFontTx/>
              <a:buChar char="•"/>
            </a:pPr>
            <a:r>
              <a:rPr lang="it-IT" b="1">
                <a:solidFill>
                  <a:schemeClr val="bg1"/>
                </a:solidFill>
              </a:rPr>
              <a:t>Asymmetric beam</a:t>
            </a:r>
          </a:p>
          <a:p>
            <a:pPr eaLnBrk="1" hangingPunct="1"/>
            <a:r>
              <a:rPr lang="it-IT" b="1">
                <a:solidFill>
                  <a:schemeClr val="bg1"/>
                </a:solidFill>
              </a:rPr>
              <a:t> currents </a:t>
            </a:r>
            <a:endParaRPr lang="en-US" b="1">
              <a:solidFill>
                <a:schemeClr val="bg1"/>
              </a:solidFill>
            </a:endParaRPr>
          </a:p>
        </p:txBody>
      </p:sp>
      <p:sp>
        <p:nvSpPr>
          <p:cNvPr id="8" name="Text Box 7"/>
          <p:cNvSpPr txBox="1">
            <a:spLocks noChangeArrowheads="1"/>
          </p:cNvSpPr>
          <p:nvPr/>
        </p:nvSpPr>
        <p:spPr bwMode="auto">
          <a:xfrm>
            <a:off x="6877050" y="5392738"/>
            <a:ext cx="2279650" cy="6413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t>RF power includes </a:t>
            </a:r>
          </a:p>
          <a:p>
            <a:pPr eaLnBrk="1" hangingPunct="1"/>
            <a:r>
              <a:rPr lang="it-IT" b="1"/>
              <a:t>SR and HOM</a:t>
            </a:r>
            <a:endParaRPr lang="en-US" b="1"/>
          </a:p>
        </p:txBody>
      </p:sp>
      <p:sp>
        <p:nvSpPr>
          <p:cNvPr id="3" name="Ovale 2"/>
          <p:cNvSpPr/>
          <p:nvPr/>
        </p:nvSpPr>
        <p:spPr>
          <a:xfrm>
            <a:off x="1979712" y="2492896"/>
            <a:ext cx="1314573"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u="sng" dirty="0"/>
          </a:p>
        </p:txBody>
      </p:sp>
      <p:sp>
        <p:nvSpPr>
          <p:cNvPr id="9" name="Ovale 8"/>
          <p:cNvSpPr/>
          <p:nvPr/>
        </p:nvSpPr>
        <p:spPr>
          <a:xfrm>
            <a:off x="1979712" y="4149080"/>
            <a:ext cx="1314573"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1907704" y="6597352"/>
            <a:ext cx="1314573" cy="260648"/>
          </a:xfrm>
          <a:prstGeom prst="ellipse">
            <a:avLst/>
          </a:prstGeom>
          <a:noFill/>
          <a:ln w="285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539458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980728"/>
            <a:ext cx="8712968" cy="5184576"/>
          </a:xfrm>
        </p:spPr>
        <p:txBody>
          <a:bodyPr/>
          <a:lstStyle/>
          <a:p>
            <a:r>
              <a:rPr lang="en-US" sz="2000" dirty="0" smtClean="0">
                <a:cs typeface="Times New Roman" pitchFamily="18" charset="0"/>
              </a:rPr>
              <a:t>Columns </a:t>
            </a:r>
            <a:r>
              <a:rPr lang="en-US" sz="2000" dirty="0">
                <a:cs typeface="Times New Roman" pitchFamily="18" charset="0"/>
              </a:rPr>
              <a:t>2 and 3 in </a:t>
            </a:r>
            <a:r>
              <a:rPr lang="en-US" sz="2000" dirty="0" smtClean="0">
                <a:cs typeface="Times New Roman" pitchFamily="18" charset="0"/>
              </a:rPr>
              <a:t>Table show different </a:t>
            </a:r>
            <a:r>
              <a:rPr lang="en-US" sz="2000" dirty="0">
                <a:cs typeface="Times New Roman" pitchFamily="18" charset="0"/>
              </a:rPr>
              <a:t>parameters </a:t>
            </a:r>
            <a:r>
              <a:rPr lang="en-US" sz="2000" dirty="0" smtClean="0">
                <a:cs typeface="Times New Roman" pitchFamily="18" charset="0"/>
              </a:rPr>
              <a:t>options:</a:t>
            </a:r>
          </a:p>
          <a:p>
            <a:pPr marL="971550" lvl="1" indent="-514350">
              <a:buFont typeface="+mj-lt"/>
              <a:buAutoNum type="arabicPeriod"/>
            </a:pPr>
            <a:r>
              <a:rPr lang="en-US" sz="1800" dirty="0" smtClean="0">
                <a:solidFill>
                  <a:srgbClr val="66FF66"/>
                </a:solidFill>
                <a:cs typeface="Times New Roman" pitchFamily="18" charset="0"/>
              </a:rPr>
              <a:t>Low </a:t>
            </a:r>
            <a:r>
              <a:rPr lang="en-US" sz="1800" dirty="0">
                <a:solidFill>
                  <a:srgbClr val="66FF66"/>
                </a:solidFill>
                <a:cs typeface="Times New Roman" pitchFamily="18" charset="0"/>
              </a:rPr>
              <a:t>Emittance case </a:t>
            </a:r>
            <a:r>
              <a:rPr lang="en-US" sz="1800" dirty="0" smtClean="0">
                <a:solidFill>
                  <a:srgbClr val="66FF66"/>
                </a:solidFill>
                <a:cs typeface="Times New Roman" pitchFamily="18" charset="0"/>
              </a:rPr>
              <a:t>relaxes </a:t>
            </a:r>
            <a:r>
              <a:rPr lang="en-US" sz="1800" dirty="0">
                <a:solidFill>
                  <a:srgbClr val="66FF66"/>
                </a:solidFill>
                <a:cs typeface="Times New Roman" pitchFamily="18" charset="0"/>
              </a:rPr>
              <a:t>RF requirements and </a:t>
            </a:r>
            <a:r>
              <a:rPr lang="en-US" sz="1800" dirty="0" smtClean="0">
                <a:solidFill>
                  <a:srgbClr val="66FF66"/>
                </a:solidFill>
                <a:cs typeface="Times New Roman" pitchFamily="18" charset="0"/>
              </a:rPr>
              <a:t>problems </a:t>
            </a:r>
            <a:r>
              <a:rPr lang="en-US" sz="1800" dirty="0">
                <a:solidFill>
                  <a:srgbClr val="66FF66"/>
                </a:solidFill>
                <a:cs typeface="Times New Roman" pitchFamily="18" charset="0"/>
              </a:rPr>
              <a:t>related to high current operations (including wall-plug power) but </a:t>
            </a:r>
            <a:r>
              <a:rPr lang="en-US" sz="1800" dirty="0" smtClean="0">
                <a:solidFill>
                  <a:srgbClr val="66FF66"/>
                </a:solidFill>
                <a:cs typeface="Times New Roman" pitchFamily="18" charset="0"/>
              </a:rPr>
              <a:t>puts </a:t>
            </a:r>
            <a:r>
              <a:rPr lang="en-US" sz="1800" dirty="0">
                <a:solidFill>
                  <a:srgbClr val="66FF66"/>
                </a:solidFill>
                <a:cs typeface="Times New Roman" pitchFamily="18" charset="0"/>
              </a:rPr>
              <a:t>more strain on </a:t>
            </a:r>
            <a:r>
              <a:rPr lang="en-US" sz="1800" dirty="0" smtClean="0">
                <a:solidFill>
                  <a:srgbClr val="66FF66"/>
                </a:solidFill>
                <a:cs typeface="Times New Roman" pitchFamily="18" charset="0"/>
              </a:rPr>
              <a:t>optics and tuning capabilities: </a:t>
            </a:r>
          </a:p>
          <a:p>
            <a:pPr marL="1371600" lvl="2" indent="-204788"/>
            <a:r>
              <a:rPr lang="en-US" sz="1600" dirty="0" smtClean="0">
                <a:cs typeface="Times New Roman" pitchFamily="18" charset="0"/>
              </a:rPr>
              <a:t>Horizontal </a:t>
            </a:r>
            <a:r>
              <a:rPr lang="en-US" sz="1600" dirty="0">
                <a:cs typeface="Times New Roman" pitchFamily="18" charset="0"/>
              </a:rPr>
              <a:t>emittance can be decreased by about a factor 2 in both </a:t>
            </a:r>
            <a:r>
              <a:rPr lang="en-US" sz="1600" dirty="0" smtClean="0">
                <a:cs typeface="Times New Roman" pitchFamily="18" charset="0"/>
              </a:rPr>
              <a:t>rings</a:t>
            </a:r>
          </a:p>
          <a:p>
            <a:pPr marL="1371600" lvl="2" indent="-204788"/>
            <a:r>
              <a:rPr lang="en-US" sz="1600" dirty="0">
                <a:solidFill>
                  <a:srgbClr val="FFFFFF"/>
                </a:solidFill>
                <a:cs typeface="Times New Roman" pitchFamily="18" charset="0"/>
              </a:rPr>
              <a:t> IP beta </a:t>
            </a:r>
            <a:r>
              <a:rPr lang="en-US" sz="1600" dirty="0" smtClean="0">
                <a:solidFill>
                  <a:srgbClr val="FFFFFF"/>
                </a:solidFill>
                <a:cs typeface="Times New Roman" pitchFamily="18" charset="0"/>
              </a:rPr>
              <a:t>functions</a:t>
            </a:r>
            <a:r>
              <a:rPr lang="en-US" sz="1600" dirty="0" smtClean="0">
                <a:solidFill>
                  <a:srgbClr val="66FF66"/>
                </a:solidFill>
                <a:cs typeface="Times New Roman" pitchFamily="18" charset="0"/>
              </a:rPr>
              <a:t> </a:t>
            </a:r>
            <a:r>
              <a:rPr lang="en-US" sz="1600" dirty="0" smtClean="0">
                <a:cs typeface="Times New Roman" pitchFamily="18" charset="0"/>
              </a:rPr>
              <a:t>can be still decreased in the </a:t>
            </a:r>
            <a:r>
              <a:rPr lang="en-US" sz="1600" dirty="0" smtClean="0">
                <a:solidFill>
                  <a:srgbClr val="FFFFFF"/>
                </a:solidFill>
                <a:cs typeface="Times New Roman" pitchFamily="18" charset="0"/>
              </a:rPr>
              <a:t>Final </a:t>
            </a:r>
            <a:r>
              <a:rPr lang="en-US" sz="1600" dirty="0">
                <a:solidFill>
                  <a:srgbClr val="FFFFFF"/>
                </a:solidFill>
                <a:cs typeface="Times New Roman" pitchFamily="18" charset="0"/>
              </a:rPr>
              <a:t>Focus </a:t>
            </a:r>
            <a:r>
              <a:rPr lang="en-US" sz="1600" dirty="0" smtClean="0">
                <a:solidFill>
                  <a:srgbClr val="FFFFFF"/>
                </a:solidFill>
                <a:cs typeface="Times New Roman" pitchFamily="18" charset="0"/>
              </a:rPr>
              <a:t>system</a:t>
            </a:r>
            <a:endParaRPr lang="en-US" sz="1500" dirty="0" smtClean="0">
              <a:solidFill>
                <a:srgbClr val="66FF66"/>
              </a:solidFill>
              <a:cs typeface="Times New Roman" pitchFamily="18" charset="0"/>
            </a:endParaRPr>
          </a:p>
          <a:p>
            <a:pPr marL="971550" lvl="1" indent="-514350">
              <a:buFont typeface="+mj-lt"/>
              <a:buAutoNum type="arabicPeriod"/>
            </a:pPr>
            <a:endParaRPr lang="en-US" sz="800" dirty="0" smtClean="0">
              <a:solidFill>
                <a:srgbClr val="FFFF00"/>
              </a:solidFill>
              <a:cs typeface="Times New Roman" pitchFamily="18" charset="0"/>
            </a:endParaRPr>
          </a:p>
          <a:p>
            <a:pPr marL="971550" lvl="1" indent="-514350">
              <a:buFont typeface="+mj-lt"/>
              <a:buAutoNum type="arabicPeriod"/>
            </a:pPr>
            <a:r>
              <a:rPr lang="en-US" sz="1800" dirty="0" smtClean="0">
                <a:solidFill>
                  <a:srgbClr val="FFFF00"/>
                </a:solidFill>
                <a:cs typeface="Times New Roman" pitchFamily="18" charset="0"/>
              </a:rPr>
              <a:t>High Current case has opposite characteristics: requirements on vertical emittance and IP </a:t>
            </a:r>
            <a:r>
              <a:rPr lang="en-US" sz="1800" dirty="0" smtClean="0">
                <a:solidFill>
                  <a:srgbClr val="FFFF00"/>
                </a:solidFill>
                <a:latin typeface="Symbol" pitchFamily="18" charset="2"/>
                <a:cs typeface="Times New Roman" pitchFamily="18" charset="0"/>
              </a:rPr>
              <a:t>b</a:t>
            </a:r>
            <a:r>
              <a:rPr lang="en-US" sz="1800" dirty="0" smtClean="0">
                <a:solidFill>
                  <a:srgbClr val="FFFF00"/>
                </a:solidFill>
                <a:cs typeface="Times New Roman" pitchFamily="18" charset="0"/>
              </a:rPr>
              <a:t>-functions are relaxed but high current issues are enhanced (instabilities, HOM and synchrotron radiation, wall-plug power etc…):</a:t>
            </a:r>
          </a:p>
          <a:p>
            <a:pPr marL="1371600" lvl="2" indent="-204788"/>
            <a:r>
              <a:rPr lang="en-US" sz="1600" dirty="0" smtClean="0">
                <a:cs typeface="Times New Roman" pitchFamily="18" charset="0"/>
              </a:rPr>
              <a:t>PEP-II RF </a:t>
            </a:r>
            <a:r>
              <a:rPr lang="en-US" sz="1600" dirty="0">
                <a:cs typeface="Times New Roman" pitchFamily="18" charset="0"/>
              </a:rPr>
              <a:t>system will be able to support higher beam currents (up to a factor 1.6) than the baseline ones, when all the available </a:t>
            </a:r>
            <a:r>
              <a:rPr lang="en-US" sz="1600" dirty="0" smtClean="0">
                <a:cs typeface="Times New Roman" pitchFamily="18" charset="0"/>
              </a:rPr>
              <a:t>RF </a:t>
            </a:r>
            <a:r>
              <a:rPr lang="en-US" sz="1600" dirty="0">
                <a:cs typeface="Times New Roman" pitchFamily="18" charset="0"/>
              </a:rPr>
              <a:t>units are </a:t>
            </a:r>
            <a:r>
              <a:rPr lang="en-US" sz="1600" dirty="0" smtClean="0">
                <a:cs typeface="Times New Roman" pitchFamily="18" charset="0"/>
              </a:rPr>
              <a:t>installed</a:t>
            </a:r>
            <a:endParaRPr lang="en-US" sz="1600" dirty="0" smtClean="0">
              <a:solidFill>
                <a:srgbClr val="FFFF00"/>
              </a:solidFill>
              <a:cs typeface="Times New Roman" pitchFamily="18" charset="0"/>
            </a:endParaRPr>
          </a:p>
          <a:p>
            <a:endParaRPr lang="en-US" sz="1100" dirty="0" smtClean="0">
              <a:cs typeface="Times New Roman" pitchFamily="18" charset="0"/>
            </a:endParaRPr>
          </a:p>
          <a:p>
            <a:r>
              <a:rPr lang="en-US" sz="2000" dirty="0" smtClean="0">
                <a:cs typeface="Times New Roman" pitchFamily="18" charset="0"/>
              </a:rPr>
              <a:t>The </a:t>
            </a:r>
            <a:r>
              <a:rPr lang="en-US" sz="2000" dirty="0">
                <a:cs typeface="Times New Roman" pitchFamily="18" charset="0"/>
              </a:rPr>
              <a:t>cases shown have several parameters kept has much constant as possible (bunch length, IP stay </a:t>
            </a:r>
            <a:r>
              <a:rPr lang="en-US" sz="2000" dirty="0" smtClean="0">
                <a:cs typeface="Times New Roman" pitchFamily="18" charset="0"/>
              </a:rPr>
              <a:t>clear…), </a:t>
            </a:r>
            <a:r>
              <a:rPr lang="en-US" sz="2000" dirty="0">
                <a:cs typeface="Times New Roman" pitchFamily="18" charset="0"/>
              </a:rPr>
              <a:t>in order to reduce their impact on other unwanted effects (Detector </a:t>
            </a:r>
            <a:r>
              <a:rPr lang="en-US" sz="2000" dirty="0" smtClean="0">
                <a:cs typeface="Times New Roman" pitchFamily="18" charset="0"/>
              </a:rPr>
              <a:t>backgrounds, </a:t>
            </a:r>
            <a:r>
              <a:rPr lang="en-US" sz="2000" dirty="0">
                <a:cs typeface="Times New Roman" pitchFamily="18" charset="0"/>
              </a:rPr>
              <a:t>HOM </a:t>
            </a:r>
            <a:r>
              <a:rPr lang="en-US" sz="2000" dirty="0" smtClean="0">
                <a:cs typeface="Times New Roman" pitchFamily="18" charset="0"/>
              </a:rPr>
              <a:t>heating…)</a:t>
            </a:r>
            <a:endParaRPr lang="en-US" sz="2000" dirty="0">
              <a:cs typeface="Times New Roman" pitchFamily="18" charset="0"/>
            </a:endParaRPr>
          </a:p>
          <a:p>
            <a:pPr marL="457200" lvl="1" indent="0">
              <a:buNone/>
            </a:pPr>
            <a:endParaRPr lang="it-IT" dirty="0"/>
          </a:p>
        </p:txBody>
      </p:sp>
      <p:sp>
        <p:nvSpPr>
          <p:cNvPr id="4" name="Titolo 1"/>
          <p:cNvSpPr>
            <a:spLocks noGrp="1"/>
          </p:cNvSpPr>
          <p:nvPr>
            <p:ph type="title"/>
          </p:nvPr>
        </p:nvSpPr>
        <p:spPr>
          <a:xfrm>
            <a:off x="0" y="0"/>
            <a:ext cx="9144000" cy="836712"/>
          </a:xfrm>
        </p:spPr>
        <p:txBody>
          <a:bodyPr/>
          <a:lstStyle/>
          <a:p>
            <a:r>
              <a:rPr lang="it-IT" sz="3600" dirty="0" err="1" smtClean="0"/>
              <a:t>SuperB</a:t>
            </a:r>
            <a:r>
              <a:rPr lang="it-IT" sz="3600" dirty="0" smtClean="0"/>
              <a:t> </a:t>
            </a:r>
            <a:r>
              <a:rPr lang="it-IT" sz="3600" dirty="0" err="1" smtClean="0"/>
              <a:t>Parameters</a:t>
            </a:r>
            <a:r>
              <a:rPr lang="it-IT" sz="3600" dirty="0" smtClean="0"/>
              <a:t> (</a:t>
            </a:r>
            <a:r>
              <a:rPr lang="it-IT" sz="3600" dirty="0" err="1" smtClean="0"/>
              <a:t>cont</a:t>
            </a:r>
            <a:r>
              <a:rPr lang="it-IT" sz="3600" dirty="0" smtClean="0"/>
              <a:t>.)</a:t>
            </a:r>
            <a:endParaRPr lang="it-IT" dirty="0"/>
          </a:p>
        </p:txBody>
      </p:sp>
    </p:spTree>
    <p:extLst>
      <p:ext uri="{BB962C8B-B14F-4D97-AF65-F5344CB8AC3E}">
        <p14:creationId xmlns:p14="http://schemas.microsoft.com/office/powerpoint/2010/main" val="18562838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uper">
  <a:themeElements>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p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p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p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p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p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p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p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p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p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p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p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p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uper">
  <a:themeElements>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p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p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p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p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p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p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p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p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p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p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p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p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1095</TotalTime>
  <Words>3782</Words>
  <Application>Microsoft Macintosh PowerPoint</Application>
  <PresentationFormat>On-screen Show (4:3)</PresentationFormat>
  <Paragraphs>472</Paragraphs>
  <Slides>48</Slides>
  <Notes>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51" baseType="lpstr">
      <vt:lpstr>Super</vt:lpstr>
      <vt:lpstr>1_Super</vt:lpstr>
      <vt:lpstr>Word.Document.12</vt:lpstr>
      <vt:lpstr>SuperB a Super-Flavour-Factory</vt:lpstr>
      <vt:lpstr>Present &amp; Past SuperB Accelerator Contributors</vt:lpstr>
      <vt:lpstr>SuperB Accelerator</vt:lpstr>
      <vt:lpstr>World e+e- colliders luminosity</vt:lpstr>
      <vt:lpstr>SuperB design</vt:lpstr>
      <vt:lpstr> Crab-waist scheme</vt:lpstr>
      <vt:lpstr>SuperB Parameters</vt:lpstr>
      <vt:lpstr>Parameter Table</vt:lpstr>
      <vt:lpstr>SuperB Parameters (cont.)</vt:lpstr>
      <vt:lpstr>SuperB at t/charm threshold</vt:lpstr>
      <vt:lpstr>Beam-beam (weak-strong) in the LPA&amp;CW</vt:lpstr>
      <vt:lpstr>Beam-beam tune scan with different tune shifts Crab-Waist ON</vt:lpstr>
      <vt:lpstr>Strong-strong bb simulations</vt:lpstr>
      <vt:lpstr>Present layout: 2 rings, 1 tunnel</vt:lpstr>
      <vt:lpstr>SuperB Arcs</vt:lpstr>
      <vt:lpstr>Final Focus optics</vt:lpstr>
      <vt:lpstr>IR design</vt:lpstr>
      <vt:lpstr>QD0 Design: 2 possible choices</vt:lpstr>
      <vt:lpstr>PowerPoint Presentation</vt:lpstr>
      <vt:lpstr>The actual QD0</vt:lpstr>
      <vt:lpstr>e-cloud instability</vt:lpstr>
      <vt:lpstr>Cloud build-up in Free Field Regions</vt:lpstr>
      <vt:lpstr>Intra Beam Scattering in LER</vt:lpstr>
      <vt:lpstr>Low Emittance Tuning</vt:lpstr>
      <vt:lpstr>Low Emittance Tuning: HER tolerances</vt:lpstr>
      <vt:lpstr>Low Emittance Tuning: LER tolerances</vt:lpstr>
      <vt:lpstr>Polarization in  SuperB </vt:lpstr>
      <vt:lpstr>Polarization resonances</vt:lpstr>
      <vt:lpstr>Bunch-by-bunch feedback</vt:lpstr>
      <vt:lpstr>Bunch-by-bunch feedback improvements</vt:lpstr>
      <vt:lpstr>RF &amp; Power</vt:lpstr>
      <vt:lpstr>Wakefields in the IR</vt:lpstr>
      <vt:lpstr>PowerPoint Presentation</vt:lpstr>
      <vt:lpstr>HOMs Absorbers</vt:lpstr>
      <vt:lpstr>Synchrotron light options @ SuperB</vt:lpstr>
      <vt:lpstr>PowerPoint Presentation</vt:lpstr>
      <vt:lpstr>Layout, Site</vt:lpstr>
      <vt:lpstr>PowerPoint Presentation</vt:lpstr>
      <vt:lpstr>Possible layout @ Tor Vergata</vt:lpstr>
      <vt:lpstr>PowerPoint Presentation</vt:lpstr>
      <vt:lpstr>PowerPoint Presentation</vt:lpstr>
      <vt:lpstr>Vibrations summary</vt:lpstr>
      <vt:lpstr>Synergies with state-of-the art international efforts</vt:lpstr>
      <vt:lpstr>Near term future (Strategic)</vt:lpstr>
      <vt:lpstr>Near term future activities (detailed list, to be continued…)</vt:lpstr>
      <vt:lpstr>Agenda of the Accelerator Parallels</vt:lpstr>
      <vt:lpstr>Accelerator Board issues  for the next 6 months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SuperB design</dc:title>
  <dc:creator>Marica</dc:creator>
  <cp:lastModifiedBy>Pantaleo Raimondi</cp:lastModifiedBy>
  <cp:revision>240</cp:revision>
  <dcterms:created xsi:type="dcterms:W3CDTF">2011-05-09T20:38:43Z</dcterms:created>
  <dcterms:modified xsi:type="dcterms:W3CDTF">2011-06-06T08:20:18Z</dcterms:modified>
</cp:coreProperties>
</file>