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9"/>
  </p:notesMasterIdLst>
  <p:handoutMasterIdLst>
    <p:handoutMasterId r:id="rId20"/>
  </p:handoutMasterIdLst>
  <p:sldIdLst>
    <p:sldId id="264" r:id="rId2"/>
    <p:sldId id="257" r:id="rId3"/>
    <p:sldId id="258" r:id="rId4"/>
    <p:sldId id="259" r:id="rId5"/>
    <p:sldId id="262" r:id="rId6"/>
    <p:sldId id="263" r:id="rId7"/>
    <p:sldId id="260" r:id="rId8"/>
    <p:sldId id="265" r:id="rId9"/>
    <p:sldId id="268" r:id="rId10"/>
    <p:sldId id="270" r:id="rId11"/>
    <p:sldId id="269" r:id="rId12"/>
    <p:sldId id="266" r:id="rId13"/>
    <p:sldId id="272" r:id="rId14"/>
    <p:sldId id="273" r:id="rId15"/>
    <p:sldId id="271" r:id="rId16"/>
    <p:sldId id="261" r:id="rId17"/>
    <p:sldId id="267" r:id="rId1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F0000"/>
    <a:srgbClr val="00294B"/>
    <a:srgbClr val="FF6700"/>
    <a:srgbClr val="456487"/>
    <a:srgbClr val="E05314"/>
    <a:srgbClr val="6600CC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 autoAdjust="0"/>
    <p:restoredTop sz="95552" autoAdjust="0"/>
  </p:normalViewPr>
  <p:slideViewPr>
    <p:cSldViewPr>
      <p:cViewPr varScale="1">
        <p:scale>
          <a:sx n="98" d="100"/>
          <a:sy n="98" d="100"/>
        </p:scale>
        <p:origin x="739" y="67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3E0AB8-988C-4B40-B230-555EC9BEF5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0EA90-BBBD-424F-A0EB-22CFE5D8DA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6B608-C636-45BC-90EC-F5CAB8AC7B9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03070-09C6-412C-976D-B83F256B4E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Hybrid crystal-based positron source for FCC-ee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44C2C-4D82-4597-B9CD-231FB75321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E8D3D-267D-458A-B23F-75EBDD69E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3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Hybrid crystal-based positron source for FCC-ee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16/11/2023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0BDDFA-5776-42B4-BC31-E38FED7D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35F5FE-6156-4DFD-AFBA-BD3B0635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69A3D1-B5CA-4C14-9BE4-F1327B54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DAE76E-D29C-4676-989E-95DCDA59B16C}"/>
              </a:ext>
            </a:extLst>
          </p:cNvPr>
          <p:cNvSpPr/>
          <p:nvPr/>
        </p:nvSpPr>
        <p:spPr>
          <a:xfrm>
            <a:off x="705867" y="1793029"/>
            <a:ext cx="860831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dirty="0">
                <a:solidFill>
                  <a:srgbClr val="00294B"/>
                </a:solidFill>
                <a:latin typeface="+mj-lt"/>
              </a:rPr>
              <a:t>Preparation for the MAMI Beam test</a:t>
            </a:r>
            <a:endParaRPr lang="en-GB" sz="4500" dirty="0">
              <a:solidFill>
                <a:srgbClr val="00294B"/>
              </a:solidFill>
              <a:latin typeface="+mj-lt"/>
            </a:endParaRPr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AAEFFF64-BFB5-47D5-B614-9D0055E52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82" y="2577859"/>
            <a:ext cx="2538282" cy="576064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solidFill>
                  <a:srgbClr val="FF6700"/>
                </a:solidFill>
                <a:latin typeface="+mj-lt"/>
              </a:rPr>
              <a:t>Fahad A. ALHARTHI</a:t>
            </a:r>
            <a:endParaRPr lang="en-US" i="1" u="none" strike="noStrike" baseline="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75729-4905-473C-9802-DA712B8A7A84}"/>
              </a:ext>
            </a:extLst>
          </p:cNvPr>
          <p:cNvSpPr/>
          <p:nvPr/>
        </p:nvSpPr>
        <p:spPr>
          <a:xfrm>
            <a:off x="831881" y="3048603"/>
            <a:ext cx="6786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Laboratoire de Physique des 2 Infinis Irène Joliot-Curie (</a:t>
            </a:r>
            <a:r>
              <a:rPr lang="fr-FR" i="1" dirty="0" err="1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IJCLab</a:t>
            </a:r>
            <a:r>
              <a:rPr lang="fr-FR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fr-FR" i="1" dirty="0">
                <a:solidFill>
                  <a:srgbClr val="3F3F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CNRS, Université Paris-Saclay</a:t>
            </a:r>
            <a:endParaRPr lang="en-GB" i="1" dirty="0">
              <a:solidFill>
                <a:srgbClr val="3F3F3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D55AAC-E5AD-4A39-9B55-621A090F5E86}"/>
              </a:ext>
            </a:extLst>
          </p:cNvPr>
          <p:cNvSpPr/>
          <p:nvPr/>
        </p:nvSpPr>
        <p:spPr>
          <a:xfrm>
            <a:off x="832418" y="3709754"/>
            <a:ext cx="7141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Many thanks to: I. </a:t>
            </a:r>
            <a:r>
              <a:rPr lang="en-GB" dirty="0" err="1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Chaikovska</a:t>
            </a:r>
            <a:r>
              <a:rPr lang="en-GB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R. Chehab, V. </a:t>
            </a:r>
            <a:r>
              <a:rPr lang="en-GB" dirty="0" err="1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Mytrochenko</a:t>
            </a:r>
            <a:r>
              <a:rPr lang="en-GB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en-GB" dirty="0" err="1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S.Wallon</a:t>
            </a:r>
            <a:r>
              <a:rPr lang="en-GB" dirty="0">
                <a:solidFill>
                  <a:srgbClr val="E05314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6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B576E2-37E3-40D2-9A54-D11606C58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" t="2616" r="3211"/>
          <a:stretch/>
        </p:blipFill>
        <p:spPr>
          <a:xfrm>
            <a:off x="1785987" y="2887435"/>
            <a:ext cx="4619063" cy="2713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077DE-AEFB-4E3D-AD52-A5B39FCE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58502"/>
            <a:ext cx="5688632" cy="432048"/>
          </a:xfrm>
        </p:spPr>
        <p:txBody>
          <a:bodyPr/>
          <a:lstStyle/>
          <a:p>
            <a:r>
              <a:rPr lang="en-US" dirty="0"/>
              <a:t>Holder and cables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1E1D2-9C90-4663-839A-C8AE51F7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513" y="628325"/>
            <a:ext cx="9001000" cy="2190688"/>
          </a:xfrm>
        </p:spPr>
        <p:txBody>
          <a:bodyPr>
            <a:normAutofit/>
          </a:bodyPr>
          <a:lstStyle/>
          <a:p>
            <a:r>
              <a:rPr lang="en-US" sz="2000" dirty="0"/>
              <a:t>With the new design of the target holder we can fit 9 amorphous targets and 1 pseudo wire scan in arranged in two rows. </a:t>
            </a:r>
          </a:p>
          <a:p>
            <a:r>
              <a:rPr lang="en-US" sz="2000" dirty="0"/>
              <a:t>1 for the granular target </a:t>
            </a:r>
          </a:p>
          <a:p>
            <a:r>
              <a:rPr lang="en-US" sz="2000" dirty="0"/>
              <a:t>DAQ with 16 channel.</a:t>
            </a:r>
          </a:p>
          <a:p>
            <a:r>
              <a:rPr lang="en-US" sz="2000" dirty="0"/>
              <a:t>Cables : we have 1 ready at MAMI, 1 at MAMI (connecters need to be re-screwed), 1 need to be manufactured, each cable with 6 pairs.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339CFC-1177-467E-A531-9646CDB7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3DAF9D-4D57-4760-94DD-B3D9FBDB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B5C54-F9B4-4709-8BC7-6EAF94A7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6DE29-4A60-4698-A46B-DA8F9A2AB739}"/>
              </a:ext>
            </a:extLst>
          </p:cNvPr>
          <p:cNvSpPr/>
          <p:nvPr/>
        </p:nvSpPr>
        <p:spPr>
          <a:xfrm>
            <a:off x="6610523" y="3101752"/>
            <a:ext cx="3600400" cy="2448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97C709-D8A9-4F20-A306-FD7D9FDFF229}"/>
              </a:ext>
            </a:extLst>
          </p:cNvPr>
          <p:cNvSpPr/>
          <p:nvPr/>
        </p:nvSpPr>
        <p:spPr>
          <a:xfrm>
            <a:off x="6754539" y="3194540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Pseudo wire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827DF-DAC5-4BB9-AFE8-163F80B44BA4}"/>
              </a:ext>
            </a:extLst>
          </p:cNvPr>
          <p:cNvSpPr/>
          <p:nvPr/>
        </p:nvSpPr>
        <p:spPr>
          <a:xfrm>
            <a:off x="7438615" y="3194540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Granular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C5D252-03D3-4E4D-B459-C8A738F0043E}"/>
              </a:ext>
            </a:extLst>
          </p:cNvPr>
          <p:cNvSpPr/>
          <p:nvPr/>
        </p:nvSpPr>
        <p:spPr>
          <a:xfrm>
            <a:off x="8806767" y="3194540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BC6C7E-1E8C-404D-A647-989D86FEB035}"/>
              </a:ext>
            </a:extLst>
          </p:cNvPr>
          <p:cNvSpPr/>
          <p:nvPr/>
        </p:nvSpPr>
        <p:spPr>
          <a:xfrm>
            <a:off x="8122691" y="3194540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/>
              <a:t>IJCLab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W crystal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E48FD5-8782-4554-80AE-CDD670351525}"/>
              </a:ext>
            </a:extLst>
          </p:cNvPr>
          <p:cNvSpPr/>
          <p:nvPr/>
        </p:nvSpPr>
        <p:spPr>
          <a:xfrm>
            <a:off x="9490843" y="3197847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7A9C19-CC2C-414B-914F-F81BD5451933}"/>
              </a:ext>
            </a:extLst>
          </p:cNvPr>
          <p:cNvSpPr/>
          <p:nvPr/>
        </p:nvSpPr>
        <p:spPr>
          <a:xfrm>
            <a:off x="6754539" y="4397896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195447-4A84-4556-AAF7-2FAD85AFE29F}"/>
              </a:ext>
            </a:extLst>
          </p:cNvPr>
          <p:cNvSpPr/>
          <p:nvPr/>
        </p:nvSpPr>
        <p:spPr>
          <a:xfrm>
            <a:off x="7438615" y="4397896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96520-2F00-402D-A139-8D1D8E9E8881}"/>
              </a:ext>
            </a:extLst>
          </p:cNvPr>
          <p:cNvSpPr/>
          <p:nvPr/>
        </p:nvSpPr>
        <p:spPr>
          <a:xfrm>
            <a:off x="8122463" y="4397896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FF1F4D-4B87-4C5D-85B2-D0EEF86E21C2}"/>
              </a:ext>
            </a:extLst>
          </p:cNvPr>
          <p:cNvSpPr/>
          <p:nvPr/>
        </p:nvSpPr>
        <p:spPr>
          <a:xfrm>
            <a:off x="8806767" y="4397896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8D069D-6291-4973-B7A7-F98465AFEFBD}"/>
              </a:ext>
            </a:extLst>
          </p:cNvPr>
          <p:cNvSpPr/>
          <p:nvPr/>
        </p:nvSpPr>
        <p:spPr>
          <a:xfrm>
            <a:off x="9490843" y="4397896"/>
            <a:ext cx="576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5C4109-4C5C-4554-AFC4-AF1778216482}"/>
              </a:ext>
            </a:extLst>
          </p:cNvPr>
          <p:cNvCxnSpPr>
            <a:cxnSpLocks/>
          </p:cNvCxnSpPr>
          <p:nvPr/>
        </p:nvCxnSpPr>
        <p:spPr>
          <a:xfrm>
            <a:off x="1389944" y="4613920"/>
            <a:ext cx="1476163" cy="5434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DFBFFBA-1804-4573-A59E-72FC360AF58E}"/>
              </a:ext>
            </a:extLst>
          </p:cNvPr>
          <p:cNvSpPr txBox="1"/>
          <p:nvPr/>
        </p:nvSpPr>
        <p:spPr>
          <a:xfrm>
            <a:off x="-52619" y="3936231"/>
            <a:ext cx="1910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Cable with 6 pairs 1 pair for each channel</a:t>
            </a:r>
          </a:p>
        </p:txBody>
      </p:sp>
    </p:spTree>
    <p:extLst>
      <p:ext uri="{BB962C8B-B14F-4D97-AF65-F5344CB8AC3E}">
        <p14:creationId xmlns:p14="http://schemas.microsoft.com/office/powerpoint/2010/main" val="50407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8436-93AB-4710-87CB-941DD05A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91" y="149425"/>
            <a:ext cx="5688632" cy="432048"/>
          </a:xfrm>
        </p:spPr>
        <p:txBody>
          <a:bodyPr/>
          <a:lstStyle/>
          <a:p>
            <a:r>
              <a:rPr lang="en-US" dirty="0"/>
              <a:t>Planning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4D185-18B2-46A2-858C-BABB0756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51" y="1301552"/>
            <a:ext cx="9721080" cy="325596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44546A"/>
                </a:solidFill>
              </a:rPr>
              <a:t>We have 5 days (120 h) starting from: 30/01(Tuesday)  – 04/02 (Sunday)</a:t>
            </a:r>
          </a:p>
          <a:p>
            <a:r>
              <a:rPr lang="en-US" sz="2200" dirty="0">
                <a:solidFill>
                  <a:srgbClr val="44546A"/>
                </a:solidFill>
              </a:rPr>
              <a:t>Installation and checks ~ 20 h  </a:t>
            </a:r>
          </a:p>
          <a:p>
            <a:r>
              <a:rPr lang="en-US" sz="2200" dirty="0">
                <a:solidFill>
                  <a:srgbClr val="44546A"/>
                </a:solidFill>
              </a:rPr>
              <a:t>If we irradiate two crystals at position C that means ~ 60 h.</a:t>
            </a:r>
          </a:p>
          <a:p>
            <a:r>
              <a:rPr lang="en-US" sz="2200" dirty="0">
                <a:solidFill>
                  <a:srgbClr val="44546A"/>
                </a:solidFill>
              </a:rPr>
              <a:t>Remining time ~ 40 h  for irradiating the amorphous targets </a:t>
            </a:r>
          </a:p>
          <a:p>
            <a:r>
              <a:rPr lang="en-US" sz="2200" dirty="0">
                <a:solidFill>
                  <a:srgbClr val="44546A"/>
                </a:solidFill>
              </a:rPr>
              <a:t>Either we irradiate one amorphous for as long as possible or two amorphous 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2 Options : reach FCC limit , or irradiates as long as we can during the available time.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C9893D-A5A3-4966-B7A8-4376746E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B04420-A084-4CD2-8CCC-378E89DD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93C75-CE18-4EDA-9AAB-F91B26C5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7789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51E8-D15C-4EDB-8C99-83398B24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162898"/>
            <a:ext cx="5688632" cy="432048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92340-DE16-48B4-9718-595C36AFD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851" y="833500"/>
            <a:ext cx="9433048" cy="4392488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4546A"/>
                </a:solidFill>
              </a:rPr>
              <a:t>Crystals and participant from Ferrara.</a:t>
            </a:r>
          </a:p>
          <a:p>
            <a:r>
              <a:rPr lang="en-US" sz="2200" dirty="0">
                <a:solidFill>
                  <a:srgbClr val="44546A"/>
                </a:solidFill>
              </a:rPr>
              <a:t>Analysis after the irradiation test.</a:t>
            </a:r>
          </a:p>
          <a:p>
            <a:r>
              <a:rPr lang="en-US" sz="2200" dirty="0">
                <a:solidFill>
                  <a:srgbClr val="44546A"/>
                </a:solidFill>
              </a:rPr>
              <a:t>Short description of the experiments and what should be measured.</a:t>
            </a:r>
          </a:p>
          <a:p>
            <a:r>
              <a:rPr lang="en-US" sz="2200" dirty="0">
                <a:solidFill>
                  <a:srgbClr val="44546A"/>
                </a:solidFill>
              </a:rPr>
              <a:t>What equipment is needed. (moving tables, goniometers, detectors, etc.)?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Maximum beam current and beam spot size at positions A, C?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Time structure of the beam and how long should be measured especially at high current?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Which targets will be used (thickness, material)?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What should happen with the targets after the experiment?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Do you have a handling permit if the targets are radioactive?</a:t>
            </a:r>
          </a:p>
          <a:p>
            <a:r>
              <a:rPr lang="en-US" sz="2200" dirty="0">
                <a:solidFill>
                  <a:srgbClr val="44546A"/>
                </a:solidFill>
              </a:rPr>
              <a:t>Which persons will take part in the experiment?</a:t>
            </a:r>
          </a:p>
          <a:p>
            <a:endParaRPr lang="en-US" sz="2200" dirty="0">
              <a:solidFill>
                <a:srgbClr val="44546A"/>
              </a:solidFill>
            </a:endParaRPr>
          </a:p>
          <a:p>
            <a:endParaRPr lang="en-US" sz="2200" dirty="0">
              <a:solidFill>
                <a:srgbClr val="44546A"/>
              </a:solidFill>
            </a:endParaRPr>
          </a:p>
          <a:p>
            <a:endParaRPr lang="en-US" sz="2200" dirty="0">
              <a:solidFill>
                <a:srgbClr val="44546A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3C12F-0751-478E-A7D8-30DF50F4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D382C-CB20-496A-BCF6-6D47296A5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6D27E-3A8A-412D-B339-EC4E5B45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955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425A5-6545-4D3E-9D6C-A715B04F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60" y="2666206"/>
            <a:ext cx="4557712" cy="727075"/>
          </a:xfrm>
        </p:spPr>
        <p:txBody>
          <a:bodyPr>
            <a:noAutofit/>
          </a:bodyPr>
          <a:lstStyle/>
          <a:p>
            <a:r>
              <a:rPr lang="en-US" sz="5000" dirty="0"/>
              <a:t>Thank you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0F17D-26A3-4A5F-A1C5-A7629EE1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04808-B265-4A39-B51F-9752C5AD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D9229-F9C3-4540-B7C9-EB2EC543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65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F4093-4DFF-42F1-9397-2736FDAE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D1D09-8AF3-4C5E-AF6C-68403B79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67997-A72D-4BFC-A5F3-1BDF7606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F22A12-4715-4C9A-B39E-CDAC87074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60" y="2666206"/>
            <a:ext cx="4557712" cy="727075"/>
          </a:xfrm>
        </p:spPr>
        <p:txBody>
          <a:bodyPr>
            <a:noAutofit/>
          </a:bodyPr>
          <a:lstStyle/>
          <a:p>
            <a:r>
              <a:rPr lang="en-US" sz="5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96571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C6FCC-41D6-4287-9641-69D23309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16" y="5731817"/>
            <a:ext cx="2411556" cy="322263"/>
          </a:xfrm>
        </p:spPr>
        <p:txBody>
          <a:bodyPr/>
          <a:lstStyle/>
          <a:p>
            <a:r>
              <a:rPr lang="en-US" dirty="0">
                <a:latin typeface="+mn-lt"/>
              </a:rPr>
              <a:t>16/11/2023</a:t>
            </a:r>
            <a:endParaRPr lang="fr-FR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1A434-F4F5-47CE-936E-8F0A331D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720" y="5731817"/>
            <a:ext cx="4896544" cy="322263"/>
          </a:xfrm>
        </p:spPr>
        <p:txBody>
          <a:bodyPr/>
          <a:lstStyle/>
          <a:p>
            <a:r>
              <a:rPr lang="en-US" dirty="0">
                <a:latin typeface="+mn-lt"/>
              </a:rPr>
              <a:t>Hybrid crystal-based positron source for FCC-</a:t>
            </a:r>
            <a:r>
              <a:rPr lang="en-US" dirty="0" err="1">
                <a:latin typeface="+mn-lt"/>
              </a:rPr>
              <a:t>ee</a:t>
            </a:r>
            <a:r>
              <a:rPr lang="en-US" dirty="0"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836D3-78D5-4074-B2F4-EF6DCA72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5011" y="5731817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3A7AB4-D33D-4D89-A704-A8D70E5FCB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49883" y="132872"/>
            <a:ext cx="5688012" cy="431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Beam Structure at MAMI</a:t>
            </a:r>
            <a:endParaRPr b="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02E526-93DA-43B0-8D40-461650B2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53" t="31482" r="31109" b="10682"/>
          <a:stretch/>
        </p:blipFill>
        <p:spPr bwMode="auto">
          <a:xfrm>
            <a:off x="4549098" y="1229544"/>
            <a:ext cx="6178887" cy="38853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731E7-CA92-42AF-B7D4-A3E34C3A1C51}"/>
              </a:ext>
            </a:extLst>
          </p:cNvPr>
          <p:cNvSpPr txBox="1"/>
          <p:nvPr/>
        </p:nvSpPr>
        <p:spPr bwMode="auto">
          <a:xfrm>
            <a:off x="273819" y="983903"/>
            <a:ext cx="426386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Extract PEDD/e- from geant4 simulation.</a:t>
            </a:r>
            <a:endParaRPr sz="1800" dirty="0"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The reference PEDD ~ 7.7 J/g </a:t>
            </a:r>
            <a:endParaRPr sz="1800" dirty="0"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Pulse frequency = 200 Hz</a:t>
            </a:r>
            <a:endParaRPr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04FF51-9580-4CC7-8E1F-83BC88064B98}"/>
                  </a:ext>
                </a:extLst>
              </p:cNvPr>
              <p:cNvSpPr txBox="1"/>
              <p:nvPr/>
            </p:nvSpPr>
            <p:spPr bwMode="auto">
              <a:xfrm>
                <a:off x="273819" y="2087858"/>
                <a:ext cx="4896544" cy="3462166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1800" dirty="0">
                    <a:latin typeface="+mn-lt"/>
                  </a:rPr>
                  <a:t>Compute the pulse length:</a:t>
                </a:r>
                <a:endParaRPr sz="1800" dirty="0">
                  <a:latin typeface="+mn-lt"/>
                </a:endParaRPr>
              </a:p>
              <a:p>
                <a:pPr>
                  <a:defRPr/>
                </a:pPr>
                <a:endParaRPr lang="en-US" sz="1800" dirty="0">
                  <a:latin typeface="+mn-lt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𝑏𝑢𝑛𝑐h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𝑝𝑒𝑟𝑖𝑜𝑑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 ∗</m:t>
                          </m:r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𝑃𝐸𝐷𝐷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𝑃𝐸𝐷𝐷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latin typeface="+mn-lt"/>
                </a:endParaRPr>
              </a:p>
              <a:p>
                <a:pPr>
                  <a:defRPr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1800" dirty="0">
                    <a:latin typeface="+mn-lt"/>
                  </a:rPr>
                  <a:t>Compute the corresponding average current:</a:t>
                </a:r>
                <a:endParaRPr sz="1800" dirty="0">
                  <a:latin typeface="+mn-lt"/>
                </a:endParaRPr>
              </a:p>
              <a:p>
                <a:pPr marL="285750" indent="-285750">
                  <a:buFont typeface="Arial"/>
                  <a:buChar char="•"/>
                  <a:defRPr/>
                </a:pPr>
                <a:endParaRPr lang="en-US" sz="1800" dirty="0">
                  <a:latin typeface="+mn-lt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𝑝𝑢𝑙𝑠𝑒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𝑓𝑟𝑒𝑞𝑢𝑒𝑛𝑐𝑦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𝑏𝑢𝑛𝑐h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𝑝𝑒𝑟𝑖𝑜𝑑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+mn-lt"/>
                </a:endParaRPr>
              </a:p>
              <a:p>
                <a:pPr marL="285750" indent="-285750">
                  <a:buFont typeface="Arial"/>
                  <a:buChar char="•"/>
                  <a:defRPr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en-US" sz="1800" dirty="0">
                    <a:latin typeface="+mn-lt"/>
                  </a:rPr>
                  <a:t>Duty cycle :</a:t>
                </a:r>
                <a:endParaRPr sz="1800" dirty="0">
                  <a:latin typeface="+mn-lt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𝐷𝐶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𝑝𝑢𝑙𝑠𝑒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𝑓𝑟𝑒𝑞𝑢𝑒𝑛𝑐𝑦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04FF51-9580-4CC7-8E1F-83BC88064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819" y="2087858"/>
                <a:ext cx="4896544" cy="3462166"/>
              </a:xfrm>
              <a:prstGeom prst="rect">
                <a:avLst/>
              </a:prstGeom>
              <a:blipFill>
                <a:blip r:embed="rId3"/>
                <a:stretch>
                  <a:fillRect l="-872" t="-880" b="-704"/>
                </a:stretch>
              </a:blipFill>
              <a:ln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8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58F4-5D5E-4EFD-BBA4-028E88DA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42133"/>
            <a:ext cx="5688632" cy="432048"/>
          </a:xfrm>
        </p:spPr>
        <p:txBody>
          <a:bodyPr/>
          <a:lstStyle/>
          <a:p>
            <a:r>
              <a:rPr lang="en-US" dirty="0"/>
              <a:t>Geant4 Simulations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5BF23-DD56-4219-8FA5-26D06135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72A09A-C063-4DE9-84B0-3020989C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13544-1822-40F5-93EE-6691B578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4F3D73-BF7C-449D-B6A5-366667138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842" y="869504"/>
            <a:ext cx="10092089" cy="720081"/>
          </a:xfrm>
        </p:spPr>
        <p:txBody>
          <a:bodyPr>
            <a:noAutofit/>
          </a:bodyPr>
          <a:lstStyle/>
          <a:p>
            <a:r>
              <a:rPr lang="en-US" sz="2000" dirty="0"/>
              <a:t>Goal: 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estimation of the required pulse duration and the average current to reach the reference PEDD.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0C52AB-C531-4C02-AF2F-827400013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38" y="1877616"/>
            <a:ext cx="6638244" cy="1434983"/>
          </a:xfrm>
        </p:spPr>
        <p:txBody>
          <a:bodyPr>
            <a:normAutofit/>
          </a:bodyPr>
          <a:lstStyle/>
          <a:p>
            <a:r>
              <a:rPr lang="en-US" sz="2400" dirty="0"/>
              <a:t>Several scans are performed:</a:t>
            </a:r>
          </a:p>
          <a:p>
            <a:pPr lvl="1"/>
            <a:r>
              <a:rPr lang="en-US" sz="2000" dirty="0"/>
              <a:t>Target material: [W, W-Re, Ta, Ta-W]</a:t>
            </a:r>
          </a:p>
          <a:p>
            <a:pPr lvl="1"/>
            <a:r>
              <a:rPr lang="en-US" sz="2000" dirty="0"/>
              <a:t>Target thickness: [1 : 0.5 : 4]* mm</a:t>
            </a:r>
          </a:p>
          <a:p>
            <a:pPr lvl="1"/>
            <a:r>
              <a:rPr lang="en-US" sz="2000" dirty="0"/>
              <a:t>Beam sizes: [0.1 : 0.1: 0.5]* mm (RMS)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34E7EA-AF8E-4BF6-9F81-12BED6D9B587}"/>
              </a:ext>
            </a:extLst>
          </p:cNvPr>
          <p:cNvSpPr txBox="1">
            <a:spLocks/>
          </p:cNvSpPr>
          <p:nvPr/>
        </p:nvSpPr>
        <p:spPr>
          <a:xfrm>
            <a:off x="839037" y="3456615"/>
            <a:ext cx="9094699" cy="1434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Results: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All the materials are exhibiting a similar behavior in terms of the energy deposition.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Required pulse duration: </a:t>
            </a:r>
            <a:r>
              <a:rPr lang="en-US" sz="2000" dirty="0">
                <a:solidFill>
                  <a:srgbClr val="FF0000"/>
                </a:solidFill>
              </a:rPr>
              <a:t>0.14ms – 0.32ms</a:t>
            </a:r>
            <a:endParaRPr lang="en-US" sz="2000" dirty="0"/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More studies are ongoing to estimate the surface temperature.</a:t>
            </a:r>
          </a:p>
        </p:txBody>
      </p:sp>
    </p:spTree>
    <p:extLst>
      <p:ext uri="{BB962C8B-B14F-4D97-AF65-F5344CB8AC3E}">
        <p14:creationId xmlns:p14="http://schemas.microsoft.com/office/powerpoint/2010/main" val="233792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5CBA-0833-4C27-A8A0-BCEA2836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49425"/>
            <a:ext cx="5688632" cy="432048"/>
          </a:xfrm>
        </p:spPr>
        <p:txBody>
          <a:bodyPr/>
          <a:lstStyle/>
          <a:p>
            <a:r>
              <a:rPr lang="en-US" dirty="0"/>
              <a:t>Granular Target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928E5-8BA7-4C3D-94FA-2985B735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D0303-F2CE-47A8-B71D-45A0DD44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51373-8E27-4F1C-ACD0-A94F6BDC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C77FC2E-2753-4403-84D9-07B839781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843" y="1157536"/>
            <a:ext cx="8136904" cy="3255963"/>
          </a:xfrm>
        </p:spPr>
        <p:txBody>
          <a:bodyPr>
            <a:normAutofit/>
          </a:bodyPr>
          <a:lstStyle/>
          <a:p>
            <a:r>
              <a:rPr lang="en-US" sz="2200" dirty="0"/>
              <a:t>Staggered stack of Tungsten spheres with 2.2mm diameter. </a:t>
            </a:r>
          </a:p>
          <a:p>
            <a:r>
              <a:rPr lang="en-US" sz="2200" dirty="0"/>
              <a:t>Geant4 simulation is in progress to estimate the deposited energy in each sphere.</a:t>
            </a:r>
          </a:p>
          <a:p>
            <a:r>
              <a:rPr lang="en-US" sz="2200" dirty="0"/>
              <a:t>Spheres are arranged in layers (even, odd …)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E54280-D2D1-4390-9496-58009B11C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13" y="1992996"/>
            <a:ext cx="2996349" cy="362118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5E4F49-7F18-4D2E-99E0-658BAB42FAE6}"/>
              </a:ext>
            </a:extLst>
          </p:cNvPr>
          <p:cNvCxnSpPr>
            <a:cxnSpLocks/>
          </p:cNvCxnSpPr>
          <p:nvPr/>
        </p:nvCxnSpPr>
        <p:spPr>
          <a:xfrm flipV="1">
            <a:off x="7011011" y="2146610"/>
            <a:ext cx="0" cy="325939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7264D3-48BD-4257-969E-546BD444A8DB}"/>
              </a:ext>
            </a:extLst>
          </p:cNvPr>
          <p:cNvCxnSpPr>
            <a:cxnSpLocks/>
          </p:cNvCxnSpPr>
          <p:nvPr/>
        </p:nvCxnSpPr>
        <p:spPr>
          <a:xfrm flipV="1">
            <a:off x="7011011" y="5383344"/>
            <a:ext cx="2091172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DFC7BC-2454-4719-8813-54508FD5F94F}"/>
              </a:ext>
            </a:extLst>
          </p:cNvPr>
          <p:cNvSpPr txBox="1"/>
          <p:nvPr/>
        </p:nvSpPr>
        <p:spPr>
          <a:xfrm>
            <a:off x="9173209" y="5152511"/>
            <a:ext cx="22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3A0DE8-4657-4DC1-9EA2-B52E9FE27A92}"/>
              </a:ext>
            </a:extLst>
          </p:cNvPr>
          <p:cNvSpPr txBox="1"/>
          <p:nvPr/>
        </p:nvSpPr>
        <p:spPr>
          <a:xfrm>
            <a:off x="7011011" y="1865456"/>
            <a:ext cx="23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7199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6917-822D-43CB-9B82-D87E38E3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91" y="149425"/>
            <a:ext cx="5688632" cy="432048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953E1-A54A-4B4D-BCB9-B1AA37AA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620" y="1013520"/>
            <a:ext cx="6696745" cy="269597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Floor plan and beam structure at MAMI.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Measurement setup.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Measurement at position A and 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Planning &amp; Discussion.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5531C-C495-4AF9-846A-67CA7BBE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7E8EF-2282-485E-B0AF-9CEB6716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1E4137-E309-4C3C-88BE-CC43CAD7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94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3CE8-B463-4B80-850A-B6F9AAE6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58502"/>
            <a:ext cx="5688632" cy="432048"/>
          </a:xfrm>
        </p:spPr>
        <p:txBody>
          <a:bodyPr/>
          <a:lstStyle/>
          <a:p>
            <a:r>
              <a:rPr lang="en-US" dirty="0"/>
              <a:t>Floor plan at MAMI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4C796-8485-4087-B66B-E51D044E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2AEB-8F17-4B84-83F5-3E2819CC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EBE93-8A80-46C1-B41C-83DC0E44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Grafik 12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251B7ACA-355F-4547-99E2-1E05B862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62373" y="3389243"/>
            <a:ext cx="1614619" cy="2152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0EEA6-ACA6-427C-A1A3-536635583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" y="944378"/>
            <a:ext cx="6888006" cy="4460386"/>
          </a:xfrm>
          <a:prstGeom prst="rect">
            <a:avLst/>
          </a:prstGeom>
        </p:spPr>
      </p:pic>
      <p:pic>
        <p:nvPicPr>
          <p:cNvPr id="10" name="Grafik 7" descr="Ein Bild, das schmutzig enthält.&#10;&#10;Automatisch generierte Beschreibung">
            <a:extLst>
              <a:ext uri="{FF2B5EF4-FFF2-40B4-BE49-F238E27FC236}">
                <a16:creationId xmlns:a16="http://schemas.microsoft.com/office/drawing/2014/main" id="{6F74D442-BD5E-4E5B-816A-8DBA8659C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58595" y="674337"/>
            <a:ext cx="3389541" cy="2542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5E8D9D-58E0-437C-9D24-886446715187}"/>
              </a:ext>
            </a:extLst>
          </p:cNvPr>
          <p:cNvSpPr/>
          <p:nvPr/>
        </p:nvSpPr>
        <p:spPr>
          <a:xfrm>
            <a:off x="4806964" y="1445568"/>
            <a:ext cx="579423" cy="549775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16105E-D030-4A00-90E7-B24166FB56DD}"/>
              </a:ext>
            </a:extLst>
          </p:cNvPr>
          <p:cNvCxnSpPr>
            <a:stCxn id="12" idx="6"/>
          </p:cNvCxnSpPr>
          <p:nvPr/>
        </p:nvCxnSpPr>
        <p:spPr>
          <a:xfrm flipV="1">
            <a:off x="5386387" y="1720455"/>
            <a:ext cx="1800200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87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C6FCC-41D6-4287-9641-69D23309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16" y="5731817"/>
            <a:ext cx="2411556" cy="322263"/>
          </a:xfrm>
        </p:spPr>
        <p:txBody>
          <a:bodyPr/>
          <a:lstStyle/>
          <a:p>
            <a:r>
              <a:rPr lang="en-US" dirty="0">
                <a:latin typeface="+mn-lt"/>
              </a:rPr>
              <a:t>16/11/2023</a:t>
            </a:r>
            <a:endParaRPr lang="fr-FR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1A434-F4F5-47CE-936E-8F0A331D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720" y="5731817"/>
            <a:ext cx="4896544" cy="322263"/>
          </a:xfrm>
        </p:spPr>
        <p:txBody>
          <a:bodyPr/>
          <a:lstStyle/>
          <a:p>
            <a:r>
              <a:rPr lang="en-US" dirty="0">
                <a:latin typeface="+mn-lt"/>
              </a:rPr>
              <a:t>Hybrid crystal-based positron source for FCC-</a:t>
            </a:r>
            <a:r>
              <a:rPr lang="en-US" dirty="0" err="1">
                <a:latin typeface="+mn-lt"/>
              </a:rPr>
              <a:t>ee</a:t>
            </a:r>
            <a:r>
              <a:rPr lang="en-US" dirty="0"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836D3-78D5-4074-B2F4-EF6DCA72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5011" y="5731817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3A7AB4-D33D-4D89-A704-A8D70E5FCB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49883" y="132872"/>
            <a:ext cx="5688012" cy="431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Beam Structure at MAMI</a:t>
            </a:r>
            <a:endParaRPr b="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02E526-93DA-43B0-8D40-461650B2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53" t="31482" r="31109" b="10682"/>
          <a:stretch/>
        </p:blipFill>
        <p:spPr bwMode="auto">
          <a:xfrm>
            <a:off x="1137915" y="658506"/>
            <a:ext cx="7923329" cy="49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8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E4F1E8C-6235-4961-9FB1-56817E15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1" t="4992" r="35294" b="4377"/>
          <a:stretch/>
        </p:blipFill>
        <p:spPr>
          <a:xfrm>
            <a:off x="1506299" y="1628090"/>
            <a:ext cx="1402632" cy="2985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79927-9D3B-4E39-BCF6-5CE3DD2B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58502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Measurement setup.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C52C00-1997-488D-85AC-2147F06C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92DF2A-20EB-45E3-98DF-71C5DCBF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30451"/>
            <a:ext cx="4896544" cy="322263"/>
          </a:xfrm>
        </p:spPr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B5EC10-3EA9-4832-8734-89A874BE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138C98-1E87-4623-8D7B-0618B237BE4E}"/>
              </a:ext>
            </a:extLst>
          </p:cNvPr>
          <p:cNvSpPr txBox="1">
            <a:spLocks/>
          </p:cNvSpPr>
          <p:nvPr/>
        </p:nvSpPr>
        <p:spPr>
          <a:xfrm>
            <a:off x="31252" y="602767"/>
            <a:ext cx="7408990" cy="900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FF6700"/>
                </a:solidFill>
              </a:rPr>
              <a:t>Plan : </a:t>
            </a:r>
            <a:r>
              <a:rPr lang="en-US" sz="2000" dirty="0">
                <a:solidFill>
                  <a:srgbClr val="FF6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30/01/2024 – 4/02/2024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6700"/>
                </a:solidFill>
              </a:rPr>
              <a:t>Improved design of the target holder and the thermocouples attachment.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E22C7-0B5A-4E45-8C10-EE351DF1AAF9}"/>
              </a:ext>
            </a:extLst>
          </p:cNvPr>
          <p:cNvSpPr txBox="1"/>
          <p:nvPr/>
        </p:nvSpPr>
        <p:spPr>
          <a:xfrm>
            <a:off x="6691007" y="4155532"/>
            <a:ext cx="398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Work in progress to develop a system to acquire the data and have an intermediate summary of the results.</a:t>
            </a:r>
          </a:p>
          <a:p>
            <a:pPr algn="just"/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86CB4-2BE7-43C1-949B-E3638ABE5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9796" r="2984" b="12649"/>
          <a:stretch/>
        </p:blipFill>
        <p:spPr>
          <a:xfrm>
            <a:off x="2966531" y="3173760"/>
            <a:ext cx="3643992" cy="2254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6CF0A-2AE1-4C1A-8A7C-C2C68F0C9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b="5625"/>
          <a:stretch/>
        </p:blipFill>
        <p:spPr>
          <a:xfrm>
            <a:off x="6675230" y="1805608"/>
            <a:ext cx="3795081" cy="21116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5C339-E997-4A9F-9640-5468830B3925}"/>
              </a:ext>
            </a:extLst>
          </p:cNvPr>
          <p:cNvSpPr txBox="1"/>
          <p:nvPr/>
        </p:nvSpPr>
        <p:spPr>
          <a:xfrm>
            <a:off x="57391" y="1942026"/>
            <a:ext cx="1199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New design of </a:t>
            </a:r>
          </a:p>
          <a:p>
            <a:pPr algn="ctr"/>
            <a:r>
              <a:rPr lang="en-US" sz="1200" dirty="0"/>
              <a:t>Target holder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04FB85-AFFD-4D01-AED6-23C82D654D85}"/>
              </a:ext>
            </a:extLst>
          </p:cNvPr>
          <p:cNvCxnSpPr>
            <a:cxnSpLocks/>
          </p:cNvCxnSpPr>
          <p:nvPr/>
        </p:nvCxnSpPr>
        <p:spPr>
          <a:xfrm flipH="1">
            <a:off x="1295512" y="2165648"/>
            <a:ext cx="7080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38F3BB-D2A0-4E29-A7A5-BAC9E6F22E91}"/>
              </a:ext>
            </a:extLst>
          </p:cNvPr>
          <p:cNvCxnSpPr>
            <a:cxnSpLocks/>
          </p:cNvCxnSpPr>
          <p:nvPr/>
        </p:nvCxnSpPr>
        <p:spPr>
          <a:xfrm flipH="1">
            <a:off x="1311008" y="2801259"/>
            <a:ext cx="8689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0A8139-76C6-4271-B3B8-EC21C4730404}"/>
              </a:ext>
            </a:extLst>
          </p:cNvPr>
          <p:cNvSpPr txBox="1"/>
          <p:nvPr/>
        </p:nvSpPr>
        <p:spPr>
          <a:xfrm>
            <a:off x="-120719" y="2659939"/>
            <a:ext cx="155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Amorphous</a:t>
            </a:r>
          </a:p>
          <a:p>
            <a:pPr algn="ctr"/>
            <a:r>
              <a:rPr lang="en-US" sz="1200" dirty="0"/>
              <a:t> target 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C83B7A7-DE83-4141-848A-B4135C8AACF9}"/>
              </a:ext>
            </a:extLst>
          </p:cNvPr>
          <p:cNvCxnSpPr>
            <a:cxnSpLocks/>
          </p:cNvCxnSpPr>
          <p:nvPr/>
        </p:nvCxnSpPr>
        <p:spPr>
          <a:xfrm>
            <a:off x="2460548" y="4016226"/>
            <a:ext cx="1396830" cy="5213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B81636-3BAD-439B-8888-8FEB75ED3218}"/>
              </a:ext>
            </a:extLst>
          </p:cNvPr>
          <p:cNvCxnSpPr>
            <a:cxnSpLocks/>
          </p:cNvCxnSpPr>
          <p:nvPr/>
        </p:nvCxnSpPr>
        <p:spPr>
          <a:xfrm flipH="1">
            <a:off x="1228857" y="3958195"/>
            <a:ext cx="8689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3D1312-C364-42AB-A5FD-55032219295D}"/>
              </a:ext>
            </a:extLst>
          </p:cNvPr>
          <p:cNvSpPr txBox="1"/>
          <p:nvPr/>
        </p:nvSpPr>
        <p:spPr>
          <a:xfrm>
            <a:off x="11826" y="3720207"/>
            <a:ext cx="1241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Thermocouples</a:t>
            </a:r>
          </a:p>
          <a:p>
            <a:pPr algn="ctr"/>
            <a:r>
              <a:rPr lang="en-US" sz="1200" dirty="0"/>
              <a:t>connectors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3E211-F101-4069-AD14-CCDEF335DAAC}"/>
              </a:ext>
            </a:extLst>
          </p:cNvPr>
          <p:cNvSpPr txBox="1"/>
          <p:nvPr/>
        </p:nvSpPr>
        <p:spPr>
          <a:xfrm>
            <a:off x="7439409" y="4998553"/>
            <a:ext cx="2659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Same design of the Target frame as </a:t>
            </a:r>
          </a:p>
          <a:p>
            <a:pPr algn="ctr"/>
            <a:r>
              <a:rPr lang="en-US" sz="1200" dirty="0"/>
              <a:t>the last campaign.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61CCF88F-F330-423B-BE23-FDCA6B0E96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21747" y="2804201"/>
            <a:ext cx="1810204" cy="165645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A6625EB-3291-4046-BED7-9F44D4BC6CE8}"/>
              </a:ext>
            </a:extLst>
          </p:cNvPr>
          <p:cNvSpPr txBox="1"/>
          <p:nvPr/>
        </p:nvSpPr>
        <p:spPr>
          <a:xfrm>
            <a:off x="6818175" y="1351491"/>
            <a:ext cx="356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Acquisition system (DAQ)</a:t>
            </a:r>
          </a:p>
          <a:p>
            <a:pPr algn="ctr"/>
            <a:r>
              <a:rPr lang="en-US" sz="1200" dirty="0"/>
              <a:t> </a:t>
            </a:r>
            <a:r>
              <a:rPr lang="en-US" sz="1200" dirty="0" err="1"/>
              <a:t>Ametek</a:t>
            </a:r>
            <a:r>
              <a:rPr lang="en-US" sz="1200" dirty="0"/>
              <a:t> VTI Instruments EX1401, 16 channels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0087F4-3052-4891-A3C9-1619BDDA39EE}"/>
              </a:ext>
            </a:extLst>
          </p:cNvPr>
          <p:cNvSpPr txBox="1"/>
          <p:nvPr/>
        </p:nvSpPr>
        <p:spPr>
          <a:xfrm>
            <a:off x="7784300" y="3170999"/>
            <a:ext cx="25506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10 and 50 um thermocouples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0E16F8D-89A6-470F-BCAE-A107F021B41A}"/>
              </a:ext>
            </a:extLst>
          </p:cNvPr>
          <p:cNvCxnSpPr>
            <a:cxnSpLocks/>
          </p:cNvCxnSpPr>
          <p:nvPr/>
        </p:nvCxnSpPr>
        <p:spPr>
          <a:xfrm>
            <a:off x="6345186" y="5189984"/>
            <a:ext cx="89802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4972D01-C661-4762-A675-F1A88FB76DC6}"/>
              </a:ext>
            </a:extLst>
          </p:cNvPr>
          <p:cNvSpPr txBox="1"/>
          <p:nvPr/>
        </p:nvSpPr>
        <p:spPr>
          <a:xfrm flipH="1">
            <a:off x="3158472" y="1924636"/>
            <a:ext cx="2978453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Amorphous holder =&gt; D 25mm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Crystal holder =&gt; D8mm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F9C2C-648F-45A2-9540-224089C0083E}"/>
              </a:ext>
            </a:extLst>
          </p:cNvPr>
          <p:cNvSpPr txBox="1"/>
          <p:nvPr/>
        </p:nvSpPr>
        <p:spPr>
          <a:xfrm>
            <a:off x="38024" y="4655549"/>
            <a:ext cx="2887158" cy="1015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We can fit 10 holders in the frame.</a:t>
            </a:r>
          </a:p>
          <a:p>
            <a:pPr algn="ctr"/>
            <a:r>
              <a:rPr lang="en-US" dirty="0">
                <a:latin typeface="+mn-lt"/>
              </a:rPr>
              <a:t>2 rows 5 holder in each.</a:t>
            </a:r>
          </a:p>
        </p:txBody>
      </p:sp>
    </p:spTree>
    <p:extLst>
      <p:ext uri="{BB962C8B-B14F-4D97-AF65-F5344CB8AC3E}">
        <p14:creationId xmlns:p14="http://schemas.microsoft.com/office/powerpoint/2010/main" val="178473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7B7868-627F-4882-9C52-33866C8C0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293" y="670580"/>
            <a:ext cx="3757639" cy="2143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137A2-46F5-462C-A576-0E52B716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4942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Measurement at position A.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CB6F-A224-4F7E-A3DC-9356C68E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123" y="941511"/>
            <a:ext cx="7776864" cy="432049"/>
          </a:xfrm>
        </p:spPr>
        <p:txBody>
          <a:bodyPr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measurements in different beam-to-lattice relative orientations, and the irradiation-induced heating and damage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F558A-8208-4C85-8986-140CE81F7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85" y="1584023"/>
            <a:ext cx="5461418" cy="3255963"/>
          </a:xfrm>
        </p:spPr>
        <p:txBody>
          <a:bodyPr>
            <a:normAutofit/>
          </a:bodyPr>
          <a:lstStyle/>
          <a:p>
            <a:r>
              <a:rPr lang="en-US" sz="2000" dirty="0"/>
              <a:t>Beam is highly focused </a:t>
            </a:r>
          </a:p>
          <a:p>
            <a:r>
              <a:rPr lang="en-US" sz="2000" dirty="0"/>
              <a:t>Beam current ~10nA.</a:t>
            </a:r>
          </a:p>
          <a:p>
            <a:r>
              <a:rPr lang="en-US" sz="2000" dirty="0"/>
              <a:t>Wire scanner to measure the beam size (h/v) ~ 50um</a:t>
            </a:r>
          </a:p>
          <a:p>
            <a:r>
              <a:rPr lang="en-US" sz="2000" dirty="0"/>
              <a:t>A goniometer is available to remotely control the crystalline sample position and orientation with high precision.</a:t>
            </a:r>
          </a:p>
          <a:p>
            <a:r>
              <a:rPr lang="en-US" sz="2000" dirty="0" err="1"/>
              <a:t>IJCLab</a:t>
            </a:r>
            <a:r>
              <a:rPr lang="en-US" sz="2000" dirty="0"/>
              <a:t> crystal: 1.4mm thick and 8mm diameter.</a:t>
            </a:r>
          </a:p>
          <a:p>
            <a:r>
              <a:rPr lang="en-US" sz="2000" dirty="0"/>
              <a:t>Ferrara crystal: </a:t>
            </a:r>
            <a:r>
              <a:rPr lang="en-US" sz="2000" b="1" dirty="0"/>
              <a:t>to be discussed.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1B1A6-F04B-4B57-B6B6-923C15B8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3D397D-080C-4C72-9B0A-AEB9DFA4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152512-33F0-4763-B6D8-207FF103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61AD95-73B2-46D4-A8AA-E4FE9B15C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46" r="21464" b="34552"/>
          <a:stretch/>
        </p:blipFill>
        <p:spPr>
          <a:xfrm>
            <a:off x="5530403" y="2813720"/>
            <a:ext cx="5173387" cy="2751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D9C289-7A06-4E94-997C-0DF26945BE38}"/>
              </a:ext>
            </a:extLst>
          </p:cNvPr>
          <p:cNvSpPr txBox="1"/>
          <p:nvPr/>
        </p:nvSpPr>
        <p:spPr>
          <a:xfrm>
            <a:off x="7625703" y="5165597"/>
            <a:ext cx="30780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Previous campaign 2021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EC85BD-05AC-43B4-B3DD-FBD95767B51F}"/>
              </a:ext>
            </a:extLst>
          </p:cNvPr>
          <p:cNvSpPr/>
          <p:nvPr/>
        </p:nvSpPr>
        <p:spPr>
          <a:xfrm>
            <a:off x="7615276" y="1809957"/>
            <a:ext cx="579423" cy="549775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E9E04E-1371-43F1-A9A0-625833B3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78" y="677522"/>
            <a:ext cx="3602654" cy="2054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3BDA2A-88BE-46EA-A114-9A19B6C3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75064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Measurement at position C.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123A4-7E75-4CFE-9B37-4938C955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BF29D-CE7D-47DB-A173-82D91C1C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Hybrid crystal-based positron source for FCC-</a:t>
            </a:r>
            <a:r>
              <a:rPr lang="en-US" dirty="0" err="1"/>
              <a:t>ee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6E15F-2A5E-43B4-AF2C-D4876D90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B4D1CF-B5B6-4C81-92E6-5B65334B3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34" y="941512"/>
            <a:ext cx="7437202" cy="432049"/>
          </a:xfrm>
        </p:spPr>
        <p:txBody>
          <a:bodyPr>
            <a:noAutofit/>
          </a:bodyPr>
          <a:lstStyle/>
          <a:p>
            <a:r>
              <a:rPr lang="en-US" sz="2000" dirty="0"/>
              <a:t>Goal: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 of the irradiation-induced heating and damage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394D8-C6A4-4647-8514-D9351ECAD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0" t="6031" r="5882" b="7219"/>
          <a:stretch/>
        </p:blipFill>
        <p:spPr>
          <a:xfrm>
            <a:off x="6034459" y="2839271"/>
            <a:ext cx="4608512" cy="2713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8E26AB-52EB-4CCA-AA9A-C70B68D09E0A}"/>
              </a:ext>
            </a:extLst>
          </p:cNvPr>
          <p:cNvSpPr txBox="1"/>
          <p:nvPr/>
        </p:nvSpPr>
        <p:spPr>
          <a:xfrm>
            <a:off x="7618635" y="5189984"/>
            <a:ext cx="30780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Previous campaign 2021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BFB5B21-D61A-4871-9B63-4E781AA36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634" y="1480564"/>
            <a:ext cx="6685398" cy="32559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Flexible beam current.</a:t>
            </a:r>
          </a:p>
          <a:p>
            <a:r>
              <a:rPr lang="en-US" sz="2000" dirty="0"/>
              <a:t>New design of the target holder.</a:t>
            </a:r>
          </a:p>
          <a:p>
            <a:r>
              <a:rPr lang="en-US" sz="2000" dirty="0"/>
              <a:t>Thermocouple is not welded to the target.</a:t>
            </a:r>
          </a:p>
          <a:p>
            <a:r>
              <a:rPr lang="en-US" sz="2000" dirty="0"/>
              <a:t>Concept of pseudo wire scanner to measure the beam size.</a:t>
            </a:r>
          </a:p>
          <a:p>
            <a:r>
              <a:rPr lang="en-US" sz="2000" dirty="0"/>
              <a:t>4 different materials [W, W-Re, Ta, Ta-W].</a:t>
            </a:r>
          </a:p>
          <a:p>
            <a:r>
              <a:rPr lang="en-US" sz="2000" dirty="0"/>
              <a:t>Also we are considering to irradiate a </a:t>
            </a:r>
            <a:r>
              <a:rPr lang="en-US" sz="2000" b="1" dirty="0"/>
              <a:t>Granular target</a:t>
            </a:r>
            <a:r>
              <a:rPr lang="en-US" sz="2000" dirty="0"/>
              <a:t>.</a:t>
            </a:r>
          </a:p>
          <a:p>
            <a:r>
              <a:rPr lang="en-US" sz="2000" dirty="0"/>
              <a:t>Geant4 simulation is ongoing.</a:t>
            </a:r>
          </a:p>
          <a:p>
            <a:r>
              <a:rPr lang="en-US" sz="2000" dirty="0" err="1"/>
              <a:t>IJCLab</a:t>
            </a:r>
            <a:r>
              <a:rPr lang="en-US" sz="2000" dirty="0"/>
              <a:t> crystal: 1.4mm thick and 8mm diameter.</a:t>
            </a:r>
          </a:p>
          <a:p>
            <a:r>
              <a:rPr lang="en-US" sz="2000" dirty="0"/>
              <a:t>Ferrara crystal: </a:t>
            </a:r>
            <a:r>
              <a:rPr lang="en-US" sz="2000" b="1" dirty="0"/>
              <a:t>to be discussed. </a:t>
            </a:r>
          </a:p>
          <a:p>
            <a:endParaRPr lang="en-US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06AE6C-03AC-4F18-8F75-B101A6B2B8BA}"/>
              </a:ext>
            </a:extLst>
          </p:cNvPr>
          <p:cNvSpPr/>
          <p:nvPr/>
        </p:nvSpPr>
        <p:spPr>
          <a:xfrm>
            <a:off x="9674680" y="658576"/>
            <a:ext cx="579423" cy="549775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0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D14D-2861-49C4-9DB0-DA7D2DFE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58502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/>
              <a:t>Pseudo wire scan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28CCA-E7C8-4F4D-894B-88EF68D7F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42" y="1251601"/>
            <a:ext cx="6638244" cy="1434983"/>
          </a:xfrm>
        </p:spPr>
        <p:txBody>
          <a:bodyPr>
            <a:normAutofit/>
          </a:bodyPr>
          <a:lstStyle/>
          <a:p>
            <a:r>
              <a:rPr lang="en-US" sz="2200" dirty="0"/>
              <a:t>Measure the beam size to estimate the achieved fluence during the test.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5E21A-D9A4-4469-9C72-BD67741A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04D0D-1A6C-4817-AD68-ADB3ACB2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5AB4B-9C75-406C-BCD3-933AE7AE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7C61609-9CAC-4783-8E04-64252B5E6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835" y="705051"/>
            <a:ext cx="4968552" cy="432049"/>
          </a:xfrm>
        </p:spPr>
        <p:txBody>
          <a:bodyPr>
            <a:normAutofit/>
          </a:bodyPr>
          <a:lstStyle/>
          <a:p>
            <a:r>
              <a:rPr lang="en-US" sz="1800" dirty="0"/>
              <a:t>Goal: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 beam size at position C</a:t>
            </a:r>
            <a:r>
              <a:rPr lang="en-US" sz="1800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1E22A-3571-4133-9B4F-243AAAE8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7" r="30615"/>
          <a:stretch/>
        </p:blipFill>
        <p:spPr>
          <a:xfrm>
            <a:off x="7258595" y="952695"/>
            <a:ext cx="3387679" cy="43999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C0909D-4FD4-4F02-8DD8-3868074D4E75}"/>
              </a:ext>
            </a:extLst>
          </p:cNvPr>
          <p:cNvCxnSpPr>
            <a:cxnSpLocks/>
          </p:cNvCxnSpPr>
          <p:nvPr/>
        </p:nvCxnSpPr>
        <p:spPr>
          <a:xfrm>
            <a:off x="9490843" y="3101752"/>
            <a:ext cx="0" cy="122413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58C981-16D1-4514-9F78-3738ACF0E398}"/>
              </a:ext>
            </a:extLst>
          </p:cNvPr>
          <p:cNvCxnSpPr>
            <a:cxnSpLocks/>
          </p:cNvCxnSpPr>
          <p:nvPr/>
        </p:nvCxnSpPr>
        <p:spPr>
          <a:xfrm flipV="1">
            <a:off x="8758302" y="3675533"/>
            <a:ext cx="344344" cy="6503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E503F3-9FA3-485D-A6D3-85B9AC351804}"/>
              </a:ext>
            </a:extLst>
          </p:cNvPr>
          <p:cNvSpPr txBox="1"/>
          <p:nvPr/>
        </p:nvSpPr>
        <p:spPr>
          <a:xfrm>
            <a:off x="8418749" y="4285818"/>
            <a:ext cx="8402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Wires</a:t>
            </a:r>
          </a:p>
        </p:txBody>
      </p:sp>
      <p:pic>
        <p:nvPicPr>
          <p:cNvPr id="38" name="Рисунок 47">
            <a:extLst>
              <a:ext uri="{FF2B5EF4-FFF2-40B4-BE49-F238E27FC236}">
                <a16:creationId xmlns:a16="http://schemas.microsoft.com/office/drawing/2014/main" id="{C888FA28-5B49-4A9A-AF96-DCD12988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60" y="2294981"/>
            <a:ext cx="3779935" cy="24629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34BBF77-9938-489C-BC5B-8B5A1C805D76}"/>
              </a:ext>
            </a:extLst>
          </p:cNvPr>
          <p:cNvSpPr txBox="1"/>
          <p:nvPr/>
        </p:nvSpPr>
        <p:spPr>
          <a:xfrm>
            <a:off x="3407053" y="1839017"/>
            <a:ext cx="3671037" cy="599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Wire scanner at the exit of the LUE-40 NSC KIPT (Kharkiv) electron </a:t>
            </a:r>
            <a:r>
              <a:rPr lang="en-US" sz="1600" dirty="0" err="1">
                <a:latin typeface="+mn-lt"/>
              </a:rPr>
              <a:t>linac</a:t>
            </a:r>
            <a:endParaRPr lang="en-US" sz="1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524BE-26FC-486A-82C4-C8195DF42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14" y="2355470"/>
            <a:ext cx="3400592" cy="3296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9B7878-DEFE-445C-AA67-13B94632A10D}"/>
              </a:ext>
            </a:extLst>
          </p:cNvPr>
          <p:cNvSpPr/>
          <p:nvPr/>
        </p:nvSpPr>
        <p:spPr>
          <a:xfrm>
            <a:off x="3339164" y="2355470"/>
            <a:ext cx="305540" cy="746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A6AD25-E608-4883-91AC-472D1C76FC55}"/>
              </a:ext>
            </a:extLst>
          </p:cNvPr>
          <p:cNvCxnSpPr>
            <a:cxnSpLocks/>
          </p:cNvCxnSpPr>
          <p:nvPr/>
        </p:nvCxnSpPr>
        <p:spPr>
          <a:xfrm>
            <a:off x="9202811" y="2885728"/>
            <a:ext cx="0" cy="122413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8200F9-A1B3-4DDD-BC29-5DAC848F2955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838897" y="3747448"/>
            <a:ext cx="662176" cy="53837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9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CB56-AEF3-4182-AABF-C2A6E50D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83" y="158502"/>
            <a:ext cx="5688632" cy="432048"/>
          </a:xfrm>
        </p:spPr>
        <p:txBody>
          <a:bodyPr/>
          <a:lstStyle/>
          <a:p>
            <a:r>
              <a:rPr lang="en-US" dirty="0"/>
              <a:t>Fluence calculation for crystal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3D5066-A211-459A-9EA4-82E9C171697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497955" y="631691"/>
                <a:ext cx="7344816" cy="88229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Fluence = Number of electrons * Duration/Area(2</a:t>
                </a:r>
                <a:r>
                  <a:rPr lang="en-US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anose="05050102010706020507" pitchFamily="18" charset="2"/>
                  </a:rPr>
                  <a:t></a:t>
                </a:r>
                <a:r>
                  <a:rPr lang="en-US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</a:p>
              <a:p>
                <a:pPr algn="ctr"/>
                <a:r>
                  <a:rPr lang="en-US" b="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SLC achieved fluency on crystal is 2x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b="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3D5066-A211-459A-9EA4-82E9C1716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97955" y="631691"/>
                <a:ext cx="7344816" cy="882294"/>
              </a:xfrm>
              <a:blipFill>
                <a:blip r:embed="rId2"/>
                <a:stretch>
                  <a:fillRect t="-11111" b="-20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31994BC-2BD9-40B0-941B-DFD1A131508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29803" y="1301552"/>
                <a:ext cx="10657184" cy="446449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Last beam test: 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	Position A:</a:t>
                </a:r>
              </a:p>
              <a:p>
                <a:r>
                  <a:rPr lang="en-US" sz="2000" dirty="0"/>
                  <a:t>  W crystal : 1mm thick and 8mm diameter, rms beam size: 31/20 um (h/v) and the current ~ 10nA , irradiation time ~ 22.5</a:t>
                </a:r>
              </a:p>
              <a:p>
                <a:pPr marL="0" indent="0">
                  <a:buNone/>
                </a:pPr>
                <a:r>
                  <a:rPr lang="en-US" sz="2000" dirty="0"/>
                  <a:t>		We achieved: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Fluence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6.1 </m:t>
                    </m:r>
                    <m:r>
                      <a:rPr lang="en-US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p>
                    </m:sSup>
                    <m:f>
                      <m:fPr>
                        <m:type m:val="skw"/>
                        <m:ctrlP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𝑚𝑚</m:t>
                            </m:r>
                          </m:e>
                          <m:sup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Using these results we can estimate the required Duration in order to reach/exceed SLC fluence: </a:t>
                </a:r>
              </a:p>
              <a:p>
                <a:pPr marL="0" indent="0" algn="ctr">
                  <a:buNone/>
                </a:pP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Duration = Fluence (SLC) * Area(2</a:t>
                </a: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anose="05050102010706020507" pitchFamily="18" charset="2"/>
                  </a:rPr>
                  <a:t></a:t>
                </a: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/Ne- ~ 70 h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	Position C:</a:t>
                </a:r>
              </a:p>
              <a:p>
                <a:pPr marL="0" indent="0">
                  <a:buNone/>
                </a:pPr>
                <a:r>
                  <a:rPr lang="en-US" sz="2000" dirty="0"/>
                  <a:t>W crystal : 2mm thick and 8mm diameter, rms beam size: 332/229 um (h/v) and the current ~ 1-3uA , irradiation time ~ 21</a:t>
                </a:r>
              </a:p>
              <a:p>
                <a:pPr marL="0" indent="0">
                  <a:buNone/>
                </a:pPr>
                <a:r>
                  <a:rPr lang="en-US" sz="2000" dirty="0"/>
                  <a:t>		We achieved: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Fluence =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.1</m:t>
                    </m:r>
                    <m:r>
                      <a:rPr lang="en-US" sz="20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type m:val="skw"/>
                        <m:ctrlPr>
                          <a:rPr lang="en-US" sz="2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𝑚𝑚</m:t>
                            </m:r>
                          </m:e>
                          <m:sup>
                            <m:r>
                              <a:rPr lang="en-US" sz="20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  <a:p>
                <a:pPr marL="0" indent="0" algn="ctr">
                  <a:buNone/>
                </a:pP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Duration = Fluence (SLC) * Area(2</a:t>
                </a: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anose="05050102010706020507" pitchFamily="18" charset="2"/>
                  </a:rPr>
                  <a:t></a:t>
                </a:r>
                <a:r>
                  <a:rPr lang="en-US" sz="2000" u="sng" dirty="0">
                    <a:solidFill>
                      <a:srgbClr val="44546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/Ne- ~ 30 h</a:t>
                </a:r>
                <a:endParaRPr lang="en-US" sz="2000" u="sng" dirty="0">
                  <a:solidFill>
                    <a:srgbClr val="44546A"/>
                  </a:solidFill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b="1" i="1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31994BC-2BD9-40B0-941B-DFD1A1315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29803" y="1301552"/>
                <a:ext cx="10657184" cy="4464496"/>
              </a:xfrm>
              <a:blipFill>
                <a:blip r:embed="rId3"/>
                <a:stretch>
                  <a:fillRect l="-572" t="-2049" r="-800" b="-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4E64E-CEBC-4AE5-A96F-A7926641A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16/11/2023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AA1B0-2283-4BAE-A679-BA69A2FF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Hybrid crystal-based positron source for FCC-ee </a:t>
            </a:r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40F7E-1EBF-48A4-8D68-D08E16D6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427099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35654</TotalTime>
  <Words>1164</Words>
  <Application>Microsoft Office PowerPoint</Application>
  <PresentationFormat>Custom</PresentationFormat>
  <Paragraphs>183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Symbol</vt:lpstr>
      <vt:lpstr>Verdana</vt:lpstr>
      <vt:lpstr>1_modele-IJCLAb-powerpoint</vt:lpstr>
      <vt:lpstr>PowerPoint Presentation</vt:lpstr>
      <vt:lpstr>Content</vt:lpstr>
      <vt:lpstr>Floor plan at MAMI</vt:lpstr>
      <vt:lpstr>Beam Structure at MAMI</vt:lpstr>
      <vt:lpstr>Measurement setup.</vt:lpstr>
      <vt:lpstr>Measurement at position A.</vt:lpstr>
      <vt:lpstr>Measurement at position C.</vt:lpstr>
      <vt:lpstr>Pseudo wire scan</vt:lpstr>
      <vt:lpstr>Fluence calculation for crystal </vt:lpstr>
      <vt:lpstr>Holder and cables </vt:lpstr>
      <vt:lpstr>Planning </vt:lpstr>
      <vt:lpstr>Discussion</vt:lpstr>
      <vt:lpstr>PowerPoint Presentation</vt:lpstr>
      <vt:lpstr>PowerPoint Presentation</vt:lpstr>
      <vt:lpstr>Beam Structure at MAMI</vt:lpstr>
      <vt:lpstr>Geant4 Simulations</vt:lpstr>
      <vt:lpstr>Granular Target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fahad alharthi</cp:lastModifiedBy>
  <cp:revision>1690</cp:revision>
  <dcterms:created xsi:type="dcterms:W3CDTF">2011-03-09T16:37:49Z</dcterms:created>
  <dcterms:modified xsi:type="dcterms:W3CDTF">2023-10-16T11:49:01Z</dcterms:modified>
</cp:coreProperties>
</file>