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48" r:id="rId2"/>
    <p:sldId id="256" r:id="rId3"/>
    <p:sldId id="547" r:id="rId4"/>
    <p:sldId id="306" r:id="rId5"/>
    <p:sldId id="351" r:id="rId6"/>
    <p:sldId id="307" r:id="rId7"/>
    <p:sldId id="352" r:id="rId8"/>
    <p:sldId id="353" r:id="rId9"/>
    <p:sldId id="354" r:id="rId10"/>
    <p:sldId id="260" r:id="rId11"/>
    <p:sldId id="544" r:id="rId12"/>
    <p:sldId id="545" r:id="rId13"/>
    <p:sldId id="550" r:id="rId14"/>
    <p:sldId id="546" r:id="rId15"/>
    <p:sldId id="539" r:id="rId16"/>
    <p:sldId id="540" r:id="rId17"/>
    <p:sldId id="542" r:id="rId18"/>
    <p:sldId id="543" r:id="rId19"/>
    <p:sldId id="549" r:id="rId20"/>
    <p:sldId id="257" r:id="rId21"/>
    <p:sldId id="259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97" autoAdjust="0"/>
  </p:normalViewPr>
  <p:slideViewPr>
    <p:cSldViewPr snapToGrid="0">
      <p:cViewPr>
        <p:scale>
          <a:sx n="65" d="100"/>
          <a:sy n="65" d="100"/>
        </p:scale>
        <p:origin x="5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9AC65-E964-4DA9-A50A-A22D92E4170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1D59D-E462-440C-86E4-5E951DD3E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1AC61-C0BE-4947-AF82-84E8BE171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1AC61-C0BE-4947-AF82-84E8BE171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4D6A-7FA4-4FF0-8916-11339AE429C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36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4D6A-7FA4-4FF0-8916-11339AE429C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70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4D6A-7FA4-4FF0-8916-11339AE429C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308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acronym stays for Genetic Interface for OpTimizing Tracking with Optics</a:t>
            </a:r>
          </a:p>
          <a:p>
            <a:r>
              <a:rPr lang="en-US" noProof="0" dirty="0"/>
              <a:t>GIOTTO is an AI optimizer based on a Genetic Algorithm developed in Milano by me and Alberto </a:t>
            </a:r>
            <a:r>
              <a:rPr lang="en-US" noProof="0" dirty="0" err="1"/>
              <a:t>Bacci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Giotto drives ASTRA and potentially other simulators and postprocessors.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We applied it on a variety of BD problems from plasma driven Free Electron Lasers Capture and Matching lines to Energy Recovery </a:t>
            </a:r>
            <a:r>
              <a:rPr lang="en-US" noProof="0" dirty="0" err="1"/>
              <a:t>Linacs</a:t>
            </a:r>
            <a:r>
              <a:rPr lang="en-US" noProof="0" dirty="0"/>
              <a:t> low energy injection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4D6A-7FA4-4FF0-8916-11339AE429C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02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35D57-F0EB-4639-960D-E0A062AFB0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prstClr val="black"/>
                </a:solidFill>
                <a:latin typeface="Calibri" panose="020F0502020204030204"/>
              </a:rPr>
              <a:t>Some hints of our main BD expertise</a:t>
            </a:r>
            <a:endParaRPr lang="en-US" sz="1200" b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1D59D-E462-440C-86E4-5E951DD3E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1AC61-C0BE-4947-AF82-84E8BE171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emittanze</a:t>
            </a:r>
            <a:r>
              <a:rPr lang="en-US" dirty="0"/>
              <a:t> molto </a:t>
            </a:r>
            <a:r>
              <a:rPr lang="en-US" dirty="0" err="1"/>
              <a:t>buone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1D59D-E462-440C-86E4-5E951DD3E9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1D59D-E462-440C-86E4-5E951DD3E9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6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1AC61-C0BE-4947-AF82-84E8BE171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1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acronym stays for Genetic Interface for OpTimizing Tracking with Optics</a:t>
            </a:r>
          </a:p>
          <a:p>
            <a:r>
              <a:rPr lang="en-US" noProof="0" dirty="0"/>
              <a:t>GIOTTO is an AI optimizer based on a Genetic Algorithm developed in Milano by me and Alberto </a:t>
            </a:r>
            <a:r>
              <a:rPr lang="en-US" noProof="0" dirty="0" err="1"/>
              <a:t>Bacci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Giotto drives ASTRA and potentially other simulators and postprocessors.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We applied it on a variety of BD problems from plasma driven Free Electron Lasers Capture and Matching lines to Energy Recovery </a:t>
            </a:r>
            <a:r>
              <a:rPr lang="en-US" noProof="0" dirty="0" err="1"/>
              <a:t>Linacs</a:t>
            </a:r>
            <a:r>
              <a:rPr lang="en-US" noProof="0" dirty="0"/>
              <a:t> low energy injection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4D6A-7FA4-4FF0-8916-11339AE429C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81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Aggiungere</a:t>
            </a:r>
            <a:r>
              <a:rPr lang="en-US" noProof="0" dirty="0"/>
              <a:t> un </a:t>
            </a:r>
            <a:r>
              <a:rPr lang="en-US" noProof="0" dirty="0" err="1"/>
              <a:t>commento</a:t>
            </a:r>
            <a:r>
              <a:rPr lang="en-US" noProof="0" dirty="0"/>
              <a:t> </a:t>
            </a:r>
            <a:r>
              <a:rPr lang="en-US" noProof="0" dirty="0" err="1"/>
              <a:t>sul</a:t>
            </a:r>
            <a:r>
              <a:rPr lang="en-US" noProof="0" dirty="0"/>
              <a:t> </a:t>
            </a:r>
            <a:r>
              <a:rPr lang="en-US" noProof="0" dirty="0" err="1"/>
              <a:t>numero</a:t>
            </a:r>
            <a:r>
              <a:rPr lang="en-US" noProof="0" dirty="0"/>
              <a:t> di </a:t>
            </a:r>
            <a:r>
              <a:rPr lang="en-US" noProof="0" dirty="0" err="1"/>
              <a:t>macroparticelle</a:t>
            </a:r>
            <a:r>
              <a:rPr lang="en-US" noProof="0" dirty="0"/>
              <a:t> </a:t>
            </a:r>
            <a:r>
              <a:rPr lang="en-US" noProof="0" dirty="0" err="1"/>
              <a:t>usate</a:t>
            </a:r>
            <a:r>
              <a:rPr lang="en-US" noProof="0" dirty="0"/>
              <a:t> per il fast scanning e la </a:t>
            </a:r>
            <a:r>
              <a:rPr lang="en-US" noProof="0" dirty="0" err="1"/>
              <a:t>simulazione</a:t>
            </a:r>
            <a:r>
              <a:rPr lang="en-US" noProof="0" dirty="0"/>
              <a:t> </a:t>
            </a:r>
            <a:r>
              <a:rPr lang="en-US" noProof="0" dirty="0" err="1"/>
              <a:t>più</a:t>
            </a:r>
            <a:r>
              <a:rPr lang="en-US" noProof="0" dirty="0"/>
              <a:t> </a:t>
            </a:r>
            <a:r>
              <a:rPr lang="en-US" noProof="0" dirty="0" err="1"/>
              <a:t>accurata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The acronym stays for Genetic Interface for OpTimizing Tracking with Optics</a:t>
            </a:r>
          </a:p>
          <a:p>
            <a:r>
              <a:rPr lang="en-US" noProof="0" dirty="0"/>
              <a:t>GIOTTO is an AI optimizer based on a Genetic Algorithm developed in Milano by me and Alberto </a:t>
            </a:r>
            <a:r>
              <a:rPr lang="en-US" noProof="0" dirty="0" err="1"/>
              <a:t>Bacci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Giotto drives ASTRA and potentially other simulators and postprocessors.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We applied it on a variety of BD problems from plasma driven Free Electron Lasers Capture and Matching lines to Energy Recovery </a:t>
            </a:r>
            <a:r>
              <a:rPr lang="en-US" noProof="0" dirty="0" err="1"/>
              <a:t>Linacs</a:t>
            </a:r>
            <a:r>
              <a:rPr lang="en-US" noProof="0" dirty="0"/>
              <a:t> low energy injection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4D6A-7FA4-4FF0-8916-11339AE429C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37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1D59D-E462-440C-86E4-5E951DD3E9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9EEBD-F916-0A4C-CDAA-9835AA643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954E7D-2675-A6BB-B9F4-5E73DBFC0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5B7E1F-8D63-8FAB-98A1-B43B7109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F0DBD1-18EC-5654-994B-668BE3A4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ADF326-C0AF-A68D-28FC-2C18586C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44433-0420-0C22-5F12-F1032499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1594CA-8FBA-0EAE-7785-F60A837C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BAF2B9-5262-D6DF-279D-F0D53888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6A67F2-345F-DBF3-89CD-78169199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CCB7BA-77DA-4A6A-E90D-4B60EE30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7DF6EE-BEE9-5366-AA1B-A618E7299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7860B8-C481-5C00-E198-F17CABB75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3244E9-2A5B-7496-39E1-36A0C0EC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8AC85D-7B71-D05D-D563-EE1EFC4D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25FC96-9716-5D1F-8C38-ECC848DD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7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4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C4C2D4-972D-196E-3295-09C74575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72AF2B-52F6-4D39-F927-E6991DE1E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81D34F-6EFA-4124-88A1-495D8F53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37C23-DB7A-4B8F-8905-73E95525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4A2A5-E731-83AF-C9A1-939BBAE6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CCA1F-32A8-0574-792F-F6CCA92F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240732-347F-BEEE-BD80-79F790E37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65E489-A918-6218-D1A5-FA02EEF8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45761A-EE7E-0BDA-ABEF-441E8C97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2C404-9810-2A91-0125-39A0FB84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4A31B-7BB2-B398-1FA0-B5753324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FC54F-2176-57D0-2E9C-6C5ECDAB0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76ED3F-80A4-F353-448E-67A78F062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3405E3-94D9-68F5-7F67-3B7966EC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12B054-12E2-1E1A-B811-5A7BF237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437C4A-C517-EA0D-7EA9-C7EF9256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0F044-2212-F35A-61B5-A45B0D10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22A7B8-F862-8950-43EC-2683C27DB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F0B61F-AC7E-D618-8F2C-1CF0FDBCB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92F75C-01F1-AD6D-7989-1CC6AA04A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28127A2-400C-F57B-C94F-5EABCAA9E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E2C76F4-595B-8F63-3456-90693DC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6CC8BB-A967-8614-81D5-6079E556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FE621E-8E5F-F749-278B-A966A816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0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D7B12-CA20-3819-41FD-554B10EB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98BB9A-0F13-5FD4-4872-B4E971EC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847E33-9619-59D4-16A0-4EAFBDD9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981060-FB89-3930-A218-3E78EFD5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4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EB95D5-1542-647D-A864-6B5EEE9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556FE4-7ADC-88BA-CD84-969AAD99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D49204-85A7-5683-099B-E56E3B4D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2CF0B-82EE-D008-5D1F-D4A692BB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17DE99-799B-7672-DC14-8EA0EFCB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89C9A6-C6A2-538F-A389-52ECF02C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FBBF44-2929-88FF-FF68-CCD8DD3E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2FF5D9-EB22-2862-2114-7D4F4727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B8AE2A-4747-72EA-E389-0C225D5D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6A193-A80E-6D20-B615-7416715C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786CF6-8B84-DD7E-D1D0-B7B027725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52F10E-C081-601F-E875-9ED4C9C3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C8D913-FB16-9E7C-D11C-6D765F2E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710C2F-73EC-5D40-35D0-2911C38B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EFD11C-6131-6710-4A85-D531C0DB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DE5CE4-4D7D-F566-044C-854111DB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011BDC-21FE-B7A2-878E-6AD04CCD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BCAABF-893A-DB10-BD87-3ACE28D17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832ED-7D1B-4E86-9E7E-2DE55B70D87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F8F8AA-2272-92FA-B475-7D2212932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B0E7E-4451-D79E-2484-1CF20A9F1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0D61-2916-4051-A163-0B7562D7ED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2"/>
          <p:cNvCxnSpPr/>
          <p:nvPr/>
        </p:nvCxnSpPr>
        <p:spPr>
          <a:xfrm>
            <a:off x="2905252" y="3175228"/>
            <a:ext cx="9286748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92"/>
          <p:cNvCxnSpPr/>
          <p:nvPr/>
        </p:nvCxnSpPr>
        <p:spPr>
          <a:xfrm>
            <a:off x="0" y="3175226"/>
            <a:ext cx="2905252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0"/>
          <p:cNvSpPr/>
          <p:nvPr/>
        </p:nvSpPr>
        <p:spPr>
          <a:xfrm>
            <a:off x="1730446" y="2730701"/>
            <a:ext cx="873243" cy="88904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dirty="0"/>
          </a:p>
        </p:txBody>
      </p:sp>
      <p:sp>
        <p:nvSpPr>
          <p:cNvPr id="15" name="Shape 57"/>
          <p:cNvSpPr txBox="1">
            <a:spLocks/>
          </p:cNvSpPr>
          <p:nvPr/>
        </p:nvSpPr>
        <p:spPr>
          <a:xfrm>
            <a:off x="2981998" y="1864894"/>
            <a:ext cx="6342476" cy="690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-US" sz="3600" b="1" dirty="0">
                <a:latin typeface="Palatino Linotype" panose="02040502050505030304" pitchFamily="18" charset="0"/>
                <a:ea typeface="Malgun Gothic" panose="020B0503020000020004" pitchFamily="34" charset="-127"/>
                <a:cs typeface="Lora"/>
                <a:sym typeface="Lora"/>
              </a:rPr>
              <a:t>GIOTTO and recent results</a:t>
            </a:r>
            <a:endParaRPr lang="en" sz="3600" b="1" dirty="0">
              <a:latin typeface="Palatino Linotype" panose="02040502050505030304" pitchFamily="18" charset="0"/>
              <a:ea typeface="Malgun Gothic" panose="020B0503020000020004" pitchFamily="34" charset="-127"/>
              <a:cs typeface="Lora"/>
              <a:sym typeface="Lora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A195B4-11D5-2EA0-49D3-4637C9537033}"/>
              </a:ext>
            </a:extLst>
          </p:cNvPr>
          <p:cNvSpPr txBox="1"/>
          <p:nvPr/>
        </p:nvSpPr>
        <p:spPr>
          <a:xfrm>
            <a:off x="3050005" y="3244334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M. Rossetti Conti &amp; A. Bacci from Milano BD group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17B5EC5-1620-7638-6CBE-7DC933E4DFCE}"/>
              </a:ext>
            </a:extLst>
          </p:cNvPr>
          <p:cNvSpPr/>
          <p:nvPr/>
        </p:nvSpPr>
        <p:spPr>
          <a:xfrm>
            <a:off x="216208" y="6488668"/>
            <a:ext cx="2191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Ferrara October 2023</a:t>
            </a:r>
          </a:p>
        </p:txBody>
      </p:sp>
    </p:spTree>
    <p:extLst>
      <p:ext uri="{BB962C8B-B14F-4D97-AF65-F5344CB8AC3E}">
        <p14:creationId xmlns:p14="http://schemas.microsoft.com/office/powerpoint/2010/main" val="415172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858AF6C-E645-F07A-6F25-5585605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7" y="1523333"/>
            <a:ext cx="3652562" cy="51374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DCEF3E-8B15-8D17-E69B-E7EE14961C70}"/>
              </a:ext>
            </a:extLst>
          </p:cNvPr>
          <p:cNvSpPr/>
          <p:nvPr/>
        </p:nvSpPr>
        <p:spPr>
          <a:xfrm>
            <a:off x="686025" y="811015"/>
            <a:ext cx="110097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/>
              <a:t>G</a:t>
            </a:r>
            <a:r>
              <a:rPr lang="en-US" sz="2200" b="1" dirty="0">
                <a:solidFill>
                  <a:prstClr val="black"/>
                </a:solidFill>
              </a:rPr>
              <a:t>enetic </a:t>
            </a:r>
            <a:r>
              <a:rPr lang="en-US" sz="2200" b="1" u="sng" dirty="0"/>
              <a:t>I</a:t>
            </a:r>
            <a:r>
              <a:rPr lang="en-US" sz="2200" b="1" dirty="0">
                <a:solidFill>
                  <a:prstClr val="black"/>
                </a:solidFill>
              </a:rPr>
              <a:t>nterface for </a:t>
            </a:r>
            <a:r>
              <a:rPr lang="en-US" sz="2200" b="1" u="sng" dirty="0"/>
              <a:t>O</a:t>
            </a:r>
            <a:r>
              <a:rPr lang="en-US" sz="2200" b="1" dirty="0">
                <a:solidFill>
                  <a:prstClr val="black"/>
                </a:solidFill>
              </a:rPr>
              <a:t>p</a:t>
            </a:r>
            <a:r>
              <a:rPr lang="en-US" sz="2200" b="1" u="sng" dirty="0"/>
              <a:t>T</a:t>
            </a:r>
            <a:r>
              <a:rPr lang="en-US" sz="2200" b="1" dirty="0">
                <a:solidFill>
                  <a:prstClr val="black"/>
                </a:solidFill>
              </a:rPr>
              <a:t>imizing </a:t>
            </a:r>
            <a:r>
              <a:rPr lang="en-US" sz="2200" b="1" u="sng" dirty="0"/>
              <a:t>T</a:t>
            </a:r>
            <a:r>
              <a:rPr lang="en-US" sz="2200" b="1" dirty="0">
                <a:solidFill>
                  <a:prstClr val="black"/>
                </a:solidFill>
              </a:rPr>
              <a:t>racking with </a:t>
            </a:r>
            <a:r>
              <a:rPr lang="en-US" sz="2200" b="1" u="sng" dirty="0"/>
              <a:t>O</a:t>
            </a:r>
            <a:r>
              <a:rPr lang="en-US" sz="2200" b="1" dirty="0">
                <a:solidFill>
                  <a:prstClr val="black"/>
                </a:solidFill>
              </a:rPr>
              <a:t>ptics</a:t>
            </a:r>
            <a:endParaRPr lang="en-US" sz="2200" b="1" i="1" dirty="0">
              <a:solidFill>
                <a:prstClr val="black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2A92B1-5FAF-4AAD-18CB-9B98B320D9ED}"/>
              </a:ext>
            </a:extLst>
          </p:cNvPr>
          <p:cNvSpPr txBox="1"/>
          <p:nvPr/>
        </p:nvSpPr>
        <p:spPr>
          <a:xfrm>
            <a:off x="4033387" y="1742278"/>
            <a:ext cx="8030794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One of first AI codes for </a:t>
            </a:r>
            <a:r>
              <a:rPr lang="en-US" b="1" dirty="0"/>
              <a:t>beam line </a:t>
            </a:r>
            <a:r>
              <a:rPr lang="en-US" b="1" dirty="0">
                <a:solidFill>
                  <a:srgbClr val="214C26"/>
                </a:solidFill>
              </a:rPr>
              <a:t>design</a:t>
            </a:r>
            <a:r>
              <a:rPr lang="en-US" b="1" dirty="0"/>
              <a:t> &amp; </a:t>
            </a:r>
            <a:r>
              <a:rPr lang="en-US" b="1" dirty="0">
                <a:solidFill>
                  <a:srgbClr val="214C26"/>
                </a:solidFill>
              </a:rPr>
              <a:t>optimization</a:t>
            </a:r>
            <a:r>
              <a:rPr lang="en-US" dirty="0"/>
              <a:t>. </a:t>
            </a:r>
          </a:p>
          <a:p>
            <a:r>
              <a:rPr lang="en-US" sz="800" dirty="0"/>
              <a:t> </a:t>
            </a:r>
            <a:br>
              <a:rPr lang="en-US" dirty="0"/>
            </a:br>
            <a:r>
              <a:rPr lang="en-US" b="1" dirty="0"/>
              <a:t>Solves</a:t>
            </a:r>
            <a:r>
              <a:rPr lang="en-US" dirty="0"/>
              <a:t> </a:t>
            </a:r>
            <a:r>
              <a:rPr lang="en-US" b="1" dirty="0"/>
              <a:t>complex </a:t>
            </a:r>
            <a:r>
              <a:rPr lang="en-US" b="1" dirty="0">
                <a:solidFill>
                  <a:srgbClr val="214C26"/>
                </a:solidFill>
              </a:rPr>
              <a:t>multi-objective</a:t>
            </a:r>
            <a:r>
              <a:rPr lang="en-US" b="1" dirty="0"/>
              <a:t> problems</a:t>
            </a:r>
            <a:r>
              <a:rPr lang="en-US" dirty="0"/>
              <a:t> (correlated parameters, space-charge like) &amp; statistical analysis (machine jitters studies).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Drives the beam dynamics PIC code </a:t>
            </a:r>
            <a:r>
              <a:rPr lang="en-US" b="1" dirty="0"/>
              <a:t>ASTRA</a:t>
            </a:r>
            <a:r>
              <a:rPr lang="en-US" dirty="0"/>
              <a:t>. Natively compatible with </a:t>
            </a:r>
            <a:r>
              <a:rPr lang="en-US" b="1" dirty="0" err="1"/>
              <a:t>NameList</a:t>
            </a:r>
            <a:r>
              <a:rPr lang="en-US" dirty="0"/>
              <a:t> std.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V. 13.0 </a:t>
            </a:r>
            <a:r>
              <a:rPr lang="en-US" dirty="0"/>
              <a:t>for</a:t>
            </a:r>
            <a:r>
              <a:rPr lang="en-US" b="1" dirty="0"/>
              <a:t> Linux</a:t>
            </a:r>
            <a:r>
              <a:rPr lang="en-US" dirty="0"/>
              <a:t> &amp; </a:t>
            </a:r>
            <a:r>
              <a:rPr lang="en-US" b="1" dirty="0"/>
              <a:t>Windows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parallelized with </a:t>
            </a:r>
            <a:r>
              <a:rPr lang="en-US" b="1" dirty="0">
                <a:solidFill>
                  <a:srgbClr val="214C26"/>
                </a:solidFill>
              </a:rPr>
              <a:t>MPI</a:t>
            </a:r>
            <a:r>
              <a:rPr lang="en-US" dirty="0"/>
              <a:t>.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655A3FE-A003-E0D8-273D-7B6F86AC968C}"/>
              </a:ext>
            </a:extLst>
          </p:cNvPr>
          <p:cNvGrpSpPr/>
          <p:nvPr/>
        </p:nvGrpSpPr>
        <p:grpSpPr>
          <a:xfrm>
            <a:off x="4033387" y="4116669"/>
            <a:ext cx="8030793" cy="1800493"/>
            <a:chOff x="4033387" y="4101455"/>
            <a:chExt cx="8030793" cy="1800493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1E0AC4D-2E41-874F-1274-9B87790BD002}"/>
                </a:ext>
              </a:extLst>
            </p:cNvPr>
            <p:cNvSpPr txBox="1"/>
            <p:nvPr/>
          </p:nvSpPr>
          <p:spPr>
            <a:xfrm>
              <a:off x="4033387" y="4101455"/>
              <a:ext cx="8030793" cy="18004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/>
                <a:t>Successfully used in important </a:t>
              </a:r>
              <a:r>
                <a:rPr lang="en-US" b="1" dirty="0">
                  <a:solidFill>
                    <a:srgbClr val="214C26"/>
                  </a:solidFill>
                </a:rPr>
                <a:t>projects</a:t>
              </a:r>
              <a:r>
                <a:rPr lang="en-US" b="1" dirty="0"/>
                <a:t>, as:</a:t>
              </a:r>
            </a:p>
            <a:p>
              <a:pPr algn="just"/>
              <a:endParaRPr lang="en-US" b="1" dirty="0"/>
            </a:p>
            <a:p>
              <a:r>
                <a:rPr lang="en-US" sz="200" b="1" dirty="0"/>
                <a:t> </a:t>
              </a:r>
            </a:p>
            <a:p>
              <a:endParaRPr lang="en-US" sz="100" b="1" dirty="0"/>
            </a:p>
            <a:p>
              <a:endParaRPr lang="en-US" sz="1800" i="1" dirty="0"/>
            </a:p>
            <a:p>
              <a:r>
                <a:rPr lang="en-US" sz="1800" i="1" dirty="0"/>
                <a:t>Recently, a possibility of choosing the </a:t>
              </a:r>
              <a:r>
                <a:rPr lang="en-US" sz="1800" b="1" i="1" dirty="0"/>
                <a:t>particular population selection (window) </a:t>
              </a:r>
              <a:r>
                <a:rPr lang="en-US" sz="1800" i="1" dirty="0"/>
                <a:t>withing the bunch distribution has been implemented to run the optimization in a more efficient way. </a:t>
              </a:r>
              <a:r>
                <a:rPr lang="en-US" sz="1800" b="1" i="1" dirty="0"/>
                <a:t>Useful for the positron injector.</a:t>
              </a:r>
              <a:endParaRPr lang="en-US" sz="1800" i="1" dirty="0"/>
            </a:p>
          </p:txBody>
        </p:sp>
        <p:pic>
          <p:nvPicPr>
            <p:cNvPr id="27" name="Picture 6" descr="EuPRAXIA - Home">
              <a:extLst>
                <a:ext uri="{FF2B5EF4-FFF2-40B4-BE49-F238E27FC236}">
                  <a16:creationId xmlns:a16="http://schemas.microsoft.com/office/drawing/2014/main" id="{3362E087-AE44-E2F0-F11A-0BB7FAE21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687" y="4135224"/>
              <a:ext cx="1226752" cy="5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ELI ERIC | Home">
              <a:extLst>
                <a:ext uri="{FF2B5EF4-FFF2-40B4-BE49-F238E27FC236}">
                  <a16:creationId xmlns:a16="http://schemas.microsoft.com/office/drawing/2014/main" id="{8AD8FF52-4585-91D1-C542-C2752C0B5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4339" y="4407647"/>
              <a:ext cx="1125274" cy="53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B6426D75-DD4B-10CF-C7D3-6153C2CAC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291" y="4135224"/>
              <a:ext cx="1415066" cy="363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A918E004-DE45-DFD7-2318-01C9B4519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825" y="4436015"/>
              <a:ext cx="1011675" cy="50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5">
            <a:extLst>
              <a:ext uri="{FF2B5EF4-FFF2-40B4-BE49-F238E27FC236}">
                <a16:creationId xmlns:a16="http://schemas.microsoft.com/office/drawing/2014/main" id="{FE0F2F67-71A6-AC13-B894-0F834E4076CF}"/>
              </a:ext>
            </a:extLst>
          </p:cNvPr>
          <p:cNvSpPr/>
          <p:nvPr/>
        </p:nvSpPr>
        <p:spPr>
          <a:xfrm>
            <a:off x="686025" y="809552"/>
            <a:ext cx="110097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/>
              <a:t>G</a:t>
            </a:r>
            <a:r>
              <a:rPr lang="en-US" sz="2200" b="1" dirty="0">
                <a:solidFill>
                  <a:prstClr val="black"/>
                </a:solidFill>
              </a:rPr>
              <a:t>enetic </a:t>
            </a:r>
            <a:r>
              <a:rPr lang="en-US" sz="2200" b="1" u="sng" dirty="0"/>
              <a:t>I</a:t>
            </a:r>
            <a:r>
              <a:rPr lang="en-US" sz="2200" b="1" dirty="0">
                <a:solidFill>
                  <a:prstClr val="black"/>
                </a:solidFill>
              </a:rPr>
              <a:t>nterface for </a:t>
            </a:r>
            <a:r>
              <a:rPr lang="en-US" sz="2200" b="1" u="sng" dirty="0"/>
              <a:t>O</a:t>
            </a:r>
            <a:r>
              <a:rPr lang="en-US" sz="2200" b="1" dirty="0">
                <a:solidFill>
                  <a:prstClr val="black"/>
                </a:solidFill>
              </a:rPr>
              <a:t>p</a:t>
            </a:r>
            <a:r>
              <a:rPr lang="en-US" sz="2200" b="1" u="sng" dirty="0"/>
              <a:t>T</a:t>
            </a:r>
            <a:r>
              <a:rPr lang="en-US" sz="2200" b="1" dirty="0">
                <a:solidFill>
                  <a:prstClr val="black"/>
                </a:solidFill>
              </a:rPr>
              <a:t>imizing </a:t>
            </a:r>
            <a:r>
              <a:rPr lang="en-US" sz="2200" b="1" u="sng" dirty="0"/>
              <a:t>T</a:t>
            </a:r>
            <a:r>
              <a:rPr lang="en-US" sz="2200" b="1" dirty="0">
                <a:solidFill>
                  <a:prstClr val="black"/>
                </a:solidFill>
              </a:rPr>
              <a:t>racking with </a:t>
            </a:r>
            <a:r>
              <a:rPr lang="en-US" sz="2200" b="1" u="sng" dirty="0"/>
              <a:t>O</a:t>
            </a:r>
            <a:r>
              <a:rPr lang="en-US" sz="2200" b="1" dirty="0">
                <a:solidFill>
                  <a:prstClr val="black"/>
                </a:solidFill>
              </a:rPr>
              <a:t>ptics</a:t>
            </a:r>
            <a:endParaRPr lang="en-US" sz="2200" b="1" i="1" dirty="0">
              <a:solidFill>
                <a:prstClr val="black"/>
              </a:solidFill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19DF01F-0039-5284-CBAA-A231D8AA020C}"/>
              </a:ext>
            </a:extLst>
          </p:cNvPr>
          <p:cNvGrpSpPr/>
          <p:nvPr/>
        </p:nvGrpSpPr>
        <p:grpSpPr>
          <a:xfrm>
            <a:off x="1" y="214320"/>
            <a:ext cx="12066997" cy="616008"/>
            <a:chOff x="1" y="214320"/>
            <a:chExt cx="12066997" cy="6160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0EA663-67E2-4DDF-1840-E4597F99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16" y="274622"/>
              <a:ext cx="943674" cy="504177"/>
            </a:xfrm>
            <a:prstGeom prst="rect">
              <a:avLst/>
            </a:prstGeom>
          </p:spPr>
        </p:pic>
        <p:cxnSp>
          <p:nvCxnSpPr>
            <p:cNvPr id="4" name="Shape 92">
              <a:extLst>
                <a:ext uri="{FF2B5EF4-FFF2-40B4-BE49-F238E27FC236}">
                  <a16:creationId xmlns:a16="http://schemas.microsoft.com/office/drawing/2014/main" id="{6AC54969-DD2C-9085-56BD-822A797CFC79}"/>
                </a:ext>
              </a:extLst>
            </p:cNvPr>
            <p:cNvCxnSpPr/>
            <p:nvPr/>
          </p:nvCxnSpPr>
          <p:spPr>
            <a:xfrm>
              <a:off x="1" y="526713"/>
              <a:ext cx="109421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Shape 120">
              <a:extLst>
                <a:ext uri="{FF2B5EF4-FFF2-40B4-BE49-F238E27FC236}">
                  <a16:creationId xmlns:a16="http://schemas.microsoft.com/office/drawing/2014/main" id="{E22CA435-4A52-B7C5-305D-8B001B584DC9}"/>
                </a:ext>
              </a:extLst>
            </p:cNvPr>
            <p:cNvSpPr/>
            <p:nvPr/>
          </p:nvSpPr>
          <p:spPr>
            <a:xfrm>
              <a:off x="438817" y="223096"/>
              <a:ext cx="596436" cy="607232"/>
            </a:xfrm>
            <a:prstGeom prst="ellipse">
              <a:avLst/>
            </a:prstGeom>
            <a:solidFill>
              <a:srgbClr val="FFC3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" name="Shape 249">
              <a:extLst>
                <a:ext uri="{FF2B5EF4-FFF2-40B4-BE49-F238E27FC236}">
                  <a16:creationId xmlns:a16="http://schemas.microsoft.com/office/drawing/2014/main" id="{F66D5B91-4868-B9B7-380F-B70ACE38BCD9}"/>
                </a:ext>
              </a:extLst>
            </p:cNvPr>
            <p:cNvSpPr txBox="1">
              <a:spLocks/>
            </p:cNvSpPr>
            <p:nvPr/>
          </p:nvSpPr>
          <p:spPr>
            <a:xfrm>
              <a:off x="1111013" y="308912"/>
              <a:ext cx="2232928" cy="43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>
                <a:buClr>
                  <a:srgbClr val="000000"/>
                </a:buClr>
                <a:buSzPct val="25000"/>
              </a:pPr>
              <a:r>
                <a:rPr lang="it-IT" sz="2667" b="1" dirty="0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AI </a:t>
              </a:r>
              <a:r>
                <a:rPr lang="it-IT" sz="2667" b="1" dirty="0" err="1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optimizer</a:t>
              </a:r>
              <a:endParaRPr lang="en" sz="2667" b="1" dirty="0">
                <a:latin typeface="Palatino Linotype" panose="02040502050505030304" pitchFamily="18" charset="0"/>
                <a:ea typeface="UD Digi Kyokasho N-R" panose="020B0400000000000000" pitchFamily="18" charset="-128"/>
                <a:cs typeface="Lora"/>
                <a:sym typeface="Lora"/>
              </a:endParaRPr>
            </a:p>
          </p:txBody>
        </p:sp>
        <p:cxnSp>
          <p:nvCxnSpPr>
            <p:cNvPr id="11" name="Shape 92">
              <a:extLst>
                <a:ext uri="{FF2B5EF4-FFF2-40B4-BE49-F238E27FC236}">
                  <a16:creationId xmlns:a16="http://schemas.microsoft.com/office/drawing/2014/main" id="{23506C67-DD38-583E-FEBF-8BE56735831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3343941" y="526712"/>
              <a:ext cx="7628859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egnaposto numero diapositiva 1">
              <a:extLst>
                <a:ext uri="{FF2B5EF4-FFF2-40B4-BE49-F238E27FC236}">
                  <a16:creationId xmlns:a16="http://schemas.microsoft.com/office/drawing/2014/main" id="{A692509D-5774-7FCE-6011-41DBA4EFFAA3}"/>
                </a:ext>
              </a:extLst>
            </p:cNvPr>
            <p:cNvSpPr txBox="1">
              <a:spLocks/>
            </p:cNvSpPr>
            <p:nvPr/>
          </p:nvSpPr>
          <p:spPr>
            <a:xfrm>
              <a:off x="10332460" y="214320"/>
              <a:ext cx="545944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E011DD9-7140-4E43-B8DF-517520C6FEA9}" type="slidenum">
                <a:rPr lang="en-US" smtClean="0"/>
                <a:pPr/>
                <a:t>10</a:t>
              </a:fld>
              <a:endParaRPr lang="en-US" dirty="0"/>
            </a:p>
          </p:txBody>
        </p:sp>
        <p:cxnSp>
          <p:nvCxnSpPr>
            <p:cNvPr id="14" name="Shape 92">
              <a:extLst>
                <a:ext uri="{FF2B5EF4-FFF2-40B4-BE49-F238E27FC236}">
                  <a16:creationId xmlns:a16="http://schemas.microsoft.com/office/drawing/2014/main" id="{70743022-0EC0-68F6-96CF-7381C8309286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258" y="527947"/>
              <a:ext cx="173703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92">
              <a:extLst>
                <a:ext uri="{FF2B5EF4-FFF2-40B4-BE49-F238E27FC236}">
                  <a16:creationId xmlns:a16="http://schemas.microsoft.com/office/drawing/2014/main" id="{7849E8D9-B8F3-28AF-759F-E0E953B3B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948" y="526308"/>
              <a:ext cx="16505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Shape 594">
              <a:extLst>
                <a:ext uri="{FF2B5EF4-FFF2-40B4-BE49-F238E27FC236}">
                  <a16:creationId xmlns:a16="http://schemas.microsoft.com/office/drawing/2014/main" id="{93CAE251-6514-EFC4-B3E2-45F0F3C83A16}"/>
                </a:ext>
              </a:extLst>
            </p:cNvPr>
            <p:cNvGrpSpPr/>
            <p:nvPr/>
          </p:nvGrpSpPr>
          <p:grpSpPr>
            <a:xfrm>
              <a:off x="543081" y="340536"/>
              <a:ext cx="371564" cy="371543"/>
              <a:chOff x="576250" y="4319400"/>
              <a:chExt cx="442075" cy="442050"/>
            </a:xfrm>
          </p:grpSpPr>
          <p:sp>
            <p:nvSpPr>
              <p:cNvPr id="20" name="Shape 595">
                <a:extLst>
                  <a:ext uri="{FF2B5EF4-FFF2-40B4-BE49-F238E27FC236}">
                    <a16:creationId xmlns:a16="http://schemas.microsoft.com/office/drawing/2014/main" id="{30B0E75C-6FFD-71DC-5AAA-01DE78359046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0" t="0" r="0" b="0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596">
                <a:extLst>
                  <a:ext uri="{FF2B5EF4-FFF2-40B4-BE49-F238E27FC236}">
                    <a16:creationId xmlns:a16="http://schemas.microsoft.com/office/drawing/2014/main" id="{AA8BE923-048B-F03C-B32D-FE47D8E85E49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0" t="0" r="0" b="0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597">
                <a:extLst>
                  <a:ext uri="{FF2B5EF4-FFF2-40B4-BE49-F238E27FC236}">
                    <a16:creationId xmlns:a16="http://schemas.microsoft.com/office/drawing/2014/main" id="{058CD8C3-464F-1C54-B141-4F3653D24D79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0" t="0" r="0" b="0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598">
                <a:extLst>
                  <a:ext uri="{FF2B5EF4-FFF2-40B4-BE49-F238E27FC236}">
                    <a16:creationId xmlns:a16="http://schemas.microsoft.com/office/drawing/2014/main" id="{67C4A3FE-81D8-5EBB-0528-73369277F02F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0" t="0" r="0" b="0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455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919DF01F-0039-5284-CBAA-A231D8AA020C}"/>
              </a:ext>
            </a:extLst>
          </p:cNvPr>
          <p:cNvGrpSpPr/>
          <p:nvPr/>
        </p:nvGrpSpPr>
        <p:grpSpPr>
          <a:xfrm>
            <a:off x="1" y="214320"/>
            <a:ext cx="12066997" cy="616008"/>
            <a:chOff x="1" y="214320"/>
            <a:chExt cx="12066997" cy="6160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0EA663-67E2-4DDF-1840-E4597F99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16" y="274622"/>
              <a:ext cx="943674" cy="504177"/>
            </a:xfrm>
            <a:prstGeom prst="rect">
              <a:avLst/>
            </a:prstGeom>
          </p:spPr>
        </p:pic>
        <p:cxnSp>
          <p:nvCxnSpPr>
            <p:cNvPr id="4" name="Shape 92">
              <a:extLst>
                <a:ext uri="{FF2B5EF4-FFF2-40B4-BE49-F238E27FC236}">
                  <a16:creationId xmlns:a16="http://schemas.microsoft.com/office/drawing/2014/main" id="{6AC54969-DD2C-9085-56BD-822A797CFC79}"/>
                </a:ext>
              </a:extLst>
            </p:cNvPr>
            <p:cNvCxnSpPr/>
            <p:nvPr/>
          </p:nvCxnSpPr>
          <p:spPr>
            <a:xfrm>
              <a:off x="1" y="526713"/>
              <a:ext cx="109421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Shape 120">
              <a:extLst>
                <a:ext uri="{FF2B5EF4-FFF2-40B4-BE49-F238E27FC236}">
                  <a16:creationId xmlns:a16="http://schemas.microsoft.com/office/drawing/2014/main" id="{E22CA435-4A52-B7C5-305D-8B001B584DC9}"/>
                </a:ext>
              </a:extLst>
            </p:cNvPr>
            <p:cNvSpPr/>
            <p:nvPr/>
          </p:nvSpPr>
          <p:spPr>
            <a:xfrm>
              <a:off x="438817" y="223096"/>
              <a:ext cx="596436" cy="607232"/>
            </a:xfrm>
            <a:prstGeom prst="ellipse">
              <a:avLst/>
            </a:prstGeom>
            <a:solidFill>
              <a:srgbClr val="FFC3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" name="Shape 249">
              <a:extLst>
                <a:ext uri="{FF2B5EF4-FFF2-40B4-BE49-F238E27FC236}">
                  <a16:creationId xmlns:a16="http://schemas.microsoft.com/office/drawing/2014/main" id="{F66D5B91-4868-B9B7-380F-B70ACE38BCD9}"/>
                </a:ext>
              </a:extLst>
            </p:cNvPr>
            <p:cNvSpPr txBox="1">
              <a:spLocks/>
            </p:cNvSpPr>
            <p:nvPr/>
          </p:nvSpPr>
          <p:spPr>
            <a:xfrm>
              <a:off x="1111013" y="308912"/>
              <a:ext cx="3691575" cy="43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>
                <a:buClr>
                  <a:srgbClr val="000000"/>
                </a:buClr>
                <a:buSzPct val="25000"/>
              </a:pPr>
              <a:r>
                <a:rPr lang="it-IT" sz="2667" b="1" dirty="0" err="1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Optimization</a:t>
              </a:r>
              <a:r>
                <a:rPr lang="it-IT" sz="2667" b="1" dirty="0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 </a:t>
              </a:r>
              <a:r>
                <a:rPr lang="it-IT" sz="2667" b="1" dirty="0" err="1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process</a:t>
              </a:r>
              <a:endParaRPr lang="en" sz="2667" b="1" dirty="0">
                <a:latin typeface="Palatino Linotype" panose="02040502050505030304" pitchFamily="18" charset="0"/>
                <a:ea typeface="UD Digi Kyokasho N-R" panose="020B0400000000000000" pitchFamily="18" charset="-128"/>
                <a:cs typeface="Lora"/>
                <a:sym typeface="Lora"/>
              </a:endParaRPr>
            </a:p>
          </p:txBody>
        </p:sp>
        <p:cxnSp>
          <p:nvCxnSpPr>
            <p:cNvPr id="11" name="Shape 92">
              <a:extLst>
                <a:ext uri="{FF2B5EF4-FFF2-40B4-BE49-F238E27FC236}">
                  <a16:creationId xmlns:a16="http://schemas.microsoft.com/office/drawing/2014/main" id="{23506C67-DD38-583E-FEBF-8BE56735831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802588" y="526712"/>
              <a:ext cx="6170212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egnaposto numero diapositiva 1">
              <a:extLst>
                <a:ext uri="{FF2B5EF4-FFF2-40B4-BE49-F238E27FC236}">
                  <a16:creationId xmlns:a16="http://schemas.microsoft.com/office/drawing/2014/main" id="{A692509D-5774-7FCE-6011-41DBA4EFFAA3}"/>
                </a:ext>
              </a:extLst>
            </p:cNvPr>
            <p:cNvSpPr txBox="1">
              <a:spLocks/>
            </p:cNvSpPr>
            <p:nvPr/>
          </p:nvSpPr>
          <p:spPr>
            <a:xfrm>
              <a:off x="10332460" y="214320"/>
              <a:ext cx="545944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E011DD9-7140-4E43-B8DF-517520C6FEA9}" type="slidenum">
                <a:rPr lang="en-US" smtClean="0"/>
                <a:pPr/>
                <a:t>11</a:t>
              </a:fld>
              <a:endParaRPr lang="en-US" dirty="0"/>
            </a:p>
          </p:txBody>
        </p:sp>
        <p:cxnSp>
          <p:nvCxnSpPr>
            <p:cNvPr id="14" name="Shape 92">
              <a:extLst>
                <a:ext uri="{FF2B5EF4-FFF2-40B4-BE49-F238E27FC236}">
                  <a16:creationId xmlns:a16="http://schemas.microsoft.com/office/drawing/2014/main" id="{70743022-0EC0-68F6-96CF-7381C8309286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258" y="527947"/>
              <a:ext cx="173703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92">
              <a:extLst>
                <a:ext uri="{FF2B5EF4-FFF2-40B4-BE49-F238E27FC236}">
                  <a16:creationId xmlns:a16="http://schemas.microsoft.com/office/drawing/2014/main" id="{7849E8D9-B8F3-28AF-759F-E0E953B3B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948" y="526308"/>
              <a:ext cx="16505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Shape 594">
              <a:extLst>
                <a:ext uri="{FF2B5EF4-FFF2-40B4-BE49-F238E27FC236}">
                  <a16:creationId xmlns:a16="http://schemas.microsoft.com/office/drawing/2014/main" id="{93CAE251-6514-EFC4-B3E2-45F0F3C83A16}"/>
                </a:ext>
              </a:extLst>
            </p:cNvPr>
            <p:cNvGrpSpPr/>
            <p:nvPr/>
          </p:nvGrpSpPr>
          <p:grpSpPr>
            <a:xfrm>
              <a:off x="543081" y="340536"/>
              <a:ext cx="371564" cy="371543"/>
              <a:chOff x="576250" y="4319400"/>
              <a:chExt cx="442075" cy="442050"/>
            </a:xfrm>
          </p:grpSpPr>
          <p:sp>
            <p:nvSpPr>
              <p:cNvPr id="20" name="Shape 595">
                <a:extLst>
                  <a:ext uri="{FF2B5EF4-FFF2-40B4-BE49-F238E27FC236}">
                    <a16:creationId xmlns:a16="http://schemas.microsoft.com/office/drawing/2014/main" id="{30B0E75C-6FFD-71DC-5AAA-01DE78359046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0" t="0" r="0" b="0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596">
                <a:extLst>
                  <a:ext uri="{FF2B5EF4-FFF2-40B4-BE49-F238E27FC236}">
                    <a16:creationId xmlns:a16="http://schemas.microsoft.com/office/drawing/2014/main" id="{AA8BE923-048B-F03C-B32D-FE47D8E85E49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0" t="0" r="0" b="0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597">
                <a:extLst>
                  <a:ext uri="{FF2B5EF4-FFF2-40B4-BE49-F238E27FC236}">
                    <a16:creationId xmlns:a16="http://schemas.microsoft.com/office/drawing/2014/main" id="{058CD8C3-464F-1C54-B141-4F3653D24D79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0" t="0" r="0" b="0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598">
                <a:extLst>
                  <a:ext uri="{FF2B5EF4-FFF2-40B4-BE49-F238E27FC236}">
                    <a16:creationId xmlns:a16="http://schemas.microsoft.com/office/drawing/2014/main" id="{67C4A3FE-81D8-5EBB-0528-73369277F02F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0" t="0" r="0" b="0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9CA6A4-3F44-F660-5BE0-6ECEB3382A08}"/>
              </a:ext>
            </a:extLst>
          </p:cNvPr>
          <p:cNvSpPr txBox="1"/>
          <p:nvPr/>
        </p:nvSpPr>
        <p:spPr>
          <a:xfrm>
            <a:off x="7934642" y="2946183"/>
            <a:ext cx="4140133" cy="2708434"/>
          </a:xfrm>
          <a:prstGeom prst="rect">
            <a:avLst/>
          </a:prstGeom>
          <a:noFill/>
          <a:ln w="57150" cmpd="thickThin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Evolutionary </a:t>
            </a:r>
            <a:r>
              <a:rPr lang="en-GB" sz="2000" b="1" dirty="0"/>
              <a:t>objectives</a:t>
            </a:r>
            <a:r>
              <a:rPr lang="en-GB" sz="2000" dirty="0"/>
              <a:t> in 1</a:t>
            </a:r>
            <a:r>
              <a:rPr lang="en-GB" sz="2000" baseline="30000" dirty="0"/>
              <a:t>st</a:t>
            </a:r>
            <a:r>
              <a:rPr lang="en-GB" sz="2000" dirty="0"/>
              <a:t> bucket:</a:t>
            </a:r>
          </a:p>
          <a:p>
            <a:endParaRPr lang="en-GB" sz="1000" dirty="0"/>
          </a:p>
          <a:p>
            <a:pPr marL="1201738" indent="-306388">
              <a:buFont typeface="+mj-lt"/>
              <a:buAutoNum type="arabicPeriod"/>
            </a:pPr>
            <a:r>
              <a:rPr lang="en-GB" sz="2000" dirty="0"/>
              <a:t>Maximize Yield</a:t>
            </a:r>
          </a:p>
          <a:p>
            <a:pPr marL="1201738" indent="-306388">
              <a:buFont typeface="+mj-lt"/>
              <a:buAutoNum type="arabicPeriod"/>
            </a:pPr>
            <a:r>
              <a:rPr lang="en-GB" sz="2000" dirty="0"/>
              <a:t>Contain </a:t>
            </a:r>
            <a:r>
              <a:rPr lang="en-GB" sz="2000" dirty="0" err="1"/>
              <a:t>ε</a:t>
            </a:r>
            <a:r>
              <a:rPr lang="en-GB" sz="2000" baseline="-25000" dirty="0" err="1"/>
              <a:t>n,x</a:t>
            </a:r>
            <a:endParaRPr lang="en-GB" sz="2000" baseline="-25000" dirty="0"/>
          </a:p>
          <a:p>
            <a:pPr marL="1201738" indent="-306388">
              <a:buFont typeface="+mj-lt"/>
              <a:buAutoNum type="arabicPeriod"/>
            </a:pPr>
            <a:r>
              <a:rPr lang="en-GB" sz="2000" dirty="0"/>
              <a:t>Contain </a:t>
            </a:r>
            <a:r>
              <a:rPr lang="en-GB" sz="2000" dirty="0" err="1"/>
              <a:t>σ</a:t>
            </a:r>
            <a:r>
              <a:rPr lang="en-GB" sz="2000" baseline="-25000" dirty="0" err="1"/>
              <a:t>x</a:t>
            </a:r>
            <a:endParaRPr lang="en-GB" sz="2000" baseline="-25000" dirty="0"/>
          </a:p>
          <a:p>
            <a:pPr marL="1201738" indent="-306388">
              <a:buFont typeface="+mj-lt"/>
              <a:buAutoNum type="arabicPeriod"/>
            </a:pPr>
            <a:r>
              <a:rPr lang="en-GB" sz="2000" dirty="0"/>
              <a:t>Contain </a:t>
            </a:r>
            <a:r>
              <a:rPr lang="en-GB" sz="2000" dirty="0" err="1"/>
              <a:t>σ</a:t>
            </a:r>
            <a:r>
              <a:rPr lang="en-GB" sz="2000" baseline="-25000" dirty="0" err="1"/>
              <a:t>z</a:t>
            </a:r>
            <a:endParaRPr lang="en-GB" sz="2000" baseline="-25000" dirty="0"/>
          </a:p>
          <a:p>
            <a:pPr marL="1201738" indent="-306388">
              <a:buFont typeface="+mj-lt"/>
              <a:buAutoNum type="arabicPeriod"/>
            </a:pPr>
            <a:r>
              <a:rPr lang="en-GB" sz="2000" dirty="0"/>
              <a:t>Contain </a:t>
            </a:r>
            <a:r>
              <a:rPr lang="en-GB" sz="2000" dirty="0" err="1"/>
              <a:t>σ</a:t>
            </a:r>
            <a:r>
              <a:rPr lang="en-GB" sz="2000" baseline="-25000" dirty="0" err="1"/>
              <a:t>E</a:t>
            </a:r>
            <a:endParaRPr lang="en-GB" sz="2000" baseline="-25000" dirty="0"/>
          </a:p>
          <a:p>
            <a:pPr marL="1201738" indent="-306388">
              <a:buFont typeface="+mj-lt"/>
              <a:buAutoNum type="arabicPeriod"/>
            </a:pPr>
            <a:r>
              <a:rPr lang="en-GB" sz="2000" dirty="0"/>
              <a:t>Keep E ↑</a:t>
            </a:r>
          </a:p>
          <a:p>
            <a:pPr marL="625457"/>
            <a:endParaRPr lang="en-GB" sz="200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F8BF816-3C89-76E9-1FC5-05901BD453ED}"/>
              </a:ext>
            </a:extLst>
          </p:cNvPr>
          <p:cNvGrpSpPr/>
          <p:nvPr/>
        </p:nvGrpSpPr>
        <p:grpSpPr>
          <a:xfrm>
            <a:off x="1202438" y="875451"/>
            <a:ext cx="10513666" cy="2049939"/>
            <a:chOff x="1202277" y="913165"/>
            <a:chExt cx="10514011" cy="2050007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6B095D10-62BF-BEB6-AEFD-BDE4DEAC5DAB}"/>
                </a:ext>
              </a:extLst>
            </p:cNvPr>
            <p:cNvGrpSpPr/>
            <p:nvPr/>
          </p:nvGrpSpPr>
          <p:grpSpPr>
            <a:xfrm>
              <a:off x="1595304" y="2543110"/>
              <a:ext cx="9414190" cy="420062"/>
              <a:chOff x="1595304" y="3938409"/>
              <a:chExt cx="9414190" cy="420062"/>
            </a:xfrm>
          </p:grpSpPr>
          <p:cxnSp>
            <p:nvCxnSpPr>
              <p:cNvPr id="36" name="Straight Arrow Connector 36">
                <a:extLst>
                  <a:ext uri="{FF2B5EF4-FFF2-40B4-BE49-F238E27FC236}">
                    <a16:creationId xmlns:a16="http://schemas.microsoft.com/office/drawing/2014/main" id="{D069B985-9835-4D83-3441-1540008C679C}"/>
                  </a:ext>
                </a:extLst>
              </p:cNvPr>
              <p:cNvCxnSpPr/>
              <p:nvPr/>
            </p:nvCxnSpPr>
            <p:spPr>
              <a:xfrm>
                <a:off x="1595304" y="4017726"/>
                <a:ext cx="941419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73">
                <a:extLst>
                  <a:ext uri="{FF2B5EF4-FFF2-40B4-BE49-F238E27FC236}">
                    <a16:creationId xmlns:a16="http://schemas.microsoft.com/office/drawing/2014/main" id="{AD87C7A9-9272-D7A1-DEE9-2D572A507543}"/>
                  </a:ext>
                </a:extLst>
              </p:cNvPr>
              <p:cNvSpPr/>
              <p:nvPr/>
            </p:nvSpPr>
            <p:spPr>
              <a:xfrm>
                <a:off x="1952768" y="4019906"/>
                <a:ext cx="340169" cy="33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/>
                  <a:t>0.</a:t>
                </a:r>
              </a:p>
            </p:txBody>
          </p:sp>
          <p:cxnSp>
            <p:nvCxnSpPr>
              <p:cNvPr id="38" name="Straight Connector 57">
                <a:extLst>
                  <a:ext uri="{FF2B5EF4-FFF2-40B4-BE49-F238E27FC236}">
                    <a16:creationId xmlns:a16="http://schemas.microsoft.com/office/drawing/2014/main" id="{ACDF054E-2CEC-FAB1-08D9-66B2A0482283}"/>
                  </a:ext>
                </a:extLst>
              </p:cNvPr>
              <p:cNvCxnSpPr/>
              <p:nvPr/>
            </p:nvCxnSpPr>
            <p:spPr>
              <a:xfrm>
                <a:off x="10333850" y="3938409"/>
                <a:ext cx="0" cy="171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9">
                <a:extLst>
                  <a:ext uri="{FF2B5EF4-FFF2-40B4-BE49-F238E27FC236}">
                    <a16:creationId xmlns:a16="http://schemas.microsoft.com/office/drawing/2014/main" id="{B36D1C89-F314-5B1C-6AAF-632BE7A02986}"/>
                  </a:ext>
                </a:extLst>
              </p:cNvPr>
              <p:cNvSpPr/>
              <p:nvPr/>
            </p:nvSpPr>
            <p:spPr>
              <a:xfrm>
                <a:off x="10252353" y="4019905"/>
                <a:ext cx="288871" cy="33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9</a:t>
                </a:r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6DED03B-D349-6EAA-CBFA-0503D62C6826}"/>
                </a:ext>
              </a:extLst>
            </p:cNvPr>
            <p:cNvGrpSpPr/>
            <p:nvPr/>
          </p:nvGrpSpPr>
          <p:grpSpPr>
            <a:xfrm>
              <a:off x="1202277" y="913165"/>
              <a:ext cx="9703626" cy="1535034"/>
              <a:chOff x="1202277" y="2308464"/>
              <a:chExt cx="9703626" cy="1535034"/>
            </a:xfrm>
          </p:grpSpPr>
          <p:cxnSp>
            <p:nvCxnSpPr>
              <p:cNvPr id="16" name="Straight Connector 5">
                <a:extLst>
                  <a:ext uri="{FF2B5EF4-FFF2-40B4-BE49-F238E27FC236}">
                    <a16:creationId xmlns:a16="http://schemas.microsoft.com/office/drawing/2014/main" id="{343D2DF5-7D5C-8913-ECAB-F1AC76141C3F}"/>
                  </a:ext>
                </a:extLst>
              </p:cNvPr>
              <p:cNvCxnSpPr/>
              <p:nvPr/>
            </p:nvCxnSpPr>
            <p:spPr>
              <a:xfrm>
                <a:off x="1580928" y="3067948"/>
                <a:ext cx="9324975" cy="0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2ABFE348-49C1-19DA-8D8C-CDAD44232B52}"/>
                  </a:ext>
                </a:extLst>
              </p:cNvPr>
              <p:cNvSpPr/>
              <p:nvPr/>
            </p:nvSpPr>
            <p:spPr>
              <a:xfrm>
                <a:off x="1575533" y="2308464"/>
                <a:ext cx="638918" cy="443714"/>
              </a:xfrm>
              <a:prstGeom prst="rect">
                <a:avLst/>
              </a:prstGeom>
              <a:ln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>
                    <a:solidFill>
                      <a:schemeClr val="bg1"/>
                    </a:solidFill>
                  </a:rPr>
                  <a:t>AMD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29549E30-1961-8C82-2ECB-5ACB78AF4161}"/>
                  </a:ext>
                </a:extLst>
              </p:cNvPr>
              <p:cNvSpPr/>
              <p:nvPr/>
            </p:nvSpPr>
            <p:spPr>
              <a:xfrm>
                <a:off x="1575533" y="3367928"/>
                <a:ext cx="638918" cy="475570"/>
              </a:xfrm>
              <a:prstGeom prst="rect">
                <a:avLst/>
              </a:prstGeom>
              <a:ln/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DBFA94-3A7C-45A7-F8B8-12D20E1A2CEC}"/>
                  </a:ext>
                </a:extLst>
              </p:cNvPr>
              <p:cNvSpPr/>
              <p:nvPr/>
            </p:nvSpPr>
            <p:spPr>
              <a:xfrm>
                <a:off x="2214451" y="2350867"/>
                <a:ext cx="8118008" cy="282617"/>
              </a:xfrm>
              <a:prstGeom prst="rect">
                <a:avLst/>
              </a:prstGeom>
              <a:ln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/>
                  <a:t>DC solenoid</a:t>
                </a:r>
              </a:p>
            </p:txBody>
          </p:sp>
          <p:sp>
            <p:nvSpPr>
              <p:cNvPr id="25" name="Rectangle 19">
                <a:extLst>
                  <a:ext uri="{FF2B5EF4-FFF2-40B4-BE49-F238E27FC236}">
                    <a16:creationId xmlns:a16="http://schemas.microsoft.com/office/drawing/2014/main" id="{FDE48229-A6A3-6BFE-C6E8-C104B2A59A10}"/>
                  </a:ext>
                </a:extLst>
              </p:cNvPr>
              <p:cNvSpPr/>
              <p:nvPr/>
            </p:nvSpPr>
            <p:spPr>
              <a:xfrm>
                <a:off x="2214452" y="3450218"/>
                <a:ext cx="8117997" cy="284197"/>
              </a:xfrm>
              <a:prstGeom prst="rect">
                <a:avLst/>
              </a:prstGeom>
              <a:ln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26" name="Rectangle 48">
                <a:extLst>
                  <a:ext uri="{FF2B5EF4-FFF2-40B4-BE49-F238E27FC236}">
                    <a16:creationId xmlns:a16="http://schemas.microsoft.com/office/drawing/2014/main" id="{70F5A410-0B2C-D5AC-88C1-BDE17A10FD58}"/>
                  </a:ext>
                </a:extLst>
              </p:cNvPr>
              <p:cNvSpPr/>
              <p:nvPr/>
            </p:nvSpPr>
            <p:spPr>
              <a:xfrm>
                <a:off x="2633689" y="2817389"/>
                <a:ext cx="3634222" cy="4825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27" name="Rectangle 48">
                <a:extLst>
                  <a:ext uri="{FF2B5EF4-FFF2-40B4-BE49-F238E27FC236}">
                    <a16:creationId xmlns:a16="http://schemas.microsoft.com/office/drawing/2014/main" id="{45F8C24C-39FD-2278-E3C6-F95165854161}"/>
                  </a:ext>
                </a:extLst>
              </p:cNvPr>
              <p:cNvSpPr/>
              <p:nvPr/>
            </p:nvSpPr>
            <p:spPr>
              <a:xfrm>
                <a:off x="6698238" y="2807684"/>
                <a:ext cx="3634222" cy="48256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0597D82-1A90-EB53-933C-2F556D56B870}"/>
                  </a:ext>
                </a:extLst>
              </p:cNvPr>
              <p:cNvSpPr txBox="1"/>
              <p:nvPr/>
            </p:nvSpPr>
            <p:spPr>
              <a:xfrm>
                <a:off x="1202277" y="2679286"/>
                <a:ext cx="786054" cy="33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/>
                  <a:t>Target</a:t>
                </a:r>
              </a:p>
            </p:txBody>
          </p:sp>
          <p:sp>
            <p:nvSpPr>
              <p:cNvPr id="29" name="TextBox 33">
                <a:extLst>
                  <a:ext uri="{FF2B5EF4-FFF2-40B4-BE49-F238E27FC236}">
                    <a16:creationId xmlns:a16="http://schemas.microsoft.com/office/drawing/2014/main" id="{8FC5BC96-B2B2-23B6-8640-C4F5A4C9A54B}"/>
                  </a:ext>
                </a:extLst>
              </p:cNvPr>
              <p:cNvSpPr txBox="1"/>
              <p:nvPr/>
            </p:nvSpPr>
            <p:spPr>
              <a:xfrm>
                <a:off x="2987152" y="2891347"/>
                <a:ext cx="2962614" cy="33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L-band TW (60 cells) </a:t>
                </a:r>
              </a:p>
            </p:txBody>
          </p:sp>
          <p:sp>
            <p:nvSpPr>
              <p:cNvPr id="30" name="TextBox 33">
                <a:extLst>
                  <a:ext uri="{FF2B5EF4-FFF2-40B4-BE49-F238E27FC236}">
                    <a16:creationId xmlns:a16="http://schemas.microsoft.com/office/drawing/2014/main" id="{E1DA5A47-300E-B378-FF79-05E07F64C033}"/>
                  </a:ext>
                </a:extLst>
              </p:cNvPr>
              <p:cNvSpPr txBox="1"/>
              <p:nvPr/>
            </p:nvSpPr>
            <p:spPr>
              <a:xfrm>
                <a:off x="7004950" y="2879688"/>
                <a:ext cx="2962614" cy="33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L-band TW (60 cells) </a:t>
                </a:r>
              </a:p>
            </p:txBody>
          </p:sp>
          <p:sp>
            <p:nvSpPr>
              <p:cNvPr id="31" name="Triangolo isoscele 30">
                <a:extLst>
                  <a:ext uri="{FF2B5EF4-FFF2-40B4-BE49-F238E27FC236}">
                    <a16:creationId xmlns:a16="http://schemas.microsoft.com/office/drawing/2014/main" id="{8E3D307E-8D61-A92D-DAA3-0BC45B9BF286}"/>
                  </a:ext>
                </a:extLst>
              </p:cNvPr>
              <p:cNvSpPr/>
              <p:nvPr/>
            </p:nvSpPr>
            <p:spPr>
              <a:xfrm rot="16200000">
                <a:off x="1865549" y="2972685"/>
                <a:ext cx="501400" cy="196407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100000">
                    <a:schemeClr val="accent4">
                      <a:lumMod val="40000"/>
                      <a:lumOff val="60000"/>
                      <a:alpha val="10000"/>
                    </a:schemeClr>
                  </a:gs>
                  <a:gs pos="64000">
                    <a:schemeClr val="accent4">
                      <a:lumMod val="60000"/>
                      <a:lumOff val="40000"/>
                      <a:alpha val="5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197BB03C-50B3-BBA2-78D3-1BE595672020}"/>
                  </a:ext>
                </a:extLst>
              </p:cNvPr>
              <p:cNvSpPr/>
              <p:nvPr/>
            </p:nvSpPr>
            <p:spPr>
              <a:xfrm>
                <a:off x="1953916" y="2791394"/>
                <a:ext cx="79200" cy="5604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EF3E1E95-7B7E-B4A6-13CB-50AF61A6C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8398" y="3062811"/>
                <a:ext cx="525518" cy="3666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1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E940A8F4-6B2E-010B-EFA7-1998EAD629ED}"/>
                  </a:ext>
                </a:extLst>
              </p:cNvPr>
              <p:cNvSpPr txBox="1"/>
              <p:nvPr/>
            </p:nvSpPr>
            <p:spPr>
              <a:xfrm>
                <a:off x="2157197" y="2681685"/>
                <a:ext cx="397292" cy="40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GB" sz="2000" baseline="30000">
                    <a:solidFill>
                      <a:schemeClr val="accent4">
                        <a:lumMod val="75000"/>
                      </a:schemeClr>
                    </a:solidFill>
                  </a:rPr>
                  <a:t>+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A1B4DAF5-2C65-F76E-D82D-822C2A3B9DED}"/>
                  </a:ext>
                </a:extLst>
              </p:cNvPr>
              <p:cNvSpPr txBox="1"/>
              <p:nvPr/>
            </p:nvSpPr>
            <p:spPr>
              <a:xfrm>
                <a:off x="1503636" y="3004953"/>
                <a:ext cx="392528" cy="40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</a:t>
                </a:r>
                <a:r>
                  <a:rPr lang="en-GB" sz="2000" baseline="3000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-</a:t>
                </a:r>
              </a:p>
            </p:txBody>
          </p: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4CE4243-B48F-6930-A843-AD79634BFB5A}"/>
                </a:ext>
              </a:extLst>
            </p:cNvPr>
            <p:cNvSpPr txBox="1"/>
            <p:nvPr/>
          </p:nvSpPr>
          <p:spPr>
            <a:xfrm>
              <a:off x="10302700" y="2107114"/>
              <a:ext cx="1413588" cy="46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z [m]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6A73C29D-E182-5822-351E-D4BD3207EFE0}"/>
              </a:ext>
            </a:extLst>
          </p:cNvPr>
          <p:cNvGrpSpPr/>
          <p:nvPr/>
        </p:nvGrpSpPr>
        <p:grpSpPr>
          <a:xfrm>
            <a:off x="1051825" y="2753731"/>
            <a:ext cx="6174548" cy="3231654"/>
            <a:chOff x="1059954" y="3197092"/>
            <a:chExt cx="6174548" cy="3231654"/>
          </a:xfrm>
        </p:grpSpPr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C5E482A3-22B6-841E-781E-1261AC6A7A7D}"/>
                </a:ext>
              </a:extLst>
            </p:cNvPr>
            <p:cNvSpPr txBox="1"/>
            <p:nvPr/>
          </p:nvSpPr>
          <p:spPr>
            <a:xfrm>
              <a:off x="1709996" y="3197092"/>
              <a:ext cx="5524506" cy="323165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GB" sz="2400" dirty="0"/>
                <a:t>Genetic knobs:	       Variation range:</a:t>
              </a:r>
            </a:p>
            <a:p>
              <a:endParaRPr lang="en-GB" sz="2000" dirty="0"/>
            </a:p>
            <a:p>
              <a:r>
                <a:rPr lang="en-GB" sz="2000" dirty="0"/>
                <a:t>AMD: </a:t>
              </a:r>
              <a:r>
                <a:rPr lang="en-GB" sz="2000" u="sng" dirty="0"/>
                <a:t>Length</a:t>
              </a:r>
              <a:r>
                <a:rPr lang="en-GB" sz="2000" dirty="0"/>
                <a:t>			2-6 cm</a:t>
              </a:r>
            </a:p>
            <a:p>
              <a:r>
                <a:rPr lang="en-GB" sz="2000" dirty="0"/>
                <a:t>AMD: </a:t>
              </a:r>
              <a:r>
                <a:rPr lang="en-GB" sz="2000" u="sng" dirty="0"/>
                <a:t>peak field</a:t>
              </a:r>
              <a:r>
                <a:rPr lang="en-GB" sz="2000" dirty="0"/>
                <a:t> 			5-18 T</a:t>
              </a:r>
            </a:p>
            <a:p>
              <a:r>
                <a:rPr lang="en-GB" sz="2000" dirty="0"/>
                <a:t>AMD low field (DC solenoid)	0.3 - 1.2 T</a:t>
              </a:r>
            </a:p>
            <a:p>
              <a:r>
                <a:rPr lang="en-GB" sz="2000" dirty="0"/>
                <a:t>Cavity 1: inj. </a:t>
              </a:r>
              <a:r>
                <a:rPr lang="en-GB" sz="2000" u="sng" dirty="0"/>
                <a:t>phase</a:t>
              </a:r>
              <a:r>
                <a:rPr lang="en-GB" sz="2000" dirty="0"/>
                <a:t>  		± 180°</a:t>
              </a:r>
            </a:p>
            <a:p>
              <a:r>
                <a:rPr lang="en-GB" sz="2000" dirty="0"/>
                <a:t>Cavity 2: inj. </a:t>
              </a:r>
              <a:r>
                <a:rPr lang="en-GB" sz="2000" u="sng" dirty="0"/>
                <a:t>phase</a:t>
              </a:r>
              <a:r>
                <a:rPr lang="en-GB" sz="2000" dirty="0"/>
                <a:t>  		± 180°</a:t>
              </a:r>
            </a:p>
            <a:p>
              <a:r>
                <a:rPr lang="en-GB" sz="2000" dirty="0"/>
                <a:t>Cavity 1: </a:t>
              </a:r>
              <a:r>
                <a:rPr lang="en-GB" sz="2000" u="sng" dirty="0"/>
                <a:t>acc. gradient (peak)</a:t>
              </a:r>
              <a:r>
                <a:rPr lang="en-GB" sz="2000" dirty="0"/>
                <a:t> 	± 20-40 MV/m</a:t>
              </a:r>
            </a:p>
            <a:p>
              <a:r>
                <a:rPr lang="en-GB" sz="2000" dirty="0"/>
                <a:t>Cavity 2: </a:t>
              </a:r>
              <a:r>
                <a:rPr lang="en-GB" sz="2000" u="sng" dirty="0"/>
                <a:t>acc. gradient (peak)</a:t>
              </a:r>
              <a:r>
                <a:rPr lang="en-GB" sz="2000" dirty="0"/>
                <a:t>	± 20-40 MV/m</a:t>
              </a:r>
            </a:p>
            <a:p>
              <a:endParaRPr lang="en-GB" sz="2000" dirty="0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6F725573-173F-4FAE-9A26-23B63C7E47F6}"/>
                </a:ext>
              </a:extLst>
            </p:cNvPr>
            <p:cNvSpPr/>
            <p:nvPr/>
          </p:nvSpPr>
          <p:spPr>
            <a:xfrm>
              <a:off x="1201780" y="3973196"/>
              <a:ext cx="195564" cy="191990"/>
            </a:xfrm>
            <a:prstGeom prst="rect">
              <a:avLst/>
            </a:prstGeom>
            <a:solidFill>
              <a:srgbClr val="62A0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E683CBA1-E81D-5C23-2D61-8280CC1C5B92}"/>
                </a:ext>
              </a:extLst>
            </p:cNvPr>
            <p:cNvSpPr/>
            <p:nvPr/>
          </p:nvSpPr>
          <p:spPr>
            <a:xfrm>
              <a:off x="1201780" y="4282718"/>
              <a:ext cx="195564" cy="191990"/>
            </a:xfrm>
            <a:prstGeom prst="rect">
              <a:avLst/>
            </a:prstGeom>
            <a:solidFill>
              <a:srgbClr val="62A0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8B7A9210-032F-F992-AA9B-C13CC19D0B3B}"/>
                </a:ext>
              </a:extLst>
            </p:cNvPr>
            <p:cNvSpPr/>
            <p:nvPr/>
          </p:nvSpPr>
          <p:spPr>
            <a:xfrm>
              <a:off x="1335159" y="4587883"/>
              <a:ext cx="195564" cy="191990"/>
            </a:xfrm>
            <a:prstGeom prst="rect">
              <a:avLst/>
            </a:prstGeom>
            <a:solidFill>
              <a:srgbClr val="F57A2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F8A27841-91DB-DA7E-2E52-4B9962709443}"/>
                </a:ext>
              </a:extLst>
            </p:cNvPr>
            <p:cNvSpPr/>
            <p:nvPr/>
          </p:nvSpPr>
          <p:spPr>
            <a:xfrm>
              <a:off x="1201780" y="4894050"/>
              <a:ext cx="195564" cy="19199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A8DE5493-B3AE-2C26-9668-A11CA0188E1A}"/>
                </a:ext>
              </a:extLst>
            </p:cNvPr>
            <p:cNvSpPr/>
            <p:nvPr/>
          </p:nvSpPr>
          <p:spPr>
            <a:xfrm>
              <a:off x="1201780" y="5205230"/>
              <a:ext cx="195564" cy="19199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061AAE1B-CF07-3433-EBD1-D304335640BB}"/>
                </a:ext>
              </a:extLst>
            </p:cNvPr>
            <p:cNvSpPr/>
            <p:nvPr/>
          </p:nvSpPr>
          <p:spPr>
            <a:xfrm>
              <a:off x="1201780" y="5513353"/>
              <a:ext cx="195564" cy="19199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B1AB6A8E-3102-B409-1543-F79D3484B1FA}"/>
                </a:ext>
              </a:extLst>
            </p:cNvPr>
            <p:cNvSpPr/>
            <p:nvPr/>
          </p:nvSpPr>
          <p:spPr>
            <a:xfrm>
              <a:off x="1201780" y="5823151"/>
              <a:ext cx="195564" cy="19199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9" name="Rettangolo 26">
              <a:extLst>
                <a:ext uri="{FF2B5EF4-FFF2-40B4-BE49-F238E27FC236}">
                  <a16:creationId xmlns:a16="http://schemas.microsoft.com/office/drawing/2014/main" id="{EB1AFF4A-D53D-1FC6-973B-8F4CD7C052E8}"/>
                </a:ext>
              </a:extLst>
            </p:cNvPr>
            <p:cNvSpPr/>
            <p:nvPr/>
          </p:nvSpPr>
          <p:spPr>
            <a:xfrm>
              <a:off x="1059954" y="4586975"/>
              <a:ext cx="195564" cy="191990"/>
            </a:xfrm>
            <a:prstGeom prst="rect">
              <a:avLst/>
            </a:prstGeom>
            <a:solidFill>
              <a:srgbClr val="62A0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cxnSp>
        <p:nvCxnSpPr>
          <p:cNvPr id="50" name="Straight Connector 57">
            <a:extLst>
              <a:ext uri="{FF2B5EF4-FFF2-40B4-BE49-F238E27FC236}">
                <a16:creationId xmlns:a16="http://schemas.microsoft.com/office/drawing/2014/main" id="{36018ECC-976B-3B9C-1E0B-AD194CC49AD9}"/>
              </a:ext>
            </a:extLst>
          </p:cNvPr>
          <p:cNvCxnSpPr>
            <a:cxnSpLocks/>
          </p:cNvCxnSpPr>
          <p:nvPr/>
        </p:nvCxnSpPr>
        <p:spPr>
          <a:xfrm>
            <a:off x="2021277" y="2500114"/>
            <a:ext cx="0" cy="1714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990F3170-8F29-BDAF-DEA5-EFCE915BE744}"/>
              </a:ext>
            </a:extLst>
          </p:cNvPr>
          <p:cNvGrpSpPr/>
          <p:nvPr/>
        </p:nvGrpSpPr>
        <p:grpSpPr>
          <a:xfrm>
            <a:off x="2408302" y="5941256"/>
            <a:ext cx="7221636" cy="879157"/>
            <a:chOff x="2408302" y="5941256"/>
            <a:chExt cx="7221636" cy="879157"/>
          </a:xfrm>
        </p:grpSpPr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D12FC839-99B4-5A63-FD26-E9B4C402C268}"/>
                </a:ext>
              </a:extLst>
            </p:cNvPr>
            <p:cNvSpPr txBox="1"/>
            <p:nvPr/>
          </p:nvSpPr>
          <p:spPr>
            <a:xfrm>
              <a:off x="6442601" y="6358748"/>
              <a:ext cx="3187337" cy="461665"/>
            </a:xfrm>
            <a:prstGeom prst="rect">
              <a:avLst/>
            </a:prstGeom>
            <a:solidFill>
              <a:srgbClr val="FFFFFF">
                <a:alpha val="21961"/>
              </a:srgbClr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err="1"/>
                <a:t>Macroparticles</a:t>
              </a:r>
              <a:r>
                <a:rPr lang="it-IT" sz="2400" dirty="0"/>
                <a:t>: 136 k</a:t>
              </a:r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300C91E9-0213-C544-3263-97E830A75FD4}"/>
                </a:ext>
              </a:extLst>
            </p:cNvPr>
            <p:cNvSpPr txBox="1"/>
            <p:nvPr/>
          </p:nvSpPr>
          <p:spPr>
            <a:xfrm>
              <a:off x="2408302" y="6345852"/>
              <a:ext cx="2939176" cy="461665"/>
            </a:xfrm>
            <a:prstGeom prst="rect">
              <a:avLst/>
            </a:prstGeom>
            <a:solidFill>
              <a:srgbClr val="FFFFFF">
                <a:alpha val="21961"/>
              </a:srgbClr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err="1"/>
                <a:t>Macroparticles</a:t>
              </a:r>
              <a:r>
                <a:rPr lang="it-IT" sz="2400" dirty="0"/>
                <a:t>: 5 k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0177CE47-7085-C000-656F-CD120CB3310B}"/>
                </a:ext>
              </a:extLst>
            </p:cNvPr>
            <p:cNvSpPr txBox="1"/>
            <p:nvPr/>
          </p:nvSpPr>
          <p:spPr>
            <a:xfrm>
              <a:off x="2408791" y="5941256"/>
              <a:ext cx="2978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Wide range search</a:t>
              </a:r>
              <a:r>
                <a:rPr lang="it-IT" sz="2000" b="1" dirty="0"/>
                <a:t>:</a:t>
              </a: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4A3893F9-1F5D-7EBF-03B1-C1964023345E}"/>
                </a:ext>
              </a:extLst>
            </p:cNvPr>
            <p:cNvSpPr txBox="1"/>
            <p:nvPr/>
          </p:nvSpPr>
          <p:spPr>
            <a:xfrm>
              <a:off x="6547103" y="5962933"/>
              <a:ext cx="2978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Refinment</a:t>
              </a:r>
              <a:r>
                <a:rPr lang="it-IT" sz="2000" b="1" dirty="0"/>
                <a:t>:</a:t>
              </a:r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AA71EDEE-9331-9D25-3B3C-08614D32440B}"/>
                </a:ext>
              </a:extLst>
            </p:cNvPr>
            <p:cNvCxnSpPr>
              <a:stCxn id="53" idx="3"/>
              <a:endCxn id="52" idx="1"/>
            </p:cNvCxnSpPr>
            <p:nvPr/>
          </p:nvCxnSpPr>
          <p:spPr>
            <a:xfrm>
              <a:off x="5347478" y="6576685"/>
              <a:ext cx="1095123" cy="12896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1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E1F73F7E-AB28-1A3D-A0D0-2FB252127395}"/>
              </a:ext>
            </a:extLst>
          </p:cNvPr>
          <p:cNvGrpSpPr/>
          <p:nvPr/>
        </p:nvGrpSpPr>
        <p:grpSpPr>
          <a:xfrm>
            <a:off x="4747364" y="142310"/>
            <a:ext cx="7067258" cy="2549089"/>
            <a:chOff x="1013544" y="4125834"/>
            <a:chExt cx="7067258" cy="254908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F257625C-D95B-6873-D807-D85FEFA04768}"/>
                </a:ext>
              </a:extLst>
            </p:cNvPr>
            <p:cNvGrpSpPr/>
            <p:nvPr/>
          </p:nvGrpSpPr>
          <p:grpSpPr>
            <a:xfrm>
              <a:off x="1013544" y="4385339"/>
              <a:ext cx="3717593" cy="2289584"/>
              <a:chOff x="3096378" y="4161278"/>
              <a:chExt cx="3717593" cy="2289584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1A44371E-D707-ACF7-9F10-C3BF78960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6378" y="4161278"/>
                <a:ext cx="3272281" cy="2289584"/>
              </a:xfrm>
              <a:prstGeom prst="rect">
                <a:avLst/>
              </a:prstGeom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13D7CCB-ACBE-B16A-42DB-AA83C62004B3}"/>
                  </a:ext>
                </a:extLst>
              </p:cNvPr>
              <p:cNvSpPr txBox="1"/>
              <p:nvPr/>
            </p:nvSpPr>
            <p:spPr>
              <a:xfrm>
                <a:off x="3330044" y="4345030"/>
                <a:ext cx="34839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highlight>
                      <a:srgbClr val="FFC30F"/>
                    </a:highlight>
                  </a:rPr>
                  <a:t>4</a:t>
                </a:r>
                <a:r>
                  <a:rPr lang="it-IT" sz="1200" b="1" i="0" dirty="0">
                    <a:effectLst/>
                    <a:highlight>
                      <a:srgbClr val="FFC30F"/>
                    </a:highlight>
                  </a:rPr>
                  <a:t>0.7</a:t>
                </a:r>
                <a:r>
                  <a:rPr lang="en-US" sz="1200" b="1" dirty="0">
                    <a:highlight>
                      <a:srgbClr val="FFC30F"/>
                    </a:highlight>
                  </a:rPr>
                  <a:t>%</a:t>
                </a:r>
                <a:r>
                  <a:rPr lang="en-US" sz="1200" b="1" dirty="0"/>
                  <a:t> of extracted e</a:t>
                </a:r>
                <a:r>
                  <a:rPr lang="en-US" sz="1200" b="1" baseline="30000" dirty="0"/>
                  <a:t>+</a:t>
                </a:r>
                <a:r>
                  <a:rPr lang="en-US" sz="1200" b="1" dirty="0"/>
                  <a:t> in 1</a:t>
                </a:r>
                <a:r>
                  <a:rPr lang="en-US" sz="1200" b="1" baseline="30000" dirty="0"/>
                  <a:t>st</a:t>
                </a:r>
                <a:r>
                  <a:rPr lang="en-US" sz="1200" b="1" dirty="0"/>
                  <a:t> RF bucket</a:t>
                </a:r>
                <a:br>
                  <a:rPr lang="en-US" sz="1200" dirty="0"/>
                </a:br>
                <a:r>
                  <a:rPr lang="en-US" sz="1200" dirty="0"/>
                  <a:t>E = 45 MeV (64% </a:t>
                </a:r>
                <a:r>
                  <a:rPr lang="el-GR" sz="1200" dirty="0"/>
                  <a:t>Δ</a:t>
                </a:r>
                <a:r>
                  <a:rPr lang="en-US" sz="1200" dirty="0"/>
                  <a:t>E/E)</a:t>
                </a:r>
                <a:br>
                  <a:rPr lang="en-US" sz="1200" dirty="0"/>
                </a:br>
                <a:endParaRPr lang="en-US" sz="1200" dirty="0"/>
              </a:p>
            </p:txBody>
          </p: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AB0910D-9D31-1B98-13F6-E145CE1DFBD0}"/>
                </a:ext>
              </a:extLst>
            </p:cNvPr>
            <p:cNvSpPr txBox="1"/>
            <p:nvPr/>
          </p:nvSpPr>
          <p:spPr>
            <a:xfrm>
              <a:off x="1013544" y="4125834"/>
              <a:ext cx="3347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Starting</a:t>
              </a:r>
              <a:r>
                <a:rPr lang="it-IT" b="1" dirty="0"/>
                <a:t> Point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8B97A94-808A-E272-EAF5-21B4DEAD2D79}"/>
                </a:ext>
              </a:extLst>
            </p:cNvPr>
            <p:cNvSpPr txBox="1"/>
            <p:nvPr/>
          </p:nvSpPr>
          <p:spPr>
            <a:xfrm>
              <a:off x="4808520" y="4169716"/>
              <a:ext cx="32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highlight>
                    <a:srgbClr val="FFC30F"/>
                  </a:highlight>
                </a:rPr>
                <a:t>GIOTTO</a:t>
              </a:r>
              <a:r>
                <a:rPr lang="it-IT" b="1" dirty="0"/>
                <a:t> First </a:t>
              </a:r>
              <a:r>
                <a:rPr lang="it-IT" b="1" dirty="0" err="1"/>
                <a:t>Optimized</a:t>
              </a:r>
              <a:r>
                <a:rPr lang="it-IT" b="1" dirty="0"/>
                <a:t> Point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CB2F9B4-36A6-8502-30B3-F846C8D03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58" t="26073" r="46409" b="22249"/>
            <a:stretch/>
          </p:blipFill>
          <p:spPr>
            <a:xfrm>
              <a:off x="4808520" y="4474378"/>
              <a:ext cx="3272282" cy="2200545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6B66569-E2E4-E095-DADD-EE6640CB9FFF}"/>
                </a:ext>
              </a:extLst>
            </p:cNvPr>
            <p:cNvSpPr txBox="1"/>
            <p:nvPr/>
          </p:nvSpPr>
          <p:spPr>
            <a:xfrm>
              <a:off x="5094158" y="4652385"/>
              <a:ext cx="2687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i="0" dirty="0">
                  <a:effectLst/>
                  <a:highlight>
                    <a:srgbClr val="FFC30F"/>
                  </a:highlight>
                </a:rPr>
                <a:t>59.4</a:t>
              </a:r>
              <a:r>
                <a:rPr lang="en-US" sz="1200" b="1" dirty="0">
                  <a:highlight>
                    <a:srgbClr val="FFC30F"/>
                  </a:highlight>
                </a:rPr>
                <a:t>%</a:t>
              </a:r>
              <a:r>
                <a:rPr lang="en-US" sz="1200" b="1" dirty="0"/>
                <a:t> of extracted e</a:t>
              </a:r>
              <a:r>
                <a:rPr lang="en-US" sz="1200" b="1" baseline="30000" dirty="0"/>
                <a:t>+</a:t>
              </a:r>
              <a:r>
                <a:rPr lang="en-US" sz="1200" b="1" dirty="0"/>
                <a:t> in 1</a:t>
              </a:r>
              <a:r>
                <a:rPr lang="en-US" sz="1200" b="1" baseline="30000" dirty="0"/>
                <a:t>st</a:t>
              </a:r>
              <a:r>
                <a:rPr lang="en-US" sz="1200" b="1" dirty="0"/>
                <a:t> RF bucket</a:t>
              </a:r>
              <a:br>
                <a:rPr lang="en-US" sz="1200" dirty="0"/>
              </a:br>
              <a:r>
                <a:rPr lang="en-US" sz="1200" dirty="0"/>
                <a:t>E = 100 MeV (24% </a:t>
              </a:r>
              <a:r>
                <a:rPr lang="el-GR" sz="1200" dirty="0"/>
                <a:t>Δ</a:t>
              </a:r>
              <a:r>
                <a:rPr lang="en-US" sz="1200" dirty="0"/>
                <a:t>E/E)</a:t>
              </a:r>
            </a:p>
            <a:p>
              <a:endParaRPr lang="en-US" sz="1200" dirty="0"/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8479C3B0-16ED-C962-CD95-BACA336910BC}"/>
                </a:ext>
              </a:extLst>
            </p:cNvPr>
            <p:cNvCxnSpPr>
              <a:cxnSpLocks/>
            </p:cNvCxnSpPr>
            <p:nvPr/>
          </p:nvCxnSpPr>
          <p:spPr>
            <a:xfrm>
              <a:off x="4221291" y="5505598"/>
              <a:ext cx="566806" cy="0"/>
            </a:xfrm>
            <a:prstGeom prst="straightConnector1">
              <a:avLst/>
            </a:prstGeom>
            <a:ln w="88900">
              <a:gradFill flip="none" rotWithShape="1">
                <a:gsLst>
                  <a:gs pos="9000">
                    <a:schemeClr val="accent4">
                      <a:lumMod val="20000"/>
                      <a:lumOff val="80000"/>
                    </a:schemeClr>
                  </a:gs>
                  <a:gs pos="0">
                    <a:schemeClr val="bg1"/>
                  </a:gs>
                  <a:gs pos="98851">
                    <a:srgbClr val="FFC30F"/>
                  </a:gs>
                </a:gsLst>
                <a:lin ang="0" scaled="1"/>
                <a:tileRect/>
              </a:gradFill>
              <a:headEnd type="none" w="lg" len="lg"/>
              <a:tailEnd type="stealth" w="lg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AA7744-0AA8-B2CA-E9F0-3E096AAF4FEC}"/>
              </a:ext>
            </a:extLst>
          </p:cNvPr>
          <p:cNvSpPr txBox="1"/>
          <p:nvPr/>
        </p:nvSpPr>
        <p:spPr>
          <a:xfrm>
            <a:off x="0" y="422136"/>
            <a:ext cx="46066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C30F"/>
                </a:highlight>
              </a:rPr>
              <a:t>@ FCC-ee</a:t>
            </a:r>
            <a:r>
              <a:rPr lang="en-US" sz="2400" dirty="0"/>
              <a:t>: application in e</a:t>
            </a:r>
            <a:r>
              <a:rPr lang="en-US" sz="2400" baseline="30000" dirty="0"/>
              <a:t>+</a:t>
            </a:r>
            <a:r>
              <a:rPr lang="en-US" sz="2400" dirty="0"/>
              <a:t> capture line</a:t>
            </a:r>
            <a:br>
              <a:rPr lang="en-US" sz="2400" dirty="0"/>
            </a:br>
            <a:r>
              <a:rPr lang="en-US" sz="2000" i="1" dirty="0"/>
              <a:t>presented by M. Rossetti Conti in </a:t>
            </a:r>
            <a:r>
              <a:rPr lang="en-US" sz="2000" i="1" dirty="0" err="1"/>
              <a:t>Lyone</a:t>
            </a:r>
            <a:r>
              <a:rPr lang="en-US" sz="2000" i="1" dirty="0"/>
              <a:t> FCC-workshop 21-nov-22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E31D47D-049B-B686-C80E-5F89BFEF1DDC}"/>
              </a:ext>
            </a:extLst>
          </p:cNvPr>
          <p:cNvSpPr/>
          <p:nvPr/>
        </p:nvSpPr>
        <p:spPr>
          <a:xfrm>
            <a:off x="159343" y="2790682"/>
            <a:ext cx="4976037" cy="392341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29D6F6-3D94-115E-D90A-3B11519DA5AA}"/>
              </a:ext>
            </a:extLst>
          </p:cNvPr>
          <p:cNvSpPr txBox="1"/>
          <p:nvPr/>
        </p:nvSpPr>
        <p:spPr>
          <a:xfrm>
            <a:off x="486295" y="2802718"/>
            <a:ext cx="3477790" cy="369332"/>
          </a:xfrm>
          <a:prstGeom prst="rect">
            <a:avLst/>
          </a:prstGeom>
          <a:solidFill>
            <a:srgbClr val="FFC30F"/>
          </a:solidFill>
        </p:spPr>
        <p:txBody>
          <a:bodyPr wrap="square">
            <a:spAutoFit/>
          </a:bodyPr>
          <a:lstStyle/>
          <a:p>
            <a:r>
              <a:rPr lang="en-US" dirty="0"/>
              <a:t>Last activities under development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254D815-1A46-0E6E-0296-4AE762117E1D}"/>
              </a:ext>
            </a:extLst>
          </p:cNvPr>
          <p:cNvSpPr txBox="1"/>
          <p:nvPr/>
        </p:nvSpPr>
        <p:spPr>
          <a:xfrm>
            <a:off x="159343" y="3189034"/>
            <a:ext cx="495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Coding of GIOTTO, NEW FITNESS FUNCTION based on Damping ring dynamical aperture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FF2D2BE-C6F5-E3AD-458B-4C64FC33FE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1"/>
          <a:stretch/>
        </p:blipFill>
        <p:spPr>
          <a:xfrm>
            <a:off x="1626799" y="3926348"/>
            <a:ext cx="3304270" cy="263889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BB0004E-73F2-8E5E-8E39-55A1BB7E7841}"/>
              </a:ext>
            </a:extLst>
          </p:cNvPr>
          <p:cNvSpPr txBox="1"/>
          <p:nvPr/>
        </p:nvSpPr>
        <p:spPr>
          <a:xfrm>
            <a:off x="2168902" y="5950217"/>
            <a:ext cx="26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highlight>
                  <a:srgbClr val="FFFF00"/>
                </a:highlight>
              </a:rPr>
              <a:t>Courtesy of A. De </a:t>
            </a:r>
            <a:r>
              <a:rPr lang="en-US" b="1" dirty="0" err="1">
                <a:highlight>
                  <a:srgbClr val="FFFF00"/>
                </a:highlight>
              </a:rPr>
              <a:t>Santis</a:t>
            </a:r>
            <a:endParaRPr lang="en-US" b="1" dirty="0">
              <a:highlight>
                <a:srgbClr val="FFFF00"/>
              </a:highlight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B8226DEB-5E7D-4F85-4FFC-746C8AB360D0}"/>
              </a:ext>
            </a:extLst>
          </p:cNvPr>
          <p:cNvGrpSpPr/>
          <p:nvPr/>
        </p:nvGrpSpPr>
        <p:grpSpPr>
          <a:xfrm>
            <a:off x="6076722" y="2952660"/>
            <a:ext cx="5194169" cy="3739802"/>
            <a:chOff x="577795" y="2852451"/>
            <a:chExt cx="5194169" cy="3739802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D9DB948-62A1-7EF2-F939-47C4FD9AB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77795" y="2852451"/>
              <a:ext cx="5194169" cy="3739802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4066DB7-C14D-7F23-D9BC-1E4E420DCE37}"/>
                </a:ext>
              </a:extLst>
            </p:cNvPr>
            <p:cNvSpPr txBox="1"/>
            <p:nvPr/>
          </p:nvSpPr>
          <p:spPr>
            <a:xfrm>
              <a:off x="1080411" y="3175151"/>
              <a:ext cx="348392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0" dirty="0">
                  <a:effectLst/>
                  <a:highlight>
                    <a:srgbClr val="FFC30F"/>
                  </a:highlight>
                </a:rPr>
                <a:t>68.0</a:t>
              </a:r>
              <a:r>
                <a:rPr lang="en-US" b="1" dirty="0">
                  <a:highlight>
                    <a:srgbClr val="FFC30F"/>
                  </a:highlight>
                </a:rPr>
                <a:t>%</a:t>
              </a:r>
              <a:r>
                <a:rPr lang="en-US" b="1" dirty="0"/>
                <a:t> of extracted e</a:t>
              </a:r>
              <a:r>
                <a:rPr lang="en-US" b="1" baseline="30000" dirty="0"/>
                <a:t>+</a:t>
              </a:r>
              <a:r>
                <a:rPr lang="en-US" b="1" dirty="0"/>
                <a:t> in 1</a:t>
              </a:r>
              <a:r>
                <a:rPr lang="en-US" b="1" baseline="30000" dirty="0"/>
                <a:t>st</a:t>
              </a:r>
              <a:r>
                <a:rPr lang="en-US" b="1" dirty="0"/>
                <a:t> RF bucket</a:t>
              </a:r>
              <a:br>
                <a:rPr lang="en-US" dirty="0"/>
              </a:br>
              <a:r>
                <a:rPr lang="en-US" dirty="0"/>
                <a:t>E = 97.53 MeV</a:t>
              </a:r>
              <a:br>
                <a:rPr lang="en-US" dirty="0"/>
              </a:br>
              <a:r>
                <a:rPr lang="el-GR" dirty="0"/>
                <a:t>Δ</a:t>
              </a:r>
              <a:r>
                <a:rPr lang="en-US" dirty="0"/>
                <a:t>E = 51.8 MeV (53% </a:t>
              </a:r>
              <a:r>
                <a:rPr lang="el-GR" dirty="0"/>
                <a:t>Δ</a:t>
              </a:r>
              <a:r>
                <a:rPr lang="en-US" dirty="0"/>
                <a:t>E/E)</a:t>
              </a:r>
            </a:p>
            <a:p>
              <a:r>
                <a:rPr lang="el-GR" dirty="0"/>
                <a:t>ε</a:t>
              </a:r>
              <a:r>
                <a:rPr lang="it-IT" baseline="-25000" dirty="0"/>
                <a:t>n,x</a:t>
              </a:r>
              <a:r>
                <a:rPr lang="it-IT" dirty="0"/>
                <a:t> = </a:t>
              </a:r>
              <a:r>
                <a:rPr lang="en-US" dirty="0"/>
                <a:t>11.57 10</a:t>
              </a:r>
              <a:r>
                <a:rPr lang="en-US" baseline="30000" dirty="0"/>
                <a:t>3</a:t>
              </a:r>
              <a:r>
                <a:rPr lang="en-US" dirty="0"/>
                <a:t> mm-</a:t>
              </a:r>
              <a:r>
                <a:rPr lang="en-US" dirty="0" err="1"/>
                <a:t>mrad</a:t>
              </a:r>
              <a:endParaRPr lang="en-US" dirty="0"/>
            </a:p>
            <a:p>
              <a:r>
                <a:rPr lang="el-GR" dirty="0"/>
                <a:t>σ</a:t>
              </a:r>
              <a:r>
                <a:rPr lang="en-US" baseline="-25000" dirty="0"/>
                <a:t>x  </a:t>
              </a:r>
              <a:r>
                <a:rPr lang="en-US" dirty="0"/>
                <a:t>= 8.64 mm</a:t>
              </a:r>
              <a:br>
                <a:rPr lang="en-US" dirty="0"/>
              </a:br>
              <a:r>
                <a:rPr lang="el-GR" dirty="0"/>
                <a:t>σ</a:t>
              </a:r>
              <a:r>
                <a:rPr lang="en-US" baseline="-25000" dirty="0"/>
                <a:t>z </a:t>
              </a:r>
              <a:r>
                <a:rPr lang="en-US" dirty="0"/>
                <a:t>= 8.34 mm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D83A8DB-FC75-1563-320D-DE7702CB9726}"/>
                </a:ext>
              </a:extLst>
            </p:cNvPr>
            <p:cNvSpPr txBox="1"/>
            <p:nvPr/>
          </p:nvSpPr>
          <p:spPr>
            <a:xfrm>
              <a:off x="1137847" y="5735313"/>
              <a:ext cx="2333708" cy="369332"/>
            </a:xfrm>
            <a:prstGeom prst="rect">
              <a:avLst/>
            </a:prstGeom>
            <a:solidFill>
              <a:srgbClr val="FFFFFF">
                <a:alpha val="21961"/>
              </a:srgbClr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/>
                <a:t>Macroparticles</a:t>
              </a:r>
              <a:r>
                <a:rPr lang="it-IT" dirty="0"/>
                <a:t>: 136 k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02B8F74-DF61-FC9D-4023-A1FB005D972F}"/>
              </a:ext>
            </a:extLst>
          </p:cNvPr>
          <p:cNvSpPr txBox="1"/>
          <p:nvPr/>
        </p:nvSpPr>
        <p:spPr>
          <a:xfrm>
            <a:off x="6411238" y="2859158"/>
            <a:ext cx="238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Last </a:t>
            </a:r>
            <a:r>
              <a:rPr lang="it-IT" b="1" dirty="0" err="1"/>
              <a:t>Optimized</a:t>
            </a:r>
            <a:r>
              <a:rPr lang="it-IT" b="1" dirty="0"/>
              <a:t> Point</a:t>
            </a:r>
            <a:endParaRPr lang="en-US" dirty="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52D643EC-1953-C115-5B68-BD2BF26703BC}"/>
              </a:ext>
            </a:extLst>
          </p:cNvPr>
          <p:cNvGrpSpPr/>
          <p:nvPr/>
        </p:nvGrpSpPr>
        <p:grpSpPr>
          <a:xfrm>
            <a:off x="809640" y="2332139"/>
            <a:ext cx="5322936" cy="3446869"/>
            <a:chOff x="3163676" y="1337593"/>
            <a:chExt cx="5634490" cy="3835387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DF11B8BD-395F-48AB-FD15-7539D3A79A41}"/>
                </a:ext>
              </a:extLst>
            </p:cNvPr>
            <p:cNvGrpSpPr/>
            <p:nvPr/>
          </p:nvGrpSpPr>
          <p:grpSpPr>
            <a:xfrm>
              <a:off x="3163676" y="1407354"/>
              <a:ext cx="5634490" cy="3765626"/>
              <a:chOff x="7151202" y="320032"/>
              <a:chExt cx="3848433" cy="2571973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67A62542-9DA2-751E-41F0-9DFA95F4F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1202" y="320032"/>
                <a:ext cx="3848433" cy="2571973"/>
              </a:xfrm>
              <a:prstGeom prst="rect">
                <a:avLst/>
              </a:prstGeom>
              <a:ln w="127000" cap="sq">
                <a:solidFill>
                  <a:schemeClr val="accent4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037186C6-CABE-4339-305B-E12C752EDED0}"/>
                  </a:ext>
                </a:extLst>
              </p:cNvPr>
              <p:cNvCxnSpPr/>
              <p:nvPr/>
            </p:nvCxnSpPr>
            <p:spPr>
              <a:xfrm>
                <a:off x="7617092" y="910605"/>
                <a:ext cx="29266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B9765D3A-091B-FA4D-FB39-2B4F60F4EBA6}"/>
                  </a:ext>
                </a:extLst>
              </p:cNvPr>
              <p:cNvCxnSpPr/>
              <p:nvPr/>
            </p:nvCxnSpPr>
            <p:spPr>
              <a:xfrm>
                <a:off x="7625501" y="1075667"/>
                <a:ext cx="28124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C0B3F351-FA0D-7CCC-97B9-3661704F3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7969" y="1061392"/>
                <a:ext cx="0" cy="12922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3FFAD99B-4956-4C71-8936-CFD25F4985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3758" y="892760"/>
                <a:ext cx="0" cy="14608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97A9B9F0-88BD-B934-2AAA-86B9A6382A3A}"/>
                  </a:ext>
                </a:extLst>
              </p:cNvPr>
              <p:cNvCxnSpPr/>
              <p:nvPr/>
            </p:nvCxnSpPr>
            <p:spPr>
              <a:xfrm>
                <a:off x="7654140" y="764436"/>
                <a:ext cx="29266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7F515E65-BAE5-3001-ABFA-E25FE0F6D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5361" y="739455"/>
                <a:ext cx="0" cy="1614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7F0A2CD-4DC2-71C4-7B21-EA455173DE59}"/>
                </a:ext>
              </a:extLst>
            </p:cNvPr>
            <p:cNvSpPr txBox="1"/>
            <p:nvPr/>
          </p:nvSpPr>
          <p:spPr>
            <a:xfrm>
              <a:off x="4654369" y="1337593"/>
              <a:ext cx="3114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Core </a:t>
              </a:r>
              <a:r>
                <a:rPr lang="it-IT" b="1" dirty="0" err="1"/>
                <a:t>transverse</a:t>
              </a:r>
              <a:r>
                <a:rPr lang="it-IT" b="1" dirty="0"/>
                <a:t> </a:t>
              </a:r>
              <a:r>
                <a:rPr lang="it-IT" b="1" dirty="0" err="1"/>
                <a:t>emittance</a:t>
              </a:r>
              <a:r>
                <a:rPr lang="it-IT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3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2"/>
          <p:cNvCxnSpPr/>
          <p:nvPr/>
        </p:nvCxnSpPr>
        <p:spPr>
          <a:xfrm>
            <a:off x="2905252" y="3993539"/>
            <a:ext cx="9286748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92"/>
          <p:cNvCxnSpPr/>
          <p:nvPr/>
        </p:nvCxnSpPr>
        <p:spPr>
          <a:xfrm>
            <a:off x="0" y="3993537"/>
            <a:ext cx="2905252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0"/>
          <p:cNvSpPr/>
          <p:nvPr/>
        </p:nvSpPr>
        <p:spPr>
          <a:xfrm>
            <a:off x="1730446" y="3549012"/>
            <a:ext cx="873243" cy="88904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dirty="0"/>
          </a:p>
        </p:txBody>
      </p:sp>
      <p:sp>
        <p:nvSpPr>
          <p:cNvPr id="15" name="Shape 57"/>
          <p:cNvSpPr txBox="1">
            <a:spLocks/>
          </p:cNvSpPr>
          <p:nvPr/>
        </p:nvSpPr>
        <p:spPr>
          <a:xfrm>
            <a:off x="2924246" y="1339731"/>
            <a:ext cx="9014512" cy="2561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-US" sz="3600" b="1" dirty="0">
                <a:latin typeface="Palatino Linotype" panose="02040502050505030304" pitchFamily="18" charset="0"/>
                <a:ea typeface="Malgun Gothic" panose="020B0503020000020004" pitchFamily="34" charset="-127"/>
                <a:cs typeface="Lora"/>
                <a:sym typeface="Lora"/>
              </a:rPr>
              <a:t>Thanks for the attention</a:t>
            </a:r>
            <a:endParaRPr lang="en" sz="3600" b="1" dirty="0">
              <a:latin typeface="Palatino Linotype" panose="02040502050505030304" pitchFamily="18" charset="0"/>
              <a:ea typeface="Malgun Gothic" panose="020B0503020000020004" pitchFamily="34" charset="-127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418766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1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919DF01F-0039-5284-CBAA-A231D8AA020C}"/>
              </a:ext>
            </a:extLst>
          </p:cNvPr>
          <p:cNvGrpSpPr/>
          <p:nvPr/>
        </p:nvGrpSpPr>
        <p:grpSpPr>
          <a:xfrm>
            <a:off x="1" y="214320"/>
            <a:ext cx="12066997" cy="616008"/>
            <a:chOff x="1" y="214320"/>
            <a:chExt cx="12066997" cy="6160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0EA663-67E2-4DDF-1840-E4597F99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16" y="274622"/>
              <a:ext cx="943674" cy="504177"/>
            </a:xfrm>
            <a:prstGeom prst="rect">
              <a:avLst/>
            </a:prstGeom>
          </p:spPr>
        </p:pic>
        <p:cxnSp>
          <p:nvCxnSpPr>
            <p:cNvPr id="4" name="Shape 92">
              <a:extLst>
                <a:ext uri="{FF2B5EF4-FFF2-40B4-BE49-F238E27FC236}">
                  <a16:creationId xmlns:a16="http://schemas.microsoft.com/office/drawing/2014/main" id="{6AC54969-DD2C-9085-56BD-822A797CFC79}"/>
                </a:ext>
              </a:extLst>
            </p:cNvPr>
            <p:cNvCxnSpPr/>
            <p:nvPr/>
          </p:nvCxnSpPr>
          <p:spPr>
            <a:xfrm>
              <a:off x="1" y="526713"/>
              <a:ext cx="109421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Shape 120">
              <a:extLst>
                <a:ext uri="{FF2B5EF4-FFF2-40B4-BE49-F238E27FC236}">
                  <a16:creationId xmlns:a16="http://schemas.microsoft.com/office/drawing/2014/main" id="{E22CA435-4A52-B7C5-305D-8B001B584DC9}"/>
                </a:ext>
              </a:extLst>
            </p:cNvPr>
            <p:cNvSpPr/>
            <p:nvPr/>
          </p:nvSpPr>
          <p:spPr>
            <a:xfrm>
              <a:off x="438817" y="223096"/>
              <a:ext cx="596436" cy="607232"/>
            </a:xfrm>
            <a:prstGeom prst="ellipse">
              <a:avLst/>
            </a:prstGeom>
            <a:solidFill>
              <a:srgbClr val="FFC3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" name="Shape 249">
              <a:extLst>
                <a:ext uri="{FF2B5EF4-FFF2-40B4-BE49-F238E27FC236}">
                  <a16:creationId xmlns:a16="http://schemas.microsoft.com/office/drawing/2014/main" id="{F66D5B91-4868-B9B7-380F-B70ACE38BCD9}"/>
                </a:ext>
              </a:extLst>
            </p:cNvPr>
            <p:cNvSpPr txBox="1">
              <a:spLocks/>
            </p:cNvSpPr>
            <p:nvPr/>
          </p:nvSpPr>
          <p:spPr>
            <a:xfrm>
              <a:off x="1111013" y="308912"/>
              <a:ext cx="3719404" cy="43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>
                <a:buClr>
                  <a:srgbClr val="000000"/>
                </a:buClr>
                <a:buSzPct val="25000"/>
              </a:pPr>
              <a:r>
                <a:rPr lang="it-IT" sz="2667" b="1" dirty="0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Window </a:t>
              </a:r>
              <a:r>
                <a:rPr lang="it-IT" sz="2667" b="1" dirty="0" err="1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optimization</a:t>
              </a:r>
              <a:endParaRPr lang="it-IT" sz="2667" b="1" dirty="0">
                <a:latin typeface="Palatino Linotype" panose="02040502050505030304" pitchFamily="18" charset="0"/>
                <a:ea typeface="UD Digi Kyokasho N-R" panose="020B0400000000000000" pitchFamily="18" charset="-128"/>
                <a:cs typeface="Lora"/>
                <a:sym typeface="Lora"/>
              </a:endParaRPr>
            </a:p>
          </p:txBody>
        </p:sp>
        <p:cxnSp>
          <p:nvCxnSpPr>
            <p:cNvPr id="11" name="Shape 92">
              <a:extLst>
                <a:ext uri="{FF2B5EF4-FFF2-40B4-BE49-F238E27FC236}">
                  <a16:creationId xmlns:a16="http://schemas.microsoft.com/office/drawing/2014/main" id="{23506C67-DD38-583E-FEBF-8BE56735831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830417" y="526712"/>
              <a:ext cx="6142383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egnaposto numero diapositiva 1">
              <a:extLst>
                <a:ext uri="{FF2B5EF4-FFF2-40B4-BE49-F238E27FC236}">
                  <a16:creationId xmlns:a16="http://schemas.microsoft.com/office/drawing/2014/main" id="{A692509D-5774-7FCE-6011-41DBA4EFFAA3}"/>
                </a:ext>
              </a:extLst>
            </p:cNvPr>
            <p:cNvSpPr txBox="1">
              <a:spLocks/>
            </p:cNvSpPr>
            <p:nvPr/>
          </p:nvSpPr>
          <p:spPr>
            <a:xfrm>
              <a:off x="10332460" y="214320"/>
              <a:ext cx="545944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E011DD9-7140-4E43-B8DF-517520C6FEA9}" type="slidenum">
                <a:rPr lang="en-US" smtClean="0"/>
                <a:pPr/>
                <a:t>15</a:t>
              </a:fld>
              <a:endParaRPr lang="en-US" dirty="0"/>
            </a:p>
          </p:txBody>
        </p:sp>
        <p:cxnSp>
          <p:nvCxnSpPr>
            <p:cNvPr id="14" name="Shape 92">
              <a:extLst>
                <a:ext uri="{FF2B5EF4-FFF2-40B4-BE49-F238E27FC236}">
                  <a16:creationId xmlns:a16="http://schemas.microsoft.com/office/drawing/2014/main" id="{70743022-0EC0-68F6-96CF-7381C8309286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258" y="527947"/>
              <a:ext cx="173703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92">
              <a:extLst>
                <a:ext uri="{FF2B5EF4-FFF2-40B4-BE49-F238E27FC236}">
                  <a16:creationId xmlns:a16="http://schemas.microsoft.com/office/drawing/2014/main" id="{7849E8D9-B8F3-28AF-759F-E0E953B3B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948" y="526308"/>
              <a:ext cx="16505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Shape 594">
              <a:extLst>
                <a:ext uri="{FF2B5EF4-FFF2-40B4-BE49-F238E27FC236}">
                  <a16:creationId xmlns:a16="http://schemas.microsoft.com/office/drawing/2014/main" id="{93CAE251-6514-EFC4-B3E2-45F0F3C83A16}"/>
                </a:ext>
              </a:extLst>
            </p:cNvPr>
            <p:cNvGrpSpPr/>
            <p:nvPr/>
          </p:nvGrpSpPr>
          <p:grpSpPr>
            <a:xfrm>
              <a:off x="543081" y="340536"/>
              <a:ext cx="371564" cy="371543"/>
              <a:chOff x="576250" y="4319400"/>
              <a:chExt cx="442075" cy="442050"/>
            </a:xfrm>
          </p:grpSpPr>
          <p:sp>
            <p:nvSpPr>
              <p:cNvPr id="20" name="Shape 595">
                <a:extLst>
                  <a:ext uri="{FF2B5EF4-FFF2-40B4-BE49-F238E27FC236}">
                    <a16:creationId xmlns:a16="http://schemas.microsoft.com/office/drawing/2014/main" id="{30B0E75C-6FFD-71DC-5AAA-01DE78359046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0" t="0" r="0" b="0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596">
                <a:extLst>
                  <a:ext uri="{FF2B5EF4-FFF2-40B4-BE49-F238E27FC236}">
                    <a16:creationId xmlns:a16="http://schemas.microsoft.com/office/drawing/2014/main" id="{AA8BE923-048B-F03C-B32D-FE47D8E85E49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0" t="0" r="0" b="0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597">
                <a:extLst>
                  <a:ext uri="{FF2B5EF4-FFF2-40B4-BE49-F238E27FC236}">
                    <a16:creationId xmlns:a16="http://schemas.microsoft.com/office/drawing/2014/main" id="{058CD8C3-464F-1C54-B141-4F3653D24D79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0" t="0" r="0" b="0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598">
                <a:extLst>
                  <a:ext uri="{FF2B5EF4-FFF2-40B4-BE49-F238E27FC236}">
                    <a16:creationId xmlns:a16="http://schemas.microsoft.com/office/drawing/2014/main" id="{67C4A3FE-81D8-5EBB-0528-73369277F02F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0" t="0" r="0" b="0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87D154-D09B-311F-85A5-6FC0C1B627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61"/>
          <a:stretch/>
        </p:blipFill>
        <p:spPr>
          <a:xfrm>
            <a:off x="634159" y="2262929"/>
            <a:ext cx="10583192" cy="4034576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81BB5513-F4D8-9123-6C18-FFEAF9CB2A0B}"/>
              </a:ext>
            </a:extLst>
          </p:cNvPr>
          <p:cNvSpPr/>
          <p:nvPr/>
        </p:nvSpPr>
        <p:spPr>
          <a:xfrm flipH="1">
            <a:off x="10046314" y="2317014"/>
            <a:ext cx="140988" cy="3403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713FF4-9027-FE66-10B1-956763B2089E}"/>
              </a:ext>
            </a:extLst>
          </p:cNvPr>
          <p:cNvSpPr txBox="1"/>
          <p:nvPr/>
        </p:nvSpPr>
        <p:spPr>
          <a:xfrm>
            <a:off x="1028131" y="1000725"/>
            <a:ext cx="10544870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GIOTTO now optimizes particle distribution subsets within </a:t>
            </a:r>
            <a:r>
              <a:rPr lang="en-US" b="1" dirty="0"/>
              <a:t>specific windows</a:t>
            </a:r>
            <a:r>
              <a:rPr lang="en-US" dirty="0"/>
              <a:t>, now </a:t>
            </a:r>
            <a:r>
              <a:rPr lang="en-US" b="1" dirty="0"/>
              <a:t>enhancing first bucket </a:t>
            </a:r>
            <a:r>
              <a:rPr lang="en-US" dirty="0"/>
              <a:t>optimization (z-cut).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could optimize potentially </a:t>
            </a:r>
            <a:r>
              <a:rPr lang="en-US" b="1" dirty="0"/>
              <a:t>in-acceptance window </a:t>
            </a:r>
            <a:r>
              <a:rPr lang="en-US" dirty="0"/>
              <a:t>particles.</a:t>
            </a:r>
          </a:p>
          <a:p>
            <a:endParaRPr lang="en-US" sz="200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F98839-10F4-AE37-C611-ACD19D49E0A4}"/>
              </a:ext>
            </a:extLst>
          </p:cNvPr>
          <p:cNvSpPr txBox="1"/>
          <p:nvPr/>
        </p:nvSpPr>
        <p:spPr>
          <a:xfrm>
            <a:off x="1839675" y="2488045"/>
            <a:ext cx="2333708" cy="369332"/>
          </a:xfrm>
          <a:prstGeom prst="rect">
            <a:avLst/>
          </a:prstGeom>
          <a:solidFill>
            <a:srgbClr val="FFFFFF">
              <a:alpha val="21961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Macroparticles</a:t>
            </a:r>
            <a:r>
              <a:rPr lang="it-IT" dirty="0"/>
              <a:t>: 136 k</a:t>
            </a:r>
          </a:p>
        </p:txBody>
      </p:sp>
    </p:spTree>
    <p:extLst>
      <p:ext uri="{BB962C8B-B14F-4D97-AF65-F5344CB8AC3E}">
        <p14:creationId xmlns:p14="http://schemas.microsoft.com/office/powerpoint/2010/main" val="343352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919DF01F-0039-5284-CBAA-A231D8AA020C}"/>
              </a:ext>
            </a:extLst>
          </p:cNvPr>
          <p:cNvGrpSpPr/>
          <p:nvPr/>
        </p:nvGrpSpPr>
        <p:grpSpPr>
          <a:xfrm>
            <a:off x="1" y="214320"/>
            <a:ext cx="12066997" cy="616008"/>
            <a:chOff x="1" y="214320"/>
            <a:chExt cx="12066997" cy="6160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0EA663-67E2-4DDF-1840-E4597F99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16" y="274622"/>
              <a:ext cx="943674" cy="504177"/>
            </a:xfrm>
            <a:prstGeom prst="rect">
              <a:avLst/>
            </a:prstGeom>
          </p:spPr>
        </p:pic>
        <p:cxnSp>
          <p:nvCxnSpPr>
            <p:cNvPr id="4" name="Shape 92">
              <a:extLst>
                <a:ext uri="{FF2B5EF4-FFF2-40B4-BE49-F238E27FC236}">
                  <a16:creationId xmlns:a16="http://schemas.microsoft.com/office/drawing/2014/main" id="{6AC54969-DD2C-9085-56BD-822A797CFC79}"/>
                </a:ext>
              </a:extLst>
            </p:cNvPr>
            <p:cNvCxnSpPr/>
            <p:nvPr/>
          </p:nvCxnSpPr>
          <p:spPr>
            <a:xfrm>
              <a:off x="1" y="526713"/>
              <a:ext cx="109421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Shape 120">
              <a:extLst>
                <a:ext uri="{FF2B5EF4-FFF2-40B4-BE49-F238E27FC236}">
                  <a16:creationId xmlns:a16="http://schemas.microsoft.com/office/drawing/2014/main" id="{E22CA435-4A52-B7C5-305D-8B001B584DC9}"/>
                </a:ext>
              </a:extLst>
            </p:cNvPr>
            <p:cNvSpPr/>
            <p:nvPr/>
          </p:nvSpPr>
          <p:spPr>
            <a:xfrm>
              <a:off x="438817" y="223096"/>
              <a:ext cx="596436" cy="607232"/>
            </a:xfrm>
            <a:prstGeom prst="ellipse">
              <a:avLst/>
            </a:prstGeom>
            <a:solidFill>
              <a:srgbClr val="FFC3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" name="Shape 249">
              <a:extLst>
                <a:ext uri="{FF2B5EF4-FFF2-40B4-BE49-F238E27FC236}">
                  <a16:creationId xmlns:a16="http://schemas.microsoft.com/office/drawing/2014/main" id="{F66D5B91-4868-B9B7-380F-B70ACE38BCD9}"/>
                </a:ext>
              </a:extLst>
            </p:cNvPr>
            <p:cNvSpPr txBox="1">
              <a:spLocks/>
            </p:cNvSpPr>
            <p:nvPr/>
          </p:nvSpPr>
          <p:spPr>
            <a:xfrm>
              <a:off x="1111013" y="308912"/>
              <a:ext cx="3830723" cy="43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>
                <a:buClr>
                  <a:srgbClr val="000000"/>
                </a:buClr>
                <a:buSzPct val="25000"/>
              </a:pPr>
              <a:r>
                <a:rPr lang="it-IT" sz="2667" b="1" dirty="0" err="1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Particles</a:t>
              </a:r>
              <a:r>
                <a:rPr lang="it-IT" sz="2667" b="1" dirty="0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 vs </a:t>
              </a:r>
              <a:r>
                <a:rPr lang="it-IT" sz="2667" b="1" dirty="0" err="1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emittance</a:t>
              </a:r>
              <a:endParaRPr lang="en" sz="2667" b="1" dirty="0">
                <a:latin typeface="Palatino Linotype" panose="02040502050505030304" pitchFamily="18" charset="0"/>
                <a:ea typeface="UD Digi Kyokasho N-R" panose="020B0400000000000000" pitchFamily="18" charset="-128"/>
                <a:cs typeface="Lora"/>
                <a:sym typeface="Lora"/>
              </a:endParaRPr>
            </a:p>
          </p:txBody>
        </p:sp>
        <p:cxnSp>
          <p:nvCxnSpPr>
            <p:cNvPr id="11" name="Shape 92">
              <a:extLst>
                <a:ext uri="{FF2B5EF4-FFF2-40B4-BE49-F238E27FC236}">
                  <a16:creationId xmlns:a16="http://schemas.microsoft.com/office/drawing/2014/main" id="{23506C67-DD38-583E-FEBF-8BE56735831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941736" y="526712"/>
              <a:ext cx="6031064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egnaposto numero diapositiva 1">
              <a:extLst>
                <a:ext uri="{FF2B5EF4-FFF2-40B4-BE49-F238E27FC236}">
                  <a16:creationId xmlns:a16="http://schemas.microsoft.com/office/drawing/2014/main" id="{A692509D-5774-7FCE-6011-41DBA4EFFAA3}"/>
                </a:ext>
              </a:extLst>
            </p:cNvPr>
            <p:cNvSpPr txBox="1">
              <a:spLocks/>
            </p:cNvSpPr>
            <p:nvPr/>
          </p:nvSpPr>
          <p:spPr>
            <a:xfrm>
              <a:off x="10332460" y="214320"/>
              <a:ext cx="545944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E011DD9-7140-4E43-B8DF-517520C6FEA9}" type="slidenum">
                <a:rPr lang="en-US" smtClean="0"/>
                <a:pPr/>
                <a:t>16</a:t>
              </a:fld>
              <a:endParaRPr lang="en-US" dirty="0"/>
            </a:p>
          </p:txBody>
        </p:sp>
        <p:cxnSp>
          <p:nvCxnSpPr>
            <p:cNvPr id="14" name="Shape 92">
              <a:extLst>
                <a:ext uri="{FF2B5EF4-FFF2-40B4-BE49-F238E27FC236}">
                  <a16:creationId xmlns:a16="http://schemas.microsoft.com/office/drawing/2014/main" id="{70743022-0EC0-68F6-96CF-7381C8309286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258" y="527947"/>
              <a:ext cx="173703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92">
              <a:extLst>
                <a:ext uri="{FF2B5EF4-FFF2-40B4-BE49-F238E27FC236}">
                  <a16:creationId xmlns:a16="http://schemas.microsoft.com/office/drawing/2014/main" id="{7849E8D9-B8F3-28AF-759F-E0E953B3B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948" y="526308"/>
              <a:ext cx="16505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Shape 594">
              <a:extLst>
                <a:ext uri="{FF2B5EF4-FFF2-40B4-BE49-F238E27FC236}">
                  <a16:creationId xmlns:a16="http://schemas.microsoft.com/office/drawing/2014/main" id="{93CAE251-6514-EFC4-B3E2-45F0F3C83A16}"/>
                </a:ext>
              </a:extLst>
            </p:cNvPr>
            <p:cNvGrpSpPr/>
            <p:nvPr/>
          </p:nvGrpSpPr>
          <p:grpSpPr>
            <a:xfrm>
              <a:off x="543081" y="340536"/>
              <a:ext cx="371564" cy="371543"/>
              <a:chOff x="576250" y="4319400"/>
              <a:chExt cx="442075" cy="442050"/>
            </a:xfrm>
          </p:grpSpPr>
          <p:sp>
            <p:nvSpPr>
              <p:cNvPr id="20" name="Shape 595">
                <a:extLst>
                  <a:ext uri="{FF2B5EF4-FFF2-40B4-BE49-F238E27FC236}">
                    <a16:creationId xmlns:a16="http://schemas.microsoft.com/office/drawing/2014/main" id="{30B0E75C-6FFD-71DC-5AAA-01DE78359046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0" t="0" r="0" b="0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596">
                <a:extLst>
                  <a:ext uri="{FF2B5EF4-FFF2-40B4-BE49-F238E27FC236}">
                    <a16:creationId xmlns:a16="http://schemas.microsoft.com/office/drawing/2014/main" id="{AA8BE923-048B-F03C-B32D-FE47D8E85E49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0" t="0" r="0" b="0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597">
                <a:extLst>
                  <a:ext uri="{FF2B5EF4-FFF2-40B4-BE49-F238E27FC236}">
                    <a16:creationId xmlns:a16="http://schemas.microsoft.com/office/drawing/2014/main" id="{058CD8C3-464F-1C54-B141-4F3653D24D79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0" t="0" r="0" b="0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598">
                <a:extLst>
                  <a:ext uri="{FF2B5EF4-FFF2-40B4-BE49-F238E27FC236}">
                    <a16:creationId xmlns:a16="http://schemas.microsoft.com/office/drawing/2014/main" id="{67C4A3FE-81D8-5EBB-0528-73369277F02F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0" t="0" r="0" b="0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B8676207-0AF9-0C70-6C3A-B53FEAA97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52" y="1980801"/>
            <a:ext cx="9913696" cy="41885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3A4285-9F05-7F09-BB09-E07E3954DE40}"/>
              </a:ext>
            </a:extLst>
          </p:cNvPr>
          <p:cNvSpPr txBox="1"/>
          <p:nvPr/>
        </p:nvSpPr>
        <p:spPr>
          <a:xfrm>
            <a:off x="854230" y="1303017"/>
            <a:ext cx="106089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/>
              <a:t>The fitness function defines the tradeoff between emittance in the first bucket and the capture ratio.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234766-9C32-4A86-5450-1E1504129CC3}"/>
              </a:ext>
            </a:extLst>
          </p:cNvPr>
          <p:cNvSpPr txBox="1"/>
          <p:nvPr/>
        </p:nvSpPr>
        <p:spPr>
          <a:xfrm>
            <a:off x="7282342" y="5084146"/>
            <a:ext cx="2333708" cy="369332"/>
          </a:xfrm>
          <a:prstGeom prst="rect">
            <a:avLst/>
          </a:prstGeom>
          <a:solidFill>
            <a:srgbClr val="FFFFFF">
              <a:alpha val="21961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Macroparticles</a:t>
            </a:r>
            <a:r>
              <a:rPr lang="it-IT" dirty="0"/>
              <a:t>: 5 k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7AF5E50-D5E2-2071-CEE2-82B591A2AC9D}"/>
              </a:ext>
            </a:extLst>
          </p:cNvPr>
          <p:cNvSpPr txBox="1"/>
          <p:nvPr/>
        </p:nvSpPr>
        <p:spPr>
          <a:xfrm>
            <a:off x="2926080" y="4812356"/>
            <a:ext cx="119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legreya" pitchFamily="2" charset="0"/>
              </a:rPr>
              <a:t>~</a:t>
            </a:r>
            <a:r>
              <a:rPr lang="it-IT" dirty="0"/>
              <a:t>15 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16CCE4-1931-E026-D799-57F3158C8D81}"/>
              </a:ext>
            </a:extLst>
          </p:cNvPr>
          <p:cNvSpPr txBox="1"/>
          <p:nvPr/>
        </p:nvSpPr>
        <p:spPr>
          <a:xfrm>
            <a:off x="6610674" y="3139833"/>
            <a:ext cx="119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legreya" pitchFamily="2" charset="0"/>
              </a:rPr>
              <a:t>~</a:t>
            </a:r>
            <a:r>
              <a:rPr lang="it-IT" dirty="0"/>
              <a:t>18 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70F44C4-2869-EA2F-7441-C99665C6D421}"/>
              </a:ext>
            </a:extLst>
          </p:cNvPr>
          <p:cNvSpPr txBox="1"/>
          <p:nvPr/>
        </p:nvSpPr>
        <p:spPr>
          <a:xfrm>
            <a:off x="5205984" y="2780102"/>
            <a:ext cx="119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&gt;18 T</a:t>
            </a:r>
          </a:p>
        </p:txBody>
      </p:sp>
    </p:spTree>
    <p:extLst>
      <p:ext uri="{BB962C8B-B14F-4D97-AF65-F5344CB8AC3E}">
        <p14:creationId xmlns:p14="http://schemas.microsoft.com/office/powerpoint/2010/main" val="324106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919DF01F-0039-5284-CBAA-A231D8AA020C}"/>
              </a:ext>
            </a:extLst>
          </p:cNvPr>
          <p:cNvGrpSpPr/>
          <p:nvPr/>
        </p:nvGrpSpPr>
        <p:grpSpPr>
          <a:xfrm>
            <a:off x="1" y="214320"/>
            <a:ext cx="12066997" cy="616008"/>
            <a:chOff x="1" y="214320"/>
            <a:chExt cx="12066997" cy="6160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0EA663-67E2-4DDF-1840-E4597F99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16" y="274622"/>
              <a:ext cx="943674" cy="504177"/>
            </a:xfrm>
            <a:prstGeom prst="rect">
              <a:avLst/>
            </a:prstGeom>
          </p:spPr>
        </p:pic>
        <p:cxnSp>
          <p:nvCxnSpPr>
            <p:cNvPr id="4" name="Shape 92">
              <a:extLst>
                <a:ext uri="{FF2B5EF4-FFF2-40B4-BE49-F238E27FC236}">
                  <a16:creationId xmlns:a16="http://schemas.microsoft.com/office/drawing/2014/main" id="{6AC54969-DD2C-9085-56BD-822A797CFC79}"/>
                </a:ext>
              </a:extLst>
            </p:cNvPr>
            <p:cNvCxnSpPr/>
            <p:nvPr/>
          </p:nvCxnSpPr>
          <p:spPr>
            <a:xfrm>
              <a:off x="1" y="526713"/>
              <a:ext cx="109421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Shape 120">
              <a:extLst>
                <a:ext uri="{FF2B5EF4-FFF2-40B4-BE49-F238E27FC236}">
                  <a16:creationId xmlns:a16="http://schemas.microsoft.com/office/drawing/2014/main" id="{E22CA435-4A52-B7C5-305D-8B001B584DC9}"/>
                </a:ext>
              </a:extLst>
            </p:cNvPr>
            <p:cNvSpPr/>
            <p:nvPr/>
          </p:nvSpPr>
          <p:spPr>
            <a:xfrm>
              <a:off x="438817" y="223096"/>
              <a:ext cx="596436" cy="607232"/>
            </a:xfrm>
            <a:prstGeom prst="ellipse">
              <a:avLst/>
            </a:prstGeom>
            <a:solidFill>
              <a:srgbClr val="FFC3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" name="Shape 249">
              <a:extLst>
                <a:ext uri="{FF2B5EF4-FFF2-40B4-BE49-F238E27FC236}">
                  <a16:creationId xmlns:a16="http://schemas.microsoft.com/office/drawing/2014/main" id="{F66D5B91-4868-B9B7-380F-B70ACE38BCD9}"/>
                </a:ext>
              </a:extLst>
            </p:cNvPr>
            <p:cNvSpPr txBox="1">
              <a:spLocks/>
            </p:cNvSpPr>
            <p:nvPr/>
          </p:nvSpPr>
          <p:spPr>
            <a:xfrm>
              <a:off x="1111013" y="308912"/>
              <a:ext cx="3079987" cy="43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>
                <a:buClr>
                  <a:srgbClr val="000000"/>
                </a:buClr>
                <a:buSzPct val="25000"/>
              </a:pPr>
              <a:r>
                <a:rPr lang="en-US" sz="2667" b="1" dirty="0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Boosting the beam</a:t>
              </a:r>
            </a:p>
          </p:txBody>
        </p:sp>
        <p:cxnSp>
          <p:nvCxnSpPr>
            <p:cNvPr id="11" name="Shape 92">
              <a:extLst>
                <a:ext uri="{FF2B5EF4-FFF2-40B4-BE49-F238E27FC236}">
                  <a16:creationId xmlns:a16="http://schemas.microsoft.com/office/drawing/2014/main" id="{23506C67-DD38-583E-FEBF-8BE56735831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191000" y="526712"/>
              <a:ext cx="67818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egnaposto numero diapositiva 1">
              <a:extLst>
                <a:ext uri="{FF2B5EF4-FFF2-40B4-BE49-F238E27FC236}">
                  <a16:creationId xmlns:a16="http://schemas.microsoft.com/office/drawing/2014/main" id="{A692509D-5774-7FCE-6011-41DBA4EFFAA3}"/>
                </a:ext>
              </a:extLst>
            </p:cNvPr>
            <p:cNvSpPr txBox="1">
              <a:spLocks/>
            </p:cNvSpPr>
            <p:nvPr/>
          </p:nvSpPr>
          <p:spPr>
            <a:xfrm>
              <a:off x="10332460" y="214320"/>
              <a:ext cx="545944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E011DD9-7140-4E43-B8DF-517520C6FEA9}" type="slidenum">
                <a:rPr lang="en-US" smtClean="0"/>
                <a:pPr/>
                <a:t>17</a:t>
              </a:fld>
              <a:endParaRPr lang="en-US" dirty="0"/>
            </a:p>
          </p:txBody>
        </p:sp>
        <p:cxnSp>
          <p:nvCxnSpPr>
            <p:cNvPr id="14" name="Shape 92">
              <a:extLst>
                <a:ext uri="{FF2B5EF4-FFF2-40B4-BE49-F238E27FC236}">
                  <a16:creationId xmlns:a16="http://schemas.microsoft.com/office/drawing/2014/main" id="{70743022-0EC0-68F6-96CF-7381C8309286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258" y="527947"/>
              <a:ext cx="173703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92">
              <a:extLst>
                <a:ext uri="{FF2B5EF4-FFF2-40B4-BE49-F238E27FC236}">
                  <a16:creationId xmlns:a16="http://schemas.microsoft.com/office/drawing/2014/main" id="{7849E8D9-B8F3-28AF-759F-E0E953B3B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948" y="526308"/>
              <a:ext cx="16505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Shape 594">
              <a:extLst>
                <a:ext uri="{FF2B5EF4-FFF2-40B4-BE49-F238E27FC236}">
                  <a16:creationId xmlns:a16="http://schemas.microsoft.com/office/drawing/2014/main" id="{93CAE251-6514-EFC4-B3E2-45F0F3C83A16}"/>
                </a:ext>
              </a:extLst>
            </p:cNvPr>
            <p:cNvGrpSpPr/>
            <p:nvPr/>
          </p:nvGrpSpPr>
          <p:grpSpPr>
            <a:xfrm>
              <a:off x="543081" y="340536"/>
              <a:ext cx="371564" cy="371543"/>
              <a:chOff x="576250" y="4319400"/>
              <a:chExt cx="442075" cy="442050"/>
            </a:xfrm>
          </p:grpSpPr>
          <p:sp>
            <p:nvSpPr>
              <p:cNvPr id="20" name="Shape 595">
                <a:extLst>
                  <a:ext uri="{FF2B5EF4-FFF2-40B4-BE49-F238E27FC236}">
                    <a16:creationId xmlns:a16="http://schemas.microsoft.com/office/drawing/2014/main" id="{30B0E75C-6FFD-71DC-5AAA-01DE78359046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0" t="0" r="0" b="0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596">
                <a:extLst>
                  <a:ext uri="{FF2B5EF4-FFF2-40B4-BE49-F238E27FC236}">
                    <a16:creationId xmlns:a16="http://schemas.microsoft.com/office/drawing/2014/main" id="{AA8BE923-048B-F03C-B32D-FE47D8E85E49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0" t="0" r="0" b="0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597">
                <a:extLst>
                  <a:ext uri="{FF2B5EF4-FFF2-40B4-BE49-F238E27FC236}">
                    <a16:creationId xmlns:a16="http://schemas.microsoft.com/office/drawing/2014/main" id="{058CD8C3-464F-1C54-B141-4F3653D24D79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0" t="0" r="0" b="0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598">
                <a:extLst>
                  <a:ext uri="{FF2B5EF4-FFF2-40B4-BE49-F238E27FC236}">
                    <a16:creationId xmlns:a16="http://schemas.microsoft.com/office/drawing/2014/main" id="{67C4A3FE-81D8-5EBB-0528-73369277F02F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0" t="0" r="0" b="0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4BF5FEC9-79CF-1DB9-F707-F95529B70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88" y="903980"/>
            <a:ext cx="5131005" cy="3848254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CBE5DC4-90C2-058A-7AE4-6C5453C900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89"/>
          <a:stretch/>
        </p:blipFill>
        <p:spPr>
          <a:xfrm>
            <a:off x="7309243" y="898983"/>
            <a:ext cx="4757756" cy="3739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C7BB25-1ADA-6A15-B67C-26E75DC2B436}"/>
              </a:ext>
            </a:extLst>
          </p:cNvPr>
          <p:cNvSpPr txBox="1"/>
          <p:nvPr/>
        </p:nvSpPr>
        <p:spPr>
          <a:xfrm>
            <a:off x="1779657" y="4764750"/>
            <a:ext cx="3937076" cy="19732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037" b="1" dirty="0">
                <a:solidFill>
                  <a:schemeClr val="accent6"/>
                </a:solidFill>
              </a:rPr>
              <a:t>Optimized beam (up to now):</a:t>
            </a:r>
          </a:p>
          <a:p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∆ 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W/W (1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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0.99 %, </a:t>
            </a:r>
          </a:p>
          <a:p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∆ 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(1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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 = 2.4 mm </a:t>
            </a:r>
          </a:p>
          <a:p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Hor./Vert. beam size (1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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8.7 mm</a:t>
            </a:r>
          </a:p>
          <a:p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Acc. Yield = 7</a:t>
            </a:r>
          </a:p>
          <a:p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</a:t>
            </a:r>
            <a:r>
              <a:rPr lang="en-US" sz="2037" baseline="-25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n rms </a:t>
            </a:r>
            <a:r>
              <a:rPr lang="en-US" sz="2037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x,y</a:t>
            </a:r>
            <a:r>
              <a:rPr lang="en-US" sz="2037" baseline="-25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= 9.610</a:t>
            </a:r>
            <a:r>
              <a:rPr lang="en-US" sz="2037" baseline="30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3</a:t>
            </a:r>
            <a:r>
              <a:rPr lang="en-US" sz="2037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037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mmmrad</a:t>
            </a:r>
            <a:endParaRPr lang="en-US" sz="203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EC3059F-4A88-2582-1FAE-BC0140132AEA}"/>
              </a:ext>
            </a:extLst>
          </p:cNvPr>
          <p:cNvSpPr txBox="1"/>
          <p:nvPr/>
        </p:nvSpPr>
        <p:spPr>
          <a:xfrm>
            <a:off x="6994863" y="4764750"/>
            <a:ext cx="3652615" cy="1659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37" b="1" dirty="0"/>
              <a:t>Capture system -V0:</a:t>
            </a:r>
          </a:p>
          <a:p>
            <a:r>
              <a:rPr lang="en-US" sz="2037" dirty="0">
                <a:sym typeface="Symbol" panose="05050102010706020507" pitchFamily="18" charset="2"/>
              </a:rPr>
              <a:t>∆ </a:t>
            </a:r>
            <a:r>
              <a:rPr lang="en-US" sz="2037" dirty="0"/>
              <a:t>W/W (1</a:t>
            </a:r>
            <a:r>
              <a:rPr lang="en-US" sz="2037" dirty="0">
                <a:sym typeface="Symbol" panose="05050102010706020507" pitchFamily="18" charset="2"/>
              </a:rPr>
              <a:t></a:t>
            </a:r>
            <a:r>
              <a:rPr lang="en-US" sz="2037" dirty="0"/>
              <a:t>) = 1.6 %, </a:t>
            </a:r>
          </a:p>
          <a:p>
            <a:r>
              <a:rPr lang="en-US" sz="2037" dirty="0">
                <a:sym typeface="Symbol" panose="05050102010706020507" pitchFamily="18" charset="2"/>
              </a:rPr>
              <a:t>∆ </a:t>
            </a:r>
            <a:r>
              <a:rPr lang="en-US" sz="2037" dirty="0"/>
              <a:t>Z (1</a:t>
            </a:r>
            <a:r>
              <a:rPr lang="en-US" sz="2037" dirty="0">
                <a:sym typeface="Symbol" panose="05050102010706020507" pitchFamily="18" charset="2"/>
              </a:rPr>
              <a:t></a:t>
            </a:r>
            <a:r>
              <a:rPr lang="en-US" sz="2037" dirty="0"/>
              <a:t>)  = 3.1 mm</a:t>
            </a:r>
          </a:p>
          <a:p>
            <a:r>
              <a:rPr lang="en-US" sz="2037" dirty="0"/>
              <a:t>Acc. Yield = 7</a:t>
            </a:r>
          </a:p>
          <a:p>
            <a:r>
              <a:rPr lang="en-US" sz="2037" dirty="0">
                <a:sym typeface="Symbol" panose="05050102010706020507" pitchFamily="18" charset="2"/>
              </a:rPr>
              <a:t></a:t>
            </a:r>
            <a:r>
              <a:rPr lang="en-US" sz="2037" baseline="-25000" dirty="0">
                <a:sym typeface="Symbol" panose="05050102010706020507" pitchFamily="18" charset="2"/>
              </a:rPr>
              <a:t>n rms </a:t>
            </a:r>
            <a:r>
              <a:rPr lang="en-US" sz="2037" baseline="-25000" dirty="0" err="1">
                <a:sym typeface="Symbol" panose="05050102010706020507" pitchFamily="18" charset="2"/>
              </a:rPr>
              <a:t>x,y</a:t>
            </a:r>
            <a:r>
              <a:rPr lang="en-US" sz="2037" baseline="-25000" dirty="0">
                <a:sym typeface="Symbol" panose="05050102010706020507" pitchFamily="18" charset="2"/>
              </a:rPr>
              <a:t> </a:t>
            </a:r>
            <a:r>
              <a:rPr lang="en-US" sz="2037" dirty="0">
                <a:sym typeface="Symbol" panose="05050102010706020507" pitchFamily="18" charset="2"/>
              </a:rPr>
              <a:t>= 1210</a:t>
            </a:r>
            <a:r>
              <a:rPr lang="en-US" sz="2037" baseline="30000" dirty="0">
                <a:sym typeface="Symbol" panose="05050102010706020507" pitchFamily="18" charset="2"/>
              </a:rPr>
              <a:t>3</a:t>
            </a:r>
            <a:r>
              <a:rPr lang="en-US" sz="2037" dirty="0">
                <a:sym typeface="Symbol" panose="05050102010706020507" pitchFamily="18" charset="2"/>
              </a:rPr>
              <a:t> </a:t>
            </a:r>
            <a:r>
              <a:rPr lang="en-US" sz="2037" dirty="0" err="1">
                <a:sym typeface="Symbol" panose="05050102010706020507" pitchFamily="18" charset="2"/>
              </a:rPr>
              <a:t>mmmrad</a:t>
            </a:r>
            <a:endParaRPr lang="en-US" sz="2037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E9D127E-0B8C-E0F9-59CE-486B78AC3FAB}"/>
              </a:ext>
            </a:extLst>
          </p:cNvPr>
          <p:cNvSpPr txBox="1"/>
          <p:nvPr/>
        </p:nvSpPr>
        <p:spPr>
          <a:xfrm>
            <a:off x="2035115" y="790278"/>
            <a:ext cx="332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@ 9 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64AE8DF-B7B7-5D9A-8911-F1944DC275AD}"/>
              </a:ext>
            </a:extLst>
          </p:cNvPr>
          <p:cNvSpPr txBox="1"/>
          <p:nvPr/>
        </p:nvSpPr>
        <p:spPr>
          <a:xfrm>
            <a:off x="9341684" y="6496741"/>
            <a:ext cx="29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Courtesy</a:t>
            </a:r>
            <a:r>
              <a:rPr lang="it-IT" dirty="0"/>
              <a:t> of V. </a:t>
            </a:r>
            <a:r>
              <a:rPr lang="it-IT" dirty="0" err="1"/>
              <a:t>Mytrochenko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26CFDAC-CB61-E71B-83BE-A745BBCDBD25}"/>
              </a:ext>
            </a:extLst>
          </p:cNvPr>
          <p:cNvSpPr txBox="1"/>
          <p:nvPr/>
        </p:nvSpPr>
        <p:spPr>
          <a:xfrm>
            <a:off x="8741004" y="822044"/>
            <a:ext cx="21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boosted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it-IT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1F1EC35-5254-5344-0A7B-4C7B4091FE0F}"/>
              </a:ext>
            </a:extLst>
          </p:cNvPr>
          <p:cNvCxnSpPr>
            <a:cxnSpLocks/>
          </p:cNvCxnSpPr>
          <p:nvPr/>
        </p:nvCxnSpPr>
        <p:spPr>
          <a:xfrm>
            <a:off x="5819565" y="2632016"/>
            <a:ext cx="1328430" cy="0"/>
          </a:xfrm>
          <a:prstGeom prst="straightConnector1">
            <a:avLst/>
          </a:prstGeom>
          <a:ln w="47625" cmpd="dbl">
            <a:gradFill flip="none" rotWithShape="1">
              <a:gsLst>
                <a:gs pos="9000">
                  <a:schemeClr val="accent4">
                    <a:lumMod val="20000"/>
                    <a:lumOff val="80000"/>
                  </a:schemeClr>
                </a:gs>
                <a:gs pos="0">
                  <a:schemeClr val="bg1"/>
                </a:gs>
                <a:gs pos="98851">
                  <a:srgbClr val="FFC30F"/>
                </a:gs>
              </a:gsLst>
              <a:lin ang="0" scaled="1"/>
              <a:tileRect/>
            </a:gradFill>
            <a:headEnd type="none" w="lg" len="lg"/>
            <a:tailEnd type="stealth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8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919DF01F-0039-5284-CBAA-A231D8AA020C}"/>
              </a:ext>
            </a:extLst>
          </p:cNvPr>
          <p:cNvGrpSpPr/>
          <p:nvPr/>
        </p:nvGrpSpPr>
        <p:grpSpPr>
          <a:xfrm>
            <a:off x="1" y="214320"/>
            <a:ext cx="12066997" cy="616008"/>
            <a:chOff x="1" y="214320"/>
            <a:chExt cx="12066997" cy="6160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0EA663-67E2-4DDF-1840-E4597F99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16" y="274622"/>
              <a:ext cx="943674" cy="504177"/>
            </a:xfrm>
            <a:prstGeom prst="rect">
              <a:avLst/>
            </a:prstGeom>
          </p:spPr>
        </p:pic>
        <p:cxnSp>
          <p:nvCxnSpPr>
            <p:cNvPr id="4" name="Shape 92">
              <a:extLst>
                <a:ext uri="{FF2B5EF4-FFF2-40B4-BE49-F238E27FC236}">
                  <a16:creationId xmlns:a16="http://schemas.microsoft.com/office/drawing/2014/main" id="{6AC54969-DD2C-9085-56BD-822A797CFC79}"/>
                </a:ext>
              </a:extLst>
            </p:cNvPr>
            <p:cNvCxnSpPr/>
            <p:nvPr/>
          </p:nvCxnSpPr>
          <p:spPr>
            <a:xfrm>
              <a:off x="1" y="526713"/>
              <a:ext cx="109421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" name="Shape 120">
              <a:extLst>
                <a:ext uri="{FF2B5EF4-FFF2-40B4-BE49-F238E27FC236}">
                  <a16:creationId xmlns:a16="http://schemas.microsoft.com/office/drawing/2014/main" id="{E22CA435-4A52-B7C5-305D-8B001B584DC9}"/>
                </a:ext>
              </a:extLst>
            </p:cNvPr>
            <p:cNvSpPr/>
            <p:nvPr/>
          </p:nvSpPr>
          <p:spPr>
            <a:xfrm>
              <a:off x="438817" y="223096"/>
              <a:ext cx="596436" cy="607232"/>
            </a:xfrm>
            <a:prstGeom prst="ellipse">
              <a:avLst/>
            </a:prstGeom>
            <a:solidFill>
              <a:srgbClr val="FFC3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" name="Shape 249">
              <a:extLst>
                <a:ext uri="{FF2B5EF4-FFF2-40B4-BE49-F238E27FC236}">
                  <a16:creationId xmlns:a16="http://schemas.microsoft.com/office/drawing/2014/main" id="{F66D5B91-4868-B9B7-380F-B70ACE38BCD9}"/>
                </a:ext>
              </a:extLst>
            </p:cNvPr>
            <p:cNvSpPr txBox="1">
              <a:spLocks/>
            </p:cNvSpPr>
            <p:nvPr/>
          </p:nvSpPr>
          <p:spPr>
            <a:xfrm>
              <a:off x="1111013" y="308912"/>
              <a:ext cx="7106660" cy="43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</a:lstStyle>
            <a:p>
              <a:pPr>
                <a:buClr>
                  <a:srgbClr val="000000"/>
                </a:buClr>
                <a:buSzPct val="25000"/>
              </a:pPr>
              <a:r>
                <a:rPr lang="en-US" sz="2667" b="1" dirty="0">
                  <a:latin typeface="Palatino Linotype" panose="02040502050505030304" pitchFamily="18" charset="0"/>
                  <a:ea typeface="UD Digi Kyokasho N-R" panose="020B0400000000000000" pitchFamily="18" charset="-128"/>
                  <a:cs typeface="Lora"/>
                  <a:sym typeface="Lora"/>
                </a:rPr>
                <a:t>Considerations and coming improvements</a:t>
              </a:r>
            </a:p>
          </p:txBody>
        </p:sp>
        <p:cxnSp>
          <p:nvCxnSpPr>
            <p:cNvPr id="11" name="Shape 92">
              <a:extLst>
                <a:ext uri="{FF2B5EF4-FFF2-40B4-BE49-F238E27FC236}">
                  <a16:creationId xmlns:a16="http://schemas.microsoft.com/office/drawing/2014/main" id="{23506C67-DD38-583E-FEBF-8BE56735831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8217673" y="526712"/>
              <a:ext cx="2755127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egnaposto numero diapositiva 1">
              <a:extLst>
                <a:ext uri="{FF2B5EF4-FFF2-40B4-BE49-F238E27FC236}">
                  <a16:creationId xmlns:a16="http://schemas.microsoft.com/office/drawing/2014/main" id="{A692509D-5774-7FCE-6011-41DBA4EFFAA3}"/>
                </a:ext>
              </a:extLst>
            </p:cNvPr>
            <p:cNvSpPr txBox="1">
              <a:spLocks/>
            </p:cNvSpPr>
            <p:nvPr/>
          </p:nvSpPr>
          <p:spPr>
            <a:xfrm>
              <a:off x="10332460" y="214320"/>
              <a:ext cx="545944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E011DD9-7140-4E43-B8DF-517520C6FEA9}" type="slidenum">
                <a:rPr lang="en-US" smtClean="0"/>
                <a:pPr/>
                <a:t>18</a:t>
              </a:fld>
              <a:endParaRPr lang="en-US" dirty="0"/>
            </a:p>
          </p:txBody>
        </p:sp>
        <p:cxnSp>
          <p:nvCxnSpPr>
            <p:cNvPr id="14" name="Shape 92">
              <a:extLst>
                <a:ext uri="{FF2B5EF4-FFF2-40B4-BE49-F238E27FC236}">
                  <a16:creationId xmlns:a16="http://schemas.microsoft.com/office/drawing/2014/main" id="{70743022-0EC0-68F6-96CF-7381C8309286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258" y="527947"/>
              <a:ext cx="173703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92">
              <a:extLst>
                <a:ext uri="{FF2B5EF4-FFF2-40B4-BE49-F238E27FC236}">
                  <a16:creationId xmlns:a16="http://schemas.microsoft.com/office/drawing/2014/main" id="{7849E8D9-B8F3-28AF-759F-E0E953B3B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901948" y="526308"/>
              <a:ext cx="16505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" name="Shape 594">
              <a:extLst>
                <a:ext uri="{FF2B5EF4-FFF2-40B4-BE49-F238E27FC236}">
                  <a16:creationId xmlns:a16="http://schemas.microsoft.com/office/drawing/2014/main" id="{93CAE251-6514-EFC4-B3E2-45F0F3C83A16}"/>
                </a:ext>
              </a:extLst>
            </p:cNvPr>
            <p:cNvGrpSpPr/>
            <p:nvPr/>
          </p:nvGrpSpPr>
          <p:grpSpPr>
            <a:xfrm>
              <a:off x="543081" y="340536"/>
              <a:ext cx="371564" cy="371543"/>
              <a:chOff x="576250" y="4319400"/>
              <a:chExt cx="442075" cy="442050"/>
            </a:xfrm>
          </p:grpSpPr>
          <p:sp>
            <p:nvSpPr>
              <p:cNvPr id="20" name="Shape 595">
                <a:extLst>
                  <a:ext uri="{FF2B5EF4-FFF2-40B4-BE49-F238E27FC236}">
                    <a16:creationId xmlns:a16="http://schemas.microsoft.com/office/drawing/2014/main" id="{30B0E75C-6FFD-71DC-5AAA-01DE78359046}"/>
                  </a:ext>
                </a:extLst>
              </p:cNvPr>
              <p:cNvSpPr/>
              <p:nvPr/>
            </p:nvSpPr>
            <p:spPr>
              <a:xfrm>
                <a:off x="576250" y="4319400"/>
                <a:ext cx="442075" cy="442050"/>
              </a:xfrm>
              <a:custGeom>
                <a:avLst/>
                <a:gdLst/>
                <a:ahLst/>
                <a:cxnLst/>
                <a:rect l="0" t="0" r="0" b="0"/>
                <a:pathLst>
                  <a:path w="17683" h="17682" fill="none" extrusionOk="0">
                    <a:moveTo>
                      <a:pt x="11472" y="17292"/>
                    </a:moveTo>
                    <a:lnTo>
                      <a:pt x="11472" y="12153"/>
                    </a:lnTo>
                    <a:lnTo>
                      <a:pt x="16416" y="7209"/>
                    </a:lnTo>
                    <a:lnTo>
                      <a:pt x="16416" y="7209"/>
                    </a:lnTo>
                    <a:lnTo>
                      <a:pt x="16562" y="7063"/>
                    </a:lnTo>
                    <a:lnTo>
                      <a:pt x="16684" y="6868"/>
                    </a:lnTo>
                    <a:lnTo>
                      <a:pt x="16830" y="6674"/>
                    </a:lnTo>
                    <a:lnTo>
                      <a:pt x="16927" y="6479"/>
                    </a:lnTo>
                    <a:lnTo>
                      <a:pt x="17146" y="6040"/>
                    </a:lnTo>
                    <a:lnTo>
                      <a:pt x="17317" y="5553"/>
                    </a:lnTo>
                    <a:lnTo>
                      <a:pt x="17439" y="5042"/>
                    </a:lnTo>
                    <a:lnTo>
                      <a:pt x="17560" y="4506"/>
                    </a:lnTo>
                    <a:lnTo>
                      <a:pt x="17633" y="3970"/>
                    </a:lnTo>
                    <a:lnTo>
                      <a:pt x="17658" y="3434"/>
                    </a:lnTo>
                    <a:lnTo>
                      <a:pt x="17682" y="2898"/>
                    </a:lnTo>
                    <a:lnTo>
                      <a:pt x="17682" y="2411"/>
                    </a:lnTo>
                    <a:lnTo>
                      <a:pt x="17658" y="1949"/>
                    </a:lnTo>
                    <a:lnTo>
                      <a:pt x="17609" y="1510"/>
                    </a:lnTo>
                    <a:lnTo>
                      <a:pt x="17536" y="1145"/>
                    </a:lnTo>
                    <a:lnTo>
                      <a:pt x="17463" y="828"/>
                    </a:lnTo>
                    <a:lnTo>
                      <a:pt x="17366" y="585"/>
                    </a:lnTo>
                    <a:lnTo>
                      <a:pt x="17292" y="487"/>
                    </a:lnTo>
                    <a:lnTo>
                      <a:pt x="17244" y="439"/>
                    </a:lnTo>
                    <a:lnTo>
                      <a:pt x="17244" y="439"/>
                    </a:lnTo>
                    <a:lnTo>
                      <a:pt x="17195" y="390"/>
                    </a:lnTo>
                    <a:lnTo>
                      <a:pt x="17098" y="317"/>
                    </a:lnTo>
                    <a:lnTo>
                      <a:pt x="16854" y="219"/>
                    </a:lnTo>
                    <a:lnTo>
                      <a:pt x="16537" y="146"/>
                    </a:lnTo>
                    <a:lnTo>
                      <a:pt x="16172" y="73"/>
                    </a:lnTo>
                    <a:lnTo>
                      <a:pt x="15734" y="25"/>
                    </a:lnTo>
                    <a:lnTo>
                      <a:pt x="15271" y="0"/>
                    </a:lnTo>
                    <a:lnTo>
                      <a:pt x="14784" y="0"/>
                    </a:lnTo>
                    <a:lnTo>
                      <a:pt x="14248" y="25"/>
                    </a:lnTo>
                    <a:lnTo>
                      <a:pt x="13712" y="49"/>
                    </a:lnTo>
                    <a:lnTo>
                      <a:pt x="13176" y="122"/>
                    </a:lnTo>
                    <a:lnTo>
                      <a:pt x="12641" y="244"/>
                    </a:lnTo>
                    <a:lnTo>
                      <a:pt x="12129" y="366"/>
                    </a:lnTo>
                    <a:lnTo>
                      <a:pt x="11642" y="536"/>
                    </a:lnTo>
                    <a:lnTo>
                      <a:pt x="11204" y="755"/>
                    </a:lnTo>
                    <a:lnTo>
                      <a:pt x="10985" y="853"/>
                    </a:lnTo>
                    <a:lnTo>
                      <a:pt x="10814" y="999"/>
                    </a:lnTo>
                    <a:lnTo>
                      <a:pt x="10619" y="1121"/>
                    </a:lnTo>
                    <a:lnTo>
                      <a:pt x="10473" y="1267"/>
                    </a:lnTo>
                    <a:lnTo>
                      <a:pt x="5529" y="6211"/>
                    </a:lnTo>
                    <a:lnTo>
                      <a:pt x="390" y="6211"/>
                    </a:lnTo>
                    <a:lnTo>
                      <a:pt x="390" y="6211"/>
                    </a:lnTo>
                    <a:lnTo>
                      <a:pt x="244" y="6235"/>
                    </a:lnTo>
                    <a:lnTo>
                      <a:pt x="147" y="6259"/>
                    </a:lnTo>
                    <a:lnTo>
                      <a:pt x="49" y="6308"/>
                    </a:lnTo>
                    <a:lnTo>
                      <a:pt x="0" y="6381"/>
                    </a:lnTo>
                    <a:lnTo>
                      <a:pt x="0" y="6454"/>
                    </a:lnTo>
                    <a:lnTo>
                      <a:pt x="25" y="6552"/>
                    </a:lnTo>
                    <a:lnTo>
                      <a:pt x="74" y="6649"/>
                    </a:lnTo>
                    <a:lnTo>
                      <a:pt x="171" y="6771"/>
                    </a:lnTo>
                    <a:lnTo>
                      <a:pt x="2582" y="9158"/>
                    </a:lnTo>
                    <a:lnTo>
                      <a:pt x="2265" y="9474"/>
                    </a:lnTo>
                    <a:lnTo>
                      <a:pt x="950" y="9718"/>
                    </a:lnTo>
                    <a:lnTo>
                      <a:pt x="950" y="9718"/>
                    </a:lnTo>
                    <a:lnTo>
                      <a:pt x="804" y="9767"/>
                    </a:lnTo>
                    <a:lnTo>
                      <a:pt x="682" y="9815"/>
                    </a:lnTo>
                    <a:lnTo>
                      <a:pt x="609" y="9913"/>
                    </a:lnTo>
                    <a:lnTo>
                      <a:pt x="561" y="9986"/>
                    </a:lnTo>
                    <a:lnTo>
                      <a:pt x="561" y="10083"/>
                    </a:lnTo>
                    <a:lnTo>
                      <a:pt x="585" y="10205"/>
                    </a:lnTo>
                    <a:lnTo>
                      <a:pt x="634" y="10302"/>
                    </a:lnTo>
                    <a:lnTo>
                      <a:pt x="731" y="10424"/>
                    </a:lnTo>
                    <a:lnTo>
                      <a:pt x="7258" y="16951"/>
                    </a:lnTo>
                    <a:lnTo>
                      <a:pt x="7258" y="16951"/>
                    </a:lnTo>
                    <a:lnTo>
                      <a:pt x="7380" y="17049"/>
                    </a:lnTo>
                    <a:lnTo>
                      <a:pt x="7477" y="17097"/>
                    </a:lnTo>
                    <a:lnTo>
                      <a:pt x="7599" y="17122"/>
                    </a:lnTo>
                    <a:lnTo>
                      <a:pt x="7697" y="17122"/>
                    </a:lnTo>
                    <a:lnTo>
                      <a:pt x="7770" y="17073"/>
                    </a:lnTo>
                    <a:lnTo>
                      <a:pt x="7867" y="17000"/>
                    </a:lnTo>
                    <a:lnTo>
                      <a:pt x="7916" y="16878"/>
                    </a:lnTo>
                    <a:lnTo>
                      <a:pt x="7965" y="16732"/>
                    </a:lnTo>
                    <a:lnTo>
                      <a:pt x="8208" y="15417"/>
                    </a:lnTo>
                    <a:lnTo>
                      <a:pt x="8525" y="15100"/>
                    </a:lnTo>
                    <a:lnTo>
                      <a:pt x="10911" y="17511"/>
                    </a:lnTo>
                    <a:lnTo>
                      <a:pt x="10911" y="17511"/>
                    </a:lnTo>
                    <a:lnTo>
                      <a:pt x="11033" y="17609"/>
                    </a:lnTo>
                    <a:lnTo>
                      <a:pt x="11131" y="17658"/>
                    </a:lnTo>
                    <a:lnTo>
                      <a:pt x="11228" y="17682"/>
                    </a:lnTo>
                    <a:lnTo>
                      <a:pt x="11301" y="17682"/>
                    </a:lnTo>
                    <a:lnTo>
                      <a:pt x="11374" y="17633"/>
                    </a:lnTo>
                    <a:lnTo>
                      <a:pt x="11423" y="17536"/>
                    </a:lnTo>
                    <a:lnTo>
                      <a:pt x="11447" y="17438"/>
                    </a:lnTo>
                    <a:lnTo>
                      <a:pt x="11472" y="17292"/>
                    </a:lnTo>
                    <a:lnTo>
                      <a:pt x="11472" y="17292"/>
                    </a:lnTo>
                    <a:close/>
                    <a:moveTo>
                      <a:pt x="6162" y="12202"/>
                    </a:moveTo>
                    <a:lnTo>
                      <a:pt x="6162" y="12202"/>
                    </a:lnTo>
                    <a:lnTo>
                      <a:pt x="6089" y="12275"/>
                    </a:lnTo>
                    <a:lnTo>
                      <a:pt x="6016" y="12324"/>
                    </a:lnTo>
                    <a:lnTo>
                      <a:pt x="5919" y="12348"/>
                    </a:lnTo>
                    <a:lnTo>
                      <a:pt x="5821" y="12348"/>
                    </a:lnTo>
                    <a:lnTo>
                      <a:pt x="5724" y="12348"/>
                    </a:lnTo>
                    <a:lnTo>
                      <a:pt x="5626" y="12324"/>
                    </a:lnTo>
                    <a:lnTo>
                      <a:pt x="5553" y="12275"/>
                    </a:lnTo>
                    <a:lnTo>
                      <a:pt x="5480" y="12202"/>
                    </a:lnTo>
                    <a:lnTo>
                      <a:pt x="5480" y="12202"/>
                    </a:lnTo>
                    <a:lnTo>
                      <a:pt x="5407" y="12129"/>
                    </a:lnTo>
                    <a:lnTo>
                      <a:pt x="5359" y="12056"/>
                    </a:lnTo>
                    <a:lnTo>
                      <a:pt x="5334" y="11959"/>
                    </a:lnTo>
                    <a:lnTo>
                      <a:pt x="5334" y="11861"/>
                    </a:lnTo>
                    <a:lnTo>
                      <a:pt x="5334" y="11764"/>
                    </a:lnTo>
                    <a:lnTo>
                      <a:pt x="5359" y="11666"/>
                    </a:lnTo>
                    <a:lnTo>
                      <a:pt x="5407" y="11593"/>
                    </a:lnTo>
                    <a:lnTo>
                      <a:pt x="5480" y="11520"/>
                    </a:lnTo>
                    <a:lnTo>
                      <a:pt x="8013" y="8987"/>
                    </a:lnTo>
                    <a:lnTo>
                      <a:pt x="8013" y="8987"/>
                    </a:lnTo>
                    <a:lnTo>
                      <a:pt x="8086" y="8939"/>
                    </a:lnTo>
                    <a:lnTo>
                      <a:pt x="8159" y="8890"/>
                    </a:lnTo>
                    <a:lnTo>
                      <a:pt x="8257" y="8865"/>
                    </a:lnTo>
                    <a:lnTo>
                      <a:pt x="8354" y="8841"/>
                    </a:lnTo>
                    <a:lnTo>
                      <a:pt x="8452" y="8865"/>
                    </a:lnTo>
                    <a:lnTo>
                      <a:pt x="8525" y="8890"/>
                    </a:lnTo>
                    <a:lnTo>
                      <a:pt x="8622" y="8939"/>
                    </a:lnTo>
                    <a:lnTo>
                      <a:pt x="8695" y="8987"/>
                    </a:lnTo>
                    <a:lnTo>
                      <a:pt x="8695" y="8987"/>
                    </a:lnTo>
                    <a:lnTo>
                      <a:pt x="8744" y="9060"/>
                    </a:lnTo>
                    <a:lnTo>
                      <a:pt x="8793" y="9158"/>
                    </a:lnTo>
                    <a:lnTo>
                      <a:pt x="8817" y="9231"/>
                    </a:lnTo>
                    <a:lnTo>
                      <a:pt x="8841" y="9328"/>
                    </a:lnTo>
                    <a:lnTo>
                      <a:pt x="8817" y="9426"/>
                    </a:lnTo>
                    <a:lnTo>
                      <a:pt x="8793" y="9523"/>
                    </a:lnTo>
                    <a:lnTo>
                      <a:pt x="8744" y="9596"/>
                    </a:lnTo>
                    <a:lnTo>
                      <a:pt x="8695" y="9669"/>
                    </a:lnTo>
                    <a:lnTo>
                      <a:pt x="6162" y="12202"/>
                    </a:lnTo>
                    <a:close/>
                    <a:moveTo>
                      <a:pt x="13396" y="7307"/>
                    </a:moveTo>
                    <a:lnTo>
                      <a:pt x="13396" y="7307"/>
                    </a:lnTo>
                    <a:lnTo>
                      <a:pt x="13274" y="7404"/>
                    </a:lnTo>
                    <a:lnTo>
                      <a:pt x="13152" y="7477"/>
                    </a:lnTo>
                    <a:lnTo>
                      <a:pt x="13006" y="7526"/>
                    </a:lnTo>
                    <a:lnTo>
                      <a:pt x="12836" y="7550"/>
                    </a:lnTo>
                    <a:lnTo>
                      <a:pt x="12689" y="7526"/>
                    </a:lnTo>
                    <a:lnTo>
                      <a:pt x="12543" y="7477"/>
                    </a:lnTo>
                    <a:lnTo>
                      <a:pt x="12421" y="7404"/>
                    </a:lnTo>
                    <a:lnTo>
                      <a:pt x="12300" y="7307"/>
                    </a:lnTo>
                    <a:lnTo>
                      <a:pt x="10376" y="5383"/>
                    </a:lnTo>
                    <a:lnTo>
                      <a:pt x="10376" y="5383"/>
                    </a:lnTo>
                    <a:lnTo>
                      <a:pt x="10278" y="5261"/>
                    </a:lnTo>
                    <a:lnTo>
                      <a:pt x="10205" y="5139"/>
                    </a:lnTo>
                    <a:lnTo>
                      <a:pt x="10156" y="4993"/>
                    </a:lnTo>
                    <a:lnTo>
                      <a:pt x="10132" y="4847"/>
                    </a:lnTo>
                    <a:lnTo>
                      <a:pt x="10156" y="4676"/>
                    </a:lnTo>
                    <a:lnTo>
                      <a:pt x="10205" y="4530"/>
                    </a:lnTo>
                    <a:lnTo>
                      <a:pt x="10278" y="4408"/>
                    </a:lnTo>
                    <a:lnTo>
                      <a:pt x="10376" y="4287"/>
                    </a:lnTo>
                    <a:lnTo>
                      <a:pt x="10376" y="4287"/>
                    </a:lnTo>
                    <a:lnTo>
                      <a:pt x="11326" y="3313"/>
                    </a:lnTo>
                    <a:lnTo>
                      <a:pt x="11326" y="3313"/>
                    </a:lnTo>
                    <a:lnTo>
                      <a:pt x="11496" y="3166"/>
                    </a:lnTo>
                    <a:lnTo>
                      <a:pt x="11666" y="3045"/>
                    </a:lnTo>
                    <a:lnTo>
                      <a:pt x="11861" y="2947"/>
                    </a:lnTo>
                    <a:lnTo>
                      <a:pt x="12032" y="2850"/>
                    </a:lnTo>
                    <a:lnTo>
                      <a:pt x="12227" y="2777"/>
                    </a:lnTo>
                    <a:lnTo>
                      <a:pt x="12446" y="2728"/>
                    </a:lnTo>
                    <a:lnTo>
                      <a:pt x="12641" y="2704"/>
                    </a:lnTo>
                    <a:lnTo>
                      <a:pt x="12836" y="2704"/>
                    </a:lnTo>
                    <a:lnTo>
                      <a:pt x="13055" y="2704"/>
                    </a:lnTo>
                    <a:lnTo>
                      <a:pt x="13250" y="2728"/>
                    </a:lnTo>
                    <a:lnTo>
                      <a:pt x="13469" y="2777"/>
                    </a:lnTo>
                    <a:lnTo>
                      <a:pt x="13664" y="2850"/>
                    </a:lnTo>
                    <a:lnTo>
                      <a:pt x="13834" y="2947"/>
                    </a:lnTo>
                    <a:lnTo>
                      <a:pt x="14029" y="3045"/>
                    </a:lnTo>
                    <a:lnTo>
                      <a:pt x="14199" y="3166"/>
                    </a:lnTo>
                    <a:lnTo>
                      <a:pt x="14370" y="3313"/>
                    </a:lnTo>
                    <a:lnTo>
                      <a:pt x="14370" y="3313"/>
                    </a:lnTo>
                    <a:lnTo>
                      <a:pt x="14516" y="3483"/>
                    </a:lnTo>
                    <a:lnTo>
                      <a:pt x="14638" y="3653"/>
                    </a:lnTo>
                    <a:lnTo>
                      <a:pt x="14735" y="3848"/>
                    </a:lnTo>
                    <a:lnTo>
                      <a:pt x="14833" y="4019"/>
                    </a:lnTo>
                    <a:lnTo>
                      <a:pt x="14906" y="4214"/>
                    </a:lnTo>
                    <a:lnTo>
                      <a:pt x="14954" y="4433"/>
                    </a:lnTo>
                    <a:lnTo>
                      <a:pt x="14979" y="4628"/>
                    </a:lnTo>
                    <a:lnTo>
                      <a:pt x="14979" y="4847"/>
                    </a:lnTo>
                    <a:lnTo>
                      <a:pt x="14979" y="5042"/>
                    </a:lnTo>
                    <a:lnTo>
                      <a:pt x="14954" y="5237"/>
                    </a:lnTo>
                    <a:lnTo>
                      <a:pt x="14906" y="5456"/>
                    </a:lnTo>
                    <a:lnTo>
                      <a:pt x="14833" y="5651"/>
                    </a:lnTo>
                    <a:lnTo>
                      <a:pt x="14735" y="5821"/>
                    </a:lnTo>
                    <a:lnTo>
                      <a:pt x="14638" y="6016"/>
                    </a:lnTo>
                    <a:lnTo>
                      <a:pt x="14516" y="6186"/>
                    </a:lnTo>
                    <a:lnTo>
                      <a:pt x="14370" y="6357"/>
                    </a:lnTo>
                    <a:lnTo>
                      <a:pt x="14370" y="6357"/>
                    </a:lnTo>
                    <a:lnTo>
                      <a:pt x="13396" y="7307"/>
                    </a:lnTo>
                    <a:lnTo>
                      <a:pt x="13396" y="730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596">
                <a:extLst>
                  <a:ext uri="{FF2B5EF4-FFF2-40B4-BE49-F238E27FC236}">
                    <a16:creationId xmlns:a16="http://schemas.microsoft.com/office/drawing/2014/main" id="{AA8BE923-048B-F03C-B32D-FE47D8E85E49}"/>
                  </a:ext>
                </a:extLst>
              </p:cNvPr>
              <p:cNvSpPr/>
              <p:nvPr/>
            </p:nvSpPr>
            <p:spPr>
              <a:xfrm>
                <a:off x="595725" y="4668875"/>
                <a:ext cx="73100" cy="73100"/>
              </a:xfrm>
              <a:custGeom>
                <a:avLst/>
                <a:gdLst/>
                <a:ahLst/>
                <a:cxnLst/>
                <a:rect l="0" t="0" r="0" b="0"/>
                <a:pathLst>
                  <a:path w="2924" h="2924" fill="none" extrusionOk="0">
                    <a:moveTo>
                      <a:pt x="2656" y="269"/>
                    </a:moveTo>
                    <a:lnTo>
                      <a:pt x="2656" y="269"/>
                    </a:lnTo>
                    <a:lnTo>
                      <a:pt x="2509" y="147"/>
                    </a:lnTo>
                    <a:lnTo>
                      <a:pt x="2363" y="74"/>
                    </a:lnTo>
                    <a:lnTo>
                      <a:pt x="2193" y="25"/>
                    </a:lnTo>
                    <a:lnTo>
                      <a:pt x="2022" y="1"/>
                    </a:lnTo>
                    <a:lnTo>
                      <a:pt x="1852" y="25"/>
                    </a:lnTo>
                    <a:lnTo>
                      <a:pt x="1681" y="74"/>
                    </a:lnTo>
                    <a:lnTo>
                      <a:pt x="1511" y="147"/>
                    </a:lnTo>
                    <a:lnTo>
                      <a:pt x="1365" y="269"/>
                    </a:lnTo>
                    <a:lnTo>
                      <a:pt x="1365" y="269"/>
                    </a:lnTo>
                    <a:lnTo>
                      <a:pt x="1219" y="488"/>
                    </a:lnTo>
                    <a:lnTo>
                      <a:pt x="999" y="829"/>
                    </a:lnTo>
                    <a:lnTo>
                      <a:pt x="561" y="1730"/>
                    </a:lnTo>
                    <a:lnTo>
                      <a:pt x="171" y="2558"/>
                    </a:lnTo>
                    <a:lnTo>
                      <a:pt x="1" y="2924"/>
                    </a:lnTo>
                    <a:lnTo>
                      <a:pt x="1" y="2924"/>
                    </a:lnTo>
                    <a:lnTo>
                      <a:pt x="366" y="2753"/>
                    </a:lnTo>
                    <a:lnTo>
                      <a:pt x="1194" y="2363"/>
                    </a:lnTo>
                    <a:lnTo>
                      <a:pt x="2095" y="1925"/>
                    </a:lnTo>
                    <a:lnTo>
                      <a:pt x="2436" y="1706"/>
                    </a:lnTo>
                    <a:lnTo>
                      <a:pt x="2656" y="1560"/>
                    </a:lnTo>
                    <a:lnTo>
                      <a:pt x="2656" y="1560"/>
                    </a:lnTo>
                    <a:lnTo>
                      <a:pt x="2777" y="1414"/>
                    </a:lnTo>
                    <a:lnTo>
                      <a:pt x="2850" y="1243"/>
                    </a:lnTo>
                    <a:lnTo>
                      <a:pt x="2899" y="1073"/>
                    </a:lnTo>
                    <a:lnTo>
                      <a:pt x="2923" y="902"/>
                    </a:lnTo>
                    <a:lnTo>
                      <a:pt x="2899" y="732"/>
                    </a:lnTo>
                    <a:lnTo>
                      <a:pt x="2850" y="561"/>
                    </a:lnTo>
                    <a:lnTo>
                      <a:pt x="2777" y="415"/>
                    </a:lnTo>
                    <a:lnTo>
                      <a:pt x="2656" y="269"/>
                    </a:lnTo>
                    <a:lnTo>
                      <a:pt x="2656" y="26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597">
                <a:extLst>
                  <a:ext uri="{FF2B5EF4-FFF2-40B4-BE49-F238E27FC236}">
                    <a16:creationId xmlns:a16="http://schemas.microsoft.com/office/drawing/2014/main" id="{058CD8C3-464F-1C54-B141-4F3653D24D79}"/>
                  </a:ext>
                </a:extLst>
              </p:cNvPr>
              <p:cNvSpPr/>
              <p:nvPr/>
            </p:nvSpPr>
            <p:spPr>
              <a:xfrm>
                <a:off x="652350" y="4711500"/>
                <a:ext cx="46925" cy="46925"/>
              </a:xfrm>
              <a:custGeom>
                <a:avLst/>
                <a:gdLst/>
                <a:ahLst/>
                <a:cxnLst/>
                <a:rect l="0" t="0" r="0" b="0"/>
                <a:pathLst>
                  <a:path w="1877" h="1877" fill="none" extrusionOk="0">
                    <a:moveTo>
                      <a:pt x="1657" y="244"/>
                    </a:moveTo>
                    <a:lnTo>
                      <a:pt x="1657" y="244"/>
                    </a:lnTo>
                    <a:lnTo>
                      <a:pt x="1535" y="147"/>
                    </a:lnTo>
                    <a:lnTo>
                      <a:pt x="1413" y="74"/>
                    </a:lnTo>
                    <a:lnTo>
                      <a:pt x="1267" y="25"/>
                    </a:lnTo>
                    <a:lnTo>
                      <a:pt x="1121" y="1"/>
                    </a:lnTo>
                    <a:lnTo>
                      <a:pt x="975" y="25"/>
                    </a:lnTo>
                    <a:lnTo>
                      <a:pt x="829" y="74"/>
                    </a:lnTo>
                    <a:lnTo>
                      <a:pt x="707" y="147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464" y="391"/>
                    </a:lnTo>
                    <a:lnTo>
                      <a:pt x="366" y="610"/>
                    </a:lnTo>
                    <a:lnTo>
                      <a:pt x="269" y="878"/>
                    </a:lnTo>
                    <a:lnTo>
                      <a:pt x="171" y="1170"/>
                    </a:lnTo>
                    <a:lnTo>
                      <a:pt x="50" y="1681"/>
                    </a:lnTo>
                    <a:lnTo>
                      <a:pt x="1" y="1876"/>
                    </a:lnTo>
                    <a:lnTo>
                      <a:pt x="1" y="1876"/>
                    </a:lnTo>
                    <a:lnTo>
                      <a:pt x="220" y="1852"/>
                    </a:lnTo>
                    <a:lnTo>
                      <a:pt x="731" y="1706"/>
                    </a:lnTo>
                    <a:lnTo>
                      <a:pt x="999" y="1633"/>
                    </a:lnTo>
                    <a:lnTo>
                      <a:pt x="1267" y="1535"/>
                    </a:lnTo>
                    <a:lnTo>
                      <a:pt x="1511" y="1413"/>
                    </a:lnTo>
                    <a:lnTo>
                      <a:pt x="1657" y="1316"/>
                    </a:lnTo>
                    <a:lnTo>
                      <a:pt x="1657" y="1316"/>
                    </a:lnTo>
                    <a:lnTo>
                      <a:pt x="1754" y="1194"/>
                    </a:lnTo>
                    <a:lnTo>
                      <a:pt x="1827" y="1048"/>
                    </a:lnTo>
                    <a:lnTo>
                      <a:pt x="1876" y="926"/>
                    </a:lnTo>
                    <a:lnTo>
                      <a:pt x="1876" y="780"/>
                    </a:lnTo>
                    <a:lnTo>
                      <a:pt x="1876" y="634"/>
                    </a:lnTo>
                    <a:lnTo>
                      <a:pt x="1827" y="488"/>
                    </a:lnTo>
                    <a:lnTo>
                      <a:pt x="1754" y="366"/>
                    </a:lnTo>
                    <a:lnTo>
                      <a:pt x="1657" y="244"/>
                    </a:lnTo>
                    <a:lnTo>
                      <a:pt x="1657" y="2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598">
                <a:extLst>
                  <a:ext uri="{FF2B5EF4-FFF2-40B4-BE49-F238E27FC236}">
                    <a16:creationId xmlns:a16="http://schemas.microsoft.com/office/drawing/2014/main" id="{67C4A3FE-81D8-5EBB-0528-73369277F02F}"/>
                  </a:ext>
                </a:extLst>
              </p:cNvPr>
              <p:cNvSpPr/>
              <p:nvPr/>
            </p:nvSpPr>
            <p:spPr>
              <a:xfrm>
                <a:off x="579300" y="4638450"/>
                <a:ext cx="46900" cy="46900"/>
              </a:xfrm>
              <a:custGeom>
                <a:avLst/>
                <a:gdLst/>
                <a:ahLst/>
                <a:cxnLst/>
                <a:rect l="0" t="0" r="0" b="0"/>
                <a:pathLst>
                  <a:path w="1876" h="1876" fill="none" extrusionOk="0">
                    <a:moveTo>
                      <a:pt x="1632" y="219"/>
                    </a:moveTo>
                    <a:lnTo>
                      <a:pt x="1632" y="219"/>
                    </a:lnTo>
                    <a:lnTo>
                      <a:pt x="1510" y="122"/>
                    </a:lnTo>
                    <a:lnTo>
                      <a:pt x="1388" y="49"/>
                    </a:lnTo>
                    <a:lnTo>
                      <a:pt x="1242" y="0"/>
                    </a:lnTo>
                    <a:lnTo>
                      <a:pt x="1096" y="0"/>
                    </a:lnTo>
                    <a:lnTo>
                      <a:pt x="950" y="0"/>
                    </a:lnTo>
                    <a:lnTo>
                      <a:pt x="828" y="49"/>
                    </a:lnTo>
                    <a:lnTo>
                      <a:pt x="682" y="122"/>
                    </a:lnTo>
                    <a:lnTo>
                      <a:pt x="560" y="219"/>
                    </a:lnTo>
                    <a:lnTo>
                      <a:pt x="560" y="219"/>
                    </a:lnTo>
                    <a:lnTo>
                      <a:pt x="463" y="366"/>
                    </a:lnTo>
                    <a:lnTo>
                      <a:pt x="341" y="609"/>
                    </a:lnTo>
                    <a:lnTo>
                      <a:pt x="244" y="877"/>
                    </a:lnTo>
                    <a:lnTo>
                      <a:pt x="171" y="1145"/>
                    </a:lnTo>
                    <a:lnTo>
                      <a:pt x="25" y="1656"/>
                    </a:lnTo>
                    <a:lnTo>
                      <a:pt x="0" y="1876"/>
                    </a:lnTo>
                    <a:lnTo>
                      <a:pt x="0" y="1876"/>
                    </a:lnTo>
                    <a:lnTo>
                      <a:pt x="195" y="1827"/>
                    </a:lnTo>
                    <a:lnTo>
                      <a:pt x="707" y="1705"/>
                    </a:lnTo>
                    <a:lnTo>
                      <a:pt x="999" y="1608"/>
                    </a:lnTo>
                    <a:lnTo>
                      <a:pt x="1267" y="1510"/>
                    </a:lnTo>
                    <a:lnTo>
                      <a:pt x="1486" y="1413"/>
                    </a:lnTo>
                    <a:lnTo>
                      <a:pt x="1632" y="1291"/>
                    </a:lnTo>
                    <a:lnTo>
                      <a:pt x="1632" y="1291"/>
                    </a:lnTo>
                    <a:lnTo>
                      <a:pt x="1729" y="1169"/>
                    </a:lnTo>
                    <a:lnTo>
                      <a:pt x="1802" y="1048"/>
                    </a:lnTo>
                    <a:lnTo>
                      <a:pt x="1851" y="901"/>
                    </a:lnTo>
                    <a:lnTo>
                      <a:pt x="1876" y="755"/>
                    </a:lnTo>
                    <a:lnTo>
                      <a:pt x="1851" y="609"/>
                    </a:lnTo>
                    <a:lnTo>
                      <a:pt x="1802" y="463"/>
                    </a:lnTo>
                    <a:lnTo>
                      <a:pt x="1729" y="341"/>
                    </a:lnTo>
                    <a:lnTo>
                      <a:pt x="1632" y="219"/>
                    </a:lnTo>
                    <a:lnTo>
                      <a:pt x="1632" y="219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Shape 166">
            <a:extLst>
              <a:ext uri="{FF2B5EF4-FFF2-40B4-BE49-F238E27FC236}">
                <a16:creationId xmlns:a16="http://schemas.microsoft.com/office/drawing/2014/main" id="{B38CB3C9-5D5A-184E-D25F-C923F963229F}"/>
              </a:ext>
            </a:extLst>
          </p:cNvPr>
          <p:cNvSpPr txBox="1">
            <a:spLocks/>
          </p:cNvSpPr>
          <p:nvPr/>
        </p:nvSpPr>
        <p:spPr>
          <a:xfrm>
            <a:off x="1342089" y="928712"/>
            <a:ext cx="9398702" cy="50997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Char char="◉"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150000"/>
              </a:lnSpc>
              <a:buClr>
                <a:srgbClr val="F6921D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300" dirty="0">
                <a:latin typeface="+mn-lt"/>
              </a:rPr>
              <a:t>GIOTTO now optimizes on specific window.</a:t>
            </a:r>
          </a:p>
          <a:p>
            <a:pPr>
              <a:lnSpc>
                <a:spcPct val="150000"/>
              </a:lnSpc>
              <a:buClr>
                <a:srgbClr val="F6921D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300" dirty="0">
                <a:latin typeface="+mn-lt"/>
              </a:rPr>
              <a:t>Transporting more particles increase the yield but also the energy spread.</a:t>
            </a:r>
          </a:p>
          <a:p>
            <a:pPr>
              <a:lnSpc>
                <a:spcPct val="150000"/>
              </a:lnSpc>
              <a:buClr>
                <a:srgbClr val="F6921D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300" dirty="0">
                <a:latin typeface="+mn-lt"/>
              </a:rPr>
              <a:t>Energy spread is misleading: high energy e</a:t>
            </a:r>
            <a:r>
              <a:rPr lang="en-US" sz="2300" baseline="30000" dirty="0">
                <a:latin typeface="+mn-lt"/>
              </a:rPr>
              <a:t>+</a:t>
            </a:r>
            <a:r>
              <a:rPr lang="en-US" sz="2300" dirty="0">
                <a:latin typeface="+mn-lt"/>
              </a:rPr>
              <a:t> will be lost in </a:t>
            </a:r>
            <a:r>
              <a:rPr lang="en-US" sz="2300" dirty="0" err="1">
                <a:latin typeface="+mn-lt"/>
              </a:rPr>
              <a:t>bendings</a:t>
            </a:r>
            <a:r>
              <a:rPr lang="en-US" sz="2300" dirty="0">
                <a:latin typeface="+mn-lt"/>
              </a:rPr>
              <a:t>.</a:t>
            </a:r>
            <a:br>
              <a:rPr lang="en-US" sz="2300" dirty="0">
                <a:latin typeface="+mn-lt"/>
              </a:rPr>
            </a:br>
            <a:r>
              <a:rPr lang="en-US" sz="2300" dirty="0">
                <a:latin typeface="+mn-lt"/>
              </a:rPr>
              <a:t>GIOTTO now saves them sacrificing others useful e</a:t>
            </a:r>
            <a:r>
              <a:rPr lang="en-US" sz="2300" baseline="30000" dirty="0">
                <a:latin typeface="+mn-lt"/>
              </a:rPr>
              <a:t>+</a:t>
            </a:r>
            <a:r>
              <a:rPr lang="en-US" sz="2300" dirty="0">
                <a:latin typeface="+mn-lt"/>
              </a:rPr>
              <a:t> .</a:t>
            </a:r>
          </a:p>
          <a:p>
            <a:pPr indent="0">
              <a:lnSpc>
                <a:spcPct val="150000"/>
              </a:lnSpc>
              <a:buClr>
                <a:srgbClr val="F6921D"/>
              </a:buClr>
              <a:buSzPct val="80000"/>
              <a:buNone/>
            </a:pPr>
            <a:endParaRPr lang="en-US" sz="2300" dirty="0">
              <a:latin typeface="+mn-lt"/>
            </a:endParaRPr>
          </a:p>
          <a:p>
            <a:pPr indent="0">
              <a:lnSpc>
                <a:spcPct val="150000"/>
              </a:lnSpc>
              <a:buClr>
                <a:srgbClr val="F6921D"/>
              </a:buClr>
              <a:buSzPct val="80000"/>
              <a:buNone/>
            </a:pPr>
            <a:r>
              <a:rPr lang="en-US" sz="2200" b="1" dirty="0">
                <a:latin typeface="Lora" panose="00000500000000000000" pitchFamily="2" charset="0"/>
                <a:ea typeface="UD Digi Kyokasho N-R" panose="020B0400000000000000" pitchFamily="18" charset="-128"/>
              </a:rPr>
              <a:t>Coming soon:</a:t>
            </a:r>
          </a:p>
          <a:p>
            <a:pPr>
              <a:lnSpc>
                <a:spcPct val="150000"/>
              </a:lnSpc>
              <a:buClr>
                <a:srgbClr val="F6921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300" dirty="0">
                <a:latin typeface="+mn-lt"/>
              </a:rPr>
              <a:t>Energy cut window support to increase further bunch core quality.</a:t>
            </a:r>
          </a:p>
          <a:p>
            <a:pPr>
              <a:lnSpc>
                <a:spcPct val="150000"/>
              </a:lnSpc>
              <a:buClr>
                <a:srgbClr val="F6921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300" dirty="0">
                <a:latin typeface="+mn-lt"/>
              </a:rPr>
              <a:t>Full capture line optimization.</a:t>
            </a:r>
          </a:p>
          <a:p>
            <a:pPr>
              <a:lnSpc>
                <a:spcPct val="150000"/>
              </a:lnSpc>
              <a:buClr>
                <a:srgbClr val="F6921D"/>
              </a:buClr>
              <a:buSzPct val="80000"/>
              <a:buFont typeface="Arial" panose="020B0604020202020204" pitchFamily="34" charset="0"/>
              <a:buChar char="֍"/>
            </a:pPr>
            <a:endParaRPr lang="en-US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508D7-ED53-567C-66AE-B2209540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AF9806-547D-40EB-9EBB-996C6EF91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62575D0-5155-8A4E-342A-A3DDE686FE77}"/>
              </a:ext>
            </a:extLst>
          </p:cNvPr>
          <p:cNvSpPr/>
          <p:nvPr/>
        </p:nvSpPr>
        <p:spPr>
          <a:xfrm>
            <a:off x="386316" y="143963"/>
            <a:ext cx="1151340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High brightness beams  (SPARC legacy)</a:t>
            </a:r>
            <a:endParaRPr lang="en-US" sz="4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52F4CD96-9FD1-6D09-BF13-A5A0DEAC7DB6}"/>
              </a:ext>
            </a:extLst>
          </p:cNvPr>
          <p:cNvGrpSpPr/>
          <p:nvPr/>
        </p:nvGrpSpPr>
        <p:grpSpPr>
          <a:xfrm>
            <a:off x="457851" y="3245237"/>
            <a:ext cx="5396639" cy="3290318"/>
            <a:chOff x="-2719513" y="3372575"/>
            <a:chExt cx="5620434" cy="3207792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8D6A776-57D5-69EE-40B6-189E281F0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19513" y="3375970"/>
              <a:ext cx="5620434" cy="3204397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3F49C3E6-A65D-20E9-10AB-BF7CD5D4580E}"/>
                </a:ext>
              </a:extLst>
            </p:cNvPr>
            <p:cNvSpPr/>
            <p:nvPr/>
          </p:nvSpPr>
          <p:spPr>
            <a:xfrm>
              <a:off x="-2715991" y="3372575"/>
              <a:ext cx="4676965" cy="269307"/>
            </a:xfrm>
            <a:prstGeom prst="rect">
              <a:avLst/>
            </a:prstGeom>
            <a:ln w="31750">
              <a:noFill/>
            </a:ln>
          </p:spPr>
          <p:txBody>
            <a:bodyPr wrap="square">
              <a:spAutoFit/>
            </a:bodyPr>
            <a:lstStyle/>
            <a:p>
              <a:r>
                <a:rPr lang="it-IT" altLang="it-IT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Martin Reiser – Theory and Design of Charged Particle Beams</a:t>
              </a:r>
              <a:endPara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ectangle 11">
            <a:extLst>
              <a:ext uri="{FF2B5EF4-FFF2-40B4-BE49-F238E27FC236}">
                <a16:creationId xmlns:a16="http://schemas.microsoft.com/office/drawing/2014/main" id="{7387ED05-86BC-1053-ED15-7D0D7EAB8CE3}"/>
              </a:ext>
            </a:extLst>
          </p:cNvPr>
          <p:cNvSpPr/>
          <p:nvPr/>
        </p:nvSpPr>
        <p:spPr>
          <a:xfrm>
            <a:off x="415214" y="1199532"/>
            <a:ext cx="4845358" cy="369332"/>
          </a:xfrm>
          <a:prstGeom prst="rect">
            <a:avLst/>
          </a:prstGeom>
          <a:solidFill>
            <a:srgbClr val="0000CC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029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Current density X unit solid angle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13">
                <a:extLst>
                  <a:ext uri="{FF2B5EF4-FFF2-40B4-BE49-F238E27FC236}">
                    <a16:creationId xmlns:a16="http://schemas.microsoft.com/office/drawing/2014/main" id="{AE9A3B56-C97F-7244-524D-F3B12AFB253F}"/>
                  </a:ext>
                </a:extLst>
              </p:cNvPr>
              <p:cNvSpPr txBox="1"/>
              <p:nvPr/>
            </p:nvSpPr>
            <p:spPr bwMode="auto">
              <a:xfrm>
                <a:off x="417276" y="1692867"/>
                <a:ext cx="5178288" cy="648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it-IT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𝑑𝑆</m:t>
                            </m:r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nary>
                      </m:den>
                    </m:f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p>
                          <m:sSup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" name="Object 13">
                <a:extLst>
                  <a:ext uri="{FF2B5EF4-FFF2-40B4-BE49-F238E27FC236}">
                    <a16:creationId xmlns:a16="http://schemas.microsoft.com/office/drawing/2014/main" id="{AE9A3B56-C97F-7244-524D-F3B12AFB2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76" y="1692867"/>
                <a:ext cx="5178288" cy="648000"/>
              </a:xfrm>
              <a:prstGeom prst="rect">
                <a:avLst/>
              </a:prstGeom>
              <a:blipFill>
                <a:blip r:embed="rId4"/>
                <a:stretch>
                  <a:fillRect t="-22523" b="-73874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70361FB-9CC6-ADC3-38DC-D7E292492A0E}"/>
                  </a:ext>
                </a:extLst>
              </p:cNvPr>
              <p:cNvSpPr txBox="1"/>
              <p:nvPr/>
            </p:nvSpPr>
            <p:spPr>
              <a:xfrm>
                <a:off x="427474" y="2445488"/>
                <a:ext cx="3744820" cy="68718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>
                <a:defPPr>
                  <a:defRPr lang="it-IT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𝛽𝛾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it-IT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70361FB-9CC6-ADC3-38DC-D7E292492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4" y="2445488"/>
                <a:ext cx="3744820" cy="6871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D91378A-081A-51A3-B47E-EABFB1157A00}"/>
              </a:ext>
            </a:extLst>
          </p:cNvPr>
          <p:cNvSpPr txBox="1"/>
          <p:nvPr/>
        </p:nvSpPr>
        <p:spPr>
          <a:xfrm>
            <a:off x="6092791" y="1180418"/>
            <a:ext cx="5967663" cy="5355312"/>
          </a:xfrm>
          <a:prstGeom prst="rect">
            <a:avLst/>
          </a:prstGeom>
          <a:solidFill>
            <a:srgbClr val="0000CC"/>
          </a:solidFill>
          <a:ln w="317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buFont typeface="Wingdings" panose="05000000000000000000" pitchFamily="2" charset="2"/>
              <a:buChar char="Ø"/>
              <a:defRPr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defRPr>
            </a:lvl1pPr>
          </a:lstStyle>
          <a:p>
            <a:pPr marL="0" indent="0">
              <a:buNone/>
            </a:pPr>
            <a:r>
              <a:rPr lang="en-US" dirty="0"/>
              <a:t>It is really a main request for many scientific activities:</a:t>
            </a:r>
          </a:p>
          <a:p>
            <a:endParaRPr lang="en-US" dirty="0"/>
          </a:p>
          <a:p>
            <a:r>
              <a:rPr lang="en-US" b="1" dirty="0"/>
              <a:t>Free Electron Laser </a:t>
            </a:r>
            <a:r>
              <a:rPr lang="en-US" dirty="0"/>
              <a:t>(FEL), it is a switch to tour-on the LASER emission. (</a:t>
            </a:r>
            <a:r>
              <a:rPr lang="en-US" dirty="0" err="1"/>
              <a:t>non-linear</a:t>
            </a:r>
            <a:r>
              <a:rPr lang="en-US" dirty="0"/>
              <a:t> collective effect)</a:t>
            </a:r>
          </a:p>
          <a:p>
            <a:endParaRPr lang="en-US" dirty="0"/>
          </a:p>
          <a:p>
            <a:r>
              <a:rPr lang="en-US" b="1" dirty="0"/>
              <a:t>Inverse Compton Scattering </a:t>
            </a:r>
            <a:r>
              <a:rPr lang="en-US" dirty="0"/>
              <a:t>ICS to minimize the hour-glass effect VS the spot size (Flux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∝  </a:t>
            </a:r>
            <a:r>
              <a:rPr lang="en-US" dirty="0"/>
              <a:t>1/</a:t>
            </a:r>
            <a:r>
              <a:rPr lang="el-GR" dirty="0"/>
              <a:t>σ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Injection in </a:t>
            </a:r>
            <a:r>
              <a:rPr lang="en-US" b="1" dirty="0"/>
              <a:t>plasma waves accelerators</a:t>
            </a:r>
            <a:r>
              <a:rPr lang="en-US" dirty="0"/>
              <a:t> or dielectric acc.</a:t>
            </a:r>
          </a:p>
          <a:p>
            <a:endParaRPr lang="en-US" dirty="0"/>
          </a:p>
          <a:p>
            <a:r>
              <a:rPr lang="en-US" dirty="0"/>
              <a:t>Chromatic length in bunches plasma accelerated</a:t>
            </a:r>
          </a:p>
          <a:p>
            <a:endParaRPr lang="en-US" dirty="0"/>
          </a:p>
          <a:p>
            <a:r>
              <a:rPr lang="en-US" dirty="0"/>
              <a:t>Chromatic length in proton beam from TNSA (Target-Normal-Sheath-Acceleration)</a:t>
            </a:r>
          </a:p>
        </p:txBody>
      </p:sp>
    </p:spTree>
    <p:extLst>
      <p:ext uri="{BB962C8B-B14F-4D97-AF65-F5344CB8AC3E}">
        <p14:creationId xmlns:p14="http://schemas.microsoft.com/office/powerpoint/2010/main" val="31961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DD43A2-7BC5-454C-8F07-C0873D23AB0D}"/>
              </a:ext>
            </a:extLst>
          </p:cNvPr>
          <p:cNvSpPr txBox="1"/>
          <p:nvPr/>
        </p:nvSpPr>
        <p:spPr>
          <a:xfrm>
            <a:off x="295276" y="657225"/>
            <a:ext cx="219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Driver: 200 pC</a:t>
            </a:r>
          </a:p>
          <a:p>
            <a:r>
              <a:rPr lang="en-US" sz="2000" b="1" dirty="0"/>
              <a:t>Witness: 30 pC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57CF8E3-9E35-4103-98D2-58D2E0DA8DF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762375" y="2867025"/>
            <a:ext cx="1613437" cy="201842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73A74B-1479-4DA9-9E85-36B686BF1A3B}"/>
              </a:ext>
            </a:extLst>
          </p:cNvPr>
          <p:cNvSpPr txBox="1"/>
          <p:nvPr/>
        </p:nvSpPr>
        <p:spPr>
          <a:xfrm>
            <a:off x="5375812" y="4562279"/>
            <a:ext cx="1814731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X-band position </a:t>
            </a:r>
            <a:br>
              <a:rPr lang="en-US" dirty="0"/>
            </a:br>
            <a:r>
              <a:rPr lang="en-US" dirty="0"/>
              <a:t>= 1.25 m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306DE01-2A4A-78F3-6275-DDF1E46EF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72" b="10074"/>
          <a:stretch/>
        </p:blipFill>
        <p:spPr>
          <a:xfrm>
            <a:off x="304800" y="4867274"/>
            <a:ext cx="2133600" cy="16432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ABE35D8-73C0-0648-5D38-FC6ECDB5D10D}"/>
              </a:ext>
            </a:extLst>
          </p:cNvPr>
          <p:cNvSpPr txBox="1"/>
          <p:nvPr/>
        </p:nvSpPr>
        <p:spPr>
          <a:xfrm>
            <a:off x="2628166" y="5559642"/>
            <a:ext cx="6381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Laser longitudinal profile </a:t>
            </a:r>
            <a:r>
              <a:rPr lang="en-US" b="1" dirty="0"/>
              <a:t>320 fs (driver) </a:t>
            </a:r>
            <a:r>
              <a:rPr lang="en-US" dirty="0"/>
              <a:t>and</a:t>
            </a:r>
            <a:r>
              <a:rPr lang="en-US" b="1" dirty="0"/>
              <a:t> 280 fs (witness)</a:t>
            </a:r>
            <a:r>
              <a:rPr lang="en-US" dirty="0"/>
              <a:t> </a:t>
            </a:r>
            <a:r>
              <a:rPr lang="en-US" dirty="0" err="1"/>
              <a:t>sig_t</a:t>
            </a:r>
            <a:br>
              <a:rPr lang="en-US" dirty="0"/>
            </a:br>
            <a:r>
              <a:rPr lang="en-US" dirty="0"/>
              <a:t>but the </a:t>
            </a:r>
            <a:r>
              <a:rPr lang="en-US" b="1" dirty="0"/>
              <a:t>optimization tools considers a minimum value of 100 fs</a:t>
            </a:r>
            <a:br>
              <a:rPr lang="en-US" dirty="0"/>
            </a:br>
            <a:r>
              <a:rPr lang="en-US" dirty="0"/>
              <a:t>(That clearly is the conservative value that the system can give)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C1C0B3D-517C-F9EE-10E3-6E78CA2E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68" y="72888"/>
            <a:ext cx="546505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200"/>
            </a:lvl1pPr>
          </a:lstStyle>
          <a:p>
            <a:r>
              <a:rPr lang="en-029" altLang="en-US" dirty="0"/>
              <a:t>The injector </a:t>
            </a:r>
            <a:r>
              <a:rPr lang="en-029" altLang="en-US" dirty="0" err="1"/>
              <a:t>preliminar</a:t>
            </a:r>
            <a:r>
              <a:rPr lang="en-029" altLang="en-US" dirty="0"/>
              <a:t> scheme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313F0FF-153C-789D-01EF-279AFC5F6DC8}"/>
              </a:ext>
            </a:extLst>
          </p:cNvPr>
          <p:cNvCxnSpPr>
            <a:cxnSpLocks/>
          </p:cNvCxnSpPr>
          <p:nvPr/>
        </p:nvCxnSpPr>
        <p:spPr>
          <a:xfrm>
            <a:off x="324033" y="585023"/>
            <a:ext cx="52957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05942D-84F9-C00C-F599-59CC9A5BFB6B}"/>
              </a:ext>
            </a:extLst>
          </p:cNvPr>
          <p:cNvSpPr txBox="1"/>
          <p:nvPr/>
        </p:nvSpPr>
        <p:spPr>
          <a:xfrm>
            <a:off x="1053143" y="5704891"/>
            <a:ext cx="82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 [ns]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B40FF7-9B5A-C39D-F1F4-B7DE4E5B48DF}"/>
              </a:ext>
            </a:extLst>
          </p:cNvPr>
          <p:cNvSpPr txBox="1"/>
          <p:nvPr/>
        </p:nvSpPr>
        <p:spPr>
          <a:xfrm>
            <a:off x="1453661" y="5341476"/>
            <a:ext cx="961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witness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46ACD90-B6BC-1897-CBC2-DE90790D3ECB}"/>
              </a:ext>
            </a:extLst>
          </p:cNvPr>
          <p:cNvSpPr txBox="1"/>
          <p:nvPr/>
        </p:nvSpPr>
        <p:spPr>
          <a:xfrm>
            <a:off x="502159" y="4907721"/>
            <a:ext cx="82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Driver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78246A93-1303-B1C0-C5BF-ABCAEE5C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1367E903-1A57-6431-8F53-B164D4AA9DEC}"/>
              </a:ext>
            </a:extLst>
          </p:cNvPr>
          <p:cNvGrpSpPr/>
          <p:nvPr/>
        </p:nvGrpSpPr>
        <p:grpSpPr>
          <a:xfrm>
            <a:off x="1271741" y="655562"/>
            <a:ext cx="9167660" cy="4061373"/>
            <a:chOff x="1271741" y="655562"/>
            <a:chExt cx="9167660" cy="406137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969A2CB-01A3-4FEF-BB29-BE864B915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1741" y="655562"/>
              <a:ext cx="9167660" cy="4061373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7CD2E63-D1A7-C7AE-1987-B7B4FCC48B86}"/>
                </a:ext>
              </a:extLst>
            </p:cNvPr>
            <p:cNvSpPr txBox="1"/>
            <p:nvPr/>
          </p:nvSpPr>
          <p:spPr>
            <a:xfrm>
              <a:off x="1362613" y="2314379"/>
              <a:ext cx="1177388" cy="1015663"/>
            </a:xfrm>
            <a:prstGeom prst="rect">
              <a:avLst/>
            </a:prstGeom>
            <a:solidFill>
              <a:srgbClr val="DEEBF7"/>
            </a:solidFill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C300"/>
                  </a:solidFill>
                </a:rPr>
                <a:t>RF-Gun </a:t>
              </a:r>
              <a:br>
                <a:rPr lang="en-US" sz="2000" b="1" dirty="0">
                  <a:solidFill>
                    <a:srgbClr val="FFC300"/>
                  </a:solidFill>
                </a:rPr>
              </a:br>
              <a:r>
                <a:rPr lang="en-US" sz="2000" b="1" dirty="0">
                  <a:solidFill>
                    <a:srgbClr val="FFC300"/>
                  </a:solidFill>
                </a:rPr>
                <a:t>1.6 Cells</a:t>
              </a:r>
              <a:br>
                <a:rPr lang="en-US" sz="2000" b="1" dirty="0">
                  <a:solidFill>
                    <a:srgbClr val="FFC300"/>
                  </a:solidFill>
                </a:rPr>
              </a:br>
              <a:r>
                <a:rPr lang="en-US" sz="2000" b="1" dirty="0">
                  <a:solidFill>
                    <a:srgbClr val="FFC300"/>
                  </a:solidFill>
                </a:rPr>
                <a:t>S-band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47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C3D27AF-9B40-47A2-8BC9-261B008E2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26" y="2898000"/>
            <a:ext cx="4949999" cy="3960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930115-99CA-476A-AB85-F6006BBE2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5" y="49228"/>
            <a:ext cx="4950000" cy="3960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ABB729C-64BA-45E0-B3BB-6A8B55444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" y="-1"/>
            <a:ext cx="4950001" cy="3960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811447-2435-3CAE-AAE8-FA4AF45CEB7E}"/>
              </a:ext>
            </a:extLst>
          </p:cNvPr>
          <p:cNvSpPr txBox="1"/>
          <p:nvPr/>
        </p:nvSpPr>
        <p:spPr>
          <a:xfrm>
            <a:off x="1800074" y="257024"/>
            <a:ext cx="138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um Binning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DBE50A-8FB8-FFDE-6E3D-83617384B932}"/>
              </a:ext>
            </a:extLst>
          </p:cNvPr>
          <p:cNvSpPr txBox="1"/>
          <p:nvPr/>
        </p:nvSpPr>
        <p:spPr>
          <a:xfrm>
            <a:off x="8915249" y="257024"/>
            <a:ext cx="138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um Binning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76DB20-0A1D-21A9-E598-382B8E15C2D2}"/>
              </a:ext>
            </a:extLst>
          </p:cNvPr>
          <p:cNvSpPr txBox="1"/>
          <p:nvPr/>
        </p:nvSpPr>
        <p:spPr>
          <a:xfrm>
            <a:off x="6743549" y="4152749"/>
            <a:ext cx="138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 um Binning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EF0213-932F-7344-D8B4-47D5BC0837E2}"/>
              </a:ext>
            </a:extLst>
          </p:cNvPr>
          <p:cNvSpPr txBox="1"/>
          <p:nvPr/>
        </p:nvSpPr>
        <p:spPr>
          <a:xfrm>
            <a:off x="5405005" y="214465"/>
            <a:ext cx="152919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Current</a:t>
            </a:r>
            <a:br>
              <a:rPr lang="en-US" sz="3200" dirty="0"/>
            </a:br>
            <a:r>
              <a:rPr lang="en-US" sz="3200" dirty="0"/>
              <a:t>binning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D199CDC4-A9D0-15B2-60D5-E639CAEF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71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2"/>
          <p:cNvCxnSpPr/>
          <p:nvPr/>
        </p:nvCxnSpPr>
        <p:spPr>
          <a:xfrm>
            <a:off x="2905252" y="2638780"/>
            <a:ext cx="9286748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92"/>
          <p:cNvCxnSpPr/>
          <p:nvPr/>
        </p:nvCxnSpPr>
        <p:spPr>
          <a:xfrm>
            <a:off x="0" y="2638778"/>
            <a:ext cx="2905252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0"/>
          <p:cNvSpPr/>
          <p:nvPr/>
        </p:nvSpPr>
        <p:spPr>
          <a:xfrm>
            <a:off x="1730446" y="2194253"/>
            <a:ext cx="873243" cy="88904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dirty="0"/>
          </a:p>
        </p:txBody>
      </p:sp>
      <p:sp>
        <p:nvSpPr>
          <p:cNvPr id="15" name="Shape 57"/>
          <p:cNvSpPr txBox="1">
            <a:spLocks/>
          </p:cNvSpPr>
          <p:nvPr/>
        </p:nvSpPr>
        <p:spPr>
          <a:xfrm>
            <a:off x="2981998" y="1328446"/>
            <a:ext cx="6342476" cy="690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-US" sz="3600" b="1" dirty="0">
                <a:latin typeface="Palatino Linotype" panose="02040502050505030304" pitchFamily="18" charset="0"/>
                <a:ea typeface="Malgun Gothic" panose="020B0503020000020004" pitchFamily="34" charset="-127"/>
                <a:cs typeface="Lora"/>
                <a:sym typeface="Lora"/>
              </a:rPr>
              <a:t>Optimization using GIOTTO</a:t>
            </a:r>
            <a:endParaRPr lang="en" sz="3600" b="1" dirty="0">
              <a:latin typeface="Palatino Linotype" panose="02040502050505030304" pitchFamily="18" charset="0"/>
              <a:ea typeface="Malgun Gothic" panose="020B0503020000020004" pitchFamily="34" charset="-127"/>
              <a:cs typeface="Lora"/>
              <a:sym typeface="Lora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A4DAF87-7A35-F2A8-EC5A-FC1E6FA2D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313" y="3023616"/>
            <a:ext cx="2542569" cy="35762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48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62575D0-5155-8A4E-342A-A3DDE686FE77}"/>
              </a:ext>
            </a:extLst>
          </p:cNvPr>
          <p:cNvSpPr/>
          <p:nvPr/>
        </p:nvSpPr>
        <p:spPr>
          <a:xfrm>
            <a:off x="336213" y="294275"/>
            <a:ext cx="71491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2A -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non-linear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correlation in BD</a:t>
            </a:r>
            <a:endParaRPr lang="en-US" sz="4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0" name="Group 31">
            <a:extLst>
              <a:ext uri="{FF2B5EF4-FFF2-40B4-BE49-F238E27FC236}">
                <a16:creationId xmlns:a16="http://schemas.microsoft.com/office/drawing/2014/main" id="{66FCEA3D-5A53-6EEB-5E48-D96FB4BBC876}"/>
              </a:ext>
            </a:extLst>
          </p:cNvPr>
          <p:cNvGrpSpPr/>
          <p:nvPr/>
        </p:nvGrpSpPr>
        <p:grpSpPr>
          <a:xfrm>
            <a:off x="3407367" y="1495544"/>
            <a:ext cx="7674005" cy="4735759"/>
            <a:chOff x="251519" y="831516"/>
            <a:chExt cx="7674005" cy="4735759"/>
          </a:xfrm>
        </p:grpSpPr>
        <p:grpSp>
          <p:nvGrpSpPr>
            <p:cNvPr id="21" name="Group 27">
              <a:extLst>
                <a:ext uri="{FF2B5EF4-FFF2-40B4-BE49-F238E27FC236}">
                  <a16:creationId xmlns:a16="http://schemas.microsoft.com/office/drawing/2014/main" id="{127FC7E8-4FEB-6E05-19CE-E4EF3BD6D892}"/>
                </a:ext>
              </a:extLst>
            </p:cNvPr>
            <p:cNvGrpSpPr/>
            <p:nvPr/>
          </p:nvGrpSpPr>
          <p:grpSpPr>
            <a:xfrm>
              <a:off x="251519" y="831516"/>
              <a:ext cx="7654956" cy="4693601"/>
              <a:chOff x="570680" y="1168400"/>
              <a:chExt cx="7654956" cy="4693601"/>
            </a:xfrm>
          </p:grpSpPr>
          <p:pic>
            <p:nvPicPr>
              <p:cNvPr id="23" name="Picture 1">
                <a:extLst>
                  <a:ext uri="{FF2B5EF4-FFF2-40B4-BE49-F238E27FC236}">
                    <a16:creationId xmlns:a16="http://schemas.microsoft.com/office/drawing/2014/main" id="{DB9F8BEE-D285-AAD7-F88F-E923B4F186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308" b="1"/>
              <a:stretch/>
            </p:blipFill>
            <p:spPr>
              <a:xfrm>
                <a:off x="570680" y="1168400"/>
                <a:ext cx="7654956" cy="469360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</p:pic>
          <p:cxnSp>
            <p:nvCxnSpPr>
              <p:cNvPr id="24" name="Straight Connector 25">
                <a:extLst>
                  <a:ext uri="{FF2B5EF4-FFF2-40B4-BE49-F238E27FC236}">
                    <a16:creationId xmlns:a16="http://schemas.microsoft.com/office/drawing/2014/main" id="{87FB4807-5CDB-5B79-D57D-655D2BC254BA}"/>
                  </a:ext>
                </a:extLst>
              </p:cNvPr>
              <p:cNvCxnSpPr/>
              <p:nvPr/>
            </p:nvCxnSpPr>
            <p:spPr>
              <a:xfrm>
                <a:off x="1148080" y="2489200"/>
                <a:ext cx="6888480" cy="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4CBFF250-9B9B-C60D-E585-AD6C38865830}"/>
                  </a:ext>
                </a:extLst>
              </p:cNvPr>
              <p:cNvSpPr txBox="1"/>
              <p:nvPr/>
            </p:nvSpPr>
            <p:spPr>
              <a:xfrm>
                <a:off x="712274" y="2204184"/>
                <a:ext cx="1366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40 MeV/m</a:t>
                </a:r>
              </a:p>
            </p:txBody>
          </p:sp>
        </p:grp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21961F04-4284-53A3-159E-E0B1476DA9E0}"/>
                </a:ext>
              </a:extLst>
            </p:cNvPr>
            <p:cNvSpPr txBox="1"/>
            <p:nvPr/>
          </p:nvSpPr>
          <p:spPr>
            <a:xfrm>
              <a:off x="5669280" y="5197943"/>
              <a:ext cx="2256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C600C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in-scale sketch</a:t>
              </a:r>
            </a:p>
          </p:txBody>
        </p:sp>
      </p:grpSp>
      <p:sp>
        <p:nvSpPr>
          <p:cNvPr id="26" name="Rectangle 32">
            <a:extLst>
              <a:ext uri="{FF2B5EF4-FFF2-40B4-BE49-F238E27FC236}">
                <a16:creationId xmlns:a16="http://schemas.microsoft.com/office/drawing/2014/main" id="{E1CA8509-62F7-16F9-34C4-DBC481BA4BED}"/>
              </a:ext>
            </a:extLst>
          </p:cNvPr>
          <p:cNvSpPr/>
          <p:nvPr/>
        </p:nvSpPr>
        <p:spPr>
          <a:xfrm>
            <a:off x="230191" y="1197036"/>
            <a:ext cx="30552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Laminar Bunching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Invited oral @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LINAC2018</a:t>
            </a: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TU1P01</a:t>
            </a:r>
          </a:p>
        </p:txBody>
      </p:sp>
      <p:sp>
        <p:nvSpPr>
          <p:cNvPr id="29" name="Oval 2">
            <a:extLst>
              <a:ext uri="{FF2B5EF4-FFF2-40B4-BE49-F238E27FC236}">
                <a16:creationId xmlns:a16="http://schemas.microsoft.com/office/drawing/2014/main" id="{E31895C3-AFFB-0416-55CB-B58BF706FC3C}"/>
              </a:ext>
            </a:extLst>
          </p:cNvPr>
          <p:cNvSpPr/>
          <p:nvPr/>
        </p:nvSpPr>
        <p:spPr>
          <a:xfrm>
            <a:off x="4252512" y="4597119"/>
            <a:ext cx="1019908" cy="603739"/>
          </a:xfrm>
          <a:prstGeom prst="ellipse">
            <a:avLst/>
          </a:prstGeom>
          <a:noFill/>
          <a:ln w="19050">
            <a:solidFill>
              <a:srgbClr val="C60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DB89CC0F-5C28-75E6-D53B-A759A80F2AC5}"/>
              </a:ext>
            </a:extLst>
          </p:cNvPr>
          <p:cNvSpPr/>
          <p:nvPr/>
        </p:nvSpPr>
        <p:spPr>
          <a:xfrm>
            <a:off x="7042051" y="3604791"/>
            <a:ext cx="627185" cy="535129"/>
          </a:xfrm>
          <a:prstGeom prst="ellipse">
            <a:avLst/>
          </a:prstGeom>
          <a:noFill/>
          <a:ln w="19050">
            <a:solidFill>
              <a:srgbClr val="C60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3339D70-710E-BEB7-E26C-50BF5627E031}"/>
              </a:ext>
            </a:extLst>
          </p:cNvPr>
          <p:cNvSpPr txBox="1"/>
          <p:nvPr/>
        </p:nvSpPr>
        <p:spPr>
          <a:xfrm>
            <a:off x="366386" y="3159783"/>
            <a:ext cx="2523118" cy="2554545"/>
          </a:xfrm>
          <a:prstGeom prst="rect">
            <a:avLst/>
          </a:prstGeom>
          <a:noFill/>
          <a:ln w="19050">
            <a:solidFill>
              <a:srgbClr val="C200C2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X-band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symmetric space-charge distribution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In the drift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/>
              <a:t>a laminar compression controlled by space charge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5C626CB9-6701-FB72-7ED3-B4373904F58B}"/>
              </a:ext>
            </a:extLst>
          </p:cNvPr>
          <p:cNvCxnSpPr>
            <a:cxnSpLocks/>
            <a:stCxn id="29" idx="2"/>
            <a:endCxn id="32" idx="3"/>
          </p:cNvCxnSpPr>
          <p:nvPr/>
        </p:nvCxnSpPr>
        <p:spPr>
          <a:xfrm flipH="1" flipV="1">
            <a:off x="2889504" y="4437056"/>
            <a:ext cx="1363008" cy="461933"/>
          </a:xfrm>
          <a:prstGeom prst="straightConnector1">
            <a:avLst/>
          </a:prstGeom>
          <a:noFill/>
          <a:ln w="19050">
            <a:solidFill>
              <a:srgbClr val="C200C2"/>
            </a:solidFill>
          </a:ln>
        </p:spPr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1265979-D624-156E-1676-61B4A75462DA}"/>
              </a:ext>
            </a:extLst>
          </p:cNvPr>
          <p:cNvCxnSpPr>
            <a:cxnSpLocks/>
            <a:stCxn id="30" idx="2"/>
            <a:endCxn id="32" idx="3"/>
          </p:cNvCxnSpPr>
          <p:nvPr/>
        </p:nvCxnSpPr>
        <p:spPr>
          <a:xfrm flipH="1">
            <a:off x="2889504" y="3872356"/>
            <a:ext cx="4152547" cy="564700"/>
          </a:xfrm>
          <a:prstGeom prst="straightConnector1">
            <a:avLst/>
          </a:prstGeom>
          <a:noFill/>
          <a:ln w="19050">
            <a:solidFill>
              <a:srgbClr val="C200C2"/>
            </a:solidFill>
          </a:ln>
        </p:spPr>
      </p:cxnSp>
    </p:spTree>
    <p:extLst>
      <p:ext uri="{BB962C8B-B14F-4D97-AF65-F5344CB8AC3E}">
        <p14:creationId xmlns:p14="http://schemas.microsoft.com/office/powerpoint/2010/main" val="27154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 rot="19014011">
            <a:off x="3225212" y="3296112"/>
            <a:ext cx="1275907" cy="1334386"/>
          </a:xfrm>
          <a:prstGeom prst="arc">
            <a:avLst/>
          </a:prstGeom>
          <a:ln w="1143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>
            <a:off x="3863160" y="2583731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15588" y="3359908"/>
            <a:ext cx="1137683" cy="0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09435" y="2583732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87189" y="3359909"/>
            <a:ext cx="156830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38945" y="3359908"/>
            <a:ext cx="940981" cy="0"/>
          </a:xfrm>
          <a:prstGeom prst="line">
            <a:avLst/>
          </a:prstGeom>
          <a:ln w="1143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6343" y="2583732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10675" y="3359909"/>
            <a:ext cx="119616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76488" y="2923973"/>
            <a:ext cx="691116" cy="770861"/>
          </a:xfrm>
          <a:prstGeom prst="line">
            <a:avLst/>
          </a:prstGeom>
          <a:ln w="1143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83961" y="2550536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285247" y="3342661"/>
            <a:ext cx="85592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678647" y="2902697"/>
            <a:ext cx="0" cy="866554"/>
          </a:xfrm>
          <a:prstGeom prst="line">
            <a:avLst/>
          </a:prstGeom>
          <a:ln w="1143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501069" y="5109037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88060" y="5885214"/>
            <a:ext cx="97819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673315" y="5109037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245379" y="5846324"/>
            <a:ext cx="80807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649416" y="5885214"/>
            <a:ext cx="18587" cy="0"/>
          </a:xfrm>
          <a:prstGeom prst="line">
            <a:avLst/>
          </a:prstGeom>
          <a:ln w="203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04280" y="2817645"/>
            <a:ext cx="802758" cy="0"/>
          </a:xfrm>
          <a:prstGeom prst="straightConnector1">
            <a:avLst/>
          </a:prstGeom>
          <a:ln w="25400">
            <a:solidFill>
              <a:srgbClr val="C600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876959" y="2870962"/>
            <a:ext cx="240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Dispersive path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Vel. Bunching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Ballistic Bunc.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02803" y="4743979"/>
            <a:ext cx="2937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600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Laminar Bunching,</a:t>
            </a:r>
          </a:p>
          <a:p>
            <a:r>
              <a:rPr lang="it-IT" b="1" dirty="0">
                <a:solidFill>
                  <a:srgbClr val="C600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Space charge </a:t>
            </a:r>
            <a:br>
              <a:rPr lang="it-IT" b="1" dirty="0">
                <a:solidFill>
                  <a:srgbClr val="C600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b="1" dirty="0">
                <a:solidFill>
                  <a:srgbClr val="C600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trasformation</a:t>
            </a:r>
          </a:p>
          <a:p>
            <a:endParaRPr lang="it-IT" b="1" dirty="0">
              <a:solidFill>
                <a:srgbClr val="C600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it-IT" b="1" dirty="0">
              <a:solidFill>
                <a:srgbClr val="C600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it-IT" b="1" dirty="0">
              <a:solidFill>
                <a:srgbClr val="C600C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9307038" y="5765972"/>
            <a:ext cx="289874" cy="164431"/>
          </a:xfrm>
          <a:prstGeom prst="line">
            <a:avLst/>
          </a:prstGeom>
          <a:ln w="190500" cap="rnd">
            <a:solidFill>
              <a:srgbClr val="C60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654729" y="5885214"/>
            <a:ext cx="23919" cy="0"/>
          </a:xfrm>
          <a:prstGeom prst="line">
            <a:avLst/>
          </a:prstGeom>
          <a:ln w="203200" cap="rnd">
            <a:solidFill>
              <a:srgbClr val="C60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861391" y="5069981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13819" y="5846158"/>
            <a:ext cx="1137683" cy="0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507666" y="5069982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685420" y="5846159"/>
            <a:ext cx="156830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037176" y="5846158"/>
            <a:ext cx="940981" cy="0"/>
          </a:xfrm>
          <a:prstGeom prst="line">
            <a:avLst/>
          </a:prstGeom>
          <a:ln w="1143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164574" y="5069982"/>
            <a:ext cx="0" cy="16427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508906" y="5846159"/>
            <a:ext cx="119616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774719" y="5410223"/>
            <a:ext cx="691116" cy="770861"/>
          </a:xfrm>
          <a:prstGeom prst="line">
            <a:avLst/>
          </a:prstGeom>
          <a:ln w="1143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19014011">
            <a:off x="3228369" y="5778821"/>
            <a:ext cx="1275907" cy="1334386"/>
          </a:xfrm>
          <a:prstGeom prst="arc">
            <a:avLst/>
          </a:prstGeom>
          <a:ln w="1143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ctangle 91"/>
          <p:cNvSpPr>
            <a:spLocks/>
          </p:cNvSpPr>
          <p:nvPr/>
        </p:nvSpPr>
        <p:spPr>
          <a:xfrm>
            <a:off x="2915419" y="980556"/>
            <a:ext cx="8169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A strong simplification of the longitudinal phase space modification</a:t>
            </a:r>
            <a:endParaRPr lang="en-US" sz="2400" u="sng" dirty="0">
              <a:solidFill>
                <a:srgbClr val="C600C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3426090" y="2424235"/>
                <a:ext cx="66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90" y="2424235"/>
                <a:ext cx="665672" cy="400110"/>
              </a:xfrm>
              <a:prstGeom prst="rect">
                <a:avLst/>
              </a:prstGeom>
              <a:blipFill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4051322" y="3494778"/>
                <a:ext cx="66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22" y="3494778"/>
                <a:ext cx="6656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2996610" y="2227531"/>
            <a:ext cx="8325293" cy="213714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ctangle 99"/>
          <p:cNvSpPr/>
          <p:nvPr/>
        </p:nvSpPr>
        <p:spPr>
          <a:xfrm>
            <a:off x="2915419" y="1864650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Classic methods</a:t>
            </a:r>
            <a:endParaRPr lang="it-IT" dirty="0"/>
          </a:p>
        </p:txBody>
      </p:sp>
      <p:sp>
        <p:nvSpPr>
          <p:cNvPr id="105" name="TextBox 104"/>
          <p:cNvSpPr txBox="1"/>
          <p:nvPr/>
        </p:nvSpPr>
        <p:spPr>
          <a:xfrm>
            <a:off x="6430926" y="2424235"/>
            <a:ext cx="156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6" name="Rectangle 105"/>
          <p:cNvSpPr/>
          <p:nvPr/>
        </p:nvSpPr>
        <p:spPr>
          <a:xfrm>
            <a:off x="6582473" y="221300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chirping</a:t>
            </a:r>
            <a:endParaRPr lang="it-IT" dirty="0"/>
          </a:p>
        </p:txBody>
      </p:sp>
      <p:sp>
        <p:nvSpPr>
          <p:cNvPr id="107" name="Rectangle 106"/>
          <p:cNvSpPr/>
          <p:nvPr/>
        </p:nvSpPr>
        <p:spPr>
          <a:xfrm>
            <a:off x="9709315" y="2161185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Max.</a:t>
            </a:r>
            <a:b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compression</a:t>
            </a:r>
            <a:endParaRPr lang="it-IT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A5FF52A-4AD7-47CA-B77D-DBF499B31FF6}"/>
              </a:ext>
            </a:extLst>
          </p:cNvPr>
          <p:cNvSpPr/>
          <p:nvPr/>
        </p:nvSpPr>
        <p:spPr>
          <a:xfrm>
            <a:off x="336213" y="294275"/>
            <a:ext cx="71491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2B -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non-linear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correlation in BD</a:t>
            </a:r>
            <a:endParaRPr lang="en-US" sz="4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F9A78FA-313A-D0C1-CB19-8FF9CA1F4BB7}"/>
              </a:ext>
            </a:extLst>
          </p:cNvPr>
          <p:cNvSpPr/>
          <p:nvPr/>
        </p:nvSpPr>
        <p:spPr>
          <a:xfrm>
            <a:off x="1978943" y="1050494"/>
            <a:ext cx="9539416" cy="57335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7A413A9-61C0-87BB-94B2-C1DBD393E9FF}"/>
              </a:ext>
            </a:extLst>
          </p:cNvPr>
          <p:cNvGrpSpPr/>
          <p:nvPr/>
        </p:nvGrpSpPr>
        <p:grpSpPr>
          <a:xfrm>
            <a:off x="3203760" y="1413821"/>
            <a:ext cx="2735922" cy="4947452"/>
            <a:chOff x="3119539" y="1413821"/>
            <a:chExt cx="2735922" cy="4947452"/>
          </a:xfrm>
        </p:grpSpPr>
        <p:pic>
          <p:nvPicPr>
            <p:cNvPr id="5" name="Picture 18">
              <a:extLst>
                <a:ext uri="{FF2B5EF4-FFF2-40B4-BE49-F238E27FC236}">
                  <a16:creationId xmlns:a16="http://schemas.microsoft.com/office/drawing/2014/main" id="{873D017E-1077-6246-D0E7-420A59FC3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" t="5977" r="13398" b="1696"/>
            <a:stretch/>
          </p:blipFill>
          <p:spPr>
            <a:xfrm>
              <a:off x="3119539" y="1413821"/>
              <a:ext cx="2735922" cy="4947452"/>
            </a:xfrm>
            <a:prstGeom prst="rect">
              <a:avLst/>
            </a:prstGeom>
            <a:ln w="19050" cap="rnd" cmpd="sng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B55FA70-FF23-1E01-EDE8-012DE328E5B4}"/>
                </a:ext>
              </a:extLst>
            </p:cNvPr>
            <p:cNvSpPr txBox="1"/>
            <p:nvPr/>
          </p:nvSpPr>
          <p:spPr>
            <a:xfrm>
              <a:off x="3970751" y="1640911"/>
              <a:ext cx="1853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Velocity Bunching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4B67AE2-B65E-1E24-94E3-DD59E62DFB40}"/>
              </a:ext>
            </a:extLst>
          </p:cNvPr>
          <p:cNvGrpSpPr/>
          <p:nvPr/>
        </p:nvGrpSpPr>
        <p:grpSpPr>
          <a:xfrm>
            <a:off x="7007433" y="1367875"/>
            <a:ext cx="2711810" cy="4947451"/>
            <a:chOff x="7007433" y="1367875"/>
            <a:chExt cx="2711810" cy="4947451"/>
          </a:xfrm>
        </p:grpSpPr>
        <p:pic>
          <p:nvPicPr>
            <p:cNvPr id="3" name="Picture 17">
              <a:extLst>
                <a:ext uri="{FF2B5EF4-FFF2-40B4-BE49-F238E27FC236}">
                  <a16:creationId xmlns:a16="http://schemas.microsoft.com/office/drawing/2014/main" id="{27425C41-7572-947E-A9E3-66DE5B250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" t="7064" r="15574" b="3091"/>
            <a:stretch/>
          </p:blipFill>
          <p:spPr>
            <a:xfrm>
              <a:off x="7007433" y="1367875"/>
              <a:ext cx="2711810" cy="4947451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DFE6B8F-123F-DFE2-FAB8-8FE6BFCFAE33}"/>
                </a:ext>
              </a:extLst>
            </p:cNvPr>
            <p:cNvSpPr txBox="1"/>
            <p:nvPr/>
          </p:nvSpPr>
          <p:spPr>
            <a:xfrm>
              <a:off x="7855907" y="1630472"/>
              <a:ext cx="1853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Laminar Bunching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9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4FDE11E-73AB-C723-8F07-D876138080E7}"/>
              </a:ext>
            </a:extLst>
          </p:cNvPr>
          <p:cNvSpPr/>
          <p:nvPr/>
        </p:nvSpPr>
        <p:spPr>
          <a:xfrm>
            <a:off x="336213" y="294275"/>
            <a:ext cx="714910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3 – Machine with complex BD</a:t>
            </a:r>
            <a:endParaRPr lang="en-US" sz="4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BD9556C-620E-AD5E-CCA8-1494B8A64A1F}"/>
              </a:ext>
            </a:extLst>
          </p:cNvPr>
          <p:cNvCxnSpPr>
            <a:cxnSpLocks/>
            <a:stCxn id="10" idx="2"/>
            <a:endCxn id="17" idx="1"/>
          </p:cNvCxnSpPr>
          <p:nvPr/>
        </p:nvCxnSpPr>
        <p:spPr>
          <a:xfrm>
            <a:off x="2874732" y="3607148"/>
            <a:ext cx="2194962" cy="16684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E91153-B100-2B18-BAB4-52075CF97070}"/>
              </a:ext>
            </a:extLst>
          </p:cNvPr>
          <p:cNvSpPr txBox="1"/>
          <p:nvPr/>
        </p:nvSpPr>
        <p:spPr>
          <a:xfrm>
            <a:off x="385238" y="1308507"/>
            <a:ext cx="7046137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/>
              </a:rPr>
              <a:t>2019 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/>
              </a:rPr>
              <a:t>MariX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/>
              </a:rPr>
              <a:t> project</a:t>
            </a:r>
            <a:r>
              <a:rPr lang="en-US" sz="24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1 G€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 LINAC 1.3 GHz Tesla-like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>
                <a:solidFill>
                  <a:srgbClr val="66FF66"/>
                </a:solidFill>
                <a:latin typeface="Calibri" panose="020F0502020204030204"/>
              </a:rPr>
              <a:t>Two-Pass Two-Way acc. (TPTW)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>
                <a:solidFill>
                  <a:srgbClr val="66FF66"/>
                </a:solidFill>
                <a:latin typeface="Calibri" panose="020F0502020204030204"/>
              </a:rPr>
              <a:t>Bubble arc compressor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D61B48F-5E66-E8E3-C513-556D96F5C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" t="2795" r="1330" b="21283"/>
          <a:stretch/>
        </p:blipFill>
        <p:spPr>
          <a:xfrm>
            <a:off x="5369497" y="1338237"/>
            <a:ext cx="2047693" cy="22705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5A8E54-B76D-63E2-1E9F-283C75593AD1}"/>
              </a:ext>
            </a:extLst>
          </p:cNvPr>
          <p:cNvSpPr txBox="1"/>
          <p:nvPr/>
        </p:nvSpPr>
        <p:spPr>
          <a:xfrm>
            <a:off x="387271" y="3268594"/>
            <a:ext cx="4974922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A. Bacci, et al., </a:t>
            </a:r>
            <a:r>
              <a:rPr lang="en-US" sz="1600" dirty="0"/>
              <a:t>PRAB 22, 111304 (2019)</a:t>
            </a:r>
            <a:endParaRPr lang="en-US" sz="1600" i="1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BDCDE93-2335-F240-7CDF-AD594B208786}"/>
              </a:ext>
            </a:extLst>
          </p:cNvPr>
          <p:cNvGrpSpPr/>
          <p:nvPr/>
        </p:nvGrpSpPr>
        <p:grpSpPr>
          <a:xfrm>
            <a:off x="5069694" y="4121473"/>
            <a:ext cx="6384966" cy="2308324"/>
            <a:chOff x="5683209" y="4201065"/>
            <a:chExt cx="6384966" cy="2308324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044140B8-CF48-2657-5E52-9BD5E58D99E6}"/>
                </a:ext>
              </a:extLst>
            </p:cNvPr>
            <p:cNvGrpSpPr/>
            <p:nvPr/>
          </p:nvGrpSpPr>
          <p:grpSpPr>
            <a:xfrm>
              <a:off x="5683209" y="4201065"/>
              <a:ext cx="6384966" cy="2308324"/>
              <a:chOff x="5541695" y="4877340"/>
              <a:chExt cx="6384966" cy="2308324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59EC39D-6172-0679-03DC-051EA9D60D13}"/>
                  </a:ext>
                </a:extLst>
              </p:cNvPr>
              <p:cNvSpPr txBox="1"/>
              <p:nvPr/>
            </p:nvSpPr>
            <p:spPr>
              <a:xfrm>
                <a:off x="5541695" y="4877340"/>
                <a:ext cx="6384966" cy="230832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2022 ERL BriXSinO ~ 10 M€</a:t>
                </a: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b="1" dirty="0">
                  <a:solidFill>
                    <a:srgbClr val="FFFF00"/>
                  </a:solidFill>
                  <a:latin typeface="Calibri" panose="020F0502020204030204"/>
                </a:endParaRP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dirty="0">
                    <a:solidFill>
                      <a:srgbClr val="FFFF00"/>
                    </a:solidFill>
                    <a:latin typeface="Calibri" panose="020F0502020204030204"/>
                  </a:rPr>
                  <a:t>Test Facility for:</a:t>
                </a:r>
              </a:p>
              <a:p>
                <a:pPr marL="342900" marR="0" lvl="0" indent="-34290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lang="en-US" sz="2400" b="1" dirty="0">
                    <a:solidFill>
                      <a:srgbClr val="66FF66"/>
                    </a:solidFill>
                    <a:latin typeface="Calibri" panose="020F0502020204030204"/>
                  </a:rPr>
                  <a:t>TPTW  acc.</a:t>
                </a:r>
              </a:p>
              <a:p>
                <a:pPr marL="342900" marR="0" lvl="0" indent="-34290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lang="en-US" sz="2400" b="1" dirty="0">
                    <a:solidFill>
                      <a:srgbClr val="66FF66"/>
                    </a:solidFill>
                    <a:latin typeface="Calibri" panose="020F0502020204030204"/>
                  </a:rPr>
                  <a:t>Low Energy Arc Compression</a:t>
                </a:r>
              </a:p>
              <a:p>
                <a:pPr marL="342900" marR="0" lvl="0" indent="-34290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lang="en-US" sz="2400" b="1" dirty="0">
                    <a:solidFill>
                      <a:srgbClr val="66FF66"/>
                    </a:solidFill>
                    <a:latin typeface="Calibri" panose="020F0502020204030204"/>
                  </a:rPr>
                  <a:t>ERL TPTW high flux ICS &amp; THz FEL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8B0DA4E5-CC4F-FB63-CDD7-0DC42DED6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6683" y="4910162"/>
                <a:ext cx="1628896" cy="223703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CA15E05-2D65-BCC1-EC8A-3B2FA9EB9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9152" y="4635284"/>
              <a:ext cx="2494523" cy="549705"/>
            </a:xfrm>
            <a:prstGeom prst="rect">
              <a:avLst/>
            </a:prstGeom>
            <a:solidFill>
              <a:schemeClr val="bg2">
                <a:alpha val="38000"/>
              </a:schemeClr>
            </a:solidFill>
          </p:spPr>
        </p:pic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413DF710-21D4-BC0A-066A-0E3443591AEE}"/>
                </a:ext>
              </a:extLst>
            </p:cNvPr>
            <p:cNvGrpSpPr/>
            <p:nvPr/>
          </p:nvGrpSpPr>
          <p:grpSpPr>
            <a:xfrm>
              <a:off x="8348393" y="5086350"/>
              <a:ext cx="1587260" cy="369332"/>
              <a:chOff x="1785668" y="5800725"/>
              <a:chExt cx="1587260" cy="369332"/>
            </a:xfrm>
          </p:grpSpPr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id="{3DB164F5-155D-9B2D-89C8-390BEF2067B7}"/>
                  </a:ext>
                </a:extLst>
              </p:cNvPr>
              <p:cNvCxnSpPr/>
              <p:nvPr/>
            </p:nvCxnSpPr>
            <p:spPr>
              <a:xfrm>
                <a:off x="1785668" y="6116128"/>
                <a:ext cx="15872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808D6F8-1C03-A765-7D01-0B751DBE2E53}"/>
                  </a:ext>
                </a:extLst>
              </p:cNvPr>
              <p:cNvSpPr txBox="1"/>
              <p:nvPr/>
            </p:nvSpPr>
            <p:spPr>
              <a:xfrm>
                <a:off x="2171700" y="5800725"/>
                <a:ext cx="847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~30 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15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8843AF67-3E1C-A3AA-30BD-CAE31E7FD1B3}"/>
              </a:ext>
            </a:extLst>
          </p:cNvPr>
          <p:cNvGrpSpPr/>
          <p:nvPr/>
        </p:nvGrpSpPr>
        <p:grpSpPr>
          <a:xfrm>
            <a:off x="1367912" y="2033130"/>
            <a:ext cx="8980186" cy="2645893"/>
            <a:chOff x="81907" y="4124975"/>
            <a:chExt cx="8980186" cy="2645893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221E4411-209A-FBF4-6957-EE695C33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07" y="4124975"/>
              <a:ext cx="8980186" cy="2645893"/>
            </a:xfrm>
            <a:prstGeom prst="rect">
              <a:avLst/>
            </a:prstGeom>
          </p:spPr>
        </p:pic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F4932FA3-AE89-8637-742A-C2E4085494A6}"/>
                </a:ext>
              </a:extLst>
            </p:cNvPr>
            <p:cNvSpPr txBox="1"/>
            <p:nvPr/>
          </p:nvSpPr>
          <p:spPr>
            <a:xfrm>
              <a:off x="3521792" y="4282292"/>
              <a:ext cx="2353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Two-pass 2-way region</a:t>
              </a:r>
            </a:p>
          </p:txBody>
        </p:sp>
      </p:grp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209354BA-48E2-A570-0F04-027B286FFB85}"/>
              </a:ext>
            </a:extLst>
          </p:cNvPr>
          <p:cNvCxnSpPr>
            <a:cxnSpLocks/>
          </p:cNvCxnSpPr>
          <p:nvPr/>
        </p:nvCxnSpPr>
        <p:spPr>
          <a:xfrm>
            <a:off x="3983277" y="1753648"/>
            <a:ext cx="4208745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EDDFFD0-3EE2-6E1B-122B-21EA1565F6F1}"/>
              </a:ext>
            </a:extLst>
          </p:cNvPr>
          <p:cNvSpPr txBox="1"/>
          <p:nvPr/>
        </p:nvSpPr>
        <p:spPr>
          <a:xfrm>
            <a:off x="5724393" y="1402915"/>
            <a:ext cx="12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130 m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38A9F91-FCF7-9D2D-5FE7-EEF7B54B88F7}"/>
              </a:ext>
            </a:extLst>
          </p:cNvPr>
          <p:cNvCxnSpPr/>
          <p:nvPr/>
        </p:nvCxnSpPr>
        <p:spPr>
          <a:xfrm>
            <a:off x="3983277" y="1302707"/>
            <a:ext cx="0" cy="2054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7CE0191D-FCE3-33AB-1371-89C354B7ADB2}"/>
              </a:ext>
            </a:extLst>
          </p:cNvPr>
          <p:cNvCxnSpPr/>
          <p:nvPr/>
        </p:nvCxnSpPr>
        <p:spPr>
          <a:xfrm>
            <a:off x="8194108" y="1192061"/>
            <a:ext cx="0" cy="2054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5775DA3-21CA-4116-2374-9FB76BE13EFB}"/>
              </a:ext>
            </a:extLst>
          </p:cNvPr>
          <p:cNvCxnSpPr>
            <a:cxnSpLocks/>
          </p:cNvCxnSpPr>
          <p:nvPr/>
        </p:nvCxnSpPr>
        <p:spPr>
          <a:xfrm flipV="1">
            <a:off x="9419573" y="2630466"/>
            <a:ext cx="425885" cy="61377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50FBED6-988F-F496-664D-8C67BA299F50}"/>
              </a:ext>
            </a:extLst>
          </p:cNvPr>
          <p:cNvSpPr txBox="1"/>
          <p:nvPr/>
        </p:nvSpPr>
        <p:spPr>
          <a:xfrm rot="18255067">
            <a:off x="9158612" y="2695184"/>
            <a:ext cx="71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40 m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E83584E-6760-163B-2A8F-F5AF93C65709}"/>
              </a:ext>
            </a:extLst>
          </p:cNvPr>
          <p:cNvSpPr txBox="1"/>
          <p:nvPr/>
        </p:nvSpPr>
        <p:spPr>
          <a:xfrm>
            <a:off x="8884086" y="395336"/>
            <a:ext cx="3128376" cy="1323439"/>
          </a:xfrm>
          <a:prstGeom prst="rect">
            <a:avLst/>
          </a:prstGeom>
          <a:noFill/>
          <a:ln w="19050">
            <a:solidFill>
              <a:srgbClr val="C200C2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Arc compressor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compression factor of ~ 100 on the current peak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4" name="Oval 11">
            <a:extLst>
              <a:ext uri="{FF2B5EF4-FFF2-40B4-BE49-F238E27FC236}">
                <a16:creationId xmlns:a16="http://schemas.microsoft.com/office/drawing/2014/main" id="{4085B023-9A16-587B-A4E9-BD049708D85C}"/>
              </a:ext>
            </a:extLst>
          </p:cNvPr>
          <p:cNvSpPr/>
          <p:nvPr/>
        </p:nvSpPr>
        <p:spPr>
          <a:xfrm>
            <a:off x="8505173" y="2154477"/>
            <a:ext cx="1791222" cy="2204581"/>
          </a:xfrm>
          <a:prstGeom prst="ellipse">
            <a:avLst/>
          </a:prstGeom>
          <a:noFill/>
          <a:ln w="19050">
            <a:solidFill>
              <a:srgbClr val="C60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C746FDAC-B65E-EC77-42EC-D2B60ECDC2E8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9400784" y="1718775"/>
            <a:ext cx="1047490" cy="435702"/>
          </a:xfrm>
          <a:prstGeom prst="straightConnector1">
            <a:avLst/>
          </a:prstGeom>
          <a:noFill/>
          <a:ln w="19050">
            <a:solidFill>
              <a:srgbClr val="C200C2"/>
            </a:solidFill>
          </a:ln>
        </p:spPr>
      </p:cxnSp>
      <p:sp>
        <p:nvSpPr>
          <p:cNvPr id="48" name="Rectangle 4">
            <a:extLst>
              <a:ext uri="{FF2B5EF4-FFF2-40B4-BE49-F238E27FC236}">
                <a16:creationId xmlns:a16="http://schemas.microsoft.com/office/drawing/2014/main" id="{46823896-63F3-2373-A7C7-1DFB87F15838}"/>
              </a:ext>
            </a:extLst>
          </p:cNvPr>
          <p:cNvSpPr/>
          <p:nvPr/>
        </p:nvSpPr>
        <p:spPr>
          <a:xfrm>
            <a:off x="336212" y="294275"/>
            <a:ext cx="67535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3 –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MariX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1 MHz rep. rate FEL</a:t>
            </a:r>
            <a:endParaRPr lang="en-US" sz="4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age9image21864368">
            <a:extLst>
              <a:ext uri="{FF2B5EF4-FFF2-40B4-BE49-F238E27FC236}">
                <a16:creationId xmlns:a16="http://schemas.microsoft.com/office/drawing/2014/main" id="{E2C4FBAA-840C-AD0B-F52C-F817E6D01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604" r="440" b="1103"/>
          <a:stretch/>
        </p:blipFill>
        <p:spPr bwMode="auto">
          <a:xfrm>
            <a:off x="717563" y="1765927"/>
            <a:ext cx="10807338" cy="3474721"/>
          </a:xfrm>
          <a:prstGeom prst="rect">
            <a:avLst/>
          </a:prstGeom>
          <a:noFill/>
          <a:ln w="25400" cap="flat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78B2ABE-5E7C-4D15-DF86-5FCC5EECCD14}"/>
              </a:ext>
            </a:extLst>
          </p:cNvPr>
          <p:cNvSpPr txBox="1"/>
          <p:nvPr/>
        </p:nvSpPr>
        <p:spPr>
          <a:xfrm>
            <a:off x="703605" y="1344823"/>
            <a:ext cx="821192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FF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ru-IT" i="1" dirty="0"/>
              <a:t>Bri</a:t>
            </a:r>
            <a:r>
              <a:rPr lang="en-GB" altLang="ru-IT" b="0" dirty="0"/>
              <a:t>lliant source of </a:t>
            </a:r>
            <a:r>
              <a:rPr lang="en-GB" altLang="ru-IT" i="1" dirty="0"/>
              <a:t>X</a:t>
            </a:r>
            <a:r>
              <a:rPr lang="en-GB" altLang="ru-IT" b="0" dirty="0"/>
              <a:t>-rays based on </a:t>
            </a:r>
            <a:r>
              <a:rPr lang="en-GB" altLang="ru-IT" i="1" dirty="0"/>
              <a:t>S</a:t>
            </a:r>
            <a:r>
              <a:rPr lang="en-GB" altLang="ru-IT" b="0" dirty="0"/>
              <a:t>ustainable and </a:t>
            </a:r>
            <a:r>
              <a:rPr lang="en-GB" altLang="ru-IT" i="1" dirty="0" err="1"/>
              <a:t>in</a:t>
            </a:r>
            <a:r>
              <a:rPr lang="en-GB" altLang="ru-IT" b="0" dirty="0" err="1"/>
              <a:t>n</a:t>
            </a:r>
            <a:r>
              <a:rPr lang="en-GB" altLang="ru-IT" i="1" dirty="0" err="1"/>
              <a:t>O</a:t>
            </a:r>
            <a:r>
              <a:rPr lang="en-GB" altLang="ru-IT" b="0" dirty="0" err="1"/>
              <a:t>vative</a:t>
            </a:r>
            <a:r>
              <a:rPr lang="en-GB" altLang="ru-IT" b="0" dirty="0"/>
              <a:t> accelerators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BB3A98-DFDD-A7A7-7844-F6E33DC2C529}"/>
              </a:ext>
            </a:extLst>
          </p:cNvPr>
          <p:cNvSpPr txBox="1"/>
          <p:nvPr/>
        </p:nvSpPr>
        <p:spPr>
          <a:xfrm>
            <a:off x="3802157" y="5569034"/>
            <a:ext cx="4113935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66FF66"/>
                </a:solidFill>
                <a:latin typeface="Calibri" panose="020F0502020204030204"/>
              </a:rPr>
              <a:t>Maximum Energies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dirty="0">
                <a:solidFill>
                  <a:srgbClr val="66FF66"/>
                </a:solidFill>
                <a:latin typeface="Calibri" panose="020F0502020204030204"/>
              </a:rPr>
              <a:t>TPTW  acceleration up to 80 MeV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dirty="0">
                <a:solidFill>
                  <a:srgbClr val="66FF66"/>
                </a:solidFill>
                <a:latin typeface="Calibri" panose="020F0502020204030204"/>
              </a:rPr>
              <a:t>ERL WP up to 45 MeV</a:t>
            </a:r>
            <a:endParaRPr lang="en-US" sz="2000" dirty="0">
              <a:solidFill>
                <a:srgbClr val="66FF66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E7EB9A0-E3DD-7424-1A73-9FA0CBE2ECCD}"/>
              </a:ext>
            </a:extLst>
          </p:cNvPr>
          <p:cNvSpPr/>
          <p:nvPr/>
        </p:nvSpPr>
        <p:spPr>
          <a:xfrm>
            <a:off x="699387" y="1746999"/>
            <a:ext cx="3896139" cy="1622066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5014A3-8EB7-0ABE-40F0-B19727447E04}"/>
              </a:ext>
            </a:extLst>
          </p:cNvPr>
          <p:cNvSpPr txBox="1"/>
          <p:nvPr/>
        </p:nvSpPr>
        <p:spPr>
          <a:xfrm>
            <a:off x="2455926" y="2792203"/>
            <a:ext cx="9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1.3 GHz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B0DC59-16F4-A99E-A136-BFB786F8D1BB}"/>
              </a:ext>
            </a:extLst>
          </p:cNvPr>
          <p:cNvSpPr txBox="1"/>
          <p:nvPr/>
        </p:nvSpPr>
        <p:spPr>
          <a:xfrm>
            <a:off x="4869205" y="2916663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1.3 GHz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3C8B04-19C7-78BC-625F-165BA9DBFF34}"/>
              </a:ext>
            </a:extLst>
          </p:cNvPr>
          <p:cNvSpPr txBox="1"/>
          <p:nvPr/>
        </p:nvSpPr>
        <p:spPr>
          <a:xfrm>
            <a:off x="7985785" y="2931903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1.3 GHz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CFFF5D-B0E9-C5FE-7280-D10C6BBAE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53" y="3418590"/>
            <a:ext cx="2834886" cy="187773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D865A9-A949-08CB-16E5-A740D7C88EEE}"/>
              </a:ext>
            </a:extLst>
          </p:cNvPr>
          <p:cNvSpPr txBox="1"/>
          <p:nvPr/>
        </p:nvSpPr>
        <p:spPr>
          <a:xfrm>
            <a:off x="709325" y="3379205"/>
            <a:ext cx="2749163" cy="646331"/>
          </a:xfrm>
          <a:prstGeom prst="rect">
            <a:avLst/>
          </a:prstGeom>
          <a:solidFill>
            <a:schemeClr val="tx1">
              <a:lumMod val="65000"/>
              <a:lumOff val="35000"/>
              <a:alpha val="39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The ERL Low Energy High Peak Brightness injector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63BD0D9-5469-D582-CA8B-7568B8CE349A}"/>
              </a:ext>
            </a:extLst>
          </p:cNvPr>
          <p:cNvSpPr/>
          <p:nvPr/>
        </p:nvSpPr>
        <p:spPr>
          <a:xfrm>
            <a:off x="4697651" y="3984711"/>
            <a:ext cx="2781300" cy="190500"/>
          </a:xfrm>
          <a:prstGeom prst="rect">
            <a:avLst/>
          </a:prstGeom>
          <a:solidFill>
            <a:srgbClr val="FFFF00">
              <a:alpha val="28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00567B-E1CB-A440-0B71-E9DCB1CFD453}"/>
              </a:ext>
            </a:extLst>
          </p:cNvPr>
          <p:cNvSpPr/>
          <p:nvPr/>
        </p:nvSpPr>
        <p:spPr>
          <a:xfrm>
            <a:off x="6794816" y="3794211"/>
            <a:ext cx="684000" cy="190500"/>
          </a:xfrm>
          <a:prstGeom prst="rect">
            <a:avLst/>
          </a:prstGeom>
          <a:solidFill>
            <a:srgbClr val="FFFF00">
              <a:alpha val="28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0197484-09F5-F41B-FFAB-368F63FD5DFB}"/>
              </a:ext>
            </a:extLst>
          </p:cNvPr>
          <p:cNvSpPr/>
          <p:nvPr/>
        </p:nvSpPr>
        <p:spPr>
          <a:xfrm>
            <a:off x="6794816" y="4175211"/>
            <a:ext cx="684000" cy="190500"/>
          </a:xfrm>
          <a:prstGeom prst="rect">
            <a:avLst/>
          </a:prstGeom>
          <a:solidFill>
            <a:srgbClr val="FFFF00">
              <a:alpha val="28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FF5CD48-FEA2-D79C-9B97-0225CC01D561}"/>
              </a:ext>
            </a:extLst>
          </p:cNvPr>
          <p:cNvSpPr/>
          <p:nvPr/>
        </p:nvSpPr>
        <p:spPr>
          <a:xfrm>
            <a:off x="336213" y="294275"/>
            <a:ext cx="307086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3 – BriXSinO</a:t>
            </a:r>
            <a:endParaRPr lang="en-US" sz="4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2"/>
          <p:cNvCxnSpPr/>
          <p:nvPr/>
        </p:nvCxnSpPr>
        <p:spPr>
          <a:xfrm>
            <a:off x="2905252" y="3993539"/>
            <a:ext cx="9286748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92"/>
          <p:cNvCxnSpPr/>
          <p:nvPr/>
        </p:nvCxnSpPr>
        <p:spPr>
          <a:xfrm>
            <a:off x="0" y="3993537"/>
            <a:ext cx="2905252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0"/>
          <p:cNvSpPr/>
          <p:nvPr/>
        </p:nvSpPr>
        <p:spPr>
          <a:xfrm>
            <a:off x="1730446" y="3549012"/>
            <a:ext cx="873243" cy="88904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dirty="0"/>
          </a:p>
        </p:txBody>
      </p:sp>
      <p:sp>
        <p:nvSpPr>
          <p:cNvPr id="15" name="Shape 57"/>
          <p:cNvSpPr txBox="1">
            <a:spLocks/>
          </p:cNvSpPr>
          <p:nvPr/>
        </p:nvSpPr>
        <p:spPr>
          <a:xfrm>
            <a:off x="1826966" y="596019"/>
            <a:ext cx="9014512" cy="2561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-US" sz="3600" b="1" dirty="0">
                <a:latin typeface="Palatino Linotype" panose="02040502050505030304" pitchFamily="18" charset="0"/>
                <a:ea typeface="Malgun Gothic" panose="020B0503020000020004" pitchFamily="34" charset="-127"/>
                <a:cs typeface="Lora"/>
                <a:sym typeface="Lora"/>
              </a:rPr>
              <a:t>FCC-ee Positron capture optimization </a:t>
            </a:r>
          </a:p>
          <a:p>
            <a:pPr>
              <a:buSzPct val="25000"/>
            </a:pPr>
            <a:r>
              <a:rPr lang="en-US" sz="3600" b="1" dirty="0">
                <a:latin typeface="Palatino Linotype" panose="02040502050505030304" pitchFamily="18" charset="0"/>
                <a:ea typeface="Malgun Gothic" panose="020B0503020000020004" pitchFamily="34" charset="-127"/>
                <a:cs typeface="Lora"/>
                <a:sym typeface="Lora"/>
              </a:rPr>
              <a:t>using GIOTTO</a:t>
            </a:r>
            <a:endParaRPr lang="en" sz="3600" b="1" dirty="0">
              <a:latin typeface="Palatino Linotype" panose="02040502050505030304" pitchFamily="18" charset="0"/>
              <a:ea typeface="Malgun Gothic" panose="020B0503020000020004" pitchFamily="34" charset="-127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768959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5510</TotalTime>
  <Words>1383</Words>
  <Application>Microsoft Office PowerPoint</Application>
  <PresentationFormat>Widescreen</PresentationFormat>
  <Paragraphs>224</Paragraphs>
  <Slides>21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4" baseType="lpstr">
      <vt:lpstr>Alegreya</vt:lpstr>
      <vt:lpstr>Arial</vt:lpstr>
      <vt:lpstr>Calibri</vt:lpstr>
      <vt:lpstr>Calibri Light</vt:lpstr>
      <vt:lpstr>Cambria Math</vt:lpstr>
      <vt:lpstr>Consolas</vt:lpstr>
      <vt:lpstr>Courier New</vt:lpstr>
      <vt:lpstr>Lora</vt:lpstr>
      <vt:lpstr>Palatino Linotype</vt:lpstr>
      <vt:lpstr>Quattrocento Sans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Luigi Bacci</dc:creator>
  <cp:lastModifiedBy>Alberto Luigi Bacci</cp:lastModifiedBy>
  <cp:revision>10</cp:revision>
  <dcterms:created xsi:type="dcterms:W3CDTF">2023-10-13T12:15:12Z</dcterms:created>
  <dcterms:modified xsi:type="dcterms:W3CDTF">2023-10-17T08:05:48Z</dcterms:modified>
</cp:coreProperties>
</file>