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660" r:id="rId2"/>
  </p:sldMasterIdLst>
  <p:notesMasterIdLst>
    <p:notesMasterId r:id="rId13"/>
  </p:notesMasterIdLst>
  <p:sldIdLst>
    <p:sldId id="257" r:id="rId3"/>
    <p:sldId id="321" r:id="rId4"/>
    <p:sldId id="292" r:id="rId5"/>
    <p:sldId id="320" r:id="rId6"/>
    <p:sldId id="293" r:id="rId7"/>
    <p:sldId id="295" r:id="rId8"/>
    <p:sldId id="294" r:id="rId9"/>
    <p:sldId id="322" r:id="rId10"/>
    <p:sldId id="324" r:id="rId11"/>
    <p:sldId id="32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notesMaster" Target="notesMasters/notesMaster1.xml" /><Relationship Id="rId18" Type="http://schemas.microsoft.com/office/2016/11/relationships/changesInfo" Target="changesInfos/changesInfo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viewProps" Target="view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icero" userId="5baf1abf-0d35-45ce-8f4d-3d0e5cc420a2" providerId="ADAL" clId="{F80A3FF4-F6C6-4879-866E-A2E22357FF2C}"/>
    <pc:docChg chg="modSld">
      <pc:chgData name="Valentina Cicero" userId="5baf1abf-0d35-45ce-8f4d-3d0e5cc420a2" providerId="ADAL" clId="{F80A3FF4-F6C6-4879-866E-A2E22357FF2C}" dt="2023-11-04T17:34:25.511" v="20" actId="20577"/>
      <pc:docMkLst>
        <pc:docMk/>
      </pc:docMkLst>
      <pc:sldChg chg="modSp mod">
        <pc:chgData name="Valentina Cicero" userId="5baf1abf-0d35-45ce-8f4d-3d0e5cc420a2" providerId="ADAL" clId="{F80A3FF4-F6C6-4879-866E-A2E22357FF2C}" dt="2023-11-04T17:33:27.158" v="4" actId="20577"/>
        <pc:sldMkLst>
          <pc:docMk/>
          <pc:sldMk cId="3277652894" sldId="292"/>
        </pc:sldMkLst>
        <pc:spChg chg="mod">
          <ac:chgData name="Valentina Cicero" userId="5baf1abf-0d35-45ce-8f4d-3d0e5cc420a2" providerId="ADAL" clId="{F80A3FF4-F6C6-4879-866E-A2E22357FF2C}" dt="2023-11-04T17:33:27.158" v="4" actId="20577"/>
          <ac:spMkLst>
            <pc:docMk/>
            <pc:sldMk cId="3277652894" sldId="292"/>
            <ac:spMk id="51" creationId="{20436381-A809-D8B3-341A-ED4215CC79A4}"/>
          </ac:spMkLst>
        </pc:spChg>
      </pc:sldChg>
      <pc:sldChg chg="modSp mod">
        <pc:chgData name="Valentina Cicero" userId="5baf1abf-0d35-45ce-8f4d-3d0e5cc420a2" providerId="ADAL" clId="{F80A3FF4-F6C6-4879-866E-A2E22357FF2C}" dt="2023-11-04T17:34:25.511" v="20" actId="20577"/>
        <pc:sldMkLst>
          <pc:docMk/>
          <pc:sldMk cId="4251959272" sldId="320"/>
        </pc:sldMkLst>
        <pc:spChg chg="mod">
          <ac:chgData name="Valentina Cicero" userId="5baf1abf-0d35-45ce-8f4d-3d0e5cc420a2" providerId="ADAL" clId="{F80A3FF4-F6C6-4879-866E-A2E22357FF2C}" dt="2023-11-04T17:34:25.511" v="20" actId="20577"/>
          <ac:spMkLst>
            <pc:docMk/>
            <pc:sldMk cId="4251959272" sldId="320"/>
            <ac:spMk id="12" creationId="{6A89E42C-C969-F84E-7C49-92BDDDC803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109A-1C39-4CB4-85DD-FA44FE9992C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736C2-AD08-4535-86F6-9C02EABD51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Maximum Likelihood Expectation Maximization Algorithm: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The measured data are samples from a set of random variables whose pdf are related to the object distribution according to a model of the data acquisition process;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C</a:t>
            </a:r>
            <a:r>
              <a:rPr lang="en-US" b="0" i="0" dirty="0">
                <a:effectLst/>
                <a:latin typeface="Söhne"/>
              </a:rPr>
              <a:t>alculate the probability that any initial distribution density in the object under study can produce the observed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The distribution density with the highest probability is the maximum likelihood estimate of the original object.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EC02-866A-4BDA-A069-D482B04578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2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81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7A58FB-83CA-4F8D-A787-A2408FF5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06/11/2023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BF97C5-343B-47A2-8D20-F51673B6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V. Cicero | DUNE italia meeting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B6AE59-72FD-4027-B76D-D7AF21BE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19858-70C6-49D9-8A1C-B9DAE21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7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911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7620"/>
            <a:ext cx="1005840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06/11/2023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06/11/2023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A97EAC-33A8-4381-B6BE-9FE1F8FD66FF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096" y="977900"/>
            <a:ext cx="10373274" cy="3327734"/>
          </a:xfrm>
        </p:spPr>
        <p:txBody>
          <a:bodyPr anchor="b">
            <a:normAutofit/>
          </a:bodyPr>
          <a:lstStyle/>
          <a:p>
            <a:br>
              <a:rPr lang="en-US" sz="6000" dirty="0">
                <a:cs typeface="Calibri Light"/>
              </a:rPr>
            </a:br>
            <a:r>
              <a:rPr lang="it-IT" sz="6000" dirty="0" err="1">
                <a:ea typeface="+mj-lt"/>
                <a:cs typeface="+mj-lt"/>
              </a:rPr>
              <a:t>Updates</a:t>
            </a:r>
            <a:r>
              <a:rPr lang="it-IT" sz="6000" dirty="0">
                <a:ea typeface="+mj-lt"/>
                <a:cs typeface="+mj-lt"/>
              </a:rPr>
              <a:t> on </a:t>
            </a:r>
            <a:r>
              <a:rPr lang="it-IT" sz="6000" dirty="0" err="1">
                <a:ea typeface="+mj-lt"/>
                <a:cs typeface="+mj-lt"/>
              </a:rPr>
              <a:t>event</a:t>
            </a:r>
            <a:r>
              <a:rPr lang="en-US" sz="6000" dirty="0">
                <a:ea typeface="+mj-lt"/>
                <a:cs typeface="+mj-lt"/>
              </a:rPr>
              <a:t> reconstruction with Coded Aperture Masks</a:t>
            </a:r>
            <a:endParaRPr lang="en-US" sz="60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125" y="4655072"/>
            <a:ext cx="6539558" cy="1225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/>
            <a:r>
              <a:rPr lang="en-US" sz="2000" dirty="0">
                <a:cs typeface="Calibri"/>
              </a:rPr>
              <a:t>V. Cicero</a:t>
            </a:r>
          </a:p>
          <a:p>
            <a:pPr algn="r"/>
            <a:r>
              <a:rPr lang="en-US" sz="2000" dirty="0">
                <a:cs typeface="Calibri"/>
              </a:rPr>
              <a:t>DUNE Italia collaboration meeting , Lecce</a:t>
            </a:r>
          </a:p>
          <a:p>
            <a:pPr algn="r"/>
            <a:r>
              <a:rPr lang="en-US" sz="2000" dirty="0"/>
              <a:t>6/11/2023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linea, schermata, diagramma, Diagramma&#10;&#10;Descrizione generata automaticamente">
            <a:extLst>
              <a:ext uri="{FF2B5EF4-FFF2-40B4-BE49-F238E27FC236}">
                <a16:creationId xmlns:a16="http://schemas.microsoft.com/office/drawing/2014/main" id="{1C0AAE03-0009-9D46-1EDC-99554115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1077962"/>
            <a:ext cx="4699949" cy="3477875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78D3D73-8FB1-5E0F-5D8D-F7C325A4D39C}"/>
              </a:ext>
            </a:extLst>
          </p:cNvPr>
          <p:cNvSpPr/>
          <p:nvPr/>
        </p:nvSpPr>
        <p:spPr>
          <a:xfrm>
            <a:off x="239485" y="451633"/>
            <a:ext cx="11713029" cy="6075352"/>
          </a:xfrm>
          <a:prstGeom prst="roundRect">
            <a:avLst>
              <a:gd name="adj" fmla="val 2301"/>
            </a:avLst>
          </a:prstGeom>
          <a:noFill/>
          <a:ln w="127000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751373"/>
                      <a:gd name="connsiteY0" fmla="*/ 136673 h 5939721"/>
                      <a:gd name="connsiteX1" fmla="*/ 136673 w 11751373"/>
                      <a:gd name="connsiteY1" fmla="*/ 0 h 5939721"/>
                      <a:gd name="connsiteX2" fmla="*/ 11614700 w 11751373"/>
                      <a:gd name="connsiteY2" fmla="*/ 0 h 5939721"/>
                      <a:gd name="connsiteX3" fmla="*/ 11751373 w 11751373"/>
                      <a:gd name="connsiteY3" fmla="*/ 136673 h 5939721"/>
                      <a:gd name="connsiteX4" fmla="*/ 11751373 w 11751373"/>
                      <a:gd name="connsiteY4" fmla="*/ 5803048 h 5939721"/>
                      <a:gd name="connsiteX5" fmla="*/ 11614700 w 11751373"/>
                      <a:gd name="connsiteY5" fmla="*/ 5939721 h 5939721"/>
                      <a:gd name="connsiteX6" fmla="*/ 136673 w 11751373"/>
                      <a:gd name="connsiteY6" fmla="*/ 5939721 h 5939721"/>
                      <a:gd name="connsiteX7" fmla="*/ 0 w 11751373"/>
                      <a:gd name="connsiteY7" fmla="*/ 5803048 h 5939721"/>
                      <a:gd name="connsiteX8" fmla="*/ 0 w 11751373"/>
                      <a:gd name="connsiteY8" fmla="*/ 136673 h 5939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51373" h="5939721" extrusionOk="0">
                        <a:moveTo>
                          <a:pt x="0" y="136673"/>
                        </a:moveTo>
                        <a:cubicBezTo>
                          <a:pt x="-6463" y="57205"/>
                          <a:pt x="51251" y="3731"/>
                          <a:pt x="136673" y="0"/>
                        </a:cubicBezTo>
                        <a:cubicBezTo>
                          <a:pt x="5255139" y="132882"/>
                          <a:pt x="6664605" y="-84951"/>
                          <a:pt x="11614700" y="0"/>
                        </a:cubicBezTo>
                        <a:cubicBezTo>
                          <a:pt x="11686138" y="3949"/>
                          <a:pt x="11748751" y="75682"/>
                          <a:pt x="11751373" y="136673"/>
                        </a:cubicBezTo>
                        <a:cubicBezTo>
                          <a:pt x="11771560" y="1659529"/>
                          <a:pt x="11903853" y="4904320"/>
                          <a:pt x="11751373" y="5803048"/>
                        </a:cubicBezTo>
                        <a:cubicBezTo>
                          <a:pt x="11752944" y="5878716"/>
                          <a:pt x="11693567" y="5932755"/>
                          <a:pt x="11614700" y="5939721"/>
                        </a:cubicBezTo>
                        <a:cubicBezTo>
                          <a:pt x="10343861" y="6027360"/>
                          <a:pt x="5476716" y="5867042"/>
                          <a:pt x="136673" y="5939721"/>
                        </a:cubicBezTo>
                        <a:cubicBezTo>
                          <a:pt x="60093" y="5929251"/>
                          <a:pt x="-8409" y="5890215"/>
                          <a:pt x="0" y="5803048"/>
                        </a:cubicBezTo>
                        <a:cubicBezTo>
                          <a:pt x="-38581" y="4676211"/>
                          <a:pt x="63341" y="840416"/>
                          <a:pt x="0" y="13667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19F5F-6F41-CD2B-BA90-CA64EE22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986"/>
            <a:ext cx="4114800" cy="365125"/>
          </a:xfrm>
        </p:spPr>
        <p:txBody>
          <a:bodyPr/>
          <a:lstStyle/>
          <a:p>
            <a:r>
              <a:rPr lang="en-US" dirty="0"/>
              <a:t>V. Cicero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6144B-BC44-9359-2BB5-EC209F06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143" y="6526986"/>
            <a:ext cx="2743200" cy="365125"/>
          </a:xfrm>
        </p:spPr>
        <p:txBody>
          <a:bodyPr/>
          <a:lstStyle/>
          <a:p>
            <a:fld id="{ECD25DBE-FD00-4297-B182-65C4E42A2893}" type="slidenum">
              <a:rPr lang="en-US" smtClean="0"/>
              <a:t>10</a:t>
            </a:fld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8C6B76-0FE5-149B-EDD0-E35DE9F4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113692"/>
            <a:ext cx="5767370" cy="67588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CAEF91C-31FD-594F-9F7D-8235E4870DB0}"/>
                  </a:ext>
                </a:extLst>
              </p:cNvPr>
              <p:cNvSpPr txBox="1"/>
              <p:nvPr/>
            </p:nvSpPr>
            <p:spPr>
              <a:xfrm>
                <a:off x="551543" y="1077962"/>
                <a:ext cx="67500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System matrix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p(</a:t>
                </a:r>
                <a:r>
                  <a:rPr lang="en-US" sz="2400" i="1" dirty="0" err="1">
                    <a:solidFill>
                      <a:schemeClr val="accent1"/>
                    </a:solidFill>
                  </a:rPr>
                  <a:t>j,s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)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computation:</a:t>
                </a:r>
              </a:p>
              <a:p>
                <a:endParaRPr lang="en-US" dirty="0"/>
              </a:p>
              <a:p>
                <a:r>
                  <a:rPr lang="en-US" sz="2000" b="1" i="1" dirty="0"/>
                  <a:t>p(</a:t>
                </a:r>
                <a:r>
                  <a:rPr lang="en-US" sz="2000" b="1" i="1" dirty="0" err="1"/>
                  <a:t>j,s</a:t>
                </a:r>
                <a:r>
                  <a:rPr lang="en-US" sz="2000" b="1" i="1" dirty="0"/>
                  <a:t>) = P geometrical acceptance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i="1" dirty="0"/>
                  <a:t> P attenuation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b="1" i="1" dirty="0"/>
                  <a:t> P detection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CAEF91C-31FD-594F-9F7D-8235E4870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077962"/>
                <a:ext cx="6750009" cy="1323439"/>
              </a:xfrm>
              <a:prstGeom prst="rect">
                <a:avLst/>
              </a:prstGeom>
              <a:blipFill>
                <a:blip r:embed="rId3"/>
                <a:stretch>
                  <a:fillRect l="-1354" t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71CDAD6-1695-1C82-17EA-F5A5BFD43A37}"/>
              </a:ext>
            </a:extLst>
          </p:cNvPr>
          <p:cNvSpPr txBox="1"/>
          <p:nvPr/>
        </p:nvSpPr>
        <p:spPr>
          <a:xfrm>
            <a:off x="481334" y="2508397"/>
            <a:ext cx="70196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Reconstruction with multiple cameras: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R12"/>
              </a:rPr>
              <a:t>The ML-EM algorithm can be </a:t>
            </a:r>
            <a:r>
              <a:rPr lang="en-US" b="1" i="0" u="none" strike="noStrike" baseline="0" dirty="0">
                <a:latin typeface="CMR12"/>
              </a:rPr>
              <a:t>used directly with multiple cameras </a:t>
            </a:r>
            <a:r>
              <a:rPr lang="en-US" sz="1800" b="0" i="0" u="none" strike="noStrike" baseline="0" dirty="0">
                <a:latin typeface="CMR12"/>
              </a:rPr>
              <a:t>by including in the system matrix the probabilities for all sensors, regardless of which camera they belong to.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CMR12"/>
              </a:rPr>
              <a:t>memory constraints</a:t>
            </a:r>
            <a:r>
              <a:rPr lang="en-US" dirty="0">
                <a:latin typeface="CMR12"/>
              </a:rPr>
              <a:t>: system matrix size = C x </a:t>
            </a:r>
            <a:r>
              <a:rPr lang="en-US" b="1" dirty="0">
                <a:latin typeface="CMR12"/>
              </a:rPr>
              <a:t>J x S 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33C0B9AF-B13E-ECFA-D641-4B2B04086D2D}"/>
              </a:ext>
            </a:extLst>
          </p:cNvPr>
          <p:cNvSpPr/>
          <p:nvPr/>
        </p:nvSpPr>
        <p:spPr>
          <a:xfrm>
            <a:off x="2307364" y="4785330"/>
            <a:ext cx="5999530" cy="1296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reconstruction algorithm implemented in Python with OpenCL for </a:t>
            </a:r>
            <a:r>
              <a:rPr lang="en-US" b="1" dirty="0">
                <a:solidFill>
                  <a:srgbClr val="FF0000"/>
                </a:solidFill>
              </a:rPr>
              <a:t>GPU acceleration </a:t>
            </a:r>
          </a:p>
        </p:txBody>
      </p:sp>
      <p:sp>
        <p:nvSpPr>
          <p:cNvPr id="3" name="Segnaposto data 4">
            <a:extLst>
              <a:ext uri="{FF2B5EF4-FFF2-40B4-BE49-F238E27FC236}">
                <a16:creationId xmlns:a16="http://schemas.microsoft.com/office/drawing/2014/main" id="{B92870A6-B7F7-CB7C-63F8-9C7CFD02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526985"/>
            <a:ext cx="2743200" cy="365125"/>
          </a:xfrm>
        </p:spPr>
        <p:txBody>
          <a:bodyPr/>
          <a:lstStyle/>
          <a:p>
            <a:r>
              <a:rPr lang="it-IT" dirty="0"/>
              <a:t>09/10/2023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A92A-69FF-A0A0-0F1C-715E2301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89500"/>
            <a:ext cx="10515600" cy="662486"/>
          </a:xfrm>
        </p:spPr>
        <p:txBody>
          <a:bodyPr>
            <a:noAutofit/>
          </a:bodyPr>
          <a:lstStyle/>
          <a:p>
            <a:r>
              <a:rPr lang="en-US" dirty="0"/>
              <a:t>Coded aperture (CA) cameras</a:t>
            </a:r>
          </a:p>
        </p:txBody>
      </p:sp>
      <p:pic>
        <p:nvPicPr>
          <p:cNvPr id="4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CCC134-AAD6-D6FD-1AEC-2DAD549D5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05" y="2580142"/>
            <a:ext cx="1701210" cy="25017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D1D9F-6B96-4B06-DDE7-4D3F4D15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2AC4F-7F61-5C87-7250-07E3EC7E980E}"/>
              </a:ext>
            </a:extLst>
          </p:cNvPr>
          <p:cNvSpPr txBox="1"/>
          <p:nvPr/>
        </p:nvSpPr>
        <p:spPr>
          <a:xfrm>
            <a:off x="2577410" y="2292978"/>
            <a:ext cx="69609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to traditional optical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evolution of a single pinhole camera -&gt; Matrix of multiple pinholes to improve light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Image formed on sensor is the superimposition of multiple pinhole images.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Advantages:</a:t>
            </a:r>
          </a:p>
          <a:p>
            <a:pPr lvl="1"/>
            <a:r>
              <a:rPr lang="en-US" sz="2000" dirty="0"/>
              <a:t>- light transmission  ~ 50% </a:t>
            </a:r>
          </a:p>
          <a:p>
            <a:pPr lvl="1"/>
            <a:r>
              <a:rPr lang="en-US" sz="2000" dirty="0"/>
              <a:t>- Good depth of field</a:t>
            </a:r>
          </a:p>
          <a:p>
            <a:pPr lvl="1"/>
            <a:r>
              <a:rPr lang="en-US" sz="2000" dirty="0"/>
              <a:t>- compact and easy to build </a:t>
            </a:r>
          </a:p>
          <a:p>
            <a:pPr lvl="1"/>
            <a:r>
              <a:rPr lang="en-US" sz="2000" dirty="0"/>
              <a:t>- no Xenon doping needed</a:t>
            </a:r>
          </a:p>
        </p:txBody>
      </p:sp>
      <p:pic>
        <p:nvPicPr>
          <p:cNvPr id="37" name="Content Placeholder 3">
            <a:extLst>
              <a:ext uri="{FF2B5EF4-FFF2-40B4-BE49-F238E27FC236}">
                <a16:creationId xmlns:a16="http://schemas.microsoft.com/office/drawing/2014/main" id="{2DBF3A1F-1601-7D5B-34DD-5F9A8D469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67" t="16971" r="1"/>
          <a:stretch/>
        </p:blipFill>
        <p:spPr>
          <a:xfrm>
            <a:off x="9345212" y="2292978"/>
            <a:ext cx="2846788" cy="32993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Segnaposto data 37">
            <a:extLst>
              <a:ext uri="{FF2B5EF4-FFF2-40B4-BE49-F238E27FC236}">
                <a16:creationId xmlns:a16="http://schemas.microsoft.com/office/drawing/2014/main" id="{A1EA1336-9C4C-5C7D-CBEF-7964D44E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39" name="Segnaposto piè di pagina 38">
            <a:extLst>
              <a:ext uri="{FF2B5EF4-FFF2-40B4-BE49-F238E27FC236}">
                <a16:creationId xmlns:a16="http://schemas.microsoft.com/office/drawing/2014/main" id="{2D8A4ECD-2643-2F05-E438-CB3EB5F7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3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BE3CC-69A4-B101-28DE-1ED709A6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1" y="200874"/>
            <a:ext cx="10515600" cy="1325563"/>
          </a:xfrm>
        </p:spPr>
        <p:txBody>
          <a:bodyPr/>
          <a:lstStyle/>
          <a:p>
            <a:r>
              <a:rPr lang="en-US" dirty="0"/>
              <a:t>GRAIN coded aperture system 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6FD089BC-83BE-7B45-4C5F-CE55BCECB333}"/>
              </a:ext>
            </a:extLst>
          </p:cNvPr>
          <p:cNvGrpSpPr/>
          <p:nvPr/>
        </p:nvGrpSpPr>
        <p:grpSpPr>
          <a:xfrm>
            <a:off x="9897522" y="1633916"/>
            <a:ext cx="538394" cy="2102841"/>
            <a:chOff x="8496423" y="796427"/>
            <a:chExt cx="1173492" cy="458338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7F14FF2-15EA-1392-4ED8-A0BE7B34FCD6}"/>
                </a:ext>
              </a:extLst>
            </p:cNvPr>
            <p:cNvSpPr/>
            <p:nvPr/>
          </p:nvSpPr>
          <p:spPr>
            <a:xfrm>
              <a:off x="8842792" y="796427"/>
              <a:ext cx="827123" cy="45605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6E3CDF-ECCD-4054-9EFF-71E635076B77}"/>
                </a:ext>
              </a:extLst>
            </p:cNvPr>
            <p:cNvSpPr/>
            <p:nvPr/>
          </p:nvSpPr>
          <p:spPr>
            <a:xfrm flipH="1">
              <a:off x="9442455" y="860593"/>
              <a:ext cx="227460" cy="45192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34E532C-093F-38C8-852E-D80845632B6D}"/>
                </a:ext>
              </a:extLst>
            </p:cNvPr>
            <p:cNvSpPr/>
            <p:nvPr/>
          </p:nvSpPr>
          <p:spPr>
            <a:xfrm>
              <a:off x="8594649" y="925103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A7210F9D-2D27-B9C5-4555-11A26919DDFE}"/>
                </a:ext>
              </a:extLst>
            </p:cNvPr>
            <p:cNvSpPr/>
            <p:nvPr/>
          </p:nvSpPr>
          <p:spPr>
            <a:xfrm>
              <a:off x="8594649" y="1100415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05D735C-68B5-0FA5-7B60-EF03808C90BF}"/>
                </a:ext>
              </a:extLst>
            </p:cNvPr>
            <p:cNvSpPr/>
            <p:nvPr/>
          </p:nvSpPr>
          <p:spPr>
            <a:xfrm>
              <a:off x="8594649" y="1289741"/>
              <a:ext cx="547975" cy="196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2CEB2D76-B8E4-DBDD-4715-C11A2EAD1372}"/>
                </a:ext>
              </a:extLst>
            </p:cNvPr>
            <p:cNvSpPr/>
            <p:nvPr/>
          </p:nvSpPr>
          <p:spPr>
            <a:xfrm>
              <a:off x="8496423" y="1686088"/>
              <a:ext cx="547975" cy="196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4C6DE38-1D0F-1E9A-D560-6E4C31802FC1}"/>
                </a:ext>
              </a:extLst>
            </p:cNvPr>
            <p:cNvSpPr/>
            <p:nvPr/>
          </p:nvSpPr>
          <p:spPr>
            <a:xfrm>
              <a:off x="8615323" y="1989271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7A15541-BAFF-6AD3-A382-A9722A426B5C}"/>
                </a:ext>
              </a:extLst>
            </p:cNvPr>
            <p:cNvSpPr/>
            <p:nvPr/>
          </p:nvSpPr>
          <p:spPr>
            <a:xfrm>
              <a:off x="8594646" y="2260722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D837436-C720-6EA1-25D9-04F3447D9FF6}"/>
                </a:ext>
              </a:extLst>
            </p:cNvPr>
            <p:cNvSpPr/>
            <p:nvPr/>
          </p:nvSpPr>
          <p:spPr>
            <a:xfrm>
              <a:off x="8615323" y="2653217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0DC25424-AC12-5A39-E402-0E27A19FF18A}"/>
                </a:ext>
              </a:extLst>
            </p:cNvPr>
            <p:cNvSpPr/>
            <p:nvPr/>
          </p:nvSpPr>
          <p:spPr>
            <a:xfrm>
              <a:off x="8646349" y="2852216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1D3CF5C-6E9F-2368-F393-40FB792B90EF}"/>
                </a:ext>
              </a:extLst>
            </p:cNvPr>
            <p:cNvSpPr/>
            <p:nvPr/>
          </p:nvSpPr>
          <p:spPr>
            <a:xfrm>
              <a:off x="8615323" y="3149375"/>
              <a:ext cx="506617" cy="328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9E2401AE-8B33-AAD2-7D00-D1A9EE43FDAA}"/>
                </a:ext>
              </a:extLst>
            </p:cNvPr>
            <p:cNvSpPr/>
            <p:nvPr/>
          </p:nvSpPr>
          <p:spPr>
            <a:xfrm>
              <a:off x="8646334" y="3605849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18432985-FCF7-6BA1-E4C5-CDEF66522EFC}"/>
                </a:ext>
              </a:extLst>
            </p:cNvPr>
            <p:cNvSpPr/>
            <p:nvPr/>
          </p:nvSpPr>
          <p:spPr>
            <a:xfrm>
              <a:off x="8646334" y="3835929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72A7E20A-5E27-7706-631D-41471FB2A672}"/>
                </a:ext>
              </a:extLst>
            </p:cNvPr>
            <p:cNvSpPr/>
            <p:nvPr/>
          </p:nvSpPr>
          <p:spPr>
            <a:xfrm>
              <a:off x="8589471" y="4032762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F94B3D4-67ED-A0A8-A173-EFB916A5C946}"/>
                </a:ext>
              </a:extLst>
            </p:cNvPr>
            <p:cNvSpPr/>
            <p:nvPr/>
          </p:nvSpPr>
          <p:spPr>
            <a:xfrm>
              <a:off x="8524848" y="4425258"/>
              <a:ext cx="506617" cy="328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0298FD37-9C08-EC1F-9ACC-E478E19A387C}"/>
                </a:ext>
              </a:extLst>
            </p:cNvPr>
            <p:cNvSpPr/>
            <p:nvPr/>
          </p:nvSpPr>
          <p:spPr>
            <a:xfrm>
              <a:off x="8571386" y="4914214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3708194F-EB3F-A3E0-EAF7-7EE803F603B0}"/>
                </a:ext>
              </a:extLst>
            </p:cNvPr>
            <p:cNvSpPr/>
            <p:nvPr/>
          </p:nvSpPr>
          <p:spPr>
            <a:xfrm>
              <a:off x="8571386" y="5116049"/>
              <a:ext cx="496274" cy="827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03F80E-AE05-762E-7C04-278D4B61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42" t="20425" r="26977" b="15551"/>
          <a:stretch/>
        </p:blipFill>
        <p:spPr>
          <a:xfrm>
            <a:off x="7756966" y="1663355"/>
            <a:ext cx="2109579" cy="2170095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E021752-3F4C-0667-5931-70E616307F2B}"/>
              </a:ext>
            </a:extLst>
          </p:cNvPr>
          <p:cNvCxnSpPr>
            <a:cxnSpLocks/>
          </p:cNvCxnSpPr>
          <p:nvPr/>
        </p:nvCxnSpPr>
        <p:spPr>
          <a:xfrm>
            <a:off x="10023226" y="3891640"/>
            <a:ext cx="485859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90CBA4E-4EA7-0299-CF07-A61C0317D7DC}"/>
              </a:ext>
            </a:extLst>
          </p:cNvPr>
          <p:cNvCxnSpPr>
            <a:cxnSpLocks/>
          </p:cNvCxnSpPr>
          <p:nvPr/>
        </p:nvCxnSpPr>
        <p:spPr>
          <a:xfrm flipV="1">
            <a:off x="7936711" y="1792366"/>
            <a:ext cx="1753639" cy="18982"/>
          </a:xfrm>
          <a:prstGeom prst="straightConnector1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07A99B1-F854-7A3D-8979-7B0B699EDA35}"/>
              </a:ext>
            </a:extLst>
          </p:cNvPr>
          <p:cNvSpPr txBox="1"/>
          <p:nvPr/>
        </p:nvSpPr>
        <p:spPr>
          <a:xfrm>
            <a:off x="9746366" y="990116"/>
            <a:ext cx="192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Mask-sensor </a:t>
            </a:r>
          </a:p>
          <a:p>
            <a:r>
              <a:rPr lang="en-US" sz="1400" b="1" dirty="0"/>
              <a:t>Distance: 2cm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A290A98-7BAB-9DC4-66A5-68E5F690C493}"/>
              </a:ext>
            </a:extLst>
          </p:cNvPr>
          <p:cNvSpPr txBox="1"/>
          <p:nvPr/>
        </p:nvSpPr>
        <p:spPr>
          <a:xfrm>
            <a:off x="8195419" y="1228107"/>
            <a:ext cx="89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10101"/>
                </a:solidFill>
              </a:rPr>
              <a:t>10 cm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22994772-5C74-EDC2-CE5D-BBE243C30B19}"/>
              </a:ext>
            </a:extLst>
          </p:cNvPr>
          <p:cNvCxnSpPr>
            <a:cxnSpLocks/>
          </p:cNvCxnSpPr>
          <p:nvPr/>
        </p:nvCxnSpPr>
        <p:spPr>
          <a:xfrm>
            <a:off x="10539898" y="1566661"/>
            <a:ext cx="0" cy="217009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C9FEE1-F40F-57CF-A51D-18153C671C87}"/>
              </a:ext>
            </a:extLst>
          </p:cNvPr>
          <p:cNvSpPr txBox="1"/>
          <p:nvPr/>
        </p:nvSpPr>
        <p:spPr>
          <a:xfrm rot="5400000">
            <a:off x="10308167" y="2672728"/>
            <a:ext cx="714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10101"/>
                </a:solidFill>
              </a:rPr>
              <a:t>10 cm</a:t>
            </a:r>
          </a:p>
        </p:txBody>
      </p:sp>
      <p:pic>
        <p:nvPicPr>
          <p:cNvPr id="49" name="Picture 2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55AD0577-E076-32A3-4557-7E48E3D2F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6" t="1372" r="3949"/>
          <a:stretch/>
        </p:blipFill>
        <p:spPr>
          <a:xfrm>
            <a:off x="469245" y="2201960"/>
            <a:ext cx="4132027" cy="3784160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04AFA22-DE2C-CB8A-CB4B-4340575E58A8}"/>
              </a:ext>
            </a:extLst>
          </p:cNvPr>
          <p:cNvSpPr txBox="1"/>
          <p:nvPr/>
        </p:nvSpPr>
        <p:spPr>
          <a:xfrm>
            <a:off x="675109" y="5374767"/>
            <a:ext cx="3581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Detector layout</a:t>
            </a:r>
            <a:endParaRPr lang="it-IT" sz="1800" dirty="0">
              <a:solidFill>
                <a:schemeClr val="bg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0436381-A809-D8B3-341A-ED4215CC79A4}"/>
              </a:ext>
            </a:extLst>
          </p:cNvPr>
          <p:cNvSpPr txBox="1"/>
          <p:nvPr/>
        </p:nvSpPr>
        <p:spPr>
          <a:xfrm>
            <a:off x="4885404" y="3974691"/>
            <a:ext cx="74740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Camera configuration selected by evaluating performance of muon track reconstruction in a test volume: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1024 </a:t>
            </a:r>
            <a:r>
              <a:rPr lang="en-US" dirty="0" err="1"/>
              <a:t>SiPM</a:t>
            </a:r>
            <a:r>
              <a:rPr lang="en-US" dirty="0"/>
              <a:t>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SiPM</a:t>
            </a:r>
            <a:r>
              <a:rPr lang="en-US" dirty="0"/>
              <a:t> 3x3 mm</a:t>
            </a:r>
            <a:r>
              <a:rPr lang="en-US" baseline="30000" dirty="0"/>
              <a:t>2 </a:t>
            </a:r>
            <a:r>
              <a:rPr lang="en-US" dirty="0"/>
              <a:t>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mask same size and hole pitch of </a:t>
            </a:r>
            <a:r>
              <a:rPr lang="en-US" dirty="0" err="1"/>
              <a:t>SiPM</a:t>
            </a:r>
            <a:r>
              <a:rPr lang="en-US" dirty="0"/>
              <a:t> matrix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MURA pattern but random one has equivalent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60 cameras inside GRAIN, total 62k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2" name="Segnaposto data 51">
            <a:extLst>
              <a:ext uri="{FF2B5EF4-FFF2-40B4-BE49-F238E27FC236}">
                <a16:creationId xmlns:a16="http://schemas.microsoft.com/office/drawing/2014/main" id="{20D2B677-5511-7BA3-6F68-91E85863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3" name="Segnaposto piè di pagina 52">
            <a:extLst>
              <a:ext uri="{FF2B5EF4-FFF2-40B4-BE49-F238E27FC236}">
                <a16:creationId xmlns:a16="http://schemas.microsoft.com/office/drawing/2014/main" id="{AC9B3799-3DE3-D3CE-34E3-E72A6F51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54" name="Segnaposto numero diapositiva 53">
            <a:extLst>
              <a:ext uri="{FF2B5EF4-FFF2-40B4-BE49-F238E27FC236}">
                <a16:creationId xmlns:a16="http://schemas.microsoft.com/office/drawing/2014/main" id="{110C73F3-B0DE-138E-9170-FCECD56F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0EEDE-D0D1-F652-0D83-B5D97211C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646" r="3580" b="6845"/>
          <a:stretch/>
        </p:blipFill>
        <p:spPr bwMode="auto">
          <a:xfrm>
            <a:off x="7512460" y="2678324"/>
            <a:ext cx="4409465" cy="32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25" y="887768"/>
            <a:ext cx="11053549" cy="1325563"/>
          </a:xfrm>
        </p:spPr>
        <p:txBody>
          <a:bodyPr vert="horz" lIns="0" tIns="0" rIns="0" bIns="0" anchor="t">
            <a:normAutofit/>
          </a:bodyPr>
          <a:lstStyle/>
          <a:p>
            <a:r>
              <a:rPr lang="en-US" dirty="0"/>
              <a:t>Reconstruction algorithm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89E42C-C969-F84E-7C49-92BDDDC80391}"/>
              </a:ext>
            </a:extLst>
          </p:cNvPr>
          <p:cNvSpPr txBox="1"/>
          <p:nvPr/>
        </p:nvSpPr>
        <p:spPr>
          <a:xfrm>
            <a:off x="433848" y="2354652"/>
            <a:ext cx="66766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Reconstruction directly in 3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Iterative algorithm based on maximum likelihood expectation maximization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Backpropagation of the detected photons in the </a:t>
            </a:r>
            <a:r>
              <a:rPr lang="en-US" sz="2000" dirty="0" err="1">
                <a:cs typeface="Calibri"/>
              </a:rPr>
              <a:t>LAr</a:t>
            </a:r>
            <a:r>
              <a:rPr lang="en-US" sz="2000" dirty="0">
                <a:cs typeface="Calibri"/>
              </a:rPr>
              <a:t> volume through all mask holes, weighted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Weights (system matrix) represent the Bayesian probability of the voxel to be a source of the detected photons, computed analytically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Algorithm implemented  in GRAIN using 4 GPUs and 120GB RAM to store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13" name="Picture 11" descr="Diagram&#10;&#10;Description automatically generated">
            <a:extLst>
              <a:ext uri="{FF2B5EF4-FFF2-40B4-BE49-F238E27FC236}">
                <a16:creationId xmlns:a16="http://schemas.microsoft.com/office/drawing/2014/main" id="{BA78ED5B-357C-D790-2156-C31688C35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8"/>
          <a:stretch/>
        </p:blipFill>
        <p:spPr>
          <a:xfrm>
            <a:off x="8720919" y="221697"/>
            <a:ext cx="2768491" cy="2270951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AFCB26-363B-25C6-8278-2CABD93D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06/11/2023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A14CB2-F580-8E0D-89CA-C73DBDE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V. Cicero | DUNE italia meeting</a:t>
            </a: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0CF155-5403-A02F-B469-A10695ED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3DFF5-D089-EE61-976C-CBD8713B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1" y="257183"/>
            <a:ext cx="10515600" cy="1325563"/>
          </a:xfrm>
        </p:spPr>
        <p:txBody>
          <a:bodyPr/>
          <a:lstStyle/>
          <a:p>
            <a:r>
              <a:rPr lang="en-US" dirty="0"/>
              <a:t>Event reconstruction in GRAIN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8393B3E-18ED-6E76-B39F-F454D3DEA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7" t="10015" r="6819" b="9945"/>
          <a:stretch/>
        </p:blipFill>
        <p:spPr>
          <a:xfrm>
            <a:off x="982639" y="2915274"/>
            <a:ext cx="4149424" cy="3330108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4D9CF9F9-7B4C-97FF-64F8-2D04FF85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9754" l="8767" r="95376">
                        <a14:foregroundMark x1="22736" y1="30788" x2="70617" y2="19828"/>
                        <a14:foregroundMark x1="70617" y1="19828" x2="88439" y2="33498"/>
                        <a14:foregroundMark x1="88439" y1="33498" x2="90077" y2="58990"/>
                        <a14:foregroundMark x1="90077" y1="58990" x2="87861" y2="65517"/>
                        <a14:foregroundMark x1="13776" y1="24754" x2="28131" y2="13300"/>
                        <a14:foregroundMark x1="28131" y1="13300" x2="65992" y2="10961"/>
                        <a14:foregroundMark x1="65992" y1="10961" x2="89114" y2="14655"/>
                        <a14:foregroundMark x1="89114" y1="14655" x2="91715" y2="39778"/>
                        <a14:foregroundMark x1="10212" y1="25862" x2="11561" y2="81897"/>
                        <a14:foregroundMark x1="8767" y1="25123" x2="9923" y2="80788"/>
                        <a14:foregroundMark x1="11272" y1="76847" x2="27457" y2="89039"/>
                        <a14:foregroundMark x1="27457" y1="89039" x2="71195" y2="92241"/>
                        <a14:foregroundMark x1="71195" y1="92241" x2="86513" y2="87685"/>
                        <a14:foregroundMark x1="86513" y1="87685" x2="92293" y2="75123"/>
                        <a14:foregroundMark x1="15511" y1="92611" x2="42100" y2="90640"/>
                        <a14:foregroundMark x1="42100" y1="90640" x2="10790" y2="89655"/>
                        <a14:foregroundMark x1="10790" y1="89655" x2="26301" y2="95690"/>
                        <a14:foregroundMark x1="26301" y1="95690" x2="44798" y2="93966"/>
                        <a14:foregroundMark x1="44798" y1="93966" x2="64066" y2="94212"/>
                        <a14:foregroundMark x1="64066" y1="94212" x2="80636" y2="92857"/>
                        <a14:foregroundMark x1="80636" y1="92857" x2="90366" y2="76724"/>
                        <a14:foregroundMark x1="90366" y1="76724" x2="92293" y2="14778"/>
                        <a14:foregroundMark x1="95376" y1="74384" x2="88054" y2="92241"/>
                        <a14:foregroundMark x1="88054" y1="92241" x2="83333" y2="89039"/>
                        <a14:foregroundMark x1="92871" y1="79433" x2="83622" y2="94704"/>
                        <a14:foregroundMark x1="83622" y1="96552" x2="42293" y2="96552"/>
                        <a14:foregroundMark x1="12139" y1="79803" x2="10212" y2="97906"/>
                        <a14:foregroundMark x1="9634" y1="84729" x2="9345" y2="99754"/>
                        <a14:foregroundMark x1="10501" y1="25493" x2="14066" y2="20813"/>
                        <a14:foregroundMark x1="9056" y1="24754" x2="28035" y2="9483"/>
                      </a14:backgroundRemoval>
                    </a14:imgEffect>
                  </a14:imgLayer>
                </a14:imgProps>
              </a:ext>
            </a:extLst>
          </a:blip>
          <a:srcRect l="6907" t="7202" b="9067"/>
          <a:stretch/>
        </p:blipFill>
        <p:spPr>
          <a:xfrm>
            <a:off x="6580654" y="2923512"/>
            <a:ext cx="4373431" cy="30775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70C8EF-0654-7833-D172-632A46968110}"/>
              </a:ext>
            </a:extLst>
          </p:cNvPr>
          <p:cNvSpPr txBox="1"/>
          <p:nvPr/>
        </p:nvSpPr>
        <p:spPr>
          <a:xfrm>
            <a:off x="2333415" y="3324508"/>
            <a:ext cx="1505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+mj-lt"/>
                <a:cs typeface="+mj-lt"/>
              </a:rPr>
              <a:t>ν</a:t>
            </a:r>
            <a:r>
              <a:rPr lang="en-US" baseline="-25000" dirty="0">
                <a:ea typeface="+mj-lt"/>
                <a:cs typeface="+mj-lt"/>
              </a:rPr>
              <a:t>µ  </a:t>
            </a:r>
            <a:r>
              <a:rPr lang="en-US" dirty="0">
                <a:ea typeface="+mj-lt"/>
                <a:cs typeface="+mj-lt"/>
              </a:rPr>
              <a:t>→ µ + p   </a:t>
            </a:r>
            <a:endParaRPr lang="it-IT" sz="1800" dirty="0"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B6F0843-FEDB-5C21-1673-33701F94F422}"/>
              </a:ext>
            </a:extLst>
          </p:cNvPr>
          <p:cNvSpPr txBox="1"/>
          <p:nvPr/>
        </p:nvSpPr>
        <p:spPr>
          <a:xfrm>
            <a:off x="1552964" y="5353260"/>
            <a:ext cx="3008773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Reconstructed p</a:t>
            </a:r>
            <a:r>
              <a:rPr lang="en-US" sz="1600" b="1" dirty="0">
                <a:latin typeface="Calibri"/>
              </a:rPr>
              <a:t>hotons emission point</a:t>
            </a:r>
            <a:endParaRPr lang="en-US" sz="1600" b="1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5C1CBD7-923A-EED2-6895-7DFC4AD5BB55}"/>
              </a:ext>
            </a:extLst>
          </p:cNvPr>
          <p:cNvSpPr txBox="1"/>
          <p:nvPr/>
        </p:nvSpPr>
        <p:spPr>
          <a:xfrm>
            <a:off x="7676292" y="5475091"/>
            <a:ext cx="2661440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MC-truth p</a:t>
            </a:r>
            <a:r>
              <a:rPr lang="en-US" sz="1600" b="1" dirty="0">
                <a:latin typeface="Calibri"/>
              </a:rPr>
              <a:t>hotons emission point</a:t>
            </a:r>
            <a:endParaRPr lang="en-US" sz="16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748376-2C24-4242-EFA6-ECE6AC3929E3}"/>
              </a:ext>
            </a:extLst>
          </p:cNvPr>
          <p:cNvSpPr txBox="1"/>
          <p:nvPr/>
        </p:nvSpPr>
        <p:spPr>
          <a:xfrm>
            <a:off x="401471" y="1724070"/>
            <a:ext cx="11389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Voxel size 12 mm -&gt; limited by system matrix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500 iterations, 3 s per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Cut on fiducial volume ~ 6 cm distance from sensor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Studies for extraction of points from voxel cloud and track fitting in progress</a:t>
            </a:r>
          </a:p>
          <a:p>
            <a:endParaRPr lang="en-US" dirty="0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C0134184-77C3-05C1-F17D-DD49BEBD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B07DF990-27C6-403B-2551-B5DAD778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E3D39B2F-423D-F48B-3A9E-03F6A3E4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3D5EB-17AC-F7AB-BDA3-09626116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488479"/>
            <a:ext cx="10058400" cy="1119116"/>
          </a:xfrm>
        </p:spPr>
        <p:txBody>
          <a:bodyPr/>
          <a:lstStyle/>
          <a:p>
            <a:r>
              <a:rPr lang="en-US" dirty="0"/>
              <a:t>Room for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11023-F291-6D00-AE9A-397CA9E4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4613" y="1809471"/>
            <a:ext cx="5128279" cy="42465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D5127F-234E-9DA9-6F9C-AE38CCB75467}"/>
              </a:ext>
            </a:extLst>
          </p:cNvPr>
          <p:cNvSpPr txBox="1"/>
          <p:nvPr/>
        </p:nvSpPr>
        <p:spPr>
          <a:xfrm>
            <a:off x="667657" y="1951672"/>
            <a:ext cx="59515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Reconstruction artifacts near cameras: geometrical approximation used to compute weights need correction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Reconstruction time: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Optimization of GPU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Reconstruction postprocessing to further improve contrast and reduce number of iterations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Explore OSEM (ordered subset expectation maximization) algorithms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Camera configuration optimization </a:t>
            </a:r>
          </a:p>
          <a:p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8A2B964-BE04-A91F-F558-6B8166B9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D5C4FCD-0821-D401-4B7F-5DB4E7E2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BB3EA5E-78E4-B45C-4EE3-4C0EDFC2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22A99-4E72-75D8-FA09-AB98F470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D7AA7C-B1E9-9E39-5135-E13CCC60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Imaging system based on Coded Aperture masks implemented in GRAIN geometry for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MR12"/>
              </a:rPr>
              <a:t> we developed an iterative 3D </a:t>
            </a:r>
            <a:r>
              <a:rPr lang="en-US" sz="2400" b="0" i="0" u="none" strike="noStrike" baseline="0" dirty="0">
                <a:latin typeface="CMR12"/>
              </a:rPr>
              <a:t>reconstruction algorithm and tested with simulated neutrino events in GRAIN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Future work will be focused 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Assessing GRAIN spatial resolution with CA system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Improvements of the reconstruction algorithm for faster reconstruction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Further optimization of camera geometry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853484-9423-A014-996B-E0188139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F4950-8E45-6B9B-890F-5D2DA925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AA9203-217B-27C0-1BF8-AFC3057B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B09117-205F-12FE-6D88-3036313B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06/11/2023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BE6BEC-8C89-329E-67CF-1AA4EC8A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V. Cicero | DUNE italia meeting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DF47E-8789-7C65-E3A7-425D11D7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7EAC-33A8-4381-B6BE-9FE1F8FD66FF}" type="slidenum">
              <a:rPr lang="en-US" smtClean="0"/>
              <a:t>8</a:t>
            </a:fld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4585DB7-164F-CC2B-C197-029FE6D5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868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78D3D73-8FB1-5E0F-5D8D-F7C325A4D39C}"/>
              </a:ext>
            </a:extLst>
          </p:cNvPr>
          <p:cNvSpPr/>
          <p:nvPr/>
        </p:nvSpPr>
        <p:spPr>
          <a:xfrm>
            <a:off x="239485" y="451633"/>
            <a:ext cx="11713029" cy="6075352"/>
          </a:xfrm>
          <a:prstGeom prst="roundRect">
            <a:avLst>
              <a:gd name="adj" fmla="val 2301"/>
            </a:avLst>
          </a:prstGeom>
          <a:noFill/>
          <a:ln w="127000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751373"/>
                      <a:gd name="connsiteY0" fmla="*/ 136673 h 5939721"/>
                      <a:gd name="connsiteX1" fmla="*/ 136673 w 11751373"/>
                      <a:gd name="connsiteY1" fmla="*/ 0 h 5939721"/>
                      <a:gd name="connsiteX2" fmla="*/ 11614700 w 11751373"/>
                      <a:gd name="connsiteY2" fmla="*/ 0 h 5939721"/>
                      <a:gd name="connsiteX3" fmla="*/ 11751373 w 11751373"/>
                      <a:gd name="connsiteY3" fmla="*/ 136673 h 5939721"/>
                      <a:gd name="connsiteX4" fmla="*/ 11751373 w 11751373"/>
                      <a:gd name="connsiteY4" fmla="*/ 5803048 h 5939721"/>
                      <a:gd name="connsiteX5" fmla="*/ 11614700 w 11751373"/>
                      <a:gd name="connsiteY5" fmla="*/ 5939721 h 5939721"/>
                      <a:gd name="connsiteX6" fmla="*/ 136673 w 11751373"/>
                      <a:gd name="connsiteY6" fmla="*/ 5939721 h 5939721"/>
                      <a:gd name="connsiteX7" fmla="*/ 0 w 11751373"/>
                      <a:gd name="connsiteY7" fmla="*/ 5803048 h 5939721"/>
                      <a:gd name="connsiteX8" fmla="*/ 0 w 11751373"/>
                      <a:gd name="connsiteY8" fmla="*/ 136673 h 5939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51373" h="5939721" extrusionOk="0">
                        <a:moveTo>
                          <a:pt x="0" y="136673"/>
                        </a:moveTo>
                        <a:cubicBezTo>
                          <a:pt x="-6463" y="57205"/>
                          <a:pt x="51251" y="3731"/>
                          <a:pt x="136673" y="0"/>
                        </a:cubicBezTo>
                        <a:cubicBezTo>
                          <a:pt x="5255139" y="132882"/>
                          <a:pt x="6664605" y="-84951"/>
                          <a:pt x="11614700" y="0"/>
                        </a:cubicBezTo>
                        <a:cubicBezTo>
                          <a:pt x="11686138" y="3949"/>
                          <a:pt x="11748751" y="75682"/>
                          <a:pt x="11751373" y="136673"/>
                        </a:cubicBezTo>
                        <a:cubicBezTo>
                          <a:pt x="11771560" y="1659529"/>
                          <a:pt x="11903853" y="4904320"/>
                          <a:pt x="11751373" y="5803048"/>
                        </a:cubicBezTo>
                        <a:cubicBezTo>
                          <a:pt x="11752944" y="5878716"/>
                          <a:pt x="11693567" y="5932755"/>
                          <a:pt x="11614700" y="5939721"/>
                        </a:cubicBezTo>
                        <a:cubicBezTo>
                          <a:pt x="10343861" y="6027360"/>
                          <a:pt x="5476716" y="5867042"/>
                          <a:pt x="136673" y="5939721"/>
                        </a:cubicBezTo>
                        <a:cubicBezTo>
                          <a:pt x="60093" y="5929251"/>
                          <a:pt x="-8409" y="5890215"/>
                          <a:pt x="0" y="5803048"/>
                        </a:cubicBezTo>
                        <a:cubicBezTo>
                          <a:pt x="-38581" y="4676211"/>
                          <a:pt x="63341" y="840416"/>
                          <a:pt x="0" y="13667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19F5F-6F41-CD2B-BA90-CA64EE22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986"/>
            <a:ext cx="4114800" cy="365125"/>
          </a:xfrm>
        </p:spPr>
        <p:txBody>
          <a:bodyPr/>
          <a:lstStyle/>
          <a:p>
            <a:r>
              <a:rPr lang="en-US"/>
              <a:t>V. Cicero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6144B-BC44-9359-2BB5-EC209F06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143" y="6526986"/>
            <a:ext cx="2743200" cy="365125"/>
          </a:xfrm>
        </p:spPr>
        <p:txBody>
          <a:bodyPr/>
          <a:lstStyle/>
          <a:p>
            <a:fld id="{ECD25DBE-FD00-4297-B182-65C4E42A2893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8C6B76-0FE5-149B-EDD0-E35DE9F4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2" y="113692"/>
            <a:ext cx="6845545" cy="675885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3D ITERATIVE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F961E9B0-1714-326C-63C1-670AD3B702F9}"/>
                  </a:ext>
                </a:extLst>
              </p:cNvPr>
              <p:cNvSpPr txBox="1"/>
              <p:nvPr/>
            </p:nvSpPr>
            <p:spPr>
              <a:xfrm>
                <a:off x="563214" y="2695560"/>
                <a:ext cx="3507947" cy="803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])=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−[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!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F961E9B0-1714-326C-63C1-670AD3B7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4" y="2695560"/>
                <a:ext cx="3507947" cy="8037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1D7B09A8-7520-2122-55DC-E6DBB7795559}"/>
                  </a:ext>
                </a:extLst>
              </p:cNvPr>
              <p:cNvSpPr txBox="1"/>
              <p:nvPr/>
            </p:nvSpPr>
            <p:spPr>
              <a:xfrm>
                <a:off x="670923" y="3702052"/>
                <a:ext cx="2747932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1D7B09A8-7520-2122-55DC-E6DBB779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23" y="3702052"/>
                <a:ext cx="2747932" cy="938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1FE75508-7128-6FA1-4FBF-FE088B83C557}"/>
                  </a:ext>
                </a:extLst>
              </p:cNvPr>
              <p:cNvSpPr txBox="1"/>
              <p:nvPr/>
            </p:nvSpPr>
            <p:spPr>
              <a:xfrm>
                <a:off x="538041" y="4648128"/>
                <a:ext cx="4994774" cy="15635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H</a:t>
                </a:r>
                <a:r>
                  <a:rPr lang="en-US" sz="2000" b="1" i="1" baseline="-25000" dirty="0">
                    <a:latin typeface="Cambria Math" panose="02040503050406030204" pitchFamily="18" charset="0"/>
                  </a:rPr>
                  <a:t>s</a:t>
                </a:r>
                <a:r>
                  <a:rPr lang="en-US" sz="2000" dirty="0">
                    <a:latin typeface="Cambria Math" panose="02040503050406030204" pitchFamily="18" charset="0"/>
                  </a:rPr>
                  <a:t>  number of detected photons by pixel 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/>
                  <a:t> unknown photon emission in voxel to be estimated from measured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i="1" dirty="0"/>
                  <a:t>p(</a:t>
                </a:r>
                <a:r>
                  <a:rPr lang="en-US" sz="2000" b="1" i="1" dirty="0" err="1"/>
                  <a:t>j,s</a:t>
                </a:r>
                <a:r>
                  <a:rPr lang="en-US" sz="2000" b="1" i="1" dirty="0"/>
                  <a:t>)</a:t>
                </a:r>
                <a:r>
                  <a:rPr lang="en-US" sz="2000" i="1" dirty="0"/>
                  <a:t> </a:t>
                </a:r>
                <a:r>
                  <a:rPr lang="en-US" sz="2000" dirty="0"/>
                  <a:t>probability of a photon that originated in voxel </a:t>
                </a:r>
                <a:r>
                  <a:rPr lang="en-US" sz="2000" i="1" dirty="0"/>
                  <a:t>j</a:t>
                </a:r>
                <a:r>
                  <a:rPr lang="en-US" sz="2000" dirty="0"/>
                  <a:t> is detected by pixel </a:t>
                </a:r>
                <a:r>
                  <a:rPr lang="en-US" sz="2000" i="1" dirty="0"/>
                  <a:t>s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1FE75508-7128-6FA1-4FBF-FE088B83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1" y="4648128"/>
                <a:ext cx="4994774" cy="1563570"/>
              </a:xfrm>
              <a:prstGeom prst="rect">
                <a:avLst/>
              </a:prstGeom>
              <a:blipFill>
                <a:blip r:embed="rId5"/>
                <a:stretch>
                  <a:fillRect l="-2927" t="-5058" r="-1098" b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DD7DA94A-57CB-9E3E-AE4F-E650CE7EF6DD}"/>
                  </a:ext>
                </a:extLst>
              </p:cNvPr>
              <p:cNvSpPr txBox="1"/>
              <p:nvPr/>
            </p:nvSpPr>
            <p:spPr>
              <a:xfrm>
                <a:off x="6096000" y="2629325"/>
                <a:ext cx="5639292" cy="15993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DD7DA94A-57CB-9E3E-AE4F-E650CE7E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29325"/>
                <a:ext cx="5639292" cy="15993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93FE2F25-B501-D757-E89A-CE3FB7F8FE48}"/>
                  </a:ext>
                </a:extLst>
              </p:cNvPr>
              <p:cNvSpPr txBox="1"/>
              <p:nvPr/>
            </p:nvSpPr>
            <p:spPr>
              <a:xfrm>
                <a:off x="7397087" y="5070911"/>
                <a:ext cx="3166829" cy="10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 = iteration number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initial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1">
                <a:extLst>
                  <a:ext uri="{FF2B5EF4-FFF2-40B4-BE49-F238E27FC236}">
                    <a16:creationId xmlns:a16="http://schemas.microsoft.com/office/drawing/2014/main" id="{93FE2F25-B501-D757-E89A-CE3FB7F8F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87" y="5070911"/>
                <a:ext cx="3166829" cy="1038298"/>
              </a:xfrm>
              <a:prstGeom prst="rect">
                <a:avLst/>
              </a:prstGeom>
              <a:blipFill>
                <a:blip r:embed="rId7"/>
                <a:stretch>
                  <a:fillRect l="-1731" t="-3529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14">
            <a:extLst>
              <a:ext uri="{FF2B5EF4-FFF2-40B4-BE49-F238E27FC236}">
                <a16:creationId xmlns:a16="http://schemas.microsoft.com/office/drawing/2014/main" id="{08EED07B-70DD-3DB3-5CBC-BF9761333653}"/>
              </a:ext>
            </a:extLst>
          </p:cNvPr>
          <p:cNvSpPr/>
          <p:nvPr/>
        </p:nvSpPr>
        <p:spPr>
          <a:xfrm>
            <a:off x="4106108" y="2872052"/>
            <a:ext cx="1772670" cy="595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3DFC8129-013E-A043-7969-B89FA5AF984F}"/>
              </a:ext>
            </a:extLst>
          </p:cNvPr>
          <p:cNvSpPr txBox="1"/>
          <p:nvPr/>
        </p:nvSpPr>
        <p:spPr>
          <a:xfrm>
            <a:off x="3836482" y="3567218"/>
            <a:ext cx="2150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Log-likelihood maximization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C05C722-7846-FEBB-2CE1-586104F5BDC8}"/>
              </a:ext>
            </a:extLst>
          </p:cNvPr>
          <p:cNvSpPr txBox="1"/>
          <p:nvPr/>
        </p:nvSpPr>
        <p:spPr>
          <a:xfrm>
            <a:off x="538041" y="905757"/>
            <a:ext cx="9264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Maximum Likelihood Expectation Maximization Algorithm:</a:t>
            </a:r>
            <a:endParaRPr lang="en-US" sz="2400" b="1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0481B8C-99B5-661D-D524-7DE4DCAFD894}"/>
              </a:ext>
            </a:extLst>
          </p:cNvPr>
          <p:cNvSpPr txBox="1"/>
          <p:nvPr/>
        </p:nvSpPr>
        <p:spPr>
          <a:xfrm>
            <a:off x="456708" y="1477067"/>
            <a:ext cx="114958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Describe the </a:t>
            </a:r>
            <a:r>
              <a:rPr lang="en-US" b="1" i="0" dirty="0">
                <a:effectLst/>
                <a:latin typeface="Söhne"/>
              </a:rPr>
              <a:t>pdf </a:t>
            </a:r>
            <a:r>
              <a:rPr lang="en-US" b="0" i="0" dirty="0">
                <a:effectLst/>
                <a:latin typeface="Söhne"/>
              </a:rPr>
              <a:t>of the detected data -&gt; samples of a set of random variables;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C</a:t>
            </a:r>
            <a:r>
              <a:rPr lang="en-US" b="0" i="0" dirty="0">
                <a:effectLst/>
                <a:latin typeface="Söhne"/>
              </a:rPr>
              <a:t>alculate the probability that any initial distribution density in the object under study can produce the observed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The distribution density with the highest probability is the </a:t>
            </a:r>
            <a:r>
              <a:rPr lang="en-US" b="1" i="0" dirty="0">
                <a:effectLst/>
                <a:latin typeface="Söhne"/>
              </a:rPr>
              <a:t>maximum likelihood</a:t>
            </a:r>
            <a:r>
              <a:rPr lang="en-US" b="0" i="0" dirty="0">
                <a:effectLst/>
                <a:latin typeface="Söhne"/>
              </a:rPr>
              <a:t> estimate of the original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Söhne"/>
            </a:endParaRPr>
          </a:p>
          <a:p>
            <a:endParaRPr lang="en-US" b="0" i="0" dirty="0">
              <a:effectLst/>
              <a:latin typeface="Söhne"/>
            </a:endParaRPr>
          </a:p>
        </p:txBody>
      </p:sp>
      <p:sp>
        <p:nvSpPr>
          <p:cNvPr id="3" name="Segnaposto data 4">
            <a:extLst>
              <a:ext uri="{FF2B5EF4-FFF2-40B4-BE49-F238E27FC236}">
                <a16:creationId xmlns:a16="http://schemas.microsoft.com/office/drawing/2014/main" id="{FD66BC6E-48EF-8D11-918E-95A4C57A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526985"/>
            <a:ext cx="2743200" cy="365125"/>
          </a:xfrm>
        </p:spPr>
        <p:txBody>
          <a:bodyPr/>
          <a:lstStyle/>
          <a:p>
            <a:r>
              <a:rPr lang="it-IT" dirty="0"/>
              <a:t>09/10/2023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09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732</Words>
  <Application>Microsoft Office PowerPoint</Application>
  <PresentationFormat>Widescreen</PresentationFormat>
  <Paragraphs>115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Retrospettivo</vt:lpstr>
      <vt:lpstr>office theme</vt:lpstr>
      <vt:lpstr> Updates on event reconstruction with Coded Aperture Masks</vt:lpstr>
      <vt:lpstr>Coded aperture (CA) cameras</vt:lpstr>
      <vt:lpstr>GRAIN coded aperture system </vt:lpstr>
      <vt:lpstr>Reconstruction algorithm</vt:lpstr>
      <vt:lpstr>Event reconstruction in GRAIN</vt:lpstr>
      <vt:lpstr>Room for improvement</vt:lpstr>
      <vt:lpstr>Conclusions</vt:lpstr>
      <vt:lpstr>BACKUP SLIDES</vt:lpstr>
      <vt:lpstr>3D ITERATIVE RECONSTRUCTION</vt:lpstr>
      <vt:lpstr>IMPLEMENTATION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Status of reconstruction with Coded Aperture Masks</dc:title>
  <dc:creator>Valentina Cicero</dc:creator>
  <cp:lastModifiedBy>Valentina Cicero</cp:lastModifiedBy>
  <cp:revision>2</cp:revision>
  <dcterms:created xsi:type="dcterms:W3CDTF">2023-11-03T14:25:39Z</dcterms:created>
  <dcterms:modified xsi:type="dcterms:W3CDTF">2023-11-06T10:59:48Z</dcterms:modified>
</cp:coreProperties>
</file>