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21" r:id="rId1"/>
  </p:sldMasterIdLst>
  <p:notesMasterIdLst>
    <p:notesMasterId r:id="rId16"/>
  </p:notesMasterIdLst>
  <p:sldIdLst>
    <p:sldId id="256" r:id="rId2"/>
    <p:sldId id="257" r:id="rId3"/>
    <p:sldId id="258" r:id="rId4"/>
    <p:sldId id="26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0" r:id="rId13"/>
    <p:sldId id="267" r:id="rId14"/>
    <p:sldId id="27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A9CA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6CD5FB-5E63-0347-9046-985FAFCFB553}" v="63" dt="2023-11-06T14:51:28.2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99"/>
    <p:restoredTop sz="94859"/>
  </p:normalViewPr>
  <p:slideViewPr>
    <p:cSldViewPr snapToGrid="0">
      <p:cViewPr>
        <p:scale>
          <a:sx n="285" d="100"/>
          <a:sy n="285" d="100"/>
        </p:scale>
        <p:origin x="-11784" y="-2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8" d="100"/>
          <a:sy n="118" d="100"/>
        </p:scale>
        <p:origin x="5160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ssandro Ruggeri" userId="b0bc88afa58e3bcc" providerId="LiveId" clId="{20F5F1D3-CF53-FA4D-AE32-60B35B1F9AD4}"/>
    <pc:docChg chg="modSld">
      <pc:chgData name="Alessandro Ruggeri" userId="b0bc88afa58e3bcc" providerId="LiveId" clId="{20F5F1D3-CF53-FA4D-AE32-60B35B1F9AD4}" dt="2023-11-05T14:34:05.213" v="1" actId="20577"/>
      <pc:docMkLst>
        <pc:docMk/>
      </pc:docMkLst>
      <pc:sldChg chg="modSp mod">
        <pc:chgData name="Alessandro Ruggeri" userId="b0bc88afa58e3bcc" providerId="LiveId" clId="{20F5F1D3-CF53-FA4D-AE32-60B35B1F9AD4}" dt="2023-11-05T14:34:05.213" v="1" actId="20577"/>
        <pc:sldMkLst>
          <pc:docMk/>
          <pc:sldMk cId="3842684923" sldId="256"/>
        </pc:sldMkLst>
        <pc:spChg chg="mod">
          <ac:chgData name="Alessandro Ruggeri" userId="b0bc88afa58e3bcc" providerId="LiveId" clId="{20F5F1D3-CF53-FA4D-AE32-60B35B1F9AD4}" dt="2023-11-05T14:34:05.213" v="1" actId="20577"/>
          <ac:spMkLst>
            <pc:docMk/>
            <pc:sldMk cId="3842684923" sldId="256"/>
            <ac:spMk id="3" creationId="{0BA49D72-8A13-DAB1-2C19-29E802AFD022}"/>
          </ac:spMkLst>
        </pc:spChg>
      </pc:sldChg>
    </pc:docChg>
  </pc:docChgLst>
  <pc:docChgLst>
    <pc:chgData name="Alessandro Ruggeri" userId="b0bc88afa58e3bcc" providerId="LiveId" clId="{2D6CD5FB-5E63-0347-9046-985FAFCFB553}"/>
    <pc:docChg chg="undo custSel addSld delSld modSld modMainMaster">
      <pc:chgData name="Alessandro Ruggeri" userId="b0bc88afa58e3bcc" providerId="LiveId" clId="{2D6CD5FB-5E63-0347-9046-985FAFCFB553}" dt="2023-11-06T14:52:35.004" v="333" actId="1076"/>
      <pc:docMkLst>
        <pc:docMk/>
      </pc:docMkLst>
      <pc:sldChg chg="addSp modSp mod">
        <pc:chgData name="Alessandro Ruggeri" userId="b0bc88afa58e3bcc" providerId="LiveId" clId="{2D6CD5FB-5E63-0347-9046-985FAFCFB553}" dt="2023-11-06T14:27:49.167" v="134" actId="1076"/>
        <pc:sldMkLst>
          <pc:docMk/>
          <pc:sldMk cId="3842684923" sldId="256"/>
        </pc:sldMkLst>
        <pc:picChg chg="add mod">
          <ac:chgData name="Alessandro Ruggeri" userId="b0bc88afa58e3bcc" providerId="LiveId" clId="{2D6CD5FB-5E63-0347-9046-985FAFCFB553}" dt="2023-11-06T14:27:49.167" v="134" actId="1076"/>
          <ac:picMkLst>
            <pc:docMk/>
            <pc:sldMk cId="3842684923" sldId="256"/>
            <ac:picMk id="4" creationId="{F954EBE0-775D-310A-64E0-36C13BB5BA10}"/>
          </ac:picMkLst>
        </pc:picChg>
      </pc:sldChg>
      <pc:sldChg chg="modSp mod">
        <pc:chgData name="Alessandro Ruggeri" userId="b0bc88afa58e3bcc" providerId="LiveId" clId="{2D6CD5FB-5E63-0347-9046-985FAFCFB553}" dt="2023-11-06T09:26:33.237" v="67" actId="1038"/>
        <pc:sldMkLst>
          <pc:docMk/>
          <pc:sldMk cId="2126546984" sldId="258"/>
        </pc:sldMkLst>
        <pc:picChg chg="mod">
          <ac:chgData name="Alessandro Ruggeri" userId="b0bc88afa58e3bcc" providerId="LiveId" clId="{2D6CD5FB-5E63-0347-9046-985FAFCFB553}" dt="2023-11-06T09:26:33.237" v="67" actId="1038"/>
          <ac:picMkLst>
            <pc:docMk/>
            <pc:sldMk cId="2126546984" sldId="258"/>
            <ac:picMk id="10" creationId="{E7D18AFC-58DB-C052-1254-4144EB80E325}"/>
          </ac:picMkLst>
        </pc:picChg>
      </pc:sldChg>
      <pc:sldChg chg="delSp modSp mod">
        <pc:chgData name="Alessandro Ruggeri" userId="b0bc88afa58e3bcc" providerId="LiveId" clId="{2D6CD5FB-5E63-0347-9046-985FAFCFB553}" dt="2023-11-06T14:08:18.758" v="132" actId="20577"/>
        <pc:sldMkLst>
          <pc:docMk/>
          <pc:sldMk cId="104944900" sldId="261"/>
        </pc:sldMkLst>
        <pc:spChg chg="mod">
          <ac:chgData name="Alessandro Ruggeri" userId="b0bc88afa58e3bcc" providerId="LiveId" clId="{2D6CD5FB-5E63-0347-9046-985FAFCFB553}" dt="2023-11-06T14:08:18.758" v="132" actId="20577"/>
          <ac:spMkLst>
            <pc:docMk/>
            <pc:sldMk cId="104944900" sldId="261"/>
            <ac:spMk id="3" creationId="{8B84F271-4B48-37DC-3853-2B7C0D8CA2C9}"/>
          </ac:spMkLst>
        </pc:spChg>
        <pc:spChg chg="del">
          <ac:chgData name="Alessandro Ruggeri" userId="b0bc88afa58e3bcc" providerId="LiveId" clId="{2D6CD5FB-5E63-0347-9046-985FAFCFB553}" dt="2023-11-06T09:21:57.739" v="59" actId="478"/>
          <ac:spMkLst>
            <pc:docMk/>
            <pc:sldMk cId="104944900" sldId="261"/>
            <ac:spMk id="14" creationId="{BA99F12B-EF2E-8E7C-D62F-C0E3405BC64D}"/>
          </ac:spMkLst>
        </pc:spChg>
        <pc:spChg chg="mod">
          <ac:chgData name="Alessandro Ruggeri" userId="b0bc88afa58e3bcc" providerId="LiveId" clId="{2D6CD5FB-5E63-0347-9046-985FAFCFB553}" dt="2023-11-06T09:21:49.148" v="58" actId="1076"/>
          <ac:spMkLst>
            <pc:docMk/>
            <pc:sldMk cId="104944900" sldId="261"/>
            <ac:spMk id="17" creationId="{A567405B-9954-D085-48FA-80045D5C7BDE}"/>
          </ac:spMkLst>
        </pc:spChg>
        <pc:spChg chg="mod">
          <ac:chgData name="Alessandro Ruggeri" userId="b0bc88afa58e3bcc" providerId="LiveId" clId="{2D6CD5FB-5E63-0347-9046-985FAFCFB553}" dt="2023-11-06T09:21:43.875" v="57" actId="1076"/>
          <ac:spMkLst>
            <pc:docMk/>
            <pc:sldMk cId="104944900" sldId="261"/>
            <ac:spMk id="18" creationId="{DE989875-69FC-BC0B-8C62-AB89CBF2B15E}"/>
          </ac:spMkLst>
        </pc:spChg>
        <pc:spChg chg="mod">
          <ac:chgData name="Alessandro Ruggeri" userId="b0bc88afa58e3bcc" providerId="LiveId" clId="{2D6CD5FB-5E63-0347-9046-985FAFCFB553}" dt="2023-11-06T09:20:47.855" v="47" actId="207"/>
          <ac:spMkLst>
            <pc:docMk/>
            <pc:sldMk cId="104944900" sldId="261"/>
            <ac:spMk id="68" creationId="{F356F135-8160-A914-6A09-53828B443CE1}"/>
          </ac:spMkLst>
        </pc:spChg>
        <pc:spChg chg="mod">
          <ac:chgData name="Alessandro Ruggeri" userId="b0bc88afa58e3bcc" providerId="LiveId" clId="{2D6CD5FB-5E63-0347-9046-985FAFCFB553}" dt="2023-11-06T09:20:51.922" v="48" actId="207"/>
          <ac:spMkLst>
            <pc:docMk/>
            <pc:sldMk cId="104944900" sldId="261"/>
            <ac:spMk id="69" creationId="{6D36244E-A4AC-D7E0-8425-C8A7DE216CA1}"/>
          </ac:spMkLst>
        </pc:spChg>
        <pc:spChg chg="mod">
          <ac:chgData name="Alessandro Ruggeri" userId="b0bc88afa58e3bcc" providerId="LiveId" clId="{2D6CD5FB-5E63-0347-9046-985FAFCFB553}" dt="2023-11-06T09:19:27.770" v="38" actId="207"/>
          <ac:spMkLst>
            <pc:docMk/>
            <pc:sldMk cId="104944900" sldId="261"/>
            <ac:spMk id="70" creationId="{D96B7D0A-40CF-FCEC-F464-BBBD60CC31E5}"/>
          </ac:spMkLst>
        </pc:spChg>
        <pc:spChg chg="mod">
          <ac:chgData name="Alessandro Ruggeri" userId="b0bc88afa58e3bcc" providerId="LiveId" clId="{2D6CD5FB-5E63-0347-9046-985FAFCFB553}" dt="2023-11-06T09:19:13.120" v="37" actId="207"/>
          <ac:spMkLst>
            <pc:docMk/>
            <pc:sldMk cId="104944900" sldId="261"/>
            <ac:spMk id="71" creationId="{AFA59202-FD34-FEEB-F8E2-10478C6CA575}"/>
          </ac:spMkLst>
        </pc:spChg>
        <pc:picChg chg="mod">
          <ac:chgData name="Alessandro Ruggeri" userId="b0bc88afa58e3bcc" providerId="LiveId" clId="{2D6CD5FB-5E63-0347-9046-985FAFCFB553}" dt="2023-11-06T09:21:32.417" v="55" actId="1076"/>
          <ac:picMkLst>
            <pc:docMk/>
            <pc:sldMk cId="104944900" sldId="261"/>
            <ac:picMk id="5" creationId="{A49CE039-17FA-5A97-D9C4-88E3FE38FBBD}"/>
          </ac:picMkLst>
        </pc:picChg>
      </pc:sldChg>
      <pc:sldChg chg="modSp mod">
        <pc:chgData name="Alessandro Ruggeri" userId="b0bc88afa58e3bcc" providerId="LiveId" clId="{2D6CD5FB-5E63-0347-9046-985FAFCFB553}" dt="2023-11-06T14:46:11.032" v="260" actId="1076"/>
        <pc:sldMkLst>
          <pc:docMk/>
          <pc:sldMk cId="703526534" sldId="262"/>
        </pc:sldMkLst>
        <pc:spChg chg="mod">
          <ac:chgData name="Alessandro Ruggeri" userId="b0bc88afa58e3bcc" providerId="LiveId" clId="{2D6CD5FB-5E63-0347-9046-985FAFCFB553}" dt="2023-11-06T09:28:09.608" v="71" actId="20577"/>
          <ac:spMkLst>
            <pc:docMk/>
            <pc:sldMk cId="703526534" sldId="262"/>
            <ac:spMk id="3" creationId="{0441032A-A331-340D-AC46-D50929973D8E}"/>
          </ac:spMkLst>
        </pc:spChg>
        <pc:spChg chg="mod">
          <ac:chgData name="Alessandro Ruggeri" userId="b0bc88afa58e3bcc" providerId="LiveId" clId="{2D6CD5FB-5E63-0347-9046-985FAFCFB553}" dt="2023-11-06T09:27:35.689" v="70" actId="3064"/>
          <ac:spMkLst>
            <pc:docMk/>
            <pc:sldMk cId="703526534" sldId="262"/>
            <ac:spMk id="23" creationId="{B68F4A9A-8823-CBA1-80FB-58CDAE2F9695}"/>
          </ac:spMkLst>
        </pc:spChg>
        <pc:spChg chg="mod">
          <ac:chgData name="Alessandro Ruggeri" userId="b0bc88afa58e3bcc" providerId="LiveId" clId="{2D6CD5FB-5E63-0347-9046-985FAFCFB553}" dt="2023-11-06T14:46:11.032" v="260" actId="1076"/>
          <ac:spMkLst>
            <pc:docMk/>
            <pc:sldMk cId="703526534" sldId="262"/>
            <ac:spMk id="38" creationId="{31FB03F9-992B-3A43-0D8C-99206EF323DD}"/>
          </ac:spMkLst>
        </pc:spChg>
      </pc:sldChg>
      <pc:sldChg chg="addSp delSp modSp mod">
        <pc:chgData name="Alessandro Ruggeri" userId="b0bc88afa58e3bcc" providerId="LiveId" clId="{2D6CD5FB-5E63-0347-9046-985FAFCFB553}" dt="2023-11-06T14:52:35.004" v="333" actId="1076"/>
        <pc:sldMkLst>
          <pc:docMk/>
          <pc:sldMk cId="3358494994" sldId="265"/>
        </pc:sldMkLst>
        <pc:spChg chg="add mod">
          <ac:chgData name="Alessandro Ruggeri" userId="b0bc88afa58e3bcc" providerId="LiveId" clId="{2D6CD5FB-5E63-0347-9046-985FAFCFB553}" dt="2023-11-06T14:43:40.966" v="235" actId="1035"/>
          <ac:spMkLst>
            <pc:docMk/>
            <pc:sldMk cId="3358494994" sldId="265"/>
            <ac:spMk id="6" creationId="{5325457F-FF5E-06D2-2A5A-4B29015B313C}"/>
          </ac:spMkLst>
        </pc:spChg>
        <pc:spChg chg="add mod">
          <ac:chgData name="Alessandro Ruggeri" userId="b0bc88afa58e3bcc" providerId="LiveId" clId="{2D6CD5FB-5E63-0347-9046-985FAFCFB553}" dt="2023-11-06T14:42:44.062" v="169" actId="1076"/>
          <ac:spMkLst>
            <pc:docMk/>
            <pc:sldMk cId="3358494994" sldId="265"/>
            <ac:spMk id="7" creationId="{30DA6E98-D5A1-6794-63DC-AA07B53C2C1A}"/>
          </ac:spMkLst>
        </pc:spChg>
        <pc:spChg chg="add mod">
          <ac:chgData name="Alessandro Ruggeri" userId="b0bc88afa58e3bcc" providerId="LiveId" clId="{2D6CD5FB-5E63-0347-9046-985FAFCFB553}" dt="2023-11-06T14:42:44.062" v="169" actId="1076"/>
          <ac:spMkLst>
            <pc:docMk/>
            <pc:sldMk cId="3358494994" sldId="265"/>
            <ac:spMk id="8" creationId="{14D3DCAA-7EA1-3ED0-B2D7-08A8986B22FF}"/>
          </ac:spMkLst>
        </pc:spChg>
        <pc:spChg chg="add mod">
          <ac:chgData name="Alessandro Ruggeri" userId="b0bc88afa58e3bcc" providerId="LiveId" clId="{2D6CD5FB-5E63-0347-9046-985FAFCFB553}" dt="2023-11-06T14:42:44.062" v="169" actId="1076"/>
          <ac:spMkLst>
            <pc:docMk/>
            <pc:sldMk cId="3358494994" sldId="265"/>
            <ac:spMk id="9" creationId="{BC69C5A2-D637-6263-457E-B37CC62EC7DF}"/>
          </ac:spMkLst>
        </pc:spChg>
        <pc:spChg chg="add mod">
          <ac:chgData name="Alessandro Ruggeri" userId="b0bc88afa58e3bcc" providerId="LiveId" clId="{2D6CD5FB-5E63-0347-9046-985FAFCFB553}" dt="2023-11-06T14:43:40.966" v="235" actId="1035"/>
          <ac:spMkLst>
            <pc:docMk/>
            <pc:sldMk cId="3358494994" sldId="265"/>
            <ac:spMk id="12" creationId="{BACBFC16-706A-0306-6796-BF672025CA91}"/>
          </ac:spMkLst>
        </pc:spChg>
        <pc:spChg chg="mod">
          <ac:chgData name="Alessandro Ruggeri" userId="b0bc88afa58e3bcc" providerId="LiveId" clId="{2D6CD5FB-5E63-0347-9046-985FAFCFB553}" dt="2023-11-06T09:34:51.101" v="103" actId="20577"/>
          <ac:spMkLst>
            <pc:docMk/>
            <pc:sldMk cId="3358494994" sldId="265"/>
            <ac:spMk id="14" creationId="{DAD09555-3AE6-BC06-70AD-E7B8E3B60826}"/>
          </ac:spMkLst>
        </pc:spChg>
        <pc:spChg chg="add mod">
          <ac:chgData name="Alessandro Ruggeri" userId="b0bc88afa58e3bcc" providerId="LiveId" clId="{2D6CD5FB-5E63-0347-9046-985FAFCFB553}" dt="2023-11-06T14:45:49.807" v="256" actId="1076"/>
          <ac:spMkLst>
            <pc:docMk/>
            <pc:sldMk cId="3358494994" sldId="265"/>
            <ac:spMk id="16" creationId="{3EE38292-6CC3-63C0-0750-BFF6CAD702C5}"/>
          </ac:spMkLst>
        </pc:spChg>
        <pc:spChg chg="add mod">
          <ac:chgData name="Alessandro Ruggeri" userId="b0bc88afa58e3bcc" providerId="LiveId" clId="{2D6CD5FB-5E63-0347-9046-985FAFCFB553}" dt="2023-11-06T14:45:49.807" v="256" actId="1076"/>
          <ac:spMkLst>
            <pc:docMk/>
            <pc:sldMk cId="3358494994" sldId="265"/>
            <ac:spMk id="17" creationId="{089AD8FD-C4C9-A940-F20B-000C32B45BAD}"/>
          </ac:spMkLst>
        </pc:spChg>
        <pc:spChg chg="add mod">
          <ac:chgData name="Alessandro Ruggeri" userId="b0bc88afa58e3bcc" providerId="LiveId" clId="{2D6CD5FB-5E63-0347-9046-985FAFCFB553}" dt="2023-11-06T14:45:49.807" v="256" actId="1076"/>
          <ac:spMkLst>
            <pc:docMk/>
            <pc:sldMk cId="3358494994" sldId="265"/>
            <ac:spMk id="18" creationId="{DDBAADA9-6A66-015E-2711-1D0A013BFB6D}"/>
          </ac:spMkLst>
        </pc:spChg>
        <pc:spChg chg="add mod">
          <ac:chgData name="Alessandro Ruggeri" userId="b0bc88afa58e3bcc" providerId="LiveId" clId="{2D6CD5FB-5E63-0347-9046-985FAFCFB553}" dt="2023-11-06T14:45:49.807" v="256" actId="1076"/>
          <ac:spMkLst>
            <pc:docMk/>
            <pc:sldMk cId="3358494994" sldId="265"/>
            <ac:spMk id="19" creationId="{1FA9373E-6A8B-90E4-64FD-19B25EACA18A}"/>
          </ac:spMkLst>
        </pc:spChg>
        <pc:spChg chg="add del mod">
          <ac:chgData name="Alessandro Ruggeri" userId="b0bc88afa58e3bcc" providerId="LiveId" clId="{2D6CD5FB-5E63-0347-9046-985FAFCFB553}" dt="2023-11-06T14:45:53.176" v="258"/>
          <ac:spMkLst>
            <pc:docMk/>
            <pc:sldMk cId="3358494994" sldId="265"/>
            <ac:spMk id="20" creationId="{8001551F-83F2-4AF4-74CC-92A3F07A8392}"/>
          </ac:spMkLst>
        </pc:spChg>
        <pc:spChg chg="add mod">
          <ac:chgData name="Alessandro Ruggeri" userId="b0bc88afa58e3bcc" providerId="LiveId" clId="{2D6CD5FB-5E63-0347-9046-985FAFCFB553}" dt="2023-11-06T14:52:31.061" v="332" actId="1582"/>
          <ac:spMkLst>
            <pc:docMk/>
            <pc:sldMk cId="3358494994" sldId="265"/>
            <ac:spMk id="30" creationId="{714E78CD-D901-BC05-AFD5-2623928B73DF}"/>
          </ac:spMkLst>
        </pc:spChg>
        <pc:spChg chg="add mod">
          <ac:chgData name="Alessandro Ruggeri" userId="b0bc88afa58e3bcc" providerId="LiveId" clId="{2D6CD5FB-5E63-0347-9046-985FAFCFB553}" dt="2023-11-06T14:52:35.004" v="333" actId="1076"/>
          <ac:spMkLst>
            <pc:docMk/>
            <pc:sldMk cId="3358494994" sldId="265"/>
            <ac:spMk id="31" creationId="{96462C93-5B63-877D-77A3-657E14A4D17C}"/>
          </ac:spMkLst>
        </pc:spChg>
        <pc:spChg chg="add mod">
          <ac:chgData name="Alessandro Ruggeri" userId="b0bc88afa58e3bcc" providerId="LiveId" clId="{2D6CD5FB-5E63-0347-9046-985FAFCFB553}" dt="2023-11-06T14:51:52.152" v="328" actId="1076"/>
          <ac:spMkLst>
            <pc:docMk/>
            <pc:sldMk cId="3358494994" sldId="265"/>
            <ac:spMk id="37" creationId="{5426742B-8542-8A7F-0643-E9D2DBA3D93C}"/>
          </ac:spMkLst>
        </pc:spChg>
        <pc:grpChg chg="add mod">
          <ac:chgData name="Alessandro Ruggeri" userId="b0bc88afa58e3bcc" providerId="LiveId" clId="{2D6CD5FB-5E63-0347-9046-985FAFCFB553}" dt="2023-11-06T14:51:52.152" v="328" actId="1076"/>
          <ac:grpSpMkLst>
            <pc:docMk/>
            <pc:sldMk cId="3358494994" sldId="265"/>
            <ac:grpSpMk id="13" creationId="{F28C17E2-067B-11C6-6EC5-63F84DC79780}"/>
          </ac:grpSpMkLst>
        </pc:grpChg>
        <pc:grpChg chg="add mod">
          <ac:chgData name="Alessandro Ruggeri" userId="b0bc88afa58e3bcc" providerId="LiveId" clId="{2D6CD5FB-5E63-0347-9046-985FAFCFB553}" dt="2023-11-06T14:51:57.558" v="329" actId="1076"/>
          <ac:grpSpMkLst>
            <pc:docMk/>
            <pc:sldMk cId="3358494994" sldId="265"/>
            <ac:grpSpMk id="22" creationId="{A347CE07-B971-B316-666D-BB9E83500F45}"/>
          </ac:grpSpMkLst>
        </pc:grpChg>
        <pc:graphicFrameChg chg="mod modGraphic">
          <ac:chgData name="Alessandro Ruggeri" userId="b0bc88afa58e3bcc" providerId="LiveId" clId="{2D6CD5FB-5E63-0347-9046-985FAFCFB553}" dt="2023-11-06T14:52:05.489" v="330" actId="1076"/>
          <ac:graphicFrameMkLst>
            <pc:docMk/>
            <pc:sldMk cId="3358494994" sldId="265"/>
            <ac:graphicFrameMk id="11" creationId="{30720D5A-857F-0562-3EF1-E91C1B44A048}"/>
          </ac:graphicFrameMkLst>
        </pc:graphicFrameChg>
        <pc:picChg chg="mod">
          <ac:chgData name="Alessandro Ruggeri" userId="b0bc88afa58e3bcc" providerId="LiveId" clId="{2D6CD5FB-5E63-0347-9046-985FAFCFB553}" dt="2023-11-06T14:44:08.248" v="246" actId="1076"/>
          <ac:picMkLst>
            <pc:docMk/>
            <pc:sldMk cId="3358494994" sldId="265"/>
            <ac:picMk id="10" creationId="{50DCCFF3-9BE8-EA87-1849-22B75AB0438D}"/>
          </ac:picMkLst>
        </pc:picChg>
        <pc:cxnChg chg="add mod">
          <ac:chgData name="Alessandro Ruggeri" userId="b0bc88afa58e3bcc" providerId="LiveId" clId="{2D6CD5FB-5E63-0347-9046-985FAFCFB553}" dt="2023-11-06T14:45:49.807" v="256" actId="1076"/>
          <ac:cxnSpMkLst>
            <pc:docMk/>
            <pc:sldMk cId="3358494994" sldId="265"/>
            <ac:cxnSpMk id="15" creationId="{CB093A21-6BC3-880F-E21C-E8D7D103A616}"/>
          </ac:cxnSpMkLst>
        </pc:cxnChg>
        <pc:cxnChg chg="add mod">
          <ac:chgData name="Alessandro Ruggeri" userId="b0bc88afa58e3bcc" providerId="LiveId" clId="{2D6CD5FB-5E63-0347-9046-985FAFCFB553}" dt="2023-11-06T14:46:37.598" v="264" actId="167"/>
          <ac:cxnSpMkLst>
            <pc:docMk/>
            <pc:sldMk cId="3358494994" sldId="265"/>
            <ac:cxnSpMk id="21" creationId="{4323FE5E-73DF-5E18-B6C9-1585ADA43785}"/>
          </ac:cxnSpMkLst>
        </pc:cxnChg>
        <pc:cxnChg chg="add mod">
          <ac:chgData name="Alessandro Ruggeri" userId="b0bc88afa58e3bcc" providerId="LiveId" clId="{2D6CD5FB-5E63-0347-9046-985FAFCFB553}" dt="2023-11-06T14:51:52.152" v="328" actId="1076"/>
          <ac:cxnSpMkLst>
            <pc:docMk/>
            <pc:sldMk cId="3358494994" sldId="265"/>
            <ac:cxnSpMk id="24" creationId="{D15F9BBC-9A89-F6D9-8823-D73FF7BF7145}"/>
          </ac:cxnSpMkLst>
        </pc:cxnChg>
        <pc:cxnChg chg="add mod">
          <ac:chgData name="Alessandro Ruggeri" userId="b0bc88afa58e3bcc" providerId="LiveId" clId="{2D6CD5FB-5E63-0347-9046-985FAFCFB553}" dt="2023-11-06T14:51:52.152" v="328" actId="1076"/>
          <ac:cxnSpMkLst>
            <pc:docMk/>
            <pc:sldMk cId="3358494994" sldId="265"/>
            <ac:cxnSpMk id="27" creationId="{6748E57D-6A7A-874F-CCEC-B8ED065F0604}"/>
          </ac:cxnSpMkLst>
        </pc:cxnChg>
        <pc:cxnChg chg="add mod">
          <ac:chgData name="Alessandro Ruggeri" userId="b0bc88afa58e3bcc" providerId="LiveId" clId="{2D6CD5FB-5E63-0347-9046-985FAFCFB553}" dt="2023-11-06T14:51:52.152" v="328" actId="1076"/>
          <ac:cxnSpMkLst>
            <pc:docMk/>
            <pc:sldMk cId="3358494994" sldId="265"/>
            <ac:cxnSpMk id="33" creationId="{19DD2974-A299-5F0B-E8EB-9DE85C6A7A90}"/>
          </ac:cxnSpMkLst>
        </pc:cxnChg>
        <pc:cxnChg chg="add mod">
          <ac:chgData name="Alessandro Ruggeri" userId="b0bc88afa58e3bcc" providerId="LiveId" clId="{2D6CD5FB-5E63-0347-9046-985FAFCFB553}" dt="2023-11-06T14:51:52.152" v="328" actId="1076"/>
          <ac:cxnSpMkLst>
            <pc:docMk/>
            <pc:sldMk cId="3358494994" sldId="265"/>
            <ac:cxnSpMk id="35" creationId="{BA69D149-DDB1-7777-D6DC-84AAB8D26667}"/>
          </ac:cxnSpMkLst>
        </pc:cxnChg>
      </pc:sldChg>
      <pc:sldChg chg="modSp new del mod">
        <pc:chgData name="Alessandro Ruggeri" userId="b0bc88afa58e3bcc" providerId="LiveId" clId="{2D6CD5FB-5E63-0347-9046-985FAFCFB553}" dt="2023-11-06T09:38:59.389" v="104" actId="2696"/>
        <pc:sldMkLst>
          <pc:docMk/>
          <pc:sldMk cId="949753728" sldId="269"/>
        </pc:sldMkLst>
        <pc:spChg chg="mod">
          <ac:chgData name="Alessandro Ruggeri" userId="b0bc88afa58e3bcc" providerId="LiveId" clId="{2D6CD5FB-5E63-0347-9046-985FAFCFB553}" dt="2023-11-06T09:34:10.069" v="74" actId="27636"/>
          <ac:spMkLst>
            <pc:docMk/>
            <pc:sldMk cId="949753728" sldId="269"/>
            <ac:spMk id="2" creationId="{516AA0BC-3237-BA86-8B5C-4D627446DE70}"/>
          </ac:spMkLst>
        </pc:spChg>
      </pc:sldChg>
      <pc:sldChg chg="modSp new mod">
        <pc:chgData name="Alessandro Ruggeri" userId="b0bc88afa58e3bcc" providerId="LiveId" clId="{2D6CD5FB-5E63-0347-9046-985FAFCFB553}" dt="2023-11-06T09:17:44.302" v="36" actId="20577"/>
        <pc:sldMkLst>
          <pc:docMk/>
          <pc:sldMk cId="2105073412" sldId="270"/>
        </pc:sldMkLst>
        <pc:spChg chg="mod">
          <ac:chgData name="Alessandro Ruggeri" userId="b0bc88afa58e3bcc" providerId="LiveId" clId="{2D6CD5FB-5E63-0347-9046-985FAFCFB553}" dt="2023-11-06T09:17:44.302" v="36" actId="20577"/>
          <ac:spMkLst>
            <pc:docMk/>
            <pc:sldMk cId="2105073412" sldId="270"/>
            <ac:spMk id="2" creationId="{6B538B96-3A63-EC69-3802-A0F044ECA1A5}"/>
          </ac:spMkLst>
        </pc:spChg>
      </pc:sldChg>
      <pc:sldMasterChg chg="modSldLayout">
        <pc:chgData name="Alessandro Ruggeri" userId="b0bc88afa58e3bcc" providerId="LiveId" clId="{2D6CD5FB-5E63-0347-9046-985FAFCFB553}" dt="2023-11-05T14:45:53.763" v="10" actId="1036"/>
        <pc:sldMasterMkLst>
          <pc:docMk/>
          <pc:sldMasterMk cId="2950061103" sldId="2147483821"/>
        </pc:sldMasterMkLst>
        <pc:sldLayoutChg chg="modSp mod">
          <pc:chgData name="Alessandro Ruggeri" userId="b0bc88afa58e3bcc" providerId="LiveId" clId="{2D6CD5FB-5E63-0347-9046-985FAFCFB553}" dt="2023-11-05T14:45:53.763" v="10" actId="1036"/>
          <pc:sldLayoutMkLst>
            <pc:docMk/>
            <pc:sldMasterMk cId="2950061103" sldId="2147483821"/>
            <pc:sldLayoutMk cId="2506390436" sldId="2147483823"/>
          </pc:sldLayoutMkLst>
          <pc:spChg chg="mod">
            <ac:chgData name="Alessandro Ruggeri" userId="b0bc88afa58e3bcc" providerId="LiveId" clId="{2D6CD5FB-5E63-0347-9046-985FAFCFB553}" dt="2023-11-05T14:45:53.763" v="10" actId="1036"/>
            <ac:spMkLst>
              <pc:docMk/>
              <pc:sldMasterMk cId="2950061103" sldId="2147483821"/>
              <pc:sldLayoutMk cId="2506390436" sldId="2147483823"/>
              <ac:spMk id="2" creationId="{00000000-0000-0000-0000-000000000000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8CD206-0A4D-0B4B-8267-5A5B78B0856A}" type="datetimeFigureOut">
              <a:rPr lang="en-GB" smtClean="0"/>
              <a:t>06/11/2023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55940A-2FB1-B44C-ABA5-805544A55C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968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BB83A-C8A7-0A4B-93A1-4F8655B80406}" type="datetime1">
              <a:rPr lang="it-IT" smtClean="0"/>
              <a:t>06/11/23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Meeting della Collaborazione DUNE-Italia, Lecce 7/11/2023 Alessandro Ruggeri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115E-CE71-A440-AD2B-6CCF1A7140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3364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0013-B6C7-5E46-B775-FDAF4E0F2608}" type="datetime1">
              <a:rPr lang="it-IT" smtClean="0"/>
              <a:t>06/11/23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Meeting della Collaborazione DUNE-Italia, Lecce 7/11/2023 Alessandro Ruggeri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115E-CE71-A440-AD2B-6CCF1A7140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924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A7050-84BB-504C-B12E-8A11986B854C}" type="datetime1">
              <a:rPr lang="it-IT" smtClean="0"/>
              <a:t>06/11/23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Meeting della Collaborazione DUNE-Italia, Lecce 7/11/2023 Alessandro Ruggeri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115E-CE71-A440-AD2B-6CCF1A7140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9434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333006"/>
            <a:ext cx="7729728" cy="71823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822" y="1995056"/>
            <a:ext cx="11521440" cy="360772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DBD29-2782-5946-A7E8-A76FB76A5594}" type="datetime1">
              <a:rPr lang="it-IT" smtClean="0"/>
              <a:t>06/11/23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Meeting </a:t>
            </a:r>
            <a:r>
              <a:rPr lang="en-GB" dirty="0" err="1"/>
              <a:t>della</a:t>
            </a:r>
            <a:r>
              <a:rPr lang="en-GB" dirty="0"/>
              <a:t> </a:t>
            </a:r>
            <a:r>
              <a:rPr lang="en-GB" dirty="0" err="1"/>
              <a:t>Collaborazione</a:t>
            </a:r>
            <a:r>
              <a:rPr lang="en-GB" dirty="0"/>
              <a:t> DUNE-Italia, Lecce 7/11/2023	Alessandro Ruggeri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115E-CE71-A440-AD2B-6CCF1A7140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6390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6F547-133A-454F-B920-CEB8E9BAB537}" type="datetime1">
              <a:rPr lang="it-IT" smtClean="0"/>
              <a:t>06/11/23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Meeting della Collaborazione DUNE-Italia, Lecce 7/11/2023 Alessandro Ruggeri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115E-CE71-A440-AD2B-6CCF1A7140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76919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8AB1-61EB-5445-B58B-23CCFAFBD18B}" type="datetime1">
              <a:rPr lang="it-IT" smtClean="0"/>
              <a:t>06/11/23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Meeting della Collaborazione DUNE-Italia, Lecce 7/11/2023 Alessandro Ruggeri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115E-CE71-A440-AD2B-6CCF1A7140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2573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11A3F-9553-A34C-8C67-AE6A79925B00}" type="datetime1">
              <a:rPr lang="it-IT" smtClean="0"/>
              <a:t>06/11/23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Meeting della Collaborazione DUNE-Italia, Lecce 7/11/2023 Alessandro Ruggeri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115E-CE71-A440-AD2B-6CCF1A714094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223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A9E61-FBEF-6344-81C8-83805D9F5A6D}" type="datetime1">
              <a:rPr lang="it-IT" smtClean="0"/>
              <a:t>06/11/23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Meeting della Collaborazione DUNE-Italia, Lecce 7/11/2023 Alessandro Ruggeri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115E-CE71-A440-AD2B-6CCF1A7140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71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9B502-68CA-0C42-82D1-B2DEF221FFCF}" type="datetime1">
              <a:rPr lang="it-IT" smtClean="0"/>
              <a:t>06/11/23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Meeting della Collaborazione DUNE-Italia, Lecce 7/11/2023 Alessandro Ruggeri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115E-CE71-A440-AD2B-6CCF1A7140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0117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B4796-3126-A948-90BC-59610C9E7E46}" type="datetime1">
              <a:rPr lang="it-IT" smtClean="0"/>
              <a:t>06/11/23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r>
              <a:rPr lang="en-GB"/>
              <a:t>Meeting della Collaborazione DUNE-Italia, Lecce 7/11/2023 Alessandro Ruggeri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115E-CE71-A440-AD2B-6CCF1A7140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5981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CA722656-5D5C-C544-BB6E-80EC7F3FEA8C}" type="datetime1">
              <a:rPr lang="it-IT" smtClean="0"/>
              <a:t>06/11/23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r>
              <a:rPr lang="en-GB"/>
              <a:t>Meeting della Collaborazione DUNE-Italia, Lecce 7/11/2023 Alessandro Ruggeri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115E-CE71-A440-AD2B-6CCF1A7140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5528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801A79B6-0F29-3A49-BE93-2BA31E5A0709}" type="datetime1">
              <a:rPr lang="it-IT" smtClean="0"/>
              <a:t>06/11/23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GB"/>
              <a:t>Meeting della Collaborazione DUNE-Italia, Lecce 7/11/2023 Alessandro Ruggeri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AA58115E-CE71-A440-AD2B-6CCF1A7140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0061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2.emf"/><Relationship Id="rId7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34" Type="http://schemas.openxmlformats.org/officeDocument/2006/relationships/image" Target="../media/image7.png"/><Relationship Id="rId33" Type="http://schemas.openxmlformats.org/officeDocument/2006/relationships/image" Target="../media/image6.png"/><Relationship Id="rId38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32" Type="http://schemas.openxmlformats.org/officeDocument/2006/relationships/image" Target="../media/image5.png"/><Relationship Id="rId37" Type="http://schemas.openxmlformats.org/officeDocument/2006/relationships/image" Target="../media/image5.emf"/><Relationship Id="rId36" Type="http://schemas.openxmlformats.org/officeDocument/2006/relationships/image" Target="../media/image9.png"/><Relationship Id="rId31" Type="http://schemas.openxmlformats.org/officeDocument/2006/relationships/image" Target="../media/image40.png"/><Relationship Id="rId4" Type="http://schemas.openxmlformats.org/officeDocument/2006/relationships/image" Target="../media/image3.png"/><Relationship Id="rId30" Type="http://schemas.openxmlformats.org/officeDocument/2006/relationships/image" Target="../media/image43.png"/><Relationship Id="rId35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emf"/><Relationship Id="rId7" Type="http://schemas.openxmlformats.org/officeDocument/2006/relationships/image" Target="../media/image16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E1264-2879-43D5-62F9-CC91106D46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Drift Chamber design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A49D72-8A13-DAB1-2C19-29E802AFD0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Meeting </a:t>
            </a:r>
            <a:r>
              <a:rPr lang="en-GB" dirty="0" err="1"/>
              <a:t>della</a:t>
            </a:r>
            <a:r>
              <a:rPr lang="en-GB" dirty="0"/>
              <a:t> </a:t>
            </a:r>
            <a:r>
              <a:rPr lang="en-GB" dirty="0" err="1"/>
              <a:t>collaborazione</a:t>
            </a:r>
            <a:r>
              <a:rPr lang="en-GB" dirty="0"/>
              <a:t> DUNE-Italia</a:t>
            </a:r>
          </a:p>
          <a:p>
            <a:r>
              <a:rPr lang="en-GB" dirty="0"/>
              <a:t>Lecce</a:t>
            </a:r>
            <a:r>
              <a:rPr lang="en-GB"/>
              <a:t>, 6/11/2023</a:t>
            </a:r>
            <a:endParaRPr lang="en-GB" dirty="0"/>
          </a:p>
          <a:p>
            <a:r>
              <a:rPr lang="en-GB" dirty="0"/>
              <a:t>Alessandro Ruggeri on behalf of the </a:t>
            </a:r>
            <a:r>
              <a:rPr lang="en-GB" dirty="0" err="1"/>
              <a:t>Nu@FNAL</a:t>
            </a:r>
            <a:r>
              <a:rPr lang="en-GB" dirty="0"/>
              <a:t> Bologna group</a:t>
            </a:r>
          </a:p>
        </p:txBody>
      </p:sp>
      <p:pic>
        <p:nvPicPr>
          <p:cNvPr id="4" name="Picture 3" descr="A picture containing text, font, screenshot, graphics&#10;&#10;Description automatically generated">
            <a:extLst>
              <a:ext uri="{FF2B5EF4-FFF2-40B4-BE49-F238E27FC236}">
                <a16:creationId xmlns:a16="http://schemas.microsoft.com/office/drawing/2014/main" id="{F954EBE0-775D-310A-64E0-36C13BB5B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381" y="4873150"/>
            <a:ext cx="2392418" cy="16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684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A69D149-DDB1-7777-D6DC-84AAB8D26667}"/>
              </a:ext>
            </a:extLst>
          </p:cNvPr>
          <p:cNvCxnSpPr>
            <a:cxnSpLocks/>
          </p:cNvCxnSpPr>
          <p:nvPr/>
        </p:nvCxnSpPr>
        <p:spPr>
          <a:xfrm flipV="1">
            <a:off x="10642910" y="2883364"/>
            <a:ext cx="86431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748E57D-6A7A-874F-CCEC-B8ED065F0604}"/>
              </a:ext>
            </a:extLst>
          </p:cNvPr>
          <p:cNvCxnSpPr>
            <a:cxnSpLocks/>
          </p:cNvCxnSpPr>
          <p:nvPr/>
        </p:nvCxnSpPr>
        <p:spPr>
          <a:xfrm flipV="1">
            <a:off x="10642911" y="2522753"/>
            <a:ext cx="864315" cy="1122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12EA44C-99B9-12AF-B1F1-EB6EC8B4C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drift times from full tracks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E3B964-07EE-D3BD-D146-C5D001405CE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0822" y="1466267"/>
                <a:ext cx="5755178" cy="4634477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GB" dirty="0"/>
                  <a:t>The discretized response is useful for studying signal waveforms and may be integrated in the detector simulation.</a:t>
                </a:r>
              </a:p>
              <a:p>
                <a:r>
                  <a:rPr lang="en-GB" dirty="0"/>
                  <a:t>However, a simplified reconstruction could use the </a:t>
                </a:r>
                <a:r>
                  <a:rPr lang="en-GB" dirty="0">
                    <a:solidFill>
                      <a:schemeClr val="accent1"/>
                    </a:solidFill>
                  </a:rPr>
                  <a:t>drift times to determine positions</a:t>
                </a:r>
                <a:r>
                  <a:rPr lang="en-GB" dirty="0"/>
                  <a:t>.</a:t>
                </a:r>
              </a:p>
              <a:p>
                <a:r>
                  <a:rPr lang="en-GB" dirty="0"/>
                  <a:t>Time-over-threshold of the induced current from </a:t>
                </a:r>
                <a:r>
                  <a:rPr lang="en-GB" dirty="0">
                    <a:solidFill>
                      <a:schemeClr val="accent1"/>
                    </a:solidFill>
                  </a:rPr>
                  <a:t>full-track</a:t>
                </a:r>
                <a:r>
                  <a:rPr lang="en-GB" dirty="0"/>
                  <a:t> simulations at </a:t>
                </a:r>
                <a:r>
                  <a:rPr lang="en-GB" dirty="0">
                    <a:solidFill>
                      <a:schemeClr val="accent1"/>
                    </a:solidFill>
                  </a:rPr>
                  <a:t>several starting points and angles</a:t>
                </a:r>
                <a:r>
                  <a:rPr lang="en-GB" dirty="0"/>
                  <a:t>: </a:t>
                </a:r>
                <a:br>
                  <a:rPr lang="en-GB" dirty="0"/>
                </a:br>
                <a:r>
                  <a:rPr lang="en-GB" dirty="0"/>
                  <a:t>100 tracks at each point.</a:t>
                </a:r>
              </a:p>
              <a:p>
                <a:r>
                  <a:rPr lang="en-GB" dirty="0"/>
                  <a:t>Signal times are linear </a:t>
                </a:r>
                <a:r>
                  <a:rPr lang="en-GB" dirty="0" err="1"/>
                  <a:t>w.r.t.</a:t>
                </a:r>
                <a:r>
                  <a:rPr lang="en-GB" dirty="0"/>
                  <a:t> the DCA </a:t>
                </a:r>
                <a:r>
                  <a:rPr lang="en-GB" dirty="0">
                    <a:sym typeface="Wingdings" pitchFamily="2" charset="2"/>
                  </a:rPr>
                  <a:t> effective drift velocity can be defined.</a:t>
                </a:r>
              </a:p>
              <a:p>
                <a:endParaRPr lang="en-GB" dirty="0">
                  <a:sym typeface="Wingdings" pitchFamily="2" charset="2"/>
                </a:endParaRPr>
              </a:p>
              <a:p>
                <a:endParaRPr lang="en-GB" dirty="0">
                  <a:sym typeface="Wingdings" pitchFamily="2" charset="2"/>
                </a:endParaRPr>
              </a:p>
              <a:p>
                <a:endParaRPr lang="en-GB" dirty="0">
                  <a:solidFill>
                    <a:schemeClr val="accent1"/>
                  </a:solidFill>
                  <a:sym typeface="Wingdings" pitchFamily="2" charset="2"/>
                </a:endParaRPr>
              </a:p>
              <a:p>
                <a:r>
                  <a:rPr lang="en-GB" dirty="0">
                    <a:solidFill>
                      <a:schemeClr val="accent1"/>
                    </a:solidFill>
                    <a:sym typeface="Wingdings" pitchFamily="2" charset="2"/>
                  </a:rPr>
                  <a:t>Constant</a:t>
                </a:r>
                <a:r>
                  <a:rPr lang="en-GB" dirty="0"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it-IT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𝑑𝑟𝑖𝑓𝑡</m:t>
                        </m:r>
                      </m:sub>
                    </m:sSub>
                  </m:oMath>
                </a14:m>
                <a:r>
                  <a:rPr lang="en-GB" dirty="0"/>
                  <a:t> </a:t>
                </a:r>
                <a:r>
                  <a:rPr lang="en-GB" dirty="0">
                    <a:solidFill>
                      <a:schemeClr val="tx1"/>
                    </a:solidFill>
                  </a:rPr>
                  <a:t>design criterion is supported.</a:t>
                </a:r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E3B964-07EE-D3BD-D146-C5D001405C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0822" y="1466267"/>
                <a:ext cx="5755178" cy="4634477"/>
              </a:xfrm>
              <a:blipFill>
                <a:blip r:embed="rId2"/>
                <a:stretch>
                  <a:fillRect l="-440" t="-10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A036BB-5401-9C66-B507-733811CA8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Meeting della Collaborazione DUNE-Italia, Lecce 7/11/2023	Alessandro Ruggeri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11F033-7E04-B915-476B-4B708D15B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115E-CE71-A440-AD2B-6CCF1A714094}" type="slidenum">
              <a:rPr lang="en-GB" smtClean="0"/>
              <a:t>10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DCCFF3-9BE8-EA87-1849-22B75AB043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08" r="6049" b="2818"/>
          <a:stretch/>
        </p:blipFill>
        <p:spPr>
          <a:xfrm>
            <a:off x="6815167" y="1264571"/>
            <a:ext cx="2991762" cy="341906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30720D5A-857F-0562-3EF1-E91C1B44A04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67362056"/>
                  </p:ext>
                </p:extLst>
              </p:nvPr>
            </p:nvGraphicFramePr>
            <p:xfrm>
              <a:off x="6815167" y="4788915"/>
              <a:ext cx="2991763" cy="10972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81871">
                      <a:extLst>
                        <a:ext uri="{9D8B030D-6E8A-4147-A177-3AD203B41FA5}">
                          <a16:colId xmlns:a16="http://schemas.microsoft.com/office/drawing/2014/main" val="2971853947"/>
                        </a:ext>
                      </a:extLst>
                    </a:gridCol>
                    <a:gridCol w="1053548">
                      <a:extLst>
                        <a:ext uri="{9D8B030D-6E8A-4147-A177-3AD203B41FA5}">
                          <a16:colId xmlns:a16="http://schemas.microsoft.com/office/drawing/2014/main" val="1108365626"/>
                        </a:ext>
                      </a:extLst>
                    </a:gridCol>
                    <a:gridCol w="1056344">
                      <a:extLst>
                        <a:ext uri="{9D8B030D-6E8A-4147-A177-3AD203B41FA5}">
                          <a16:colId xmlns:a16="http://schemas.microsoft.com/office/drawing/2014/main" val="1851183459"/>
                        </a:ext>
                      </a:extLst>
                    </a:gridCol>
                  </a:tblGrid>
                  <a:tr h="269193">
                    <a:tc>
                      <a:txBody>
                        <a:bodyPr/>
                        <a:lstStyle/>
                        <a:p>
                          <a:pPr algn="ctr"/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/>
                            <a:t>Negative 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/>
                            <a:t>Positive Y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27297071"/>
                      </a:ext>
                    </a:extLst>
                  </a:tr>
                  <a:tr h="26919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it-IT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200" b="0" i="1" smtClean="0"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e>
                                <m:sup>
                                  <m:r>
                                    <a:rPr lang="it-IT" sz="1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en-GB" sz="1200" dirty="0"/>
                            <a:t>/</a:t>
                          </a:r>
                          <a14:m>
                            <m:oMath xmlns:m="http://schemas.openxmlformats.org/officeDocument/2006/math">
                              <m:r>
                                <a:rPr lang="it-IT" sz="1200" b="0" i="1" dirty="0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it-IT" sz="1200" b="0" i="1" dirty="0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it-IT" sz="1200" b="0" i="1" dirty="0" smtClean="0">
                                  <a:latin typeface="Cambria Math" panose="02040503050406030204" pitchFamily="18" charset="0"/>
                                </a:rPr>
                                <m:t>𝑑𝑜𝑓</m:t>
                              </m:r>
                            </m:oMath>
                          </a14:m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200" b="0" i="1" smtClean="0">
                                    <a:latin typeface="Cambria Math" panose="02040503050406030204" pitchFamily="18" charset="0"/>
                                  </a:rPr>
                                  <m:t>10.7/44</m:t>
                                </m:r>
                              </m:oMath>
                            </m:oMathPara>
                          </a14:m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200" b="0" i="1" smtClean="0">
                                    <a:latin typeface="Cambria Math" panose="02040503050406030204" pitchFamily="18" charset="0"/>
                                  </a:rPr>
                                  <m:t>13.2/40</m:t>
                                </m:r>
                              </m:oMath>
                            </m:oMathPara>
                          </a14:m>
                          <a:endParaRPr lang="en-GB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82720281"/>
                      </a:ext>
                    </a:extLst>
                  </a:tr>
                  <a:tr h="26919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it-IT" sz="12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it-IT" sz="1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a14:m>
                          <a:r>
                            <a:rPr lang="en-GB" sz="1200" dirty="0"/>
                            <a:t> [ns]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200" b="0" i="1" smtClean="0">
                                    <a:latin typeface="Cambria Math" panose="02040503050406030204" pitchFamily="18" charset="0"/>
                                  </a:rPr>
                                  <m:t>−15.4±0.3</m:t>
                                </m:r>
                              </m:oMath>
                            </m:oMathPara>
                          </a14:m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200" b="0" i="1" smtClean="0">
                                    <a:latin typeface="Cambria Math" panose="02040503050406030204" pitchFamily="18" charset="0"/>
                                  </a:rPr>
                                  <m:t>8.6±0.3</m:t>
                                </m:r>
                              </m:oMath>
                            </m:oMathPara>
                          </a14:m>
                          <a:endParaRPr lang="en-GB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3253832"/>
                      </a:ext>
                    </a:extLst>
                  </a:tr>
                  <a:tr h="26919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it-IT" sz="12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it-IT" sz="1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oMath>
                          </a14:m>
                          <a:r>
                            <a:rPr lang="en-GB" sz="1200" dirty="0"/>
                            <a:t> [ns/cm]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200" b="0" i="1" smtClean="0">
                                    <a:latin typeface="Cambria Math" panose="02040503050406030204" pitchFamily="18" charset="0"/>
                                  </a:rPr>
                                  <m:t>−186.0±0.7</m:t>
                                </m:r>
                              </m:oMath>
                            </m:oMathPara>
                          </a14:m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200" b="0" i="1" smtClean="0">
                                    <a:latin typeface="Cambria Math" panose="02040503050406030204" pitchFamily="18" charset="0"/>
                                  </a:rPr>
                                  <m:t>187.1±0.7</m:t>
                                </m:r>
                              </m:oMath>
                            </m:oMathPara>
                          </a14:m>
                          <a:endParaRPr lang="en-GB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5333630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30720D5A-857F-0562-3EF1-E91C1B44A04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67362056"/>
                  </p:ext>
                </p:extLst>
              </p:nvPr>
            </p:nvGraphicFramePr>
            <p:xfrm>
              <a:off x="6815167" y="4788915"/>
              <a:ext cx="2991763" cy="10972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81871">
                      <a:extLst>
                        <a:ext uri="{9D8B030D-6E8A-4147-A177-3AD203B41FA5}">
                          <a16:colId xmlns:a16="http://schemas.microsoft.com/office/drawing/2014/main" val="2971853947"/>
                        </a:ext>
                      </a:extLst>
                    </a:gridCol>
                    <a:gridCol w="1053548">
                      <a:extLst>
                        <a:ext uri="{9D8B030D-6E8A-4147-A177-3AD203B41FA5}">
                          <a16:colId xmlns:a16="http://schemas.microsoft.com/office/drawing/2014/main" val="1108365626"/>
                        </a:ext>
                      </a:extLst>
                    </a:gridCol>
                    <a:gridCol w="1056344">
                      <a:extLst>
                        <a:ext uri="{9D8B030D-6E8A-4147-A177-3AD203B41FA5}">
                          <a16:colId xmlns:a16="http://schemas.microsoft.com/office/drawing/2014/main" val="1851183459"/>
                        </a:ext>
                      </a:extLst>
                    </a:gridCol>
                  </a:tblGrid>
                  <a:tr h="274320">
                    <a:tc>
                      <a:txBody>
                        <a:bodyPr/>
                        <a:lstStyle/>
                        <a:p>
                          <a:pPr algn="ctr"/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/>
                            <a:t>Negative 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/>
                            <a:t>Positive Y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27297071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en-IT"/>
                        </a:p>
                      </a:txBody>
                      <a:tcPr>
                        <a:blipFill>
                          <a:blip r:embed="rId4"/>
                          <a:stretch>
                            <a:fillRect l="-1429" t="-104545" r="-241429" b="-21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IT"/>
                        </a:p>
                      </a:txBody>
                      <a:tcPr>
                        <a:blipFill>
                          <a:blip r:embed="rId4"/>
                          <a:stretch>
                            <a:fillRect l="-85542" t="-104545" r="-103614" b="-21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IT"/>
                        </a:p>
                      </a:txBody>
                      <a:tcPr>
                        <a:blipFill>
                          <a:blip r:embed="rId4"/>
                          <a:stretch>
                            <a:fillRect l="-183333" t="-104545" r="-2381" b="-2136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82720281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en-IT"/>
                        </a:p>
                      </a:txBody>
                      <a:tcPr>
                        <a:blipFill>
                          <a:blip r:embed="rId4"/>
                          <a:stretch>
                            <a:fillRect l="-1429" t="-214286" r="-241429" b="-1238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IT"/>
                        </a:p>
                      </a:txBody>
                      <a:tcPr>
                        <a:blipFill>
                          <a:blip r:embed="rId4"/>
                          <a:stretch>
                            <a:fillRect l="-85542" t="-214286" r="-103614" b="-1238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IT"/>
                        </a:p>
                      </a:txBody>
                      <a:tcPr>
                        <a:blipFill>
                          <a:blip r:embed="rId4"/>
                          <a:stretch>
                            <a:fillRect l="-183333" t="-214286" r="-2381" b="-1238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3253832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en-IT"/>
                        </a:p>
                      </a:txBody>
                      <a:tcPr>
                        <a:blipFill>
                          <a:blip r:embed="rId4"/>
                          <a:stretch>
                            <a:fillRect l="-1429" t="-300000" r="-241429" b="-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IT"/>
                        </a:p>
                      </a:txBody>
                      <a:tcPr>
                        <a:blipFill>
                          <a:blip r:embed="rId4"/>
                          <a:stretch>
                            <a:fillRect l="-85542" t="-300000" r="-103614" b="-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IT"/>
                        </a:p>
                      </a:txBody>
                      <a:tcPr>
                        <a:blipFill>
                          <a:blip r:embed="rId4"/>
                          <a:stretch>
                            <a:fillRect l="-183333" t="-300000" r="-2381" b="-181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5333630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AD09555-3AE6-BC06-70AD-E7B8E3B60826}"/>
                  </a:ext>
                </a:extLst>
              </p:cNvPr>
              <p:cNvSpPr txBox="1"/>
              <p:nvPr/>
            </p:nvSpPr>
            <p:spPr>
              <a:xfrm>
                <a:off x="340822" y="4446033"/>
                <a:ext cx="5582900" cy="1128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𝐶𝐴</m:t>
                          </m:r>
                        </m:sub>
                      </m:sSub>
                      <m:r>
                        <a:rPr lang="it-IT" sz="1600" i="1">
                          <a:latin typeface="Cambria Math" panose="02040503050406030204" pitchFamily="18" charset="0"/>
                        </a:rPr>
                        <m:t>=±</m:t>
                      </m:r>
                      <m:d>
                        <m:dPr>
                          <m:ctrlPr>
                            <a:rPr lang="it-IT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</a:rPr>
                                    <m:t>𝑡h𝑟</m:t>
                                  </m:r>
                                </m:sub>
                              </m:sSub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it-IT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𝑤𝑖𝑑𝑡h</m:t>
                              </m:r>
                            </m:sub>
                          </m:sSub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⋅</m:t>
                          </m:r>
                          <m:func>
                            <m:funcPr>
                              <m:ctrlPr>
                                <a:rPr lang="it-IT" sz="16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it-IT" sz="1600">
                                  <a:latin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𝑋𝑌</m:t>
                                  </m:r>
                                </m:sub>
                              </m:sSub>
                            </m:e>
                          </m:func>
                        </m:e>
                      </m:d>
                      <m:r>
                        <a:rPr lang="it-IT" sz="1600" i="1">
                          <a:latin typeface="Cambria Math" panose="02040503050406030204" pitchFamily="18" charset="0"/>
                        </a:rPr>
                        <m:t>⋅</m:t>
                      </m:r>
                      <m:func>
                        <m:funcPr>
                          <m:ctrlPr>
                            <a:rPr lang="it-IT" sz="16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sz="160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it-IT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𝑋𝑌</m:t>
                              </m:r>
                            </m:sub>
                          </m:sSub>
                        </m:e>
                      </m:func>
                      <m:r>
                        <a:rPr lang="it-IT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</m:oMath>
                  </m:oMathPara>
                </a14:m>
                <a:endParaRPr lang="it-IT" sz="1600" dirty="0">
                  <a:ea typeface="Cambria Math" panose="02040503050406030204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sSub>
                        <m:sSubPr>
                          <m:ctrlPr>
                            <a:rPr lang="it-IT" sz="16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it-IT" sz="16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𝑒𝑓𝑓</m:t>
                          </m:r>
                        </m:sub>
                      </m:sSub>
                      <m:r>
                        <a:rPr lang="it-IT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|"/>
                          <m:endChr m:val="|"/>
                          <m:ctrlP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it-IT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𝐶𝐴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it-IT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𝑡h𝑟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it-IT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it-IT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sz="16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  <m:sSub>
                            <m:sSubPr>
                              <m:ctrlPr>
                                <a:rPr lang="it-IT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it-IT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it-IT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𝑋𝑌</m:t>
                              </m:r>
                            </m:sub>
                          </m:sSub>
                        </m:fName>
                        <m:e>
                          <m:r>
                            <a:rPr lang="it-IT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)⋅</m:t>
                          </m:r>
                          <m:f>
                            <m:fPr>
                              <m:ctrlPr>
                                <a:rPr lang="it-IT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it-IT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it-IT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𝑡h𝑟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it-IT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it-IT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  <m:r>
                            <a:rPr lang="it-IT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≃</m:t>
                          </m:r>
                        </m:e>
                      </m:func>
                      <m:r>
                        <a:rPr lang="it-IT" sz="16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53 </m:t>
                      </m:r>
                      <m:r>
                        <a:rPr lang="it-IT" sz="16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it-IT" sz="16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it-IT" sz="16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it-IT" sz="16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𝑛𝑠</m:t>
                      </m:r>
                    </m:oMath>
                  </m:oMathPara>
                </a14:m>
                <a:endParaRPr lang="it-IT" sz="1600" b="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AD09555-3AE6-BC06-70AD-E7B8E3B608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822" y="4446033"/>
                <a:ext cx="5582900" cy="1128322"/>
              </a:xfrm>
              <a:prstGeom prst="rect">
                <a:avLst/>
              </a:prstGeom>
              <a:blipFill>
                <a:blip r:embed="rId5"/>
                <a:stretch>
                  <a:fillRect b="-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F28C17E2-067B-11C6-6EC5-63F84DC79780}"/>
              </a:ext>
            </a:extLst>
          </p:cNvPr>
          <p:cNvGrpSpPr>
            <a:grpSpLocks noChangeAspect="1"/>
          </p:cNvGrpSpPr>
          <p:nvPr/>
        </p:nvGrpSpPr>
        <p:grpSpPr>
          <a:xfrm>
            <a:off x="10693711" y="1688844"/>
            <a:ext cx="854916" cy="2484000"/>
            <a:chOff x="7086176" y="2444373"/>
            <a:chExt cx="533735" cy="155079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325457F-FF5E-06D2-2A5A-4B29015B313C}"/>
                </a:ext>
              </a:extLst>
            </p:cNvPr>
            <p:cNvSpPr/>
            <p:nvPr/>
          </p:nvSpPr>
          <p:spPr>
            <a:xfrm>
              <a:off x="7594064" y="2444374"/>
              <a:ext cx="25847" cy="155079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0DA6E98-D5A1-6794-63DC-AA07B53C2C1A}"/>
                </a:ext>
              </a:extLst>
            </p:cNvPr>
            <p:cNvSpPr/>
            <p:nvPr/>
          </p:nvSpPr>
          <p:spPr>
            <a:xfrm rot="2700000">
              <a:off x="7327124" y="2646162"/>
              <a:ext cx="51693" cy="5169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4D3DCAA-7EA1-3ED0-B2D7-08A8986B22FF}"/>
                </a:ext>
              </a:extLst>
            </p:cNvPr>
            <p:cNvSpPr/>
            <p:nvPr/>
          </p:nvSpPr>
          <p:spPr>
            <a:xfrm rot="2700000">
              <a:off x="7338856" y="3176577"/>
              <a:ext cx="25847" cy="25847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C69C5A2-D637-6263-457E-B37CC62EC7DF}"/>
                </a:ext>
              </a:extLst>
            </p:cNvPr>
            <p:cNvSpPr/>
            <p:nvPr/>
          </p:nvSpPr>
          <p:spPr>
            <a:xfrm rot="2700000">
              <a:off x="7325721" y="3681731"/>
              <a:ext cx="51693" cy="5169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ACBFC16-706A-0306-6796-BF672025CA91}"/>
                </a:ext>
              </a:extLst>
            </p:cNvPr>
            <p:cNvSpPr/>
            <p:nvPr/>
          </p:nvSpPr>
          <p:spPr>
            <a:xfrm>
              <a:off x="7086176" y="2444373"/>
              <a:ext cx="25847" cy="152494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347CE07-B971-B316-666D-BB9E83500F45}"/>
              </a:ext>
            </a:extLst>
          </p:cNvPr>
          <p:cNvGrpSpPr/>
          <p:nvPr/>
        </p:nvGrpSpPr>
        <p:grpSpPr>
          <a:xfrm>
            <a:off x="9773583" y="2930845"/>
            <a:ext cx="816208" cy="894202"/>
            <a:chOff x="9946651" y="2636359"/>
            <a:chExt cx="816208" cy="894202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323FE5E-73DF-5E18-B6C9-1585ADA43785}"/>
                </a:ext>
              </a:extLst>
            </p:cNvPr>
            <p:cNvCxnSpPr>
              <a:cxnSpLocks/>
            </p:cNvCxnSpPr>
            <p:nvPr/>
          </p:nvCxnSpPr>
          <p:spPr>
            <a:xfrm>
              <a:off x="10414313" y="3222773"/>
              <a:ext cx="293346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B093A21-6BC3-880F-E21C-E8D7D103A616}"/>
                </a:ext>
              </a:extLst>
            </p:cNvPr>
            <p:cNvCxnSpPr/>
            <p:nvPr/>
          </p:nvCxnSpPr>
          <p:spPr>
            <a:xfrm flipV="1">
              <a:off x="10419911" y="2970145"/>
              <a:ext cx="0" cy="252628"/>
            </a:xfrm>
            <a:prstGeom prst="straightConnector1">
              <a:avLst/>
            </a:prstGeom>
            <a:ln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EE38292-6CC3-63C0-0750-BFF6CAD702C5}"/>
                </a:ext>
              </a:extLst>
            </p:cNvPr>
            <p:cNvSpPr/>
            <p:nvPr/>
          </p:nvSpPr>
          <p:spPr>
            <a:xfrm>
              <a:off x="10389192" y="3198255"/>
              <a:ext cx="58669" cy="50526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89AD8FD-C4C9-A940-F20B-000C32B45BAD}"/>
                </a:ext>
              </a:extLst>
            </p:cNvPr>
            <p:cNvSpPr txBox="1"/>
            <p:nvPr/>
          </p:nvSpPr>
          <p:spPr>
            <a:xfrm>
              <a:off x="10414313" y="2636359"/>
              <a:ext cx="1735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rgbClr val="92D050"/>
                  </a:solidFill>
                </a:rPr>
                <a:t>y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DBAADA9-6A66-015E-2711-1D0A013BFB6D}"/>
                </a:ext>
              </a:extLst>
            </p:cNvPr>
            <p:cNvSpPr txBox="1"/>
            <p:nvPr/>
          </p:nvSpPr>
          <p:spPr>
            <a:xfrm>
              <a:off x="10589337" y="3197510"/>
              <a:ext cx="1735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rgbClr val="FF0000"/>
                  </a:solidFill>
                </a:rPr>
                <a:t>x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1FA9373E-6A8B-90E4-64FD-19B25EACA18A}"/>
                    </a:ext>
                  </a:extLst>
                </p:cNvPr>
                <p:cNvSpPr txBox="1"/>
                <p:nvPr/>
              </p:nvSpPr>
              <p:spPr>
                <a:xfrm>
                  <a:off x="9946651" y="3196623"/>
                  <a:ext cx="661690" cy="3339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400" dirty="0">
                      <a:solidFill>
                        <a:srgbClr val="00B0F0"/>
                      </a:solidFill>
                    </a:rPr>
                    <a:t>z //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GB" sz="140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14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a14:m>
                  <a:endParaRPr lang="en-GB" sz="1400" dirty="0">
                    <a:solidFill>
                      <a:srgbClr val="00B0F0"/>
                    </a:solidFill>
                  </a:endParaRPr>
                </a:p>
              </p:txBody>
            </p:sp>
          </mc:Choice>
          <mc:Fallback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1FA9373E-6A8B-90E4-64FD-19B25EACA1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46651" y="3196623"/>
                  <a:ext cx="661690" cy="333938"/>
                </a:xfrm>
                <a:prstGeom prst="rect">
                  <a:avLst/>
                </a:prstGeom>
                <a:blipFill>
                  <a:blip r:embed="rId6"/>
                  <a:stretch>
                    <a:fillRect b="-2307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15F9BBC-9A89-F6D9-8823-D73FF7BF7145}"/>
              </a:ext>
            </a:extLst>
          </p:cNvPr>
          <p:cNvCxnSpPr>
            <a:cxnSpLocks/>
          </p:cNvCxnSpPr>
          <p:nvPr/>
        </p:nvCxnSpPr>
        <p:spPr>
          <a:xfrm flipV="1">
            <a:off x="10735112" y="2071903"/>
            <a:ext cx="1033892" cy="450850"/>
          </a:xfrm>
          <a:prstGeom prst="line">
            <a:avLst/>
          </a:prstGeom>
          <a:ln w="19050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Arc 29">
            <a:extLst>
              <a:ext uri="{FF2B5EF4-FFF2-40B4-BE49-F238E27FC236}">
                <a16:creationId xmlns:a16="http://schemas.microsoft.com/office/drawing/2014/main" id="{714E78CD-D901-BC05-AFD5-2623928B73DF}"/>
              </a:ext>
            </a:extLst>
          </p:cNvPr>
          <p:cNvSpPr/>
          <p:nvPr/>
        </p:nvSpPr>
        <p:spPr>
          <a:xfrm>
            <a:off x="11013354" y="2319298"/>
            <a:ext cx="164000" cy="296360"/>
          </a:xfrm>
          <a:prstGeom prst="arc">
            <a:avLst>
              <a:gd name="adj1" fmla="val 17616788"/>
              <a:gd name="adj2" fmla="val 1941735"/>
            </a:avLst>
          </a:pr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6462C93-5B63-877D-77A3-657E14A4D17C}"/>
                  </a:ext>
                </a:extLst>
              </p:cNvPr>
              <p:cNvSpPr txBox="1"/>
              <p:nvPr/>
            </p:nvSpPr>
            <p:spPr>
              <a:xfrm>
                <a:off x="11151655" y="2260640"/>
                <a:ext cx="406371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100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100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it-IT" sz="1100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𝑋𝑌</m:t>
                          </m:r>
                        </m:sub>
                      </m:sSub>
                    </m:oMath>
                  </m:oMathPara>
                </a14:m>
                <a:endParaRPr lang="en-GB" sz="1100" dirty="0">
                  <a:solidFill>
                    <a:srgbClr val="92D050"/>
                  </a:solidFill>
                </a:endParaRP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6462C93-5B63-877D-77A3-657E14A4D1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1655" y="2260640"/>
                <a:ext cx="406371" cy="2616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9DD2974-A299-5F0B-E8EB-9DE85C6A7A90}"/>
              </a:ext>
            </a:extLst>
          </p:cNvPr>
          <p:cNvCxnSpPr>
            <a:cxnSpLocks/>
          </p:cNvCxnSpPr>
          <p:nvPr/>
        </p:nvCxnSpPr>
        <p:spPr>
          <a:xfrm flipH="1">
            <a:off x="10642910" y="2533979"/>
            <a:ext cx="1" cy="34837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426742B-8542-8A7F-0643-E9D2DBA3D93C}"/>
                  </a:ext>
                </a:extLst>
              </p:cNvPr>
              <p:cNvSpPr txBox="1"/>
              <p:nvPr/>
            </p:nvSpPr>
            <p:spPr>
              <a:xfrm>
                <a:off x="10386606" y="2575577"/>
                <a:ext cx="406371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1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GB" sz="1100" dirty="0">
                  <a:solidFill>
                    <a:srgbClr val="92D050"/>
                  </a:solidFill>
                </a:endParaRPr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426742B-8542-8A7F-0643-E9D2DBA3D9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6606" y="2575577"/>
                <a:ext cx="406371" cy="2616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58494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86ACF-A6A3-2DBB-D455-F7519E93F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Small scale prototype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F6525-9EB4-6A33-7742-FE3838538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822" y="1482045"/>
            <a:ext cx="5755178" cy="2320153"/>
          </a:xfrm>
        </p:spPr>
        <p:txBody>
          <a:bodyPr/>
          <a:lstStyle/>
          <a:p>
            <a:r>
              <a:rPr lang="en-GB" dirty="0"/>
              <a:t>Current activities for the design and construction of a small 30x30 cm chamber module prototype.</a:t>
            </a:r>
          </a:p>
          <a:p>
            <a:r>
              <a:rPr lang="en-GB" dirty="0"/>
              <a:t>The aim of the prototype is to gain </a:t>
            </a:r>
            <a:r>
              <a:rPr lang="en-GB" dirty="0">
                <a:solidFill>
                  <a:schemeClr val="accent1"/>
                </a:solidFill>
              </a:rPr>
              <a:t>experience</a:t>
            </a:r>
            <a:r>
              <a:rPr lang="en-GB" dirty="0"/>
              <a:t> in the </a:t>
            </a:r>
            <a:r>
              <a:rPr lang="en-GB" dirty="0">
                <a:solidFill>
                  <a:schemeClr val="accent1"/>
                </a:solidFill>
              </a:rPr>
              <a:t>construction</a:t>
            </a:r>
            <a:r>
              <a:rPr lang="en-GB" dirty="0"/>
              <a:t>, </a:t>
            </a:r>
            <a:r>
              <a:rPr lang="en-GB" dirty="0">
                <a:solidFill>
                  <a:schemeClr val="accent1"/>
                </a:solidFill>
              </a:rPr>
              <a:t>operation</a:t>
            </a:r>
            <a:r>
              <a:rPr lang="en-GB" dirty="0"/>
              <a:t> and </a:t>
            </a:r>
            <a:r>
              <a:rPr lang="en-GB" dirty="0">
                <a:solidFill>
                  <a:schemeClr val="accent1"/>
                </a:solidFill>
              </a:rPr>
              <a:t>readout</a:t>
            </a:r>
            <a:r>
              <a:rPr lang="en-GB" dirty="0"/>
              <a:t> design of this type of detectors.</a:t>
            </a:r>
          </a:p>
          <a:p>
            <a:r>
              <a:rPr lang="en-GB" dirty="0"/>
              <a:t>Mechanical design has been finalised, </a:t>
            </a:r>
            <a:r>
              <a:rPr lang="en-GB" dirty="0">
                <a:solidFill>
                  <a:schemeClr val="accent1"/>
                </a:solidFill>
              </a:rPr>
              <a:t>construction to start</a:t>
            </a:r>
            <a:r>
              <a:rPr lang="en-GB" dirty="0"/>
              <a:t> in the </a:t>
            </a:r>
            <a:r>
              <a:rPr lang="en-GB" dirty="0">
                <a:solidFill>
                  <a:schemeClr val="accent1"/>
                </a:solidFill>
              </a:rPr>
              <a:t>next few weeks</a:t>
            </a:r>
            <a:r>
              <a:rPr lang="en-GB" dirty="0"/>
              <a:t>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680DA3-8DA9-337E-A958-1AC6634D7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Meeting della Collaborazione DUNE-Italia, Lecce 7/11/2023	Alessandro Ruggeri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98BDFC-D901-A47B-74B8-B7BD21CD8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115E-CE71-A440-AD2B-6CCF1A714094}" type="slidenum">
              <a:rPr lang="en-GB" smtClean="0"/>
              <a:t>11</a:t>
            </a:fld>
            <a:endParaRPr lang="en-GB"/>
          </a:p>
        </p:txBody>
      </p:sp>
      <p:pic>
        <p:nvPicPr>
          <p:cNvPr id="7" name="Picture 6" descr="A diagram of a heat exchanger&#10;&#10;Description automatically generated">
            <a:extLst>
              <a:ext uri="{FF2B5EF4-FFF2-40B4-BE49-F238E27FC236}">
                <a16:creationId xmlns:a16="http://schemas.microsoft.com/office/drawing/2014/main" id="{2DE76C8E-4B83-9E71-7936-30F9B2CBF5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920" b="25602"/>
          <a:stretch/>
        </p:blipFill>
        <p:spPr>
          <a:xfrm>
            <a:off x="951234" y="3939203"/>
            <a:ext cx="4534353" cy="216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926983-6FF9-BD71-91B7-4FDC628B8D5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0791" y="1966198"/>
            <a:ext cx="5191969" cy="3672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948664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EEF32-B3E3-D93D-3191-4685B54E4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Current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51F10-DB8A-4BC1-874A-D0CEF7EEE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822" y="1567708"/>
            <a:ext cx="6477421" cy="3607722"/>
          </a:xfrm>
        </p:spPr>
        <p:txBody>
          <a:bodyPr/>
          <a:lstStyle/>
          <a:p>
            <a:r>
              <a:rPr lang="en-GB" dirty="0"/>
              <a:t>Full simulations in Garfield take too long: potential issue with the geometry definition.</a:t>
            </a:r>
          </a:p>
          <a:p>
            <a:r>
              <a:rPr lang="en-GB" dirty="0"/>
              <a:t>Only possible to simulate a few cells: field maps for the full (small scale) geometries would be useful.</a:t>
            </a:r>
          </a:p>
          <a:p>
            <a:r>
              <a:rPr lang="en-GB" dirty="0"/>
              <a:t>But drift chamber simulations are taxing for FEM software: producing quality meshes with Ansys-Maxwell or </a:t>
            </a:r>
            <a:r>
              <a:rPr lang="en-GB" dirty="0" err="1">
                <a:solidFill>
                  <a:schemeClr val="accent1"/>
                </a:solidFill>
              </a:rPr>
              <a:t>gmsh+elmer</a:t>
            </a:r>
            <a:r>
              <a:rPr lang="en-GB" dirty="0"/>
              <a:t> FEM libraries has not been possible.</a:t>
            </a:r>
          </a:p>
          <a:p>
            <a:r>
              <a:rPr lang="en-GB" dirty="0"/>
              <a:t>Instrumental effects are not included in Garfield++ simulations: capacitance and admittance matrices estimated from simplified models.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B72252-FF90-99C1-95A9-17AA8F040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Meeting della Collaborazione DUNE-Italia, Lecce 7/11/2023	Alessandro Ruggeri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65E707-1D60-BE64-A0B4-07E4543AD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115E-CE71-A440-AD2B-6CCF1A714094}" type="slidenum">
              <a:rPr lang="en-GB" smtClean="0"/>
              <a:t>12</a:t>
            </a:fld>
            <a:endParaRPr lang="en-GB"/>
          </a:p>
        </p:txBody>
      </p:sp>
      <p:pic>
        <p:nvPicPr>
          <p:cNvPr id="7" name="Picture 6" descr="A yellow rectangular object with blue lines&#10;&#10;Description automatically generated">
            <a:extLst>
              <a:ext uri="{FF2B5EF4-FFF2-40B4-BE49-F238E27FC236}">
                <a16:creationId xmlns:a16="http://schemas.microsoft.com/office/drawing/2014/main" id="{F6E69F24-042D-9926-3FD1-816B8CD43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8702" y="1567708"/>
            <a:ext cx="3213100" cy="415290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72FB4F8-A887-042F-BC91-A567411834FA}"/>
              </a:ext>
            </a:extLst>
          </p:cNvPr>
          <p:cNvCxnSpPr>
            <a:cxnSpLocks/>
          </p:cNvCxnSpPr>
          <p:nvPr/>
        </p:nvCxnSpPr>
        <p:spPr>
          <a:xfrm flipV="1">
            <a:off x="6460435" y="3417208"/>
            <a:ext cx="1182756" cy="84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6811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8C09F-BF61-4DEE-D854-8641E3785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AA53FE-2340-59C8-A9C3-F5C13A8FD1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Defined</a:t>
            </a:r>
            <a:r>
              <a:rPr lang="en-GB" sz="2000" dirty="0"/>
              <a:t> the </a:t>
            </a:r>
            <a:r>
              <a:rPr lang="en-GB" sz="2000" dirty="0">
                <a:solidFill>
                  <a:schemeClr val="accent1"/>
                </a:solidFill>
              </a:rPr>
              <a:t>base configuration</a:t>
            </a:r>
            <a:r>
              <a:rPr lang="en-GB" sz="2000" dirty="0"/>
              <a:t> of a </a:t>
            </a:r>
            <a:r>
              <a:rPr lang="en-GB" sz="2000" dirty="0">
                <a:solidFill>
                  <a:schemeClr val="accent1"/>
                </a:solidFill>
              </a:rPr>
              <a:t>Drift Chamber tracking system </a:t>
            </a:r>
            <a:r>
              <a:rPr lang="en-GB" sz="2000" dirty="0"/>
              <a:t>for SAND.</a:t>
            </a:r>
          </a:p>
          <a:p>
            <a:r>
              <a:rPr lang="en-GB" sz="2000" dirty="0"/>
              <a:t>Electric field and drift </a:t>
            </a:r>
            <a:r>
              <a:rPr lang="en-GB" sz="2000" dirty="0">
                <a:solidFill>
                  <a:schemeClr val="accent1"/>
                </a:solidFill>
              </a:rPr>
              <a:t>simulations on the current model </a:t>
            </a:r>
            <a:r>
              <a:rPr lang="en-GB" sz="2000" dirty="0"/>
              <a:t>so far </a:t>
            </a:r>
            <a:r>
              <a:rPr lang="en-GB" sz="2000" dirty="0">
                <a:solidFill>
                  <a:schemeClr val="accent1"/>
                </a:solidFill>
              </a:rPr>
              <a:t>support the design</a:t>
            </a:r>
            <a:r>
              <a:rPr lang="en-GB" sz="2000" dirty="0"/>
              <a:t>.</a:t>
            </a:r>
          </a:p>
          <a:p>
            <a:r>
              <a:rPr lang="en-GB" sz="2000" dirty="0"/>
              <a:t>Current resources only allow </a:t>
            </a:r>
            <a:r>
              <a:rPr lang="en-GB" sz="2000" dirty="0">
                <a:solidFill>
                  <a:schemeClr val="accent1"/>
                </a:solidFill>
              </a:rPr>
              <a:t>simplified simulations</a:t>
            </a:r>
            <a:r>
              <a:rPr lang="en-GB" sz="2000" dirty="0"/>
              <a:t>: no realistic geometries, electrical/mechanical disturbances.</a:t>
            </a:r>
          </a:p>
          <a:p>
            <a:r>
              <a:rPr lang="en-GB" sz="2000" dirty="0">
                <a:solidFill>
                  <a:schemeClr val="accent1"/>
                </a:solidFill>
              </a:rPr>
              <a:t>Development of a 30x30 cm prototype module</a:t>
            </a:r>
            <a:r>
              <a:rPr lang="en-GB" sz="2000" dirty="0"/>
              <a:t> is ongoing: initial experience in construction and operation.</a:t>
            </a:r>
          </a:p>
          <a:p>
            <a:r>
              <a:rPr lang="en-GB" sz="2000" dirty="0">
                <a:solidFill>
                  <a:schemeClr val="accent1"/>
                </a:solidFill>
              </a:rPr>
              <a:t>Design</a:t>
            </a:r>
            <a:r>
              <a:rPr lang="en-GB" sz="2000" dirty="0"/>
              <a:t> of a larger </a:t>
            </a:r>
            <a:r>
              <a:rPr lang="en-GB" sz="2000" dirty="0">
                <a:solidFill>
                  <a:schemeClr val="accent1"/>
                </a:solidFill>
              </a:rPr>
              <a:t>120x80 cm prototype </a:t>
            </a:r>
            <a:r>
              <a:rPr lang="en-GB" sz="2000" dirty="0"/>
              <a:t>for design validation is </a:t>
            </a:r>
            <a:r>
              <a:rPr lang="en-GB" sz="2000" dirty="0">
                <a:solidFill>
                  <a:schemeClr val="accent1"/>
                </a:solidFill>
              </a:rPr>
              <a:t>to start</a:t>
            </a:r>
            <a:r>
              <a:rPr lang="en-GB" sz="2000" dirty="0"/>
              <a:t>.</a:t>
            </a:r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C51506-1243-846A-2ECC-52CCAEF70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Meeting della Collaborazione DUNE-Italia, Lecce 7/11/2023	Alessandro Ruggeri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703B7-7CF7-0745-BA26-5E63993FD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115E-CE71-A440-AD2B-6CCF1A71409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31279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38B96-3A63-EC69-3802-A0F044ECA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Grazie</a:t>
            </a:r>
            <a:r>
              <a:rPr lang="en-GB" dirty="0"/>
              <a:t> per </a:t>
            </a:r>
            <a:r>
              <a:rPr lang="en-GB" dirty="0" err="1"/>
              <a:t>l’attenzione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81E3E2-4BE9-DAA8-5ED5-1A233E9178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07ACA1-9376-6725-EC8C-6FBD1CC15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Meeting della Collaborazione DUNE-Italia, Lecce 7/11/2023 Alessandro Ruggeri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90ED11-D338-18B4-AA18-4254BB861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115E-CE71-A440-AD2B-6CCF1A71409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5073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8948C-3BF3-C9FF-10BF-99ECD15D9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Motivations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DDE2E-682D-C9BE-C320-A38765603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7565" y="2334826"/>
            <a:ext cx="9374820" cy="3267951"/>
          </a:xfrm>
        </p:spPr>
        <p:txBody>
          <a:bodyPr>
            <a:normAutofit/>
          </a:bodyPr>
          <a:lstStyle/>
          <a:p>
            <a:r>
              <a:rPr lang="en-GB" sz="2000" dirty="0"/>
              <a:t>A potential </a:t>
            </a:r>
            <a:r>
              <a:rPr lang="en-GB" sz="2000" dirty="0">
                <a:solidFill>
                  <a:schemeClr val="accent1"/>
                </a:solidFill>
              </a:rPr>
              <a:t>backup design to the STT</a:t>
            </a:r>
            <a:r>
              <a:rPr lang="en-GB" sz="2000" dirty="0"/>
              <a:t> for the tracking system in SAND.</a:t>
            </a:r>
          </a:p>
          <a:p>
            <a:r>
              <a:rPr lang="en-GB" sz="2000" dirty="0"/>
              <a:t>The hope is to </a:t>
            </a:r>
            <a:r>
              <a:rPr lang="en-GB" sz="2000" dirty="0">
                <a:solidFill>
                  <a:schemeClr val="accent1"/>
                </a:solidFill>
              </a:rPr>
              <a:t>reduce complexity</a:t>
            </a:r>
            <a:r>
              <a:rPr lang="en-GB" sz="2000" dirty="0"/>
              <a:t>:</a:t>
            </a:r>
          </a:p>
          <a:p>
            <a:pPr lvl="1"/>
            <a:r>
              <a:rPr lang="en-GB" sz="1800" dirty="0"/>
              <a:t>in the </a:t>
            </a:r>
            <a:r>
              <a:rPr lang="en-GB" sz="1800" dirty="0">
                <a:solidFill>
                  <a:schemeClr val="accent1"/>
                </a:solidFill>
              </a:rPr>
              <a:t>mechanical design and setup</a:t>
            </a:r>
            <a:r>
              <a:rPr lang="en-GB" sz="1800" dirty="0"/>
              <a:t>, by having wider connected drift volumes kept at a lower pressure.</a:t>
            </a:r>
          </a:p>
          <a:p>
            <a:pPr lvl="1"/>
            <a:r>
              <a:rPr lang="en-GB" sz="1800" dirty="0"/>
              <a:t>in the </a:t>
            </a:r>
            <a:r>
              <a:rPr lang="en-GB" sz="1800" dirty="0">
                <a:solidFill>
                  <a:schemeClr val="accent1"/>
                </a:solidFill>
              </a:rPr>
              <a:t>number of channels</a:t>
            </a:r>
            <a:r>
              <a:rPr lang="en-GB" sz="1800" dirty="0"/>
              <a:t>, by having a smaller number of sense wires with a wider spacing.</a:t>
            </a:r>
          </a:p>
          <a:p>
            <a:r>
              <a:rPr lang="en-GB" sz="2000" dirty="0">
                <a:solidFill>
                  <a:schemeClr val="accent1"/>
                </a:solidFill>
              </a:rPr>
              <a:t>Physics performance</a:t>
            </a:r>
            <a:r>
              <a:rPr lang="en-GB" sz="2000" dirty="0"/>
              <a:t> would need to be </a:t>
            </a:r>
            <a:r>
              <a:rPr lang="en-GB" sz="2000" dirty="0">
                <a:solidFill>
                  <a:schemeClr val="accent1"/>
                </a:solidFill>
              </a:rPr>
              <a:t>comparable to that of STTs</a:t>
            </a:r>
            <a:r>
              <a:rPr lang="en-GB" sz="2000" dirty="0"/>
              <a:t>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2CFB5D-9BE7-42AF-CC8F-30F7CA2B0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Meeting della Collaborazione DUNE-Italia, Lecce 7/11/2023	Alessandro Ruggeri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5196AB-2CF7-7FE8-DB02-FDD2AD777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115E-CE71-A440-AD2B-6CCF1A71409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065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AC5AF-F578-E8F8-90C5-007E767E0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Initial development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B7249B-F191-4B3F-AC39-3D6F8FFDB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822" y="1567672"/>
            <a:ext cx="5755178" cy="4650248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The base concept: </a:t>
            </a:r>
            <a:r>
              <a:rPr lang="en-GB" dirty="0">
                <a:solidFill>
                  <a:schemeClr val="accent1"/>
                </a:solidFill>
              </a:rPr>
              <a:t>alternating field and sense wires</a:t>
            </a:r>
            <a:r>
              <a:rPr lang="en-GB" dirty="0"/>
              <a:t> with </a:t>
            </a:r>
            <a:r>
              <a:rPr lang="en-GB" dirty="0">
                <a:solidFill>
                  <a:schemeClr val="accent1"/>
                </a:solidFill>
              </a:rPr>
              <a:t>planar electrodes </a:t>
            </a:r>
            <a:r>
              <a:rPr lang="en-GB" dirty="0"/>
              <a:t>for field shaping and drift-volume separation: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no grading wires </a:t>
            </a:r>
            <a:r>
              <a:rPr lang="en-GB" dirty="0"/>
              <a:t>for design simplicity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gaps</a:t>
            </a:r>
            <a:r>
              <a:rPr lang="en-GB" dirty="0"/>
              <a:t> between the planar electrodes to </a:t>
            </a:r>
            <a:r>
              <a:rPr lang="en-GB" dirty="0">
                <a:solidFill>
                  <a:schemeClr val="accent1"/>
                </a:solidFill>
              </a:rPr>
              <a:t>allow for gas passage</a:t>
            </a:r>
            <a:r>
              <a:rPr lang="en-GB" dirty="0"/>
              <a:t>.</a:t>
            </a:r>
          </a:p>
          <a:p>
            <a:r>
              <a:rPr lang="en-GB" dirty="0"/>
              <a:t>First step in the design process was </a:t>
            </a:r>
            <a:r>
              <a:rPr lang="en-GB" dirty="0">
                <a:solidFill>
                  <a:schemeClr val="accent1"/>
                </a:solidFill>
              </a:rPr>
              <a:t>definition</a:t>
            </a:r>
            <a:r>
              <a:rPr lang="en-GB" dirty="0"/>
              <a:t> of the </a:t>
            </a:r>
            <a:r>
              <a:rPr lang="en-GB" dirty="0">
                <a:solidFill>
                  <a:schemeClr val="accent1"/>
                </a:solidFill>
              </a:rPr>
              <a:t>base cell configuration</a:t>
            </a:r>
            <a:r>
              <a:rPr lang="en-GB" dirty="0"/>
              <a:t>:</a:t>
            </a:r>
          </a:p>
          <a:p>
            <a:pPr lvl="1"/>
            <a:r>
              <a:rPr lang="en-GB" dirty="0"/>
              <a:t>spacing  and orientation of the wires and electrodes</a:t>
            </a:r>
          </a:p>
          <a:p>
            <a:pPr lvl="1"/>
            <a:r>
              <a:rPr lang="en-GB" dirty="0"/>
              <a:t>wire and electrode thicknesses and voltages.</a:t>
            </a:r>
          </a:p>
          <a:p>
            <a:pPr lvl="1"/>
            <a:r>
              <a:rPr lang="en-GB" dirty="0"/>
              <a:t>composition and pressure of the gas mixture</a:t>
            </a:r>
          </a:p>
          <a:p>
            <a:r>
              <a:rPr lang="en-GB" dirty="0"/>
              <a:t>Aiming at a </a:t>
            </a:r>
            <a:r>
              <a:rPr lang="en-GB" dirty="0">
                <a:solidFill>
                  <a:schemeClr val="accent1"/>
                </a:solidFill>
              </a:rPr>
              <a:t>simple relation between DCA and drift time</a:t>
            </a:r>
            <a:r>
              <a:rPr lang="en-GB" dirty="0"/>
              <a:t>: ideally linear.</a:t>
            </a:r>
          </a:p>
          <a:p>
            <a:r>
              <a:rPr lang="en-GB" dirty="0">
                <a:solidFill>
                  <a:schemeClr val="accent1"/>
                </a:solidFill>
              </a:rPr>
              <a:t>Toy cell </a:t>
            </a:r>
            <a:r>
              <a:rPr lang="en-GB" dirty="0"/>
              <a:t>implemented in </a:t>
            </a:r>
            <a:r>
              <a:rPr lang="en-GB" dirty="0">
                <a:solidFill>
                  <a:schemeClr val="accent1"/>
                </a:solidFill>
              </a:rPr>
              <a:t>Garfield++ </a:t>
            </a:r>
            <a:r>
              <a:rPr lang="en-GB" dirty="0"/>
              <a:t>simulation software to </a:t>
            </a:r>
            <a:r>
              <a:rPr lang="en-GB" dirty="0">
                <a:solidFill>
                  <a:schemeClr val="accent1"/>
                </a:solidFill>
              </a:rPr>
              <a:t>compute</a:t>
            </a:r>
            <a:r>
              <a:rPr lang="en-GB" dirty="0"/>
              <a:t> the </a:t>
            </a:r>
            <a:r>
              <a:rPr lang="en-GB" dirty="0">
                <a:solidFill>
                  <a:schemeClr val="accent1"/>
                </a:solidFill>
              </a:rPr>
              <a:t>Electric field, drift properties </a:t>
            </a:r>
            <a:r>
              <a:rPr lang="en-GB" dirty="0">
                <a:solidFill>
                  <a:schemeClr val="tx1"/>
                </a:solidFill>
              </a:rPr>
              <a:t>and</a:t>
            </a:r>
            <a:r>
              <a:rPr lang="en-GB" dirty="0">
                <a:solidFill>
                  <a:schemeClr val="accent1"/>
                </a:solidFill>
              </a:rPr>
              <a:t> signal production</a:t>
            </a:r>
            <a:r>
              <a:rPr lang="en-GB" dirty="0"/>
              <a:t>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9A682E-2026-2A19-7965-FE0E72A78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Meeting della Collaborazione DUNE-Italia, Lecce 7/11/2023	Alessandro Ruggeri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B433AE-873A-1A2A-8E5A-40C498FA7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115E-CE71-A440-AD2B-6CCF1A714094}" type="slidenum">
              <a:rPr lang="en-GB" smtClean="0"/>
              <a:t>3</a:t>
            </a:fld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F3DDFFB-9466-A970-FA7F-6924E118744F}"/>
              </a:ext>
            </a:extLst>
          </p:cNvPr>
          <p:cNvGrpSpPr/>
          <p:nvPr/>
        </p:nvGrpSpPr>
        <p:grpSpPr>
          <a:xfrm>
            <a:off x="6368054" y="1154275"/>
            <a:ext cx="5316497" cy="4936132"/>
            <a:chOff x="6368054" y="1154275"/>
            <a:chExt cx="5316497" cy="4936132"/>
          </a:xfrm>
        </p:grpSpPr>
        <p:pic>
          <p:nvPicPr>
            <p:cNvPr id="8" name="Content Placeholder 158">
              <a:extLst>
                <a:ext uri="{FF2B5EF4-FFF2-40B4-BE49-F238E27FC236}">
                  <a16:creationId xmlns:a16="http://schemas.microsoft.com/office/drawing/2014/main" id="{0152746F-F9EF-D256-F2FE-390B28B341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856" t="12423" r="-1"/>
            <a:stretch/>
          </p:blipFill>
          <p:spPr>
            <a:xfrm rot="5400000">
              <a:off x="6385711" y="1136618"/>
              <a:ext cx="2486906" cy="2522220"/>
            </a:xfrm>
            <a:prstGeom prst="rect">
              <a:avLst/>
            </a:prstGeom>
          </p:spPr>
        </p:pic>
        <p:pic>
          <p:nvPicPr>
            <p:cNvPr id="9" name="Content Placeholder 158">
              <a:extLst>
                <a:ext uri="{FF2B5EF4-FFF2-40B4-BE49-F238E27FC236}">
                  <a16:creationId xmlns:a16="http://schemas.microsoft.com/office/drawing/2014/main" id="{213C0723-FA19-6306-DF25-5375913E6D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857" t="12423" r="-1"/>
            <a:stretch/>
          </p:blipFill>
          <p:spPr>
            <a:xfrm rot="5400000">
              <a:off x="9179987" y="1136618"/>
              <a:ext cx="2486906" cy="2522221"/>
            </a:xfrm>
            <a:prstGeom prst="rect">
              <a:avLst/>
            </a:prstGeom>
          </p:spPr>
        </p:pic>
        <p:pic>
          <p:nvPicPr>
            <p:cNvPr id="10" name="Content Placeholder 4">
              <a:extLst>
                <a:ext uri="{FF2B5EF4-FFF2-40B4-BE49-F238E27FC236}">
                  <a16:creationId xmlns:a16="http://schemas.microsoft.com/office/drawing/2014/main" id="{E7D18AFC-58DB-C052-1254-4144EB80E3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333" t="2185" r="170"/>
            <a:stretch/>
          </p:blipFill>
          <p:spPr>
            <a:xfrm>
              <a:off x="6454373" y="3750407"/>
              <a:ext cx="5161598" cy="23400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1F31A72-034B-E48E-DAD2-CBA73C526FCB}"/>
                </a:ext>
              </a:extLst>
            </p:cNvPr>
            <p:cNvSpPr txBox="1"/>
            <p:nvPr/>
          </p:nvSpPr>
          <p:spPr>
            <a:xfrm>
              <a:off x="10951531" y="5813408"/>
              <a:ext cx="7330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E [V/cm]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6546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B4EA3-384F-A89B-0900-1D4F54CBB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523613"/>
            <a:ext cx="7729728" cy="1188720"/>
          </a:xfrm>
        </p:spPr>
        <p:txBody>
          <a:bodyPr/>
          <a:lstStyle/>
          <a:p>
            <a:r>
              <a:rPr lang="en-GB" dirty="0"/>
              <a:t>overview of </a:t>
            </a:r>
            <a:r>
              <a:rPr lang="en-GB" dirty="0" err="1"/>
              <a:t>garfield</a:t>
            </a:r>
            <a:r>
              <a:rPr lang="en-GB" dirty="0"/>
              <a:t>++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1E6AE-BA73-F400-892D-041C00F9F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351" y="1988597"/>
            <a:ext cx="5758649" cy="4345790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Successor of Garfield, written in C++ and interfaced with ROOT.</a:t>
            </a:r>
          </a:p>
          <a:p>
            <a:r>
              <a:rPr lang="en-GB" dirty="0"/>
              <a:t>The main application is the simulation of ionization detectors: from field computation to signal simulation. Magnetic fields can be included.</a:t>
            </a:r>
          </a:p>
          <a:p>
            <a:r>
              <a:rPr lang="en-GB" dirty="0"/>
              <a:t>Detector configurations can be implemented in different ways:</a:t>
            </a:r>
          </a:p>
          <a:p>
            <a:pPr lvl="1"/>
            <a:r>
              <a:rPr lang="en-GB" dirty="0"/>
              <a:t>As components with analytical fields (infinite wires, tubes and planes)</a:t>
            </a:r>
          </a:p>
          <a:p>
            <a:pPr lvl="1"/>
            <a:r>
              <a:rPr lang="en-GB" dirty="0"/>
              <a:t>As imported field maps from FEM software.</a:t>
            </a:r>
          </a:p>
          <a:p>
            <a:pPr lvl="1"/>
            <a:r>
              <a:rPr lang="en-GB" dirty="0"/>
              <a:t>As geometric shapes passed to an internal solver </a:t>
            </a:r>
            <a:r>
              <a:rPr lang="en-GB" dirty="0">
                <a:sym typeface="Wingdings" pitchFamily="2" charset="2"/>
              </a:rPr>
              <a:t> current choice as elements have finite size.</a:t>
            </a:r>
          </a:p>
          <a:p>
            <a:r>
              <a:rPr lang="en-GB" dirty="0">
                <a:sym typeface="Wingdings" pitchFamily="2" charset="2"/>
              </a:rPr>
              <a:t>Cell and gas configurations are passed to a Sensor object which interfaces with track and drift simulation classes to compute the ionization signal on an electrode.</a:t>
            </a:r>
          </a:p>
          <a:p>
            <a:endParaRPr lang="en-GB" dirty="0"/>
          </a:p>
          <a:p>
            <a:pPr lvl="1"/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BECA87-B5DA-1928-CE11-04AD4094C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Meeting della Collaborazione DUNE-Italia, Lecce 7/11/2023	Alessandro Ruggeri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A0265-CED9-9BBD-E793-3E057829B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115E-CE71-A440-AD2B-6CCF1A71409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2136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88C62-8AC2-EEFE-2173-62A9E9CDD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Definition of a Baseline module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A587C62-5203-04AC-DCBB-9FB8C54D97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31427" y="1569155"/>
                <a:ext cx="5755178" cy="4648763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Defined the configuration of a base cell: </a:t>
                </a:r>
                <a:r>
                  <a:rPr kumimoji="0" lang="en-GB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 pitchFamily="34" charset="77"/>
                    <a:ea typeface="+mn-ea"/>
                    <a:cs typeface="+mn-cs"/>
                  </a:rPr>
                  <a:t>anode </a:t>
                </a:r>
                <a:r>
                  <a:rPr kumimoji="0" lang="en-GB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Gill Sans MT" panose="020B0502020104020203" pitchFamily="34" charset="77"/>
                    <a:ea typeface="+mn-ea"/>
                    <a:cs typeface="+mn-cs"/>
                  </a:rPr>
                  <a:t>sense wires</a:t>
                </a:r>
                <a:r>
                  <a:rPr kumimoji="0" lang="en-GB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 pitchFamily="34" charset="77"/>
                    <a:ea typeface="+mn-ea"/>
                    <a:cs typeface="+mn-cs"/>
                  </a:rPr>
                  <a:t> and cathode </a:t>
                </a:r>
                <a:r>
                  <a:rPr kumimoji="0" lang="en-GB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Gill Sans MT" panose="020B0502020104020203" pitchFamily="34" charset="77"/>
                    <a:ea typeface="+mn-ea"/>
                    <a:cs typeface="+mn-cs"/>
                  </a:rPr>
                  <a:t>field wires</a:t>
                </a:r>
                <a:r>
                  <a:rPr kumimoji="0" lang="en-GB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 pitchFamily="34" charset="77"/>
                    <a:ea typeface="+mn-ea"/>
                    <a:cs typeface="+mn-cs"/>
                  </a:rPr>
                  <a:t> with a </a:t>
                </a:r>
                <a:r>
                  <a:rPr kumimoji="0" lang="en-GB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Gill Sans MT" panose="020B0502020104020203" pitchFamily="34" charset="77"/>
                    <a:ea typeface="+mn-ea"/>
                    <a:cs typeface="+mn-cs"/>
                  </a:rPr>
                  <a:t>1 cm step</a:t>
                </a:r>
                <a:r>
                  <a:rPr kumimoji="0" lang="en-GB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 pitchFamily="34" charset="77"/>
                    <a:ea typeface="+mn-ea"/>
                    <a:cs typeface="+mn-cs"/>
                  </a:rPr>
                  <a:t>. Cells are </a:t>
                </a:r>
                <a:r>
                  <a:rPr kumimoji="0" lang="en-GB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Gill Sans MT" panose="020B0502020104020203" pitchFamily="34" charset="77"/>
                    <a:ea typeface="+mn-ea"/>
                    <a:cs typeface="+mn-cs"/>
                  </a:rPr>
                  <a:t>closed by grounded strips</a:t>
                </a:r>
                <a:r>
                  <a:rPr kumimoji="0" lang="en-GB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 pitchFamily="34" charset="77"/>
                    <a:ea typeface="+mn-ea"/>
                    <a:cs typeface="+mn-cs"/>
                  </a:rPr>
                  <a:t> (1 cm thickness).</a:t>
                </a:r>
                <a:endParaRPr lang="en-GB" dirty="0"/>
              </a:p>
              <a:p>
                <a:r>
                  <a:rPr lang="en-GB" dirty="0">
                    <a:solidFill>
                      <a:prstClr val="black"/>
                    </a:solidFill>
                  </a:rPr>
                  <a:t>Gas mixture (</a:t>
                </a:r>
                <a:r>
                  <a:rPr lang="en-GB" dirty="0" err="1">
                    <a:solidFill>
                      <a:prstClr val="black"/>
                    </a:solidFill>
                  </a:rPr>
                  <a:t>Ar</a:t>
                </a:r>
                <a:r>
                  <a:rPr lang="en-GB" dirty="0">
                    <a:solidFill>
                      <a:prstClr val="black"/>
                    </a:solidFill>
                  </a:rPr>
                  <a:t>/CO2 at 85%/15%) and voltages fixed aiming at sufficient gas gain (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it-IT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kumimoji="0" lang="en-GB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) and</a:t>
                </a:r>
                <a:r>
                  <a:rPr kumimoji="0" lang="en-GB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14:m>
                  <m:oMath xmlns:m="http://schemas.openxmlformats.org/officeDocument/2006/math">
                    <m:r>
                      <a:rPr kumimoji="0" lang="it-IT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constant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it-IT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𝑑𝑟𝑖𝑓𝑡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 along the wire plane</a:t>
                </a:r>
                <a:r>
                  <a:rPr lang="en-GB" dirty="0">
                    <a:solidFill>
                      <a:schemeClr val="accent2"/>
                    </a:solidFill>
                  </a:rPr>
                  <a:t>.</a:t>
                </a:r>
              </a:p>
              <a:p>
                <a:r>
                  <a:rPr lang="en-GB" dirty="0"/>
                  <a:t>A chamber module consists of:</a:t>
                </a:r>
              </a:p>
              <a:p>
                <a:pPr lvl="1"/>
                <a:r>
                  <a:rPr lang="en-GB" dirty="0">
                    <a:solidFill>
                      <a:schemeClr val="accent1"/>
                    </a:solidFill>
                  </a:rPr>
                  <a:t>A target layer</a:t>
                </a:r>
                <a:r>
                  <a:rPr lang="en-GB" dirty="0"/>
                  <a:t> of the required material.</a:t>
                </a:r>
              </a:p>
              <a:p>
                <a:pPr lvl="1"/>
                <a:r>
                  <a:rPr lang="en-GB" dirty="0">
                    <a:solidFill>
                      <a:schemeClr val="accent1"/>
                    </a:solidFill>
                  </a:rPr>
                  <a:t>Three wire planes</a:t>
                </a:r>
                <a:r>
                  <a:rPr lang="en-GB" dirty="0"/>
                  <a:t> in a −5°,  0°,  +5° configuration with respect to the B-field axis.</a:t>
                </a:r>
              </a:p>
              <a:p>
                <a:r>
                  <a:rPr lang="en-GB" dirty="0"/>
                  <a:t>Reduction of L-R ambiguity and </a:t>
                </a:r>
                <a:r>
                  <a:rPr lang="en-GB" dirty="0">
                    <a:solidFill>
                      <a:schemeClr val="accent1"/>
                    </a:solidFill>
                  </a:rPr>
                  <a:t>optimal resolution</a:t>
                </a:r>
                <a:r>
                  <a:rPr lang="en-GB" dirty="0"/>
                  <a:t> in the </a:t>
                </a:r>
                <a:r>
                  <a:rPr lang="en-GB" dirty="0">
                    <a:solidFill>
                      <a:schemeClr val="accent1"/>
                    </a:solidFill>
                  </a:rPr>
                  <a:t>bending</a:t>
                </a:r>
                <a:r>
                  <a:rPr lang="en-GB" dirty="0"/>
                  <a:t> direction with most of the </a:t>
                </a:r>
                <a:r>
                  <a:rPr lang="en-GB" dirty="0">
                    <a:solidFill>
                      <a:schemeClr val="accent1"/>
                    </a:solidFill>
                  </a:rPr>
                  <a:t>readout channels</a:t>
                </a:r>
                <a:r>
                  <a:rPr lang="en-GB" dirty="0"/>
                  <a:t> on </a:t>
                </a:r>
                <a:r>
                  <a:rPr lang="en-GB" dirty="0">
                    <a:solidFill>
                      <a:schemeClr val="accent1"/>
                    </a:solidFill>
                  </a:rPr>
                  <a:t>the same side</a:t>
                </a:r>
                <a:r>
                  <a:rPr lang="en-GB" dirty="0"/>
                  <a:t>.</a:t>
                </a:r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A587C62-5203-04AC-DCBB-9FB8C54D97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1427" y="1569155"/>
                <a:ext cx="5755178" cy="4648763"/>
              </a:xfrm>
              <a:blipFill>
                <a:blip r:embed="rId2"/>
                <a:stretch>
                  <a:fillRect l="-440" t="-545" r="-4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572B61AE-F7A9-792E-0250-61F8EA15F785}"/>
              </a:ext>
            </a:extLst>
          </p:cNvPr>
          <p:cNvGrpSpPr>
            <a:grpSpLocks noChangeAspect="1"/>
          </p:cNvGrpSpPr>
          <p:nvPr/>
        </p:nvGrpSpPr>
        <p:grpSpPr>
          <a:xfrm>
            <a:off x="6144322" y="1218821"/>
            <a:ext cx="4283927" cy="2520000"/>
            <a:chOff x="6216720" y="1855117"/>
            <a:chExt cx="5966808" cy="350994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626BC8E-83BC-2EA3-EA38-8A7B71E03980}"/>
                </a:ext>
              </a:extLst>
            </p:cNvPr>
            <p:cNvGrpSpPr/>
            <p:nvPr/>
          </p:nvGrpSpPr>
          <p:grpSpPr>
            <a:xfrm>
              <a:off x="6216720" y="1855117"/>
              <a:ext cx="5966808" cy="3509946"/>
              <a:chOff x="13995940" y="1963413"/>
              <a:chExt cx="5966808" cy="3509946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9840DF94-B455-C14F-44AB-F2E3C38FDA4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17556347" y="2668231"/>
                <a:ext cx="180000" cy="180000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58E673FD-2128-0437-0E6C-4089242A295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17548093" y="3382971"/>
                <a:ext cx="180000" cy="18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EDE10DB4-3F13-58B6-635D-3F8EEA5564B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17556347" y="4117707"/>
                <a:ext cx="180000" cy="180000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3DE45A45-AE4F-D7A8-EC42-868057D8AFFB}"/>
                  </a:ext>
                </a:extLst>
              </p:cNvPr>
              <p:cNvGrpSpPr/>
              <p:nvPr/>
            </p:nvGrpSpPr>
            <p:grpSpPr>
              <a:xfrm>
                <a:off x="13995940" y="1963413"/>
                <a:ext cx="5966808" cy="3509946"/>
                <a:chOff x="14817122" y="2057490"/>
                <a:chExt cx="5966808" cy="3509946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797917B8-A5F0-43DF-ED33-2E08B82D12C8}"/>
                    </a:ext>
                  </a:extLst>
                </p:cNvPr>
                <p:cNvSpPr/>
                <p:nvPr/>
              </p:nvSpPr>
              <p:spPr>
                <a:xfrm>
                  <a:off x="18794214" y="2482214"/>
                  <a:ext cx="36000" cy="288000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C806F93D-812B-6C18-67B0-1DF319C6BDD9}"/>
                    </a:ext>
                  </a:extLst>
                </p:cNvPr>
                <p:cNvSpPr/>
                <p:nvPr/>
              </p:nvSpPr>
              <p:spPr>
                <a:xfrm>
                  <a:off x="18086812" y="2482214"/>
                  <a:ext cx="36000" cy="288000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15" name="Straight Arrow Connector 14">
                  <a:extLst>
                    <a:ext uri="{FF2B5EF4-FFF2-40B4-BE49-F238E27FC236}">
                      <a16:creationId xmlns:a16="http://schemas.microsoft.com/office/drawing/2014/main" id="{4B338836-5E45-7682-4179-3D72C5F99C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8104812" y="4297938"/>
                  <a:ext cx="707402" cy="0"/>
                </a:xfrm>
                <a:prstGeom prst="straightConnector1">
                  <a:avLst/>
                </a:prstGeom>
                <a:ln w="9525">
                  <a:solidFill>
                    <a:srgbClr val="FF0000"/>
                  </a:solidFill>
                  <a:prstDash val="sysDash"/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5ED02744-FD03-CF52-832A-4680B13AFEA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5018843" y="2289700"/>
                  <a:ext cx="5746366" cy="3167820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457200" indent="-457200" algn="just">
                    <a:buFont typeface="Arial" panose="020B0604020202020204" pitchFamily="34" charset="0"/>
                    <a:buChar char="•"/>
                  </a:pPr>
                  <a:endParaRPr lang="en-GB" sz="28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FB1F36F6-1B7A-995A-54DB-802AFCDF95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6978309" y="4194260"/>
                  <a:ext cx="180000" cy="18000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3EC673EA-2077-461C-808D-C02494530D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6978309" y="4921741"/>
                  <a:ext cx="180000" cy="18000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D4C11605-361A-71E8-0DBD-75CCF1910E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6983890" y="2750899"/>
                  <a:ext cx="180000" cy="18000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ACB52F5D-ABF2-C83E-995D-5448394140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6983890" y="3478380"/>
                  <a:ext cx="180000" cy="18000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F7028D7A-A8A3-3881-B8E5-185636F40751}"/>
                    </a:ext>
                  </a:extLst>
                </p:cNvPr>
                <p:cNvSpPr/>
                <p:nvPr/>
              </p:nvSpPr>
              <p:spPr>
                <a:xfrm rot="2700000">
                  <a:off x="17714997" y="2831849"/>
                  <a:ext cx="72000" cy="72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B5BAB9F4-7C6F-4DBB-3BF0-B61013C4E094}"/>
                    </a:ext>
                  </a:extLst>
                </p:cNvPr>
                <p:cNvSpPr/>
                <p:nvPr/>
              </p:nvSpPr>
              <p:spPr>
                <a:xfrm rot="2700000">
                  <a:off x="17731338" y="3570630"/>
                  <a:ext cx="36000" cy="3600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1D019BAC-3968-264A-7B95-DF35C5CDC9EC}"/>
                    </a:ext>
                  </a:extLst>
                </p:cNvPr>
                <p:cNvSpPr/>
                <p:nvPr/>
              </p:nvSpPr>
              <p:spPr>
                <a:xfrm rot="2700000">
                  <a:off x="17713042" y="4274227"/>
                  <a:ext cx="72000" cy="72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EDB7D184-45DA-61EF-9908-FB131078F214}"/>
                    </a:ext>
                  </a:extLst>
                </p:cNvPr>
                <p:cNvSpPr/>
                <p:nvPr/>
              </p:nvSpPr>
              <p:spPr>
                <a:xfrm rot="2700000">
                  <a:off x="17729383" y="5013008"/>
                  <a:ext cx="36000" cy="3600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B8A3DB8-AAC6-B8CA-3E76-1F335E351C6F}"/>
                    </a:ext>
                  </a:extLst>
                </p:cNvPr>
                <p:cNvSpPr/>
                <p:nvPr/>
              </p:nvSpPr>
              <p:spPr>
                <a:xfrm rot="2700000">
                  <a:off x="17050693" y="2804246"/>
                  <a:ext cx="72000" cy="72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1425D3C-4128-D2CD-BA0C-DD01CC173FD4}"/>
                    </a:ext>
                  </a:extLst>
                </p:cNvPr>
                <p:cNvSpPr/>
                <p:nvPr/>
              </p:nvSpPr>
              <p:spPr>
                <a:xfrm rot="2700000">
                  <a:off x="17067034" y="3543027"/>
                  <a:ext cx="36000" cy="3600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F83700E1-DFA7-983A-9838-440B7EBFE1B7}"/>
                    </a:ext>
                  </a:extLst>
                </p:cNvPr>
                <p:cNvSpPr/>
                <p:nvPr/>
              </p:nvSpPr>
              <p:spPr>
                <a:xfrm rot="2700000">
                  <a:off x="17048738" y="4246624"/>
                  <a:ext cx="72000" cy="72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806E5BF1-67E1-DC64-2DA9-F221B8DA9306}"/>
                    </a:ext>
                  </a:extLst>
                </p:cNvPr>
                <p:cNvSpPr/>
                <p:nvPr/>
              </p:nvSpPr>
              <p:spPr>
                <a:xfrm rot="2700000">
                  <a:off x="17065079" y="4985405"/>
                  <a:ext cx="36000" cy="3600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6FDC6CFF-517B-85AD-540C-A776729D7B6B}"/>
                    </a:ext>
                  </a:extLst>
                </p:cNvPr>
                <p:cNvSpPr/>
                <p:nvPr/>
              </p:nvSpPr>
              <p:spPr>
                <a:xfrm>
                  <a:off x="16290341" y="2482214"/>
                  <a:ext cx="360000" cy="2880000"/>
                </a:xfrm>
                <a:prstGeom prst="rect">
                  <a:avLst/>
                </a:prstGeom>
                <a:solidFill>
                  <a:srgbClr val="92D050"/>
                </a:solidFill>
                <a:ln>
                  <a:solidFill>
                    <a:srgbClr val="92D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C5E80450-520F-921B-B8AF-E6916ACFDD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18373183" y="4931784"/>
                  <a:ext cx="180000" cy="18000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E4E440C3-BD35-F170-D67A-714D7C3ADC46}"/>
                    </a:ext>
                  </a:extLst>
                </p:cNvPr>
                <p:cNvSpPr/>
                <p:nvPr/>
              </p:nvSpPr>
              <p:spPr>
                <a:xfrm rot="2700000">
                  <a:off x="18447110" y="5000719"/>
                  <a:ext cx="36000" cy="3600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2" name="TextBox 31">
                      <a:extLst>
                        <a:ext uri="{FF2B5EF4-FFF2-40B4-BE49-F238E27FC236}">
                          <a16:creationId xmlns:a16="http://schemas.microsoft.com/office/drawing/2014/main" id="{F220CE4C-CF9B-602C-A5E1-F55809A47B9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9141933" y="2057490"/>
                      <a:ext cx="1612669" cy="95023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accent1"/>
                          </a:solidFill>
                          <a:latin typeface="Gill Sans MT" panose="020B0502020104020203" pitchFamily="34" charset="77"/>
                        </a:rPr>
                        <a:t>Field wire</a:t>
                      </a:r>
                    </a:p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it-IT" sz="12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2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it-IT" sz="12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  <m:r>
                              <a:rPr lang="it-IT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=100 </m:t>
                            </m:r>
                            <m:r>
                              <a:rPr lang="it-IT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  <m:r>
                              <a:rPr lang="it-IT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oMath>
                        </m:oMathPara>
                      </a14:m>
                      <a:endParaRPr lang="it-IT" sz="1200" b="0" dirty="0">
                        <a:solidFill>
                          <a:schemeClr val="accent1"/>
                        </a:solidFill>
                      </a:endParaRPr>
                    </a:p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it-IT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  <m:r>
                              <a:rPr lang="it-IT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=−2.5 </m:t>
                            </m:r>
                            <m:r>
                              <a:rPr lang="it-IT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𝑘𝑉</m:t>
                            </m:r>
                          </m:oMath>
                        </m:oMathPara>
                      </a14:m>
                      <a:endParaRPr lang="en-GB" sz="1200" dirty="0">
                        <a:solidFill>
                          <a:schemeClr val="accent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32" name="TextBox 31">
                      <a:extLst>
                        <a:ext uri="{FF2B5EF4-FFF2-40B4-BE49-F238E27FC236}">
                          <a16:creationId xmlns:a16="http://schemas.microsoft.com/office/drawing/2014/main" id="{F220CE4C-CF9B-602C-A5E1-F55809A47B9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9141933" y="2057490"/>
                      <a:ext cx="1612669" cy="950237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3" name="TextBox 32">
                      <a:extLst>
                        <a:ext uri="{FF2B5EF4-FFF2-40B4-BE49-F238E27FC236}">
                          <a16:creationId xmlns:a16="http://schemas.microsoft.com/office/drawing/2014/main" id="{41CDBA4F-8BA1-F861-6CD7-5383EAFDE60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4817122" y="3570349"/>
                      <a:ext cx="1584008" cy="92234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GB" sz="1200" dirty="0">
                          <a:solidFill>
                            <a:srgbClr val="92D050"/>
                          </a:solidFill>
                          <a:latin typeface="Gill Sans MT" panose="020B0502020104020203" pitchFamily="34" charset="77"/>
                        </a:rPr>
                        <a:t>Target layer</a:t>
                      </a:r>
                    </a:p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it-IT" sz="1200" b="0" i="1" smtClean="0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</a:rPr>
                              <m:t>𝑡h𝑖𝑐𝑘𝑛𝑒𝑠𝑠</m:t>
                            </m:r>
                            <m:r>
                              <a:rPr lang="it-IT" sz="1200" b="0" i="1" smtClean="0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</a:rPr>
                              <m:t>∼0.5 </m:t>
                            </m:r>
                            <m:r>
                              <a:rPr lang="it-IT" sz="1200" b="0" i="1" smtClean="0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</a:rPr>
                              <m:t>𝑐𝑚</m:t>
                            </m:r>
                          </m:oMath>
                        </m:oMathPara>
                      </a14:m>
                      <a:endParaRPr lang="it-IT" sz="1200" b="0" dirty="0">
                        <a:solidFill>
                          <a:srgbClr val="92D05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33" name="TextBox 32">
                      <a:extLst>
                        <a:ext uri="{FF2B5EF4-FFF2-40B4-BE49-F238E27FC236}">
                          <a16:creationId xmlns:a16="http://schemas.microsoft.com/office/drawing/2014/main" id="{41CDBA4F-8BA1-F861-6CD7-5383EAFDE60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4817122" y="3570349"/>
                      <a:ext cx="1584008" cy="922347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34" name="Straight Arrow Connector 33">
                  <a:extLst>
                    <a:ext uri="{FF2B5EF4-FFF2-40B4-BE49-F238E27FC236}">
                      <a16:creationId xmlns:a16="http://schemas.microsoft.com/office/drawing/2014/main" id="{46C9B756-8B2E-1456-C9EC-DDDDA9D9A2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813469" y="4432535"/>
                  <a:ext cx="398397" cy="327029"/>
                </a:xfrm>
                <a:prstGeom prst="straightConnector1">
                  <a:avLst/>
                </a:prstGeom>
                <a:ln w="28575">
                  <a:solidFill>
                    <a:srgbClr val="92D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0D0E4799-BEF7-E83A-DE46-3620E3634D5F}"/>
                    </a:ext>
                  </a:extLst>
                </p:cNvPr>
                <p:cNvGrpSpPr/>
                <p:nvPr/>
              </p:nvGrpSpPr>
              <p:grpSpPr>
                <a:xfrm flipH="1">
                  <a:off x="17996670" y="2860276"/>
                  <a:ext cx="794391" cy="1440000"/>
                  <a:chOff x="18241710" y="2838206"/>
                  <a:chExt cx="794391" cy="1440000"/>
                </a:xfrm>
              </p:grpSpPr>
              <p:cxnSp>
                <p:nvCxnSpPr>
                  <p:cNvPr id="55" name="Straight Connector 54">
                    <a:extLst>
                      <a:ext uri="{FF2B5EF4-FFF2-40B4-BE49-F238E27FC236}">
                        <a16:creationId xmlns:a16="http://schemas.microsoft.com/office/drawing/2014/main" id="{8AFB27AC-D290-FBEF-7D11-13A0C9CBDBA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8241710" y="2838206"/>
                    <a:ext cx="792000" cy="0"/>
                  </a:xfrm>
                  <a:prstGeom prst="line">
                    <a:avLst/>
                  </a:prstGeom>
                  <a:ln w="6350">
                    <a:solidFill>
                      <a:srgbClr val="FF0000"/>
                    </a:solidFill>
                    <a:prstDash val="lg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Straight Arrow Connector 55">
                    <a:extLst>
                      <a:ext uri="{FF2B5EF4-FFF2-40B4-BE49-F238E27FC236}">
                        <a16:creationId xmlns:a16="http://schemas.microsoft.com/office/drawing/2014/main" id="{4CB87820-5076-49A9-89C3-C1E4463FC78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9033710" y="2838206"/>
                    <a:ext cx="0" cy="720000"/>
                  </a:xfrm>
                  <a:prstGeom prst="straightConnector1">
                    <a:avLst/>
                  </a:prstGeom>
                  <a:ln w="12700">
                    <a:solidFill>
                      <a:srgbClr val="FF0000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Straight Connector 56">
                    <a:extLst>
                      <a:ext uri="{FF2B5EF4-FFF2-40B4-BE49-F238E27FC236}">
                        <a16:creationId xmlns:a16="http://schemas.microsoft.com/office/drawing/2014/main" id="{982D317A-EF6A-A165-9156-16624D96949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8909959" y="4278206"/>
                    <a:ext cx="126142" cy="0"/>
                  </a:xfrm>
                  <a:prstGeom prst="line">
                    <a:avLst/>
                  </a:prstGeom>
                  <a:ln w="6350">
                    <a:solidFill>
                      <a:srgbClr val="FF0000"/>
                    </a:solidFill>
                    <a:prstDash val="lg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6" name="TextBox 35">
                      <a:extLst>
                        <a:ext uri="{FF2B5EF4-FFF2-40B4-BE49-F238E27FC236}">
                          <a16:creationId xmlns:a16="http://schemas.microsoft.com/office/drawing/2014/main" id="{D2298318-3FCC-39EE-F74C-3A308E940DF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8014561" y="4310584"/>
                      <a:ext cx="850900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it-IT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1 </m:t>
                            </m:r>
                            <m:r>
                              <a:rPr lang="it-IT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𝑐𝑚</m:t>
                            </m:r>
                          </m:oMath>
                        </m:oMathPara>
                      </a14:m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94" name="TextBox 193">
                      <a:extLst>
                        <a:ext uri="{FF2B5EF4-FFF2-40B4-BE49-F238E27FC236}">
                          <a16:creationId xmlns:a16="http://schemas.microsoft.com/office/drawing/2014/main" id="{62CEAE0D-0889-743B-2DA6-C9E46A2DE70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8014561" y="4310584"/>
                      <a:ext cx="850900" cy="307777"/>
                    </a:xfrm>
                    <a:prstGeom prst="rect">
                      <a:avLst/>
                    </a:prstGeom>
                    <a:blipFill>
                      <a:blip r:embed="rId30"/>
                      <a:stretch>
                        <a:fillRect b="-12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7" name="TextBox 36">
                      <a:extLst>
                        <a:ext uri="{FF2B5EF4-FFF2-40B4-BE49-F238E27FC236}">
                          <a16:creationId xmlns:a16="http://schemas.microsoft.com/office/drawing/2014/main" id="{83B6D5B1-93D4-8A42-1B30-0CD81482EFB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7296476" y="3049192"/>
                      <a:ext cx="850899" cy="30777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it-IT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it-IT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it-IT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𝑐𝑚</m:t>
                            </m:r>
                          </m:oMath>
                        </m:oMathPara>
                      </a14:m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37" name="TextBox 36">
                      <a:extLst>
                        <a:ext uri="{FF2B5EF4-FFF2-40B4-BE49-F238E27FC236}">
                          <a16:creationId xmlns:a16="http://schemas.microsoft.com/office/drawing/2014/main" id="{83B6D5B1-93D4-8A42-1B30-0CD81482EFB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7296476" y="3049192"/>
                      <a:ext cx="850899" cy="307778"/>
                    </a:xfrm>
                    <a:prstGeom prst="rect">
                      <a:avLst/>
                    </a:prstGeom>
                    <a:blipFill>
                      <a:blip r:embed="rId31"/>
                      <a:stretch>
                        <a:fillRect b="-50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90F33FFD-27AC-D074-5E3A-D17FBA15068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6662186" y="2482214"/>
                  <a:ext cx="36000" cy="288000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D44B8918-B03A-CAD3-AD1E-380900E3C166}"/>
                    </a:ext>
                  </a:extLst>
                </p:cNvPr>
                <p:cNvSpPr/>
                <p:nvPr/>
              </p:nvSpPr>
              <p:spPr>
                <a:xfrm>
                  <a:off x="17379401" y="2482214"/>
                  <a:ext cx="36000" cy="288000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0" name="TextBox 39">
                      <a:extLst>
                        <a:ext uri="{FF2B5EF4-FFF2-40B4-BE49-F238E27FC236}">
                          <a16:creationId xmlns:a16="http://schemas.microsoft.com/office/drawing/2014/main" id="{B74E7E05-3CA0-74B0-25DB-70CCA741E3B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8788669" y="4374260"/>
                      <a:ext cx="1995261" cy="119317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Gill Sans MT" panose="020B0502020104020203" pitchFamily="34" charset="77"/>
                        </a:rPr>
                        <a:t>Aluminized Mylar</a:t>
                      </a:r>
                    </a:p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it-IT" sz="1200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𝑡h𝑖𝑐𝑘𝑛𝑒𝑠𝑠</m:t>
                            </m:r>
                            <m:r>
                              <a:rPr lang="it-IT" sz="1200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∼20 </m:t>
                            </m:r>
                            <m:r>
                              <a:rPr lang="it-IT" sz="1200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  <m:r>
                              <a:rPr lang="it-IT" sz="1200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oMath>
                        </m:oMathPara>
                      </a14:m>
                      <a:endParaRPr lang="it-IT" sz="1200" b="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it-IT" sz="1200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  <m:r>
                              <a:rPr lang="it-IT" sz="1200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=0 </m:t>
                            </m:r>
                            <m:r>
                              <a:rPr lang="it-IT" sz="1200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oMath>
                        </m:oMathPara>
                      </a14:m>
                      <a:endParaRPr lang="en-GB" sz="12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40" name="TextBox 39">
                      <a:extLst>
                        <a:ext uri="{FF2B5EF4-FFF2-40B4-BE49-F238E27FC236}">
                          <a16:creationId xmlns:a16="http://schemas.microsoft.com/office/drawing/2014/main" id="{B74E7E05-3CA0-74B0-25DB-70CCA741E3B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8788669" y="4374260"/>
                      <a:ext cx="1995261" cy="1193176"/>
                    </a:xfrm>
                    <a:prstGeom prst="rect">
                      <a:avLst/>
                    </a:prstGeom>
                    <a:blipFill>
                      <a:blip r:embed="rId3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41" name="Straight Arrow Connector 40">
                  <a:extLst>
                    <a:ext uri="{FF2B5EF4-FFF2-40B4-BE49-F238E27FC236}">
                      <a16:creationId xmlns:a16="http://schemas.microsoft.com/office/drawing/2014/main" id="{B05CDC5A-52BB-B7EA-413D-457EE4E9E8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8853656" y="4759564"/>
                  <a:ext cx="298884" cy="172220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2" name="TextBox 41">
                      <a:extLst>
                        <a:ext uri="{FF2B5EF4-FFF2-40B4-BE49-F238E27FC236}">
                          <a16:creationId xmlns:a16="http://schemas.microsoft.com/office/drawing/2014/main" id="{5180BC26-1675-A249-4FF3-E1250296507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9153517" y="3226486"/>
                      <a:ext cx="1612669" cy="95023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GB" sz="1200" dirty="0">
                          <a:solidFill>
                            <a:srgbClr val="C00000"/>
                          </a:solidFill>
                          <a:latin typeface="Gill Sans MT" panose="020B0502020104020203" pitchFamily="34" charset="77"/>
                        </a:rPr>
                        <a:t>Signal wire</a:t>
                      </a:r>
                    </a:p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it-IT" sz="1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it-IT" sz="1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  <m:r>
                              <a:rPr lang="it-IT" sz="1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=25 </m:t>
                            </m:r>
                            <m:r>
                              <a:rPr lang="it-IT" sz="1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  <m:r>
                              <a:rPr lang="it-IT" sz="1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oMath>
                        </m:oMathPara>
                      </a14:m>
                      <a:endParaRPr lang="it-IT" sz="1200" b="0" dirty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it-IT" sz="1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  <m:r>
                              <a:rPr lang="it-IT" sz="1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=+2 </m:t>
                            </m:r>
                            <m:r>
                              <a:rPr lang="it-IT" sz="1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𝑘𝑉</m:t>
                            </m:r>
                          </m:oMath>
                        </m:oMathPara>
                      </a14:m>
                      <a:endParaRPr lang="en-GB" sz="1200" dirty="0">
                        <a:solidFill>
                          <a:srgbClr val="C0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42" name="TextBox 41">
                      <a:extLst>
                        <a:ext uri="{FF2B5EF4-FFF2-40B4-BE49-F238E27FC236}">
                          <a16:creationId xmlns:a16="http://schemas.microsoft.com/office/drawing/2014/main" id="{5180BC26-1675-A249-4FF3-E1250296507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9153517" y="3226486"/>
                      <a:ext cx="1612669" cy="950237"/>
                    </a:xfrm>
                    <a:prstGeom prst="rect">
                      <a:avLst/>
                    </a:prstGeom>
                    <a:blipFill>
                      <a:blip r:embed="rId3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43" name="Straight Arrow Connector 42">
                  <a:extLst>
                    <a:ext uri="{FF2B5EF4-FFF2-40B4-BE49-F238E27FC236}">
                      <a16:creationId xmlns:a16="http://schemas.microsoft.com/office/drawing/2014/main" id="{D67BC9E4-BB7C-C728-F05B-C43564AA2723}"/>
                    </a:ext>
                  </a:extLst>
                </p:cNvPr>
                <p:cNvCxnSpPr>
                  <a:cxnSpLocks/>
                  <a:stCxn id="42" idx="1"/>
                </p:cNvCxnSpPr>
                <p:nvPr/>
              </p:nvCxnSpPr>
              <p:spPr>
                <a:xfrm flipH="1" flipV="1">
                  <a:off x="18602364" y="3620523"/>
                  <a:ext cx="551154" cy="81081"/>
                </a:xfrm>
                <a:prstGeom prst="straightConnector1">
                  <a:avLst/>
                </a:prstGeom>
                <a:ln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Arrow Connector 43">
                  <a:extLst>
                    <a:ext uri="{FF2B5EF4-FFF2-40B4-BE49-F238E27FC236}">
                      <a16:creationId xmlns:a16="http://schemas.microsoft.com/office/drawing/2014/main" id="{A4A8052A-B669-D0F6-AA35-44CF1F792E1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8557529" y="2676109"/>
                  <a:ext cx="792730" cy="226499"/>
                </a:xfrm>
                <a:prstGeom prst="straightConnector1">
                  <a:avLst/>
                </a:prstGeom>
                <a:ln>
                  <a:solidFill>
                    <a:schemeClr val="accent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713D404F-6256-D981-489A-B24E97820626}"/>
                    </a:ext>
                  </a:extLst>
                </p:cNvPr>
                <p:cNvCxnSpPr/>
                <p:nvPr/>
              </p:nvCxnSpPr>
              <p:spPr>
                <a:xfrm>
                  <a:off x="15620522" y="2750899"/>
                  <a:ext cx="540000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6" name="TextBox 45">
                      <a:extLst>
                        <a:ext uri="{FF2B5EF4-FFF2-40B4-BE49-F238E27FC236}">
                          <a16:creationId xmlns:a16="http://schemas.microsoft.com/office/drawing/2014/main" id="{55CA73AF-8DD3-6BFB-A5C8-C6EF1DF47D1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4930919" y="2389512"/>
                      <a:ext cx="1362984" cy="39633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r>
                            <a:rPr lang="it-IT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oMath>
                      </a14:m>
                      <a:r>
                        <a:rPr lang="en-GB" sz="1200" dirty="0">
                          <a:solidFill>
                            <a:srgbClr val="FF0000"/>
                          </a:solidFill>
                          <a:latin typeface="Gill Sans MT" panose="020B0502020104020203" pitchFamily="34" charset="77"/>
                        </a:rPr>
                        <a:t> beam</a:t>
                      </a:r>
                    </a:p>
                  </p:txBody>
                </p:sp>
              </mc:Choice>
              <mc:Fallback xmlns="">
                <p:sp>
                  <p:nvSpPr>
                    <p:cNvPr id="46" name="TextBox 45">
                      <a:extLst>
                        <a:ext uri="{FF2B5EF4-FFF2-40B4-BE49-F238E27FC236}">
                          <a16:creationId xmlns:a16="http://schemas.microsoft.com/office/drawing/2014/main" id="{55CA73AF-8DD3-6BFB-A5C8-C6EF1DF47D1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4930919" y="2389512"/>
                      <a:ext cx="1362984" cy="396334"/>
                    </a:xfrm>
                    <a:prstGeom prst="rect">
                      <a:avLst/>
                    </a:prstGeom>
                    <a:blipFill>
                      <a:blip r:embed="rId34"/>
                      <a:stretch>
                        <a:fillRect b="-1739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47" name="Straight Arrow Connector 46">
                  <a:extLst>
                    <a:ext uri="{FF2B5EF4-FFF2-40B4-BE49-F238E27FC236}">
                      <a16:creationId xmlns:a16="http://schemas.microsoft.com/office/drawing/2014/main" id="{9BB780B5-9C79-0C6C-9F1A-EEE4974C93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620522" y="2757233"/>
                  <a:ext cx="0" cy="552981"/>
                </a:xfrm>
                <a:prstGeom prst="straightConnector1">
                  <a:avLst/>
                </a:prstGeom>
                <a:ln>
                  <a:solidFill>
                    <a:srgbClr val="00B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8" name="TextBox 47">
                      <a:extLst>
                        <a:ext uri="{FF2B5EF4-FFF2-40B4-BE49-F238E27FC236}">
                          <a16:creationId xmlns:a16="http://schemas.microsoft.com/office/drawing/2014/main" id="{8EA4774F-A498-2C88-7369-C1636EC42DC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5501206" y="3045981"/>
                      <a:ext cx="589653" cy="38581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it-IT" sz="12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oMath>
                        </m:oMathPara>
                      </a14:m>
                      <a:endParaRPr lang="en-GB" sz="1200" dirty="0">
                        <a:solidFill>
                          <a:srgbClr val="00B05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48" name="TextBox 47">
                      <a:extLst>
                        <a:ext uri="{FF2B5EF4-FFF2-40B4-BE49-F238E27FC236}">
                          <a16:creationId xmlns:a16="http://schemas.microsoft.com/office/drawing/2014/main" id="{8EA4774F-A498-2C88-7369-C1636EC42DC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5501206" y="3045981"/>
                      <a:ext cx="589653" cy="385814"/>
                    </a:xfrm>
                    <a:prstGeom prst="rect">
                      <a:avLst/>
                    </a:prstGeom>
                    <a:blipFill>
                      <a:blip r:embed="rId35"/>
                      <a:stretch>
                        <a:fillRect b="-869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49" name="Straight Arrow Connector 48">
                  <a:extLst>
                    <a:ext uri="{FF2B5EF4-FFF2-40B4-BE49-F238E27FC236}">
                      <a16:creationId xmlns:a16="http://schemas.microsoft.com/office/drawing/2014/main" id="{82B81F03-3C47-FE09-2940-1FC7225450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996670" y="3580276"/>
                  <a:ext cx="0" cy="720000"/>
                </a:xfrm>
                <a:prstGeom prst="straightConnector1">
                  <a:avLst/>
                </a:prstGeom>
                <a:ln w="12700">
                  <a:solidFill>
                    <a:srgbClr val="FF00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783F5554-992D-1BC9-7C76-258835FBDB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996670" y="3580276"/>
                  <a:ext cx="792000" cy="0"/>
                </a:xfrm>
                <a:prstGeom prst="line">
                  <a:avLst/>
                </a:prstGeom>
                <a:ln w="6350">
                  <a:solidFill>
                    <a:srgbClr val="FF0000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1" name="TextBox 50">
                      <a:extLst>
                        <a:ext uri="{FF2B5EF4-FFF2-40B4-BE49-F238E27FC236}">
                          <a16:creationId xmlns:a16="http://schemas.microsoft.com/office/drawing/2014/main" id="{F80A2F4C-6B26-38A8-E659-6C6B3770D14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7279729" y="3729531"/>
                      <a:ext cx="850900" cy="30777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it-IT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it-IT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it-IT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𝑐𝑚</m:t>
                            </m:r>
                          </m:oMath>
                        </m:oMathPara>
                      </a14:m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51" name="TextBox 50">
                      <a:extLst>
                        <a:ext uri="{FF2B5EF4-FFF2-40B4-BE49-F238E27FC236}">
                          <a16:creationId xmlns:a16="http://schemas.microsoft.com/office/drawing/2014/main" id="{F80A2F4C-6B26-38A8-E659-6C6B3770D14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7279729" y="3729531"/>
                      <a:ext cx="850900" cy="307778"/>
                    </a:xfrm>
                    <a:prstGeom prst="rect">
                      <a:avLst/>
                    </a:prstGeom>
                    <a:blipFill>
                      <a:blip r:embed="rId36"/>
                      <a:stretch>
                        <a:fillRect b="-5555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4F9BAB36-DFB8-FB79-D285-40E2FE11A618}"/>
                    </a:ext>
                  </a:extLst>
                </p:cNvPr>
                <p:cNvSpPr/>
                <p:nvPr/>
              </p:nvSpPr>
              <p:spPr>
                <a:xfrm rot="2700000">
                  <a:off x="18432724" y="2819560"/>
                  <a:ext cx="72000" cy="72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FFE8C5D7-F5FD-04B9-37AC-105C6826BDA3}"/>
                    </a:ext>
                  </a:extLst>
                </p:cNvPr>
                <p:cNvSpPr/>
                <p:nvPr/>
              </p:nvSpPr>
              <p:spPr>
                <a:xfrm rot="2700000">
                  <a:off x="18449065" y="3558341"/>
                  <a:ext cx="36000" cy="3600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605C3797-5B84-C5FD-8335-F92B4E5E821F}"/>
                    </a:ext>
                  </a:extLst>
                </p:cNvPr>
                <p:cNvSpPr/>
                <p:nvPr/>
              </p:nvSpPr>
              <p:spPr>
                <a:xfrm rot="2700000">
                  <a:off x="18430769" y="4261938"/>
                  <a:ext cx="72000" cy="72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68D23E1-16B9-4977-DE37-DC200E1FAF51}"/>
                </a:ext>
              </a:extLst>
            </p:cNvPr>
            <p:cNvSpPr txBox="1"/>
            <p:nvPr/>
          </p:nvSpPr>
          <p:spPr>
            <a:xfrm>
              <a:off x="8031539" y="1956490"/>
              <a:ext cx="88940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-5°-plane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FF396EC-BF2F-923A-6852-A83EEC9BA417}"/>
                </a:ext>
              </a:extLst>
            </p:cNvPr>
            <p:cNvSpPr txBox="1"/>
            <p:nvPr/>
          </p:nvSpPr>
          <p:spPr>
            <a:xfrm>
              <a:off x="8712621" y="2006047"/>
              <a:ext cx="88940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0°-plane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B7FEF7-1EE2-70DA-644D-2B7817725AEC}"/>
                </a:ext>
              </a:extLst>
            </p:cNvPr>
            <p:cNvSpPr txBox="1"/>
            <p:nvPr/>
          </p:nvSpPr>
          <p:spPr>
            <a:xfrm>
              <a:off x="9442070" y="1951089"/>
              <a:ext cx="88940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+5°-plane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6BFEF2A-F4A9-71D3-CD67-E7A5B923CDAA}"/>
              </a:ext>
            </a:extLst>
          </p:cNvPr>
          <p:cNvGrpSpPr>
            <a:grpSpLocks noChangeAspect="1"/>
          </p:cNvGrpSpPr>
          <p:nvPr/>
        </p:nvGrpSpPr>
        <p:grpSpPr>
          <a:xfrm>
            <a:off x="7190867" y="3782960"/>
            <a:ext cx="2043805" cy="2950014"/>
            <a:chOff x="5989248" y="3082606"/>
            <a:chExt cx="2573906" cy="3711445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3475B687-BE53-428D-7A44-80BA3256666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542645" y="3082606"/>
              <a:ext cx="1960818" cy="3711445"/>
              <a:chOff x="9423820" y="1178367"/>
              <a:chExt cx="2650522" cy="5022505"/>
            </a:xfrm>
          </p:grpSpPr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B091685B-5B08-51C6-949B-50A78EA2CC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alphaModFix/>
              </a:blip>
              <a:stretch>
                <a:fillRect/>
              </a:stretch>
            </p:blipFill>
            <p:spPr>
              <a:xfrm>
                <a:off x="9423820" y="1520872"/>
                <a:ext cx="2650522" cy="4680000"/>
              </a:xfrm>
              <a:prstGeom prst="rect">
                <a:avLst/>
              </a:prstGeom>
            </p:spPr>
          </p:pic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F69A49D6-FC18-CAC5-CF76-F1DF41D9945C}"/>
                  </a:ext>
                </a:extLst>
              </p:cNvPr>
              <p:cNvSpPr/>
              <p:nvPr/>
            </p:nvSpPr>
            <p:spPr>
              <a:xfrm>
                <a:off x="10067827" y="1725105"/>
                <a:ext cx="1093508" cy="3998574"/>
              </a:xfrm>
              <a:prstGeom prst="rect">
                <a:avLst/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F1A3E655-6C03-D4C0-10E8-7CD18E40E145}"/>
                      </a:ext>
                    </a:extLst>
                  </p:cNvPr>
                  <p:cNvSpPr txBox="1"/>
                  <p:nvPr/>
                </p:nvSpPr>
                <p:spPr>
                  <a:xfrm>
                    <a:off x="9806429" y="1178367"/>
                    <a:ext cx="1815001" cy="4419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it-IT" sz="11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11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&gt;1 </m:t>
                          </m:r>
                          <m:r>
                            <a:rPr lang="it-IT" sz="11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𝑘𝑉</m:t>
                          </m:r>
                          <m:r>
                            <a:rPr lang="it-IT" sz="11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it-IT" sz="11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𝑐𝑚</m:t>
                          </m:r>
                        </m:oMath>
                      </m:oMathPara>
                    </a14:m>
                    <a:endParaRPr lang="en-GB" sz="1100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F1A3E655-6C03-D4C0-10E8-7CD18E40E14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806429" y="1178367"/>
                    <a:ext cx="1815001" cy="441977"/>
                  </a:xfrm>
                  <a:prstGeom prst="rect">
                    <a:avLst/>
                  </a:prstGeom>
                  <a:blipFill>
                    <a:blip r:embed="rId38"/>
                    <a:stretch>
                      <a:fillRect b="-9524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A800A3C5-59F3-89B0-E939-B389E0850501}"/>
                </a:ext>
              </a:extLst>
            </p:cNvPr>
            <p:cNvCxnSpPr>
              <a:cxnSpLocks/>
            </p:cNvCxnSpPr>
            <p:nvPr/>
          </p:nvCxnSpPr>
          <p:spPr>
            <a:xfrm>
              <a:off x="6394863" y="4210675"/>
              <a:ext cx="2168291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54B96274-D34F-F6D7-2244-3259913B4588}"/>
                </a:ext>
              </a:extLst>
            </p:cNvPr>
            <p:cNvSpPr txBox="1"/>
            <p:nvPr/>
          </p:nvSpPr>
          <p:spPr>
            <a:xfrm>
              <a:off x="5989248" y="3796404"/>
              <a:ext cx="1014654" cy="3842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accent2"/>
                  </a:solidFill>
                  <a:latin typeface="Gill Sans MT" panose="020B0502020104020203" pitchFamily="34" charset="77"/>
                </a:rPr>
                <a:t>µ-track</a:t>
              </a:r>
            </a:p>
          </p:txBody>
        </p:sp>
      </p:grp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E0D5EF4F-7FF3-D1E1-D847-35EEAF343B80}"/>
              </a:ext>
            </a:extLst>
          </p:cNvPr>
          <p:cNvCxnSpPr>
            <a:cxnSpLocks/>
            <a:endCxn id="66" idx="0"/>
          </p:cNvCxnSpPr>
          <p:nvPr/>
        </p:nvCxnSpPr>
        <p:spPr>
          <a:xfrm>
            <a:off x="5341817" y="3186045"/>
            <a:ext cx="2251892" cy="116427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Footer Placeholder 76">
            <a:extLst>
              <a:ext uri="{FF2B5EF4-FFF2-40B4-BE49-F238E27FC236}">
                <a16:creationId xmlns:a16="http://schemas.microsoft.com/office/drawing/2014/main" id="{C4F45577-D96C-CAEA-234A-9704E1AE0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Meeting della Collaborazione DUNE-Italia, Lecce 7/11/2023	Alessandro Ruggeri</a:t>
            </a:r>
            <a:endParaRPr lang="en-GB" dirty="0"/>
          </a:p>
        </p:txBody>
      </p:sp>
      <p:sp>
        <p:nvSpPr>
          <p:cNvPr id="78" name="Slide Number Placeholder 77">
            <a:extLst>
              <a:ext uri="{FF2B5EF4-FFF2-40B4-BE49-F238E27FC236}">
                <a16:creationId xmlns:a16="http://schemas.microsoft.com/office/drawing/2014/main" id="{96B159CA-3835-F01D-EBD2-9653F77F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115E-CE71-A440-AD2B-6CCF1A71409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0435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D7160-FCDA-9053-C791-BE29ABBBB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detector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4F271-4B48-37DC-3853-2B7C0D8CA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584" y="1592612"/>
            <a:ext cx="5755178" cy="4168692"/>
          </a:xfrm>
        </p:spPr>
        <p:txBody>
          <a:bodyPr/>
          <a:lstStyle/>
          <a:p>
            <a:r>
              <a:rPr lang="en-GB" dirty="0"/>
              <a:t>Size of a module is </a:t>
            </a:r>
            <a:r>
              <a:rPr lang="en-GB" dirty="0">
                <a:solidFill>
                  <a:schemeClr val="accent1"/>
                </a:solidFill>
              </a:rPr>
              <a:t>consistent</a:t>
            </a:r>
            <a:r>
              <a:rPr lang="en-GB" dirty="0"/>
              <a:t> with an STT one, </a:t>
            </a:r>
            <a:r>
              <a:rPr lang="en-GB" dirty="0">
                <a:solidFill>
                  <a:schemeClr val="accent1"/>
                </a:solidFill>
              </a:rPr>
              <a:t>excluding the TRD</a:t>
            </a:r>
            <a:r>
              <a:rPr lang="en-GB" dirty="0"/>
              <a:t>.</a:t>
            </a:r>
          </a:p>
          <a:p>
            <a:r>
              <a:rPr lang="en-GB" dirty="0" err="1">
                <a:solidFill>
                  <a:schemeClr val="accent1"/>
                </a:solidFill>
              </a:rPr>
              <a:t>Supermodules</a:t>
            </a:r>
            <a:r>
              <a:rPr lang="en-GB" dirty="0"/>
              <a:t> consisting of: 1 </a:t>
            </a:r>
            <a:r>
              <a:rPr lang="en-GB" dirty="0">
                <a:solidFill>
                  <a:schemeClr val="accent1"/>
                </a:solidFill>
              </a:rPr>
              <a:t>C-target</a:t>
            </a:r>
            <a:r>
              <a:rPr lang="en-GB" dirty="0"/>
              <a:t> module + 9 </a:t>
            </a:r>
            <a:r>
              <a:rPr lang="en-GB" dirty="0">
                <a:solidFill>
                  <a:schemeClr val="accent1"/>
                </a:solidFill>
              </a:rPr>
              <a:t>C3H6-target</a:t>
            </a:r>
            <a:r>
              <a:rPr lang="en-GB" dirty="0"/>
              <a:t> modules.</a:t>
            </a:r>
          </a:p>
          <a:p>
            <a:r>
              <a:rPr lang="en-GB" dirty="0"/>
              <a:t>8 </a:t>
            </a:r>
            <a:r>
              <a:rPr lang="en-GB" dirty="0" err="1"/>
              <a:t>supermodules</a:t>
            </a:r>
            <a:r>
              <a:rPr lang="en-GB" dirty="0"/>
              <a:t> can be fitted in the remaining SAND volume: 6 symmetric and 2 downstream.</a:t>
            </a:r>
          </a:p>
          <a:p>
            <a:r>
              <a:rPr lang="en-GB" dirty="0"/>
              <a:t>This preliminary configuration was implemented in the SAND simulations (thanks to G. </a:t>
            </a:r>
            <a:r>
              <a:rPr lang="en-GB" dirty="0" err="1"/>
              <a:t>Ingratta</a:t>
            </a:r>
            <a:r>
              <a:rPr lang="en-GB" dirty="0"/>
              <a:t>).</a:t>
            </a:r>
          </a:p>
          <a:p>
            <a:r>
              <a:rPr lang="en-GB" dirty="0"/>
              <a:t>The geometry includes updated GRAIN dimensions and clearances between </a:t>
            </a:r>
            <a:r>
              <a:rPr lang="en-GB" dirty="0" err="1"/>
              <a:t>supermodules</a:t>
            </a:r>
            <a:r>
              <a:rPr lang="en-GB" dirty="0"/>
              <a:t>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73" name="Footer Placeholder 72">
            <a:extLst>
              <a:ext uri="{FF2B5EF4-FFF2-40B4-BE49-F238E27FC236}">
                <a16:creationId xmlns:a16="http://schemas.microsoft.com/office/drawing/2014/main" id="{D07AC332-F0A4-EF40-C60B-F652DEDF5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Meeting </a:t>
            </a:r>
            <a:r>
              <a:rPr lang="en-GB" dirty="0" err="1"/>
              <a:t>della</a:t>
            </a:r>
            <a:r>
              <a:rPr lang="en-GB" dirty="0"/>
              <a:t> </a:t>
            </a:r>
            <a:r>
              <a:rPr lang="en-GB" dirty="0" err="1"/>
              <a:t>Collaborazione</a:t>
            </a:r>
            <a:r>
              <a:rPr lang="en-GB" dirty="0"/>
              <a:t> DUNE-Italia, Lecce 7/11/2023	Alessandro Ruggeri</a:t>
            </a:r>
          </a:p>
        </p:txBody>
      </p:sp>
      <p:sp>
        <p:nvSpPr>
          <p:cNvPr id="74" name="Slide Number Placeholder 73">
            <a:extLst>
              <a:ext uri="{FF2B5EF4-FFF2-40B4-BE49-F238E27FC236}">
                <a16:creationId xmlns:a16="http://schemas.microsoft.com/office/drawing/2014/main" id="{428D02BC-34D3-A2B2-F8AE-DF190CAD3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115E-CE71-A440-AD2B-6CCF1A714094}" type="slidenum">
              <a:rPr lang="en-GB" smtClean="0"/>
              <a:t>6</a:t>
            </a:fld>
            <a:endParaRPr lang="en-GB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A67DF3A-B6CC-67E5-5445-C71AE1BD5A6B}"/>
              </a:ext>
            </a:extLst>
          </p:cNvPr>
          <p:cNvGrpSpPr/>
          <p:nvPr/>
        </p:nvGrpSpPr>
        <p:grpSpPr>
          <a:xfrm>
            <a:off x="6191154" y="1281323"/>
            <a:ext cx="5900390" cy="5114434"/>
            <a:chOff x="6191154" y="1281323"/>
            <a:chExt cx="5900390" cy="511443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CB603A1-9CB5-DB4F-7820-474A995370B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846607" y="1611510"/>
              <a:ext cx="2244937" cy="2880000"/>
              <a:chOff x="-19453" y="1109620"/>
              <a:chExt cx="3994434" cy="5124371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49CE039-17FA-5A97-D9C4-88E3FE38FB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47774" y="1109620"/>
                <a:ext cx="2944501" cy="5124371"/>
              </a:xfrm>
              <a:prstGeom prst="rect">
                <a:avLst/>
              </a:prstGeom>
            </p:spPr>
          </p:pic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3E27FD44-5B69-BD2B-4DA7-D6EF41C74E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9220" y="3004737"/>
                <a:ext cx="1728415" cy="68117"/>
              </a:xfrm>
              <a:prstGeom prst="straightConnector1">
                <a:avLst/>
              </a:prstGeom>
              <a:ln w="19050" cap="flat" cmpd="sng" algn="ctr">
                <a:solidFill>
                  <a:srgbClr val="00B050"/>
                </a:solidFill>
                <a:prstDash val="solid"/>
                <a:round/>
                <a:headEnd type="arrow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7A4851EC-5E3B-AFFE-F289-C4EAD018946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07635" y="1287780"/>
                <a:ext cx="768025" cy="1785074"/>
              </a:xfrm>
              <a:prstGeom prst="straightConnector1">
                <a:avLst/>
              </a:prstGeom>
              <a:ln w="19050" cap="flat" cmpd="sng" algn="ctr">
                <a:solidFill>
                  <a:srgbClr val="00B050"/>
                </a:solidFill>
                <a:prstDash val="solid"/>
                <a:round/>
                <a:headEnd type="arrow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67C55691-CBE8-48B7-07AE-B9BA890163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07635" y="3072854"/>
                <a:ext cx="0" cy="356146"/>
              </a:xfrm>
              <a:prstGeom prst="straightConnector1">
                <a:avLst/>
              </a:prstGeom>
              <a:ln w="19050" cap="flat" cmpd="sng" algn="ctr">
                <a:solidFill>
                  <a:srgbClr val="00B050"/>
                </a:solidFill>
                <a:prstDash val="solid"/>
                <a:round/>
                <a:headEnd type="arrow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5B840BDA-B513-BE40-FBA6-44256B648A1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516195" y="4254369"/>
                <a:ext cx="91440" cy="220980"/>
              </a:xfrm>
              <a:prstGeom prst="straightConnector1">
                <a:avLst/>
              </a:prstGeom>
              <a:ln w="19050" cap="flat" cmpd="sng" algn="ctr">
                <a:solidFill>
                  <a:srgbClr val="00B050"/>
                </a:solidFill>
                <a:prstDash val="solid"/>
                <a:round/>
                <a:headEnd type="arrow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822BBB9-D01F-A414-C0C8-AB608D639B30}"/>
                  </a:ext>
                </a:extLst>
              </p:cNvPr>
              <p:cNvSpPr txBox="1"/>
              <p:nvPr/>
            </p:nvSpPr>
            <p:spPr>
              <a:xfrm rot="199215">
                <a:off x="1239566" y="2377185"/>
                <a:ext cx="1151494" cy="7119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b="1" dirty="0">
                    <a:solidFill>
                      <a:srgbClr val="00B050"/>
                    </a:solidFill>
                  </a:rPr>
                  <a:t>34.98 cm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86F4DE6-4071-F10D-7D5A-0B21444ACC56}"/>
                  </a:ext>
                </a:extLst>
              </p:cNvPr>
              <p:cNvSpPr txBox="1"/>
              <p:nvPr/>
            </p:nvSpPr>
            <p:spPr>
              <a:xfrm rot="17462210">
                <a:off x="2185242" y="1844530"/>
                <a:ext cx="1179214" cy="465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rgbClr val="00B050"/>
                    </a:solidFill>
                  </a:rPr>
                  <a:t>3.2 m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518D656-F606-EAB0-6D51-65F391BA35B9}"/>
                  </a:ext>
                </a:extLst>
              </p:cNvPr>
              <p:cNvSpPr txBox="1"/>
              <p:nvPr/>
            </p:nvSpPr>
            <p:spPr>
              <a:xfrm>
                <a:off x="2561916" y="3095483"/>
                <a:ext cx="1038628" cy="4654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rgbClr val="00B050"/>
                    </a:solidFill>
                  </a:rPr>
                  <a:t>8 cm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844B544-AFF4-A585-B708-0B121AF7CC20}"/>
                  </a:ext>
                </a:extLst>
              </p:cNvPr>
              <p:cNvSpPr txBox="1"/>
              <p:nvPr/>
            </p:nvSpPr>
            <p:spPr>
              <a:xfrm>
                <a:off x="2526767" y="4140429"/>
                <a:ext cx="1024677" cy="4654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rgbClr val="00B050"/>
                    </a:solidFill>
                  </a:rPr>
                  <a:t>8 cm</a:t>
                </a:r>
              </a:p>
            </p:txBody>
          </p: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CFE98F30-CC89-3F32-29BB-A85C2FB46B0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79219" y="3444685"/>
                <a:ext cx="221940" cy="0"/>
              </a:xfrm>
              <a:prstGeom prst="straightConnector1">
                <a:avLst/>
              </a:prstGeom>
              <a:ln w="19050" cap="flat" cmpd="sng" algn="ctr">
                <a:solidFill>
                  <a:srgbClr val="E95125"/>
                </a:solidFill>
                <a:prstDash val="solid"/>
                <a:round/>
                <a:headEnd type="arrow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2AB707BC-47A4-E6E7-7050-ACDA3C637F1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55725" y="3444685"/>
                <a:ext cx="1553253" cy="87805"/>
              </a:xfrm>
              <a:prstGeom prst="straightConnector1">
                <a:avLst/>
              </a:prstGeom>
              <a:ln w="19050" cap="flat" cmpd="sng" algn="ctr">
                <a:solidFill>
                  <a:srgbClr val="E95125"/>
                </a:solidFill>
                <a:prstDash val="solid"/>
                <a:round/>
                <a:headEnd type="arrow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17" name="Content Placeholder 6">
                <a:extLst>
                  <a:ext uri="{FF2B5EF4-FFF2-40B4-BE49-F238E27FC236}">
                    <a16:creationId xmlns:a16="http://schemas.microsoft.com/office/drawing/2014/main" id="{A567405B-9954-D085-48FA-80045D5C7BDE}"/>
                  </a:ext>
                </a:extLst>
              </p:cNvPr>
              <p:cNvSpPr txBox="1">
                <a:spLocks/>
              </p:cNvSpPr>
              <p:nvPr/>
            </p:nvSpPr>
            <p:spPr>
              <a:xfrm rot="218376">
                <a:off x="2690230" y="3440227"/>
                <a:ext cx="1284751" cy="342443"/>
              </a:xfrm>
              <a:prstGeom prst="rect">
                <a:avLst/>
              </a:prstGeom>
            </p:spPr>
            <p:txBody>
              <a:bodyPr lIns="0" rIns="0">
                <a:noAutofit/>
              </a:bodyPr>
              <a:lstStyle>
                <a:lvl1pPr marL="256032" indent="-265176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Font typeface="Arial"/>
                  <a:buChar char="•"/>
                  <a:defRPr sz="22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Geneva" charset="0"/>
                  </a:defRPr>
                </a:lvl1pPr>
                <a:lvl2pPr marL="541338" indent="-26670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90000"/>
                  <a:buFont typeface="Lucida Grande"/>
                  <a:buChar char="-"/>
                  <a:defRPr sz="20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2pPr>
                <a:lvl3pPr marL="898525" indent="-27305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88000"/>
                  <a:buFont typeface="Arial"/>
                  <a:buChar char="•"/>
                  <a:defRPr sz="18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3pPr>
                <a:lvl4pPr marL="1165225" indent="-26670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90000"/>
                  <a:buFont typeface="Lucida Grande"/>
                  <a:buChar char="-"/>
                  <a:defRPr sz="16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4pPr>
                <a:lvl5pPr marL="1431925" indent="-26670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88000"/>
                  <a:buFont typeface="Arial"/>
                  <a:buChar char="•"/>
                  <a:defRPr sz="14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200" b="1" dirty="0">
                    <a:solidFill>
                      <a:srgbClr val="E95125"/>
                    </a:solidFill>
                  </a:rPr>
                  <a:t>9 x C3H6 mods</a:t>
                </a:r>
              </a:p>
            </p:txBody>
          </p:sp>
          <p:sp>
            <p:nvSpPr>
              <p:cNvPr id="18" name="Content Placeholder 6">
                <a:extLst>
                  <a:ext uri="{FF2B5EF4-FFF2-40B4-BE49-F238E27FC236}">
                    <a16:creationId xmlns:a16="http://schemas.microsoft.com/office/drawing/2014/main" id="{DE989875-69FC-BC0B-8C62-AB89CBF2B15E}"/>
                  </a:ext>
                </a:extLst>
              </p:cNvPr>
              <p:cNvSpPr txBox="1">
                <a:spLocks/>
              </p:cNvSpPr>
              <p:nvPr/>
            </p:nvSpPr>
            <p:spPr>
              <a:xfrm rot="218376">
                <a:off x="292506" y="2936222"/>
                <a:ext cx="652173" cy="588813"/>
              </a:xfrm>
              <a:prstGeom prst="rect">
                <a:avLst/>
              </a:prstGeom>
            </p:spPr>
            <p:txBody>
              <a:bodyPr lIns="0" rIns="0">
                <a:noAutofit/>
              </a:bodyPr>
              <a:lstStyle>
                <a:lvl1pPr marL="256032" indent="-265176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Font typeface="Arial"/>
                  <a:buChar char="•"/>
                  <a:defRPr sz="22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Geneva" charset="0"/>
                  </a:defRPr>
                </a:lvl1pPr>
                <a:lvl2pPr marL="541338" indent="-26670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90000"/>
                  <a:buFont typeface="Lucida Grande"/>
                  <a:buChar char="-"/>
                  <a:defRPr sz="20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2pPr>
                <a:lvl3pPr marL="898525" indent="-27305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88000"/>
                  <a:buFont typeface="Arial"/>
                  <a:buChar char="•"/>
                  <a:defRPr sz="18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3pPr>
                <a:lvl4pPr marL="1165225" indent="-26670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90000"/>
                  <a:buFont typeface="Lucida Grande"/>
                  <a:buChar char="-"/>
                  <a:defRPr sz="16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4pPr>
                <a:lvl5pPr marL="1431925" indent="-26670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88000"/>
                  <a:buFont typeface="Arial"/>
                  <a:buChar char="•"/>
                  <a:defRPr sz="14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200" b="1" dirty="0">
                    <a:solidFill>
                      <a:srgbClr val="E95125"/>
                    </a:solidFill>
                  </a:rPr>
                  <a:t>C mod</a:t>
                </a:r>
              </a:p>
            </p:txBody>
          </p: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32A1756D-A9AF-02B3-22BE-F2D28D298CD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4160" y="4526008"/>
                <a:ext cx="0" cy="574312"/>
              </a:xfrm>
              <a:prstGeom prst="straightConnector1">
                <a:avLst/>
              </a:prstGeom>
              <a:ln>
                <a:solidFill>
                  <a:schemeClr val="tx2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A34D494A-3C38-F8C6-AE57-CCF99A2A652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5665" y="4790577"/>
                <a:ext cx="410958" cy="342695"/>
              </a:xfrm>
              <a:prstGeom prst="straightConnector1">
                <a:avLst/>
              </a:prstGeom>
              <a:ln>
                <a:solidFill>
                  <a:schemeClr val="tx2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E30E0F80-7D1F-B5CA-2A3D-E7E8DED603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4160" y="5106134"/>
                <a:ext cx="554298" cy="74000"/>
              </a:xfrm>
              <a:prstGeom prst="straightConnector1">
                <a:avLst/>
              </a:prstGeom>
              <a:ln>
                <a:solidFill>
                  <a:schemeClr val="tx2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F11F6F5-8AA7-3446-B08C-9E43DC8C2148}"/>
                  </a:ext>
                </a:extLst>
              </p:cNvPr>
              <p:cNvSpPr txBox="1"/>
              <p:nvPr/>
            </p:nvSpPr>
            <p:spPr>
              <a:xfrm>
                <a:off x="-19453" y="4421245"/>
                <a:ext cx="2165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y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5F38E09-81FF-E09B-DB5B-30578ABA45CD}"/>
                  </a:ext>
                </a:extLst>
              </p:cNvPr>
              <p:cNvSpPr txBox="1"/>
              <p:nvPr/>
            </p:nvSpPr>
            <p:spPr>
              <a:xfrm>
                <a:off x="561416" y="5153915"/>
                <a:ext cx="2165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z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33C1FE4-D1C7-4537-DD21-29CF803F8026}"/>
                  </a:ext>
                </a:extLst>
              </p:cNvPr>
              <p:cNvSpPr txBox="1"/>
              <p:nvPr/>
            </p:nvSpPr>
            <p:spPr>
              <a:xfrm>
                <a:off x="427392" y="4258503"/>
                <a:ext cx="2165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x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44670BA-4778-E8A8-E897-7DCC2051CAE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542949" y="1281323"/>
              <a:ext cx="3215115" cy="2232000"/>
              <a:chOff x="13739320" y="13387694"/>
              <a:chExt cx="4786742" cy="3323059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835DF8E2-954E-9DB5-D314-1996F29DEB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2914" b="29533"/>
              <a:stretch/>
            </p:blipFill>
            <p:spPr>
              <a:xfrm>
                <a:off x="14788169" y="13494309"/>
                <a:ext cx="3737893" cy="3216444"/>
              </a:xfrm>
              <a:prstGeom prst="rect">
                <a:avLst/>
              </a:prstGeom>
              <a:ln>
                <a:noFill/>
              </a:ln>
            </p:spPr>
          </p:pic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4B5492CB-1533-74C1-2CD5-28D276D005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797705" y="14042871"/>
                <a:ext cx="113175" cy="392705"/>
              </a:xfrm>
              <a:prstGeom prst="straightConnector1">
                <a:avLst/>
              </a:prstGeom>
              <a:ln w="1905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28" name="Content Placeholder 6">
                <a:extLst>
                  <a:ext uri="{FF2B5EF4-FFF2-40B4-BE49-F238E27FC236}">
                    <a16:creationId xmlns:a16="http://schemas.microsoft.com/office/drawing/2014/main" id="{C33448C2-4618-66FE-8F7D-627838053F4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578501" y="14245103"/>
                <a:ext cx="853146" cy="594219"/>
              </a:xfrm>
              <a:prstGeom prst="rect">
                <a:avLst/>
              </a:prstGeom>
              <a:ln>
                <a:noFill/>
              </a:ln>
            </p:spPr>
            <p:txBody>
              <a:bodyPr lIns="0" rIns="0">
                <a:noAutofit/>
              </a:bodyPr>
              <a:lstStyle>
                <a:lvl1pPr marL="256032" indent="-265176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Font typeface="Arial"/>
                  <a:buChar char="•"/>
                  <a:defRPr sz="22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Geneva" charset="0"/>
                  </a:defRPr>
                </a:lvl1pPr>
                <a:lvl2pPr marL="541338" indent="-26670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90000"/>
                  <a:buFont typeface="Lucida Grande"/>
                  <a:buChar char="-"/>
                  <a:defRPr sz="20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2pPr>
                <a:lvl3pPr marL="898525" indent="-27305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88000"/>
                  <a:buFont typeface="Arial"/>
                  <a:buChar char="•"/>
                  <a:defRPr sz="18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3pPr>
                <a:lvl4pPr marL="1165225" indent="-26670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90000"/>
                  <a:buFont typeface="Lucida Grande"/>
                  <a:buChar char="-"/>
                  <a:defRPr sz="16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4pPr>
                <a:lvl5pPr marL="1431925" indent="-26670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88000"/>
                  <a:buFont typeface="Arial"/>
                  <a:buChar char="•"/>
                  <a:defRPr sz="14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400" b="1" dirty="0">
                    <a:solidFill>
                      <a:srgbClr val="E95125"/>
                    </a:solidFill>
                  </a:rPr>
                  <a:t>Target layer</a:t>
                </a:r>
              </a:p>
            </p:txBody>
          </p:sp>
          <p:sp>
            <p:nvSpPr>
              <p:cNvPr id="29" name="Content Placeholder 6">
                <a:extLst>
                  <a:ext uri="{FF2B5EF4-FFF2-40B4-BE49-F238E27FC236}">
                    <a16:creationId xmlns:a16="http://schemas.microsoft.com/office/drawing/2014/main" id="{5507BEA5-5E0D-F3C7-693B-96809AA9C51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432870" y="13387694"/>
                <a:ext cx="875522" cy="548562"/>
              </a:xfrm>
              <a:prstGeom prst="rect">
                <a:avLst/>
              </a:prstGeom>
              <a:ln>
                <a:noFill/>
              </a:ln>
            </p:spPr>
            <p:txBody>
              <a:bodyPr lIns="0" rIns="0">
                <a:noAutofit/>
              </a:bodyPr>
              <a:lstStyle>
                <a:lvl1pPr marL="256032" indent="-265176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Font typeface="Arial"/>
                  <a:buChar char="•"/>
                  <a:defRPr sz="22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Geneva" charset="0"/>
                  </a:defRPr>
                </a:lvl1pPr>
                <a:lvl2pPr marL="541338" indent="-26670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90000"/>
                  <a:buFont typeface="Lucida Grande"/>
                  <a:buChar char="-"/>
                  <a:defRPr sz="20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2pPr>
                <a:lvl3pPr marL="898525" indent="-27305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88000"/>
                  <a:buFont typeface="Arial"/>
                  <a:buChar char="•"/>
                  <a:defRPr sz="18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3pPr>
                <a:lvl4pPr marL="1165225" indent="-26670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90000"/>
                  <a:buFont typeface="Lucida Grande"/>
                  <a:buChar char="-"/>
                  <a:defRPr sz="16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4pPr>
                <a:lvl5pPr marL="1431925" indent="-26670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88000"/>
                  <a:buFont typeface="Arial"/>
                  <a:buChar char="•"/>
                  <a:defRPr sz="14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400" b="1" dirty="0">
                    <a:solidFill>
                      <a:srgbClr val="E95125"/>
                    </a:solidFill>
                  </a:rPr>
                  <a:t>Mylar strips</a:t>
                </a:r>
              </a:p>
            </p:txBody>
          </p: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A99E2DAA-CFCD-66EC-B3B5-E9D0C516E83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5637035" y="14288518"/>
                <a:ext cx="362617" cy="905875"/>
              </a:xfrm>
              <a:prstGeom prst="straightConnector1">
                <a:avLst/>
              </a:prstGeom>
              <a:ln w="1905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31" name="Content Placeholder 6">
                <a:extLst>
                  <a:ext uri="{FF2B5EF4-FFF2-40B4-BE49-F238E27FC236}">
                    <a16:creationId xmlns:a16="http://schemas.microsoft.com/office/drawing/2014/main" id="{524ACA78-8941-0719-F8DB-BAD25C172C2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421010" y="13628305"/>
                <a:ext cx="1125674" cy="590434"/>
              </a:xfrm>
              <a:prstGeom prst="rect">
                <a:avLst/>
              </a:prstGeom>
              <a:ln>
                <a:noFill/>
              </a:ln>
            </p:spPr>
            <p:txBody>
              <a:bodyPr lIns="0" rIns="0">
                <a:noAutofit/>
              </a:bodyPr>
              <a:lstStyle>
                <a:lvl1pPr marL="256032" indent="-265176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Font typeface="Arial"/>
                  <a:buChar char="•"/>
                  <a:defRPr sz="22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Geneva" charset="0"/>
                  </a:defRPr>
                </a:lvl1pPr>
                <a:lvl2pPr marL="541338" indent="-26670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90000"/>
                  <a:buFont typeface="Lucida Grande"/>
                  <a:buChar char="-"/>
                  <a:defRPr sz="20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2pPr>
                <a:lvl3pPr marL="898525" indent="-27305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88000"/>
                  <a:buFont typeface="Arial"/>
                  <a:buChar char="•"/>
                  <a:defRPr sz="18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3pPr>
                <a:lvl4pPr marL="1165225" indent="-26670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90000"/>
                  <a:buFont typeface="Lucida Grande"/>
                  <a:buChar char="-"/>
                  <a:defRPr sz="16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4pPr>
                <a:lvl5pPr marL="1431925" indent="-26670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88000"/>
                  <a:buFont typeface="Arial"/>
                  <a:buChar char="•"/>
                  <a:defRPr sz="14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400" b="1" dirty="0">
                    <a:solidFill>
                      <a:srgbClr val="E95125"/>
                    </a:solidFill>
                    <a:latin typeface="Gill Sans MT" panose="020B0502020104020203" pitchFamily="34" charset="77"/>
                  </a:rPr>
                  <a:t>Drift volumes </a:t>
                </a:r>
              </a:p>
            </p:txBody>
          </p: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A8AB3EAE-9284-7D38-EAD0-5F927B43ED1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288191" y="14618723"/>
                <a:ext cx="0" cy="515030"/>
              </a:xfrm>
              <a:prstGeom prst="straightConnector1">
                <a:avLst/>
              </a:prstGeom>
              <a:ln>
                <a:solidFill>
                  <a:schemeClr val="accent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7B66E604-C7EF-59D3-4B2F-A73CEFA1A8A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968375" y="15138811"/>
                <a:ext cx="322647" cy="164736"/>
              </a:xfrm>
              <a:prstGeom prst="straightConnector1">
                <a:avLst/>
              </a:prstGeom>
              <a:ln>
                <a:solidFill>
                  <a:schemeClr val="accent1"/>
                </a:solidFill>
                <a:headEnd type="triangl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0AEDC715-63DA-5CC6-97D4-1FBEB50D88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280887" y="15139110"/>
                <a:ext cx="363615" cy="42849"/>
              </a:xfrm>
              <a:prstGeom prst="straightConnector1">
                <a:avLst/>
              </a:prstGeom>
              <a:ln>
                <a:solidFill>
                  <a:schemeClr val="accent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D7AB89F-566E-1CB2-399E-1425F8B6658D}"/>
                  </a:ext>
                </a:extLst>
              </p:cNvPr>
              <p:cNvSpPr txBox="1"/>
              <p:nvPr/>
            </p:nvSpPr>
            <p:spPr>
              <a:xfrm>
                <a:off x="13941124" y="14435576"/>
                <a:ext cx="194161" cy="3312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y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FC550FF-0306-5160-E587-8DD88CCF1EFB}"/>
                  </a:ext>
                </a:extLst>
              </p:cNvPr>
              <p:cNvSpPr txBox="1"/>
              <p:nvPr/>
            </p:nvSpPr>
            <p:spPr>
              <a:xfrm>
                <a:off x="13739320" y="15193204"/>
                <a:ext cx="194161" cy="3312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z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6226BF9-C7E7-FB8C-E6C2-73FFD1D97EBF}"/>
                  </a:ext>
                </a:extLst>
              </p:cNvPr>
              <p:cNvSpPr txBox="1"/>
              <p:nvPr/>
            </p:nvSpPr>
            <p:spPr>
              <a:xfrm>
                <a:off x="14559614" y="15093319"/>
                <a:ext cx="194160" cy="3312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x</a:t>
                </a:r>
              </a:p>
            </p:txBody>
          </p: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A1A6227F-480E-69A2-8823-ABCD46A2587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5969292" y="14302732"/>
                <a:ext cx="29112" cy="1164032"/>
              </a:xfrm>
              <a:prstGeom prst="straightConnector1">
                <a:avLst/>
              </a:prstGeom>
              <a:ln w="1905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4F962FBC-F67A-3EE7-4BF5-93AFA3FD6A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999652" y="14296645"/>
                <a:ext cx="368784" cy="1111408"/>
              </a:xfrm>
              <a:prstGeom prst="straightConnector1">
                <a:avLst/>
              </a:prstGeom>
              <a:ln w="1905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EF1D239F-B3E2-63F3-64E7-427A46E1BE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114604" y="14896543"/>
                <a:ext cx="130056" cy="445737"/>
              </a:xfrm>
              <a:prstGeom prst="straightConnector1">
                <a:avLst/>
              </a:prstGeom>
              <a:ln w="1905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C2FC7182-E881-708F-773D-8D4AF8A8D3B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191154" y="3551757"/>
              <a:ext cx="4368968" cy="2844000"/>
              <a:chOff x="-1213705" y="568960"/>
              <a:chExt cx="7519396" cy="4894767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B13A241A-8730-006A-D403-D87E7B2900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5842" y="568960"/>
                <a:ext cx="4855713" cy="4894767"/>
              </a:xfrm>
              <a:prstGeom prst="rect">
                <a:avLst/>
              </a:prstGeom>
            </p:spPr>
          </p:pic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4909305D-A207-EBFE-22DF-0BDCCF072A7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1535" y="3258737"/>
                <a:ext cx="1055370" cy="46907"/>
              </a:xfrm>
              <a:prstGeom prst="straightConnector1">
                <a:avLst/>
              </a:prstGeom>
              <a:ln w="19050" cap="flat" cmpd="sng" algn="ctr">
                <a:solidFill>
                  <a:srgbClr val="FFFF00"/>
                </a:solidFill>
                <a:prstDash val="solid"/>
                <a:round/>
                <a:headEnd type="arrow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F0224161-836B-FB61-648C-4031C8CDD1E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12597" y="3131820"/>
                <a:ext cx="3287063" cy="124267"/>
              </a:xfrm>
              <a:prstGeom prst="straightConnector1">
                <a:avLst/>
              </a:prstGeom>
              <a:ln w="19050" cap="flat" cmpd="sng" algn="ctr">
                <a:solidFill>
                  <a:srgbClr val="FFFF00"/>
                </a:solidFill>
                <a:prstDash val="solid"/>
                <a:round/>
                <a:headEnd type="arrow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D1B2137B-42F3-2102-FF01-923D986CF6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11730" y="3126547"/>
                <a:ext cx="0" cy="25908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F1BAE07D-2B6E-2EDB-5796-BA0D5672DA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12597" y="3131820"/>
                <a:ext cx="0" cy="25908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AE8198A8-EFF6-86C9-2409-69C35E1955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7760" y="3156309"/>
                <a:ext cx="0" cy="25908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81C3DB5B-ADC5-30A7-48D9-2E445B283A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1535" y="3152650"/>
                <a:ext cx="0" cy="25908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1112256C-8772-04CB-FEA5-89D71DDE7C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04230" y="3006256"/>
                <a:ext cx="0" cy="25908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1306522B-EC7E-694B-1752-A6758D7B8B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99886" y="2997007"/>
                <a:ext cx="0" cy="25908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5740904B-620F-2846-0757-8BC0E1C04CD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92757" y="3606369"/>
                <a:ext cx="429563" cy="36159"/>
              </a:xfrm>
              <a:prstGeom prst="straightConnector1">
                <a:avLst/>
              </a:prstGeom>
              <a:ln w="19050" cap="flat" cmpd="sng" algn="ctr">
                <a:solidFill>
                  <a:srgbClr val="FFFF00"/>
                </a:solidFill>
                <a:prstDash val="solid"/>
                <a:round/>
                <a:headEnd type="arrow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53" name="Content Placeholder 6">
                <a:extLst>
                  <a:ext uri="{FF2B5EF4-FFF2-40B4-BE49-F238E27FC236}">
                    <a16:creationId xmlns:a16="http://schemas.microsoft.com/office/drawing/2014/main" id="{E28885D8-5E1B-BD58-ED61-43BB4531970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36720" y="924180"/>
                <a:ext cx="185316" cy="342444"/>
              </a:xfrm>
              <a:prstGeom prst="rect">
                <a:avLst/>
              </a:prstGeom>
            </p:spPr>
            <p:txBody>
              <a:bodyPr lIns="0" rIns="0">
                <a:normAutofit fontScale="55000" lnSpcReduction="20000"/>
              </a:bodyPr>
              <a:lstStyle>
                <a:lvl1pPr marL="256032" indent="-265176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Font typeface="Arial"/>
                  <a:buChar char="•"/>
                  <a:defRPr sz="22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Geneva" charset="0"/>
                  </a:defRPr>
                </a:lvl1pPr>
                <a:lvl2pPr marL="541338" indent="-26670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90000"/>
                  <a:buFont typeface="Lucida Grande"/>
                  <a:buChar char="-"/>
                  <a:defRPr sz="20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2pPr>
                <a:lvl3pPr marL="898525" indent="-27305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88000"/>
                  <a:buFont typeface="Arial"/>
                  <a:buChar char="•"/>
                  <a:defRPr sz="18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3pPr>
                <a:lvl4pPr marL="1165225" indent="-26670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90000"/>
                  <a:buFont typeface="Lucida Grande"/>
                  <a:buChar char="-"/>
                  <a:defRPr sz="16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4pPr>
                <a:lvl5pPr marL="1431925" indent="-26670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88000"/>
                  <a:buFont typeface="Arial"/>
                  <a:buChar char="•"/>
                  <a:defRPr sz="14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400" b="1" dirty="0">
                    <a:solidFill>
                      <a:srgbClr val="E95125"/>
                    </a:solidFill>
                  </a:rPr>
                  <a:t>A</a:t>
                </a:r>
                <a:endParaRPr lang="en-US" sz="2400" b="1" dirty="0">
                  <a:solidFill>
                    <a:srgbClr val="E95125"/>
                  </a:solidFill>
                </a:endParaRPr>
              </a:p>
            </p:txBody>
          </p:sp>
          <p:sp>
            <p:nvSpPr>
              <p:cNvPr id="54" name="Content Placeholder 6">
                <a:extLst>
                  <a:ext uri="{FF2B5EF4-FFF2-40B4-BE49-F238E27FC236}">
                    <a16:creationId xmlns:a16="http://schemas.microsoft.com/office/drawing/2014/main" id="{5496AD0A-9950-103E-071F-E0E9969FE7B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72049" y="913953"/>
                <a:ext cx="185316" cy="342444"/>
              </a:xfrm>
              <a:prstGeom prst="rect">
                <a:avLst/>
              </a:prstGeom>
            </p:spPr>
            <p:txBody>
              <a:bodyPr lIns="0" rIns="0">
                <a:normAutofit fontScale="55000" lnSpcReduction="20000"/>
              </a:bodyPr>
              <a:lstStyle>
                <a:lvl1pPr marL="256032" indent="-265176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Font typeface="Arial"/>
                  <a:buChar char="•"/>
                  <a:defRPr sz="22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Geneva" charset="0"/>
                  </a:defRPr>
                </a:lvl1pPr>
                <a:lvl2pPr marL="541338" indent="-26670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90000"/>
                  <a:buFont typeface="Lucida Grande"/>
                  <a:buChar char="-"/>
                  <a:defRPr sz="20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2pPr>
                <a:lvl3pPr marL="898525" indent="-27305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88000"/>
                  <a:buFont typeface="Arial"/>
                  <a:buChar char="•"/>
                  <a:defRPr sz="18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3pPr>
                <a:lvl4pPr marL="1165225" indent="-26670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90000"/>
                  <a:buFont typeface="Lucida Grande"/>
                  <a:buChar char="-"/>
                  <a:defRPr sz="16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4pPr>
                <a:lvl5pPr marL="1431925" indent="-26670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88000"/>
                  <a:buFont typeface="Arial"/>
                  <a:buChar char="•"/>
                  <a:defRPr sz="14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400" b="1" dirty="0">
                    <a:solidFill>
                      <a:srgbClr val="E95125"/>
                    </a:solidFill>
                  </a:rPr>
                  <a:t>A</a:t>
                </a:r>
                <a:endParaRPr lang="en-US" sz="2400" b="1" dirty="0">
                  <a:solidFill>
                    <a:srgbClr val="E95125"/>
                  </a:solidFill>
                </a:endParaRPr>
              </a:p>
            </p:txBody>
          </p:sp>
          <p:sp>
            <p:nvSpPr>
              <p:cNvPr id="55" name="Content Placeholder 6">
                <a:extLst>
                  <a:ext uri="{FF2B5EF4-FFF2-40B4-BE49-F238E27FC236}">
                    <a16:creationId xmlns:a16="http://schemas.microsoft.com/office/drawing/2014/main" id="{B15E7111-A381-475C-D155-11EE6DB5314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93971" y="1110642"/>
                <a:ext cx="185316" cy="342444"/>
              </a:xfrm>
              <a:prstGeom prst="rect">
                <a:avLst/>
              </a:prstGeom>
            </p:spPr>
            <p:txBody>
              <a:bodyPr lIns="0" rIns="0">
                <a:normAutofit fontScale="55000" lnSpcReduction="20000"/>
              </a:bodyPr>
              <a:lstStyle>
                <a:lvl1pPr marL="256032" indent="-265176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Font typeface="Arial"/>
                  <a:buChar char="•"/>
                  <a:defRPr sz="22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Geneva" charset="0"/>
                  </a:defRPr>
                </a:lvl1pPr>
                <a:lvl2pPr marL="541338" indent="-26670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90000"/>
                  <a:buFont typeface="Lucida Grande"/>
                  <a:buChar char="-"/>
                  <a:defRPr sz="20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2pPr>
                <a:lvl3pPr marL="898525" indent="-27305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88000"/>
                  <a:buFont typeface="Arial"/>
                  <a:buChar char="•"/>
                  <a:defRPr sz="18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3pPr>
                <a:lvl4pPr marL="1165225" indent="-26670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90000"/>
                  <a:buFont typeface="Lucida Grande"/>
                  <a:buChar char="-"/>
                  <a:defRPr sz="16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4pPr>
                <a:lvl5pPr marL="1431925" indent="-26670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88000"/>
                  <a:buFont typeface="Arial"/>
                  <a:buChar char="•"/>
                  <a:defRPr sz="14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400" b="1" dirty="0">
                    <a:solidFill>
                      <a:srgbClr val="E95125"/>
                    </a:solidFill>
                  </a:rPr>
                  <a:t>B</a:t>
                </a:r>
                <a:endParaRPr lang="en-US" sz="2400" b="1" dirty="0">
                  <a:solidFill>
                    <a:srgbClr val="E95125"/>
                  </a:solidFill>
                </a:endParaRPr>
              </a:p>
            </p:txBody>
          </p:sp>
          <p:sp>
            <p:nvSpPr>
              <p:cNvPr id="56" name="Content Placeholder 6">
                <a:extLst>
                  <a:ext uri="{FF2B5EF4-FFF2-40B4-BE49-F238E27FC236}">
                    <a16:creationId xmlns:a16="http://schemas.microsoft.com/office/drawing/2014/main" id="{819D0ABA-7DF2-FEA6-0114-CA6001155E6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01391" y="1082447"/>
                <a:ext cx="185316" cy="342444"/>
              </a:xfrm>
              <a:prstGeom prst="rect">
                <a:avLst/>
              </a:prstGeom>
            </p:spPr>
            <p:txBody>
              <a:bodyPr lIns="0" rIns="0">
                <a:normAutofit fontScale="55000" lnSpcReduction="20000"/>
              </a:bodyPr>
              <a:lstStyle>
                <a:lvl1pPr marL="256032" indent="-265176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Font typeface="Arial"/>
                  <a:buChar char="•"/>
                  <a:defRPr sz="22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Geneva" charset="0"/>
                  </a:defRPr>
                </a:lvl1pPr>
                <a:lvl2pPr marL="541338" indent="-26670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90000"/>
                  <a:buFont typeface="Lucida Grande"/>
                  <a:buChar char="-"/>
                  <a:defRPr sz="20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2pPr>
                <a:lvl3pPr marL="898525" indent="-27305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88000"/>
                  <a:buFont typeface="Arial"/>
                  <a:buChar char="•"/>
                  <a:defRPr sz="18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3pPr>
                <a:lvl4pPr marL="1165225" indent="-26670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90000"/>
                  <a:buFont typeface="Lucida Grande"/>
                  <a:buChar char="-"/>
                  <a:defRPr sz="16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4pPr>
                <a:lvl5pPr marL="1431925" indent="-26670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88000"/>
                  <a:buFont typeface="Arial"/>
                  <a:buChar char="•"/>
                  <a:defRPr sz="14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400" b="1" dirty="0">
                    <a:solidFill>
                      <a:srgbClr val="E95125"/>
                    </a:solidFill>
                  </a:rPr>
                  <a:t>B</a:t>
                </a:r>
                <a:endParaRPr lang="en-US" sz="2400" b="1" dirty="0">
                  <a:solidFill>
                    <a:srgbClr val="E95125"/>
                  </a:solidFill>
                </a:endParaRPr>
              </a:p>
            </p:txBody>
          </p:sp>
          <p:sp>
            <p:nvSpPr>
              <p:cNvPr id="57" name="Content Placeholder 6">
                <a:extLst>
                  <a:ext uri="{FF2B5EF4-FFF2-40B4-BE49-F238E27FC236}">
                    <a16:creationId xmlns:a16="http://schemas.microsoft.com/office/drawing/2014/main" id="{610CA80E-66A9-3BE3-46FC-0BC08E4F398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05491" y="1336724"/>
                <a:ext cx="185316" cy="342444"/>
              </a:xfrm>
              <a:prstGeom prst="rect">
                <a:avLst/>
              </a:prstGeom>
            </p:spPr>
            <p:txBody>
              <a:bodyPr lIns="0" rIns="0">
                <a:normAutofit fontScale="55000" lnSpcReduction="20000"/>
              </a:bodyPr>
              <a:lstStyle>
                <a:lvl1pPr marL="256032" indent="-265176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Font typeface="Arial"/>
                  <a:buChar char="•"/>
                  <a:defRPr sz="22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Geneva" charset="0"/>
                  </a:defRPr>
                </a:lvl1pPr>
                <a:lvl2pPr marL="541338" indent="-26670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90000"/>
                  <a:buFont typeface="Lucida Grande"/>
                  <a:buChar char="-"/>
                  <a:defRPr sz="20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2pPr>
                <a:lvl3pPr marL="898525" indent="-27305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88000"/>
                  <a:buFont typeface="Arial"/>
                  <a:buChar char="•"/>
                  <a:defRPr sz="18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3pPr>
                <a:lvl4pPr marL="1165225" indent="-26670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90000"/>
                  <a:buFont typeface="Lucida Grande"/>
                  <a:buChar char="-"/>
                  <a:defRPr sz="16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4pPr>
                <a:lvl5pPr marL="1431925" indent="-26670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88000"/>
                  <a:buFont typeface="Arial"/>
                  <a:buChar char="•"/>
                  <a:defRPr sz="14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400" b="1" dirty="0">
                    <a:solidFill>
                      <a:srgbClr val="E95125"/>
                    </a:solidFill>
                  </a:rPr>
                  <a:t>C</a:t>
                </a:r>
                <a:endParaRPr lang="en-US" sz="2400" b="1" dirty="0">
                  <a:solidFill>
                    <a:srgbClr val="E95125"/>
                  </a:solidFill>
                </a:endParaRPr>
              </a:p>
            </p:txBody>
          </p:sp>
          <p:sp>
            <p:nvSpPr>
              <p:cNvPr id="58" name="Content Placeholder 6">
                <a:extLst>
                  <a:ext uri="{FF2B5EF4-FFF2-40B4-BE49-F238E27FC236}">
                    <a16:creationId xmlns:a16="http://schemas.microsoft.com/office/drawing/2014/main" id="{CB685B75-178C-B435-F4FD-AA0C6A25789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64930" y="1336724"/>
                <a:ext cx="185316" cy="342444"/>
              </a:xfrm>
              <a:prstGeom prst="rect">
                <a:avLst/>
              </a:prstGeom>
            </p:spPr>
            <p:txBody>
              <a:bodyPr lIns="0" rIns="0">
                <a:normAutofit fontScale="55000" lnSpcReduction="20000"/>
              </a:bodyPr>
              <a:lstStyle>
                <a:lvl1pPr marL="256032" indent="-265176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Font typeface="Arial"/>
                  <a:buChar char="•"/>
                  <a:defRPr sz="22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Geneva" charset="0"/>
                  </a:defRPr>
                </a:lvl1pPr>
                <a:lvl2pPr marL="541338" indent="-26670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90000"/>
                  <a:buFont typeface="Lucida Grande"/>
                  <a:buChar char="-"/>
                  <a:defRPr sz="20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2pPr>
                <a:lvl3pPr marL="898525" indent="-27305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88000"/>
                  <a:buFont typeface="Arial"/>
                  <a:buChar char="•"/>
                  <a:defRPr sz="18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3pPr>
                <a:lvl4pPr marL="1165225" indent="-26670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90000"/>
                  <a:buFont typeface="Lucida Grande"/>
                  <a:buChar char="-"/>
                  <a:defRPr sz="16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4pPr>
                <a:lvl5pPr marL="1431925" indent="-26670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88000"/>
                  <a:buFont typeface="Arial"/>
                  <a:buChar char="•"/>
                  <a:defRPr sz="14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400" b="1" dirty="0">
                    <a:solidFill>
                      <a:srgbClr val="E95125"/>
                    </a:solidFill>
                  </a:rPr>
                  <a:t>C</a:t>
                </a:r>
                <a:endParaRPr lang="en-US" sz="2400" b="1" dirty="0">
                  <a:solidFill>
                    <a:srgbClr val="E95125"/>
                  </a:solidFill>
                </a:endParaRPr>
              </a:p>
            </p:txBody>
          </p:sp>
          <p:sp>
            <p:nvSpPr>
              <p:cNvPr id="59" name="Content Placeholder 6">
                <a:extLst>
                  <a:ext uri="{FF2B5EF4-FFF2-40B4-BE49-F238E27FC236}">
                    <a16:creationId xmlns:a16="http://schemas.microsoft.com/office/drawing/2014/main" id="{BA5A829B-CBF5-05E1-446E-B58497A57B6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47927" y="1777610"/>
                <a:ext cx="185316" cy="342444"/>
              </a:xfrm>
              <a:prstGeom prst="rect">
                <a:avLst/>
              </a:prstGeom>
            </p:spPr>
            <p:txBody>
              <a:bodyPr lIns="0" rIns="0">
                <a:normAutofit fontScale="55000" lnSpcReduction="20000"/>
              </a:bodyPr>
              <a:lstStyle>
                <a:lvl1pPr marL="256032" indent="-265176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Font typeface="Arial"/>
                  <a:buChar char="•"/>
                  <a:defRPr sz="22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Geneva" charset="0"/>
                  </a:defRPr>
                </a:lvl1pPr>
                <a:lvl2pPr marL="541338" indent="-26670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90000"/>
                  <a:buFont typeface="Lucida Grande"/>
                  <a:buChar char="-"/>
                  <a:defRPr sz="20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2pPr>
                <a:lvl3pPr marL="898525" indent="-27305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88000"/>
                  <a:buFont typeface="Arial"/>
                  <a:buChar char="•"/>
                  <a:defRPr sz="18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3pPr>
                <a:lvl4pPr marL="1165225" indent="-26670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90000"/>
                  <a:buFont typeface="Lucida Grande"/>
                  <a:buChar char="-"/>
                  <a:defRPr sz="16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4pPr>
                <a:lvl5pPr marL="1431925" indent="-26670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88000"/>
                  <a:buFont typeface="Arial"/>
                  <a:buChar char="•"/>
                  <a:defRPr sz="14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400" b="1" dirty="0">
                    <a:solidFill>
                      <a:srgbClr val="E95125"/>
                    </a:solidFill>
                  </a:rPr>
                  <a:t>X</a:t>
                </a:r>
                <a:endParaRPr lang="en-US" sz="2400" b="1" dirty="0">
                  <a:solidFill>
                    <a:srgbClr val="E95125"/>
                  </a:solidFill>
                </a:endParaRPr>
              </a:p>
            </p:txBody>
          </p:sp>
          <p:sp>
            <p:nvSpPr>
              <p:cNvPr id="60" name="Content Placeholder 6">
                <a:extLst>
                  <a:ext uri="{FF2B5EF4-FFF2-40B4-BE49-F238E27FC236}">
                    <a16:creationId xmlns:a16="http://schemas.microsoft.com/office/drawing/2014/main" id="{C0A29B1B-8CDA-53D8-EABB-643271600E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40821" y="2374993"/>
                <a:ext cx="185316" cy="342444"/>
              </a:xfrm>
              <a:prstGeom prst="rect">
                <a:avLst/>
              </a:prstGeom>
            </p:spPr>
            <p:txBody>
              <a:bodyPr lIns="0" rIns="0">
                <a:normAutofit fontScale="55000" lnSpcReduction="20000"/>
              </a:bodyPr>
              <a:lstStyle>
                <a:lvl1pPr marL="256032" indent="-265176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Font typeface="Arial"/>
                  <a:buChar char="•"/>
                  <a:defRPr sz="22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Geneva" charset="0"/>
                  </a:defRPr>
                </a:lvl1pPr>
                <a:lvl2pPr marL="541338" indent="-26670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90000"/>
                  <a:buFont typeface="Lucida Grande"/>
                  <a:buChar char="-"/>
                  <a:defRPr sz="20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2pPr>
                <a:lvl3pPr marL="898525" indent="-27305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88000"/>
                  <a:buFont typeface="Arial"/>
                  <a:buChar char="•"/>
                  <a:defRPr sz="18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3pPr>
                <a:lvl4pPr marL="1165225" indent="-26670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90000"/>
                  <a:buFont typeface="Lucida Grande"/>
                  <a:buChar char="-"/>
                  <a:defRPr sz="16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4pPr>
                <a:lvl5pPr marL="1431925" indent="-26670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88000"/>
                  <a:buFont typeface="Arial"/>
                  <a:buChar char="•"/>
                  <a:defRPr sz="14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400" b="1" dirty="0">
                    <a:solidFill>
                      <a:srgbClr val="E95125"/>
                    </a:solidFill>
                  </a:rPr>
                  <a:t>X</a:t>
                </a:r>
                <a:endParaRPr lang="en-US" sz="2400" b="1" dirty="0">
                  <a:solidFill>
                    <a:srgbClr val="E95125"/>
                  </a:solidFill>
                </a:endParaRP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BFC1BE32-6035-E164-A1B4-5AEE218C763D}"/>
                  </a:ext>
                </a:extLst>
              </p:cNvPr>
              <p:cNvSpPr txBox="1"/>
              <p:nvPr/>
            </p:nvSpPr>
            <p:spPr>
              <a:xfrm rot="21441305">
                <a:off x="2401260" y="2702529"/>
                <a:ext cx="1351792" cy="5297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FFFF00"/>
                    </a:solidFill>
                  </a:rPr>
                  <a:t>2938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4BD3C2B9-181A-2B38-D2C3-16A983E20191}"/>
                  </a:ext>
                </a:extLst>
              </p:cNvPr>
              <p:cNvSpPr txBox="1"/>
              <p:nvPr/>
            </p:nvSpPr>
            <p:spPr>
              <a:xfrm rot="21441305">
                <a:off x="2627756" y="3134644"/>
                <a:ext cx="97230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FFFF00"/>
                    </a:solidFill>
                  </a:rPr>
                  <a:t>350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55101938-7ECD-C8EE-ECF0-F77BFC78E0F9}"/>
                  </a:ext>
                </a:extLst>
              </p:cNvPr>
              <p:cNvSpPr txBox="1"/>
              <p:nvPr/>
            </p:nvSpPr>
            <p:spPr>
              <a:xfrm rot="21441305">
                <a:off x="381227" y="2828630"/>
                <a:ext cx="97230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FFFF00"/>
                    </a:solidFill>
                  </a:rPr>
                  <a:t>902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E4C81461-54BA-85F5-49C5-7A09D2EA33C5}"/>
                  </a:ext>
                </a:extLst>
              </p:cNvPr>
              <p:cNvSpPr txBox="1"/>
              <p:nvPr/>
            </p:nvSpPr>
            <p:spPr>
              <a:xfrm rot="21441305">
                <a:off x="-167306" y="2785267"/>
                <a:ext cx="844817" cy="476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0B050"/>
                    </a:solidFill>
                  </a:rPr>
                  <a:t>20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EE08E1AF-0C8D-A5F9-46E9-486CA25D034F}"/>
                  </a:ext>
                </a:extLst>
              </p:cNvPr>
              <p:cNvSpPr txBox="1"/>
              <p:nvPr/>
            </p:nvSpPr>
            <p:spPr>
              <a:xfrm rot="21441305">
                <a:off x="1158828" y="2729017"/>
                <a:ext cx="690402" cy="476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0B050"/>
                    </a:solidFill>
                  </a:rPr>
                  <a:t>20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92C7BB50-4681-41D5-FB66-06839916B4B2}"/>
                  </a:ext>
                </a:extLst>
              </p:cNvPr>
              <p:cNvSpPr txBox="1"/>
              <p:nvPr/>
            </p:nvSpPr>
            <p:spPr>
              <a:xfrm rot="21441305">
                <a:off x="4651351" y="2637508"/>
                <a:ext cx="882991" cy="476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0B050"/>
                    </a:solidFill>
                  </a:rPr>
                  <a:t>120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B73223E7-37F4-55A4-A4B2-A7B0CD79C21F}"/>
                  </a:ext>
                </a:extLst>
              </p:cNvPr>
              <p:cNvSpPr txBox="1"/>
              <p:nvPr/>
            </p:nvSpPr>
            <p:spPr>
              <a:xfrm>
                <a:off x="1960309" y="1972841"/>
                <a:ext cx="2093609" cy="9005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u="sng" dirty="0">
                    <a:solidFill>
                      <a:srgbClr val="FFFF00"/>
                    </a:solidFill>
                  </a:rPr>
                  <a:t>Lengths in mm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F356F135-8160-A914-6A09-53828B443CE1}"/>
                  </a:ext>
                </a:extLst>
              </p:cNvPr>
              <p:cNvSpPr txBox="1"/>
              <p:nvPr/>
            </p:nvSpPr>
            <p:spPr>
              <a:xfrm>
                <a:off x="-1213705" y="3714853"/>
                <a:ext cx="1844716" cy="1032934"/>
              </a:xfrm>
              <a:prstGeom prst="rect">
                <a:avLst/>
              </a:prstGeom>
              <a:solidFill>
                <a:srgbClr val="7EA9CA">
                  <a:alpha val="40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rgbClr val="00B050"/>
                    </a:solidFill>
                  </a:rPr>
                  <a:t>Clearance GRAIN - ECAL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6D36244E-A4AC-D7E0-8425-C8A7DE216CA1}"/>
                  </a:ext>
                </a:extLst>
              </p:cNvPr>
              <p:cNvSpPr txBox="1"/>
              <p:nvPr/>
            </p:nvSpPr>
            <p:spPr>
              <a:xfrm>
                <a:off x="721799" y="4035209"/>
                <a:ext cx="1634144" cy="1112391"/>
              </a:xfrm>
              <a:prstGeom prst="rect">
                <a:avLst/>
              </a:prstGeom>
              <a:solidFill>
                <a:srgbClr val="7EA9CA">
                  <a:alpha val="40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0B050"/>
                    </a:solidFill>
                  </a:rPr>
                  <a:t>Clearance tracker - GRAIN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D96B7D0A-40CF-FCEC-F464-BBBD60CC31E5}"/>
                  </a:ext>
                </a:extLst>
              </p:cNvPr>
              <p:cNvSpPr txBox="1"/>
              <p:nvPr/>
            </p:nvSpPr>
            <p:spPr>
              <a:xfrm>
                <a:off x="4642154" y="3621444"/>
                <a:ext cx="1663537" cy="1032934"/>
              </a:xfrm>
              <a:prstGeom prst="rect">
                <a:avLst/>
              </a:prstGeom>
              <a:solidFill>
                <a:srgbClr val="7EA9CA">
                  <a:alpha val="40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rgbClr val="00B050"/>
                    </a:solidFill>
                  </a:rPr>
                  <a:t>Clearance tracker - ECAL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AFA59202-FD34-FEEB-F8E2-10478C6CA575}"/>
                  </a:ext>
                </a:extLst>
              </p:cNvPr>
              <p:cNvSpPr txBox="1"/>
              <p:nvPr/>
            </p:nvSpPr>
            <p:spPr>
              <a:xfrm>
                <a:off x="2960894" y="4078811"/>
                <a:ext cx="1663539" cy="1112391"/>
              </a:xfrm>
              <a:prstGeom prst="rect">
                <a:avLst/>
              </a:prstGeom>
              <a:solidFill>
                <a:srgbClr val="7EA9CA">
                  <a:alpha val="40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0B050"/>
                    </a:solidFill>
                  </a:rPr>
                  <a:t>15 mm </a:t>
                </a:r>
                <a:r>
                  <a:rPr lang="en-US" sz="1200" b="1" dirty="0" err="1">
                    <a:solidFill>
                      <a:srgbClr val="00B050"/>
                    </a:solidFill>
                  </a:rPr>
                  <a:t>Supermod</a:t>
                </a:r>
                <a:r>
                  <a:rPr lang="en-US" sz="1200" b="1" dirty="0">
                    <a:solidFill>
                      <a:srgbClr val="00B050"/>
                    </a:solidFill>
                  </a:rPr>
                  <a:t> clearance</a:t>
                </a:r>
              </a:p>
            </p:txBody>
          </p: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11AD8EAE-5FE5-DB8A-618A-B8023A445B31}"/>
                  </a:ext>
                </a:extLst>
              </p:cNvPr>
              <p:cNvCxnSpPr>
                <a:cxnSpLocks/>
                <a:endCxn id="71" idx="0"/>
              </p:cNvCxnSpPr>
              <p:nvPr/>
            </p:nvCxnSpPr>
            <p:spPr>
              <a:xfrm flipH="1">
                <a:off x="3792664" y="3529232"/>
                <a:ext cx="318775" cy="549579"/>
              </a:xfrm>
              <a:prstGeom prst="line">
                <a:avLst/>
              </a:prstGeom>
              <a:ln w="19050">
                <a:solidFill>
                  <a:srgbClr val="00B050"/>
                </a:solidFill>
                <a:headEnd type="triangl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EF0D426-EB34-4138-2F36-A5698B622171}"/>
                </a:ext>
              </a:extLst>
            </p:cNvPr>
            <p:cNvCxnSpPr>
              <a:cxnSpLocks/>
              <a:endCxn id="69" idx="0"/>
            </p:cNvCxnSpPr>
            <p:nvPr/>
          </p:nvCxnSpPr>
          <p:spPr>
            <a:xfrm>
              <a:off x="7770230" y="5141849"/>
              <a:ext cx="20244" cy="423898"/>
            </a:xfrm>
            <a:prstGeom prst="line">
              <a:avLst/>
            </a:prstGeom>
            <a:ln w="19050">
              <a:solidFill>
                <a:srgbClr val="00B050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83DDB7B-9D40-6A07-C0CD-A85B8B328EE8}"/>
                </a:ext>
              </a:extLst>
            </p:cNvPr>
            <p:cNvCxnSpPr>
              <a:cxnSpLocks/>
            </p:cNvCxnSpPr>
            <p:nvPr/>
          </p:nvCxnSpPr>
          <p:spPr>
            <a:xfrm>
              <a:off x="7030722" y="5188321"/>
              <a:ext cx="0" cy="219925"/>
            </a:xfrm>
            <a:prstGeom prst="line">
              <a:avLst/>
            </a:prstGeom>
            <a:ln w="19050">
              <a:solidFill>
                <a:srgbClr val="00B050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AFC34327-6BD9-76D1-6E31-A966272A9E34}"/>
                </a:ext>
              </a:extLst>
            </p:cNvPr>
            <p:cNvCxnSpPr>
              <a:cxnSpLocks/>
            </p:cNvCxnSpPr>
            <p:nvPr/>
          </p:nvCxnSpPr>
          <p:spPr>
            <a:xfrm>
              <a:off x="9839768" y="5022311"/>
              <a:ext cx="67688" cy="303027"/>
            </a:xfrm>
            <a:prstGeom prst="line">
              <a:avLst/>
            </a:prstGeom>
            <a:ln w="19050">
              <a:solidFill>
                <a:srgbClr val="00B050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4944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466AC-85A2-D0CB-F872-B7140ED4F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signal simulations in Garfield++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441032A-A331-340D-AC46-D50929973D8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36573" y="1544976"/>
                <a:ext cx="5774758" cy="4672944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GB" dirty="0"/>
                  <a:t>Garfield implements algorithms for the simulation of:</a:t>
                </a:r>
              </a:p>
              <a:p>
                <a:pPr lvl="1"/>
                <a:r>
                  <a:rPr lang="en-GB" dirty="0">
                    <a:solidFill>
                      <a:schemeClr val="accent1"/>
                    </a:solidFill>
                  </a:rPr>
                  <a:t>ionization patterns</a:t>
                </a:r>
                <a:r>
                  <a:rPr lang="en-GB" dirty="0"/>
                  <a:t> of charged particles (Heed model).</a:t>
                </a:r>
              </a:p>
              <a:p>
                <a:pPr lvl="1"/>
                <a:r>
                  <a:rPr lang="en-GB" dirty="0">
                    <a:solidFill>
                      <a:schemeClr val="accent1"/>
                    </a:solidFill>
                  </a:rPr>
                  <a:t>charge transport</a:t>
                </a:r>
                <a:r>
                  <a:rPr lang="en-GB" dirty="0"/>
                  <a:t> with MC and RKF algorithms </a:t>
                </a:r>
                <a:br>
                  <a:rPr lang="en-GB" dirty="0"/>
                </a:br>
                <a:r>
                  <a:rPr lang="en-GB" dirty="0"/>
                  <a:t>(using the latter).</a:t>
                </a:r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Induced signals</a:t>
                </a:r>
                <a:r>
                  <a:rPr lang="en-GB" dirty="0"/>
                  <a:t> are computed with the Shockley-</a:t>
                </a:r>
                <a:r>
                  <a:rPr lang="en-GB" dirty="0" err="1"/>
                  <a:t>Ramo</a:t>
                </a:r>
                <a:r>
                  <a:rPr lang="en-GB" dirty="0"/>
                  <a:t> theorem:</a:t>
                </a:r>
              </a:p>
              <a:p>
                <a:pPr marL="0" indent="0" algn="ctr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𝑖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it-IT" b="1" i="1" smtClean="0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b="1" i="1" smtClean="0"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/>
              </a:p>
              <a:p>
                <a:endParaRPr lang="en-GB" dirty="0"/>
              </a:p>
              <a:p>
                <a:r>
                  <a:rPr lang="en-GB" dirty="0"/>
                  <a:t>Signals can be convolved with a </a:t>
                </a:r>
                <a:r>
                  <a:rPr lang="en-GB" dirty="0">
                    <a:solidFill>
                      <a:schemeClr val="accent1"/>
                    </a:solidFill>
                  </a:rPr>
                  <a:t>detector response function</a:t>
                </a:r>
                <a:r>
                  <a:rPr lang="en-GB" dirty="0"/>
                  <a:t>.</a:t>
                </a:r>
              </a:p>
              <a:p>
                <a:r>
                  <a:rPr lang="en-GB" dirty="0"/>
                  <a:t>Current issues with the simulations: </a:t>
                </a:r>
              </a:p>
              <a:p>
                <a:pPr lvl="1"/>
                <a:r>
                  <a:rPr lang="en-GB" dirty="0"/>
                  <a:t>RKF </a:t>
                </a:r>
                <a:r>
                  <a:rPr lang="en-GB" dirty="0">
                    <a:solidFill>
                      <a:schemeClr val="accent1"/>
                    </a:solidFill>
                  </a:rPr>
                  <a:t>interface with current geometry is buggy</a:t>
                </a:r>
                <a:r>
                  <a:rPr lang="en-GB" dirty="0"/>
                  <a:t>: very slow simulations (&gt;20 mins for each track).</a:t>
                </a:r>
              </a:p>
              <a:p>
                <a:pPr lvl="1"/>
                <a:r>
                  <a:rPr lang="en-GB" dirty="0"/>
                  <a:t>Field must be computed at </a:t>
                </a:r>
                <a:r>
                  <a:rPr lang="en-GB" dirty="0">
                    <a:solidFill>
                      <a:schemeClr val="accent1"/>
                    </a:solidFill>
                  </a:rPr>
                  <a:t>each execution</a:t>
                </a:r>
                <a:r>
                  <a:rPr lang="en-GB" dirty="0"/>
                  <a:t>.</a:t>
                </a:r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marL="0" indent="0">
                  <a:buNone/>
                </a:pPr>
                <a:endParaRPr lang="it-IT" dirty="0"/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441032A-A331-340D-AC46-D50929973D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6573" y="1544976"/>
                <a:ext cx="5774758" cy="4672944"/>
              </a:xfrm>
              <a:blipFill>
                <a:blip r:embed="rId2"/>
                <a:stretch>
                  <a:fillRect l="-658" t="-108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1" name="Group 60">
            <a:extLst>
              <a:ext uri="{FF2B5EF4-FFF2-40B4-BE49-F238E27FC236}">
                <a16:creationId xmlns:a16="http://schemas.microsoft.com/office/drawing/2014/main" id="{272C6D1D-0320-1ED0-D949-567811FA1B0C}"/>
              </a:ext>
            </a:extLst>
          </p:cNvPr>
          <p:cNvGrpSpPr/>
          <p:nvPr/>
        </p:nvGrpSpPr>
        <p:grpSpPr>
          <a:xfrm>
            <a:off x="502947" y="3454171"/>
            <a:ext cx="4727489" cy="615557"/>
            <a:chOff x="526736" y="3701127"/>
            <a:chExt cx="4727489" cy="61555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DD2D28C-28B5-4385-25E1-DC85D449CC3F}"/>
                </a:ext>
              </a:extLst>
            </p:cNvPr>
            <p:cNvSpPr txBox="1"/>
            <p:nvPr/>
          </p:nvSpPr>
          <p:spPr>
            <a:xfrm>
              <a:off x="1744934" y="4008907"/>
              <a:ext cx="14381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accent1"/>
                  </a:solidFill>
                </a:rPr>
                <a:t>Charge velocity</a:t>
              </a:r>
            </a:p>
          </p:txBody>
        </p:sp>
        <p:sp>
          <p:nvSpPr>
            <p:cNvPr id="16" name="Bent Up Arrow 15">
              <a:extLst>
                <a:ext uri="{FF2B5EF4-FFF2-40B4-BE49-F238E27FC236}">
                  <a16:creationId xmlns:a16="http://schemas.microsoft.com/office/drawing/2014/main" id="{28B7566A-D93F-D74F-27F1-CD551D8E226D}"/>
                </a:ext>
              </a:extLst>
            </p:cNvPr>
            <p:cNvSpPr/>
            <p:nvPr/>
          </p:nvSpPr>
          <p:spPr>
            <a:xfrm>
              <a:off x="3060340" y="4008907"/>
              <a:ext cx="308983" cy="193200"/>
            </a:xfrm>
            <a:prstGeom prst="bentUp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68F0F7A-B36E-6B38-D31F-40224D1A19C2}"/>
                </a:ext>
              </a:extLst>
            </p:cNvPr>
            <p:cNvSpPr txBox="1"/>
            <p:nvPr/>
          </p:nvSpPr>
          <p:spPr>
            <a:xfrm>
              <a:off x="526736" y="3701127"/>
              <a:ext cx="13677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accent1"/>
                  </a:solidFill>
                </a:rPr>
                <a:t>Induced current</a:t>
              </a:r>
            </a:p>
          </p:txBody>
        </p:sp>
        <p:sp>
          <p:nvSpPr>
            <p:cNvPr id="19" name="Right Arrow 18">
              <a:extLst>
                <a:ext uri="{FF2B5EF4-FFF2-40B4-BE49-F238E27FC236}">
                  <a16:creationId xmlns:a16="http://schemas.microsoft.com/office/drawing/2014/main" id="{DDBA13F0-1684-5A7F-93EF-A0CBB67BC536}"/>
                </a:ext>
              </a:extLst>
            </p:cNvPr>
            <p:cNvSpPr/>
            <p:nvPr/>
          </p:nvSpPr>
          <p:spPr>
            <a:xfrm>
              <a:off x="1828601" y="3815496"/>
              <a:ext cx="408148" cy="79038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A01E1FD-E373-581D-CD5E-BFC576EE2A33}"/>
                </a:ext>
              </a:extLst>
            </p:cNvPr>
            <p:cNvSpPr txBox="1"/>
            <p:nvPr/>
          </p:nvSpPr>
          <p:spPr>
            <a:xfrm>
              <a:off x="3816042" y="3989575"/>
              <a:ext cx="14381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accent1"/>
                  </a:solidFill>
                </a:rPr>
                <a:t>Weighting field</a:t>
              </a:r>
            </a:p>
          </p:txBody>
        </p:sp>
        <p:sp>
          <p:nvSpPr>
            <p:cNvPr id="17" name="Bent Up Arrow 16">
              <a:extLst>
                <a:ext uri="{FF2B5EF4-FFF2-40B4-BE49-F238E27FC236}">
                  <a16:creationId xmlns:a16="http://schemas.microsoft.com/office/drawing/2014/main" id="{F4DF2336-1277-96DE-BCB4-5F449BBB49C5}"/>
                </a:ext>
              </a:extLst>
            </p:cNvPr>
            <p:cNvSpPr/>
            <p:nvPr/>
          </p:nvSpPr>
          <p:spPr>
            <a:xfrm flipH="1">
              <a:off x="3620182" y="4003280"/>
              <a:ext cx="308983" cy="193200"/>
            </a:xfrm>
            <a:prstGeom prst="bentUp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2F24E44-B378-F03B-FA4C-12C1F76BFD4E}"/>
              </a:ext>
            </a:extLst>
          </p:cNvPr>
          <p:cNvGrpSpPr/>
          <p:nvPr/>
        </p:nvGrpSpPr>
        <p:grpSpPr>
          <a:xfrm>
            <a:off x="5684148" y="1728296"/>
            <a:ext cx="6278962" cy="4230769"/>
            <a:chOff x="5660854" y="1921381"/>
            <a:chExt cx="6278962" cy="4230769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9F3F6D3-8F43-7E72-0A29-686D879D3BEA}"/>
                </a:ext>
              </a:extLst>
            </p:cNvPr>
            <p:cNvGrpSpPr/>
            <p:nvPr/>
          </p:nvGrpSpPr>
          <p:grpSpPr>
            <a:xfrm>
              <a:off x="5660854" y="1977678"/>
              <a:ext cx="2887508" cy="3943307"/>
              <a:chOff x="30653153" y="1962976"/>
              <a:chExt cx="4746119" cy="6481501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CDB7D360-E46B-E746-B4E0-3C21FDC32089}"/>
                  </a:ext>
                </a:extLst>
              </p:cNvPr>
              <p:cNvGrpSpPr/>
              <p:nvPr/>
            </p:nvGrpSpPr>
            <p:grpSpPr>
              <a:xfrm>
                <a:off x="30769586" y="1962976"/>
                <a:ext cx="4629686" cy="6481501"/>
                <a:chOff x="8009660" y="365096"/>
                <a:chExt cx="3456674" cy="5619295"/>
              </a:xfrm>
            </p:grpSpPr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163A0577-C675-CFDB-0CFD-D43F5DD802EA}"/>
                    </a:ext>
                  </a:extLst>
                </p:cNvPr>
                <p:cNvGrpSpPr/>
                <p:nvPr/>
              </p:nvGrpSpPr>
              <p:grpSpPr>
                <a:xfrm>
                  <a:off x="8925753" y="365096"/>
                  <a:ext cx="2540581" cy="5619295"/>
                  <a:chOff x="8195066" y="343324"/>
                  <a:chExt cx="2540581" cy="5619295"/>
                </a:xfrm>
              </p:grpSpPr>
              <p:grpSp>
                <p:nvGrpSpPr>
                  <p:cNvPr id="43" name="Group 42">
                    <a:extLst>
                      <a:ext uri="{FF2B5EF4-FFF2-40B4-BE49-F238E27FC236}">
                        <a16:creationId xmlns:a16="http://schemas.microsoft.com/office/drawing/2014/main" id="{9EC9C594-6597-D53A-A3ED-58471E87DE56}"/>
                      </a:ext>
                    </a:extLst>
                  </p:cNvPr>
                  <p:cNvGrpSpPr/>
                  <p:nvPr/>
                </p:nvGrpSpPr>
                <p:grpSpPr>
                  <a:xfrm>
                    <a:off x="8195066" y="562619"/>
                    <a:ext cx="2423026" cy="5400000"/>
                    <a:chOff x="8204591" y="562619"/>
                    <a:chExt cx="2423026" cy="5400000"/>
                  </a:xfrm>
                </p:grpSpPr>
                <p:pic>
                  <p:nvPicPr>
                    <p:cNvPr id="54" name="Picture 53">
                      <a:extLst>
                        <a:ext uri="{FF2B5EF4-FFF2-40B4-BE49-F238E27FC236}">
                          <a16:creationId xmlns:a16="http://schemas.microsoft.com/office/drawing/2014/main" id="{14FC3459-9750-BFC8-AE14-E2230E14D8C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rcRect/>
                    <a:stretch/>
                  </p:blipFill>
                  <p:spPr>
                    <a:xfrm>
                      <a:off x="8204591" y="562619"/>
                      <a:ext cx="2423026" cy="540000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55" name="Oval 54">
                      <a:extLst>
                        <a:ext uri="{FF2B5EF4-FFF2-40B4-BE49-F238E27FC236}">
                          <a16:creationId xmlns:a16="http://schemas.microsoft.com/office/drawing/2014/main" id="{B3DDD80C-D952-B51E-B4DB-B3EB7A787D6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9476902" y="763222"/>
                      <a:ext cx="108000" cy="107999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56" name="Oval 55">
                      <a:extLst>
                        <a:ext uri="{FF2B5EF4-FFF2-40B4-BE49-F238E27FC236}">
                          <a16:creationId xmlns:a16="http://schemas.microsoft.com/office/drawing/2014/main" id="{A85481B2-0CB2-A9DF-FD59-2A497B6AFFA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9470851" y="5361873"/>
                      <a:ext cx="108000" cy="107999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57" name="Oval 56">
                      <a:extLst>
                        <a:ext uri="{FF2B5EF4-FFF2-40B4-BE49-F238E27FC236}">
                          <a16:creationId xmlns:a16="http://schemas.microsoft.com/office/drawing/2014/main" id="{10F15BC0-04A4-76CC-076A-AE9DA32188E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9504813" y="3093684"/>
                      <a:ext cx="72000" cy="72001"/>
                    </a:xfrm>
                    <a:prstGeom prst="ellipse">
                      <a:avLst/>
                    </a:prstGeom>
                    <a:solidFill>
                      <a:srgbClr val="92D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6A14D102-71FD-D404-75DF-E9F82232584F}"/>
                      </a:ext>
                    </a:extLst>
                  </p:cNvPr>
                  <p:cNvSpPr txBox="1"/>
                  <p:nvPr/>
                </p:nvSpPr>
                <p:spPr>
                  <a:xfrm>
                    <a:off x="8899663" y="3310622"/>
                    <a:ext cx="1190625" cy="43858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1400" dirty="0">
                        <a:solidFill>
                          <a:srgbClr val="00B050"/>
                        </a:solidFill>
                        <a:latin typeface="Gill Sans MT" panose="020B0502020104020203" pitchFamily="34" charset="77"/>
                      </a:rPr>
                      <a:t>sense wire</a:t>
                    </a:r>
                  </a:p>
                </p:txBody>
              </p:sp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55D8542A-C50F-9C43-C5FB-204CEB687C27}"/>
                      </a:ext>
                    </a:extLst>
                  </p:cNvPr>
                  <p:cNvSpPr txBox="1"/>
                  <p:nvPr/>
                </p:nvSpPr>
                <p:spPr>
                  <a:xfrm>
                    <a:off x="8915139" y="4643196"/>
                    <a:ext cx="1190625" cy="43858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1400" dirty="0">
                        <a:solidFill>
                          <a:schemeClr val="accent1"/>
                        </a:solidFill>
                        <a:latin typeface="Gill Sans MT" panose="020B0502020104020203" pitchFamily="34" charset="77"/>
                      </a:rPr>
                      <a:t>field wire</a:t>
                    </a:r>
                  </a:p>
                </p:txBody>
              </p:sp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D0E1BFC7-7A43-4C35-178C-95869B25F991}"/>
                      </a:ext>
                    </a:extLst>
                  </p:cNvPr>
                  <p:cNvSpPr txBox="1"/>
                  <p:nvPr/>
                </p:nvSpPr>
                <p:spPr>
                  <a:xfrm>
                    <a:off x="9545022" y="343324"/>
                    <a:ext cx="1190625" cy="43858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1400" dirty="0">
                        <a:solidFill>
                          <a:schemeClr val="accent1"/>
                        </a:solidFill>
                        <a:latin typeface="Gill Sans MT" panose="020B0502020104020203" pitchFamily="34" charset="77"/>
                      </a:rPr>
                      <a:t>field wire</a:t>
                    </a:r>
                  </a:p>
                </p:txBody>
              </p:sp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A0748C36-DDAC-7B15-0953-F01C1AA53416}"/>
                      </a:ext>
                    </a:extLst>
                  </p:cNvPr>
                  <p:cNvSpPr txBox="1"/>
                  <p:nvPr/>
                </p:nvSpPr>
                <p:spPr>
                  <a:xfrm>
                    <a:off x="9170948" y="3824933"/>
                    <a:ext cx="1284761" cy="43858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1400" dirty="0">
                        <a:solidFill>
                          <a:srgbClr val="C00000"/>
                        </a:solidFill>
                        <a:latin typeface="Gill Sans MT" panose="020B0502020104020203" pitchFamily="34" charset="77"/>
                      </a:rPr>
                      <a:t>drifting ions</a:t>
                    </a:r>
                  </a:p>
                </p:txBody>
              </p:sp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E0C9DF30-0946-9BC5-87BA-4A95905DF0DE}"/>
                      </a:ext>
                    </a:extLst>
                  </p:cNvPr>
                  <p:cNvSpPr txBox="1"/>
                  <p:nvPr/>
                </p:nvSpPr>
                <p:spPr>
                  <a:xfrm>
                    <a:off x="8469212" y="2722508"/>
                    <a:ext cx="1065453" cy="43858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1400" dirty="0">
                        <a:solidFill>
                          <a:srgbClr val="FFC000"/>
                        </a:solidFill>
                        <a:latin typeface="Gill Sans MT" panose="020B0502020104020203" pitchFamily="34" charset="77"/>
                      </a:rPr>
                      <a:t>drifting e</a:t>
                    </a:r>
                    <a:r>
                      <a:rPr lang="en-GB" sz="1400" baseline="30000" dirty="0">
                        <a:solidFill>
                          <a:srgbClr val="FFC000"/>
                        </a:solidFill>
                        <a:latin typeface="Gill Sans MT" panose="020B0502020104020203" pitchFamily="34" charset="77"/>
                      </a:rPr>
                      <a:t>-</a:t>
                    </a:r>
                    <a:endParaRPr lang="en-GB" sz="1400" dirty="0">
                      <a:solidFill>
                        <a:srgbClr val="FFC000"/>
                      </a:solidFill>
                      <a:latin typeface="Gill Sans MT" panose="020B0502020104020203" pitchFamily="34" charset="77"/>
                    </a:endParaRPr>
                  </a:p>
                </p:txBody>
              </p:sp>
              <p:cxnSp>
                <p:nvCxnSpPr>
                  <p:cNvPr id="49" name="Straight Arrow Connector 48">
                    <a:extLst>
                      <a:ext uri="{FF2B5EF4-FFF2-40B4-BE49-F238E27FC236}">
                        <a16:creationId xmlns:a16="http://schemas.microsoft.com/office/drawing/2014/main" id="{D676C8DA-49B7-5308-0C70-A06A0A36F72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9057802" y="2576367"/>
                    <a:ext cx="125920" cy="272376"/>
                  </a:xfrm>
                  <a:prstGeom prst="straightConnector1">
                    <a:avLst/>
                  </a:prstGeom>
                  <a:ln>
                    <a:solidFill>
                      <a:srgbClr val="FFC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Straight Arrow Connector 49">
                    <a:extLst>
                      <a:ext uri="{FF2B5EF4-FFF2-40B4-BE49-F238E27FC236}">
                        <a16:creationId xmlns:a16="http://schemas.microsoft.com/office/drawing/2014/main" id="{288D38FA-26E4-D3C2-D4FA-8C919921D20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9497170" y="3189893"/>
                    <a:ext cx="36312" cy="268066"/>
                  </a:xfrm>
                  <a:prstGeom prst="straightConnector1">
                    <a:avLst/>
                  </a:prstGeom>
                  <a:ln>
                    <a:solidFill>
                      <a:srgbClr val="00B05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Straight Arrow Connector 50">
                    <a:extLst>
                      <a:ext uri="{FF2B5EF4-FFF2-40B4-BE49-F238E27FC236}">
                        <a16:creationId xmlns:a16="http://schemas.microsoft.com/office/drawing/2014/main" id="{CE07226C-98F7-A571-9949-04B5C625852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127395" y="3214269"/>
                    <a:ext cx="179041" cy="731476"/>
                  </a:xfrm>
                  <a:prstGeom prst="straightConnector1">
                    <a:avLst/>
                  </a:prstGeom>
                  <a:ln>
                    <a:solidFill>
                      <a:srgbClr val="C0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Arrow Connector 51">
                    <a:extLst>
                      <a:ext uri="{FF2B5EF4-FFF2-40B4-BE49-F238E27FC236}">
                        <a16:creationId xmlns:a16="http://schemas.microsoft.com/office/drawing/2014/main" id="{5EBB9513-E508-BC70-52FB-1AD4ED1D759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522195" y="5001497"/>
                    <a:ext cx="0" cy="314303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Arrow Connector 52">
                    <a:extLst>
                      <a:ext uri="{FF2B5EF4-FFF2-40B4-BE49-F238E27FC236}">
                        <a16:creationId xmlns:a16="http://schemas.microsoft.com/office/drawing/2014/main" id="{08DB6894-89EE-10E4-43CE-7FF3C145FDB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9575379" y="684151"/>
                    <a:ext cx="157291" cy="59661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BD942AE7-84C7-8D6A-FEB8-7E0EAFF3EF40}"/>
                    </a:ext>
                  </a:extLst>
                </p:cNvPr>
                <p:cNvSpPr txBox="1"/>
                <p:nvPr/>
              </p:nvSpPr>
              <p:spPr>
                <a:xfrm>
                  <a:off x="8009660" y="1400068"/>
                  <a:ext cx="1190625" cy="7456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400" dirty="0">
                      <a:solidFill>
                        <a:schemeClr val="accent6">
                          <a:lumMod val="75000"/>
                        </a:schemeClr>
                      </a:solidFill>
                      <a:latin typeface="Gill Sans MT" panose="020B0502020104020203" pitchFamily="34" charset="77"/>
                    </a:rPr>
                    <a:t>2 GeV µ</a:t>
                  </a:r>
                  <a:r>
                    <a:rPr lang="en-GB" sz="1400" baseline="30000" dirty="0">
                      <a:solidFill>
                        <a:schemeClr val="accent6">
                          <a:lumMod val="75000"/>
                        </a:schemeClr>
                      </a:solidFill>
                      <a:latin typeface="Gill Sans MT" panose="020B0502020104020203" pitchFamily="34" charset="77"/>
                    </a:rPr>
                    <a:t>-</a:t>
                  </a:r>
                  <a:r>
                    <a:rPr lang="en-GB" sz="1400" dirty="0">
                      <a:solidFill>
                        <a:schemeClr val="accent6">
                          <a:lumMod val="75000"/>
                        </a:schemeClr>
                      </a:solidFill>
                      <a:latin typeface="Gill Sans MT" panose="020B0502020104020203" pitchFamily="34" charset="77"/>
                    </a:rPr>
                    <a:t> track</a:t>
                  </a:r>
                </a:p>
              </p:txBody>
            </p:sp>
            <p:cxnSp>
              <p:nvCxnSpPr>
                <p:cNvPr id="42" name="Straight Arrow Connector 41">
                  <a:extLst>
                    <a:ext uri="{FF2B5EF4-FFF2-40B4-BE49-F238E27FC236}">
                      <a16:creationId xmlns:a16="http://schemas.microsoft.com/office/drawing/2014/main" id="{BC47F5A3-5E72-2378-BF03-64A6B6E5DD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01793" y="1792180"/>
                  <a:ext cx="351256" cy="176590"/>
                </a:xfrm>
                <a:prstGeom prst="straightConnector1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39ACA233-B080-9178-49D4-A0CF7867FB61}"/>
                  </a:ext>
                </a:extLst>
              </p:cNvPr>
              <p:cNvGrpSpPr/>
              <p:nvPr/>
            </p:nvGrpSpPr>
            <p:grpSpPr>
              <a:xfrm>
                <a:off x="30653153" y="3846198"/>
                <a:ext cx="1341584" cy="1469775"/>
                <a:chOff x="7667562" y="3425526"/>
                <a:chExt cx="1001670" cy="1274258"/>
              </a:xfrm>
            </p:grpSpPr>
            <p:cxnSp>
              <p:nvCxnSpPr>
                <p:cNvPr id="34" name="Straight Arrow Connector 33">
                  <a:extLst>
                    <a:ext uri="{FF2B5EF4-FFF2-40B4-BE49-F238E27FC236}">
                      <a16:creationId xmlns:a16="http://schemas.microsoft.com/office/drawing/2014/main" id="{5FAE1F4C-E63C-0492-87CA-05E0123F38EA}"/>
                    </a:ext>
                  </a:extLst>
                </p:cNvPr>
                <p:cNvCxnSpPr/>
                <p:nvPr/>
              </p:nvCxnSpPr>
              <p:spPr>
                <a:xfrm flipV="1">
                  <a:off x="8248356" y="3901178"/>
                  <a:ext cx="0" cy="360000"/>
                </a:xfrm>
                <a:prstGeom prst="straightConnector1">
                  <a:avLst/>
                </a:prstGeom>
                <a:ln>
                  <a:solidFill>
                    <a:srgbClr val="92D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Arrow Connector 34">
                  <a:extLst>
                    <a:ext uri="{FF2B5EF4-FFF2-40B4-BE49-F238E27FC236}">
                      <a16:creationId xmlns:a16="http://schemas.microsoft.com/office/drawing/2014/main" id="{591FE249-EECF-8E37-A976-D1DFB1E33A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243327" y="4261178"/>
                  <a:ext cx="360000" cy="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51721E27-03C3-9D2A-72F9-E98666F64A3D}"/>
                    </a:ext>
                  </a:extLst>
                </p:cNvPr>
                <p:cNvSpPr/>
                <p:nvPr/>
              </p:nvSpPr>
              <p:spPr>
                <a:xfrm>
                  <a:off x="8210657" y="4226241"/>
                  <a:ext cx="72000" cy="72001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F9166BFF-83CC-A376-22C8-EEA4D1FECA79}"/>
                    </a:ext>
                  </a:extLst>
                </p:cNvPr>
                <p:cNvSpPr txBox="1"/>
                <p:nvPr/>
              </p:nvSpPr>
              <p:spPr>
                <a:xfrm>
                  <a:off x="8241486" y="3425526"/>
                  <a:ext cx="212950" cy="4385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400" dirty="0">
                      <a:solidFill>
                        <a:srgbClr val="92D050"/>
                      </a:solidFill>
                    </a:rPr>
                    <a:t>y</a:t>
                  </a: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31FB03F9-992B-3A43-0D8C-99206EF323DD}"/>
                    </a:ext>
                  </a:extLst>
                </p:cNvPr>
                <p:cNvSpPr txBox="1"/>
                <p:nvPr/>
              </p:nvSpPr>
              <p:spPr>
                <a:xfrm>
                  <a:off x="8456282" y="4225179"/>
                  <a:ext cx="212950" cy="4385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400" dirty="0">
                      <a:solidFill>
                        <a:srgbClr val="FF0000"/>
                      </a:solidFill>
                    </a:rPr>
                    <a:t>x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9" name="TextBox 38">
                      <a:extLst>
                        <a:ext uri="{FF2B5EF4-FFF2-40B4-BE49-F238E27FC236}">
                          <a16:creationId xmlns:a16="http://schemas.microsoft.com/office/drawing/2014/main" id="{30BA6880-D599-2EDD-7FE3-B669FFF6628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667562" y="4223915"/>
                      <a:ext cx="812038" cy="47586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00B0F0"/>
                          </a:solidFill>
                        </a:rPr>
                        <a:t>z // </a:t>
                      </a:r>
                      <a14:m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n-GB" sz="14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14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oMath>
                      </a14:m>
                      <a:endParaRPr lang="en-GB" sz="1400" dirty="0">
                        <a:solidFill>
                          <a:srgbClr val="00B0F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39" name="TextBox 38">
                      <a:extLst>
                        <a:ext uri="{FF2B5EF4-FFF2-40B4-BE49-F238E27FC236}">
                          <a16:creationId xmlns:a16="http://schemas.microsoft.com/office/drawing/2014/main" id="{30BA6880-D599-2EDD-7FE3-B669FFF6628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667562" y="4223915"/>
                      <a:ext cx="812038" cy="475869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F52C796-F99B-9E09-10D0-4755F09DA5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9169" t="8263" r="2525" b="1947"/>
            <a:stretch/>
          </p:blipFill>
          <p:spPr>
            <a:xfrm rot="5400000">
              <a:off x="9406603" y="1164831"/>
              <a:ext cx="1772226" cy="3285325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8DF2540-9F72-AB4A-A279-EADA1917F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771" t="8241" b="995"/>
            <a:stretch/>
          </p:blipFill>
          <p:spPr>
            <a:xfrm rot="5400000">
              <a:off x="9391527" y="3603861"/>
              <a:ext cx="1811253" cy="3285325"/>
            </a:xfrm>
            <a:prstGeom prst="rect">
              <a:avLst/>
            </a:prstGeom>
          </p:spPr>
        </p:pic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3E715B0-ED02-AEC4-1A2B-669E88F5C0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66494" y="3253978"/>
              <a:ext cx="1" cy="53913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1573FB8-D6F3-13A6-6C6D-E781892434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66494" y="4241387"/>
              <a:ext cx="0" cy="355718"/>
            </a:xfrm>
            <a:prstGeom prst="line">
              <a:avLst/>
            </a:prstGeom>
            <a:ln w="57150">
              <a:solidFill>
                <a:srgbClr val="FF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BBA1657-28DF-8EA2-1003-D2713EE9E6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04167" y="2903684"/>
              <a:ext cx="535912" cy="0"/>
            </a:xfrm>
            <a:prstGeom prst="line">
              <a:avLst/>
            </a:prstGeom>
            <a:ln w="57150">
              <a:solidFill>
                <a:srgbClr val="FF00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31773E2-E5BE-028D-31DD-78FB4A2BAB5C}"/>
                </a:ext>
              </a:extLst>
            </p:cNvPr>
            <p:cNvSpPr txBox="1"/>
            <p:nvPr/>
          </p:nvSpPr>
          <p:spPr>
            <a:xfrm>
              <a:off x="10413625" y="2273693"/>
              <a:ext cx="1338895" cy="307777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accent1"/>
                  </a:solidFill>
                  <a:latin typeface="Gill Sans MT" panose="020B0502020104020203" pitchFamily="34" charset="77"/>
                </a:rPr>
                <a:t>Induced current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30FA7B7-60AA-F304-28F6-4246726C91AC}"/>
                </a:ext>
              </a:extLst>
            </p:cNvPr>
            <p:cNvSpPr txBox="1"/>
            <p:nvPr/>
          </p:nvSpPr>
          <p:spPr>
            <a:xfrm>
              <a:off x="10484068" y="4833255"/>
              <a:ext cx="1227313" cy="307777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accent1"/>
                  </a:solidFill>
                  <a:latin typeface="Gill Sans MT" panose="020B0502020104020203" pitchFamily="34" charset="77"/>
                </a:rPr>
                <a:t>Output signal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ounded Rectangle 22">
                  <a:extLst>
                    <a:ext uri="{FF2B5EF4-FFF2-40B4-BE49-F238E27FC236}">
                      <a16:creationId xmlns:a16="http://schemas.microsoft.com/office/drawing/2014/main" id="{B68F4A9A-8823-CBA1-80FB-58CDAE2F9695}"/>
                    </a:ext>
                  </a:extLst>
                </p:cNvPr>
                <p:cNvSpPr/>
                <p:nvPr/>
              </p:nvSpPr>
              <p:spPr>
                <a:xfrm>
                  <a:off x="9032499" y="3718497"/>
                  <a:ext cx="2867990" cy="59413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36000" bIns="72000" rtlCol="0" anchor="ctr"/>
                <a:lstStyle/>
                <a:p>
                  <a:pPr algn="ctr"/>
                  <a:r>
                    <a:rPr lang="en-GB" sz="1400" dirty="0">
                      <a:solidFill>
                        <a:srgbClr val="FF0000"/>
                      </a:solidFill>
                    </a:rPr>
                    <a:t>Unipolar response function</a:t>
                  </a:r>
                </a:p>
                <a:p>
                  <a:pPr algn="ctr"/>
                  <a:r>
                    <a:rPr lang="en-GB" sz="1400" dirty="0">
                      <a:solidFill>
                        <a:srgbClr val="FF0000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it-IT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𝑝𝑘</m:t>
                          </m:r>
                        </m:sub>
                      </m:sSub>
                      <m:r>
                        <a:rPr lang="it-IT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=25 </m:t>
                      </m:r>
                      <m:r>
                        <a:rPr lang="it-IT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𝑛𝑠</m:t>
                      </m:r>
                      <m:r>
                        <a:rPr lang="it-IT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it-IT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𝑔𝑎𝑖𝑛</m:t>
                      </m:r>
                      <m:r>
                        <a:rPr lang="it-IT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=9 </m:t>
                      </m:r>
                      <m:r>
                        <a:rPr lang="it-IT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𝑚𝑉</m:t>
                      </m:r>
                      <m:r>
                        <a:rPr lang="it-IT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𝑓𝐶</m:t>
                      </m:r>
                    </m:oMath>
                  </a14:m>
                  <a:endParaRPr lang="en-GB" sz="1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Rounded Rectangle 22">
                  <a:extLst>
                    <a:ext uri="{FF2B5EF4-FFF2-40B4-BE49-F238E27FC236}">
                      <a16:creationId xmlns:a16="http://schemas.microsoft.com/office/drawing/2014/main" id="{B68F4A9A-8823-CBA1-80FB-58CDAE2F969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32499" y="3718497"/>
                  <a:ext cx="2867990" cy="594131"/>
                </a:xfrm>
                <a:prstGeom prst="round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2" name="Footer Placeholder 61">
            <a:extLst>
              <a:ext uri="{FF2B5EF4-FFF2-40B4-BE49-F238E27FC236}">
                <a16:creationId xmlns:a16="http://schemas.microsoft.com/office/drawing/2014/main" id="{D0089FEA-1C10-6BBF-852F-2A67E38CF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Meeting della Collaborazione DUNE-Italia, Lecce 7/11/2023	Alessandro Ruggeri</a:t>
            </a:r>
            <a:endParaRPr lang="en-GB" dirty="0"/>
          </a:p>
        </p:txBody>
      </p:sp>
      <p:sp>
        <p:nvSpPr>
          <p:cNvPr id="63" name="Slide Number Placeholder 62">
            <a:extLst>
              <a:ext uri="{FF2B5EF4-FFF2-40B4-BE49-F238E27FC236}">
                <a16:creationId xmlns:a16="http://schemas.microsoft.com/office/drawing/2014/main" id="{1100B9BB-5D4C-AF6F-2BED-90224C6C6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115E-CE71-A440-AD2B-6CCF1A71409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526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E3997-0C50-F807-3A76-B6915C26A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MAPPING of the drift parameters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D3E89B-D9AF-26C7-49D1-ADB30BCA1B7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8750" y="1547250"/>
                <a:ext cx="5755178" cy="4670670"/>
              </a:xfrm>
            </p:spPr>
            <p:txBody>
              <a:bodyPr>
                <a:normAutofit/>
              </a:bodyPr>
              <a:lstStyle/>
              <a:p>
                <a:r>
                  <a:rPr lang="en-GB" dirty="0">
                    <a:solidFill>
                      <a:schemeClr val="accent1"/>
                    </a:solidFill>
                  </a:rPr>
                  <a:t>Mapping the drift parameters</a:t>
                </a:r>
                <a:r>
                  <a:rPr lang="en-GB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𝑑𝑟𝑖𝑓𝑡</m:t>
                        </m:r>
                      </m:sub>
                    </m:sSub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𝑑𝑟𝑖𝑓𝑡</m:t>
                        </m:r>
                      </m:sub>
                    </m:sSub>
                  </m:oMath>
                </a14:m>
                <a:r>
                  <a:rPr lang="en-GB" dirty="0"/>
                  <a:t>, gain, etc…) and the induction signals from electrons:</a:t>
                </a:r>
              </a:p>
              <a:p>
                <a:pPr lvl="1"/>
                <a:r>
                  <a:rPr lang="en-GB" dirty="0"/>
                  <a:t>to completely </a:t>
                </a:r>
                <a:r>
                  <a:rPr lang="en-GB" dirty="0">
                    <a:solidFill>
                      <a:schemeClr val="accent1"/>
                    </a:solidFill>
                  </a:rPr>
                  <a:t>characterize the cell </a:t>
                </a:r>
                <a:r>
                  <a:rPr lang="en-GB" dirty="0"/>
                  <a:t>(drift parameters are attributes of the drift charges)</a:t>
                </a:r>
              </a:p>
              <a:p>
                <a:pPr lvl="1"/>
                <a:r>
                  <a:rPr lang="en-GB" dirty="0"/>
                  <a:t>to simulate track signals by </a:t>
                </a:r>
                <a:r>
                  <a:rPr lang="en-GB" dirty="0">
                    <a:solidFill>
                      <a:schemeClr val="accent1"/>
                    </a:solidFill>
                  </a:rPr>
                  <a:t>combining single electron signals</a:t>
                </a:r>
                <a:r>
                  <a:rPr lang="en-GB" dirty="0"/>
                  <a:t>.</a:t>
                </a:r>
              </a:p>
              <a:p>
                <a:r>
                  <a:rPr lang="en-GB" dirty="0" err="1">
                    <a:solidFill>
                      <a:schemeClr val="accent1"/>
                    </a:solidFill>
                  </a:rPr>
                  <a:t>Voxelized</a:t>
                </a:r>
                <a:r>
                  <a:rPr lang="en-GB" dirty="0">
                    <a:solidFill>
                      <a:schemeClr val="accent1"/>
                    </a:solidFill>
                  </a:rPr>
                  <a:t> </a:t>
                </a:r>
                <a:r>
                  <a:rPr lang="en-GB" dirty="0"/>
                  <a:t>a base </a:t>
                </a:r>
                <a:r>
                  <a:rPr lang="en-GB" dirty="0" err="1"/>
                  <a:t>dector</a:t>
                </a:r>
                <a:r>
                  <a:rPr lang="en-GB" dirty="0"/>
                  <a:t> </a:t>
                </a:r>
                <a:r>
                  <a:rPr lang="en-GB" dirty="0">
                    <a:solidFill>
                      <a:schemeClr val="accent1"/>
                    </a:solidFill>
                  </a:rPr>
                  <a:t>cell</a:t>
                </a:r>
                <a:r>
                  <a:rPr lang="en-GB" dirty="0"/>
                  <a:t> with 200 µm steps: computed the electron </a:t>
                </a:r>
                <a:r>
                  <a:rPr lang="en-GB" dirty="0">
                    <a:solidFill>
                      <a:schemeClr val="accent1"/>
                    </a:solidFill>
                  </a:rPr>
                  <a:t>drift properties and signal</a:t>
                </a:r>
                <a:r>
                  <a:rPr lang="en-GB" dirty="0"/>
                  <a:t> induced on the sense wire </a:t>
                </a:r>
                <a:r>
                  <a:rPr lang="en-GB" dirty="0">
                    <a:solidFill>
                      <a:schemeClr val="accent1"/>
                    </a:solidFill>
                  </a:rPr>
                  <a:t>at each step</a:t>
                </a:r>
                <a:r>
                  <a:rPr lang="en-GB" dirty="0"/>
                  <a:t>. Results saved to ROOT files.</a:t>
                </a:r>
              </a:p>
              <a:p>
                <a:r>
                  <a:rPr lang="en-GB" dirty="0"/>
                  <a:t>Both horizontal and stereo cells were mapped.</a:t>
                </a:r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Drift</a:t>
                </a:r>
                <a:r>
                  <a:rPr lang="en-GB" dirty="0"/>
                  <a:t> </a:t>
                </a:r>
                <a:r>
                  <a:rPr lang="en-GB" dirty="0">
                    <a:solidFill>
                      <a:schemeClr val="accent1"/>
                    </a:solidFill>
                  </a:rPr>
                  <a:t>velocity</a:t>
                </a:r>
                <a:r>
                  <a:rPr lang="en-GB" dirty="0"/>
                  <a:t> and drift </a:t>
                </a:r>
                <a:r>
                  <a:rPr lang="en-GB" dirty="0">
                    <a:solidFill>
                      <a:schemeClr val="accent1"/>
                    </a:solidFill>
                  </a:rPr>
                  <a:t>time</a:t>
                </a:r>
                <a:r>
                  <a:rPr lang="en-GB" dirty="0"/>
                  <a:t> maps </a:t>
                </a:r>
                <a:r>
                  <a:rPr lang="en-GB" dirty="0">
                    <a:solidFill>
                      <a:schemeClr val="accent1"/>
                    </a:solidFill>
                  </a:rPr>
                  <a:t>support our design</a:t>
                </a:r>
                <a:r>
                  <a:rPr lang="en-GB" dirty="0"/>
                  <a:t> choice.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D3E89B-D9AF-26C7-49D1-ADB30BCA1B7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8750" y="1547250"/>
                <a:ext cx="5755178" cy="4670670"/>
              </a:xfrm>
              <a:blipFill>
                <a:blip r:embed="rId2"/>
                <a:stretch>
                  <a:fillRect l="-661" t="-5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Footer Placeholder 47">
            <a:extLst>
              <a:ext uri="{FF2B5EF4-FFF2-40B4-BE49-F238E27FC236}">
                <a16:creationId xmlns:a16="http://schemas.microsoft.com/office/drawing/2014/main" id="{C13D3F66-EF08-5BF6-72CE-8732771E0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Meeting della Collaborazione DUNE-Italia, Lecce 7/11/2023	Alessandro Ruggeri</a:t>
            </a:r>
            <a:endParaRPr lang="en-GB" dirty="0"/>
          </a:p>
        </p:txBody>
      </p:sp>
      <p:sp>
        <p:nvSpPr>
          <p:cNvPr id="49" name="Slide Number Placeholder 48">
            <a:extLst>
              <a:ext uri="{FF2B5EF4-FFF2-40B4-BE49-F238E27FC236}">
                <a16:creationId xmlns:a16="http://schemas.microsoft.com/office/drawing/2014/main" id="{BE1F36DD-F554-373A-62C8-FFB201718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115E-CE71-A440-AD2B-6CCF1A714094}" type="slidenum">
              <a:rPr lang="en-GB" smtClean="0"/>
              <a:t>8</a:t>
            </a:fld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E0A4642-442D-B3BA-DB86-CC0DD2DEF5AB}"/>
              </a:ext>
            </a:extLst>
          </p:cNvPr>
          <p:cNvGrpSpPr/>
          <p:nvPr/>
        </p:nvGrpSpPr>
        <p:grpSpPr>
          <a:xfrm>
            <a:off x="6103928" y="2020485"/>
            <a:ext cx="5747250" cy="3600000"/>
            <a:chOff x="6112870" y="2002198"/>
            <a:chExt cx="5747250" cy="3600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D041FFC-F0B5-F295-F336-5F7314DF4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12870" y="2002198"/>
              <a:ext cx="1836636" cy="3600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E28ACA8-CCFC-8DDC-48BD-F572DA6DC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68177" y="2002198"/>
              <a:ext cx="1836636" cy="36000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7C9452B-0377-AC56-225E-462F768DD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23484" y="2002198"/>
              <a:ext cx="1836636" cy="36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465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2C831-4155-3C8F-BFD8-EA0569DDC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Discretized simulation of Signals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4CB25-DA5E-01BA-39CA-4CF97EDDB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762" y="1485433"/>
            <a:ext cx="6477228" cy="4086148"/>
          </a:xfrm>
        </p:spPr>
        <p:txBody>
          <a:bodyPr/>
          <a:lstStyle/>
          <a:p>
            <a:r>
              <a:rPr lang="en-GB" dirty="0"/>
              <a:t>In Garfield++, signals from track primary e</a:t>
            </a:r>
            <a:r>
              <a:rPr lang="en-GB" baseline="30000" dirty="0"/>
              <a:t>-</a:t>
            </a:r>
            <a:r>
              <a:rPr lang="en-GB" dirty="0"/>
              <a:t>/ions are summed separately bin-by-bin.</a:t>
            </a:r>
          </a:p>
          <a:p>
            <a:r>
              <a:rPr lang="en-GB" dirty="0"/>
              <a:t>Response obtained by </a:t>
            </a:r>
            <a:r>
              <a:rPr lang="en-GB" dirty="0">
                <a:solidFill>
                  <a:schemeClr val="accent1"/>
                </a:solidFill>
              </a:rPr>
              <a:t>summing single e</a:t>
            </a:r>
            <a:r>
              <a:rPr lang="en-GB" baseline="30000" dirty="0">
                <a:solidFill>
                  <a:schemeClr val="accent1"/>
                </a:solidFill>
              </a:rPr>
              <a:t>- </a:t>
            </a:r>
            <a:r>
              <a:rPr lang="en-GB" dirty="0">
                <a:solidFill>
                  <a:schemeClr val="accent1"/>
                </a:solidFill>
              </a:rPr>
              <a:t>at each point in the trajectory.</a:t>
            </a:r>
            <a:r>
              <a:rPr lang="en-GB" dirty="0"/>
              <a:t> Ions neglected for simplicity.</a:t>
            </a:r>
          </a:p>
          <a:p>
            <a:r>
              <a:rPr lang="en-GB" dirty="0"/>
              <a:t>Algorithm accounts for cell periodicity.</a:t>
            </a:r>
          </a:p>
          <a:p>
            <a:r>
              <a:rPr lang="en-GB" dirty="0"/>
              <a:t>Comparison between </a:t>
            </a:r>
            <a:r>
              <a:rPr lang="en-GB" dirty="0">
                <a:solidFill>
                  <a:schemeClr val="accent1"/>
                </a:solidFill>
              </a:rPr>
              <a:t>toy tracks</a:t>
            </a:r>
            <a:r>
              <a:rPr lang="en-GB" dirty="0"/>
              <a:t> at </a:t>
            </a:r>
            <a:r>
              <a:rPr lang="en-GB" dirty="0">
                <a:solidFill>
                  <a:schemeClr val="accent1"/>
                </a:solidFill>
              </a:rPr>
              <a:t>different starting points</a:t>
            </a:r>
            <a:r>
              <a:rPr lang="en-GB" dirty="0"/>
              <a:t> and </a:t>
            </a:r>
            <a:r>
              <a:rPr lang="en-GB" dirty="0">
                <a:solidFill>
                  <a:schemeClr val="accent1"/>
                </a:solidFill>
              </a:rPr>
              <a:t>angles</a:t>
            </a:r>
            <a:r>
              <a:rPr lang="en-GB" dirty="0"/>
              <a:t>.</a:t>
            </a:r>
          </a:p>
          <a:p>
            <a:r>
              <a:rPr lang="en-GB" dirty="0"/>
              <a:t>Convolution can be performed separately.</a:t>
            </a:r>
          </a:p>
          <a:p>
            <a:r>
              <a:rPr lang="en-GB" dirty="0"/>
              <a:t>Sub-optimal features: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Finite resolution</a:t>
            </a:r>
            <a:r>
              <a:rPr lang="en-GB" dirty="0"/>
              <a:t>:  deviations are less relevant in the convolved signal.</a:t>
            </a:r>
          </a:p>
          <a:p>
            <a:pPr lvl="1"/>
            <a:r>
              <a:rPr lang="en-GB" dirty="0"/>
              <a:t>Producing and storing map files is </a:t>
            </a:r>
            <a:r>
              <a:rPr lang="en-GB" dirty="0">
                <a:solidFill>
                  <a:schemeClr val="accent1"/>
                </a:solidFill>
              </a:rPr>
              <a:t>not particularly efficient.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FDFD1A-6E54-5995-E622-4D49A2190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Meeting della Collaborazione DUNE-Italia, Lecce 7/11/2023	Alessandro Ruggeri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FFB1B7-9ED0-FAF4-0F42-B8CF9AB15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922" y="5870448"/>
            <a:ext cx="365760" cy="365760"/>
          </a:xfrm>
        </p:spPr>
        <p:txBody>
          <a:bodyPr/>
          <a:lstStyle/>
          <a:p>
            <a:fld id="{AA58115E-CE71-A440-AD2B-6CCF1A714094}" type="slidenum">
              <a:rPr lang="en-GB" smtClean="0"/>
              <a:t>9</a:t>
            </a:fld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50BCD6-1CB2-865C-1846-377EE32D31AA}"/>
              </a:ext>
            </a:extLst>
          </p:cNvPr>
          <p:cNvGrpSpPr/>
          <p:nvPr/>
        </p:nvGrpSpPr>
        <p:grpSpPr>
          <a:xfrm>
            <a:off x="7135629" y="1394445"/>
            <a:ext cx="5056371" cy="4573970"/>
            <a:chOff x="7135629" y="1394445"/>
            <a:chExt cx="5056371" cy="45739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9C6FB30-FB23-F665-5BF2-3174A4916C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18" t="3494"/>
            <a:stretch/>
          </p:blipFill>
          <p:spPr>
            <a:xfrm rot="5400000">
              <a:off x="7631862" y="898212"/>
              <a:ext cx="2247534" cy="3240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83505F7-153F-2204-DB54-BCF62E13A7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68" t="3096" r="-1"/>
            <a:stretch/>
          </p:blipFill>
          <p:spPr>
            <a:xfrm rot="5400000">
              <a:off x="7637054" y="3229840"/>
              <a:ext cx="2237150" cy="3240000"/>
            </a:xfrm>
            <a:prstGeom prst="rect">
              <a:avLst/>
            </a:prstGeom>
          </p:spPr>
        </p:pic>
        <p:sp>
          <p:nvSpPr>
            <p:cNvPr id="8" name="Curved Left Arrow 7">
              <a:extLst>
                <a:ext uri="{FF2B5EF4-FFF2-40B4-BE49-F238E27FC236}">
                  <a16:creationId xmlns:a16="http://schemas.microsoft.com/office/drawing/2014/main" id="{7DAE792C-F116-278F-F52C-10CF29A5E26D}"/>
                </a:ext>
              </a:extLst>
            </p:cNvPr>
            <p:cNvSpPr/>
            <p:nvPr/>
          </p:nvSpPr>
          <p:spPr>
            <a:xfrm>
              <a:off x="10529731" y="2985996"/>
              <a:ext cx="458381" cy="1311966"/>
            </a:xfrm>
            <a:prstGeom prst="curvedLef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33644F9-DFC9-55AA-EF33-FFFBF72E3E45}"/>
                </a:ext>
              </a:extLst>
            </p:cNvPr>
            <p:cNvSpPr txBox="1"/>
            <p:nvPr/>
          </p:nvSpPr>
          <p:spPr>
            <a:xfrm>
              <a:off x="10824207" y="3429048"/>
              <a:ext cx="13677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accent1"/>
                  </a:solidFill>
                </a:rPr>
                <a:t>Response convolution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9903965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{03D83025-1E93-0447-940F-A28904E693A6}tf10001120</Template>
  <TotalTime>2662</TotalTime>
  <Words>1476</Words>
  <Application>Microsoft Macintosh PowerPoint</Application>
  <PresentationFormat>Widescreen</PresentationFormat>
  <Paragraphs>215</Paragraphs>
  <Slides>14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Cambria Math</vt:lpstr>
      <vt:lpstr>Gill Sans MT</vt:lpstr>
      <vt:lpstr>Helvetica</vt:lpstr>
      <vt:lpstr>Parcel</vt:lpstr>
      <vt:lpstr>Drift Chamber design</vt:lpstr>
      <vt:lpstr>Motivations</vt:lpstr>
      <vt:lpstr>Initial development steps</vt:lpstr>
      <vt:lpstr>overview of garfield++</vt:lpstr>
      <vt:lpstr>Definition of a Baseline module</vt:lpstr>
      <vt:lpstr>detector layout</vt:lpstr>
      <vt:lpstr>signal simulations in Garfield++</vt:lpstr>
      <vt:lpstr>MAPPING of the drift parameters</vt:lpstr>
      <vt:lpstr>Discretized simulation of Signals</vt:lpstr>
      <vt:lpstr>drift times from full tracks</vt:lpstr>
      <vt:lpstr>Small scale prototype</vt:lpstr>
      <vt:lpstr>Current issues</vt:lpstr>
      <vt:lpstr>Conclusions</vt:lpstr>
      <vt:lpstr>Grazie per l’attenzione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Alessandro Ruggeri</dc:creator>
  <cp:lastModifiedBy>Alessandro Ruggeri</cp:lastModifiedBy>
  <cp:revision>3</cp:revision>
  <dcterms:created xsi:type="dcterms:W3CDTF">2023-11-02T08:07:00Z</dcterms:created>
  <dcterms:modified xsi:type="dcterms:W3CDTF">2023-11-06T14:52:40Z</dcterms:modified>
</cp:coreProperties>
</file>