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6" r:id="rId2"/>
    <p:sldMasterId id="2147483688" r:id="rId3"/>
    <p:sldMasterId id="2147483700" r:id="rId4"/>
    <p:sldMasterId id="2147483712" r:id="rId5"/>
  </p:sldMasterIdLst>
  <p:notesMasterIdLst>
    <p:notesMasterId r:id="rId33"/>
  </p:notesMasterIdLst>
  <p:sldIdLst>
    <p:sldId id="256" r:id="rId6"/>
    <p:sldId id="259" r:id="rId7"/>
    <p:sldId id="2184" r:id="rId8"/>
    <p:sldId id="410" r:id="rId9"/>
    <p:sldId id="2124" r:id="rId10"/>
    <p:sldId id="2199" r:id="rId11"/>
    <p:sldId id="2198" r:id="rId12"/>
    <p:sldId id="487" r:id="rId13"/>
    <p:sldId id="2188" r:id="rId14"/>
    <p:sldId id="2185" r:id="rId15"/>
    <p:sldId id="3151" r:id="rId16"/>
    <p:sldId id="3154" r:id="rId17"/>
    <p:sldId id="3153" r:id="rId18"/>
    <p:sldId id="431" r:id="rId19"/>
    <p:sldId id="2159" r:id="rId20"/>
    <p:sldId id="2153" r:id="rId21"/>
    <p:sldId id="2178" r:id="rId22"/>
    <p:sldId id="2183" r:id="rId23"/>
    <p:sldId id="2189" r:id="rId24"/>
    <p:sldId id="3152" r:id="rId25"/>
    <p:sldId id="2190" r:id="rId26"/>
    <p:sldId id="2187" r:id="rId27"/>
    <p:sldId id="2186" r:id="rId28"/>
    <p:sldId id="2192" r:id="rId29"/>
    <p:sldId id="2191" r:id="rId30"/>
    <p:sldId id="2193" r:id="rId31"/>
    <p:sldId id="219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8" autoAdjust="0"/>
    <p:restoredTop sz="94660"/>
  </p:normalViewPr>
  <p:slideViewPr>
    <p:cSldViewPr snapToGrid="0">
      <p:cViewPr varScale="1">
        <p:scale>
          <a:sx n="71" d="100"/>
          <a:sy n="71" d="100"/>
        </p:scale>
        <p:origin x="66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2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60563A-50DA-4E2F-92FE-8559C2C7DC4A}" type="datetimeFigureOut">
              <a:rPr lang="en-CA" smtClean="0"/>
              <a:t>2024-06-16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0BA940-AB0E-4C84-88FE-FF935D2B6A2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8162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C28688-660A-4ECF-A0C8-4A4449EC7B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05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5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389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0B18A0-324D-4349-A934-72602A578C3E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068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521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768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960E00-FE55-43F0-998C-D1FDC9C1D97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805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3A3DC-478A-AA3D-B1FB-F918C0F0A5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1D9FBB-9318-7894-4DB2-59325BE474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C8EABA-4160-3305-722F-1543CD50F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9794-5AD4-4FF9-A6E6-0B44EAA1459C}" type="datetimeFigureOut">
              <a:rPr lang="en-CA" smtClean="0"/>
              <a:t>2024-06-16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4D649-F0BD-50B9-3CFE-925202539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895A9-E467-2A91-A9A1-52F2E4E10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3C04-B4C7-4375-AA18-59F585F9DF3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5234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6A121-39D4-10D7-C494-C67D75545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506A82-965E-2D10-285D-93CC255CC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6E3D4-308F-2915-3FF6-5908E72CD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9794-5AD4-4FF9-A6E6-0B44EAA1459C}" type="datetimeFigureOut">
              <a:rPr lang="en-CA" smtClean="0"/>
              <a:t>2024-06-16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371ED-748F-4C20-62F5-724A8326F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23C79-8705-124D-BDEE-F0807DC7A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3C04-B4C7-4375-AA18-59F585F9DF3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2572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7BB3A7-363E-63CB-2091-45F0F801CE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2B3AA5-226E-8636-519D-2EABA0136E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B3D4E0-76D8-5D58-ED53-0CDBF3516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9794-5AD4-4FF9-A6E6-0B44EAA1459C}" type="datetimeFigureOut">
              <a:rPr lang="en-CA" smtClean="0"/>
              <a:t>2024-06-16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8F19C7-C3A9-1588-F1F0-C9FE90109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6F05B-F6F9-B090-52F4-39A5DC096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3C04-B4C7-4375-AA18-59F585F9DF3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7294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742625" y="72403"/>
            <a:ext cx="11248727" cy="72215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9D102F"/>
                </a:solidFill>
                <a:latin typeface="Kannada MN"/>
                <a:ea typeface="Kannada MN"/>
                <a:cs typeface="Kannada MN"/>
                <a:sym typeface="Kannada MN"/>
              </a:defRPr>
            </a:lvl1pPr>
          </a:lstStyle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idx="1"/>
          </p:nvPr>
        </p:nvSpPr>
        <p:spPr>
          <a:xfrm>
            <a:off x="311951" y="858310"/>
            <a:ext cx="11502221" cy="5727555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563"/>
              </a:spcBef>
              <a:buSzTx/>
              <a:buNone/>
              <a:defRPr sz="1688" b="1">
                <a:latin typeface="Georgia"/>
                <a:ea typeface="Georgia"/>
                <a:cs typeface="Georgia"/>
                <a:sym typeface="Georgia"/>
              </a:defRPr>
            </a:lvl1pPr>
            <a:lvl2pPr marL="414338" indent="-176213">
              <a:spcBef>
                <a:spcPts val="563"/>
              </a:spcBef>
              <a:buClr>
                <a:srgbClr val="03305F"/>
              </a:buClr>
              <a:buSzPct val="100000"/>
              <a:buChar char="๏"/>
              <a:defRPr sz="1688">
                <a:latin typeface="Georgia"/>
                <a:ea typeface="Georgia"/>
                <a:cs typeface="Georgia"/>
                <a:sym typeface="Georgia"/>
              </a:defRPr>
            </a:lvl2pPr>
            <a:lvl3pPr marL="561975" indent="-85725">
              <a:spcBef>
                <a:spcPts val="563"/>
              </a:spcBef>
              <a:buClr>
                <a:srgbClr val="000000"/>
              </a:buClr>
              <a:buSzPct val="100000"/>
              <a:buChar char="-"/>
              <a:defRPr sz="1688">
                <a:latin typeface="Georgia"/>
                <a:ea typeface="Georgia"/>
                <a:cs typeface="Georgia"/>
                <a:sym typeface="Georgia"/>
              </a:defRPr>
            </a:lvl3pPr>
            <a:lvl4pPr marL="800100" indent="-85725">
              <a:spcBef>
                <a:spcPts val="563"/>
              </a:spcBef>
              <a:buClr>
                <a:srgbClr val="033060"/>
              </a:buClr>
              <a:buSzPct val="100000"/>
              <a:buChar char="✦"/>
              <a:defRPr sz="1125">
                <a:latin typeface="Georgia"/>
                <a:ea typeface="Georgia"/>
                <a:cs typeface="Georgia"/>
                <a:sym typeface="Georgia"/>
              </a:defRPr>
            </a:lvl4pPr>
            <a:lvl5pPr marL="1038225" indent="-85725">
              <a:spcBef>
                <a:spcPts val="563"/>
              </a:spcBef>
              <a:buClr>
                <a:srgbClr val="033060"/>
              </a:buClr>
              <a:buSzPct val="100000"/>
              <a:buChar char="‣"/>
              <a:defRPr sz="1125"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2400" y="6515103"/>
            <a:ext cx="361211" cy="275717"/>
          </a:xfrm>
          <a:prstGeom prst="rect">
            <a:avLst/>
          </a:prstGeom>
        </p:spPr>
        <p:txBody>
          <a:bodyPr/>
          <a:lstStyle>
            <a:lvl1pPr>
              <a:defRPr sz="1125">
                <a:latin typeface="Trattatello"/>
                <a:ea typeface="Trattatello"/>
                <a:cs typeface="Trattatello"/>
                <a:sym typeface="Trattatell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8" name="Screen Shot 2020-02-23 at 10.39.46 AM.png" descr="Screen Shot 2020-02-23 at 10.39.46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9" y="24441"/>
            <a:ext cx="610644" cy="7221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3816996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A8932-0341-459A-A6A0-E7CCFE5E9AB9}" type="datetimeFigureOut">
              <a:rPr lang="en-CA" smtClean="0"/>
              <a:t>2024-06-16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7429A-99B1-401E-8555-65301001AD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1539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A8932-0341-459A-A6A0-E7CCFE5E9AB9}" type="datetimeFigureOut">
              <a:rPr lang="en-CA" smtClean="0"/>
              <a:t>2024-06-16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7429A-99B1-401E-8555-65301001AD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7887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A8932-0341-459A-A6A0-E7CCFE5E9AB9}" type="datetimeFigureOut">
              <a:rPr lang="en-CA" smtClean="0"/>
              <a:t>2024-06-16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7429A-99B1-401E-8555-65301001AD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0649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A8932-0341-459A-A6A0-E7CCFE5E9AB9}" type="datetimeFigureOut">
              <a:rPr lang="en-CA" smtClean="0"/>
              <a:t>2024-06-16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7429A-99B1-401E-8555-65301001AD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767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A8932-0341-459A-A6A0-E7CCFE5E9AB9}" type="datetimeFigureOut">
              <a:rPr lang="en-CA" smtClean="0"/>
              <a:t>2024-06-16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7429A-99B1-401E-8555-65301001AD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24567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A8932-0341-459A-A6A0-E7CCFE5E9AB9}" type="datetimeFigureOut">
              <a:rPr lang="en-CA" smtClean="0"/>
              <a:t>2024-06-16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7429A-99B1-401E-8555-65301001AD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5405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A8932-0341-459A-A6A0-E7CCFE5E9AB9}" type="datetimeFigureOut">
              <a:rPr lang="en-CA" smtClean="0"/>
              <a:t>2024-06-16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7429A-99B1-401E-8555-65301001AD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8456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593F5-3EA2-31E0-4A09-3E2066C3C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61F83-25EA-5B92-D617-C936B222BA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49827-1B46-6EFE-BFC1-EA3B346A9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9794-5AD4-4FF9-A6E6-0B44EAA1459C}" type="datetimeFigureOut">
              <a:rPr lang="en-CA" smtClean="0"/>
              <a:t>2024-06-16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B70CA-3BB8-02F9-6AD3-32F7C1741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B1ABB-0ECD-FB8D-E9A8-B32F73359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3C04-B4C7-4375-AA18-59F585F9DF3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78276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A8932-0341-459A-A6A0-E7CCFE5E9AB9}" type="datetimeFigureOut">
              <a:rPr lang="en-CA" smtClean="0"/>
              <a:t>2024-06-16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7429A-99B1-401E-8555-65301001AD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12239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A8932-0341-459A-A6A0-E7CCFE5E9AB9}" type="datetimeFigureOut">
              <a:rPr lang="en-CA" smtClean="0"/>
              <a:t>2024-06-16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7429A-99B1-401E-8555-65301001AD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043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A8932-0341-459A-A6A0-E7CCFE5E9AB9}" type="datetimeFigureOut">
              <a:rPr lang="en-CA" smtClean="0"/>
              <a:t>2024-06-16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7429A-99B1-401E-8555-65301001AD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60266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A8932-0341-459A-A6A0-E7CCFE5E9AB9}" type="datetimeFigureOut">
              <a:rPr lang="en-CA" smtClean="0"/>
              <a:t>2024-06-16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7429A-99B1-401E-8555-65301001AD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30143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>
            <p:custDataLst>
              <p:tags r:id="rId1"/>
            </p:custDataLst>
          </p:nvPr>
        </p:nvSpPr>
        <p:spPr>
          <a:xfrm>
            <a:off x="-635" y="-29210"/>
            <a:ext cx="12193270" cy="807085"/>
          </a:xfrm>
          <a:prstGeom prst="rect">
            <a:avLst/>
          </a:prstGeom>
          <a:gradFill>
            <a:gsLst>
              <a:gs pos="52000">
                <a:srgbClr val="012D86"/>
              </a:gs>
              <a:gs pos="100000">
                <a:srgbClr val="0E2557"/>
              </a:gs>
            </a:gsLst>
            <a:path path="circle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altLang="zh-CN" dirty="0">
              <a:solidFill>
                <a:prstClr val="white"/>
              </a:solidFill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BE35A61F-8B4B-4D9D-A5EC-4FF56B7338E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2024/6/16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250680" y="6483183"/>
            <a:ext cx="2700000" cy="31680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-29210"/>
            <a:ext cx="12192635" cy="806450"/>
          </a:xfrm>
          <a:prstGeom prst="rect">
            <a:avLst/>
          </a:prstGeom>
          <a:solidFill>
            <a:srgbClr val="02425B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8" name="图片 57" descr="IHEP-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27940"/>
            <a:ext cx="1367155" cy="774700"/>
          </a:xfrm>
          <a:prstGeom prst="rect">
            <a:avLst/>
          </a:prstGeom>
          <a:gradFill>
            <a:gsLst>
              <a:gs pos="100000">
                <a:srgbClr val="053C80"/>
              </a:gs>
              <a:gs pos="100000">
                <a:srgbClr val="0E265A"/>
              </a:gs>
            </a:gsLst>
            <a:path path="rect">
              <a:fillToRect l="50000" t="50000" r="50000" b="50000"/>
            </a:path>
            <a:tileRect/>
          </a:gradFill>
        </p:spPr>
      </p:pic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 rot="10800000">
            <a:off x="1369695" y="1905"/>
            <a:ext cx="10822940" cy="745490"/>
          </a:xfrm>
          <a:prstGeom prst="rect">
            <a:avLst/>
          </a:prstGeom>
          <a:gradFill>
            <a:gsLst>
              <a:gs pos="100000">
                <a:srgbClr val="053C80"/>
              </a:gs>
              <a:gs pos="100000">
                <a:srgbClr val="0E265A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635" y="746760"/>
            <a:ext cx="12192000" cy="78105"/>
          </a:xfrm>
          <a:prstGeom prst="rect">
            <a:avLst/>
          </a:prstGeom>
          <a:solidFill>
            <a:srgbClr val="BC8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579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 SNOLAB @ Neutrino 2008   Christchurch May 28th, 2008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46750-69B5-4BC6-8507-8554371F1A0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64616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 SNOLAB @ Neutrino 2008   Christchurch May 28th, 2008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E603E-1134-4BB4-AD6A-7FA2F2F6E55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3047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 SNOLAB @ Neutrino 2008   Christchurch May 28th, 2008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4397C1-19E7-40FE-A68B-A985D574916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19224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4964"/>
            <a:ext cx="5382684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484" y="1604964"/>
            <a:ext cx="53848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 SNOLAB @ Neutrino 2008   Christchurch May 28th, 2008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1FFA7-17CE-48C0-A98F-1F3195C1D11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31081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 SNOLAB @ Neutrino 2008   Christchurch May 28th, 2008</a:t>
            </a: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3B8EC-646F-4D7A-9A2E-A7B48A53EE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8382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147E0-BFE3-C7EF-EAEB-E854B3DFB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BCC687-4DBA-2EA9-5940-9795E382D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44166-E2B1-FB89-F569-9643BC4C0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9794-5AD4-4FF9-A6E6-0B44EAA1459C}" type="datetimeFigureOut">
              <a:rPr lang="en-CA" smtClean="0"/>
              <a:t>2024-06-16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695E3-7AC8-4F59-9561-480B0D97E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00E7B-1B2C-B4FE-0381-9F83270D7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3C04-B4C7-4375-AA18-59F585F9DF3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03779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 SNOLAB @ Neutrino 2008   Christchurch May 28th, 2008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326DF-E158-4699-9BE2-02EA8A0042B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7017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 SNOLAB @ Neutrino 2008   Christchurch May 28th, 2008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F4720-0E25-4CAE-A9CB-23110561A43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2559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 SNOLAB @ Neutrino 2008   Christchurch May 28th, 2008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F1518-EFA1-40AD-AE5C-B8B1D0C958A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47234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 SNOLAB @ Neutrino 2008   Christchurch May 28th, 2008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EB915-F585-47BC-81D4-ACB8EA31B6C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6119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 SNOLAB @ Neutrino 2008   Christchurch May 28th, 2008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12A8F-C571-4934-90B4-0F697808815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1386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3050"/>
            <a:ext cx="2741084" cy="5856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3050"/>
            <a:ext cx="8026400" cy="5856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 SNOLAB @ Neutrino 2008   Christchurch May 28th, 2008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0ADDF-5BAA-4B12-80FF-26C8ED6E082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2869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81" indent="0" algn="ctr">
              <a:buNone/>
              <a:defRPr/>
            </a:lvl2pPr>
            <a:lvl3pPr marL="914160" indent="0" algn="ctr">
              <a:buNone/>
              <a:defRPr/>
            </a:lvl3pPr>
            <a:lvl4pPr marL="1371240" indent="0" algn="ctr">
              <a:buNone/>
              <a:defRPr/>
            </a:lvl4pPr>
            <a:lvl5pPr marL="1828321" indent="0" algn="ctr">
              <a:buNone/>
              <a:defRPr/>
            </a:lvl5pPr>
            <a:lvl6pPr marL="2285402" indent="0" algn="ctr">
              <a:buNone/>
              <a:defRPr/>
            </a:lvl6pPr>
            <a:lvl7pPr marL="2742479" indent="0" algn="ctr">
              <a:buNone/>
              <a:defRPr/>
            </a:lvl7pPr>
            <a:lvl8pPr marL="3199563" indent="0" algn="ctr">
              <a:buNone/>
              <a:defRPr/>
            </a:lvl8pPr>
            <a:lvl9pPr marL="365664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5C9C1-5BD8-44D2-9B77-164B907DA7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86291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AA88B1-FA0D-4547-B06D-8951BF9FEA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38556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1" indent="0">
              <a:buNone/>
              <a:defRPr sz="1800"/>
            </a:lvl2pPr>
            <a:lvl3pPr marL="914160" indent="0">
              <a:buNone/>
              <a:defRPr sz="1600"/>
            </a:lvl3pPr>
            <a:lvl4pPr marL="1371240" indent="0">
              <a:buNone/>
              <a:defRPr sz="1400"/>
            </a:lvl4pPr>
            <a:lvl5pPr marL="1828321" indent="0">
              <a:buNone/>
              <a:defRPr sz="1400"/>
            </a:lvl5pPr>
            <a:lvl6pPr marL="2285402" indent="0">
              <a:buNone/>
              <a:defRPr sz="1400"/>
            </a:lvl6pPr>
            <a:lvl7pPr marL="2742479" indent="0">
              <a:buNone/>
              <a:defRPr sz="1400"/>
            </a:lvl7pPr>
            <a:lvl8pPr marL="3199563" indent="0">
              <a:buNone/>
              <a:defRPr sz="1400"/>
            </a:lvl8pPr>
            <a:lvl9pPr marL="3656641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C5BC3-08B4-4482-B776-855625B563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396053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4717" y="928688"/>
            <a:ext cx="5509683" cy="5429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3" y="928688"/>
            <a:ext cx="5509684" cy="5429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4A713B-15A3-44E3-A1F2-FA79A36099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03136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C5E87-9A96-455E-DF63-F6980808C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A7129-4EF5-21E8-C0B1-7836807823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4640A2-0CFB-CBFD-094B-BE529B7F84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7269EF-B090-9904-949E-D61116805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9794-5AD4-4FF9-A6E6-0B44EAA1459C}" type="datetimeFigureOut">
              <a:rPr lang="en-CA" smtClean="0"/>
              <a:t>2024-06-16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FD7B9B-62BD-5971-5C74-8DE712A59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895C89-EFED-C902-EA4B-E67A9B714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3C04-B4C7-4375-AA18-59F585F9DF3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08922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1" indent="0">
              <a:buNone/>
              <a:defRPr sz="2000" b="1"/>
            </a:lvl2pPr>
            <a:lvl3pPr marL="914160" indent="0">
              <a:buNone/>
              <a:defRPr sz="1800" b="1"/>
            </a:lvl3pPr>
            <a:lvl4pPr marL="1371240" indent="0">
              <a:buNone/>
              <a:defRPr sz="1600" b="1"/>
            </a:lvl4pPr>
            <a:lvl5pPr marL="1828321" indent="0">
              <a:buNone/>
              <a:defRPr sz="1600" b="1"/>
            </a:lvl5pPr>
            <a:lvl6pPr marL="2285402" indent="0">
              <a:buNone/>
              <a:defRPr sz="1600" b="1"/>
            </a:lvl6pPr>
            <a:lvl7pPr marL="2742479" indent="0">
              <a:buNone/>
              <a:defRPr sz="1600" b="1"/>
            </a:lvl7pPr>
            <a:lvl8pPr marL="3199563" indent="0">
              <a:buNone/>
              <a:defRPr sz="1600" b="1"/>
            </a:lvl8pPr>
            <a:lvl9pPr marL="36566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1" indent="0">
              <a:buNone/>
              <a:defRPr sz="2000" b="1"/>
            </a:lvl2pPr>
            <a:lvl3pPr marL="914160" indent="0">
              <a:buNone/>
              <a:defRPr sz="1800" b="1"/>
            </a:lvl3pPr>
            <a:lvl4pPr marL="1371240" indent="0">
              <a:buNone/>
              <a:defRPr sz="1600" b="1"/>
            </a:lvl4pPr>
            <a:lvl5pPr marL="1828321" indent="0">
              <a:buNone/>
              <a:defRPr sz="1600" b="1"/>
            </a:lvl5pPr>
            <a:lvl6pPr marL="2285402" indent="0">
              <a:buNone/>
              <a:defRPr sz="1600" b="1"/>
            </a:lvl6pPr>
            <a:lvl7pPr marL="2742479" indent="0">
              <a:buNone/>
              <a:defRPr sz="1600" b="1"/>
            </a:lvl7pPr>
            <a:lvl8pPr marL="3199563" indent="0">
              <a:buNone/>
              <a:defRPr sz="1600" b="1"/>
            </a:lvl8pPr>
            <a:lvl9pPr marL="36566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767E1-0EBF-4F4E-AFDF-42932A501F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117577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416BC-BC35-490D-A6F7-63A808B8E7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83030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AEF05-F08F-4C2C-8DB3-546F490454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01795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1" indent="0">
              <a:buNone/>
              <a:defRPr sz="1200"/>
            </a:lvl2pPr>
            <a:lvl3pPr marL="914160" indent="0">
              <a:buNone/>
              <a:defRPr sz="1000"/>
            </a:lvl3pPr>
            <a:lvl4pPr marL="1371240" indent="0">
              <a:buNone/>
              <a:defRPr sz="900"/>
            </a:lvl4pPr>
            <a:lvl5pPr marL="1828321" indent="0">
              <a:buNone/>
              <a:defRPr sz="900"/>
            </a:lvl5pPr>
            <a:lvl6pPr marL="2285402" indent="0">
              <a:buNone/>
              <a:defRPr sz="900"/>
            </a:lvl6pPr>
            <a:lvl7pPr marL="2742479" indent="0">
              <a:buNone/>
              <a:defRPr sz="900"/>
            </a:lvl7pPr>
            <a:lvl8pPr marL="3199563" indent="0">
              <a:buNone/>
              <a:defRPr sz="900"/>
            </a:lvl8pPr>
            <a:lvl9pPr marL="36566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0894A-6BB6-4090-9E18-80A16F6459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923005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1" indent="0">
              <a:buNone/>
              <a:defRPr sz="2800"/>
            </a:lvl2pPr>
            <a:lvl3pPr marL="914160" indent="0">
              <a:buNone/>
              <a:defRPr sz="2400"/>
            </a:lvl3pPr>
            <a:lvl4pPr marL="1371240" indent="0">
              <a:buNone/>
              <a:defRPr sz="2000"/>
            </a:lvl4pPr>
            <a:lvl5pPr marL="1828321" indent="0">
              <a:buNone/>
              <a:defRPr sz="2000"/>
            </a:lvl5pPr>
            <a:lvl6pPr marL="2285402" indent="0">
              <a:buNone/>
              <a:defRPr sz="2000"/>
            </a:lvl6pPr>
            <a:lvl7pPr marL="2742479" indent="0">
              <a:buNone/>
              <a:defRPr sz="2000"/>
            </a:lvl7pPr>
            <a:lvl8pPr marL="3199563" indent="0">
              <a:buNone/>
              <a:defRPr sz="2000"/>
            </a:lvl8pPr>
            <a:lvl9pPr marL="365664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1" indent="0">
              <a:buNone/>
              <a:defRPr sz="1200"/>
            </a:lvl2pPr>
            <a:lvl3pPr marL="914160" indent="0">
              <a:buNone/>
              <a:defRPr sz="1000"/>
            </a:lvl3pPr>
            <a:lvl4pPr marL="1371240" indent="0">
              <a:buNone/>
              <a:defRPr sz="900"/>
            </a:lvl4pPr>
            <a:lvl5pPr marL="1828321" indent="0">
              <a:buNone/>
              <a:defRPr sz="900"/>
            </a:lvl5pPr>
            <a:lvl6pPr marL="2285402" indent="0">
              <a:buNone/>
              <a:defRPr sz="900"/>
            </a:lvl6pPr>
            <a:lvl7pPr marL="2742479" indent="0">
              <a:buNone/>
              <a:defRPr sz="900"/>
            </a:lvl7pPr>
            <a:lvl8pPr marL="3199563" indent="0">
              <a:buNone/>
              <a:defRPr sz="900"/>
            </a:lvl8pPr>
            <a:lvl9pPr marL="36566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39919-892F-48AC-AC3B-7CC0EC5DC8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596357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4BDD9-B708-4F21-B70E-03539B1B53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820367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02700" y="214320"/>
            <a:ext cx="2804584" cy="61436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4723" y="214320"/>
            <a:ext cx="8214783" cy="61436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39288-2FCE-451B-8DC7-BA65FECE0E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178831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663700"/>
            <a:ext cx="12192000" cy="5194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9" tIns="45711" rIns="91419" bIns="45711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12192000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9" tIns="45711" rIns="91419" bIns="45711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FFFF00"/>
              </a:solidFill>
              <a:latin typeface="Arial" charset="0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0" y="2057400"/>
            <a:ext cx="12192000" cy="152400"/>
            <a:chOff x="0" y="115"/>
            <a:chExt cx="5760" cy="464"/>
          </a:xfrm>
        </p:grpSpPr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>
              <a:off x="0" y="115"/>
              <a:ext cx="5760" cy="11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ltGray">
            <a:xfrm>
              <a:off x="0" y="231"/>
              <a:ext cx="5760" cy="116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>
              <a:off x="0" y="347"/>
              <a:ext cx="5760" cy="11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0" y="463"/>
              <a:ext cx="5760" cy="116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FFFF00"/>
                </a:solidFill>
                <a:latin typeface="Arial" charset="0"/>
              </a:endParaRPr>
            </a:p>
          </p:txBody>
        </p:sp>
      </p:grpSp>
      <p:sp>
        <p:nvSpPr>
          <p:cNvPr id="3584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914400" y="533400"/>
            <a:ext cx="10363200" cy="1143000"/>
          </a:xfrm>
        </p:spPr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85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828803" y="29718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solidFill>
                  <a:srgbClr val="FFFFFF"/>
                </a:solidFill>
                <a:latin typeface="Arial Black" panose="020B0A04020102020204" pitchFamily="34" charset="0"/>
              </a:defRPr>
            </a:lvl1pPr>
          </a:lstStyle>
          <a:p>
            <a:fld id="{CAC2C51E-4AD5-4FE4-A36E-C229355114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5967556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F775B6-8112-43EB-A3B8-4664CE217418}" type="slidenum">
              <a:rPr lang="en-US" altLang="en-US">
                <a:solidFill>
                  <a:srgbClr val="66FFFF"/>
                </a:solidFill>
              </a:rPr>
              <a:pPr/>
              <a:t>‹#›</a:t>
            </a:fld>
            <a:endParaRPr lang="en-US" altLang="en-US" i="0">
              <a:solidFill>
                <a:srgbClr val="66FF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45852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1" indent="0">
              <a:buNone/>
              <a:defRPr sz="1800"/>
            </a:lvl2pPr>
            <a:lvl3pPr marL="914160" indent="0">
              <a:buNone/>
              <a:defRPr sz="1600"/>
            </a:lvl3pPr>
            <a:lvl4pPr marL="1371240" indent="0">
              <a:buNone/>
              <a:defRPr sz="1400"/>
            </a:lvl4pPr>
            <a:lvl5pPr marL="1828321" indent="0">
              <a:buNone/>
              <a:defRPr sz="1400"/>
            </a:lvl5pPr>
            <a:lvl6pPr marL="2285402" indent="0">
              <a:buNone/>
              <a:defRPr sz="1400"/>
            </a:lvl6pPr>
            <a:lvl7pPr marL="2742479" indent="0">
              <a:buNone/>
              <a:defRPr sz="1400"/>
            </a:lvl7pPr>
            <a:lvl8pPr marL="3199563" indent="0">
              <a:buNone/>
              <a:defRPr sz="1400"/>
            </a:lvl8pPr>
            <a:lvl9pPr marL="3656641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197C74-EBE5-4329-991C-4E273A432172}" type="slidenum">
              <a:rPr lang="en-US" altLang="en-US">
                <a:solidFill>
                  <a:srgbClr val="66FFFF"/>
                </a:solidFill>
              </a:rPr>
              <a:pPr/>
              <a:t>‹#›</a:t>
            </a:fld>
            <a:endParaRPr lang="en-US" altLang="en-US" i="0">
              <a:solidFill>
                <a:srgbClr val="66FF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44477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97D24-A5CD-939C-CBC1-165999D51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EA4C20-C017-1A56-B45C-C2B35A875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D89A57-95CB-A8FB-4B73-DA02EB6B7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998606-DEC1-E31B-BAAD-7DF4034958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303C5-6BDC-12FC-1C64-F41D62563B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45BC77-E100-142D-6CD1-2CFAE3D53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9794-5AD4-4FF9-A6E6-0B44EAA1459C}" type="datetimeFigureOut">
              <a:rPr lang="en-CA" smtClean="0"/>
              <a:t>2024-06-16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824227-0978-D46A-0EC0-860CBF6F0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5A75DA-E0AD-B266-21BD-FE5A570F1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3C04-B4C7-4375-AA18-59F585F9DF3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54046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1" y="1447800"/>
            <a:ext cx="508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47800"/>
            <a:ext cx="508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9750B2-2196-4934-90F2-E340CCA8E85D}" type="slidenum">
              <a:rPr lang="en-US" altLang="en-US">
                <a:solidFill>
                  <a:srgbClr val="66FFFF"/>
                </a:solidFill>
              </a:rPr>
              <a:pPr/>
              <a:t>‹#›</a:t>
            </a:fld>
            <a:endParaRPr lang="en-US" altLang="en-US" i="0">
              <a:solidFill>
                <a:srgbClr val="66FF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965494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1" indent="0">
              <a:buNone/>
              <a:defRPr sz="2000" b="1"/>
            </a:lvl2pPr>
            <a:lvl3pPr marL="914160" indent="0">
              <a:buNone/>
              <a:defRPr sz="1800" b="1"/>
            </a:lvl3pPr>
            <a:lvl4pPr marL="1371240" indent="0">
              <a:buNone/>
              <a:defRPr sz="1600" b="1"/>
            </a:lvl4pPr>
            <a:lvl5pPr marL="1828321" indent="0">
              <a:buNone/>
              <a:defRPr sz="1600" b="1"/>
            </a:lvl5pPr>
            <a:lvl6pPr marL="2285402" indent="0">
              <a:buNone/>
              <a:defRPr sz="1600" b="1"/>
            </a:lvl6pPr>
            <a:lvl7pPr marL="2742479" indent="0">
              <a:buNone/>
              <a:defRPr sz="1600" b="1"/>
            </a:lvl7pPr>
            <a:lvl8pPr marL="3199563" indent="0">
              <a:buNone/>
              <a:defRPr sz="1600" b="1"/>
            </a:lvl8pPr>
            <a:lvl9pPr marL="36566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1" indent="0">
              <a:buNone/>
              <a:defRPr sz="2000" b="1"/>
            </a:lvl2pPr>
            <a:lvl3pPr marL="914160" indent="0">
              <a:buNone/>
              <a:defRPr sz="1800" b="1"/>
            </a:lvl3pPr>
            <a:lvl4pPr marL="1371240" indent="0">
              <a:buNone/>
              <a:defRPr sz="1600" b="1"/>
            </a:lvl4pPr>
            <a:lvl5pPr marL="1828321" indent="0">
              <a:buNone/>
              <a:defRPr sz="1600" b="1"/>
            </a:lvl5pPr>
            <a:lvl6pPr marL="2285402" indent="0">
              <a:buNone/>
              <a:defRPr sz="1600" b="1"/>
            </a:lvl6pPr>
            <a:lvl7pPr marL="2742479" indent="0">
              <a:buNone/>
              <a:defRPr sz="1600" b="1"/>
            </a:lvl7pPr>
            <a:lvl8pPr marL="3199563" indent="0">
              <a:buNone/>
              <a:defRPr sz="1600" b="1"/>
            </a:lvl8pPr>
            <a:lvl9pPr marL="36566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6C7B28-91C9-4D9B-AE37-DDFA71480E8B}" type="slidenum">
              <a:rPr lang="en-US" altLang="en-US">
                <a:solidFill>
                  <a:srgbClr val="66FFFF"/>
                </a:solidFill>
              </a:rPr>
              <a:pPr/>
              <a:t>‹#›</a:t>
            </a:fld>
            <a:endParaRPr lang="en-US" altLang="en-US" i="0">
              <a:solidFill>
                <a:srgbClr val="66FF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199397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901B0-9E69-488C-AD56-3FD8D8AFB5E3}" type="slidenum">
              <a:rPr lang="en-US" altLang="en-US">
                <a:solidFill>
                  <a:srgbClr val="66FFFF"/>
                </a:solidFill>
              </a:rPr>
              <a:pPr/>
              <a:t>‹#›</a:t>
            </a:fld>
            <a:endParaRPr lang="en-US" altLang="en-US" i="0">
              <a:solidFill>
                <a:srgbClr val="66FF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370467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760BC9-428C-404F-97C3-231FCA1BA1E7}" type="slidenum">
              <a:rPr lang="en-US" altLang="en-US">
                <a:solidFill>
                  <a:srgbClr val="66FFFF"/>
                </a:solidFill>
              </a:rPr>
              <a:pPr/>
              <a:t>‹#›</a:t>
            </a:fld>
            <a:endParaRPr lang="en-US" altLang="en-US" i="0">
              <a:solidFill>
                <a:srgbClr val="66FF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155685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1" indent="0">
              <a:buNone/>
              <a:defRPr sz="1200"/>
            </a:lvl2pPr>
            <a:lvl3pPr marL="914160" indent="0">
              <a:buNone/>
              <a:defRPr sz="1000"/>
            </a:lvl3pPr>
            <a:lvl4pPr marL="1371240" indent="0">
              <a:buNone/>
              <a:defRPr sz="900"/>
            </a:lvl4pPr>
            <a:lvl5pPr marL="1828321" indent="0">
              <a:buNone/>
              <a:defRPr sz="900"/>
            </a:lvl5pPr>
            <a:lvl6pPr marL="2285402" indent="0">
              <a:buNone/>
              <a:defRPr sz="900"/>
            </a:lvl6pPr>
            <a:lvl7pPr marL="2742479" indent="0">
              <a:buNone/>
              <a:defRPr sz="900"/>
            </a:lvl7pPr>
            <a:lvl8pPr marL="3199563" indent="0">
              <a:buNone/>
              <a:defRPr sz="900"/>
            </a:lvl8pPr>
            <a:lvl9pPr marL="36566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10B7E6-8FF6-4711-8198-6E86D68F0DBA}" type="slidenum">
              <a:rPr lang="en-US" altLang="en-US">
                <a:solidFill>
                  <a:srgbClr val="66FFFF"/>
                </a:solidFill>
              </a:rPr>
              <a:pPr/>
              <a:t>‹#›</a:t>
            </a:fld>
            <a:endParaRPr lang="en-US" altLang="en-US" i="0">
              <a:solidFill>
                <a:srgbClr val="66FF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37533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1" indent="0">
              <a:buNone/>
              <a:defRPr sz="2800"/>
            </a:lvl2pPr>
            <a:lvl3pPr marL="914160" indent="0">
              <a:buNone/>
              <a:defRPr sz="2400"/>
            </a:lvl3pPr>
            <a:lvl4pPr marL="1371240" indent="0">
              <a:buNone/>
              <a:defRPr sz="2000"/>
            </a:lvl4pPr>
            <a:lvl5pPr marL="1828321" indent="0">
              <a:buNone/>
              <a:defRPr sz="2000"/>
            </a:lvl5pPr>
            <a:lvl6pPr marL="2285402" indent="0">
              <a:buNone/>
              <a:defRPr sz="2000"/>
            </a:lvl6pPr>
            <a:lvl7pPr marL="2742479" indent="0">
              <a:buNone/>
              <a:defRPr sz="2000"/>
            </a:lvl7pPr>
            <a:lvl8pPr marL="3199563" indent="0">
              <a:buNone/>
              <a:defRPr sz="2000"/>
            </a:lvl8pPr>
            <a:lvl9pPr marL="365664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1" indent="0">
              <a:buNone/>
              <a:defRPr sz="1200"/>
            </a:lvl2pPr>
            <a:lvl3pPr marL="914160" indent="0">
              <a:buNone/>
              <a:defRPr sz="1000"/>
            </a:lvl3pPr>
            <a:lvl4pPr marL="1371240" indent="0">
              <a:buNone/>
              <a:defRPr sz="900"/>
            </a:lvl4pPr>
            <a:lvl5pPr marL="1828321" indent="0">
              <a:buNone/>
              <a:defRPr sz="900"/>
            </a:lvl5pPr>
            <a:lvl6pPr marL="2285402" indent="0">
              <a:buNone/>
              <a:defRPr sz="900"/>
            </a:lvl6pPr>
            <a:lvl7pPr marL="2742479" indent="0">
              <a:buNone/>
              <a:defRPr sz="900"/>
            </a:lvl7pPr>
            <a:lvl8pPr marL="3199563" indent="0">
              <a:buNone/>
              <a:defRPr sz="900"/>
            </a:lvl8pPr>
            <a:lvl9pPr marL="36566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D644F2-0EED-4DBA-B7C3-688BBBA64765}" type="slidenum">
              <a:rPr lang="en-US" altLang="en-US">
                <a:solidFill>
                  <a:srgbClr val="66FFFF"/>
                </a:solidFill>
              </a:rPr>
              <a:pPr/>
              <a:t>‹#›</a:t>
            </a:fld>
            <a:endParaRPr lang="en-US" altLang="en-US" i="0">
              <a:solidFill>
                <a:srgbClr val="66FF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080939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5752CC-C459-4D9D-A792-5238AC8E5476}" type="slidenum">
              <a:rPr lang="en-US" altLang="en-US">
                <a:solidFill>
                  <a:srgbClr val="66FFFF"/>
                </a:solidFill>
              </a:rPr>
              <a:pPr/>
              <a:t>‹#›</a:t>
            </a:fld>
            <a:endParaRPr lang="en-US" altLang="en-US" i="0">
              <a:solidFill>
                <a:srgbClr val="66FF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016983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-152400"/>
            <a:ext cx="2590800" cy="6324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-152400"/>
            <a:ext cx="7569200" cy="6324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60C2BF-9A9D-4362-A42D-849AC4C3CA63}" type="slidenum">
              <a:rPr lang="en-US" altLang="en-US">
                <a:solidFill>
                  <a:srgbClr val="66FFFF"/>
                </a:solidFill>
              </a:rPr>
              <a:pPr/>
              <a:t>‹#›</a:t>
            </a:fld>
            <a:endParaRPr lang="en-US" altLang="en-US" i="0">
              <a:solidFill>
                <a:srgbClr val="66FF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22881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371CE-2099-FDFE-24F4-62BB3064C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3F0359-782E-5A3C-FBBE-A78F5C1CC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9794-5AD4-4FF9-A6E6-0B44EAA1459C}" type="datetimeFigureOut">
              <a:rPr lang="en-CA" smtClean="0"/>
              <a:t>2024-06-16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A67F64-D6D3-9033-8D17-AC8A60C5C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CDD4A6-1CB9-663D-0F4D-62A607FB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3C04-B4C7-4375-AA18-59F585F9DF3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9705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488F8E-5AD8-A9B7-AB15-0B3ED0746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9794-5AD4-4FF9-A6E6-0B44EAA1459C}" type="datetimeFigureOut">
              <a:rPr lang="en-CA" smtClean="0"/>
              <a:t>2024-06-16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A2550A-258B-E1F4-1EF1-6513C342D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B1E37-B99D-095C-89BA-58FC18463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3C04-B4C7-4375-AA18-59F585F9DF3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82949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C733C-ADD8-68DC-6189-4AB7D54D6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1E028-13FE-49D5-240F-247E680B2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D2E75F-A70F-478F-E115-648A1FC044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4998E8-C417-6CB5-881B-0CA1C86CF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9794-5AD4-4FF9-A6E6-0B44EAA1459C}" type="datetimeFigureOut">
              <a:rPr lang="en-CA" smtClean="0"/>
              <a:t>2024-06-16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BC9065-D0B0-08D0-1F0F-A60B7C943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FA2125-43C9-EA99-256C-31B063353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3C04-B4C7-4375-AA18-59F585F9DF3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9421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B382E-1980-322A-3D32-DCEC79069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95AFDA-98AA-680B-3AC0-E1F8C9C280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7E18C3-FE97-262D-8F0D-E77B8956AA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84C45D-44CB-04AB-00EA-0709EF778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9794-5AD4-4FF9-A6E6-0B44EAA1459C}" type="datetimeFigureOut">
              <a:rPr lang="en-CA" smtClean="0"/>
              <a:t>2024-06-16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F2D56A-6E7A-53CB-FB30-D23B1DD64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9AE2F4-A886-8572-9FA7-BD3CE139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3C04-B4C7-4375-AA18-59F585F9DF3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9288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9C7745-A1D1-BCB3-24B1-10B5F53EE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77A9B4-3B24-4701-6DF0-571CAD5583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F4964-1E2E-F33F-8DB3-6D6D8C4070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A59794-5AD4-4FF9-A6E6-0B44EAA1459C}" type="datetimeFigureOut">
              <a:rPr lang="en-CA" smtClean="0"/>
              <a:t>2024-06-16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D9DBC-FAF8-6E67-379F-0FBC21D891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6CDFA-6E52-5B4A-69B6-44A346581C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AD3C04-B4C7-4375-AA18-59F585F9DF3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6849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4A8932-0341-459A-A6A0-E7CCFE5E9AB9}" type="datetimeFigureOut">
              <a:rPr lang="en-CA" smtClean="0"/>
              <a:t>2024-06-16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7429A-99B1-401E-8555-65301001AD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8683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72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3050"/>
            <a:ext cx="10970684" cy="1144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4964"/>
            <a:ext cx="10970684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609600" y="6248400"/>
            <a:ext cx="2838451" cy="471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116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300">
                <a:solidFill>
                  <a:srgbClr val="000000"/>
                </a:solidFill>
                <a:latin typeface="Nimbus Roman No9 L" pitchFamily="1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4169834" y="6248400"/>
            <a:ext cx="3862917" cy="471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hangingPunct="0">
              <a:lnSpc>
                <a:spcPct val="116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300">
                <a:solidFill>
                  <a:srgbClr val="000000"/>
                </a:solidFill>
                <a:latin typeface="Nimbus Roman No9 L" pitchFamily="16" charset="0"/>
              </a:defRPr>
            </a:lvl1pPr>
          </a:lstStyle>
          <a:p>
            <a:pPr>
              <a:defRPr/>
            </a:pPr>
            <a:r>
              <a:rPr lang="en-CA"/>
              <a:t> SNOLAB @ Neutrino 2008   Christchurch May 28th, 2008</a:t>
            </a:r>
            <a:endParaRPr lang="en-GB"/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8739718" y="6248400"/>
            <a:ext cx="2840567" cy="471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116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300">
                <a:solidFill>
                  <a:srgbClr val="000000"/>
                </a:solidFill>
                <a:latin typeface="Nimbus Roman No9 L" pitchFamily="16" charset="0"/>
              </a:defRPr>
            </a:lvl1pPr>
          </a:lstStyle>
          <a:p>
            <a:pPr>
              <a:defRPr/>
            </a:pPr>
            <a:fld id="{848DF86C-0112-4B04-B6BC-DEEA8CE2D10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14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sldNum="0" hdr="0" ftr="0" dt="0"/>
  <p:txStyles>
    <p:titleStyle>
      <a:lvl1pPr marL="979488" indent="-196850" algn="ctr" defTabSz="414338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marL="979488" indent="-196850" algn="ctr" defTabSz="414338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>
          <a:solidFill>
            <a:srgbClr val="000000"/>
          </a:solidFill>
          <a:latin typeface="Luxi Sans"/>
        </a:defRPr>
      </a:lvl2pPr>
      <a:lvl3pPr marL="979488" indent="-196850" algn="ctr" defTabSz="414338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>
          <a:solidFill>
            <a:srgbClr val="000000"/>
          </a:solidFill>
          <a:latin typeface="Luxi Sans"/>
        </a:defRPr>
      </a:lvl3pPr>
      <a:lvl4pPr marL="979488" indent="-196850" algn="ctr" defTabSz="414338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>
          <a:solidFill>
            <a:srgbClr val="000000"/>
          </a:solidFill>
          <a:latin typeface="Luxi Sans"/>
        </a:defRPr>
      </a:lvl4pPr>
      <a:lvl5pPr marL="979488" indent="-196850" algn="ctr" defTabSz="414338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>
          <a:solidFill>
            <a:srgbClr val="000000"/>
          </a:solidFill>
          <a:latin typeface="Luxi Sans"/>
        </a:defRPr>
      </a:lvl5pPr>
      <a:lvl6pPr marL="1436688" indent="-196850" algn="ctr" defTabSz="414338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>
          <a:solidFill>
            <a:srgbClr val="000000"/>
          </a:solidFill>
          <a:latin typeface="Luxi Sans"/>
        </a:defRPr>
      </a:lvl6pPr>
      <a:lvl7pPr marL="1893888" indent="-196850" algn="ctr" defTabSz="414338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>
          <a:solidFill>
            <a:srgbClr val="000000"/>
          </a:solidFill>
          <a:latin typeface="Luxi Sans"/>
        </a:defRPr>
      </a:lvl7pPr>
      <a:lvl8pPr marL="2351088" indent="-196850" algn="ctr" defTabSz="414338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>
          <a:solidFill>
            <a:srgbClr val="000000"/>
          </a:solidFill>
          <a:latin typeface="Luxi Sans"/>
        </a:defRPr>
      </a:lvl8pPr>
      <a:lvl9pPr marL="2808288" indent="-196850" algn="ctr" defTabSz="414338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>
          <a:solidFill>
            <a:srgbClr val="000000"/>
          </a:solidFill>
          <a:latin typeface="Luxi Sans"/>
        </a:defRPr>
      </a:lvl9pPr>
    </p:titleStyle>
    <p:bodyStyle>
      <a:lvl1pPr marL="392113" indent="-293688" algn="l" defTabSz="414338" rtl="0" eaLnBrk="0" fontAlgn="base" hangingPunct="0">
        <a:lnSpc>
          <a:spcPct val="102000"/>
        </a:lnSpc>
        <a:spcBef>
          <a:spcPct val="0"/>
        </a:spcBef>
        <a:spcAft>
          <a:spcPts val="1288"/>
        </a:spcAft>
        <a:buClr>
          <a:srgbClr val="000000"/>
        </a:buClr>
        <a:buSzPct val="45000"/>
        <a:buFont typeface="Wingdings" pitchFamily="2" charset="2"/>
        <a:buChar char="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782638" indent="-260350" algn="l" defTabSz="414338" rtl="0" eaLnBrk="0" fontAlgn="base" hangingPunct="0">
        <a:lnSpc>
          <a:spcPct val="102000"/>
        </a:lnSpc>
        <a:spcBef>
          <a:spcPct val="0"/>
        </a:spcBef>
        <a:spcAft>
          <a:spcPts val="1038"/>
        </a:spcAft>
        <a:buClr>
          <a:srgbClr val="000000"/>
        </a:buClr>
        <a:buSzPct val="75000"/>
        <a:buFont typeface="Symbol" pitchFamily="18" charset="2"/>
        <a:buChar char=""/>
        <a:defRPr sz="2500">
          <a:solidFill>
            <a:srgbClr val="000000"/>
          </a:solidFill>
          <a:latin typeface="+mn-lt"/>
        </a:defRPr>
      </a:lvl2pPr>
      <a:lvl3pPr marL="1174750" indent="-195263" algn="l" defTabSz="414338" rtl="0" eaLnBrk="0" fontAlgn="base" hangingPunct="0">
        <a:lnSpc>
          <a:spcPct val="102000"/>
        </a:lnSpc>
        <a:spcBef>
          <a:spcPct val="0"/>
        </a:spcBef>
        <a:spcAft>
          <a:spcPts val="775"/>
        </a:spcAft>
        <a:buClr>
          <a:srgbClr val="000000"/>
        </a:buClr>
        <a:buSzPct val="45000"/>
        <a:buFont typeface="Wingdings" pitchFamily="2" charset="2"/>
        <a:buChar char=""/>
        <a:defRPr sz="2200">
          <a:solidFill>
            <a:srgbClr val="000000"/>
          </a:solidFill>
          <a:latin typeface="+mn-lt"/>
        </a:defRPr>
      </a:lvl3pPr>
      <a:lvl4pPr marL="1566863" indent="-195263" algn="l" defTabSz="414338" rtl="0" eaLnBrk="0" fontAlgn="base" hangingPunct="0">
        <a:lnSpc>
          <a:spcPct val="102000"/>
        </a:lnSpc>
        <a:spcBef>
          <a:spcPct val="0"/>
        </a:spcBef>
        <a:spcAft>
          <a:spcPts val="525"/>
        </a:spcAft>
        <a:buClr>
          <a:srgbClr val="000000"/>
        </a:buClr>
        <a:buSzPct val="75000"/>
        <a:buFont typeface="Symbol" pitchFamily="18" charset="2"/>
        <a:buChar char=""/>
        <a:defRPr>
          <a:solidFill>
            <a:srgbClr val="000000"/>
          </a:solidFill>
          <a:latin typeface="+mn-lt"/>
        </a:defRPr>
      </a:lvl4pPr>
      <a:lvl5pPr marL="1958975" indent="-196850" algn="l" defTabSz="414338" rtl="0" eaLnBrk="0" fontAlgn="base" hangingPunct="0">
        <a:lnSpc>
          <a:spcPct val="102000"/>
        </a:lnSpc>
        <a:spcBef>
          <a:spcPct val="0"/>
        </a:spcBef>
        <a:spcAft>
          <a:spcPts val="263"/>
        </a:spcAft>
        <a:buClr>
          <a:srgbClr val="000000"/>
        </a:buClr>
        <a:buSzPct val="45000"/>
        <a:buFont typeface="Wingdings" pitchFamily="2" charset="2"/>
        <a:buChar char=""/>
        <a:defRPr>
          <a:solidFill>
            <a:srgbClr val="000000"/>
          </a:solidFill>
          <a:latin typeface="+mn-lt"/>
        </a:defRPr>
      </a:lvl5pPr>
      <a:lvl6pPr marL="2416175" indent="-196850" algn="l" defTabSz="414338" rtl="0" fontAlgn="base">
        <a:lnSpc>
          <a:spcPct val="102000"/>
        </a:lnSpc>
        <a:spcBef>
          <a:spcPct val="0"/>
        </a:spcBef>
        <a:spcAft>
          <a:spcPts val="263"/>
        </a:spcAft>
        <a:buClr>
          <a:srgbClr val="000000"/>
        </a:buClr>
        <a:buSzPct val="45000"/>
        <a:buFont typeface="Wingdings" pitchFamily="2" charset="2"/>
        <a:buChar char=""/>
        <a:defRPr>
          <a:solidFill>
            <a:srgbClr val="000000"/>
          </a:solidFill>
          <a:latin typeface="+mn-lt"/>
        </a:defRPr>
      </a:lvl6pPr>
      <a:lvl7pPr marL="2873375" indent="-196850" algn="l" defTabSz="414338" rtl="0" fontAlgn="base">
        <a:lnSpc>
          <a:spcPct val="102000"/>
        </a:lnSpc>
        <a:spcBef>
          <a:spcPct val="0"/>
        </a:spcBef>
        <a:spcAft>
          <a:spcPts val="263"/>
        </a:spcAft>
        <a:buClr>
          <a:srgbClr val="000000"/>
        </a:buClr>
        <a:buSzPct val="45000"/>
        <a:buFont typeface="Wingdings" pitchFamily="2" charset="2"/>
        <a:buChar char=""/>
        <a:defRPr>
          <a:solidFill>
            <a:srgbClr val="000000"/>
          </a:solidFill>
          <a:latin typeface="+mn-lt"/>
        </a:defRPr>
      </a:lvl7pPr>
      <a:lvl8pPr marL="3330575" indent="-196850" algn="l" defTabSz="414338" rtl="0" fontAlgn="base">
        <a:lnSpc>
          <a:spcPct val="102000"/>
        </a:lnSpc>
        <a:spcBef>
          <a:spcPct val="0"/>
        </a:spcBef>
        <a:spcAft>
          <a:spcPts val="263"/>
        </a:spcAft>
        <a:buClr>
          <a:srgbClr val="000000"/>
        </a:buClr>
        <a:buSzPct val="45000"/>
        <a:buFont typeface="Wingdings" pitchFamily="2" charset="2"/>
        <a:buChar char=""/>
        <a:defRPr>
          <a:solidFill>
            <a:srgbClr val="000000"/>
          </a:solidFill>
          <a:latin typeface="+mn-lt"/>
        </a:defRPr>
      </a:lvl8pPr>
      <a:lvl9pPr marL="3787775" indent="-196850" algn="l" defTabSz="414338" rtl="0" fontAlgn="base">
        <a:lnSpc>
          <a:spcPct val="102000"/>
        </a:lnSpc>
        <a:spcBef>
          <a:spcPct val="0"/>
        </a:spcBef>
        <a:spcAft>
          <a:spcPts val="263"/>
        </a:spcAft>
        <a:buClr>
          <a:srgbClr val="000000"/>
        </a:buClr>
        <a:buSzPct val="45000"/>
        <a:buFont typeface="Wingdings" pitchFamily="2" charset="2"/>
        <a:buChar char=""/>
        <a:defRPr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3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4722" y="214313"/>
            <a:ext cx="11222567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59" tIns="45568" rIns="91159" bIns="455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4722" y="928688"/>
            <a:ext cx="11222567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59" tIns="45568" rIns="91159" bIns="455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4717" y="6629400"/>
            <a:ext cx="4595283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59" tIns="45568" rIns="91159" bIns="4556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1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283200" y="6629400"/>
            <a:ext cx="3860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59" tIns="45568" rIns="91159" bIns="4556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6629400"/>
            <a:ext cx="2540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59" tIns="45568" rIns="91159" bIns="4556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403743-C6E0-4561-9F99-65CACDAE297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049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/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5pPr>
      <a:lvl6pPr marL="457081" algn="l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6pPr>
      <a:lvl7pPr marL="914160" algn="l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7pPr>
      <a:lvl8pPr marL="1371240" algn="l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8pPr>
      <a:lvl9pPr marL="1828321" algn="l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9pPr>
    </p:titleStyle>
    <p:bodyStyle>
      <a:lvl1pPr marL="341305" indent="-34130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44" indent="-284156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385" indent="-22700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573" indent="-22700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4174" indent="-22542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2355" indent="-2269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9435" indent="-2269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6514" indent="-2269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3594" indent="-2269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1" algn="l" defTabSz="9141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0" algn="l" defTabSz="9141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0" algn="l" defTabSz="9141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21" algn="l" defTabSz="9141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02" algn="l" defTabSz="9141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79" algn="l" defTabSz="9141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63" algn="l" defTabSz="9141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41" algn="l" defTabSz="9141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3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914400"/>
            <a:ext cx="12192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9" tIns="45711" rIns="91419" bIns="45711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white">
          <a:xfrm>
            <a:off x="0" y="0"/>
            <a:ext cx="1219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9" tIns="45711" rIns="91419" bIns="45711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-1524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60" tIns="45571" rIns="91160" bIns="4557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447800"/>
            <a:ext cx="103632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60" tIns="45571" rIns="91160" bIns="4557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4008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60" tIns="45571" rIns="91160" bIns="45571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 i="1">
                <a:solidFill>
                  <a:schemeClr val="tx2"/>
                </a:solidFill>
                <a:latin typeface="Times New Roman" pitchFamily="18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66FFFF"/>
              </a:solidFill>
            </a:endParaRPr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008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60" tIns="45571" rIns="91160" bIns="45571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 i="1">
                <a:solidFill>
                  <a:schemeClr val="tx2"/>
                </a:solidFill>
                <a:latin typeface="Times New Roman" pitchFamily="18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66FFFF"/>
              </a:solidFill>
            </a:endParaRPr>
          </a:p>
        </p:txBody>
      </p:sp>
      <p:sp>
        <p:nvSpPr>
          <p:cNvPr id="3482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4008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60" tIns="45571" rIns="91160" bIns="45571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 i="1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</a:lstStyle>
          <a:p>
            <a:pPr fontAlgn="base">
              <a:spcAft>
                <a:spcPct val="0"/>
              </a:spcAft>
            </a:pPr>
            <a:fld id="{3FC927ED-5BF2-4C0A-9245-AE784FF35081}" type="slidenum">
              <a:rPr lang="en-US" altLang="en-US">
                <a:solidFill>
                  <a:srgbClr val="66FFFF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66FF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11936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081" algn="ctr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160" algn="ctr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240" algn="ctr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321" algn="ctr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1305" indent="-341305" algn="l" rtl="0" eaLnBrk="0" fontAlgn="base" hangingPunct="0">
        <a:spcBef>
          <a:spcPct val="20000"/>
        </a:spcBef>
        <a:spcAft>
          <a:spcPct val="0"/>
        </a:spcAft>
        <a:buClr>
          <a:srgbClr val="FF99FF"/>
        </a:buClr>
        <a:buSzPct val="70000"/>
        <a:buFont typeface="Wingdings" panose="05000000000000000000" pitchFamily="2" charset="2"/>
        <a:buChar char="Ø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1344" indent="-284156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2000">
          <a:solidFill>
            <a:schemeClr val="tx1"/>
          </a:solidFill>
          <a:latin typeface="+mn-lt"/>
        </a:defRPr>
      </a:lvl2pPr>
      <a:lvl3pPr marL="1141385" indent="-22700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•"/>
        <a:defRPr kumimoji="1">
          <a:solidFill>
            <a:schemeClr val="tx1"/>
          </a:solidFill>
          <a:latin typeface="+mn-lt"/>
        </a:defRPr>
      </a:lvl3pPr>
      <a:lvl4pPr marL="1598573" indent="-22700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1600">
          <a:solidFill>
            <a:schemeClr val="tx1"/>
          </a:solidFill>
          <a:latin typeface="+mn-lt"/>
        </a:defRPr>
      </a:lvl4pPr>
      <a:lvl5pPr marL="2054174" indent="-22542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600">
          <a:solidFill>
            <a:schemeClr val="tx1"/>
          </a:solidFill>
          <a:latin typeface="+mn-lt"/>
        </a:defRPr>
      </a:lvl5pPr>
      <a:lvl6pPr marL="2512355" indent="-22695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600">
          <a:solidFill>
            <a:schemeClr val="tx1"/>
          </a:solidFill>
          <a:latin typeface="+mn-lt"/>
        </a:defRPr>
      </a:lvl6pPr>
      <a:lvl7pPr marL="2969435" indent="-22695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600">
          <a:solidFill>
            <a:schemeClr val="tx1"/>
          </a:solidFill>
          <a:latin typeface="+mn-lt"/>
        </a:defRPr>
      </a:lvl7pPr>
      <a:lvl8pPr marL="3426514" indent="-22695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600">
          <a:solidFill>
            <a:schemeClr val="tx1"/>
          </a:solidFill>
          <a:latin typeface="+mn-lt"/>
        </a:defRPr>
      </a:lvl8pPr>
      <a:lvl9pPr marL="3883594" indent="-22695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1" algn="l" defTabSz="9141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0" algn="l" defTabSz="9141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0" algn="l" defTabSz="9141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21" algn="l" defTabSz="9141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02" algn="l" defTabSz="9141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79" algn="l" defTabSz="9141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63" algn="l" defTabSz="9141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41" algn="l" defTabSz="9141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16D2B98-C805-68A3-F8D4-68D021C8C50C}"/>
              </a:ext>
            </a:extLst>
          </p:cNvPr>
          <p:cNvSpPr txBox="1"/>
          <p:nvPr/>
        </p:nvSpPr>
        <p:spPr>
          <a:xfrm>
            <a:off x="4151671" y="309717"/>
            <a:ext cx="41664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>
                <a:solidFill>
                  <a:schemeClr val="bg1"/>
                </a:solidFill>
              </a:rPr>
              <a:t>Neutrino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379F43-2E07-E46A-1C07-EA4864EFBB04}"/>
              </a:ext>
            </a:extLst>
          </p:cNvPr>
          <p:cNvSpPr txBox="1"/>
          <p:nvPr/>
        </p:nvSpPr>
        <p:spPr>
          <a:xfrm>
            <a:off x="2246670" y="1664114"/>
            <a:ext cx="7177548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CA" sz="4400" dirty="0">
                <a:solidFill>
                  <a:schemeClr val="bg1"/>
                </a:solidFill>
              </a:rPr>
              <a:t>Opening Talk: Where are we?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73FF4D-4FF9-2188-BDC7-702238764FB4}"/>
              </a:ext>
            </a:extLst>
          </p:cNvPr>
          <p:cNvSpPr txBox="1"/>
          <p:nvPr/>
        </p:nvSpPr>
        <p:spPr>
          <a:xfrm>
            <a:off x="2254043" y="3183196"/>
            <a:ext cx="73545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 dirty="0">
                <a:solidFill>
                  <a:schemeClr val="bg1"/>
                </a:solidFill>
              </a:rPr>
              <a:t>Art McDonald</a:t>
            </a:r>
          </a:p>
          <a:p>
            <a:pPr algn="ctr"/>
            <a:r>
              <a:rPr lang="en-CA" sz="4400" dirty="0">
                <a:solidFill>
                  <a:schemeClr val="bg1"/>
                </a:solidFill>
              </a:rPr>
              <a:t>Queen’s University, Canada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FBD101-F861-B59D-66D2-6DD44BF4591B}"/>
              </a:ext>
            </a:extLst>
          </p:cNvPr>
          <p:cNvSpPr txBox="1"/>
          <p:nvPr/>
        </p:nvSpPr>
        <p:spPr>
          <a:xfrm>
            <a:off x="2406443" y="4803061"/>
            <a:ext cx="73545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 dirty="0">
                <a:solidFill>
                  <a:schemeClr val="bg1"/>
                </a:solidFill>
              </a:rPr>
              <a:t>Milan, Italy</a:t>
            </a:r>
          </a:p>
          <a:p>
            <a:pPr algn="ctr"/>
            <a:r>
              <a:rPr lang="en-CA" sz="4400" dirty="0">
                <a:solidFill>
                  <a:schemeClr val="bg1"/>
                </a:solidFill>
              </a:rPr>
              <a:t>June 17, 2024</a:t>
            </a:r>
          </a:p>
        </p:txBody>
      </p:sp>
    </p:spTree>
    <p:extLst>
      <p:ext uri="{BB962C8B-B14F-4D97-AF65-F5344CB8AC3E}">
        <p14:creationId xmlns:p14="http://schemas.microsoft.com/office/powerpoint/2010/main" val="784373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A1E44E-5DD9-A634-0E75-EF20770C0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624" y="1"/>
            <a:ext cx="9549552" cy="28389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5AEDBF-57AD-EDDA-CCCD-39CA6CF9965D}"/>
              </a:ext>
            </a:extLst>
          </p:cNvPr>
          <p:cNvSpPr txBox="1"/>
          <p:nvPr/>
        </p:nvSpPr>
        <p:spPr>
          <a:xfrm>
            <a:off x="406400" y="567765"/>
            <a:ext cx="1816847" cy="206210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chemeClr val="bg1"/>
                </a:solidFill>
              </a:rPr>
              <a:t>Fermilab Short Baseline program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CBA1C18-9BA2-DF9A-92F7-20D7C050BB62}"/>
              </a:ext>
            </a:extLst>
          </p:cNvPr>
          <p:cNvSpPr/>
          <p:nvPr/>
        </p:nvSpPr>
        <p:spPr>
          <a:xfrm>
            <a:off x="4566026" y="1691336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DBF003-92B0-505A-A49E-23D1D5E89592}"/>
              </a:ext>
            </a:extLst>
          </p:cNvPr>
          <p:cNvSpPr/>
          <p:nvPr/>
        </p:nvSpPr>
        <p:spPr>
          <a:xfrm>
            <a:off x="9487657" y="1598704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7823EE-073F-FA01-C606-AD0DE995AE0A}"/>
              </a:ext>
            </a:extLst>
          </p:cNvPr>
          <p:cNvSpPr txBox="1"/>
          <p:nvPr/>
        </p:nvSpPr>
        <p:spPr>
          <a:xfrm>
            <a:off x="5510309" y="1960285"/>
            <a:ext cx="992091" cy="4001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FF0000"/>
                </a:solidFill>
              </a:rPr>
              <a:t>ICARUS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072BB4-52C2-6C46-F574-74E88E1AEF3B}"/>
              </a:ext>
            </a:extLst>
          </p:cNvPr>
          <p:cNvSpPr txBox="1"/>
          <p:nvPr/>
        </p:nvSpPr>
        <p:spPr>
          <a:xfrm>
            <a:off x="8740581" y="1879611"/>
            <a:ext cx="744074" cy="4001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FF0000"/>
                </a:solidFill>
              </a:rPr>
              <a:t>SBN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684144-713E-9CFE-BC2D-1469F76093B6}"/>
              </a:ext>
            </a:extLst>
          </p:cNvPr>
          <p:cNvSpPr txBox="1"/>
          <p:nvPr/>
        </p:nvSpPr>
        <p:spPr>
          <a:xfrm>
            <a:off x="1290918" y="3478306"/>
            <a:ext cx="10267576" cy="267765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b="1" dirty="0">
                <a:solidFill>
                  <a:schemeClr val="bg1"/>
                </a:solidFill>
              </a:rPr>
              <a:t>Two similar Liquid Argon Detectors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b="1" dirty="0">
                <a:solidFill>
                  <a:schemeClr val="bg1"/>
                </a:solidFill>
              </a:rPr>
              <a:t>Search for neutrino oscillations at O(</a:t>
            </a:r>
            <a:r>
              <a:rPr lang="el-GR" sz="2800" b="1" dirty="0">
                <a:solidFill>
                  <a:schemeClr val="bg1"/>
                </a:solidFill>
              </a:rPr>
              <a:t>Δ</a:t>
            </a:r>
            <a:r>
              <a:rPr lang="en-CA" sz="2800" b="1" dirty="0">
                <a:solidFill>
                  <a:schemeClr val="bg1"/>
                </a:solidFill>
              </a:rPr>
              <a:t>m2) ~ 0.1-10 eV</a:t>
            </a:r>
            <a:r>
              <a:rPr lang="en-CA" sz="2800" b="1" baseline="30000" dirty="0">
                <a:solidFill>
                  <a:schemeClr val="bg1"/>
                </a:solidFill>
              </a:rPr>
              <a:t>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b="1" dirty="0">
                <a:solidFill>
                  <a:schemeClr val="bg1"/>
                </a:solidFill>
              </a:rPr>
              <a:t>Measure </a:t>
            </a:r>
            <a:r>
              <a:rPr lang="el-GR" sz="2800" b="1" dirty="0">
                <a:solidFill>
                  <a:schemeClr val="bg1"/>
                </a:solidFill>
              </a:rPr>
              <a:t>ν-</a:t>
            </a:r>
            <a:r>
              <a:rPr lang="en-CA" sz="2800" b="1" dirty="0" err="1">
                <a:solidFill>
                  <a:schemeClr val="bg1"/>
                </a:solidFill>
              </a:rPr>
              <a:t>Ar</a:t>
            </a:r>
            <a:r>
              <a:rPr lang="en-CA" sz="2800" b="1" dirty="0">
                <a:solidFill>
                  <a:schemeClr val="bg1"/>
                </a:solidFill>
              </a:rPr>
              <a:t> interactions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b="1" dirty="0">
                <a:solidFill>
                  <a:schemeClr val="bg1"/>
                </a:solidFill>
              </a:rPr>
              <a:t>Search for physics beyond the Standard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b="1" dirty="0">
                <a:solidFill>
                  <a:schemeClr val="bg1"/>
                </a:solidFill>
              </a:rPr>
              <a:t>ICARUS in operation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b="1" dirty="0">
                <a:solidFill>
                  <a:schemeClr val="bg1"/>
                </a:solidFill>
              </a:rPr>
              <a:t>SBN about to cool down</a:t>
            </a:r>
          </a:p>
        </p:txBody>
      </p:sp>
    </p:spTree>
    <p:extLst>
      <p:ext uri="{BB962C8B-B14F-4D97-AF65-F5344CB8AC3E}">
        <p14:creationId xmlns:p14="http://schemas.microsoft.com/office/powerpoint/2010/main" val="3220961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10DB57E-F6E9-4FDD-92F9-B5AF40AC15C1}"/>
              </a:ext>
            </a:extLst>
          </p:cNvPr>
          <p:cNvSpPr/>
          <p:nvPr/>
        </p:nvSpPr>
        <p:spPr>
          <a:xfrm>
            <a:off x="1567541" y="46407"/>
            <a:ext cx="10301163" cy="7078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zh-CN" sz="4000" b="1" spc="100" dirty="0">
                <a:solidFill>
                  <a:srgbClr val="FF0000"/>
                </a:solidFill>
                <a:latin typeface="+mn-ea"/>
                <a:cs typeface="Calibri" panose="020F0502020204030204" pitchFamily="34" charset="0"/>
              </a:rPr>
              <a:t>J</a:t>
            </a:r>
            <a:r>
              <a:rPr lang="en-US" altLang="zh-CN" sz="2800" b="1" spc="100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iangmen </a:t>
            </a:r>
            <a:r>
              <a:rPr lang="en-US" altLang="zh-CN" sz="4000" b="1" spc="100" dirty="0">
                <a:solidFill>
                  <a:srgbClr val="FF0000"/>
                </a:solidFill>
                <a:latin typeface="+mn-ea"/>
                <a:cs typeface="Calibri" panose="020F0502020204030204" pitchFamily="34" charset="0"/>
              </a:rPr>
              <a:t>U</a:t>
            </a:r>
            <a:r>
              <a:rPr lang="en-US" altLang="zh-CN" sz="2800" b="1" spc="100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nderground </a:t>
            </a:r>
            <a:r>
              <a:rPr lang="en-US" altLang="zh-CN" sz="4000" b="1" spc="100" dirty="0">
                <a:solidFill>
                  <a:srgbClr val="FF0000"/>
                </a:solidFill>
                <a:latin typeface="+mn-ea"/>
                <a:cs typeface="Calibri" panose="020F0502020204030204" pitchFamily="34" charset="0"/>
              </a:rPr>
              <a:t>N</a:t>
            </a:r>
            <a:r>
              <a:rPr lang="en-US" altLang="zh-CN" sz="2800" b="1" spc="100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eutrino </a:t>
            </a:r>
            <a:r>
              <a:rPr lang="en-US" altLang="zh-CN" sz="4000" b="1" spc="100" dirty="0">
                <a:solidFill>
                  <a:srgbClr val="FF0000"/>
                </a:solidFill>
                <a:latin typeface="+mn-ea"/>
                <a:cs typeface="Calibri" panose="020F0502020204030204" pitchFamily="34" charset="0"/>
              </a:rPr>
              <a:t>O</a:t>
            </a:r>
            <a:r>
              <a:rPr lang="en-US" altLang="zh-CN" sz="2800" b="1" spc="100" dirty="0">
                <a:solidFill>
                  <a:schemeClr val="bg1"/>
                </a:solidFill>
                <a:latin typeface="+mn-ea"/>
                <a:cs typeface="Calibri" panose="020F0502020204030204" pitchFamily="34" charset="0"/>
              </a:rPr>
              <a:t>bservatory </a:t>
            </a:r>
            <a:endParaRPr lang="zh-CN" altLang="en-US" sz="2800" b="1" spc="100" dirty="0">
              <a:solidFill>
                <a:schemeClr val="bg1"/>
              </a:solidFill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8" name="灯片编号占位符 4">
            <a:extLst>
              <a:ext uri="{FF2B5EF4-FFF2-40B4-BE49-F238E27FC236}">
                <a16:creationId xmlns:a16="http://schemas.microsoft.com/office/drawing/2014/main" id="{4C7C31A8-7E5D-45E8-8DE0-7AFCDB3DC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5505" y="6391861"/>
            <a:ext cx="2743200" cy="365125"/>
          </a:xfrm>
        </p:spPr>
        <p:txBody>
          <a:bodyPr/>
          <a:lstStyle/>
          <a:p>
            <a:fld id="{AF56A7EB-F8F5-4D9E-83E2-7E0FC7717EF4}" type="slidenum">
              <a:rPr lang="zh-CN" altLang="en-US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fld>
            <a:endParaRPr lang="zh-CN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EE1B0FF-40A8-44E9-A1EB-44EF8A9DEB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49" y="2683726"/>
            <a:ext cx="8463514" cy="408111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76922C5-211B-426C-B326-F2401FB5B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266" y="862603"/>
            <a:ext cx="7926782" cy="182112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FBFDE083-A292-4EA4-B575-7ABC44D72034}"/>
              </a:ext>
            </a:extLst>
          </p:cNvPr>
          <p:cNvGrpSpPr/>
          <p:nvPr/>
        </p:nvGrpSpPr>
        <p:grpSpPr>
          <a:xfrm>
            <a:off x="717932" y="2683726"/>
            <a:ext cx="2774643" cy="2139216"/>
            <a:chOff x="361950" y="1213189"/>
            <a:chExt cx="5122988" cy="418748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9D74246D-A26D-416C-8023-D58632D57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1950" y="1213189"/>
              <a:ext cx="5122988" cy="4187486"/>
            </a:xfrm>
            <a:prstGeom prst="rect">
              <a:avLst/>
            </a:prstGeom>
          </p:spPr>
        </p:pic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50C5D1B0-140A-48DA-AB6B-4422C3075E4E}"/>
                </a:ext>
              </a:extLst>
            </p:cNvPr>
            <p:cNvGrpSpPr/>
            <p:nvPr/>
          </p:nvGrpSpPr>
          <p:grpSpPr>
            <a:xfrm>
              <a:off x="1139154" y="1703673"/>
              <a:ext cx="970798" cy="1791253"/>
              <a:chOff x="1900365" y="2486335"/>
              <a:chExt cx="1446516" cy="2972293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83D44706-0679-49C5-9A3B-7EA97F3856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00365" y="2486335"/>
                <a:ext cx="1446516" cy="2972293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13E762ED-E4AB-49F0-95F1-626D5AA63E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92253" y="5005495"/>
                <a:ext cx="1201360" cy="277927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85D40EBD-4079-41F4-AF92-952667E4E4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18887" y="2956263"/>
                <a:ext cx="1201360" cy="286892"/>
              </a:xfrm>
              <a:prstGeom prst="rect">
                <a:avLst/>
              </a:prstGeom>
            </p:spPr>
          </p:pic>
        </p:grp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C6938BC2-C608-4085-9FFB-9E5A9DA9D272}"/>
                </a:ext>
              </a:extLst>
            </p:cNvPr>
            <p:cNvSpPr/>
            <p:nvPr/>
          </p:nvSpPr>
          <p:spPr>
            <a:xfrm>
              <a:off x="3048001" y="4000500"/>
              <a:ext cx="209550" cy="314325"/>
            </a:xfrm>
            <a:prstGeom prst="ellipse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C3EACD5E-4987-4093-A273-3E39C8F40AB5}"/>
              </a:ext>
            </a:extLst>
          </p:cNvPr>
          <p:cNvSpPr txBox="1"/>
          <p:nvPr/>
        </p:nvSpPr>
        <p:spPr>
          <a:xfrm>
            <a:off x="6525086" y="967666"/>
            <a:ext cx="32048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/>
              <a:t>Leading term at </a:t>
            </a:r>
            <a:r>
              <a:rPr lang="en-US" altLang="zh-CN" b="1" dirty="0">
                <a:solidFill>
                  <a:srgbClr val="0000FF"/>
                </a:solidFill>
              </a:rPr>
              <a:t>JUNO 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4D5FDCE-E521-448B-9630-7011AE4E9EC8}"/>
              </a:ext>
            </a:extLst>
          </p:cNvPr>
          <p:cNvSpPr txBox="1"/>
          <p:nvPr/>
        </p:nvSpPr>
        <p:spPr>
          <a:xfrm>
            <a:off x="7402628" y="1527865"/>
            <a:ext cx="32048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/>
              <a:t>Leading term at </a:t>
            </a:r>
            <a:r>
              <a:rPr lang="en-US" altLang="zh-CN" b="1" dirty="0">
                <a:solidFill>
                  <a:srgbClr val="0000FF"/>
                </a:solidFill>
              </a:rPr>
              <a:t>Daya Bay 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6E70E1B-E77A-4A60-AA20-64A341C91260}"/>
              </a:ext>
            </a:extLst>
          </p:cNvPr>
          <p:cNvSpPr txBox="1"/>
          <p:nvPr/>
        </p:nvSpPr>
        <p:spPr>
          <a:xfrm>
            <a:off x="8308151" y="2172047"/>
            <a:ext cx="37477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Sensitive to mass ordering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498FDEC-EAD1-4D44-8F1C-A586C34648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0993" y="4625622"/>
            <a:ext cx="2042487" cy="2139216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CE63B39F-3B16-487F-9914-901BC79BEEAF}"/>
              </a:ext>
            </a:extLst>
          </p:cNvPr>
          <p:cNvSpPr txBox="1"/>
          <p:nvPr/>
        </p:nvSpPr>
        <p:spPr>
          <a:xfrm>
            <a:off x="8335809" y="5579394"/>
            <a:ext cx="8181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rgbClr val="0000FF"/>
                </a:solidFill>
                <a:latin typeface="+mn-ea"/>
              </a:rPr>
              <a:t>Daya Bay Far Hall</a:t>
            </a:r>
            <a:endParaRPr lang="zh-CN" altLang="en-US" sz="1100" dirty="0">
              <a:solidFill>
                <a:srgbClr val="0000FF"/>
              </a:solidFill>
              <a:latin typeface="+mn-ea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F4074F80-D10E-4747-ADB9-3DA8F42B953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5663" y="-38168"/>
            <a:ext cx="846338" cy="787001"/>
          </a:xfrm>
          <a:prstGeom prst="rect">
            <a:avLst/>
          </a:prstGeom>
        </p:spPr>
      </p:pic>
      <p:sp>
        <p:nvSpPr>
          <p:cNvPr id="23" name="内容占位符 1">
            <a:extLst>
              <a:ext uri="{FF2B5EF4-FFF2-40B4-BE49-F238E27FC236}">
                <a16:creationId xmlns:a16="http://schemas.microsoft.com/office/drawing/2014/main" id="{B0E637AA-95EF-4E97-B88D-CF5056061AF9}"/>
              </a:ext>
            </a:extLst>
          </p:cNvPr>
          <p:cNvSpPr txBox="1">
            <a:spLocks/>
          </p:cNvSpPr>
          <p:nvPr/>
        </p:nvSpPr>
        <p:spPr bwMode="auto">
          <a:xfrm>
            <a:off x="9357115" y="3078970"/>
            <a:ext cx="2464086" cy="35638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Char char="u"/>
              <a:defRPr sz="2800" baseline="0">
                <a:solidFill>
                  <a:srgbClr val="0000CC"/>
                </a:solidFill>
                <a:latin typeface="Times New Roman" panose="02020603050405020304" pitchFamily="18" charset="0"/>
                <a:ea typeface="微软雅黑" pitchFamily="34" charset="-122"/>
                <a:cs typeface="+mn-cs"/>
              </a:defRPr>
            </a:lvl1pPr>
            <a:lvl2pPr marL="742950" indent="-342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100000"/>
              <a:buFont typeface="Wingdings" panose="05000000000000000000" pitchFamily="2" charset="2"/>
              <a:buChar char="ð"/>
              <a:defRPr sz="2400" baseline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微软雅黑" pitchFamily="34" charset="-122"/>
              </a:defRPr>
            </a:lvl2pPr>
            <a:lvl3pPr marL="1143000" indent="-342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aseline="0">
                <a:solidFill>
                  <a:srgbClr val="003399"/>
                </a:solidFill>
                <a:latin typeface="Times New Roman" panose="02020603050405020304" pitchFamily="18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altLang="zh-CN" sz="1800" b="1" dirty="0">
                <a:solidFill>
                  <a:srgbClr val="C00000"/>
                </a:solidFill>
                <a:latin typeface="+mn-lt"/>
                <a:ea typeface="+mn-ea"/>
              </a:rPr>
              <a:t>Key for NMO:</a:t>
            </a:r>
          </a:p>
          <a:p>
            <a:pPr marL="0" indent="0">
              <a:spcBef>
                <a:spcPts val="300"/>
              </a:spcBef>
              <a:buNone/>
            </a:pPr>
            <a:endParaRPr lang="en-US" altLang="zh-CN" sz="1800" dirty="0">
              <a:solidFill>
                <a:srgbClr val="C00000"/>
              </a:solidFill>
              <a:latin typeface="+mn-lt"/>
              <a:ea typeface="+mn-ea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</a:rPr>
              <a:t>1</a:t>
            </a:r>
            <a:r>
              <a:rPr lang="zh-CN" altLang="en-US" sz="1800" dirty="0">
                <a:solidFill>
                  <a:schemeClr val="tx1"/>
                </a:solidFill>
                <a:latin typeface="+mn-lt"/>
                <a:ea typeface="+mn-ea"/>
              </a:rPr>
              <a:t>、</a:t>
            </a: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</a:rPr>
              <a:t>20 </a:t>
            </a:r>
            <a:r>
              <a:rPr lang="en-US" altLang="zh-CN" sz="1800" dirty="0" err="1">
                <a:solidFill>
                  <a:schemeClr val="tx1"/>
                </a:solidFill>
                <a:latin typeface="+mn-lt"/>
                <a:ea typeface="+mn-ea"/>
              </a:rPr>
              <a:t>kton</a:t>
            </a: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</a:rPr>
              <a:t> liquid scintillator detector</a:t>
            </a:r>
          </a:p>
          <a:p>
            <a:pPr marL="0" indent="0">
              <a:spcBef>
                <a:spcPts val="300"/>
              </a:spcBef>
              <a:buNone/>
            </a:pPr>
            <a:endParaRPr lang="en-US" altLang="zh-CN" sz="1800" dirty="0">
              <a:solidFill>
                <a:schemeClr val="tx1"/>
              </a:solidFill>
              <a:latin typeface="+mn-lt"/>
              <a:ea typeface="+mn-ea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altLang="zh-CN" sz="1800" dirty="0">
                <a:solidFill>
                  <a:schemeClr val="tx1"/>
                </a:solidFill>
                <a:latin typeface="+mn-lt"/>
              </a:rPr>
              <a:t>2</a:t>
            </a:r>
            <a:r>
              <a:rPr lang="zh-CN" altLang="en-US" sz="1800" dirty="0">
                <a:solidFill>
                  <a:schemeClr val="tx1"/>
                </a:solidFill>
                <a:latin typeface="+mn-lt"/>
              </a:rPr>
              <a:t>、</a:t>
            </a:r>
            <a:r>
              <a:rPr lang="en-US" altLang="zh-CN" sz="1800" dirty="0">
                <a:solidFill>
                  <a:schemeClr val="tx1"/>
                </a:solidFill>
                <a:latin typeface="+mn-lt"/>
              </a:rPr>
              <a:t>3% energy resolution at 1 MeV energy deposit</a:t>
            </a:r>
          </a:p>
          <a:p>
            <a:pPr marL="0" indent="0">
              <a:spcBef>
                <a:spcPts val="300"/>
              </a:spcBef>
              <a:buNone/>
            </a:pPr>
            <a:endParaRPr lang="en-US" altLang="zh-CN" sz="1800" dirty="0">
              <a:solidFill>
                <a:schemeClr val="tx1"/>
              </a:solidFill>
              <a:latin typeface="+mn-lt"/>
              <a:ea typeface="+mn-ea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</a:rPr>
              <a:t>3</a:t>
            </a:r>
            <a:r>
              <a:rPr lang="zh-CN" altLang="en-US" sz="1800" dirty="0">
                <a:solidFill>
                  <a:schemeClr val="tx1"/>
                </a:solidFill>
                <a:latin typeface="+mn-lt"/>
                <a:ea typeface="+mn-ea"/>
              </a:rPr>
              <a:t>、</a:t>
            </a: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</a:rPr>
              <a:t>low background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D42FD4-9982-90C9-E7B7-E129311BF1FF}"/>
              </a:ext>
            </a:extLst>
          </p:cNvPr>
          <p:cNvSpPr txBox="1"/>
          <p:nvPr/>
        </p:nvSpPr>
        <p:spPr>
          <a:xfrm>
            <a:off x="9930938" y="942110"/>
            <a:ext cx="2124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Z. Yu at NPB 2024</a:t>
            </a:r>
          </a:p>
        </p:txBody>
      </p:sp>
    </p:spTree>
    <p:extLst>
      <p:ext uri="{BB962C8B-B14F-4D97-AF65-F5344CB8AC3E}">
        <p14:creationId xmlns:p14="http://schemas.microsoft.com/office/powerpoint/2010/main" val="3214428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10DB57E-F6E9-4FDD-92F9-B5AF40AC15C1}"/>
              </a:ext>
            </a:extLst>
          </p:cNvPr>
          <p:cNvSpPr/>
          <p:nvPr/>
        </p:nvSpPr>
        <p:spPr>
          <a:xfrm>
            <a:off x="1567541" y="46407"/>
            <a:ext cx="10301163" cy="7078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J</a:t>
            </a:r>
            <a:r>
              <a:rPr kumimoji="0" lang="en-US" altLang="zh-CN" sz="28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iangmen </a:t>
            </a:r>
            <a:r>
              <a:rPr kumimoji="0" lang="en-US" altLang="zh-CN" sz="4000" b="1" i="0" u="none" strike="noStrike" kern="1200" cap="none" spc="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U</a:t>
            </a:r>
            <a:r>
              <a:rPr kumimoji="0" lang="en-US" altLang="zh-CN" sz="28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nderground </a:t>
            </a:r>
            <a:r>
              <a:rPr kumimoji="0" lang="en-US" altLang="zh-CN" sz="4000" b="1" i="0" u="none" strike="noStrike" kern="1200" cap="none" spc="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N</a:t>
            </a:r>
            <a:r>
              <a:rPr kumimoji="0" lang="en-US" altLang="zh-CN" sz="28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eutrino </a:t>
            </a:r>
            <a:r>
              <a:rPr kumimoji="0" lang="en-US" altLang="zh-CN" sz="4000" b="1" i="0" u="none" strike="noStrike" kern="1200" cap="none" spc="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O</a:t>
            </a:r>
            <a:r>
              <a:rPr kumimoji="0" lang="en-US" altLang="zh-CN" sz="28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Calibri" panose="020F0502020204030204" pitchFamily="34" charset="0"/>
              </a:rPr>
              <a:t>bservatory </a:t>
            </a:r>
            <a:endParaRPr kumimoji="0" lang="zh-CN" altLang="en-US" sz="2800" b="1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8" name="灯片编号占位符 4">
            <a:extLst>
              <a:ext uri="{FF2B5EF4-FFF2-40B4-BE49-F238E27FC236}">
                <a16:creationId xmlns:a16="http://schemas.microsoft.com/office/drawing/2014/main" id="{4C7C31A8-7E5D-45E8-8DE0-7AFCDB3DC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5505" y="639186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6A7EB-F8F5-4D9E-83E2-7E0FC7717EF4}" type="slidenum">
              <a:rPr kumimoji="0" lang="zh-CN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EE1B0FF-40A8-44E9-A1EB-44EF8A9DEB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49" y="2683726"/>
            <a:ext cx="8463514" cy="408111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76922C5-211B-426C-B326-F2401FB5B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266" y="862603"/>
            <a:ext cx="7926782" cy="182112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FBFDE083-A292-4EA4-B575-7ABC44D72034}"/>
              </a:ext>
            </a:extLst>
          </p:cNvPr>
          <p:cNvGrpSpPr/>
          <p:nvPr/>
        </p:nvGrpSpPr>
        <p:grpSpPr>
          <a:xfrm>
            <a:off x="717932" y="2683726"/>
            <a:ext cx="2774643" cy="2139216"/>
            <a:chOff x="361950" y="1213189"/>
            <a:chExt cx="5122988" cy="418748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9D74246D-A26D-416C-8023-D58632D57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1950" y="1213189"/>
              <a:ext cx="5122988" cy="4187486"/>
            </a:xfrm>
            <a:prstGeom prst="rect">
              <a:avLst/>
            </a:prstGeom>
          </p:spPr>
        </p:pic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50C5D1B0-140A-48DA-AB6B-4422C3075E4E}"/>
                </a:ext>
              </a:extLst>
            </p:cNvPr>
            <p:cNvGrpSpPr/>
            <p:nvPr/>
          </p:nvGrpSpPr>
          <p:grpSpPr>
            <a:xfrm>
              <a:off x="1139154" y="1703673"/>
              <a:ext cx="970798" cy="1791253"/>
              <a:chOff x="1900365" y="2486335"/>
              <a:chExt cx="1446516" cy="2972293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83D44706-0679-49C5-9A3B-7EA97F3856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00365" y="2486335"/>
                <a:ext cx="1446516" cy="2972293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13E762ED-E4AB-49F0-95F1-626D5AA63E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92253" y="5005495"/>
                <a:ext cx="1201360" cy="277927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85D40EBD-4079-41F4-AF92-952667E4E4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18887" y="2956263"/>
                <a:ext cx="1201360" cy="286892"/>
              </a:xfrm>
              <a:prstGeom prst="rect">
                <a:avLst/>
              </a:prstGeom>
            </p:spPr>
          </p:pic>
        </p:grp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C6938BC2-C608-4085-9FFB-9E5A9DA9D272}"/>
                </a:ext>
              </a:extLst>
            </p:cNvPr>
            <p:cNvSpPr/>
            <p:nvPr/>
          </p:nvSpPr>
          <p:spPr>
            <a:xfrm>
              <a:off x="3048001" y="4000500"/>
              <a:ext cx="209550" cy="314325"/>
            </a:xfrm>
            <a:prstGeom prst="ellipse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C3EACD5E-4987-4093-A273-3E39C8F40AB5}"/>
              </a:ext>
            </a:extLst>
          </p:cNvPr>
          <p:cNvSpPr txBox="1"/>
          <p:nvPr/>
        </p:nvSpPr>
        <p:spPr>
          <a:xfrm>
            <a:off x="6525086" y="967666"/>
            <a:ext cx="32048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Leading term at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JUNO 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4D5FDCE-E521-448B-9630-7011AE4E9EC8}"/>
              </a:ext>
            </a:extLst>
          </p:cNvPr>
          <p:cNvSpPr txBox="1"/>
          <p:nvPr/>
        </p:nvSpPr>
        <p:spPr>
          <a:xfrm>
            <a:off x="7402628" y="1527865"/>
            <a:ext cx="32048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Leading term at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Daya Bay 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6E70E1B-E77A-4A60-AA20-64A341C91260}"/>
              </a:ext>
            </a:extLst>
          </p:cNvPr>
          <p:cNvSpPr txBox="1"/>
          <p:nvPr/>
        </p:nvSpPr>
        <p:spPr>
          <a:xfrm>
            <a:off x="8308151" y="2172047"/>
            <a:ext cx="37477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Sensitive to mass ordering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498FDEC-EAD1-4D44-8F1C-A586C34648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0993" y="4625622"/>
            <a:ext cx="2042487" cy="2139216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CE63B39F-3B16-487F-9914-901BC79BEEAF}"/>
              </a:ext>
            </a:extLst>
          </p:cNvPr>
          <p:cNvSpPr txBox="1"/>
          <p:nvPr/>
        </p:nvSpPr>
        <p:spPr>
          <a:xfrm>
            <a:off x="8335809" y="5579394"/>
            <a:ext cx="8181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Daya Bay Far Hall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F4074F80-D10E-4747-ADB9-3DA8F42B953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5663" y="-38168"/>
            <a:ext cx="846338" cy="787001"/>
          </a:xfrm>
          <a:prstGeom prst="rect">
            <a:avLst/>
          </a:prstGeom>
        </p:spPr>
      </p:pic>
      <p:sp>
        <p:nvSpPr>
          <p:cNvPr id="23" name="内容占位符 1">
            <a:extLst>
              <a:ext uri="{FF2B5EF4-FFF2-40B4-BE49-F238E27FC236}">
                <a16:creationId xmlns:a16="http://schemas.microsoft.com/office/drawing/2014/main" id="{B0E637AA-95EF-4E97-B88D-CF5056061AF9}"/>
              </a:ext>
            </a:extLst>
          </p:cNvPr>
          <p:cNvSpPr txBox="1">
            <a:spLocks/>
          </p:cNvSpPr>
          <p:nvPr/>
        </p:nvSpPr>
        <p:spPr bwMode="auto">
          <a:xfrm>
            <a:off x="9357115" y="3078970"/>
            <a:ext cx="2464086" cy="35638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Char char="u"/>
              <a:defRPr sz="2800" baseline="0">
                <a:solidFill>
                  <a:srgbClr val="0000CC"/>
                </a:solidFill>
                <a:latin typeface="Times New Roman" panose="02020603050405020304" pitchFamily="18" charset="0"/>
                <a:ea typeface="微软雅黑" pitchFamily="34" charset="-122"/>
                <a:cs typeface="+mn-cs"/>
              </a:defRPr>
            </a:lvl1pPr>
            <a:lvl2pPr marL="742950" indent="-342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100000"/>
              <a:buFont typeface="Wingdings" panose="05000000000000000000" pitchFamily="2" charset="2"/>
              <a:buChar char="ð"/>
              <a:defRPr sz="2400" baseline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微软雅黑" pitchFamily="34" charset="-122"/>
              </a:defRPr>
            </a:lvl2pPr>
            <a:lvl3pPr marL="1143000" indent="-342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aseline="0">
                <a:solidFill>
                  <a:srgbClr val="003399"/>
                </a:solidFill>
                <a:latin typeface="Times New Roman" panose="02020603050405020304" pitchFamily="18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Key for NMO: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、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20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kton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liquid scintillator detector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itchFamily="34" charset="-122"/>
                <a:cs typeface="+mn-cs"/>
              </a:rPr>
              <a:t>2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itchFamily="34" charset="-122"/>
                <a:cs typeface="+mn-cs"/>
              </a:rPr>
              <a:t>、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itchFamily="34" charset="-122"/>
                <a:cs typeface="+mn-cs"/>
              </a:rPr>
              <a:t>3% energy resolution at 1 MeV energy deposit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3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、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low background</a:t>
            </a:r>
          </a:p>
        </p:txBody>
      </p:sp>
      <p:grpSp>
        <p:nvGrpSpPr>
          <p:cNvPr id="5" name="组合 8">
            <a:extLst>
              <a:ext uri="{FF2B5EF4-FFF2-40B4-BE49-F238E27FC236}">
                <a16:creationId xmlns:a16="http://schemas.microsoft.com/office/drawing/2014/main" id="{9B4030F2-FE2E-706F-D4A0-FBC048EF8B76}"/>
              </a:ext>
            </a:extLst>
          </p:cNvPr>
          <p:cNvGrpSpPr/>
          <p:nvPr/>
        </p:nvGrpSpPr>
        <p:grpSpPr>
          <a:xfrm>
            <a:off x="2425860" y="896639"/>
            <a:ext cx="6395411" cy="5673209"/>
            <a:chOff x="361950" y="1213189"/>
            <a:chExt cx="5122988" cy="4187486"/>
          </a:xfrm>
        </p:grpSpPr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A3454F66-EA0A-1459-EF3C-3D6E0ABC7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1950" y="1213189"/>
              <a:ext cx="5122988" cy="4187486"/>
            </a:xfrm>
            <a:prstGeom prst="rect">
              <a:avLst/>
            </a:prstGeom>
          </p:spPr>
        </p:pic>
        <p:grpSp>
          <p:nvGrpSpPr>
            <p:cNvPr id="14" name="组合 10">
              <a:extLst>
                <a:ext uri="{FF2B5EF4-FFF2-40B4-BE49-F238E27FC236}">
                  <a16:creationId xmlns:a16="http://schemas.microsoft.com/office/drawing/2014/main" id="{60CE4351-C94B-D911-547F-61A830242F48}"/>
                </a:ext>
              </a:extLst>
            </p:cNvPr>
            <p:cNvGrpSpPr/>
            <p:nvPr/>
          </p:nvGrpSpPr>
          <p:grpSpPr>
            <a:xfrm>
              <a:off x="1139154" y="1703673"/>
              <a:ext cx="970798" cy="1791253"/>
              <a:chOff x="1900365" y="2486335"/>
              <a:chExt cx="1446516" cy="2972293"/>
            </a:xfrm>
          </p:grpSpPr>
          <p:pic>
            <p:nvPicPr>
              <p:cNvPr id="22" name="图片 12">
                <a:extLst>
                  <a:ext uri="{FF2B5EF4-FFF2-40B4-BE49-F238E27FC236}">
                    <a16:creationId xmlns:a16="http://schemas.microsoft.com/office/drawing/2014/main" id="{21DCDCE2-177E-D0B6-5445-792D7FD901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00365" y="2486335"/>
                <a:ext cx="1446516" cy="2972293"/>
              </a:xfrm>
              <a:prstGeom prst="rect">
                <a:avLst/>
              </a:prstGeom>
            </p:spPr>
          </p:pic>
          <p:pic>
            <p:nvPicPr>
              <p:cNvPr id="24" name="图片 14">
                <a:extLst>
                  <a:ext uri="{FF2B5EF4-FFF2-40B4-BE49-F238E27FC236}">
                    <a16:creationId xmlns:a16="http://schemas.microsoft.com/office/drawing/2014/main" id="{C6E62CD4-CCFB-8027-B855-B1580C2534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92253" y="5005495"/>
                <a:ext cx="1201360" cy="277927"/>
              </a:xfrm>
              <a:prstGeom prst="rect">
                <a:avLst/>
              </a:prstGeom>
            </p:spPr>
          </p:pic>
          <p:pic>
            <p:nvPicPr>
              <p:cNvPr id="25" name="图片 15">
                <a:extLst>
                  <a:ext uri="{FF2B5EF4-FFF2-40B4-BE49-F238E27FC236}">
                    <a16:creationId xmlns:a16="http://schemas.microsoft.com/office/drawing/2014/main" id="{15648CD8-FDB9-E30B-3963-C30CF449F4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18887" y="2956263"/>
                <a:ext cx="1201360" cy="286892"/>
              </a:xfrm>
              <a:prstGeom prst="rect">
                <a:avLst/>
              </a:prstGeom>
            </p:spPr>
          </p:pic>
        </p:grpSp>
        <p:sp>
          <p:nvSpPr>
            <p:cNvPr id="17" name="椭圆 11">
              <a:extLst>
                <a:ext uri="{FF2B5EF4-FFF2-40B4-BE49-F238E27FC236}">
                  <a16:creationId xmlns:a16="http://schemas.microsoft.com/office/drawing/2014/main" id="{B2DBF04A-0B39-F42E-25EC-64FBDD8CE8FB}"/>
                </a:ext>
              </a:extLst>
            </p:cNvPr>
            <p:cNvSpPr/>
            <p:nvPr/>
          </p:nvSpPr>
          <p:spPr>
            <a:xfrm>
              <a:off x="3048001" y="4000500"/>
              <a:ext cx="209550" cy="314325"/>
            </a:xfrm>
            <a:prstGeom prst="ellipse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634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F187EE-7A19-0E00-153A-B14C50303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456" y="-46008"/>
            <a:ext cx="12304455" cy="688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87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3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Text Box 7"/>
          <p:cNvSpPr txBox="1">
            <a:spLocks noChangeArrowheads="1"/>
          </p:cNvSpPr>
          <p:nvPr/>
        </p:nvSpPr>
        <p:spPr bwMode="auto">
          <a:xfrm>
            <a:off x="1985964" y="1325564"/>
            <a:ext cx="8485187" cy="427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360" tIns="45682" rIns="91360" bIns="45682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it-IT" sz="2200" b="1" baseline="-25000" dirty="0">
                <a:solidFill>
                  <a:srgbClr val="FF0000"/>
                </a:solidFill>
                <a:latin typeface="Symbol" pitchFamily="18" charset="2"/>
                <a:cs typeface="Arial" pitchFamily="34" charset="0"/>
              </a:rPr>
              <a:t>nbb</a:t>
            </a:r>
            <a:r>
              <a:rPr lang="it-IT" sz="2200" dirty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it-IT" sz="2200" dirty="0">
                <a:solidFill>
                  <a:srgbClr val="000000"/>
                </a:solidFill>
                <a:latin typeface="Arial" pitchFamily="34" charset="0"/>
              </a:rPr>
              <a:t>=  |</a:t>
            </a:r>
            <a:r>
              <a:rPr lang="en-US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m</a:t>
            </a:r>
            <a:r>
              <a:rPr lang="en-US" sz="2200" baseline="-250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1</a:t>
            </a:r>
            <a:r>
              <a:rPr lang="en-US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cos</a:t>
            </a:r>
            <a:r>
              <a:rPr lang="en-US" sz="22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200" dirty="0">
                <a:solidFill>
                  <a:srgbClr val="CC0000"/>
                </a:solidFill>
                <a:latin typeface="Symbol" pitchFamily="18" charset="2"/>
                <a:cs typeface="Arial" pitchFamily="34" charset="0"/>
                <a:sym typeface="Symbol" pitchFamily="18" charset="2"/>
              </a:rPr>
              <a:t>q</a:t>
            </a:r>
            <a:r>
              <a:rPr lang="en-US" sz="2200" baseline="-25000" dirty="0">
                <a:solidFill>
                  <a:srgbClr val="CC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13</a:t>
            </a:r>
            <a:r>
              <a:rPr lang="it-IT" sz="2200" dirty="0">
                <a:solidFill>
                  <a:srgbClr val="000000"/>
                </a:solidFill>
                <a:latin typeface="Arial" pitchFamily="34" charset="0"/>
              </a:rPr>
              <a:t>cos</a:t>
            </a:r>
            <a:r>
              <a:rPr lang="en-US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²</a:t>
            </a:r>
            <a:r>
              <a:rPr lang="en-US" sz="2200" dirty="0">
                <a:solidFill>
                  <a:srgbClr val="CC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</a:t>
            </a:r>
            <a:r>
              <a:rPr lang="en-US" sz="2200" baseline="-25000" dirty="0">
                <a:solidFill>
                  <a:srgbClr val="CC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12</a:t>
            </a:r>
            <a:r>
              <a:rPr lang="en-US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+ m</a:t>
            </a:r>
            <a:r>
              <a:rPr lang="en-US" sz="2200" baseline="-250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2 </a:t>
            </a:r>
            <a:r>
              <a:rPr lang="en-US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e</a:t>
            </a:r>
            <a:r>
              <a:rPr lang="en-US" sz="22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2i</a:t>
            </a:r>
            <a:r>
              <a:rPr lang="en-US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cos</a:t>
            </a:r>
            <a:r>
              <a:rPr lang="en-US" sz="22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200" dirty="0">
                <a:solidFill>
                  <a:srgbClr val="CC0000"/>
                </a:solidFill>
                <a:latin typeface="Symbol" pitchFamily="18" charset="2"/>
                <a:cs typeface="Arial" pitchFamily="34" charset="0"/>
                <a:sym typeface="Symbol" pitchFamily="18" charset="2"/>
              </a:rPr>
              <a:t>q</a:t>
            </a:r>
            <a:r>
              <a:rPr lang="en-US" sz="2200" baseline="-25000" dirty="0">
                <a:solidFill>
                  <a:srgbClr val="CC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13</a:t>
            </a:r>
            <a:r>
              <a:rPr lang="it-IT" sz="2200" dirty="0">
                <a:solidFill>
                  <a:srgbClr val="000000"/>
                </a:solidFill>
                <a:latin typeface="Arial" pitchFamily="34" charset="0"/>
              </a:rPr>
              <a:t>sin</a:t>
            </a:r>
            <a:r>
              <a:rPr lang="en-US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²</a:t>
            </a:r>
            <a:r>
              <a:rPr lang="en-US" sz="2200" dirty="0">
                <a:solidFill>
                  <a:srgbClr val="CC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</a:t>
            </a:r>
            <a:r>
              <a:rPr lang="en-US" sz="2200" baseline="-25000" dirty="0">
                <a:solidFill>
                  <a:srgbClr val="CC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12</a:t>
            </a:r>
            <a:r>
              <a:rPr lang="en-US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+ m</a:t>
            </a:r>
            <a:r>
              <a:rPr lang="en-US" sz="2200" baseline="-250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3 </a:t>
            </a:r>
            <a:r>
              <a:rPr lang="en-US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e</a:t>
            </a:r>
            <a:r>
              <a:rPr lang="en-US" sz="22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2i</a:t>
            </a:r>
            <a:r>
              <a:rPr lang="en-US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it-IT" sz="2200" dirty="0">
                <a:solidFill>
                  <a:srgbClr val="000000"/>
                </a:solidFill>
                <a:latin typeface="Arial" pitchFamily="34" charset="0"/>
              </a:rPr>
              <a:t>sin</a:t>
            </a:r>
            <a:r>
              <a:rPr lang="en-US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²</a:t>
            </a:r>
            <a:r>
              <a:rPr lang="en-US" sz="2200" dirty="0">
                <a:solidFill>
                  <a:srgbClr val="CC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</a:t>
            </a:r>
            <a:r>
              <a:rPr lang="en-US" sz="2200" baseline="-25000" dirty="0">
                <a:solidFill>
                  <a:srgbClr val="CC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13</a:t>
            </a:r>
            <a:r>
              <a:rPr lang="it-IT" sz="2200" dirty="0">
                <a:solidFill>
                  <a:srgbClr val="000000"/>
                </a:solidFill>
                <a:latin typeface="Arial" pitchFamily="34" charset="0"/>
              </a:rPr>
              <a:t>|</a:t>
            </a:r>
            <a:endParaRPr lang="en-US" sz="22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6020" name="Rectangle 8"/>
          <p:cNvSpPr>
            <a:spLocks noGrp="1" noChangeArrowheads="1"/>
          </p:cNvSpPr>
          <p:nvPr>
            <p:ph type="title"/>
          </p:nvPr>
        </p:nvSpPr>
        <p:spPr>
          <a:xfrm>
            <a:off x="1143000" y="28110"/>
            <a:ext cx="8975165" cy="715962"/>
          </a:xfrm>
          <a:ln w="38100">
            <a:solidFill>
              <a:schemeClr val="bg1"/>
            </a:solidFill>
          </a:ln>
        </p:spPr>
        <p:txBody>
          <a:bodyPr/>
          <a:lstStyle/>
          <a:p>
            <a:pPr eaLnBrk="1" hangingPunct="1"/>
            <a:r>
              <a:rPr lang="en-US" sz="2800" b="1" dirty="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US" sz="2800" b="1" dirty="0">
                <a:solidFill>
                  <a:schemeClr val="bg1"/>
                </a:solidFill>
              </a:rPr>
              <a:t>-less Double Beta Decay: Measuring Effective </a:t>
            </a:r>
            <a:r>
              <a:rPr lang="en-US" sz="2800" b="1" dirty="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US" sz="2800" b="1" dirty="0">
                <a:solidFill>
                  <a:schemeClr val="bg1"/>
                </a:solidFill>
              </a:rPr>
              <a:t> Mass</a:t>
            </a:r>
          </a:p>
        </p:txBody>
      </p:sp>
      <p:pic>
        <p:nvPicPr>
          <p:cNvPr id="8602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6325" y="1968637"/>
            <a:ext cx="5782976" cy="3736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86029" name="Text Box 29"/>
          <p:cNvSpPr txBox="1">
            <a:spLocks noChangeArrowheads="1"/>
          </p:cNvSpPr>
          <p:nvPr/>
        </p:nvSpPr>
        <p:spPr bwMode="auto">
          <a:xfrm>
            <a:off x="1847528" y="685800"/>
            <a:ext cx="4756908" cy="48386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pPr defTabSz="8286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600" b="1" dirty="0">
                <a:solidFill>
                  <a:srgbClr val="000000"/>
                </a:solidFill>
                <a:latin typeface="Times New Roman" pitchFamily="18" charset="0"/>
              </a:rPr>
              <a:t>(T</a:t>
            </a:r>
            <a:r>
              <a:rPr lang="fr-FR" sz="2600" b="1" baseline="-25000" dirty="0">
                <a:solidFill>
                  <a:srgbClr val="000000"/>
                </a:solidFill>
                <a:latin typeface="Times New Roman" pitchFamily="18" charset="0"/>
              </a:rPr>
              <a:t>1/2</a:t>
            </a:r>
            <a:r>
              <a:rPr lang="fr-FR" sz="2600" b="1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  <a:r>
              <a:rPr lang="fr-FR" sz="2600" b="1" baseline="30000" dirty="0">
                <a:solidFill>
                  <a:srgbClr val="000000"/>
                </a:solidFill>
                <a:latin typeface="Times New Roman" pitchFamily="18" charset="0"/>
              </a:rPr>
              <a:t>-1</a:t>
            </a:r>
            <a:r>
              <a:rPr lang="fr-FR" sz="2600" b="1" dirty="0">
                <a:solidFill>
                  <a:srgbClr val="000000"/>
                </a:solidFill>
                <a:latin typeface="Times New Roman" pitchFamily="18" charset="0"/>
              </a:rPr>
              <a:t>= </a:t>
            </a:r>
            <a:r>
              <a:rPr lang="fr-FR" sz="2600" b="1" dirty="0">
                <a:solidFill>
                  <a:srgbClr val="008000"/>
                </a:solidFill>
                <a:latin typeface="Times New Roman" pitchFamily="18" charset="0"/>
              </a:rPr>
              <a:t>F(</a:t>
            </a:r>
            <a:r>
              <a:rPr lang="fr-FR" sz="2600" b="1" dirty="0" err="1">
                <a:solidFill>
                  <a:srgbClr val="008000"/>
                </a:solidFill>
                <a:latin typeface="Times New Roman" pitchFamily="18" charset="0"/>
              </a:rPr>
              <a:t>Q</a:t>
            </a:r>
            <a:r>
              <a:rPr lang="fr-FR" sz="2600" b="1" baseline="-25000" dirty="0" err="1">
                <a:solidFill>
                  <a:srgbClr val="008000"/>
                </a:solidFill>
                <a:latin typeface="Symbol" pitchFamily="18" charset="2"/>
              </a:rPr>
              <a:t>bb</a:t>
            </a:r>
            <a:r>
              <a:rPr lang="fr-FR" sz="2600" b="1" dirty="0" err="1">
                <a:solidFill>
                  <a:srgbClr val="008000"/>
                </a:solidFill>
                <a:latin typeface="Times New Roman" pitchFamily="18" charset="0"/>
              </a:rPr>
              <a:t>,Z</a:t>
            </a:r>
            <a:r>
              <a:rPr lang="fr-FR" sz="2600" b="1" dirty="0">
                <a:solidFill>
                  <a:srgbClr val="008000"/>
                </a:solidFill>
                <a:latin typeface="Times New Roman" pitchFamily="18" charset="0"/>
              </a:rPr>
              <a:t>)</a:t>
            </a:r>
            <a:r>
              <a:rPr lang="fr-FR" sz="26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fr-FR" sz="2600" b="1" dirty="0">
                <a:solidFill>
                  <a:srgbClr val="3333CC"/>
                </a:solidFill>
                <a:latin typeface="Times New Roman" pitchFamily="18" charset="0"/>
              </a:rPr>
              <a:t>|</a:t>
            </a:r>
            <a:r>
              <a:rPr lang="fr-FR" sz="2600" b="1" dirty="0">
                <a:solidFill>
                  <a:srgbClr val="3333CC"/>
                </a:solidFill>
                <a:latin typeface="Symbol" pitchFamily="18" charset="2"/>
              </a:rPr>
              <a:t>M</a:t>
            </a:r>
            <a:r>
              <a:rPr lang="fr-FR" sz="2600" b="1" baseline="30000" dirty="0">
                <a:solidFill>
                  <a:srgbClr val="3333CC"/>
                </a:solidFill>
                <a:latin typeface="Symbol" pitchFamily="18" charset="2"/>
              </a:rPr>
              <a:t>0n</a:t>
            </a:r>
            <a:r>
              <a:rPr lang="fr-FR" sz="2600" b="1" dirty="0">
                <a:solidFill>
                  <a:srgbClr val="3333CC"/>
                </a:solidFill>
                <a:latin typeface="Times New Roman" pitchFamily="18" charset="0"/>
              </a:rPr>
              <a:t>|</a:t>
            </a:r>
            <a:r>
              <a:rPr lang="fr-FR" sz="2600" b="1" baseline="30000" dirty="0">
                <a:solidFill>
                  <a:srgbClr val="3333CC"/>
                </a:solidFill>
                <a:latin typeface="Times New Roman" pitchFamily="18" charset="0"/>
              </a:rPr>
              <a:t>2</a:t>
            </a:r>
            <a:r>
              <a:rPr lang="fr-FR" sz="26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fr-FR" sz="2600" b="1" dirty="0">
                <a:solidFill>
                  <a:srgbClr val="FF0000"/>
                </a:solidFill>
                <a:latin typeface="Times New Roman" pitchFamily="18" charset="0"/>
              </a:rPr>
              <a:t>&lt;</a:t>
            </a:r>
            <a:r>
              <a:rPr lang="fr-FR" sz="2600" b="1" dirty="0" err="1">
                <a:solidFill>
                  <a:srgbClr val="FF0000"/>
                </a:solidFill>
                <a:latin typeface="Times New Roman" pitchFamily="18" charset="0"/>
              </a:rPr>
              <a:t>m</a:t>
            </a:r>
            <a:r>
              <a:rPr lang="fr-FR" sz="2600" b="1" baseline="-25000" dirty="0" err="1">
                <a:solidFill>
                  <a:srgbClr val="FF0000"/>
                </a:solidFill>
                <a:latin typeface="Symbol" pitchFamily="18" charset="2"/>
              </a:rPr>
              <a:t>nbb</a:t>
            </a:r>
            <a:r>
              <a:rPr lang="fr-FR" sz="2600" b="1" dirty="0">
                <a:solidFill>
                  <a:srgbClr val="FF0000"/>
                </a:solidFill>
                <a:latin typeface="Times New Roman" pitchFamily="18" charset="0"/>
              </a:rPr>
              <a:t>&gt;</a:t>
            </a:r>
            <a:r>
              <a:rPr lang="fr-FR" sz="2600" b="1" baseline="30000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86030" name="Text Box 27"/>
          <p:cNvSpPr txBox="1">
            <a:spLocks noChangeArrowheads="1"/>
          </p:cNvSpPr>
          <p:nvPr/>
        </p:nvSpPr>
        <p:spPr bwMode="auto">
          <a:xfrm>
            <a:off x="7147966" y="3982480"/>
            <a:ext cx="1568450" cy="3667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91360" tIns="45682" rIns="91360" bIns="45682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FF0000"/>
                </a:solidFill>
                <a:latin typeface="Arial" pitchFamily="34" charset="0"/>
              </a:rPr>
              <a:t>Neutrinoless</a:t>
            </a:r>
          </a:p>
        </p:txBody>
      </p:sp>
      <p:cxnSp>
        <p:nvCxnSpPr>
          <p:cNvPr id="27" name="Straight Arrow Connector 26"/>
          <p:cNvCxnSpPr>
            <a:cxnSpLocks/>
            <a:stCxn id="86030" idx="2"/>
          </p:cNvCxnSpPr>
          <p:nvPr/>
        </p:nvCxnSpPr>
        <p:spPr>
          <a:xfrm>
            <a:off x="7932191" y="4349193"/>
            <a:ext cx="337562" cy="38796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1771650" y="1828800"/>
            <a:ext cx="1200150" cy="64135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6"/>
            </a:solidFill>
            <a:miter lim="800000"/>
            <a:headEnd/>
            <a:tailEnd/>
          </a:ln>
        </p:spPr>
        <p:txBody>
          <a:bodyPr wrap="none" lIns="91360" tIns="45682" rIns="91360" bIns="4568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3333CC"/>
                </a:solidFill>
                <a:latin typeface="Arial" pitchFamily="34" charset="0"/>
              </a:rPr>
              <a:t>2 </a:t>
            </a:r>
            <a:r>
              <a:rPr lang="en-US" b="1" dirty="0">
                <a:solidFill>
                  <a:srgbClr val="3333CC"/>
                </a:solidFill>
                <a:latin typeface="Symbol" pitchFamily="18" charset="2"/>
              </a:rPr>
              <a:t>n</a:t>
            </a:r>
            <a:r>
              <a:rPr lang="en-US" b="1" dirty="0">
                <a:solidFill>
                  <a:srgbClr val="3333CC"/>
                </a:solidFill>
                <a:latin typeface="Arial" pitchFamily="34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3333CC"/>
                </a:solidFill>
                <a:latin typeface="Arial" pitchFamily="34" charset="0"/>
              </a:rPr>
              <a:t>Emission</a:t>
            </a:r>
          </a:p>
        </p:txBody>
      </p:sp>
      <p:sp>
        <p:nvSpPr>
          <p:cNvPr id="30" name="Line 24"/>
          <p:cNvSpPr>
            <a:spLocks noChangeShapeType="1"/>
          </p:cNvSpPr>
          <p:nvPr/>
        </p:nvSpPr>
        <p:spPr bwMode="auto">
          <a:xfrm>
            <a:off x="2895600" y="2438400"/>
            <a:ext cx="1722029" cy="107950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6034" name="Text Box 28"/>
          <p:cNvSpPr txBox="1">
            <a:spLocks noChangeArrowheads="1"/>
          </p:cNvSpPr>
          <p:nvPr/>
        </p:nvSpPr>
        <p:spPr bwMode="auto">
          <a:xfrm>
            <a:off x="1676400" y="6073272"/>
            <a:ext cx="8848756" cy="784753"/>
          </a:xfrm>
          <a:prstGeom prst="rect">
            <a:avLst/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square" lIns="91360" tIns="45682" rIns="91360" bIns="45682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99"/>
                </a:solidFill>
                <a:latin typeface="Arial" pitchFamily="34" charset="0"/>
              </a:rPr>
              <a:t>Requires: Neutrinos to be their own antiparticle (</a:t>
            </a:r>
            <a:r>
              <a:rPr lang="en-US" b="1" dirty="0" err="1">
                <a:solidFill>
                  <a:srgbClr val="000099"/>
                </a:solidFill>
                <a:latin typeface="Arial" pitchFamily="34" charset="0"/>
              </a:rPr>
              <a:t>Majorana</a:t>
            </a:r>
            <a:r>
              <a:rPr lang="en-US" b="1" dirty="0">
                <a:solidFill>
                  <a:srgbClr val="000099"/>
                </a:solidFill>
                <a:latin typeface="Arial" pitchFamily="34" charset="0"/>
              </a:rPr>
              <a:t> particles)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b="1" dirty="0">
                <a:solidFill>
                  <a:srgbClr val="000099"/>
                </a:solidFill>
                <a:latin typeface="Arial" pitchFamily="34" charset="0"/>
              </a:rPr>
              <a:t> Finite </a:t>
            </a:r>
            <a:r>
              <a:rPr lang="en-US" b="1" dirty="0">
                <a:solidFill>
                  <a:srgbClr val="000099"/>
                </a:solidFill>
                <a:latin typeface="Symbol" pitchFamily="18" charset="2"/>
              </a:rPr>
              <a:t>n</a:t>
            </a:r>
            <a:r>
              <a:rPr lang="en-US" b="1" dirty="0">
                <a:solidFill>
                  <a:srgbClr val="000099"/>
                </a:solidFill>
                <a:latin typeface="Arial" pitchFamily="34" charset="0"/>
              </a:rPr>
              <a:t> mass: Lifetimes &gt; ~10</a:t>
            </a:r>
            <a:r>
              <a:rPr lang="en-US" b="1" baseline="30000" dirty="0">
                <a:solidFill>
                  <a:srgbClr val="000099"/>
                </a:solidFill>
                <a:latin typeface="Arial" pitchFamily="34" charset="0"/>
              </a:rPr>
              <a:t>26</a:t>
            </a:r>
            <a:r>
              <a:rPr lang="en-US" b="1" dirty="0">
                <a:solidFill>
                  <a:srgbClr val="000099"/>
                </a:solidFill>
                <a:latin typeface="Arial" pitchFamily="34" charset="0"/>
              </a:rPr>
              <a:t> years imply </a:t>
            </a:r>
            <a:r>
              <a:rPr lang="en-US" b="1" dirty="0">
                <a:solidFill>
                  <a:srgbClr val="000099"/>
                </a:solidFill>
                <a:latin typeface="Symbol" pitchFamily="18" charset="2"/>
              </a:rPr>
              <a:t>n</a:t>
            </a:r>
            <a:r>
              <a:rPr lang="en-US" b="1" dirty="0">
                <a:solidFill>
                  <a:srgbClr val="000099"/>
                </a:solidFill>
                <a:latin typeface="Arial" pitchFamily="34" charset="0"/>
              </a:rPr>
              <a:t> mass &lt; 0.1 </a:t>
            </a:r>
            <a:r>
              <a:rPr lang="en-US" b="1" dirty="0" err="1">
                <a:solidFill>
                  <a:srgbClr val="000099"/>
                </a:solidFill>
                <a:latin typeface="Arial" pitchFamily="34" charset="0"/>
              </a:rPr>
              <a:t>eV</a:t>
            </a:r>
            <a:endParaRPr lang="en-US" b="1" dirty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06524" y="764704"/>
            <a:ext cx="206979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Additional phases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6456040" y="1124744"/>
            <a:ext cx="576064" cy="28803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8976320" y="1124744"/>
            <a:ext cx="288032" cy="28803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140361" y="3230862"/>
            <a:ext cx="69172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baseline="30000" dirty="0">
                <a:solidFill>
                  <a:srgbClr val="000000"/>
                </a:solidFill>
                <a:latin typeface="Arial" charset="0"/>
              </a:rPr>
              <a:t>130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Te</a:t>
            </a:r>
          </a:p>
        </p:txBody>
      </p:sp>
    </p:spTree>
    <p:extLst>
      <p:ext uri="{BB962C8B-B14F-4D97-AF65-F5344CB8AC3E}">
        <p14:creationId xmlns:p14="http://schemas.microsoft.com/office/powerpoint/2010/main" val="3085982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3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11A488-C4FE-290C-FB66-3F2377689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-9190" b="-7524"/>
          <a:stretch>
            <a:fillRect/>
          </a:stretch>
        </p:blipFill>
        <p:spPr bwMode="auto">
          <a:xfrm>
            <a:off x="1792942" y="741960"/>
            <a:ext cx="4927839" cy="553988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956C9492-30BB-53BD-873B-CE9887E8943F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311969" y="2775818"/>
            <a:ext cx="1257276" cy="366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60" tIns="45682" rIns="91360" bIns="45682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b="1" err="1">
                <a:solidFill>
                  <a:srgbClr val="FF0000"/>
                </a:solidFill>
                <a:latin typeface="Arial" pitchFamily="34" charset="0"/>
              </a:rPr>
              <a:t>m</a:t>
            </a:r>
            <a:r>
              <a:rPr lang="en-US" b="1" baseline="-25000" err="1">
                <a:solidFill>
                  <a:srgbClr val="FF0000"/>
                </a:solidFill>
                <a:latin typeface="Symbol" pitchFamily="18" charset="2"/>
              </a:rPr>
              <a:t>nbb</a:t>
            </a:r>
            <a:r>
              <a:rPr lang="en-US" b="1">
                <a:solidFill>
                  <a:srgbClr val="000000"/>
                </a:solidFill>
                <a:latin typeface="Arial" pitchFamily="34" charset="0"/>
              </a:rPr>
              <a:t>  (</a:t>
            </a:r>
            <a:r>
              <a:rPr lang="en-US" b="1" err="1">
                <a:solidFill>
                  <a:srgbClr val="000000"/>
                </a:solidFill>
                <a:latin typeface="Arial" pitchFamily="34" charset="0"/>
              </a:rPr>
              <a:t>eV</a:t>
            </a:r>
            <a:r>
              <a:rPr lang="en-US" b="1">
                <a:solidFill>
                  <a:srgbClr val="000000"/>
                </a:solidFill>
                <a:latin typeface="Arial" pitchFamily="34" charset="0"/>
              </a:rPr>
              <a:t>)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22AAC91D-ACD6-134C-63D1-897F21EC6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5036" y="5895194"/>
            <a:ext cx="3160664" cy="30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60" tIns="45682" rIns="91360" bIns="45682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000000"/>
                </a:solidFill>
                <a:latin typeface="Arial" pitchFamily="34" charset="0"/>
              </a:rPr>
              <a:t>Lightest neutrino mass in eV</a:t>
            </a:r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" name="Text Box 13">
            <a:extLst>
              <a:ext uri="{FF2B5EF4-FFF2-40B4-BE49-F238E27FC236}">
                <a16:creationId xmlns:a16="http://schemas.microsoft.com/office/drawing/2014/main" id="{4C5A43C3-1E6D-4898-C405-5F9EDC5F8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9897" y="1971593"/>
            <a:ext cx="1197547" cy="369255"/>
          </a:xfrm>
          <a:prstGeom prst="rect">
            <a:avLst/>
          </a:prstGeom>
          <a:noFill/>
          <a:ln w="22225" algn="ctr">
            <a:noFill/>
            <a:miter lim="800000"/>
            <a:headEnd/>
            <a:tailEnd/>
          </a:ln>
        </p:spPr>
        <p:txBody>
          <a:bodyPr wrap="square" lIns="91360" tIns="45682" rIns="91360" bIns="45682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latin typeface="Arial" pitchFamily="34" charset="0"/>
              </a:rPr>
              <a:t>Inverted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D7B5484A-EA4B-7139-C75B-8539E02F6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1030" y="3892639"/>
            <a:ext cx="1244301" cy="923253"/>
          </a:xfrm>
          <a:prstGeom prst="rect">
            <a:avLst/>
          </a:prstGeom>
          <a:noFill/>
          <a:ln w="22225" algn="ctr">
            <a:noFill/>
            <a:miter lim="800000"/>
            <a:headEnd/>
            <a:tailEnd/>
          </a:ln>
        </p:spPr>
        <p:txBody>
          <a:bodyPr wrap="square" lIns="91360" tIns="45682" rIns="91360" bIns="45682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latin typeface="Arial" pitchFamily="34" charset="0"/>
              </a:rPr>
              <a:t>Normal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latin typeface="Arial" pitchFamily="34" charset="0"/>
              </a:rPr>
              <a:t>Mass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latin typeface="Arial" pitchFamily="34" charset="0"/>
              </a:rPr>
              <a:t>Hierarchy</a:t>
            </a:r>
          </a:p>
        </p:txBody>
      </p:sp>
      <p:sp>
        <p:nvSpPr>
          <p:cNvPr id="9" name="Text Box 24">
            <a:extLst>
              <a:ext uri="{FF2B5EF4-FFF2-40B4-BE49-F238E27FC236}">
                <a16:creationId xmlns:a16="http://schemas.microsoft.com/office/drawing/2014/main" id="{D3267F5D-AB27-9BD7-5D09-E7FFA5F08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1779" y="2156219"/>
            <a:ext cx="1448442" cy="377598"/>
          </a:xfrm>
          <a:prstGeom prst="rect">
            <a:avLst/>
          </a:prstGeom>
          <a:noFill/>
          <a:ln w="22225" algn="ctr">
            <a:noFill/>
            <a:miter lim="800000"/>
            <a:headEnd/>
            <a:tailEnd/>
          </a:ln>
        </p:spPr>
        <p:txBody>
          <a:bodyPr wrap="square" lIns="91360" tIns="45682" rIns="91360" bIns="45682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latin typeface="Arial" pitchFamily="34" charset="0"/>
              </a:rPr>
              <a:t>Degenerate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21CA91-1F04-4CB7-7E9F-C7AC9FF5F796}"/>
              </a:ext>
            </a:extLst>
          </p:cNvPr>
          <p:cNvSpPr txBox="1"/>
          <p:nvPr/>
        </p:nvSpPr>
        <p:spPr>
          <a:xfrm flipH="1">
            <a:off x="2715408" y="359419"/>
            <a:ext cx="3977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prstClr val="white"/>
                </a:solidFill>
                <a:latin typeface="Calibri" panose="020F0502020204030204"/>
              </a:rPr>
              <a:t>Variation of </a:t>
            </a:r>
            <a:r>
              <a:rPr lang="en-CA" sz="2000" b="1" dirty="0" err="1">
                <a:solidFill>
                  <a:prstClr val="white"/>
                </a:solidFill>
                <a:latin typeface="Calibri" panose="020F0502020204030204"/>
              </a:rPr>
              <a:t>m</a:t>
            </a:r>
            <a:r>
              <a:rPr lang="en-CA" sz="2000" b="1" baseline="-25000" dirty="0" err="1">
                <a:solidFill>
                  <a:prstClr val="white"/>
                </a:solidFill>
                <a:latin typeface="Symbol" panose="05050102010706020507" pitchFamily="18" charset="2"/>
              </a:rPr>
              <a:t>bb</a:t>
            </a:r>
            <a:r>
              <a:rPr lang="en-CA" sz="2000" b="1" dirty="0">
                <a:solidFill>
                  <a:prstClr val="white"/>
                </a:solidFill>
                <a:latin typeface="Calibri" panose="020F0502020204030204"/>
              </a:rPr>
              <a:t> vs Lightest </a:t>
            </a:r>
            <a:r>
              <a:rPr lang="en-CA" sz="2000" b="1" dirty="0">
                <a:solidFill>
                  <a:prstClr val="white"/>
                </a:solidFill>
                <a:latin typeface="Symbol" panose="05050102010706020507" pitchFamily="18" charset="2"/>
              </a:rPr>
              <a:t>n</a:t>
            </a:r>
            <a:r>
              <a:rPr lang="en-CA" sz="2000" b="1" dirty="0">
                <a:solidFill>
                  <a:prstClr val="white"/>
                </a:solidFill>
                <a:latin typeface="Calibri" panose="020F0502020204030204"/>
              </a:rPr>
              <a:t> mass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AB1EBE8-0A8A-D05E-2DA0-F32EA32C8A54}"/>
              </a:ext>
            </a:extLst>
          </p:cNvPr>
          <p:cNvCxnSpPr/>
          <p:nvPr/>
        </p:nvCxnSpPr>
        <p:spPr>
          <a:xfrm flipH="1">
            <a:off x="6820222" y="2920701"/>
            <a:ext cx="1104579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B8F8668-E2A2-B2CD-D2DA-9E1877981B73}"/>
              </a:ext>
            </a:extLst>
          </p:cNvPr>
          <p:cNvCxnSpPr/>
          <p:nvPr/>
        </p:nvCxnSpPr>
        <p:spPr>
          <a:xfrm flipH="1">
            <a:off x="6843531" y="3674610"/>
            <a:ext cx="110457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D48DFEB-797E-56E1-0ACE-C414A3093E43}"/>
              </a:ext>
            </a:extLst>
          </p:cNvPr>
          <p:cNvSpPr txBox="1"/>
          <p:nvPr/>
        </p:nvSpPr>
        <p:spPr>
          <a:xfrm flipH="1">
            <a:off x="7948109" y="3690504"/>
            <a:ext cx="2191872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prstClr val="white"/>
                </a:solidFill>
                <a:latin typeface="Calibri" panose="020F0502020204030204"/>
              </a:rPr>
              <a:t>Objective for longer  term experiments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8EE0DF-6670-2837-2016-5368EA5F160A}"/>
              </a:ext>
            </a:extLst>
          </p:cNvPr>
          <p:cNvSpPr txBox="1"/>
          <p:nvPr/>
        </p:nvSpPr>
        <p:spPr>
          <a:xfrm flipH="1">
            <a:off x="7948109" y="2288064"/>
            <a:ext cx="2191872" cy="64633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prstClr val="white"/>
                </a:solidFill>
                <a:latin typeface="Calibri" panose="020F0502020204030204"/>
              </a:rPr>
              <a:t>Objective for nearer  term experiments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C0891F0-AFC1-F9CD-2663-3C04E17A60FC}"/>
              </a:ext>
            </a:extLst>
          </p:cNvPr>
          <p:cNvCxnSpPr/>
          <p:nvPr/>
        </p:nvCxnSpPr>
        <p:spPr>
          <a:xfrm flipH="1">
            <a:off x="6859956" y="4457846"/>
            <a:ext cx="1104579" cy="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9E144B7-7572-C039-DA1F-7FAC87ABDC8D}"/>
              </a:ext>
            </a:extLst>
          </p:cNvPr>
          <p:cNvSpPr txBox="1"/>
          <p:nvPr/>
        </p:nvSpPr>
        <p:spPr>
          <a:xfrm flipH="1">
            <a:off x="7998307" y="4465309"/>
            <a:ext cx="2609463" cy="369332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prstClr val="white"/>
                </a:solidFill>
                <a:latin typeface="Calibri" panose="020F0502020204030204"/>
              </a:rPr>
              <a:t>Very long term objective.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34C16C-DC35-1E64-955E-9391D909F5C4}"/>
              </a:ext>
            </a:extLst>
          </p:cNvPr>
          <p:cNvSpPr txBox="1"/>
          <p:nvPr/>
        </p:nvSpPr>
        <p:spPr>
          <a:xfrm flipH="1">
            <a:off x="7947209" y="1777922"/>
            <a:ext cx="2191872" cy="3693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CA" b="1">
                <a:solidFill>
                  <a:srgbClr val="00B0F0"/>
                </a:solidFill>
                <a:latin typeface="Calibri" panose="020F0502020204030204"/>
              </a:rPr>
              <a:t>Present Limit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C2EDB99-E829-C9B8-6313-3462E8F1687D}"/>
              </a:ext>
            </a:extLst>
          </p:cNvPr>
          <p:cNvCxnSpPr>
            <a:cxnSpLocks/>
            <a:endCxn id="18" idx="1"/>
          </p:cNvCxnSpPr>
          <p:nvPr/>
        </p:nvCxnSpPr>
        <p:spPr>
          <a:xfrm flipH="1" flipV="1">
            <a:off x="6943782" y="2054084"/>
            <a:ext cx="1020752" cy="1197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ight Brace 17">
            <a:extLst>
              <a:ext uri="{FF2B5EF4-FFF2-40B4-BE49-F238E27FC236}">
                <a16:creationId xmlns:a16="http://schemas.microsoft.com/office/drawing/2014/main" id="{640C601B-74D3-C513-07BC-9E8832878CF9}"/>
              </a:ext>
            </a:extLst>
          </p:cNvPr>
          <p:cNvSpPr/>
          <p:nvPr/>
        </p:nvSpPr>
        <p:spPr bwMode="auto">
          <a:xfrm>
            <a:off x="6654498" y="1921886"/>
            <a:ext cx="289284" cy="264394"/>
          </a:xfrm>
          <a:prstGeom prst="rightBrace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CA" sz="3200" b="1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636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9F9FD3D-963D-630D-6E5F-C7A62F96C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  <a:latin typeface="Helvetica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7C7C66-5C1E-8172-43F2-B85FC97DF252}"/>
              </a:ext>
            </a:extLst>
          </p:cNvPr>
          <p:cNvSpPr txBox="1"/>
          <p:nvPr/>
        </p:nvSpPr>
        <p:spPr>
          <a:xfrm>
            <a:off x="2960113" y="207561"/>
            <a:ext cx="5856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rgbClr val="FFFFFF"/>
                </a:solidFill>
                <a:latin typeface="Helvetica"/>
              </a:rPr>
              <a:t>Neutrino-less Double Beta Decay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321B3E-FA16-DCAF-9CC6-F2C123ECCE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80" t="-814" r="-11575" b="814"/>
          <a:stretch/>
        </p:blipFill>
        <p:spPr>
          <a:xfrm>
            <a:off x="1462292" y="668466"/>
            <a:ext cx="2238322" cy="2871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7C101E-B7AE-CDE1-3CA3-F2026432E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32" y="760615"/>
            <a:ext cx="2294662" cy="27795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D9D3D9-2620-3017-C6BC-03B490EA31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8" r="8640"/>
          <a:stretch/>
        </p:blipFill>
        <p:spPr>
          <a:xfrm>
            <a:off x="5807878" y="760616"/>
            <a:ext cx="1716603" cy="27742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34C424-C292-29D0-F180-44218F5886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966" y="752232"/>
            <a:ext cx="1086726" cy="27826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287084-2926-4E95-73FF-378969CEA0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819" y="778606"/>
            <a:ext cx="1995700" cy="27742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CA51D0F-E063-EFA5-3B52-9F4DB0617A14}"/>
              </a:ext>
            </a:extLst>
          </p:cNvPr>
          <p:cNvSpPr txBox="1"/>
          <p:nvPr/>
        </p:nvSpPr>
        <p:spPr>
          <a:xfrm>
            <a:off x="1776444" y="3674429"/>
            <a:ext cx="1380015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rgbClr val="FFFFFF"/>
                </a:solidFill>
                <a:latin typeface="Helvetica"/>
              </a:rPr>
              <a:t>SNO+ (Te)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063854-C4A7-9736-C76F-2C8DCBB098CF}"/>
              </a:ext>
            </a:extLst>
          </p:cNvPr>
          <p:cNvSpPr txBox="1"/>
          <p:nvPr/>
        </p:nvSpPr>
        <p:spPr>
          <a:xfrm>
            <a:off x="3886668" y="3675365"/>
            <a:ext cx="154737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CA" b="1" dirty="0" err="1">
                <a:solidFill>
                  <a:srgbClr val="FFFFFF"/>
                </a:solidFill>
                <a:latin typeface="Helvetica"/>
              </a:rPr>
              <a:t>nEXO</a:t>
            </a:r>
            <a:r>
              <a:rPr lang="en-CA" b="1" dirty="0">
                <a:solidFill>
                  <a:srgbClr val="FFFFFF"/>
                </a:solidFill>
                <a:latin typeface="Helvetica"/>
              </a:rPr>
              <a:t> (Xe)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7B06AA-175F-B385-30F2-1AEF820A7FDC}"/>
              </a:ext>
            </a:extLst>
          </p:cNvPr>
          <p:cNvSpPr txBox="1"/>
          <p:nvPr/>
        </p:nvSpPr>
        <p:spPr>
          <a:xfrm>
            <a:off x="5765947" y="3675364"/>
            <a:ext cx="1665189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rgbClr val="FFFFFF"/>
                </a:solidFill>
                <a:latin typeface="Helvetica"/>
              </a:rPr>
              <a:t>LEGEND (Ge)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82A3B0-72C3-49DA-42C1-512931734345}"/>
              </a:ext>
            </a:extLst>
          </p:cNvPr>
          <p:cNvSpPr txBox="1"/>
          <p:nvPr/>
        </p:nvSpPr>
        <p:spPr>
          <a:xfrm>
            <a:off x="7476936" y="3675365"/>
            <a:ext cx="145855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rgbClr val="FFFFFF"/>
                </a:solidFill>
                <a:latin typeface="Helvetica"/>
              </a:rPr>
              <a:t>CUPID (Mo)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0169AA-5608-6BF8-37D3-42B2F2512323}"/>
              </a:ext>
            </a:extLst>
          </p:cNvPr>
          <p:cNvSpPr txBox="1"/>
          <p:nvPr/>
        </p:nvSpPr>
        <p:spPr>
          <a:xfrm>
            <a:off x="8935490" y="3680969"/>
            <a:ext cx="187368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rgbClr val="FFFFFF"/>
                </a:solidFill>
                <a:latin typeface="Helvetica"/>
              </a:rPr>
              <a:t>KAM-ZEN (Xe)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556FDE-8A78-CC09-B153-51B2EA6A9CC3}"/>
              </a:ext>
            </a:extLst>
          </p:cNvPr>
          <p:cNvSpPr txBox="1"/>
          <p:nvPr/>
        </p:nvSpPr>
        <p:spPr>
          <a:xfrm>
            <a:off x="1552050" y="4194534"/>
            <a:ext cx="89252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rgbClr val="FFFF00"/>
                </a:solidFill>
                <a:latin typeface="Helvetica"/>
              </a:rPr>
              <a:t>There are a number of experiments in operation and others in development with several different isotopes. This will be an advantage in the advent of a discovery</a:t>
            </a:r>
          </a:p>
          <a:p>
            <a:endParaRPr lang="en-CA" b="1" dirty="0">
              <a:solidFill>
                <a:srgbClr val="FFFFFF"/>
              </a:solidFill>
              <a:latin typeface="Helvetic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rgbClr val="FFFFFF"/>
                </a:solidFill>
                <a:latin typeface="Helvetica"/>
              </a:rPr>
              <a:t>Detailed </a:t>
            </a:r>
            <a:r>
              <a:rPr lang="en-CA" b="1" dirty="0">
                <a:solidFill>
                  <a:srgbClr val="FFFF00"/>
                </a:solidFill>
                <a:latin typeface="Helvetica"/>
              </a:rPr>
              <a:t>nuclear theory calculations </a:t>
            </a:r>
            <a:r>
              <a:rPr lang="en-CA" b="1" dirty="0">
                <a:solidFill>
                  <a:srgbClr val="FFFFFF"/>
                </a:solidFill>
                <a:latin typeface="Helvetica"/>
              </a:rPr>
              <a:t>are needed to interpret these measurements and are an important part of the field.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rgbClr val="FFFFFF"/>
                </a:solidFill>
                <a:latin typeface="Helvetica"/>
              </a:rPr>
              <a:t>There is a question of quenching of </a:t>
            </a:r>
            <a:r>
              <a:rPr lang="en-CA" b="1" dirty="0" err="1">
                <a:solidFill>
                  <a:srgbClr val="FFFFFF"/>
                </a:solidFill>
                <a:latin typeface="Helvetica"/>
              </a:rPr>
              <a:t>g</a:t>
            </a:r>
            <a:r>
              <a:rPr lang="en-CA" b="1" baseline="-25000" dirty="0" err="1">
                <a:solidFill>
                  <a:srgbClr val="FFFFFF"/>
                </a:solidFill>
                <a:latin typeface="Helvetica"/>
              </a:rPr>
              <a:t>A</a:t>
            </a:r>
            <a:r>
              <a:rPr lang="en-CA" b="1" dirty="0">
                <a:solidFill>
                  <a:srgbClr val="FFFFFF"/>
                </a:solidFill>
                <a:latin typeface="Helvetica"/>
              </a:rPr>
              <a:t> that could reduce the sensitivity of these experiments to effective neutrino mass by a factor of 2 to 4.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3A53D0-10BC-DE02-8432-C1A758B1005B}"/>
              </a:ext>
            </a:extLst>
          </p:cNvPr>
          <p:cNvSpPr/>
          <p:nvPr/>
        </p:nvSpPr>
        <p:spPr>
          <a:xfrm>
            <a:off x="1462292" y="5205506"/>
            <a:ext cx="9122037" cy="143660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66500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955779A-241E-DC5C-8FEC-FBAE581C802C}"/>
              </a:ext>
            </a:extLst>
          </p:cNvPr>
          <p:cNvSpPr txBox="1"/>
          <p:nvPr/>
        </p:nvSpPr>
        <p:spPr>
          <a:xfrm>
            <a:off x="1207243" y="44168"/>
            <a:ext cx="9873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CA" sz="2000" b="1" dirty="0">
                <a:solidFill>
                  <a:prstClr val="white"/>
                </a:solidFill>
                <a:latin typeface="Calibri" panose="020F0502020204030204"/>
              </a:rPr>
              <a:t>Summary plot from NSAC LRP White Paper (Augmented) (Values provided by experiments)</a:t>
            </a:r>
          </a:p>
          <a:p>
            <a:pPr algn="ctr" defTabSz="457200">
              <a:defRPr/>
            </a:pPr>
            <a:r>
              <a:rPr lang="en-CA" sz="2000" b="1" dirty="0">
                <a:solidFill>
                  <a:prstClr val="white"/>
                </a:solidFill>
                <a:latin typeface="Calibri" panose="020F0502020204030204"/>
              </a:rPr>
              <a:t>(Assuming that process is mediated by low mass neutrinos and </a:t>
            </a:r>
            <a:r>
              <a:rPr lang="en-CA" sz="2000" b="1" dirty="0" err="1">
                <a:solidFill>
                  <a:prstClr val="white"/>
                </a:solidFill>
                <a:latin typeface="Calibri" panose="020F0502020204030204"/>
              </a:rPr>
              <a:t>g</a:t>
            </a:r>
            <a:r>
              <a:rPr lang="en-CA" sz="2000" b="1" baseline="-25000" dirty="0" err="1">
                <a:solidFill>
                  <a:prstClr val="white"/>
                </a:solidFill>
                <a:latin typeface="Calibri" panose="020F0502020204030204"/>
              </a:rPr>
              <a:t>A</a:t>
            </a:r>
            <a:r>
              <a:rPr lang="en-CA" sz="2000" b="1" dirty="0">
                <a:solidFill>
                  <a:prstClr val="white"/>
                </a:solidFill>
                <a:latin typeface="Calibri" panose="020F0502020204030204"/>
              </a:rPr>
              <a:t> is not </a:t>
            </a:r>
            <a:r>
              <a:rPr lang="en-CA" sz="2000" b="1" dirty="0" err="1">
                <a:solidFill>
                  <a:prstClr val="white"/>
                </a:solidFill>
                <a:latin typeface="Calibri" panose="020F0502020204030204"/>
              </a:rPr>
              <a:t>quensched</a:t>
            </a:r>
            <a:r>
              <a:rPr lang="en-CA" sz="2000" b="1" dirty="0">
                <a:solidFill>
                  <a:prstClr val="white"/>
                </a:solidFill>
                <a:latin typeface="Calibri" panose="020F0502020204030204"/>
              </a:rPr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8FD439-BBEB-CE70-E8A6-8A7AE467F264}"/>
              </a:ext>
            </a:extLst>
          </p:cNvPr>
          <p:cNvSpPr txBox="1"/>
          <p:nvPr/>
        </p:nvSpPr>
        <p:spPr>
          <a:xfrm flipH="1">
            <a:off x="131482" y="6137822"/>
            <a:ext cx="11791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CA" dirty="0">
                <a:solidFill>
                  <a:prstClr val="white"/>
                </a:solidFill>
                <a:latin typeface="NimbusRomNo9L-Medi"/>
              </a:rPr>
              <a:t>From: Fundamental Symmetries, Neutrons, and Neutrinos (FSNN):</a:t>
            </a:r>
          </a:p>
          <a:p>
            <a:pPr defTabSz="457200">
              <a:defRPr/>
            </a:pPr>
            <a:r>
              <a:rPr lang="en-US" dirty="0">
                <a:solidFill>
                  <a:prstClr val="white"/>
                </a:solidFill>
                <a:latin typeface="NimbusRomNo9L-Medi"/>
              </a:rPr>
              <a:t>Whitepaper for the 2023 Nuclear Science Advisory Committee Long Range Plan</a:t>
            </a:r>
            <a:r>
              <a:rPr lang="en-CA" dirty="0">
                <a:solidFill>
                  <a:prstClr val="white"/>
                </a:solidFill>
                <a:latin typeface="Lucida Grande"/>
              </a:rPr>
              <a:t>:  arXiv:2304.03451iv:2304.03451</a:t>
            </a:r>
            <a:endParaRPr lang="en-CA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3BB1722-AD08-A295-99C3-3B4B587D1A28}"/>
              </a:ext>
            </a:extLst>
          </p:cNvPr>
          <p:cNvGrpSpPr/>
          <p:nvPr/>
        </p:nvGrpSpPr>
        <p:grpSpPr>
          <a:xfrm>
            <a:off x="221130" y="812495"/>
            <a:ext cx="11791576" cy="5181905"/>
            <a:chOff x="1518024" y="1602268"/>
            <a:chExt cx="9347999" cy="36524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86D50A2-10B1-C7B5-D89A-C9C2943EC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18024" y="1602268"/>
              <a:ext cx="9145398" cy="365246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26AF5E1-9E58-22EF-4AD7-BBD65838DAED}"/>
                </a:ext>
              </a:extLst>
            </p:cNvPr>
            <p:cNvSpPr/>
            <p:nvPr/>
          </p:nvSpPr>
          <p:spPr>
            <a:xfrm>
              <a:off x="10427888" y="4113459"/>
              <a:ext cx="82859" cy="869517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CA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CAD5CAD-F35C-BC62-18B5-11BABF8D2145}"/>
                </a:ext>
              </a:extLst>
            </p:cNvPr>
            <p:cNvSpPr/>
            <p:nvPr/>
          </p:nvSpPr>
          <p:spPr>
            <a:xfrm>
              <a:off x="6874399" y="4320254"/>
              <a:ext cx="78973" cy="457781"/>
            </a:xfrm>
            <a:prstGeom prst="rect">
              <a:avLst/>
            </a:prstGeom>
            <a:noFill/>
            <a:ln w="28575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CA">
                <a:solidFill>
                  <a:srgbClr val="ED7D31">
                    <a:lumMod val="75000"/>
                  </a:srgbClr>
                </a:solidFill>
                <a:latin typeface="Calibri" panose="020F0502020204030204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7A4056B-DEED-61CF-0236-5A8186B1A78E}"/>
                </a:ext>
              </a:extLst>
            </p:cNvPr>
            <p:cNvSpPr txBox="1"/>
            <p:nvPr/>
          </p:nvSpPr>
          <p:spPr>
            <a:xfrm rot="16200000">
              <a:off x="9831541" y="3374976"/>
              <a:ext cx="124310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CA" sz="1050" b="1" dirty="0">
                  <a:solidFill>
                    <a:srgbClr val="4472C4"/>
                  </a:solidFill>
                  <a:latin typeface="Calibri" panose="020F0502020204030204"/>
                </a:rPr>
                <a:t>MANTIS</a:t>
              </a:r>
              <a:endParaRPr lang="en-CA" sz="1200" b="1" dirty="0">
                <a:solidFill>
                  <a:srgbClr val="4472C4"/>
                </a:solidFill>
                <a:latin typeface="Calibri" panose="020F0502020204030204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0D8C4F5-52AB-3210-5C12-FEA3F968CA4F}"/>
                </a:ext>
              </a:extLst>
            </p:cNvPr>
            <p:cNvSpPr/>
            <p:nvPr/>
          </p:nvSpPr>
          <p:spPr>
            <a:xfrm>
              <a:off x="6130591" y="3460376"/>
              <a:ext cx="78973" cy="912420"/>
            </a:xfrm>
            <a:prstGeom prst="rect">
              <a:avLst/>
            </a:prstGeom>
            <a:noFill/>
            <a:ln w="28575">
              <a:solidFill>
                <a:srgbClr val="99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CA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0AA0EBB-1CC4-D8ED-691C-BC62F07F48D3}"/>
                </a:ext>
              </a:extLst>
            </p:cNvPr>
            <p:cNvSpPr txBox="1"/>
            <p:nvPr/>
          </p:nvSpPr>
          <p:spPr>
            <a:xfrm rot="18904591">
              <a:off x="5954171" y="2994690"/>
              <a:ext cx="124310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CA" sz="1100" b="1">
                  <a:solidFill>
                    <a:srgbClr val="996600"/>
                  </a:solidFill>
                  <a:latin typeface="Calibri" panose="020F0502020204030204"/>
                </a:rPr>
                <a:t>NEXT Bold</a:t>
              </a:r>
              <a:endParaRPr lang="en-CA" sz="1400" b="1">
                <a:solidFill>
                  <a:srgbClr val="996600"/>
                </a:solidFill>
                <a:latin typeface="Calibri" panose="020F0502020204030204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F47EFD9-B798-77C1-28EB-A5C8F05B033F}"/>
                </a:ext>
              </a:extLst>
            </p:cNvPr>
            <p:cNvSpPr txBox="1"/>
            <p:nvPr/>
          </p:nvSpPr>
          <p:spPr>
            <a:xfrm rot="18904591">
              <a:off x="6149822" y="2625576"/>
              <a:ext cx="740267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CA" sz="1100" b="1">
                  <a:solidFill>
                    <a:srgbClr val="996600"/>
                  </a:solidFill>
                  <a:latin typeface="Calibri" panose="020F0502020204030204"/>
                </a:rPr>
                <a:t>XLZD</a:t>
              </a:r>
              <a:endParaRPr lang="en-CA" sz="1400" b="1">
                <a:solidFill>
                  <a:srgbClr val="996600"/>
                </a:solidFill>
                <a:latin typeface="Calibri" panose="020F0502020204030204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C9C5545-F495-3BCC-1D0D-CAB9C1BF2FD9}"/>
                </a:ext>
              </a:extLst>
            </p:cNvPr>
            <p:cNvSpPr/>
            <p:nvPr/>
          </p:nvSpPr>
          <p:spPr>
            <a:xfrm>
              <a:off x="6030259" y="2964329"/>
              <a:ext cx="256988" cy="216368"/>
            </a:xfrm>
            <a:custGeom>
              <a:avLst/>
              <a:gdLst>
                <a:gd name="connsiteX0" fmla="*/ 0 w 256988"/>
                <a:gd name="connsiteY0" fmla="*/ 173318 h 216368"/>
                <a:gd name="connsiteX1" fmla="*/ 29882 w 256988"/>
                <a:gd name="connsiteY1" fmla="*/ 155389 h 216368"/>
                <a:gd name="connsiteX2" fmla="*/ 65741 w 256988"/>
                <a:gd name="connsiteY2" fmla="*/ 143436 h 216368"/>
                <a:gd name="connsiteX3" fmla="*/ 59765 w 256988"/>
                <a:gd name="connsiteY3" fmla="*/ 125506 h 216368"/>
                <a:gd name="connsiteX4" fmla="*/ 95623 w 256988"/>
                <a:gd name="connsiteY4" fmla="*/ 95624 h 216368"/>
                <a:gd name="connsiteX5" fmla="*/ 155388 w 256988"/>
                <a:gd name="connsiteY5" fmla="*/ 47812 h 216368"/>
                <a:gd name="connsiteX6" fmla="*/ 167341 w 256988"/>
                <a:gd name="connsiteY6" fmla="*/ 29883 h 216368"/>
                <a:gd name="connsiteX7" fmla="*/ 215153 w 256988"/>
                <a:gd name="connsiteY7" fmla="*/ 0 h 216368"/>
                <a:gd name="connsiteX8" fmla="*/ 245035 w 256988"/>
                <a:gd name="connsiteY8" fmla="*/ 35859 h 216368"/>
                <a:gd name="connsiteX9" fmla="*/ 256988 w 256988"/>
                <a:gd name="connsiteY9" fmla="*/ 65742 h 216368"/>
                <a:gd name="connsiteX10" fmla="*/ 239059 w 256988"/>
                <a:gd name="connsiteY10" fmla="*/ 89647 h 216368"/>
                <a:gd name="connsiteX11" fmla="*/ 215153 w 256988"/>
                <a:gd name="connsiteY11" fmla="*/ 95624 h 216368"/>
                <a:gd name="connsiteX12" fmla="*/ 209176 w 256988"/>
                <a:gd name="connsiteY12" fmla="*/ 113553 h 216368"/>
                <a:gd name="connsiteX13" fmla="*/ 185270 w 256988"/>
                <a:gd name="connsiteY13" fmla="*/ 125506 h 216368"/>
                <a:gd name="connsiteX14" fmla="*/ 161365 w 256988"/>
                <a:gd name="connsiteY14" fmla="*/ 143436 h 216368"/>
                <a:gd name="connsiteX15" fmla="*/ 155388 w 256988"/>
                <a:gd name="connsiteY15" fmla="*/ 161365 h 216368"/>
                <a:gd name="connsiteX16" fmla="*/ 131482 w 256988"/>
                <a:gd name="connsiteY16" fmla="*/ 173318 h 216368"/>
                <a:gd name="connsiteX17" fmla="*/ 113553 w 256988"/>
                <a:gd name="connsiteY17" fmla="*/ 191247 h 216368"/>
                <a:gd name="connsiteX18" fmla="*/ 107576 w 256988"/>
                <a:gd name="connsiteY18" fmla="*/ 209177 h 216368"/>
                <a:gd name="connsiteX19" fmla="*/ 77694 w 256988"/>
                <a:gd name="connsiteY19" fmla="*/ 215153 h 216368"/>
                <a:gd name="connsiteX20" fmla="*/ 71717 w 256988"/>
                <a:gd name="connsiteY20" fmla="*/ 197224 h 216368"/>
                <a:gd name="connsiteX21" fmla="*/ 41835 w 256988"/>
                <a:gd name="connsiteY21" fmla="*/ 173318 h 216368"/>
                <a:gd name="connsiteX22" fmla="*/ 0 w 256988"/>
                <a:gd name="connsiteY22" fmla="*/ 173318 h 216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56988" h="216368">
                  <a:moveTo>
                    <a:pt x="0" y="173318"/>
                  </a:moveTo>
                  <a:cubicBezTo>
                    <a:pt x="9961" y="167342"/>
                    <a:pt x="19307" y="160196"/>
                    <a:pt x="29882" y="155389"/>
                  </a:cubicBezTo>
                  <a:cubicBezTo>
                    <a:pt x="41352" y="150175"/>
                    <a:pt x="65741" y="143436"/>
                    <a:pt x="65741" y="143436"/>
                  </a:cubicBezTo>
                  <a:cubicBezTo>
                    <a:pt x="63749" y="137459"/>
                    <a:pt x="56426" y="130848"/>
                    <a:pt x="59765" y="125506"/>
                  </a:cubicBezTo>
                  <a:cubicBezTo>
                    <a:pt x="68011" y="112312"/>
                    <a:pt x="83994" y="105961"/>
                    <a:pt x="95623" y="95624"/>
                  </a:cubicBezTo>
                  <a:cubicBezTo>
                    <a:pt x="144788" y="51922"/>
                    <a:pt x="67914" y="110295"/>
                    <a:pt x="155388" y="47812"/>
                  </a:cubicBezTo>
                  <a:cubicBezTo>
                    <a:pt x="159372" y="41836"/>
                    <a:pt x="161496" y="34058"/>
                    <a:pt x="167341" y="29883"/>
                  </a:cubicBezTo>
                  <a:cubicBezTo>
                    <a:pt x="246572" y="-26710"/>
                    <a:pt x="156940" y="58213"/>
                    <a:pt x="215153" y="0"/>
                  </a:cubicBezTo>
                  <a:cubicBezTo>
                    <a:pt x="228368" y="13216"/>
                    <a:pt x="236715" y="19220"/>
                    <a:pt x="245035" y="35859"/>
                  </a:cubicBezTo>
                  <a:cubicBezTo>
                    <a:pt x="249833" y="45455"/>
                    <a:pt x="253004" y="55781"/>
                    <a:pt x="256988" y="65742"/>
                  </a:cubicBezTo>
                  <a:cubicBezTo>
                    <a:pt x="251012" y="73710"/>
                    <a:pt x="247164" y="83858"/>
                    <a:pt x="239059" y="89647"/>
                  </a:cubicBezTo>
                  <a:cubicBezTo>
                    <a:pt x="232375" y="94421"/>
                    <a:pt x="221567" y="90493"/>
                    <a:pt x="215153" y="95624"/>
                  </a:cubicBezTo>
                  <a:cubicBezTo>
                    <a:pt x="210234" y="99559"/>
                    <a:pt x="213631" y="109099"/>
                    <a:pt x="209176" y="113553"/>
                  </a:cubicBezTo>
                  <a:cubicBezTo>
                    <a:pt x="202876" y="119853"/>
                    <a:pt x="192825" y="120784"/>
                    <a:pt x="185270" y="125506"/>
                  </a:cubicBezTo>
                  <a:cubicBezTo>
                    <a:pt x="176823" y="130785"/>
                    <a:pt x="169333" y="137459"/>
                    <a:pt x="161365" y="143436"/>
                  </a:cubicBezTo>
                  <a:cubicBezTo>
                    <a:pt x="159373" y="149412"/>
                    <a:pt x="159843" y="156911"/>
                    <a:pt x="155388" y="161365"/>
                  </a:cubicBezTo>
                  <a:cubicBezTo>
                    <a:pt x="149088" y="167665"/>
                    <a:pt x="138732" y="168140"/>
                    <a:pt x="131482" y="173318"/>
                  </a:cubicBezTo>
                  <a:cubicBezTo>
                    <a:pt x="124604" y="178231"/>
                    <a:pt x="119529" y="185271"/>
                    <a:pt x="113553" y="191247"/>
                  </a:cubicBezTo>
                  <a:cubicBezTo>
                    <a:pt x="111561" y="197224"/>
                    <a:pt x="112818" y="205682"/>
                    <a:pt x="107576" y="209177"/>
                  </a:cubicBezTo>
                  <a:cubicBezTo>
                    <a:pt x="99124" y="214812"/>
                    <a:pt x="87331" y="218365"/>
                    <a:pt x="77694" y="215153"/>
                  </a:cubicBezTo>
                  <a:cubicBezTo>
                    <a:pt x="71718" y="213161"/>
                    <a:pt x="74534" y="202859"/>
                    <a:pt x="71717" y="197224"/>
                  </a:cubicBezTo>
                  <a:cubicBezTo>
                    <a:pt x="71382" y="196555"/>
                    <a:pt x="53324" y="161830"/>
                    <a:pt x="41835" y="173318"/>
                  </a:cubicBezTo>
                  <a:lnTo>
                    <a:pt x="0" y="1733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CA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8A0BB23-2A17-84EF-1E2E-4A8AD982E8C6}"/>
                </a:ext>
              </a:extLst>
            </p:cNvPr>
            <p:cNvSpPr txBox="1"/>
            <p:nvPr/>
          </p:nvSpPr>
          <p:spPr>
            <a:xfrm rot="16200000">
              <a:off x="6278280" y="3558165"/>
              <a:ext cx="124310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CA" sz="1050" b="1" dirty="0">
                  <a:solidFill>
                    <a:srgbClr val="70AD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CUPID 1T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1087D7F-08FC-905C-1EBC-42CA10CCF28B}"/>
                </a:ext>
              </a:extLst>
            </p:cNvPr>
            <p:cNvSpPr txBox="1"/>
            <p:nvPr/>
          </p:nvSpPr>
          <p:spPr>
            <a:xfrm rot="16200000">
              <a:off x="7976796" y="3380285"/>
              <a:ext cx="15596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CA" sz="1100" b="1">
                  <a:solidFill>
                    <a:srgbClr val="FF0000"/>
                  </a:solidFill>
                  <a:latin typeface="Calibri" panose="020F0502020204030204"/>
                </a:rPr>
                <a:t>LEGEND 6000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B359552-FD0D-815A-1051-4A00F38A39A1}"/>
                </a:ext>
              </a:extLst>
            </p:cNvPr>
            <p:cNvSpPr/>
            <p:nvPr/>
          </p:nvSpPr>
          <p:spPr>
            <a:xfrm>
              <a:off x="8712423" y="4282150"/>
              <a:ext cx="78973" cy="56280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CA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86E6BC1-D52D-3E77-F10B-F9823033339D}"/>
                </a:ext>
              </a:extLst>
            </p:cNvPr>
            <p:cNvSpPr/>
            <p:nvPr/>
          </p:nvSpPr>
          <p:spPr>
            <a:xfrm>
              <a:off x="8864801" y="4261246"/>
              <a:ext cx="78973" cy="562802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CA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F9D0CA6-6A44-D11C-E2F8-BC4C697001ED}"/>
                </a:ext>
              </a:extLst>
            </p:cNvPr>
            <p:cNvSpPr txBox="1"/>
            <p:nvPr/>
          </p:nvSpPr>
          <p:spPr>
            <a:xfrm rot="16200000">
              <a:off x="8323869" y="3578193"/>
              <a:ext cx="1188116" cy="259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CA" sz="1100" b="1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/>
                </a:rPr>
                <a:t>SELENA</a:t>
              </a:r>
              <a:endParaRPr lang="en-CA" sz="1400" b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DBDC9E8-3249-1B98-0BA9-BA0D83E868CB}"/>
                </a:ext>
              </a:extLst>
            </p:cNvPr>
            <p:cNvCxnSpPr>
              <a:cxnSpLocks/>
            </p:cNvCxnSpPr>
            <p:nvPr/>
          </p:nvCxnSpPr>
          <p:spPr>
            <a:xfrm>
              <a:off x="2115671" y="4794143"/>
              <a:ext cx="8390964" cy="0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FF109F0-28EF-A74D-62DA-7E882B6870EB}"/>
                </a:ext>
              </a:extLst>
            </p:cNvPr>
            <p:cNvSpPr txBox="1"/>
            <p:nvPr/>
          </p:nvSpPr>
          <p:spPr>
            <a:xfrm>
              <a:off x="3496235" y="4554064"/>
              <a:ext cx="29643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CA" sz="1200">
                  <a:solidFill>
                    <a:srgbClr val="FF0000"/>
                  </a:solidFill>
                  <a:latin typeface="Calibri" panose="020F0502020204030204"/>
                </a:rPr>
                <a:t>Top of Normal Ordering for lightest mass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F83181A-5E7D-A1BA-37AC-69CF979F246C}"/>
                </a:ext>
              </a:extLst>
            </p:cNvPr>
            <p:cNvCxnSpPr/>
            <p:nvPr/>
          </p:nvCxnSpPr>
          <p:spPr>
            <a:xfrm>
              <a:off x="10506635" y="4542647"/>
              <a:ext cx="359388" cy="0"/>
            </a:xfrm>
            <a:prstGeom prst="straightConnector1">
              <a:avLst/>
            </a:prstGeom>
            <a:noFill/>
            <a:ln w="25400" cap="flat">
              <a:solidFill>
                <a:srgbClr val="0070C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401A884-B31B-E975-5210-2BED9A391958}"/>
                </a:ext>
              </a:extLst>
            </p:cNvPr>
            <p:cNvSpPr/>
            <p:nvPr/>
          </p:nvSpPr>
          <p:spPr>
            <a:xfrm>
              <a:off x="8994174" y="3766896"/>
              <a:ext cx="82859" cy="869517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CA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7A00250-0717-965B-9841-E017DC903F63}"/>
                </a:ext>
              </a:extLst>
            </p:cNvPr>
            <p:cNvSpPr txBox="1"/>
            <p:nvPr/>
          </p:nvSpPr>
          <p:spPr>
            <a:xfrm rot="18875041">
              <a:off x="8770973" y="3197694"/>
              <a:ext cx="124310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CA" sz="1050" b="1" dirty="0">
                  <a:solidFill>
                    <a:srgbClr val="00A2FF">
                      <a:lumMod val="50000"/>
                    </a:srgbClr>
                  </a:solidFill>
                  <a:latin typeface="Calibri" panose="020F0502020204030204"/>
                </a:rPr>
                <a:t>3-MANTIS</a:t>
              </a:r>
              <a:endParaRPr lang="en-CA" sz="1200" b="1" dirty="0">
                <a:solidFill>
                  <a:srgbClr val="00A2FF">
                    <a:lumMod val="50000"/>
                  </a:srgbClr>
                </a:solidFill>
                <a:latin typeface="Calibri" panose="020F0502020204030204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CDF3D21D-FBDD-00A9-66EF-256CD01B33B8}"/>
              </a:ext>
            </a:extLst>
          </p:cNvPr>
          <p:cNvSpPr txBox="1"/>
          <p:nvPr/>
        </p:nvSpPr>
        <p:spPr>
          <a:xfrm>
            <a:off x="986311" y="3780336"/>
            <a:ext cx="2922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Inverted Order Minimum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E61F7DF-29D0-1B82-EAAD-D99AA405026B}"/>
              </a:ext>
            </a:extLst>
          </p:cNvPr>
          <p:cNvSpPr/>
          <p:nvPr/>
        </p:nvSpPr>
        <p:spPr>
          <a:xfrm>
            <a:off x="4978400" y="2038003"/>
            <a:ext cx="107572" cy="9144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CCA34D9-EFCC-37AF-1DC2-53A61D7ECCB1}"/>
              </a:ext>
            </a:extLst>
          </p:cNvPr>
          <p:cNvSpPr/>
          <p:nvPr/>
        </p:nvSpPr>
        <p:spPr>
          <a:xfrm>
            <a:off x="4699462" y="3009207"/>
            <a:ext cx="501342" cy="520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25DB2D6-F57F-D6B5-F0AE-ACBB5D82D3FA}"/>
              </a:ext>
            </a:extLst>
          </p:cNvPr>
          <p:cNvSpPr/>
          <p:nvPr/>
        </p:nvSpPr>
        <p:spPr>
          <a:xfrm>
            <a:off x="5050286" y="2656234"/>
            <a:ext cx="107572" cy="9144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2110E4-5445-805E-F07F-F0E7BFFB2740}"/>
              </a:ext>
            </a:extLst>
          </p:cNvPr>
          <p:cNvSpPr txBox="1"/>
          <p:nvPr/>
        </p:nvSpPr>
        <p:spPr>
          <a:xfrm rot="16200000">
            <a:off x="3769886" y="2490562"/>
            <a:ext cx="17636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CA" sz="1050" b="1" dirty="0">
                <a:solidFill>
                  <a:srgbClr val="70AD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AMORE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8D93220-FA30-3CB7-40EC-3EADB4834054}"/>
              </a:ext>
            </a:extLst>
          </p:cNvPr>
          <p:cNvSpPr/>
          <p:nvPr/>
        </p:nvSpPr>
        <p:spPr>
          <a:xfrm>
            <a:off x="10251335" y="3965002"/>
            <a:ext cx="145115" cy="1294489"/>
          </a:xfrm>
          <a:prstGeom prst="rect">
            <a:avLst/>
          </a:prstGeom>
          <a:solidFill>
            <a:schemeClr val="bg1"/>
          </a:solidFill>
          <a:ln w="28575">
            <a:solidFill>
              <a:srgbClr val="9966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CA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EAFF106-3A3B-4916-32A8-0451818E2623}"/>
              </a:ext>
            </a:extLst>
          </p:cNvPr>
          <p:cNvSpPr/>
          <p:nvPr/>
        </p:nvSpPr>
        <p:spPr>
          <a:xfrm>
            <a:off x="9821841" y="3945606"/>
            <a:ext cx="145115" cy="129448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CA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A679708-321A-EFF1-A370-89CC9B7082DA}"/>
              </a:ext>
            </a:extLst>
          </p:cNvPr>
          <p:cNvSpPr/>
          <p:nvPr/>
        </p:nvSpPr>
        <p:spPr>
          <a:xfrm rot="5400000">
            <a:off x="2866238" y="4190090"/>
            <a:ext cx="134194" cy="97193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CA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1130AAC-4F5B-006D-FB44-1E304E8D9703}"/>
              </a:ext>
            </a:extLst>
          </p:cNvPr>
          <p:cNvSpPr txBox="1"/>
          <p:nvPr/>
        </p:nvSpPr>
        <p:spPr>
          <a:xfrm>
            <a:off x="3430796" y="4498535"/>
            <a:ext cx="1049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/>
              <a:t>Long Term</a:t>
            </a:r>
          </a:p>
        </p:txBody>
      </p:sp>
    </p:spTree>
    <p:extLst>
      <p:ext uri="{BB962C8B-B14F-4D97-AF65-F5344CB8AC3E}">
        <p14:creationId xmlns:p14="http://schemas.microsoft.com/office/powerpoint/2010/main" val="821436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CB89CA-405F-8490-A8A1-540912DBF2B9}"/>
              </a:ext>
            </a:extLst>
          </p:cNvPr>
          <p:cNvSpPr txBox="1"/>
          <p:nvPr/>
        </p:nvSpPr>
        <p:spPr>
          <a:xfrm>
            <a:off x="6285746" y="-12111"/>
            <a:ext cx="1285095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KATRIN</a:t>
            </a:r>
            <a:endParaRPr lang="en-CA" sz="28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1E5B3F-04F4-5181-A613-D62FE6EE2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483" y="496562"/>
            <a:ext cx="7631866" cy="25250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0519DD-5A9D-8270-2E1C-E0A592948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22979"/>
            <a:ext cx="4685016" cy="38350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AB956C-9BDF-C9EB-2918-84078E0B7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6844" y="9140"/>
            <a:ext cx="4424737" cy="43195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CA4610-B37F-0FCE-AD5D-25CDC366ED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499" y="3473355"/>
            <a:ext cx="4150760" cy="33846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BC04DF-F0E8-AE0B-810C-84DFC2CCDBEC}"/>
              </a:ext>
            </a:extLst>
          </p:cNvPr>
          <p:cNvSpPr txBox="1"/>
          <p:nvPr/>
        </p:nvSpPr>
        <p:spPr>
          <a:xfrm>
            <a:off x="9435652" y="4373164"/>
            <a:ext cx="1514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PROJECT 8</a:t>
            </a:r>
            <a:endParaRPr lang="en-CA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6C4DF2-7B19-7747-6886-8B2EA628E377}"/>
              </a:ext>
            </a:extLst>
          </p:cNvPr>
          <p:cNvSpPr txBox="1"/>
          <p:nvPr/>
        </p:nvSpPr>
        <p:spPr>
          <a:xfrm>
            <a:off x="9222723" y="4789998"/>
            <a:ext cx="30459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Cyclotron Radiation Emission Spectrometry (CRES)</a:t>
            </a:r>
          </a:p>
          <a:p>
            <a:r>
              <a:rPr lang="en-US" dirty="0">
                <a:solidFill>
                  <a:schemeClr val="bg1"/>
                </a:solidFill>
              </a:rPr>
              <a:t>Published result:</a:t>
            </a:r>
          </a:p>
          <a:p>
            <a:r>
              <a:rPr lang="en-CA" dirty="0">
                <a:solidFill>
                  <a:schemeClr val="bg1"/>
                </a:solidFill>
              </a:rPr>
              <a:t>Neutrino Mass &lt; 150 </a:t>
            </a:r>
            <a:r>
              <a:rPr lang="en-CA" dirty="0" err="1">
                <a:solidFill>
                  <a:schemeClr val="bg1"/>
                </a:solidFill>
              </a:rPr>
              <a:t>ev</a:t>
            </a:r>
            <a:r>
              <a:rPr lang="en-CA" dirty="0">
                <a:solidFill>
                  <a:schemeClr val="bg1"/>
                </a:solidFill>
              </a:rPr>
              <a:t>/c</a:t>
            </a:r>
            <a:r>
              <a:rPr lang="en-CA" baseline="30000" dirty="0">
                <a:solidFill>
                  <a:schemeClr val="bg1"/>
                </a:solidFill>
              </a:rPr>
              <a:t>2</a:t>
            </a:r>
          </a:p>
          <a:p>
            <a:r>
              <a:rPr lang="en-CA" dirty="0">
                <a:solidFill>
                  <a:schemeClr val="bg1"/>
                </a:solidFill>
              </a:rPr>
              <a:t>Future: Atomic Tritium, greater statistics:</a:t>
            </a:r>
          </a:p>
          <a:p>
            <a:r>
              <a:rPr lang="en-CA" dirty="0">
                <a:solidFill>
                  <a:schemeClr val="bg1"/>
                </a:solidFill>
              </a:rPr>
              <a:t>Projected reach: ~ 0.040 </a:t>
            </a:r>
            <a:r>
              <a:rPr lang="en-CA" dirty="0" err="1">
                <a:solidFill>
                  <a:schemeClr val="bg1"/>
                </a:solidFill>
              </a:rPr>
              <a:t>ev</a:t>
            </a:r>
            <a:r>
              <a:rPr lang="en-CA" dirty="0">
                <a:solidFill>
                  <a:schemeClr val="bg1"/>
                </a:solidFill>
              </a:rPr>
              <a:t>/c</a:t>
            </a:r>
            <a:r>
              <a:rPr lang="en-CA" baseline="30000" dirty="0">
                <a:solidFill>
                  <a:schemeClr val="bg1"/>
                </a:solidFill>
              </a:rPr>
              <a:t>2</a:t>
            </a:r>
            <a:r>
              <a:rPr lang="en-CA" dirty="0">
                <a:solidFill>
                  <a:schemeClr val="bg1"/>
                </a:solidFill>
              </a:rPr>
              <a:t>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06FDDD-837B-47B8-B93B-62049650F2C4}"/>
              </a:ext>
            </a:extLst>
          </p:cNvPr>
          <p:cNvSpPr/>
          <p:nvPr/>
        </p:nvSpPr>
        <p:spPr>
          <a:xfrm>
            <a:off x="5880016" y="2410139"/>
            <a:ext cx="1666367" cy="5811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4DB20A-763F-4077-805C-7F9CC0754953}"/>
              </a:ext>
            </a:extLst>
          </p:cNvPr>
          <p:cNvSpPr txBox="1"/>
          <p:nvPr/>
        </p:nvSpPr>
        <p:spPr>
          <a:xfrm>
            <a:off x="-65583" y="31281"/>
            <a:ext cx="6326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Neutrino Mass from Tritium Beta decay</a:t>
            </a:r>
            <a:endParaRPr lang="en-CA" sz="2800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EA5807-09C7-7151-D759-62763C5E263E}"/>
              </a:ext>
            </a:extLst>
          </p:cNvPr>
          <p:cNvSpPr txBox="1"/>
          <p:nvPr/>
        </p:nvSpPr>
        <p:spPr>
          <a:xfrm>
            <a:off x="7902596" y="932567"/>
            <a:ext cx="4384988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Both Projects will also search for kinks in the spectra at lower energy to look for sterile neutrinos: KATRIN Next Phase</a:t>
            </a:r>
            <a:endParaRPr lang="en-CA" sz="2400" b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3A36211-8A31-227A-B68D-B3560B183EF7}"/>
              </a:ext>
            </a:extLst>
          </p:cNvPr>
          <p:cNvCxnSpPr/>
          <p:nvPr/>
        </p:nvCxnSpPr>
        <p:spPr>
          <a:xfrm>
            <a:off x="868392" y="5037826"/>
            <a:ext cx="155275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D3C54AB-94DA-625A-8F0B-56E2EE6237F6}"/>
              </a:ext>
            </a:extLst>
          </p:cNvPr>
          <p:cNvSpPr txBox="1"/>
          <p:nvPr/>
        </p:nvSpPr>
        <p:spPr>
          <a:xfrm>
            <a:off x="822383" y="4997567"/>
            <a:ext cx="16677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/>
              <a:t>IO Minimum</a:t>
            </a:r>
          </a:p>
        </p:txBody>
      </p:sp>
    </p:spTree>
    <p:extLst>
      <p:ext uri="{BB962C8B-B14F-4D97-AF65-F5344CB8AC3E}">
        <p14:creationId xmlns:p14="http://schemas.microsoft.com/office/powerpoint/2010/main" val="77748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D8F59A-F668-216E-2616-53B7324BE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6" y="3897011"/>
            <a:ext cx="8111853" cy="30601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488506-DE9B-37FE-4776-B2DD6B032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747" y="0"/>
            <a:ext cx="5579253" cy="4113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7CEBC3-9C01-F915-9F75-C480496C7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8472" y="1416034"/>
            <a:ext cx="2257060" cy="7684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8A2E2C-25DF-A598-FFAF-20DE7D2781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346" y="2184490"/>
            <a:ext cx="5246670" cy="5697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CAF172-9DEC-741F-0F88-F4BF8533D2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237" y="27026"/>
            <a:ext cx="5712431" cy="13647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B80F0E8-B48D-4DA1-840E-15DCDA216568}"/>
              </a:ext>
            </a:extLst>
          </p:cNvPr>
          <p:cNvSpPr txBox="1"/>
          <p:nvPr/>
        </p:nvSpPr>
        <p:spPr>
          <a:xfrm>
            <a:off x="102945" y="2943033"/>
            <a:ext cx="584368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Studies of the Large-scale Matter Power Spectrum are sensitive to the sum of </a:t>
            </a:r>
            <a:r>
              <a:rPr lang="en-US" b="1" dirty="0">
                <a:latin typeface="Symbol" panose="05050102010706020507" pitchFamily="18" charset="2"/>
              </a:rPr>
              <a:t>n</a:t>
            </a:r>
            <a:r>
              <a:rPr lang="en-US" b="1" dirty="0"/>
              <a:t> masses</a:t>
            </a:r>
            <a:endParaRPr lang="en-CA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1A53EB-BF92-C3D1-0AC3-768D97B8729C}"/>
              </a:ext>
            </a:extLst>
          </p:cNvPr>
          <p:cNvSpPr txBox="1"/>
          <p:nvPr/>
        </p:nvSpPr>
        <p:spPr>
          <a:xfrm>
            <a:off x="8569704" y="4930293"/>
            <a:ext cx="29420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Future Measurements will improve this sensitivity</a:t>
            </a:r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1705548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Neutrino Measurements of IceCub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defTabSz="660400">
              <a:defRPr sz="8960"/>
            </a:lvl1pPr>
          </a:lstStyle>
          <a:p>
            <a:r>
              <a:rPr sz="3600" dirty="0"/>
              <a:t>Neutrino</a:t>
            </a:r>
            <a:r>
              <a:rPr lang="en-CA" sz="3600" dirty="0"/>
              <a:t>s reaching the Earth</a:t>
            </a:r>
            <a:r>
              <a:rPr sz="3600" dirty="0"/>
              <a:t> </a:t>
            </a:r>
          </a:p>
        </p:txBody>
      </p:sp>
      <p:sp>
        <p:nvSpPr>
          <p:cNvPr id="1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406007" y="5743578"/>
            <a:ext cx="176331" cy="27571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algn="ctr" defTabSz="309563"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algn="ctr" defTabSz="309563" hangingPunct="0"/>
              <a:t>2</a:t>
            </a:fld>
            <a:endParaRPr kern="0">
              <a:solidFill>
                <a:srgbClr val="000000"/>
              </a:solidFill>
            </a:endParaRPr>
          </a:p>
        </p:txBody>
      </p:sp>
      <p:pic>
        <p:nvPicPr>
          <p:cNvPr id="16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587" y="608715"/>
            <a:ext cx="7846826" cy="619132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16AD07-4692-CB2D-32E3-D930408AD118}"/>
              </a:ext>
            </a:extLst>
          </p:cNvPr>
          <p:cNvSpPr/>
          <p:nvPr/>
        </p:nvSpPr>
        <p:spPr>
          <a:xfrm>
            <a:off x="-1" y="5976"/>
            <a:ext cx="2220433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F2C686-41F5-8154-9056-B04C74400BC4}"/>
              </a:ext>
            </a:extLst>
          </p:cNvPr>
          <p:cNvSpPr/>
          <p:nvPr/>
        </p:nvSpPr>
        <p:spPr>
          <a:xfrm>
            <a:off x="10112188" y="0"/>
            <a:ext cx="2116712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8D0F2D-D178-9CB1-8DFC-6E186F0B2AC1}"/>
              </a:ext>
            </a:extLst>
          </p:cNvPr>
          <p:cNvSpPr txBox="1"/>
          <p:nvPr/>
        </p:nvSpPr>
        <p:spPr>
          <a:xfrm>
            <a:off x="2229458" y="69379"/>
            <a:ext cx="663985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3200" b="1" dirty="0"/>
              <a:t>Neutrinos Reaching the Earth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37458C0-CEF3-2BC4-0739-DB7E77BD6D39}"/>
              </a:ext>
            </a:extLst>
          </p:cNvPr>
          <p:cNvSpPr/>
          <p:nvPr/>
        </p:nvSpPr>
        <p:spPr>
          <a:xfrm>
            <a:off x="6901132" y="4310576"/>
            <a:ext cx="954657" cy="502964"/>
          </a:xfrm>
          <a:custGeom>
            <a:avLst/>
            <a:gdLst>
              <a:gd name="connsiteX0" fmla="*/ 207034 w 954657"/>
              <a:gd name="connsiteY0" fmla="*/ 2632 h 502964"/>
              <a:gd name="connsiteX1" fmla="*/ 241540 w 954657"/>
              <a:gd name="connsiteY1" fmla="*/ 71643 h 502964"/>
              <a:gd name="connsiteX2" fmla="*/ 385313 w 954657"/>
              <a:gd name="connsiteY2" fmla="*/ 60141 h 502964"/>
              <a:gd name="connsiteX3" fmla="*/ 511834 w 954657"/>
              <a:gd name="connsiteY3" fmla="*/ 65892 h 502964"/>
              <a:gd name="connsiteX4" fmla="*/ 546340 w 954657"/>
              <a:gd name="connsiteY4" fmla="*/ 77394 h 502964"/>
              <a:gd name="connsiteX5" fmla="*/ 563593 w 954657"/>
              <a:gd name="connsiteY5" fmla="*/ 100398 h 502964"/>
              <a:gd name="connsiteX6" fmla="*/ 580845 w 954657"/>
              <a:gd name="connsiteY6" fmla="*/ 117650 h 502964"/>
              <a:gd name="connsiteX7" fmla="*/ 626853 w 954657"/>
              <a:gd name="connsiteY7" fmla="*/ 157907 h 502964"/>
              <a:gd name="connsiteX8" fmla="*/ 718868 w 954657"/>
              <a:gd name="connsiteY8" fmla="*/ 163658 h 502964"/>
              <a:gd name="connsiteX9" fmla="*/ 724619 w 954657"/>
              <a:gd name="connsiteY9" fmla="*/ 232669 h 502964"/>
              <a:gd name="connsiteX10" fmla="*/ 730370 w 954657"/>
              <a:gd name="connsiteY10" fmla="*/ 249922 h 502964"/>
              <a:gd name="connsiteX11" fmla="*/ 764876 w 954657"/>
              <a:gd name="connsiteY11" fmla="*/ 261424 h 502964"/>
              <a:gd name="connsiteX12" fmla="*/ 782128 w 954657"/>
              <a:gd name="connsiteY12" fmla="*/ 278677 h 502964"/>
              <a:gd name="connsiteX13" fmla="*/ 799381 w 954657"/>
              <a:gd name="connsiteY13" fmla="*/ 284428 h 502964"/>
              <a:gd name="connsiteX14" fmla="*/ 810883 w 954657"/>
              <a:gd name="connsiteY14" fmla="*/ 301681 h 502964"/>
              <a:gd name="connsiteX15" fmla="*/ 833887 w 954657"/>
              <a:gd name="connsiteY15" fmla="*/ 341937 h 502964"/>
              <a:gd name="connsiteX16" fmla="*/ 856891 w 954657"/>
              <a:gd name="connsiteY16" fmla="*/ 353439 h 502964"/>
              <a:gd name="connsiteX17" fmla="*/ 874143 w 954657"/>
              <a:gd name="connsiteY17" fmla="*/ 376443 h 502964"/>
              <a:gd name="connsiteX18" fmla="*/ 908649 w 954657"/>
              <a:gd name="connsiteY18" fmla="*/ 393696 h 502964"/>
              <a:gd name="connsiteX19" fmla="*/ 925902 w 954657"/>
              <a:gd name="connsiteY19" fmla="*/ 405198 h 502964"/>
              <a:gd name="connsiteX20" fmla="*/ 954657 w 954657"/>
              <a:gd name="connsiteY20" fmla="*/ 422450 h 502964"/>
              <a:gd name="connsiteX21" fmla="*/ 931653 w 954657"/>
              <a:gd name="connsiteY21" fmla="*/ 474209 h 502964"/>
              <a:gd name="connsiteX22" fmla="*/ 920151 w 954657"/>
              <a:gd name="connsiteY22" fmla="*/ 491462 h 502964"/>
              <a:gd name="connsiteX23" fmla="*/ 897147 w 954657"/>
              <a:gd name="connsiteY23" fmla="*/ 502964 h 502964"/>
              <a:gd name="connsiteX24" fmla="*/ 805132 w 954657"/>
              <a:gd name="connsiteY24" fmla="*/ 491462 h 502964"/>
              <a:gd name="connsiteX25" fmla="*/ 747623 w 954657"/>
              <a:gd name="connsiteY25" fmla="*/ 416699 h 502964"/>
              <a:gd name="connsiteX26" fmla="*/ 707366 w 954657"/>
              <a:gd name="connsiteY26" fmla="*/ 410949 h 502964"/>
              <a:gd name="connsiteX27" fmla="*/ 563593 w 954657"/>
              <a:gd name="connsiteY27" fmla="*/ 399447 h 502964"/>
              <a:gd name="connsiteX28" fmla="*/ 540589 w 954657"/>
              <a:gd name="connsiteY28" fmla="*/ 370692 h 502964"/>
              <a:gd name="connsiteX29" fmla="*/ 488830 w 954657"/>
              <a:gd name="connsiteY29" fmla="*/ 336186 h 502964"/>
              <a:gd name="connsiteX30" fmla="*/ 471577 w 954657"/>
              <a:gd name="connsiteY30" fmla="*/ 330435 h 502964"/>
              <a:gd name="connsiteX31" fmla="*/ 442823 w 954657"/>
              <a:gd name="connsiteY31" fmla="*/ 313182 h 502964"/>
              <a:gd name="connsiteX32" fmla="*/ 414068 w 954657"/>
              <a:gd name="connsiteY32" fmla="*/ 301681 h 502964"/>
              <a:gd name="connsiteX33" fmla="*/ 391064 w 954657"/>
              <a:gd name="connsiteY33" fmla="*/ 290179 h 502964"/>
              <a:gd name="connsiteX34" fmla="*/ 373811 w 954657"/>
              <a:gd name="connsiteY34" fmla="*/ 284428 h 502964"/>
              <a:gd name="connsiteX35" fmla="*/ 350808 w 954657"/>
              <a:gd name="connsiteY35" fmla="*/ 272926 h 502964"/>
              <a:gd name="connsiteX36" fmla="*/ 155276 w 954657"/>
              <a:gd name="connsiteY36" fmla="*/ 261424 h 502964"/>
              <a:gd name="connsiteX37" fmla="*/ 126521 w 954657"/>
              <a:gd name="connsiteY37" fmla="*/ 255673 h 502964"/>
              <a:gd name="connsiteX38" fmla="*/ 80513 w 954657"/>
              <a:gd name="connsiteY38" fmla="*/ 238420 h 502964"/>
              <a:gd name="connsiteX39" fmla="*/ 57510 w 954657"/>
              <a:gd name="connsiteY39" fmla="*/ 232669 h 502964"/>
              <a:gd name="connsiteX40" fmla="*/ 40257 w 954657"/>
              <a:gd name="connsiteY40" fmla="*/ 226918 h 502964"/>
              <a:gd name="connsiteX41" fmla="*/ 0 w 954657"/>
              <a:gd name="connsiteY41" fmla="*/ 169409 h 502964"/>
              <a:gd name="connsiteX42" fmla="*/ 11502 w 954657"/>
              <a:gd name="connsiteY42" fmla="*/ 65892 h 502964"/>
              <a:gd name="connsiteX43" fmla="*/ 51759 w 954657"/>
              <a:gd name="connsiteY43" fmla="*/ 37137 h 502964"/>
              <a:gd name="connsiteX44" fmla="*/ 69011 w 954657"/>
              <a:gd name="connsiteY44" fmla="*/ 31386 h 502964"/>
              <a:gd name="connsiteX45" fmla="*/ 120770 w 954657"/>
              <a:gd name="connsiteY45" fmla="*/ 19884 h 502964"/>
              <a:gd name="connsiteX46" fmla="*/ 138023 w 954657"/>
              <a:gd name="connsiteY46" fmla="*/ 14133 h 502964"/>
              <a:gd name="connsiteX47" fmla="*/ 207034 w 954657"/>
              <a:gd name="connsiteY47" fmla="*/ 2632 h 502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54657" h="502964">
                <a:moveTo>
                  <a:pt x="207034" y="2632"/>
                </a:moveTo>
                <a:cubicBezTo>
                  <a:pt x="224287" y="12217"/>
                  <a:pt x="218160" y="60927"/>
                  <a:pt x="241540" y="71643"/>
                </a:cubicBezTo>
                <a:cubicBezTo>
                  <a:pt x="258538" y="79434"/>
                  <a:pt x="350089" y="65173"/>
                  <a:pt x="385313" y="60141"/>
                </a:cubicBezTo>
                <a:cubicBezTo>
                  <a:pt x="427487" y="62058"/>
                  <a:pt x="469857" y="61394"/>
                  <a:pt x="511834" y="65892"/>
                </a:cubicBezTo>
                <a:cubicBezTo>
                  <a:pt x="523889" y="67184"/>
                  <a:pt x="546340" y="77394"/>
                  <a:pt x="546340" y="77394"/>
                </a:cubicBezTo>
                <a:cubicBezTo>
                  <a:pt x="552091" y="85062"/>
                  <a:pt x="557355" y="93121"/>
                  <a:pt x="563593" y="100398"/>
                </a:cubicBezTo>
                <a:cubicBezTo>
                  <a:pt x="568886" y="106573"/>
                  <a:pt x="575852" y="111230"/>
                  <a:pt x="580845" y="117650"/>
                </a:cubicBezTo>
                <a:cubicBezTo>
                  <a:pt x="605126" y="148869"/>
                  <a:pt x="592215" y="154443"/>
                  <a:pt x="626853" y="157907"/>
                </a:cubicBezTo>
                <a:cubicBezTo>
                  <a:pt x="657432" y="160965"/>
                  <a:pt x="688196" y="161741"/>
                  <a:pt x="718868" y="163658"/>
                </a:cubicBezTo>
                <a:cubicBezTo>
                  <a:pt x="720785" y="186662"/>
                  <a:pt x="721568" y="209788"/>
                  <a:pt x="724619" y="232669"/>
                </a:cubicBezTo>
                <a:cubicBezTo>
                  <a:pt x="725420" y="238678"/>
                  <a:pt x="725437" y="246398"/>
                  <a:pt x="730370" y="249922"/>
                </a:cubicBezTo>
                <a:cubicBezTo>
                  <a:pt x="740236" y="256969"/>
                  <a:pt x="764876" y="261424"/>
                  <a:pt x="764876" y="261424"/>
                </a:cubicBezTo>
                <a:cubicBezTo>
                  <a:pt x="770627" y="267175"/>
                  <a:pt x="775361" y="274166"/>
                  <a:pt x="782128" y="278677"/>
                </a:cubicBezTo>
                <a:cubicBezTo>
                  <a:pt x="787172" y="282040"/>
                  <a:pt x="794647" y="280641"/>
                  <a:pt x="799381" y="284428"/>
                </a:cubicBezTo>
                <a:cubicBezTo>
                  <a:pt x="804778" y="288746"/>
                  <a:pt x="807454" y="295680"/>
                  <a:pt x="810883" y="301681"/>
                </a:cubicBezTo>
                <a:cubicBezTo>
                  <a:pt x="814790" y="308518"/>
                  <a:pt x="826245" y="335569"/>
                  <a:pt x="833887" y="341937"/>
                </a:cubicBezTo>
                <a:cubicBezTo>
                  <a:pt x="840473" y="347425"/>
                  <a:pt x="849223" y="349605"/>
                  <a:pt x="856891" y="353439"/>
                </a:cubicBezTo>
                <a:cubicBezTo>
                  <a:pt x="862642" y="361107"/>
                  <a:pt x="866577" y="370558"/>
                  <a:pt x="874143" y="376443"/>
                </a:cubicBezTo>
                <a:cubicBezTo>
                  <a:pt x="884294" y="384338"/>
                  <a:pt x="897408" y="387451"/>
                  <a:pt x="908649" y="393696"/>
                </a:cubicBezTo>
                <a:cubicBezTo>
                  <a:pt x="914691" y="397053"/>
                  <a:pt x="920041" y="401535"/>
                  <a:pt x="925902" y="405198"/>
                </a:cubicBezTo>
                <a:cubicBezTo>
                  <a:pt x="935381" y="411122"/>
                  <a:pt x="945072" y="416699"/>
                  <a:pt x="954657" y="422450"/>
                </a:cubicBezTo>
                <a:cubicBezTo>
                  <a:pt x="946590" y="462787"/>
                  <a:pt x="955199" y="441245"/>
                  <a:pt x="931653" y="474209"/>
                </a:cubicBezTo>
                <a:cubicBezTo>
                  <a:pt x="927636" y="479833"/>
                  <a:pt x="925461" y="487037"/>
                  <a:pt x="920151" y="491462"/>
                </a:cubicBezTo>
                <a:cubicBezTo>
                  <a:pt x="913565" y="496950"/>
                  <a:pt x="904815" y="499130"/>
                  <a:pt x="897147" y="502964"/>
                </a:cubicBezTo>
                <a:cubicBezTo>
                  <a:pt x="866475" y="499130"/>
                  <a:pt x="832779" y="505286"/>
                  <a:pt x="805132" y="491462"/>
                </a:cubicBezTo>
                <a:cubicBezTo>
                  <a:pt x="737502" y="457647"/>
                  <a:pt x="799465" y="440263"/>
                  <a:pt x="747623" y="416699"/>
                </a:cubicBezTo>
                <a:cubicBezTo>
                  <a:pt x="735283" y="411090"/>
                  <a:pt x="720802" y="412740"/>
                  <a:pt x="707366" y="410949"/>
                </a:cubicBezTo>
                <a:cubicBezTo>
                  <a:pt x="637722" y="401664"/>
                  <a:pt x="658292" y="405018"/>
                  <a:pt x="563593" y="399447"/>
                </a:cubicBezTo>
                <a:cubicBezTo>
                  <a:pt x="555925" y="389862"/>
                  <a:pt x="549269" y="379372"/>
                  <a:pt x="540589" y="370692"/>
                </a:cubicBezTo>
                <a:cubicBezTo>
                  <a:pt x="530957" y="361060"/>
                  <a:pt x="499781" y="341662"/>
                  <a:pt x="488830" y="336186"/>
                </a:cubicBezTo>
                <a:cubicBezTo>
                  <a:pt x="483408" y="333475"/>
                  <a:pt x="476999" y="333146"/>
                  <a:pt x="471577" y="330435"/>
                </a:cubicBezTo>
                <a:cubicBezTo>
                  <a:pt x="461579" y="325436"/>
                  <a:pt x="452821" y="318181"/>
                  <a:pt x="442823" y="313182"/>
                </a:cubicBezTo>
                <a:cubicBezTo>
                  <a:pt x="433590" y="308565"/>
                  <a:pt x="423502" y="305874"/>
                  <a:pt x="414068" y="301681"/>
                </a:cubicBezTo>
                <a:cubicBezTo>
                  <a:pt x="406234" y="298199"/>
                  <a:pt x="398944" y="293556"/>
                  <a:pt x="391064" y="290179"/>
                </a:cubicBezTo>
                <a:cubicBezTo>
                  <a:pt x="385492" y="287791"/>
                  <a:pt x="379383" y="286816"/>
                  <a:pt x="373811" y="284428"/>
                </a:cubicBezTo>
                <a:cubicBezTo>
                  <a:pt x="365931" y="281051"/>
                  <a:pt x="359234" y="274506"/>
                  <a:pt x="350808" y="272926"/>
                </a:cubicBezTo>
                <a:cubicBezTo>
                  <a:pt x="321187" y="267372"/>
                  <a:pt x="155874" y="261451"/>
                  <a:pt x="155276" y="261424"/>
                </a:cubicBezTo>
                <a:cubicBezTo>
                  <a:pt x="145691" y="259507"/>
                  <a:pt x="136004" y="258044"/>
                  <a:pt x="126521" y="255673"/>
                </a:cubicBezTo>
                <a:cubicBezTo>
                  <a:pt x="110369" y="251635"/>
                  <a:pt x="96343" y="243697"/>
                  <a:pt x="80513" y="238420"/>
                </a:cubicBezTo>
                <a:cubicBezTo>
                  <a:pt x="73015" y="235921"/>
                  <a:pt x="65110" y="234840"/>
                  <a:pt x="57510" y="232669"/>
                </a:cubicBezTo>
                <a:cubicBezTo>
                  <a:pt x="51681" y="231004"/>
                  <a:pt x="46008" y="228835"/>
                  <a:pt x="40257" y="226918"/>
                </a:cubicBezTo>
                <a:cubicBezTo>
                  <a:pt x="37794" y="223962"/>
                  <a:pt x="0" y="183968"/>
                  <a:pt x="0" y="169409"/>
                </a:cubicBezTo>
                <a:cubicBezTo>
                  <a:pt x="0" y="134691"/>
                  <a:pt x="3808" y="99747"/>
                  <a:pt x="11502" y="65892"/>
                </a:cubicBezTo>
                <a:cubicBezTo>
                  <a:pt x="17443" y="39753"/>
                  <a:pt x="32695" y="42584"/>
                  <a:pt x="51759" y="37137"/>
                </a:cubicBezTo>
                <a:cubicBezTo>
                  <a:pt x="57588" y="35472"/>
                  <a:pt x="63130" y="32856"/>
                  <a:pt x="69011" y="31386"/>
                </a:cubicBezTo>
                <a:cubicBezTo>
                  <a:pt x="116455" y="19525"/>
                  <a:pt x="79438" y="31693"/>
                  <a:pt x="120770" y="19884"/>
                </a:cubicBezTo>
                <a:cubicBezTo>
                  <a:pt x="126599" y="18219"/>
                  <a:pt x="131974" y="14536"/>
                  <a:pt x="138023" y="14133"/>
                </a:cubicBezTo>
                <a:cubicBezTo>
                  <a:pt x="160976" y="12603"/>
                  <a:pt x="189781" y="-6953"/>
                  <a:pt x="207034" y="26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56E3EF-3C37-0FE6-12DC-EF456BF02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85" y="334684"/>
            <a:ext cx="10087672" cy="628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407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B4AFAF-9AE2-D584-CA72-ACF74A883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118" y="48445"/>
            <a:ext cx="10973860" cy="68257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FE9228-ACCF-C83E-0E7A-A8DA36D55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755" y="722749"/>
            <a:ext cx="2257060" cy="76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518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47234B-BE26-B355-51B8-0E9D79FBAB99}"/>
              </a:ext>
            </a:extLst>
          </p:cNvPr>
          <p:cNvSpPr txBox="1"/>
          <p:nvPr/>
        </p:nvSpPr>
        <p:spPr>
          <a:xfrm>
            <a:off x="6406930" y="2786143"/>
            <a:ext cx="5332978" cy="1077218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chemeClr val="bg1"/>
                </a:solidFill>
              </a:rPr>
              <a:t>High-Energy Neutrinos and Multi-messenger Astronomy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6229A5-EDD1-BFCA-0435-FF68C1F0C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09997"/>
            <a:ext cx="6096000" cy="45517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11C8E4-6FDE-DBDE-F22E-3536A6D390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295"/>
          <a:stretch/>
        </p:blipFill>
        <p:spPr>
          <a:xfrm>
            <a:off x="0" y="63132"/>
            <a:ext cx="8096036" cy="24468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3CC1BA-B6A3-095E-A1CC-5DC71AB6A3D3}"/>
              </a:ext>
            </a:extLst>
          </p:cNvPr>
          <p:cNvSpPr txBox="1"/>
          <p:nvPr/>
        </p:nvSpPr>
        <p:spPr>
          <a:xfrm>
            <a:off x="8376888" y="453096"/>
            <a:ext cx="3191193" cy="156966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>
                <a:solidFill>
                  <a:schemeClr val="bg1"/>
                </a:solidFill>
              </a:rPr>
              <a:t>ICECUBE</a:t>
            </a:r>
          </a:p>
          <a:p>
            <a:pPr algn="ctr"/>
            <a:r>
              <a:rPr lang="en-CA" sz="3200" b="1" dirty="0">
                <a:solidFill>
                  <a:schemeClr val="bg1"/>
                </a:solidFill>
              </a:rPr>
              <a:t>And</a:t>
            </a:r>
          </a:p>
          <a:p>
            <a:pPr algn="ctr"/>
            <a:r>
              <a:rPr lang="en-CA" sz="3200" b="1" dirty="0">
                <a:solidFill>
                  <a:schemeClr val="bg1"/>
                </a:solidFill>
              </a:rPr>
              <a:t>KM3NET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E3B3EE-8E8D-87C2-3FFC-5B6ED3F82F53}"/>
              </a:ext>
            </a:extLst>
          </p:cNvPr>
          <p:cNvSpPr txBox="1"/>
          <p:nvPr/>
        </p:nvSpPr>
        <p:spPr>
          <a:xfrm>
            <a:off x="619828" y="2098820"/>
            <a:ext cx="1264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ICECUBE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E81259-7931-847C-5111-A3BA5E472BC3}"/>
              </a:ext>
            </a:extLst>
          </p:cNvPr>
          <p:cNvSpPr txBox="1"/>
          <p:nvPr/>
        </p:nvSpPr>
        <p:spPr>
          <a:xfrm>
            <a:off x="6406930" y="4038086"/>
            <a:ext cx="55109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FFFF00"/>
                </a:solidFill>
              </a:rPr>
              <a:t>ICECUBE: Potential correlation between active galaxy NGC 1068 and neutrino hot spot (with 79 +22 -21 events). Significance 4.2 sigma. [Halzen at NPB 2024 Hong Kong]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0009F4-C2B5-8D83-6BCE-F449EFBDF8E5}"/>
              </a:ext>
            </a:extLst>
          </p:cNvPr>
          <p:cNvSpPr txBox="1"/>
          <p:nvPr/>
        </p:nvSpPr>
        <p:spPr>
          <a:xfrm>
            <a:off x="214792" y="5811647"/>
            <a:ext cx="3228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[Coyle for KM3NET at NPB 2024]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F65C4C-5D9A-C6F9-824D-C347E23D0868}"/>
              </a:ext>
            </a:extLst>
          </p:cNvPr>
          <p:cNvSpPr txBox="1"/>
          <p:nvPr/>
        </p:nvSpPr>
        <p:spPr>
          <a:xfrm>
            <a:off x="6681045" y="6112949"/>
            <a:ext cx="5510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chemeClr val="bg1"/>
                </a:solidFill>
              </a:rPr>
              <a:t>Two Major Talks at this conference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58BD5C-3777-77A3-063C-D62E976BE4E1}"/>
              </a:ext>
            </a:extLst>
          </p:cNvPr>
          <p:cNvSpPr txBox="1"/>
          <p:nvPr/>
        </p:nvSpPr>
        <p:spPr>
          <a:xfrm>
            <a:off x="8376888" y="2098820"/>
            <a:ext cx="3191193" cy="584775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>
                <a:solidFill>
                  <a:schemeClr val="bg1"/>
                </a:solidFill>
              </a:rPr>
              <a:t>Future P-ONE?</a:t>
            </a:r>
          </a:p>
        </p:txBody>
      </p:sp>
    </p:spTree>
    <p:extLst>
      <p:ext uri="{BB962C8B-B14F-4D97-AF65-F5344CB8AC3E}">
        <p14:creationId xmlns:p14="http://schemas.microsoft.com/office/powerpoint/2010/main" val="26431961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336759-F76C-40C3-6F62-86378F7A846A}"/>
              </a:ext>
            </a:extLst>
          </p:cNvPr>
          <p:cNvSpPr txBox="1"/>
          <p:nvPr/>
        </p:nvSpPr>
        <p:spPr>
          <a:xfrm>
            <a:off x="1153740" y="380486"/>
            <a:ext cx="9874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chemeClr val="bg1"/>
                </a:solidFill>
              </a:rPr>
              <a:t>Neutrino-Matter Interactions, including coherent scattering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AAEB15-2C90-A271-DBE5-7F646C9E7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67" y="859167"/>
            <a:ext cx="10688889" cy="59806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B5F26B-EF05-E862-FFE1-2B6B244BA456}"/>
              </a:ext>
            </a:extLst>
          </p:cNvPr>
          <p:cNvSpPr txBox="1"/>
          <p:nvPr/>
        </p:nvSpPr>
        <p:spPr>
          <a:xfrm>
            <a:off x="9806787" y="6124639"/>
            <a:ext cx="145444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dirty="0" err="1"/>
              <a:t>Efremenko</a:t>
            </a:r>
            <a:r>
              <a:rPr lang="en-CA" dirty="0"/>
              <a:t> at NPB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0700B-E0BA-72B7-4956-1F507742BDBC}"/>
              </a:ext>
            </a:extLst>
          </p:cNvPr>
          <p:cNvSpPr txBox="1"/>
          <p:nvPr/>
        </p:nvSpPr>
        <p:spPr>
          <a:xfrm>
            <a:off x="9217642" y="1540364"/>
            <a:ext cx="1945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>
                <a:solidFill>
                  <a:schemeClr val="accent6">
                    <a:lumMod val="75000"/>
                  </a:schemeClr>
                </a:solidFill>
              </a:rPr>
              <a:t>COHERENT Collaboration</a:t>
            </a:r>
          </a:p>
        </p:txBody>
      </p:sp>
    </p:spTree>
    <p:extLst>
      <p:ext uri="{BB962C8B-B14F-4D97-AF65-F5344CB8AC3E}">
        <p14:creationId xmlns:p14="http://schemas.microsoft.com/office/powerpoint/2010/main" val="21709741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946EF0-77A4-5B86-4918-A7887405B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6441589" cy="32856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23A700-58D8-0AE3-C636-C78856525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4" y="3285699"/>
            <a:ext cx="7890553" cy="35723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AB7C03-39C8-39C3-C6EF-E56E9EB0B848}"/>
              </a:ext>
            </a:extLst>
          </p:cNvPr>
          <p:cNvSpPr txBox="1"/>
          <p:nvPr/>
        </p:nvSpPr>
        <p:spPr>
          <a:xfrm>
            <a:off x="6738327" y="429571"/>
            <a:ext cx="5332978" cy="1077218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>
                <a:solidFill>
                  <a:schemeClr val="bg1"/>
                </a:solidFill>
              </a:rPr>
              <a:t>Beyond Standard Model Searches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7B3E32-12F0-6064-4331-26B02CEA4D52}"/>
              </a:ext>
            </a:extLst>
          </p:cNvPr>
          <p:cNvSpPr txBox="1"/>
          <p:nvPr/>
        </p:nvSpPr>
        <p:spPr>
          <a:xfrm>
            <a:off x="6749576" y="1772530"/>
            <a:ext cx="5332978" cy="1077218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>
                <a:solidFill>
                  <a:schemeClr val="bg1"/>
                </a:solidFill>
              </a:rPr>
              <a:t>Talk at the Conference: </a:t>
            </a:r>
          </a:p>
          <a:p>
            <a:pPr algn="ctr"/>
            <a:r>
              <a:rPr lang="en-CA" sz="3200" b="1" dirty="0">
                <a:solidFill>
                  <a:schemeClr val="bg1"/>
                </a:solidFill>
              </a:rPr>
              <a:t>Neutrinos @ LHC: de </a:t>
            </a:r>
            <a:r>
              <a:rPr lang="en-CA" sz="3200" b="1" dirty="0" err="1">
                <a:solidFill>
                  <a:schemeClr val="bg1"/>
                </a:solidFill>
              </a:rPr>
              <a:t>Roeck</a:t>
            </a:r>
            <a:endParaRPr lang="en-CA" sz="3200" b="1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33D59A-61E3-C757-5991-0183B6F97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2609" y="3247833"/>
            <a:ext cx="4156203" cy="361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7673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21BBED5-2188-1014-EE06-4483859E1FA4}"/>
              </a:ext>
            </a:extLst>
          </p:cNvPr>
          <p:cNvSpPr txBox="1"/>
          <p:nvPr/>
        </p:nvSpPr>
        <p:spPr>
          <a:xfrm>
            <a:off x="1552639" y="368217"/>
            <a:ext cx="80945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b="1" dirty="0">
                <a:solidFill>
                  <a:schemeClr val="bg1"/>
                </a:solidFill>
              </a:rPr>
              <a:t>Theory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bg1"/>
                </a:solidFill>
              </a:rPr>
              <a:t>Beyond Standard Model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bg1"/>
                </a:solidFill>
              </a:rPr>
              <a:t>Neutrino Mass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bg1"/>
                </a:solidFill>
              </a:rPr>
              <a:t>Neutrino Cosmology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400" b="1" dirty="0" err="1">
                <a:solidFill>
                  <a:schemeClr val="bg1"/>
                </a:solidFill>
              </a:rPr>
              <a:t>Leptogenesis</a:t>
            </a:r>
            <a:endParaRPr lang="en-CA" sz="28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11D314-7B79-021D-6E50-72EEF13F8B30}"/>
              </a:ext>
            </a:extLst>
          </p:cNvPr>
          <p:cNvSpPr txBox="1"/>
          <p:nvPr/>
        </p:nvSpPr>
        <p:spPr>
          <a:xfrm>
            <a:off x="1705038" y="2907878"/>
            <a:ext cx="984463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b="1" dirty="0">
                <a:solidFill>
                  <a:schemeClr val="bg1"/>
                </a:solidFill>
              </a:rPr>
              <a:t>Theory Talks at the conference: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bg1"/>
                </a:solidFill>
              </a:rPr>
              <a:t>Theory of Leptonic Flavor Mixing: Ding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bg1"/>
                </a:solidFill>
              </a:rPr>
              <a:t>Nu Mass and the Origins of Baryons: Shaposhnikov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bg1"/>
                </a:solidFill>
              </a:rPr>
              <a:t>Open Problems in Neutrino Astrophysics: </a:t>
            </a:r>
            <a:r>
              <a:rPr lang="en-CA" sz="2400" b="1" dirty="0" err="1">
                <a:solidFill>
                  <a:schemeClr val="bg1"/>
                </a:solidFill>
              </a:rPr>
              <a:t>Spurio</a:t>
            </a:r>
            <a:endParaRPr lang="en-CA" sz="2400" b="1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bg1"/>
                </a:solidFill>
              </a:rPr>
              <a:t>0</a:t>
            </a:r>
            <a:r>
              <a:rPr lang="en-CA" sz="2400" b="1" dirty="0">
                <a:solidFill>
                  <a:schemeClr val="bg1"/>
                </a:solidFill>
                <a:latin typeface="Symbol" panose="05050102010706020507" pitchFamily="18" charset="2"/>
              </a:rPr>
              <a:t>n</a:t>
            </a:r>
            <a:r>
              <a:rPr lang="en-CA" sz="2400" b="1" dirty="0">
                <a:solidFill>
                  <a:schemeClr val="bg1"/>
                </a:solidFill>
              </a:rPr>
              <a:t>DBD searches: theory and motivation: </a:t>
            </a:r>
            <a:r>
              <a:rPr lang="en-CA" sz="2400" b="1" dirty="0" err="1">
                <a:solidFill>
                  <a:schemeClr val="bg1"/>
                </a:solidFill>
              </a:rPr>
              <a:t>Mendendez</a:t>
            </a:r>
            <a:endParaRPr lang="en-CA" sz="2400" b="1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bg1"/>
                </a:solidFill>
              </a:rPr>
              <a:t>Single/Double Beta Decay spectral shapes and theory: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bg1"/>
                </a:solidFill>
              </a:rPr>
              <a:t>Beyond Standard Model: Overview (Theory): </a:t>
            </a:r>
            <a:r>
              <a:rPr lang="en-CA" sz="2400" b="1" dirty="0" err="1">
                <a:solidFill>
                  <a:schemeClr val="bg1"/>
                </a:solidFill>
              </a:rPr>
              <a:t>Fernanandez</a:t>
            </a:r>
            <a:r>
              <a:rPr lang="en-CA" sz="2400" b="1" dirty="0">
                <a:solidFill>
                  <a:schemeClr val="bg1"/>
                </a:solidFill>
              </a:rPr>
              <a:t>-Martinez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908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EABB0C-F253-B897-575E-C8418E83E38A}"/>
              </a:ext>
            </a:extLst>
          </p:cNvPr>
          <p:cNvSpPr txBox="1"/>
          <p:nvPr/>
        </p:nvSpPr>
        <p:spPr>
          <a:xfrm>
            <a:off x="2835254" y="2264504"/>
            <a:ext cx="5682778" cy="1077218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>
                <a:solidFill>
                  <a:schemeClr val="bg1"/>
                </a:solidFill>
              </a:rPr>
              <a:t>This will be an interesting week</a:t>
            </a:r>
          </a:p>
          <a:p>
            <a:pPr algn="ctr"/>
            <a:r>
              <a:rPr lang="en-CA" sz="3200" b="1" dirty="0">
                <a:solidFill>
                  <a:schemeClr val="bg1"/>
                </a:solidFill>
              </a:rPr>
              <a:t>Have fun!</a:t>
            </a:r>
          </a:p>
        </p:txBody>
      </p:sp>
    </p:spTree>
    <p:extLst>
      <p:ext uri="{BB962C8B-B14F-4D97-AF65-F5344CB8AC3E}">
        <p14:creationId xmlns:p14="http://schemas.microsoft.com/office/powerpoint/2010/main" val="26075065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0836A-C487-7538-011A-CD7E3B45F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DA694-B1F4-EDB2-4DAF-85E35D955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7585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E7B540-939E-4610-F249-99E0134D934A}"/>
              </a:ext>
            </a:extLst>
          </p:cNvPr>
          <p:cNvSpPr txBox="1"/>
          <p:nvPr/>
        </p:nvSpPr>
        <p:spPr>
          <a:xfrm>
            <a:off x="2721077" y="140116"/>
            <a:ext cx="59622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000" b="1" dirty="0">
                <a:solidFill>
                  <a:schemeClr val="bg1"/>
                </a:solidFill>
              </a:rPr>
              <a:t>Topics of the Conference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D1B0BE-B745-91A5-1CD0-C32779F9C987}"/>
              </a:ext>
            </a:extLst>
          </p:cNvPr>
          <p:cNvSpPr txBox="1"/>
          <p:nvPr/>
        </p:nvSpPr>
        <p:spPr>
          <a:xfrm>
            <a:off x="811160" y="848032"/>
            <a:ext cx="10781072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b="1" dirty="0">
                <a:solidFill>
                  <a:schemeClr val="bg1"/>
                </a:solidFill>
              </a:rPr>
              <a:t>Neutrino Oscillations (CP violation, Hierarchy, Sterile neutrinos)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bg1"/>
                </a:solidFill>
              </a:rPr>
              <a:t>Long Baseline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bg1"/>
                </a:solidFill>
              </a:rPr>
              <a:t>Short Baseline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bg1"/>
                </a:solidFill>
              </a:rPr>
              <a:t>Reactor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bg1"/>
                </a:solidFill>
              </a:rPr>
              <a:t>Atmospheric, Solar, Geo</a:t>
            </a:r>
            <a:endParaRPr lang="en-CA" sz="28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b="1" dirty="0">
                <a:solidFill>
                  <a:schemeClr val="bg1"/>
                </a:solidFill>
              </a:rPr>
              <a:t>Neutrino Properties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bg1"/>
                </a:solidFill>
              </a:rPr>
              <a:t>Majorana: Neutrino-less Double Beta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bg1"/>
                </a:solidFill>
              </a:rPr>
              <a:t>Mass: Direct, Cosmological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b="1" dirty="0">
                <a:solidFill>
                  <a:schemeClr val="bg1"/>
                </a:solidFill>
              </a:rPr>
              <a:t>Neutrino and Multi-messenger Astronomy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b="1" dirty="0">
                <a:solidFill>
                  <a:schemeClr val="bg1"/>
                </a:solidFill>
              </a:rPr>
              <a:t>Neutrino-Matter Interactions, including coherent scattering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b="1" dirty="0">
                <a:solidFill>
                  <a:schemeClr val="bg1"/>
                </a:solidFill>
              </a:rPr>
              <a:t>Theory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bg1"/>
                </a:solidFill>
              </a:rPr>
              <a:t>Beyond Standard Model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bg1"/>
                </a:solidFill>
              </a:rPr>
              <a:t>Neutrino Mass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bg1"/>
                </a:solidFill>
              </a:rPr>
              <a:t>Neutrino Cosmology</a:t>
            </a:r>
            <a:endParaRPr lang="en-CA" sz="2800" b="1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2800" b="1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837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782888" y="476251"/>
            <a:ext cx="6843712" cy="688975"/>
            <a:chOff x="777" y="346"/>
            <a:chExt cx="4311" cy="434"/>
          </a:xfrm>
        </p:grpSpPr>
        <p:graphicFrame>
          <p:nvGraphicFramePr>
            <p:cNvPr id="5124" name="Object 4"/>
            <p:cNvGraphicFramePr>
              <a:graphicFrameLocks noChangeAspect="1"/>
            </p:cNvGraphicFramePr>
            <p:nvPr/>
          </p:nvGraphicFramePr>
          <p:xfrm>
            <a:off x="2890" y="346"/>
            <a:ext cx="2198" cy="4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965160" imgH="253800" progId="Equation.3">
                    <p:embed/>
                  </p:oleObj>
                </mc:Choice>
                <mc:Fallback>
                  <p:oleObj name="Equation" r:id="rId3" imgW="965160" imgH="253800" progId="Equation.3">
                    <p:embed/>
                    <p:pic>
                      <p:nvPicPr>
                        <p:cNvPr id="5124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90" y="346"/>
                          <a:ext cx="2198" cy="43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45" name="Text Box 5"/>
            <p:cNvSpPr txBox="1">
              <a:spLocks noChangeArrowheads="1"/>
            </p:cNvSpPr>
            <p:nvPr/>
          </p:nvSpPr>
          <p:spPr bwMode="auto">
            <a:xfrm>
              <a:off x="777" y="414"/>
              <a:ext cx="190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262" tIns="45633" rIns="91262" bIns="45633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2400">
                  <a:solidFill>
                    <a:srgbClr val="990000"/>
                  </a:solidFill>
                  <a:latin typeface="Times New Roman" pitchFamily="18" charset="0"/>
                </a:rPr>
                <a:t>If neutrinos have mass:</a:t>
              </a:r>
            </a:p>
          </p:txBody>
        </p:sp>
      </p:grpSp>
      <p:graphicFrame>
        <p:nvGraphicFramePr>
          <p:cNvPr id="5122" name="Object 6"/>
          <p:cNvGraphicFramePr>
            <a:graphicFrameLocks noChangeAspect="1"/>
          </p:cNvGraphicFramePr>
          <p:nvPr/>
        </p:nvGraphicFramePr>
        <p:xfrm>
          <a:off x="3694114" y="5597526"/>
          <a:ext cx="5297487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898800" imgH="647640" progId="Equation.3">
                  <p:embed/>
                </p:oleObj>
              </mc:Choice>
              <mc:Fallback>
                <p:oleObj name="Equation" r:id="rId5" imgW="3898800" imgH="647640" progId="Equation.3">
                  <p:embed/>
                  <p:pic>
                    <p:nvPicPr>
                      <p:cNvPr id="512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4114" y="5597526"/>
                        <a:ext cx="5297487" cy="879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6" name="Text Box 7"/>
          <p:cNvSpPr txBox="1">
            <a:spLocks noChangeArrowheads="1"/>
          </p:cNvSpPr>
          <p:nvPr/>
        </p:nvSpPr>
        <p:spPr bwMode="auto">
          <a:xfrm>
            <a:off x="1793876" y="1133476"/>
            <a:ext cx="3021013" cy="4619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91262" tIns="45633" rIns="91262" bIns="45633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>
                <a:solidFill>
                  <a:srgbClr val="990000"/>
                </a:solidFill>
                <a:latin typeface="Times New Roman" pitchFamily="18" charset="0"/>
              </a:rPr>
              <a:t>For 3 Active neutrinos.</a:t>
            </a:r>
          </a:p>
        </p:txBody>
      </p:sp>
      <p:sp>
        <p:nvSpPr>
          <p:cNvPr id="5127" name="Text Box 8"/>
          <p:cNvSpPr txBox="1">
            <a:spLocks noChangeArrowheads="1"/>
          </p:cNvSpPr>
          <p:nvPr/>
        </p:nvSpPr>
        <p:spPr bwMode="auto">
          <a:xfrm>
            <a:off x="6915150" y="4221164"/>
            <a:ext cx="1339816" cy="307601"/>
          </a:xfrm>
          <a:prstGeom prst="rect">
            <a:avLst/>
          </a:prstGeom>
          <a:noFill/>
          <a:ln w="38100">
            <a:solidFill>
              <a:srgbClr val="000066"/>
            </a:solidFill>
            <a:miter lim="800000"/>
            <a:headEnd/>
            <a:tailEnd/>
          </a:ln>
        </p:spPr>
        <p:txBody>
          <a:bodyPr wrap="none" lIns="91262" tIns="45633" rIns="91262" bIns="45633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FF0000"/>
                </a:solidFill>
                <a:latin typeface="Arial" pitchFamily="34" charset="0"/>
              </a:rPr>
              <a:t>Solar,Reactor</a:t>
            </a:r>
          </a:p>
        </p:txBody>
      </p:sp>
      <p:sp>
        <p:nvSpPr>
          <p:cNvPr id="5128" name="Text Box 9"/>
          <p:cNvSpPr txBox="1">
            <a:spLocks noChangeArrowheads="1"/>
          </p:cNvSpPr>
          <p:nvPr/>
        </p:nvSpPr>
        <p:spPr bwMode="auto">
          <a:xfrm>
            <a:off x="1524001" y="4221164"/>
            <a:ext cx="1891375" cy="307601"/>
          </a:xfrm>
          <a:prstGeom prst="rect">
            <a:avLst/>
          </a:prstGeom>
          <a:noFill/>
          <a:ln w="38100">
            <a:solidFill>
              <a:srgbClr val="000066"/>
            </a:solidFill>
            <a:miter lim="800000"/>
            <a:headEnd/>
            <a:tailEnd/>
          </a:ln>
        </p:spPr>
        <p:txBody>
          <a:bodyPr wrap="square" lIns="91262" tIns="45633" rIns="91262" bIns="45633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Arial" pitchFamily="34" charset="0"/>
              </a:rPr>
              <a:t>Atmospheric, </a:t>
            </a:r>
            <a:r>
              <a:rPr lang="en-US" sz="1400" b="1" dirty="0" err="1">
                <a:solidFill>
                  <a:srgbClr val="FF0000"/>
                </a:solidFill>
                <a:latin typeface="Arial" pitchFamily="34" charset="0"/>
              </a:rPr>
              <a:t>Accel</a:t>
            </a:r>
            <a:r>
              <a:rPr lang="en-US" sz="1400" b="1" dirty="0">
                <a:solidFill>
                  <a:srgbClr val="FF0000"/>
                </a:solidFill>
                <a:latin typeface="Arial" pitchFamily="34" charset="0"/>
              </a:rPr>
              <a:t>.</a:t>
            </a:r>
          </a:p>
        </p:txBody>
      </p:sp>
      <p:sp>
        <p:nvSpPr>
          <p:cNvPr id="5129" name="Text Box 10"/>
          <p:cNvSpPr txBox="1">
            <a:spLocks noChangeArrowheads="1"/>
          </p:cNvSpPr>
          <p:nvPr/>
        </p:nvSpPr>
        <p:spPr bwMode="auto">
          <a:xfrm>
            <a:off x="1600201" y="109538"/>
            <a:ext cx="85375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62" tIns="45633" rIns="91262" bIns="45633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990000"/>
                </a:solidFill>
                <a:latin typeface="Arial" pitchFamily="34" charset="0"/>
              </a:rPr>
              <a:t>As of today: Oscillation of 3 massive active neutrinos is clearly the dominant effect:</a:t>
            </a:r>
          </a:p>
        </p:txBody>
      </p:sp>
      <p:sp>
        <p:nvSpPr>
          <p:cNvPr id="5130" name="Text Box 11"/>
          <p:cNvSpPr txBox="1">
            <a:spLocks noChangeArrowheads="1"/>
          </p:cNvSpPr>
          <p:nvPr/>
        </p:nvSpPr>
        <p:spPr bwMode="auto">
          <a:xfrm>
            <a:off x="2063751" y="5300663"/>
            <a:ext cx="8237793" cy="3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62" tIns="45633" rIns="91262" bIns="45633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990000"/>
                </a:solidFill>
                <a:latin typeface="Arial" pitchFamily="34" charset="0"/>
              </a:rPr>
              <a:t>For </a:t>
            </a:r>
            <a:r>
              <a:rPr lang="en-US">
                <a:solidFill>
                  <a:srgbClr val="FF0000"/>
                </a:solidFill>
                <a:latin typeface="Arial" pitchFamily="34" charset="0"/>
              </a:rPr>
              <a:t>two neutrino</a:t>
            </a:r>
            <a:r>
              <a:rPr lang="en-US">
                <a:solidFill>
                  <a:srgbClr val="990000"/>
                </a:solidFill>
                <a:latin typeface="Arial" pitchFamily="34" charset="0"/>
              </a:rPr>
              <a:t> oscillation in a vacuum: (a valid approximation in many cases)</a:t>
            </a:r>
          </a:p>
        </p:txBody>
      </p:sp>
      <p:sp>
        <p:nvSpPr>
          <p:cNvPr id="5131" name="Text Box 12"/>
          <p:cNvSpPr txBox="1">
            <a:spLocks noChangeArrowheads="1"/>
          </p:cNvSpPr>
          <p:nvPr/>
        </p:nvSpPr>
        <p:spPr bwMode="auto">
          <a:xfrm>
            <a:off x="3405189" y="4221164"/>
            <a:ext cx="1809623" cy="307601"/>
          </a:xfrm>
          <a:prstGeom prst="rect">
            <a:avLst/>
          </a:prstGeom>
          <a:noFill/>
          <a:ln w="38100">
            <a:solidFill>
              <a:srgbClr val="000066"/>
            </a:solidFill>
            <a:miter lim="800000"/>
            <a:headEnd/>
            <a:tailEnd/>
          </a:ln>
        </p:spPr>
        <p:txBody>
          <a:bodyPr wrap="none" lIns="91262" tIns="45633" rIns="91262" bIns="45633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FF0000"/>
                </a:solidFill>
                <a:latin typeface="Arial" pitchFamily="34" charset="0"/>
              </a:rPr>
              <a:t>CP Violating Phase</a:t>
            </a:r>
          </a:p>
        </p:txBody>
      </p:sp>
      <p:sp>
        <p:nvSpPr>
          <p:cNvPr id="5132" name="Text Box 13"/>
          <p:cNvSpPr txBox="1">
            <a:spLocks noChangeArrowheads="1"/>
          </p:cNvSpPr>
          <p:nvPr/>
        </p:nvSpPr>
        <p:spPr bwMode="auto">
          <a:xfrm>
            <a:off x="5303839" y="4221164"/>
            <a:ext cx="1461387" cy="307601"/>
          </a:xfrm>
          <a:prstGeom prst="rect">
            <a:avLst/>
          </a:prstGeom>
          <a:noFill/>
          <a:ln w="38100">
            <a:solidFill>
              <a:srgbClr val="000066"/>
            </a:solidFill>
            <a:miter lim="800000"/>
            <a:headEnd/>
            <a:tailEnd/>
          </a:ln>
        </p:spPr>
        <p:txBody>
          <a:bodyPr wrap="none" lIns="91262" tIns="45633" rIns="91262" bIns="45633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FF0000"/>
                </a:solidFill>
                <a:latin typeface="Arial" pitchFamily="34" charset="0"/>
              </a:rPr>
              <a:t>Reactor, Accel.</a:t>
            </a:r>
          </a:p>
        </p:txBody>
      </p:sp>
      <p:sp>
        <p:nvSpPr>
          <p:cNvPr id="5133" name="Text Box 14"/>
          <p:cNvSpPr txBox="1">
            <a:spLocks noChangeArrowheads="1"/>
          </p:cNvSpPr>
          <p:nvPr/>
        </p:nvSpPr>
        <p:spPr bwMode="auto">
          <a:xfrm>
            <a:off x="8543926" y="4221164"/>
            <a:ext cx="1942737" cy="307601"/>
          </a:xfrm>
          <a:prstGeom prst="rect">
            <a:avLst/>
          </a:prstGeom>
          <a:noFill/>
          <a:ln w="38100">
            <a:solidFill>
              <a:srgbClr val="000066"/>
            </a:solidFill>
            <a:miter lim="800000"/>
            <a:headEnd/>
            <a:tailEnd/>
          </a:ln>
        </p:spPr>
        <p:txBody>
          <a:bodyPr wrap="none" lIns="91262" tIns="45633" rIns="91262" bIns="45633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 err="1">
                <a:solidFill>
                  <a:srgbClr val="FF0000"/>
                </a:solidFill>
                <a:latin typeface="Arial" pitchFamily="34" charset="0"/>
              </a:rPr>
              <a:t>Majorana</a:t>
            </a:r>
            <a:r>
              <a:rPr lang="en-US" sz="1400" b="1" dirty="0">
                <a:solidFill>
                  <a:srgbClr val="FF0000"/>
                </a:solidFill>
                <a:latin typeface="Arial" pitchFamily="34" charset="0"/>
              </a:rPr>
              <a:t> CP Phases</a:t>
            </a:r>
          </a:p>
        </p:txBody>
      </p:sp>
      <p:sp>
        <p:nvSpPr>
          <p:cNvPr id="5134" name="Text Box 15"/>
          <p:cNvSpPr txBox="1">
            <a:spLocks noChangeArrowheads="1"/>
          </p:cNvSpPr>
          <p:nvPr/>
        </p:nvSpPr>
        <p:spPr bwMode="auto">
          <a:xfrm>
            <a:off x="7751763" y="4724401"/>
            <a:ext cx="2664152" cy="307601"/>
          </a:xfrm>
          <a:prstGeom prst="rect">
            <a:avLst/>
          </a:prstGeom>
          <a:noFill/>
          <a:ln w="38100">
            <a:solidFill>
              <a:srgbClr val="000066"/>
            </a:solidFill>
            <a:miter lim="800000"/>
            <a:headEnd/>
            <a:tailEnd/>
          </a:ln>
        </p:spPr>
        <p:txBody>
          <a:bodyPr wrap="none" lIns="91262" tIns="45633" rIns="91262" bIns="45633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FF0000"/>
                </a:solidFill>
                <a:latin typeface="Arial" pitchFamily="34" charset="0"/>
              </a:rPr>
              <a:t>Range defined for </a:t>
            </a:r>
            <a:r>
              <a:rPr lang="en-US" sz="1400" b="1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sz="1400" b="1">
                <a:solidFill>
                  <a:srgbClr val="FF0000"/>
                </a:solidFill>
                <a:latin typeface="Arial" pitchFamily="34" charset="0"/>
              </a:rPr>
              <a:t>m</a:t>
            </a:r>
            <a:r>
              <a:rPr lang="en-US" sz="1400" b="1" baseline="-25000">
                <a:solidFill>
                  <a:srgbClr val="FF0000"/>
                </a:solidFill>
                <a:latin typeface="Arial" pitchFamily="34" charset="0"/>
              </a:rPr>
              <a:t>12</a:t>
            </a:r>
            <a:r>
              <a:rPr lang="en-US" sz="1400" b="1">
                <a:solidFill>
                  <a:srgbClr val="FF0000"/>
                </a:solidFill>
                <a:latin typeface="Arial" pitchFamily="34" charset="0"/>
              </a:rPr>
              <a:t>, </a:t>
            </a:r>
            <a:r>
              <a:rPr lang="en-US" sz="1400" b="1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sz="1400" b="1">
                <a:solidFill>
                  <a:srgbClr val="FF0000"/>
                </a:solidFill>
                <a:latin typeface="Arial" pitchFamily="34" charset="0"/>
              </a:rPr>
              <a:t>m</a:t>
            </a:r>
            <a:r>
              <a:rPr lang="en-US" sz="1400" b="1" baseline="-25000">
                <a:solidFill>
                  <a:srgbClr val="FF0000"/>
                </a:solidFill>
                <a:latin typeface="Arial" pitchFamily="34" charset="0"/>
              </a:rPr>
              <a:t>23</a:t>
            </a:r>
            <a:endParaRPr lang="en-US" sz="1400" b="1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5135" name="Text Box 16"/>
          <p:cNvSpPr txBox="1">
            <a:spLocks noChangeArrowheads="1"/>
          </p:cNvSpPr>
          <p:nvPr/>
        </p:nvSpPr>
        <p:spPr bwMode="auto">
          <a:xfrm>
            <a:off x="6003926" y="2297113"/>
            <a:ext cx="184371" cy="3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62" tIns="45633" rIns="91262" bIns="45633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136" name="Text Box 17"/>
          <p:cNvSpPr txBox="1">
            <a:spLocks noChangeArrowheads="1"/>
          </p:cNvSpPr>
          <p:nvPr/>
        </p:nvSpPr>
        <p:spPr bwMode="auto">
          <a:xfrm>
            <a:off x="4800601" y="1963738"/>
            <a:ext cx="5341167" cy="399934"/>
          </a:xfrm>
          <a:prstGeom prst="rect">
            <a:avLst/>
          </a:prstGeom>
          <a:noFill/>
          <a:ln w="38100">
            <a:solidFill>
              <a:srgbClr val="000066"/>
            </a:solidFill>
            <a:miter lim="800000"/>
            <a:headEnd/>
            <a:tailEnd/>
          </a:ln>
        </p:spPr>
        <p:txBody>
          <a:bodyPr wrap="none" lIns="91262" tIns="45633" rIns="91262" bIns="45633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b="1" dirty="0" err="1">
                <a:solidFill>
                  <a:srgbClr val="FF0000"/>
                </a:solidFill>
                <a:latin typeface="Arial" pitchFamily="34" charset="0"/>
              </a:rPr>
              <a:t>Pontecorvo</a:t>
            </a:r>
            <a:r>
              <a:rPr lang="en-US" altLang="en-US" sz="2000" b="1" dirty="0">
                <a:solidFill>
                  <a:srgbClr val="FF0000"/>
                </a:solidFill>
                <a:latin typeface="Arial" pitchFamily="34" charset="0"/>
              </a:rPr>
              <a:t>-Maki-Nakagawa-Sakata matrix</a:t>
            </a:r>
            <a:endParaRPr lang="en-US" sz="2000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5137" name="Line 18"/>
          <p:cNvSpPr>
            <a:spLocks noChangeShapeType="1"/>
          </p:cNvSpPr>
          <p:nvPr/>
        </p:nvSpPr>
        <p:spPr bwMode="auto">
          <a:xfrm flipH="1">
            <a:off x="8328026" y="5084764"/>
            <a:ext cx="792163" cy="649287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3200" b="1">
              <a:solidFill>
                <a:srgbClr val="808080"/>
              </a:solidFill>
              <a:latin typeface="Times New Roman" pitchFamily="18" charset="0"/>
            </a:endParaRPr>
          </a:p>
        </p:txBody>
      </p:sp>
      <p:sp>
        <p:nvSpPr>
          <p:cNvPr id="5138" name="Text Box 19"/>
          <p:cNvSpPr txBox="1">
            <a:spLocks noChangeArrowheads="1"/>
          </p:cNvSpPr>
          <p:nvPr/>
        </p:nvSpPr>
        <p:spPr bwMode="auto">
          <a:xfrm>
            <a:off x="8178801" y="2573338"/>
            <a:ext cx="23098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81" tIns="45643" rIns="91281" bIns="45643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808080"/>
                </a:solidFill>
                <a:latin typeface="Times New Roman" pitchFamily="18" charset="0"/>
              </a:rPr>
              <a:t>(Double </a:t>
            </a:r>
            <a:r>
              <a:rPr lang="en-US" b="1">
                <a:solidFill>
                  <a:srgbClr val="808080"/>
                </a:solidFill>
                <a:latin typeface="Symbol" pitchFamily="18" charset="2"/>
              </a:rPr>
              <a:t>b</a:t>
            </a:r>
            <a:r>
              <a:rPr lang="en-US" b="1">
                <a:solidFill>
                  <a:srgbClr val="808080"/>
                </a:solidFill>
                <a:latin typeface="Times New Roman" pitchFamily="18" charset="0"/>
              </a:rPr>
              <a:t> decay only)</a:t>
            </a:r>
          </a:p>
        </p:txBody>
      </p:sp>
      <p:sp>
        <p:nvSpPr>
          <p:cNvPr id="524308" name="Freeform 20"/>
          <p:cNvSpPr>
            <a:spLocks/>
          </p:cNvSpPr>
          <p:nvPr/>
        </p:nvSpPr>
        <p:spPr bwMode="auto">
          <a:xfrm>
            <a:off x="2481264" y="3960813"/>
            <a:ext cx="261937" cy="220662"/>
          </a:xfrm>
          <a:custGeom>
            <a:avLst/>
            <a:gdLst>
              <a:gd name="T0" fmla="*/ 2147483647 w 165"/>
              <a:gd name="T1" fmla="*/ 2147483647 h 139"/>
              <a:gd name="T2" fmla="*/ 2147483647 w 165"/>
              <a:gd name="T3" fmla="*/ 2147483647 h 139"/>
              <a:gd name="T4" fmla="*/ 2147483647 w 165"/>
              <a:gd name="T5" fmla="*/ 2147483647 h 139"/>
              <a:gd name="T6" fmla="*/ 2147483647 w 165"/>
              <a:gd name="T7" fmla="*/ 2147483647 h 139"/>
              <a:gd name="T8" fmla="*/ 2147483647 w 165"/>
              <a:gd name="T9" fmla="*/ 2147483647 h 139"/>
              <a:gd name="T10" fmla="*/ 2147483647 w 165"/>
              <a:gd name="T11" fmla="*/ 2147483647 h 139"/>
              <a:gd name="T12" fmla="*/ 2147483647 w 165"/>
              <a:gd name="T13" fmla="*/ 2147483647 h 139"/>
              <a:gd name="T14" fmla="*/ 2147483647 w 165"/>
              <a:gd name="T15" fmla="*/ 2147483647 h 139"/>
              <a:gd name="T16" fmla="*/ 2147483647 w 165"/>
              <a:gd name="T17" fmla="*/ 2147483647 h 139"/>
              <a:gd name="T18" fmla="*/ 2147483647 w 165"/>
              <a:gd name="T19" fmla="*/ 2147483647 h 139"/>
              <a:gd name="T20" fmla="*/ 2147483647 w 165"/>
              <a:gd name="T21" fmla="*/ 2147483647 h 139"/>
              <a:gd name="T22" fmla="*/ 2147483647 w 165"/>
              <a:gd name="T23" fmla="*/ 2147483647 h 139"/>
              <a:gd name="T24" fmla="*/ 2147483647 w 165"/>
              <a:gd name="T25" fmla="*/ 2147483647 h 139"/>
              <a:gd name="T26" fmla="*/ 2147483647 w 165"/>
              <a:gd name="T27" fmla="*/ 2147483647 h 139"/>
              <a:gd name="T28" fmla="*/ 2147483647 w 165"/>
              <a:gd name="T29" fmla="*/ 2147483647 h 139"/>
              <a:gd name="T30" fmla="*/ 2147483647 w 165"/>
              <a:gd name="T31" fmla="*/ 2147483647 h 13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65"/>
              <a:gd name="T49" fmla="*/ 0 h 139"/>
              <a:gd name="T50" fmla="*/ 165 w 165"/>
              <a:gd name="T51" fmla="*/ 139 h 13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65" h="139">
                <a:moveTo>
                  <a:pt x="1" y="65"/>
                </a:moveTo>
                <a:cubicBezTo>
                  <a:pt x="63" y="88"/>
                  <a:pt x="0" y="56"/>
                  <a:pt x="37" y="102"/>
                </a:cubicBezTo>
                <a:cubicBezTo>
                  <a:pt x="50" y="117"/>
                  <a:pt x="74" y="123"/>
                  <a:pt x="92" y="129"/>
                </a:cubicBezTo>
                <a:cubicBezTo>
                  <a:pt x="100" y="89"/>
                  <a:pt x="111" y="72"/>
                  <a:pt x="129" y="38"/>
                </a:cubicBezTo>
                <a:cubicBezTo>
                  <a:pt x="134" y="28"/>
                  <a:pt x="147" y="0"/>
                  <a:pt x="147" y="11"/>
                </a:cubicBezTo>
                <a:cubicBezTo>
                  <a:pt x="147" y="61"/>
                  <a:pt x="114" y="80"/>
                  <a:pt x="83" y="111"/>
                </a:cubicBezTo>
                <a:cubicBezTo>
                  <a:pt x="75" y="119"/>
                  <a:pt x="94" y="93"/>
                  <a:pt x="101" y="84"/>
                </a:cubicBezTo>
                <a:cubicBezTo>
                  <a:pt x="120" y="60"/>
                  <a:pt x="117" y="66"/>
                  <a:pt x="147" y="56"/>
                </a:cubicBezTo>
                <a:cubicBezTo>
                  <a:pt x="150" y="47"/>
                  <a:pt x="165" y="29"/>
                  <a:pt x="156" y="29"/>
                </a:cubicBezTo>
                <a:cubicBezTo>
                  <a:pt x="145" y="29"/>
                  <a:pt x="145" y="48"/>
                  <a:pt x="138" y="56"/>
                </a:cubicBezTo>
                <a:cubicBezTo>
                  <a:pt x="110" y="91"/>
                  <a:pt x="97" y="124"/>
                  <a:pt x="55" y="139"/>
                </a:cubicBezTo>
                <a:cubicBezTo>
                  <a:pt x="49" y="121"/>
                  <a:pt x="43" y="102"/>
                  <a:pt x="37" y="84"/>
                </a:cubicBezTo>
                <a:cubicBezTo>
                  <a:pt x="34" y="75"/>
                  <a:pt x="10" y="66"/>
                  <a:pt x="10" y="75"/>
                </a:cubicBezTo>
                <a:cubicBezTo>
                  <a:pt x="10" y="86"/>
                  <a:pt x="28" y="87"/>
                  <a:pt x="37" y="93"/>
                </a:cubicBezTo>
                <a:cubicBezTo>
                  <a:pt x="40" y="102"/>
                  <a:pt x="39" y="113"/>
                  <a:pt x="46" y="120"/>
                </a:cubicBezTo>
                <a:cubicBezTo>
                  <a:pt x="53" y="127"/>
                  <a:pt x="74" y="129"/>
                  <a:pt x="74" y="129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3200" b="1">
              <a:solidFill>
                <a:srgbClr val="808080"/>
              </a:solidFill>
              <a:latin typeface="Times New Roman" pitchFamily="18" charset="0"/>
            </a:endParaRPr>
          </a:p>
        </p:txBody>
      </p:sp>
      <p:sp>
        <p:nvSpPr>
          <p:cNvPr id="524309" name="Freeform 21"/>
          <p:cNvSpPr>
            <a:spLocks/>
          </p:cNvSpPr>
          <p:nvPr/>
        </p:nvSpPr>
        <p:spPr bwMode="auto">
          <a:xfrm>
            <a:off x="7462839" y="3929063"/>
            <a:ext cx="261937" cy="220662"/>
          </a:xfrm>
          <a:custGeom>
            <a:avLst/>
            <a:gdLst>
              <a:gd name="T0" fmla="*/ 2147483647 w 165"/>
              <a:gd name="T1" fmla="*/ 2147483647 h 139"/>
              <a:gd name="T2" fmla="*/ 2147483647 w 165"/>
              <a:gd name="T3" fmla="*/ 2147483647 h 139"/>
              <a:gd name="T4" fmla="*/ 2147483647 w 165"/>
              <a:gd name="T5" fmla="*/ 2147483647 h 139"/>
              <a:gd name="T6" fmla="*/ 2147483647 w 165"/>
              <a:gd name="T7" fmla="*/ 2147483647 h 139"/>
              <a:gd name="T8" fmla="*/ 2147483647 w 165"/>
              <a:gd name="T9" fmla="*/ 2147483647 h 139"/>
              <a:gd name="T10" fmla="*/ 2147483647 w 165"/>
              <a:gd name="T11" fmla="*/ 2147483647 h 139"/>
              <a:gd name="T12" fmla="*/ 2147483647 w 165"/>
              <a:gd name="T13" fmla="*/ 2147483647 h 139"/>
              <a:gd name="T14" fmla="*/ 2147483647 w 165"/>
              <a:gd name="T15" fmla="*/ 2147483647 h 139"/>
              <a:gd name="T16" fmla="*/ 2147483647 w 165"/>
              <a:gd name="T17" fmla="*/ 2147483647 h 139"/>
              <a:gd name="T18" fmla="*/ 2147483647 w 165"/>
              <a:gd name="T19" fmla="*/ 2147483647 h 139"/>
              <a:gd name="T20" fmla="*/ 2147483647 w 165"/>
              <a:gd name="T21" fmla="*/ 2147483647 h 139"/>
              <a:gd name="T22" fmla="*/ 2147483647 w 165"/>
              <a:gd name="T23" fmla="*/ 2147483647 h 139"/>
              <a:gd name="T24" fmla="*/ 2147483647 w 165"/>
              <a:gd name="T25" fmla="*/ 2147483647 h 139"/>
              <a:gd name="T26" fmla="*/ 2147483647 w 165"/>
              <a:gd name="T27" fmla="*/ 2147483647 h 139"/>
              <a:gd name="T28" fmla="*/ 2147483647 w 165"/>
              <a:gd name="T29" fmla="*/ 2147483647 h 139"/>
              <a:gd name="T30" fmla="*/ 2147483647 w 165"/>
              <a:gd name="T31" fmla="*/ 2147483647 h 13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65"/>
              <a:gd name="T49" fmla="*/ 0 h 139"/>
              <a:gd name="T50" fmla="*/ 165 w 165"/>
              <a:gd name="T51" fmla="*/ 139 h 13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65" h="139">
                <a:moveTo>
                  <a:pt x="1" y="65"/>
                </a:moveTo>
                <a:cubicBezTo>
                  <a:pt x="63" y="88"/>
                  <a:pt x="0" y="56"/>
                  <a:pt x="37" y="102"/>
                </a:cubicBezTo>
                <a:cubicBezTo>
                  <a:pt x="50" y="117"/>
                  <a:pt x="74" y="123"/>
                  <a:pt x="92" y="129"/>
                </a:cubicBezTo>
                <a:cubicBezTo>
                  <a:pt x="100" y="89"/>
                  <a:pt x="111" y="72"/>
                  <a:pt x="129" y="38"/>
                </a:cubicBezTo>
                <a:cubicBezTo>
                  <a:pt x="134" y="28"/>
                  <a:pt x="147" y="0"/>
                  <a:pt x="147" y="11"/>
                </a:cubicBezTo>
                <a:cubicBezTo>
                  <a:pt x="147" y="61"/>
                  <a:pt x="114" y="80"/>
                  <a:pt x="83" y="111"/>
                </a:cubicBezTo>
                <a:cubicBezTo>
                  <a:pt x="75" y="119"/>
                  <a:pt x="94" y="93"/>
                  <a:pt x="101" y="84"/>
                </a:cubicBezTo>
                <a:cubicBezTo>
                  <a:pt x="120" y="60"/>
                  <a:pt x="117" y="66"/>
                  <a:pt x="147" y="56"/>
                </a:cubicBezTo>
                <a:cubicBezTo>
                  <a:pt x="150" y="47"/>
                  <a:pt x="165" y="29"/>
                  <a:pt x="156" y="29"/>
                </a:cubicBezTo>
                <a:cubicBezTo>
                  <a:pt x="145" y="29"/>
                  <a:pt x="145" y="48"/>
                  <a:pt x="138" y="56"/>
                </a:cubicBezTo>
                <a:cubicBezTo>
                  <a:pt x="110" y="91"/>
                  <a:pt x="97" y="124"/>
                  <a:pt x="55" y="139"/>
                </a:cubicBezTo>
                <a:cubicBezTo>
                  <a:pt x="49" y="121"/>
                  <a:pt x="43" y="102"/>
                  <a:pt x="37" y="84"/>
                </a:cubicBezTo>
                <a:cubicBezTo>
                  <a:pt x="34" y="75"/>
                  <a:pt x="10" y="66"/>
                  <a:pt x="10" y="75"/>
                </a:cubicBezTo>
                <a:cubicBezTo>
                  <a:pt x="10" y="86"/>
                  <a:pt x="28" y="87"/>
                  <a:pt x="37" y="93"/>
                </a:cubicBezTo>
                <a:cubicBezTo>
                  <a:pt x="40" y="102"/>
                  <a:pt x="39" y="113"/>
                  <a:pt x="46" y="120"/>
                </a:cubicBezTo>
                <a:cubicBezTo>
                  <a:pt x="53" y="127"/>
                  <a:pt x="74" y="129"/>
                  <a:pt x="74" y="129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3200" b="1">
              <a:solidFill>
                <a:srgbClr val="808080"/>
              </a:solidFill>
              <a:latin typeface="Times New Roman" pitchFamily="18" charset="0"/>
            </a:endParaRPr>
          </a:p>
        </p:txBody>
      </p:sp>
      <p:sp>
        <p:nvSpPr>
          <p:cNvPr id="524310" name="Text Box 22"/>
          <p:cNvSpPr txBox="1">
            <a:spLocks noChangeArrowheads="1"/>
          </p:cNvSpPr>
          <p:nvPr/>
        </p:nvSpPr>
        <p:spPr bwMode="auto">
          <a:xfrm>
            <a:off x="5638800" y="3689350"/>
            <a:ext cx="3873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81" tIns="45643" rIns="91281" bIns="45643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524311" name="Text Box 23"/>
          <p:cNvSpPr txBox="1">
            <a:spLocks noChangeArrowheads="1"/>
          </p:cNvSpPr>
          <p:nvPr/>
        </p:nvSpPr>
        <p:spPr bwMode="auto">
          <a:xfrm>
            <a:off x="4110038" y="3709989"/>
            <a:ext cx="3873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81" tIns="45643" rIns="91281" bIns="45643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524312" name="Rectangle 24"/>
          <p:cNvSpPr>
            <a:spLocks noChangeArrowheads="1"/>
          </p:cNvSpPr>
          <p:nvPr/>
        </p:nvSpPr>
        <p:spPr bwMode="auto">
          <a:xfrm>
            <a:off x="9264650" y="3354389"/>
            <a:ext cx="3873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81" tIns="45643" rIns="91281" bIns="45643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524313" name="Freeform 25"/>
          <p:cNvSpPr>
            <a:spLocks/>
          </p:cNvSpPr>
          <p:nvPr/>
        </p:nvSpPr>
        <p:spPr bwMode="auto">
          <a:xfrm>
            <a:off x="7683500" y="5041901"/>
            <a:ext cx="261938" cy="220663"/>
          </a:xfrm>
          <a:custGeom>
            <a:avLst/>
            <a:gdLst>
              <a:gd name="T0" fmla="*/ 2147483647 w 165"/>
              <a:gd name="T1" fmla="*/ 2147483647 h 139"/>
              <a:gd name="T2" fmla="*/ 2147483647 w 165"/>
              <a:gd name="T3" fmla="*/ 2147483647 h 139"/>
              <a:gd name="T4" fmla="*/ 2147483647 w 165"/>
              <a:gd name="T5" fmla="*/ 2147483647 h 139"/>
              <a:gd name="T6" fmla="*/ 2147483647 w 165"/>
              <a:gd name="T7" fmla="*/ 2147483647 h 139"/>
              <a:gd name="T8" fmla="*/ 2147483647 w 165"/>
              <a:gd name="T9" fmla="*/ 2147483647 h 139"/>
              <a:gd name="T10" fmla="*/ 2147483647 w 165"/>
              <a:gd name="T11" fmla="*/ 2147483647 h 139"/>
              <a:gd name="T12" fmla="*/ 2147483647 w 165"/>
              <a:gd name="T13" fmla="*/ 2147483647 h 139"/>
              <a:gd name="T14" fmla="*/ 2147483647 w 165"/>
              <a:gd name="T15" fmla="*/ 2147483647 h 139"/>
              <a:gd name="T16" fmla="*/ 2147483647 w 165"/>
              <a:gd name="T17" fmla="*/ 2147483647 h 139"/>
              <a:gd name="T18" fmla="*/ 2147483647 w 165"/>
              <a:gd name="T19" fmla="*/ 2147483647 h 139"/>
              <a:gd name="T20" fmla="*/ 2147483647 w 165"/>
              <a:gd name="T21" fmla="*/ 2147483647 h 139"/>
              <a:gd name="T22" fmla="*/ 2147483647 w 165"/>
              <a:gd name="T23" fmla="*/ 2147483647 h 139"/>
              <a:gd name="T24" fmla="*/ 2147483647 w 165"/>
              <a:gd name="T25" fmla="*/ 2147483647 h 139"/>
              <a:gd name="T26" fmla="*/ 2147483647 w 165"/>
              <a:gd name="T27" fmla="*/ 2147483647 h 139"/>
              <a:gd name="T28" fmla="*/ 2147483647 w 165"/>
              <a:gd name="T29" fmla="*/ 2147483647 h 139"/>
              <a:gd name="T30" fmla="*/ 2147483647 w 165"/>
              <a:gd name="T31" fmla="*/ 2147483647 h 13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65"/>
              <a:gd name="T49" fmla="*/ 0 h 139"/>
              <a:gd name="T50" fmla="*/ 165 w 165"/>
              <a:gd name="T51" fmla="*/ 139 h 13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65" h="139">
                <a:moveTo>
                  <a:pt x="1" y="65"/>
                </a:moveTo>
                <a:cubicBezTo>
                  <a:pt x="63" y="88"/>
                  <a:pt x="0" y="56"/>
                  <a:pt x="37" y="102"/>
                </a:cubicBezTo>
                <a:cubicBezTo>
                  <a:pt x="50" y="117"/>
                  <a:pt x="74" y="123"/>
                  <a:pt x="92" y="129"/>
                </a:cubicBezTo>
                <a:cubicBezTo>
                  <a:pt x="100" y="89"/>
                  <a:pt x="111" y="72"/>
                  <a:pt x="129" y="38"/>
                </a:cubicBezTo>
                <a:cubicBezTo>
                  <a:pt x="134" y="28"/>
                  <a:pt x="147" y="0"/>
                  <a:pt x="147" y="11"/>
                </a:cubicBezTo>
                <a:cubicBezTo>
                  <a:pt x="147" y="61"/>
                  <a:pt x="114" y="80"/>
                  <a:pt x="83" y="111"/>
                </a:cubicBezTo>
                <a:cubicBezTo>
                  <a:pt x="75" y="119"/>
                  <a:pt x="94" y="93"/>
                  <a:pt x="101" y="84"/>
                </a:cubicBezTo>
                <a:cubicBezTo>
                  <a:pt x="120" y="60"/>
                  <a:pt x="117" y="66"/>
                  <a:pt x="147" y="56"/>
                </a:cubicBezTo>
                <a:cubicBezTo>
                  <a:pt x="150" y="47"/>
                  <a:pt x="165" y="29"/>
                  <a:pt x="156" y="29"/>
                </a:cubicBezTo>
                <a:cubicBezTo>
                  <a:pt x="145" y="29"/>
                  <a:pt x="145" y="48"/>
                  <a:pt x="138" y="56"/>
                </a:cubicBezTo>
                <a:cubicBezTo>
                  <a:pt x="110" y="91"/>
                  <a:pt x="97" y="124"/>
                  <a:pt x="55" y="139"/>
                </a:cubicBezTo>
                <a:cubicBezTo>
                  <a:pt x="49" y="121"/>
                  <a:pt x="43" y="102"/>
                  <a:pt x="37" y="84"/>
                </a:cubicBezTo>
                <a:cubicBezTo>
                  <a:pt x="34" y="75"/>
                  <a:pt x="10" y="66"/>
                  <a:pt x="10" y="75"/>
                </a:cubicBezTo>
                <a:cubicBezTo>
                  <a:pt x="10" y="86"/>
                  <a:pt x="28" y="87"/>
                  <a:pt x="37" y="93"/>
                </a:cubicBezTo>
                <a:cubicBezTo>
                  <a:pt x="40" y="102"/>
                  <a:pt x="39" y="113"/>
                  <a:pt x="46" y="120"/>
                </a:cubicBezTo>
                <a:cubicBezTo>
                  <a:pt x="53" y="127"/>
                  <a:pt x="74" y="129"/>
                  <a:pt x="74" y="129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3200" b="1">
              <a:solidFill>
                <a:srgbClr val="808080"/>
              </a:solidFill>
              <a:latin typeface="Times New Roman" pitchFamily="18" charset="0"/>
            </a:endParaRPr>
          </a:p>
        </p:txBody>
      </p:sp>
      <p:graphicFrame>
        <p:nvGraphicFramePr>
          <p:cNvPr id="5123" name="Object 2"/>
          <p:cNvGraphicFramePr>
            <a:graphicFrameLocks noChangeAspect="1"/>
          </p:cNvGraphicFramePr>
          <p:nvPr/>
        </p:nvGraphicFramePr>
        <p:xfrm>
          <a:off x="1760174" y="1743869"/>
          <a:ext cx="8726488" cy="337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131040" imgH="3466800" progId="Equation.3">
                  <p:embed/>
                </p:oleObj>
              </mc:Choice>
              <mc:Fallback>
                <p:oleObj name="Equation" r:id="rId7" imgW="9131040" imgH="3466800" progId="Equation.3">
                  <p:embed/>
                  <p:pic>
                    <p:nvPicPr>
                      <p:cNvPr id="51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0174" y="1743869"/>
                        <a:ext cx="8726488" cy="33702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Freeform 21"/>
          <p:cNvSpPr>
            <a:spLocks/>
          </p:cNvSpPr>
          <p:nvPr/>
        </p:nvSpPr>
        <p:spPr bwMode="auto">
          <a:xfrm>
            <a:off x="5879977" y="3928418"/>
            <a:ext cx="261937" cy="220662"/>
          </a:xfrm>
          <a:custGeom>
            <a:avLst/>
            <a:gdLst>
              <a:gd name="T0" fmla="*/ 2147483647 w 165"/>
              <a:gd name="T1" fmla="*/ 2147483647 h 139"/>
              <a:gd name="T2" fmla="*/ 2147483647 w 165"/>
              <a:gd name="T3" fmla="*/ 2147483647 h 139"/>
              <a:gd name="T4" fmla="*/ 2147483647 w 165"/>
              <a:gd name="T5" fmla="*/ 2147483647 h 139"/>
              <a:gd name="T6" fmla="*/ 2147483647 w 165"/>
              <a:gd name="T7" fmla="*/ 2147483647 h 139"/>
              <a:gd name="T8" fmla="*/ 2147483647 w 165"/>
              <a:gd name="T9" fmla="*/ 2147483647 h 139"/>
              <a:gd name="T10" fmla="*/ 2147483647 w 165"/>
              <a:gd name="T11" fmla="*/ 2147483647 h 139"/>
              <a:gd name="T12" fmla="*/ 2147483647 w 165"/>
              <a:gd name="T13" fmla="*/ 2147483647 h 139"/>
              <a:gd name="T14" fmla="*/ 2147483647 w 165"/>
              <a:gd name="T15" fmla="*/ 2147483647 h 139"/>
              <a:gd name="T16" fmla="*/ 2147483647 w 165"/>
              <a:gd name="T17" fmla="*/ 2147483647 h 139"/>
              <a:gd name="T18" fmla="*/ 2147483647 w 165"/>
              <a:gd name="T19" fmla="*/ 2147483647 h 139"/>
              <a:gd name="T20" fmla="*/ 2147483647 w 165"/>
              <a:gd name="T21" fmla="*/ 2147483647 h 139"/>
              <a:gd name="T22" fmla="*/ 2147483647 w 165"/>
              <a:gd name="T23" fmla="*/ 2147483647 h 139"/>
              <a:gd name="T24" fmla="*/ 2147483647 w 165"/>
              <a:gd name="T25" fmla="*/ 2147483647 h 139"/>
              <a:gd name="T26" fmla="*/ 2147483647 w 165"/>
              <a:gd name="T27" fmla="*/ 2147483647 h 139"/>
              <a:gd name="T28" fmla="*/ 2147483647 w 165"/>
              <a:gd name="T29" fmla="*/ 2147483647 h 139"/>
              <a:gd name="T30" fmla="*/ 2147483647 w 165"/>
              <a:gd name="T31" fmla="*/ 2147483647 h 13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65"/>
              <a:gd name="T49" fmla="*/ 0 h 139"/>
              <a:gd name="T50" fmla="*/ 165 w 165"/>
              <a:gd name="T51" fmla="*/ 139 h 13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65" h="139">
                <a:moveTo>
                  <a:pt x="1" y="65"/>
                </a:moveTo>
                <a:cubicBezTo>
                  <a:pt x="63" y="88"/>
                  <a:pt x="0" y="56"/>
                  <a:pt x="37" y="102"/>
                </a:cubicBezTo>
                <a:cubicBezTo>
                  <a:pt x="50" y="117"/>
                  <a:pt x="74" y="123"/>
                  <a:pt x="92" y="129"/>
                </a:cubicBezTo>
                <a:cubicBezTo>
                  <a:pt x="100" y="89"/>
                  <a:pt x="111" y="72"/>
                  <a:pt x="129" y="38"/>
                </a:cubicBezTo>
                <a:cubicBezTo>
                  <a:pt x="134" y="28"/>
                  <a:pt x="147" y="0"/>
                  <a:pt x="147" y="11"/>
                </a:cubicBezTo>
                <a:cubicBezTo>
                  <a:pt x="147" y="61"/>
                  <a:pt x="114" y="80"/>
                  <a:pt x="83" y="111"/>
                </a:cubicBezTo>
                <a:cubicBezTo>
                  <a:pt x="75" y="119"/>
                  <a:pt x="94" y="93"/>
                  <a:pt x="101" y="84"/>
                </a:cubicBezTo>
                <a:cubicBezTo>
                  <a:pt x="120" y="60"/>
                  <a:pt x="117" y="66"/>
                  <a:pt x="147" y="56"/>
                </a:cubicBezTo>
                <a:cubicBezTo>
                  <a:pt x="150" y="47"/>
                  <a:pt x="165" y="29"/>
                  <a:pt x="156" y="29"/>
                </a:cubicBezTo>
                <a:cubicBezTo>
                  <a:pt x="145" y="29"/>
                  <a:pt x="145" y="48"/>
                  <a:pt x="138" y="56"/>
                </a:cubicBezTo>
                <a:cubicBezTo>
                  <a:pt x="110" y="91"/>
                  <a:pt x="97" y="124"/>
                  <a:pt x="55" y="139"/>
                </a:cubicBezTo>
                <a:cubicBezTo>
                  <a:pt x="49" y="121"/>
                  <a:pt x="43" y="102"/>
                  <a:pt x="37" y="84"/>
                </a:cubicBezTo>
                <a:cubicBezTo>
                  <a:pt x="34" y="75"/>
                  <a:pt x="10" y="66"/>
                  <a:pt x="10" y="75"/>
                </a:cubicBezTo>
                <a:cubicBezTo>
                  <a:pt x="10" y="86"/>
                  <a:pt x="28" y="87"/>
                  <a:pt x="37" y="93"/>
                </a:cubicBezTo>
                <a:cubicBezTo>
                  <a:pt x="40" y="102"/>
                  <a:pt x="39" y="113"/>
                  <a:pt x="46" y="120"/>
                </a:cubicBezTo>
                <a:cubicBezTo>
                  <a:pt x="53" y="127"/>
                  <a:pt x="74" y="129"/>
                  <a:pt x="74" y="129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3200" b="1">
              <a:solidFill>
                <a:srgbClr val="808080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59492" y="1158632"/>
            <a:ext cx="1760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b="1" dirty="0">
                <a:solidFill>
                  <a:srgbClr val="996600"/>
                </a:solidFill>
                <a:latin typeface="Arial" charset="0"/>
              </a:rPr>
              <a:t>Flavor (e, </a:t>
            </a:r>
            <a:r>
              <a:rPr lang="en-CA" b="1" dirty="0">
                <a:solidFill>
                  <a:srgbClr val="996600"/>
                </a:solidFill>
                <a:latin typeface="Symbol" panose="05050102010706020507" pitchFamily="18" charset="2"/>
              </a:rPr>
              <a:t>m, t</a:t>
            </a:r>
            <a:r>
              <a:rPr lang="en-CA" b="1" dirty="0">
                <a:solidFill>
                  <a:srgbClr val="996600"/>
                </a:solidFill>
                <a:latin typeface="Arial" charset="0"/>
              </a:rPr>
              <a:t>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770117" y="1182688"/>
            <a:ext cx="1367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b="1" dirty="0">
                <a:solidFill>
                  <a:srgbClr val="996600"/>
                </a:solidFill>
                <a:latin typeface="Arial" charset="0"/>
              </a:rPr>
              <a:t>Mass 1,2.3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75466" y="6434463"/>
            <a:ext cx="8857899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CA" b="1" dirty="0">
                <a:solidFill>
                  <a:srgbClr val="000000"/>
                </a:solidFill>
                <a:latin typeface="Times New Roman"/>
              </a:rPr>
              <a:t>Interactions with high electron density can influence the process in the sun and the earth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6875DA-D543-4C2B-5E2C-8E7B901A98E6}"/>
              </a:ext>
            </a:extLst>
          </p:cNvPr>
          <p:cNvSpPr/>
          <p:nvPr/>
        </p:nvSpPr>
        <p:spPr>
          <a:xfrm>
            <a:off x="0" y="0"/>
            <a:ext cx="1471214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38A2E4-383B-4A3B-3CBB-FDCB676EC122}"/>
              </a:ext>
            </a:extLst>
          </p:cNvPr>
          <p:cNvSpPr/>
          <p:nvPr/>
        </p:nvSpPr>
        <p:spPr>
          <a:xfrm>
            <a:off x="10712253" y="-17202"/>
            <a:ext cx="1471214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350C4F-197F-5B3E-E5E7-2C7E2CBCA048}"/>
              </a:ext>
            </a:extLst>
          </p:cNvPr>
          <p:cNvSpPr txBox="1"/>
          <p:nvPr/>
        </p:nvSpPr>
        <p:spPr>
          <a:xfrm>
            <a:off x="1642214" y="6096000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MSW</a:t>
            </a:r>
          </a:p>
        </p:txBody>
      </p:sp>
    </p:spTree>
    <p:extLst>
      <p:ext uri="{BB962C8B-B14F-4D97-AF65-F5344CB8AC3E}">
        <p14:creationId xmlns:p14="http://schemas.microsoft.com/office/powerpoint/2010/main" val="390643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4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4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4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4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4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4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24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24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4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24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4308" grpId="0" animBg="1"/>
      <p:bldP spid="524309" grpId="0" animBg="1"/>
      <p:bldP spid="524311" grpId="0"/>
      <p:bldP spid="524312" grpId="0"/>
      <p:bldP spid="524313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9">
            <a:extLst>
              <a:ext uri="{FF2B5EF4-FFF2-40B4-BE49-F238E27FC236}">
                <a16:creationId xmlns:a16="http://schemas.microsoft.com/office/drawing/2014/main" id="{726EA946-7721-FA60-8790-861DF0C68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9714" y="76201"/>
            <a:ext cx="8307625" cy="83099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white"/>
                </a:solidFill>
                <a:latin typeface="Arial" pitchFamily="34" charset="0"/>
              </a:rPr>
              <a:t>SUMMARY OF OSCILLATION RESULTS FOR THREE ACTIVE  </a:t>
            </a:r>
            <a:r>
              <a:rPr lang="en-US" sz="2400" b="1" dirty="0">
                <a:solidFill>
                  <a:prstClr val="white"/>
                </a:solidFill>
                <a:latin typeface="Symbol" pitchFamily="18" charset="2"/>
              </a:rPr>
              <a:t>n</a:t>
            </a:r>
            <a:r>
              <a:rPr lang="en-US" sz="2400" b="1" dirty="0">
                <a:solidFill>
                  <a:prstClr val="white"/>
                </a:solidFill>
                <a:latin typeface="Arial" pitchFamily="34" charset="0"/>
              </a:rPr>
              <a:t> TYPES</a:t>
            </a:r>
          </a:p>
        </p:txBody>
      </p:sp>
      <p:pic>
        <p:nvPicPr>
          <p:cNvPr id="23" name="Picture 12">
            <a:extLst>
              <a:ext uri="{FF2B5EF4-FFF2-40B4-BE49-F238E27FC236}">
                <a16:creationId xmlns:a16="http://schemas.microsoft.com/office/drawing/2014/main" id="{A3AB4C9B-9997-55B4-15EB-E8CF2FEC3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3596673"/>
            <a:ext cx="3962400" cy="2950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 Box 18">
            <a:extLst>
              <a:ext uri="{FF2B5EF4-FFF2-40B4-BE49-F238E27FC236}">
                <a16:creationId xmlns:a16="http://schemas.microsoft.com/office/drawing/2014/main" id="{5B3308E9-EBC1-08E6-83D1-46A4EE1D8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0469" y="3200402"/>
            <a:ext cx="1997930" cy="369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91380" tIns="45692" rIns="91380" bIns="45692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Mass Hierarchies</a:t>
            </a:r>
          </a:p>
        </p:txBody>
      </p:sp>
      <p:sp>
        <p:nvSpPr>
          <p:cNvPr id="25" name="Text Box 19">
            <a:extLst>
              <a:ext uri="{FF2B5EF4-FFF2-40B4-BE49-F238E27FC236}">
                <a16:creationId xmlns:a16="http://schemas.microsoft.com/office/drawing/2014/main" id="{3E57FD48-F3E7-AC7E-0C37-765B839EF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6382" y="6473952"/>
            <a:ext cx="928338" cy="36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0" tIns="45692" rIns="91380" bIns="45692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Normal</a:t>
            </a:r>
          </a:p>
        </p:txBody>
      </p:sp>
      <p:sp>
        <p:nvSpPr>
          <p:cNvPr id="26" name="Text Box 20">
            <a:extLst>
              <a:ext uri="{FF2B5EF4-FFF2-40B4-BE49-F238E27FC236}">
                <a16:creationId xmlns:a16="http://schemas.microsoft.com/office/drawing/2014/main" id="{0110747A-093E-E231-75BB-49E27A95E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849" y="6473952"/>
            <a:ext cx="1018106" cy="36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0" tIns="45692" rIns="91380" bIns="45692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Inverted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C04E30-8402-FAD2-C66B-E3EDF7DBD1EF}"/>
              </a:ext>
            </a:extLst>
          </p:cNvPr>
          <p:cNvSpPr txBox="1"/>
          <p:nvPr/>
        </p:nvSpPr>
        <p:spPr>
          <a:xfrm>
            <a:off x="3065640" y="906463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Arial" charset="0"/>
              </a:rPr>
              <a:t>Particle Data Group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A0A8376-B0BC-72C8-2C20-C53A79E9F7B9}"/>
              </a:ext>
            </a:extLst>
          </p:cNvPr>
          <p:cNvSpPr txBox="1"/>
          <p:nvPr/>
        </p:nvSpPr>
        <p:spPr>
          <a:xfrm>
            <a:off x="6273176" y="3819040"/>
            <a:ext cx="5584142" cy="30469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2400" dirty="0">
                <a:solidFill>
                  <a:prstClr val="white"/>
                </a:solidFill>
                <a:latin typeface="Arial" charset="0"/>
              </a:rPr>
              <a:t>Future objectives: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CA" sz="2400" dirty="0" err="1">
                <a:solidFill>
                  <a:prstClr val="white"/>
                </a:solidFill>
                <a:latin typeface="Symbol" panose="05050102010706020507" pitchFamily="18" charset="2"/>
              </a:rPr>
              <a:t>d</a:t>
            </a:r>
            <a:r>
              <a:rPr lang="en-CA" sz="2400" baseline="-25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CA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CA" sz="2400" dirty="0">
                <a:solidFill>
                  <a:prstClr val="white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q</a:t>
            </a:r>
            <a:r>
              <a:rPr lang="en-CA" sz="2400" baseline="-25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</a:t>
            </a:r>
            <a:r>
              <a:rPr lang="en-CA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max?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CA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Hierarchy?</a:t>
            </a:r>
            <a:endParaRPr lang="en-CA" sz="2400" dirty="0">
              <a:solidFill>
                <a:prstClr val="white"/>
              </a:solidFill>
              <a:latin typeface="Arial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CA" sz="2400" dirty="0">
                <a:solidFill>
                  <a:prstClr val="white"/>
                </a:solidFill>
                <a:latin typeface="Arial" charset="0"/>
              </a:rPr>
              <a:t>Majorana </a:t>
            </a:r>
            <a:r>
              <a:rPr lang="en-CA" sz="2400" dirty="0">
                <a:solidFill>
                  <a:prstClr val="white"/>
                </a:solidFill>
                <a:latin typeface="Symbol" panose="05050102010706020507" pitchFamily="18" charset="2"/>
              </a:rPr>
              <a:t>n?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CA" sz="2400" dirty="0">
                <a:solidFill>
                  <a:prstClr val="white"/>
                </a:solidFill>
                <a:latin typeface="Arial" charset="0"/>
              </a:rPr>
              <a:t>Absolute mass</a:t>
            </a:r>
            <a:endParaRPr lang="en-CA" sz="2400" dirty="0">
              <a:solidFill>
                <a:prstClr val="white"/>
              </a:solidFill>
              <a:latin typeface="Symbol" panose="05050102010706020507" pitchFamily="18" charset="2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CA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Sterile </a:t>
            </a:r>
            <a:r>
              <a:rPr lang="en-CA" sz="2400" dirty="0">
                <a:solidFill>
                  <a:prstClr val="white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n?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CA" sz="24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E7C3796-7B18-A901-EEFD-1951919123AF}"/>
              </a:ext>
            </a:extLst>
          </p:cNvPr>
          <p:cNvSpPr txBox="1"/>
          <p:nvPr/>
        </p:nvSpPr>
        <p:spPr>
          <a:xfrm>
            <a:off x="8017882" y="1330326"/>
            <a:ext cx="1664537" cy="36933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CA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Solar, Reactor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FF1F905-D0D6-72E2-B2C7-5CBFCCC550B1}"/>
              </a:ext>
            </a:extLst>
          </p:cNvPr>
          <p:cNvSpPr txBox="1"/>
          <p:nvPr/>
        </p:nvSpPr>
        <p:spPr>
          <a:xfrm>
            <a:off x="7939729" y="2063321"/>
            <a:ext cx="2678990" cy="36933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CA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Atmospheric,Accelerator</a:t>
            </a:r>
            <a:endParaRPr lang="en-CA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3156C72-2371-522A-3973-DDD45B7B61CD}"/>
              </a:ext>
            </a:extLst>
          </p:cNvPr>
          <p:cNvSpPr txBox="1"/>
          <p:nvPr/>
        </p:nvSpPr>
        <p:spPr>
          <a:xfrm>
            <a:off x="8017882" y="2887847"/>
            <a:ext cx="2339839" cy="36933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CA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Reactor, Accelerator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2182CB4-C30D-AFDD-5974-72E303165F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122"/>
          <a:stretch/>
        </p:blipFill>
        <p:spPr>
          <a:xfrm>
            <a:off x="1783572" y="1226502"/>
            <a:ext cx="5522662" cy="2000839"/>
          </a:xfrm>
          <a:prstGeom prst="rect">
            <a:avLst/>
          </a:prstGeom>
        </p:spPr>
      </p:pic>
      <p:sp>
        <p:nvSpPr>
          <p:cNvPr id="33" name="Right Brace 32">
            <a:extLst>
              <a:ext uri="{FF2B5EF4-FFF2-40B4-BE49-F238E27FC236}">
                <a16:creationId xmlns:a16="http://schemas.microsoft.com/office/drawing/2014/main" id="{4509BA0E-F1FC-BA81-3A57-9709B14F8492}"/>
              </a:ext>
            </a:extLst>
          </p:cNvPr>
          <p:cNvSpPr/>
          <p:nvPr/>
        </p:nvSpPr>
        <p:spPr bwMode="auto">
          <a:xfrm>
            <a:off x="7500861" y="1303157"/>
            <a:ext cx="237774" cy="341970"/>
          </a:xfrm>
          <a:prstGeom prst="rightBrac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CA" sz="3200" b="1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263EC4EC-CA4F-FEAB-DC5A-8E29C25AAD29}"/>
              </a:ext>
            </a:extLst>
          </p:cNvPr>
          <p:cNvSpPr/>
          <p:nvPr/>
        </p:nvSpPr>
        <p:spPr bwMode="auto">
          <a:xfrm>
            <a:off x="7527328" y="1856177"/>
            <a:ext cx="206310" cy="945406"/>
          </a:xfrm>
          <a:prstGeom prst="rightBrac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CA" sz="32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id="{DE952634-1E6A-3B72-5F0A-D99A0FA6AD39}"/>
              </a:ext>
            </a:extLst>
          </p:cNvPr>
          <p:cNvSpPr/>
          <p:nvPr/>
        </p:nvSpPr>
        <p:spPr bwMode="auto">
          <a:xfrm>
            <a:off x="7459387" y="2940316"/>
            <a:ext cx="289284" cy="264394"/>
          </a:xfrm>
          <a:prstGeom prst="rightBrac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CA" sz="32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24FDDCAC-0413-139C-71D5-6E5274E1E841}"/>
              </a:ext>
            </a:extLst>
          </p:cNvPr>
          <p:cNvSpPr/>
          <p:nvPr/>
        </p:nvSpPr>
        <p:spPr bwMode="auto">
          <a:xfrm>
            <a:off x="8241516" y="4357328"/>
            <a:ext cx="206310" cy="945406"/>
          </a:xfrm>
          <a:prstGeom prst="rightBrac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CA" sz="32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CA" sz="32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B54680-706C-848B-A1F0-01FE9954802F}"/>
              </a:ext>
            </a:extLst>
          </p:cNvPr>
          <p:cNvSpPr txBox="1"/>
          <p:nvPr/>
        </p:nvSpPr>
        <p:spPr>
          <a:xfrm>
            <a:off x="8659884" y="4486787"/>
            <a:ext cx="2743222" cy="646331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CA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Accelerator,Reactor</a:t>
            </a:r>
            <a:r>
              <a:rPr lang="en-CA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 defTabSz="457200">
              <a:defRPr/>
            </a:pPr>
            <a:r>
              <a:rPr lang="en-CA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Atmospheric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3450D112-FD7B-58AB-8A63-054F096B36E4}"/>
              </a:ext>
            </a:extLst>
          </p:cNvPr>
          <p:cNvSpPr/>
          <p:nvPr/>
        </p:nvSpPr>
        <p:spPr bwMode="auto">
          <a:xfrm>
            <a:off x="8629445" y="5133166"/>
            <a:ext cx="206310" cy="945406"/>
          </a:xfrm>
          <a:prstGeom prst="rightBrac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CA" sz="32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CA" sz="32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D6BF5F-F94E-5286-0963-A5E2775927F9}"/>
              </a:ext>
            </a:extLst>
          </p:cNvPr>
          <p:cNvSpPr txBox="1"/>
          <p:nvPr/>
        </p:nvSpPr>
        <p:spPr>
          <a:xfrm>
            <a:off x="8895685" y="5291444"/>
            <a:ext cx="2678990" cy="646331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CA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CA" dirty="0">
                <a:solidFill>
                  <a:prstClr val="white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nbb</a:t>
            </a:r>
            <a:r>
              <a:rPr lang="en-CA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Cosmology, Electron spectrometers,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DEAEBB-2B9D-2C71-47DC-1E283234CA98}"/>
              </a:ext>
            </a:extLst>
          </p:cNvPr>
          <p:cNvSpPr txBox="1"/>
          <p:nvPr/>
        </p:nvSpPr>
        <p:spPr>
          <a:xfrm>
            <a:off x="8812284" y="5996933"/>
            <a:ext cx="2743222" cy="646331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CA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Accelerator,Reactor</a:t>
            </a:r>
            <a:r>
              <a:rPr lang="en-CA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 defTabSz="457200">
              <a:defRPr/>
            </a:pPr>
            <a:r>
              <a:rPr lang="en-CA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Atmospheric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E9269B6B-5696-5039-A364-08D812E9EF3A}"/>
              </a:ext>
            </a:extLst>
          </p:cNvPr>
          <p:cNvSpPr/>
          <p:nvPr/>
        </p:nvSpPr>
        <p:spPr bwMode="auto">
          <a:xfrm>
            <a:off x="8006638" y="6147646"/>
            <a:ext cx="289284" cy="264394"/>
          </a:xfrm>
          <a:prstGeom prst="rightBrac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CA" sz="3200" b="1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11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9E249-8F27-0A9A-8C06-652C60A5EDCC}"/>
              </a:ext>
            </a:extLst>
          </p:cNvPr>
          <p:cNvSpPr txBox="1"/>
          <p:nvPr/>
        </p:nvSpPr>
        <p:spPr>
          <a:xfrm>
            <a:off x="9658830" y="284311"/>
            <a:ext cx="2458891" cy="2246769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chemeClr val="bg1"/>
                </a:solidFill>
              </a:rPr>
              <a:t>Long-Baseline Neutrino</a:t>
            </a:r>
          </a:p>
          <a:p>
            <a:r>
              <a:rPr lang="en-CA" sz="2800" b="1" dirty="0">
                <a:solidFill>
                  <a:schemeClr val="bg1"/>
                </a:solidFill>
              </a:rPr>
              <a:t> Oscillation Measurements in Progress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B4EFC1-389D-F2E6-3110-A6388A1E7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3569" y="0"/>
            <a:ext cx="9780589" cy="68678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E739AC-69B5-C903-E424-AA0632D23DF9}"/>
              </a:ext>
            </a:extLst>
          </p:cNvPr>
          <p:cNvSpPr txBox="1"/>
          <p:nvPr/>
        </p:nvSpPr>
        <p:spPr>
          <a:xfrm>
            <a:off x="9658830" y="5701553"/>
            <a:ext cx="22360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>
                <a:solidFill>
                  <a:schemeClr val="bg1"/>
                </a:solidFill>
              </a:rPr>
              <a:t>K. </a:t>
            </a:r>
            <a:r>
              <a:rPr lang="en-CA" sz="2000" dirty="0" err="1">
                <a:solidFill>
                  <a:schemeClr val="bg1"/>
                </a:solidFill>
              </a:rPr>
              <a:t>Sakashita</a:t>
            </a:r>
            <a:r>
              <a:rPr lang="en-CA" sz="2000" dirty="0">
                <a:solidFill>
                  <a:schemeClr val="bg1"/>
                </a:solidFill>
              </a:rPr>
              <a:t> at NPB2024, Hong Kong, Feb 2024</a:t>
            </a:r>
          </a:p>
        </p:txBody>
      </p:sp>
    </p:spTree>
    <p:extLst>
      <p:ext uri="{BB962C8B-B14F-4D97-AF65-F5344CB8AC3E}">
        <p14:creationId xmlns:p14="http://schemas.microsoft.com/office/powerpoint/2010/main" val="3600325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6DE1A5-1C70-DA1B-05DB-7988ABB5A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840" y="-1"/>
            <a:ext cx="12222840" cy="68407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FED980-66DC-8F8E-CD70-331DCC9AE1AC}"/>
              </a:ext>
            </a:extLst>
          </p:cNvPr>
          <p:cNvSpPr txBox="1"/>
          <p:nvPr/>
        </p:nvSpPr>
        <p:spPr>
          <a:xfrm>
            <a:off x="297873" y="6303819"/>
            <a:ext cx="451658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dirty="0"/>
              <a:t>B. </a:t>
            </a:r>
            <a:r>
              <a:rPr lang="en-CA" dirty="0" err="1"/>
              <a:t>Clerbeau</a:t>
            </a:r>
            <a:r>
              <a:rPr lang="en-CA" dirty="0"/>
              <a:t> Summary Talk </a:t>
            </a:r>
            <a:r>
              <a:rPr lang="en-CA" dirty="0" err="1"/>
              <a:t>Moriond</a:t>
            </a:r>
            <a:r>
              <a:rPr lang="en-CA" dirty="0"/>
              <a:t> Mar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21651B-47E4-5B18-BBC8-AB1580526482}"/>
              </a:ext>
            </a:extLst>
          </p:cNvPr>
          <p:cNvSpPr txBox="1"/>
          <p:nvPr/>
        </p:nvSpPr>
        <p:spPr>
          <a:xfrm>
            <a:off x="7987145" y="6149914"/>
            <a:ext cx="401088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Future improvements and more running at both experiments. Next Talks!</a:t>
            </a:r>
          </a:p>
        </p:txBody>
      </p:sp>
    </p:spTree>
    <p:extLst>
      <p:ext uri="{BB962C8B-B14F-4D97-AF65-F5344CB8AC3E}">
        <p14:creationId xmlns:p14="http://schemas.microsoft.com/office/powerpoint/2010/main" val="110372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31672" y="-7313"/>
            <a:ext cx="9144000" cy="6858001"/>
          </a:xfrm>
          <a:prstGeom prst="rect">
            <a:avLst/>
          </a:prstGeom>
          <a:solidFill>
            <a:srgbClr val="1133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957E3F-7F74-47CF-9FCC-463704219F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313"/>
            <a:ext cx="9144000" cy="30224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DF0C1E-F267-4ED2-84AB-4DF5FE542B70}"/>
              </a:ext>
            </a:extLst>
          </p:cNvPr>
          <p:cNvSpPr txBox="1"/>
          <p:nvPr/>
        </p:nvSpPr>
        <p:spPr>
          <a:xfrm>
            <a:off x="307362" y="3089672"/>
            <a:ext cx="538042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CA" dirty="0">
              <a:solidFill>
                <a:srgbClr val="FFFF00"/>
              </a:solidFill>
              <a:latin typeface="Arial Black"/>
            </a:endParaRPr>
          </a:p>
          <a:p>
            <a:pPr>
              <a:defRPr/>
            </a:pPr>
            <a:r>
              <a:rPr lang="en-CA" dirty="0">
                <a:solidFill>
                  <a:srgbClr val="FFFF00"/>
                </a:solidFill>
                <a:latin typeface="Arial Black"/>
              </a:rPr>
              <a:t>- DUNE in the US and </a:t>
            </a:r>
          </a:p>
          <a:p>
            <a:pPr>
              <a:defRPr/>
            </a:pPr>
            <a:r>
              <a:rPr lang="en-CA" dirty="0">
                <a:solidFill>
                  <a:srgbClr val="FFFF00"/>
                </a:solidFill>
                <a:latin typeface="Arial Black"/>
              </a:rPr>
              <a:t>Hyper-</a:t>
            </a:r>
            <a:r>
              <a:rPr lang="en-CA" dirty="0" err="1">
                <a:solidFill>
                  <a:srgbClr val="FFFF00"/>
                </a:solidFill>
                <a:latin typeface="Arial Black"/>
              </a:rPr>
              <a:t>Kamiokande</a:t>
            </a:r>
            <a:r>
              <a:rPr lang="en-CA" dirty="0">
                <a:solidFill>
                  <a:srgbClr val="FFFF00"/>
                </a:solidFill>
                <a:latin typeface="Arial Black"/>
              </a:rPr>
              <a:t> in Japan</a:t>
            </a:r>
          </a:p>
          <a:p>
            <a:pPr>
              <a:defRPr/>
            </a:pPr>
            <a:endParaRPr lang="en-CA" dirty="0">
              <a:solidFill>
                <a:srgbClr val="FFFF00"/>
              </a:solidFill>
              <a:latin typeface="Arial Black"/>
            </a:endParaRPr>
          </a:p>
          <a:p>
            <a:pPr>
              <a:defRPr/>
            </a:pPr>
            <a:r>
              <a:rPr lang="en-CA" dirty="0">
                <a:solidFill>
                  <a:srgbClr val="FFFFFF"/>
                </a:solidFill>
                <a:latin typeface="Arial Black"/>
              </a:rPr>
              <a:t>Compare neutrino oscillations initiated by muon neutrinos and their anti-particles.</a:t>
            </a:r>
          </a:p>
          <a:p>
            <a:pPr>
              <a:defRPr/>
            </a:pPr>
            <a:endParaRPr lang="en-CA" dirty="0">
              <a:solidFill>
                <a:srgbClr val="FFFFFF"/>
              </a:solidFill>
              <a:latin typeface="Arial Black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C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d</a:t>
            </a:r>
            <a:r>
              <a:rPr kumimoji="0" lang="en-CA" sz="2400" b="1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CP</a:t>
            </a:r>
            <a:r>
              <a:rPr lang="en-CA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q</a:t>
            </a:r>
            <a:r>
              <a:rPr kumimoji="0" lang="en-CA" sz="24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23 </a:t>
            </a:r>
            <a:r>
              <a:rPr kumimoji="0" lang="en-CA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max?, Hierarchy?</a:t>
            </a:r>
            <a:endParaRPr kumimoji="0" lang="en-CA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  <a:p>
            <a:pPr>
              <a:defRPr/>
            </a:pPr>
            <a:endParaRPr lang="en-CA" dirty="0">
              <a:solidFill>
                <a:srgbClr val="FFFFFF"/>
              </a:solidFill>
              <a:latin typeface="Arial Black"/>
            </a:endParaRPr>
          </a:p>
          <a:p>
            <a:pPr>
              <a:defRPr/>
            </a:pPr>
            <a:r>
              <a:rPr lang="en-CA" dirty="0">
                <a:solidFill>
                  <a:srgbClr val="FFFF00"/>
                </a:solidFill>
                <a:latin typeface="Arial Black"/>
              </a:rPr>
              <a:t>Status of each experiment will be presented, including schedules.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5A4A51-2ABF-4DA9-A837-9FCE9BDF19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50"/>
          <a:stretch/>
        </p:blipFill>
        <p:spPr>
          <a:xfrm>
            <a:off x="5687786" y="3160430"/>
            <a:ext cx="4893136" cy="3690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69CDE6-06AC-400E-81A1-B1D39DD45CFB}"/>
              </a:ext>
            </a:extLst>
          </p:cNvPr>
          <p:cNvSpPr txBox="1"/>
          <p:nvPr/>
        </p:nvSpPr>
        <p:spPr>
          <a:xfrm>
            <a:off x="8039100" y="4795157"/>
            <a:ext cx="1670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CA" dirty="0">
                <a:solidFill>
                  <a:srgbClr val="000000"/>
                </a:solidFill>
                <a:latin typeface="Arial Black"/>
              </a:rPr>
              <a:t>295 km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A9A3C9-512A-1E17-9DC9-82AC543AD257}"/>
              </a:ext>
            </a:extLst>
          </p:cNvPr>
          <p:cNvSpPr txBox="1"/>
          <p:nvPr/>
        </p:nvSpPr>
        <p:spPr>
          <a:xfrm>
            <a:off x="1725950" y="129027"/>
            <a:ext cx="8942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000000"/>
                </a:solidFill>
                <a:latin typeface="Arial Black"/>
              </a:rPr>
              <a:t>In progress: Next-Gen Long-Baseline experiments: Different neutrino interactions in the earth. Combined analysis will be valuable.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106E20-7612-CBC8-29A0-60835279C000}"/>
              </a:ext>
            </a:extLst>
          </p:cNvPr>
          <p:cNvSpPr txBox="1"/>
          <p:nvPr/>
        </p:nvSpPr>
        <p:spPr>
          <a:xfrm>
            <a:off x="4115737" y="2660449"/>
            <a:ext cx="1020985" cy="3693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FFFF00"/>
                </a:solidFill>
                <a:latin typeface="Arial Black"/>
              </a:rPr>
              <a:t>DUNE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FD0A46-E869-8FF5-A0F6-EE1BDC8ADD26}"/>
              </a:ext>
            </a:extLst>
          </p:cNvPr>
          <p:cNvSpPr/>
          <p:nvPr/>
        </p:nvSpPr>
        <p:spPr>
          <a:xfrm>
            <a:off x="5734621" y="4632231"/>
            <a:ext cx="2255885" cy="28472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FFF00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3587957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49CE77-830E-F682-8C4B-21C9019D8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7" y="0"/>
            <a:ext cx="919790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9D7CB7-0B40-FC6D-DBC0-833D2DE95BB7}"/>
              </a:ext>
            </a:extLst>
          </p:cNvPr>
          <p:cNvSpPr txBox="1"/>
          <p:nvPr/>
        </p:nvSpPr>
        <p:spPr>
          <a:xfrm>
            <a:off x="9658830" y="1635130"/>
            <a:ext cx="2458891" cy="267765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800" b="1" dirty="0">
                <a:solidFill>
                  <a:schemeClr val="bg1"/>
                </a:solidFill>
              </a:rPr>
              <a:t>Short-Baseline Neutrino</a:t>
            </a:r>
          </a:p>
          <a:p>
            <a:pPr algn="ctr"/>
            <a:r>
              <a:rPr lang="en-CA" sz="2800" b="1" dirty="0">
                <a:solidFill>
                  <a:schemeClr val="bg1"/>
                </a:solidFill>
              </a:rPr>
              <a:t> Oscillation + Source Measurements in Progress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085396-F3E6-80A2-951B-F08E486814CD}"/>
              </a:ext>
            </a:extLst>
          </p:cNvPr>
          <p:cNvSpPr txBox="1"/>
          <p:nvPr/>
        </p:nvSpPr>
        <p:spPr>
          <a:xfrm>
            <a:off x="9658830" y="4953408"/>
            <a:ext cx="2236054" cy="1015663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000" dirty="0">
                <a:solidFill>
                  <a:schemeClr val="bg1"/>
                </a:solidFill>
              </a:rPr>
              <a:t>Summary Talk by M. Danilov at </a:t>
            </a:r>
            <a:r>
              <a:rPr lang="en-CA" sz="2000" dirty="0" err="1">
                <a:solidFill>
                  <a:schemeClr val="bg1"/>
                </a:solidFill>
              </a:rPr>
              <a:t>Moriond</a:t>
            </a:r>
            <a:r>
              <a:rPr lang="en-CA" sz="2000" dirty="0">
                <a:solidFill>
                  <a:schemeClr val="bg1"/>
                </a:solidFill>
              </a:rPr>
              <a:t> Mar 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3B8258-8F59-A211-3A38-243DFA339C6A}"/>
              </a:ext>
            </a:extLst>
          </p:cNvPr>
          <p:cNvSpPr txBox="1"/>
          <p:nvPr/>
        </p:nvSpPr>
        <p:spPr>
          <a:xfrm>
            <a:off x="9596435" y="194255"/>
            <a:ext cx="2458891" cy="95410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800" b="1" dirty="0">
                <a:solidFill>
                  <a:schemeClr val="bg1"/>
                </a:solidFill>
              </a:rPr>
              <a:t>Sterile Neutrinos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126EFF-489D-1441-84C0-E99C3E69FB6F}"/>
              </a:ext>
            </a:extLst>
          </p:cNvPr>
          <p:cNvSpPr txBox="1"/>
          <p:nvPr/>
        </p:nvSpPr>
        <p:spPr>
          <a:xfrm>
            <a:off x="53797" y="1302868"/>
            <a:ext cx="1284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 dirty="0"/>
              <a:t>Gallium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5537B9-4636-4802-6B34-22B232E0F232}"/>
              </a:ext>
            </a:extLst>
          </p:cNvPr>
          <p:cNvSpPr txBox="1"/>
          <p:nvPr/>
        </p:nvSpPr>
        <p:spPr>
          <a:xfrm>
            <a:off x="128509" y="230088"/>
            <a:ext cx="1993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 dirty="0"/>
              <a:t>Short Baseline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0C4D0A-5FB1-6B9B-E327-25D2A6526FE4}"/>
              </a:ext>
            </a:extLst>
          </p:cNvPr>
          <p:cNvSpPr txBox="1"/>
          <p:nvPr/>
        </p:nvSpPr>
        <p:spPr>
          <a:xfrm>
            <a:off x="74725" y="2602735"/>
            <a:ext cx="2525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 dirty="0"/>
              <a:t>Reactor Neutrinos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7BBBA0-6213-25A0-9999-6F30BE1B7CEC}"/>
              </a:ext>
            </a:extLst>
          </p:cNvPr>
          <p:cNvSpPr txBox="1"/>
          <p:nvPr/>
        </p:nvSpPr>
        <p:spPr>
          <a:xfrm>
            <a:off x="5560300" y="8980"/>
            <a:ext cx="2041789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Sterile Neutrinos</a:t>
            </a:r>
            <a:endParaRPr lang="en-CA" sz="2000" b="1" dirty="0"/>
          </a:p>
        </p:txBody>
      </p:sp>
    </p:spTree>
    <p:extLst>
      <p:ext uri="{BB962C8B-B14F-4D97-AF65-F5344CB8AC3E}">
        <p14:creationId xmlns:p14="http://schemas.microsoft.com/office/powerpoint/2010/main" val="84999291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LAYERLEVEL" val="1"/>
  <p:tag name="KSO_WM_TAG_VERSION" val="1.0"/>
  <p:tag name="KSO_WM_BEAUTIFY_FLAG" val="#wm#"/>
  <p:tag name="KSO_WM_UNIT_BK_DARK_LIGHT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1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Default Design">
      <a:majorFont>
        <a:latin typeface="Luxi Sans"/>
        <a:ea typeface=""/>
        <a:cs typeface=""/>
      </a:majorFont>
      <a:minorFont>
        <a:latin typeface="Luxi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kmh_1">
  <a:themeElements>
    <a:clrScheme name="1_kmh_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kmh_1">
      <a:majorFont>
        <a:latin typeface="Arial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kmh_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kmh_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kmh_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kmh_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kmh_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kmh_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kmh_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Zesty">
  <a:themeElements>
    <a:clrScheme name="">
      <a:dk1>
        <a:srgbClr val="000099"/>
      </a:dk1>
      <a:lt1>
        <a:srgbClr val="FFFF00"/>
      </a:lt1>
      <a:dk2>
        <a:srgbClr val="FFCC00"/>
      </a:dk2>
      <a:lt2>
        <a:srgbClr val="66FFFF"/>
      </a:lt2>
      <a:accent1>
        <a:srgbClr val="FF6600"/>
      </a:accent1>
      <a:accent2>
        <a:srgbClr val="FF33CC"/>
      </a:accent2>
      <a:accent3>
        <a:srgbClr val="FFE2AA"/>
      </a:accent3>
      <a:accent4>
        <a:srgbClr val="DADA00"/>
      </a:accent4>
      <a:accent5>
        <a:srgbClr val="FFB8AA"/>
      </a:accent5>
      <a:accent6>
        <a:srgbClr val="E72DB9"/>
      </a:accent6>
      <a:hlink>
        <a:srgbClr val="00FFFF"/>
      </a:hlink>
      <a:folHlink>
        <a:srgbClr val="CCCC00"/>
      </a:folHlink>
    </a:clrScheme>
    <a:fontScheme name="3_Zesty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Zesty 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Zesty 2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C3399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ADCA"/>
        </a:accent5>
        <a:accent6>
          <a:srgbClr val="00005C"/>
        </a:accent6>
        <a:hlink>
          <a:srgbClr val="CC66FF"/>
        </a:hlink>
        <a:folHlink>
          <a:srgbClr val="66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Zesty 3">
        <a:dk1>
          <a:srgbClr val="000000"/>
        </a:dk1>
        <a:lt1>
          <a:srgbClr val="FFFFFF"/>
        </a:lt1>
        <a:dk2>
          <a:srgbClr val="F8F8F8"/>
        </a:dk2>
        <a:lt2>
          <a:srgbClr val="336699"/>
        </a:lt2>
        <a:accent1>
          <a:srgbClr val="0099FF"/>
        </a:accent1>
        <a:accent2>
          <a:srgbClr val="33CCCC"/>
        </a:accent2>
        <a:accent3>
          <a:srgbClr val="FFFFFF"/>
        </a:accent3>
        <a:accent4>
          <a:srgbClr val="000000"/>
        </a:accent4>
        <a:accent5>
          <a:srgbClr val="AACAFF"/>
        </a:accent5>
        <a:accent6>
          <a:srgbClr val="2DB9B9"/>
        </a:accent6>
        <a:hlink>
          <a:srgbClr val="CC00CC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Zesty 4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FFAAAA"/>
        </a:accent5>
        <a:accent6>
          <a:srgbClr val="007300"/>
        </a:accent6>
        <a:hlink>
          <a:srgbClr val="FFFFFF"/>
        </a:hlink>
        <a:folHlink>
          <a:srgbClr val="00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Zesty 5">
        <a:dk1>
          <a:srgbClr val="000000"/>
        </a:dk1>
        <a:lt1>
          <a:srgbClr val="FFFFCC"/>
        </a:lt1>
        <a:dk2>
          <a:srgbClr val="FFFFFF"/>
        </a:dk2>
        <a:lt2>
          <a:srgbClr val="C58051"/>
        </a:lt2>
        <a:accent1>
          <a:srgbClr val="99CC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CAE2AA"/>
        </a:accent5>
        <a:accent6>
          <a:srgbClr val="730000"/>
        </a:accent6>
        <a:hlink>
          <a:srgbClr val="FF00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Zesty 6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F8F8F8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FBFBFB"/>
        </a:accent5>
        <a:accent6>
          <a:srgbClr val="005CE7"/>
        </a:accent6>
        <a:hlink>
          <a:srgbClr val="FF0033"/>
        </a:hlink>
        <a:folHlink>
          <a:srgbClr val="00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Zesty 7">
        <a:dk1>
          <a:srgbClr val="0000CC"/>
        </a:dk1>
        <a:lt1>
          <a:srgbClr val="FFFF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0066"/>
        </a:accent2>
        <a:accent3>
          <a:srgbClr val="AAAAAA"/>
        </a:accent3>
        <a:accent4>
          <a:srgbClr val="DADADA"/>
        </a:accent4>
        <a:accent5>
          <a:srgbClr val="ADB8FF"/>
        </a:accent5>
        <a:accent6>
          <a:srgbClr val="00005C"/>
        </a:accent6>
        <a:hlink>
          <a:srgbClr val="333399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Zesty 8">
        <a:dk1>
          <a:srgbClr val="000000"/>
        </a:dk1>
        <a:lt1>
          <a:srgbClr val="FF9900"/>
        </a:lt1>
        <a:dk2>
          <a:srgbClr val="FFFFFF"/>
        </a:dk2>
        <a:lt2>
          <a:srgbClr val="000000"/>
        </a:lt2>
        <a:accent1>
          <a:srgbClr val="FF0000"/>
        </a:accent1>
        <a:accent2>
          <a:srgbClr val="800080"/>
        </a:accent2>
        <a:accent3>
          <a:srgbClr val="FFCAAA"/>
        </a:accent3>
        <a:accent4>
          <a:srgbClr val="000000"/>
        </a:accent4>
        <a:accent5>
          <a:srgbClr val="FFAAAA"/>
        </a:accent5>
        <a:accent6>
          <a:srgbClr val="730073"/>
        </a:accent6>
        <a:hlink>
          <a:srgbClr val="A50021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Zesty 9">
        <a:dk1>
          <a:srgbClr val="000000"/>
        </a:dk1>
        <a:lt1>
          <a:srgbClr val="FFFFFF"/>
        </a:lt1>
        <a:dk2>
          <a:srgbClr val="FFFFFF"/>
        </a:dk2>
        <a:lt2>
          <a:srgbClr val="FF9900"/>
        </a:lt2>
        <a:accent1>
          <a:srgbClr val="FF0000"/>
        </a:accent1>
        <a:accent2>
          <a:srgbClr val="800080"/>
        </a:accent2>
        <a:accent3>
          <a:srgbClr val="FFFFFF"/>
        </a:accent3>
        <a:accent4>
          <a:srgbClr val="000000"/>
        </a:accent4>
        <a:accent5>
          <a:srgbClr val="FFAAAA"/>
        </a:accent5>
        <a:accent6>
          <a:srgbClr val="730073"/>
        </a:accent6>
        <a:hlink>
          <a:srgbClr val="A50021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">
    <a:dk1>
      <a:srgbClr val="000099"/>
    </a:dk1>
    <a:lt1>
      <a:srgbClr val="FFFF00"/>
    </a:lt1>
    <a:dk2>
      <a:srgbClr val="0033CC"/>
    </a:dk2>
    <a:lt2>
      <a:srgbClr val="66FFFF"/>
    </a:lt2>
    <a:accent1>
      <a:srgbClr val="FF6600"/>
    </a:accent1>
    <a:accent2>
      <a:srgbClr val="FF33CC"/>
    </a:accent2>
    <a:accent3>
      <a:srgbClr val="AAADE2"/>
    </a:accent3>
    <a:accent4>
      <a:srgbClr val="DADA00"/>
    </a:accent4>
    <a:accent5>
      <a:srgbClr val="FFB8AA"/>
    </a:accent5>
    <a:accent6>
      <a:srgbClr val="E72DB9"/>
    </a:accent6>
    <a:hlink>
      <a:srgbClr val="00FFFF"/>
    </a:hlink>
    <a:folHlink>
      <a:srgbClr val="CC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1786</TotalTime>
  <Words>1088</Words>
  <Application>Microsoft Office PowerPoint</Application>
  <PresentationFormat>Widescreen</PresentationFormat>
  <Paragraphs>219</Paragraphs>
  <Slides>27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51" baseType="lpstr">
      <vt:lpstr>等线</vt:lpstr>
      <vt:lpstr>Aptos</vt:lpstr>
      <vt:lpstr>Aptos Display</vt:lpstr>
      <vt:lpstr>Arial</vt:lpstr>
      <vt:lpstr>Arial Black</vt:lpstr>
      <vt:lpstr>Calibri</vt:lpstr>
      <vt:lpstr>Calibri Light</vt:lpstr>
      <vt:lpstr>Georgia</vt:lpstr>
      <vt:lpstr>Helvetica</vt:lpstr>
      <vt:lpstr>Kannada MN</vt:lpstr>
      <vt:lpstr>Lucida Grande</vt:lpstr>
      <vt:lpstr>Luxi Sans</vt:lpstr>
      <vt:lpstr>Nimbus Roman No9 L</vt:lpstr>
      <vt:lpstr>NimbusRomNo9L-Medi</vt:lpstr>
      <vt:lpstr>Symbol</vt:lpstr>
      <vt:lpstr>Times New Roman</vt:lpstr>
      <vt:lpstr>Trattatello</vt:lpstr>
      <vt:lpstr>Wingdings</vt:lpstr>
      <vt:lpstr>Office Theme</vt:lpstr>
      <vt:lpstr>1_Office Theme</vt:lpstr>
      <vt:lpstr>11_Default Design</vt:lpstr>
      <vt:lpstr>3_kmh_1</vt:lpstr>
      <vt:lpstr>3_Zesty</vt:lpstr>
      <vt:lpstr>Equation</vt:lpstr>
      <vt:lpstr>PowerPoint Presentation</vt:lpstr>
      <vt:lpstr>Neutrinos reaching the Earth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n-less Double Beta Decay: Measuring Effective n Mass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Art McDonald</dc:creator>
  <cp:lastModifiedBy>Art McDonald</cp:lastModifiedBy>
  <cp:revision>9</cp:revision>
  <dcterms:created xsi:type="dcterms:W3CDTF">2024-05-08T20:17:47Z</dcterms:created>
  <dcterms:modified xsi:type="dcterms:W3CDTF">2024-06-16T21:42:16Z</dcterms:modified>
</cp:coreProperties>
</file>