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8" r:id="rId6"/>
    <p:sldId id="270" r:id="rId7"/>
    <p:sldId id="261" r:id="rId8"/>
    <p:sldId id="267" r:id="rId9"/>
    <p:sldId id="269" r:id="rId10"/>
    <p:sldId id="276" r:id="rId11"/>
    <p:sldId id="260" r:id="rId12"/>
    <p:sldId id="272" r:id="rId13"/>
    <p:sldId id="278" r:id="rId14"/>
    <p:sldId id="271" r:id="rId15"/>
    <p:sldId id="263" r:id="rId16"/>
    <p:sldId id="277" r:id="rId17"/>
    <p:sldId id="280" r:id="rId18"/>
    <p:sldId id="273" r:id="rId19"/>
    <p:sldId id="279" r:id="rId20"/>
    <p:sldId id="266" r:id="rId21"/>
  </p:sldIdLst>
  <p:sldSz cx="12192000" cy="6858000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entury Gothic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AFA"/>
    <a:srgbClr val="F5F5F5"/>
    <a:srgbClr val="C00A26"/>
    <a:srgbClr val="FFFFFF"/>
    <a:srgbClr val="CC9900"/>
    <a:srgbClr val="01AD15"/>
    <a:srgbClr val="01FF2B"/>
    <a:srgbClr val="33CC33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8"/>
    <p:restoredTop sz="93152"/>
  </p:normalViewPr>
  <p:slideViewPr>
    <p:cSldViewPr>
      <p:cViewPr varScale="1">
        <p:scale>
          <a:sx n="134" d="100"/>
          <a:sy n="134" d="100"/>
        </p:scale>
        <p:origin x="89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82EDE13-1717-4011-AA4C-BC074367C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6134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838" y="742950"/>
            <a:ext cx="6599237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2" tIns="45741" rIns="91482" bIns="457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D67E2F6-4A70-4438-9704-4F38A51B88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232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eaLnBrk="1" hangingPunct="1"/>
            <a:fld id="{B57883AE-FE60-4DA3-976A-9C05EA413B86}" type="slidenum">
              <a:rPr lang="en-US" altLang="en-US" sz="1200">
                <a:latin typeface="Times New Roman" pitchFamily="18" charset="0"/>
              </a:rPr>
              <a:pPr eaLnBrk="1" hangingPunct="1"/>
              <a:t>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2950"/>
            <a:ext cx="6599237" cy="371316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7E2F6-4A70-4438-9704-4F38A51B887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7E2F6-4A70-4438-9704-4F38A51B887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06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7E2F6-4A70-4438-9704-4F38A51B887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76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519768" y="3335338"/>
            <a:ext cx="91503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000"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2284" y="1628778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379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6252" y="3573466"/>
            <a:ext cx="6076949" cy="201453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549400" cy="476250"/>
          </a:xfrm>
        </p:spPr>
        <p:txBody>
          <a:bodyPr lIns="91440" tIns="45720" rIns="91440" bIns="45720"/>
          <a:lstStyle>
            <a:lvl1pPr>
              <a:defRPr sz="1400">
                <a:latin typeface="Century Gothic" pitchFamily="34" charset="0"/>
              </a:defRPr>
            </a:lvl1pPr>
          </a:lstStyle>
          <a:p>
            <a:r>
              <a:rPr lang="de-DE" altLang="en-US">
                <a:latin typeface="Arial" pitchFamily="34" charset="0"/>
              </a:rPr>
              <a:t>Jun 2024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BFF1F-8477-54A1-B7D2-8C417B6DBFA4}"/>
              </a:ext>
            </a:extLst>
          </p:cNvPr>
          <p:cNvSpPr/>
          <p:nvPr userDrawn="1"/>
        </p:nvSpPr>
        <p:spPr bwMode="auto">
          <a:xfrm>
            <a:off x="7390872" y="435353"/>
            <a:ext cx="3884613" cy="834644"/>
          </a:xfrm>
          <a:prstGeom prst="rect">
            <a:avLst/>
          </a:prstGeom>
          <a:solidFill>
            <a:srgbClr val="C00A2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6CE2D8B-08C9-55C2-2E3B-966B69825D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39826" y="3335338"/>
            <a:ext cx="6862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000">
              <a:latin typeface="Century Gothic" charset="0"/>
              <a:ea typeface="MS PGothic" charset="0"/>
              <a:cs typeface="MS PGothic" charset="0"/>
            </a:endParaRP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0A6F7B09-8796-BABE-46AD-F4D7E1511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374" y="435353"/>
            <a:ext cx="3768110" cy="834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72035C-842B-FE35-B201-8B785A568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284" y="430360"/>
            <a:ext cx="3883880" cy="8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258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8902"/>
            <a:ext cx="5384800" cy="5108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8902"/>
            <a:ext cx="5384800" cy="5108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65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</p:spTree>
    <p:extLst>
      <p:ext uri="{BB962C8B-B14F-4D97-AF65-F5344CB8AC3E}">
        <p14:creationId xmlns:p14="http://schemas.microsoft.com/office/powerpoint/2010/main" val="418698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76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2384" y="274638"/>
            <a:ext cx="88138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58902"/>
            <a:ext cx="1097280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69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81687"/>
            <a:ext cx="1391477" cy="3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3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altLang="en-US" b="1" dirty="0"/>
              <a:t>Jun 2024</a:t>
            </a:r>
            <a:endParaRPr lang="en-US" altLang="en-US" b="1" dirty="0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568451" y="1268413"/>
            <a:ext cx="9055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lg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000"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10953" y="6481687"/>
            <a:ext cx="781049" cy="3651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98989"/>
                </a:solidFill>
              </a:defRPr>
            </a:lvl1pPr>
          </a:lstStyle>
          <a:p>
            <a:fld id="{3C0AB9BB-EC2E-45D3-91FC-3455D87D58E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4894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Other Future Long Baseline Projects (A. Weber)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DECED6F-C471-50DC-6A03-5CE745C964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2288" y="274638"/>
            <a:ext cx="90011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771756-91C5-F36C-FF45-7416B2E381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638"/>
            <a:ext cx="900112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33" r:id="rId2"/>
    <p:sldLayoutId id="2147483969" r:id="rId3"/>
    <p:sldLayoutId id="2147483971" r:id="rId4"/>
    <p:sldLayoutId id="2147483972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7867/contributions/233904/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2.12839" TargetMode="Externa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7867/contributions/233904/" TargetMode="External"/><Relationship Id="rId2" Type="http://schemas.openxmlformats.org/officeDocument/2006/relationships/hyperlink" Target="https://agenda.infn.it/event/37867/contributions/233937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cid:CAEA80A3-C77F-43C0-AACB-58E5A61B03B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enodo.org/doi/10.5281/zenodo.7645759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37867/contributions/228392/" TargetMode="External"/><Relationship Id="rId13" Type="http://schemas.openxmlformats.org/officeDocument/2006/relationships/hyperlink" Target="https://agenda.infn.it/event/37867/contributions/229770/" TargetMode="External"/><Relationship Id="rId3" Type="http://schemas.openxmlformats.org/officeDocument/2006/relationships/hyperlink" Target="https://agenda.infn.it/event/37867/contributions/227635/" TargetMode="External"/><Relationship Id="rId7" Type="http://schemas.openxmlformats.org/officeDocument/2006/relationships/hyperlink" Target="https://agenda.infn.it/event/37867/contributions/228499/" TargetMode="External"/><Relationship Id="rId12" Type="http://schemas.openxmlformats.org/officeDocument/2006/relationships/hyperlink" Target="https://agenda.infn.it/event/37867/contributions/228444/" TargetMode="External"/><Relationship Id="rId2" Type="http://schemas.openxmlformats.org/officeDocument/2006/relationships/hyperlink" Target="https://agenda.infn.it/event/37867/contributions/22777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infn.it/event/37867/contributions/228435/" TargetMode="External"/><Relationship Id="rId11" Type="http://schemas.openxmlformats.org/officeDocument/2006/relationships/hyperlink" Target="https://agenda.infn.it/event/37867/contributions/228441/" TargetMode="External"/><Relationship Id="rId5" Type="http://schemas.openxmlformats.org/officeDocument/2006/relationships/hyperlink" Target="https://agenda.infn.it/event/37867/contributions/228387/" TargetMode="External"/><Relationship Id="rId10" Type="http://schemas.openxmlformats.org/officeDocument/2006/relationships/hyperlink" Target="https://agenda.infn.it/event/37867/contributions/231693/" TargetMode="External"/><Relationship Id="rId4" Type="http://schemas.openxmlformats.org/officeDocument/2006/relationships/hyperlink" Target="https://agenda.infn.it/event/37867/contributions/227734/" TargetMode="External"/><Relationship Id="rId9" Type="http://schemas.openxmlformats.org/officeDocument/2006/relationships/hyperlink" Target="https://agenda.infn.it/event/37867/contributions/227787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611.0611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Thei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466B26-60C0-2FCA-FF34-CF1ABECDF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284" y="1917299"/>
            <a:ext cx="10363200" cy="1181504"/>
          </a:xfrm>
        </p:spPr>
        <p:txBody>
          <a:bodyPr/>
          <a:lstStyle/>
          <a:p>
            <a:r>
              <a:rPr lang="en-GB" sz="4000" dirty="0"/>
              <a:t>Other Future Long Baseline Projects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3669" y="3968630"/>
            <a:ext cx="6076949" cy="1800200"/>
          </a:xfrm>
        </p:spPr>
        <p:txBody>
          <a:bodyPr/>
          <a:lstStyle/>
          <a:p>
            <a:pPr algn="l" eaLnBrk="1" hangingPunct="1"/>
            <a:r>
              <a:rPr lang="en-GB" altLang="en-US" sz="3200" dirty="0"/>
              <a:t>Alfons Weber</a:t>
            </a:r>
          </a:p>
          <a:p>
            <a:pPr algn="l" eaLnBrk="1" hangingPunct="1"/>
            <a:r>
              <a:rPr lang="en-GB" altLang="en-US" sz="3200" dirty="0"/>
              <a:t>JGU Mainz &amp; FNAL</a:t>
            </a:r>
          </a:p>
          <a:p>
            <a:pPr algn="l" eaLnBrk="1" hangingPunct="1"/>
            <a:r>
              <a:rPr lang="en-GB" altLang="en-US" sz="3200" dirty="0"/>
              <a:t>Milano, June 18</a:t>
            </a:r>
            <a:r>
              <a:rPr lang="en-GB" altLang="en-US" sz="3200" baseline="30000" dirty="0"/>
              <a:t>th</a:t>
            </a:r>
            <a:r>
              <a:rPr lang="en-GB" altLang="en-US" sz="3200" dirty="0"/>
              <a:t>, 2024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826ADA6-2670-12A8-8853-A421BAAF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717032"/>
            <a:ext cx="2303396" cy="23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D061BF8-F9E3-7960-3EE2-D0AA53593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/>
          <a:stretch/>
        </p:blipFill>
        <p:spPr bwMode="auto">
          <a:xfrm>
            <a:off x="7392144" y="1258271"/>
            <a:ext cx="3883340" cy="6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C367-4524-EDD1-AA92-7ADF0F15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Hybrid?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E653-FE09-3DAB-A9F9-B7F296936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Scintillation</a:t>
            </a:r>
          </a:p>
          <a:p>
            <a:pPr lvl="1"/>
            <a:r>
              <a:rPr lang="en-GB" dirty="0"/>
              <a:t>Excellent energy reconstruction</a:t>
            </a:r>
          </a:p>
          <a:p>
            <a:r>
              <a:rPr lang="en-GB" dirty="0"/>
              <a:t>Cherenkov</a:t>
            </a:r>
          </a:p>
          <a:p>
            <a:pPr lvl="1"/>
            <a:r>
              <a:rPr lang="en-GB" dirty="0"/>
              <a:t>Directional information</a:t>
            </a:r>
          </a:p>
          <a:p>
            <a:r>
              <a:rPr lang="en-GB" dirty="0"/>
              <a:t>Relative sharing used for PID</a:t>
            </a:r>
          </a:p>
          <a:p>
            <a:endParaRPr lang="en-GB" dirty="0"/>
          </a:p>
          <a:p>
            <a:r>
              <a:rPr lang="en-GB" dirty="0"/>
              <a:t>Example: </a:t>
            </a:r>
            <a:br>
              <a:rPr lang="en-GB" dirty="0"/>
            </a:br>
            <a:r>
              <a:rPr lang="en-GB" dirty="0"/>
              <a:t>Double beta decay</a:t>
            </a:r>
          </a:p>
          <a:p>
            <a:pPr lvl="1"/>
            <a:r>
              <a:rPr lang="en-GB" dirty="0"/>
              <a:t>Signal and BG have different </a:t>
            </a:r>
            <a:br>
              <a:rPr lang="en-GB" dirty="0"/>
            </a:br>
            <a:r>
              <a:rPr lang="en-GB" dirty="0"/>
              <a:t>Cherenkov fraction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80388-987F-6679-76F5-18D509CF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A86FB-D84D-0907-EFEE-3217E08D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F804C-05C6-A682-8DE3-B259F2FA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D35D6AA6-2698-7E22-B2F3-744567DA1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95459"/>
            <a:ext cx="5400600" cy="383387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768AE3-7AAF-47AB-C359-EB7056879E1B}"/>
              </a:ext>
            </a:extLst>
          </p:cNvPr>
          <p:cNvSpPr/>
          <p:nvPr/>
        </p:nvSpPr>
        <p:spPr bwMode="auto">
          <a:xfrm>
            <a:off x="9624392" y="1787359"/>
            <a:ext cx="1958008" cy="43204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Kai Loo @JGU Mainz</a:t>
            </a:r>
          </a:p>
        </p:txBody>
      </p:sp>
    </p:spTree>
    <p:extLst>
      <p:ext uri="{BB962C8B-B14F-4D97-AF65-F5344CB8AC3E}">
        <p14:creationId xmlns:p14="http://schemas.microsoft.com/office/powerpoint/2010/main" val="68565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11DD-27AA-0DFC-3658-9D81547C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4</a:t>
            </a:r>
            <a:r>
              <a:rPr lang="en-GB" baseline="30000" dirty="0"/>
              <a:t>th</a:t>
            </a:r>
            <a:r>
              <a:rPr lang="en-GB" dirty="0"/>
              <a:t> DUNE Far Detector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BDEE7-DED1-001D-CE52-15A9B619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5C5E-D63A-2F61-2BEB-FDBFEAF4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000D8-4881-06D9-53F9-9AA2EECA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B3D8A771-65CA-B7AC-6BA6-B14F697A0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87" b="16791"/>
          <a:stretch/>
        </p:blipFill>
        <p:spPr>
          <a:xfrm>
            <a:off x="6528048" y="2996952"/>
            <a:ext cx="5529573" cy="30195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0BCEC-65FB-548D-BC66-78C80E052A4D}"/>
              </a:ext>
            </a:extLst>
          </p:cNvPr>
          <p:cNvSpPr txBox="1">
            <a:spLocks/>
          </p:cNvSpPr>
          <p:nvPr/>
        </p:nvSpPr>
        <p:spPr bwMode="auto">
          <a:xfrm>
            <a:off x="400044" y="1358902"/>
            <a:ext cx="8294712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DUNE Program (</a:t>
            </a:r>
            <a:r>
              <a:rPr lang="en-GB" kern="0" dirty="0">
                <a:hlinkClick r:id="rId3"/>
              </a:rPr>
              <a:t>talk by Chris Marshall</a:t>
            </a:r>
            <a:r>
              <a:rPr lang="en-GB" kern="0" dirty="0"/>
              <a:t>)</a:t>
            </a:r>
          </a:p>
          <a:p>
            <a:pPr lvl="1"/>
            <a:r>
              <a:rPr lang="en-GB" kern="0" dirty="0"/>
              <a:t>Start with 2 far detector modules</a:t>
            </a:r>
          </a:p>
          <a:p>
            <a:pPr lvl="1"/>
            <a:r>
              <a:rPr lang="en-GB" kern="0" dirty="0"/>
              <a:t>P5 supported DUNE Phase II: design and construction of FD3, improved ND and R&amp;D for FD4</a:t>
            </a:r>
          </a:p>
          <a:p>
            <a:pPr lvl="1"/>
            <a:r>
              <a:rPr lang="en-GB" kern="0" dirty="0"/>
              <a:t>3</a:t>
            </a:r>
            <a:r>
              <a:rPr lang="en-GB" kern="0" baseline="30000" dirty="0"/>
              <a:t>rd</a:t>
            </a:r>
            <a:r>
              <a:rPr lang="en-GB" kern="0" dirty="0"/>
              <a:t> will be improved LAr technology </a:t>
            </a:r>
          </a:p>
          <a:p>
            <a:pPr lvl="1"/>
            <a:r>
              <a:rPr lang="en-GB" kern="0" dirty="0"/>
              <a:t>4</a:t>
            </a:r>
            <a:r>
              <a:rPr lang="en-GB" kern="0" baseline="30000" dirty="0"/>
              <a:t>th</a:t>
            </a:r>
            <a:r>
              <a:rPr lang="en-GB" kern="0" dirty="0"/>
              <a:t> more ambitious designs (pixel or </a:t>
            </a:r>
            <a:br>
              <a:rPr lang="en-GB" kern="0" dirty="0"/>
            </a:br>
            <a:r>
              <a:rPr lang="en-GB" kern="0" dirty="0"/>
              <a:t>optical r/o) including non-LAr technologies </a:t>
            </a:r>
            <a:br>
              <a:rPr lang="en-GB" kern="0" dirty="0"/>
            </a:br>
            <a:r>
              <a:rPr lang="en-GB" kern="0" dirty="0"/>
              <a:t>‘module of opportunity’</a:t>
            </a:r>
          </a:p>
          <a:p>
            <a:r>
              <a:rPr lang="en-GB" kern="0" dirty="0"/>
              <a:t>Requirements</a:t>
            </a:r>
          </a:p>
          <a:p>
            <a:pPr lvl="1"/>
            <a:r>
              <a:rPr lang="en-GB" kern="0" dirty="0"/>
              <a:t>Provide similar or better </a:t>
            </a:r>
            <a:br>
              <a:rPr lang="en-GB" kern="0" dirty="0"/>
            </a:br>
            <a:r>
              <a:rPr lang="en-GB" kern="0" dirty="0"/>
              <a:t>long baseline oscillation sensitivity</a:t>
            </a:r>
          </a:p>
          <a:p>
            <a:r>
              <a:rPr lang="en-GB" kern="0" dirty="0"/>
              <a:t>Theia is one opportunity to extend physics program</a:t>
            </a:r>
          </a:p>
          <a:p>
            <a:pPr marL="457200" lvl="1" indent="0">
              <a:buFontTx/>
              <a:buNone/>
            </a:pP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09766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6755-FC17-FAE3-B613-85B3A3FC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Oscillation Sensitivity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F86358-342A-B08F-AC32-070B0D8C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Similar sensitivity for neutrino oscillation program as LAr</a:t>
            </a:r>
          </a:p>
          <a:p>
            <a:pPr lvl="1"/>
            <a:r>
              <a:rPr lang="en-GB" dirty="0"/>
              <a:t>17 kt Theia (Cherenkov only &amp; equiv. ND) </a:t>
            </a:r>
            <a:r>
              <a:rPr lang="en-GB" dirty="0">
                <a:sym typeface="Wingdings" pitchFamily="2" charset="2"/>
              </a:rPr>
              <a:t> </a:t>
            </a:r>
            <a:r>
              <a:rPr lang="en-GB" dirty="0"/>
              <a:t>10 kt LAr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1ECA1-9642-475D-5872-2A726959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72AD2-409D-17CA-9893-426A6DD1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D9B70-C046-94D7-E2C6-59142C4B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7" name="Picture 6" descr="Plots showing the sensitivity to detect mass ordering and CP violation for Theia and DUNE.">
            <a:extLst>
              <a:ext uri="{FF2B5EF4-FFF2-40B4-BE49-F238E27FC236}">
                <a16:creationId xmlns:a16="http://schemas.microsoft.com/office/drawing/2014/main" id="{47BBE1E5-7BE8-DA17-A44C-BB093B205A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18517"/>
            <a:ext cx="7772400" cy="40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8E8A84-47DA-683C-9BAF-C8A8E7EB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Additional Physics (examples)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27F112-00F5-A49E-7089-54C77512E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58903"/>
            <a:ext cx="5384800" cy="279017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Solar Neutrinos</a:t>
            </a:r>
          </a:p>
          <a:p>
            <a:pPr lvl="1"/>
            <a:r>
              <a:rPr lang="en-GB" dirty="0"/>
              <a:t>BG: natural radioactivity  </a:t>
            </a:r>
          </a:p>
          <a:p>
            <a:pPr lvl="1"/>
            <a:r>
              <a:rPr lang="en-GB" dirty="0"/>
              <a:t>unique low-E, directional</a:t>
            </a:r>
          </a:p>
          <a:p>
            <a:pPr lvl="1"/>
            <a:r>
              <a:rPr lang="en-GB" dirty="0"/>
              <a:t>PID from scintillator time profile, quenching, Ch/S ratio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957105-D3D4-95E1-E340-FF1F1FC44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358903"/>
            <a:ext cx="5803056" cy="257415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Supernova</a:t>
            </a:r>
          </a:p>
          <a:p>
            <a:pPr lvl="1"/>
            <a:r>
              <a:rPr lang="en-GB" dirty="0"/>
              <a:t>~90% IBD </a:t>
            </a:r>
          </a:p>
          <a:p>
            <a:pPr lvl="1"/>
            <a:r>
              <a:rPr lang="en-GB" dirty="0"/>
              <a:t>ES ⇒ pointing accuracy &lt; 1</a:t>
            </a:r>
            <a:r>
              <a:rPr lang="en-GB" baseline="30000" dirty="0"/>
              <a:t>o</a:t>
            </a:r>
          </a:p>
          <a:p>
            <a:pPr lvl="1"/>
            <a:r>
              <a:rPr lang="en-GB" dirty="0"/>
              <a:t>Mono-E </a:t>
            </a:r>
            <a:r>
              <a:rPr lang="el-GR" dirty="0"/>
              <a:t>γ </a:t>
            </a:r>
            <a:r>
              <a:rPr lang="en-GB" dirty="0"/>
              <a:t>from NC</a:t>
            </a:r>
            <a:br>
              <a:rPr lang="en-GB" dirty="0"/>
            </a:br>
            <a:r>
              <a:rPr lang="en-GB" dirty="0"/>
              <a:t>Flavour-resolved neutrino spectra</a:t>
            </a:r>
          </a:p>
          <a:p>
            <a:pPr lvl="1"/>
            <a:r>
              <a:rPr lang="en-GB" dirty="0"/>
              <a:t>Pre-supernova </a:t>
            </a:r>
            <a:r>
              <a:rPr lang="el-GR" dirty="0"/>
              <a:t>ν</a:t>
            </a:r>
            <a:r>
              <a:rPr lang="de-DE" dirty="0"/>
              <a:t> </a:t>
            </a:r>
            <a:r>
              <a:rPr lang="en-GB" dirty="0"/>
              <a:t>sensitivity (Si-burning)</a:t>
            </a:r>
          </a:p>
          <a:p>
            <a:pPr lvl="1"/>
            <a:r>
              <a:rPr lang="en-GB" dirty="0"/>
              <a:t>Enhanced CC sensitivity with Li doping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4B0F2-8DB8-8893-8438-458D52E1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896F-2658-EEF7-A268-665DE202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F370-A991-887C-851D-F72734E3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A47F9-63F2-B60F-4741-5B4E3231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8" y="3068959"/>
            <a:ext cx="4896206" cy="3078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2C549-8BE1-9CFE-8FFE-5D0AAA5A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952" y="3780827"/>
            <a:ext cx="3168352" cy="2621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ADF942-2A1E-12FE-336A-27FFF2350593}"/>
              </a:ext>
            </a:extLst>
          </p:cNvPr>
          <p:cNvSpPr txBox="1"/>
          <p:nvPr/>
        </p:nvSpPr>
        <p:spPr>
          <a:xfrm>
            <a:off x="4143400" y="3916253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CNO flux</a:t>
            </a:r>
          </a:p>
        </p:txBody>
      </p:sp>
    </p:spTree>
    <p:extLst>
      <p:ext uri="{BB962C8B-B14F-4D97-AF65-F5344CB8AC3E}">
        <p14:creationId xmlns:p14="http://schemas.microsoft.com/office/powerpoint/2010/main" val="354052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BF3E-33BE-21F9-CCA3-1FBB1DDB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130C-E84F-B495-B195-DA568796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9C25-5E00-FB3D-988B-6373206F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EE9D-AF3F-EBC2-D5BC-06977690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044BBCB8-FB95-BDD4-A5DD-2742D2178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"/>
          <a:stretch/>
        </p:blipFill>
        <p:spPr>
          <a:xfrm>
            <a:off x="911424" y="1628800"/>
            <a:ext cx="8141269" cy="4523277"/>
          </a:xfrm>
          <a:prstGeom prst="rect">
            <a:avLst/>
          </a:prstGeom>
        </p:spPr>
      </p:pic>
      <p:pic>
        <p:nvPicPr>
          <p:cNvPr id="9" name="Grafik 1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D9CAC4E-07C7-6E07-ADB9-A689E935D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95" t="3046" r="43293" b="57069"/>
          <a:stretch/>
        </p:blipFill>
        <p:spPr>
          <a:xfrm>
            <a:off x="9528947" y="3559260"/>
            <a:ext cx="1994473" cy="259281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F55D6B0-ABE9-E152-0F49-30C6FC08D215}"/>
              </a:ext>
            </a:extLst>
          </p:cNvPr>
          <p:cNvSpPr/>
          <p:nvPr/>
        </p:nvSpPr>
        <p:spPr bwMode="auto">
          <a:xfrm rot="922004">
            <a:off x="10658526" y="1422271"/>
            <a:ext cx="1244098" cy="6338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400" dirty="0"/>
              <a:t>p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oster </a:t>
            </a:r>
          </a:p>
          <a:p>
            <a:r>
              <a:rPr lang="en-GB" sz="1400" dirty="0"/>
              <a:t>Fri: 578, 596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30E7-C86C-756F-2E9D-674473273248}"/>
              </a:ext>
            </a:extLst>
          </p:cNvPr>
          <p:cNvSpPr txBox="1"/>
          <p:nvPr/>
        </p:nvSpPr>
        <p:spPr>
          <a:xfrm>
            <a:off x="1127448" y="6152076"/>
            <a:ext cx="1000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Snowmass white paper </a:t>
            </a:r>
            <a:r>
              <a:rPr lang="en-GB" dirty="0">
                <a:hlinkClick r:id="rId5"/>
              </a:rPr>
              <a:t>arXiv:2202.12839</a:t>
            </a:r>
            <a:r>
              <a:rPr lang="en-GB" dirty="0"/>
              <a:t> and ref. therein</a:t>
            </a:r>
          </a:p>
        </p:txBody>
      </p:sp>
    </p:spTree>
    <p:extLst>
      <p:ext uri="{BB962C8B-B14F-4D97-AF65-F5344CB8AC3E}">
        <p14:creationId xmlns:p14="http://schemas.microsoft.com/office/powerpoint/2010/main" val="208557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E6C6-A651-EEE3-3FB5-0FA88611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Scintillator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F24A-0870-EF00-B04A-3139C7695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Scintillator can be tuned depending on the physics that is targeted.</a:t>
            </a:r>
            <a:br>
              <a:rPr lang="en-GB" dirty="0"/>
            </a:br>
            <a:r>
              <a:rPr lang="en-GB" dirty="0"/>
              <a:t>(see talks on Saturday)</a:t>
            </a:r>
          </a:p>
          <a:p>
            <a:pPr lvl="1"/>
            <a:r>
              <a:rPr lang="en-GB" dirty="0">
                <a:hlinkClick r:id="rId2"/>
              </a:rPr>
              <a:t>Novel concepts of light sensors and light detection techniques for neutrino physics</a:t>
            </a:r>
            <a:r>
              <a:rPr lang="en-GB" dirty="0"/>
              <a:t> by Ettore </a:t>
            </a:r>
            <a:r>
              <a:rPr lang="en-GB" dirty="0" err="1"/>
              <a:t>Segreto</a:t>
            </a:r>
            <a:endParaRPr lang="en-GB" dirty="0"/>
          </a:p>
          <a:p>
            <a:pPr lvl="1"/>
            <a:r>
              <a:rPr lang="en-GB" dirty="0"/>
              <a:t> </a:t>
            </a:r>
            <a:r>
              <a:rPr lang="en-GB" dirty="0">
                <a:hlinkClick r:id="rId3"/>
              </a:rPr>
              <a:t>Novel Liquid Technologies</a:t>
            </a:r>
            <a:r>
              <a:rPr lang="en-GB" dirty="0"/>
              <a:t> by Minfang Yeh</a:t>
            </a:r>
          </a:p>
          <a:p>
            <a:r>
              <a:rPr lang="en-GB" dirty="0"/>
              <a:t>Hybrid scintillator (could be water based)</a:t>
            </a:r>
          </a:p>
          <a:p>
            <a:pPr lvl="1"/>
            <a:r>
              <a:rPr lang="en-GB" dirty="0"/>
              <a:t>Tune light level</a:t>
            </a:r>
          </a:p>
          <a:p>
            <a:pPr lvl="1"/>
            <a:r>
              <a:rPr lang="en-GB" dirty="0"/>
              <a:t>Make it slow</a:t>
            </a:r>
          </a:p>
          <a:p>
            <a:pPr lvl="1"/>
            <a:r>
              <a:rPr lang="en-GB" dirty="0"/>
              <a:t>Loading, </a:t>
            </a:r>
            <a:br>
              <a:rPr lang="en-GB" dirty="0"/>
            </a:br>
            <a:r>
              <a:rPr lang="en-GB" dirty="0"/>
              <a:t>double beta isotopes, …</a:t>
            </a:r>
          </a:p>
          <a:p>
            <a:r>
              <a:rPr lang="en-GB" dirty="0"/>
              <a:t>Active R&amp;D Program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88E85-AB3D-FB7C-B4AE-257F8AED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D8A5E-D0B5-9A6F-9F9E-A06BBFF1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C1E6E-687D-8A56-116F-1A6D6EC8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pic>
        <p:nvPicPr>
          <p:cNvPr id="4" name="Grafik 47">
            <a:extLst>
              <a:ext uri="{FF2B5EF4-FFF2-40B4-BE49-F238E27FC236}">
                <a16:creationId xmlns:a16="http://schemas.microsoft.com/office/drawing/2014/main" id="{8C2692DA-19A9-E3C1-16A9-3EDE26E38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2893393"/>
            <a:ext cx="3154713" cy="2380118"/>
          </a:xfrm>
          <a:prstGeom prst="rect">
            <a:avLst/>
          </a:prstGeom>
        </p:spPr>
      </p:pic>
      <p:pic>
        <p:nvPicPr>
          <p:cNvPr id="1026" name="Picture 2" descr="UNDER CONSTRUCTION CLEARANCE BANNER Advertising Vinyl Flag Sign INV">
            <a:extLst>
              <a:ext uri="{FF2B5EF4-FFF2-40B4-BE49-F238E27FC236}">
                <a16:creationId xmlns:a16="http://schemas.microsoft.com/office/drawing/2014/main" id="{FF49268D-A38D-47A9-69E3-EDCD3AB12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25406" r="2820" b="36741"/>
          <a:stretch/>
        </p:blipFill>
        <p:spPr bwMode="auto">
          <a:xfrm rot="738645">
            <a:off x="4933795" y="5286672"/>
            <a:ext cx="2672593" cy="9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5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C243-4047-BB42-2234-A1255C7B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Activities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63B93-A437-09B6-9CA3-DAC41798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C4BD9-5708-B82E-2AE5-0FC5667D4B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5E153-50BA-54B8-7B0B-77EA9BB44C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5E155-BA27-7813-8BE3-814E4CCC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2996952"/>
            <a:ext cx="2918594" cy="2030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18B2C-F623-316E-FA83-D271A6B4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589210"/>
            <a:ext cx="4357260" cy="2084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97A90-2E3D-E25F-6007-0221C603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785" y="4289257"/>
            <a:ext cx="3670176" cy="1940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596333-53F1-FABC-962E-D96C7A51F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5025380"/>
            <a:ext cx="3052192" cy="1464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9A066-59C0-9474-A3E7-437528173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1695200"/>
            <a:ext cx="4149697" cy="1995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830BA-7E47-0D04-CDA2-747B45B6E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39" y="4100736"/>
            <a:ext cx="3346989" cy="214241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08512A-DDBC-21BB-B9F1-20925C8F5B36}"/>
              </a:ext>
            </a:extLst>
          </p:cNvPr>
          <p:cNvSpPr/>
          <p:nvPr/>
        </p:nvSpPr>
        <p:spPr bwMode="auto">
          <a:xfrm>
            <a:off x="1641483" y="1174750"/>
            <a:ext cx="1656184" cy="58985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400" dirty="0"/>
              <a:t>Tue: 467</a:t>
            </a:r>
          </a:p>
          <a:p>
            <a:r>
              <a:rPr lang="en-GB" sz="1400" dirty="0"/>
              <a:t>Fri: </a:t>
            </a:r>
            <a:r>
              <a:rPr lang="en-DE" sz="1400" dirty="0"/>
              <a:t>481, 518, 553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1464C-FDD3-F1ED-A3A5-4313083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-1103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3092B18-E8E7-8B9B-8799-7AB736BF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r="2958"/>
          <a:stretch>
            <a:fillRect/>
          </a:stretch>
        </p:blipFill>
        <p:spPr bwMode="auto">
          <a:xfrm>
            <a:off x="2849488" y="2852935"/>
            <a:ext cx="1158280" cy="8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5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9CB3-A0F0-8FD1-24F3-9177A392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789BF-1CAB-56DA-33B3-27BF4BBDE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09120"/>
            <a:ext cx="10972800" cy="195835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precision near detector for liquid scintillator or Cherenkov far detectors</a:t>
            </a:r>
          </a:p>
          <a:p>
            <a:pPr marL="852488" indent="-341313"/>
            <a:r>
              <a:rPr lang="en-GB" dirty="0"/>
              <a:t>Same target as far detector</a:t>
            </a:r>
          </a:p>
          <a:p>
            <a:pPr marL="852488" indent="-341313"/>
            <a:r>
              <a:rPr lang="en-GB" dirty="0"/>
              <a:t>potentially different technology</a:t>
            </a:r>
          </a:p>
          <a:p>
            <a:pPr marL="852488" indent="-341313"/>
            <a:r>
              <a:rPr lang="en-GB" dirty="0"/>
              <a:t>High spatial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9F92-5C3F-E9A1-B7E2-F108C76B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92970-9B2E-4A38-C983-4E9406E6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BA3A-5017-CD82-DE96-B6A24CFC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1028" name="Picture 4" descr="LiquidO">
            <a:extLst>
              <a:ext uri="{FF2B5EF4-FFF2-40B4-BE49-F238E27FC236}">
                <a16:creationId xmlns:a16="http://schemas.microsoft.com/office/drawing/2014/main" id="{50CAE5D3-1C2C-630B-8742-21E0F887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80352"/>
            <a:ext cx="9935708" cy="25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5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4342C9-39E3-6BD8-D315-A1C687F34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150"/>
          <a:stretch/>
        </p:blipFill>
        <p:spPr>
          <a:xfrm>
            <a:off x="3016242" y="4754543"/>
            <a:ext cx="1567590" cy="2058833"/>
          </a:xfrm>
          <a:prstGeom prst="rect">
            <a:avLst/>
          </a:prstGeom>
        </p:spPr>
      </p:pic>
      <p:pic>
        <p:nvPicPr>
          <p:cNvPr id="1026" name="Picture 2" descr="Forget about the 8 glasses of water per day rule, according to these  experts | CBC Radio">
            <a:extLst>
              <a:ext uri="{FF2B5EF4-FFF2-40B4-BE49-F238E27FC236}">
                <a16:creationId xmlns:a16="http://schemas.microsoft.com/office/drawing/2014/main" id="{21F838FA-999E-B1EC-AABE-646852E9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r="35662"/>
          <a:stretch/>
        </p:blipFill>
        <p:spPr bwMode="auto">
          <a:xfrm>
            <a:off x="1505080" y="2787322"/>
            <a:ext cx="727834" cy="14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200B-6AE5-A3A5-A681-1DABF32AE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58902"/>
            <a:ext cx="5384800" cy="531045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Use same target as Far Detector, but make it opaque</a:t>
            </a:r>
          </a:p>
          <a:p>
            <a:pPr lvl="1"/>
            <a:r>
              <a:rPr lang="en-GB" dirty="0"/>
              <a:t>Scattering, not absorption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Light is stochastically confined</a:t>
            </a:r>
          </a:p>
          <a:p>
            <a:r>
              <a:rPr lang="en-GB" dirty="0"/>
              <a:t>Readout with </a:t>
            </a:r>
            <a:br>
              <a:rPr lang="en-GB" dirty="0"/>
            </a:br>
            <a:r>
              <a:rPr lang="en-GB" dirty="0"/>
              <a:t>wavelength-</a:t>
            </a:r>
            <a:br>
              <a:rPr lang="en-GB" dirty="0"/>
            </a:br>
            <a:r>
              <a:rPr lang="en-GB" dirty="0"/>
              <a:t>shifting fibre</a:t>
            </a:r>
            <a:br>
              <a:rPr lang="en-GB" dirty="0"/>
            </a:br>
            <a:r>
              <a:rPr lang="en-GB" dirty="0"/>
              <a:t>array &amp; SiPM</a:t>
            </a:r>
          </a:p>
        </p:txBody>
      </p:sp>
      <p:pic>
        <p:nvPicPr>
          <p:cNvPr id="5124" name="Picture 4" descr="Original Guinness Pint Glas 0,568 l">
            <a:extLst>
              <a:ext uri="{FF2B5EF4-FFF2-40B4-BE49-F238E27FC236}">
                <a16:creationId xmlns:a16="http://schemas.microsoft.com/office/drawing/2014/main" id="{C64EB8F9-8B18-773A-1F3F-38B52230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24801"/>
          <a:stretch/>
        </p:blipFill>
        <p:spPr bwMode="auto">
          <a:xfrm>
            <a:off x="4001442" y="2736302"/>
            <a:ext cx="732732" cy="14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5371A-7182-AAD8-9555-38408F06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LiquidO Technology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39E966-8952-9F23-50EF-33C573120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358902"/>
            <a:ext cx="5994400" cy="510857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High resolution O(1 mm) </a:t>
            </a:r>
          </a:p>
          <a:p>
            <a:pPr lvl="1"/>
            <a:r>
              <a:rPr lang="en-GB" dirty="0"/>
              <a:t>detailed image of interaction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Could also be used as </a:t>
            </a:r>
            <a:br>
              <a:rPr lang="en-GB" dirty="0"/>
            </a:br>
            <a:r>
              <a:rPr lang="en-GB" dirty="0"/>
              <a:t>a Far Detector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DA74-FE21-5772-FA83-9AA28236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06030-D125-3591-CDBD-94578344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742D6-7F55-ABDF-CB68-575683F4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208F8-0AF5-0EF2-4144-E1AB90308BAE}"/>
              </a:ext>
            </a:extLst>
          </p:cNvPr>
          <p:cNvCxnSpPr/>
          <p:nvPr/>
        </p:nvCxnSpPr>
        <p:spPr bwMode="auto">
          <a:xfrm flipH="1">
            <a:off x="3935760" y="2866627"/>
            <a:ext cx="864096" cy="122413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9515B9-5508-39F8-19FF-10A3803120E5}"/>
              </a:ext>
            </a:extLst>
          </p:cNvPr>
          <p:cNvCxnSpPr/>
          <p:nvPr/>
        </p:nvCxnSpPr>
        <p:spPr bwMode="auto">
          <a:xfrm>
            <a:off x="3935760" y="2844664"/>
            <a:ext cx="718369" cy="1246099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30" name="Picture 10" descr="Glass of milk isolated on white Royalty Free Vector Image">
            <a:extLst>
              <a:ext uri="{FF2B5EF4-FFF2-40B4-BE49-F238E27FC236}">
                <a16:creationId xmlns:a16="http://schemas.microsoft.com/office/drawing/2014/main" id="{AFFEFC8C-A430-C7CC-5520-797838014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6" r="21210" b="9051"/>
          <a:stretch/>
        </p:blipFill>
        <p:spPr bwMode="auto">
          <a:xfrm>
            <a:off x="2725936" y="2688838"/>
            <a:ext cx="864096" cy="15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3FDF95-1037-17BD-F856-8579F9380653}"/>
              </a:ext>
            </a:extLst>
          </p:cNvPr>
          <p:cNvCxnSpPr/>
          <p:nvPr/>
        </p:nvCxnSpPr>
        <p:spPr bwMode="auto">
          <a:xfrm flipH="1">
            <a:off x="1428200" y="2787322"/>
            <a:ext cx="864096" cy="122413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9F78C2-0B90-810A-7A30-72E9FD5B2E23}"/>
              </a:ext>
            </a:extLst>
          </p:cNvPr>
          <p:cNvCxnSpPr/>
          <p:nvPr/>
        </p:nvCxnSpPr>
        <p:spPr bwMode="auto">
          <a:xfrm>
            <a:off x="1428200" y="2765359"/>
            <a:ext cx="718369" cy="1246099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5F4D07B-A4C6-65D7-2F3D-D82192352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735" y="2197116"/>
            <a:ext cx="5869929" cy="2983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D9B47D-E501-5DA0-19F8-B6A85EC51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5212" y="4765071"/>
            <a:ext cx="1272387" cy="1580353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36A53A-DEBB-468E-AEAE-B976FF8EC752}"/>
              </a:ext>
            </a:extLst>
          </p:cNvPr>
          <p:cNvSpPr/>
          <p:nvPr/>
        </p:nvSpPr>
        <p:spPr bwMode="auto">
          <a:xfrm rot="1117826">
            <a:off x="10073009" y="443420"/>
            <a:ext cx="2047055" cy="7861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/>
              <a:t>P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oster</a:t>
            </a:r>
          </a:p>
          <a:p>
            <a:r>
              <a:rPr lang="en-GB" sz="1400" dirty="0"/>
              <a:t>Tue:</a:t>
            </a:r>
            <a:r>
              <a:rPr lang="en-DE" sz="1400" dirty="0"/>
              <a:t>  </a:t>
            </a:r>
            <a:r>
              <a:rPr lang="en-GB" sz="1400" dirty="0"/>
              <a:t>393</a:t>
            </a:r>
          </a:p>
          <a:p>
            <a:r>
              <a:rPr lang="en-GB" sz="1400" dirty="0"/>
              <a:t>Fri:    328, 579, 612, 635</a:t>
            </a:r>
            <a:endParaRPr lang="en-D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0D2F5-F2F0-F8E2-A07D-2FCB07AD2A43}"/>
              </a:ext>
            </a:extLst>
          </p:cNvPr>
          <p:cNvSpPr txBox="1"/>
          <p:nvPr/>
        </p:nvSpPr>
        <p:spPr>
          <a:xfrm>
            <a:off x="8120350" y="518913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doi:10.5281/zenodo.7645759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1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0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3F4E-7930-46C7-128E-1A8AF816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 of Posters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22B72-2811-97CC-46E0-BF3085E7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2A1A0-9078-7D6D-75ED-7E3DD445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753D6-A53C-8BE5-1769-922182528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D43B0B-0270-F651-76EE-08E10490D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390645"/>
              </p:ext>
            </p:extLst>
          </p:nvPr>
        </p:nvGraphicFramePr>
        <p:xfrm>
          <a:off x="479376" y="1358477"/>
          <a:ext cx="11233248" cy="4740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3611">
                  <a:extLst>
                    <a:ext uri="{9D8B030D-6E8A-4147-A177-3AD203B41FA5}">
                      <a16:colId xmlns:a16="http://schemas.microsoft.com/office/drawing/2014/main" val="566748428"/>
                    </a:ext>
                  </a:extLst>
                </a:gridCol>
                <a:gridCol w="6628122">
                  <a:extLst>
                    <a:ext uri="{9D8B030D-6E8A-4147-A177-3AD203B41FA5}">
                      <a16:colId xmlns:a16="http://schemas.microsoft.com/office/drawing/2014/main" val="1482103088"/>
                    </a:ext>
                  </a:extLst>
                </a:gridCol>
                <a:gridCol w="3524156">
                  <a:extLst>
                    <a:ext uri="{9D8B030D-6E8A-4147-A177-3AD203B41FA5}">
                      <a16:colId xmlns:a16="http://schemas.microsoft.com/office/drawing/2014/main" val="458762792"/>
                    </a:ext>
                  </a:extLst>
                </a:gridCol>
                <a:gridCol w="587359">
                  <a:extLst>
                    <a:ext uri="{9D8B030D-6E8A-4147-A177-3AD203B41FA5}">
                      <a16:colId xmlns:a16="http://schemas.microsoft.com/office/drawing/2014/main" val="1777349366"/>
                    </a:ext>
                  </a:extLst>
                </a:gridCol>
              </a:tblGrid>
              <a:tr h="13823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9756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328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CLOUD: the first reactor antineutrino experiment using the novel LiquidO detection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D </a:t>
                      </a:r>
                      <a:r>
                        <a:rPr lang="en-GB" sz="1400" b="0" dirty="0" err="1">
                          <a:latin typeface="+mn-lt"/>
                        </a:rPr>
                        <a:t>Navas</a:t>
                      </a:r>
                      <a:r>
                        <a:rPr lang="en-GB" sz="1400" b="0" dirty="0">
                          <a:latin typeface="+mn-lt"/>
                        </a:rPr>
                        <a:t> (</a:t>
                      </a:r>
                      <a:r>
                        <a:rPr lang="en-GB" sz="1400" b="0" dirty="0" err="1">
                          <a:latin typeface="+mn-lt"/>
                        </a:rPr>
                        <a:t>Ciemat</a:t>
                      </a:r>
                      <a:r>
                        <a:rPr lang="en-GB" sz="1400" b="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275629"/>
                  </a:ext>
                </a:extLst>
              </a:tr>
              <a:tr h="192532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393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Simulations of the LiquidO-based CLOUD Inner Detector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S Wakely (JGU Mainz)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Tue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776135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467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The Science of the Accelerator Neutrino Neutron Interaction Experiment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F </a:t>
                      </a:r>
                      <a:r>
                        <a:rPr lang="en-GB" sz="1400" b="0" dirty="0" err="1">
                          <a:latin typeface="+mn-lt"/>
                        </a:rPr>
                        <a:t>Lemmons</a:t>
                      </a:r>
                      <a:r>
                        <a:rPr lang="en-GB" sz="1400" b="0" dirty="0">
                          <a:latin typeface="+mn-lt"/>
                        </a:rPr>
                        <a:t> (SDSM)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64583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481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First Neutrinos on Large Picosecond Photodetectors in 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A Weinstein, M </a:t>
                      </a:r>
                      <a:r>
                        <a:rPr lang="en-GB" sz="1400" b="0" dirty="0" err="1">
                          <a:latin typeface="+mn-lt"/>
                        </a:rPr>
                        <a:t>Wetstein</a:t>
                      </a:r>
                      <a:r>
                        <a:rPr lang="en-GB" sz="1400" b="0" dirty="0">
                          <a:latin typeface="+mn-lt"/>
                        </a:rPr>
                        <a:t> (Iowa State 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366420"/>
                  </a:ext>
                </a:extLst>
              </a:tr>
              <a:tr h="192532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518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Deployment of water-based liquid scintillator in 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+mn-lt"/>
                        </a:rPr>
                        <a:t>A </a:t>
                      </a:r>
                      <a:r>
                        <a:rPr lang="en-GB" sz="1400" b="0" dirty="0" err="1">
                          <a:latin typeface="+mn-lt"/>
                        </a:rPr>
                        <a:t>Augusthy</a:t>
                      </a:r>
                      <a:r>
                        <a:rPr lang="en-GB" sz="1400" b="0" dirty="0">
                          <a:latin typeface="+mn-lt"/>
                        </a:rPr>
                        <a:t>, N </a:t>
                      </a:r>
                      <a:r>
                        <a:rPr lang="en-GB" sz="1400" b="0" dirty="0" err="1">
                          <a:latin typeface="+mn-lt"/>
                        </a:rPr>
                        <a:t>Göhlke</a:t>
                      </a:r>
                      <a:r>
                        <a:rPr lang="en-GB" sz="1400" b="0" dirty="0">
                          <a:latin typeface="+mn-lt"/>
                        </a:rPr>
                        <a:t> (JGU Mainz)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828200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545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  <a:latin typeface="+mn-lt"/>
                        </a:rPr>
                        <a:t>Scintillation and Cherenkov Light Separation in Novel Liquid Scintillators for Large Scale Neutrino Detectors</a:t>
                      </a:r>
                      <a:endParaRPr lang="en-GB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effectLst/>
                          <a:latin typeface="+mn-lt"/>
                        </a:rPr>
                        <a:t>J Steiger, M Lu (TU Munich)</a:t>
                      </a:r>
                      <a:endParaRPr lang="en-GB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Tue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41842"/>
                  </a:ext>
                </a:extLst>
              </a:tr>
              <a:tr h="192532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553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Initial Look at Event Reconstruction in 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J He (UC Davis)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796453"/>
                  </a:ext>
                </a:extLst>
              </a:tr>
              <a:tr h="192532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578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The broad physics Program of Theia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L </a:t>
                      </a:r>
                      <a:r>
                        <a:rPr lang="en-GB" sz="1400" b="0" dirty="0" err="1">
                          <a:latin typeface="+mn-lt"/>
                        </a:rPr>
                        <a:t>Lebanowski</a:t>
                      </a:r>
                      <a:r>
                        <a:rPr lang="en-GB" sz="1400" b="0" dirty="0">
                          <a:latin typeface="+mn-lt"/>
                        </a:rPr>
                        <a:t> (UC Berkeley)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4060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579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Simulation of CLOUD, the first LiquidO reactor neutrino experiment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C Girard-Carillo (JGU Mainz)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26924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596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Technology and reconstruction development for Theia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T </a:t>
                      </a:r>
                      <a:r>
                        <a:rPr lang="en-GB" sz="1400" b="0" dirty="0" err="1">
                          <a:latin typeface="+mn-lt"/>
                        </a:rPr>
                        <a:t>Kaptanoglu</a:t>
                      </a:r>
                      <a:r>
                        <a:rPr lang="en-GB" sz="1400" b="0" dirty="0">
                          <a:latin typeface="+mn-lt"/>
                        </a:rPr>
                        <a:t> (UC Berkeley)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855862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612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Deep Learning Event Reconstruction Techniques for the CLOUD LiquidO Based Experiment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G Wendel (Penn State)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2035"/>
                  </a:ext>
                </a:extLst>
              </a:tr>
              <a:tr h="332316"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635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The SuperChooz project: a LiquidO-based neutrino oscillation experiment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</a:rPr>
                        <a:t>R </a:t>
                      </a:r>
                      <a:r>
                        <a:rPr lang="en-GB" sz="1400" b="0" dirty="0" err="1">
                          <a:latin typeface="+mn-lt"/>
                        </a:rPr>
                        <a:t>Gazzini</a:t>
                      </a:r>
                      <a:r>
                        <a:rPr lang="en-GB" sz="1400" b="0" dirty="0">
                          <a:latin typeface="+mn-lt"/>
                        </a:rPr>
                        <a:t> (</a:t>
                      </a:r>
                      <a:r>
                        <a:rPr lang="en-GB" sz="1400" b="0" dirty="0" err="1">
                          <a:latin typeface="+mn-lt"/>
                        </a:rPr>
                        <a:t>IJCLab</a:t>
                      </a:r>
                      <a:r>
                        <a:rPr lang="en-GB" sz="1400" b="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+mn-lt"/>
                        </a:rPr>
                        <a:t>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1768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84F9895-53EC-62D4-F662-412CEB432A91}"/>
              </a:ext>
            </a:extLst>
          </p:cNvPr>
          <p:cNvSpPr txBox="1"/>
          <p:nvPr/>
        </p:nvSpPr>
        <p:spPr>
          <a:xfrm>
            <a:off x="1271464" y="618325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 is linked to poster</a:t>
            </a:r>
          </a:p>
        </p:txBody>
      </p:sp>
    </p:spTree>
    <p:extLst>
      <p:ext uri="{BB962C8B-B14F-4D97-AF65-F5344CB8AC3E}">
        <p14:creationId xmlns:p14="http://schemas.microsoft.com/office/powerpoint/2010/main" val="333470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CF15-6418-E274-EA48-0D7E504C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2A93-9C49-0DD4-4FB7-DB5072635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Precision neutrino observatories under construction</a:t>
            </a:r>
          </a:p>
          <a:p>
            <a:pPr lvl="1"/>
            <a:r>
              <a:rPr lang="en-GB" dirty="0"/>
              <a:t>HyperK 	(water Cherenkov detector)</a:t>
            </a:r>
          </a:p>
          <a:p>
            <a:pPr lvl="1"/>
            <a:r>
              <a:rPr lang="en-GB" dirty="0"/>
              <a:t>DUNE	(liquid argon TPC)</a:t>
            </a:r>
          </a:p>
          <a:p>
            <a:r>
              <a:rPr lang="en-GB" dirty="0"/>
              <a:t>Physics program</a:t>
            </a:r>
          </a:p>
          <a:p>
            <a:pPr lvl="1"/>
            <a:r>
              <a:rPr lang="en-GB" dirty="0"/>
              <a:t>Neutrino oscillations (mixing angles, mass ordering, leptonic CPV)</a:t>
            </a:r>
          </a:p>
          <a:p>
            <a:pPr lvl="1"/>
            <a:r>
              <a:rPr lang="en-GB" dirty="0"/>
              <a:t>Solar neutrinos</a:t>
            </a:r>
          </a:p>
          <a:p>
            <a:pPr lvl="1"/>
            <a:r>
              <a:rPr lang="en-GB" dirty="0"/>
              <a:t>Supernova neutrinos</a:t>
            </a:r>
          </a:p>
          <a:p>
            <a:pPr lvl="1"/>
            <a:r>
              <a:rPr lang="en-GB" dirty="0"/>
              <a:t>Baryon number violation</a:t>
            </a:r>
          </a:p>
          <a:p>
            <a:pPr lvl="1"/>
            <a:r>
              <a:rPr lang="en-GB" dirty="0"/>
              <a:t>…</a:t>
            </a:r>
          </a:p>
          <a:p>
            <a:r>
              <a:rPr lang="en-GB" dirty="0"/>
              <a:t>Opportunity to explore additional/improved physics</a:t>
            </a:r>
          </a:p>
          <a:p>
            <a:pPr lvl="1"/>
            <a:r>
              <a:rPr lang="en-GB" dirty="0"/>
              <a:t>Korea Neutrino Observatory </a:t>
            </a:r>
          </a:p>
          <a:p>
            <a:pPr lvl="1"/>
            <a:r>
              <a:rPr lang="en-GB" dirty="0"/>
              <a:t>Theia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61FB-E50B-E3E8-BF6B-CB28CBE2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2008-235B-6978-6376-4AB87FB4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AFD99-453B-A5D3-8139-323E3154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2737332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C36C-32EB-2C9D-28AC-A6F89532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CEDA4-EF2E-1C3E-9C31-DF809526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8903"/>
            <a:ext cx="10972800" cy="5130538"/>
          </a:xfrm>
        </p:spPr>
        <p:txBody>
          <a:bodyPr/>
          <a:lstStyle/>
          <a:p>
            <a:r>
              <a:rPr lang="en-GB" dirty="0"/>
              <a:t>Ideas/proposals to expand the physics reach of future LBL facilities</a:t>
            </a:r>
          </a:p>
          <a:p>
            <a:pPr lvl="1"/>
            <a:r>
              <a:rPr lang="en-GB" sz="2000" dirty="0"/>
              <a:t>Korea Neutrino Observatory</a:t>
            </a:r>
          </a:p>
          <a:p>
            <a:pPr lvl="1"/>
            <a:r>
              <a:rPr lang="en-GB" sz="2000" dirty="0" err="1"/>
              <a:t>Theia@DUNE</a:t>
            </a:r>
            <a:endParaRPr lang="en-GB" sz="2000" dirty="0"/>
          </a:p>
          <a:p>
            <a:r>
              <a:rPr lang="en-GB" dirty="0"/>
              <a:t>Extract additional physics to fully exploit the massive investment</a:t>
            </a:r>
          </a:p>
          <a:p>
            <a:pPr lvl="1"/>
            <a:r>
              <a:rPr lang="en-GB" sz="2000" dirty="0"/>
              <a:t>Solar neutrinos</a:t>
            </a:r>
          </a:p>
          <a:p>
            <a:pPr lvl="1"/>
            <a:r>
              <a:rPr lang="en-GB" sz="2000" dirty="0"/>
              <a:t>Supernova &amp; Diffuse SN background</a:t>
            </a:r>
          </a:p>
          <a:p>
            <a:pPr lvl="1"/>
            <a:r>
              <a:rPr lang="en-GB" sz="2000" dirty="0"/>
              <a:t>(neutrino-less) double beta decay</a:t>
            </a:r>
          </a:p>
          <a:p>
            <a:pPr lvl="1"/>
            <a:r>
              <a:rPr lang="en-GB" dirty="0"/>
              <a:t>Baryon number violation</a:t>
            </a:r>
          </a:p>
          <a:p>
            <a:r>
              <a:rPr lang="en-GB" dirty="0"/>
              <a:t>Active R&amp;D program &amp; supporting community</a:t>
            </a:r>
          </a:p>
          <a:p>
            <a:pPr lvl="1"/>
            <a:r>
              <a:rPr lang="en-GB" sz="2000" dirty="0"/>
              <a:t>Photon Detectors</a:t>
            </a:r>
          </a:p>
          <a:p>
            <a:pPr lvl="1"/>
            <a:r>
              <a:rPr lang="en-GB" sz="2000" dirty="0"/>
              <a:t>Hybrid &amp; opaque scintillators</a:t>
            </a:r>
          </a:p>
          <a:p>
            <a:pPr lvl="1"/>
            <a:r>
              <a:rPr lang="en-GB" sz="2000" dirty="0"/>
              <a:t>Scaling up</a:t>
            </a:r>
          </a:p>
          <a:p>
            <a:r>
              <a:rPr lang="en-GB" dirty="0"/>
              <a:t>Let’s realise the potential!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969FD-D52C-7899-8C47-441B620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7A2DC-CD57-B84C-E2CE-12EAFDDD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475E0-D2BF-E214-E8F4-70B8AAF2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299702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53EA-AAEA-3686-3FBC-5982F37D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Korea Neutrino Observatory (KNO)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D21F-36B7-6170-0578-063A59F54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70" y="1342315"/>
            <a:ext cx="8328614" cy="2276216"/>
          </a:xfrm>
        </p:spPr>
        <p:txBody>
          <a:bodyPr>
            <a:normAutofit/>
          </a:bodyPr>
          <a:lstStyle/>
          <a:p>
            <a:r>
              <a:rPr lang="en-GB" dirty="0"/>
              <a:t>The detector formerly known as T2HKK</a:t>
            </a:r>
          </a:p>
          <a:p>
            <a:pPr lvl="1"/>
            <a:r>
              <a:rPr lang="en-GB" sz="1800" dirty="0"/>
              <a:t>Water Cherenkov Detector</a:t>
            </a:r>
          </a:p>
          <a:p>
            <a:pPr lvl="1"/>
            <a:r>
              <a:rPr lang="en-GB" sz="1800" dirty="0"/>
              <a:t>Similar size to HyperK, significantly more overburden</a:t>
            </a:r>
          </a:p>
          <a:p>
            <a:r>
              <a:rPr lang="en-GB" dirty="0"/>
              <a:t>Physics</a:t>
            </a:r>
          </a:p>
          <a:p>
            <a:pPr lvl="1"/>
            <a:r>
              <a:rPr lang="en-GB" sz="1900" dirty="0"/>
              <a:t>Mass ordering &amp; 2</a:t>
            </a:r>
            <a:r>
              <a:rPr lang="en-GB" sz="1900" baseline="30000" dirty="0"/>
              <a:t>nd</a:t>
            </a:r>
            <a:r>
              <a:rPr lang="en-GB" sz="1900" dirty="0"/>
              <a:t> oscillation maximum</a:t>
            </a:r>
          </a:p>
          <a:p>
            <a:pPr lvl="1"/>
            <a:r>
              <a:rPr lang="en-GB" sz="1900" dirty="0"/>
              <a:t>Non-standard interactions, (diffuse) supernova, proton decay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D1987-213F-7623-C60C-733A2D9B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38907-C771-3711-C4CD-7608E86C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E19F75-B7BF-0B1E-291E-4AE697E6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pic>
        <p:nvPicPr>
          <p:cNvPr id="11" name="Picture 10" descr="A map of Japan and South Korea showing the baseline of the J-PARC neutrino beam as well as the off-axis angle. The location of possible  Korean detector locations and HyperK is also given.">
            <a:extLst>
              <a:ext uri="{FF2B5EF4-FFF2-40B4-BE49-F238E27FC236}">
                <a16:creationId xmlns:a16="http://schemas.microsoft.com/office/drawing/2014/main" id="{498368FA-4873-DDCA-1D92-6CC6AA0C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4" y="3638527"/>
            <a:ext cx="7270510" cy="2823755"/>
          </a:xfrm>
          <a:prstGeom prst="rect">
            <a:avLst/>
          </a:prstGeom>
        </p:spPr>
      </p:pic>
      <p:pic>
        <p:nvPicPr>
          <p:cNvPr id="12" name="Picture 11" descr="Muon to electron neutrino oscillation probably as a function of energy for a baseline of 300 and 1200 km. The oscillation peak is at higher energies for the longer baseline and the matter effects are more pronounced.">
            <a:extLst>
              <a:ext uri="{FF2B5EF4-FFF2-40B4-BE49-F238E27FC236}">
                <a16:creationId xmlns:a16="http://schemas.microsoft.com/office/drawing/2014/main" id="{FC8A516B-4326-6A08-6F06-DDD9570A9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94" b="968"/>
          <a:stretch/>
        </p:blipFill>
        <p:spPr>
          <a:xfrm>
            <a:off x="8256240" y="3780445"/>
            <a:ext cx="3355625" cy="2802917"/>
          </a:xfrm>
          <a:prstGeom prst="rect">
            <a:avLst/>
          </a:prstGeom>
        </p:spPr>
      </p:pic>
      <p:pic>
        <p:nvPicPr>
          <p:cNvPr id="13" name="Picture 12" descr="Conceptual drawing of the Korean detector. It is similar to HyperK">
            <a:extLst>
              <a:ext uri="{FF2B5EF4-FFF2-40B4-BE49-F238E27FC236}">
                <a16:creationId xmlns:a16="http://schemas.microsoft.com/office/drawing/2014/main" id="{3D7C0172-BA3F-8C1F-992C-1B389C785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252" y="1303985"/>
            <a:ext cx="2898884" cy="2425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2CF58-27D4-60C2-7D0F-A92EC73298C1}"/>
              </a:ext>
            </a:extLst>
          </p:cNvPr>
          <p:cNvSpPr txBox="1"/>
          <p:nvPr/>
        </p:nvSpPr>
        <p:spPr>
          <a:xfrm>
            <a:off x="9192344" y="388253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Japan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F819E-9C73-0EA3-0A2D-06A5A45E40D1}"/>
              </a:ext>
            </a:extLst>
          </p:cNvPr>
          <p:cNvSpPr txBox="1"/>
          <p:nvPr/>
        </p:nvSpPr>
        <p:spPr>
          <a:xfrm>
            <a:off x="9192761" y="525068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Korea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D9E488-1F5B-82AC-D8C2-49E0E96559A5}"/>
                  </a:ext>
                </a:extLst>
              </p:cNvPr>
              <p:cNvSpPr txBox="1"/>
              <p:nvPr/>
            </p:nvSpPr>
            <p:spPr>
              <a:xfrm rot="16200000">
                <a:off x="7362928" y="4846005"/>
                <a:ext cx="1440159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D9E488-1F5B-82AC-D8C2-49E0E9655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362928" y="4846005"/>
                <a:ext cx="1440159" cy="424796"/>
              </a:xfrm>
              <a:prstGeom prst="rect">
                <a:avLst/>
              </a:prstGeom>
              <a:blipFill>
                <a:blip r:embed="rId5"/>
                <a:stretch>
                  <a:fillRect r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CB5801B-CC1A-A793-F7C1-87A402D15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305" y="1303985"/>
            <a:ext cx="2942777" cy="24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F599-22A1-3175-DB89-BDA8DB5C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 Detector Technology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2E7A8AA-2886-DCC5-91F8-450CBED04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Potential to use novel detector technology</a:t>
            </a:r>
          </a:p>
          <a:p>
            <a:r>
              <a:rPr lang="en-GB" dirty="0"/>
              <a:t>Hybrid Silicon Photon Multiplier Tubes</a:t>
            </a:r>
          </a:p>
          <a:p>
            <a:pPr lvl="1"/>
            <a:r>
              <a:rPr lang="en-GB" dirty="0"/>
              <a:t>PE resolution of SiPM</a:t>
            </a:r>
          </a:p>
          <a:p>
            <a:pPr lvl="1"/>
            <a:r>
              <a:rPr lang="en-GB" dirty="0"/>
              <a:t>Area of large PMT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A84CF3-3559-71B4-10F6-7451D11D0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B7041-7595-B772-96A6-20ED2E34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BDAC-EE2D-F3CD-D8B2-476C5F91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7" name="Picture 16" descr="Concept drawing of a large surface hybrid PMT. Electrons are liberated from a photocathode and accelerated with a few keV onto a scintillator. The light produced by the scintillator is detected by SiPMs.">
            <a:extLst>
              <a:ext uri="{FF2B5EF4-FFF2-40B4-BE49-F238E27FC236}">
                <a16:creationId xmlns:a16="http://schemas.microsoft.com/office/drawing/2014/main" id="{0270D81D-9A0E-83AD-6378-308E8A500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80" y="3066475"/>
            <a:ext cx="4312667" cy="3459310"/>
          </a:xfrm>
          <a:prstGeom prst="rect">
            <a:avLst/>
          </a:prstGeom>
        </p:spPr>
      </p:pic>
      <p:pic>
        <p:nvPicPr>
          <p:cNvPr id="18" name="Picture 17" descr="Charge spectrum from a hybrid PMT. There is a clear separation of the 0, 1,...5 PE peaks.">
            <a:extLst>
              <a:ext uri="{FF2B5EF4-FFF2-40B4-BE49-F238E27FC236}">
                <a16:creationId xmlns:a16="http://schemas.microsoft.com/office/drawing/2014/main" id="{955C3024-B27C-94E8-36A3-ADEA9F38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3068959"/>
            <a:ext cx="4467317" cy="34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0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BC25-841C-ACB7-3A07-E6C885E1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 Physics Potential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BE2608-0E47-19E1-CCB8-BC053129F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6" y="1373112"/>
            <a:ext cx="3241013" cy="51085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66440-A353-CC9C-6CBE-634C8B67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CBD2-1FA7-1A8C-2D40-7C12AC35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F068-3D74-9010-CCD8-59C6FBFD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C2738-79C5-861A-639D-C7D21510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6" y="1373111"/>
            <a:ext cx="6377880" cy="509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3E26F-4425-CBD1-C3B5-932808C3FE1E}"/>
              </a:ext>
            </a:extLst>
          </p:cNvPr>
          <p:cNvSpPr txBox="1"/>
          <p:nvPr/>
        </p:nvSpPr>
        <p:spPr>
          <a:xfrm>
            <a:off x="10200456" y="1700808"/>
            <a:ext cx="1944216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JD: Japanese det.</a:t>
            </a:r>
            <a:br>
              <a:rPr lang="en-GB" sz="1400" dirty="0"/>
            </a:br>
            <a:r>
              <a:rPr lang="en-GB" sz="1400" dirty="0"/>
              <a:t>KD: Korean det.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255E8-20C9-8A81-EA35-E2563F6310AF}"/>
              </a:ext>
            </a:extLst>
          </p:cNvPr>
          <p:cNvSpPr txBox="1"/>
          <p:nvPr/>
        </p:nvSpPr>
        <p:spPr>
          <a:xfrm>
            <a:off x="8537137" y="6446701"/>
            <a:ext cx="2488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08080"/>
                </a:solidFill>
                <a:effectLst/>
                <a:latin typeface="+mn-lt"/>
                <a:hlinkClick r:id="rId4"/>
              </a:rPr>
              <a:t>arXiv:1611.06118</a:t>
            </a:r>
            <a:endParaRPr lang="en-GB" dirty="0">
              <a:solidFill>
                <a:srgbClr val="80808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180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0526-10D8-69E4-06E2-67C30432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Theia — The Goddess of Glittery Things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A48F2-668D-097C-4018-201980E0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62962-3F12-258C-9F7B-71CE79DFE1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A1EF-5656-923B-FA05-E5FB064BBA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pic>
        <p:nvPicPr>
          <p:cNvPr id="4098" name="Picture 2" descr="Old Greek marble bust of the goddess Theia.">
            <a:extLst>
              <a:ext uri="{FF2B5EF4-FFF2-40B4-BE49-F238E27FC236}">
                <a16:creationId xmlns:a16="http://schemas.microsoft.com/office/drawing/2014/main" id="{224DD538-5A56-FC0C-01DF-381E3EE6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65985"/>
            <a:ext cx="3420380" cy="51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42340-67E1-92FD-CCC1-A1E0A091F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00808"/>
            <a:ext cx="7690869" cy="4745250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291052C9-C093-E057-6261-D5A24DDDA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08" b="227"/>
          <a:stretch/>
        </p:blipFill>
        <p:spPr>
          <a:xfrm>
            <a:off x="9447866" y="1396649"/>
            <a:ext cx="2279576" cy="5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206A-6125-E088-FEFE-E793B12B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Light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F5504-B7F5-75C8-C986-CA5F0D0C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94AA-4CBE-0EE6-CF16-31AE6B74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D68C9-B4D1-54E7-31BB-77273DDB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C89FD-743B-8D58-026D-72ECC19EB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62" y="2636912"/>
            <a:ext cx="7700675" cy="2064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954BB-F31C-B11A-F1E5-8A80B9811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973" y="1260131"/>
            <a:ext cx="7683500" cy="571500"/>
          </a:xfrm>
          <a:prstGeom prst="rect">
            <a:avLst/>
          </a:prstGeom>
        </p:spPr>
      </p:pic>
      <p:pic>
        <p:nvPicPr>
          <p:cNvPr id="11" name="Picture 10" descr="Image shower the two light pattern created by Cherenkov and scintillation light in a cylindrical Theia detector by a 1 GeV muon.">
            <a:extLst>
              <a:ext uri="{FF2B5EF4-FFF2-40B4-BE49-F238E27FC236}">
                <a16:creationId xmlns:a16="http://schemas.microsoft.com/office/drawing/2014/main" id="{37EC2758-114E-C0B2-FDEB-FFDE9675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386" y="1790051"/>
            <a:ext cx="7700674" cy="46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BBE0-4F0A-472A-17C4-66AB7B0D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Patterns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A3D04-1A43-F2EB-76E1-4DDBEFE3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4244C-C507-EC0B-09EE-3C3AD9DC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56C8E-6814-3B77-E05E-75355EAF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29" name="Picture 28" descr="Cherenkov cone">
            <a:extLst>
              <a:ext uri="{FF2B5EF4-FFF2-40B4-BE49-F238E27FC236}">
                <a16:creationId xmlns:a16="http://schemas.microsoft.com/office/drawing/2014/main" id="{5E472C2D-92C2-D085-EB63-4F0BD59E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922" y="1884089"/>
            <a:ext cx="1364312" cy="2088232"/>
          </a:xfrm>
          <a:prstGeom prst="rect">
            <a:avLst/>
          </a:prstGeom>
        </p:spPr>
      </p:pic>
      <p:pic>
        <p:nvPicPr>
          <p:cNvPr id="30" name="Picture 29" descr="Scintillation light ball">
            <a:extLst>
              <a:ext uri="{FF2B5EF4-FFF2-40B4-BE49-F238E27FC236}">
                <a16:creationId xmlns:a16="http://schemas.microsoft.com/office/drawing/2014/main" id="{0ADFD0BF-B64E-0D4F-3968-346336E5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112" y="4571206"/>
            <a:ext cx="1533122" cy="15940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62B2E4-FAAC-42B0-3CED-BF59D3F70970}"/>
              </a:ext>
            </a:extLst>
          </p:cNvPr>
          <p:cNvSpPr txBox="1"/>
          <p:nvPr/>
        </p:nvSpPr>
        <p:spPr>
          <a:xfrm>
            <a:off x="2183112" y="4155696"/>
            <a:ext cx="2400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B0207"/>
                </a:solidFill>
                <a:effectLst/>
                <a:latin typeface="Arial Rounded MT Bold" panose="020F0704030504030204" pitchFamily="34" charset="77"/>
              </a:rPr>
              <a:t>Scintillation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5FE79A-A920-191F-44E2-DBC400AEB5A4}"/>
              </a:ext>
            </a:extLst>
          </p:cNvPr>
          <p:cNvSpPr txBox="1"/>
          <p:nvPr/>
        </p:nvSpPr>
        <p:spPr>
          <a:xfrm>
            <a:off x="2230860" y="1392292"/>
            <a:ext cx="1824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F80FF"/>
                </a:solidFill>
                <a:effectLst/>
                <a:latin typeface="Arial Rounded MT Bold" panose="020F0704030504030204" pitchFamily="34" charset="77"/>
              </a:rPr>
              <a:t>Cherenkov</a:t>
            </a:r>
          </a:p>
        </p:txBody>
      </p:sp>
      <p:pic>
        <p:nvPicPr>
          <p:cNvPr id="34" name="Picture 33" descr="Angular distribution of Cherenkov and scintillation light.">
            <a:extLst>
              <a:ext uri="{FF2B5EF4-FFF2-40B4-BE49-F238E27FC236}">
                <a16:creationId xmlns:a16="http://schemas.microsoft.com/office/drawing/2014/main" id="{0E7E2BB9-A0E1-4131-6272-D6C4F506B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02" y="1348926"/>
            <a:ext cx="1824655" cy="1669560"/>
          </a:xfrm>
          <a:prstGeom prst="rect">
            <a:avLst/>
          </a:prstGeom>
        </p:spPr>
      </p:pic>
      <p:pic>
        <p:nvPicPr>
          <p:cNvPr id="35" name="Picture 34" descr="Timing distribution of Cherenkov and scintillation photons">
            <a:extLst>
              <a:ext uri="{FF2B5EF4-FFF2-40B4-BE49-F238E27FC236}">
                <a16:creationId xmlns:a16="http://schemas.microsoft.com/office/drawing/2014/main" id="{F8280B9E-FB20-AD29-B7A0-BB2706CBE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902" y="3049881"/>
            <a:ext cx="5117397" cy="1665527"/>
          </a:xfrm>
          <a:prstGeom prst="rect">
            <a:avLst/>
          </a:prstGeom>
        </p:spPr>
      </p:pic>
      <p:pic>
        <p:nvPicPr>
          <p:cNvPr id="36" name="Picture 35" descr="Wavelength distribution of Cherenkov and Scintillations photons">
            <a:extLst>
              <a:ext uri="{FF2B5EF4-FFF2-40B4-BE49-F238E27FC236}">
                <a16:creationId xmlns:a16="http://schemas.microsoft.com/office/drawing/2014/main" id="{B47DC4AF-B64B-E422-43BE-6B3BB9ED2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034" y="4725144"/>
            <a:ext cx="5045211" cy="1812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A51881-E857-F4FD-E9CB-819FA6804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221" y="1361657"/>
            <a:ext cx="1368152" cy="1688224"/>
          </a:xfrm>
          <a:prstGeom prst="rect">
            <a:avLst/>
          </a:prstGeom>
        </p:spPr>
      </p:pic>
      <p:pic>
        <p:nvPicPr>
          <p:cNvPr id="38" name="Grafik 9">
            <a:extLst>
              <a:ext uri="{FF2B5EF4-FFF2-40B4-BE49-F238E27FC236}">
                <a16:creationId xmlns:a16="http://schemas.microsoft.com/office/drawing/2014/main" id="{E77770AB-71FD-7957-15DC-904529EF35C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7590" y="4770382"/>
            <a:ext cx="1318041" cy="18129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05724B6-EF21-1C13-70B6-3E5D75004BFA}"/>
              </a:ext>
            </a:extLst>
          </p:cNvPr>
          <p:cNvSpPr txBox="1"/>
          <p:nvPr/>
        </p:nvSpPr>
        <p:spPr>
          <a:xfrm>
            <a:off x="10378338" y="3682589"/>
            <a:ext cx="1133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LAPPD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17C4EC9-81A3-D268-0991-B002A7999F76}"/>
              </a:ext>
            </a:extLst>
          </p:cNvPr>
          <p:cNvSpPr/>
          <p:nvPr/>
        </p:nvSpPr>
        <p:spPr bwMode="auto">
          <a:xfrm rot="996071">
            <a:off x="10314140" y="1574399"/>
            <a:ext cx="1656184" cy="5335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400" dirty="0"/>
              <a:t>Poster</a:t>
            </a:r>
            <a:br>
              <a:rPr lang="en-GB" sz="1400" dirty="0"/>
            </a:br>
            <a:r>
              <a:rPr lang="en-GB" sz="1400" dirty="0"/>
              <a:t>Tue: 545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77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624B-E35B-A9F4-AD1E-B76B4AC5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6988-E252-0AAD-2C21-3ECDA95D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704" y="1358902"/>
            <a:ext cx="8150696" cy="5108575"/>
          </a:xfrm>
        </p:spPr>
        <p:txBody>
          <a:bodyPr/>
          <a:lstStyle/>
          <a:p>
            <a:r>
              <a:rPr lang="en-GB" dirty="0"/>
              <a:t>Long baseline oscillations</a:t>
            </a:r>
          </a:p>
          <a:p>
            <a:endParaRPr lang="en-GB" dirty="0"/>
          </a:p>
          <a:p>
            <a:r>
              <a:rPr lang="en-GB" dirty="0"/>
              <a:t>Solar neutrinos</a:t>
            </a:r>
          </a:p>
          <a:p>
            <a:endParaRPr lang="en-GB" dirty="0"/>
          </a:p>
          <a:p>
            <a:r>
              <a:rPr lang="en-GB" dirty="0"/>
              <a:t>SN neutrinos</a:t>
            </a:r>
          </a:p>
          <a:p>
            <a:endParaRPr lang="en-GB" dirty="0"/>
          </a:p>
          <a:p>
            <a:r>
              <a:rPr lang="en-GB" dirty="0"/>
              <a:t>Diffuse SN background</a:t>
            </a:r>
          </a:p>
          <a:p>
            <a:endParaRPr lang="en-GB" dirty="0"/>
          </a:p>
          <a:p>
            <a:r>
              <a:rPr lang="en-GB" dirty="0"/>
              <a:t>Baryon number violation</a:t>
            </a:r>
          </a:p>
          <a:p>
            <a:endParaRPr lang="en-GB" dirty="0"/>
          </a:p>
          <a:p>
            <a:r>
              <a:rPr lang="en-GB" dirty="0"/>
              <a:t>Neutrino-less double beta decay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2CB4-DF39-46AF-6B60-B82B0A7B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 b="1"/>
              <a:t>Jun 2024</a:t>
            </a:r>
            <a:endParaRPr lang="en-US" alt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2A9FF-4B7F-406C-69F0-89D443CD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Other Future Long Baseline Projects (A. Weber)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8AB5-C78C-AB52-7A83-C22C749F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B9BB-EC2E-45D3-91FC-3455D87D58EA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C27BB-C5D4-0DDB-21C4-B6FB4698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6" y="1988840"/>
            <a:ext cx="3024336" cy="3731864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18D43946-643D-FBFD-D8CF-F764B569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3176057"/>
            <a:ext cx="1507539" cy="150753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074" name="Picture 2" descr="How the Sun powers our planet">
            <a:extLst>
              <a:ext uri="{FF2B5EF4-FFF2-40B4-BE49-F238E27FC236}">
                <a16:creationId xmlns:a16="http://schemas.microsoft.com/office/drawing/2014/main" id="{C3CFF5FB-791F-3176-15B2-EAC196C7A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326945"/>
            <a:ext cx="2315890" cy="13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FB86FF-F5F1-FEBD-028F-DC0C25670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7489">
            <a:off x="8294888" y="1143237"/>
            <a:ext cx="3616504" cy="149850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009D514-DD1B-D3CA-2622-5259AEC0B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2060"/>
          <a:stretch/>
        </p:blipFill>
        <p:spPr bwMode="auto">
          <a:xfrm>
            <a:off x="10200456" y="4667277"/>
            <a:ext cx="187965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ton decay - ScienceDirect">
            <a:extLst>
              <a:ext uri="{FF2B5EF4-FFF2-40B4-BE49-F238E27FC236}">
                <a16:creationId xmlns:a16="http://schemas.microsoft.com/office/drawing/2014/main" id="{0F9B108E-CC3B-FCB0-A58E-0602DD77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79" y="4694863"/>
            <a:ext cx="1507539" cy="10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65437"/>
      </p:ext>
    </p:extLst>
  </p:cSld>
  <p:clrMapOvr>
    <a:masterClrMapping/>
  </p:clrMapOvr>
</p:sld>
</file>

<file path=ppt/theme/theme1.xml><?xml version="1.0" encoding="utf-8"?>
<a:theme xmlns:a="http://schemas.openxmlformats.org/drawingml/2006/main" name="MINOS_latest">
  <a:themeElements>
    <a:clrScheme name="MINOS_late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NOS_latest">
      <a:majorFont>
        <a:latin typeface="Bookman Old Style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MINOS_la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OS_la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OS_la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15652</TotalTime>
  <Words>1138</Words>
  <Application>Microsoft Macintosh PowerPoint</Application>
  <PresentationFormat>Widescreen</PresentationFormat>
  <Paragraphs>263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Rounded MT Bold</vt:lpstr>
      <vt:lpstr>Bookman Old Style</vt:lpstr>
      <vt:lpstr>Cambria Math</vt:lpstr>
      <vt:lpstr>Century Gothic</vt:lpstr>
      <vt:lpstr>Times New Roman</vt:lpstr>
      <vt:lpstr>Wingdings</vt:lpstr>
      <vt:lpstr>MINOS_latest</vt:lpstr>
      <vt:lpstr>Other Future Long Baseline Projects</vt:lpstr>
      <vt:lpstr>Motivation</vt:lpstr>
      <vt:lpstr>Korea Neutrino Observatory (KNO)</vt:lpstr>
      <vt:lpstr>KNO Detector Technology</vt:lpstr>
      <vt:lpstr>KNO Physics Potential</vt:lpstr>
      <vt:lpstr>Theia — The Goddess of Glittery Things</vt:lpstr>
      <vt:lpstr>The Light</vt:lpstr>
      <vt:lpstr>Light Patterns</vt:lpstr>
      <vt:lpstr>Physics Potential</vt:lpstr>
      <vt:lpstr>Why Hybrid?</vt:lpstr>
      <vt:lpstr>A 4th DUNE Far Detector</vt:lpstr>
      <vt:lpstr>Oscillation Sensitivity</vt:lpstr>
      <vt:lpstr> Additional Physics (examples)</vt:lpstr>
      <vt:lpstr>Physics Program</vt:lpstr>
      <vt:lpstr>Scintillator Technology</vt:lpstr>
      <vt:lpstr>R&amp;D Activities</vt:lpstr>
      <vt:lpstr>Near Detector</vt:lpstr>
      <vt:lpstr>LiquidO Technology</vt:lpstr>
      <vt:lpstr>List of Posters</vt:lpstr>
      <vt:lpstr>Summary and Conclusion</vt:lpstr>
    </vt:vector>
  </TitlesOfParts>
  <Company>Physics Department - Oxford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Weber, Alfons (STFC,RAL,PPD)</cp:lastModifiedBy>
  <cp:revision>119</cp:revision>
  <cp:lastPrinted>2024-06-13T11:29:44Z</cp:lastPrinted>
  <dcterms:created xsi:type="dcterms:W3CDTF">2002-06-04T11:33:48Z</dcterms:created>
  <dcterms:modified xsi:type="dcterms:W3CDTF">2024-06-17T22:26:17Z</dcterms:modified>
</cp:coreProperties>
</file>