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63" r:id="rId2"/>
  </p:sldIdLst>
  <p:sldSz cx="30267275" cy="42794238"/>
  <p:notesSz cx="6858000" cy="9144000"/>
  <p:defaultTextStyle>
    <a:defPPr>
      <a:defRPr lang="en-US"/>
    </a:defPPr>
    <a:lvl1pPr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1pPr>
    <a:lvl2pPr marL="2085975" indent="-162877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2pPr>
    <a:lvl3pPr marL="4173538" indent="-3259138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3pPr>
    <a:lvl4pPr marL="6261100" indent="-4889500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4pPr>
    <a:lvl5pPr marL="8348663" indent="-6519863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54">
          <p15:clr>
            <a:srgbClr val="A4A3A4"/>
          </p15:clr>
        </p15:guide>
        <p15:guide id="2" orient="horz" pos="8980">
          <p15:clr>
            <a:srgbClr val="A4A3A4"/>
          </p15:clr>
        </p15:guide>
        <p15:guide id="3" orient="horz" pos="14066">
          <p15:clr>
            <a:srgbClr val="A4A3A4"/>
          </p15:clr>
        </p15:guide>
        <p15:guide id="4" orient="horz" pos="8437">
          <p15:clr>
            <a:srgbClr val="A4A3A4"/>
          </p15:clr>
        </p15:guide>
        <p15:guide id="5" orient="horz" pos="24420">
          <p15:clr>
            <a:srgbClr val="A4A3A4"/>
          </p15:clr>
        </p15:guide>
        <p15:guide id="6" orient="horz" pos="18426">
          <p15:clr>
            <a:srgbClr val="A4A3A4"/>
          </p15:clr>
        </p15:guide>
        <p15:guide id="7" orient="horz" pos="4319">
          <p15:clr>
            <a:srgbClr val="A4A3A4"/>
          </p15:clr>
        </p15:guide>
        <p15:guide id="8" orient="horz" pos="14581">
          <p15:clr>
            <a:srgbClr val="A4A3A4"/>
          </p15:clr>
        </p15:guide>
        <p15:guide id="9" pos="548">
          <p15:clr>
            <a:srgbClr val="A4A3A4"/>
          </p15:clr>
        </p15:guide>
        <p15:guide id="10" pos="18484">
          <p15:clr>
            <a:srgbClr val="A4A3A4"/>
          </p15:clr>
        </p15:guide>
        <p15:guide id="11" pos="8367">
          <p15:clr>
            <a:srgbClr val="A4A3A4"/>
          </p15:clr>
        </p15:guide>
        <p15:guide id="12" pos="13191">
          <p15:clr>
            <a:srgbClr val="A4A3A4"/>
          </p15:clr>
        </p15:guide>
        <p15:guide id="13" pos="12670">
          <p15:clr>
            <a:srgbClr val="A4A3A4"/>
          </p15:clr>
        </p15:guide>
        <p15:guide id="14" pos="8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00AA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3"/>
  </p:normalViewPr>
  <p:slideViewPr>
    <p:cSldViewPr snapToGrid="0" snapToObjects="1">
      <p:cViewPr>
        <p:scale>
          <a:sx n="30" d="100"/>
          <a:sy n="30" d="100"/>
        </p:scale>
        <p:origin x="392" y="8"/>
      </p:cViewPr>
      <p:guideLst>
        <p:guide orient="horz" pos="4854"/>
        <p:guide orient="horz" pos="8980"/>
        <p:guide orient="horz" pos="14066"/>
        <p:guide orient="horz" pos="8437"/>
        <p:guide orient="horz" pos="24420"/>
        <p:guide orient="horz" pos="18426"/>
        <p:guide orient="horz" pos="4319"/>
        <p:guide orient="horz" pos="14581"/>
        <p:guide pos="548"/>
        <p:guide pos="18484"/>
        <p:guide pos="8367"/>
        <p:guide pos="13191"/>
        <p:guide pos="12670"/>
        <p:guide pos="8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927426" y="36459738"/>
            <a:ext cx="2971800" cy="231898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11717346" y="36459738"/>
            <a:ext cx="2971800" cy="231898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4561954" y="36459738"/>
            <a:ext cx="2971800" cy="231898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7"/>
          <p:cNvSpPr>
            <a:spLocks noGrp="1"/>
          </p:cNvSpPr>
          <p:nvPr>
            <p:ph type="pic" sz="quarter" idx="24"/>
          </p:nvPr>
        </p:nvSpPr>
        <p:spPr>
          <a:xfrm>
            <a:off x="8139650" y="36459738"/>
            <a:ext cx="2971800" cy="231898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25"/>
          </p:nvPr>
        </p:nvSpPr>
        <p:spPr>
          <a:xfrm>
            <a:off x="927426" y="959986"/>
            <a:ext cx="28415923" cy="5257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0" b="1" i="0" baseline="0">
                <a:solidFill>
                  <a:schemeClr val="bg1"/>
                </a:solidFill>
                <a:latin typeface="Helvetica"/>
              </a:defRPr>
            </a:lvl1pPr>
            <a:lvl2pPr marL="4572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140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34"/>
          </p:nvPr>
        </p:nvSpPr>
        <p:spPr>
          <a:xfrm>
            <a:off x="927425" y="15767225"/>
            <a:ext cx="13761720" cy="570909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9"/>
          <p:cNvSpPr>
            <a:spLocks noGrp="1"/>
          </p:cNvSpPr>
          <p:nvPr>
            <p:ph type="body" sz="quarter" idx="39"/>
          </p:nvPr>
        </p:nvSpPr>
        <p:spPr>
          <a:xfrm>
            <a:off x="927424" y="7791921"/>
            <a:ext cx="13761720" cy="1229584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0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0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40"/>
          </p:nvPr>
        </p:nvSpPr>
        <p:spPr>
          <a:xfrm>
            <a:off x="927426" y="9025241"/>
            <a:ext cx="13761720" cy="578614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aseline="0">
                <a:latin typeface="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4"/>
          <p:cNvSpPr>
            <a:spLocks noGrp="1"/>
          </p:cNvSpPr>
          <p:nvPr>
            <p:ph type="body" sz="quarter" idx="41"/>
          </p:nvPr>
        </p:nvSpPr>
        <p:spPr>
          <a:xfrm>
            <a:off x="927425" y="23702278"/>
            <a:ext cx="13761720" cy="711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aseline="0">
                <a:latin typeface="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42"/>
          </p:nvPr>
        </p:nvSpPr>
        <p:spPr>
          <a:xfrm>
            <a:off x="15608299" y="31698023"/>
            <a:ext cx="13761720" cy="570909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44"/>
          </p:nvPr>
        </p:nvSpPr>
        <p:spPr>
          <a:xfrm>
            <a:off x="19265899" y="23702278"/>
            <a:ext cx="10109867" cy="711688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46"/>
          </p:nvPr>
        </p:nvSpPr>
        <p:spPr>
          <a:xfrm>
            <a:off x="15581630" y="7791921"/>
            <a:ext cx="10104120" cy="701946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4"/>
          <p:cNvSpPr>
            <a:spLocks noGrp="1"/>
          </p:cNvSpPr>
          <p:nvPr>
            <p:ph type="body" sz="quarter" idx="50"/>
          </p:nvPr>
        </p:nvSpPr>
        <p:spPr>
          <a:xfrm>
            <a:off x="15614046" y="15767225"/>
            <a:ext cx="13761720" cy="708069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aseline="0">
                <a:latin typeface=""/>
              </a:defRPr>
            </a:lvl1pPr>
            <a:lvl2pPr marL="457200" indent="0">
              <a:buFontTx/>
              <a:buNone/>
              <a:defRPr sz="4000" baseline="0">
                <a:latin typeface=""/>
              </a:defRPr>
            </a:lvl2pPr>
            <a:lvl3pPr marL="914400" indent="0">
              <a:buFontTx/>
              <a:buNone/>
              <a:defRPr sz="4000" baseline="0">
                <a:latin typeface=""/>
              </a:defRPr>
            </a:lvl3pPr>
            <a:lvl4pPr marL="1371600" indent="0">
              <a:buFontTx/>
              <a:buNone/>
              <a:defRPr sz="4000" baseline="0">
                <a:latin typeface=""/>
              </a:defRPr>
            </a:lvl4pPr>
            <a:lvl5pPr marL="1828800" indent="0">
              <a:buFontTx/>
              <a:buNone/>
              <a:defRPr sz="40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51"/>
          </p:nvPr>
        </p:nvSpPr>
        <p:spPr>
          <a:xfrm>
            <a:off x="927425" y="31697613"/>
            <a:ext cx="10046645" cy="3810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59"/>
          <p:cNvSpPr>
            <a:spLocks noGrp="1"/>
          </p:cNvSpPr>
          <p:nvPr>
            <p:ph type="body" sz="quarter" idx="45"/>
          </p:nvPr>
        </p:nvSpPr>
        <p:spPr>
          <a:xfrm>
            <a:off x="10974070" y="31698024"/>
            <a:ext cx="3715076" cy="3809858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9"/>
          <p:cNvSpPr>
            <a:spLocks noGrp="1"/>
          </p:cNvSpPr>
          <p:nvPr>
            <p:ph type="body" sz="quarter" idx="49"/>
          </p:nvPr>
        </p:nvSpPr>
        <p:spPr>
          <a:xfrm>
            <a:off x="15608299" y="23702277"/>
            <a:ext cx="3657600" cy="7116887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9"/>
          <p:cNvSpPr>
            <a:spLocks noGrp="1"/>
          </p:cNvSpPr>
          <p:nvPr>
            <p:ph type="body" sz="quarter" idx="43"/>
          </p:nvPr>
        </p:nvSpPr>
        <p:spPr>
          <a:xfrm>
            <a:off x="15608299" y="37407119"/>
            <a:ext cx="13761720" cy="1371600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9"/>
          <p:cNvSpPr>
            <a:spLocks noGrp="1"/>
          </p:cNvSpPr>
          <p:nvPr>
            <p:ph type="body" sz="quarter" idx="35"/>
          </p:nvPr>
        </p:nvSpPr>
        <p:spPr>
          <a:xfrm>
            <a:off x="927425" y="21476320"/>
            <a:ext cx="13761720" cy="1371600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9"/>
          <p:cNvSpPr>
            <a:spLocks noGrp="1"/>
          </p:cNvSpPr>
          <p:nvPr>
            <p:ph type="body" sz="quarter" idx="47"/>
          </p:nvPr>
        </p:nvSpPr>
        <p:spPr>
          <a:xfrm>
            <a:off x="25685749" y="7791921"/>
            <a:ext cx="3657600" cy="7019466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2pPr>
            <a:lvl3pPr marL="9144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3pPr>
            <a:lvl4pPr marL="13716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4pPr>
            <a:lvl5pPr marL="1828800" indent="0">
              <a:buFontTx/>
              <a:buNone/>
              <a:defRPr sz="24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1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9625470"/>
            <a:ext cx="30291088" cy="32004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7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4329"/>
            <a:ext cx="29375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30291088" cy="68580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87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C20CE736-AE13-600A-DC72-D534F60A1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117" y="24439811"/>
            <a:ext cx="4764128" cy="32911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25"/>
              </p:nvPr>
            </p:nvSpPr>
            <p:spPr>
              <a:xfrm>
                <a:off x="927426" y="959985"/>
                <a:ext cx="28415923" cy="6083665"/>
              </a:xfrm>
            </p:spPr>
            <p:txBody>
              <a:bodyPr/>
              <a:lstStyle/>
              <a:p>
                <a:r>
                  <a:rPr lang="en-US" dirty="0"/>
                  <a:t>Search for a Long-Lived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𝝁𝝁</m:t>
                    </m:r>
                  </m:oMath>
                </a14:m>
                <a:r>
                  <a:rPr lang="en-US" dirty="0"/>
                  <a:t> Resonance in the </a:t>
                </a:r>
                <a:r>
                  <a:rPr lang="en-US" dirty="0" err="1"/>
                  <a:t>NuMI</a:t>
                </a:r>
                <a:r>
                  <a:rPr lang="en-US" dirty="0"/>
                  <a:t> Beam at ICARUS</a:t>
                </a:r>
              </a:p>
              <a:p>
                <a:r>
                  <a:rPr lang="en-US" sz="6000" b="0" dirty="0"/>
                  <a:t>Gray Putnam, Fermilab</a:t>
                </a:r>
              </a:p>
              <a:p>
                <a:r>
                  <a:rPr lang="en-US" sz="6000" b="0" dirty="0"/>
                  <a:t>On behalf of ICARUS Collaboration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5"/>
              </p:nvPr>
            </p:nvSpPr>
            <p:spPr>
              <a:xfrm>
                <a:off x="927426" y="959985"/>
                <a:ext cx="28415923" cy="6083665"/>
              </a:xfrm>
              <a:blipFill>
                <a:blip r:embed="rId3"/>
                <a:stretch>
                  <a:fillRect l="-2638" t="-6012" r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927424" y="7876589"/>
            <a:ext cx="13761720" cy="1229584"/>
          </a:xfrm>
        </p:spPr>
        <p:txBody>
          <a:bodyPr/>
          <a:lstStyle/>
          <a:p>
            <a:r>
              <a:rPr lang="en-US" dirty="0"/>
              <a:t>Searching for New Physics at ICARUS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40"/>
              </p:nvPr>
            </p:nvSpPr>
            <p:spPr>
              <a:xfrm>
                <a:off x="927426" y="9152243"/>
                <a:ext cx="8457344" cy="6646754"/>
              </a:xfrm>
            </p:spPr>
            <p:txBody>
              <a:bodyPr/>
              <a:lstStyle/>
              <a:p>
                <a:pPr lvl="0"/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The ICARUS neutrino detector</a:t>
                </a:r>
                <a:r>
                  <a:rPr lang="en-US" baseline="30000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 is at the intersection of the BNB and </a:t>
                </a:r>
                <a:r>
                  <a:rPr lang="en-US" dirty="0" err="1">
                    <a:solidFill>
                      <a:srgbClr val="000000"/>
                    </a:solidFill>
                    <a:latin typeface="Helvetica"/>
                    <a:cs typeface="Helvetica"/>
                  </a:rPr>
                  <a:t>NuMI</a:t>
                </a:r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 neutrino beams at Fermilab.</a:t>
                </a:r>
              </a:p>
              <a:p>
                <a:pPr lvl="0"/>
                <a:endParaRPr lang="en-US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  <a:p>
                <a:pPr lvl="0"/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New physics particles like the </a:t>
                </a:r>
                <a:r>
                  <a:rPr lang="en-US" b="1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Higgs Portal Scalar</a:t>
                </a:r>
                <a:r>
                  <a:rPr lang="en-US" baseline="30000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2</a:t>
                </a:r>
                <a:r>
                  <a:rPr lang="en-US" b="1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 (HPS) </a:t>
                </a:r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and an </a:t>
                </a:r>
                <a:r>
                  <a:rPr lang="en-US" b="1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Axion-Like Particle</a:t>
                </a:r>
                <a:r>
                  <a:rPr lang="en-US" baseline="30000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3</a:t>
                </a:r>
                <a:r>
                  <a:rPr lang="en-US" b="1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 (ALP)</a:t>
                </a:r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 can be produced in kaon decay in the </a:t>
                </a:r>
                <a:r>
                  <a:rPr lang="en-US" dirty="0" err="1">
                    <a:solidFill>
                      <a:srgbClr val="000000"/>
                    </a:solidFill>
                    <a:latin typeface="Helvetica"/>
                    <a:cs typeface="Helvetica"/>
                  </a:rPr>
                  <a:t>NuMI</a:t>
                </a:r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 target, travel to ICARUS, and decay into SM final states (including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/>
                      </a:rPr>
                      <m:t>𝜇𝜇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!)</a:t>
                </a:r>
              </a:p>
            </p:txBody>
          </p:sp>
        </mc:Choice>
        <mc:Fallback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0"/>
              </p:nvPr>
            </p:nvSpPr>
            <p:spPr>
              <a:xfrm>
                <a:off x="927426" y="9152243"/>
                <a:ext cx="8457344" cy="6646754"/>
              </a:xfrm>
              <a:blipFill>
                <a:blip r:embed="rId4"/>
                <a:stretch>
                  <a:fillRect l="-2523" t="-1650" r="-3244" b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sz="quarter" idx="41"/>
              </p:nvPr>
            </p:nvSpPr>
            <p:spPr>
              <a:xfrm>
                <a:off x="882891" y="24565361"/>
                <a:ext cx="9882025" cy="4132508"/>
              </a:xfrm>
            </p:spPr>
            <p:txBody>
              <a:bodyPr/>
              <a:lstStyle/>
              <a:p>
                <a:pPr lvl="0"/>
                <a:r>
                  <a:rPr lang="en-US" dirty="0">
                    <a:latin typeface="Helvetica"/>
                    <a:cs typeface="Helvetica"/>
                  </a:rPr>
                  <a:t>Calorimetric and topological information distinguish stopping</a:t>
                </a:r>
                <a:r>
                  <a:rPr lang="en-US" b="1" dirty="0">
                    <a:latin typeface="Helvetica"/>
                    <a:cs typeface="Helvetica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Helvetica"/>
                      </a:rPr>
                      <m:t>𝜇𝜇</m:t>
                    </m:r>
                  </m:oMath>
                </a14:m>
                <a:r>
                  <a:rPr lang="en-US" dirty="0">
                    <a:latin typeface="Helvetica"/>
                    <a:cs typeface="Helvetica"/>
                  </a:rPr>
                  <a:t> events. Kinematic cuts further reject the neutrino background.</a:t>
                </a:r>
              </a:p>
              <a:p>
                <a:pPr lvl="0"/>
                <a:endParaRPr lang="en-US" dirty="0">
                  <a:latin typeface="Helvetica"/>
                  <a:cs typeface="Helvetica"/>
                </a:endParaRPr>
              </a:p>
              <a:p>
                <a:pPr lvl="0"/>
                <a:r>
                  <a:rPr lang="en-US" dirty="0">
                    <a:latin typeface="Helvetica"/>
                    <a:cs typeface="Helvetica"/>
                  </a:rPr>
                  <a:t>The residual background is mostly: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Helvetica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latin typeface="Helvetica"/>
                    <a:cs typeface="Helvetica"/>
                  </a:rPr>
                  <a:t> CC Coherent-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Helvetica"/>
                      </a:rPr>
                      <m:t>𝜋</m:t>
                    </m:r>
                  </m:oMath>
                </a14:m>
                <a:r>
                  <a:rPr lang="en-US" dirty="0">
                    <a:latin typeface="Helvetica"/>
                    <a:cs typeface="Helvetica"/>
                  </a:rPr>
                  <a:t> scattering (right).</a:t>
                </a:r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1"/>
              </p:nvPr>
            </p:nvSpPr>
            <p:spPr>
              <a:xfrm>
                <a:off x="882891" y="24565361"/>
                <a:ext cx="9882025" cy="4132508"/>
              </a:xfrm>
              <a:blipFill>
                <a:blip r:embed="rId5"/>
                <a:stretch>
                  <a:fillRect l="-2221" t="-2655" r="-2036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1065096" y="16122075"/>
            <a:ext cx="13761720" cy="1371600"/>
          </a:xfrm>
          <a:ln>
            <a:noFill/>
          </a:ln>
        </p:spPr>
        <p:txBody>
          <a:bodyPr/>
          <a:lstStyle/>
          <a:p>
            <a:r>
              <a:rPr lang="en-US" sz="3200" dirty="0"/>
              <a:t>Below: Production and decay of a Scalar particle (the Higgs Portal Scalar) in ICARUS with the </a:t>
            </a:r>
            <a:r>
              <a:rPr lang="en-US" sz="3200" dirty="0" err="1"/>
              <a:t>NuMI</a:t>
            </a:r>
            <a:r>
              <a:rPr lang="en-US" sz="3200" dirty="0"/>
              <a:t> beam.</a:t>
            </a:r>
          </a:p>
          <a:p>
            <a:endParaRPr lang="en-US" sz="32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933476" y="36417310"/>
            <a:ext cx="13755668" cy="0"/>
          </a:xfrm>
          <a:prstGeom prst="line">
            <a:avLst/>
          </a:prstGeom>
          <a:ln w="7620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19"/>
              <p:cNvSpPr>
                <a:spLocks noGrp="1"/>
              </p:cNvSpPr>
              <p:nvPr>
                <p:ph type="body" sz="quarter" idx="50"/>
              </p:nvPr>
            </p:nvSpPr>
            <p:spPr>
              <a:xfrm>
                <a:off x="15830696" y="16687381"/>
                <a:ext cx="12938119" cy="3005617"/>
              </a:xfrm>
            </p:spPr>
            <p:txBody>
              <a:bodyPr/>
              <a:lstStyle/>
              <a:p>
                <a:r>
                  <a:rPr lang="en-US" dirty="0"/>
                  <a:t>A scale factor is fit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CC </a:t>
                </a:r>
                <a:r>
                  <a:rPr lang="en-US" dirty="0" err="1"/>
                  <a:t>Coh</a:t>
                </a:r>
                <a:r>
                  <a:rPr lang="en-US" dirty="0"/>
                  <a:t>.-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rate in a control region and simultaneously a bump-hunter algorithm identifies the significance of any excess.</a:t>
                </a:r>
              </a:p>
              <a:p>
                <a:r>
                  <a:rPr lang="en-US" b="1" dirty="0"/>
                  <a:t>No new physics is found</a:t>
                </a:r>
                <a:r>
                  <a:rPr lang="en-US" dirty="0"/>
                  <a:t>. The biggest excess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Tex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50"/>
              </p:nvPr>
            </p:nvSpPr>
            <p:spPr>
              <a:xfrm>
                <a:off x="15830696" y="16687381"/>
                <a:ext cx="12938119" cy="3005617"/>
              </a:xfrm>
              <a:blipFill>
                <a:blip r:embed="rId6"/>
                <a:stretch>
                  <a:fillRect l="-1697" t="-3854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Placeholder 19"/>
          <p:cNvSpPr>
            <a:spLocks noGrp="1"/>
          </p:cNvSpPr>
          <p:nvPr>
            <p:ph type="body" sz="quarter" idx="50"/>
          </p:nvPr>
        </p:nvSpPr>
        <p:spPr>
          <a:xfrm>
            <a:off x="15581629" y="34214041"/>
            <a:ext cx="13761720" cy="2277976"/>
          </a:xfrm>
        </p:spPr>
        <p:txBody>
          <a:bodyPr/>
          <a:lstStyle/>
          <a:p>
            <a:r>
              <a:rPr lang="en-US" dirty="0"/>
              <a:t>This is the first particle physics result at ICARUS!</a:t>
            </a:r>
          </a:p>
          <a:p>
            <a:r>
              <a:rPr lang="en-US" dirty="0"/>
              <a:t>Future searches are planned and ongoing, including with other final states and using the </a:t>
            </a:r>
            <a:r>
              <a:rPr lang="en-US" dirty="0" err="1"/>
              <a:t>NuMI</a:t>
            </a:r>
            <a:r>
              <a:rPr lang="en-US" dirty="0"/>
              <a:t> beam structure timing.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2C3AE4-461B-51AC-5175-FF95179F1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/>
        </p:blipFill>
        <p:spPr>
          <a:xfrm>
            <a:off x="882891" y="17673758"/>
            <a:ext cx="13766367" cy="5085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3FFAA3-81A7-00A1-6CFF-E481B19FE0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53" t="2111" r="38350" b="1990"/>
          <a:stretch/>
        </p:blipFill>
        <p:spPr>
          <a:xfrm>
            <a:off x="9797828" y="9186917"/>
            <a:ext cx="4984356" cy="6579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1E8DB0-808A-D04E-BBBA-CC90DC34015F}"/>
              </a:ext>
            </a:extLst>
          </p:cNvPr>
          <p:cNvSpPr txBox="1"/>
          <p:nvPr/>
        </p:nvSpPr>
        <p:spPr>
          <a:xfrm>
            <a:off x="9689875" y="11404517"/>
            <a:ext cx="243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42DE4D"/>
                </a:solidFill>
              </a:rPr>
              <a:t>ICARUS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051859BA-FB88-9DB6-86CC-41C6D61D423A}"/>
              </a:ext>
            </a:extLst>
          </p:cNvPr>
          <p:cNvSpPr/>
          <p:nvPr/>
        </p:nvSpPr>
        <p:spPr>
          <a:xfrm>
            <a:off x="11155641" y="11741970"/>
            <a:ext cx="672848" cy="700612"/>
          </a:xfrm>
          <a:prstGeom prst="star5">
            <a:avLst/>
          </a:prstGeom>
          <a:solidFill>
            <a:srgbClr val="42DE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Content Placeholder 6" descr="A picture containing water sport, ocean floor&#10;&#10;Description automatically generated">
            <a:extLst>
              <a:ext uri="{FF2B5EF4-FFF2-40B4-BE49-F238E27FC236}">
                <a16:creationId xmlns:a16="http://schemas.microsoft.com/office/drawing/2014/main" id="{507D4DF2-927D-3A3C-AAB3-92C661CBD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87" y="29383160"/>
            <a:ext cx="12561592" cy="6669202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3C6236A-EA9B-BE3B-D6B2-B57130FD45C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608299" y="36594964"/>
            <a:ext cx="13761720" cy="1543136"/>
          </a:xfrm>
        </p:spPr>
        <p:txBody>
          <a:bodyPr/>
          <a:lstStyle/>
          <a:p>
            <a:r>
              <a:rPr lang="en-US" dirty="0"/>
              <a:t>This material is based upon work supported by the National Science Foundation Graduate Research Fellowship under Grant No. DGE-1746045. It will be part of the UChicago thesis: Search For A Long-Lived Di-Muon Resonance in The </a:t>
            </a:r>
            <a:r>
              <a:rPr lang="en-US" dirty="0" err="1"/>
              <a:t>NuMI</a:t>
            </a:r>
            <a:r>
              <a:rPr lang="en-US" dirty="0"/>
              <a:t> Beam at The ICARUS Experiment.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F9E2B2-40F8-5D84-E025-A17765CC9612}"/>
              </a:ext>
            </a:extLst>
          </p:cNvPr>
          <p:cNvCxnSpPr>
            <a:cxnSpLocks/>
          </p:cNvCxnSpPr>
          <p:nvPr/>
        </p:nvCxnSpPr>
        <p:spPr>
          <a:xfrm flipV="1">
            <a:off x="2413409" y="33159110"/>
            <a:ext cx="1338475" cy="1472935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5D3C44-BB40-5CE4-639C-33FF00A2A67F}"/>
              </a:ext>
            </a:extLst>
          </p:cNvPr>
          <p:cNvCxnSpPr>
            <a:cxnSpLocks/>
          </p:cNvCxnSpPr>
          <p:nvPr/>
        </p:nvCxnSpPr>
        <p:spPr>
          <a:xfrm flipV="1">
            <a:off x="3067700" y="34767208"/>
            <a:ext cx="1588967" cy="483041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66F842E-476B-4EB2-382B-2EDF4CF132FB}"/>
              </a:ext>
            </a:extLst>
          </p:cNvPr>
          <p:cNvSpPr/>
          <p:nvPr/>
        </p:nvSpPr>
        <p:spPr>
          <a:xfrm>
            <a:off x="2297728" y="35312466"/>
            <a:ext cx="2243258" cy="591976"/>
          </a:xfrm>
          <a:prstGeom prst="rect">
            <a:avLst/>
          </a:prstGeom>
          <a:solidFill>
            <a:srgbClr val="00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7F2BE6-00DB-8478-764A-11BD844EA40D}"/>
                  </a:ext>
                </a:extLst>
              </p:cNvPr>
              <p:cNvSpPr txBox="1"/>
              <p:nvPr/>
            </p:nvSpPr>
            <p:spPr>
              <a:xfrm>
                <a:off x="1503826" y="33310614"/>
                <a:ext cx="243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E7F2BE6-00DB-8478-764A-11BD844EA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26" y="33310614"/>
                <a:ext cx="243892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7A3C06-74C1-3B29-D199-9FCA185EBB74}"/>
                  </a:ext>
                </a:extLst>
              </p:cNvPr>
              <p:cNvSpPr txBox="1"/>
              <p:nvPr/>
            </p:nvSpPr>
            <p:spPr>
              <a:xfrm>
                <a:off x="2852234" y="34863962"/>
                <a:ext cx="243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7A3C06-74C1-3B29-D199-9FCA185E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234" y="34863962"/>
                <a:ext cx="2438922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BEC7ED-5CF1-BE35-82AB-DEAD06998CB2}"/>
              </a:ext>
            </a:extLst>
          </p:cNvPr>
          <p:cNvCxnSpPr/>
          <p:nvPr/>
        </p:nvCxnSpPr>
        <p:spPr>
          <a:xfrm>
            <a:off x="4311972" y="35828812"/>
            <a:ext cx="2432304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E4D4D2-C8B2-DCBC-2738-E3799292F579}"/>
              </a:ext>
            </a:extLst>
          </p:cNvPr>
          <p:cNvSpPr txBox="1"/>
          <p:nvPr/>
        </p:nvSpPr>
        <p:spPr>
          <a:xfrm>
            <a:off x="4698981" y="35206606"/>
            <a:ext cx="165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34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CFDDEFB-0024-4B36-20BC-7F1F760AEEE6}"/>
                  </a:ext>
                </a:extLst>
              </p:cNvPr>
              <p:cNvSpPr txBox="1"/>
              <p:nvPr/>
            </p:nvSpPr>
            <p:spPr>
              <a:xfrm>
                <a:off x="1851885" y="29363039"/>
                <a:ext cx="511088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400" dirty="0">
                    <a:solidFill>
                      <a:schemeClr val="bg1"/>
                    </a:solidFill>
                  </a:rPr>
                  <a:t>ICARUS MC</a:t>
                </a:r>
              </a:p>
              <a:p>
                <a:r>
                  <a:rPr lang="en-US" sz="6400" dirty="0">
                    <a:solidFill>
                      <a:schemeClr val="bg1"/>
                    </a:solidFill>
                  </a:rPr>
                  <a:t>HPS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6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endParaRPr lang="en-US" sz="6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6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6400" dirty="0">
                    <a:solidFill>
                      <a:schemeClr val="bg1"/>
                    </a:solidFill>
                  </a:rPr>
                  <a:t>265 MeV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CFDDEFB-0024-4B36-20BC-7F1F760A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5" y="29363039"/>
                <a:ext cx="5110889" cy="3046988"/>
              </a:xfrm>
              <a:prstGeom prst="rect">
                <a:avLst/>
              </a:prstGeom>
              <a:blipFill>
                <a:blip r:embed="rId12"/>
                <a:stretch>
                  <a:fillRect l="-7876" t="-6600" b="-1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Image" descr="Image">
            <a:extLst>
              <a:ext uri="{FF2B5EF4-FFF2-40B4-BE49-F238E27FC236}">
                <a16:creationId xmlns:a16="http://schemas.microsoft.com/office/drawing/2014/main" id="{20589599-9931-BE82-F125-5485CA509FA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594" t="7088" r="8811"/>
          <a:stretch/>
        </p:blipFill>
        <p:spPr>
          <a:xfrm>
            <a:off x="10207942" y="30350056"/>
            <a:ext cx="3841709" cy="325726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Placeholder 8">
                <a:extLst>
                  <a:ext uri="{FF2B5EF4-FFF2-40B4-BE49-F238E27FC236}">
                    <a16:creationId xmlns:a16="http://schemas.microsoft.com/office/drawing/2014/main" id="{07B474D7-1F4A-DE2E-5604-15A966D68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891" y="23573105"/>
                <a:ext cx="13899293" cy="1119440"/>
              </a:xfrm>
              <a:prstGeom prst="rect">
                <a:avLst/>
              </a:prstGeom>
            </p:spPr>
            <p:txBody>
              <a:bodyPr vert="horz" anchor="ctr" anchorCtr="0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50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1pPr>
                <a:lvl2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4000" b="0" i="0" kern="1200" baseline="0">
                    <a:solidFill>
                      <a:schemeClr val="tx1"/>
                    </a:solidFill>
                    <a:latin typeface="Helvetica"/>
                    <a:ea typeface="+mn-ea"/>
                    <a:cs typeface="+mn-cs"/>
                  </a:defRPr>
                </a:lvl2pPr>
                <a:lvl3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60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3pPr>
                <a:lvl4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60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4pPr>
                <a:lvl5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60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Imaging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𝝁𝝁</m:t>
                    </m:r>
                  </m:oMath>
                </a14:m>
                <a:r>
                  <a:rPr lang="en-US" dirty="0"/>
                  <a:t> Decays with the ICARUS </a:t>
                </a:r>
                <a:r>
                  <a:rPr lang="en-US" dirty="0" err="1"/>
                  <a:t>LArTPC</a:t>
                </a:r>
                <a:endParaRPr lang="en-US" dirty="0"/>
              </a:p>
            </p:txBody>
          </p:sp>
        </mc:Choice>
        <mc:Fallback xmlns="">
          <p:sp>
            <p:nvSpPr>
              <p:cNvPr id="48" name="Text Placeholder 8">
                <a:extLst>
                  <a:ext uri="{FF2B5EF4-FFF2-40B4-BE49-F238E27FC236}">
                    <a16:creationId xmlns:a16="http://schemas.microsoft.com/office/drawing/2014/main" id="{07B474D7-1F4A-DE2E-5604-15A966D6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91" y="23573105"/>
                <a:ext cx="13899293" cy="1119440"/>
              </a:xfrm>
              <a:prstGeom prst="rect">
                <a:avLst/>
              </a:prstGeom>
              <a:blipFill>
                <a:blip r:embed="rId14"/>
                <a:stretch>
                  <a:fillRect l="-2105" t="-1087" r="-570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Placeholder 7">
                <a:extLst>
                  <a:ext uri="{FF2B5EF4-FFF2-40B4-BE49-F238E27FC236}">
                    <a16:creationId xmlns:a16="http://schemas.microsoft.com/office/drawing/2014/main" id="{258A17DF-7A16-3F96-946C-E074DC29D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78837" y="27303801"/>
                <a:ext cx="4189426" cy="137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274320" rIns="274320" bIns="274320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Diagram of background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dirty="0"/>
                  <a:t> CC </a:t>
                </a:r>
                <a:r>
                  <a:rPr lang="en-US" dirty="0" err="1"/>
                  <a:t>Coh</a:t>
                </a:r>
                <a:r>
                  <a:rPr lang="en-US" dirty="0"/>
                  <a:t>.-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scattering process.</a:t>
                </a:r>
              </a:p>
            </p:txBody>
          </p:sp>
        </mc:Choice>
        <mc:Fallback xmlns="">
          <p:sp>
            <p:nvSpPr>
              <p:cNvPr id="53" name="Text Placeholder 7">
                <a:extLst>
                  <a:ext uri="{FF2B5EF4-FFF2-40B4-BE49-F238E27FC236}">
                    <a16:creationId xmlns:a16="http://schemas.microsoft.com/office/drawing/2014/main" id="{258A17DF-7A16-3F96-946C-E074DC29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837" y="27303801"/>
                <a:ext cx="4189426" cy="1371600"/>
              </a:xfrm>
              <a:prstGeom prst="rect">
                <a:avLst/>
              </a:prstGeom>
              <a:blipFill>
                <a:blip r:embed="rId15"/>
                <a:stretch>
                  <a:fillRect l="-4512" b="-1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D71CBC89-30D6-52EC-96C6-2798130F91A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4" b="4"/>
          <a:stretch/>
        </p:blipFill>
        <p:spPr>
          <a:xfrm>
            <a:off x="9696539" y="36900446"/>
            <a:ext cx="1329862" cy="16906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7D58409-CA13-2B92-483B-BDE123673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4" y="36749591"/>
            <a:ext cx="1368467" cy="1780958"/>
          </a:xfrm>
          <a:prstGeom prst="rect">
            <a:avLst/>
          </a:prstGeom>
        </p:spPr>
      </p:pic>
      <p:pic>
        <p:nvPicPr>
          <p:cNvPr id="84" name="Picture 83" descr="A blue and black logo&#10;&#10;Description automatically generated">
            <a:extLst>
              <a:ext uri="{FF2B5EF4-FFF2-40B4-BE49-F238E27FC236}">
                <a16:creationId xmlns:a16="http://schemas.microsoft.com/office/drawing/2014/main" id="{AB08D928-B5EF-2834-A47D-59CB0974C2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6220" y="37230495"/>
            <a:ext cx="4333875" cy="819150"/>
          </a:xfrm>
          <a:prstGeom prst="rect">
            <a:avLst/>
          </a:prstGeom>
        </p:spPr>
      </p:pic>
      <p:pic>
        <p:nvPicPr>
          <p:cNvPr id="1026" name="Picture 2" descr="Applying to the NSF GRFP — the sky is ...">
            <a:extLst>
              <a:ext uri="{FF2B5EF4-FFF2-40B4-BE49-F238E27FC236}">
                <a16:creationId xmlns:a16="http://schemas.microsoft.com/office/drawing/2014/main" id="{70CD1B35-6757-B338-F9D0-B55B1CBC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083" y="36949507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tatus of the SBN Program">
            <a:extLst>
              <a:ext uri="{FF2B5EF4-FFF2-40B4-BE49-F238E27FC236}">
                <a16:creationId xmlns:a16="http://schemas.microsoft.com/office/drawing/2014/main" id="{0967ACDE-DC68-ED80-2A88-1E3DE8B07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/>
          <a:stretch/>
        </p:blipFill>
        <p:spPr bwMode="auto">
          <a:xfrm>
            <a:off x="2547272" y="36734659"/>
            <a:ext cx="240922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67FC74E-C19F-ED93-3FF3-F372C70933AA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6772087" y="8839875"/>
            <a:ext cx="10180235" cy="7899325"/>
          </a:xfrm>
          <a:prstGeom prst="rect">
            <a:avLst/>
          </a:prstGeom>
        </p:spPr>
      </p:pic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272258C3-D2B3-5DCE-29ED-A9D16684924B}"/>
              </a:ext>
            </a:extLst>
          </p:cNvPr>
          <p:cNvSpPr txBox="1">
            <a:spLocks/>
          </p:cNvSpPr>
          <p:nvPr/>
        </p:nvSpPr>
        <p:spPr>
          <a:xfrm>
            <a:off x="16154592" y="19490313"/>
            <a:ext cx="13761720" cy="1229584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Limits on LLP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Placeholder 99">
                <a:extLst>
                  <a:ext uri="{FF2B5EF4-FFF2-40B4-BE49-F238E27FC236}">
                    <a16:creationId xmlns:a16="http://schemas.microsoft.com/office/drawing/2014/main" id="{DB5A918A-211C-AA85-9595-2AFC7427FC2B}"/>
                  </a:ext>
                </a:extLst>
              </p:cNvPr>
              <p:cNvSpPr>
                <a:spLocks noGrp="1"/>
              </p:cNvSpPr>
              <p:nvPr>
                <p:ph type="body" sz="quarter" idx="49"/>
              </p:nvPr>
            </p:nvSpPr>
            <p:spPr>
              <a:xfrm>
                <a:off x="23816377" y="27208795"/>
                <a:ext cx="4602662" cy="6745567"/>
              </a:xfrm>
            </p:spPr>
            <p:txBody>
              <a:bodyPr/>
              <a:lstStyle/>
              <a:p>
                <a:r>
                  <a:rPr lang="en-US" sz="3200" b="0" dirty="0">
                    <a:solidFill>
                      <a:schemeClr val="tx1"/>
                    </a:solidFill>
                  </a:rPr>
                  <a:t>The null result enables limits to be set on the Higgs Portal Scalar (top left) and a muon-coupled heavy axion (top right). </a:t>
                </a:r>
              </a:p>
              <a:p>
                <a:endParaRPr lang="en-US" sz="3200" b="0" dirty="0">
                  <a:solidFill>
                    <a:schemeClr val="tx1"/>
                  </a:solidFill>
                </a:endParaRPr>
              </a:p>
              <a:p>
                <a:r>
                  <a:rPr lang="en-US" sz="3200" b="0" dirty="0">
                    <a:solidFill>
                      <a:schemeClr val="tx1"/>
                    </a:solidFill>
                  </a:rPr>
                  <a:t>More generally, we can also set model-independent limits (left) on the process:</a:t>
                </a:r>
              </a:p>
              <a:p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 Placeholder 99">
                <a:extLst>
                  <a:ext uri="{FF2B5EF4-FFF2-40B4-BE49-F238E27FC236}">
                    <a16:creationId xmlns:a16="http://schemas.microsoft.com/office/drawing/2014/main" id="{DB5A918A-211C-AA85-9595-2AFC7427F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9"/>
              </p:nvPr>
            </p:nvSpPr>
            <p:spPr>
              <a:xfrm>
                <a:off x="23816377" y="27208795"/>
                <a:ext cx="4602662" cy="6745567"/>
              </a:xfrm>
              <a:blipFill>
                <a:blip r:embed="rId22"/>
                <a:stretch>
                  <a:fillRect l="-5430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>
            <a:extLst>
              <a:ext uri="{FF2B5EF4-FFF2-40B4-BE49-F238E27FC236}">
                <a16:creationId xmlns:a16="http://schemas.microsoft.com/office/drawing/2014/main" id="{95CA7161-8A2B-BE82-B8AF-8A0190A8E315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5608299" y="20773059"/>
            <a:ext cx="6196740" cy="607382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F8CA3BB-F5BB-DFF3-23C2-7BEF36DCB42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21805039" y="20893307"/>
            <a:ext cx="6613999" cy="610606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4E3F57E-AD0F-B1CD-40AF-0B349D1F6D85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15830696" y="27340877"/>
            <a:ext cx="7893294" cy="627902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D2030079-F597-3F07-5ACC-E97840DD4984}"/>
              </a:ext>
            </a:extLst>
          </p:cNvPr>
          <p:cNvSpPr txBox="1"/>
          <p:nvPr/>
        </p:nvSpPr>
        <p:spPr>
          <a:xfrm>
            <a:off x="21077163" y="10764963"/>
            <a:ext cx="470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63666A">
                    <a:alpha val="50000"/>
                  </a:srgbClr>
                </a:solidFill>
              </a:rPr>
              <a:t>Preliminary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0CADA5-7E0C-B669-7C5C-CA14BC79BF19}"/>
              </a:ext>
            </a:extLst>
          </p:cNvPr>
          <p:cNvSpPr txBox="1">
            <a:spLocks/>
          </p:cNvSpPr>
          <p:nvPr/>
        </p:nvSpPr>
        <p:spPr>
          <a:xfrm>
            <a:off x="8749459" y="33807155"/>
            <a:ext cx="6134399" cy="2277977"/>
          </a:xfrm>
          <a:prstGeom prst="rect">
            <a:avLst/>
          </a:prstGeom>
          <a:noFill/>
          <a:ln>
            <a:noFill/>
          </a:ln>
        </p:spPr>
        <p:txBody>
          <a:bodyPr vert="horz" lIns="0" tIns="274320" rIns="274320" bIns="27432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Simulated image of particle trajectories taken with the ICARUS detector (above).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7">
                <a:extLst>
                  <a:ext uri="{FF2B5EF4-FFF2-40B4-BE49-F238E27FC236}">
                    <a16:creationId xmlns:a16="http://schemas.microsoft.com/office/drawing/2014/main" id="{C1D7A429-1194-5C60-23DE-7D9D9F4285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61977" y="8818446"/>
                <a:ext cx="3493617" cy="2277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274320" rIns="274320" bIns="274320"/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rgbClr val="004C97"/>
                    </a:solidFill>
                    <a:latin typeface="Helvetica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Tx/>
                  <a:buNone/>
                  <a:defRPr sz="2400" b="1" i="0" kern="1200" baseline="0">
                    <a:solidFill>
                      <a:schemeClr val="bg1"/>
                    </a:solidFill>
                    <a:latin typeface="Helvetica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3100" dirty="0">
                    <a:solidFill>
                      <a:schemeClr val="bg1"/>
                    </a:solidFill>
                  </a:rPr>
                  <a:t>Overhead view of Fermilab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3100" dirty="0">
                    <a:solidFill>
                      <a:schemeClr val="bg1"/>
                    </a:solidFill>
                  </a:rPr>
                  <a:t> experiments</a:t>
                </a:r>
              </a:p>
            </p:txBody>
          </p:sp>
        </mc:Choice>
        <mc:Fallback xmlns="">
          <p:sp>
            <p:nvSpPr>
              <p:cNvPr id="3" name="Text Placeholder 7">
                <a:extLst>
                  <a:ext uri="{FF2B5EF4-FFF2-40B4-BE49-F238E27FC236}">
                    <a16:creationId xmlns:a16="http://schemas.microsoft.com/office/drawing/2014/main" id="{C1D7A429-1194-5C60-23DE-7D9D9F428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977" y="8818446"/>
                <a:ext cx="3493617" cy="2277977"/>
              </a:xfrm>
              <a:prstGeom prst="rect">
                <a:avLst/>
              </a:prstGeom>
              <a:blipFill>
                <a:blip r:embed="rId26"/>
                <a:stretch>
                  <a:fillRect l="-6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E78E5D01-FDEA-E746-C930-EE710C34D44F}"/>
              </a:ext>
            </a:extLst>
          </p:cNvPr>
          <p:cNvSpPr txBox="1">
            <a:spLocks/>
          </p:cNvSpPr>
          <p:nvPr/>
        </p:nvSpPr>
        <p:spPr>
          <a:xfrm>
            <a:off x="16460640" y="7870805"/>
            <a:ext cx="13761720" cy="1229584"/>
          </a:xfrm>
          <a:prstGeom prst="rect">
            <a:avLst/>
          </a:prstGeom>
        </p:spPr>
        <p:txBody>
          <a:bodyPr vert="horz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40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Tx/>
              <a:buNone/>
              <a:defRPr sz="6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Signal Box Result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96F6A-C3DD-BDF5-7302-2F7D5442B575}"/>
              </a:ext>
            </a:extLst>
          </p:cNvPr>
          <p:cNvSpPr txBox="1"/>
          <p:nvPr/>
        </p:nvSpPr>
        <p:spPr>
          <a:xfrm>
            <a:off x="23723990" y="24565361"/>
            <a:ext cx="470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63666A">
                    <a:alpha val="50000"/>
                  </a:srgbClr>
                </a:solidFill>
              </a:rPr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65752-6A52-83CD-EE8A-2E397CE1DE30}"/>
              </a:ext>
            </a:extLst>
          </p:cNvPr>
          <p:cNvSpPr txBox="1"/>
          <p:nvPr/>
        </p:nvSpPr>
        <p:spPr>
          <a:xfrm>
            <a:off x="18137110" y="23402863"/>
            <a:ext cx="470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63666A">
                    <a:alpha val="50000"/>
                  </a:srgbClr>
                </a:solidFill>
              </a:rPr>
              <a:t>Preliminary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D23ED-697D-48A8-E047-5C90CE620DE9}"/>
              </a:ext>
            </a:extLst>
          </p:cNvPr>
          <p:cNvSpPr txBox="1"/>
          <p:nvPr/>
        </p:nvSpPr>
        <p:spPr>
          <a:xfrm>
            <a:off x="17457556" y="28628127"/>
            <a:ext cx="470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63666A">
                    <a:alpha val="50000"/>
                  </a:srgbClr>
                </a:solidFill>
              </a:rPr>
              <a:t>Preliminary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26324E-0A22-7B1A-CED5-5A869183B7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35" y="2897367"/>
            <a:ext cx="2693140" cy="3504921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5DA90A3-8E3A-C8A2-3BAE-4381F7E7302E}"/>
              </a:ext>
            </a:extLst>
          </p:cNvPr>
          <p:cNvSpPr txBox="1">
            <a:spLocks/>
          </p:cNvSpPr>
          <p:nvPr/>
        </p:nvSpPr>
        <p:spPr>
          <a:xfrm>
            <a:off x="15608299" y="37927351"/>
            <a:ext cx="13761720" cy="1543136"/>
          </a:xfrm>
          <a:prstGeom prst="rect">
            <a:avLst/>
          </a:prstGeom>
          <a:noFill/>
        </p:spPr>
        <p:txBody>
          <a:bodyPr vert="horz" lIns="0" tIns="274320" rIns="274320" bIns="27432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400" b="1" i="0" kern="1200" baseline="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1: P. </a:t>
            </a:r>
            <a:r>
              <a:rPr lang="en-US" dirty="0" err="1">
                <a:solidFill>
                  <a:schemeClr val="tx1"/>
                </a:solidFill>
              </a:rPr>
              <a:t>Abratenko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et al.,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Eur. Phys. J. 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83</a:t>
            </a:r>
            <a:r>
              <a:rPr lang="en-US" dirty="0">
                <a:solidFill>
                  <a:schemeClr val="tx1"/>
                </a:solidFill>
              </a:rPr>
              <a:t>, 467 (2023).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2: B. </a:t>
            </a:r>
            <a:r>
              <a:rPr lang="en-US" dirty="0" err="1">
                <a:solidFill>
                  <a:schemeClr val="tx1"/>
                </a:solidFill>
              </a:rPr>
              <a:t>Batell</a:t>
            </a:r>
            <a:r>
              <a:rPr lang="en-US" dirty="0">
                <a:solidFill>
                  <a:schemeClr val="tx1"/>
                </a:solidFill>
              </a:rPr>
              <a:t>, J. Berger, and A. Ismail, Rev. D 100, 115039 (2019)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3: J. Berger and G. Putnam, arXiv:2405.18480</a:t>
            </a:r>
          </a:p>
        </p:txBody>
      </p:sp>
    </p:spTree>
    <p:extLst>
      <p:ext uri="{BB962C8B-B14F-4D97-AF65-F5344CB8AC3E}">
        <p14:creationId xmlns:p14="http://schemas.microsoft.com/office/powerpoint/2010/main" val="4124217321"/>
      </p:ext>
    </p:extLst>
  </p:cSld>
  <p:clrMapOvr>
    <a:masterClrMapping/>
  </p:clrMapOvr>
</p:sld>
</file>

<file path=ppt/theme/theme1.xml><?xml version="1.0" encoding="utf-8"?>
<a:theme xmlns:a="http://schemas.openxmlformats.org/drawingml/2006/main" name="A0_PosterTemplate_Vertical_0923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Scientific_Poster_A0_VRT_100716" id="{708BA0F3-E3D8-754C-905F-C667F53AD3F0}" vid="{EDA6DEF9-8788-D04D-B1CD-129951E67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FNAL_Scientific_Poster_A0_VRT_Nov20</Template>
  <TotalTime>516</TotalTime>
  <Words>431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Helvetica</vt:lpstr>
      <vt:lpstr>A0_PosterTemplate_Vertical_092315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 Putnam</dc:creator>
  <cp:lastModifiedBy>Gray Putnam</cp:lastModifiedBy>
  <cp:revision>9</cp:revision>
  <dcterms:created xsi:type="dcterms:W3CDTF">2024-05-20T16:49:06Z</dcterms:created>
  <dcterms:modified xsi:type="dcterms:W3CDTF">2024-06-07T15:18:38Z</dcterms:modified>
</cp:coreProperties>
</file>