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4"/>
  </p:sldMasterIdLst>
  <p:notesMasterIdLst>
    <p:notesMasterId r:id="rId5"/>
  </p:notesMasterIdLst>
  <p:sldIdLst>
    <p:sldId id="256" r:id="rId6"/>
    <p:sldId id="257" r:id="rId7"/>
    <p:sldId id="258"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86c18b2a8e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86c18b2a8e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86c18b2a8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86c18b2a8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it"/>
              <a:t>Spanish</a:t>
            </a:r>
            <a:r>
              <a:rPr lang="it"/>
              <a:t> participation in DS-20k </a:t>
            </a:r>
            <a:endParaRPr/>
          </a:p>
          <a:p>
            <a:pPr indent="0" lvl="0" marL="0" rtl="0" algn="ctr">
              <a:spcBef>
                <a:spcPts val="0"/>
              </a:spcBef>
              <a:spcAft>
                <a:spcPts val="0"/>
              </a:spcAft>
              <a:buNone/>
            </a:pPr>
            <a:r>
              <a:rPr lang="it" sz="2300"/>
              <a:t>CIEMAT, Univ. of Zaragoza in collaboration with LSC</a:t>
            </a:r>
            <a:r>
              <a:rPr lang="it"/>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0" y="0"/>
            <a:ext cx="9103800" cy="5727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it" sz="2200"/>
              <a:t>Area of commitment: </a:t>
            </a:r>
            <a:r>
              <a:rPr lang="it" sz="2200">
                <a:solidFill>
                  <a:srgbClr val="FF0000"/>
                </a:solidFill>
              </a:rPr>
              <a:t>Radiopurity and backgrounds </a:t>
            </a:r>
            <a:endParaRPr sz="2200">
              <a:solidFill>
                <a:srgbClr val="FF0000"/>
              </a:solidFill>
            </a:endParaRPr>
          </a:p>
          <a:p>
            <a:pPr indent="0" lvl="0" marL="0" rtl="0" algn="l">
              <a:lnSpc>
                <a:spcPct val="100000"/>
              </a:lnSpc>
              <a:spcBef>
                <a:spcPts val="0"/>
              </a:spcBef>
              <a:spcAft>
                <a:spcPts val="0"/>
              </a:spcAft>
              <a:buNone/>
            </a:pPr>
            <a:r>
              <a:rPr lang="it" sz="2200"/>
              <a:t>Main </a:t>
            </a:r>
            <a:r>
              <a:rPr lang="it" sz="2200">
                <a:solidFill>
                  <a:srgbClr val="FF0000"/>
                </a:solidFill>
              </a:rPr>
              <a:t>focus for </a:t>
            </a:r>
            <a:r>
              <a:rPr lang="it" sz="2200">
                <a:solidFill>
                  <a:srgbClr val="FF0000"/>
                </a:solidFill>
              </a:rPr>
              <a:t>resource allocation</a:t>
            </a:r>
            <a:r>
              <a:rPr lang="it" sz="2200"/>
              <a:t>: construction, installation, and operations of the </a:t>
            </a:r>
            <a:r>
              <a:rPr b="1" lang="it" sz="2200"/>
              <a:t>DArT experiment at LSC</a:t>
            </a:r>
            <a:r>
              <a:rPr lang="it" sz="2200"/>
              <a:t> (radiogenic characterization of all batches of the underground argon production).</a:t>
            </a:r>
            <a:endParaRPr sz="2200"/>
          </a:p>
          <a:p>
            <a:pPr indent="0" lvl="0" marL="0" rtl="0" algn="l">
              <a:lnSpc>
                <a:spcPct val="100000"/>
              </a:lnSpc>
              <a:spcBef>
                <a:spcPts val="0"/>
              </a:spcBef>
              <a:spcAft>
                <a:spcPts val="0"/>
              </a:spcAft>
              <a:buNone/>
            </a:pPr>
            <a:r>
              <a:t/>
            </a:r>
            <a:endParaRPr sz="800"/>
          </a:p>
          <a:p>
            <a:pPr indent="0" lvl="0" marL="0" rtl="0" algn="l">
              <a:lnSpc>
                <a:spcPct val="100000"/>
              </a:lnSpc>
              <a:spcBef>
                <a:spcPts val="0"/>
              </a:spcBef>
              <a:spcAft>
                <a:spcPts val="0"/>
              </a:spcAft>
              <a:buNone/>
            </a:pPr>
            <a:r>
              <a:t/>
            </a:r>
            <a:endParaRPr sz="600"/>
          </a:p>
          <a:p>
            <a:pPr indent="-349250" lvl="0" marL="457200" rtl="0" algn="l">
              <a:lnSpc>
                <a:spcPct val="100000"/>
              </a:lnSpc>
              <a:spcBef>
                <a:spcPts val="0"/>
              </a:spcBef>
              <a:spcAft>
                <a:spcPts val="0"/>
              </a:spcAft>
              <a:buSzPts val="1900"/>
              <a:buChar char="●"/>
            </a:pPr>
            <a:r>
              <a:rPr lang="it" sz="1900"/>
              <a:t>Fund requests for DArT (construction, DAQ + refurbishment of ArDM) were presented to the Spanish funding agency in early 2023 (</a:t>
            </a:r>
            <a:r>
              <a:rPr lang="it" sz="1900"/>
              <a:t>jointly by both CIEMAT and UZ).</a:t>
            </a:r>
            <a:endParaRPr sz="1900"/>
          </a:p>
          <a:p>
            <a:pPr indent="-349250" lvl="0" marL="457200" rtl="0" algn="l">
              <a:lnSpc>
                <a:spcPct val="100000"/>
              </a:lnSpc>
              <a:spcBef>
                <a:spcPts val="300"/>
              </a:spcBef>
              <a:spcAft>
                <a:spcPts val="0"/>
              </a:spcAft>
              <a:buSzPts val="1900"/>
              <a:buChar char="●"/>
            </a:pPr>
            <a:r>
              <a:rPr lang="it" sz="1900"/>
              <a:t>Approximately €800k were granted to this project (DArT exp. + additional funds for other activities) for the period from Sep. 2023 to Sep. 2026. </a:t>
            </a:r>
            <a:endParaRPr sz="1900"/>
          </a:p>
          <a:p>
            <a:pPr indent="-349250" lvl="0" marL="457200" rtl="0" algn="l">
              <a:lnSpc>
                <a:spcPct val="100000"/>
              </a:lnSpc>
              <a:spcBef>
                <a:spcPts val="300"/>
              </a:spcBef>
              <a:spcAft>
                <a:spcPts val="0"/>
              </a:spcAft>
              <a:buSzPts val="1900"/>
              <a:buChar char="●"/>
            </a:pPr>
            <a:r>
              <a:rPr lang="it" sz="1900"/>
              <a:t>Support and additional funds for detector operations and maintenance will be provided by LSC. </a:t>
            </a:r>
            <a:endParaRPr sz="1900"/>
          </a:p>
          <a:p>
            <a:pPr indent="-349250" lvl="0" marL="457200" rtl="0" algn="l">
              <a:lnSpc>
                <a:spcPct val="100000"/>
              </a:lnSpc>
              <a:spcBef>
                <a:spcPts val="300"/>
              </a:spcBef>
              <a:spcAft>
                <a:spcPts val="0"/>
              </a:spcAft>
              <a:buSzPts val="1900"/>
              <a:buChar char="●"/>
            </a:pPr>
            <a:r>
              <a:rPr lang="it" sz="1900"/>
              <a:t>The funding is in line with the requests, and certainly sufficient for the project's continuation.</a:t>
            </a:r>
            <a:endParaRPr sz="1900"/>
          </a:p>
          <a:p>
            <a:pPr indent="-349250" lvl="0" marL="457200" rtl="0" algn="l">
              <a:lnSpc>
                <a:spcPct val="100000"/>
              </a:lnSpc>
              <a:spcBef>
                <a:spcPts val="300"/>
              </a:spcBef>
              <a:spcAft>
                <a:spcPts val="300"/>
              </a:spcAft>
              <a:buSzPts val="1900"/>
              <a:buChar char="●"/>
            </a:pPr>
            <a:r>
              <a:rPr lang="it" sz="1900"/>
              <a:t>The Spanish participation in DS-20k is secured. New funds will be requested in 2026.</a:t>
            </a:r>
            <a:endParaRPr sz="1900"/>
          </a:p>
        </p:txBody>
      </p:sp>
      <p:sp>
        <p:nvSpPr>
          <p:cNvPr id="60" name="Google Shape;60;p14"/>
          <p:cNvSpPr txBox="1"/>
          <p:nvPr>
            <p:ph idx="12" type="sldNum"/>
          </p:nvPr>
        </p:nvSpPr>
        <p:spPr>
          <a:xfrm>
            <a:off x="8595308" y="4749892"/>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0" y="228600"/>
            <a:ext cx="8520600" cy="572700"/>
          </a:xfrm>
          <a:prstGeom prst="rect">
            <a:avLst/>
          </a:prstGeom>
        </p:spPr>
        <p:txBody>
          <a:bodyPr anchorCtr="0" anchor="t" bIns="91425" lIns="91425" spcFirstLastPara="1" rIns="91425" wrap="square" tIns="91425">
            <a:noAutofit/>
          </a:bodyPr>
          <a:lstStyle/>
          <a:p>
            <a:pPr indent="-368300" lvl="0" marL="457200" rtl="0" algn="l">
              <a:lnSpc>
                <a:spcPct val="100000"/>
              </a:lnSpc>
              <a:spcBef>
                <a:spcPts val="0"/>
              </a:spcBef>
              <a:spcAft>
                <a:spcPts val="0"/>
              </a:spcAft>
              <a:buSzPts val="2200"/>
              <a:buChar char="●"/>
            </a:pPr>
            <a:r>
              <a:rPr lang="it" sz="2200"/>
              <a:t>DArT is an experiment approved by LSC and is periodically reviewed by the LSC-SC. </a:t>
            </a:r>
            <a:endParaRPr sz="2200"/>
          </a:p>
          <a:p>
            <a:pPr indent="-368300" lvl="0" marL="457200" rtl="0" algn="l">
              <a:lnSpc>
                <a:spcPct val="100000"/>
              </a:lnSpc>
              <a:spcBef>
                <a:spcPts val="1600"/>
              </a:spcBef>
              <a:spcAft>
                <a:spcPts val="0"/>
              </a:spcAft>
              <a:buSzPts val="2200"/>
              <a:buChar char="●"/>
            </a:pPr>
            <a:r>
              <a:rPr lang="it" sz="2200"/>
              <a:t>In the upcoming SC-meeting in November, we (CIEMAT, INFN-Cagliari, UZ) will request an extension of the project for another 2+2 years. We don't foresee any show stoppers for the project's continuation.</a:t>
            </a:r>
            <a:endParaRPr sz="2200"/>
          </a:p>
          <a:p>
            <a:pPr indent="-368300" lvl="0" marL="457200" rtl="0" algn="l">
              <a:lnSpc>
                <a:spcPct val="100000"/>
              </a:lnSpc>
              <a:spcBef>
                <a:spcPts val="1600"/>
              </a:spcBef>
              <a:spcAft>
                <a:spcPts val="0"/>
              </a:spcAft>
              <a:buSzPts val="2200"/>
              <a:buChar char="●"/>
            </a:pPr>
            <a:r>
              <a:rPr lang="it" sz="2200"/>
              <a:t>LSC has requested the signing of an MoU with GADMC outlining the commitment to designate DArT as the official UAr counting facility for the collaboration and to provide an estimate of the workload at LSC (indicating how many batches per month and for how long).</a:t>
            </a:r>
            <a:endParaRPr sz="2200"/>
          </a:p>
          <a:p>
            <a:pPr indent="-368300" lvl="0" marL="457200" rtl="0" algn="l">
              <a:lnSpc>
                <a:spcPct val="100000"/>
              </a:lnSpc>
              <a:spcBef>
                <a:spcPts val="1600"/>
              </a:spcBef>
              <a:spcAft>
                <a:spcPts val="1600"/>
              </a:spcAft>
              <a:buSzPts val="2200"/>
              <a:buChar char="●"/>
            </a:pPr>
            <a:r>
              <a:rPr lang="it" sz="2200"/>
              <a:t>A draft of the MoU will be circulated in a few weeks.</a:t>
            </a:r>
            <a:endParaRPr sz="2200"/>
          </a:p>
        </p:txBody>
      </p:sp>
      <p:sp>
        <p:nvSpPr>
          <p:cNvPr id="66" name="Google Shape;66;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